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0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Lst>
  <p:sldSz cx="12192000" cy="6858000"/>
  <p:notesSz cx="6858000" cy="9144000"/>
  <p:embeddedFontLst>
    <p:embeddedFont>
      <p:font typeface="Calibri" panose="020F0502020204030204" pitchFamily="34" charset="0"/>
      <p:regular r:id="rId106"/>
      <p:bold r:id="rId107"/>
      <p:italic r:id="rId108"/>
      <p:boldItalic r:id="rId109"/>
    </p:embeddedFont>
    <p:embeddedFont>
      <p:font typeface="Century Gothic" panose="020B0502020202020204" pitchFamily="34" charset="0"/>
      <p:regular r:id="rId110"/>
      <p:bold r:id="rId111"/>
      <p:italic r:id="rId112"/>
      <p:boldItalic r:id="rId11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FDB9F65-A4C4-459D-A32C-F1F7002C04BB}">
  <a:tblStyle styleId="{5FDB9F65-A4C4-459D-A32C-F1F7002C04BB}"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b="off" i="off"/>
      <a:tcStyle>
        <a:tcBdr/>
        <a:fill>
          <a:solidFill>
            <a:srgbClr val="CDD4EA"/>
          </a:solidFill>
        </a:fill>
      </a:tcStyle>
    </a:band1H>
    <a:band2H>
      <a:tcTxStyle b="off" i="off"/>
      <a:tcStyle>
        <a:tcBdr/>
      </a:tcStyle>
    </a:band2H>
    <a:band1V>
      <a:tcTxStyle b="off" i="off"/>
      <a:tcStyle>
        <a:tcBdr/>
        <a:fill>
          <a:solidFill>
            <a:srgbClr val="CDD4EA"/>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24"/>
  </p:normalViewPr>
  <p:slideViewPr>
    <p:cSldViewPr snapToGrid="0" snapToObjects="1">
      <p:cViewPr varScale="1">
        <p:scale>
          <a:sx n="106" d="100"/>
          <a:sy n="106" d="100"/>
        </p:scale>
        <p:origin x="792"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7.fntdata"/><Relationship Id="rId16" Type="http://schemas.openxmlformats.org/officeDocument/2006/relationships/slide" Target="slides/slide15.xml"/><Relationship Id="rId107" Type="http://schemas.openxmlformats.org/officeDocument/2006/relationships/font" Target="fonts/font2.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font" Target="fonts/font8.fntdata"/><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font" Target="fonts/font3.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4.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5.fntdata"/><Relationship Id="rId115"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font" Target="fonts/font6.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7" name="Google Shape;187;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86566eb687_0_2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86566eb687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7"/>
        <p:cNvGrpSpPr/>
        <p:nvPr/>
      </p:nvGrpSpPr>
      <p:grpSpPr>
        <a:xfrm>
          <a:off x="0" y="0"/>
          <a:ext cx="0" cy="0"/>
          <a:chOff x="0" y="0"/>
          <a:chExt cx="0" cy="0"/>
        </a:xfrm>
      </p:grpSpPr>
      <p:sp>
        <p:nvSpPr>
          <p:cNvPr id="1128" name="Google Shape;1128;g86566eb687_0_4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9" name="Google Shape;1129;g86566eb687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4"/>
        <p:cNvGrpSpPr/>
        <p:nvPr/>
      </p:nvGrpSpPr>
      <p:grpSpPr>
        <a:xfrm>
          <a:off x="0" y="0"/>
          <a:ext cx="0" cy="0"/>
          <a:chOff x="0" y="0"/>
          <a:chExt cx="0" cy="0"/>
        </a:xfrm>
      </p:grpSpPr>
      <p:sp>
        <p:nvSpPr>
          <p:cNvPr id="1135" name="Google Shape;1135;g86566eb687_0_5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6" name="Google Shape;1136;g86566eb687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g86566eb687_0_6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3" name="Google Shape;1143;g86566eb687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7" name="Google Shape;197;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6" name="Google Shape;206;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4" name="Google Shape;214;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1" name="Google Shape;221;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1" name="Google Shape;23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9" name="Google Shape;239;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1" name="Google Shape;251;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6" name="Google Shape;276;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6" name="Google Shape;286;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9" name="Google Shape;8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5" name="Google Shape;295;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4" name="Google Shape;304;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14" name="Google Shape;314;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29" name="Google Shape;329;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9" name="Google Shape;339;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49" name="Google Shape;349;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59" name="Google Shape;359;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69" name="Google Shape;369;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78" name="Google Shape;378;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88" name="Google Shape;388;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9" name="Google Shape;9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98" name="Google Shape;398;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08" name="Google Shape;408;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19" name="Google Shape;419;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30" name="Google Shape;430;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41" name="Google Shape;441;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52" name="Google Shape;452;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63" name="Google Shape;463;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86566eb687_0_7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86566eb687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86566eb687_0_8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86566eb687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87" name="Google Shape;487;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9" name="Google Shape;10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97" name="Google Shape;497;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08" name="Google Shape;508;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18" name="Google Shape;518;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28" name="Google Shape;528;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39" name="Google Shape;539;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50" name="Google Shape;550;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61" name="Google Shape;561;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72" name="Google Shape;572;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83" name="Google Shape;583;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86566eb687_0_9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4" name="Google Shape;594;g86566eb687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9" name="Google Shape;11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86566eb687_0_10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2" name="Google Shape;602;g86566eb687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09" name="Google Shape;609;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20" name="Google Shape;620;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31" name="Google Shape;631;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42" name="Google Shape;642;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p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53" name="Google Shape;653;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p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63" name="Google Shape;663;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73" name="Google Shape;673;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p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84" name="Google Shape;684;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p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95" name="Google Shape;695;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7" name="Google Shape;12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p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06" name="Google Shape;706;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p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17" name="Google Shape;717;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p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28" name="Google Shape;728;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p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39" name="Google Shape;739;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p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50" name="Google Shape;750;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p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61" name="Google Shape;761;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p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71" name="Google Shape;771;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p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81" name="Google Shape;781;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p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92" name="Google Shape;792;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p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03" name="Google Shape;803;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0" name="Google Shape;140;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p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14" name="Google Shape;814;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p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25" name="Google Shape;825;p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p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36" name="Google Shape;836;p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p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47" name="Google Shape;847;p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p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58" name="Google Shape;858;p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p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69" name="Google Shape;869;p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p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79" name="Google Shape;879;p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p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89" name="Google Shape;889;p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p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00" name="Google Shape;900;p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p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11" name="Google Shape;911;p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0" name="Google Shape;150;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Google Shape;921;p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22" name="Google Shape;922;p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Google Shape;932;p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33" name="Google Shape;933;p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2"/>
        <p:cNvGrpSpPr/>
        <p:nvPr/>
      </p:nvGrpSpPr>
      <p:grpSpPr>
        <a:xfrm>
          <a:off x="0" y="0"/>
          <a:ext cx="0" cy="0"/>
          <a:chOff x="0" y="0"/>
          <a:chExt cx="0" cy="0"/>
        </a:xfrm>
      </p:grpSpPr>
      <p:sp>
        <p:nvSpPr>
          <p:cNvPr id="943" name="Google Shape;943;p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44" name="Google Shape;944;p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g86566eb687_0_10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5" name="Google Shape;955;g86566eb687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p:cNvGrpSpPr/>
        <p:nvPr/>
      </p:nvGrpSpPr>
      <p:grpSpPr>
        <a:xfrm>
          <a:off x="0" y="0"/>
          <a:ext cx="0" cy="0"/>
          <a:chOff x="0" y="0"/>
          <a:chExt cx="0" cy="0"/>
        </a:xfrm>
      </p:grpSpPr>
      <p:sp>
        <p:nvSpPr>
          <p:cNvPr id="962" name="Google Shape;962;g86566eb687_0_12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3" name="Google Shape;963;g86566eb687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p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70" name="Google Shape;970;p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9"/>
        <p:cNvGrpSpPr/>
        <p:nvPr/>
      </p:nvGrpSpPr>
      <p:grpSpPr>
        <a:xfrm>
          <a:off x="0" y="0"/>
          <a:ext cx="0" cy="0"/>
          <a:chOff x="0" y="0"/>
          <a:chExt cx="0" cy="0"/>
        </a:xfrm>
      </p:grpSpPr>
      <p:sp>
        <p:nvSpPr>
          <p:cNvPr id="980" name="Google Shape;980;p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81" name="Google Shape;981;p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0"/>
        <p:cNvGrpSpPr/>
        <p:nvPr/>
      </p:nvGrpSpPr>
      <p:grpSpPr>
        <a:xfrm>
          <a:off x="0" y="0"/>
          <a:ext cx="0" cy="0"/>
          <a:chOff x="0" y="0"/>
          <a:chExt cx="0" cy="0"/>
        </a:xfrm>
      </p:grpSpPr>
      <p:sp>
        <p:nvSpPr>
          <p:cNvPr id="991" name="Google Shape;991;p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92" name="Google Shape;992;p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Google Shape;1001;p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02" name="Google Shape;1002;p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p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12" name="Google Shape;1012;p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7" name="Google Shape;17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1"/>
        <p:cNvGrpSpPr/>
        <p:nvPr/>
      </p:nvGrpSpPr>
      <p:grpSpPr>
        <a:xfrm>
          <a:off x="0" y="0"/>
          <a:ext cx="0" cy="0"/>
          <a:chOff x="0" y="0"/>
          <a:chExt cx="0" cy="0"/>
        </a:xfrm>
      </p:grpSpPr>
      <p:sp>
        <p:nvSpPr>
          <p:cNvPr id="1022" name="Google Shape;1022;p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23" name="Google Shape;1023;p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2"/>
        <p:cNvGrpSpPr/>
        <p:nvPr/>
      </p:nvGrpSpPr>
      <p:grpSpPr>
        <a:xfrm>
          <a:off x="0" y="0"/>
          <a:ext cx="0" cy="0"/>
          <a:chOff x="0" y="0"/>
          <a:chExt cx="0" cy="0"/>
        </a:xfrm>
      </p:grpSpPr>
      <p:sp>
        <p:nvSpPr>
          <p:cNvPr id="1033" name="Google Shape;1033;p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34" name="Google Shape;1034;p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3"/>
        <p:cNvGrpSpPr/>
        <p:nvPr/>
      </p:nvGrpSpPr>
      <p:grpSpPr>
        <a:xfrm>
          <a:off x="0" y="0"/>
          <a:ext cx="0" cy="0"/>
          <a:chOff x="0" y="0"/>
          <a:chExt cx="0" cy="0"/>
        </a:xfrm>
      </p:grpSpPr>
      <p:sp>
        <p:nvSpPr>
          <p:cNvPr id="1044" name="Google Shape;1044;p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45" name="Google Shape;1045;p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p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56" name="Google Shape;1056;p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5"/>
        <p:cNvGrpSpPr/>
        <p:nvPr/>
      </p:nvGrpSpPr>
      <p:grpSpPr>
        <a:xfrm>
          <a:off x="0" y="0"/>
          <a:ext cx="0" cy="0"/>
          <a:chOff x="0" y="0"/>
          <a:chExt cx="0" cy="0"/>
        </a:xfrm>
      </p:grpSpPr>
      <p:sp>
        <p:nvSpPr>
          <p:cNvPr id="1066" name="Google Shape;1066;p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67" name="Google Shape;1067;p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p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78" name="Google Shape;1078;p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7"/>
        <p:cNvGrpSpPr/>
        <p:nvPr/>
      </p:nvGrpSpPr>
      <p:grpSpPr>
        <a:xfrm>
          <a:off x="0" y="0"/>
          <a:ext cx="0" cy="0"/>
          <a:chOff x="0" y="0"/>
          <a:chExt cx="0" cy="0"/>
        </a:xfrm>
      </p:grpSpPr>
      <p:sp>
        <p:nvSpPr>
          <p:cNvPr id="1088" name="Google Shape;1088;p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89" name="Google Shape;1089;p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8"/>
        <p:cNvGrpSpPr/>
        <p:nvPr/>
      </p:nvGrpSpPr>
      <p:grpSpPr>
        <a:xfrm>
          <a:off x="0" y="0"/>
          <a:ext cx="0" cy="0"/>
          <a:chOff x="0" y="0"/>
          <a:chExt cx="0" cy="0"/>
        </a:xfrm>
      </p:grpSpPr>
      <p:sp>
        <p:nvSpPr>
          <p:cNvPr id="1099" name="Google Shape;1099;g86566eb687_0_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0" name="Google Shape;1100;g86566eb687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5"/>
        <p:cNvGrpSpPr/>
        <p:nvPr/>
      </p:nvGrpSpPr>
      <p:grpSpPr>
        <a:xfrm>
          <a:off x="0" y="0"/>
          <a:ext cx="0" cy="0"/>
          <a:chOff x="0" y="0"/>
          <a:chExt cx="0" cy="0"/>
        </a:xfrm>
      </p:grpSpPr>
      <p:sp>
        <p:nvSpPr>
          <p:cNvPr id="1106" name="Google Shape;1106;g86566eb687_0_1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7" name="Google Shape;1107;g86566eb68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86566eb687_0_2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86566eb687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23"/>
        <p:cNvGrpSpPr/>
        <p:nvPr/>
      </p:nvGrpSpPr>
      <p:grpSpPr>
        <a:xfrm>
          <a:off x="0" y="0"/>
          <a:ext cx="0" cy="0"/>
          <a:chOff x="0" y="0"/>
          <a:chExt cx="0" cy="0"/>
        </a:xfrm>
      </p:grpSpPr>
      <p:sp>
        <p:nvSpPr>
          <p:cNvPr id="24" name="Google Shape;24;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0.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0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1.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0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2.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0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3.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9.jpg"/><Relationship Id="rId4" Type="http://schemas.openxmlformats.org/officeDocument/2006/relationships/image" Target="../media/image8.jpg"/></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0.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5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8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9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8.xml"/><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25.jpg"/></Relationships>
</file>

<file path=ppt/slides/_rels/slide99.xml.rels><?xml version="1.0" encoding="UTF-8" standalone="yes"?>
<Relationships xmlns="http://schemas.openxmlformats.org/package/2006/relationships"><Relationship Id="rId8" Type="http://schemas.openxmlformats.org/officeDocument/2006/relationships/hyperlink" Target="https://leam20040329.wixsite.com/conexionestch" TargetMode="External"/><Relationship Id="rId3" Type="http://schemas.openxmlformats.org/officeDocument/2006/relationships/hyperlink" Target="https://anasofchavezavi.wixsite.com/misitio-2" TargetMode="External"/><Relationship Id="rId7" Type="http://schemas.openxmlformats.org/officeDocument/2006/relationships/hyperlink" Target="https://analihgurrola.wixsite.com/misitio-1" TargetMode="External"/><Relationship Id="rId2" Type="http://schemas.openxmlformats.org/officeDocument/2006/relationships/notesSlide" Target="../notesSlides/notesSlide99.xml"/><Relationship Id="rId1" Type="http://schemas.openxmlformats.org/officeDocument/2006/relationships/slideLayout" Target="../slideLayouts/slideLayout2.xml"/><Relationship Id="rId6" Type="http://schemas.openxmlformats.org/officeDocument/2006/relationships/hyperlink" Target="https://regigado.wixsite.com/misitio-1" TargetMode="External"/><Relationship Id="rId11" Type="http://schemas.openxmlformats.org/officeDocument/2006/relationships/hyperlink" Target="https://msrodriguez0.wixsite.com/misitio" TargetMode="External"/><Relationship Id="rId5" Type="http://schemas.openxmlformats.org/officeDocument/2006/relationships/hyperlink" Target="https://recheveste.wixsite.com/misitio-1" TargetMode="External"/><Relationship Id="rId10" Type="http://schemas.openxmlformats.org/officeDocument/2006/relationships/hyperlink" Target="https://camirnsv.wixsite.com/misitio-5" TargetMode="External"/><Relationship Id="rId4" Type="http://schemas.openxmlformats.org/officeDocument/2006/relationships/hyperlink" Target="https://lulieche2.wixsite.com/misitio" TargetMode="External"/><Relationship Id="rId9" Type="http://schemas.openxmlformats.org/officeDocument/2006/relationships/hyperlink" Target="https://klopez32.wixsite.com/misitio"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3"/>
        <p:cNvGrpSpPr/>
        <p:nvPr/>
      </p:nvGrpSpPr>
      <p:grpSpPr>
        <a:xfrm>
          <a:off x="0" y="0"/>
          <a:ext cx="0" cy="0"/>
          <a:chOff x="0" y="0"/>
          <a:chExt cx="0" cy="0"/>
        </a:xfrm>
      </p:grpSpPr>
      <p:sp>
        <p:nvSpPr>
          <p:cNvPr id="84" name="Google Shape;84;p13"/>
          <p:cNvSpPr txBox="1">
            <a:spLocks noGrp="1"/>
          </p:cNvSpPr>
          <p:nvPr>
            <p:ph type="ctrTitle"/>
          </p:nvPr>
        </p:nvSpPr>
        <p:spPr>
          <a:xfrm>
            <a:off x="4965430" y="629266"/>
            <a:ext cx="6586491" cy="167660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5400"/>
              <a:buFont typeface="Calibri"/>
              <a:buNone/>
            </a:pPr>
            <a:r>
              <a:rPr lang="es-MX" sz="5400" b="1"/>
              <a:t>CENTRO ESCOLAR PASEO ESMERALDA</a:t>
            </a:r>
            <a:endParaRPr sz="5400"/>
          </a:p>
        </p:txBody>
      </p:sp>
      <p:sp>
        <p:nvSpPr>
          <p:cNvPr id="85" name="Google Shape;85;p13"/>
          <p:cNvSpPr txBox="1">
            <a:spLocks noGrp="1"/>
          </p:cNvSpPr>
          <p:nvPr>
            <p:ph type="subTitle" idx="1"/>
          </p:nvPr>
        </p:nvSpPr>
        <p:spPr>
          <a:xfrm>
            <a:off x="4965431" y="2438400"/>
            <a:ext cx="6586489" cy="37854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endParaRPr/>
          </a:p>
          <a:p>
            <a:pPr marL="0" lvl="0" indent="0" algn="l" rtl="0">
              <a:lnSpc>
                <a:spcPct val="90000"/>
              </a:lnSpc>
              <a:spcBef>
                <a:spcPts val="1000"/>
              </a:spcBef>
              <a:spcAft>
                <a:spcPts val="0"/>
              </a:spcAft>
              <a:buClr>
                <a:schemeClr val="dk1"/>
              </a:buClr>
              <a:buSzPts val="2400"/>
              <a:buNone/>
            </a:pPr>
            <a:endParaRPr/>
          </a:p>
          <a:p>
            <a:pPr marL="0" lvl="0" indent="0" algn="ctr" rtl="0">
              <a:lnSpc>
                <a:spcPct val="90000"/>
              </a:lnSpc>
              <a:spcBef>
                <a:spcPts val="1000"/>
              </a:spcBef>
              <a:spcAft>
                <a:spcPts val="0"/>
              </a:spcAft>
              <a:buClr>
                <a:schemeClr val="dk1"/>
              </a:buClr>
              <a:buSzPts val="2400"/>
              <a:buNone/>
            </a:pPr>
            <a:r>
              <a:rPr lang="es-MX"/>
              <a:t>“¿Cómo afecta la falta de un liderazgo positivo en tu comunidad?”</a:t>
            </a:r>
            <a:br>
              <a:rPr lang="es-MX"/>
            </a:br>
            <a:br>
              <a:rPr lang="es-MX"/>
            </a:br>
            <a:r>
              <a:rPr lang="es-MX"/>
              <a:t>EQUIPO 1</a:t>
            </a:r>
            <a:br>
              <a:rPr lang="es-MX"/>
            </a:br>
            <a:br>
              <a:rPr lang="es-MX"/>
            </a:br>
            <a:r>
              <a:rPr lang="es-MX"/>
              <a:t>Grado: 1ero y 2do semestre </a:t>
            </a:r>
            <a:endParaRPr/>
          </a:p>
          <a:p>
            <a:pPr marL="0" lvl="0" indent="0" algn="ctr" rtl="0">
              <a:lnSpc>
                <a:spcPct val="90000"/>
              </a:lnSpc>
              <a:spcBef>
                <a:spcPts val="1000"/>
              </a:spcBef>
              <a:spcAft>
                <a:spcPts val="0"/>
              </a:spcAft>
              <a:buClr>
                <a:schemeClr val="dk1"/>
              </a:buClr>
              <a:buSzPts val="2400"/>
              <a:buNone/>
            </a:pPr>
            <a:r>
              <a:rPr lang="es-MX"/>
              <a:t>2019-2020</a:t>
            </a:r>
            <a:endParaRPr/>
          </a:p>
        </p:txBody>
      </p:sp>
      <p:pic>
        <p:nvPicPr>
          <p:cNvPr id="86" name="Google Shape;86;p13"/>
          <p:cNvPicPr preferRelativeResize="0"/>
          <p:nvPr/>
        </p:nvPicPr>
        <p:blipFill rotWithShape="1">
          <a:blip r:embed="rId3">
            <a:alphaModFix/>
          </a:blip>
          <a:srcRect/>
          <a:stretch/>
        </p:blipFill>
        <p:spPr>
          <a:xfrm>
            <a:off x="415661" y="1115572"/>
            <a:ext cx="4291805" cy="429180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22"/>
          <p:cNvSpPr txBox="1">
            <a:spLocks noGrp="1"/>
          </p:cNvSpPr>
          <p:nvPr>
            <p:ph type="body" idx="1"/>
          </p:nvPr>
        </p:nvSpPr>
        <p:spPr>
          <a:xfrm>
            <a:off x="1081675" y="1692825"/>
            <a:ext cx="9382800" cy="928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400"/>
              <a:buNone/>
            </a:pPr>
            <a:r>
              <a:rPr lang="es-MX" sz="4000"/>
              <a:t>Documento Estructura Inicial de Planeación. Elaboración de Proyecto E-III.</a:t>
            </a:r>
            <a:endParaRPr sz="4000"/>
          </a:p>
          <a:p>
            <a:pPr marL="0" lvl="0" indent="0" algn="l" rtl="0">
              <a:lnSpc>
                <a:spcPct val="90000"/>
              </a:lnSpc>
              <a:spcBef>
                <a:spcPts val="1000"/>
              </a:spcBef>
              <a:spcAft>
                <a:spcPts val="0"/>
              </a:spcAft>
              <a:buClr>
                <a:schemeClr val="dk1"/>
              </a:buClr>
              <a:buSzPts val="2400"/>
              <a:buNone/>
            </a:pPr>
            <a:endParaRPr sz="2400"/>
          </a:p>
          <a:p>
            <a:pPr marL="0" lvl="0" indent="0" algn="l" rtl="0">
              <a:lnSpc>
                <a:spcPct val="90000"/>
              </a:lnSpc>
              <a:spcBef>
                <a:spcPts val="1000"/>
              </a:spcBef>
              <a:spcAft>
                <a:spcPts val="0"/>
              </a:spcAft>
              <a:buClr>
                <a:schemeClr val="dk1"/>
              </a:buClr>
              <a:buSzPts val="2400"/>
              <a:buNone/>
            </a:pPr>
            <a:endParaRPr sz="2400"/>
          </a:p>
        </p:txBody>
      </p:sp>
      <p:sp>
        <p:nvSpPr>
          <p:cNvPr id="190" name="Google Shape;190;p22"/>
          <p:cNvSpPr txBox="1"/>
          <p:nvPr/>
        </p:nvSpPr>
        <p:spPr>
          <a:xfrm>
            <a:off x="893310" y="609185"/>
            <a:ext cx="1389855" cy="68022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2960"/>
              <a:buFont typeface="Calibri"/>
              <a:buNone/>
            </a:pPr>
            <a:r>
              <a:rPr lang="es-MX" sz="2960" b="0" i="0" u="none" strike="noStrike" cap="none">
                <a:solidFill>
                  <a:schemeClr val="dk1"/>
                </a:solidFill>
                <a:latin typeface="Calibri"/>
                <a:ea typeface="Calibri"/>
                <a:cs typeface="Calibri"/>
                <a:sym typeface="Calibri"/>
              </a:rPr>
              <a:t>Apdo. 9</a:t>
            </a:r>
            <a:endParaRPr sz="1400" b="0" i="0" u="none" strike="noStrike" cap="none">
              <a:solidFill>
                <a:srgbClr val="000000"/>
              </a:solidFill>
              <a:latin typeface="Arial"/>
              <a:ea typeface="Arial"/>
              <a:cs typeface="Arial"/>
              <a:sym typeface="Arial"/>
            </a:endParaRPr>
          </a:p>
        </p:txBody>
      </p:sp>
      <p:sp>
        <p:nvSpPr>
          <p:cNvPr id="191" name="Google Shape;191;p22"/>
          <p:cNvSpPr/>
          <p:nvPr/>
        </p:nvSpPr>
        <p:spPr>
          <a:xfrm>
            <a:off x="993125" y="2621360"/>
            <a:ext cx="10908300" cy="2193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CC4125"/>
              </a:buClr>
              <a:buSzPts val="1600"/>
              <a:buFont typeface="Arial"/>
              <a:buNone/>
            </a:pPr>
            <a:r>
              <a:rPr lang="es-MX" sz="1600" b="1" i="0" u="none" strike="noStrike" cap="none">
                <a:solidFill>
                  <a:srgbClr val="CC4125"/>
                </a:solidFill>
                <a:latin typeface="Arial"/>
                <a:ea typeface="Arial"/>
                <a:cs typeface="Arial"/>
                <a:sym typeface="Arial"/>
              </a:rPr>
              <a:t>Estructura Inicial de Planeación</a:t>
            </a:r>
            <a:endParaRPr sz="1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1C4587"/>
              </a:buClr>
              <a:buSzPts val="1600"/>
              <a:buFont typeface="Arial"/>
              <a:buNone/>
            </a:pPr>
            <a:r>
              <a:rPr lang="es-MX" sz="1600" b="1" i="0" u="none" strike="noStrike" cap="none">
                <a:solidFill>
                  <a:srgbClr val="1C4587"/>
                </a:solidFill>
                <a:latin typeface="Arial"/>
                <a:ea typeface="Arial"/>
                <a:cs typeface="Arial"/>
                <a:sym typeface="Arial"/>
              </a:rPr>
              <a:t>Elaboración del Proyecto</a:t>
            </a:r>
            <a:r>
              <a:rPr lang="es-MX" sz="1400" b="1" i="0" u="none" strike="noStrike" cap="none">
                <a:solidFill>
                  <a:srgbClr val="FF0000"/>
                </a:solidFill>
                <a:latin typeface="Arial"/>
                <a:ea typeface="Arial"/>
                <a:cs typeface="Arial"/>
                <a:sym typeface="Arial"/>
              </a:rPr>
              <a:t> (ETAPA 3)</a:t>
            </a:r>
            <a:endParaRPr sz="1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1C4587"/>
              </a:buClr>
              <a:buSzPts val="1600"/>
              <a:buFont typeface="Arial"/>
              <a:buNone/>
            </a:pPr>
            <a:r>
              <a:rPr lang="es-MX" sz="1600" b="1" i="0" u="none" strike="noStrike" cap="none">
                <a:solidFill>
                  <a:srgbClr val="1C4587"/>
                </a:solidFill>
                <a:latin typeface="Arial"/>
                <a:ea typeface="Arial"/>
                <a:cs typeface="Arial"/>
                <a:sym typeface="Arial"/>
              </a:rPr>
              <a:t>Equipo 1</a:t>
            </a:r>
            <a:endParaRPr sz="1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1C4587"/>
              </a:buClr>
              <a:buSzPts val="1400"/>
              <a:buFont typeface="Arial"/>
              <a:buNone/>
            </a:pPr>
            <a:r>
              <a:rPr lang="es-MX" sz="1400" b="1" i="0" u="none" strike="noStrike" cap="none">
                <a:solidFill>
                  <a:srgbClr val="1C4587"/>
                </a:solidFill>
                <a:latin typeface="Arial"/>
                <a:ea typeface="Arial"/>
                <a:cs typeface="Arial"/>
                <a:sym typeface="Arial"/>
              </a:rPr>
              <a:t>Nombre del proyecto: Falta de un liderazgo positivo que pueda cambiar la comunidad. </a:t>
            </a:r>
            <a:endParaRPr sz="1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1C4587"/>
              </a:buClr>
              <a:buSzPts val="1400"/>
              <a:buFont typeface="Arial"/>
              <a:buNone/>
            </a:pPr>
            <a:r>
              <a:rPr lang="es-MX" sz="1400" b="1" i="0" u="none" strike="noStrike" cap="none">
                <a:solidFill>
                  <a:srgbClr val="1C4587"/>
                </a:solidFill>
                <a:latin typeface="Arial"/>
                <a:ea typeface="Arial"/>
                <a:cs typeface="Arial"/>
                <a:sym typeface="Arial"/>
              </a:rPr>
              <a:t>Nombre de los profesores participantes y asignaturas</a:t>
            </a:r>
            <a:r>
              <a:rPr lang="es-MX" sz="1400" b="1" i="0" u="none" strike="noStrike" cap="none">
                <a:solidFill>
                  <a:srgbClr val="1F497D"/>
                </a:solidFill>
                <a:latin typeface="Arial"/>
                <a:ea typeface="Arial"/>
                <a:cs typeface="Arial"/>
                <a:sym typeface="Arial"/>
              </a:rPr>
              <a:t>:</a:t>
            </a:r>
            <a:endParaRPr sz="1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1F497D"/>
              </a:buClr>
              <a:buSzPts val="1400"/>
              <a:buFont typeface="Arial"/>
              <a:buNone/>
            </a:pPr>
            <a:r>
              <a:rPr lang="es-MX" sz="1400" b="0" i="0" u="none" strike="noStrike" cap="none">
                <a:solidFill>
                  <a:srgbClr val="1F497D"/>
                </a:solidFill>
                <a:latin typeface="Arial"/>
                <a:ea typeface="Arial"/>
                <a:cs typeface="Arial"/>
                <a:sym typeface="Arial"/>
              </a:rPr>
              <a:t>Historia Universal, moderna y contemporánea, clave 1104	Magali Osante Moreno</a:t>
            </a:r>
            <a:endParaRPr sz="1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1F497D"/>
              </a:buClr>
              <a:buSzPts val="1400"/>
              <a:buFont typeface="Arial"/>
              <a:buNone/>
            </a:pPr>
            <a:r>
              <a:rPr lang="es-MX" sz="1400" b="0" i="0" u="none" strike="noStrike" cap="none">
                <a:solidFill>
                  <a:srgbClr val="1F497D"/>
                </a:solidFill>
                <a:latin typeface="Arial"/>
                <a:ea typeface="Arial"/>
                <a:cs typeface="Arial"/>
                <a:sym typeface="Arial"/>
              </a:rPr>
              <a:t>Taller de Lectura, redacción e iniciación a la investigación documental I, clave 1105	Teresa Domínguez Pacheco</a:t>
            </a:r>
            <a:endParaRPr sz="1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1F497D"/>
              </a:buClr>
              <a:buSzPts val="1400"/>
              <a:buFont typeface="Arial"/>
              <a:buNone/>
            </a:pPr>
            <a:r>
              <a:rPr lang="es-MX" sz="1400" b="0" i="0" u="none" strike="noStrike" cap="none">
                <a:solidFill>
                  <a:srgbClr val="1F497D"/>
                </a:solidFill>
                <a:latin typeface="Arial"/>
                <a:ea typeface="Arial"/>
                <a:cs typeface="Arial"/>
                <a:sym typeface="Arial"/>
              </a:rPr>
              <a:t>Taller de cómputo, clave 1102	María del Pilar Muñoz Parra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rgbClr val="1F497D"/>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aphicFrame>
        <p:nvGraphicFramePr>
          <p:cNvPr id="192" name="Google Shape;192;p22"/>
          <p:cNvGraphicFramePr/>
          <p:nvPr/>
        </p:nvGraphicFramePr>
        <p:xfrm>
          <a:off x="993126" y="5320260"/>
          <a:ext cx="8348775" cy="928550"/>
        </p:xfrm>
        <a:graphic>
          <a:graphicData uri="http://schemas.openxmlformats.org/drawingml/2006/table">
            <a:tbl>
              <a:tblPr>
                <a:noFill/>
                <a:tableStyleId>{5FDB9F65-A4C4-459D-A32C-F1F7002C04BB}</a:tableStyleId>
              </a:tblPr>
              <a:tblGrid>
                <a:gridCol w="8348775">
                  <a:extLst>
                    <a:ext uri="{9D8B030D-6E8A-4147-A177-3AD203B41FA5}">
                      <a16:colId xmlns:a16="http://schemas.microsoft.com/office/drawing/2014/main" val="20000"/>
                    </a:ext>
                  </a:extLst>
                </a:gridCol>
              </a:tblGrid>
              <a:tr h="928550">
                <a:tc>
                  <a:txBody>
                    <a:bodyPr/>
                    <a:lstStyle/>
                    <a:p>
                      <a:pPr marL="0" marR="114300" lvl="0" indent="0" algn="l" rtl="0">
                        <a:lnSpc>
                          <a:spcPct val="115000"/>
                        </a:lnSpc>
                        <a:spcBef>
                          <a:spcPts val="0"/>
                        </a:spcBef>
                        <a:spcAft>
                          <a:spcPts val="0"/>
                        </a:spcAft>
                        <a:buClr>
                          <a:srgbClr val="000000"/>
                        </a:buClr>
                        <a:buSzPts val="1100"/>
                        <a:buFont typeface="Arial"/>
                        <a:buNone/>
                      </a:pPr>
                      <a:r>
                        <a:rPr lang="es-MX" sz="1100" u="none" strike="noStrike" cap="none"/>
                        <a:t>Actualmente la falta de liderazgo acertado provoca confusión en la elección de líderes o modelos en los adolescentes.</a:t>
                      </a:r>
                      <a:endParaRPr sz="1100" u="none" strike="noStrike" cap="none"/>
                    </a:p>
                    <a:p>
                      <a:pPr marL="0" marR="114300" lvl="0" indent="0" algn="l" rtl="0">
                        <a:lnSpc>
                          <a:spcPct val="115000"/>
                        </a:lnSpc>
                        <a:spcBef>
                          <a:spcPts val="370"/>
                        </a:spcBef>
                        <a:spcAft>
                          <a:spcPts val="0"/>
                        </a:spcAft>
                        <a:buClr>
                          <a:srgbClr val="000000"/>
                        </a:buClr>
                        <a:buSzPts val="1100"/>
                        <a:buFont typeface="Arial"/>
                        <a:buNone/>
                      </a:pPr>
                      <a:r>
                        <a:rPr lang="es-MX" sz="1100" u="none" strike="noStrike" cap="none"/>
                        <a:t>Con este trabajo se pretende hacer conciencia y dar herramientas para analizar las características que conviene que tengan los líderes o modelos que siguen.</a:t>
                      </a:r>
                      <a:endParaRPr sz="1100" u="none" strike="noStrike" cap="none">
                        <a:solidFill>
                          <a:srgbClr val="000000"/>
                        </a:solidFill>
                        <a:latin typeface="Arial"/>
                        <a:ea typeface="Arial"/>
                        <a:cs typeface="Arial"/>
                        <a:sym typeface="Arial"/>
                      </a:endParaRPr>
                    </a:p>
                  </a:txBody>
                  <a:tcPr marL="63500" marR="63500" marT="63500" marB="63500"/>
                </a:tc>
                <a:extLst>
                  <a:ext uri="{0D108BD9-81ED-4DB2-BD59-A6C34878D82A}">
                    <a16:rowId xmlns:a16="http://schemas.microsoft.com/office/drawing/2014/main" val="10000"/>
                  </a:ext>
                </a:extLst>
              </a:tr>
            </a:tbl>
          </a:graphicData>
        </a:graphic>
      </p:graphicFrame>
      <p:sp>
        <p:nvSpPr>
          <p:cNvPr id="193" name="Google Shape;193;p22"/>
          <p:cNvSpPr/>
          <p:nvPr/>
        </p:nvSpPr>
        <p:spPr>
          <a:xfrm>
            <a:off x="943222" y="4612367"/>
            <a:ext cx="10305600" cy="708000"/>
          </a:xfrm>
          <a:prstGeom prst="rect">
            <a:avLst/>
          </a:prstGeom>
          <a:noFill/>
          <a:ln>
            <a:noFill/>
          </a:ln>
        </p:spPr>
        <p:txBody>
          <a:bodyPr spcFirstLastPara="1" wrap="square" lIns="91425" tIns="45700" rIns="91425" bIns="45700" anchor="ctr" anchorCtr="0">
            <a:noAutofit/>
          </a:bodyPr>
          <a:lstStyle/>
          <a:p>
            <a:pPr marL="0" marR="0" lvl="0" indent="-69850" algn="l" rtl="0">
              <a:lnSpc>
                <a:spcPct val="100000"/>
              </a:lnSpc>
              <a:spcBef>
                <a:spcPts val="0"/>
              </a:spcBef>
              <a:spcAft>
                <a:spcPts val="0"/>
              </a:spcAft>
              <a:buClr>
                <a:srgbClr val="1C4587"/>
              </a:buClr>
              <a:buSzPts val="1100"/>
              <a:buFont typeface="Arial"/>
              <a:buChar char="•"/>
            </a:pPr>
            <a:r>
              <a:rPr lang="es-MX" sz="1100" b="1" i="0" u="none" strike="noStrike" cap="none">
                <a:solidFill>
                  <a:srgbClr val="1C4587"/>
                </a:solidFill>
                <a:latin typeface="Arial"/>
                <a:ea typeface="Arial"/>
                <a:cs typeface="Arial"/>
                <a:sym typeface="Arial"/>
              </a:rPr>
              <a:t>Contexto. </a:t>
            </a:r>
            <a:r>
              <a:rPr lang="es-MX" sz="1100" b="0" i="0" u="none" strike="noStrike" cap="none">
                <a:solidFill>
                  <a:srgbClr val="1C4587"/>
                </a:solidFill>
                <a:latin typeface="Arial"/>
                <a:ea typeface="Arial"/>
                <a:cs typeface="Arial"/>
                <a:sym typeface="Arial"/>
              </a:rPr>
              <a:t>Justifica las circunstancias o elementos de la realidad en los que se da el problema</a:t>
            </a:r>
            <a:r>
              <a:rPr lang="es-MX" sz="1100" b="0" i="0" u="none" strike="noStrike" cap="none">
                <a:solidFill>
                  <a:srgbClr val="000000"/>
                </a:solidFill>
                <a:latin typeface="Arial"/>
                <a:ea typeface="Arial"/>
                <a:cs typeface="Arial"/>
                <a:sym typeface="Arial"/>
              </a:rPr>
              <a:t>.</a:t>
            </a:r>
            <a:r>
              <a:rPr lang="es-MX" sz="1100" b="1" i="0" u="none" strike="noStrike" cap="none">
                <a:solidFill>
                  <a:srgbClr val="FF0000"/>
                </a:solidFill>
                <a:latin typeface="Arial"/>
                <a:ea typeface="Arial"/>
                <a:cs typeface="Arial"/>
                <a:sym typeface="Arial"/>
              </a:rPr>
              <a:t> </a:t>
            </a:r>
            <a:endParaRPr sz="1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1C4587"/>
              </a:buClr>
              <a:buSzPts val="1100"/>
              <a:buFont typeface="Arial"/>
              <a:buNone/>
            </a:pPr>
            <a:r>
              <a:rPr lang="es-MX" sz="1100" b="1" i="0" u="none" strike="noStrike" cap="none">
                <a:solidFill>
                  <a:srgbClr val="1C4587"/>
                </a:solidFill>
                <a:latin typeface="Arial"/>
                <a:ea typeface="Arial"/>
                <a:cs typeface="Arial"/>
                <a:sym typeface="Arial"/>
              </a:rPr>
              <a:t>      Introducción y/o justificación del proyecto.</a:t>
            </a:r>
            <a:endParaRPr sz="1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pic>
        <p:nvPicPr>
          <p:cNvPr id="194" name="Google Shape;194;p22"/>
          <p:cNvPicPr preferRelativeResize="0"/>
          <p:nvPr/>
        </p:nvPicPr>
        <p:blipFill rotWithShape="1">
          <a:blip r:embed="rId3">
            <a:alphaModFix/>
          </a:blip>
          <a:srcRect/>
          <a:stretch/>
        </p:blipFill>
        <p:spPr>
          <a:xfrm>
            <a:off x="10345177" y="436641"/>
            <a:ext cx="1707393" cy="1707393"/>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3" name="Google Shape;1123;p112"/>
          <p:cNvSpPr txBox="1">
            <a:spLocks noGrp="1"/>
          </p:cNvSpPr>
          <p:nvPr>
            <p:ph type="title"/>
          </p:nvPr>
        </p:nvSpPr>
        <p:spPr>
          <a:xfrm>
            <a:off x="377175" y="1317900"/>
            <a:ext cx="470100" cy="4222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s-MX"/>
              <a:t>Evidencia</a:t>
            </a:r>
            <a:endParaRPr/>
          </a:p>
        </p:txBody>
      </p:sp>
      <p:pic>
        <p:nvPicPr>
          <p:cNvPr id="1124" name="Google Shape;1124;p112"/>
          <p:cNvPicPr preferRelativeResize="0"/>
          <p:nvPr/>
        </p:nvPicPr>
        <p:blipFill>
          <a:blip r:embed="rId3">
            <a:alphaModFix/>
          </a:blip>
          <a:stretch>
            <a:fillRect/>
          </a:stretch>
        </p:blipFill>
        <p:spPr>
          <a:xfrm>
            <a:off x="6770697" y="1233325"/>
            <a:ext cx="4798858" cy="3100501"/>
          </a:xfrm>
          <a:prstGeom prst="rect">
            <a:avLst/>
          </a:prstGeom>
          <a:noFill/>
          <a:ln>
            <a:noFill/>
          </a:ln>
        </p:spPr>
      </p:pic>
      <p:pic>
        <p:nvPicPr>
          <p:cNvPr id="1125" name="Google Shape;1125;p112"/>
          <p:cNvPicPr preferRelativeResize="0"/>
          <p:nvPr/>
        </p:nvPicPr>
        <p:blipFill>
          <a:blip r:embed="rId4">
            <a:alphaModFix/>
          </a:blip>
          <a:stretch>
            <a:fillRect/>
          </a:stretch>
        </p:blipFill>
        <p:spPr>
          <a:xfrm>
            <a:off x="1429225" y="345775"/>
            <a:ext cx="5215936" cy="3100500"/>
          </a:xfrm>
          <a:prstGeom prst="rect">
            <a:avLst/>
          </a:prstGeom>
          <a:noFill/>
          <a:ln>
            <a:noFill/>
          </a:ln>
        </p:spPr>
      </p:pic>
      <p:pic>
        <p:nvPicPr>
          <p:cNvPr id="1126" name="Google Shape;1126;p112"/>
          <p:cNvPicPr preferRelativeResize="0"/>
          <p:nvPr/>
        </p:nvPicPr>
        <p:blipFill>
          <a:blip r:embed="rId5">
            <a:alphaModFix/>
          </a:blip>
          <a:stretch>
            <a:fillRect/>
          </a:stretch>
        </p:blipFill>
        <p:spPr>
          <a:xfrm>
            <a:off x="2224499" y="3650199"/>
            <a:ext cx="5104224" cy="2988800"/>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130"/>
        <p:cNvGrpSpPr/>
        <p:nvPr/>
      </p:nvGrpSpPr>
      <p:grpSpPr>
        <a:xfrm>
          <a:off x="0" y="0"/>
          <a:ext cx="0" cy="0"/>
          <a:chOff x="0" y="0"/>
          <a:chExt cx="0" cy="0"/>
        </a:xfrm>
      </p:grpSpPr>
      <p:sp>
        <p:nvSpPr>
          <p:cNvPr id="1131" name="Google Shape;1131;p113"/>
          <p:cNvSpPr txBox="1">
            <a:spLocks noGrp="1"/>
          </p:cNvSpPr>
          <p:nvPr>
            <p:ph type="title" idx="4294967295"/>
          </p:nvPr>
        </p:nvSpPr>
        <p:spPr>
          <a:xfrm>
            <a:off x="377175" y="610875"/>
            <a:ext cx="470100" cy="5797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s-MX"/>
              <a:t>Evidencia</a:t>
            </a:r>
            <a:endParaRPr/>
          </a:p>
        </p:txBody>
      </p:sp>
      <p:pic>
        <p:nvPicPr>
          <p:cNvPr id="1132" name="Google Shape;1132;p113"/>
          <p:cNvPicPr preferRelativeResize="0"/>
          <p:nvPr/>
        </p:nvPicPr>
        <p:blipFill>
          <a:blip r:embed="rId3">
            <a:alphaModFix/>
          </a:blip>
          <a:stretch>
            <a:fillRect/>
          </a:stretch>
        </p:blipFill>
        <p:spPr>
          <a:xfrm>
            <a:off x="945151" y="2612146"/>
            <a:ext cx="7500900" cy="4093450"/>
          </a:xfrm>
          <a:prstGeom prst="rect">
            <a:avLst/>
          </a:prstGeom>
          <a:noFill/>
          <a:ln>
            <a:noFill/>
          </a:ln>
        </p:spPr>
      </p:pic>
      <p:pic>
        <p:nvPicPr>
          <p:cNvPr id="1133" name="Google Shape;1133;p113"/>
          <p:cNvPicPr preferRelativeResize="0"/>
          <p:nvPr/>
        </p:nvPicPr>
        <p:blipFill>
          <a:blip r:embed="rId4">
            <a:alphaModFix/>
          </a:blip>
          <a:stretch>
            <a:fillRect/>
          </a:stretch>
        </p:blipFill>
        <p:spPr>
          <a:xfrm>
            <a:off x="5514325" y="152401"/>
            <a:ext cx="6507348" cy="3645925"/>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137"/>
        <p:cNvGrpSpPr/>
        <p:nvPr/>
      </p:nvGrpSpPr>
      <p:grpSpPr>
        <a:xfrm>
          <a:off x="0" y="0"/>
          <a:ext cx="0" cy="0"/>
          <a:chOff x="0" y="0"/>
          <a:chExt cx="0" cy="0"/>
        </a:xfrm>
      </p:grpSpPr>
      <p:sp>
        <p:nvSpPr>
          <p:cNvPr id="1138" name="Google Shape;1138;p114"/>
          <p:cNvSpPr txBox="1">
            <a:spLocks noGrp="1"/>
          </p:cNvSpPr>
          <p:nvPr>
            <p:ph type="title" idx="4294967295"/>
          </p:nvPr>
        </p:nvSpPr>
        <p:spPr>
          <a:xfrm>
            <a:off x="377175" y="1317900"/>
            <a:ext cx="470100" cy="4222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s-MX"/>
              <a:t>Evidencia</a:t>
            </a:r>
            <a:endParaRPr/>
          </a:p>
        </p:txBody>
      </p:sp>
      <p:pic>
        <p:nvPicPr>
          <p:cNvPr id="1139" name="Google Shape;1139;p114"/>
          <p:cNvPicPr preferRelativeResize="0"/>
          <p:nvPr/>
        </p:nvPicPr>
        <p:blipFill>
          <a:blip r:embed="rId3">
            <a:alphaModFix/>
          </a:blip>
          <a:stretch>
            <a:fillRect/>
          </a:stretch>
        </p:blipFill>
        <p:spPr>
          <a:xfrm>
            <a:off x="1705849" y="339528"/>
            <a:ext cx="5622149" cy="3139125"/>
          </a:xfrm>
          <a:prstGeom prst="rect">
            <a:avLst/>
          </a:prstGeom>
          <a:noFill/>
          <a:ln>
            <a:noFill/>
          </a:ln>
        </p:spPr>
      </p:pic>
      <p:pic>
        <p:nvPicPr>
          <p:cNvPr id="1140" name="Google Shape;1140;p114"/>
          <p:cNvPicPr preferRelativeResize="0"/>
          <p:nvPr/>
        </p:nvPicPr>
        <p:blipFill>
          <a:blip r:embed="rId4">
            <a:alphaModFix/>
          </a:blip>
          <a:stretch>
            <a:fillRect/>
          </a:stretch>
        </p:blipFill>
        <p:spPr>
          <a:xfrm>
            <a:off x="6232500" y="3573428"/>
            <a:ext cx="5449289" cy="3074546"/>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144"/>
        <p:cNvGrpSpPr/>
        <p:nvPr/>
      </p:nvGrpSpPr>
      <p:grpSpPr>
        <a:xfrm>
          <a:off x="0" y="0"/>
          <a:ext cx="0" cy="0"/>
          <a:chOff x="0" y="0"/>
          <a:chExt cx="0" cy="0"/>
        </a:xfrm>
      </p:grpSpPr>
      <p:sp>
        <p:nvSpPr>
          <p:cNvPr id="1145" name="Google Shape;1145;p115"/>
          <p:cNvSpPr txBox="1">
            <a:spLocks noGrp="1"/>
          </p:cNvSpPr>
          <p:nvPr>
            <p:ph type="title" idx="4294967295"/>
          </p:nvPr>
        </p:nvSpPr>
        <p:spPr>
          <a:xfrm>
            <a:off x="377175" y="1317900"/>
            <a:ext cx="470100" cy="4222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s-MX"/>
              <a:t>Evidencia</a:t>
            </a:r>
            <a:endParaRPr/>
          </a:p>
        </p:txBody>
      </p:sp>
      <p:pic>
        <p:nvPicPr>
          <p:cNvPr id="1146" name="Google Shape;1146;p115"/>
          <p:cNvPicPr preferRelativeResize="0"/>
          <p:nvPr/>
        </p:nvPicPr>
        <p:blipFill>
          <a:blip r:embed="rId3">
            <a:alphaModFix/>
          </a:blip>
          <a:stretch>
            <a:fillRect/>
          </a:stretch>
        </p:blipFill>
        <p:spPr>
          <a:xfrm>
            <a:off x="2730300" y="5"/>
            <a:ext cx="5252125" cy="2915800"/>
          </a:xfrm>
          <a:prstGeom prst="rect">
            <a:avLst/>
          </a:prstGeom>
          <a:noFill/>
          <a:ln>
            <a:noFill/>
          </a:ln>
        </p:spPr>
      </p:pic>
      <p:pic>
        <p:nvPicPr>
          <p:cNvPr id="1147" name="Google Shape;1147;p115"/>
          <p:cNvPicPr preferRelativeResize="0"/>
          <p:nvPr/>
        </p:nvPicPr>
        <p:blipFill>
          <a:blip r:embed="rId4">
            <a:alphaModFix/>
          </a:blip>
          <a:stretch>
            <a:fillRect/>
          </a:stretch>
        </p:blipFill>
        <p:spPr>
          <a:xfrm>
            <a:off x="1823076" y="2616425"/>
            <a:ext cx="6789799" cy="3984049"/>
          </a:xfrm>
          <a:prstGeom prst="rect">
            <a:avLst/>
          </a:prstGeom>
          <a:noFill/>
          <a:ln>
            <a:noFill/>
          </a:ln>
        </p:spPr>
      </p:pic>
      <p:pic>
        <p:nvPicPr>
          <p:cNvPr id="1148" name="Google Shape;1148;p115"/>
          <p:cNvPicPr preferRelativeResize="0"/>
          <p:nvPr/>
        </p:nvPicPr>
        <p:blipFill>
          <a:blip r:embed="rId5">
            <a:alphaModFix/>
          </a:blip>
          <a:stretch>
            <a:fillRect/>
          </a:stretch>
        </p:blipFill>
        <p:spPr>
          <a:xfrm>
            <a:off x="7264325" y="1537075"/>
            <a:ext cx="4434626" cy="27621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3"/>
          <p:cNvSpPr txBox="1">
            <a:spLocks noGrp="1"/>
          </p:cNvSpPr>
          <p:nvPr>
            <p:ph type="body" idx="1"/>
          </p:nvPr>
        </p:nvSpPr>
        <p:spPr>
          <a:xfrm>
            <a:off x="490536" y="928477"/>
            <a:ext cx="10515600" cy="43512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es-MX" b="1"/>
              <a:t>II. Intención. </a:t>
            </a:r>
            <a:r>
              <a:rPr lang="es-MX"/>
              <a:t> </a:t>
            </a:r>
            <a:r>
              <a:rPr lang="es-MX" b="1"/>
              <a:t>Sólo una de las propuestas da nombre al proyecto. </a:t>
            </a:r>
            <a:r>
              <a:rPr lang="es-MX"/>
              <a:t>Redactar como pregunta o premisa problematizadora. </a:t>
            </a:r>
            <a:endParaRPr/>
          </a:p>
          <a:p>
            <a:pPr marL="0" lvl="0" indent="0" algn="l" rtl="0">
              <a:lnSpc>
                <a:spcPct val="90000"/>
              </a:lnSpc>
              <a:spcBef>
                <a:spcPts val="1000"/>
              </a:spcBef>
              <a:spcAft>
                <a:spcPts val="0"/>
              </a:spcAft>
              <a:buClr>
                <a:schemeClr val="dk1"/>
              </a:buClr>
              <a:buSzPts val="2800"/>
              <a:buNone/>
            </a:pPr>
            <a:endParaRPr/>
          </a:p>
        </p:txBody>
      </p:sp>
      <p:graphicFrame>
        <p:nvGraphicFramePr>
          <p:cNvPr id="200" name="Google Shape;200;p23"/>
          <p:cNvGraphicFramePr/>
          <p:nvPr/>
        </p:nvGraphicFramePr>
        <p:xfrm>
          <a:off x="490536" y="2004224"/>
          <a:ext cx="10115525" cy="2562975"/>
        </p:xfrm>
        <a:graphic>
          <a:graphicData uri="http://schemas.openxmlformats.org/drawingml/2006/table">
            <a:tbl>
              <a:tblPr>
                <a:noFill/>
                <a:tableStyleId>{5FDB9F65-A4C4-459D-A32C-F1F7002C04BB}</a:tableStyleId>
              </a:tblPr>
              <a:tblGrid>
                <a:gridCol w="2399000">
                  <a:extLst>
                    <a:ext uri="{9D8B030D-6E8A-4147-A177-3AD203B41FA5}">
                      <a16:colId xmlns:a16="http://schemas.microsoft.com/office/drawing/2014/main" val="20000"/>
                    </a:ext>
                  </a:extLst>
                </a:gridCol>
                <a:gridCol w="2399000">
                  <a:extLst>
                    <a:ext uri="{9D8B030D-6E8A-4147-A177-3AD203B41FA5}">
                      <a16:colId xmlns:a16="http://schemas.microsoft.com/office/drawing/2014/main" val="20001"/>
                    </a:ext>
                  </a:extLst>
                </a:gridCol>
                <a:gridCol w="2399750">
                  <a:extLst>
                    <a:ext uri="{9D8B030D-6E8A-4147-A177-3AD203B41FA5}">
                      <a16:colId xmlns:a16="http://schemas.microsoft.com/office/drawing/2014/main" val="20002"/>
                    </a:ext>
                  </a:extLst>
                </a:gridCol>
                <a:gridCol w="2917775">
                  <a:extLst>
                    <a:ext uri="{9D8B030D-6E8A-4147-A177-3AD203B41FA5}">
                      <a16:colId xmlns:a16="http://schemas.microsoft.com/office/drawing/2014/main" val="20003"/>
                    </a:ext>
                  </a:extLst>
                </a:gridCol>
              </a:tblGrid>
              <a:tr h="1176350">
                <a:tc>
                  <a:txBody>
                    <a:bodyPr/>
                    <a:lstStyle/>
                    <a:p>
                      <a:pPr marL="0" marR="0" lvl="0" indent="0" algn="ctr" rtl="0">
                        <a:lnSpc>
                          <a:spcPct val="115000"/>
                        </a:lnSpc>
                        <a:spcBef>
                          <a:spcPts val="0"/>
                        </a:spcBef>
                        <a:spcAft>
                          <a:spcPts val="0"/>
                        </a:spcAft>
                        <a:buClr>
                          <a:srgbClr val="000000"/>
                        </a:buClr>
                        <a:buSzPts val="1100"/>
                        <a:buFont typeface="Arial"/>
                        <a:buNone/>
                      </a:pPr>
                      <a:r>
                        <a:rPr lang="es-MX" sz="1100" u="none" strike="noStrike" cap="none"/>
                        <a:t>Dar explicación</a:t>
                      </a:r>
                      <a:endParaRPr sz="1100" u="none" strike="noStrike" cap="none"/>
                    </a:p>
                    <a:p>
                      <a:pPr marL="0" marR="0" lvl="0" indent="0" algn="ctr" rtl="0">
                        <a:lnSpc>
                          <a:spcPct val="115000"/>
                        </a:lnSpc>
                        <a:spcBef>
                          <a:spcPts val="0"/>
                        </a:spcBef>
                        <a:spcAft>
                          <a:spcPts val="0"/>
                        </a:spcAft>
                        <a:buClr>
                          <a:srgbClr val="000000"/>
                        </a:buClr>
                        <a:buSzPts val="1100"/>
                        <a:buFont typeface="Arial"/>
                        <a:buNone/>
                      </a:pPr>
                      <a:r>
                        <a:rPr lang="es-MX" sz="1100" u="none" strike="noStrike" cap="none"/>
                        <a:t>¿Por qué algo es cómo es?</a:t>
                      </a:r>
                      <a:endParaRPr sz="1100" u="none" strike="noStrike" cap="none"/>
                    </a:p>
                    <a:p>
                      <a:pPr marL="0" marR="0" lvl="0" indent="0" algn="ctr" rtl="0">
                        <a:lnSpc>
                          <a:spcPct val="115000"/>
                        </a:lnSpc>
                        <a:spcBef>
                          <a:spcPts val="0"/>
                        </a:spcBef>
                        <a:spcAft>
                          <a:spcPts val="0"/>
                        </a:spcAft>
                        <a:buClr>
                          <a:srgbClr val="000000"/>
                        </a:buClr>
                        <a:buSzPts val="1100"/>
                        <a:buFont typeface="Arial"/>
                        <a:buNone/>
                      </a:pPr>
                      <a:r>
                        <a:rPr lang="es-MX" sz="1100" u="none" strike="noStrike" cap="none"/>
                        <a:t>Determinar las razones que generan el problema o la situación.</a:t>
                      </a:r>
                      <a:endParaRPr sz="1100" u="none" strike="noStrike" cap="none">
                        <a:solidFill>
                          <a:srgbClr val="000000"/>
                        </a:solidFill>
                        <a:latin typeface="Arial"/>
                        <a:ea typeface="Arial"/>
                        <a:cs typeface="Arial"/>
                        <a:sym typeface="Arial"/>
                      </a:endParaRPr>
                    </a:p>
                  </a:txBody>
                  <a:tcPr marL="63500" marR="63500" marT="63500" marB="63500"/>
                </a:tc>
                <a:tc>
                  <a:txBody>
                    <a:bodyPr/>
                    <a:lstStyle/>
                    <a:p>
                      <a:pPr marL="0" marR="0" lvl="0" indent="0" algn="ctr" rtl="0">
                        <a:lnSpc>
                          <a:spcPct val="115000"/>
                        </a:lnSpc>
                        <a:spcBef>
                          <a:spcPts val="0"/>
                        </a:spcBef>
                        <a:spcAft>
                          <a:spcPts val="0"/>
                        </a:spcAft>
                        <a:buClr>
                          <a:srgbClr val="000000"/>
                        </a:buClr>
                        <a:buSzPts val="1100"/>
                        <a:buFont typeface="Arial"/>
                        <a:buNone/>
                      </a:pPr>
                      <a:r>
                        <a:rPr lang="es-MX" sz="1100" u="none" strike="noStrike" cap="none"/>
                        <a:t>Resolver un problema</a:t>
                      </a:r>
                      <a:endParaRPr sz="1100" u="none" strike="noStrike" cap="none"/>
                    </a:p>
                    <a:p>
                      <a:pPr marL="0" marR="0" lvl="0" indent="0" algn="ctr" rtl="0">
                        <a:lnSpc>
                          <a:spcPct val="115000"/>
                        </a:lnSpc>
                        <a:spcBef>
                          <a:spcPts val="0"/>
                        </a:spcBef>
                        <a:spcAft>
                          <a:spcPts val="0"/>
                        </a:spcAft>
                        <a:buClr>
                          <a:srgbClr val="000000"/>
                        </a:buClr>
                        <a:buSzPts val="1100"/>
                        <a:buFont typeface="Arial"/>
                        <a:buNone/>
                      </a:pPr>
                      <a:r>
                        <a:rPr lang="es-MX" sz="1100" u="none" strike="noStrike" cap="none"/>
                        <a:t>Explicar de manera detallada cómo se puede abordar y/o solucionar el problema.</a:t>
                      </a:r>
                      <a:endParaRPr sz="1100" u="none" strike="noStrike" cap="none"/>
                    </a:p>
                    <a:p>
                      <a:pPr marL="0" marR="0" lvl="0" indent="0" algn="ctr" rtl="0">
                        <a:lnSpc>
                          <a:spcPct val="115000"/>
                        </a:lnSpc>
                        <a:spcBef>
                          <a:spcPts val="0"/>
                        </a:spcBef>
                        <a:spcAft>
                          <a:spcPts val="0"/>
                        </a:spcAft>
                        <a:buClr>
                          <a:srgbClr val="000000"/>
                        </a:buClr>
                        <a:buSzPts val="1100"/>
                        <a:buFont typeface="Arial"/>
                        <a:buNone/>
                      </a:pPr>
                      <a:r>
                        <a:rPr lang="es-MX" sz="1100" u="none" strike="noStrike" cap="none"/>
                        <a:t> </a:t>
                      </a:r>
                      <a:endParaRPr sz="1100" u="none" strike="noStrike" cap="none">
                        <a:solidFill>
                          <a:srgbClr val="000000"/>
                        </a:solidFill>
                        <a:latin typeface="Arial"/>
                        <a:ea typeface="Arial"/>
                        <a:cs typeface="Arial"/>
                        <a:sym typeface="Arial"/>
                      </a:endParaRPr>
                    </a:p>
                  </a:txBody>
                  <a:tcPr marL="63500" marR="63500" marT="63500" marB="63500"/>
                </a:tc>
                <a:tc>
                  <a:txBody>
                    <a:bodyPr/>
                    <a:lstStyle/>
                    <a:p>
                      <a:pPr marL="0" marR="0" lvl="0" indent="0" algn="ctr" rtl="0">
                        <a:lnSpc>
                          <a:spcPct val="115000"/>
                        </a:lnSpc>
                        <a:spcBef>
                          <a:spcPts val="0"/>
                        </a:spcBef>
                        <a:spcAft>
                          <a:spcPts val="0"/>
                        </a:spcAft>
                        <a:buClr>
                          <a:srgbClr val="000000"/>
                        </a:buClr>
                        <a:buSzPts val="1100"/>
                        <a:buFont typeface="Arial"/>
                        <a:buNone/>
                      </a:pPr>
                      <a:r>
                        <a:rPr lang="es-MX" sz="1100" u="none" strike="noStrike" cap="none"/>
                        <a:t>Hacer más eficiente o mejorar algo</a:t>
                      </a:r>
                      <a:endParaRPr sz="1100" u="none" strike="noStrike" cap="none"/>
                    </a:p>
                    <a:p>
                      <a:pPr marL="0" marR="0" lvl="0" indent="0" algn="ctr" rtl="0">
                        <a:lnSpc>
                          <a:spcPct val="115000"/>
                        </a:lnSpc>
                        <a:spcBef>
                          <a:spcPts val="0"/>
                        </a:spcBef>
                        <a:spcAft>
                          <a:spcPts val="0"/>
                        </a:spcAft>
                        <a:buClr>
                          <a:srgbClr val="000000"/>
                        </a:buClr>
                        <a:buSzPts val="1100"/>
                        <a:buFont typeface="Arial"/>
                        <a:buNone/>
                      </a:pPr>
                      <a:r>
                        <a:rPr lang="es-MX" sz="1100" u="none" strike="noStrike" cap="none"/>
                        <a:t>¿De qué manera se pueden optimizar los procesos para alcanzar el objetivo propuesto?</a:t>
                      </a:r>
                      <a:endParaRPr sz="1100" u="none" strike="noStrike" cap="none">
                        <a:solidFill>
                          <a:srgbClr val="000000"/>
                        </a:solidFill>
                        <a:latin typeface="Arial"/>
                        <a:ea typeface="Arial"/>
                        <a:cs typeface="Arial"/>
                        <a:sym typeface="Arial"/>
                      </a:endParaRPr>
                    </a:p>
                  </a:txBody>
                  <a:tcPr marL="63500" marR="63500" marT="63500" marB="63500"/>
                </a:tc>
                <a:tc>
                  <a:txBody>
                    <a:bodyPr/>
                    <a:lstStyle/>
                    <a:p>
                      <a:pPr marL="0" marR="0" lvl="0" indent="0" algn="ctr" rtl="0">
                        <a:lnSpc>
                          <a:spcPct val="115000"/>
                        </a:lnSpc>
                        <a:spcBef>
                          <a:spcPts val="0"/>
                        </a:spcBef>
                        <a:spcAft>
                          <a:spcPts val="0"/>
                        </a:spcAft>
                        <a:buClr>
                          <a:srgbClr val="000000"/>
                        </a:buClr>
                        <a:buSzPts val="1100"/>
                        <a:buFont typeface="Arial"/>
                        <a:buNone/>
                      </a:pPr>
                      <a:r>
                        <a:rPr lang="es-MX" sz="1100" u="none" strike="noStrike" cap="none"/>
                        <a:t>Inventar, innovar, diseñar o crear algo nuevo</a:t>
                      </a:r>
                      <a:endParaRPr sz="1100" u="none" strike="noStrike" cap="none"/>
                    </a:p>
                    <a:p>
                      <a:pPr marL="0" marR="0" lvl="0" indent="0" algn="ctr" rtl="0">
                        <a:lnSpc>
                          <a:spcPct val="115000"/>
                        </a:lnSpc>
                        <a:spcBef>
                          <a:spcPts val="0"/>
                        </a:spcBef>
                        <a:spcAft>
                          <a:spcPts val="0"/>
                        </a:spcAft>
                        <a:buClr>
                          <a:srgbClr val="000000"/>
                        </a:buClr>
                        <a:buSzPts val="1100"/>
                        <a:buFont typeface="Arial"/>
                        <a:buNone/>
                      </a:pPr>
                      <a:r>
                        <a:rPr lang="es-MX" sz="1100" u="none" strike="noStrike" cap="none"/>
                        <a:t>¿Cómo podría ser diferente?</a:t>
                      </a:r>
                      <a:endParaRPr sz="1100" u="none" strike="noStrike" cap="none"/>
                    </a:p>
                    <a:p>
                      <a:pPr marL="0" marR="0" lvl="0" indent="0" algn="ctr" rtl="0">
                        <a:lnSpc>
                          <a:spcPct val="115000"/>
                        </a:lnSpc>
                        <a:spcBef>
                          <a:spcPts val="0"/>
                        </a:spcBef>
                        <a:spcAft>
                          <a:spcPts val="0"/>
                        </a:spcAft>
                        <a:buClr>
                          <a:srgbClr val="000000"/>
                        </a:buClr>
                        <a:buSzPts val="1100"/>
                        <a:buFont typeface="Arial"/>
                        <a:buNone/>
                      </a:pPr>
                      <a:r>
                        <a:rPr lang="es-MX" sz="1100" u="none" strike="noStrike" cap="none"/>
                        <a:t>¿Qué nuevo producto o propuesta puedo hacer?</a:t>
                      </a:r>
                      <a:endParaRPr sz="1100" u="none" strike="noStrike" cap="none">
                        <a:solidFill>
                          <a:srgbClr val="000000"/>
                        </a:solidFill>
                        <a:latin typeface="Arial"/>
                        <a:ea typeface="Arial"/>
                        <a:cs typeface="Arial"/>
                        <a:sym typeface="Arial"/>
                      </a:endParaRPr>
                    </a:p>
                  </a:txBody>
                  <a:tcPr marL="63500" marR="63500" marT="63500" marB="63500"/>
                </a:tc>
                <a:extLst>
                  <a:ext uri="{0D108BD9-81ED-4DB2-BD59-A6C34878D82A}">
                    <a16:rowId xmlns:a16="http://schemas.microsoft.com/office/drawing/2014/main" val="10000"/>
                  </a:ext>
                </a:extLst>
              </a:tr>
              <a:tr h="1386625">
                <a:tc>
                  <a:txBody>
                    <a:bodyPr/>
                    <a:lstStyle/>
                    <a:p>
                      <a:pPr marL="0" marR="0" lvl="0" indent="0" algn="l" rtl="0">
                        <a:lnSpc>
                          <a:spcPct val="115000"/>
                        </a:lnSpc>
                        <a:spcBef>
                          <a:spcPts val="0"/>
                        </a:spcBef>
                        <a:spcAft>
                          <a:spcPts val="0"/>
                        </a:spcAft>
                        <a:buClr>
                          <a:srgbClr val="000000"/>
                        </a:buClr>
                        <a:buSzPts val="1100"/>
                        <a:buFont typeface="Arial"/>
                        <a:buNone/>
                      </a:pPr>
                      <a:r>
                        <a:rPr lang="es-MX" sz="1100" u="none" strike="noStrike" cap="none"/>
                        <a:t>Los alumnos no se plantean el impacto de seguir modelos o líderes negativos o cuyos valores no alcanzan o definir</a:t>
                      </a:r>
                      <a:endParaRPr sz="1100" u="none" strike="noStrike" cap="none"/>
                    </a:p>
                    <a:p>
                      <a:pPr marL="0" marR="0" lvl="0" indent="0" algn="l" rtl="0">
                        <a:lnSpc>
                          <a:spcPct val="115000"/>
                        </a:lnSpc>
                        <a:spcBef>
                          <a:spcPts val="0"/>
                        </a:spcBef>
                        <a:spcAft>
                          <a:spcPts val="0"/>
                        </a:spcAft>
                        <a:buClr>
                          <a:srgbClr val="000000"/>
                        </a:buClr>
                        <a:buSzPts val="1100"/>
                        <a:buFont typeface="Arial"/>
                        <a:buNone/>
                      </a:pPr>
                      <a:r>
                        <a:rPr lang="es-MX" sz="1100" u="none" strike="noStrike" cap="none"/>
                        <a:t> </a:t>
                      </a:r>
                      <a:endParaRPr sz="1100" u="none" strike="noStrike" cap="none">
                        <a:solidFill>
                          <a:srgbClr val="000000"/>
                        </a:solidFill>
                        <a:latin typeface="Arial"/>
                        <a:ea typeface="Arial"/>
                        <a:cs typeface="Arial"/>
                        <a:sym typeface="Arial"/>
                      </a:endParaRPr>
                    </a:p>
                  </a:txBody>
                  <a:tcPr marL="63500" marR="63500" marT="63500" marB="63500"/>
                </a:tc>
                <a:tc>
                  <a:txBody>
                    <a:bodyPr/>
                    <a:lstStyle/>
                    <a:p>
                      <a:pPr marL="0" marR="0" lvl="0" indent="0" algn="l" rtl="0">
                        <a:lnSpc>
                          <a:spcPct val="115000"/>
                        </a:lnSpc>
                        <a:spcBef>
                          <a:spcPts val="0"/>
                        </a:spcBef>
                        <a:spcAft>
                          <a:spcPts val="0"/>
                        </a:spcAft>
                        <a:buClr>
                          <a:srgbClr val="000000"/>
                        </a:buClr>
                        <a:buSzPts val="1100"/>
                        <a:buFont typeface="Arial"/>
                        <a:buNone/>
                      </a:pPr>
                      <a:r>
                        <a:rPr lang="es-MX" sz="1100" u="none" strike="noStrike" cap="none"/>
                        <a:t>Identificar:</a:t>
                      </a:r>
                      <a:endParaRPr sz="1100" u="none" strike="noStrike" cap="none"/>
                    </a:p>
                    <a:p>
                      <a:pPr marL="342900" marR="0" lvl="0" indent="-342900" algn="l" rtl="0">
                        <a:lnSpc>
                          <a:spcPct val="115000"/>
                        </a:lnSpc>
                        <a:spcBef>
                          <a:spcPts val="0"/>
                        </a:spcBef>
                        <a:spcAft>
                          <a:spcPts val="0"/>
                        </a:spcAft>
                        <a:buClr>
                          <a:schemeClr val="dk1"/>
                        </a:buClr>
                        <a:buSzPts val="1100"/>
                        <a:buFont typeface="Noto Sans Symbols"/>
                        <a:buChar char="∙"/>
                      </a:pPr>
                      <a:r>
                        <a:rPr lang="es-MX" sz="1100" u="none" strike="noStrike" cap="none"/>
                        <a:t>las características de los personajes que siguen,</a:t>
                      </a:r>
                      <a:endParaRPr sz="1100" u="none" strike="noStrike" cap="none"/>
                    </a:p>
                    <a:p>
                      <a:pPr marL="342900" marR="0" lvl="0" indent="-342900" algn="l" rtl="0">
                        <a:lnSpc>
                          <a:spcPct val="115000"/>
                        </a:lnSpc>
                        <a:spcBef>
                          <a:spcPts val="0"/>
                        </a:spcBef>
                        <a:spcAft>
                          <a:spcPts val="0"/>
                        </a:spcAft>
                        <a:buClr>
                          <a:schemeClr val="dk1"/>
                        </a:buClr>
                        <a:buSzPts val="1100"/>
                        <a:buFont typeface="Noto Sans Symbols"/>
                        <a:buChar char="∙"/>
                      </a:pPr>
                      <a:r>
                        <a:rPr lang="es-MX" sz="1100" u="none" strike="noStrike" cap="none"/>
                        <a:t>sus propios valores,</a:t>
                      </a:r>
                      <a:endParaRPr sz="1100" u="none" strike="noStrike" cap="none"/>
                    </a:p>
                    <a:p>
                      <a:pPr marL="342900" marR="0" lvl="0" indent="-342900" algn="l" rtl="0">
                        <a:lnSpc>
                          <a:spcPct val="115000"/>
                        </a:lnSpc>
                        <a:spcBef>
                          <a:spcPts val="0"/>
                        </a:spcBef>
                        <a:spcAft>
                          <a:spcPts val="0"/>
                        </a:spcAft>
                        <a:buClr>
                          <a:schemeClr val="dk1"/>
                        </a:buClr>
                        <a:buSzPts val="1100"/>
                        <a:buFont typeface="Noto Sans Symbols"/>
                        <a:buChar char="∙"/>
                      </a:pPr>
                      <a:r>
                        <a:rPr lang="es-MX" sz="1100" u="none" strike="noStrike" cap="none"/>
                        <a:t>compatibilizar ambos.</a:t>
                      </a:r>
                      <a:endParaRPr sz="1100" u="none" strike="noStrike" cap="none"/>
                    </a:p>
                    <a:p>
                      <a:pPr marL="0" marR="0" lvl="0" indent="0" algn="l" rtl="0">
                        <a:lnSpc>
                          <a:spcPct val="115000"/>
                        </a:lnSpc>
                        <a:spcBef>
                          <a:spcPts val="0"/>
                        </a:spcBef>
                        <a:spcAft>
                          <a:spcPts val="0"/>
                        </a:spcAft>
                        <a:buClr>
                          <a:srgbClr val="000000"/>
                        </a:buClr>
                        <a:buSzPts val="1100"/>
                        <a:buFont typeface="Arial"/>
                        <a:buNone/>
                      </a:pPr>
                      <a:r>
                        <a:rPr lang="es-MX" sz="1100" u="none" strike="noStrike" cap="none"/>
                        <a:t> </a:t>
                      </a:r>
                      <a:endParaRPr sz="1100" u="none" strike="noStrike" cap="none">
                        <a:solidFill>
                          <a:srgbClr val="000000"/>
                        </a:solidFill>
                        <a:latin typeface="Arial"/>
                        <a:ea typeface="Arial"/>
                        <a:cs typeface="Arial"/>
                        <a:sym typeface="Arial"/>
                      </a:endParaRPr>
                    </a:p>
                  </a:txBody>
                  <a:tcPr marL="63500" marR="63500" marT="63500" marB="63500"/>
                </a:tc>
                <a:tc>
                  <a:txBody>
                    <a:bodyPr/>
                    <a:lstStyle/>
                    <a:p>
                      <a:pPr marL="342900" marR="0" lvl="0" indent="-342900" algn="l" rtl="0">
                        <a:lnSpc>
                          <a:spcPct val="115000"/>
                        </a:lnSpc>
                        <a:spcBef>
                          <a:spcPts val="0"/>
                        </a:spcBef>
                        <a:spcAft>
                          <a:spcPts val="0"/>
                        </a:spcAft>
                        <a:buClr>
                          <a:schemeClr val="dk1"/>
                        </a:buClr>
                        <a:buSzPts val="1100"/>
                        <a:buFont typeface="Noto Sans Symbols"/>
                        <a:buChar char="∙"/>
                      </a:pPr>
                      <a:r>
                        <a:rPr lang="es-MX" sz="1100" u="none" strike="noStrike" cap="none"/>
                        <a:t>Analizar a un líder</a:t>
                      </a:r>
                      <a:endParaRPr sz="1100" u="none" strike="noStrike" cap="none"/>
                    </a:p>
                    <a:p>
                      <a:pPr marL="342900" marR="0" lvl="0" indent="-342900" algn="l" rtl="0">
                        <a:lnSpc>
                          <a:spcPct val="115000"/>
                        </a:lnSpc>
                        <a:spcBef>
                          <a:spcPts val="0"/>
                        </a:spcBef>
                        <a:spcAft>
                          <a:spcPts val="0"/>
                        </a:spcAft>
                        <a:buClr>
                          <a:schemeClr val="dk1"/>
                        </a:buClr>
                        <a:buSzPts val="1100"/>
                        <a:buFont typeface="Noto Sans Symbols"/>
                        <a:buChar char="∙"/>
                      </a:pPr>
                      <a:r>
                        <a:rPr lang="es-MX" sz="1100" u="none" strike="noStrike" cap="none"/>
                        <a:t>Hacer conciencia y jerarquizar los propios valores</a:t>
                      </a:r>
                      <a:endParaRPr sz="1100" u="none" strike="noStrike" cap="none"/>
                    </a:p>
                    <a:p>
                      <a:pPr marL="342900" marR="0" lvl="0" indent="-342900" algn="l" rtl="0">
                        <a:lnSpc>
                          <a:spcPct val="115000"/>
                        </a:lnSpc>
                        <a:spcBef>
                          <a:spcPts val="0"/>
                        </a:spcBef>
                        <a:spcAft>
                          <a:spcPts val="0"/>
                        </a:spcAft>
                        <a:buClr>
                          <a:schemeClr val="dk1"/>
                        </a:buClr>
                        <a:buSzPts val="1100"/>
                        <a:buFont typeface="Noto Sans Symbols"/>
                        <a:buChar char="∙"/>
                      </a:pPr>
                      <a:r>
                        <a:rPr lang="es-MX" sz="1100" u="none" strike="noStrike" cap="none"/>
                        <a:t>Contrastar lo anterior.</a:t>
                      </a:r>
                      <a:endParaRPr sz="1100" u="none" strike="noStrike" cap="none">
                        <a:solidFill>
                          <a:srgbClr val="000000"/>
                        </a:solidFill>
                        <a:latin typeface="Arial"/>
                        <a:ea typeface="Arial"/>
                        <a:cs typeface="Arial"/>
                        <a:sym typeface="Arial"/>
                      </a:endParaRPr>
                    </a:p>
                  </a:txBody>
                  <a:tcPr marL="63500" marR="63500" marT="63500" marB="63500"/>
                </a:tc>
                <a:tc>
                  <a:txBody>
                    <a:bodyPr/>
                    <a:lstStyle/>
                    <a:p>
                      <a:pPr marL="0" marR="0" lvl="0" indent="0" algn="l" rtl="0">
                        <a:lnSpc>
                          <a:spcPct val="115000"/>
                        </a:lnSpc>
                        <a:spcBef>
                          <a:spcPts val="0"/>
                        </a:spcBef>
                        <a:spcAft>
                          <a:spcPts val="0"/>
                        </a:spcAft>
                        <a:buClr>
                          <a:srgbClr val="000000"/>
                        </a:buClr>
                        <a:buSzPts val="1100"/>
                        <a:buFont typeface="Arial"/>
                        <a:buNone/>
                      </a:pPr>
                      <a:r>
                        <a:rPr lang="es-MX" sz="1100" u="none" strike="noStrike" cap="none"/>
                        <a:t>Al conocer lo anterior, sus preferencias serán más críticas</a:t>
                      </a:r>
                      <a:endParaRPr sz="1100" u="none" strike="noStrike" cap="none"/>
                    </a:p>
                    <a:p>
                      <a:pPr marL="0" marR="0" lvl="0" indent="0" algn="l" rtl="0">
                        <a:lnSpc>
                          <a:spcPct val="115000"/>
                        </a:lnSpc>
                        <a:spcBef>
                          <a:spcPts val="0"/>
                        </a:spcBef>
                        <a:spcAft>
                          <a:spcPts val="0"/>
                        </a:spcAft>
                        <a:buClr>
                          <a:srgbClr val="000000"/>
                        </a:buClr>
                        <a:buSzPts val="1100"/>
                        <a:buFont typeface="Arial"/>
                        <a:buNone/>
                      </a:pPr>
                      <a:r>
                        <a:rPr lang="es-MX" sz="1100" u="none" strike="noStrike" cap="none"/>
                        <a:t>y será capaz de elaborar una propuesta propia y con trascendencia social</a:t>
                      </a:r>
                      <a:endParaRPr sz="1100" u="none" strike="noStrike" cap="none"/>
                    </a:p>
                    <a:p>
                      <a:pPr marL="0" marR="0" lvl="0" indent="0" algn="l" rtl="0">
                        <a:lnSpc>
                          <a:spcPct val="115000"/>
                        </a:lnSpc>
                        <a:spcBef>
                          <a:spcPts val="0"/>
                        </a:spcBef>
                        <a:spcAft>
                          <a:spcPts val="0"/>
                        </a:spcAft>
                        <a:buClr>
                          <a:srgbClr val="000000"/>
                        </a:buClr>
                        <a:buSzPts val="1100"/>
                        <a:buFont typeface="Arial"/>
                        <a:buNone/>
                      </a:pPr>
                      <a:r>
                        <a:rPr lang="es-MX" sz="1100" u="none" strike="noStrike" cap="none"/>
                        <a:t> </a:t>
                      </a:r>
                      <a:endParaRPr sz="1100" u="none" strike="noStrike" cap="none"/>
                    </a:p>
                    <a:p>
                      <a:pPr marL="0" marR="0" lvl="0" indent="0" algn="l" rtl="0">
                        <a:lnSpc>
                          <a:spcPct val="115000"/>
                        </a:lnSpc>
                        <a:spcBef>
                          <a:spcPts val="0"/>
                        </a:spcBef>
                        <a:spcAft>
                          <a:spcPts val="0"/>
                        </a:spcAft>
                        <a:buClr>
                          <a:srgbClr val="000000"/>
                        </a:buClr>
                        <a:buSzPts val="1100"/>
                        <a:buFont typeface="Arial"/>
                        <a:buNone/>
                      </a:pPr>
                      <a:r>
                        <a:rPr lang="es-MX" sz="1100" u="none" strike="noStrike" cap="none"/>
                        <a:t> </a:t>
                      </a:r>
                      <a:endParaRPr sz="1100" u="none" strike="noStrike" cap="none">
                        <a:solidFill>
                          <a:srgbClr val="000000"/>
                        </a:solidFill>
                        <a:latin typeface="Arial"/>
                        <a:ea typeface="Arial"/>
                        <a:cs typeface="Arial"/>
                        <a:sym typeface="Arial"/>
                      </a:endParaRPr>
                    </a:p>
                  </a:txBody>
                  <a:tcPr marL="63500" marR="63500" marT="63500" marB="63500"/>
                </a:tc>
                <a:extLst>
                  <a:ext uri="{0D108BD9-81ED-4DB2-BD59-A6C34878D82A}">
                    <a16:rowId xmlns:a16="http://schemas.microsoft.com/office/drawing/2014/main" val="10001"/>
                  </a:ext>
                </a:extLst>
              </a:tr>
            </a:tbl>
          </a:graphicData>
        </a:graphic>
      </p:graphicFrame>
      <p:sp>
        <p:nvSpPr>
          <p:cNvPr id="201" name="Google Shape;201;p23"/>
          <p:cNvSpPr txBox="1"/>
          <p:nvPr/>
        </p:nvSpPr>
        <p:spPr>
          <a:xfrm>
            <a:off x="490536" y="4909740"/>
            <a:ext cx="11210928" cy="120032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s-MX" sz="1800" b="1" i="0" u="none" strike="noStrike" cap="none">
                <a:solidFill>
                  <a:schemeClr val="dk1"/>
                </a:solidFill>
                <a:latin typeface="Calibri"/>
                <a:ea typeface="Calibri"/>
                <a:cs typeface="Calibri"/>
                <a:sym typeface="Calibri"/>
              </a:rPr>
              <a:t>III. Objetivo general del proyecto. </a:t>
            </a:r>
            <a:r>
              <a:rPr lang="es-MX" sz="1800" b="0" i="0" u="none" strike="noStrike" cap="none">
                <a:solidFill>
                  <a:schemeClr val="dk1"/>
                </a:solidFill>
                <a:latin typeface="Calibri"/>
                <a:ea typeface="Calibri"/>
                <a:cs typeface="Calibri"/>
                <a:sym typeface="Calibri"/>
              </a:rPr>
              <a:t>Tomar en cuenta todas las asignaturas involucradas.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s-MX" sz="1800" b="0" i="0" u="none" strike="noStrike" cap="none">
                <a:solidFill>
                  <a:schemeClr val="dk1"/>
                </a:solidFill>
                <a:latin typeface="Calibri"/>
                <a:ea typeface="Calibri"/>
                <a:cs typeface="Calibri"/>
                <a:sym typeface="Calibri"/>
              </a:rPr>
              <a:t>Que las alumnas de preparatoria conozcan y evalúen las consecuencias de seguir a determinados líderes y de no proponer opciones positivas para influir en su comunidad. </a:t>
            </a:r>
            <a:endParaRPr sz="1400" b="0" i="0" u="none" strike="noStrike" cap="none">
              <a:solidFill>
                <a:srgbClr val="000000"/>
              </a:solidFill>
              <a:latin typeface="Arial"/>
              <a:ea typeface="Arial"/>
              <a:cs typeface="Arial"/>
              <a:sym typeface="Arial"/>
            </a:endParaRPr>
          </a:p>
        </p:txBody>
      </p:sp>
      <p:pic>
        <p:nvPicPr>
          <p:cNvPr id="202" name="Google Shape;202;p23"/>
          <p:cNvPicPr preferRelativeResize="0"/>
          <p:nvPr/>
        </p:nvPicPr>
        <p:blipFill rotWithShape="1">
          <a:blip r:embed="rId3">
            <a:alphaModFix/>
          </a:blip>
          <a:srcRect/>
          <a:stretch/>
        </p:blipFill>
        <p:spPr>
          <a:xfrm>
            <a:off x="10515938" y="366942"/>
            <a:ext cx="1294722" cy="1294722"/>
          </a:xfrm>
          <a:prstGeom prst="rect">
            <a:avLst/>
          </a:prstGeom>
          <a:noFill/>
          <a:ln>
            <a:noFill/>
          </a:ln>
        </p:spPr>
      </p:pic>
      <p:sp>
        <p:nvSpPr>
          <p:cNvPr id="203" name="Google Shape;203;p23"/>
          <p:cNvSpPr/>
          <p:nvPr/>
        </p:nvSpPr>
        <p:spPr>
          <a:xfrm>
            <a:off x="741975" y="236450"/>
            <a:ext cx="22893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s-MX" sz="3000" b="0" i="0" u="none" strike="noStrike" cap="none">
                <a:solidFill>
                  <a:schemeClr val="dk1"/>
                </a:solidFill>
                <a:latin typeface="Calibri"/>
                <a:ea typeface="Calibri"/>
                <a:cs typeface="Calibri"/>
                <a:sym typeface="Calibri"/>
              </a:rPr>
              <a:t>Apdo. 9</a:t>
            </a:r>
            <a:endParaRPr sz="3000"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4"/>
          <p:cNvSpPr txBox="1">
            <a:spLocks noGrp="1"/>
          </p:cNvSpPr>
          <p:nvPr>
            <p:ph type="body" idx="1"/>
          </p:nvPr>
        </p:nvSpPr>
        <p:spPr>
          <a:xfrm>
            <a:off x="666750" y="425450"/>
            <a:ext cx="105156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es-MX" b="1"/>
              <a:t>IV. Disciplinas involucradas en el trabajo interdisciplinario.</a:t>
            </a:r>
            <a:endParaRPr/>
          </a:p>
          <a:p>
            <a:pPr marL="0" lvl="0" indent="0" algn="l" rtl="0">
              <a:lnSpc>
                <a:spcPct val="90000"/>
              </a:lnSpc>
              <a:spcBef>
                <a:spcPts val="1000"/>
              </a:spcBef>
              <a:spcAft>
                <a:spcPts val="0"/>
              </a:spcAft>
              <a:buClr>
                <a:schemeClr val="dk1"/>
              </a:buClr>
              <a:buSzPts val="2800"/>
              <a:buNone/>
            </a:pPr>
            <a:endParaRPr/>
          </a:p>
        </p:txBody>
      </p:sp>
      <p:graphicFrame>
        <p:nvGraphicFramePr>
          <p:cNvPr id="209" name="Google Shape;209;p24"/>
          <p:cNvGraphicFramePr/>
          <p:nvPr/>
        </p:nvGraphicFramePr>
        <p:xfrm>
          <a:off x="491490" y="1245871"/>
          <a:ext cx="10881375" cy="5213400"/>
        </p:xfrm>
        <a:graphic>
          <a:graphicData uri="http://schemas.openxmlformats.org/drawingml/2006/table">
            <a:tbl>
              <a:tblPr>
                <a:noFill/>
                <a:tableStyleId>{5FDB9F65-A4C4-459D-A32C-F1F7002C04BB}</a:tableStyleId>
              </a:tblPr>
              <a:tblGrid>
                <a:gridCol w="2464750">
                  <a:extLst>
                    <a:ext uri="{9D8B030D-6E8A-4147-A177-3AD203B41FA5}">
                      <a16:colId xmlns:a16="http://schemas.microsoft.com/office/drawing/2014/main" val="20000"/>
                    </a:ext>
                  </a:extLst>
                </a:gridCol>
                <a:gridCol w="2607625">
                  <a:extLst>
                    <a:ext uri="{9D8B030D-6E8A-4147-A177-3AD203B41FA5}">
                      <a16:colId xmlns:a16="http://schemas.microsoft.com/office/drawing/2014/main" val="20001"/>
                    </a:ext>
                  </a:extLst>
                </a:gridCol>
                <a:gridCol w="2583800">
                  <a:extLst>
                    <a:ext uri="{9D8B030D-6E8A-4147-A177-3AD203B41FA5}">
                      <a16:colId xmlns:a16="http://schemas.microsoft.com/office/drawing/2014/main" val="20002"/>
                    </a:ext>
                  </a:extLst>
                </a:gridCol>
                <a:gridCol w="3225200">
                  <a:extLst>
                    <a:ext uri="{9D8B030D-6E8A-4147-A177-3AD203B41FA5}">
                      <a16:colId xmlns:a16="http://schemas.microsoft.com/office/drawing/2014/main" val="20003"/>
                    </a:ext>
                  </a:extLst>
                </a:gridCol>
              </a:tblGrid>
              <a:tr h="512400">
                <a:tc>
                  <a:txBody>
                    <a:bodyPr/>
                    <a:lstStyle/>
                    <a:p>
                      <a:pPr marL="0" marR="0" lvl="0" indent="0" algn="ctr" rtl="0">
                        <a:lnSpc>
                          <a:spcPct val="115000"/>
                        </a:lnSpc>
                        <a:spcBef>
                          <a:spcPts val="0"/>
                        </a:spcBef>
                        <a:spcAft>
                          <a:spcPts val="0"/>
                        </a:spcAft>
                        <a:buClr>
                          <a:srgbClr val="000000"/>
                        </a:buClr>
                        <a:buSzPts val="600"/>
                        <a:buFont typeface="Arial"/>
                        <a:buNone/>
                      </a:pPr>
                      <a:r>
                        <a:rPr lang="es-MX" sz="600" u="none" strike="noStrike" cap="none"/>
                        <a:t>Disciplinas:</a:t>
                      </a:r>
                      <a:endParaRPr sz="600" u="none" strike="noStrike" cap="none">
                        <a:solidFill>
                          <a:srgbClr val="000000"/>
                        </a:solidFill>
                        <a:latin typeface="Arial"/>
                        <a:ea typeface="Arial"/>
                        <a:cs typeface="Arial"/>
                        <a:sym typeface="Arial"/>
                      </a:endParaRPr>
                    </a:p>
                  </a:txBody>
                  <a:tcPr marL="30800" marR="30800" marT="30800" marB="30800"/>
                </a:tc>
                <a:tc>
                  <a:txBody>
                    <a:bodyPr/>
                    <a:lstStyle/>
                    <a:p>
                      <a:pPr marL="0" marR="0" lvl="0" indent="0" algn="ctr" rtl="0">
                        <a:lnSpc>
                          <a:spcPct val="115000"/>
                        </a:lnSpc>
                        <a:spcBef>
                          <a:spcPts val="0"/>
                        </a:spcBef>
                        <a:spcAft>
                          <a:spcPts val="0"/>
                        </a:spcAft>
                        <a:buClr>
                          <a:srgbClr val="000000"/>
                        </a:buClr>
                        <a:buSzPts val="600"/>
                        <a:buFont typeface="Arial"/>
                        <a:buNone/>
                      </a:pPr>
                      <a:r>
                        <a:rPr lang="es-MX" sz="600" u="none" strike="noStrike" cap="none"/>
                        <a:t>Historia Universal, moderna y contemporánea, clave 1104</a:t>
                      </a:r>
                      <a:r>
                        <a:rPr lang="es-MX" sz="600" u="sng" strike="noStrike" cap="none"/>
                        <a:t> </a:t>
                      </a:r>
                      <a:endParaRPr sz="600" u="none" strike="noStrike" cap="none">
                        <a:solidFill>
                          <a:srgbClr val="000000"/>
                        </a:solidFill>
                        <a:latin typeface="Arial"/>
                        <a:ea typeface="Arial"/>
                        <a:cs typeface="Arial"/>
                        <a:sym typeface="Arial"/>
                      </a:endParaRPr>
                    </a:p>
                  </a:txBody>
                  <a:tcPr marL="30800" marR="30800" marT="30800" marB="30800"/>
                </a:tc>
                <a:tc>
                  <a:txBody>
                    <a:bodyPr/>
                    <a:lstStyle/>
                    <a:p>
                      <a:pPr marL="0" marR="0" lvl="0" indent="0" algn="ctr" rtl="0">
                        <a:lnSpc>
                          <a:spcPct val="115000"/>
                        </a:lnSpc>
                        <a:spcBef>
                          <a:spcPts val="0"/>
                        </a:spcBef>
                        <a:spcAft>
                          <a:spcPts val="0"/>
                        </a:spcAft>
                        <a:buClr>
                          <a:srgbClr val="000000"/>
                        </a:buClr>
                        <a:buSzPts val="600"/>
                        <a:buFont typeface="Arial"/>
                        <a:buNone/>
                      </a:pPr>
                      <a:r>
                        <a:rPr lang="es-MX" sz="600" u="none" strike="noStrike" cap="none"/>
                        <a:t>Taller de Lectura, redacción e iniciación a la investigación documental I, clave, 1105</a:t>
                      </a:r>
                      <a:endParaRPr sz="600" u="none" strike="noStrike" cap="none">
                        <a:solidFill>
                          <a:srgbClr val="000000"/>
                        </a:solidFill>
                        <a:latin typeface="Arial"/>
                        <a:ea typeface="Arial"/>
                        <a:cs typeface="Arial"/>
                        <a:sym typeface="Arial"/>
                      </a:endParaRPr>
                    </a:p>
                  </a:txBody>
                  <a:tcPr marL="30800" marR="30800" marT="30800" marB="30800"/>
                </a:tc>
                <a:tc>
                  <a:txBody>
                    <a:bodyPr/>
                    <a:lstStyle/>
                    <a:p>
                      <a:pPr marL="0" marR="0" lvl="0" indent="0" algn="ctr" rtl="0">
                        <a:lnSpc>
                          <a:spcPct val="115000"/>
                        </a:lnSpc>
                        <a:spcBef>
                          <a:spcPts val="0"/>
                        </a:spcBef>
                        <a:spcAft>
                          <a:spcPts val="0"/>
                        </a:spcAft>
                        <a:buClr>
                          <a:srgbClr val="000000"/>
                        </a:buClr>
                        <a:buSzPts val="600"/>
                        <a:buFont typeface="Arial"/>
                        <a:buNone/>
                      </a:pPr>
                      <a:r>
                        <a:rPr lang="es-MX" sz="600" u="none" strike="noStrike" cap="none"/>
                        <a:t>Taller de cómputo, clave 1102</a:t>
                      </a:r>
                      <a:endParaRPr sz="1400" u="none" strike="noStrike" cap="none"/>
                    </a:p>
                    <a:p>
                      <a:pPr marL="0" marR="0" lvl="0" indent="0" algn="l" rtl="0">
                        <a:lnSpc>
                          <a:spcPct val="115000"/>
                        </a:lnSpc>
                        <a:spcBef>
                          <a:spcPts val="0"/>
                        </a:spcBef>
                        <a:spcAft>
                          <a:spcPts val="0"/>
                        </a:spcAft>
                        <a:buClr>
                          <a:srgbClr val="000000"/>
                        </a:buClr>
                        <a:buSzPts val="600"/>
                        <a:buFont typeface="Arial"/>
                        <a:buNone/>
                      </a:pPr>
                      <a:r>
                        <a:rPr lang="es-MX" sz="600" u="none" strike="noStrike" cap="none"/>
                        <a:t> </a:t>
                      </a:r>
                      <a:endParaRPr sz="600" u="none" strike="noStrike" cap="none">
                        <a:solidFill>
                          <a:srgbClr val="000000"/>
                        </a:solidFill>
                        <a:latin typeface="Arial"/>
                        <a:ea typeface="Arial"/>
                        <a:cs typeface="Arial"/>
                        <a:sym typeface="Arial"/>
                      </a:endParaRPr>
                    </a:p>
                  </a:txBody>
                  <a:tcPr marL="30800" marR="30800" marT="30800" marB="30800"/>
                </a:tc>
                <a:extLst>
                  <a:ext uri="{0D108BD9-81ED-4DB2-BD59-A6C34878D82A}">
                    <a16:rowId xmlns:a16="http://schemas.microsoft.com/office/drawing/2014/main" val="10000"/>
                  </a:ext>
                </a:extLst>
              </a:tr>
              <a:tr h="736500">
                <a:tc>
                  <a:txBody>
                    <a:bodyPr/>
                    <a:lstStyle/>
                    <a:p>
                      <a:pPr marL="0" marR="0" lvl="0" indent="0" algn="just" rtl="0">
                        <a:lnSpc>
                          <a:spcPct val="115000"/>
                        </a:lnSpc>
                        <a:spcBef>
                          <a:spcPts val="0"/>
                        </a:spcBef>
                        <a:spcAft>
                          <a:spcPts val="0"/>
                        </a:spcAft>
                        <a:buClr>
                          <a:srgbClr val="000000"/>
                        </a:buClr>
                        <a:buSzPts val="600"/>
                        <a:buFont typeface="Arial"/>
                        <a:buNone/>
                      </a:pPr>
                      <a:r>
                        <a:rPr lang="es-MX" sz="600" u="none" strike="noStrike" cap="none"/>
                        <a:t>1. Contenidos/Temas</a:t>
                      </a:r>
                      <a:endParaRPr sz="600" u="none" strike="noStrike" cap="none"/>
                    </a:p>
                    <a:p>
                      <a:pPr marL="0" marR="0" lvl="0" indent="0" algn="just" rtl="0">
                        <a:lnSpc>
                          <a:spcPct val="115000"/>
                        </a:lnSpc>
                        <a:spcBef>
                          <a:spcPts val="0"/>
                        </a:spcBef>
                        <a:spcAft>
                          <a:spcPts val="0"/>
                        </a:spcAft>
                        <a:buClr>
                          <a:srgbClr val="000000"/>
                        </a:buClr>
                        <a:buSzPts val="600"/>
                        <a:buFont typeface="Arial"/>
                        <a:buNone/>
                      </a:pPr>
                      <a:r>
                        <a:rPr lang="es-MX" sz="600" u="none" strike="noStrike" cap="none"/>
                        <a:t>    Involucrados</a:t>
                      </a:r>
                      <a:endParaRPr sz="600" u="none" strike="noStrike" cap="none"/>
                    </a:p>
                    <a:p>
                      <a:pPr marL="180340" marR="0" lvl="0" indent="0" algn="just" rtl="0">
                        <a:lnSpc>
                          <a:spcPct val="115000"/>
                        </a:lnSpc>
                        <a:spcBef>
                          <a:spcPts val="0"/>
                        </a:spcBef>
                        <a:spcAft>
                          <a:spcPts val="0"/>
                        </a:spcAft>
                        <a:buClr>
                          <a:srgbClr val="000000"/>
                        </a:buClr>
                        <a:buSzPts val="600"/>
                        <a:buFont typeface="Arial"/>
                        <a:buNone/>
                      </a:pPr>
                      <a:r>
                        <a:rPr lang="es-MX" sz="600" u="none" strike="noStrike" cap="none"/>
                        <a:t>Del programa, que se consideran.</a:t>
                      </a:r>
                      <a:endParaRPr sz="600" u="none" strike="noStrike" cap="none"/>
                    </a:p>
                    <a:p>
                      <a:pPr marL="180340" marR="0" lvl="0" indent="0" algn="just" rtl="0">
                        <a:lnSpc>
                          <a:spcPct val="115000"/>
                        </a:lnSpc>
                        <a:spcBef>
                          <a:spcPts val="0"/>
                        </a:spcBef>
                        <a:spcAft>
                          <a:spcPts val="0"/>
                        </a:spcAft>
                        <a:buClr>
                          <a:srgbClr val="000000"/>
                        </a:buClr>
                        <a:buSzPts val="600"/>
                        <a:buFont typeface="Arial"/>
                        <a:buNone/>
                      </a:pPr>
                      <a:r>
                        <a:rPr lang="es-MX" sz="600" u="none" strike="noStrike" cap="none"/>
                        <a:t> </a:t>
                      </a:r>
                      <a:endParaRPr sz="600" u="none" strike="noStrike" cap="none"/>
                    </a:p>
                    <a:p>
                      <a:pPr marL="180340" marR="0" lvl="0" indent="0" algn="just" rtl="0">
                        <a:lnSpc>
                          <a:spcPct val="115000"/>
                        </a:lnSpc>
                        <a:spcBef>
                          <a:spcPts val="0"/>
                        </a:spcBef>
                        <a:spcAft>
                          <a:spcPts val="0"/>
                        </a:spcAft>
                        <a:buClr>
                          <a:srgbClr val="000000"/>
                        </a:buClr>
                        <a:buSzPts val="600"/>
                        <a:buFont typeface="Arial"/>
                        <a:buNone/>
                      </a:pPr>
                      <a:r>
                        <a:rPr lang="es-MX" sz="600" u="none" strike="noStrike" cap="none"/>
                        <a:t> </a:t>
                      </a:r>
                      <a:endParaRPr sz="600" u="none" strike="noStrike" cap="none">
                        <a:solidFill>
                          <a:srgbClr val="000000"/>
                        </a:solidFill>
                        <a:latin typeface="Arial"/>
                        <a:ea typeface="Arial"/>
                        <a:cs typeface="Arial"/>
                        <a:sym typeface="Arial"/>
                      </a:endParaRPr>
                    </a:p>
                  </a:txBody>
                  <a:tcPr marL="30800" marR="30800" marT="30800" marB="30800"/>
                </a:tc>
                <a:tc>
                  <a:txBody>
                    <a:bodyPr/>
                    <a:lstStyle/>
                    <a:p>
                      <a:pPr marL="0" marR="0" lvl="0" indent="0" algn="l" rtl="0">
                        <a:lnSpc>
                          <a:spcPct val="115000"/>
                        </a:lnSpc>
                        <a:spcBef>
                          <a:spcPts val="0"/>
                        </a:spcBef>
                        <a:spcAft>
                          <a:spcPts val="0"/>
                        </a:spcAft>
                        <a:buClr>
                          <a:srgbClr val="000000"/>
                        </a:buClr>
                        <a:buSzPts val="600"/>
                        <a:buFont typeface="Arial"/>
                        <a:buNone/>
                      </a:pPr>
                      <a:r>
                        <a:rPr lang="es-MX" sz="600" u="none" strike="noStrike" cap="none"/>
                        <a:t>Principales dirigentes de las diferentes etapas históricas</a:t>
                      </a:r>
                      <a:endParaRPr sz="600" u="none" strike="noStrike" cap="none"/>
                    </a:p>
                    <a:p>
                      <a:pPr marL="0" marR="0" lvl="0" indent="0" algn="l" rtl="0">
                        <a:lnSpc>
                          <a:spcPct val="115000"/>
                        </a:lnSpc>
                        <a:spcBef>
                          <a:spcPts val="0"/>
                        </a:spcBef>
                        <a:spcAft>
                          <a:spcPts val="0"/>
                        </a:spcAft>
                        <a:buClr>
                          <a:srgbClr val="000000"/>
                        </a:buClr>
                        <a:buSzPts val="600"/>
                        <a:buFont typeface="Arial"/>
                        <a:buNone/>
                      </a:pPr>
                      <a:r>
                        <a:rPr lang="es-MX" sz="600" u="none" strike="noStrike" cap="none"/>
                        <a:t> </a:t>
                      </a:r>
                      <a:endParaRPr sz="600" u="none" strike="noStrike" cap="none"/>
                    </a:p>
                    <a:p>
                      <a:pPr marL="0" marR="0" lvl="0" indent="0" algn="l" rtl="0">
                        <a:lnSpc>
                          <a:spcPct val="115000"/>
                        </a:lnSpc>
                        <a:spcBef>
                          <a:spcPts val="0"/>
                        </a:spcBef>
                        <a:spcAft>
                          <a:spcPts val="0"/>
                        </a:spcAft>
                        <a:buClr>
                          <a:srgbClr val="000000"/>
                        </a:buClr>
                        <a:buSzPts val="600"/>
                        <a:buFont typeface="Arial"/>
                        <a:buNone/>
                      </a:pPr>
                      <a:r>
                        <a:rPr lang="es-MX" sz="600" u="none" strike="noStrike" cap="none"/>
                        <a:t> </a:t>
                      </a:r>
                      <a:endParaRPr sz="600" u="none" strike="noStrike" cap="none"/>
                    </a:p>
                    <a:p>
                      <a:pPr marL="0" marR="0" lvl="0" indent="0" algn="l" rtl="0">
                        <a:lnSpc>
                          <a:spcPct val="115000"/>
                        </a:lnSpc>
                        <a:spcBef>
                          <a:spcPts val="0"/>
                        </a:spcBef>
                        <a:spcAft>
                          <a:spcPts val="0"/>
                        </a:spcAft>
                        <a:buClr>
                          <a:srgbClr val="000000"/>
                        </a:buClr>
                        <a:buSzPts val="600"/>
                        <a:buFont typeface="Arial"/>
                        <a:buNone/>
                      </a:pPr>
                      <a:r>
                        <a:rPr lang="es-MX" sz="600" u="none" strike="noStrike" cap="none"/>
                        <a:t> </a:t>
                      </a:r>
                      <a:endParaRPr sz="600" u="none" strike="noStrike" cap="none"/>
                    </a:p>
                    <a:p>
                      <a:pPr marL="0" marR="0" lvl="0" indent="0" algn="l" rtl="0">
                        <a:lnSpc>
                          <a:spcPct val="115000"/>
                        </a:lnSpc>
                        <a:spcBef>
                          <a:spcPts val="0"/>
                        </a:spcBef>
                        <a:spcAft>
                          <a:spcPts val="0"/>
                        </a:spcAft>
                        <a:buClr>
                          <a:srgbClr val="000000"/>
                        </a:buClr>
                        <a:buSzPts val="600"/>
                        <a:buFont typeface="Arial"/>
                        <a:buNone/>
                      </a:pPr>
                      <a:r>
                        <a:rPr lang="es-MX" sz="600" u="none" strike="noStrike" cap="none"/>
                        <a:t> </a:t>
                      </a:r>
                      <a:endParaRPr sz="600" u="none" strike="noStrike" cap="none">
                        <a:solidFill>
                          <a:srgbClr val="000000"/>
                        </a:solidFill>
                        <a:latin typeface="Arial"/>
                        <a:ea typeface="Arial"/>
                        <a:cs typeface="Arial"/>
                        <a:sym typeface="Arial"/>
                      </a:endParaRPr>
                    </a:p>
                  </a:txBody>
                  <a:tcPr marL="30800" marR="30800" marT="30800" marB="30800"/>
                </a:tc>
                <a:tc>
                  <a:txBody>
                    <a:bodyPr/>
                    <a:lstStyle/>
                    <a:p>
                      <a:pPr marL="0" marR="0" lvl="0" indent="0" algn="l" rtl="0">
                        <a:lnSpc>
                          <a:spcPct val="115000"/>
                        </a:lnSpc>
                        <a:spcBef>
                          <a:spcPts val="0"/>
                        </a:spcBef>
                        <a:spcAft>
                          <a:spcPts val="0"/>
                        </a:spcAft>
                        <a:buClr>
                          <a:srgbClr val="000000"/>
                        </a:buClr>
                        <a:buSzPts val="600"/>
                        <a:buFont typeface="Arial"/>
                        <a:buNone/>
                      </a:pPr>
                      <a:r>
                        <a:rPr lang="es-MX" sz="600" u="none" strike="noStrike" cap="none"/>
                        <a:t>Lectura e investigación de biografías y autobiografías, y redacción de ensayos </a:t>
                      </a:r>
                      <a:endParaRPr sz="600" u="none" strike="noStrike" cap="none"/>
                    </a:p>
                    <a:p>
                      <a:pPr marL="0" marR="0" lvl="0" indent="0" algn="l" rtl="0">
                        <a:lnSpc>
                          <a:spcPct val="115000"/>
                        </a:lnSpc>
                        <a:spcBef>
                          <a:spcPts val="0"/>
                        </a:spcBef>
                        <a:spcAft>
                          <a:spcPts val="0"/>
                        </a:spcAft>
                        <a:buClr>
                          <a:srgbClr val="000000"/>
                        </a:buClr>
                        <a:buSzPts val="600"/>
                        <a:buFont typeface="Arial"/>
                        <a:buNone/>
                      </a:pPr>
                      <a:r>
                        <a:rPr lang="es-MX" sz="600" u="none" strike="noStrike" cap="none"/>
                        <a:t> </a:t>
                      </a:r>
                      <a:endParaRPr sz="600" u="none" strike="noStrike" cap="none">
                        <a:solidFill>
                          <a:srgbClr val="000000"/>
                        </a:solidFill>
                        <a:latin typeface="Arial"/>
                        <a:ea typeface="Arial"/>
                        <a:cs typeface="Arial"/>
                        <a:sym typeface="Arial"/>
                      </a:endParaRPr>
                    </a:p>
                  </a:txBody>
                  <a:tcPr marL="30800" marR="30800" marT="30800" marB="30800"/>
                </a:tc>
                <a:tc>
                  <a:txBody>
                    <a:bodyPr/>
                    <a:lstStyle/>
                    <a:p>
                      <a:pPr marL="0" marR="0" lvl="0" indent="0" algn="l" rtl="0">
                        <a:lnSpc>
                          <a:spcPct val="115000"/>
                        </a:lnSpc>
                        <a:spcBef>
                          <a:spcPts val="0"/>
                        </a:spcBef>
                        <a:spcAft>
                          <a:spcPts val="0"/>
                        </a:spcAft>
                        <a:buClr>
                          <a:srgbClr val="000000"/>
                        </a:buClr>
                        <a:buSzPts val="600"/>
                        <a:buFont typeface="Arial"/>
                        <a:buNone/>
                      </a:pPr>
                      <a:r>
                        <a:rPr lang="es-MX" sz="600" u="none" strike="noStrike" cap="none"/>
                        <a:t>Búsqueda de información en las TICs, elaboración de blogs o audiovisuales para subir a la web</a:t>
                      </a:r>
                      <a:endParaRPr sz="600" u="none" strike="noStrike" cap="none"/>
                    </a:p>
                    <a:p>
                      <a:pPr marL="0" marR="0" lvl="0" indent="0" algn="l" rtl="0">
                        <a:lnSpc>
                          <a:spcPct val="115000"/>
                        </a:lnSpc>
                        <a:spcBef>
                          <a:spcPts val="0"/>
                        </a:spcBef>
                        <a:spcAft>
                          <a:spcPts val="0"/>
                        </a:spcAft>
                        <a:buClr>
                          <a:srgbClr val="000000"/>
                        </a:buClr>
                        <a:buSzPts val="600"/>
                        <a:buFont typeface="Arial"/>
                        <a:buNone/>
                      </a:pPr>
                      <a:r>
                        <a:rPr lang="es-MX" sz="600" u="none" strike="noStrike" cap="none"/>
                        <a:t> </a:t>
                      </a:r>
                      <a:endParaRPr sz="600" u="none" strike="noStrike" cap="none">
                        <a:solidFill>
                          <a:srgbClr val="000000"/>
                        </a:solidFill>
                        <a:latin typeface="Arial"/>
                        <a:ea typeface="Arial"/>
                        <a:cs typeface="Arial"/>
                        <a:sym typeface="Arial"/>
                      </a:endParaRPr>
                    </a:p>
                  </a:txBody>
                  <a:tcPr marL="30800" marR="30800" marT="30800" marB="30800"/>
                </a:tc>
                <a:extLst>
                  <a:ext uri="{0D108BD9-81ED-4DB2-BD59-A6C34878D82A}">
                    <a16:rowId xmlns:a16="http://schemas.microsoft.com/office/drawing/2014/main" val="10001"/>
                  </a:ext>
                </a:extLst>
              </a:tr>
              <a:tr h="1408725">
                <a:tc>
                  <a:txBody>
                    <a:bodyPr/>
                    <a:lstStyle/>
                    <a:p>
                      <a:pPr marL="0" marR="0" lvl="0" indent="0" algn="l" rtl="0">
                        <a:lnSpc>
                          <a:spcPct val="115000"/>
                        </a:lnSpc>
                        <a:spcBef>
                          <a:spcPts val="0"/>
                        </a:spcBef>
                        <a:spcAft>
                          <a:spcPts val="0"/>
                        </a:spcAft>
                        <a:buClr>
                          <a:srgbClr val="000000"/>
                        </a:buClr>
                        <a:buSzPts val="600"/>
                        <a:buFont typeface="Arial"/>
                        <a:buNone/>
                      </a:pPr>
                      <a:r>
                        <a:rPr lang="es-MX" sz="600" u="none" strike="noStrike" cap="none"/>
                        <a:t>2. Conceptos clave,</a:t>
                      </a:r>
                      <a:endParaRPr sz="600" u="none" strike="noStrike" cap="none"/>
                    </a:p>
                    <a:p>
                      <a:pPr marL="0" marR="0" lvl="0" indent="0" algn="l" rtl="0">
                        <a:lnSpc>
                          <a:spcPct val="115000"/>
                        </a:lnSpc>
                        <a:spcBef>
                          <a:spcPts val="0"/>
                        </a:spcBef>
                        <a:spcAft>
                          <a:spcPts val="0"/>
                        </a:spcAft>
                        <a:buClr>
                          <a:srgbClr val="000000"/>
                        </a:buClr>
                        <a:buSzPts val="600"/>
                        <a:buFont typeface="Arial"/>
                        <a:buNone/>
                      </a:pPr>
                      <a:r>
                        <a:rPr lang="es-MX" sz="600" u="none" strike="noStrike" cap="none"/>
                        <a:t>     Trascendentales.</a:t>
                      </a:r>
                      <a:endParaRPr sz="600" u="none" strike="noStrike" cap="none"/>
                    </a:p>
                    <a:p>
                      <a:pPr marL="176530" marR="0" lvl="0" indent="0" algn="l" rtl="0">
                        <a:lnSpc>
                          <a:spcPct val="115000"/>
                        </a:lnSpc>
                        <a:spcBef>
                          <a:spcPts val="0"/>
                        </a:spcBef>
                        <a:spcAft>
                          <a:spcPts val="0"/>
                        </a:spcAft>
                        <a:buClr>
                          <a:srgbClr val="000000"/>
                        </a:buClr>
                        <a:buSzPts val="600"/>
                        <a:buFont typeface="Arial"/>
                        <a:buNone/>
                      </a:pPr>
                      <a:r>
                        <a:rPr lang="es-MX" sz="600" u="none" strike="noStrike" cap="none"/>
                        <a:t>Conceptos básicos que surgen del proyecto, permiten la comprensión del mismo y pueden ser transferibles a otros ámbitos.</a:t>
                      </a:r>
                      <a:endParaRPr sz="600" u="none" strike="noStrike" cap="none"/>
                    </a:p>
                    <a:p>
                      <a:pPr marL="176530" marR="0" lvl="0" indent="0" algn="l" rtl="0">
                        <a:lnSpc>
                          <a:spcPct val="115000"/>
                        </a:lnSpc>
                        <a:spcBef>
                          <a:spcPts val="0"/>
                        </a:spcBef>
                        <a:spcAft>
                          <a:spcPts val="0"/>
                        </a:spcAft>
                        <a:buClr>
                          <a:srgbClr val="000000"/>
                        </a:buClr>
                        <a:buSzPts val="600"/>
                        <a:buFont typeface="Arial"/>
                        <a:buNone/>
                      </a:pPr>
                      <a:r>
                        <a:rPr lang="es-MX" sz="600" u="none" strike="noStrike" cap="none"/>
                        <a:t>Se consideran parte de un glosario.</a:t>
                      </a:r>
                      <a:endParaRPr sz="600" u="none" strike="noStrike" cap="none"/>
                    </a:p>
                    <a:p>
                      <a:pPr marL="0" marR="0" lvl="0" indent="0" algn="just" rtl="0">
                        <a:lnSpc>
                          <a:spcPct val="115000"/>
                        </a:lnSpc>
                        <a:spcBef>
                          <a:spcPts val="0"/>
                        </a:spcBef>
                        <a:spcAft>
                          <a:spcPts val="0"/>
                        </a:spcAft>
                        <a:buClr>
                          <a:srgbClr val="000000"/>
                        </a:buClr>
                        <a:buSzPts val="600"/>
                        <a:buFont typeface="Arial"/>
                        <a:buNone/>
                      </a:pPr>
                      <a:r>
                        <a:rPr lang="es-MX" sz="600" u="none" strike="noStrike" cap="none"/>
                        <a:t> </a:t>
                      </a:r>
                      <a:endParaRPr sz="600" u="none" strike="noStrike" cap="none">
                        <a:solidFill>
                          <a:srgbClr val="000000"/>
                        </a:solidFill>
                        <a:latin typeface="Arial"/>
                        <a:ea typeface="Arial"/>
                        <a:cs typeface="Arial"/>
                        <a:sym typeface="Arial"/>
                      </a:endParaRPr>
                    </a:p>
                  </a:txBody>
                  <a:tcPr marL="30800" marR="30800" marT="30800" marB="30800"/>
                </a:tc>
                <a:tc>
                  <a:txBody>
                    <a:bodyPr/>
                    <a:lstStyle/>
                    <a:p>
                      <a:pPr marL="0" marR="0" lvl="0" indent="0" algn="l" rtl="0">
                        <a:lnSpc>
                          <a:spcPct val="115000"/>
                        </a:lnSpc>
                        <a:spcBef>
                          <a:spcPts val="0"/>
                        </a:spcBef>
                        <a:spcAft>
                          <a:spcPts val="0"/>
                        </a:spcAft>
                        <a:buClr>
                          <a:srgbClr val="000000"/>
                        </a:buClr>
                        <a:buSzPts val="600"/>
                        <a:buFont typeface="Arial"/>
                        <a:buNone/>
                      </a:pPr>
                      <a:r>
                        <a:rPr lang="es-MX" sz="600" u="none" strike="noStrike" cap="none"/>
                        <a:t>Liderazgo, trascendencia, circunstancias del momento que permitieron el evento</a:t>
                      </a:r>
                      <a:endParaRPr sz="600" u="none" strike="noStrike" cap="none">
                        <a:solidFill>
                          <a:srgbClr val="000000"/>
                        </a:solidFill>
                        <a:latin typeface="Arial"/>
                        <a:ea typeface="Arial"/>
                        <a:cs typeface="Arial"/>
                        <a:sym typeface="Arial"/>
                      </a:endParaRPr>
                    </a:p>
                  </a:txBody>
                  <a:tcPr marL="30800" marR="30800" marT="30800" marB="30800"/>
                </a:tc>
                <a:tc>
                  <a:txBody>
                    <a:bodyPr/>
                    <a:lstStyle/>
                    <a:p>
                      <a:pPr marL="0" marR="0" lvl="0" indent="0" algn="l" rtl="0">
                        <a:lnSpc>
                          <a:spcPct val="115000"/>
                        </a:lnSpc>
                        <a:spcBef>
                          <a:spcPts val="0"/>
                        </a:spcBef>
                        <a:spcAft>
                          <a:spcPts val="0"/>
                        </a:spcAft>
                        <a:buClr>
                          <a:srgbClr val="000000"/>
                        </a:buClr>
                        <a:buSzPts val="600"/>
                        <a:buFont typeface="Arial"/>
                        <a:buNone/>
                      </a:pPr>
                      <a:r>
                        <a:rPr lang="es-MX" sz="600" u="none" strike="noStrike" cap="none"/>
                        <a:t>Análisis de la información obtenida y transferencia a otros ámbitos, así como capacidad de reelaborar en diferentes formatos</a:t>
                      </a:r>
                      <a:endParaRPr sz="600" u="none" strike="noStrike" cap="none">
                        <a:solidFill>
                          <a:srgbClr val="000000"/>
                        </a:solidFill>
                        <a:latin typeface="Arial"/>
                        <a:ea typeface="Arial"/>
                        <a:cs typeface="Arial"/>
                        <a:sym typeface="Arial"/>
                      </a:endParaRPr>
                    </a:p>
                  </a:txBody>
                  <a:tcPr marL="30800" marR="30800" marT="30800" marB="30800"/>
                </a:tc>
                <a:tc>
                  <a:txBody>
                    <a:bodyPr/>
                    <a:lstStyle/>
                    <a:p>
                      <a:pPr marL="0" marR="0" lvl="0" indent="0" algn="l" rtl="0">
                        <a:lnSpc>
                          <a:spcPct val="115000"/>
                        </a:lnSpc>
                        <a:spcBef>
                          <a:spcPts val="0"/>
                        </a:spcBef>
                        <a:spcAft>
                          <a:spcPts val="0"/>
                        </a:spcAft>
                        <a:buClr>
                          <a:srgbClr val="000000"/>
                        </a:buClr>
                        <a:buSzPts val="600"/>
                        <a:buFont typeface="Arial"/>
                        <a:buNone/>
                      </a:pPr>
                      <a:r>
                        <a:rPr lang="es-MX" sz="600" u="none" strike="noStrike" cap="none"/>
                        <a:t>Idea central e idea secundaria y datos específicos.</a:t>
                      </a:r>
                      <a:endParaRPr sz="600" u="none" strike="noStrike" cap="none"/>
                    </a:p>
                    <a:p>
                      <a:pPr marL="0" marR="0" lvl="0" indent="0" algn="l" rtl="0">
                        <a:lnSpc>
                          <a:spcPct val="115000"/>
                        </a:lnSpc>
                        <a:spcBef>
                          <a:spcPts val="0"/>
                        </a:spcBef>
                        <a:spcAft>
                          <a:spcPts val="0"/>
                        </a:spcAft>
                        <a:buClr>
                          <a:srgbClr val="000000"/>
                        </a:buClr>
                        <a:buSzPts val="600"/>
                        <a:buFont typeface="Arial"/>
                        <a:buNone/>
                      </a:pPr>
                      <a:r>
                        <a:rPr lang="es-MX" sz="600" u="none" strike="noStrike" cap="none"/>
                        <a:t> </a:t>
                      </a:r>
                      <a:endParaRPr sz="600" u="none" strike="noStrike" cap="none">
                        <a:solidFill>
                          <a:srgbClr val="000000"/>
                        </a:solidFill>
                        <a:latin typeface="Arial"/>
                        <a:ea typeface="Arial"/>
                        <a:cs typeface="Arial"/>
                        <a:sym typeface="Arial"/>
                      </a:endParaRPr>
                    </a:p>
                  </a:txBody>
                  <a:tcPr marL="30800" marR="30800" marT="30800" marB="30800"/>
                </a:tc>
                <a:extLst>
                  <a:ext uri="{0D108BD9-81ED-4DB2-BD59-A6C34878D82A}">
                    <a16:rowId xmlns:a16="http://schemas.microsoft.com/office/drawing/2014/main" val="10002"/>
                  </a:ext>
                </a:extLst>
              </a:tr>
              <a:tr h="960600">
                <a:tc>
                  <a:txBody>
                    <a:bodyPr/>
                    <a:lstStyle/>
                    <a:p>
                      <a:pPr marL="342900" marR="0" lvl="0" indent="-342900" algn="l" rtl="0">
                        <a:lnSpc>
                          <a:spcPct val="115000"/>
                        </a:lnSpc>
                        <a:spcBef>
                          <a:spcPts val="0"/>
                        </a:spcBef>
                        <a:spcAft>
                          <a:spcPts val="0"/>
                        </a:spcAft>
                        <a:buClr>
                          <a:schemeClr val="dk1"/>
                        </a:buClr>
                        <a:buSzPts val="600"/>
                        <a:buFont typeface="Calibri"/>
                        <a:buAutoNum type="arabicPeriod" startAt="3"/>
                      </a:pPr>
                      <a:r>
                        <a:rPr lang="es-MX" sz="600" u="none" strike="noStrike" cap="none"/>
                        <a:t>Objetivos o propósitos</a:t>
                      </a:r>
                      <a:endParaRPr sz="600" u="none" strike="noStrike" cap="none"/>
                    </a:p>
                    <a:p>
                      <a:pPr marL="180340" marR="0" lvl="0" indent="0" algn="l" rtl="0">
                        <a:lnSpc>
                          <a:spcPct val="115000"/>
                        </a:lnSpc>
                        <a:spcBef>
                          <a:spcPts val="0"/>
                        </a:spcBef>
                        <a:spcAft>
                          <a:spcPts val="0"/>
                        </a:spcAft>
                        <a:buClr>
                          <a:srgbClr val="000000"/>
                        </a:buClr>
                        <a:buSzPts val="600"/>
                        <a:buFont typeface="Arial"/>
                        <a:buNone/>
                      </a:pPr>
                      <a:r>
                        <a:rPr lang="es-MX" sz="600" u="none" strike="noStrike" cap="none"/>
                        <a:t>a alcanzar. </a:t>
                      </a:r>
                      <a:endParaRPr sz="600" u="none" strike="noStrike" cap="none"/>
                    </a:p>
                    <a:p>
                      <a:pPr marL="0" marR="0" lvl="0" indent="0" algn="just" rtl="0">
                        <a:lnSpc>
                          <a:spcPct val="115000"/>
                        </a:lnSpc>
                        <a:spcBef>
                          <a:spcPts val="0"/>
                        </a:spcBef>
                        <a:spcAft>
                          <a:spcPts val="0"/>
                        </a:spcAft>
                        <a:buClr>
                          <a:srgbClr val="000000"/>
                        </a:buClr>
                        <a:buSzPts val="600"/>
                        <a:buFont typeface="Arial"/>
                        <a:buNone/>
                      </a:pPr>
                      <a:r>
                        <a:rPr lang="es-MX" sz="600" u="none" strike="noStrike" cap="none"/>
                        <a:t>   </a:t>
                      </a:r>
                      <a:endParaRPr sz="600" u="none" strike="noStrike" cap="none"/>
                    </a:p>
                    <a:p>
                      <a:pPr marL="0" marR="0" lvl="0" indent="0" algn="just" rtl="0">
                        <a:lnSpc>
                          <a:spcPct val="115000"/>
                        </a:lnSpc>
                        <a:spcBef>
                          <a:spcPts val="0"/>
                        </a:spcBef>
                        <a:spcAft>
                          <a:spcPts val="0"/>
                        </a:spcAft>
                        <a:buClr>
                          <a:srgbClr val="000000"/>
                        </a:buClr>
                        <a:buSzPts val="600"/>
                        <a:buFont typeface="Arial"/>
                        <a:buNone/>
                      </a:pPr>
                      <a:r>
                        <a:rPr lang="es-MX" sz="600" u="none" strike="noStrike" cap="none"/>
                        <a:t> </a:t>
                      </a:r>
                      <a:endParaRPr sz="600" u="none" strike="noStrike" cap="none"/>
                    </a:p>
                    <a:p>
                      <a:pPr marL="0" marR="0" lvl="0" indent="0" algn="just" rtl="0">
                        <a:lnSpc>
                          <a:spcPct val="115000"/>
                        </a:lnSpc>
                        <a:spcBef>
                          <a:spcPts val="0"/>
                        </a:spcBef>
                        <a:spcAft>
                          <a:spcPts val="0"/>
                        </a:spcAft>
                        <a:buClr>
                          <a:srgbClr val="000000"/>
                        </a:buClr>
                        <a:buSzPts val="600"/>
                        <a:buFont typeface="Arial"/>
                        <a:buNone/>
                      </a:pPr>
                      <a:r>
                        <a:rPr lang="es-MX" sz="600" u="none" strike="noStrike" cap="none"/>
                        <a:t> </a:t>
                      </a:r>
                      <a:endParaRPr sz="600" u="none" strike="noStrike" cap="none">
                        <a:solidFill>
                          <a:srgbClr val="000000"/>
                        </a:solidFill>
                        <a:latin typeface="Arial"/>
                        <a:ea typeface="Arial"/>
                        <a:cs typeface="Arial"/>
                        <a:sym typeface="Arial"/>
                      </a:endParaRPr>
                    </a:p>
                  </a:txBody>
                  <a:tcPr marL="30800" marR="30800" marT="30800" marB="30800"/>
                </a:tc>
                <a:tc>
                  <a:txBody>
                    <a:bodyPr/>
                    <a:lstStyle/>
                    <a:p>
                      <a:pPr marL="0" marR="0" lvl="0" indent="0" algn="l" rtl="0">
                        <a:lnSpc>
                          <a:spcPct val="115000"/>
                        </a:lnSpc>
                        <a:spcBef>
                          <a:spcPts val="0"/>
                        </a:spcBef>
                        <a:spcAft>
                          <a:spcPts val="0"/>
                        </a:spcAft>
                        <a:buClr>
                          <a:srgbClr val="000000"/>
                        </a:buClr>
                        <a:buSzPts val="600"/>
                        <a:buFont typeface="Arial"/>
                        <a:buNone/>
                      </a:pPr>
                      <a:r>
                        <a:rPr lang="es-MX" sz="600" u="none" strike="noStrike" cap="none"/>
                        <a:t>Conocer los rasgos de los principales líderes y su impacto en su momento y en la actualidad</a:t>
                      </a:r>
                      <a:endParaRPr sz="600" u="none" strike="noStrike" cap="none"/>
                    </a:p>
                    <a:p>
                      <a:pPr marL="0" marR="0" lvl="0" indent="0" algn="l" rtl="0">
                        <a:lnSpc>
                          <a:spcPct val="115000"/>
                        </a:lnSpc>
                        <a:spcBef>
                          <a:spcPts val="0"/>
                        </a:spcBef>
                        <a:spcAft>
                          <a:spcPts val="0"/>
                        </a:spcAft>
                        <a:buClr>
                          <a:srgbClr val="000000"/>
                        </a:buClr>
                        <a:buSzPts val="600"/>
                        <a:buFont typeface="Arial"/>
                        <a:buNone/>
                      </a:pPr>
                      <a:r>
                        <a:rPr lang="es-MX" sz="600" u="none" strike="noStrike" cap="none"/>
                        <a:t> </a:t>
                      </a:r>
                      <a:endParaRPr sz="600" u="none" strike="noStrike" cap="none"/>
                    </a:p>
                    <a:p>
                      <a:pPr marL="0" marR="0" lvl="0" indent="0" algn="l" rtl="0">
                        <a:lnSpc>
                          <a:spcPct val="115000"/>
                        </a:lnSpc>
                        <a:spcBef>
                          <a:spcPts val="0"/>
                        </a:spcBef>
                        <a:spcAft>
                          <a:spcPts val="0"/>
                        </a:spcAft>
                        <a:buClr>
                          <a:srgbClr val="000000"/>
                        </a:buClr>
                        <a:buSzPts val="600"/>
                        <a:buFont typeface="Arial"/>
                        <a:buNone/>
                      </a:pPr>
                      <a:r>
                        <a:rPr lang="es-MX" sz="600" u="none" strike="noStrike" cap="none"/>
                        <a:t> </a:t>
                      </a:r>
                      <a:endParaRPr sz="600" u="none" strike="noStrike" cap="none"/>
                    </a:p>
                    <a:p>
                      <a:pPr marL="0" marR="0" lvl="0" indent="0" algn="l" rtl="0">
                        <a:lnSpc>
                          <a:spcPct val="115000"/>
                        </a:lnSpc>
                        <a:spcBef>
                          <a:spcPts val="0"/>
                        </a:spcBef>
                        <a:spcAft>
                          <a:spcPts val="0"/>
                        </a:spcAft>
                        <a:buClr>
                          <a:srgbClr val="000000"/>
                        </a:buClr>
                        <a:buSzPts val="600"/>
                        <a:buFont typeface="Arial"/>
                        <a:buNone/>
                      </a:pPr>
                      <a:r>
                        <a:rPr lang="es-MX" sz="600" u="none" strike="noStrike" cap="none"/>
                        <a:t> </a:t>
                      </a:r>
                      <a:endParaRPr sz="600" u="none" strike="noStrike" cap="none"/>
                    </a:p>
                    <a:p>
                      <a:pPr marL="0" marR="0" lvl="0" indent="0" algn="l" rtl="0">
                        <a:lnSpc>
                          <a:spcPct val="115000"/>
                        </a:lnSpc>
                        <a:spcBef>
                          <a:spcPts val="0"/>
                        </a:spcBef>
                        <a:spcAft>
                          <a:spcPts val="0"/>
                        </a:spcAft>
                        <a:buClr>
                          <a:srgbClr val="000000"/>
                        </a:buClr>
                        <a:buSzPts val="600"/>
                        <a:buFont typeface="Arial"/>
                        <a:buNone/>
                      </a:pPr>
                      <a:r>
                        <a:rPr lang="es-MX" sz="600" u="none" strike="noStrike" cap="none"/>
                        <a:t> </a:t>
                      </a:r>
                      <a:endParaRPr sz="600" u="none" strike="noStrike" cap="none">
                        <a:solidFill>
                          <a:srgbClr val="000000"/>
                        </a:solidFill>
                        <a:latin typeface="Arial"/>
                        <a:ea typeface="Arial"/>
                        <a:cs typeface="Arial"/>
                        <a:sym typeface="Arial"/>
                      </a:endParaRPr>
                    </a:p>
                  </a:txBody>
                  <a:tcPr marL="30800" marR="30800" marT="30800" marB="30800"/>
                </a:tc>
                <a:tc>
                  <a:txBody>
                    <a:bodyPr/>
                    <a:lstStyle/>
                    <a:p>
                      <a:pPr marL="0" marR="0" lvl="0" indent="0" algn="l" rtl="0">
                        <a:lnSpc>
                          <a:spcPct val="115000"/>
                        </a:lnSpc>
                        <a:spcBef>
                          <a:spcPts val="0"/>
                        </a:spcBef>
                        <a:spcAft>
                          <a:spcPts val="0"/>
                        </a:spcAft>
                        <a:buClr>
                          <a:srgbClr val="000000"/>
                        </a:buClr>
                        <a:buSzPts val="600"/>
                        <a:buFont typeface="Arial"/>
                        <a:buNone/>
                      </a:pPr>
                      <a:r>
                        <a:rPr lang="es-MX" sz="600" u="none" strike="noStrike" cap="none"/>
                        <a:t>Desarrollar capacidad de análisis, transferencia, redacción de ideas</a:t>
                      </a:r>
                      <a:endParaRPr sz="600" u="none" strike="noStrike" cap="none">
                        <a:solidFill>
                          <a:srgbClr val="000000"/>
                        </a:solidFill>
                        <a:latin typeface="Arial"/>
                        <a:ea typeface="Arial"/>
                        <a:cs typeface="Arial"/>
                        <a:sym typeface="Arial"/>
                      </a:endParaRPr>
                    </a:p>
                  </a:txBody>
                  <a:tcPr marL="30800" marR="30800" marT="30800" marB="30800"/>
                </a:tc>
                <a:tc>
                  <a:txBody>
                    <a:bodyPr/>
                    <a:lstStyle/>
                    <a:p>
                      <a:pPr marL="0" marR="0" lvl="0" indent="0" algn="l" rtl="0">
                        <a:lnSpc>
                          <a:spcPct val="115000"/>
                        </a:lnSpc>
                        <a:spcBef>
                          <a:spcPts val="0"/>
                        </a:spcBef>
                        <a:spcAft>
                          <a:spcPts val="0"/>
                        </a:spcAft>
                        <a:buClr>
                          <a:srgbClr val="000000"/>
                        </a:buClr>
                        <a:buSzPts val="600"/>
                        <a:buFont typeface="Arial"/>
                        <a:buNone/>
                      </a:pPr>
                      <a:r>
                        <a:rPr lang="es-MX" sz="600" u="none" strike="noStrike" cap="none"/>
                        <a:t>Utilizar la información para elaborar una propuesta de trascendencia social (blog, video, etc) para autoproyectarse como personas influyentes (Influensers).</a:t>
                      </a:r>
                      <a:endParaRPr sz="600" u="none" strike="noStrike" cap="none">
                        <a:solidFill>
                          <a:srgbClr val="000000"/>
                        </a:solidFill>
                        <a:latin typeface="Arial"/>
                        <a:ea typeface="Arial"/>
                        <a:cs typeface="Arial"/>
                        <a:sym typeface="Arial"/>
                      </a:endParaRPr>
                    </a:p>
                  </a:txBody>
                  <a:tcPr marL="30800" marR="30800" marT="30800" marB="30800"/>
                </a:tc>
                <a:extLst>
                  <a:ext uri="{0D108BD9-81ED-4DB2-BD59-A6C34878D82A}">
                    <a16:rowId xmlns:a16="http://schemas.microsoft.com/office/drawing/2014/main" val="10003"/>
                  </a:ext>
                </a:extLst>
              </a:tr>
              <a:tr h="960600">
                <a:tc>
                  <a:txBody>
                    <a:bodyPr/>
                    <a:lstStyle/>
                    <a:p>
                      <a:pPr marL="0" marR="0" lvl="0" indent="0" algn="l" rtl="0">
                        <a:lnSpc>
                          <a:spcPct val="115000"/>
                        </a:lnSpc>
                        <a:spcBef>
                          <a:spcPts val="0"/>
                        </a:spcBef>
                        <a:spcAft>
                          <a:spcPts val="0"/>
                        </a:spcAft>
                        <a:buClr>
                          <a:srgbClr val="000000"/>
                        </a:buClr>
                        <a:buSzPts val="600"/>
                        <a:buFont typeface="Arial"/>
                        <a:buNone/>
                      </a:pPr>
                      <a:r>
                        <a:rPr lang="es-MX" sz="600" u="none" strike="noStrike" cap="none"/>
                        <a:t>4. Evaluación.</a:t>
                      </a:r>
                      <a:endParaRPr sz="600" u="none" strike="noStrike" cap="none"/>
                    </a:p>
                    <a:p>
                      <a:pPr marL="0" marR="0" lvl="0" indent="0" algn="l" rtl="0">
                        <a:lnSpc>
                          <a:spcPct val="115000"/>
                        </a:lnSpc>
                        <a:spcBef>
                          <a:spcPts val="0"/>
                        </a:spcBef>
                        <a:spcAft>
                          <a:spcPts val="0"/>
                        </a:spcAft>
                        <a:buClr>
                          <a:srgbClr val="000000"/>
                        </a:buClr>
                        <a:buSzPts val="600"/>
                        <a:buFont typeface="Arial"/>
                        <a:buNone/>
                      </a:pPr>
                      <a:r>
                        <a:rPr lang="es-MX" sz="600" u="none" strike="noStrike" cap="none"/>
                        <a:t>    Productos /evidencias</a:t>
                      </a:r>
                      <a:endParaRPr sz="600" u="none" strike="noStrike" cap="none"/>
                    </a:p>
                    <a:p>
                      <a:pPr marL="0" marR="0" lvl="0" indent="0" algn="l" rtl="0">
                        <a:lnSpc>
                          <a:spcPct val="115000"/>
                        </a:lnSpc>
                        <a:spcBef>
                          <a:spcPts val="0"/>
                        </a:spcBef>
                        <a:spcAft>
                          <a:spcPts val="0"/>
                        </a:spcAft>
                        <a:buClr>
                          <a:srgbClr val="000000"/>
                        </a:buClr>
                        <a:buSzPts val="600"/>
                        <a:buFont typeface="Arial"/>
                        <a:buNone/>
                      </a:pPr>
                      <a:r>
                        <a:rPr lang="es-MX" sz="600" u="none" strike="noStrike" cap="none"/>
                        <a:t>    de aprendizaje para </a:t>
                      </a:r>
                      <a:endParaRPr sz="600" u="none" strike="noStrike" cap="none"/>
                    </a:p>
                    <a:p>
                      <a:pPr marL="0" marR="0" lvl="0" indent="0" algn="l" rtl="0">
                        <a:lnSpc>
                          <a:spcPct val="115000"/>
                        </a:lnSpc>
                        <a:spcBef>
                          <a:spcPts val="0"/>
                        </a:spcBef>
                        <a:spcAft>
                          <a:spcPts val="0"/>
                        </a:spcAft>
                        <a:buClr>
                          <a:srgbClr val="000000"/>
                        </a:buClr>
                        <a:buSzPts val="600"/>
                        <a:buFont typeface="Arial"/>
                        <a:buNone/>
                      </a:pPr>
                      <a:r>
                        <a:rPr lang="es-MX" sz="600" u="none" strike="noStrike" cap="none"/>
                        <a:t>    demostrar el</a:t>
                      </a:r>
                      <a:endParaRPr sz="600" u="none" strike="noStrike" cap="none"/>
                    </a:p>
                    <a:p>
                      <a:pPr marL="0" marR="0" lvl="0" indent="0" algn="l" rtl="0">
                        <a:lnSpc>
                          <a:spcPct val="115000"/>
                        </a:lnSpc>
                        <a:spcBef>
                          <a:spcPts val="0"/>
                        </a:spcBef>
                        <a:spcAft>
                          <a:spcPts val="0"/>
                        </a:spcAft>
                        <a:buClr>
                          <a:srgbClr val="000000"/>
                        </a:buClr>
                        <a:buSzPts val="600"/>
                        <a:buFont typeface="Arial"/>
                        <a:buNone/>
                      </a:pPr>
                      <a:r>
                        <a:rPr lang="es-MX" sz="600" u="none" strike="noStrike" cap="none"/>
                        <a:t>    avance del proceso y </a:t>
                      </a:r>
                      <a:endParaRPr sz="600" u="none" strike="noStrike" cap="none"/>
                    </a:p>
                    <a:p>
                      <a:pPr marL="0" marR="0" lvl="0" indent="0" algn="l" rtl="0">
                        <a:lnSpc>
                          <a:spcPct val="115000"/>
                        </a:lnSpc>
                        <a:spcBef>
                          <a:spcPts val="0"/>
                        </a:spcBef>
                        <a:spcAft>
                          <a:spcPts val="0"/>
                        </a:spcAft>
                        <a:buClr>
                          <a:srgbClr val="000000"/>
                        </a:buClr>
                        <a:buSzPts val="600"/>
                        <a:buFont typeface="Arial"/>
                        <a:buNone/>
                      </a:pPr>
                      <a:r>
                        <a:rPr lang="es-MX" sz="600" u="none" strike="noStrike" cap="none"/>
                        <a:t>    el logro del objetivo</a:t>
                      </a:r>
                      <a:endParaRPr sz="600" u="none" strike="noStrike" cap="none"/>
                    </a:p>
                    <a:p>
                      <a:pPr marL="0" marR="0" lvl="0" indent="0" algn="l" rtl="0">
                        <a:lnSpc>
                          <a:spcPct val="115000"/>
                        </a:lnSpc>
                        <a:spcBef>
                          <a:spcPts val="0"/>
                        </a:spcBef>
                        <a:spcAft>
                          <a:spcPts val="0"/>
                        </a:spcAft>
                        <a:buClr>
                          <a:srgbClr val="000000"/>
                        </a:buClr>
                        <a:buSzPts val="600"/>
                        <a:buFont typeface="Arial"/>
                        <a:buNone/>
                      </a:pPr>
                      <a:r>
                        <a:rPr lang="es-MX" sz="600" u="none" strike="noStrike" cap="none"/>
                        <a:t>    propuesto.</a:t>
                      </a:r>
                      <a:endParaRPr sz="600" u="none" strike="noStrike" cap="none"/>
                    </a:p>
                    <a:p>
                      <a:pPr marL="0" marR="0" lvl="0" indent="0" algn="l" rtl="0">
                        <a:lnSpc>
                          <a:spcPct val="115000"/>
                        </a:lnSpc>
                        <a:spcBef>
                          <a:spcPts val="0"/>
                        </a:spcBef>
                        <a:spcAft>
                          <a:spcPts val="0"/>
                        </a:spcAft>
                        <a:buClr>
                          <a:srgbClr val="000000"/>
                        </a:buClr>
                        <a:buSzPts val="600"/>
                        <a:buFont typeface="Arial"/>
                        <a:buNone/>
                      </a:pPr>
                      <a:r>
                        <a:rPr lang="es-MX" sz="600" u="none" strike="noStrike" cap="none"/>
                        <a:t>     	</a:t>
                      </a:r>
                      <a:endParaRPr sz="600" u="none" strike="noStrike" cap="none">
                        <a:solidFill>
                          <a:srgbClr val="000000"/>
                        </a:solidFill>
                        <a:latin typeface="Arial"/>
                        <a:ea typeface="Arial"/>
                        <a:cs typeface="Arial"/>
                        <a:sym typeface="Arial"/>
                      </a:endParaRPr>
                    </a:p>
                  </a:txBody>
                  <a:tcPr marL="30800" marR="30800" marT="30800" marB="30800"/>
                </a:tc>
                <a:tc>
                  <a:txBody>
                    <a:bodyPr/>
                    <a:lstStyle/>
                    <a:p>
                      <a:pPr marL="0" marR="0" lvl="0" indent="0" algn="l" rtl="0">
                        <a:lnSpc>
                          <a:spcPct val="115000"/>
                        </a:lnSpc>
                        <a:spcBef>
                          <a:spcPts val="0"/>
                        </a:spcBef>
                        <a:spcAft>
                          <a:spcPts val="0"/>
                        </a:spcAft>
                        <a:buClr>
                          <a:srgbClr val="000000"/>
                        </a:buClr>
                        <a:buSzPts val="600"/>
                        <a:buFont typeface="Arial"/>
                        <a:buNone/>
                      </a:pPr>
                      <a:r>
                        <a:rPr lang="es-MX" sz="600" u="none" strike="noStrike" cap="none"/>
                        <a:t>Presentaciones orales con disfraz del personaje elegido</a:t>
                      </a:r>
                      <a:endParaRPr sz="600" u="none" strike="noStrike" cap="none">
                        <a:solidFill>
                          <a:srgbClr val="000000"/>
                        </a:solidFill>
                        <a:latin typeface="Arial"/>
                        <a:ea typeface="Arial"/>
                        <a:cs typeface="Arial"/>
                        <a:sym typeface="Arial"/>
                      </a:endParaRPr>
                    </a:p>
                  </a:txBody>
                  <a:tcPr marL="30800" marR="30800" marT="30800" marB="30800"/>
                </a:tc>
                <a:tc>
                  <a:txBody>
                    <a:bodyPr/>
                    <a:lstStyle/>
                    <a:p>
                      <a:pPr marL="0" marR="0" lvl="0" indent="0" algn="l" rtl="0">
                        <a:lnSpc>
                          <a:spcPct val="115000"/>
                        </a:lnSpc>
                        <a:spcBef>
                          <a:spcPts val="0"/>
                        </a:spcBef>
                        <a:spcAft>
                          <a:spcPts val="0"/>
                        </a:spcAft>
                        <a:buClr>
                          <a:srgbClr val="000000"/>
                        </a:buClr>
                        <a:buSzPts val="600"/>
                        <a:buFont typeface="Arial"/>
                        <a:buNone/>
                      </a:pPr>
                      <a:r>
                        <a:rPr lang="es-MX" sz="600" u="none" strike="noStrike" cap="none"/>
                        <a:t>Trabajo escrito sobre el personaje investigado</a:t>
                      </a:r>
                      <a:endParaRPr sz="600" u="none" strike="noStrike" cap="none"/>
                    </a:p>
                    <a:p>
                      <a:pPr marL="0" marR="0" lvl="0" indent="0" algn="l" rtl="0">
                        <a:lnSpc>
                          <a:spcPct val="115000"/>
                        </a:lnSpc>
                        <a:spcBef>
                          <a:spcPts val="0"/>
                        </a:spcBef>
                        <a:spcAft>
                          <a:spcPts val="0"/>
                        </a:spcAft>
                        <a:buClr>
                          <a:srgbClr val="000000"/>
                        </a:buClr>
                        <a:buSzPts val="600"/>
                        <a:buFont typeface="Arial"/>
                        <a:buNone/>
                      </a:pPr>
                      <a:r>
                        <a:rPr lang="es-MX" sz="600" u="none" strike="noStrike" cap="none"/>
                        <a:t> </a:t>
                      </a:r>
                      <a:endParaRPr sz="600" u="none" strike="noStrike" cap="none">
                        <a:solidFill>
                          <a:srgbClr val="000000"/>
                        </a:solidFill>
                        <a:latin typeface="Arial"/>
                        <a:ea typeface="Arial"/>
                        <a:cs typeface="Arial"/>
                        <a:sym typeface="Arial"/>
                      </a:endParaRPr>
                    </a:p>
                  </a:txBody>
                  <a:tcPr marL="30800" marR="30800" marT="30800" marB="30800"/>
                </a:tc>
                <a:tc>
                  <a:txBody>
                    <a:bodyPr/>
                    <a:lstStyle/>
                    <a:p>
                      <a:pPr marL="0" marR="0" lvl="0" indent="0" algn="l" rtl="0">
                        <a:lnSpc>
                          <a:spcPct val="115000"/>
                        </a:lnSpc>
                        <a:spcBef>
                          <a:spcPts val="0"/>
                        </a:spcBef>
                        <a:spcAft>
                          <a:spcPts val="0"/>
                        </a:spcAft>
                        <a:buClr>
                          <a:srgbClr val="000000"/>
                        </a:buClr>
                        <a:buSzPts val="600"/>
                        <a:buFont typeface="Arial"/>
                        <a:buNone/>
                      </a:pPr>
                      <a:r>
                        <a:rPr lang="es-MX" sz="600" u="none" strike="noStrike" cap="none"/>
                        <a:t>Blog o video-youtube</a:t>
                      </a:r>
                      <a:endParaRPr sz="600" u="none" strike="noStrike" cap="none">
                        <a:solidFill>
                          <a:srgbClr val="000000"/>
                        </a:solidFill>
                        <a:latin typeface="Arial"/>
                        <a:ea typeface="Arial"/>
                        <a:cs typeface="Arial"/>
                        <a:sym typeface="Arial"/>
                      </a:endParaRPr>
                    </a:p>
                  </a:txBody>
                  <a:tcPr marL="30800" marR="30800" marT="30800" marB="30800"/>
                </a:tc>
                <a:extLst>
                  <a:ext uri="{0D108BD9-81ED-4DB2-BD59-A6C34878D82A}">
                    <a16:rowId xmlns:a16="http://schemas.microsoft.com/office/drawing/2014/main" val="10004"/>
                  </a:ext>
                </a:extLst>
              </a:tr>
              <a:tr h="634575">
                <a:tc>
                  <a:txBody>
                    <a:bodyPr/>
                    <a:lstStyle/>
                    <a:p>
                      <a:pPr marL="0" marR="0" lvl="0" indent="0" algn="l" rtl="0">
                        <a:lnSpc>
                          <a:spcPct val="115000"/>
                        </a:lnSpc>
                        <a:spcBef>
                          <a:spcPts val="0"/>
                        </a:spcBef>
                        <a:spcAft>
                          <a:spcPts val="0"/>
                        </a:spcAft>
                        <a:buClr>
                          <a:srgbClr val="000000"/>
                        </a:buClr>
                        <a:buSzPts val="600"/>
                        <a:buFont typeface="Arial"/>
                        <a:buNone/>
                      </a:pPr>
                      <a:r>
                        <a:rPr lang="es-MX" sz="600" u="none" strike="noStrike" cap="none"/>
                        <a:t>5. Tipos </a:t>
                      </a:r>
                      <a:r>
                        <a:rPr lang="es-MX" sz="700" u="none" strike="noStrike" cap="none"/>
                        <a:t>y</a:t>
                      </a:r>
                      <a:r>
                        <a:rPr lang="es-MX" sz="600" u="none" strike="noStrike" cap="none"/>
                        <a:t> herramientas de </a:t>
                      </a:r>
                      <a:endParaRPr sz="600" u="none" strike="noStrike" cap="none"/>
                    </a:p>
                    <a:p>
                      <a:pPr marL="0" marR="0" lvl="0" indent="0" algn="l" rtl="0">
                        <a:lnSpc>
                          <a:spcPct val="115000"/>
                        </a:lnSpc>
                        <a:spcBef>
                          <a:spcPts val="0"/>
                        </a:spcBef>
                        <a:spcAft>
                          <a:spcPts val="0"/>
                        </a:spcAft>
                        <a:buClr>
                          <a:srgbClr val="000000"/>
                        </a:buClr>
                        <a:buSzPts val="600"/>
                        <a:buFont typeface="Arial"/>
                        <a:buNone/>
                      </a:pPr>
                      <a:r>
                        <a:rPr lang="es-MX" sz="600" u="none" strike="noStrike" cap="none"/>
                        <a:t>    evaluación.</a:t>
                      </a:r>
                      <a:endParaRPr sz="600" u="none" strike="noStrike" cap="none"/>
                    </a:p>
                    <a:p>
                      <a:pPr marL="0" marR="0" lvl="0" indent="0" algn="l" rtl="0">
                        <a:lnSpc>
                          <a:spcPct val="115000"/>
                        </a:lnSpc>
                        <a:spcBef>
                          <a:spcPts val="0"/>
                        </a:spcBef>
                        <a:spcAft>
                          <a:spcPts val="0"/>
                        </a:spcAft>
                        <a:buClr>
                          <a:srgbClr val="000000"/>
                        </a:buClr>
                        <a:buSzPts val="600"/>
                        <a:buFont typeface="Arial"/>
                        <a:buNone/>
                      </a:pPr>
                      <a:r>
                        <a:rPr lang="es-MX" sz="600" u="none" strike="noStrike" cap="none"/>
                        <a:t> </a:t>
                      </a:r>
                      <a:endParaRPr sz="600" u="none" strike="noStrike" cap="none"/>
                    </a:p>
                    <a:p>
                      <a:pPr marL="0" marR="0" lvl="0" indent="0" algn="l" rtl="0">
                        <a:lnSpc>
                          <a:spcPct val="115000"/>
                        </a:lnSpc>
                        <a:spcBef>
                          <a:spcPts val="0"/>
                        </a:spcBef>
                        <a:spcAft>
                          <a:spcPts val="0"/>
                        </a:spcAft>
                        <a:buClr>
                          <a:srgbClr val="000000"/>
                        </a:buClr>
                        <a:buSzPts val="600"/>
                        <a:buFont typeface="Arial"/>
                        <a:buNone/>
                      </a:pPr>
                      <a:r>
                        <a:rPr lang="es-MX" sz="600" u="none" strike="noStrike" cap="none"/>
                        <a:t> </a:t>
                      </a:r>
                      <a:endParaRPr sz="600" u="none" strike="noStrike" cap="none"/>
                    </a:p>
                    <a:p>
                      <a:pPr marL="0" marR="0" lvl="0" indent="0" algn="l" rtl="0">
                        <a:lnSpc>
                          <a:spcPct val="115000"/>
                        </a:lnSpc>
                        <a:spcBef>
                          <a:spcPts val="0"/>
                        </a:spcBef>
                        <a:spcAft>
                          <a:spcPts val="0"/>
                        </a:spcAft>
                        <a:buClr>
                          <a:srgbClr val="000000"/>
                        </a:buClr>
                        <a:buSzPts val="600"/>
                        <a:buFont typeface="Arial"/>
                        <a:buNone/>
                      </a:pPr>
                      <a:r>
                        <a:rPr lang="es-MX" sz="600" u="none" strike="noStrike" cap="none"/>
                        <a:t> </a:t>
                      </a:r>
                      <a:endParaRPr sz="600" u="none" strike="noStrike" cap="none">
                        <a:solidFill>
                          <a:srgbClr val="000000"/>
                        </a:solidFill>
                        <a:latin typeface="Arial"/>
                        <a:ea typeface="Arial"/>
                        <a:cs typeface="Arial"/>
                        <a:sym typeface="Arial"/>
                      </a:endParaRPr>
                    </a:p>
                  </a:txBody>
                  <a:tcPr marL="30800" marR="30800" marT="30800" marB="30800"/>
                </a:tc>
                <a:tc>
                  <a:txBody>
                    <a:bodyPr/>
                    <a:lstStyle/>
                    <a:p>
                      <a:pPr marL="0" marR="0" lvl="0" indent="0" algn="l" rtl="0">
                        <a:lnSpc>
                          <a:spcPct val="115000"/>
                        </a:lnSpc>
                        <a:spcBef>
                          <a:spcPts val="0"/>
                        </a:spcBef>
                        <a:spcAft>
                          <a:spcPts val="0"/>
                        </a:spcAft>
                        <a:buClr>
                          <a:srgbClr val="000000"/>
                        </a:buClr>
                        <a:buSzPts val="600"/>
                        <a:buFont typeface="Arial"/>
                        <a:buNone/>
                      </a:pPr>
                      <a:r>
                        <a:rPr lang="es-MX" sz="600" u="none" strike="noStrike" cap="none"/>
                        <a:t>Informe escrito ajustado a las rúbricas</a:t>
                      </a:r>
                      <a:endParaRPr sz="600" u="none" strike="noStrike" cap="none"/>
                    </a:p>
                    <a:p>
                      <a:pPr marL="0" marR="0" lvl="0" indent="0" algn="l" rtl="0">
                        <a:lnSpc>
                          <a:spcPct val="115000"/>
                        </a:lnSpc>
                        <a:spcBef>
                          <a:spcPts val="0"/>
                        </a:spcBef>
                        <a:spcAft>
                          <a:spcPts val="0"/>
                        </a:spcAft>
                        <a:buClr>
                          <a:srgbClr val="000000"/>
                        </a:buClr>
                        <a:buSzPts val="600"/>
                        <a:buFont typeface="Arial"/>
                        <a:buNone/>
                      </a:pPr>
                      <a:r>
                        <a:rPr lang="es-MX" sz="600" u="none" strike="noStrike" cap="none"/>
                        <a:t>Presentaciones</a:t>
                      </a:r>
                      <a:endParaRPr sz="600" u="none" strike="noStrike" cap="none">
                        <a:solidFill>
                          <a:srgbClr val="000000"/>
                        </a:solidFill>
                        <a:latin typeface="Arial"/>
                        <a:ea typeface="Arial"/>
                        <a:cs typeface="Arial"/>
                        <a:sym typeface="Arial"/>
                      </a:endParaRPr>
                    </a:p>
                  </a:txBody>
                  <a:tcPr marL="30800" marR="30800" marT="30800" marB="30800"/>
                </a:tc>
                <a:tc>
                  <a:txBody>
                    <a:bodyPr/>
                    <a:lstStyle/>
                    <a:p>
                      <a:pPr marL="0" marR="0" lvl="0" indent="0" algn="l" rtl="0">
                        <a:lnSpc>
                          <a:spcPct val="115000"/>
                        </a:lnSpc>
                        <a:spcBef>
                          <a:spcPts val="0"/>
                        </a:spcBef>
                        <a:spcAft>
                          <a:spcPts val="0"/>
                        </a:spcAft>
                        <a:buClr>
                          <a:srgbClr val="000000"/>
                        </a:buClr>
                        <a:buSzPts val="600"/>
                        <a:buFont typeface="Arial"/>
                        <a:buNone/>
                      </a:pPr>
                      <a:r>
                        <a:rPr lang="es-MX" sz="600" u="none" strike="noStrike" cap="none"/>
                        <a:t>Redacción de novela autobiográfica</a:t>
                      </a:r>
                      <a:endParaRPr sz="600" u="none" strike="noStrike" cap="none">
                        <a:solidFill>
                          <a:srgbClr val="000000"/>
                        </a:solidFill>
                        <a:latin typeface="Arial"/>
                        <a:ea typeface="Arial"/>
                        <a:cs typeface="Arial"/>
                        <a:sym typeface="Arial"/>
                      </a:endParaRPr>
                    </a:p>
                  </a:txBody>
                  <a:tcPr marL="30800" marR="30800" marT="30800" marB="30800"/>
                </a:tc>
                <a:tc>
                  <a:txBody>
                    <a:bodyPr/>
                    <a:lstStyle/>
                    <a:p>
                      <a:pPr marL="0" marR="0" lvl="0" indent="0" algn="l" rtl="0">
                        <a:lnSpc>
                          <a:spcPct val="115000"/>
                        </a:lnSpc>
                        <a:spcBef>
                          <a:spcPts val="0"/>
                        </a:spcBef>
                        <a:spcAft>
                          <a:spcPts val="0"/>
                        </a:spcAft>
                        <a:buClr>
                          <a:srgbClr val="000000"/>
                        </a:buClr>
                        <a:buSzPts val="600"/>
                        <a:buFont typeface="Arial"/>
                        <a:buNone/>
                      </a:pPr>
                      <a:r>
                        <a:rPr lang="es-MX" sz="600" u="none" strike="noStrike" cap="none"/>
                        <a:t>Blog o video youtube</a:t>
                      </a:r>
                      <a:endParaRPr sz="600" u="none" strike="noStrike" cap="none">
                        <a:solidFill>
                          <a:srgbClr val="000000"/>
                        </a:solidFill>
                        <a:latin typeface="Arial"/>
                        <a:ea typeface="Arial"/>
                        <a:cs typeface="Arial"/>
                        <a:sym typeface="Arial"/>
                      </a:endParaRPr>
                    </a:p>
                  </a:txBody>
                  <a:tcPr marL="30800" marR="30800" marT="30800" marB="30800"/>
                </a:tc>
                <a:extLst>
                  <a:ext uri="{0D108BD9-81ED-4DB2-BD59-A6C34878D82A}">
                    <a16:rowId xmlns:a16="http://schemas.microsoft.com/office/drawing/2014/main" val="10005"/>
                  </a:ext>
                </a:extLst>
              </a:tr>
            </a:tbl>
          </a:graphicData>
        </a:graphic>
      </p:graphicFrame>
      <p:pic>
        <p:nvPicPr>
          <p:cNvPr id="210" name="Google Shape;210;p24"/>
          <p:cNvPicPr preferRelativeResize="0"/>
          <p:nvPr/>
        </p:nvPicPr>
        <p:blipFill rotWithShape="1">
          <a:blip r:embed="rId3">
            <a:alphaModFix/>
          </a:blip>
          <a:srcRect/>
          <a:stretch/>
        </p:blipFill>
        <p:spPr>
          <a:xfrm>
            <a:off x="10963446" y="236559"/>
            <a:ext cx="1009312" cy="1009312"/>
          </a:xfrm>
          <a:prstGeom prst="rect">
            <a:avLst/>
          </a:prstGeom>
          <a:noFill/>
          <a:ln>
            <a:noFill/>
          </a:ln>
        </p:spPr>
      </p:pic>
      <p:sp>
        <p:nvSpPr>
          <p:cNvPr id="211" name="Google Shape;211;p24"/>
          <p:cNvSpPr/>
          <p:nvPr/>
        </p:nvSpPr>
        <p:spPr>
          <a:xfrm>
            <a:off x="666750" y="187217"/>
            <a:ext cx="910827"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s-MX" sz="1800" b="0" i="0" u="none" strike="noStrike" cap="none">
                <a:solidFill>
                  <a:schemeClr val="dk1"/>
                </a:solidFill>
                <a:latin typeface="Calibri"/>
                <a:ea typeface="Calibri"/>
                <a:cs typeface="Calibri"/>
                <a:sym typeface="Calibri"/>
              </a:rPr>
              <a:t>Apdo. 9</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25"/>
          <p:cNvSpPr txBox="1">
            <a:spLocks noGrp="1"/>
          </p:cNvSpPr>
          <p:nvPr>
            <p:ph type="body" idx="1"/>
          </p:nvPr>
        </p:nvSpPr>
        <p:spPr>
          <a:xfrm>
            <a:off x="98847" y="97261"/>
            <a:ext cx="10329672" cy="6211822"/>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es-MX" b="1"/>
              <a:t>V. Esquema del proceso de construcción del proyecto por disciplinas.</a:t>
            </a:r>
            <a:endParaRPr/>
          </a:p>
          <a:p>
            <a:pPr marL="0" lvl="0" indent="0" algn="l" rtl="0">
              <a:lnSpc>
                <a:spcPct val="90000"/>
              </a:lnSpc>
              <a:spcBef>
                <a:spcPts val="1000"/>
              </a:spcBef>
              <a:spcAft>
                <a:spcPts val="0"/>
              </a:spcAft>
              <a:buClr>
                <a:schemeClr val="dk1"/>
              </a:buClr>
              <a:buSzPts val="2800"/>
              <a:buNone/>
            </a:pPr>
            <a:endParaRPr/>
          </a:p>
        </p:txBody>
      </p:sp>
      <p:graphicFrame>
        <p:nvGraphicFramePr>
          <p:cNvPr id="217" name="Google Shape;217;p25"/>
          <p:cNvGraphicFramePr/>
          <p:nvPr/>
        </p:nvGraphicFramePr>
        <p:xfrm>
          <a:off x="316993" y="890015"/>
          <a:ext cx="11436100" cy="5559575"/>
        </p:xfrm>
        <a:graphic>
          <a:graphicData uri="http://schemas.openxmlformats.org/drawingml/2006/table">
            <a:tbl>
              <a:tblPr>
                <a:noFill/>
                <a:tableStyleId>{5FDB9F65-A4C4-459D-A32C-F1F7002C04BB}</a:tableStyleId>
              </a:tblPr>
              <a:tblGrid>
                <a:gridCol w="3829275">
                  <a:extLst>
                    <a:ext uri="{9D8B030D-6E8A-4147-A177-3AD203B41FA5}">
                      <a16:colId xmlns:a16="http://schemas.microsoft.com/office/drawing/2014/main" val="20000"/>
                    </a:ext>
                  </a:extLst>
                </a:gridCol>
                <a:gridCol w="2390175">
                  <a:extLst>
                    <a:ext uri="{9D8B030D-6E8A-4147-A177-3AD203B41FA5}">
                      <a16:colId xmlns:a16="http://schemas.microsoft.com/office/drawing/2014/main" val="20001"/>
                    </a:ext>
                  </a:extLst>
                </a:gridCol>
                <a:gridCol w="2327600">
                  <a:extLst>
                    <a:ext uri="{9D8B030D-6E8A-4147-A177-3AD203B41FA5}">
                      <a16:colId xmlns:a16="http://schemas.microsoft.com/office/drawing/2014/main" val="20002"/>
                    </a:ext>
                  </a:extLst>
                </a:gridCol>
                <a:gridCol w="2889050">
                  <a:extLst>
                    <a:ext uri="{9D8B030D-6E8A-4147-A177-3AD203B41FA5}">
                      <a16:colId xmlns:a16="http://schemas.microsoft.com/office/drawing/2014/main" val="20003"/>
                    </a:ext>
                  </a:extLst>
                </a:gridCol>
              </a:tblGrid>
              <a:tr h="143825">
                <a:tc>
                  <a:txBody>
                    <a:bodyPr/>
                    <a:lstStyle/>
                    <a:p>
                      <a:pPr marL="0" marR="0" lvl="0" indent="0" algn="l" rtl="0">
                        <a:lnSpc>
                          <a:spcPct val="115000"/>
                        </a:lnSpc>
                        <a:spcBef>
                          <a:spcPts val="0"/>
                        </a:spcBef>
                        <a:spcAft>
                          <a:spcPts val="0"/>
                        </a:spcAft>
                        <a:buClr>
                          <a:srgbClr val="000000"/>
                        </a:buClr>
                        <a:buSzPts val="400"/>
                        <a:buFont typeface="Arial"/>
                        <a:buNone/>
                      </a:pPr>
                      <a:r>
                        <a:rPr lang="es-MX" sz="400" u="none" strike="noStrike" cap="none"/>
                        <a:t> </a:t>
                      </a:r>
                      <a:endParaRPr sz="400" u="none" strike="noStrike" cap="none">
                        <a:solidFill>
                          <a:srgbClr val="000000"/>
                        </a:solidFill>
                        <a:latin typeface="Arial"/>
                        <a:ea typeface="Arial"/>
                        <a:cs typeface="Arial"/>
                        <a:sym typeface="Arial"/>
                      </a:endParaRPr>
                    </a:p>
                  </a:txBody>
                  <a:tcPr marL="23500" marR="23500" marT="23500" marB="23500"/>
                </a:tc>
                <a:tc>
                  <a:txBody>
                    <a:bodyPr/>
                    <a:lstStyle/>
                    <a:p>
                      <a:pPr marL="0" marR="0" lvl="0" indent="0" algn="ctr" rtl="0">
                        <a:lnSpc>
                          <a:spcPct val="115000"/>
                        </a:lnSpc>
                        <a:spcBef>
                          <a:spcPts val="0"/>
                        </a:spcBef>
                        <a:spcAft>
                          <a:spcPts val="0"/>
                        </a:spcAft>
                        <a:buClr>
                          <a:srgbClr val="000000"/>
                        </a:buClr>
                        <a:buSzPts val="400"/>
                        <a:buFont typeface="Arial"/>
                        <a:buNone/>
                      </a:pPr>
                      <a:r>
                        <a:rPr lang="es-MX" sz="400" u="none" strike="noStrike" cap="none"/>
                        <a:t>Disciplina 1.</a:t>
                      </a:r>
                      <a:endParaRPr sz="400" u="none" strike="noStrike" cap="none">
                        <a:solidFill>
                          <a:srgbClr val="000000"/>
                        </a:solidFill>
                        <a:latin typeface="Arial"/>
                        <a:ea typeface="Arial"/>
                        <a:cs typeface="Arial"/>
                        <a:sym typeface="Arial"/>
                      </a:endParaRPr>
                    </a:p>
                  </a:txBody>
                  <a:tcPr marL="23500" marR="23500" marT="23500" marB="23500"/>
                </a:tc>
                <a:tc>
                  <a:txBody>
                    <a:bodyPr/>
                    <a:lstStyle/>
                    <a:p>
                      <a:pPr marL="0" marR="0" lvl="0" indent="0" algn="ctr" rtl="0">
                        <a:lnSpc>
                          <a:spcPct val="115000"/>
                        </a:lnSpc>
                        <a:spcBef>
                          <a:spcPts val="0"/>
                        </a:spcBef>
                        <a:spcAft>
                          <a:spcPts val="0"/>
                        </a:spcAft>
                        <a:buClr>
                          <a:srgbClr val="000000"/>
                        </a:buClr>
                        <a:buSzPts val="400"/>
                        <a:buFont typeface="Arial"/>
                        <a:buNone/>
                      </a:pPr>
                      <a:r>
                        <a:rPr lang="es-MX" sz="400" u="none" strike="noStrike" cap="none"/>
                        <a:t>Disciplina 2.</a:t>
                      </a:r>
                      <a:endParaRPr sz="400" u="none" strike="noStrike" cap="none">
                        <a:solidFill>
                          <a:srgbClr val="000000"/>
                        </a:solidFill>
                        <a:latin typeface="Arial"/>
                        <a:ea typeface="Arial"/>
                        <a:cs typeface="Arial"/>
                        <a:sym typeface="Arial"/>
                      </a:endParaRPr>
                    </a:p>
                  </a:txBody>
                  <a:tcPr marL="23500" marR="23500" marT="23500" marB="23500"/>
                </a:tc>
                <a:tc>
                  <a:txBody>
                    <a:bodyPr/>
                    <a:lstStyle/>
                    <a:p>
                      <a:pPr marL="0" marR="0" lvl="0" indent="0" algn="ctr" rtl="0">
                        <a:lnSpc>
                          <a:spcPct val="115000"/>
                        </a:lnSpc>
                        <a:spcBef>
                          <a:spcPts val="0"/>
                        </a:spcBef>
                        <a:spcAft>
                          <a:spcPts val="0"/>
                        </a:spcAft>
                        <a:buClr>
                          <a:srgbClr val="000000"/>
                        </a:buClr>
                        <a:buSzPts val="400"/>
                        <a:buFont typeface="Arial"/>
                        <a:buNone/>
                      </a:pPr>
                      <a:r>
                        <a:rPr lang="es-MX" sz="400" u="none" strike="noStrike" cap="none"/>
                        <a:t>Disciplina 3.</a:t>
                      </a:r>
                      <a:endParaRPr sz="400" u="none" strike="noStrike" cap="none">
                        <a:solidFill>
                          <a:srgbClr val="000000"/>
                        </a:solidFill>
                        <a:latin typeface="Arial"/>
                        <a:ea typeface="Arial"/>
                        <a:cs typeface="Arial"/>
                        <a:sym typeface="Arial"/>
                      </a:endParaRPr>
                    </a:p>
                  </a:txBody>
                  <a:tcPr marL="23500" marR="23500" marT="23500" marB="23500"/>
                </a:tc>
                <a:extLst>
                  <a:ext uri="{0D108BD9-81ED-4DB2-BD59-A6C34878D82A}">
                    <a16:rowId xmlns:a16="http://schemas.microsoft.com/office/drawing/2014/main" val="10000"/>
                  </a:ext>
                </a:extLst>
              </a:tr>
              <a:tr h="456125">
                <a:tc>
                  <a:txBody>
                    <a:bodyPr/>
                    <a:lstStyle/>
                    <a:p>
                      <a:pPr marL="275590" marR="0" lvl="0" indent="-180340" algn="l" rtl="0">
                        <a:lnSpc>
                          <a:spcPct val="115000"/>
                        </a:lnSpc>
                        <a:spcBef>
                          <a:spcPts val="0"/>
                        </a:spcBef>
                        <a:spcAft>
                          <a:spcPts val="0"/>
                        </a:spcAft>
                        <a:buClr>
                          <a:srgbClr val="000000"/>
                        </a:buClr>
                        <a:buSzPts val="400"/>
                        <a:buFont typeface="Arial"/>
                        <a:buNone/>
                      </a:pPr>
                      <a:r>
                        <a:rPr lang="es-MX" sz="400" u="none" strike="noStrike" cap="none"/>
                        <a:t>1.  Preguntar y cuestionar.</a:t>
                      </a:r>
                      <a:endParaRPr sz="400" u="none" strike="noStrike" cap="none"/>
                    </a:p>
                    <a:p>
                      <a:pPr marL="275590" marR="0" lvl="0" indent="-180340" algn="l" rtl="0">
                        <a:lnSpc>
                          <a:spcPct val="115000"/>
                        </a:lnSpc>
                        <a:spcBef>
                          <a:spcPts val="0"/>
                        </a:spcBef>
                        <a:spcAft>
                          <a:spcPts val="0"/>
                        </a:spcAft>
                        <a:buClr>
                          <a:srgbClr val="000000"/>
                        </a:buClr>
                        <a:buSzPts val="400"/>
                        <a:buFont typeface="Arial"/>
                        <a:buNone/>
                      </a:pPr>
                      <a:r>
                        <a:rPr lang="es-MX" sz="400" u="none" strike="noStrike" cap="none"/>
                        <a:t>     Preguntas para dirigir  la Investigación Interdisciplinaria.</a:t>
                      </a:r>
                      <a:endParaRPr sz="400" u="none" strike="noStrike" cap="none">
                        <a:solidFill>
                          <a:srgbClr val="000000"/>
                        </a:solidFill>
                        <a:latin typeface="Arial"/>
                        <a:ea typeface="Arial"/>
                        <a:cs typeface="Arial"/>
                        <a:sym typeface="Arial"/>
                      </a:endParaRPr>
                    </a:p>
                  </a:txBody>
                  <a:tcPr marL="23500" marR="23500" marT="23500" marB="23500"/>
                </a:tc>
                <a:tc gridSpan="3">
                  <a:txBody>
                    <a:bodyPr/>
                    <a:lstStyle/>
                    <a:p>
                      <a:pPr marL="0" marR="0" lvl="0" indent="0" algn="l" rtl="0">
                        <a:lnSpc>
                          <a:spcPct val="115000"/>
                        </a:lnSpc>
                        <a:spcBef>
                          <a:spcPts val="0"/>
                        </a:spcBef>
                        <a:spcAft>
                          <a:spcPts val="0"/>
                        </a:spcAft>
                        <a:buClr>
                          <a:srgbClr val="000000"/>
                        </a:buClr>
                        <a:buSzPts val="400"/>
                        <a:buFont typeface="Arial"/>
                        <a:buNone/>
                      </a:pPr>
                      <a:r>
                        <a:rPr lang="es-MX" sz="400" u="none" strike="noStrike" cap="none"/>
                        <a:t>¿A qué se debe la trascendencia que han tenido ciertos personajes en la Historia?</a:t>
                      </a:r>
                      <a:endParaRPr sz="400" u="none" strike="noStrike" cap="none"/>
                    </a:p>
                    <a:p>
                      <a:pPr marL="0" marR="0" lvl="0" indent="0" algn="l" rtl="0">
                        <a:lnSpc>
                          <a:spcPct val="115000"/>
                        </a:lnSpc>
                        <a:spcBef>
                          <a:spcPts val="0"/>
                        </a:spcBef>
                        <a:spcAft>
                          <a:spcPts val="0"/>
                        </a:spcAft>
                        <a:buClr>
                          <a:srgbClr val="000000"/>
                        </a:buClr>
                        <a:buSzPts val="400"/>
                        <a:buFont typeface="Arial"/>
                        <a:buNone/>
                      </a:pPr>
                      <a:r>
                        <a:rPr lang="es-MX" sz="400" u="none" strike="noStrike" cap="none"/>
                        <a:t>¿Qué impacto tuvieron y tienen?</a:t>
                      </a:r>
                      <a:endParaRPr sz="400" u="none" strike="noStrike" cap="none"/>
                    </a:p>
                    <a:p>
                      <a:pPr marL="0" marR="0" lvl="0" indent="0" algn="l" rtl="0">
                        <a:lnSpc>
                          <a:spcPct val="115000"/>
                        </a:lnSpc>
                        <a:spcBef>
                          <a:spcPts val="0"/>
                        </a:spcBef>
                        <a:spcAft>
                          <a:spcPts val="0"/>
                        </a:spcAft>
                        <a:buClr>
                          <a:srgbClr val="000000"/>
                        </a:buClr>
                        <a:buSzPts val="400"/>
                        <a:buFont typeface="Arial"/>
                        <a:buNone/>
                      </a:pPr>
                      <a:r>
                        <a:rPr lang="es-MX" sz="400" u="none" strike="noStrike" cap="none"/>
                        <a:t>¿Cómo son los líderes actuales que aparecen en las redes sociales? </a:t>
                      </a:r>
                      <a:endParaRPr sz="400" u="none" strike="noStrike" cap="none">
                        <a:solidFill>
                          <a:srgbClr val="000000"/>
                        </a:solidFill>
                        <a:latin typeface="Arial"/>
                        <a:ea typeface="Arial"/>
                        <a:cs typeface="Arial"/>
                        <a:sym typeface="Arial"/>
                      </a:endParaRPr>
                    </a:p>
                  </a:txBody>
                  <a:tcPr marL="23500" marR="23500" marT="23500" marB="23500"/>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01"/>
                  </a:ext>
                </a:extLst>
              </a:tr>
              <a:tr h="598850">
                <a:tc>
                  <a:txBody>
                    <a:bodyPr/>
                    <a:lstStyle/>
                    <a:p>
                      <a:pPr marL="275590" marR="0" lvl="0" indent="-180340" algn="l" rtl="0">
                        <a:lnSpc>
                          <a:spcPct val="115000"/>
                        </a:lnSpc>
                        <a:spcBef>
                          <a:spcPts val="0"/>
                        </a:spcBef>
                        <a:spcAft>
                          <a:spcPts val="0"/>
                        </a:spcAft>
                        <a:buClr>
                          <a:srgbClr val="000000"/>
                        </a:buClr>
                        <a:buSzPts val="400"/>
                        <a:buFont typeface="Arial"/>
                        <a:buNone/>
                      </a:pPr>
                      <a:r>
                        <a:rPr lang="es-MX" sz="400" u="none" strike="noStrike" cap="none"/>
                        <a:t>2. Despertar el interés (detonar).</a:t>
                      </a:r>
                      <a:endParaRPr sz="400" u="none" strike="noStrike" cap="none"/>
                    </a:p>
                    <a:p>
                      <a:pPr marL="270510" marR="0" lvl="0" indent="-180339" algn="l" rtl="0">
                        <a:lnSpc>
                          <a:spcPct val="115000"/>
                        </a:lnSpc>
                        <a:spcBef>
                          <a:spcPts val="0"/>
                        </a:spcBef>
                        <a:spcAft>
                          <a:spcPts val="0"/>
                        </a:spcAft>
                        <a:buClr>
                          <a:srgbClr val="000000"/>
                        </a:buClr>
                        <a:buSzPts val="400"/>
                        <a:buFont typeface="Arial"/>
                        <a:buNone/>
                      </a:pPr>
                      <a:r>
                        <a:rPr lang="es-MX" sz="400" u="none" strike="noStrike" cap="none"/>
                        <a:t>    Estrategias para involucrar a los estudiantes con la problemática planteada, en el salón de clase</a:t>
                      </a:r>
                      <a:endParaRPr sz="400" u="none" strike="noStrike" cap="none"/>
                    </a:p>
                    <a:p>
                      <a:pPr marL="275590" marR="0" lvl="0" indent="-180340" algn="l" rtl="0">
                        <a:lnSpc>
                          <a:spcPct val="115000"/>
                        </a:lnSpc>
                        <a:spcBef>
                          <a:spcPts val="0"/>
                        </a:spcBef>
                        <a:spcAft>
                          <a:spcPts val="0"/>
                        </a:spcAft>
                        <a:buClr>
                          <a:srgbClr val="000000"/>
                        </a:buClr>
                        <a:buSzPts val="400"/>
                        <a:buFont typeface="Arial"/>
                        <a:buNone/>
                      </a:pPr>
                      <a:r>
                        <a:rPr lang="es-MX" sz="400" u="none" strike="noStrike" cap="none"/>
                        <a:t>    </a:t>
                      </a:r>
                      <a:endParaRPr sz="400" u="none" strike="noStrike" cap="none"/>
                    </a:p>
                    <a:p>
                      <a:pPr marL="275590" marR="0" lvl="0" indent="-180340" algn="l" rtl="0">
                        <a:lnSpc>
                          <a:spcPct val="115000"/>
                        </a:lnSpc>
                        <a:spcBef>
                          <a:spcPts val="0"/>
                        </a:spcBef>
                        <a:spcAft>
                          <a:spcPts val="0"/>
                        </a:spcAft>
                        <a:buClr>
                          <a:srgbClr val="000000"/>
                        </a:buClr>
                        <a:buSzPts val="400"/>
                        <a:buFont typeface="Arial"/>
                        <a:buNone/>
                      </a:pPr>
                      <a:r>
                        <a:rPr lang="es-MX" sz="400" u="none" strike="noStrike" cap="none"/>
                        <a:t> </a:t>
                      </a:r>
                      <a:endParaRPr sz="400" u="none" strike="noStrike" cap="none">
                        <a:solidFill>
                          <a:srgbClr val="000000"/>
                        </a:solidFill>
                        <a:latin typeface="Arial"/>
                        <a:ea typeface="Arial"/>
                        <a:cs typeface="Arial"/>
                        <a:sym typeface="Arial"/>
                      </a:endParaRPr>
                    </a:p>
                  </a:txBody>
                  <a:tcPr marL="23500" marR="23500" marT="23500" marB="23500"/>
                </a:tc>
                <a:tc gridSpan="3">
                  <a:txBody>
                    <a:bodyPr/>
                    <a:lstStyle/>
                    <a:p>
                      <a:pPr marL="0" marR="0" lvl="0" indent="0" algn="l" rtl="0">
                        <a:lnSpc>
                          <a:spcPct val="115000"/>
                        </a:lnSpc>
                        <a:spcBef>
                          <a:spcPts val="0"/>
                        </a:spcBef>
                        <a:spcAft>
                          <a:spcPts val="0"/>
                        </a:spcAft>
                        <a:buClr>
                          <a:srgbClr val="000000"/>
                        </a:buClr>
                        <a:buSzPts val="400"/>
                        <a:buFont typeface="Arial"/>
                        <a:buNone/>
                      </a:pPr>
                      <a:r>
                        <a:rPr lang="es-MX" sz="400" u="none" strike="noStrike" cap="none"/>
                        <a:t>Presentar al grupo el tema y objetivo a investigar y desarrollar, presentando ejemplos que despierten su interés</a:t>
                      </a:r>
                      <a:endParaRPr sz="400" u="none" strike="noStrike" cap="none">
                        <a:solidFill>
                          <a:srgbClr val="000000"/>
                        </a:solidFill>
                        <a:latin typeface="Arial"/>
                        <a:ea typeface="Arial"/>
                        <a:cs typeface="Arial"/>
                        <a:sym typeface="Arial"/>
                      </a:endParaRPr>
                    </a:p>
                  </a:txBody>
                  <a:tcPr marL="23500" marR="23500" marT="23500" marB="23500"/>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02"/>
                  </a:ext>
                </a:extLst>
              </a:tr>
              <a:tr h="872175">
                <a:tc>
                  <a:txBody>
                    <a:bodyPr/>
                    <a:lstStyle/>
                    <a:p>
                      <a:pPr marL="275590" marR="0" lvl="0" indent="-180340" algn="l" rtl="0">
                        <a:lnSpc>
                          <a:spcPct val="115000"/>
                        </a:lnSpc>
                        <a:spcBef>
                          <a:spcPts val="0"/>
                        </a:spcBef>
                        <a:spcAft>
                          <a:spcPts val="0"/>
                        </a:spcAft>
                        <a:buClr>
                          <a:srgbClr val="000000"/>
                        </a:buClr>
                        <a:buSzPts val="400"/>
                        <a:buFont typeface="Arial"/>
                        <a:buNone/>
                      </a:pPr>
                      <a:r>
                        <a:rPr lang="es-MX" sz="400" u="none" strike="noStrike" cap="none"/>
                        <a:t>3. Recopilar información a través de la investigación.</a:t>
                      </a:r>
                      <a:endParaRPr sz="400" u="none" strike="noStrike" cap="none"/>
                    </a:p>
                    <a:p>
                      <a:pPr marL="270510" marR="0" lvl="0" indent="-175259" algn="l" rtl="0">
                        <a:lnSpc>
                          <a:spcPct val="115000"/>
                        </a:lnSpc>
                        <a:spcBef>
                          <a:spcPts val="0"/>
                        </a:spcBef>
                        <a:spcAft>
                          <a:spcPts val="0"/>
                        </a:spcAft>
                        <a:buClr>
                          <a:srgbClr val="000000"/>
                        </a:buClr>
                        <a:buSzPts val="400"/>
                        <a:buFont typeface="Arial"/>
                        <a:buNone/>
                      </a:pPr>
                      <a:r>
                        <a:rPr lang="es-MX" sz="400" u="none" strike="noStrike" cap="none"/>
                        <a:t>    Propuestas a investigar y sus fuentes. </a:t>
                      </a:r>
                      <a:endParaRPr sz="400" u="none" strike="noStrike" cap="none">
                        <a:solidFill>
                          <a:srgbClr val="000000"/>
                        </a:solidFill>
                        <a:latin typeface="Arial"/>
                        <a:ea typeface="Arial"/>
                        <a:cs typeface="Arial"/>
                        <a:sym typeface="Arial"/>
                      </a:endParaRPr>
                    </a:p>
                  </a:txBody>
                  <a:tcPr marL="23500" marR="23500" marT="23500" marB="23500"/>
                </a:tc>
                <a:tc>
                  <a:txBody>
                    <a:bodyPr/>
                    <a:lstStyle/>
                    <a:p>
                      <a:pPr marL="0" marR="0" lvl="0" indent="0" algn="l" rtl="0">
                        <a:lnSpc>
                          <a:spcPct val="115000"/>
                        </a:lnSpc>
                        <a:spcBef>
                          <a:spcPts val="0"/>
                        </a:spcBef>
                        <a:spcAft>
                          <a:spcPts val="0"/>
                        </a:spcAft>
                        <a:buClr>
                          <a:srgbClr val="000000"/>
                        </a:buClr>
                        <a:buSzPts val="400"/>
                        <a:buFont typeface="Arial"/>
                        <a:buNone/>
                      </a:pPr>
                      <a:r>
                        <a:rPr lang="es-MX" sz="400" u="none" strike="noStrike" cap="none"/>
                        <a:t>Líderes</a:t>
                      </a:r>
                      <a:endParaRPr sz="400" u="none" strike="noStrike" cap="none"/>
                    </a:p>
                    <a:p>
                      <a:pPr marL="0" marR="0" lvl="0" indent="0" algn="l" rtl="0">
                        <a:lnSpc>
                          <a:spcPct val="115000"/>
                        </a:lnSpc>
                        <a:spcBef>
                          <a:spcPts val="0"/>
                        </a:spcBef>
                        <a:spcAft>
                          <a:spcPts val="0"/>
                        </a:spcAft>
                        <a:buClr>
                          <a:srgbClr val="000000"/>
                        </a:buClr>
                        <a:buSzPts val="400"/>
                        <a:buFont typeface="Arial"/>
                        <a:buNone/>
                      </a:pPr>
                      <a:r>
                        <a:rPr lang="es-MX" sz="400" u="none" strike="noStrike" cap="none"/>
                        <a:t>Alvear Acevedo, Carlos (2010). Historia universal y contemporánea. México: Limusa.</a:t>
                      </a:r>
                      <a:endParaRPr sz="400" u="none" strike="noStrike" cap="none"/>
                    </a:p>
                    <a:p>
                      <a:pPr marL="0" marR="0" lvl="0" indent="0" algn="l" rtl="0">
                        <a:lnSpc>
                          <a:spcPct val="115000"/>
                        </a:lnSpc>
                        <a:spcBef>
                          <a:spcPts val="0"/>
                        </a:spcBef>
                        <a:spcAft>
                          <a:spcPts val="0"/>
                        </a:spcAft>
                        <a:buClr>
                          <a:srgbClr val="000000"/>
                        </a:buClr>
                        <a:buSzPts val="400"/>
                        <a:buFont typeface="Arial"/>
                        <a:buNone/>
                      </a:pPr>
                      <a:r>
                        <a:rPr lang="es-MX" sz="400" u="none" strike="noStrike" cap="none"/>
                        <a:t>Búsqueda en la biblioteca y la web.</a:t>
                      </a:r>
                      <a:endParaRPr sz="400" u="none" strike="noStrike" cap="none"/>
                    </a:p>
                    <a:p>
                      <a:pPr marL="0" marR="0" lvl="0" indent="0" algn="l" rtl="0">
                        <a:lnSpc>
                          <a:spcPct val="115000"/>
                        </a:lnSpc>
                        <a:spcBef>
                          <a:spcPts val="0"/>
                        </a:spcBef>
                        <a:spcAft>
                          <a:spcPts val="0"/>
                        </a:spcAft>
                        <a:buClr>
                          <a:srgbClr val="000000"/>
                        </a:buClr>
                        <a:buSzPts val="400"/>
                        <a:buFont typeface="Arial"/>
                        <a:buNone/>
                      </a:pPr>
                      <a:r>
                        <a:rPr lang="es-MX" sz="400" u="none" strike="noStrike" cap="none"/>
                        <a:t> </a:t>
                      </a:r>
                      <a:endParaRPr sz="400" u="none" strike="noStrike" cap="none">
                        <a:solidFill>
                          <a:srgbClr val="000000"/>
                        </a:solidFill>
                        <a:latin typeface="Arial"/>
                        <a:ea typeface="Arial"/>
                        <a:cs typeface="Arial"/>
                        <a:sym typeface="Arial"/>
                      </a:endParaRPr>
                    </a:p>
                  </a:txBody>
                  <a:tcPr marL="23500" marR="23500" marT="23500" marB="23500"/>
                </a:tc>
                <a:tc>
                  <a:txBody>
                    <a:bodyPr/>
                    <a:lstStyle/>
                    <a:p>
                      <a:pPr marL="0" marR="0" lvl="0" indent="0" algn="l" rtl="0">
                        <a:lnSpc>
                          <a:spcPct val="115000"/>
                        </a:lnSpc>
                        <a:spcBef>
                          <a:spcPts val="0"/>
                        </a:spcBef>
                        <a:spcAft>
                          <a:spcPts val="0"/>
                        </a:spcAft>
                        <a:buClr>
                          <a:srgbClr val="000000"/>
                        </a:buClr>
                        <a:buSzPts val="400"/>
                        <a:buFont typeface="Arial"/>
                        <a:buNone/>
                      </a:pPr>
                      <a:r>
                        <a:rPr lang="es-MX" sz="400" u="none" strike="noStrike" cap="none"/>
                        <a:t>Características de biografías y novelas.</a:t>
                      </a:r>
                      <a:endParaRPr sz="400" u="none" strike="noStrike" cap="none"/>
                    </a:p>
                    <a:p>
                      <a:pPr marL="0" marR="0" lvl="0" indent="0" algn="l" rtl="0">
                        <a:lnSpc>
                          <a:spcPct val="115000"/>
                        </a:lnSpc>
                        <a:spcBef>
                          <a:spcPts val="0"/>
                        </a:spcBef>
                        <a:spcAft>
                          <a:spcPts val="0"/>
                        </a:spcAft>
                        <a:buClr>
                          <a:srgbClr val="000000"/>
                        </a:buClr>
                        <a:buSzPts val="400"/>
                        <a:buFont typeface="Arial"/>
                        <a:buNone/>
                      </a:pPr>
                      <a:r>
                        <a:rPr lang="es-MX" sz="400" u="none" strike="noStrike" cap="none"/>
                        <a:t>Teatro </a:t>
                      </a:r>
                      <a:endParaRPr sz="400" u="none" strike="noStrike" cap="none"/>
                    </a:p>
                    <a:p>
                      <a:pPr marL="0" marR="0" lvl="0" indent="0" algn="l" rtl="0">
                        <a:lnSpc>
                          <a:spcPct val="115000"/>
                        </a:lnSpc>
                        <a:spcBef>
                          <a:spcPts val="0"/>
                        </a:spcBef>
                        <a:spcAft>
                          <a:spcPts val="0"/>
                        </a:spcAft>
                        <a:buClr>
                          <a:srgbClr val="000000"/>
                        </a:buClr>
                        <a:buSzPts val="400"/>
                        <a:buFont typeface="Arial"/>
                        <a:buNone/>
                      </a:pPr>
                      <a:r>
                        <a:rPr lang="es-MX" sz="400" u="none" strike="noStrike" cap="none"/>
                        <a:t>Quintero Jara, Carlos Valente (2014). Taller de lectura y redacción. México: Santillana.</a:t>
                      </a:r>
                      <a:endParaRPr sz="400" u="none" strike="noStrike" cap="none"/>
                    </a:p>
                    <a:p>
                      <a:pPr marL="0" marR="0" lvl="0" indent="0" algn="l" rtl="0">
                        <a:lnSpc>
                          <a:spcPct val="115000"/>
                        </a:lnSpc>
                        <a:spcBef>
                          <a:spcPts val="0"/>
                        </a:spcBef>
                        <a:spcAft>
                          <a:spcPts val="0"/>
                        </a:spcAft>
                        <a:buClr>
                          <a:srgbClr val="000000"/>
                        </a:buClr>
                        <a:buSzPts val="400"/>
                        <a:buFont typeface="Arial"/>
                        <a:buNone/>
                      </a:pPr>
                      <a:r>
                        <a:rPr lang="es-MX" sz="400" u="none" strike="noStrike" cap="none"/>
                        <a:t>Búsqueda en la biblioteca y la web.</a:t>
                      </a:r>
                      <a:endParaRPr sz="400" u="none" strike="noStrike" cap="none">
                        <a:solidFill>
                          <a:srgbClr val="000000"/>
                        </a:solidFill>
                        <a:latin typeface="Arial"/>
                        <a:ea typeface="Arial"/>
                        <a:cs typeface="Arial"/>
                        <a:sym typeface="Arial"/>
                      </a:endParaRPr>
                    </a:p>
                  </a:txBody>
                  <a:tcPr marL="23500" marR="23500" marT="23500" marB="23500"/>
                </a:tc>
                <a:tc>
                  <a:txBody>
                    <a:bodyPr/>
                    <a:lstStyle/>
                    <a:p>
                      <a:pPr marL="0" marR="0" lvl="0" indent="0" algn="l" rtl="0">
                        <a:lnSpc>
                          <a:spcPct val="115000"/>
                        </a:lnSpc>
                        <a:spcBef>
                          <a:spcPts val="0"/>
                        </a:spcBef>
                        <a:spcAft>
                          <a:spcPts val="0"/>
                        </a:spcAft>
                        <a:buClr>
                          <a:srgbClr val="000000"/>
                        </a:buClr>
                        <a:buSzPts val="400"/>
                        <a:buFont typeface="Arial"/>
                        <a:buNone/>
                      </a:pPr>
                      <a:r>
                        <a:rPr lang="es-MX" sz="400" u="none" strike="noStrike" cap="none"/>
                        <a:t>Rosa, Fernando de; Heinz, Federico (s/f). Guía práctica sobre software libre. L.A.: UNESCO.</a:t>
                      </a:r>
                      <a:endParaRPr sz="400" u="none" strike="noStrike" cap="none"/>
                    </a:p>
                    <a:p>
                      <a:pPr marL="0" marR="0" lvl="0" indent="0" algn="l" rtl="0">
                        <a:lnSpc>
                          <a:spcPct val="115000"/>
                        </a:lnSpc>
                        <a:spcBef>
                          <a:spcPts val="0"/>
                        </a:spcBef>
                        <a:spcAft>
                          <a:spcPts val="0"/>
                        </a:spcAft>
                        <a:buClr>
                          <a:srgbClr val="000000"/>
                        </a:buClr>
                        <a:buSzPts val="400"/>
                        <a:buFont typeface="Arial"/>
                        <a:buNone/>
                      </a:pPr>
                      <a:r>
                        <a:rPr lang="es-MX" sz="400" u="none" strike="noStrike" cap="none"/>
                        <a:t>Búsqueda en la biblioteca y la web.</a:t>
                      </a:r>
                      <a:endParaRPr sz="400" u="none" strike="noStrike" cap="none"/>
                    </a:p>
                    <a:p>
                      <a:pPr marL="0" marR="0" lvl="0" indent="0" algn="l" rtl="0">
                        <a:lnSpc>
                          <a:spcPct val="115000"/>
                        </a:lnSpc>
                        <a:spcBef>
                          <a:spcPts val="0"/>
                        </a:spcBef>
                        <a:spcAft>
                          <a:spcPts val="0"/>
                        </a:spcAft>
                        <a:buClr>
                          <a:srgbClr val="000000"/>
                        </a:buClr>
                        <a:buSzPts val="400"/>
                        <a:buFont typeface="Arial"/>
                        <a:buNone/>
                      </a:pPr>
                      <a:r>
                        <a:rPr lang="es-MX" sz="400" u="none" strike="noStrike" cap="none"/>
                        <a:t> </a:t>
                      </a:r>
                      <a:endParaRPr sz="400" u="none" strike="noStrike" cap="none">
                        <a:solidFill>
                          <a:srgbClr val="000000"/>
                        </a:solidFill>
                        <a:latin typeface="Arial"/>
                        <a:ea typeface="Arial"/>
                        <a:cs typeface="Arial"/>
                        <a:sym typeface="Arial"/>
                      </a:endParaRPr>
                    </a:p>
                  </a:txBody>
                  <a:tcPr marL="23500" marR="23500" marT="23500" marB="23500"/>
                </a:tc>
                <a:extLst>
                  <a:ext uri="{0D108BD9-81ED-4DB2-BD59-A6C34878D82A}">
                    <a16:rowId xmlns:a16="http://schemas.microsoft.com/office/drawing/2014/main" val="10003"/>
                  </a:ext>
                </a:extLst>
              </a:tr>
              <a:tr h="1054375">
                <a:tc>
                  <a:txBody>
                    <a:bodyPr/>
                    <a:lstStyle/>
                    <a:p>
                      <a:pPr marL="275590" marR="0" lvl="0" indent="-180340" algn="l" rtl="0">
                        <a:lnSpc>
                          <a:spcPct val="115000"/>
                        </a:lnSpc>
                        <a:spcBef>
                          <a:spcPts val="0"/>
                        </a:spcBef>
                        <a:spcAft>
                          <a:spcPts val="0"/>
                        </a:spcAft>
                        <a:buClr>
                          <a:srgbClr val="000000"/>
                        </a:buClr>
                        <a:buSzPts val="400"/>
                        <a:buFont typeface="Arial"/>
                        <a:buNone/>
                      </a:pPr>
                      <a:r>
                        <a:rPr lang="es-MX" sz="400" u="none" strike="noStrike" cap="none"/>
                        <a:t>4. Organizar la información.</a:t>
                      </a:r>
                      <a:endParaRPr sz="400" u="none" strike="noStrike" cap="none"/>
                    </a:p>
                    <a:p>
                      <a:pPr marL="275590" marR="0" lvl="0" indent="-180340" algn="l" rtl="0">
                        <a:lnSpc>
                          <a:spcPct val="115000"/>
                        </a:lnSpc>
                        <a:spcBef>
                          <a:spcPts val="0"/>
                        </a:spcBef>
                        <a:spcAft>
                          <a:spcPts val="0"/>
                        </a:spcAft>
                        <a:buClr>
                          <a:srgbClr val="000000"/>
                        </a:buClr>
                        <a:buSzPts val="400"/>
                        <a:buFont typeface="Arial"/>
                        <a:buNone/>
                      </a:pPr>
                      <a:r>
                        <a:rPr lang="es-MX" sz="400" u="none" strike="noStrike" cap="none"/>
                        <a:t>    Implica:</a:t>
                      </a:r>
                      <a:endParaRPr sz="400" u="none" strike="noStrike" cap="none"/>
                    </a:p>
                    <a:p>
                      <a:pPr marL="275590" marR="0" lvl="0" indent="-180340" algn="l" rtl="0">
                        <a:lnSpc>
                          <a:spcPct val="115000"/>
                        </a:lnSpc>
                        <a:spcBef>
                          <a:spcPts val="0"/>
                        </a:spcBef>
                        <a:spcAft>
                          <a:spcPts val="0"/>
                        </a:spcAft>
                        <a:buClr>
                          <a:srgbClr val="000000"/>
                        </a:buClr>
                        <a:buSzPts val="400"/>
                        <a:buFont typeface="Arial"/>
                        <a:buNone/>
                      </a:pPr>
                      <a:r>
                        <a:rPr lang="es-MX" sz="400" u="none" strike="noStrike" cap="none"/>
                        <a:t>    clasificación de datos obtenidos,</a:t>
                      </a:r>
                      <a:endParaRPr sz="400" u="none" strike="noStrike" cap="none"/>
                    </a:p>
                    <a:p>
                      <a:pPr marL="275590" marR="0" lvl="0" indent="-180340" algn="l" rtl="0">
                        <a:lnSpc>
                          <a:spcPct val="115000"/>
                        </a:lnSpc>
                        <a:spcBef>
                          <a:spcPts val="0"/>
                        </a:spcBef>
                        <a:spcAft>
                          <a:spcPts val="0"/>
                        </a:spcAft>
                        <a:buClr>
                          <a:srgbClr val="000000"/>
                        </a:buClr>
                        <a:buSzPts val="400"/>
                        <a:buFont typeface="Arial"/>
                        <a:buNone/>
                      </a:pPr>
                      <a:r>
                        <a:rPr lang="es-MX" sz="400" u="none" strike="noStrike" cap="none"/>
                        <a:t>    análisis de los datos obtenidos, registro de la información.</a:t>
                      </a:r>
                      <a:endParaRPr sz="400" u="none" strike="noStrike" cap="none"/>
                    </a:p>
                    <a:p>
                      <a:pPr marL="275590" marR="0" lvl="0" indent="-180340" algn="l" rtl="0">
                        <a:lnSpc>
                          <a:spcPct val="115000"/>
                        </a:lnSpc>
                        <a:spcBef>
                          <a:spcPts val="0"/>
                        </a:spcBef>
                        <a:spcAft>
                          <a:spcPts val="0"/>
                        </a:spcAft>
                        <a:buClr>
                          <a:srgbClr val="000000"/>
                        </a:buClr>
                        <a:buSzPts val="400"/>
                        <a:buFont typeface="Arial"/>
                        <a:buNone/>
                      </a:pPr>
                      <a:r>
                        <a:rPr lang="es-MX" sz="400" u="none" strike="noStrike" cap="none"/>
                        <a:t>    conclusiones por disciplina,</a:t>
                      </a:r>
                      <a:endParaRPr sz="400" u="none" strike="noStrike" cap="none"/>
                    </a:p>
                    <a:p>
                      <a:pPr marL="275590" marR="0" lvl="0" indent="-180340" algn="l" rtl="0">
                        <a:lnSpc>
                          <a:spcPct val="115000"/>
                        </a:lnSpc>
                        <a:spcBef>
                          <a:spcPts val="0"/>
                        </a:spcBef>
                        <a:spcAft>
                          <a:spcPts val="0"/>
                        </a:spcAft>
                        <a:buClr>
                          <a:srgbClr val="000000"/>
                        </a:buClr>
                        <a:buSzPts val="400"/>
                        <a:buFont typeface="Arial"/>
                        <a:buNone/>
                      </a:pPr>
                      <a:r>
                        <a:rPr lang="es-MX" sz="400" u="none" strike="noStrike" cap="none"/>
                        <a:t>    conclusiones conjuntas.</a:t>
                      </a:r>
                      <a:endParaRPr sz="400" u="none" strike="noStrike" cap="none"/>
                    </a:p>
                    <a:p>
                      <a:pPr marL="275590" marR="0" lvl="0" indent="-180340" algn="l" rtl="0">
                        <a:lnSpc>
                          <a:spcPct val="115000"/>
                        </a:lnSpc>
                        <a:spcBef>
                          <a:spcPts val="0"/>
                        </a:spcBef>
                        <a:spcAft>
                          <a:spcPts val="0"/>
                        </a:spcAft>
                        <a:buClr>
                          <a:srgbClr val="000000"/>
                        </a:buClr>
                        <a:buSzPts val="400"/>
                        <a:buFont typeface="Arial"/>
                        <a:buNone/>
                      </a:pPr>
                      <a:r>
                        <a:rPr lang="es-MX" sz="400" u="none" strike="noStrike" cap="none"/>
                        <a:t> </a:t>
                      </a:r>
                      <a:endParaRPr sz="400" u="none" strike="noStrike" cap="none">
                        <a:solidFill>
                          <a:srgbClr val="000000"/>
                        </a:solidFill>
                        <a:latin typeface="Arial"/>
                        <a:ea typeface="Arial"/>
                        <a:cs typeface="Arial"/>
                        <a:sym typeface="Arial"/>
                      </a:endParaRPr>
                    </a:p>
                  </a:txBody>
                  <a:tcPr marL="23500" marR="23500" marT="23500" marB="23500"/>
                </a:tc>
                <a:tc>
                  <a:txBody>
                    <a:bodyPr/>
                    <a:lstStyle/>
                    <a:p>
                      <a:pPr marL="0" marR="0" lvl="0" indent="0" algn="l" rtl="0">
                        <a:lnSpc>
                          <a:spcPct val="115000"/>
                        </a:lnSpc>
                        <a:spcBef>
                          <a:spcPts val="0"/>
                        </a:spcBef>
                        <a:spcAft>
                          <a:spcPts val="0"/>
                        </a:spcAft>
                        <a:buClr>
                          <a:srgbClr val="000000"/>
                        </a:buClr>
                        <a:buSzPts val="400"/>
                        <a:buFont typeface="Arial"/>
                        <a:buNone/>
                      </a:pPr>
                      <a:r>
                        <a:rPr lang="es-MX" sz="400" u="none" strike="noStrike" cap="none"/>
                        <a:t>Disección de las características de cada líder por sus efectos en la sociedad, análisis, contrastación y evaluación</a:t>
                      </a:r>
                      <a:endParaRPr sz="400" u="none" strike="noStrike" cap="none"/>
                    </a:p>
                    <a:p>
                      <a:pPr marL="0" marR="0" lvl="0" indent="0" algn="l" rtl="0">
                        <a:lnSpc>
                          <a:spcPct val="115000"/>
                        </a:lnSpc>
                        <a:spcBef>
                          <a:spcPts val="0"/>
                        </a:spcBef>
                        <a:spcAft>
                          <a:spcPts val="0"/>
                        </a:spcAft>
                        <a:buClr>
                          <a:srgbClr val="000000"/>
                        </a:buClr>
                        <a:buSzPts val="400"/>
                        <a:buFont typeface="Arial"/>
                        <a:buNone/>
                      </a:pPr>
                      <a:r>
                        <a:rPr lang="es-MX" sz="400" u="none" strike="noStrike" cap="none"/>
                        <a:t> </a:t>
                      </a:r>
                      <a:endParaRPr sz="400" u="none" strike="noStrike" cap="none"/>
                    </a:p>
                    <a:p>
                      <a:pPr marL="0" marR="0" lvl="0" indent="0" algn="l" rtl="0">
                        <a:lnSpc>
                          <a:spcPct val="115000"/>
                        </a:lnSpc>
                        <a:spcBef>
                          <a:spcPts val="0"/>
                        </a:spcBef>
                        <a:spcAft>
                          <a:spcPts val="0"/>
                        </a:spcAft>
                        <a:buClr>
                          <a:srgbClr val="000000"/>
                        </a:buClr>
                        <a:buSzPts val="400"/>
                        <a:buFont typeface="Arial"/>
                        <a:buNone/>
                      </a:pPr>
                      <a:r>
                        <a:rPr lang="es-MX" sz="400" u="none" strike="noStrike" cap="none"/>
                        <a:t> </a:t>
                      </a:r>
                      <a:endParaRPr sz="400" u="none" strike="noStrike" cap="none"/>
                    </a:p>
                    <a:p>
                      <a:pPr marL="0" marR="0" lvl="0" indent="0" algn="l" rtl="0">
                        <a:lnSpc>
                          <a:spcPct val="115000"/>
                        </a:lnSpc>
                        <a:spcBef>
                          <a:spcPts val="0"/>
                        </a:spcBef>
                        <a:spcAft>
                          <a:spcPts val="0"/>
                        </a:spcAft>
                        <a:buClr>
                          <a:srgbClr val="000000"/>
                        </a:buClr>
                        <a:buSzPts val="400"/>
                        <a:buFont typeface="Arial"/>
                        <a:buNone/>
                      </a:pPr>
                      <a:r>
                        <a:rPr lang="es-MX" sz="400" u="none" strike="noStrike" cap="none"/>
                        <a:t> </a:t>
                      </a:r>
                      <a:endParaRPr sz="400" u="none" strike="noStrike" cap="none"/>
                    </a:p>
                    <a:p>
                      <a:pPr marL="0" marR="0" lvl="0" indent="0" algn="l" rtl="0">
                        <a:lnSpc>
                          <a:spcPct val="115000"/>
                        </a:lnSpc>
                        <a:spcBef>
                          <a:spcPts val="0"/>
                        </a:spcBef>
                        <a:spcAft>
                          <a:spcPts val="0"/>
                        </a:spcAft>
                        <a:buClr>
                          <a:srgbClr val="000000"/>
                        </a:buClr>
                        <a:buSzPts val="400"/>
                        <a:buFont typeface="Arial"/>
                        <a:buNone/>
                      </a:pPr>
                      <a:r>
                        <a:rPr lang="es-MX" sz="400" u="none" strike="noStrike" cap="none"/>
                        <a:t> </a:t>
                      </a:r>
                      <a:endParaRPr sz="400" u="none" strike="noStrike" cap="none"/>
                    </a:p>
                    <a:p>
                      <a:pPr marL="0" marR="0" lvl="0" indent="0" algn="l" rtl="0">
                        <a:lnSpc>
                          <a:spcPct val="115000"/>
                        </a:lnSpc>
                        <a:spcBef>
                          <a:spcPts val="0"/>
                        </a:spcBef>
                        <a:spcAft>
                          <a:spcPts val="0"/>
                        </a:spcAft>
                        <a:buClr>
                          <a:srgbClr val="000000"/>
                        </a:buClr>
                        <a:buSzPts val="400"/>
                        <a:buFont typeface="Arial"/>
                        <a:buNone/>
                      </a:pPr>
                      <a:r>
                        <a:rPr lang="es-MX" sz="400" u="none" strike="noStrike" cap="none"/>
                        <a:t> </a:t>
                      </a:r>
                      <a:endParaRPr sz="400" u="none" strike="noStrike" cap="none">
                        <a:solidFill>
                          <a:srgbClr val="000000"/>
                        </a:solidFill>
                        <a:latin typeface="Arial"/>
                        <a:ea typeface="Arial"/>
                        <a:cs typeface="Arial"/>
                        <a:sym typeface="Arial"/>
                      </a:endParaRPr>
                    </a:p>
                  </a:txBody>
                  <a:tcPr marL="23500" marR="23500" marT="23500" marB="23500"/>
                </a:tc>
                <a:tc>
                  <a:txBody>
                    <a:bodyPr/>
                    <a:lstStyle/>
                    <a:p>
                      <a:pPr marL="0" marR="0" lvl="0" indent="0" algn="l" rtl="0">
                        <a:lnSpc>
                          <a:spcPct val="115000"/>
                        </a:lnSpc>
                        <a:spcBef>
                          <a:spcPts val="0"/>
                        </a:spcBef>
                        <a:spcAft>
                          <a:spcPts val="0"/>
                        </a:spcAft>
                        <a:buClr>
                          <a:srgbClr val="000000"/>
                        </a:buClr>
                        <a:buSzPts val="400"/>
                        <a:buFont typeface="Arial"/>
                        <a:buNone/>
                      </a:pPr>
                      <a:r>
                        <a:rPr lang="es-MX" sz="400" u="none" strike="noStrike" cap="none"/>
                        <a:t>Redacción de trabajo escrito</a:t>
                      </a:r>
                      <a:endParaRPr sz="400" u="none" strike="noStrike" cap="none">
                        <a:solidFill>
                          <a:srgbClr val="000000"/>
                        </a:solidFill>
                        <a:latin typeface="Arial"/>
                        <a:ea typeface="Arial"/>
                        <a:cs typeface="Arial"/>
                        <a:sym typeface="Arial"/>
                      </a:endParaRPr>
                    </a:p>
                  </a:txBody>
                  <a:tcPr marL="23500" marR="23500" marT="23500" marB="23500"/>
                </a:tc>
                <a:tc>
                  <a:txBody>
                    <a:bodyPr/>
                    <a:lstStyle/>
                    <a:p>
                      <a:pPr marL="0" marR="0" lvl="0" indent="0" algn="l" rtl="0">
                        <a:lnSpc>
                          <a:spcPct val="115000"/>
                        </a:lnSpc>
                        <a:spcBef>
                          <a:spcPts val="0"/>
                        </a:spcBef>
                        <a:spcAft>
                          <a:spcPts val="0"/>
                        </a:spcAft>
                        <a:buClr>
                          <a:srgbClr val="000000"/>
                        </a:buClr>
                        <a:buSzPts val="400"/>
                        <a:buFont typeface="Arial"/>
                        <a:buNone/>
                      </a:pPr>
                      <a:r>
                        <a:rPr lang="es-MX" sz="400" u="none" strike="noStrike" cap="none"/>
                        <a:t>Creación de un blog/video con los datos obtenidos en las investigaciones de las otras materias</a:t>
                      </a:r>
                      <a:endParaRPr sz="400" u="none" strike="noStrike" cap="none">
                        <a:solidFill>
                          <a:srgbClr val="000000"/>
                        </a:solidFill>
                        <a:latin typeface="Arial"/>
                        <a:ea typeface="Arial"/>
                        <a:cs typeface="Arial"/>
                        <a:sym typeface="Arial"/>
                      </a:endParaRPr>
                    </a:p>
                  </a:txBody>
                  <a:tcPr marL="23500" marR="23500" marT="23500" marB="23500"/>
                </a:tc>
                <a:extLst>
                  <a:ext uri="{0D108BD9-81ED-4DB2-BD59-A6C34878D82A}">
                    <a16:rowId xmlns:a16="http://schemas.microsoft.com/office/drawing/2014/main" val="10004"/>
                  </a:ext>
                </a:extLst>
              </a:tr>
              <a:tr h="872175">
                <a:tc>
                  <a:txBody>
                    <a:bodyPr/>
                    <a:lstStyle/>
                    <a:p>
                      <a:pPr marL="90170" marR="0" lvl="0" indent="0" algn="l" rtl="0">
                        <a:lnSpc>
                          <a:spcPct val="115000"/>
                        </a:lnSpc>
                        <a:spcBef>
                          <a:spcPts val="0"/>
                        </a:spcBef>
                        <a:spcAft>
                          <a:spcPts val="0"/>
                        </a:spcAft>
                        <a:buClr>
                          <a:srgbClr val="000000"/>
                        </a:buClr>
                        <a:buSzPts val="400"/>
                        <a:buFont typeface="Arial"/>
                        <a:buNone/>
                      </a:pPr>
                      <a:r>
                        <a:rPr lang="es-MX" sz="400" u="none" strike="noStrike" cap="none"/>
                        <a:t>5.  Llegar a conclusiones parciales</a:t>
                      </a:r>
                      <a:endParaRPr sz="400" u="none" strike="noStrike" cap="none"/>
                    </a:p>
                    <a:p>
                      <a:pPr marL="90170" marR="0" lvl="0" indent="0" algn="l" rtl="0">
                        <a:lnSpc>
                          <a:spcPct val="115000"/>
                        </a:lnSpc>
                        <a:spcBef>
                          <a:spcPts val="0"/>
                        </a:spcBef>
                        <a:spcAft>
                          <a:spcPts val="0"/>
                        </a:spcAft>
                        <a:buClr>
                          <a:srgbClr val="000000"/>
                        </a:buClr>
                        <a:buSzPts val="400"/>
                        <a:buFont typeface="Arial"/>
                        <a:buNone/>
                      </a:pPr>
                      <a:r>
                        <a:rPr lang="es-MX" sz="400" u="none" strike="noStrike" cap="none"/>
                        <a:t>     (por disciplina).</a:t>
                      </a:r>
                      <a:endParaRPr sz="400" u="none" strike="noStrike" cap="none"/>
                    </a:p>
                    <a:p>
                      <a:pPr marL="90170" marR="0" lvl="0" indent="0" algn="l" rtl="0">
                        <a:lnSpc>
                          <a:spcPct val="115000"/>
                        </a:lnSpc>
                        <a:spcBef>
                          <a:spcPts val="0"/>
                        </a:spcBef>
                        <a:spcAft>
                          <a:spcPts val="0"/>
                        </a:spcAft>
                        <a:buClr>
                          <a:srgbClr val="000000"/>
                        </a:buClr>
                        <a:buSzPts val="400"/>
                        <a:buFont typeface="Arial"/>
                        <a:buNone/>
                      </a:pPr>
                      <a:r>
                        <a:rPr lang="es-MX" sz="400" u="none" strike="noStrike" cap="none"/>
                        <a:t>     Preguntas útiles para el </a:t>
                      </a:r>
                      <a:endParaRPr sz="400" u="none" strike="noStrike" cap="none"/>
                    </a:p>
                    <a:p>
                      <a:pPr marL="90170" marR="0" lvl="0" indent="0" algn="l" rtl="0">
                        <a:lnSpc>
                          <a:spcPct val="115000"/>
                        </a:lnSpc>
                        <a:spcBef>
                          <a:spcPts val="0"/>
                        </a:spcBef>
                        <a:spcAft>
                          <a:spcPts val="0"/>
                        </a:spcAft>
                        <a:buClr>
                          <a:srgbClr val="000000"/>
                        </a:buClr>
                        <a:buSzPts val="400"/>
                        <a:buFont typeface="Arial"/>
                        <a:buNone/>
                      </a:pPr>
                      <a:r>
                        <a:rPr lang="es-MX" sz="400" u="none" strike="noStrike" cap="none"/>
                        <a:t>     proyecto, de tal forma que lo </a:t>
                      </a:r>
                      <a:endParaRPr sz="400" u="none" strike="noStrike" cap="none"/>
                    </a:p>
                    <a:p>
                      <a:pPr marL="90170" marR="0" lvl="0" indent="0" algn="l" rtl="0">
                        <a:lnSpc>
                          <a:spcPct val="115000"/>
                        </a:lnSpc>
                        <a:spcBef>
                          <a:spcPts val="0"/>
                        </a:spcBef>
                        <a:spcAft>
                          <a:spcPts val="0"/>
                        </a:spcAft>
                        <a:buClr>
                          <a:srgbClr val="000000"/>
                        </a:buClr>
                        <a:buSzPts val="400"/>
                        <a:buFont typeface="Arial"/>
                        <a:buNone/>
                      </a:pPr>
                      <a:r>
                        <a:rPr lang="es-MX" sz="400" u="none" strike="noStrike" cap="none"/>
                        <a:t>     aclaren, describan o descifren  </a:t>
                      </a:r>
                      <a:endParaRPr sz="400" u="none" strike="noStrike" cap="none"/>
                    </a:p>
                    <a:p>
                      <a:pPr marL="90170" marR="0" lvl="0" indent="0" algn="l" rtl="0">
                        <a:lnSpc>
                          <a:spcPct val="115000"/>
                        </a:lnSpc>
                        <a:spcBef>
                          <a:spcPts val="0"/>
                        </a:spcBef>
                        <a:spcAft>
                          <a:spcPts val="0"/>
                        </a:spcAft>
                        <a:buClr>
                          <a:srgbClr val="000000"/>
                        </a:buClr>
                        <a:buSzPts val="400"/>
                        <a:buFont typeface="Arial"/>
                        <a:buNone/>
                      </a:pPr>
                      <a:r>
                        <a:rPr lang="es-MX" sz="400" u="none" strike="noStrike" cap="none"/>
                        <a:t>    (para la reflexión colaborativa</a:t>
                      </a:r>
                      <a:endParaRPr sz="400" u="none" strike="noStrike" cap="none"/>
                    </a:p>
                    <a:p>
                      <a:pPr marL="90170" marR="0" lvl="0" indent="0" algn="l" rtl="0">
                        <a:lnSpc>
                          <a:spcPct val="115000"/>
                        </a:lnSpc>
                        <a:spcBef>
                          <a:spcPts val="0"/>
                        </a:spcBef>
                        <a:spcAft>
                          <a:spcPts val="0"/>
                        </a:spcAft>
                        <a:buClr>
                          <a:srgbClr val="000000"/>
                        </a:buClr>
                        <a:buSzPts val="400"/>
                        <a:buFont typeface="Arial"/>
                        <a:buNone/>
                      </a:pPr>
                      <a:r>
                        <a:rPr lang="es-MX" sz="400" u="none" strike="noStrike" cap="none"/>
                        <a:t>     de los estudiantes).</a:t>
                      </a:r>
                      <a:endParaRPr sz="400" u="none" strike="noStrike" cap="none"/>
                    </a:p>
                    <a:p>
                      <a:pPr marL="90170" marR="0" lvl="0" indent="0" algn="l" rtl="0">
                        <a:lnSpc>
                          <a:spcPct val="115000"/>
                        </a:lnSpc>
                        <a:spcBef>
                          <a:spcPts val="0"/>
                        </a:spcBef>
                        <a:spcAft>
                          <a:spcPts val="0"/>
                        </a:spcAft>
                        <a:buClr>
                          <a:srgbClr val="000000"/>
                        </a:buClr>
                        <a:buSzPts val="400"/>
                        <a:buFont typeface="Arial"/>
                        <a:buNone/>
                      </a:pPr>
                      <a:r>
                        <a:rPr lang="es-MX" sz="400" u="none" strike="noStrike" cap="none"/>
                        <a:t>     ¿Cómo se lograrán?</a:t>
                      </a:r>
                      <a:endParaRPr sz="400" u="none" strike="noStrike" cap="none"/>
                    </a:p>
                    <a:p>
                      <a:pPr marL="0" marR="0" lvl="0" indent="0" algn="l" rtl="0">
                        <a:lnSpc>
                          <a:spcPct val="115000"/>
                        </a:lnSpc>
                        <a:spcBef>
                          <a:spcPts val="0"/>
                        </a:spcBef>
                        <a:spcAft>
                          <a:spcPts val="0"/>
                        </a:spcAft>
                        <a:buClr>
                          <a:srgbClr val="000000"/>
                        </a:buClr>
                        <a:buSzPts val="400"/>
                        <a:buFont typeface="Arial"/>
                        <a:buNone/>
                      </a:pPr>
                      <a:r>
                        <a:rPr lang="es-MX" sz="400" u="none" strike="noStrike" cap="none"/>
                        <a:t> </a:t>
                      </a:r>
                      <a:endParaRPr sz="400" u="none" strike="noStrike" cap="none">
                        <a:solidFill>
                          <a:srgbClr val="000000"/>
                        </a:solidFill>
                        <a:latin typeface="Arial"/>
                        <a:ea typeface="Arial"/>
                        <a:cs typeface="Arial"/>
                        <a:sym typeface="Arial"/>
                      </a:endParaRPr>
                    </a:p>
                  </a:txBody>
                  <a:tcPr marL="23500" marR="23500" marT="23500" marB="23500"/>
                </a:tc>
                <a:tc>
                  <a:txBody>
                    <a:bodyPr/>
                    <a:lstStyle/>
                    <a:p>
                      <a:pPr marL="0" marR="0" lvl="0" indent="0" algn="l" rtl="0">
                        <a:lnSpc>
                          <a:spcPct val="115000"/>
                        </a:lnSpc>
                        <a:spcBef>
                          <a:spcPts val="0"/>
                        </a:spcBef>
                        <a:spcAft>
                          <a:spcPts val="0"/>
                        </a:spcAft>
                        <a:buClr>
                          <a:srgbClr val="000000"/>
                        </a:buClr>
                        <a:buSzPts val="400"/>
                        <a:buFont typeface="Arial"/>
                        <a:buNone/>
                      </a:pPr>
                      <a:r>
                        <a:rPr lang="es-MX" sz="400" u="none" strike="noStrike" cap="none"/>
                        <a:t>¿Qué líderes fueron importantes? </a:t>
                      </a:r>
                      <a:endParaRPr sz="400" u="none" strike="noStrike" cap="none"/>
                    </a:p>
                    <a:p>
                      <a:pPr marL="0" marR="0" lvl="0" indent="0" algn="l" rtl="0">
                        <a:lnSpc>
                          <a:spcPct val="115000"/>
                        </a:lnSpc>
                        <a:spcBef>
                          <a:spcPts val="0"/>
                        </a:spcBef>
                        <a:spcAft>
                          <a:spcPts val="0"/>
                        </a:spcAft>
                        <a:buClr>
                          <a:srgbClr val="000000"/>
                        </a:buClr>
                        <a:buSzPts val="400"/>
                        <a:buFont typeface="Arial"/>
                        <a:buNone/>
                      </a:pPr>
                      <a:r>
                        <a:rPr lang="es-MX" sz="400" u="none" strike="noStrike" cap="none"/>
                        <a:t>¿Cuáles fueron sus características positivas o negativas? </a:t>
                      </a:r>
                      <a:endParaRPr sz="400" u="none" strike="noStrike" cap="none"/>
                    </a:p>
                    <a:p>
                      <a:pPr marL="0" marR="0" lvl="0" indent="0" algn="l" rtl="0">
                        <a:lnSpc>
                          <a:spcPct val="115000"/>
                        </a:lnSpc>
                        <a:spcBef>
                          <a:spcPts val="0"/>
                        </a:spcBef>
                        <a:spcAft>
                          <a:spcPts val="0"/>
                        </a:spcAft>
                        <a:buClr>
                          <a:srgbClr val="000000"/>
                        </a:buClr>
                        <a:buSzPts val="400"/>
                        <a:buFont typeface="Arial"/>
                        <a:buNone/>
                      </a:pPr>
                      <a:r>
                        <a:rPr lang="es-MX" sz="400" u="none" strike="noStrike" cap="none"/>
                        <a:t>¿Cómo han impactado al mundo?</a:t>
                      </a:r>
                      <a:endParaRPr sz="400" u="none" strike="noStrike" cap="none">
                        <a:solidFill>
                          <a:srgbClr val="000000"/>
                        </a:solidFill>
                        <a:latin typeface="Arial"/>
                        <a:ea typeface="Arial"/>
                        <a:cs typeface="Arial"/>
                        <a:sym typeface="Arial"/>
                      </a:endParaRPr>
                    </a:p>
                  </a:txBody>
                  <a:tcPr marL="23500" marR="23500" marT="23500" marB="23500"/>
                </a:tc>
                <a:tc>
                  <a:txBody>
                    <a:bodyPr/>
                    <a:lstStyle/>
                    <a:p>
                      <a:pPr marL="0" marR="0" lvl="0" indent="0" algn="l" rtl="0">
                        <a:lnSpc>
                          <a:spcPct val="115000"/>
                        </a:lnSpc>
                        <a:spcBef>
                          <a:spcPts val="0"/>
                        </a:spcBef>
                        <a:spcAft>
                          <a:spcPts val="0"/>
                        </a:spcAft>
                        <a:buClr>
                          <a:srgbClr val="000000"/>
                        </a:buClr>
                        <a:buSzPts val="400"/>
                        <a:buFont typeface="Arial"/>
                        <a:buNone/>
                      </a:pPr>
                      <a:r>
                        <a:rPr lang="es-MX" sz="400" u="none" strike="noStrike" cap="none"/>
                        <a:t>¿Por qué es valiosa una biografía?</a:t>
                      </a:r>
                      <a:endParaRPr sz="400" u="none" strike="noStrike" cap="none"/>
                    </a:p>
                    <a:p>
                      <a:pPr marL="0" marR="0" lvl="0" indent="0" algn="l" rtl="0">
                        <a:lnSpc>
                          <a:spcPct val="115000"/>
                        </a:lnSpc>
                        <a:spcBef>
                          <a:spcPts val="0"/>
                        </a:spcBef>
                        <a:spcAft>
                          <a:spcPts val="0"/>
                        </a:spcAft>
                        <a:buClr>
                          <a:srgbClr val="000000"/>
                        </a:buClr>
                        <a:buSzPts val="400"/>
                        <a:buFont typeface="Arial"/>
                        <a:buNone/>
                      </a:pPr>
                      <a:r>
                        <a:rPr lang="es-MX" sz="400" u="none" strike="noStrike" cap="none"/>
                        <a:t>¿Qué aporta una biografía novelada?</a:t>
                      </a:r>
                      <a:endParaRPr sz="400" u="none" strike="noStrike" cap="none">
                        <a:solidFill>
                          <a:srgbClr val="000000"/>
                        </a:solidFill>
                        <a:latin typeface="Arial"/>
                        <a:ea typeface="Arial"/>
                        <a:cs typeface="Arial"/>
                        <a:sym typeface="Arial"/>
                      </a:endParaRPr>
                    </a:p>
                  </a:txBody>
                  <a:tcPr marL="23500" marR="23500" marT="23500" marB="23500"/>
                </a:tc>
                <a:tc>
                  <a:txBody>
                    <a:bodyPr/>
                    <a:lstStyle/>
                    <a:p>
                      <a:pPr marL="0" marR="0" lvl="0" indent="0" algn="l" rtl="0">
                        <a:lnSpc>
                          <a:spcPct val="115000"/>
                        </a:lnSpc>
                        <a:spcBef>
                          <a:spcPts val="0"/>
                        </a:spcBef>
                        <a:spcAft>
                          <a:spcPts val="0"/>
                        </a:spcAft>
                        <a:buClr>
                          <a:srgbClr val="000000"/>
                        </a:buClr>
                        <a:buSzPts val="400"/>
                        <a:buFont typeface="Arial"/>
                        <a:buNone/>
                      </a:pPr>
                      <a:r>
                        <a:rPr lang="es-MX" sz="400" u="none" strike="noStrike" cap="none"/>
                        <a:t>¿Cómo puede impactar un blog/video/influencer en los jóvenes?</a:t>
                      </a:r>
                      <a:endParaRPr sz="400" u="none" strike="noStrike" cap="none">
                        <a:solidFill>
                          <a:srgbClr val="000000"/>
                        </a:solidFill>
                        <a:latin typeface="Arial"/>
                        <a:ea typeface="Arial"/>
                        <a:cs typeface="Arial"/>
                        <a:sym typeface="Arial"/>
                      </a:endParaRPr>
                    </a:p>
                  </a:txBody>
                  <a:tcPr marL="23500" marR="23500" marT="23500" marB="23500"/>
                </a:tc>
                <a:extLst>
                  <a:ext uri="{0D108BD9-81ED-4DB2-BD59-A6C34878D82A}">
                    <a16:rowId xmlns:a16="http://schemas.microsoft.com/office/drawing/2014/main" val="10005"/>
                  </a:ext>
                </a:extLst>
              </a:tr>
              <a:tr h="1054375">
                <a:tc>
                  <a:txBody>
                    <a:bodyPr/>
                    <a:lstStyle/>
                    <a:p>
                      <a:pPr marL="0" marR="0" lvl="0" indent="0" algn="l" rtl="0">
                        <a:lnSpc>
                          <a:spcPct val="115000"/>
                        </a:lnSpc>
                        <a:spcBef>
                          <a:spcPts val="0"/>
                        </a:spcBef>
                        <a:spcAft>
                          <a:spcPts val="0"/>
                        </a:spcAft>
                        <a:buClr>
                          <a:srgbClr val="000000"/>
                        </a:buClr>
                        <a:buSzPts val="400"/>
                        <a:buFont typeface="Arial"/>
                        <a:buNone/>
                      </a:pPr>
                      <a:r>
                        <a:rPr lang="es-MX" sz="400" u="none" strike="noStrike" cap="none"/>
                        <a:t>6. Conectar.</a:t>
                      </a:r>
                      <a:endParaRPr sz="400" u="none" strike="noStrike" cap="none"/>
                    </a:p>
                    <a:p>
                      <a:pPr marL="0" marR="0" lvl="0" indent="0" algn="l" rtl="0">
                        <a:lnSpc>
                          <a:spcPct val="115000"/>
                        </a:lnSpc>
                        <a:spcBef>
                          <a:spcPts val="0"/>
                        </a:spcBef>
                        <a:spcAft>
                          <a:spcPts val="0"/>
                        </a:spcAft>
                        <a:buClr>
                          <a:srgbClr val="000000"/>
                        </a:buClr>
                        <a:buSzPts val="400"/>
                        <a:buFont typeface="Arial"/>
                        <a:buNone/>
                      </a:pPr>
                      <a:r>
                        <a:rPr lang="es-MX" sz="400" u="none" strike="noStrike" cap="none"/>
                        <a:t>    ¿De qué manera las </a:t>
                      </a:r>
                      <a:endParaRPr sz="400" u="none" strike="noStrike" cap="none"/>
                    </a:p>
                    <a:p>
                      <a:pPr marL="0" marR="0" lvl="0" indent="0" algn="l" rtl="0">
                        <a:lnSpc>
                          <a:spcPct val="115000"/>
                        </a:lnSpc>
                        <a:spcBef>
                          <a:spcPts val="0"/>
                        </a:spcBef>
                        <a:spcAft>
                          <a:spcPts val="0"/>
                        </a:spcAft>
                        <a:buClr>
                          <a:srgbClr val="000000"/>
                        </a:buClr>
                        <a:buSzPts val="400"/>
                        <a:buFont typeface="Arial"/>
                        <a:buNone/>
                      </a:pPr>
                      <a:r>
                        <a:rPr lang="es-MX" sz="400" u="none" strike="noStrike" cap="none"/>
                        <a:t>     conclusiones de cada disciplina</a:t>
                      </a:r>
                      <a:endParaRPr sz="400" u="none" strike="noStrike" cap="none"/>
                    </a:p>
                    <a:p>
                      <a:pPr marL="0" marR="0" lvl="0" indent="0" algn="l" rtl="0">
                        <a:lnSpc>
                          <a:spcPct val="115000"/>
                        </a:lnSpc>
                        <a:spcBef>
                          <a:spcPts val="0"/>
                        </a:spcBef>
                        <a:spcAft>
                          <a:spcPts val="0"/>
                        </a:spcAft>
                        <a:buClr>
                          <a:srgbClr val="000000"/>
                        </a:buClr>
                        <a:buSzPts val="400"/>
                        <a:buFont typeface="Arial"/>
                        <a:buNone/>
                      </a:pPr>
                      <a:r>
                        <a:rPr lang="es-MX" sz="400" u="none" strike="noStrike" cap="none"/>
                        <a:t>     se vincularán, para dar respuesta</a:t>
                      </a:r>
                      <a:endParaRPr sz="400" u="none" strike="noStrike" cap="none"/>
                    </a:p>
                    <a:p>
                      <a:pPr marL="0" marR="0" lvl="0" indent="0" algn="l" rtl="0">
                        <a:lnSpc>
                          <a:spcPct val="115000"/>
                        </a:lnSpc>
                        <a:spcBef>
                          <a:spcPts val="0"/>
                        </a:spcBef>
                        <a:spcAft>
                          <a:spcPts val="0"/>
                        </a:spcAft>
                        <a:buClr>
                          <a:srgbClr val="000000"/>
                        </a:buClr>
                        <a:buSzPts val="400"/>
                        <a:buFont typeface="Arial"/>
                        <a:buNone/>
                      </a:pPr>
                      <a:r>
                        <a:rPr lang="es-MX" sz="400" u="none" strike="noStrike" cap="none"/>
                        <a:t>     a la pregunta disparadora del</a:t>
                      </a:r>
                      <a:endParaRPr sz="400" u="none" strike="noStrike" cap="none"/>
                    </a:p>
                    <a:p>
                      <a:pPr marL="0" marR="0" lvl="0" indent="0" algn="l" rtl="0">
                        <a:lnSpc>
                          <a:spcPct val="115000"/>
                        </a:lnSpc>
                        <a:spcBef>
                          <a:spcPts val="0"/>
                        </a:spcBef>
                        <a:spcAft>
                          <a:spcPts val="0"/>
                        </a:spcAft>
                        <a:buClr>
                          <a:srgbClr val="000000"/>
                        </a:buClr>
                        <a:buSzPts val="400"/>
                        <a:buFont typeface="Arial"/>
                        <a:buNone/>
                      </a:pPr>
                      <a:r>
                        <a:rPr lang="es-MX" sz="400" u="none" strike="noStrike" cap="none"/>
                        <a:t>     proyecto? </a:t>
                      </a:r>
                      <a:endParaRPr sz="400" u="none" strike="noStrike" cap="none"/>
                    </a:p>
                    <a:p>
                      <a:pPr marL="0" marR="0" lvl="0" indent="0" algn="l" rtl="0">
                        <a:lnSpc>
                          <a:spcPct val="115000"/>
                        </a:lnSpc>
                        <a:spcBef>
                          <a:spcPts val="0"/>
                        </a:spcBef>
                        <a:spcAft>
                          <a:spcPts val="0"/>
                        </a:spcAft>
                        <a:buClr>
                          <a:srgbClr val="000000"/>
                        </a:buClr>
                        <a:buSzPts val="400"/>
                        <a:buFont typeface="Arial"/>
                        <a:buNone/>
                      </a:pPr>
                      <a:r>
                        <a:rPr lang="es-MX" sz="400" u="none" strike="noStrike" cap="none"/>
                        <a:t>     ¿Cuál será la   estrategia o</a:t>
                      </a:r>
                      <a:endParaRPr sz="400" u="none" strike="noStrike" cap="none"/>
                    </a:p>
                    <a:p>
                      <a:pPr marL="0" marR="0" lvl="0" indent="0" algn="l" rtl="0">
                        <a:lnSpc>
                          <a:spcPct val="115000"/>
                        </a:lnSpc>
                        <a:spcBef>
                          <a:spcPts val="0"/>
                        </a:spcBef>
                        <a:spcAft>
                          <a:spcPts val="0"/>
                        </a:spcAft>
                        <a:buClr>
                          <a:srgbClr val="000000"/>
                        </a:buClr>
                        <a:buSzPts val="400"/>
                        <a:buFont typeface="Arial"/>
                        <a:buNone/>
                      </a:pPr>
                      <a:r>
                        <a:rPr lang="es-MX" sz="400" u="none" strike="noStrike" cap="none"/>
                        <a:t>     actividad que se utilizará para </a:t>
                      </a:r>
                      <a:endParaRPr sz="400" u="none" strike="noStrike" cap="none"/>
                    </a:p>
                    <a:p>
                      <a:pPr marL="0" marR="0" lvl="0" indent="0" algn="l" rtl="0">
                        <a:lnSpc>
                          <a:spcPct val="115000"/>
                        </a:lnSpc>
                        <a:spcBef>
                          <a:spcPts val="0"/>
                        </a:spcBef>
                        <a:spcAft>
                          <a:spcPts val="0"/>
                        </a:spcAft>
                        <a:buClr>
                          <a:srgbClr val="000000"/>
                        </a:buClr>
                        <a:buSzPts val="400"/>
                        <a:buFont typeface="Arial"/>
                        <a:buNone/>
                      </a:pPr>
                      <a:r>
                        <a:rPr lang="es-MX" sz="400" u="none" strike="noStrike" cap="none"/>
                        <a:t>     lograr que haya conciencia de </a:t>
                      </a:r>
                      <a:endParaRPr sz="400" u="none" strike="noStrike" cap="none"/>
                    </a:p>
                    <a:p>
                      <a:pPr marL="270510" marR="0" lvl="0" indent="-180339" algn="l" rtl="0">
                        <a:lnSpc>
                          <a:spcPct val="115000"/>
                        </a:lnSpc>
                        <a:spcBef>
                          <a:spcPts val="0"/>
                        </a:spcBef>
                        <a:spcAft>
                          <a:spcPts val="0"/>
                        </a:spcAft>
                        <a:buClr>
                          <a:srgbClr val="000000"/>
                        </a:buClr>
                        <a:buSzPts val="400"/>
                        <a:buFont typeface="Arial"/>
                        <a:buNone/>
                      </a:pPr>
                      <a:r>
                        <a:rPr lang="es-MX" sz="400" u="none" strike="noStrike" cap="none"/>
                        <a:t>     ello?</a:t>
                      </a:r>
                      <a:endParaRPr sz="400" u="none" strike="noStrike" cap="none"/>
                    </a:p>
                    <a:p>
                      <a:pPr marL="0" marR="0" lvl="0" indent="0" algn="l" rtl="0">
                        <a:lnSpc>
                          <a:spcPct val="115000"/>
                        </a:lnSpc>
                        <a:spcBef>
                          <a:spcPts val="0"/>
                        </a:spcBef>
                        <a:spcAft>
                          <a:spcPts val="0"/>
                        </a:spcAft>
                        <a:buClr>
                          <a:srgbClr val="000000"/>
                        </a:buClr>
                        <a:buSzPts val="400"/>
                        <a:buFont typeface="Arial"/>
                        <a:buNone/>
                      </a:pPr>
                      <a:r>
                        <a:rPr lang="es-MX" sz="400" u="none" strike="noStrike" cap="none"/>
                        <a:t> </a:t>
                      </a:r>
                      <a:endParaRPr sz="400" u="none" strike="noStrike" cap="none">
                        <a:solidFill>
                          <a:srgbClr val="000000"/>
                        </a:solidFill>
                        <a:latin typeface="Arial"/>
                        <a:ea typeface="Arial"/>
                        <a:cs typeface="Arial"/>
                        <a:sym typeface="Arial"/>
                      </a:endParaRPr>
                    </a:p>
                  </a:txBody>
                  <a:tcPr marL="23500" marR="23500" marT="23500" marB="23500"/>
                </a:tc>
                <a:tc gridSpan="3">
                  <a:txBody>
                    <a:bodyPr/>
                    <a:lstStyle/>
                    <a:p>
                      <a:pPr marL="0" marR="0" lvl="0" indent="0" algn="l" rtl="0">
                        <a:lnSpc>
                          <a:spcPct val="115000"/>
                        </a:lnSpc>
                        <a:spcBef>
                          <a:spcPts val="0"/>
                        </a:spcBef>
                        <a:spcAft>
                          <a:spcPts val="0"/>
                        </a:spcAft>
                        <a:buClr>
                          <a:srgbClr val="000000"/>
                        </a:buClr>
                        <a:buSzPts val="400"/>
                        <a:buFont typeface="Arial"/>
                        <a:buNone/>
                      </a:pPr>
                      <a:r>
                        <a:rPr lang="es-MX" sz="400" u="none" strike="noStrike" cap="none"/>
                        <a:t>¿A qué se debe la trascendencia que han tenido ciertos personajes en la Historia?</a:t>
                      </a:r>
                      <a:endParaRPr sz="400" u="none" strike="noStrike" cap="none"/>
                    </a:p>
                    <a:p>
                      <a:pPr marL="0" marR="0" lvl="0" indent="0" algn="l" rtl="0">
                        <a:lnSpc>
                          <a:spcPct val="115000"/>
                        </a:lnSpc>
                        <a:spcBef>
                          <a:spcPts val="0"/>
                        </a:spcBef>
                        <a:spcAft>
                          <a:spcPts val="0"/>
                        </a:spcAft>
                        <a:buClr>
                          <a:srgbClr val="000000"/>
                        </a:buClr>
                        <a:buSzPts val="400"/>
                        <a:buFont typeface="Arial"/>
                        <a:buNone/>
                      </a:pPr>
                      <a:r>
                        <a:rPr lang="es-MX" sz="400" u="none" strike="noStrike" cap="none"/>
                        <a:t>¿Qué impacto tuvieron y tienen?</a:t>
                      </a:r>
                      <a:endParaRPr sz="400" u="none" strike="noStrike" cap="none"/>
                    </a:p>
                    <a:p>
                      <a:pPr marL="0" marR="0" lvl="0" indent="0" algn="l" rtl="0">
                        <a:lnSpc>
                          <a:spcPct val="115000"/>
                        </a:lnSpc>
                        <a:spcBef>
                          <a:spcPts val="0"/>
                        </a:spcBef>
                        <a:spcAft>
                          <a:spcPts val="0"/>
                        </a:spcAft>
                        <a:buClr>
                          <a:srgbClr val="000000"/>
                        </a:buClr>
                        <a:buSzPts val="400"/>
                        <a:buFont typeface="Arial"/>
                        <a:buNone/>
                      </a:pPr>
                      <a:r>
                        <a:rPr lang="es-MX" sz="400" u="none" strike="noStrike" cap="none"/>
                        <a:t>¿Cómo son los líderes actuales que aparecen en las redes sociales? </a:t>
                      </a:r>
                      <a:endParaRPr sz="400" u="none" strike="noStrike" cap="none"/>
                    </a:p>
                    <a:p>
                      <a:pPr marL="0" marR="0" lvl="0" indent="0" algn="l" rtl="0">
                        <a:lnSpc>
                          <a:spcPct val="115000"/>
                        </a:lnSpc>
                        <a:spcBef>
                          <a:spcPts val="0"/>
                        </a:spcBef>
                        <a:spcAft>
                          <a:spcPts val="0"/>
                        </a:spcAft>
                        <a:buClr>
                          <a:srgbClr val="000000"/>
                        </a:buClr>
                        <a:buSzPts val="400"/>
                        <a:buFont typeface="Arial"/>
                        <a:buNone/>
                      </a:pPr>
                      <a:r>
                        <a:rPr lang="es-MX" sz="400" u="none" strike="noStrike" cap="none"/>
                        <a:t> </a:t>
                      </a:r>
                      <a:endParaRPr sz="400" u="none" strike="noStrike" cap="none"/>
                    </a:p>
                    <a:p>
                      <a:pPr marL="0" marR="0" lvl="0" indent="0" algn="l" rtl="0">
                        <a:lnSpc>
                          <a:spcPct val="115000"/>
                        </a:lnSpc>
                        <a:spcBef>
                          <a:spcPts val="0"/>
                        </a:spcBef>
                        <a:spcAft>
                          <a:spcPts val="0"/>
                        </a:spcAft>
                        <a:buClr>
                          <a:srgbClr val="000000"/>
                        </a:buClr>
                        <a:buSzPts val="400"/>
                        <a:buFont typeface="Arial"/>
                        <a:buNone/>
                      </a:pPr>
                      <a:r>
                        <a:rPr lang="es-MX" sz="400" u="none" strike="noStrike" cap="none"/>
                        <a:t>Al conocer la vida, escritos, realizaciones, publicaciones en redes, etc. de los diferentes líderes históricos o contemporáneos podrán discernir su impacto positivo o negativo y elaborarán su propuesta TIC con un objetivo claro.</a:t>
                      </a:r>
                      <a:endParaRPr sz="400" u="none" strike="noStrike" cap="none">
                        <a:solidFill>
                          <a:srgbClr val="000000"/>
                        </a:solidFill>
                        <a:latin typeface="Arial"/>
                        <a:ea typeface="Arial"/>
                        <a:cs typeface="Arial"/>
                        <a:sym typeface="Arial"/>
                      </a:endParaRPr>
                    </a:p>
                  </a:txBody>
                  <a:tcPr marL="23500" marR="23500" marT="23500" marB="23500"/>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06"/>
                  </a:ext>
                </a:extLst>
              </a:tr>
              <a:tr h="507675">
                <a:tc>
                  <a:txBody>
                    <a:bodyPr/>
                    <a:lstStyle/>
                    <a:p>
                      <a:pPr marL="0" marR="0" lvl="0" indent="0" algn="l" rtl="0">
                        <a:lnSpc>
                          <a:spcPct val="115000"/>
                        </a:lnSpc>
                        <a:spcBef>
                          <a:spcPts val="0"/>
                        </a:spcBef>
                        <a:spcAft>
                          <a:spcPts val="0"/>
                        </a:spcAft>
                        <a:buClr>
                          <a:srgbClr val="000000"/>
                        </a:buClr>
                        <a:buSzPts val="400"/>
                        <a:buFont typeface="Arial"/>
                        <a:buNone/>
                      </a:pPr>
                      <a:r>
                        <a:rPr lang="es-MX" sz="400" u="none" strike="noStrike" cap="none"/>
                        <a:t>  7. Evaluar la información generada.</a:t>
                      </a:r>
                      <a:endParaRPr sz="400" u="none" strike="noStrike" cap="none"/>
                    </a:p>
                    <a:p>
                      <a:pPr marL="270510" marR="0" lvl="0" indent="0" algn="l" rtl="0">
                        <a:lnSpc>
                          <a:spcPct val="115000"/>
                        </a:lnSpc>
                        <a:spcBef>
                          <a:spcPts val="0"/>
                        </a:spcBef>
                        <a:spcAft>
                          <a:spcPts val="0"/>
                        </a:spcAft>
                        <a:buClr>
                          <a:srgbClr val="000000"/>
                        </a:buClr>
                        <a:buSzPts val="400"/>
                        <a:buFont typeface="Arial"/>
                        <a:buNone/>
                      </a:pPr>
                      <a:r>
                        <a:rPr lang="es-MX" sz="400" u="none" strike="noStrike" cap="none"/>
                        <a:t>¿Qué otras investigaciones o asignaturas se pueden proponer para complementar el proyecto?</a:t>
                      </a:r>
                      <a:endParaRPr sz="400" u="none" strike="noStrike" cap="none"/>
                    </a:p>
                    <a:p>
                      <a:pPr marL="270510" marR="0" lvl="0" indent="0" algn="l" rtl="0">
                        <a:lnSpc>
                          <a:spcPct val="115000"/>
                        </a:lnSpc>
                        <a:spcBef>
                          <a:spcPts val="0"/>
                        </a:spcBef>
                        <a:spcAft>
                          <a:spcPts val="0"/>
                        </a:spcAft>
                        <a:buClr>
                          <a:srgbClr val="000000"/>
                        </a:buClr>
                        <a:buSzPts val="400"/>
                        <a:buFont typeface="Arial"/>
                        <a:buNone/>
                      </a:pPr>
                      <a:r>
                        <a:rPr lang="es-MX" sz="400" u="none" strike="noStrike" cap="none"/>
                        <a:t> </a:t>
                      </a:r>
                      <a:endParaRPr sz="400" u="none" strike="noStrike" cap="none">
                        <a:solidFill>
                          <a:srgbClr val="000000"/>
                        </a:solidFill>
                        <a:latin typeface="Arial"/>
                        <a:ea typeface="Arial"/>
                        <a:cs typeface="Arial"/>
                        <a:sym typeface="Arial"/>
                      </a:endParaRPr>
                    </a:p>
                  </a:txBody>
                  <a:tcPr marL="23500" marR="23500" marT="23500" marB="23500"/>
                </a:tc>
                <a:tc gridSpan="3">
                  <a:txBody>
                    <a:bodyPr/>
                    <a:lstStyle/>
                    <a:p>
                      <a:pPr marL="0" marR="0" lvl="0" indent="0" algn="l" rtl="0">
                        <a:lnSpc>
                          <a:spcPct val="115000"/>
                        </a:lnSpc>
                        <a:spcBef>
                          <a:spcPts val="0"/>
                        </a:spcBef>
                        <a:spcAft>
                          <a:spcPts val="0"/>
                        </a:spcAft>
                        <a:buClr>
                          <a:srgbClr val="000000"/>
                        </a:buClr>
                        <a:buSzPts val="400"/>
                        <a:buFont typeface="Arial"/>
                        <a:buNone/>
                      </a:pPr>
                      <a:r>
                        <a:rPr lang="es-MX" sz="400" u="none" strike="noStrike" cap="none"/>
                        <a:t>Antropología filosófica.</a:t>
                      </a:r>
                      <a:endParaRPr sz="400" u="none" strike="noStrike" cap="none">
                        <a:solidFill>
                          <a:srgbClr val="000000"/>
                        </a:solidFill>
                        <a:latin typeface="Arial"/>
                        <a:ea typeface="Arial"/>
                        <a:cs typeface="Arial"/>
                        <a:sym typeface="Arial"/>
                      </a:endParaRPr>
                    </a:p>
                  </a:txBody>
                  <a:tcPr marL="23500" marR="23500" marT="23500" marB="23500"/>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07"/>
                  </a:ext>
                </a:extLst>
              </a:tr>
            </a:tbl>
          </a:graphicData>
        </a:graphic>
      </p:graphicFrame>
      <p:pic>
        <p:nvPicPr>
          <p:cNvPr id="218" name="Google Shape;218;p25"/>
          <p:cNvPicPr preferRelativeResize="0"/>
          <p:nvPr/>
        </p:nvPicPr>
        <p:blipFill rotWithShape="1">
          <a:blip r:embed="rId3">
            <a:alphaModFix/>
          </a:blip>
          <a:srcRect/>
          <a:stretch/>
        </p:blipFill>
        <p:spPr>
          <a:xfrm>
            <a:off x="10871884" y="91163"/>
            <a:ext cx="1221269" cy="122126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26"/>
          <p:cNvSpPr txBox="1"/>
          <p:nvPr/>
        </p:nvSpPr>
        <p:spPr>
          <a:xfrm>
            <a:off x="516380" y="623950"/>
            <a:ext cx="88542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s-MX" sz="2800" b="1" i="0" u="none" strike="noStrike" cap="none">
                <a:solidFill>
                  <a:schemeClr val="dk1"/>
                </a:solidFill>
                <a:latin typeface="Calibri"/>
                <a:ea typeface="Calibri"/>
                <a:cs typeface="Calibri"/>
                <a:sym typeface="Calibri"/>
              </a:rPr>
              <a:t>VI. Tiempos que se dedicarán al proyecto cada semana.</a:t>
            </a:r>
            <a:r>
              <a:rPr lang="es-MX" sz="2800" b="0" i="0" u="none" strike="noStrike" cap="none">
                <a:solidFill>
                  <a:schemeClr val="dk1"/>
                </a:solidFill>
                <a:latin typeface="Calibri"/>
                <a:ea typeface="Calibri"/>
                <a:cs typeface="Calibri"/>
                <a:sym typeface="Calibri"/>
              </a:rPr>
              <a:t> </a:t>
            </a: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aphicFrame>
        <p:nvGraphicFramePr>
          <p:cNvPr id="224" name="Google Shape;224;p26"/>
          <p:cNvGraphicFramePr/>
          <p:nvPr/>
        </p:nvGraphicFramePr>
        <p:xfrm>
          <a:off x="516367" y="1384413"/>
          <a:ext cx="9574325" cy="1130975"/>
        </p:xfrm>
        <a:graphic>
          <a:graphicData uri="http://schemas.openxmlformats.org/drawingml/2006/table">
            <a:tbl>
              <a:tblPr>
                <a:noFill/>
                <a:tableStyleId>{5FDB9F65-A4C4-459D-A32C-F1F7002C04BB}</a:tableStyleId>
              </a:tblPr>
              <a:tblGrid>
                <a:gridCol w="4704050">
                  <a:extLst>
                    <a:ext uri="{9D8B030D-6E8A-4147-A177-3AD203B41FA5}">
                      <a16:colId xmlns:a16="http://schemas.microsoft.com/office/drawing/2014/main" val="20000"/>
                    </a:ext>
                  </a:extLst>
                </a:gridCol>
                <a:gridCol w="4870275">
                  <a:extLst>
                    <a:ext uri="{9D8B030D-6E8A-4147-A177-3AD203B41FA5}">
                      <a16:colId xmlns:a16="http://schemas.microsoft.com/office/drawing/2014/main" val="20001"/>
                    </a:ext>
                  </a:extLst>
                </a:gridCol>
              </a:tblGrid>
              <a:tr h="554100">
                <a:tc>
                  <a:txBody>
                    <a:bodyPr/>
                    <a:lstStyle/>
                    <a:p>
                      <a:pPr marL="342900" marR="0" lvl="0" indent="-342900" algn="ctr" rtl="0">
                        <a:lnSpc>
                          <a:spcPct val="115000"/>
                        </a:lnSpc>
                        <a:spcBef>
                          <a:spcPts val="0"/>
                        </a:spcBef>
                        <a:spcAft>
                          <a:spcPts val="0"/>
                        </a:spcAft>
                        <a:buClr>
                          <a:schemeClr val="dk1"/>
                        </a:buClr>
                        <a:buSzPts val="1100"/>
                        <a:buFont typeface="Calibri"/>
                        <a:buAutoNum type="arabicPeriod"/>
                      </a:pPr>
                      <a:r>
                        <a:rPr lang="es-MX" sz="1100" u="none" strike="noStrike" cap="none"/>
                        <a:t>¿Cuántas horas se trabajarán de manera  </a:t>
                      </a:r>
                      <a:endParaRPr sz="1100" u="none" strike="noStrike" cap="none"/>
                    </a:p>
                    <a:p>
                      <a:pPr marL="457200" marR="0" lvl="0" indent="0" algn="ctr" rtl="0">
                        <a:lnSpc>
                          <a:spcPct val="115000"/>
                        </a:lnSpc>
                        <a:spcBef>
                          <a:spcPts val="0"/>
                        </a:spcBef>
                        <a:spcAft>
                          <a:spcPts val="0"/>
                        </a:spcAft>
                        <a:buClr>
                          <a:srgbClr val="000000"/>
                        </a:buClr>
                        <a:buSzPts val="1100"/>
                        <a:buFont typeface="Arial"/>
                        <a:buNone/>
                      </a:pPr>
                      <a:r>
                        <a:rPr lang="es-MX" sz="1100" u="none" strike="noStrike" cap="none"/>
                        <a:t>disciplinaria ?</a:t>
                      </a:r>
                      <a:endParaRPr sz="1100" u="none" strike="noStrike" cap="none">
                        <a:solidFill>
                          <a:srgbClr val="000000"/>
                        </a:solidFill>
                        <a:latin typeface="Arial"/>
                        <a:ea typeface="Arial"/>
                        <a:cs typeface="Arial"/>
                        <a:sym typeface="Arial"/>
                      </a:endParaRPr>
                    </a:p>
                  </a:txBody>
                  <a:tcPr marL="63500" marR="63500" marT="63500" marB="63500"/>
                </a:tc>
                <a:tc>
                  <a:txBody>
                    <a:bodyPr/>
                    <a:lstStyle/>
                    <a:p>
                      <a:pPr marL="0" marR="0" lvl="0" indent="0" algn="ctr" rtl="0">
                        <a:lnSpc>
                          <a:spcPct val="115000"/>
                        </a:lnSpc>
                        <a:spcBef>
                          <a:spcPts val="0"/>
                        </a:spcBef>
                        <a:spcAft>
                          <a:spcPts val="0"/>
                        </a:spcAft>
                        <a:buClr>
                          <a:srgbClr val="000000"/>
                        </a:buClr>
                        <a:buSzPts val="1100"/>
                        <a:buFont typeface="Arial"/>
                        <a:buNone/>
                      </a:pPr>
                      <a:r>
                        <a:rPr lang="es-MX" sz="1100" u="none" strike="noStrike" cap="none"/>
                        <a:t>2. ¿Cuántas horas se trabajarán de manera interdisciplinaria?</a:t>
                      </a:r>
                      <a:endParaRPr sz="1100" u="none" strike="noStrike" cap="none"/>
                    </a:p>
                    <a:p>
                      <a:pPr marL="0" marR="0" lvl="0" indent="0" algn="ctr" rtl="0">
                        <a:lnSpc>
                          <a:spcPct val="115000"/>
                        </a:lnSpc>
                        <a:spcBef>
                          <a:spcPts val="0"/>
                        </a:spcBef>
                        <a:spcAft>
                          <a:spcPts val="0"/>
                        </a:spcAft>
                        <a:buClr>
                          <a:srgbClr val="000000"/>
                        </a:buClr>
                        <a:buSzPts val="1100"/>
                        <a:buFont typeface="Arial"/>
                        <a:buNone/>
                      </a:pPr>
                      <a:r>
                        <a:rPr lang="es-MX" sz="1100" u="none" strike="noStrike" cap="none"/>
                        <a:t> </a:t>
                      </a:r>
                      <a:endParaRPr sz="1100" u="none" strike="noStrike" cap="none">
                        <a:solidFill>
                          <a:srgbClr val="000000"/>
                        </a:solidFill>
                        <a:latin typeface="Arial"/>
                        <a:ea typeface="Arial"/>
                        <a:cs typeface="Arial"/>
                        <a:sym typeface="Arial"/>
                      </a:endParaRPr>
                    </a:p>
                  </a:txBody>
                  <a:tcPr marL="63500" marR="63500" marT="63500" marB="63500"/>
                </a:tc>
                <a:extLst>
                  <a:ext uri="{0D108BD9-81ED-4DB2-BD59-A6C34878D82A}">
                    <a16:rowId xmlns:a16="http://schemas.microsoft.com/office/drawing/2014/main" val="10000"/>
                  </a:ext>
                </a:extLst>
              </a:tr>
              <a:tr h="576875">
                <a:tc>
                  <a:txBody>
                    <a:bodyPr/>
                    <a:lstStyle/>
                    <a:p>
                      <a:pPr marL="0" marR="0" lvl="0" indent="0" algn="l" rtl="0">
                        <a:lnSpc>
                          <a:spcPct val="115000"/>
                        </a:lnSpc>
                        <a:spcBef>
                          <a:spcPts val="0"/>
                        </a:spcBef>
                        <a:spcAft>
                          <a:spcPts val="0"/>
                        </a:spcAft>
                        <a:buClr>
                          <a:srgbClr val="000000"/>
                        </a:buClr>
                        <a:buSzPts val="1100"/>
                        <a:buFont typeface="Arial"/>
                        <a:buNone/>
                      </a:pPr>
                      <a:r>
                        <a:rPr lang="es-MX" sz="1100" u="none" strike="noStrike" cap="none"/>
                        <a:t>Una hora por materia</a:t>
                      </a:r>
                      <a:endParaRPr sz="1100" u="none" strike="noStrike" cap="none">
                        <a:solidFill>
                          <a:srgbClr val="000000"/>
                        </a:solidFill>
                        <a:latin typeface="Arial"/>
                        <a:ea typeface="Arial"/>
                        <a:cs typeface="Arial"/>
                        <a:sym typeface="Arial"/>
                      </a:endParaRPr>
                    </a:p>
                  </a:txBody>
                  <a:tcPr marL="63500" marR="63500" marT="63500" marB="63500"/>
                </a:tc>
                <a:tc>
                  <a:txBody>
                    <a:bodyPr/>
                    <a:lstStyle/>
                    <a:p>
                      <a:pPr marL="0" marR="0" lvl="0" indent="0" algn="l" rtl="0">
                        <a:lnSpc>
                          <a:spcPct val="115000"/>
                        </a:lnSpc>
                        <a:spcBef>
                          <a:spcPts val="0"/>
                        </a:spcBef>
                        <a:spcAft>
                          <a:spcPts val="0"/>
                        </a:spcAft>
                        <a:buClr>
                          <a:srgbClr val="000000"/>
                        </a:buClr>
                        <a:buSzPts val="1100"/>
                        <a:buFont typeface="Arial"/>
                        <a:buNone/>
                      </a:pPr>
                      <a:r>
                        <a:rPr lang="es-MX" sz="1100" u="none" strike="noStrike" cap="none"/>
                        <a:t>Una hora por semana</a:t>
                      </a:r>
                      <a:endParaRPr sz="1100" u="none" strike="noStrike" cap="none">
                        <a:solidFill>
                          <a:srgbClr val="000000"/>
                        </a:solidFill>
                        <a:latin typeface="Arial"/>
                        <a:ea typeface="Arial"/>
                        <a:cs typeface="Arial"/>
                        <a:sym typeface="Arial"/>
                      </a:endParaRPr>
                    </a:p>
                  </a:txBody>
                  <a:tcPr marL="63500" marR="63500" marT="63500" marB="63500"/>
                </a:tc>
                <a:extLst>
                  <a:ext uri="{0D108BD9-81ED-4DB2-BD59-A6C34878D82A}">
                    <a16:rowId xmlns:a16="http://schemas.microsoft.com/office/drawing/2014/main" val="10001"/>
                  </a:ext>
                </a:extLst>
              </a:tr>
            </a:tbl>
          </a:graphicData>
        </a:graphic>
      </p:graphicFrame>
      <p:pic>
        <p:nvPicPr>
          <p:cNvPr id="225" name="Google Shape;225;p26"/>
          <p:cNvPicPr preferRelativeResize="0"/>
          <p:nvPr/>
        </p:nvPicPr>
        <p:blipFill rotWithShape="1">
          <a:blip r:embed="rId3">
            <a:alphaModFix/>
          </a:blip>
          <a:srcRect/>
          <a:stretch/>
        </p:blipFill>
        <p:spPr>
          <a:xfrm>
            <a:off x="10211176" y="375101"/>
            <a:ext cx="1464457" cy="1464457"/>
          </a:xfrm>
          <a:prstGeom prst="rect">
            <a:avLst/>
          </a:prstGeom>
          <a:noFill/>
          <a:ln>
            <a:noFill/>
          </a:ln>
        </p:spPr>
      </p:pic>
      <p:sp>
        <p:nvSpPr>
          <p:cNvPr id="226" name="Google Shape;226;p26"/>
          <p:cNvSpPr/>
          <p:nvPr/>
        </p:nvSpPr>
        <p:spPr>
          <a:xfrm>
            <a:off x="516367" y="2629520"/>
            <a:ext cx="6096000" cy="701923"/>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800"/>
              <a:buFont typeface="Arial"/>
              <a:buNone/>
            </a:pPr>
            <a:r>
              <a:rPr lang="es-MX" sz="1800" b="1" i="0" u="none" strike="noStrike" cap="none">
                <a:solidFill>
                  <a:srgbClr val="000000"/>
                </a:solidFill>
                <a:latin typeface="Century Gothic"/>
                <a:ea typeface="Century Gothic"/>
                <a:cs typeface="Century Gothic"/>
                <a:sym typeface="Century Gothic"/>
              </a:rPr>
              <a:t> </a:t>
            </a:r>
            <a:endParaRPr sz="18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800"/>
              <a:buFont typeface="Arial"/>
              <a:buNone/>
            </a:pPr>
            <a:r>
              <a:rPr lang="es-MX" sz="2800" b="1" i="0" u="none" strike="noStrike" cap="none">
                <a:latin typeface="Century Gothic"/>
                <a:ea typeface="Century Gothic"/>
                <a:cs typeface="Century Gothic"/>
                <a:sym typeface="Century Gothic"/>
              </a:rPr>
              <a:t>VII. Presentación del proyecto (producto).</a:t>
            </a:r>
            <a:endParaRPr sz="2800" b="0" i="0" u="none" strike="noStrike" cap="none">
              <a:latin typeface="Arial"/>
              <a:ea typeface="Arial"/>
              <a:cs typeface="Arial"/>
              <a:sym typeface="Arial"/>
            </a:endParaRPr>
          </a:p>
        </p:txBody>
      </p:sp>
      <p:graphicFrame>
        <p:nvGraphicFramePr>
          <p:cNvPr id="227" name="Google Shape;227;p26"/>
          <p:cNvGraphicFramePr/>
          <p:nvPr/>
        </p:nvGraphicFramePr>
        <p:xfrm>
          <a:off x="516367" y="3526557"/>
          <a:ext cx="10176725" cy="1947050"/>
        </p:xfrm>
        <a:graphic>
          <a:graphicData uri="http://schemas.openxmlformats.org/drawingml/2006/table">
            <a:tbl>
              <a:tblPr>
                <a:noFill/>
                <a:tableStyleId>{5FDB9F65-A4C4-459D-A32C-F1F7002C04BB}</a:tableStyleId>
              </a:tblPr>
              <a:tblGrid>
                <a:gridCol w="10176725">
                  <a:extLst>
                    <a:ext uri="{9D8B030D-6E8A-4147-A177-3AD203B41FA5}">
                      <a16:colId xmlns:a16="http://schemas.microsoft.com/office/drawing/2014/main" val="20000"/>
                    </a:ext>
                  </a:extLst>
                </a:gridCol>
              </a:tblGrid>
              <a:tr h="549725">
                <a:tc>
                  <a:txBody>
                    <a:bodyPr/>
                    <a:lstStyle/>
                    <a:p>
                      <a:pPr marL="342900" marR="0" lvl="0" indent="-342900" algn="ctr" rtl="0">
                        <a:lnSpc>
                          <a:spcPct val="115000"/>
                        </a:lnSpc>
                        <a:spcBef>
                          <a:spcPts val="0"/>
                        </a:spcBef>
                        <a:spcAft>
                          <a:spcPts val="0"/>
                        </a:spcAft>
                        <a:buClr>
                          <a:schemeClr val="dk1"/>
                        </a:buClr>
                        <a:buSzPts val="1100"/>
                        <a:buFont typeface="Calibri"/>
                        <a:buAutoNum type="arabicPeriod"/>
                      </a:pPr>
                      <a:r>
                        <a:rPr lang="es-MX" sz="1100" u="none" strike="noStrike" cap="none"/>
                        <a:t>¿Qué se presentará?   2. ¿Cuándo?   3. ¿Cómo?  4. ¿Dónde?   4. ¿Con qué?</a:t>
                      </a:r>
                      <a:endParaRPr sz="1100" u="none" strike="noStrike" cap="none"/>
                    </a:p>
                    <a:p>
                      <a:pPr marL="457200" marR="0" lvl="0" indent="0" algn="ctr" rtl="0">
                        <a:lnSpc>
                          <a:spcPct val="115000"/>
                        </a:lnSpc>
                        <a:spcBef>
                          <a:spcPts val="0"/>
                        </a:spcBef>
                        <a:spcAft>
                          <a:spcPts val="0"/>
                        </a:spcAft>
                        <a:buClr>
                          <a:srgbClr val="000000"/>
                        </a:buClr>
                        <a:buSzPts val="1100"/>
                        <a:buFont typeface="Arial"/>
                        <a:buNone/>
                      </a:pPr>
                      <a:r>
                        <a:rPr lang="es-MX" sz="1100" u="none" strike="noStrike" cap="none"/>
                        <a:t>5. ¿A quién, por qué y para qué?  </a:t>
                      </a:r>
                      <a:endParaRPr sz="1100" u="none" strike="noStrike" cap="none">
                        <a:solidFill>
                          <a:srgbClr val="000000"/>
                        </a:solidFill>
                        <a:latin typeface="Arial"/>
                        <a:ea typeface="Arial"/>
                        <a:cs typeface="Arial"/>
                        <a:sym typeface="Arial"/>
                      </a:endParaRPr>
                    </a:p>
                  </a:txBody>
                  <a:tcPr marL="63500" marR="63500" marT="63500" marB="63500"/>
                </a:tc>
                <a:extLst>
                  <a:ext uri="{0D108BD9-81ED-4DB2-BD59-A6C34878D82A}">
                    <a16:rowId xmlns:a16="http://schemas.microsoft.com/office/drawing/2014/main" val="10000"/>
                  </a:ext>
                </a:extLst>
              </a:tr>
              <a:tr h="1397325">
                <a:tc>
                  <a:txBody>
                    <a:bodyPr/>
                    <a:lstStyle/>
                    <a:p>
                      <a:pPr marL="0" marR="0" lvl="0" indent="0" algn="l" rtl="0">
                        <a:lnSpc>
                          <a:spcPct val="115000"/>
                        </a:lnSpc>
                        <a:spcBef>
                          <a:spcPts val="0"/>
                        </a:spcBef>
                        <a:spcAft>
                          <a:spcPts val="0"/>
                        </a:spcAft>
                        <a:buClr>
                          <a:srgbClr val="000000"/>
                        </a:buClr>
                        <a:buSzPts val="1100"/>
                        <a:buFont typeface="Arial"/>
                        <a:buNone/>
                      </a:pPr>
                      <a:r>
                        <a:rPr lang="es-MX" sz="1100" u="none" strike="noStrike" cap="none"/>
                        <a:t>1. ¿Qué se presentará? Una obra de teatro.</a:t>
                      </a:r>
                      <a:endParaRPr sz="1100" u="none" strike="noStrike" cap="none"/>
                    </a:p>
                    <a:p>
                      <a:pPr marL="0" marR="0" lvl="0" indent="0" algn="l" rtl="0">
                        <a:lnSpc>
                          <a:spcPct val="115000"/>
                        </a:lnSpc>
                        <a:spcBef>
                          <a:spcPts val="0"/>
                        </a:spcBef>
                        <a:spcAft>
                          <a:spcPts val="0"/>
                        </a:spcAft>
                        <a:buClr>
                          <a:srgbClr val="000000"/>
                        </a:buClr>
                        <a:buSzPts val="1100"/>
                        <a:buFont typeface="Arial"/>
                        <a:buNone/>
                      </a:pPr>
                      <a:r>
                        <a:rPr lang="es-MX" sz="1100" u="none" strike="noStrike" cap="none"/>
                        <a:t>2. ¿Cuándo? A finales del próximo curso.</a:t>
                      </a:r>
                      <a:endParaRPr sz="1100" u="none" strike="noStrike" cap="none"/>
                    </a:p>
                    <a:p>
                      <a:pPr marL="0" marR="0" lvl="0" indent="0" algn="l" rtl="0">
                        <a:lnSpc>
                          <a:spcPct val="115000"/>
                        </a:lnSpc>
                        <a:spcBef>
                          <a:spcPts val="0"/>
                        </a:spcBef>
                        <a:spcAft>
                          <a:spcPts val="0"/>
                        </a:spcAft>
                        <a:buClr>
                          <a:srgbClr val="000000"/>
                        </a:buClr>
                        <a:buSzPts val="1100"/>
                        <a:buFont typeface="Arial"/>
                        <a:buNone/>
                      </a:pPr>
                      <a:r>
                        <a:rPr lang="es-MX" sz="1100" u="none" strike="noStrike" cap="none"/>
                        <a:t>3. ¿Cómo? </a:t>
                      </a:r>
                      <a:endParaRPr sz="1100" u="none" strike="noStrike" cap="none"/>
                    </a:p>
                    <a:p>
                      <a:pPr marL="0" marR="0" lvl="0" indent="0" algn="l" rtl="0">
                        <a:lnSpc>
                          <a:spcPct val="115000"/>
                        </a:lnSpc>
                        <a:spcBef>
                          <a:spcPts val="0"/>
                        </a:spcBef>
                        <a:spcAft>
                          <a:spcPts val="0"/>
                        </a:spcAft>
                        <a:buClr>
                          <a:srgbClr val="000000"/>
                        </a:buClr>
                        <a:buSzPts val="1100"/>
                        <a:buFont typeface="Arial"/>
                        <a:buNone/>
                      </a:pPr>
                      <a:r>
                        <a:rPr lang="es-MX" sz="1100" u="none" strike="noStrike" cap="none"/>
                        <a:t>4. ¿Dónde? En el salón de actos del colegio.</a:t>
                      </a:r>
                      <a:endParaRPr sz="1100" u="none" strike="noStrike" cap="none"/>
                    </a:p>
                    <a:p>
                      <a:pPr marL="0" marR="0" lvl="0" indent="0" algn="l" rtl="0">
                        <a:lnSpc>
                          <a:spcPct val="115000"/>
                        </a:lnSpc>
                        <a:spcBef>
                          <a:spcPts val="0"/>
                        </a:spcBef>
                        <a:spcAft>
                          <a:spcPts val="0"/>
                        </a:spcAft>
                        <a:buClr>
                          <a:srgbClr val="000000"/>
                        </a:buClr>
                        <a:buSzPts val="1100"/>
                        <a:buFont typeface="Arial"/>
                        <a:buNone/>
                      </a:pPr>
                      <a:r>
                        <a:rPr lang="es-MX" sz="1100" u="none" strike="noStrike" cap="none"/>
                        <a:t>5. ¿Con qué? Con sus propios recursos, creatividad y guion.</a:t>
                      </a:r>
                      <a:endParaRPr sz="1100" u="none" strike="noStrike" cap="none"/>
                    </a:p>
                    <a:p>
                      <a:pPr marL="0" marR="0" lvl="0" indent="0" algn="l" rtl="0">
                        <a:lnSpc>
                          <a:spcPct val="115000"/>
                        </a:lnSpc>
                        <a:spcBef>
                          <a:spcPts val="0"/>
                        </a:spcBef>
                        <a:spcAft>
                          <a:spcPts val="0"/>
                        </a:spcAft>
                        <a:buClr>
                          <a:srgbClr val="000000"/>
                        </a:buClr>
                        <a:buSzPts val="1100"/>
                        <a:buFont typeface="Arial"/>
                        <a:buNone/>
                      </a:pPr>
                      <a:r>
                        <a:rPr lang="es-MX" sz="1100" u="none" strike="noStrike" cap="none"/>
                        <a:t>6. ¿A quién, por qué y para qué? A todo el alumnado del colegio, para que desarrollen capacidad crítica respecto a sus preferencias.</a:t>
                      </a:r>
                      <a:endParaRPr sz="1100" u="none" strike="noStrike" cap="none">
                        <a:solidFill>
                          <a:srgbClr val="000000"/>
                        </a:solidFill>
                        <a:latin typeface="Arial"/>
                        <a:ea typeface="Arial"/>
                        <a:cs typeface="Arial"/>
                        <a:sym typeface="Arial"/>
                      </a:endParaRPr>
                    </a:p>
                  </a:txBody>
                  <a:tcPr marL="63500" marR="63500" marT="63500" marB="63500"/>
                </a:tc>
                <a:extLst>
                  <a:ext uri="{0D108BD9-81ED-4DB2-BD59-A6C34878D82A}">
                    <a16:rowId xmlns:a16="http://schemas.microsoft.com/office/drawing/2014/main" val="10001"/>
                  </a:ext>
                </a:extLst>
              </a:tr>
            </a:tbl>
          </a:graphicData>
        </a:graphic>
      </p:graphicFrame>
      <p:sp>
        <p:nvSpPr>
          <p:cNvPr id="228" name="Google Shape;228;p26"/>
          <p:cNvSpPr txBox="1"/>
          <p:nvPr/>
        </p:nvSpPr>
        <p:spPr>
          <a:xfrm>
            <a:off x="516367" y="186640"/>
            <a:ext cx="910827" cy="6463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s-MX" sz="1800" b="0" i="0" u="none" strike="noStrike" cap="none">
                <a:solidFill>
                  <a:schemeClr val="dk1"/>
                </a:solidFill>
                <a:latin typeface="Calibri"/>
                <a:ea typeface="Calibri"/>
                <a:cs typeface="Calibri"/>
                <a:sym typeface="Calibri"/>
              </a:rPr>
              <a:t>Apdo. 9</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27"/>
          <p:cNvSpPr/>
          <p:nvPr/>
        </p:nvSpPr>
        <p:spPr>
          <a:xfrm>
            <a:off x="605821" y="1122700"/>
            <a:ext cx="5560500" cy="3834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800"/>
              <a:buFont typeface="Arial"/>
              <a:buNone/>
            </a:pPr>
            <a:r>
              <a:rPr lang="es-MX" sz="2800" b="1" i="0" u="none" strike="noStrike" cap="none">
                <a:latin typeface="Century Gothic"/>
                <a:ea typeface="Century Gothic"/>
                <a:cs typeface="Century Gothic"/>
                <a:sym typeface="Century Gothic"/>
              </a:rPr>
              <a:t>VIII. Evaluación del Proyecto.</a:t>
            </a:r>
            <a:endParaRPr sz="2800" b="0" i="0" u="none" strike="noStrike" cap="none">
              <a:latin typeface="Arial"/>
              <a:ea typeface="Arial"/>
              <a:cs typeface="Arial"/>
              <a:sym typeface="Arial"/>
            </a:endParaRPr>
          </a:p>
        </p:txBody>
      </p:sp>
      <p:pic>
        <p:nvPicPr>
          <p:cNvPr id="234" name="Google Shape;234;p27"/>
          <p:cNvPicPr preferRelativeResize="0"/>
          <p:nvPr/>
        </p:nvPicPr>
        <p:blipFill rotWithShape="1">
          <a:blip r:embed="rId3">
            <a:alphaModFix/>
          </a:blip>
          <a:srcRect/>
          <a:stretch/>
        </p:blipFill>
        <p:spPr>
          <a:xfrm>
            <a:off x="10359614" y="375101"/>
            <a:ext cx="1316019" cy="1316019"/>
          </a:xfrm>
          <a:prstGeom prst="rect">
            <a:avLst/>
          </a:prstGeom>
          <a:noFill/>
          <a:ln>
            <a:noFill/>
          </a:ln>
        </p:spPr>
      </p:pic>
      <p:graphicFrame>
        <p:nvGraphicFramePr>
          <p:cNvPr id="235" name="Google Shape;235;p27"/>
          <p:cNvGraphicFramePr/>
          <p:nvPr/>
        </p:nvGraphicFramePr>
        <p:xfrm>
          <a:off x="605832" y="1862859"/>
          <a:ext cx="8705850" cy="2476500"/>
        </p:xfrm>
        <a:graphic>
          <a:graphicData uri="http://schemas.openxmlformats.org/drawingml/2006/table">
            <a:tbl>
              <a:tblPr>
                <a:noFill/>
                <a:tableStyleId>{5FDB9F65-A4C4-459D-A32C-F1F7002C04BB}</a:tableStyleId>
              </a:tblPr>
              <a:tblGrid>
                <a:gridCol w="2743600">
                  <a:extLst>
                    <a:ext uri="{9D8B030D-6E8A-4147-A177-3AD203B41FA5}">
                      <a16:colId xmlns:a16="http://schemas.microsoft.com/office/drawing/2014/main" val="20000"/>
                    </a:ext>
                  </a:extLst>
                </a:gridCol>
                <a:gridCol w="2743600">
                  <a:extLst>
                    <a:ext uri="{9D8B030D-6E8A-4147-A177-3AD203B41FA5}">
                      <a16:colId xmlns:a16="http://schemas.microsoft.com/office/drawing/2014/main" val="20001"/>
                    </a:ext>
                  </a:extLst>
                </a:gridCol>
                <a:gridCol w="3218650">
                  <a:extLst>
                    <a:ext uri="{9D8B030D-6E8A-4147-A177-3AD203B41FA5}">
                      <a16:colId xmlns:a16="http://schemas.microsoft.com/office/drawing/2014/main" val="20002"/>
                    </a:ext>
                  </a:extLst>
                </a:gridCol>
              </a:tblGrid>
              <a:tr h="533400">
                <a:tc>
                  <a:txBody>
                    <a:bodyPr/>
                    <a:lstStyle/>
                    <a:p>
                      <a:pPr marL="0" marR="0" lvl="0" indent="0" algn="ctr" rtl="0">
                        <a:lnSpc>
                          <a:spcPct val="115000"/>
                        </a:lnSpc>
                        <a:spcBef>
                          <a:spcPts val="0"/>
                        </a:spcBef>
                        <a:spcAft>
                          <a:spcPts val="0"/>
                        </a:spcAft>
                        <a:buClr>
                          <a:srgbClr val="000000"/>
                        </a:buClr>
                        <a:buSzPts val="1100"/>
                        <a:buFont typeface="Arial"/>
                        <a:buNone/>
                      </a:pPr>
                      <a:r>
                        <a:rPr lang="es-MX" sz="1100" u="none" strike="noStrike" cap="none"/>
                        <a:t>1. ¿Qué aspectos se evaluarán?</a:t>
                      </a:r>
                      <a:endParaRPr sz="1100" u="none" strike="noStrike" cap="none">
                        <a:solidFill>
                          <a:srgbClr val="000000"/>
                        </a:solidFill>
                        <a:latin typeface="Arial"/>
                        <a:ea typeface="Arial"/>
                        <a:cs typeface="Arial"/>
                        <a:sym typeface="Arial"/>
                      </a:endParaRPr>
                    </a:p>
                  </a:txBody>
                  <a:tcPr marL="63500" marR="63500" marT="63500" marB="63500"/>
                </a:tc>
                <a:tc>
                  <a:txBody>
                    <a:bodyPr/>
                    <a:lstStyle/>
                    <a:p>
                      <a:pPr marL="0" marR="0" lvl="0" indent="0" algn="ctr" rtl="0">
                        <a:lnSpc>
                          <a:spcPct val="115000"/>
                        </a:lnSpc>
                        <a:spcBef>
                          <a:spcPts val="0"/>
                        </a:spcBef>
                        <a:spcAft>
                          <a:spcPts val="0"/>
                        </a:spcAft>
                        <a:buClr>
                          <a:srgbClr val="000000"/>
                        </a:buClr>
                        <a:buSzPts val="1100"/>
                        <a:buFont typeface="Arial"/>
                        <a:buNone/>
                      </a:pPr>
                      <a:r>
                        <a:rPr lang="es-MX" sz="1100" u="none" strike="noStrike" cap="none"/>
                        <a:t>2. ¿Cuáles son los criterios que se utilizarán para evaluar cada aspecto?</a:t>
                      </a:r>
                      <a:endParaRPr sz="1100" u="none" strike="noStrike" cap="none">
                        <a:solidFill>
                          <a:srgbClr val="000000"/>
                        </a:solidFill>
                        <a:latin typeface="Arial"/>
                        <a:ea typeface="Arial"/>
                        <a:cs typeface="Arial"/>
                        <a:sym typeface="Arial"/>
                      </a:endParaRPr>
                    </a:p>
                  </a:txBody>
                  <a:tcPr marL="63500" marR="63500" marT="63500" marB="63500"/>
                </a:tc>
                <a:tc>
                  <a:txBody>
                    <a:bodyPr/>
                    <a:lstStyle/>
                    <a:p>
                      <a:pPr marL="0" marR="0" lvl="0" indent="0" algn="ctr" rtl="0">
                        <a:lnSpc>
                          <a:spcPct val="115000"/>
                        </a:lnSpc>
                        <a:spcBef>
                          <a:spcPts val="0"/>
                        </a:spcBef>
                        <a:spcAft>
                          <a:spcPts val="0"/>
                        </a:spcAft>
                        <a:buClr>
                          <a:srgbClr val="000000"/>
                        </a:buClr>
                        <a:buSzPts val="1100"/>
                        <a:buFont typeface="Arial"/>
                        <a:buNone/>
                      </a:pPr>
                      <a:r>
                        <a:rPr lang="es-MX" sz="1100" u="none" strike="noStrike" cap="none"/>
                        <a:t>3. Herramientas e instrumentos de evaluación que se utilizarán.</a:t>
                      </a:r>
                      <a:endParaRPr sz="1100" u="none" strike="noStrike" cap="none">
                        <a:solidFill>
                          <a:srgbClr val="000000"/>
                        </a:solidFill>
                        <a:latin typeface="Arial"/>
                        <a:ea typeface="Arial"/>
                        <a:cs typeface="Arial"/>
                        <a:sym typeface="Arial"/>
                      </a:endParaRPr>
                    </a:p>
                  </a:txBody>
                  <a:tcPr marL="63500" marR="63500" marT="63500" marB="63500"/>
                </a:tc>
                <a:extLst>
                  <a:ext uri="{0D108BD9-81ED-4DB2-BD59-A6C34878D82A}">
                    <a16:rowId xmlns:a16="http://schemas.microsoft.com/office/drawing/2014/main" val="10000"/>
                  </a:ext>
                </a:extLst>
              </a:tr>
              <a:tr h="1943100">
                <a:tc>
                  <a:txBody>
                    <a:bodyPr/>
                    <a:lstStyle/>
                    <a:p>
                      <a:pPr marL="0" marR="0" lvl="0" indent="0" algn="l" rtl="0">
                        <a:lnSpc>
                          <a:spcPct val="115000"/>
                        </a:lnSpc>
                        <a:spcBef>
                          <a:spcPts val="0"/>
                        </a:spcBef>
                        <a:spcAft>
                          <a:spcPts val="0"/>
                        </a:spcAft>
                        <a:buClr>
                          <a:srgbClr val="000000"/>
                        </a:buClr>
                        <a:buSzPts val="1100"/>
                        <a:buFont typeface="Arial"/>
                        <a:buNone/>
                      </a:pPr>
                      <a:r>
                        <a:rPr lang="es-MX" sz="1100" u="none" strike="noStrike" cap="none"/>
                        <a:t>Investigación</a:t>
                      </a:r>
                      <a:endParaRPr sz="1100" u="none" strike="noStrike" cap="none"/>
                    </a:p>
                    <a:p>
                      <a:pPr marL="0" marR="0" lvl="0" indent="0" algn="l" rtl="0">
                        <a:lnSpc>
                          <a:spcPct val="115000"/>
                        </a:lnSpc>
                        <a:spcBef>
                          <a:spcPts val="0"/>
                        </a:spcBef>
                        <a:spcAft>
                          <a:spcPts val="0"/>
                        </a:spcAft>
                        <a:buClr>
                          <a:srgbClr val="000000"/>
                        </a:buClr>
                        <a:buSzPts val="1100"/>
                        <a:buFont typeface="Arial"/>
                        <a:buNone/>
                      </a:pPr>
                      <a:r>
                        <a:rPr lang="es-MX" sz="1100" u="none" strike="noStrike" cap="none"/>
                        <a:t>Inferencia</a:t>
                      </a:r>
                      <a:endParaRPr sz="1100" u="none" strike="noStrike" cap="none"/>
                    </a:p>
                    <a:p>
                      <a:pPr marL="0" marR="0" lvl="0" indent="0" algn="l" rtl="0">
                        <a:lnSpc>
                          <a:spcPct val="115000"/>
                        </a:lnSpc>
                        <a:spcBef>
                          <a:spcPts val="0"/>
                        </a:spcBef>
                        <a:spcAft>
                          <a:spcPts val="0"/>
                        </a:spcAft>
                        <a:buClr>
                          <a:srgbClr val="000000"/>
                        </a:buClr>
                        <a:buSzPts val="1100"/>
                        <a:buFont typeface="Arial"/>
                        <a:buNone/>
                      </a:pPr>
                      <a:r>
                        <a:rPr lang="es-MX" sz="1100" u="none" strike="noStrike" cap="none"/>
                        <a:t>Análisis y contrastación</a:t>
                      </a:r>
                      <a:endParaRPr sz="1100" u="none" strike="noStrike" cap="none"/>
                    </a:p>
                    <a:p>
                      <a:pPr marL="0" marR="0" lvl="0" indent="0" algn="l" rtl="0">
                        <a:lnSpc>
                          <a:spcPct val="115000"/>
                        </a:lnSpc>
                        <a:spcBef>
                          <a:spcPts val="0"/>
                        </a:spcBef>
                        <a:spcAft>
                          <a:spcPts val="0"/>
                        </a:spcAft>
                        <a:buClr>
                          <a:srgbClr val="000000"/>
                        </a:buClr>
                        <a:buSzPts val="1100"/>
                        <a:buFont typeface="Arial"/>
                        <a:buNone/>
                      </a:pPr>
                      <a:r>
                        <a:rPr lang="es-MX" sz="1100" u="none" strike="noStrike" cap="none"/>
                        <a:t>Redacción</a:t>
                      </a:r>
                      <a:endParaRPr sz="1100" u="none" strike="noStrike" cap="none"/>
                    </a:p>
                    <a:p>
                      <a:pPr marL="0" marR="0" lvl="0" indent="0" algn="l" rtl="0">
                        <a:lnSpc>
                          <a:spcPct val="115000"/>
                        </a:lnSpc>
                        <a:spcBef>
                          <a:spcPts val="0"/>
                        </a:spcBef>
                        <a:spcAft>
                          <a:spcPts val="0"/>
                        </a:spcAft>
                        <a:buClr>
                          <a:srgbClr val="000000"/>
                        </a:buClr>
                        <a:buSzPts val="1100"/>
                        <a:buFont typeface="Arial"/>
                        <a:buNone/>
                      </a:pPr>
                      <a:r>
                        <a:rPr lang="es-MX" sz="1100" u="none" strike="noStrike" cap="none"/>
                        <a:t>Presentación</a:t>
                      </a:r>
                      <a:endParaRPr sz="1100" u="none" strike="noStrike" cap="none">
                        <a:solidFill>
                          <a:srgbClr val="000000"/>
                        </a:solidFill>
                        <a:latin typeface="Arial"/>
                        <a:ea typeface="Arial"/>
                        <a:cs typeface="Arial"/>
                        <a:sym typeface="Arial"/>
                      </a:endParaRPr>
                    </a:p>
                  </a:txBody>
                  <a:tcPr marL="63500" marR="63500" marT="63500" marB="63500"/>
                </a:tc>
                <a:tc>
                  <a:txBody>
                    <a:bodyPr/>
                    <a:lstStyle/>
                    <a:p>
                      <a:pPr marL="0" marR="0" lvl="0" indent="0" algn="l" rtl="0">
                        <a:lnSpc>
                          <a:spcPct val="115000"/>
                        </a:lnSpc>
                        <a:spcBef>
                          <a:spcPts val="0"/>
                        </a:spcBef>
                        <a:spcAft>
                          <a:spcPts val="0"/>
                        </a:spcAft>
                        <a:buClr>
                          <a:srgbClr val="000000"/>
                        </a:buClr>
                        <a:buSzPts val="1100"/>
                        <a:buFont typeface="Arial"/>
                        <a:buNone/>
                      </a:pPr>
                      <a:r>
                        <a:rPr lang="es-MX" sz="1100" u="none" strike="noStrike" cap="none"/>
                        <a:t>Métodos de investigación, procesos y herramientas TIC adecuadas</a:t>
                      </a:r>
                      <a:endParaRPr sz="1100" u="none" strike="noStrike" cap="none">
                        <a:solidFill>
                          <a:srgbClr val="000000"/>
                        </a:solidFill>
                        <a:latin typeface="Arial"/>
                        <a:ea typeface="Arial"/>
                        <a:cs typeface="Arial"/>
                        <a:sym typeface="Arial"/>
                      </a:endParaRPr>
                    </a:p>
                  </a:txBody>
                  <a:tcPr marL="63500" marR="63500" marT="63500" marB="63500"/>
                </a:tc>
                <a:tc>
                  <a:txBody>
                    <a:bodyPr/>
                    <a:lstStyle/>
                    <a:p>
                      <a:pPr marL="0" marR="0" lvl="0" indent="0" algn="l" rtl="0">
                        <a:lnSpc>
                          <a:spcPct val="115000"/>
                        </a:lnSpc>
                        <a:spcBef>
                          <a:spcPts val="0"/>
                        </a:spcBef>
                        <a:spcAft>
                          <a:spcPts val="0"/>
                        </a:spcAft>
                        <a:buClr>
                          <a:srgbClr val="000000"/>
                        </a:buClr>
                        <a:buSzPts val="1100"/>
                        <a:buFont typeface="Arial"/>
                        <a:buNone/>
                      </a:pPr>
                      <a:r>
                        <a:rPr lang="es-MX" sz="1100" u="none" strike="noStrike" cap="none"/>
                        <a:t>Rúbricas preestablecidas: presentaciones, textos, blogs, videos, etc.</a:t>
                      </a:r>
                      <a:endParaRPr sz="1100" u="none" strike="noStrike" cap="none">
                        <a:solidFill>
                          <a:srgbClr val="000000"/>
                        </a:solidFill>
                        <a:latin typeface="Arial"/>
                        <a:ea typeface="Arial"/>
                        <a:cs typeface="Arial"/>
                        <a:sym typeface="Arial"/>
                      </a:endParaRPr>
                    </a:p>
                  </a:txBody>
                  <a:tcPr marL="63500" marR="63500" marT="63500" marB="63500"/>
                </a:tc>
                <a:extLst>
                  <a:ext uri="{0D108BD9-81ED-4DB2-BD59-A6C34878D82A}">
                    <a16:rowId xmlns:a16="http://schemas.microsoft.com/office/drawing/2014/main" val="10001"/>
                  </a:ext>
                </a:extLst>
              </a:tr>
            </a:tbl>
          </a:graphicData>
        </a:graphic>
      </p:graphicFrame>
      <p:sp>
        <p:nvSpPr>
          <p:cNvPr id="236" name="Google Shape;236;p27"/>
          <p:cNvSpPr txBox="1"/>
          <p:nvPr/>
        </p:nvSpPr>
        <p:spPr>
          <a:xfrm>
            <a:off x="806824" y="398033"/>
            <a:ext cx="910827" cy="6463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s-MX" sz="1800" b="0" i="0" u="none" strike="noStrike" cap="none">
                <a:solidFill>
                  <a:schemeClr val="dk1"/>
                </a:solidFill>
                <a:latin typeface="Calibri"/>
                <a:ea typeface="Calibri"/>
                <a:cs typeface="Calibri"/>
                <a:sym typeface="Calibri"/>
              </a:rPr>
              <a:t>Apdo. 9</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0"/>
        <p:cNvGrpSpPr/>
        <p:nvPr/>
      </p:nvGrpSpPr>
      <p:grpSpPr>
        <a:xfrm>
          <a:off x="0" y="0"/>
          <a:ext cx="0" cy="0"/>
          <a:chOff x="0" y="0"/>
          <a:chExt cx="0" cy="0"/>
        </a:xfrm>
      </p:grpSpPr>
      <p:sp>
        <p:nvSpPr>
          <p:cNvPr id="241" name="Google Shape;241;p28"/>
          <p:cNvSpPr/>
          <p:nvPr/>
        </p:nvSpPr>
        <p:spPr>
          <a:xfrm>
            <a:off x="10088880" y="0"/>
            <a:ext cx="2103120" cy="6858000"/>
          </a:xfrm>
          <a:prstGeom prst="rect">
            <a:avLst/>
          </a:prstGeom>
          <a:solidFill>
            <a:srgbClr val="5C2D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2" name="Google Shape;242;p28"/>
          <p:cNvSpPr/>
          <p:nvPr/>
        </p:nvSpPr>
        <p:spPr>
          <a:xfrm>
            <a:off x="8915400" y="2358913"/>
            <a:ext cx="2140172" cy="2140172"/>
          </a:xfrm>
          <a:prstGeom prst="ellipse">
            <a:avLst/>
          </a:prstGeom>
          <a:solidFill>
            <a:srgbClr val="FFFFFF"/>
          </a:solidFill>
          <a:ln w="22225" cap="flat" cmpd="sng">
            <a:solidFill>
              <a:srgbClr val="67225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43" name="Google Shape;243;p28"/>
          <p:cNvPicPr preferRelativeResize="0"/>
          <p:nvPr/>
        </p:nvPicPr>
        <p:blipFill rotWithShape="1">
          <a:blip r:embed="rId3">
            <a:alphaModFix/>
          </a:blip>
          <a:srcRect/>
          <a:stretch/>
        </p:blipFill>
        <p:spPr>
          <a:xfrm>
            <a:off x="9413987" y="2857501"/>
            <a:ext cx="1142998" cy="1142998"/>
          </a:xfrm>
          <a:prstGeom prst="rect">
            <a:avLst/>
          </a:prstGeom>
          <a:noFill/>
          <a:ln>
            <a:noFill/>
          </a:ln>
        </p:spPr>
      </p:pic>
      <p:sp>
        <p:nvSpPr>
          <p:cNvPr id="244" name="Google Shape;244;p28"/>
          <p:cNvSpPr txBox="1">
            <a:spLocks noGrp="1"/>
          </p:cNvSpPr>
          <p:nvPr>
            <p:ph type="body" idx="1"/>
          </p:nvPr>
        </p:nvSpPr>
        <p:spPr>
          <a:xfrm>
            <a:off x="853322" y="1502096"/>
            <a:ext cx="5907881" cy="346880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400"/>
              <a:buNone/>
            </a:pPr>
            <a:r>
              <a:rPr lang="es-MX" sz="2400"/>
              <a:t>Descripción</a:t>
            </a:r>
            <a:endParaRPr/>
          </a:p>
          <a:p>
            <a:pPr marL="0" lvl="0" indent="0" algn="l" rtl="0">
              <a:lnSpc>
                <a:spcPct val="90000"/>
              </a:lnSpc>
              <a:spcBef>
                <a:spcPts val="1000"/>
              </a:spcBef>
              <a:spcAft>
                <a:spcPts val="0"/>
              </a:spcAft>
              <a:buClr>
                <a:schemeClr val="dk1"/>
              </a:buClr>
              <a:buSzPts val="2400"/>
              <a:buNone/>
            </a:pPr>
            <a:r>
              <a:rPr lang="es-MX" sz="2400"/>
              <a:t>Creación de un blog que se presentará en vivo a los demás grupos del colegio, se enviará invitación escrita en el boletín escolar y se otorgarán incentivos a las alumnas de otros grupos que participen.</a:t>
            </a:r>
            <a:endParaRPr/>
          </a:p>
        </p:txBody>
      </p:sp>
      <p:sp>
        <p:nvSpPr>
          <p:cNvPr id="245" name="Google Shape;245;p28"/>
          <p:cNvSpPr txBox="1">
            <a:spLocks noGrp="1"/>
          </p:cNvSpPr>
          <p:nvPr>
            <p:ph type="title"/>
          </p:nvPr>
        </p:nvSpPr>
        <p:spPr>
          <a:xfrm>
            <a:off x="853322" y="396497"/>
            <a:ext cx="7914160" cy="247059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Calibri"/>
              <a:buNone/>
            </a:pPr>
            <a:r>
              <a:rPr lang="es-MX" sz="3200"/>
              <a:t>Producto final interdisciplinario</a:t>
            </a:r>
            <a:endParaRPr/>
          </a:p>
        </p:txBody>
      </p:sp>
      <p:sp>
        <p:nvSpPr>
          <p:cNvPr id="246" name="Google Shape;246;p28"/>
          <p:cNvSpPr txBox="1"/>
          <p:nvPr/>
        </p:nvSpPr>
        <p:spPr>
          <a:xfrm>
            <a:off x="853328" y="626125"/>
            <a:ext cx="21402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s-MX" sz="3000" b="0" i="0" u="none" strike="noStrike" cap="none">
                <a:solidFill>
                  <a:schemeClr val="dk1"/>
                </a:solidFill>
                <a:latin typeface="Calibri"/>
                <a:ea typeface="Calibri"/>
                <a:cs typeface="Calibri"/>
                <a:sym typeface="Calibri"/>
              </a:rPr>
              <a:t>Apdo. 10</a:t>
            </a:r>
            <a:endParaRPr sz="3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47" name="Google Shape;247;p28"/>
          <p:cNvPicPr preferRelativeResize="0"/>
          <p:nvPr/>
        </p:nvPicPr>
        <p:blipFill rotWithShape="1">
          <a:blip r:embed="rId4">
            <a:alphaModFix/>
          </a:blip>
          <a:srcRect/>
          <a:stretch/>
        </p:blipFill>
        <p:spPr>
          <a:xfrm>
            <a:off x="5728078" y="4181950"/>
            <a:ext cx="3039404" cy="2279553"/>
          </a:xfrm>
          <a:prstGeom prst="rect">
            <a:avLst/>
          </a:prstGeom>
          <a:noFill/>
          <a:ln>
            <a:noFill/>
          </a:ln>
        </p:spPr>
      </p:pic>
      <p:sp>
        <p:nvSpPr>
          <p:cNvPr id="248" name="Google Shape;248;p28"/>
          <p:cNvSpPr txBox="1"/>
          <p:nvPr/>
        </p:nvSpPr>
        <p:spPr>
          <a:xfrm>
            <a:off x="853322" y="4746703"/>
            <a:ext cx="4254255" cy="10156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s-MX" sz="2000" b="0" i="0" u="none" strike="noStrike" cap="none">
                <a:solidFill>
                  <a:schemeClr val="dk1"/>
                </a:solidFill>
                <a:latin typeface="Calibri"/>
                <a:ea typeface="Calibri"/>
                <a:cs typeface="Calibri"/>
                <a:sym typeface="Calibri"/>
              </a:rPr>
              <a:t>Presentación ante el grupo de en qué consistirá el proyecto: cfr. Apdo 6.</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2"/>
        <p:cNvGrpSpPr/>
        <p:nvPr/>
      </p:nvGrpSpPr>
      <p:grpSpPr>
        <a:xfrm>
          <a:off x="0" y="0"/>
          <a:ext cx="0" cy="0"/>
          <a:chOff x="0" y="0"/>
          <a:chExt cx="0" cy="0"/>
        </a:xfrm>
      </p:grpSpPr>
      <p:sp>
        <p:nvSpPr>
          <p:cNvPr id="253" name="Google Shape;253;p29"/>
          <p:cNvSpPr/>
          <p:nvPr/>
        </p:nvSpPr>
        <p:spPr>
          <a:xfrm>
            <a:off x="10088880" y="0"/>
            <a:ext cx="2103120" cy="6858000"/>
          </a:xfrm>
          <a:prstGeom prst="rect">
            <a:avLst/>
          </a:prstGeom>
          <a:solidFill>
            <a:srgbClr val="5C2D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4" name="Google Shape;254;p29"/>
          <p:cNvSpPr/>
          <p:nvPr/>
        </p:nvSpPr>
        <p:spPr>
          <a:xfrm>
            <a:off x="8915400" y="2358913"/>
            <a:ext cx="2140172" cy="2140172"/>
          </a:xfrm>
          <a:prstGeom prst="ellipse">
            <a:avLst/>
          </a:prstGeom>
          <a:solidFill>
            <a:srgbClr val="FFFFFF"/>
          </a:solidFill>
          <a:ln w="22225" cap="flat" cmpd="sng">
            <a:solidFill>
              <a:srgbClr val="67225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55" name="Google Shape;255;p29"/>
          <p:cNvPicPr preferRelativeResize="0"/>
          <p:nvPr/>
        </p:nvPicPr>
        <p:blipFill rotWithShape="1">
          <a:blip r:embed="rId3">
            <a:alphaModFix/>
          </a:blip>
          <a:srcRect/>
          <a:stretch/>
        </p:blipFill>
        <p:spPr>
          <a:xfrm>
            <a:off x="9413987" y="2857501"/>
            <a:ext cx="1142998" cy="1142998"/>
          </a:xfrm>
          <a:prstGeom prst="rect">
            <a:avLst/>
          </a:prstGeom>
          <a:noFill/>
          <a:ln>
            <a:noFill/>
          </a:ln>
        </p:spPr>
      </p:pic>
      <p:pic>
        <p:nvPicPr>
          <p:cNvPr id="256" name="Google Shape;256;p29"/>
          <p:cNvPicPr preferRelativeResize="0"/>
          <p:nvPr/>
        </p:nvPicPr>
        <p:blipFill rotWithShape="1">
          <a:blip r:embed="rId4">
            <a:alphaModFix/>
          </a:blip>
          <a:srcRect/>
          <a:stretch/>
        </p:blipFill>
        <p:spPr>
          <a:xfrm>
            <a:off x="531223" y="571499"/>
            <a:ext cx="3810001" cy="2857501"/>
          </a:xfrm>
          <a:prstGeom prst="rect">
            <a:avLst/>
          </a:prstGeom>
          <a:noFill/>
          <a:ln>
            <a:noFill/>
          </a:ln>
        </p:spPr>
      </p:pic>
      <p:pic>
        <p:nvPicPr>
          <p:cNvPr id="257" name="Google Shape;257;p29"/>
          <p:cNvPicPr preferRelativeResize="0"/>
          <p:nvPr/>
        </p:nvPicPr>
        <p:blipFill rotWithShape="1">
          <a:blip r:embed="rId5">
            <a:alphaModFix/>
          </a:blip>
          <a:srcRect/>
          <a:stretch/>
        </p:blipFill>
        <p:spPr>
          <a:xfrm>
            <a:off x="5105399" y="682532"/>
            <a:ext cx="3810001" cy="2857501"/>
          </a:xfrm>
          <a:prstGeom prst="rect">
            <a:avLst/>
          </a:prstGeom>
          <a:noFill/>
          <a:ln>
            <a:noFill/>
          </a:ln>
        </p:spPr>
      </p:pic>
      <p:pic>
        <p:nvPicPr>
          <p:cNvPr id="258" name="Google Shape;258;p29"/>
          <p:cNvPicPr preferRelativeResize="0"/>
          <p:nvPr/>
        </p:nvPicPr>
        <p:blipFill rotWithShape="1">
          <a:blip r:embed="rId6">
            <a:alphaModFix/>
          </a:blip>
          <a:srcRect/>
          <a:stretch/>
        </p:blipFill>
        <p:spPr>
          <a:xfrm>
            <a:off x="2601682" y="3686992"/>
            <a:ext cx="4230191" cy="3172643"/>
          </a:xfrm>
          <a:prstGeom prst="rect">
            <a:avLst/>
          </a:prstGeom>
          <a:noFill/>
          <a:ln>
            <a:noFill/>
          </a:ln>
        </p:spPr>
      </p:pic>
      <p:pic>
        <p:nvPicPr>
          <p:cNvPr id="259" name="Google Shape;259;p29"/>
          <p:cNvPicPr preferRelativeResize="0"/>
          <p:nvPr/>
        </p:nvPicPr>
        <p:blipFill>
          <a:blip r:embed="rId7">
            <a:alphaModFix/>
          </a:blip>
          <a:stretch>
            <a:fillRect/>
          </a:stretch>
        </p:blipFill>
        <p:spPr>
          <a:xfrm>
            <a:off x="1476360" y="1799625"/>
            <a:ext cx="133365" cy="141700"/>
          </a:xfrm>
          <a:prstGeom prst="rect">
            <a:avLst/>
          </a:prstGeom>
          <a:noFill/>
          <a:ln>
            <a:noFill/>
          </a:ln>
        </p:spPr>
      </p:pic>
      <p:pic>
        <p:nvPicPr>
          <p:cNvPr id="260" name="Google Shape;260;p29"/>
          <p:cNvPicPr preferRelativeResize="0"/>
          <p:nvPr/>
        </p:nvPicPr>
        <p:blipFill>
          <a:blip r:embed="rId7">
            <a:alphaModFix/>
          </a:blip>
          <a:stretch>
            <a:fillRect/>
          </a:stretch>
        </p:blipFill>
        <p:spPr>
          <a:xfrm>
            <a:off x="1838310" y="1847250"/>
            <a:ext cx="133365" cy="141700"/>
          </a:xfrm>
          <a:prstGeom prst="rect">
            <a:avLst/>
          </a:prstGeom>
          <a:noFill/>
          <a:ln>
            <a:noFill/>
          </a:ln>
        </p:spPr>
      </p:pic>
      <p:pic>
        <p:nvPicPr>
          <p:cNvPr id="261" name="Google Shape;261;p29"/>
          <p:cNvPicPr preferRelativeResize="0"/>
          <p:nvPr/>
        </p:nvPicPr>
        <p:blipFill>
          <a:blip r:embed="rId7">
            <a:alphaModFix/>
          </a:blip>
          <a:stretch>
            <a:fillRect/>
          </a:stretch>
        </p:blipFill>
        <p:spPr>
          <a:xfrm>
            <a:off x="2369548" y="1847250"/>
            <a:ext cx="133365" cy="141700"/>
          </a:xfrm>
          <a:prstGeom prst="rect">
            <a:avLst/>
          </a:prstGeom>
          <a:noFill/>
          <a:ln>
            <a:noFill/>
          </a:ln>
        </p:spPr>
      </p:pic>
      <p:pic>
        <p:nvPicPr>
          <p:cNvPr id="262" name="Google Shape;262;p29"/>
          <p:cNvPicPr preferRelativeResize="0"/>
          <p:nvPr/>
        </p:nvPicPr>
        <p:blipFill>
          <a:blip r:embed="rId7">
            <a:alphaModFix/>
          </a:blip>
          <a:stretch>
            <a:fillRect/>
          </a:stretch>
        </p:blipFill>
        <p:spPr>
          <a:xfrm>
            <a:off x="2714610" y="1929400"/>
            <a:ext cx="133365" cy="141700"/>
          </a:xfrm>
          <a:prstGeom prst="rect">
            <a:avLst/>
          </a:prstGeom>
          <a:noFill/>
          <a:ln>
            <a:noFill/>
          </a:ln>
        </p:spPr>
      </p:pic>
      <p:pic>
        <p:nvPicPr>
          <p:cNvPr id="263" name="Google Shape;263;p29"/>
          <p:cNvPicPr preferRelativeResize="0"/>
          <p:nvPr/>
        </p:nvPicPr>
        <p:blipFill>
          <a:blip r:embed="rId7">
            <a:alphaModFix/>
          </a:blip>
          <a:stretch>
            <a:fillRect/>
          </a:stretch>
        </p:blipFill>
        <p:spPr>
          <a:xfrm>
            <a:off x="3314685" y="1988950"/>
            <a:ext cx="133365" cy="141700"/>
          </a:xfrm>
          <a:prstGeom prst="rect">
            <a:avLst/>
          </a:prstGeom>
          <a:noFill/>
          <a:ln>
            <a:noFill/>
          </a:ln>
        </p:spPr>
      </p:pic>
      <p:pic>
        <p:nvPicPr>
          <p:cNvPr id="264" name="Google Shape;264;p29"/>
          <p:cNvPicPr preferRelativeResize="0"/>
          <p:nvPr/>
        </p:nvPicPr>
        <p:blipFill>
          <a:blip r:embed="rId7">
            <a:alphaModFix/>
          </a:blip>
          <a:stretch>
            <a:fillRect/>
          </a:stretch>
        </p:blipFill>
        <p:spPr>
          <a:xfrm>
            <a:off x="3717325" y="1571625"/>
            <a:ext cx="214600" cy="228000"/>
          </a:xfrm>
          <a:prstGeom prst="rect">
            <a:avLst/>
          </a:prstGeom>
          <a:noFill/>
          <a:ln>
            <a:noFill/>
          </a:ln>
        </p:spPr>
      </p:pic>
      <p:pic>
        <p:nvPicPr>
          <p:cNvPr id="265" name="Google Shape;265;p29"/>
          <p:cNvPicPr preferRelativeResize="0"/>
          <p:nvPr/>
        </p:nvPicPr>
        <p:blipFill>
          <a:blip r:embed="rId7">
            <a:alphaModFix/>
          </a:blip>
          <a:stretch>
            <a:fillRect/>
          </a:stretch>
        </p:blipFill>
        <p:spPr>
          <a:xfrm>
            <a:off x="2600310" y="2609250"/>
            <a:ext cx="133365" cy="141700"/>
          </a:xfrm>
          <a:prstGeom prst="rect">
            <a:avLst/>
          </a:prstGeom>
          <a:noFill/>
          <a:ln>
            <a:noFill/>
          </a:ln>
        </p:spPr>
      </p:pic>
      <p:pic>
        <p:nvPicPr>
          <p:cNvPr id="266" name="Google Shape;266;p29"/>
          <p:cNvPicPr preferRelativeResize="0"/>
          <p:nvPr/>
        </p:nvPicPr>
        <p:blipFill>
          <a:blip r:embed="rId7">
            <a:alphaModFix/>
          </a:blip>
          <a:stretch>
            <a:fillRect/>
          </a:stretch>
        </p:blipFill>
        <p:spPr>
          <a:xfrm>
            <a:off x="8353410" y="1929400"/>
            <a:ext cx="133365" cy="141700"/>
          </a:xfrm>
          <a:prstGeom prst="rect">
            <a:avLst/>
          </a:prstGeom>
          <a:noFill/>
          <a:ln>
            <a:noFill/>
          </a:ln>
        </p:spPr>
      </p:pic>
      <p:pic>
        <p:nvPicPr>
          <p:cNvPr id="267" name="Google Shape;267;p29"/>
          <p:cNvPicPr preferRelativeResize="0"/>
          <p:nvPr/>
        </p:nvPicPr>
        <p:blipFill>
          <a:blip r:embed="rId7">
            <a:alphaModFix/>
          </a:blip>
          <a:stretch>
            <a:fillRect/>
          </a:stretch>
        </p:blipFill>
        <p:spPr>
          <a:xfrm>
            <a:off x="5572110" y="1429925"/>
            <a:ext cx="133365" cy="141700"/>
          </a:xfrm>
          <a:prstGeom prst="rect">
            <a:avLst/>
          </a:prstGeom>
          <a:noFill/>
          <a:ln>
            <a:noFill/>
          </a:ln>
        </p:spPr>
      </p:pic>
      <p:pic>
        <p:nvPicPr>
          <p:cNvPr id="268" name="Google Shape;268;p29"/>
          <p:cNvPicPr preferRelativeResize="0"/>
          <p:nvPr/>
        </p:nvPicPr>
        <p:blipFill>
          <a:blip r:embed="rId7">
            <a:alphaModFix/>
          </a:blip>
          <a:stretch>
            <a:fillRect/>
          </a:stretch>
        </p:blipFill>
        <p:spPr>
          <a:xfrm>
            <a:off x="7105635" y="1429925"/>
            <a:ext cx="133365" cy="141700"/>
          </a:xfrm>
          <a:prstGeom prst="rect">
            <a:avLst/>
          </a:prstGeom>
          <a:noFill/>
          <a:ln>
            <a:noFill/>
          </a:ln>
        </p:spPr>
      </p:pic>
      <p:pic>
        <p:nvPicPr>
          <p:cNvPr id="269" name="Google Shape;269;p29"/>
          <p:cNvPicPr preferRelativeResize="0"/>
          <p:nvPr/>
        </p:nvPicPr>
        <p:blipFill>
          <a:blip r:embed="rId7">
            <a:alphaModFix/>
          </a:blip>
          <a:stretch>
            <a:fillRect/>
          </a:stretch>
        </p:blipFill>
        <p:spPr>
          <a:xfrm>
            <a:off x="8267685" y="1429925"/>
            <a:ext cx="133365" cy="141700"/>
          </a:xfrm>
          <a:prstGeom prst="rect">
            <a:avLst/>
          </a:prstGeom>
          <a:noFill/>
          <a:ln>
            <a:noFill/>
          </a:ln>
        </p:spPr>
      </p:pic>
      <p:pic>
        <p:nvPicPr>
          <p:cNvPr id="270" name="Google Shape;270;p29"/>
          <p:cNvPicPr preferRelativeResize="0"/>
          <p:nvPr/>
        </p:nvPicPr>
        <p:blipFill>
          <a:blip r:embed="rId7">
            <a:alphaModFix/>
          </a:blip>
          <a:stretch>
            <a:fillRect/>
          </a:stretch>
        </p:blipFill>
        <p:spPr>
          <a:xfrm>
            <a:off x="3009885" y="5266725"/>
            <a:ext cx="133365" cy="141700"/>
          </a:xfrm>
          <a:prstGeom prst="rect">
            <a:avLst/>
          </a:prstGeom>
          <a:noFill/>
          <a:ln>
            <a:noFill/>
          </a:ln>
        </p:spPr>
      </p:pic>
      <p:pic>
        <p:nvPicPr>
          <p:cNvPr id="271" name="Google Shape;271;p29"/>
          <p:cNvPicPr preferRelativeResize="0"/>
          <p:nvPr/>
        </p:nvPicPr>
        <p:blipFill>
          <a:blip r:embed="rId7">
            <a:alphaModFix/>
          </a:blip>
          <a:stretch>
            <a:fillRect/>
          </a:stretch>
        </p:blipFill>
        <p:spPr>
          <a:xfrm>
            <a:off x="3798546" y="4761330"/>
            <a:ext cx="214600" cy="227995"/>
          </a:xfrm>
          <a:prstGeom prst="rect">
            <a:avLst/>
          </a:prstGeom>
          <a:noFill/>
          <a:ln>
            <a:noFill/>
          </a:ln>
        </p:spPr>
      </p:pic>
      <p:pic>
        <p:nvPicPr>
          <p:cNvPr id="272" name="Google Shape;272;p29"/>
          <p:cNvPicPr preferRelativeResize="0"/>
          <p:nvPr/>
        </p:nvPicPr>
        <p:blipFill>
          <a:blip r:embed="rId7">
            <a:alphaModFix/>
          </a:blip>
          <a:stretch>
            <a:fillRect/>
          </a:stretch>
        </p:blipFill>
        <p:spPr>
          <a:xfrm>
            <a:off x="4552935" y="4923825"/>
            <a:ext cx="133365" cy="141700"/>
          </a:xfrm>
          <a:prstGeom prst="rect">
            <a:avLst/>
          </a:prstGeom>
          <a:noFill/>
          <a:ln>
            <a:noFill/>
          </a:ln>
        </p:spPr>
      </p:pic>
      <p:pic>
        <p:nvPicPr>
          <p:cNvPr id="273" name="Google Shape;273;p29"/>
          <p:cNvPicPr preferRelativeResize="0"/>
          <p:nvPr/>
        </p:nvPicPr>
        <p:blipFill>
          <a:blip r:embed="rId7">
            <a:alphaModFix/>
          </a:blip>
          <a:stretch>
            <a:fillRect/>
          </a:stretch>
        </p:blipFill>
        <p:spPr>
          <a:xfrm>
            <a:off x="5381610" y="4923825"/>
            <a:ext cx="133365" cy="1417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7"/>
        <p:cNvGrpSpPr/>
        <p:nvPr/>
      </p:nvGrpSpPr>
      <p:grpSpPr>
        <a:xfrm>
          <a:off x="0" y="0"/>
          <a:ext cx="0" cy="0"/>
          <a:chOff x="0" y="0"/>
          <a:chExt cx="0" cy="0"/>
        </a:xfrm>
      </p:grpSpPr>
      <p:sp>
        <p:nvSpPr>
          <p:cNvPr id="278" name="Google Shape;278;p30"/>
          <p:cNvSpPr/>
          <p:nvPr/>
        </p:nvSpPr>
        <p:spPr>
          <a:xfrm>
            <a:off x="10088880" y="0"/>
            <a:ext cx="2103120" cy="6858000"/>
          </a:xfrm>
          <a:prstGeom prst="rect">
            <a:avLst/>
          </a:prstGeom>
          <a:solidFill>
            <a:srgbClr val="5C2D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9" name="Google Shape;279;p30"/>
          <p:cNvSpPr/>
          <p:nvPr/>
        </p:nvSpPr>
        <p:spPr>
          <a:xfrm>
            <a:off x="8915400" y="2358913"/>
            <a:ext cx="2140172" cy="2140172"/>
          </a:xfrm>
          <a:prstGeom prst="ellipse">
            <a:avLst/>
          </a:prstGeom>
          <a:solidFill>
            <a:srgbClr val="FFFFFF"/>
          </a:solidFill>
          <a:ln w="22225" cap="flat" cmpd="sng">
            <a:solidFill>
              <a:srgbClr val="67225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80" name="Google Shape;280;p30"/>
          <p:cNvPicPr preferRelativeResize="0"/>
          <p:nvPr/>
        </p:nvPicPr>
        <p:blipFill rotWithShape="1">
          <a:blip r:embed="rId3">
            <a:alphaModFix/>
          </a:blip>
          <a:srcRect/>
          <a:stretch/>
        </p:blipFill>
        <p:spPr>
          <a:xfrm>
            <a:off x="9413987" y="2857501"/>
            <a:ext cx="1142998" cy="1142998"/>
          </a:xfrm>
          <a:prstGeom prst="rect">
            <a:avLst/>
          </a:prstGeom>
          <a:noFill/>
          <a:ln>
            <a:noFill/>
          </a:ln>
        </p:spPr>
      </p:pic>
      <p:sp>
        <p:nvSpPr>
          <p:cNvPr id="281" name="Google Shape;281;p30"/>
          <p:cNvSpPr txBox="1"/>
          <p:nvPr/>
        </p:nvSpPr>
        <p:spPr>
          <a:xfrm>
            <a:off x="1136425" y="404950"/>
            <a:ext cx="2344500" cy="70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s-MX" sz="3000" b="0" i="0" u="none" strike="noStrike" cap="none">
                <a:solidFill>
                  <a:schemeClr val="dk1"/>
                </a:solidFill>
                <a:latin typeface="Calibri"/>
                <a:ea typeface="Calibri"/>
                <a:cs typeface="Calibri"/>
                <a:sym typeface="Calibri"/>
              </a:rPr>
              <a:t>Apdo. 11.1</a:t>
            </a:r>
            <a:endParaRPr sz="3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p:txBody>
      </p:sp>
      <p:sp>
        <p:nvSpPr>
          <p:cNvPr id="282" name="Google Shape;282;p30"/>
          <p:cNvSpPr txBox="1">
            <a:spLocks noGrp="1"/>
          </p:cNvSpPr>
          <p:nvPr>
            <p:ph type="title"/>
          </p:nvPr>
        </p:nvSpPr>
        <p:spPr>
          <a:xfrm>
            <a:off x="1136428" y="758893"/>
            <a:ext cx="8077200" cy="169847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Calibri"/>
              <a:buNone/>
            </a:pPr>
            <a:r>
              <a:rPr lang="es-MX" b="1"/>
              <a:t>Actividad interdisciplinaria para detonar el proyecto</a:t>
            </a:r>
            <a:endParaRPr/>
          </a:p>
        </p:txBody>
      </p:sp>
      <p:sp>
        <p:nvSpPr>
          <p:cNvPr id="283" name="Google Shape;283;p30"/>
          <p:cNvSpPr txBox="1">
            <a:spLocks noGrp="1"/>
          </p:cNvSpPr>
          <p:nvPr>
            <p:ph type="body" idx="1"/>
          </p:nvPr>
        </p:nvSpPr>
        <p:spPr>
          <a:xfrm>
            <a:off x="1092845" y="2367487"/>
            <a:ext cx="7816024" cy="3815911"/>
          </a:xfrm>
          <a:prstGeom prst="rect">
            <a:avLst/>
          </a:prstGeom>
          <a:noFill/>
          <a:ln>
            <a:noFill/>
          </a:ln>
        </p:spPr>
        <p:txBody>
          <a:bodyPr spcFirstLastPara="1" wrap="square" lIns="91425" tIns="45700" rIns="91425" bIns="45700" anchor="ctr" anchorCtr="0">
            <a:noAutofit/>
          </a:bodyPr>
          <a:lstStyle/>
          <a:p>
            <a:pPr marL="0" lvl="0" indent="0" algn="just" rtl="0">
              <a:lnSpc>
                <a:spcPct val="90000"/>
              </a:lnSpc>
              <a:spcBef>
                <a:spcPts val="0"/>
              </a:spcBef>
              <a:spcAft>
                <a:spcPts val="0"/>
              </a:spcAft>
              <a:buClr>
                <a:schemeClr val="dk1"/>
              </a:buClr>
              <a:buSzPts val="2400"/>
              <a:buNone/>
            </a:pPr>
            <a:r>
              <a:rPr lang="es-MX" sz="2400"/>
              <a:t>Nombre de la actividad: presentación ante el grupo de en qué consistirá el </a:t>
            </a:r>
            <a:r>
              <a:rPr lang="es-MX" sz="2400" i="1" u="sng"/>
              <a:t>proyecto LA FALTA DE UN LIDERAZGO POSITIVO QUE PUEDA CAMBIAR LA COMUNIDAD </a:t>
            </a:r>
            <a:endParaRPr/>
          </a:p>
          <a:p>
            <a:pPr marL="0" lvl="0" indent="0" algn="just" rtl="0">
              <a:lnSpc>
                <a:spcPct val="90000"/>
              </a:lnSpc>
              <a:spcBef>
                <a:spcPts val="1000"/>
              </a:spcBef>
              <a:spcAft>
                <a:spcPts val="0"/>
              </a:spcAft>
              <a:buClr>
                <a:schemeClr val="dk1"/>
              </a:buClr>
              <a:buSzPts val="2400"/>
              <a:buNone/>
            </a:pPr>
            <a:r>
              <a:rPr lang="es-MX" sz="2400"/>
              <a:t>Objetivo: que las alumnas conozcan y evalúen las consecuencias de seguir a determinados líderes y de no proponer opciones positivas para influir en su comunidad. </a:t>
            </a:r>
            <a:endParaRPr/>
          </a:p>
          <a:p>
            <a:pPr marL="0" lvl="0" indent="0" algn="just" rtl="0">
              <a:lnSpc>
                <a:spcPct val="90000"/>
              </a:lnSpc>
              <a:spcBef>
                <a:spcPts val="1000"/>
              </a:spcBef>
              <a:spcAft>
                <a:spcPts val="0"/>
              </a:spcAft>
              <a:buClr>
                <a:schemeClr val="dk1"/>
              </a:buClr>
              <a:buSzPts val="2400"/>
              <a:buNone/>
            </a:pPr>
            <a:r>
              <a:rPr lang="es-MX" sz="2400"/>
              <a:t>Grado: 1° semestre</a:t>
            </a:r>
            <a:endParaRPr/>
          </a:p>
          <a:p>
            <a:pPr marL="0" lvl="0" indent="0" algn="just" rtl="0">
              <a:lnSpc>
                <a:spcPct val="90000"/>
              </a:lnSpc>
              <a:spcBef>
                <a:spcPts val="1000"/>
              </a:spcBef>
              <a:spcAft>
                <a:spcPts val="0"/>
              </a:spcAft>
              <a:buClr>
                <a:schemeClr val="dk1"/>
              </a:buClr>
              <a:buSzPts val="2400"/>
              <a:buNone/>
            </a:pPr>
            <a:r>
              <a:rPr lang="es-MX" sz="2400"/>
              <a:t>Fecha: noviembre 2019</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7"/>
        <p:cNvGrpSpPr/>
        <p:nvPr/>
      </p:nvGrpSpPr>
      <p:grpSpPr>
        <a:xfrm>
          <a:off x="0" y="0"/>
          <a:ext cx="0" cy="0"/>
          <a:chOff x="0" y="0"/>
          <a:chExt cx="0" cy="0"/>
        </a:xfrm>
      </p:grpSpPr>
      <p:sp>
        <p:nvSpPr>
          <p:cNvPr id="288" name="Google Shape;288;p31"/>
          <p:cNvSpPr/>
          <p:nvPr/>
        </p:nvSpPr>
        <p:spPr>
          <a:xfrm>
            <a:off x="10088880" y="0"/>
            <a:ext cx="2103120" cy="6858000"/>
          </a:xfrm>
          <a:prstGeom prst="rect">
            <a:avLst/>
          </a:prstGeom>
          <a:solidFill>
            <a:srgbClr val="5C2D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9" name="Google Shape;289;p31"/>
          <p:cNvSpPr/>
          <p:nvPr/>
        </p:nvSpPr>
        <p:spPr>
          <a:xfrm>
            <a:off x="8915400" y="2358913"/>
            <a:ext cx="2140172" cy="2140172"/>
          </a:xfrm>
          <a:prstGeom prst="ellipse">
            <a:avLst/>
          </a:prstGeom>
          <a:solidFill>
            <a:srgbClr val="FFFFFF"/>
          </a:solidFill>
          <a:ln w="22225" cap="flat" cmpd="sng">
            <a:solidFill>
              <a:srgbClr val="67225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90" name="Google Shape;290;p31"/>
          <p:cNvPicPr preferRelativeResize="0"/>
          <p:nvPr/>
        </p:nvPicPr>
        <p:blipFill rotWithShape="1">
          <a:blip r:embed="rId3">
            <a:alphaModFix/>
          </a:blip>
          <a:srcRect/>
          <a:stretch/>
        </p:blipFill>
        <p:spPr>
          <a:xfrm>
            <a:off x="9413987" y="2857501"/>
            <a:ext cx="1142998" cy="1142998"/>
          </a:xfrm>
          <a:prstGeom prst="rect">
            <a:avLst/>
          </a:prstGeom>
          <a:noFill/>
          <a:ln>
            <a:noFill/>
          </a:ln>
        </p:spPr>
      </p:pic>
      <p:sp>
        <p:nvSpPr>
          <p:cNvPr id="291" name="Google Shape;291;p31"/>
          <p:cNvSpPr/>
          <p:nvPr/>
        </p:nvSpPr>
        <p:spPr>
          <a:xfrm>
            <a:off x="795349" y="357450"/>
            <a:ext cx="26280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s-MX" sz="3000" b="0" i="0" u="none" strike="noStrike" cap="none">
                <a:solidFill>
                  <a:schemeClr val="dk1"/>
                </a:solidFill>
                <a:latin typeface="Calibri"/>
                <a:ea typeface="Calibri"/>
                <a:cs typeface="Calibri"/>
                <a:sym typeface="Calibri"/>
              </a:rPr>
              <a:t>Apdo. 11.2</a:t>
            </a:r>
            <a:endParaRPr sz="3000" b="0" i="0" u="none" strike="noStrike" cap="none">
              <a:solidFill>
                <a:srgbClr val="000000"/>
              </a:solidFill>
              <a:latin typeface="Arial"/>
              <a:ea typeface="Arial"/>
              <a:cs typeface="Arial"/>
              <a:sym typeface="Arial"/>
            </a:endParaRPr>
          </a:p>
        </p:txBody>
      </p:sp>
      <p:sp>
        <p:nvSpPr>
          <p:cNvPr id="292" name="Google Shape;292;p31"/>
          <p:cNvSpPr txBox="1">
            <a:spLocks noGrp="1"/>
          </p:cNvSpPr>
          <p:nvPr>
            <p:ph type="body" idx="1"/>
          </p:nvPr>
        </p:nvSpPr>
        <p:spPr>
          <a:xfrm>
            <a:off x="795348" y="726774"/>
            <a:ext cx="8956085" cy="5800315"/>
          </a:xfrm>
          <a:prstGeom prst="rect">
            <a:avLst/>
          </a:prstGeom>
          <a:noFill/>
          <a:ln>
            <a:noFill/>
          </a:ln>
        </p:spPr>
        <p:txBody>
          <a:bodyPr spcFirstLastPara="1" wrap="square" lIns="91425" tIns="45700" rIns="91425" bIns="45700" anchor="ctr" anchorCtr="0">
            <a:noAutofit/>
          </a:bodyPr>
          <a:lstStyle/>
          <a:p>
            <a:pPr marL="0" lvl="0" indent="0" algn="just" rtl="0">
              <a:lnSpc>
                <a:spcPct val="90000"/>
              </a:lnSpc>
              <a:spcBef>
                <a:spcPts val="0"/>
              </a:spcBef>
              <a:spcAft>
                <a:spcPts val="0"/>
              </a:spcAft>
              <a:buClr>
                <a:schemeClr val="dk1"/>
              </a:buClr>
              <a:buSzPts val="2200"/>
              <a:buNone/>
            </a:pPr>
            <a:r>
              <a:rPr lang="es-MX" sz="2200"/>
              <a:t>Historia Universal, Moderna y Contemporánea, clave 1104</a:t>
            </a:r>
            <a:r>
              <a:rPr lang="es-MX" sz="2200" u="sng"/>
              <a:t> </a:t>
            </a:r>
            <a:endParaRPr/>
          </a:p>
          <a:p>
            <a:pPr marL="228600" lvl="0" indent="-228600" algn="just" rtl="0">
              <a:lnSpc>
                <a:spcPct val="90000"/>
              </a:lnSpc>
              <a:spcBef>
                <a:spcPts val="1000"/>
              </a:spcBef>
              <a:spcAft>
                <a:spcPts val="0"/>
              </a:spcAft>
              <a:buClr>
                <a:schemeClr val="dk1"/>
              </a:buClr>
              <a:buSzPts val="2200"/>
              <a:buChar char="•"/>
            </a:pPr>
            <a:r>
              <a:rPr lang="es-MX" sz="2200"/>
              <a:t>Conocer los rasgos de los principales líderes, así como su impacto en su momento y en la actualidad</a:t>
            </a:r>
            <a:endParaRPr sz="2200"/>
          </a:p>
          <a:p>
            <a:pPr marL="0" lvl="0" indent="0" algn="just" rtl="0">
              <a:lnSpc>
                <a:spcPct val="90000"/>
              </a:lnSpc>
              <a:spcBef>
                <a:spcPts val="1000"/>
              </a:spcBef>
              <a:spcAft>
                <a:spcPts val="0"/>
              </a:spcAft>
              <a:buClr>
                <a:schemeClr val="dk1"/>
              </a:buClr>
              <a:buSzPts val="2200"/>
              <a:buNone/>
            </a:pPr>
            <a:r>
              <a:rPr lang="es-MX" sz="2200"/>
              <a:t>Taller de Lectura, Redacción e Iniciación a la Investigación Documental I, clave, 1105 </a:t>
            </a:r>
            <a:endParaRPr/>
          </a:p>
          <a:p>
            <a:pPr marL="228600" lvl="0" indent="-228600" algn="just" rtl="0">
              <a:lnSpc>
                <a:spcPct val="90000"/>
              </a:lnSpc>
              <a:spcBef>
                <a:spcPts val="1000"/>
              </a:spcBef>
              <a:spcAft>
                <a:spcPts val="0"/>
              </a:spcAft>
              <a:buClr>
                <a:schemeClr val="dk1"/>
              </a:buClr>
              <a:buSzPts val="2200"/>
              <a:buChar char="•"/>
            </a:pPr>
            <a:r>
              <a:rPr lang="es-MX" sz="2200"/>
              <a:t>Desarrollar capacidad de análisis, transferencia y redacción de ideas </a:t>
            </a:r>
            <a:endParaRPr/>
          </a:p>
          <a:p>
            <a:pPr marL="0" lvl="0" indent="0" algn="just" rtl="0">
              <a:lnSpc>
                <a:spcPct val="90000"/>
              </a:lnSpc>
              <a:spcBef>
                <a:spcPts val="1000"/>
              </a:spcBef>
              <a:spcAft>
                <a:spcPts val="0"/>
              </a:spcAft>
              <a:buClr>
                <a:schemeClr val="dk1"/>
              </a:buClr>
              <a:buSzPts val="2200"/>
              <a:buNone/>
            </a:pPr>
            <a:r>
              <a:rPr lang="es-MX" sz="2200"/>
              <a:t>Taller de Cómputo, clave 1102</a:t>
            </a:r>
            <a:endParaRPr/>
          </a:p>
          <a:p>
            <a:pPr marL="0" lvl="0" indent="0" algn="just" rtl="0">
              <a:lnSpc>
                <a:spcPct val="90000"/>
              </a:lnSpc>
              <a:spcBef>
                <a:spcPts val="1000"/>
              </a:spcBef>
              <a:spcAft>
                <a:spcPts val="0"/>
              </a:spcAft>
              <a:buClr>
                <a:schemeClr val="dk1"/>
              </a:buClr>
              <a:buSzPts val="2200"/>
              <a:buNone/>
            </a:pPr>
            <a:endParaRPr sz="2200"/>
          </a:p>
          <a:p>
            <a:pPr marL="228600" lvl="0" indent="-228600" algn="just" rtl="0">
              <a:lnSpc>
                <a:spcPct val="90000"/>
              </a:lnSpc>
              <a:spcBef>
                <a:spcPts val="1000"/>
              </a:spcBef>
              <a:spcAft>
                <a:spcPts val="0"/>
              </a:spcAft>
              <a:buClr>
                <a:schemeClr val="dk1"/>
              </a:buClr>
              <a:buSzPts val="2200"/>
              <a:buChar char="•"/>
            </a:pPr>
            <a:r>
              <a:rPr lang="es-MX" sz="2200"/>
              <a:t>Utilizar la información para elaborar una propuesta de trascendencia social (blog, video, etc.) con el fin de autoproyectarse como personas influyentes (</a:t>
            </a:r>
            <a:r>
              <a:rPr lang="es-MX" sz="2200" i="1"/>
              <a:t>Influencers)</a:t>
            </a:r>
            <a:endParaRPr/>
          </a:p>
          <a:p>
            <a:pPr marL="228600" lvl="0" indent="-88900" algn="just" rtl="0">
              <a:lnSpc>
                <a:spcPct val="90000"/>
              </a:lnSpc>
              <a:spcBef>
                <a:spcPts val="1000"/>
              </a:spcBef>
              <a:spcAft>
                <a:spcPts val="0"/>
              </a:spcAft>
              <a:buClr>
                <a:schemeClr val="dk1"/>
              </a:buClr>
              <a:buSzPts val="2200"/>
              <a:buNone/>
            </a:pPr>
            <a:endParaRPr sz="2200" i="1"/>
          </a:p>
          <a:p>
            <a:pPr marL="0" lvl="0" indent="0" algn="just" rtl="0">
              <a:lnSpc>
                <a:spcPct val="90000"/>
              </a:lnSpc>
              <a:spcBef>
                <a:spcPts val="1000"/>
              </a:spcBef>
              <a:spcAft>
                <a:spcPts val="0"/>
              </a:spcAft>
              <a:buClr>
                <a:schemeClr val="dk1"/>
              </a:buClr>
              <a:buSzPts val="2200"/>
              <a:buNone/>
            </a:pPr>
            <a:r>
              <a:rPr lang="es-MX" sz="2200"/>
              <a:t>Fuentes de apoyo:</a:t>
            </a:r>
            <a:endParaRPr sz="2200"/>
          </a:p>
          <a:p>
            <a:pPr marL="228600" lvl="0" indent="-228600" algn="just" rtl="0">
              <a:lnSpc>
                <a:spcPct val="90000"/>
              </a:lnSpc>
              <a:spcBef>
                <a:spcPts val="1000"/>
              </a:spcBef>
              <a:spcAft>
                <a:spcPts val="0"/>
              </a:spcAft>
              <a:buClr>
                <a:schemeClr val="dk1"/>
              </a:buClr>
              <a:buSzPts val="2200"/>
              <a:buChar char="•"/>
            </a:pPr>
            <a:r>
              <a:rPr lang="es-MX" sz="2200"/>
              <a:t>Digitales, biblioteca, pizarrón, marcadores.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0"/>
        <p:cNvGrpSpPr/>
        <p:nvPr/>
      </p:nvGrpSpPr>
      <p:grpSpPr>
        <a:xfrm>
          <a:off x="0" y="0"/>
          <a:ext cx="0" cy="0"/>
          <a:chOff x="0" y="0"/>
          <a:chExt cx="0" cy="0"/>
        </a:xfrm>
      </p:grpSpPr>
      <p:sp>
        <p:nvSpPr>
          <p:cNvPr id="91" name="Google Shape;91;p14"/>
          <p:cNvSpPr txBox="1">
            <a:spLocks noGrp="1"/>
          </p:cNvSpPr>
          <p:nvPr>
            <p:ph type="title"/>
          </p:nvPr>
        </p:nvSpPr>
        <p:spPr>
          <a:xfrm>
            <a:off x="1030663" y="1013885"/>
            <a:ext cx="7474172"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s-MX"/>
              <a:t>EQUIPO 1</a:t>
            </a:r>
            <a:endParaRPr/>
          </a:p>
        </p:txBody>
      </p:sp>
      <p:sp>
        <p:nvSpPr>
          <p:cNvPr id="92" name="Google Shape;92;p14"/>
          <p:cNvSpPr txBox="1">
            <a:spLocks noGrp="1"/>
          </p:cNvSpPr>
          <p:nvPr>
            <p:ph type="body" idx="1"/>
          </p:nvPr>
        </p:nvSpPr>
        <p:spPr>
          <a:xfrm>
            <a:off x="1136429" y="2278173"/>
            <a:ext cx="7866993" cy="3970642"/>
          </a:xfrm>
          <a:prstGeom prst="rect">
            <a:avLst/>
          </a:prstGeom>
          <a:noFill/>
          <a:ln>
            <a:noFill/>
          </a:ln>
        </p:spPr>
        <p:txBody>
          <a:bodyPr spcFirstLastPara="1" wrap="square" lIns="91425" tIns="45700" rIns="91425" bIns="45700" anchor="ctr" anchorCtr="0">
            <a:noAutofit/>
          </a:bodyPr>
          <a:lstStyle/>
          <a:p>
            <a:pPr marL="228600" lvl="0" indent="-88900" algn="l" rtl="0">
              <a:lnSpc>
                <a:spcPct val="90000"/>
              </a:lnSpc>
              <a:spcBef>
                <a:spcPts val="0"/>
              </a:spcBef>
              <a:spcAft>
                <a:spcPts val="0"/>
              </a:spcAft>
              <a:buClr>
                <a:schemeClr val="dk1"/>
              </a:buClr>
              <a:buSzPts val="2200"/>
              <a:buNone/>
            </a:pPr>
            <a:endParaRPr sz="2200"/>
          </a:p>
          <a:p>
            <a:pPr marL="228600" lvl="0" indent="-228600" algn="l" rtl="0">
              <a:lnSpc>
                <a:spcPct val="90000"/>
              </a:lnSpc>
              <a:spcBef>
                <a:spcPts val="1000"/>
              </a:spcBef>
              <a:spcAft>
                <a:spcPts val="0"/>
              </a:spcAft>
              <a:buClr>
                <a:schemeClr val="dk1"/>
              </a:buClr>
              <a:buSzPts val="2200"/>
              <a:buChar char="•"/>
            </a:pPr>
            <a:r>
              <a:rPr lang="es-MX" sz="2200"/>
              <a:t>Historia Universal, Moderna y Contemporánea</a:t>
            </a:r>
            <a:endParaRPr/>
          </a:p>
          <a:p>
            <a:pPr marL="0" lvl="0" indent="0" algn="l" rtl="0">
              <a:lnSpc>
                <a:spcPct val="90000"/>
              </a:lnSpc>
              <a:spcBef>
                <a:spcPts val="1000"/>
              </a:spcBef>
              <a:spcAft>
                <a:spcPts val="0"/>
              </a:spcAft>
              <a:buClr>
                <a:schemeClr val="dk1"/>
              </a:buClr>
              <a:buSzPts val="2200"/>
              <a:buNone/>
            </a:pPr>
            <a:r>
              <a:rPr lang="es-MX" sz="2200"/>
              <a:t>	Magali Osante Moreno</a:t>
            </a:r>
            <a:endParaRPr/>
          </a:p>
          <a:p>
            <a:pPr marL="228600" lvl="0" indent="-228600" algn="l" rtl="0">
              <a:lnSpc>
                <a:spcPct val="90000"/>
              </a:lnSpc>
              <a:spcBef>
                <a:spcPts val="1000"/>
              </a:spcBef>
              <a:spcAft>
                <a:spcPts val="0"/>
              </a:spcAft>
              <a:buClr>
                <a:schemeClr val="dk1"/>
              </a:buClr>
              <a:buSzPts val="2200"/>
              <a:buChar char="•"/>
            </a:pPr>
            <a:r>
              <a:rPr lang="es-MX" sz="2200"/>
              <a:t>Taller de Lectura, Redacción e Iniciación a la Investigación Documental</a:t>
            </a:r>
            <a:endParaRPr/>
          </a:p>
          <a:p>
            <a:pPr marL="0" lvl="0" indent="0" algn="l" rtl="0">
              <a:lnSpc>
                <a:spcPct val="90000"/>
              </a:lnSpc>
              <a:spcBef>
                <a:spcPts val="1000"/>
              </a:spcBef>
              <a:spcAft>
                <a:spcPts val="0"/>
              </a:spcAft>
              <a:buClr>
                <a:schemeClr val="dk1"/>
              </a:buClr>
              <a:buSzPts val="2200"/>
              <a:buNone/>
            </a:pPr>
            <a:r>
              <a:rPr lang="es-MX" sz="2200"/>
              <a:t>	Teresa Domínguez Pacheco</a:t>
            </a:r>
            <a:endParaRPr/>
          </a:p>
          <a:p>
            <a:pPr marL="228600" lvl="0" indent="-228600" algn="l" rtl="0">
              <a:lnSpc>
                <a:spcPct val="90000"/>
              </a:lnSpc>
              <a:spcBef>
                <a:spcPts val="1000"/>
              </a:spcBef>
              <a:spcAft>
                <a:spcPts val="0"/>
              </a:spcAft>
              <a:buClr>
                <a:schemeClr val="dk1"/>
              </a:buClr>
              <a:buSzPts val="2200"/>
              <a:buChar char="•"/>
            </a:pPr>
            <a:r>
              <a:rPr lang="es-MX" sz="2200"/>
              <a:t>Taller de cómputo</a:t>
            </a:r>
            <a:endParaRPr/>
          </a:p>
          <a:p>
            <a:pPr marL="0" lvl="0" indent="0" algn="l" rtl="0">
              <a:lnSpc>
                <a:spcPct val="90000"/>
              </a:lnSpc>
              <a:spcBef>
                <a:spcPts val="1000"/>
              </a:spcBef>
              <a:spcAft>
                <a:spcPts val="0"/>
              </a:spcAft>
              <a:buClr>
                <a:schemeClr val="dk1"/>
              </a:buClr>
              <a:buSzPts val="2200"/>
              <a:buNone/>
            </a:pPr>
            <a:r>
              <a:rPr lang="es-MX" sz="2200"/>
              <a:t>	María del Pilar Muñoz Parra</a:t>
            </a:r>
            <a:endParaRPr/>
          </a:p>
          <a:p>
            <a:pPr marL="228600" lvl="0" indent="-88900" algn="l" rtl="0">
              <a:lnSpc>
                <a:spcPct val="90000"/>
              </a:lnSpc>
              <a:spcBef>
                <a:spcPts val="1000"/>
              </a:spcBef>
              <a:spcAft>
                <a:spcPts val="0"/>
              </a:spcAft>
              <a:buClr>
                <a:schemeClr val="dk1"/>
              </a:buClr>
              <a:buSzPts val="2200"/>
              <a:buNone/>
            </a:pPr>
            <a:endParaRPr sz="2200"/>
          </a:p>
        </p:txBody>
      </p:sp>
      <p:sp>
        <p:nvSpPr>
          <p:cNvPr id="93" name="Google Shape;93;p14"/>
          <p:cNvSpPr/>
          <p:nvPr/>
        </p:nvSpPr>
        <p:spPr>
          <a:xfrm>
            <a:off x="10088880" y="0"/>
            <a:ext cx="2103120" cy="6858000"/>
          </a:xfrm>
          <a:prstGeom prst="rect">
            <a:avLst/>
          </a:prstGeom>
          <a:solidFill>
            <a:srgbClr val="5C2D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4" name="Google Shape;94;p14"/>
          <p:cNvSpPr/>
          <p:nvPr/>
        </p:nvSpPr>
        <p:spPr>
          <a:xfrm>
            <a:off x="8915400" y="2358913"/>
            <a:ext cx="2140172" cy="2140172"/>
          </a:xfrm>
          <a:prstGeom prst="ellipse">
            <a:avLst/>
          </a:prstGeom>
          <a:solidFill>
            <a:srgbClr val="FFFFFF"/>
          </a:solidFill>
          <a:ln w="22225" cap="flat" cmpd="sng">
            <a:solidFill>
              <a:srgbClr val="67225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95" name="Google Shape;95;p14"/>
          <p:cNvPicPr preferRelativeResize="0"/>
          <p:nvPr/>
        </p:nvPicPr>
        <p:blipFill rotWithShape="1">
          <a:blip r:embed="rId3">
            <a:alphaModFix/>
          </a:blip>
          <a:srcRect/>
          <a:stretch/>
        </p:blipFill>
        <p:spPr>
          <a:xfrm>
            <a:off x="9413987" y="2857501"/>
            <a:ext cx="1142998" cy="1142998"/>
          </a:xfrm>
          <a:prstGeom prst="rect">
            <a:avLst/>
          </a:prstGeom>
          <a:noFill/>
          <a:ln>
            <a:noFill/>
          </a:ln>
        </p:spPr>
      </p:pic>
      <p:sp>
        <p:nvSpPr>
          <p:cNvPr id="96" name="Google Shape;96;p14"/>
          <p:cNvSpPr txBox="1"/>
          <p:nvPr/>
        </p:nvSpPr>
        <p:spPr>
          <a:xfrm>
            <a:off x="893310" y="609185"/>
            <a:ext cx="1389855" cy="68022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000"/>
              <a:buFont typeface="Calibri"/>
              <a:buNone/>
            </a:pPr>
            <a:r>
              <a:rPr lang="es-MX" sz="3000" b="0" i="0" u="none" strike="noStrike" cap="none">
                <a:solidFill>
                  <a:schemeClr val="dk1"/>
                </a:solidFill>
                <a:latin typeface="Calibri"/>
                <a:ea typeface="Calibri"/>
                <a:cs typeface="Calibri"/>
                <a:sym typeface="Calibri"/>
              </a:rPr>
              <a:t>Apdo. 2</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6"/>
        <p:cNvGrpSpPr/>
        <p:nvPr/>
      </p:nvGrpSpPr>
      <p:grpSpPr>
        <a:xfrm>
          <a:off x="0" y="0"/>
          <a:ext cx="0" cy="0"/>
          <a:chOff x="0" y="0"/>
          <a:chExt cx="0" cy="0"/>
        </a:xfrm>
      </p:grpSpPr>
      <p:sp>
        <p:nvSpPr>
          <p:cNvPr id="297" name="Google Shape;297;p32"/>
          <p:cNvSpPr/>
          <p:nvPr/>
        </p:nvSpPr>
        <p:spPr>
          <a:xfrm>
            <a:off x="10088880" y="0"/>
            <a:ext cx="2103120" cy="6858000"/>
          </a:xfrm>
          <a:prstGeom prst="rect">
            <a:avLst/>
          </a:prstGeom>
          <a:solidFill>
            <a:srgbClr val="5C2D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8" name="Google Shape;298;p32"/>
          <p:cNvSpPr/>
          <p:nvPr/>
        </p:nvSpPr>
        <p:spPr>
          <a:xfrm>
            <a:off x="8915400" y="2358913"/>
            <a:ext cx="2140172" cy="2140172"/>
          </a:xfrm>
          <a:prstGeom prst="ellipse">
            <a:avLst/>
          </a:prstGeom>
          <a:solidFill>
            <a:srgbClr val="FFFFFF"/>
          </a:solidFill>
          <a:ln w="22225" cap="flat" cmpd="sng">
            <a:solidFill>
              <a:srgbClr val="67225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99" name="Google Shape;299;p32"/>
          <p:cNvPicPr preferRelativeResize="0"/>
          <p:nvPr/>
        </p:nvPicPr>
        <p:blipFill rotWithShape="1">
          <a:blip r:embed="rId3">
            <a:alphaModFix/>
          </a:blip>
          <a:srcRect/>
          <a:stretch/>
        </p:blipFill>
        <p:spPr>
          <a:xfrm>
            <a:off x="9413987" y="2857501"/>
            <a:ext cx="1142998" cy="1142998"/>
          </a:xfrm>
          <a:prstGeom prst="rect">
            <a:avLst/>
          </a:prstGeom>
          <a:noFill/>
          <a:ln>
            <a:noFill/>
          </a:ln>
        </p:spPr>
      </p:pic>
      <p:sp>
        <p:nvSpPr>
          <p:cNvPr id="300" name="Google Shape;300;p32"/>
          <p:cNvSpPr txBox="1"/>
          <p:nvPr/>
        </p:nvSpPr>
        <p:spPr>
          <a:xfrm>
            <a:off x="1048875" y="587825"/>
            <a:ext cx="24435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s-MX" sz="3000" b="0" i="0" u="none" strike="noStrike" cap="none">
                <a:solidFill>
                  <a:schemeClr val="dk1"/>
                </a:solidFill>
                <a:latin typeface="Calibri"/>
                <a:ea typeface="Calibri"/>
                <a:cs typeface="Calibri"/>
                <a:sym typeface="Calibri"/>
              </a:rPr>
              <a:t>Apdo. 11.3</a:t>
            </a:r>
            <a:endParaRPr sz="3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1" name="Google Shape;301;p32"/>
          <p:cNvSpPr txBox="1">
            <a:spLocks noGrp="1"/>
          </p:cNvSpPr>
          <p:nvPr>
            <p:ph type="body" idx="1"/>
          </p:nvPr>
        </p:nvSpPr>
        <p:spPr>
          <a:xfrm>
            <a:off x="867625" y="1234150"/>
            <a:ext cx="7923600" cy="52449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2400"/>
              <a:buNone/>
            </a:pPr>
            <a:r>
              <a:rPr lang="es-MX" sz="4400" b="1"/>
              <a:t>JUSTIFICACIÓN DE LA ACTIVIDAD</a:t>
            </a:r>
            <a:endParaRPr sz="4400"/>
          </a:p>
          <a:p>
            <a:pPr marL="0" lvl="0" indent="0" algn="ctr" rtl="0">
              <a:lnSpc>
                <a:spcPct val="90000"/>
              </a:lnSpc>
              <a:spcBef>
                <a:spcPts val="1000"/>
              </a:spcBef>
              <a:spcAft>
                <a:spcPts val="0"/>
              </a:spcAft>
              <a:buClr>
                <a:schemeClr val="dk1"/>
              </a:buClr>
              <a:buSzPts val="2400"/>
              <a:buNone/>
            </a:pPr>
            <a:endParaRPr sz="2400" b="1"/>
          </a:p>
          <a:p>
            <a:pPr marL="0" lvl="0" indent="0" algn="ctr" rtl="0">
              <a:lnSpc>
                <a:spcPct val="90000"/>
              </a:lnSpc>
              <a:spcBef>
                <a:spcPts val="1000"/>
              </a:spcBef>
              <a:spcAft>
                <a:spcPts val="0"/>
              </a:spcAft>
              <a:buClr>
                <a:schemeClr val="dk1"/>
              </a:buClr>
              <a:buSzPts val="2400"/>
              <a:buNone/>
            </a:pPr>
            <a:r>
              <a:rPr lang="es-MX" sz="2400" b="1"/>
              <a:t>LA FALTA DE UN LIDERAZGO POSITIVO QUE PUEDA CAMBIAR LA COMUNIDAD</a:t>
            </a:r>
            <a:endParaRPr sz="2400" b="1"/>
          </a:p>
          <a:p>
            <a:pPr marL="0" lvl="0" indent="0" algn="just" rtl="0">
              <a:lnSpc>
                <a:spcPct val="90000"/>
              </a:lnSpc>
              <a:spcBef>
                <a:spcPts val="1000"/>
              </a:spcBef>
              <a:spcAft>
                <a:spcPts val="0"/>
              </a:spcAft>
              <a:buClr>
                <a:schemeClr val="dk1"/>
              </a:buClr>
              <a:buSzPts val="2400"/>
              <a:buNone/>
            </a:pPr>
            <a:endParaRPr sz="2400"/>
          </a:p>
          <a:p>
            <a:pPr marL="228600" lvl="0" indent="-228600" algn="just" rtl="0">
              <a:lnSpc>
                <a:spcPct val="90000"/>
              </a:lnSpc>
              <a:spcBef>
                <a:spcPts val="1000"/>
              </a:spcBef>
              <a:spcAft>
                <a:spcPts val="0"/>
              </a:spcAft>
              <a:buClr>
                <a:schemeClr val="dk1"/>
              </a:buClr>
              <a:buSzPts val="2400"/>
              <a:buChar char="•"/>
            </a:pPr>
            <a:r>
              <a:rPr lang="es-MX" sz="2400"/>
              <a:t>Identificar las características de los personajes que las alumnas siguen, sus propios valores y cuestionar si son compatibles.</a:t>
            </a:r>
            <a:endParaRPr/>
          </a:p>
          <a:p>
            <a:pPr marL="228600" lvl="0" indent="-228600" algn="just" rtl="0">
              <a:lnSpc>
                <a:spcPct val="90000"/>
              </a:lnSpc>
              <a:spcBef>
                <a:spcPts val="1000"/>
              </a:spcBef>
              <a:spcAft>
                <a:spcPts val="0"/>
              </a:spcAft>
              <a:buClr>
                <a:schemeClr val="dk1"/>
              </a:buClr>
              <a:buSzPts val="2400"/>
              <a:buChar char="•"/>
            </a:pPr>
            <a:r>
              <a:rPr lang="es-MX" sz="2400"/>
              <a:t>Las alumnas mencionaron los líderes a través de la historia como Hittler, Napoleón, Alejandro Magno, Juan Pablo II, Lennin, y el siguiente paso es realizar investigacion sobre cada uno de estos líderes.</a:t>
            </a:r>
            <a:endParaRPr/>
          </a:p>
          <a:p>
            <a:pPr marL="0" lvl="0" indent="0" algn="just" rtl="0">
              <a:lnSpc>
                <a:spcPct val="90000"/>
              </a:lnSpc>
              <a:spcBef>
                <a:spcPts val="1000"/>
              </a:spcBef>
              <a:spcAft>
                <a:spcPts val="0"/>
              </a:spcAft>
              <a:buClr>
                <a:schemeClr val="dk1"/>
              </a:buClr>
              <a:buSzPts val="2400"/>
              <a:buNone/>
            </a:pPr>
            <a:endParaRPr sz="24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5"/>
        <p:cNvGrpSpPr/>
        <p:nvPr/>
      </p:nvGrpSpPr>
      <p:grpSpPr>
        <a:xfrm>
          <a:off x="0" y="0"/>
          <a:ext cx="0" cy="0"/>
          <a:chOff x="0" y="0"/>
          <a:chExt cx="0" cy="0"/>
        </a:xfrm>
      </p:grpSpPr>
      <p:sp>
        <p:nvSpPr>
          <p:cNvPr id="306" name="Google Shape;306;p33"/>
          <p:cNvSpPr/>
          <p:nvPr/>
        </p:nvSpPr>
        <p:spPr>
          <a:xfrm>
            <a:off x="10088880" y="0"/>
            <a:ext cx="2103120" cy="6858000"/>
          </a:xfrm>
          <a:prstGeom prst="rect">
            <a:avLst/>
          </a:prstGeom>
          <a:solidFill>
            <a:srgbClr val="5C2D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7" name="Google Shape;307;p33"/>
          <p:cNvSpPr/>
          <p:nvPr/>
        </p:nvSpPr>
        <p:spPr>
          <a:xfrm>
            <a:off x="8915400" y="2358913"/>
            <a:ext cx="2140172" cy="2140172"/>
          </a:xfrm>
          <a:prstGeom prst="ellipse">
            <a:avLst/>
          </a:prstGeom>
          <a:solidFill>
            <a:srgbClr val="FFFFFF"/>
          </a:solidFill>
          <a:ln w="22225" cap="flat" cmpd="sng">
            <a:solidFill>
              <a:srgbClr val="67225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08" name="Google Shape;308;p33"/>
          <p:cNvPicPr preferRelativeResize="0"/>
          <p:nvPr/>
        </p:nvPicPr>
        <p:blipFill rotWithShape="1">
          <a:blip r:embed="rId3">
            <a:alphaModFix/>
          </a:blip>
          <a:srcRect/>
          <a:stretch/>
        </p:blipFill>
        <p:spPr>
          <a:xfrm>
            <a:off x="9413987" y="2857501"/>
            <a:ext cx="1142998" cy="1142998"/>
          </a:xfrm>
          <a:prstGeom prst="rect">
            <a:avLst/>
          </a:prstGeom>
          <a:noFill/>
          <a:ln>
            <a:noFill/>
          </a:ln>
        </p:spPr>
      </p:pic>
      <p:sp>
        <p:nvSpPr>
          <p:cNvPr id="309" name="Google Shape;309;p33"/>
          <p:cNvSpPr/>
          <p:nvPr/>
        </p:nvSpPr>
        <p:spPr>
          <a:xfrm>
            <a:off x="707850" y="1141075"/>
            <a:ext cx="8087100" cy="915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s-MX" sz="4400" b="0" i="0" u="none" strike="noStrike" cap="none">
                <a:solidFill>
                  <a:schemeClr val="dk1"/>
                </a:solidFill>
                <a:latin typeface="Calibri"/>
                <a:ea typeface="Calibri"/>
                <a:cs typeface="Calibri"/>
                <a:sym typeface="Calibri"/>
              </a:rPr>
              <a:t>Descripción de apertura de la actividad</a:t>
            </a:r>
            <a:endParaRPr sz="4400" b="0" i="0" u="none" strike="noStrike" cap="none">
              <a:solidFill>
                <a:srgbClr val="000000"/>
              </a:solidFill>
              <a:latin typeface="Arial"/>
              <a:ea typeface="Arial"/>
              <a:cs typeface="Arial"/>
              <a:sym typeface="Arial"/>
            </a:endParaRPr>
          </a:p>
        </p:txBody>
      </p:sp>
      <p:sp>
        <p:nvSpPr>
          <p:cNvPr id="310" name="Google Shape;310;p33"/>
          <p:cNvSpPr txBox="1"/>
          <p:nvPr/>
        </p:nvSpPr>
        <p:spPr>
          <a:xfrm>
            <a:off x="557372" y="2857500"/>
            <a:ext cx="8087100" cy="2308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s-MX" sz="2400" b="0" i="0" u="none" strike="noStrike" cap="none">
                <a:solidFill>
                  <a:schemeClr val="dk1"/>
                </a:solidFill>
                <a:latin typeface="Calibri"/>
                <a:ea typeface="Calibri"/>
                <a:cs typeface="Calibri"/>
                <a:sym typeface="Calibri"/>
              </a:rPr>
              <a:t>Las profesoras de historia, taller de computación y taller de lectura y redacción iniciaron la actividad comentando a las alumnas qu</a:t>
            </a:r>
            <a:r>
              <a:rPr lang="es-MX" sz="2400">
                <a:solidFill>
                  <a:schemeClr val="dk1"/>
                </a:solidFill>
                <a:latin typeface="Calibri"/>
                <a:ea typeface="Calibri"/>
                <a:cs typeface="Calibri"/>
                <a:sym typeface="Calibri"/>
              </a:rPr>
              <a:t>e</a:t>
            </a:r>
            <a:r>
              <a:rPr lang="es-MX" sz="2400" b="0" i="0" u="none" strike="noStrike" cap="none">
                <a:solidFill>
                  <a:schemeClr val="dk1"/>
                </a:solidFill>
                <a:latin typeface="Calibri"/>
                <a:ea typeface="Calibri"/>
                <a:cs typeface="Calibri"/>
                <a:sym typeface="Calibri"/>
              </a:rPr>
              <a:t> era Conexiones, cómo se iba a trabajar en interdisciplinariedad, y preguntando a las alumnas de qué era un líder, y ellas a quienes admiraban</a:t>
            </a:r>
            <a:endParaRPr sz="1400" b="0" i="0" u="none" strike="noStrike" cap="none">
              <a:solidFill>
                <a:srgbClr val="000000"/>
              </a:solidFill>
              <a:latin typeface="Arial"/>
              <a:ea typeface="Arial"/>
              <a:cs typeface="Arial"/>
              <a:sym typeface="Arial"/>
            </a:endParaRPr>
          </a:p>
        </p:txBody>
      </p:sp>
      <p:sp>
        <p:nvSpPr>
          <p:cNvPr id="311" name="Google Shape;311;p33"/>
          <p:cNvSpPr txBox="1"/>
          <p:nvPr/>
        </p:nvSpPr>
        <p:spPr>
          <a:xfrm>
            <a:off x="772249" y="587825"/>
            <a:ext cx="19824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s-MX" sz="3000" b="0" i="0" u="none" strike="noStrike" cap="none">
                <a:solidFill>
                  <a:schemeClr val="dk1"/>
                </a:solidFill>
                <a:latin typeface="Calibri"/>
                <a:ea typeface="Calibri"/>
                <a:cs typeface="Calibri"/>
                <a:sym typeface="Calibri"/>
              </a:rPr>
              <a:t>Apdo. 11.4</a:t>
            </a:r>
            <a:endParaRPr sz="3000" b="0" i="0" u="none" strike="noStrike" cap="non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5"/>
        <p:cNvGrpSpPr/>
        <p:nvPr/>
      </p:nvGrpSpPr>
      <p:grpSpPr>
        <a:xfrm>
          <a:off x="0" y="0"/>
          <a:ext cx="0" cy="0"/>
          <a:chOff x="0" y="0"/>
          <a:chExt cx="0" cy="0"/>
        </a:xfrm>
      </p:grpSpPr>
      <p:sp>
        <p:nvSpPr>
          <p:cNvPr id="316" name="Google Shape;316;p34"/>
          <p:cNvSpPr/>
          <p:nvPr/>
        </p:nvSpPr>
        <p:spPr>
          <a:xfrm>
            <a:off x="10088880" y="0"/>
            <a:ext cx="2103120" cy="6858000"/>
          </a:xfrm>
          <a:prstGeom prst="rect">
            <a:avLst/>
          </a:prstGeom>
          <a:solidFill>
            <a:srgbClr val="5C2D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7" name="Google Shape;317;p34"/>
          <p:cNvSpPr/>
          <p:nvPr/>
        </p:nvSpPr>
        <p:spPr>
          <a:xfrm>
            <a:off x="8915400" y="2358913"/>
            <a:ext cx="2140172" cy="2140172"/>
          </a:xfrm>
          <a:prstGeom prst="ellipse">
            <a:avLst/>
          </a:prstGeom>
          <a:solidFill>
            <a:srgbClr val="FFFFFF"/>
          </a:solidFill>
          <a:ln w="22225" cap="flat" cmpd="sng">
            <a:solidFill>
              <a:srgbClr val="67225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18" name="Google Shape;318;p34"/>
          <p:cNvPicPr preferRelativeResize="0"/>
          <p:nvPr/>
        </p:nvPicPr>
        <p:blipFill rotWithShape="1">
          <a:blip r:embed="rId3">
            <a:alphaModFix/>
          </a:blip>
          <a:srcRect/>
          <a:stretch/>
        </p:blipFill>
        <p:spPr>
          <a:xfrm>
            <a:off x="9413987" y="2857501"/>
            <a:ext cx="1142998" cy="1142998"/>
          </a:xfrm>
          <a:prstGeom prst="rect">
            <a:avLst/>
          </a:prstGeom>
          <a:noFill/>
          <a:ln>
            <a:noFill/>
          </a:ln>
        </p:spPr>
      </p:pic>
      <p:sp>
        <p:nvSpPr>
          <p:cNvPr id="319" name="Google Shape;319;p34"/>
          <p:cNvSpPr txBox="1"/>
          <p:nvPr/>
        </p:nvSpPr>
        <p:spPr>
          <a:xfrm>
            <a:off x="1084223" y="653150"/>
            <a:ext cx="25926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s-MX" sz="3000" b="0" i="0" u="none" strike="noStrike" cap="none">
                <a:solidFill>
                  <a:schemeClr val="dk1"/>
                </a:solidFill>
                <a:latin typeface="Calibri"/>
                <a:ea typeface="Calibri"/>
                <a:cs typeface="Calibri"/>
                <a:sym typeface="Calibri"/>
              </a:rPr>
              <a:t>Apdo. 11.5</a:t>
            </a:r>
            <a:endParaRPr sz="3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0" name="Google Shape;320;p34"/>
          <p:cNvSpPr txBox="1"/>
          <p:nvPr/>
        </p:nvSpPr>
        <p:spPr>
          <a:xfrm>
            <a:off x="1084226" y="1061300"/>
            <a:ext cx="76641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s-MX" sz="4200" b="1" i="0" u="none" strike="noStrike" cap="none">
                <a:solidFill>
                  <a:schemeClr val="dk1"/>
                </a:solidFill>
                <a:latin typeface="Calibri"/>
                <a:ea typeface="Calibri"/>
                <a:cs typeface="Calibri"/>
                <a:sym typeface="Calibri"/>
              </a:rPr>
              <a:t>Descripción del desarrollo de la actividad</a:t>
            </a:r>
            <a:endParaRPr sz="4200" b="0" i="0" u="none" strike="noStrike" cap="none">
              <a:solidFill>
                <a:srgbClr val="000000"/>
              </a:solidFill>
              <a:latin typeface="Arial"/>
              <a:ea typeface="Arial"/>
              <a:cs typeface="Arial"/>
              <a:sym typeface="Arial"/>
            </a:endParaRPr>
          </a:p>
        </p:txBody>
      </p:sp>
      <p:sp>
        <p:nvSpPr>
          <p:cNvPr id="321" name="Google Shape;321;p34"/>
          <p:cNvSpPr txBox="1"/>
          <p:nvPr/>
        </p:nvSpPr>
        <p:spPr>
          <a:xfrm>
            <a:off x="900450" y="2330503"/>
            <a:ext cx="7926900" cy="1143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s-MX" sz="2400" b="0" i="0" u="none" strike="noStrike" cap="none">
                <a:solidFill>
                  <a:schemeClr val="dk1"/>
                </a:solidFill>
                <a:latin typeface="Calibri"/>
                <a:ea typeface="Calibri"/>
                <a:cs typeface="Calibri"/>
                <a:sym typeface="Calibri"/>
              </a:rPr>
              <a:t>Explicación al grupo del objetivo general y del desarrollo por materia del proyecto, cómo iban a trabajar, la importancia social que tiene el tema que están investigando, cada alumna propuso  un líder </a:t>
            </a:r>
            <a:r>
              <a:rPr lang="es-MX" sz="2400">
                <a:solidFill>
                  <a:schemeClr val="dk1"/>
                </a:solidFill>
                <a:latin typeface="Calibri"/>
                <a:ea typeface="Calibri"/>
                <a:cs typeface="Calibri"/>
                <a:sym typeface="Calibri"/>
              </a:rPr>
              <a:t>histórico</a:t>
            </a:r>
            <a:r>
              <a:rPr lang="es-MX" sz="2400" b="0" i="0" u="none" strike="noStrike" cap="none">
                <a:solidFill>
                  <a:schemeClr val="dk1"/>
                </a:solidFill>
                <a:latin typeface="Calibri"/>
                <a:ea typeface="Calibri"/>
                <a:cs typeface="Calibri"/>
                <a:sym typeface="Calibri"/>
              </a:rPr>
              <a:t> y actual al  que va a analizar.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22" name="Google Shape;322;p34"/>
          <p:cNvPicPr preferRelativeResize="0"/>
          <p:nvPr/>
        </p:nvPicPr>
        <p:blipFill rotWithShape="1">
          <a:blip r:embed="rId4">
            <a:alphaModFix/>
          </a:blip>
          <a:srcRect/>
          <a:stretch/>
        </p:blipFill>
        <p:spPr>
          <a:xfrm>
            <a:off x="1623775" y="4096375"/>
            <a:ext cx="1814400" cy="2419190"/>
          </a:xfrm>
          <a:prstGeom prst="rect">
            <a:avLst/>
          </a:prstGeom>
          <a:noFill/>
          <a:ln>
            <a:noFill/>
          </a:ln>
        </p:spPr>
      </p:pic>
      <p:pic>
        <p:nvPicPr>
          <p:cNvPr id="323" name="Google Shape;323;p34"/>
          <p:cNvPicPr preferRelativeResize="0"/>
          <p:nvPr/>
        </p:nvPicPr>
        <p:blipFill rotWithShape="1">
          <a:blip r:embed="rId5">
            <a:alphaModFix/>
          </a:blip>
          <a:srcRect/>
          <a:stretch/>
        </p:blipFill>
        <p:spPr>
          <a:xfrm>
            <a:off x="5188788" y="4096368"/>
            <a:ext cx="1814413" cy="2419231"/>
          </a:xfrm>
          <a:prstGeom prst="rect">
            <a:avLst/>
          </a:prstGeom>
          <a:noFill/>
          <a:ln>
            <a:noFill/>
          </a:ln>
        </p:spPr>
      </p:pic>
      <p:pic>
        <p:nvPicPr>
          <p:cNvPr id="324" name="Google Shape;324;p34"/>
          <p:cNvPicPr preferRelativeResize="0"/>
          <p:nvPr/>
        </p:nvPicPr>
        <p:blipFill>
          <a:blip r:embed="rId6">
            <a:alphaModFix/>
          </a:blip>
          <a:stretch>
            <a:fillRect/>
          </a:stretch>
        </p:blipFill>
        <p:spPr>
          <a:xfrm>
            <a:off x="5959110" y="4451275"/>
            <a:ext cx="133365" cy="141700"/>
          </a:xfrm>
          <a:prstGeom prst="rect">
            <a:avLst/>
          </a:prstGeom>
          <a:noFill/>
          <a:ln>
            <a:noFill/>
          </a:ln>
        </p:spPr>
      </p:pic>
      <p:pic>
        <p:nvPicPr>
          <p:cNvPr id="325" name="Google Shape;325;p34"/>
          <p:cNvPicPr preferRelativeResize="0"/>
          <p:nvPr/>
        </p:nvPicPr>
        <p:blipFill>
          <a:blip r:embed="rId6">
            <a:alphaModFix/>
          </a:blip>
          <a:stretch>
            <a:fillRect/>
          </a:stretch>
        </p:blipFill>
        <p:spPr>
          <a:xfrm>
            <a:off x="2653710" y="4309575"/>
            <a:ext cx="133365" cy="141700"/>
          </a:xfrm>
          <a:prstGeom prst="rect">
            <a:avLst/>
          </a:prstGeom>
          <a:noFill/>
          <a:ln>
            <a:noFill/>
          </a:ln>
        </p:spPr>
      </p:pic>
      <p:pic>
        <p:nvPicPr>
          <p:cNvPr id="326" name="Google Shape;326;p34"/>
          <p:cNvPicPr preferRelativeResize="0"/>
          <p:nvPr/>
        </p:nvPicPr>
        <p:blipFill>
          <a:blip r:embed="rId6">
            <a:alphaModFix/>
          </a:blip>
          <a:stretch>
            <a:fillRect/>
          </a:stretch>
        </p:blipFill>
        <p:spPr>
          <a:xfrm>
            <a:off x="1711135" y="4357375"/>
            <a:ext cx="133365" cy="1417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0"/>
        <p:cNvGrpSpPr/>
        <p:nvPr/>
      </p:nvGrpSpPr>
      <p:grpSpPr>
        <a:xfrm>
          <a:off x="0" y="0"/>
          <a:ext cx="0" cy="0"/>
          <a:chOff x="0" y="0"/>
          <a:chExt cx="0" cy="0"/>
        </a:xfrm>
      </p:grpSpPr>
      <p:sp>
        <p:nvSpPr>
          <p:cNvPr id="331" name="Google Shape;331;p35"/>
          <p:cNvSpPr/>
          <p:nvPr/>
        </p:nvSpPr>
        <p:spPr>
          <a:xfrm>
            <a:off x="10088880" y="0"/>
            <a:ext cx="2103120" cy="6858000"/>
          </a:xfrm>
          <a:prstGeom prst="rect">
            <a:avLst/>
          </a:prstGeom>
          <a:solidFill>
            <a:srgbClr val="5C2D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2" name="Google Shape;332;p35"/>
          <p:cNvSpPr/>
          <p:nvPr/>
        </p:nvSpPr>
        <p:spPr>
          <a:xfrm>
            <a:off x="8915400" y="2358913"/>
            <a:ext cx="2140172" cy="2140172"/>
          </a:xfrm>
          <a:prstGeom prst="ellipse">
            <a:avLst/>
          </a:prstGeom>
          <a:solidFill>
            <a:srgbClr val="FFFFFF"/>
          </a:solidFill>
          <a:ln w="22225" cap="flat" cmpd="sng">
            <a:solidFill>
              <a:srgbClr val="67225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33" name="Google Shape;333;p35"/>
          <p:cNvPicPr preferRelativeResize="0"/>
          <p:nvPr/>
        </p:nvPicPr>
        <p:blipFill rotWithShape="1">
          <a:blip r:embed="rId3">
            <a:alphaModFix/>
          </a:blip>
          <a:srcRect/>
          <a:stretch/>
        </p:blipFill>
        <p:spPr>
          <a:xfrm>
            <a:off x="9413987" y="2857501"/>
            <a:ext cx="1142998" cy="1142998"/>
          </a:xfrm>
          <a:prstGeom prst="rect">
            <a:avLst/>
          </a:prstGeom>
          <a:noFill/>
          <a:ln>
            <a:noFill/>
          </a:ln>
        </p:spPr>
      </p:pic>
      <p:sp>
        <p:nvSpPr>
          <p:cNvPr id="334" name="Google Shape;334;p35"/>
          <p:cNvSpPr txBox="1"/>
          <p:nvPr/>
        </p:nvSpPr>
        <p:spPr>
          <a:xfrm>
            <a:off x="893309" y="609185"/>
            <a:ext cx="1892753" cy="68022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2960"/>
              <a:buFont typeface="Calibri"/>
              <a:buNone/>
            </a:pPr>
            <a:r>
              <a:rPr lang="es-MX" sz="2960" b="0" i="0" u="none" strike="noStrike" cap="none">
                <a:solidFill>
                  <a:schemeClr val="dk1"/>
                </a:solidFill>
                <a:latin typeface="Calibri"/>
                <a:ea typeface="Calibri"/>
                <a:cs typeface="Calibri"/>
                <a:sym typeface="Calibri"/>
              </a:rPr>
              <a:t>Apdo. 11.6</a:t>
            </a:r>
            <a:endParaRPr sz="1400" b="0" i="0" u="none" strike="noStrike" cap="none">
              <a:solidFill>
                <a:srgbClr val="000000"/>
              </a:solidFill>
              <a:latin typeface="Arial"/>
              <a:ea typeface="Arial"/>
              <a:cs typeface="Arial"/>
              <a:sym typeface="Arial"/>
            </a:endParaRPr>
          </a:p>
        </p:txBody>
      </p:sp>
      <p:sp>
        <p:nvSpPr>
          <p:cNvPr id="335" name="Google Shape;335;p35"/>
          <p:cNvSpPr txBox="1">
            <a:spLocks noGrp="1"/>
          </p:cNvSpPr>
          <p:nvPr>
            <p:ph type="title"/>
          </p:nvPr>
        </p:nvSpPr>
        <p:spPr>
          <a:xfrm>
            <a:off x="772886" y="1567543"/>
            <a:ext cx="7913914" cy="106905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Calibri"/>
              <a:buNone/>
            </a:pPr>
            <a:r>
              <a:rPr lang="es-MX" b="1"/>
              <a:t>Descripción del cierre de la actividad</a:t>
            </a:r>
            <a:endParaRPr/>
          </a:p>
        </p:txBody>
      </p:sp>
      <p:sp>
        <p:nvSpPr>
          <p:cNvPr id="336" name="Google Shape;336;p35"/>
          <p:cNvSpPr txBox="1"/>
          <p:nvPr/>
        </p:nvSpPr>
        <p:spPr>
          <a:xfrm>
            <a:off x="772886" y="2782668"/>
            <a:ext cx="8081251" cy="132343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s-MX" sz="2000" b="0" i="0" u="none" strike="noStrike" cap="none">
                <a:solidFill>
                  <a:schemeClr val="dk1"/>
                </a:solidFill>
                <a:latin typeface="Calibri"/>
                <a:ea typeface="Calibri"/>
                <a:cs typeface="Calibri"/>
                <a:sym typeface="Calibri"/>
              </a:rPr>
              <a:t>Sesión de lluvia de ideas, dudas y preguntas, y animándolas a sacar lo mejor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s-MX" sz="2000" b="0" i="0" u="none" strike="noStrike" cap="none">
                <a:solidFill>
                  <a:schemeClr val="dk1"/>
                </a:solidFill>
                <a:latin typeface="Calibri"/>
                <a:ea typeface="Calibri"/>
                <a:cs typeface="Calibri"/>
                <a:sym typeface="Calibri"/>
              </a:rPr>
              <a:t>Del proyecto para dejar un </a:t>
            </a:r>
            <a:r>
              <a:rPr lang="es-MX" sz="2000">
                <a:solidFill>
                  <a:schemeClr val="dk1"/>
                </a:solidFill>
                <a:latin typeface="Calibri"/>
                <a:ea typeface="Calibri"/>
                <a:cs typeface="Calibri"/>
                <a:sym typeface="Calibri"/>
              </a:rPr>
              <a:t>antecedente</a:t>
            </a:r>
            <a:r>
              <a:rPr lang="es-MX" sz="2000" b="0" i="0" u="none" strike="noStrike" cap="none">
                <a:solidFill>
                  <a:schemeClr val="dk1"/>
                </a:solidFill>
                <a:latin typeface="Calibri"/>
                <a:ea typeface="Calibri"/>
                <a:cs typeface="Calibri"/>
                <a:sym typeface="Calibri"/>
              </a:rPr>
              <a:t> en el colegio y en la sociedad.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0"/>
        <p:cNvGrpSpPr/>
        <p:nvPr/>
      </p:nvGrpSpPr>
      <p:grpSpPr>
        <a:xfrm>
          <a:off x="0" y="0"/>
          <a:ext cx="0" cy="0"/>
          <a:chOff x="0" y="0"/>
          <a:chExt cx="0" cy="0"/>
        </a:xfrm>
      </p:grpSpPr>
      <p:sp>
        <p:nvSpPr>
          <p:cNvPr id="341" name="Google Shape;341;p36"/>
          <p:cNvSpPr/>
          <p:nvPr/>
        </p:nvSpPr>
        <p:spPr>
          <a:xfrm>
            <a:off x="10088880" y="0"/>
            <a:ext cx="2103120" cy="6858000"/>
          </a:xfrm>
          <a:prstGeom prst="rect">
            <a:avLst/>
          </a:prstGeom>
          <a:solidFill>
            <a:srgbClr val="5C2D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2" name="Google Shape;342;p36"/>
          <p:cNvSpPr/>
          <p:nvPr/>
        </p:nvSpPr>
        <p:spPr>
          <a:xfrm>
            <a:off x="8915400" y="2358913"/>
            <a:ext cx="2140172" cy="2140172"/>
          </a:xfrm>
          <a:prstGeom prst="ellipse">
            <a:avLst/>
          </a:prstGeom>
          <a:solidFill>
            <a:srgbClr val="FFFFFF"/>
          </a:solidFill>
          <a:ln w="22225" cap="flat" cmpd="sng">
            <a:solidFill>
              <a:srgbClr val="67225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43" name="Google Shape;343;p36"/>
          <p:cNvPicPr preferRelativeResize="0"/>
          <p:nvPr/>
        </p:nvPicPr>
        <p:blipFill rotWithShape="1">
          <a:blip r:embed="rId3">
            <a:alphaModFix/>
          </a:blip>
          <a:srcRect/>
          <a:stretch/>
        </p:blipFill>
        <p:spPr>
          <a:xfrm>
            <a:off x="9413987" y="2857501"/>
            <a:ext cx="1142998" cy="1142998"/>
          </a:xfrm>
          <a:prstGeom prst="rect">
            <a:avLst/>
          </a:prstGeom>
          <a:noFill/>
          <a:ln>
            <a:noFill/>
          </a:ln>
        </p:spPr>
      </p:pic>
      <p:sp>
        <p:nvSpPr>
          <p:cNvPr id="344" name="Google Shape;344;p36"/>
          <p:cNvSpPr txBox="1"/>
          <p:nvPr/>
        </p:nvSpPr>
        <p:spPr>
          <a:xfrm>
            <a:off x="893309" y="609185"/>
            <a:ext cx="1892753" cy="68022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2960"/>
              <a:buFont typeface="Calibri"/>
              <a:buNone/>
            </a:pPr>
            <a:r>
              <a:rPr lang="es-MX" sz="2960" b="0" i="0" u="none" strike="noStrike" cap="none">
                <a:solidFill>
                  <a:schemeClr val="dk1"/>
                </a:solidFill>
                <a:latin typeface="Calibri"/>
                <a:ea typeface="Calibri"/>
                <a:cs typeface="Calibri"/>
                <a:sym typeface="Calibri"/>
              </a:rPr>
              <a:t>Apdo. 11.7</a:t>
            </a:r>
            <a:endParaRPr sz="1400" b="0" i="0" u="none" strike="noStrike" cap="none">
              <a:solidFill>
                <a:srgbClr val="000000"/>
              </a:solidFill>
              <a:latin typeface="Arial"/>
              <a:ea typeface="Arial"/>
              <a:cs typeface="Arial"/>
              <a:sym typeface="Arial"/>
            </a:endParaRPr>
          </a:p>
        </p:txBody>
      </p:sp>
      <p:sp>
        <p:nvSpPr>
          <p:cNvPr id="345" name="Google Shape;345;p36"/>
          <p:cNvSpPr txBox="1">
            <a:spLocks noGrp="1"/>
          </p:cNvSpPr>
          <p:nvPr>
            <p:ph type="title"/>
          </p:nvPr>
        </p:nvSpPr>
        <p:spPr>
          <a:xfrm>
            <a:off x="502961" y="132899"/>
            <a:ext cx="8449491" cy="369709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Calibri"/>
              <a:buNone/>
            </a:pPr>
            <a:r>
              <a:rPr lang="es-MX" sz="3200" b="1"/>
              <a:t>Descripción de lo que se hará con los resultados de la actividad</a:t>
            </a:r>
            <a:endParaRPr/>
          </a:p>
        </p:txBody>
      </p:sp>
      <p:sp>
        <p:nvSpPr>
          <p:cNvPr id="346" name="Google Shape;346;p36"/>
          <p:cNvSpPr txBox="1"/>
          <p:nvPr/>
        </p:nvSpPr>
        <p:spPr>
          <a:xfrm>
            <a:off x="502961" y="2782668"/>
            <a:ext cx="8263160" cy="120032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s-MX" sz="1800" b="0" i="0" u="none" strike="noStrike" cap="none">
                <a:solidFill>
                  <a:schemeClr val="dk1"/>
                </a:solidFill>
                <a:latin typeface="Calibri"/>
                <a:ea typeface="Calibri"/>
                <a:cs typeface="Calibri"/>
                <a:sym typeface="Calibri"/>
              </a:rPr>
              <a:t>Empezar a trabajar por asignatura en el objetivo específico , ocupando la investigación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s-MX" sz="1800" b="0" i="0" u="none" strike="noStrike" cap="none">
                <a:solidFill>
                  <a:schemeClr val="dk1"/>
                </a:solidFill>
                <a:latin typeface="Calibri"/>
                <a:ea typeface="Calibri"/>
                <a:cs typeface="Calibri"/>
                <a:sym typeface="Calibri"/>
              </a:rPr>
              <a:t> y </a:t>
            </a:r>
            <a:r>
              <a:rPr lang="es-MX" sz="1800">
                <a:solidFill>
                  <a:schemeClr val="dk1"/>
                </a:solidFill>
                <a:latin typeface="Calibri"/>
                <a:ea typeface="Calibri"/>
                <a:cs typeface="Calibri"/>
                <a:sym typeface="Calibri"/>
              </a:rPr>
              <a:t>entusiasmo</a:t>
            </a:r>
            <a:r>
              <a:rPr lang="es-MX" sz="1800" b="0" i="0" u="none" strike="noStrike" cap="none">
                <a:solidFill>
                  <a:schemeClr val="dk1"/>
                </a:solidFill>
                <a:latin typeface="Calibri"/>
                <a:ea typeface="Calibri"/>
                <a:cs typeface="Calibri"/>
                <a:sym typeface="Calibri"/>
              </a:rPr>
              <a:t> de la alumna, para profundizar en los detalles, </a:t>
            </a:r>
            <a:r>
              <a:rPr lang="es-MX" sz="1800">
                <a:solidFill>
                  <a:schemeClr val="dk1"/>
                </a:solidFill>
                <a:latin typeface="Calibri"/>
                <a:ea typeface="Calibri"/>
                <a:cs typeface="Calibri"/>
                <a:sym typeface="Calibri"/>
              </a:rPr>
              <a:t>características</a:t>
            </a:r>
            <a:r>
              <a:rPr lang="es-MX" sz="1800" b="0" i="0" u="none" strike="noStrike" cap="none">
                <a:solidFill>
                  <a:schemeClr val="dk1"/>
                </a:solidFill>
                <a:latin typeface="Calibri"/>
                <a:ea typeface="Calibri"/>
                <a:cs typeface="Calibri"/>
                <a:sym typeface="Calibri"/>
              </a:rPr>
              <a:t> positivas 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s-MX" sz="1800" b="0" i="0" u="none" strike="noStrike" cap="none">
                <a:solidFill>
                  <a:schemeClr val="dk1"/>
                </a:solidFill>
                <a:latin typeface="Calibri"/>
                <a:ea typeface="Calibri"/>
                <a:cs typeface="Calibri"/>
                <a:sym typeface="Calibri"/>
              </a:rPr>
              <a:t>Negativas del </a:t>
            </a:r>
            <a:r>
              <a:rPr lang="es-MX" sz="1800">
                <a:solidFill>
                  <a:schemeClr val="dk1"/>
                </a:solidFill>
                <a:latin typeface="Calibri"/>
                <a:ea typeface="Calibri"/>
                <a:cs typeface="Calibri"/>
                <a:sym typeface="Calibri"/>
              </a:rPr>
              <a:t>liderazgo</a:t>
            </a:r>
            <a:r>
              <a:rPr lang="es-MX" sz="18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0"/>
        <p:cNvGrpSpPr/>
        <p:nvPr/>
      </p:nvGrpSpPr>
      <p:grpSpPr>
        <a:xfrm>
          <a:off x="0" y="0"/>
          <a:ext cx="0" cy="0"/>
          <a:chOff x="0" y="0"/>
          <a:chExt cx="0" cy="0"/>
        </a:xfrm>
      </p:grpSpPr>
      <p:sp>
        <p:nvSpPr>
          <p:cNvPr id="351" name="Google Shape;351;p37"/>
          <p:cNvSpPr/>
          <p:nvPr/>
        </p:nvSpPr>
        <p:spPr>
          <a:xfrm>
            <a:off x="10088880" y="0"/>
            <a:ext cx="2103120" cy="6858000"/>
          </a:xfrm>
          <a:prstGeom prst="rect">
            <a:avLst/>
          </a:prstGeom>
          <a:solidFill>
            <a:srgbClr val="5C2D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2" name="Google Shape;352;p37"/>
          <p:cNvSpPr/>
          <p:nvPr/>
        </p:nvSpPr>
        <p:spPr>
          <a:xfrm>
            <a:off x="8915400" y="2358913"/>
            <a:ext cx="2140172" cy="2140172"/>
          </a:xfrm>
          <a:prstGeom prst="ellipse">
            <a:avLst/>
          </a:prstGeom>
          <a:solidFill>
            <a:srgbClr val="FFFFFF"/>
          </a:solidFill>
          <a:ln w="22225" cap="flat" cmpd="sng">
            <a:solidFill>
              <a:srgbClr val="67225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53" name="Google Shape;353;p37"/>
          <p:cNvPicPr preferRelativeResize="0"/>
          <p:nvPr/>
        </p:nvPicPr>
        <p:blipFill rotWithShape="1">
          <a:blip r:embed="rId3">
            <a:alphaModFix/>
          </a:blip>
          <a:srcRect/>
          <a:stretch/>
        </p:blipFill>
        <p:spPr>
          <a:xfrm>
            <a:off x="9413987" y="2857501"/>
            <a:ext cx="1142998" cy="1142998"/>
          </a:xfrm>
          <a:prstGeom prst="rect">
            <a:avLst/>
          </a:prstGeom>
          <a:noFill/>
          <a:ln>
            <a:noFill/>
          </a:ln>
        </p:spPr>
      </p:pic>
      <p:sp>
        <p:nvSpPr>
          <p:cNvPr id="354" name="Google Shape;354;p37"/>
          <p:cNvSpPr txBox="1">
            <a:spLocks noGrp="1"/>
          </p:cNvSpPr>
          <p:nvPr>
            <p:ph type="title"/>
          </p:nvPr>
        </p:nvSpPr>
        <p:spPr>
          <a:xfrm>
            <a:off x="714625" y="132900"/>
            <a:ext cx="8875800" cy="3697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Calibri"/>
              <a:buNone/>
            </a:pPr>
            <a:r>
              <a:rPr lang="es-MX" sz="3200" b="1"/>
              <a:t>Análisis y contrastación entre lo esperado y lo sucedido</a:t>
            </a:r>
            <a:endParaRPr/>
          </a:p>
        </p:txBody>
      </p:sp>
      <p:sp>
        <p:nvSpPr>
          <p:cNvPr id="355" name="Google Shape;355;p37"/>
          <p:cNvSpPr txBox="1"/>
          <p:nvPr/>
        </p:nvSpPr>
        <p:spPr>
          <a:xfrm>
            <a:off x="845250" y="786850"/>
            <a:ext cx="26472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s-MX" sz="3000" b="0" i="0" u="none" strike="noStrike" cap="none">
                <a:solidFill>
                  <a:schemeClr val="dk1"/>
                </a:solidFill>
                <a:latin typeface="Calibri"/>
                <a:ea typeface="Calibri"/>
                <a:cs typeface="Calibri"/>
                <a:sym typeface="Calibri"/>
              </a:rPr>
              <a:t>Apartado 11.8</a:t>
            </a:r>
            <a:endParaRPr sz="3000" b="0" i="0" u="none" strike="noStrike" cap="none">
              <a:solidFill>
                <a:srgbClr val="000000"/>
              </a:solidFill>
              <a:latin typeface="Arial"/>
              <a:ea typeface="Arial"/>
              <a:cs typeface="Arial"/>
              <a:sym typeface="Arial"/>
            </a:endParaRPr>
          </a:p>
        </p:txBody>
      </p:sp>
      <p:sp>
        <p:nvSpPr>
          <p:cNvPr id="356" name="Google Shape;356;p37"/>
          <p:cNvSpPr txBox="1">
            <a:spLocks noGrp="1"/>
          </p:cNvSpPr>
          <p:nvPr>
            <p:ph type="body" idx="1"/>
          </p:nvPr>
        </p:nvSpPr>
        <p:spPr>
          <a:xfrm>
            <a:off x="610875" y="1740425"/>
            <a:ext cx="8304600" cy="4395000"/>
          </a:xfrm>
          <a:prstGeom prst="rect">
            <a:avLst/>
          </a:prstGeom>
          <a:noFill/>
          <a:ln>
            <a:noFill/>
          </a:ln>
        </p:spPr>
        <p:txBody>
          <a:bodyPr spcFirstLastPara="1" wrap="square" lIns="91425" tIns="45700" rIns="91425" bIns="45700" anchor="ctr" anchorCtr="0">
            <a:noAutofit/>
          </a:bodyPr>
          <a:lstStyle/>
          <a:p>
            <a:pPr marL="0" lvl="0" indent="0" algn="just" rtl="0">
              <a:lnSpc>
                <a:spcPct val="90000"/>
              </a:lnSpc>
              <a:spcBef>
                <a:spcPts val="0"/>
              </a:spcBef>
              <a:spcAft>
                <a:spcPts val="0"/>
              </a:spcAft>
              <a:buClr>
                <a:schemeClr val="dk1"/>
              </a:buClr>
              <a:buSzPts val="2400"/>
              <a:buNone/>
            </a:pPr>
            <a:r>
              <a:rPr lang="es-MX" sz="2400"/>
              <a:t>Se esperaba que las alumnas comprendan el objetivo, los medios y el resultado esperado del proyecto y sus distintas fases. </a:t>
            </a:r>
            <a:endParaRPr/>
          </a:p>
          <a:p>
            <a:pPr marL="0" lvl="0" indent="0" algn="just" rtl="0">
              <a:lnSpc>
                <a:spcPct val="90000"/>
              </a:lnSpc>
              <a:spcBef>
                <a:spcPts val="1000"/>
              </a:spcBef>
              <a:spcAft>
                <a:spcPts val="0"/>
              </a:spcAft>
              <a:buClr>
                <a:schemeClr val="dk1"/>
              </a:buClr>
              <a:buSzPts val="2400"/>
              <a:buNone/>
            </a:pPr>
            <a:r>
              <a:rPr lang="es-MX" sz="2400"/>
              <a:t>Se logró satisfactoriamente, las alumnas entendieron perfecto la finalidad y se entusiasmaron con ser parte de fomentar un cambio en la sociedad cercana que son las alumnas del colegio.</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0"/>
        <p:cNvGrpSpPr/>
        <p:nvPr/>
      </p:nvGrpSpPr>
      <p:grpSpPr>
        <a:xfrm>
          <a:off x="0" y="0"/>
          <a:ext cx="0" cy="0"/>
          <a:chOff x="0" y="0"/>
          <a:chExt cx="0" cy="0"/>
        </a:xfrm>
      </p:grpSpPr>
      <p:sp>
        <p:nvSpPr>
          <p:cNvPr id="361" name="Google Shape;361;p38"/>
          <p:cNvSpPr/>
          <p:nvPr/>
        </p:nvSpPr>
        <p:spPr>
          <a:xfrm>
            <a:off x="10088880" y="0"/>
            <a:ext cx="2103120" cy="6858000"/>
          </a:xfrm>
          <a:prstGeom prst="rect">
            <a:avLst/>
          </a:prstGeom>
          <a:solidFill>
            <a:srgbClr val="5C2D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2" name="Google Shape;362;p38"/>
          <p:cNvSpPr/>
          <p:nvPr/>
        </p:nvSpPr>
        <p:spPr>
          <a:xfrm>
            <a:off x="8915400" y="2358913"/>
            <a:ext cx="2140172" cy="2140172"/>
          </a:xfrm>
          <a:prstGeom prst="ellipse">
            <a:avLst/>
          </a:prstGeom>
          <a:solidFill>
            <a:srgbClr val="FFFFFF"/>
          </a:solidFill>
          <a:ln w="22225" cap="flat" cmpd="sng">
            <a:solidFill>
              <a:srgbClr val="67225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63" name="Google Shape;363;p38"/>
          <p:cNvPicPr preferRelativeResize="0"/>
          <p:nvPr/>
        </p:nvPicPr>
        <p:blipFill rotWithShape="1">
          <a:blip r:embed="rId3">
            <a:alphaModFix/>
          </a:blip>
          <a:srcRect/>
          <a:stretch/>
        </p:blipFill>
        <p:spPr>
          <a:xfrm>
            <a:off x="9413987" y="2857501"/>
            <a:ext cx="1142998" cy="1142998"/>
          </a:xfrm>
          <a:prstGeom prst="rect">
            <a:avLst/>
          </a:prstGeom>
          <a:noFill/>
          <a:ln>
            <a:noFill/>
          </a:ln>
        </p:spPr>
      </p:pic>
      <p:sp>
        <p:nvSpPr>
          <p:cNvPr id="364" name="Google Shape;364;p38"/>
          <p:cNvSpPr txBox="1"/>
          <p:nvPr/>
        </p:nvSpPr>
        <p:spPr>
          <a:xfrm>
            <a:off x="893309" y="609185"/>
            <a:ext cx="1892753" cy="68022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2960"/>
              <a:buFont typeface="Calibri"/>
              <a:buNone/>
            </a:pPr>
            <a:r>
              <a:rPr lang="es-MX" sz="2960" b="0" i="0" u="none" strike="noStrike" cap="none">
                <a:solidFill>
                  <a:schemeClr val="dk1"/>
                </a:solidFill>
                <a:latin typeface="Calibri"/>
                <a:ea typeface="Calibri"/>
                <a:cs typeface="Calibri"/>
                <a:sym typeface="Calibri"/>
              </a:rPr>
              <a:t>Apdo. 11.9</a:t>
            </a:r>
            <a:endParaRPr sz="1400" b="0" i="0" u="none" strike="noStrike" cap="none">
              <a:solidFill>
                <a:srgbClr val="000000"/>
              </a:solidFill>
              <a:latin typeface="Arial"/>
              <a:ea typeface="Arial"/>
              <a:cs typeface="Arial"/>
              <a:sym typeface="Arial"/>
            </a:endParaRPr>
          </a:p>
        </p:txBody>
      </p:sp>
      <p:sp>
        <p:nvSpPr>
          <p:cNvPr id="365" name="Google Shape;365;p38"/>
          <p:cNvSpPr txBox="1">
            <a:spLocks noGrp="1"/>
          </p:cNvSpPr>
          <p:nvPr>
            <p:ph type="title"/>
          </p:nvPr>
        </p:nvSpPr>
        <p:spPr>
          <a:xfrm>
            <a:off x="701075" y="1037349"/>
            <a:ext cx="7077900" cy="2659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Calibri"/>
              <a:buNone/>
            </a:pPr>
            <a:r>
              <a:rPr lang="es-MX" b="1"/>
              <a:t>Toma de decisiones</a:t>
            </a:r>
            <a:endParaRPr/>
          </a:p>
        </p:txBody>
      </p:sp>
      <p:sp>
        <p:nvSpPr>
          <p:cNvPr id="366" name="Google Shape;366;p38"/>
          <p:cNvSpPr txBox="1">
            <a:spLocks noGrp="1"/>
          </p:cNvSpPr>
          <p:nvPr>
            <p:ph type="body" idx="1"/>
          </p:nvPr>
        </p:nvSpPr>
        <p:spPr>
          <a:xfrm>
            <a:off x="701075" y="2533878"/>
            <a:ext cx="8064000" cy="3697200"/>
          </a:xfrm>
          <a:prstGeom prst="rect">
            <a:avLst/>
          </a:prstGeom>
          <a:noFill/>
          <a:ln>
            <a:noFill/>
          </a:ln>
        </p:spPr>
        <p:txBody>
          <a:bodyPr spcFirstLastPara="1" wrap="square" lIns="91425" tIns="45700" rIns="91425" bIns="45700" anchor="ctr" anchorCtr="0">
            <a:noAutofit/>
          </a:bodyPr>
          <a:lstStyle/>
          <a:p>
            <a:pPr marL="0" lvl="0" indent="0" algn="just" rtl="0">
              <a:lnSpc>
                <a:spcPct val="90000"/>
              </a:lnSpc>
              <a:spcBef>
                <a:spcPts val="0"/>
              </a:spcBef>
              <a:spcAft>
                <a:spcPts val="0"/>
              </a:spcAft>
              <a:buClr>
                <a:schemeClr val="dk1"/>
              </a:buClr>
              <a:buSzPts val="2400"/>
              <a:buNone/>
            </a:pPr>
            <a:r>
              <a:rPr lang="es-MX" sz="2400"/>
              <a:t>Las diferentes partes involucradas, alumnas y docentes, estuvieron de acuerdo en dar comienzo al proyecto, así como en sus objetivos intermedios.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0"/>
        <p:cNvGrpSpPr/>
        <p:nvPr/>
      </p:nvGrpSpPr>
      <p:grpSpPr>
        <a:xfrm>
          <a:off x="0" y="0"/>
          <a:ext cx="0" cy="0"/>
          <a:chOff x="0" y="0"/>
          <a:chExt cx="0" cy="0"/>
        </a:xfrm>
      </p:grpSpPr>
      <p:sp>
        <p:nvSpPr>
          <p:cNvPr id="371" name="Google Shape;371;p39"/>
          <p:cNvSpPr/>
          <p:nvPr/>
        </p:nvSpPr>
        <p:spPr>
          <a:xfrm>
            <a:off x="10088880" y="0"/>
            <a:ext cx="2103120" cy="6858000"/>
          </a:xfrm>
          <a:prstGeom prst="rect">
            <a:avLst/>
          </a:prstGeom>
          <a:solidFill>
            <a:srgbClr val="5C2D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2" name="Google Shape;372;p39"/>
          <p:cNvSpPr/>
          <p:nvPr/>
        </p:nvSpPr>
        <p:spPr>
          <a:xfrm>
            <a:off x="8915400" y="2358913"/>
            <a:ext cx="2140172" cy="2140172"/>
          </a:xfrm>
          <a:prstGeom prst="ellipse">
            <a:avLst/>
          </a:prstGeom>
          <a:solidFill>
            <a:srgbClr val="FFFFFF"/>
          </a:solidFill>
          <a:ln w="22225" cap="flat" cmpd="sng">
            <a:solidFill>
              <a:srgbClr val="67225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73" name="Google Shape;373;p39"/>
          <p:cNvPicPr preferRelativeResize="0"/>
          <p:nvPr/>
        </p:nvPicPr>
        <p:blipFill rotWithShape="1">
          <a:blip r:embed="rId3">
            <a:alphaModFix/>
          </a:blip>
          <a:srcRect/>
          <a:stretch/>
        </p:blipFill>
        <p:spPr>
          <a:xfrm>
            <a:off x="9413987" y="2857501"/>
            <a:ext cx="1142998" cy="1142998"/>
          </a:xfrm>
          <a:prstGeom prst="rect">
            <a:avLst/>
          </a:prstGeom>
          <a:noFill/>
          <a:ln>
            <a:noFill/>
          </a:ln>
        </p:spPr>
      </p:pic>
      <p:sp>
        <p:nvSpPr>
          <p:cNvPr id="374" name="Google Shape;374;p39"/>
          <p:cNvSpPr/>
          <p:nvPr/>
        </p:nvSpPr>
        <p:spPr>
          <a:xfrm>
            <a:off x="988024" y="631750"/>
            <a:ext cx="19857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s-MX" sz="3000" b="0" i="0" u="none" strike="noStrike" cap="none">
                <a:solidFill>
                  <a:schemeClr val="dk1"/>
                </a:solidFill>
                <a:latin typeface="Calibri"/>
                <a:ea typeface="Calibri"/>
                <a:cs typeface="Calibri"/>
                <a:sym typeface="Calibri"/>
              </a:rPr>
              <a:t>Apdo. 12.</a:t>
            </a:r>
            <a:endParaRPr sz="3000" b="0" i="0" u="none" strike="noStrike" cap="none">
              <a:solidFill>
                <a:srgbClr val="000000"/>
              </a:solidFill>
              <a:latin typeface="Arial"/>
              <a:ea typeface="Arial"/>
              <a:cs typeface="Arial"/>
              <a:sym typeface="Arial"/>
            </a:endParaRPr>
          </a:p>
        </p:txBody>
      </p:sp>
      <p:sp>
        <p:nvSpPr>
          <p:cNvPr id="375" name="Google Shape;375;p39"/>
          <p:cNvSpPr txBox="1"/>
          <p:nvPr/>
        </p:nvSpPr>
        <p:spPr>
          <a:xfrm>
            <a:off x="666206" y="1780283"/>
            <a:ext cx="8085908" cy="286232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s-MX" sz="3600" b="1" i="0" u="none" strike="noStrike" cap="none">
                <a:solidFill>
                  <a:schemeClr val="dk1"/>
                </a:solidFill>
                <a:latin typeface="Calibri"/>
                <a:ea typeface="Calibri"/>
                <a:cs typeface="Calibri"/>
                <a:sym typeface="Calibri"/>
              </a:rPr>
              <a:t>Actividad interdisciplinaria</a:t>
            </a:r>
            <a:endParaRPr sz="36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endParaRPr sz="3600" b="1" i="0" u="none" strike="noStrike" cap="none">
              <a:solidFill>
                <a:schemeClr val="dk1"/>
              </a:solidFill>
              <a:latin typeface="Calibri"/>
              <a:ea typeface="Calibri"/>
              <a:cs typeface="Calibri"/>
              <a:sym typeface="Calibri"/>
            </a:endParaRPr>
          </a:p>
          <a:p>
            <a:pPr marL="742950" marR="0" lvl="0" indent="-742950" algn="l" rtl="0">
              <a:lnSpc>
                <a:spcPct val="100000"/>
              </a:lnSpc>
              <a:spcBef>
                <a:spcPts val="0"/>
              </a:spcBef>
              <a:spcAft>
                <a:spcPts val="0"/>
              </a:spcAft>
              <a:buClr>
                <a:schemeClr val="dk1"/>
              </a:buClr>
              <a:buSzPts val="3600"/>
              <a:buFont typeface="Calibri"/>
              <a:buAutoNum type="alphaLcParenR"/>
            </a:pPr>
            <a:r>
              <a:rPr lang="es-MX" sz="3600" b="1" i="0" u="none" strike="noStrike" cap="none">
                <a:solidFill>
                  <a:schemeClr val="dk1"/>
                </a:solidFill>
                <a:latin typeface="Calibri"/>
                <a:ea typeface="Calibri"/>
                <a:cs typeface="Calibri"/>
                <a:sym typeface="Calibri"/>
              </a:rPr>
              <a:t>de la fase de desarrollo del proyecto</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endParaRPr sz="36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r>
              <a:rPr lang="es-MX" sz="3600" b="1" i="0" u="none" strike="noStrike" cap="none">
                <a:solidFill>
                  <a:schemeClr val="dk1"/>
                </a:solidFill>
                <a:latin typeface="Calibri"/>
                <a:ea typeface="Calibri"/>
                <a:cs typeface="Calibri"/>
                <a:sym typeface="Calibri"/>
              </a:rPr>
              <a:t>Visita a la Biblioteca de la FES Acatlán</a:t>
            </a:r>
            <a:endParaRPr sz="3600" b="0" i="0" u="none" strike="noStrike" cap="none">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40"/>
          <p:cNvSpPr txBox="1"/>
          <p:nvPr/>
        </p:nvSpPr>
        <p:spPr>
          <a:xfrm>
            <a:off x="893293" y="609175"/>
            <a:ext cx="2679900" cy="680100"/>
          </a:xfrm>
          <a:prstGeom prst="rect">
            <a:avLst/>
          </a:prstGeom>
          <a:noFill/>
          <a:ln>
            <a:noFill/>
          </a:ln>
        </p:spPr>
        <p:txBody>
          <a:bodyPr spcFirstLastPara="1" wrap="square" lIns="91425" tIns="45700" rIns="91425" bIns="45700" anchor="ctr" anchorCtr="0">
            <a:noAutofit/>
          </a:bodyPr>
          <a:lstStyle/>
          <a:p>
            <a:pPr marL="0" marR="0" lvl="0" indent="0" algn="l" rtl="0">
              <a:lnSpc>
                <a:spcPct val="70000"/>
              </a:lnSpc>
              <a:spcBef>
                <a:spcPts val="0"/>
              </a:spcBef>
              <a:spcAft>
                <a:spcPts val="0"/>
              </a:spcAft>
              <a:buClr>
                <a:schemeClr val="dk1"/>
              </a:buClr>
              <a:buSzPts val="2720"/>
              <a:buFont typeface="Calibri"/>
              <a:buNone/>
            </a:pPr>
            <a:r>
              <a:rPr lang="es-MX" sz="2720" b="0" i="0" u="none" strike="noStrike" cap="none">
                <a:solidFill>
                  <a:schemeClr val="dk1"/>
                </a:solidFill>
                <a:latin typeface="Calibri"/>
                <a:ea typeface="Calibri"/>
                <a:cs typeface="Calibri"/>
                <a:sym typeface="Calibri"/>
              </a:rPr>
              <a:t>Apdo. 12.1</a:t>
            </a:r>
            <a:endParaRPr sz="1400" b="0" i="0" u="none" strike="noStrike" cap="none">
              <a:solidFill>
                <a:srgbClr val="000000"/>
              </a:solidFill>
              <a:latin typeface="Arial"/>
              <a:ea typeface="Arial"/>
              <a:cs typeface="Arial"/>
              <a:sym typeface="Arial"/>
            </a:endParaRPr>
          </a:p>
        </p:txBody>
      </p:sp>
      <p:sp>
        <p:nvSpPr>
          <p:cNvPr id="381" name="Google Shape;381;p40"/>
          <p:cNvSpPr txBox="1">
            <a:spLocks noGrp="1"/>
          </p:cNvSpPr>
          <p:nvPr>
            <p:ph type="title"/>
          </p:nvPr>
        </p:nvSpPr>
        <p:spPr>
          <a:xfrm>
            <a:off x="750050" y="1210226"/>
            <a:ext cx="8077200" cy="1647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Calibri"/>
              <a:buNone/>
            </a:pPr>
            <a:r>
              <a:rPr lang="es-MX" b="1"/>
              <a:t>INVESTIGACIÓN DE LÍDERES HISTÓRICOS Y ACTUALES</a:t>
            </a:r>
            <a:endParaRPr/>
          </a:p>
        </p:txBody>
      </p:sp>
      <p:sp>
        <p:nvSpPr>
          <p:cNvPr id="382" name="Google Shape;382;p40"/>
          <p:cNvSpPr txBox="1">
            <a:spLocks noGrp="1"/>
          </p:cNvSpPr>
          <p:nvPr>
            <p:ph type="body" idx="1"/>
          </p:nvPr>
        </p:nvSpPr>
        <p:spPr>
          <a:xfrm>
            <a:off x="794124" y="2922357"/>
            <a:ext cx="8077200" cy="3153455"/>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chemeClr val="dk1"/>
              </a:buClr>
              <a:buSzPts val="2590"/>
              <a:buNone/>
            </a:pPr>
            <a:r>
              <a:rPr lang="es-MX" sz="2590"/>
              <a:t>Visita a la Biblioteca Central a la Facultad de Estudios Superiores en Acatlán </a:t>
            </a:r>
            <a:endParaRPr/>
          </a:p>
          <a:p>
            <a:pPr marL="0" lvl="0" indent="0" algn="l" rtl="0">
              <a:lnSpc>
                <a:spcPct val="80000"/>
              </a:lnSpc>
              <a:spcBef>
                <a:spcPts val="1000"/>
              </a:spcBef>
              <a:spcAft>
                <a:spcPts val="0"/>
              </a:spcAft>
              <a:buClr>
                <a:schemeClr val="dk1"/>
              </a:buClr>
              <a:buSzPts val="2590"/>
              <a:buNone/>
            </a:pPr>
            <a:r>
              <a:rPr lang="es-MX" sz="2590"/>
              <a:t>Objetivo: investigar las características de  los líderes históricos que fueron escogidos por ellas mismas para poder realizar un análisis y comparación con los actuales.</a:t>
            </a:r>
            <a:endParaRPr/>
          </a:p>
          <a:p>
            <a:pPr marL="0" lvl="0" indent="0" algn="l" rtl="0">
              <a:lnSpc>
                <a:spcPct val="80000"/>
              </a:lnSpc>
              <a:spcBef>
                <a:spcPts val="1000"/>
              </a:spcBef>
              <a:spcAft>
                <a:spcPts val="0"/>
              </a:spcAft>
              <a:buClr>
                <a:schemeClr val="dk1"/>
              </a:buClr>
              <a:buSzPts val="2590"/>
              <a:buNone/>
            </a:pPr>
            <a:endParaRPr sz="2590"/>
          </a:p>
          <a:p>
            <a:pPr marL="0" lvl="0" indent="0" algn="l" rtl="0">
              <a:lnSpc>
                <a:spcPct val="80000"/>
              </a:lnSpc>
              <a:spcBef>
                <a:spcPts val="1000"/>
              </a:spcBef>
              <a:spcAft>
                <a:spcPts val="0"/>
              </a:spcAft>
              <a:buClr>
                <a:schemeClr val="dk1"/>
              </a:buClr>
              <a:buSzPts val="2590"/>
              <a:buNone/>
            </a:pPr>
            <a:r>
              <a:rPr lang="es-MX" sz="2590"/>
              <a:t>Grado: 2do semestre</a:t>
            </a:r>
            <a:endParaRPr/>
          </a:p>
          <a:p>
            <a:pPr marL="0" lvl="0" indent="0" algn="l" rtl="0">
              <a:lnSpc>
                <a:spcPct val="80000"/>
              </a:lnSpc>
              <a:spcBef>
                <a:spcPts val="1000"/>
              </a:spcBef>
              <a:spcAft>
                <a:spcPts val="0"/>
              </a:spcAft>
              <a:buClr>
                <a:schemeClr val="dk1"/>
              </a:buClr>
              <a:buSzPts val="2590"/>
              <a:buNone/>
            </a:pPr>
            <a:r>
              <a:rPr lang="es-MX" sz="2590"/>
              <a:t>Febrero 18 del 2020</a:t>
            </a:r>
            <a:endParaRPr/>
          </a:p>
        </p:txBody>
      </p:sp>
      <p:sp>
        <p:nvSpPr>
          <p:cNvPr id="383" name="Google Shape;383;p40"/>
          <p:cNvSpPr/>
          <p:nvPr/>
        </p:nvSpPr>
        <p:spPr>
          <a:xfrm>
            <a:off x="10088880" y="0"/>
            <a:ext cx="2103000" cy="6858000"/>
          </a:xfrm>
          <a:prstGeom prst="rect">
            <a:avLst/>
          </a:prstGeom>
          <a:solidFill>
            <a:srgbClr val="5C2D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4" name="Google Shape;384;p40"/>
          <p:cNvSpPr/>
          <p:nvPr/>
        </p:nvSpPr>
        <p:spPr>
          <a:xfrm>
            <a:off x="8915400" y="2358913"/>
            <a:ext cx="2140200" cy="2140200"/>
          </a:xfrm>
          <a:prstGeom prst="ellipse">
            <a:avLst/>
          </a:prstGeom>
          <a:solidFill>
            <a:srgbClr val="FFFFFF"/>
          </a:solidFill>
          <a:ln w="22225" cap="flat" cmpd="sng">
            <a:solidFill>
              <a:srgbClr val="67225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85" name="Google Shape;385;p40"/>
          <p:cNvPicPr preferRelativeResize="0"/>
          <p:nvPr/>
        </p:nvPicPr>
        <p:blipFill rotWithShape="1">
          <a:blip r:embed="rId3">
            <a:alphaModFix/>
          </a:blip>
          <a:srcRect/>
          <a:stretch/>
        </p:blipFill>
        <p:spPr>
          <a:xfrm>
            <a:off x="9413987" y="2857501"/>
            <a:ext cx="1143001" cy="114300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pic>
        <p:nvPicPr>
          <p:cNvPr id="390" name="Google Shape;390;p41"/>
          <p:cNvPicPr preferRelativeResize="0"/>
          <p:nvPr/>
        </p:nvPicPr>
        <p:blipFill rotWithShape="1">
          <a:blip r:embed="rId3">
            <a:alphaModFix/>
          </a:blip>
          <a:srcRect/>
          <a:stretch/>
        </p:blipFill>
        <p:spPr>
          <a:xfrm>
            <a:off x="9413987" y="2857501"/>
            <a:ext cx="1142998" cy="1142998"/>
          </a:xfrm>
          <a:prstGeom prst="rect">
            <a:avLst/>
          </a:prstGeom>
          <a:noFill/>
          <a:ln>
            <a:noFill/>
          </a:ln>
        </p:spPr>
      </p:pic>
      <p:sp>
        <p:nvSpPr>
          <p:cNvPr id="391" name="Google Shape;391;p41"/>
          <p:cNvSpPr/>
          <p:nvPr/>
        </p:nvSpPr>
        <p:spPr>
          <a:xfrm>
            <a:off x="1183979" y="357450"/>
            <a:ext cx="21402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s-MX" sz="3000" b="0" i="0" u="none" strike="noStrike" cap="none">
                <a:solidFill>
                  <a:schemeClr val="dk1"/>
                </a:solidFill>
                <a:latin typeface="Calibri"/>
                <a:ea typeface="Calibri"/>
                <a:cs typeface="Calibri"/>
                <a:sym typeface="Calibri"/>
              </a:rPr>
              <a:t>Apdo. 12.2</a:t>
            </a:r>
            <a:endParaRPr sz="3000" b="0" i="0" u="none" strike="noStrike" cap="none">
              <a:solidFill>
                <a:schemeClr val="dk1"/>
              </a:solidFill>
              <a:latin typeface="Calibri"/>
              <a:ea typeface="Calibri"/>
              <a:cs typeface="Calibri"/>
              <a:sym typeface="Calibri"/>
            </a:endParaRPr>
          </a:p>
        </p:txBody>
      </p:sp>
      <p:sp>
        <p:nvSpPr>
          <p:cNvPr id="392" name="Google Shape;392;p41"/>
          <p:cNvSpPr txBox="1">
            <a:spLocks noGrp="1"/>
          </p:cNvSpPr>
          <p:nvPr>
            <p:ph type="body" idx="1"/>
          </p:nvPr>
        </p:nvSpPr>
        <p:spPr>
          <a:xfrm>
            <a:off x="1206770" y="726774"/>
            <a:ext cx="7401723" cy="5800315"/>
          </a:xfrm>
          <a:prstGeom prst="rect">
            <a:avLst/>
          </a:prstGeom>
          <a:noFill/>
          <a:ln>
            <a:noFill/>
          </a:ln>
        </p:spPr>
        <p:txBody>
          <a:bodyPr spcFirstLastPara="1" wrap="square" lIns="91425" tIns="45700" rIns="91425" bIns="45700" anchor="ctr" anchorCtr="0">
            <a:noAutofit/>
          </a:bodyPr>
          <a:lstStyle/>
          <a:p>
            <a:pPr marL="0" lvl="0" indent="0" algn="just" rtl="0">
              <a:lnSpc>
                <a:spcPct val="90000"/>
              </a:lnSpc>
              <a:spcBef>
                <a:spcPts val="0"/>
              </a:spcBef>
              <a:spcAft>
                <a:spcPts val="0"/>
              </a:spcAft>
              <a:buClr>
                <a:schemeClr val="dk1"/>
              </a:buClr>
              <a:buSzPts val="2200"/>
              <a:buNone/>
            </a:pPr>
            <a:r>
              <a:rPr lang="es-MX" sz="2300"/>
              <a:t>Taller de Lectura, Redacción e Iniciación a la Investigación Documental I, clave, 1105 </a:t>
            </a:r>
            <a:endParaRPr sz="2900"/>
          </a:p>
          <a:p>
            <a:pPr marL="228600" lvl="0" indent="-234950" algn="just" rtl="0">
              <a:lnSpc>
                <a:spcPct val="90000"/>
              </a:lnSpc>
              <a:spcBef>
                <a:spcPts val="1000"/>
              </a:spcBef>
              <a:spcAft>
                <a:spcPts val="0"/>
              </a:spcAft>
              <a:buClr>
                <a:schemeClr val="dk1"/>
              </a:buClr>
              <a:buSzPts val="2300"/>
              <a:buFont typeface="Calibri"/>
              <a:buChar char="•"/>
            </a:pPr>
            <a:r>
              <a:rPr lang="es-MX" sz="2300"/>
              <a:t>Investigación en línea sobre las posibles fuentes bibliográficas.</a:t>
            </a:r>
            <a:endParaRPr sz="2300"/>
          </a:p>
          <a:p>
            <a:pPr marL="0" lvl="0" indent="0" algn="just" rtl="0">
              <a:lnSpc>
                <a:spcPct val="90000"/>
              </a:lnSpc>
              <a:spcBef>
                <a:spcPts val="1000"/>
              </a:spcBef>
              <a:spcAft>
                <a:spcPts val="0"/>
              </a:spcAft>
              <a:buClr>
                <a:schemeClr val="dk1"/>
              </a:buClr>
              <a:buSzPts val="2200"/>
              <a:buNone/>
            </a:pPr>
            <a:r>
              <a:rPr lang="es-MX" sz="2300"/>
              <a:t>Historia Universal, Moderna y Contemporánea, clave 1104</a:t>
            </a:r>
            <a:r>
              <a:rPr lang="es-MX" sz="2300" u="sng"/>
              <a:t> </a:t>
            </a:r>
            <a:endParaRPr sz="2900"/>
          </a:p>
          <a:p>
            <a:pPr marL="228600" lvl="0" indent="-234950" algn="just" rtl="0">
              <a:lnSpc>
                <a:spcPct val="90000"/>
              </a:lnSpc>
              <a:spcBef>
                <a:spcPts val="1000"/>
              </a:spcBef>
              <a:spcAft>
                <a:spcPts val="0"/>
              </a:spcAft>
              <a:buClr>
                <a:schemeClr val="dk1"/>
              </a:buClr>
              <a:buSzPts val="2300"/>
              <a:buFont typeface="Calibri"/>
              <a:buChar char="•"/>
            </a:pPr>
            <a:r>
              <a:rPr lang="es-MX" sz="2300"/>
              <a:t>Búsqueda </a:t>
            </a:r>
            <a:r>
              <a:rPr lang="es-MX" sz="2300" i="1"/>
              <a:t>in situ </a:t>
            </a:r>
            <a:r>
              <a:rPr lang="es-MX" sz="2300"/>
              <a:t>de bibliografía sobre los líderes elegidos por cada alumna.</a:t>
            </a:r>
            <a:endParaRPr sz="2300"/>
          </a:p>
          <a:p>
            <a:pPr marL="0" lvl="0" indent="0" algn="just" rtl="0">
              <a:lnSpc>
                <a:spcPct val="90000"/>
              </a:lnSpc>
              <a:spcBef>
                <a:spcPts val="1000"/>
              </a:spcBef>
              <a:spcAft>
                <a:spcPts val="0"/>
              </a:spcAft>
              <a:buClr>
                <a:schemeClr val="dk1"/>
              </a:buClr>
              <a:buSzPts val="2200"/>
              <a:buNone/>
            </a:pPr>
            <a:r>
              <a:rPr lang="es-MX" sz="2300"/>
              <a:t>Taller de Cómputo, clave 1102</a:t>
            </a:r>
            <a:endParaRPr sz="2900"/>
          </a:p>
          <a:p>
            <a:pPr marL="228600" lvl="0" indent="-234950" algn="just" rtl="0">
              <a:lnSpc>
                <a:spcPct val="90000"/>
              </a:lnSpc>
              <a:spcBef>
                <a:spcPts val="1000"/>
              </a:spcBef>
              <a:spcAft>
                <a:spcPts val="0"/>
              </a:spcAft>
              <a:buClr>
                <a:schemeClr val="dk1"/>
              </a:buClr>
              <a:buSzPts val="2300"/>
              <a:buFont typeface="Calibri"/>
              <a:buChar char="•"/>
            </a:pPr>
            <a:r>
              <a:rPr lang="es-MX" sz="2300"/>
              <a:t>Aprender a usar el catálogo digital de la biblioteca.</a:t>
            </a:r>
            <a:endParaRPr sz="2300" i="1"/>
          </a:p>
          <a:p>
            <a:pPr marL="228600" lvl="0" indent="-88900" algn="just" rtl="0">
              <a:lnSpc>
                <a:spcPct val="90000"/>
              </a:lnSpc>
              <a:spcBef>
                <a:spcPts val="1000"/>
              </a:spcBef>
              <a:spcAft>
                <a:spcPts val="0"/>
              </a:spcAft>
              <a:buClr>
                <a:schemeClr val="dk1"/>
              </a:buClr>
              <a:buSzPts val="2200"/>
              <a:buNone/>
            </a:pPr>
            <a:endParaRPr sz="2300" i="1"/>
          </a:p>
          <a:p>
            <a:pPr marL="0" lvl="0" indent="0" algn="just" rtl="0">
              <a:lnSpc>
                <a:spcPct val="90000"/>
              </a:lnSpc>
              <a:spcBef>
                <a:spcPts val="1000"/>
              </a:spcBef>
              <a:spcAft>
                <a:spcPts val="0"/>
              </a:spcAft>
              <a:buClr>
                <a:schemeClr val="dk1"/>
              </a:buClr>
              <a:buSzPts val="2200"/>
              <a:buNone/>
            </a:pPr>
            <a:r>
              <a:rPr lang="es-MX" sz="2300"/>
              <a:t>Fuentes de apoyo:</a:t>
            </a:r>
            <a:endParaRPr sz="2300"/>
          </a:p>
          <a:p>
            <a:pPr marL="228600" lvl="0" indent="-234950" algn="just" rtl="0">
              <a:lnSpc>
                <a:spcPct val="90000"/>
              </a:lnSpc>
              <a:spcBef>
                <a:spcPts val="1000"/>
              </a:spcBef>
              <a:spcAft>
                <a:spcPts val="0"/>
              </a:spcAft>
              <a:buClr>
                <a:schemeClr val="dk1"/>
              </a:buClr>
              <a:buSzPts val="2300"/>
              <a:buFont typeface="Calibri"/>
              <a:buChar char="•"/>
            </a:pPr>
            <a:r>
              <a:rPr lang="es-MX" sz="2300"/>
              <a:t>Biblioteca, computadoras, teléfono celular, marcadores y fichas, fotocopias.</a:t>
            </a:r>
            <a:endParaRPr sz="2300"/>
          </a:p>
        </p:txBody>
      </p:sp>
      <p:sp>
        <p:nvSpPr>
          <p:cNvPr id="393" name="Google Shape;393;p41"/>
          <p:cNvSpPr/>
          <p:nvPr/>
        </p:nvSpPr>
        <p:spPr>
          <a:xfrm>
            <a:off x="10088880" y="0"/>
            <a:ext cx="2103000" cy="6858000"/>
          </a:xfrm>
          <a:prstGeom prst="rect">
            <a:avLst/>
          </a:prstGeom>
          <a:solidFill>
            <a:srgbClr val="5C2D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4" name="Google Shape;394;p41"/>
          <p:cNvSpPr/>
          <p:nvPr/>
        </p:nvSpPr>
        <p:spPr>
          <a:xfrm>
            <a:off x="8915400" y="2358913"/>
            <a:ext cx="2140200" cy="2140200"/>
          </a:xfrm>
          <a:prstGeom prst="ellipse">
            <a:avLst/>
          </a:prstGeom>
          <a:solidFill>
            <a:srgbClr val="FFFFFF"/>
          </a:solidFill>
          <a:ln w="22225" cap="flat" cmpd="sng">
            <a:solidFill>
              <a:srgbClr val="67225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95" name="Google Shape;395;p41"/>
          <p:cNvPicPr preferRelativeResize="0"/>
          <p:nvPr/>
        </p:nvPicPr>
        <p:blipFill rotWithShape="1">
          <a:blip r:embed="rId3">
            <a:alphaModFix/>
          </a:blip>
          <a:srcRect/>
          <a:stretch/>
        </p:blipFill>
        <p:spPr>
          <a:xfrm>
            <a:off x="9413987" y="2857501"/>
            <a:ext cx="1143001" cy="11430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0"/>
        <p:cNvGrpSpPr/>
        <p:nvPr/>
      </p:nvGrpSpPr>
      <p:grpSpPr>
        <a:xfrm>
          <a:off x="0" y="0"/>
          <a:ext cx="0" cy="0"/>
          <a:chOff x="0" y="0"/>
          <a:chExt cx="0" cy="0"/>
        </a:xfrm>
      </p:grpSpPr>
      <p:sp>
        <p:nvSpPr>
          <p:cNvPr id="101" name="Google Shape;101;p15"/>
          <p:cNvSpPr txBox="1">
            <a:spLocks noGrp="1"/>
          </p:cNvSpPr>
          <p:nvPr>
            <p:ph type="title"/>
          </p:nvPr>
        </p:nvSpPr>
        <p:spPr>
          <a:xfrm>
            <a:off x="1030675" y="1289400"/>
            <a:ext cx="7474200" cy="1291800"/>
          </a:xfrm>
          <a:prstGeom prst="rect">
            <a:avLst/>
          </a:prstGeom>
          <a:noFill/>
          <a:ln>
            <a:noFill/>
          </a:ln>
        </p:spPr>
        <p:txBody>
          <a:bodyPr spcFirstLastPara="1" wrap="square" lIns="91425" tIns="45700" rIns="91425" bIns="45700" anchor="ctr" anchorCtr="0">
            <a:noAutofit/>
          </a:bodyPr>
          <a:lstStyle/>
          <a:p>
            <a:pPr marL="0" lvl="0" indent="0" algn="ctr" rtl="0">
              <a:spcBef>
                <a:spcPts val="1000"/>
              </a:spcBef>
              <a:spcAft>
                <a:spcPts val="0"/>
              </a:spcAft>
              <a:buClr>
                <a:schemeClr val="dk1"/>
              </a:buClr>
              <a:buSzPts val="2400"/>
              <a:buFont typeface="Arial"/>
              <a:buNone/>
            </a:pPr>
            <a:r>
              <a:rPr lang="es-MX"/>
              <a:t>¿Cómo afecta la falta de un liderazgo positivo en tu comunidad?</a:t>
            </a:r>
            <a:endParaRPr sz="4800"/>
          </a:p>
        </p:txBody>
      </p:sp>
      <p:sp>
        <p:nvSpPr>
          <p:cNvPr id="102" name="Google Shape;102;p15"/>
          <p:cNvSpPr txBox="1">
            <a:spLocks noGrp="1"/>
          </p:cNvSpPr>
          <p:nvPr>
            <p:ph type="body" idx="1"/>
          </p:nvPr>
        </p:nvSpPr>
        <p:spPr>
          <a:xfrm>
            <a:off x="1101850" y="3250350"/>
            <a:ext cx="7474200" cy="3173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1000"/>
              </a:spcBef>
              <a:spcAft>
                <a:spcPts val="0"/>
              </a:spcAft>
              <a:buClr>
                <a:schemeClr val="dk1"/>
              </a:buClr>
              <a:buSzPts val="2400"/>
              <a:buNone/>
            </a:pPr>
            <a:endParaRPr sz="2400">
              <a:latin typeface="Century Gothic"/>
              <a:ea typeface="Century Gothic"/>
              <a:cs typeface="Century Gothic"/>
              <a:sym typeface="Century Gothic"/>
            </a:endParaRPr>
          </a:p>
          <a:p>
            <a:pPr marL="0" lvl="0" indent="0" algn="l" rtl="0">
              <a:lnSpc>
                <a:spcPct val="90000"/>
              </a:lnSpc>
              <a:spcBef>
                <a:spcPts val="1000"/>
              </a:spcBef>
              <a:spcAft>
                <a:spcPts val="0"/>
              </a:spcAft>
              <a:buClr>
                <a:schemeClr val="dk1"/>
              </a:buClr>
              <a:buSzPts val="2400"/>
              <a:buNone/>
            </a:pPr>
            <a:r>
              <a:rPr lang="es-MX" sz="2400">
                <a:latin typeface="Century Gothic"/>
                <a:ea typeface="Century Gothic"/>
                <a:cs typeface="Century Gothic"/>
                <a:sym typeface="Century Gothic"/>
              </a:rPr>
              <a:t>CICLO ESCOLAR 2019-2020</a:t>
            </a:r>
            <a:endParaRPr/>
          </a:p>
          <a:p>
            <a:pPr marL="0" lvl="0" indent="0" algn="l" rtl="0">
              <a:lnSpc>
                <a:spcPct val="90000"/>
              </a:lnSpc>
              <a:spcBef>
                <a:spcPts val="1000"/>
              </a:spcBef>
              <a:spcAft>
                <a:spcPts val="0"/>
              </a:spcAft>
              <a:buClr>
                <a:schemeClr val="dk1"/>
              </a:buClr>
              <a:buSzPts val="2400"/>
              <a:buNone/>
            </a:pPr>
            <a:endParaRPr sz="2400"/>
          </a:p>
          <a:p>
            <a:pPr marL="0" lvl="0" indent="0" algn="l" rtl="0">
              <a:lnSpc>
                <a:spcPct val="90000"/>
              </a:lnSpc>
              <a:spcBef>
                <a:spcPts val="1000"/>
              </a:spcBef>
              <a:spcAft>
                <a:spcPts val="0"/>
              </a:spcAft>
              <a:buClr>
                <a:schemeClr val="dk1"/>
              </a:buClr>
              <a:buSzPts val="2400"/>
              <a:buNone/>
            </a:pPr>
            <a:r>
              <a:rPr lang="es-MX" sz="2400">
                <a:latin typeface="Century Gothic"/>
                <a:ea typeface="Century Gothic"/>
                <a:cs typeface="Century Gothic"/>
                <a:sym typeface="Century Gothic"/>
              </a:rPr>
              <a:t>Inicio: noviembre 2019</a:t>
            </a:r>
            <a:br>
              <a:rPr lang="es-MX" sz="2400">
                <a:latin typeface="Century Gothic"/>
                <a:ea typeface="Century Gothic"/>
                <a:cs typeface="Century Gothic"/>
                <a:sym typeface="Century Gothic"/>
              </a:rPr>
            </a:br>
            <a:br>
              <a:rPr lang="es-MX" sz="2400">
                <a:latin typeface="Century Gothic"/>
                <a:ea typeface="Century Gothic"/>
                <a:cs typeface="Century Gothic"/>
                <a:sym typeface="Century Gothic"/>
              </a:rPr>
            </a:br>
            <a:r>
              <a:rPr lang="es-MX" sz="2400">
                <a:latin typeface="Century Gothic"/>
                <a:ea typeface="Century Gothic"/>
                <a:cs typeface="Century Gothic"/>
                <a:sym typeface="Century Gothic"/>
              </a:rPr>
              <a:t>Término: abril 2020</a:t>
            </a:r>
            <a:endParaRPr sz="2400"/>
          </a:p>
        </p:txBody>
      </p:sp>
      <p:sp>
        <p:nvSpPr>
          <p:cNvPr id="103" name="Google Shape;103;p15"/>
          <p:cNvSpPr/>
          <p:nvPr/>
        </p:nvSpPr>
        <p:spPr>
          <a:xfrm>
            <a:off x="10088880" y="0"/>
            <a:ext cx="2103120" cy="6858000"/>
          </a:xfrm>
          <a:prstGeom prst="rect">
            <a:avLst/>
          </a:prstGeom>
          <a:solidFill>
            <a:srgbClr val="5C2D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4" name="Google Shape;104;p15"/>
          <p:cNvSpPr/>
          <p:nvPr/>
        </p:nvSpPr>
        <p:spPr>
          <a:xfrm>
            <a:off x="8915400" y="2358913"/>
            <a:ext cx="2140172" cy="2140172"/>
          </a:xfrm>
          <a:prstGeom prst="ellipse">
            <a:avLst/>
          </a:prstGeom>
          <a:solidFill>
            <a:srgbClr val="FFFFFF"/>
          </a:solidFill>
          <a:ln w="22225" cap="flat" cmpd="sng">
            <a:solidFill>
              <a:srgbClr val="67225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5" name="Google Shape;105;p15"/>
          <p:cNvPicPr preferRelativeResize="0"/>
          <p:nvPr/>
        </p:nvPicPr>
        <p:blipFill rotWithShape="1">
          <a:blip r:embed="rId3">
            <a:alphaModFix/>
          </a:blip>
          <a:srcRect/>
          <a:stretch/>
        </p:blipFill>
        <p:spPr>
          <a:xfrm>
            <a:off x="9413987" y="2857501"/>
            <a:ext cx="1142998" cy="1142998"/>
          </a:xfrm>
          <a:prstGeom prst="rect">
            <a:avLst/>
          </a:prstGeom>
          <a:noFill/>
          <a:ln>
            <a:noFill/>
          </a:ln>
        </p:spPr>
      </p:pic>
      <p:sp>
        <p:nvSpPr>
          <p:cNvPr id="106" name="Google Shape;106;p15"/>
          <p:cNvSpPr txBox="1"/>
          <p:nvPr/>
        </p:nvSpPr>
        <p:spPr>
          <a:xfrm>
            <a:off x="893310" y="609185"/>
            <a:ext cx="1389855" cy="68022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000"/>
              <a:buFont typeface="Calibri"/>
              <a:buNone/>
            </a:pPr>
            <a:r>
              <a:rPr lang="es-MX" sz="3000" b="0" i="0" u="none" strike="noStrike" cap="none">
                <a:solidFill>
                  <a:schemeClr val="dk1"/>
                </a:solidFill>
                <a:latin typeface="Calibri"/>
                <a:ea typeface="Calibri"/>
                <a:cs typeface="Calibri"/>
                <a:sym typeface="Calibri"/>
              </a:rPr>
              <a:t>Apdo. 3</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400" name="Google Shape;400;p42"/>
          <p:cNvPicPr preferRelativeResize="0"/>
          <p:nvPr/>
        </p:nvPicPr>
        <p:blipFill rotWithShape="1">
          <a:blip r:embed="rId3">
            <a:alphaModFix/>
          </a:blip>
          <a:srcRect/>
          <a:stretch/>
        </p:blipFill>
        <p:spPr>
          <a:xfrm>
            <a:off x="9413987" y="2857501"/>
            <a:ext cx="1142998" cy="1142998"/>
          </a:xfrm>
          <a:prstGeom prst="rect">
            <a:avLst/>
          </a:prstGeom>
          <a:noFill/>
          <a:ln>
            <a:noFill/>
          </a:ln>
        </p:spPr>
      </p:pic>
      <p:sp>
        <p:nvSpPr>
          <p:cNvPr id="401" name="Google Shape;401;p42"/>
          <p:cNvSpPr txBox="1"/>
          <p:nvPr/>
        </p:nvSpPr>
        <p:spPr>
          <a:xfrm>
            <a:off x="979725" y="587825"/>
            <a:ext cx="21030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s-MX" sz="3000" b="0" i="0" u="none" strike="noStrike" cap="none">
                <a:solidFill>
                  <a:schemeClr val="dk1"/>
                </a:solidFill>
                <a:latin typeface="Calibri"/>
                <a:ea typeface="Calibri"/>
                <a:cs typeface="Calibri"/>
                <a:sym typeface="Calibri"/>
              </a:rPr>
              <a:t>Apdo. 12.3</a:t>
            </a:r>
            <a:endParaRPr sz="3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2" name="Google Shape;402;p42"/>
          <p:cNvSpPr txBox="1">
            <a:spLocks noGrp="1"/>
          </p:cNvSpPr>
          <p:nvPr>
            <p:ph type="body" idx="1"/>
          </p:nvPr>
        </p:nvSpPr>
        <p:spPr>
          <a:xfrm>
            <a:off x="867633" y="1521568"/>
            <a:ext cx="7923669" cy="402387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2400"/>
              <a:buNone/>
            </a:pPr>
            <a:r>
              <a:rPr lang="es-MX" sz="4400" b="1"/>
              <a:t>JUSTIFICACIÓN DE LA ACTIVIDAD</a:t>
            </a:r>
            <a:endParaRPr sz="4400"/>
          </a:p>
          <a:p>
            <a:pPr marL="0" lvl="0" indent="0" algn="ctr" rtl="0">
              <a:lnSpc>
                <a:spcPct val="90000"/>
              </a:lnSpc>
              <a:spcBef>
                <a:spcPts val="1000"/>
              </a:spcBef>
              <a:spcAft>
                <a:spcPts val="0"/>
              </a:spcAft>
              <a:buClr>
                <a:schemeClr val="dk1"/>
              </a:buClr>
              <a:buSzPts val="2400"/>
              <a:buNone/>
            </a:pPr>
            <a:endParaRPr sz="2400" b="1"/>
          </a:p>
          <a:p>
            <a:pPr marL="0" lvl="0" indent="0" algn="just" rtl="0">
              <a:lnSpc>
                <a:spcPct val="90000"/>
              </a:lnSpc>
              <a:spcBef>
                <a:spcPts val="1000"/>
              </a:spcBef>
              <a:spcAft>
                <a:spcPts val="0"/>
              </a:spcAft>
              <a:buClr>
                <a:schemeClr val="dk1"/>
              </a:buClr>
              <a:buSzPts val="2400"/>
              <a:buNone/>
            </a:pPr>
            <a:endParaRPr sz="2400"/>
          </a:p>
          <a:p>
            <a:pPr marL="228600" lvl="0" indent="-228600" algn="just" rtl="0">
              <a:lnSpc>
                <a:spcPct val="90000"/>
              </a:lnSpc>
              <a:spcBef>
                <a:spcPts val="1000"/>
              </a:spcBef>
              <a:spcAft>
                <a:spcPts val="0"/>
              </a:spcAft>
              <a:buClr>
                <a:schemeClr val="dk1"/>
              </a:buClr>
              <a:buSzPts val="2400"/>
              <a:buChar char="•"/>
            </a:pPr>
            <a:r>
              <a:rPr lang="es-MX" sz="2400"/>
              <a:t>Obtener la información necesaria para poder analizar los líderes elegidos y sus rasgos sobresalientes.</a:t>
            </a:r>
            <a:endParaRPr sz="2400"/>
          </a:p>
          <a:p>
            <a:pPr marL="0" lvl="0" indent="0" algn="just" rtl="0">
              <a:lnSpc>
                <a:spcPct val="90000"/>
              </a:lnSpc>
              <a:spcBef>
                <a:spcPts val="1000"/>
              </a:spcBef>
              <a:spcAft>
                <a:spcPts val="0"/>
              </a:spcAft>
              <a:buClr>
                <a:schemeClr val="dk1"/>
              </a:buClr>
              <a:buSzPts val="2400"/>
              <a:buNone/>
            </a:pPr>
            <a:endParaRPr sz="2400"/>
          </a:p>
        </p:txBody>
      </p:sp>
      <p:sp>
        <p:nvSpPr>
          <p:cNvPr id="403" name="Google Shape;403;p42"/>
          <p:cNvSpPr/>
          <p:nvPr/>
        </p:nvSpPr>
        <p:spPr>
          <a:xfrm>
            <a:off x="10088880" y="0"/>
            <a:ext cx="2103000" cy="6858000"/>
          </a:xfrm>
          <a:prstGeom prst="rect">
            <a:avLst/>
          </a:prstGeom>
          <a:solidFill>
            <a:srgbClr val="5C2D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04" name="Google Shape;404;p42"/>
          <p:cNvSpPr/>
          <p:nvPr/>
        </p:nvSpPr>
        <p:spPr>
          <a:xfrm>
            <a:off x="8915400" y="2358913"/>
            <a:ext cx="2140200" cy="2140200"/>
          </a:xfrm>
          <a:prstGeom prst="ellipse">
            <a:avLst/>
          </a:prstGeom>
          <a:solidFill>
            <a:srgbClr val="FFFFFF"/>
          </a:solidFill>
          <a:ln w="22225" cap="flat" cmpd="sng">
            <a:solidFill>
              <a:srgbClr val="67225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05" name="Google Shape;405;p42"/>
          <p:cNvPicPr preferRelativeResize="0"/>
          <p:nvPr/>
        </p:nvPicPr>
        <p:blipFill rotWithShape="1">
          <a:blip r:embed="rId3">
            <a:alphaModFix/>
          </a:blip>
          <a:srcRect/>
          <a:stretch/>
        </p:blipFill>
        <p:spPr>
          <a:xfrm>
            <a:off x="9413987" y="2857501"/>
            <a:ext cx="1143001" cy="114300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pic>
        <p:nvPicPr>
          <p:cNvPr id="410" name="Google Shape;410;p43"/>
          <p:cNvPicPr preferRelativeResize="0"/>
          <p:nvPr/>
        </p:nvPicPr>
        <p:blipFill rotWithShape="1">
          <a:blip r:embed="rId3">
            <a:alphaModFix/>
          </a:blip>
          <a:srcRect/>
          <a:stretch/>
        </p:blipFill>
        <p:spPr>
          <a:xfrm>
            <a:off x="9413987" y="2857501"/>
            <a:ext cx="1142998" cy="1142998"/>
          </a:xfrm>
          <a:prstGeom prst="rect">
            <a:avLst/>
          </a:prstGeom>
          <a:noFill/>
          <a:ln>
            <a:noFill/>
          </a:ln>
        </p:spPr>
      </p:pic>
      <p:sp>
        <p:nvSpPr>
          <p:cNvPr id="411" name="Google Shape;411;p43"/>
          <p:cNvSpPr/>
          <p:nvPr/>
        </p:nvSpPr>
        <p:spPr>
          <a:xfrm>
            <a:off x="1016849" y="1595050"/>
            <a:ext cx="78468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s-MX" sz="4400" b="1" i="0" u="none" strike="noStrike" cap="none">
                <a:solidFill>
                  <a:schemeClr val="dk1"/>
                </a:solidFill>
                <a:latin typeface="Calibri"/>
                <a:ea typeface="Calibri"/>
                <a:cs typeface="Calibri"/>
                <a:sym typeface="Calibri"/>
              </a:rPr>
              <a:t>Descripción de apertura de la actividad</a:t>
            </a:r>
            <a:endParaRPr sz="4400" b="1" i="0" u="none" strike="noStrike" cap="none">
              <a:solidFill>
                <a:srgbClr val="000000"/>
              </a:solidFill>
            </a:endParaRPr>
          </a:p>
        </p:txBody>
      </p:sp>
      <p:sp>
        <p:nvSpPr>
          <p:cNvPr id="412" name="Google Shape;412;p43"/>
          <p:cNvSpPr txBox="1"/>
          <p:nvPr/>
        </p:nvSpPr>
        <p:spPr>
          <a:xfrm>
            <a:off x="1058092" y="3591999"/>
            <a:ext cx="64167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s-MX" sz="2400" b="0" i="0" u="none" strike="noStrike" cap="none">
                <a:solidFill>
                  <a:schemeClr val="dk1"/>
                </a:solidFill>
                <a:latin typeface="Calibri"/>
                <a:ea typeface="Calibri"/>
                <a:cs typeface="Calibri"/>
                <a:sym typeface="Calibri"/>
              </a:rPr>
              <a:t>Convocar a las alumnas para que asistan a la visita a la biblioteca; para eso necesitaron conseguir permiso de sus padres y confirmar su asistencia.</a:t>
            </a:r>
            <a:endParaRPr sz="2400" b="0" i="0" u="none" strike="noStrike" cap="none">
              <a:solidFill>
                <a:schemeClr val="dk1"/>
              </a:solidFill>
              <a:latin typeface="Calibri"/>
              <a:ea typeface="Calibri"/>
              <a:cs typeface="Calibri"/>
              <a:sym typeface="Calibri"/>
            </a:endParaRPr>
          </a:p>
        </p:txBody>
      </p:sp>
      <p:sp>
        <p:nvSpPr>
          <p:cNvPr id="413" name="Google Shape;413;p43"/>
          <p:cNvSpPr txBox="1"/>
          <p:nvPr/>
        </p:nvSpPr>
        <p:spPr>
          <a:xfrm>
            <a:off x="1058106" y="587825"/>
            <a:ext cx="2007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s-MX" sz="3000" b="0" i="0" u="none" strike="noStrike" cap="none">
                <a:solidFill>
                  <a:schemeClr val="dk1"/>
                </a:solidFill>
                <a:latin typeface="Calibri"/>
                <a:ea typeface="Calibri"/>
                <a:cs typeface="Calibri"/>
                <a:sym typeface="Calibri"/>
              </a:rPr>
              <a:t>Apdo. 12.4</a:t>
            </a:r>
            <a:endParaRPr sz="3000" b="0" i="0" u="none" strike="noStrike" cap="none">
              <a:solidFill>
                <a:schemeClr val="dk1"/>
              </a:solidFill>
              <a:latin typeface="Calibri"/>
              <a:ea typeface="Calibri"/>
              <a:cs typeface="Calibri"/>
              <a:sym typeface="Calibri"/>
            </a:endParaRPr>
          </a:p>
        </p:txBody>
      </p:sp>
      <p:sp>
        <p:nvSpPr>
          <p:cNvPr id="414" name="Google Shape;414;p43"/>
          <p:cNvSpPr/>
          <p:nvPr/>
        </p:nvSpPr>
        <p:spPr>
          <a:xfrm>
            <a:off x="10088880" y="0"/>
            <a:ext cx="2103000" cy="6858000"/>
          </a:xfrm>
          <a:prstGeom prst="rect">
            <a:avLst/>
          </a:prstGeom>
          <a:solidFill>
            <a:srgbClr val="5C2D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5" name="Google Shape;415;p43"/>
          <p:cNvSpPr/>
          <p:nvPr/>
        </p:nvSpPr>
        <p:spPr>
          <a:xfrm>
            <a:off x="8915400" y="2358913"/>
            <a:ext cx="2140200" cy="2140200"/>
          </a:xfrm>
          <a:prstGeom prst="ellipse">
            <a:avLst/>
          </a:prstGeom>
          <a:solidFill>
            <a:srgbClr val="FFFFFF"/>
          </a:solidFill>
          <a:ln w="22225" cap="flat" cmpd="sng">
            <a:solidFill>
              <a:srgbClr val="67225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16" name="Google Shape;416;p43"/>
          <p:cNvPicPr preferRelativeResize="0"/>
          <p:nvPr/>
        </p:nvPicPr>
        <p:blipFill rotWithShape="1">
          <a:blip r:embed="rId3">
            <a:alphaModFix/>
          </a:blip>
          <a:srcRect/>
          <a:stretch/>
        </p:blipFill>
        <p:spPr>
          <a:xfrm>
            <a:off x="9413987" y="2857501"/>
            <a:ext cx="1143001" cy="114300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pic>
        <p:nvPicPr>
          <p:cNvPr id="421" name="Google Shape;421;p44"/>
          <p:cNvPicPr preferRelativeResize="0"/>
          <p:nvPr/>
        </p:nvPicPr>
        <p:blipFill rotWithShape="1">
          <a:blip r:embed="rId3">
            <a:alphaModFix/>
          </a:blip>
          <a:srcRect/>
          <a:stretch/>
        </p:blipFill>
        <p:spPr>
          <a:xfrm>
            <a:off x="9413987" y="2857501"/>
            <a:ext cx="1142998" cy="1142998"/>
          </a:xfrm>
          <a:prstGeom prst="rect">
            <a:avLst/>
          </a:prstGeom>
          <a:noFill/>
          <a:ln>
            <a:noFill/>
          </a:ln>
        </p:spPr>
      </p:pic>
      <p:sp>
        <p:nvSpPr>
          <p:cNvPr id="422" name="Google Shape;422;p44"/>
          <p:cNvSpPr txBox="1"/>
          <p:nvPr/>
        </p:nvSpPr>
        <p:spPr>
          <a:xfrm>
            <a:off x="1084230" y="653150"/>
            <a:ext cx="20049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s-MX" sz="3000" b="0" i="0" u="none" strike="noStrike" cap="none">
                <a:solidFill>
                  <a:schemeClr val="dk1"/>
                </a:solidFill>
                <a:latin typeface="Calibri"/>
                <a:ea typeface="Calibri"/>
                <a:cs typeface="Calibri"/>
                <a:sym typeface="Calibri"/>
              </a:rPr>
              <a:t>Apdo. 12.5</a:t>
            </a:r>
            <a:endParaRPr sz="3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3" name="Google Shape;423;p44"/>
          <p:cNvSpPr txBox="1"/>
          <p:nvPr/>
        </p:nvSpPr>
        <p:spPr>
          <a:xfrm>
            <a:off x="1084227" y="1378325"/>
            <a:ext cx="82059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s-MX" sz="4400" b="1" i="0" u="none" strike="noStrike" cap="none">
                <a:solidFill>
                  <a:schemeClr val="dk1"/>
                </a:solidFill>
                <a:latin typeface="Calibri"/>
                <a:ea typeface="Calibri"/>
                <a:cs typeface="Calibri"/>
                <a:sym typeface="Calibri"/>
              </a:rPr>
              <a:t>Descripción del desarrollo de la actividad</a:t>
            </a:r>
            <a:endParaRPr sz="4400" b="0" i="0" u="none" strike="noStrike" cap="none">
              <a:solidFill>
                <a:srgbClr val="000000"/>
              </a:solidFill>
              <a:latin typeface="Arial"/>
              <a:ea typeface="Arial"/>
              <a:cs typeface="Arial"/>
              <a:sym typeface="Arial"/>
            </a:endParaRPr>
          </a:p>
        </p:txBody>
      </p:sp>
      <p:sp>
        <p:nvSpPr>
          <p:cNvPr id="424" name="Google Shape;424;p44"/>
          <p:cNvSpPr txBox="1"/>
          <p:nvPr/>
        </p:nvSpPr>
        <p:spPr>
          <a:xfrm>
            <a:off x="1084233" y="3036241"/>
            <a:ext cx="7926900" cy="258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s-MX" sz="2400" b="0" i="0" u="none" strike="noStrike" cap="none">
                <a:solidFill>
                  <a:schemeClr val="dk1"/>
                </a:solidFill>
                <a:latin typeface="Calibri"/>
                <a:ea typeface="Calibri"/>
                <a:cs typeface="Calibri"/>
                <a:sym typeface="Calibri"/>
              </a:rPr>
              <a:t>Salimos juntas del colegio a la biblioteca; ahí nos dividimos en grupos para visitarla, guiados por un bibliotecario. Después, cada alumna buscó los libros cuya clasificación llevaba; contamos con tiempo para buscar más libros en las computadoras de la biblioteca, así como para hojear algunos de los estantes. </a:t>
            </a: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5" name="Google Shape;425;p44"/>
          <p:cNvSpPr/>
          <p:nvPr/>
        </p:nvSpPr>
        <p:spPr>
          <a:xfrm>
            <a:off x="10088880" y="0"/>
            <a:ext cx="2103000" cy="6858000"/>
          </a:xfrm>
          <a:prstGeom prst="rect">
            <a:avLst/>
          </a:prstGeom>
          <a:solidFill>
            <a:srgbClr val="5C2D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6" name="Google Shape;426;p44"/>
          <p:cNvSpPr/>
          <p:nvPr/>
        </p:nvSpPr>
        <p:spPr>
          <a:xfrm>
            <a:off x="8915400" y="2358913"/>
            <a:ext cx="2140200" cy="2140200"/>
          </a:xfrm>
          <a:prstGeom prst="ellipse">
            <a:avLst/>
          </a:prstGeom>
          <a:solidFill>
            <a:srgbClr val="FFFFFF"/>
          </a:solidFill>
          <a:ln w="22225" cap="flat" cmpd="sng">
            <a:solidFill>
              <a:srgbClr val="67225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27" name="Google Shape;427;p44"/>
          <p:cNvPicPr preferRelativeResize="0"/>
          <p:nvPr/>
        </p:nvPicPr>
        <p:blipFill rotWithShape="1">
          <a:blip r:embed="rId3">
            <a:alphaModFix/>
          </a:blip>
          <a:srcRect/>
          <a:stretch/>
        </p:blipFill>
        <p:spPr>
          <a:xfrm>
            <a:off x="9413987" y="2857501"/>
            <a:ext cx="1143001" cy="114300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pic>
        <p:nvPicPr>
          <p:cNvPr id="432" name="Google Shape;432;p45"/>
          <p:cNvPicPr preferRelativeResize="0"/>
          <p:nvPr/>
        </p:nvPicPr>
        <p:blipFill rotWithShape="1">
          <a:blip r:embed="rId3">
            <a:alphaModFix/>
          </a:blip>
          <a:srcRect/>
          <a:stretch/>
        </p:blipFill>
        <p:spPr>
          <a:xfrm>
            <a:off x="9413987" y="2857501"/>
            <a:ext cx="1142998" cy="1142998"/>
          </a:xfrm>
          <a:prstGeom prst="rect">
            <a:avLst/>
          </a:prstGeom>
          <a:noFill/>
          <a:ln>
            <a:noFill/>
          </a:ln>
        </p:spPr>
      </p:pic>
      <p:sp>
        <p:nvSpPr>
          <p:cNvPr id="433" name="Google Shape;433;p45"/>
          <p:cNvSpPr txBox="1"/>
          <p:nvPr/>
        </p:nvSpPr>
        <p:spPr>
          <a:xfrm>
            <a:off x="893309" y="609185"/>
            <a:ext cx="1892753" cy="68022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2960"/>
              <a:buFont typeface="Calibri"/>
              <a:buNone/>
            </a:pPr>
            <a:r>
              <a:rPr lang="es-MX" sz="2960" b="0" i="0" u="none" strike="noStrike" cap="none">
                <a:solidFill>
                  <a:schemeClr val="dk1"/>
                </a:solidFill>
                <a:latin typeface="Calibri"/>
                <a:ea typeface="Calibri"/>
                <a:cs typeface="Calibri"/>
                <a:sym typeface="Calibri"/>
              </a:rPr>
              <a:t>Apdo. 12.6</a:t>
            </a:r>
            <a:endParaRPr sz="2960" b="0" i="0" u="none" strike="noStrike" cap="none">
              <a:solidFill>
                <a:schemeClr val="dk1"/>
              </a:solidFill>
              <a:latin typeface="Calibri"/>
              <a:ea typeface="Calibri"/>
              <a:cs typeface="Calibri"/>
              <a:sym typeface="Calibri"/>
            </a:endParaRPr>
          </a:p>
        </p:txBody>
      </p:sp>
      <p:sp>
        <p:nvSpPr>
          <p:cNvPr id="434" name="Google Shape;434;p45"/>
          <p:cNvSpPr txBox="1">
            <a:spLocks noGrp="1"/>
          </p:cNvSpPr>
          <p:nvPr>
            <p:ph type="title"/>
          </p:nvPr>
        </p:nvSpPr>
        <p:spPr>
          <a:xfrm>
            <a:off x="772875" y="1567550"/>
            <a:ext cx="8229000" cy="1069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Calibri"/>
              <a:buNone/>
            </a:pPr>
            <a:r>
              <a:rPr lang="es-MX" b="1"/>
              <a:t>Descripción del cierre de la actividad</a:t>
            </a:r>
            <a:endParaRPr/>
          </a:p>
        </p:txBody>
      </p:sp>
      <p:sp>
        <p:nvSpPr>
          <p:cNvPr id="435" name="Google Shape;435;p45"/>
          <p:cNvSpPr txBox="1"/>
          <p:nvPr/>
        </p:nvSpPr>
        <p:spPr>
          <a:xfrm>
            <a:off x="893303" y="2961828"/>
            <a:ext cx="7206300" cy="29547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2400"/>
              <a:buFont typeface="Arial"/>
              <a:buNone/>
            </a:pPr>
            <a:r>
              <a:rPr lang="es-MX" sz="2400" b="0" i="0" u="none" strike="noStrike" cap="none">
                <a:solidFill>
                  <a:schemeClr val="dk1"/>
                </a:solidFill>
                <a:latin typeface="Calibri"/>
                <a:ea typeface="Calibri"/>
                <a:cs typeface="Calibri"/>
                <a:sym typeface="Calibri"/>
              </a:rPr>
              <a:t>Antes de salir, nos reunimos para comentar lo que habían aprendido sobre el manejo de los catálogos, la investigación en los estantes, la dificultad para centrarse en su tema sin dispersión ante la gran cantidad de información asequible.</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400"/>
              <a:buFont typeface="Arial"/>
              <a:buNone/>
            </a:pPr>
            <a:r>
              <a:rPr lang="es-MX" sz="2400" b="0" i="0" u="none" strike="noStrike" cap="none">
                <a:solidFill>
                  <a:schemeClr val="dk1"/>
                </a:solidFill>
                <a:latin typeface="Calibri"/>
                <a:ea typeface="Calibri"/>
                <a:cs typeface="Calibri"/>
                <a:sym typeface="Calibri"/>
              </a:rPr>
              <a:t>	También mostraron su interés en participar en intercambios interbibliotecarios.</a:t>
            </a:r>
            <a:endParaRPr sz="24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6" name="Google Shape;436;p45"/>
          <p:cNvSpPr/>
          <p:nvPr/>
        </p:nvSpPr>
        <p:spPr>
          <a:xfrm>
            <a:off x="10088880" y="0"/>
            <a:ext cx="2103000" cy="6858000"/>
          </a:xfrm>
          <a:prstGeom prst="rect">
            <a:avLst/>
          </a:prstGeom>
          <a:solidFill>
            <a:srgbClr val="5C2D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7" name="Google Shape;437;p45"/>
          <p:cNvSpPr/>
          <p:nvPr/>
        </p:nvSpPr>
        <p:spPr>
          <a:xfrm>
            <a:off x="8915400" y="2358913"/>
            <a:ext cx="2140200" cy="2140200"/>
          </a:xfrm>
          <a:prstGeom prst="ellipse">
            <a:avLst/>
          </a:prstGeom>
          <a:solidFill>
            <a:srgbClr val="FFFFFF"/>
          </a:solidFill>
          <a:ln w="22225" cap="flat" cmpd="sng">
            <a:solidFill>
              <a:srgbClr val="67225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38" name="Google Shape;438;p45"/>
          <p:cNvPicPr preferRelativeResize="0"/>
          <p:nvPr/>
        </p:nvPicPr>
        <p:blipFill rotWithShape="1">
          <a:blip r:embed="rId3">
            <a:alphaModFix/>
          </a:blip>
          <a:srcRect/>
          <a:stretch/>
        </p:blipFill>
        <p:spPr>
          <a:xfrm>
            <a:off x="9413987" y="2857501"/>
            <a:ext cx="1143001" cy="114300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pic>
        <p:nvPicPr>
          <p:cNvPr id="443" name="Google Shape;443;p46"/>
          <p:cNvPicPr preferRelativeResize="0"/>
          <p:nvPr/>
        </p:nvPicPr>
        <p:blipFill rotWithShape="1">
          <a:blip r:embed="rId3">
            <a:alphaModFix/>
          </a:blip>
          <a:srcRect/>
          <a:stretch/>
        </p:blipFill>
        <p:spPr>
          <a:xfrm>
            <a:off x="9413987" y="2857501"/>
            <a:ext cx="1142998" cy="1142998"/>
          </a:xfrm>
          <a:prstGeom prst="rect">
            <a:avLst/>
          </a:prstGeom>
          <a:noFill/>
          <a:ln>
            <a:noFill/>
          </a:ln>
        </p:spPr>
      </p:pic>
      <p:sp>
        <p:nvSpPr>
          <p:cNvPr id="444" name="Google Shape;444;p46"/>
          <p:cNvSpPr txBox="1"/>
          <p:nvPr/>
        </p:nvSpPr>
        <p:spPr>
          <a:xfrm>
            <a:off x="893309" y="609185"/>
            <a:ext cx="1892753" cy="68022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2960"/>
              <a:buFont typeface="Calibri"/>
              <a:buNone/>
            </a:pPr>
            <a:r>
              <a:rPr lang="es-MX" sz="2960" b="0" i="0" u="none" strike="noStrike" cap="none">
                <a:solidFill>
                  <a:schemeClr val="dk1"/>
                </a:solidFill>
                <a:latin typeface="Calibri"/>
                <a:ea typeface="Calibri"/>
                <a:cs typeface="Calibri"/>
                <a:sym typeface="Calibri"/>
              </a:rPr>
              <a:t>Apdo. 12.7</a:t>
            </a:r>
            <a:endParaRPr sz="2960" b="0" i="0" u="none" strike="noStrike" cap="none">
              <a:solidFill>
                <a:schemeClr val="dk1"/>
              </a:solidFill>
              <a:latin typeface="Calibri"/>
              <a:ea typeface="Calibri"/>
              <a:cs typeface="Calibri"/>
              <a:sym typeface="Calibri"/>
            </a:endParaRPr>
          </a:p>
        </p:txBody>
      </p:sp>
      <p:sp>
        <p:nvSpPr>
          <p:cNvPr id="445" name="Google Shape;445;p46"/>
          <p:cNvSpPr txBox="1">
            <a:spLocks noGrp="1"/>
          </p:cNvSpPr>
          <p:nvPr>
            <p:ph type="title"/>
          </p:nvPr>
        </p:nvSpPr>
        <p:spPr>
          <a:xfrm>
            <a:off x="818350" y="1244800"/>
            <a:ext cx="8134200" cy="1556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Calibri"/>
              <a:buNone/>
            </a:pPr>
            <a:r>
              <a:rPr lang="es-MX" b="1"/>
              <a:t>Descripción de lo que se hará con los resultados de la actividad</a:t>
            </a:r>
            <a:endParaRPr/>
          </a:p>
        </p:txBody>
      </p:sp>
      <p:sp>
        <p:nvSpPr>
          <p:cNvPr id="446" name="Google Shape;446;p46"/>
          <p:cNvSpPr txBox="1"/>
          <p:nvPr/>
        </p:nvSpPr>
        <p:spPr>
          <a:xfrm>
            <a:off x="1125408" y="2888088"/>
            <a:ext cx="7926809" cy="258532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s-MX" sz="2400" b="0" i="0" u="none" strike="noStrike" cap="none">
                <a:solidFill>
                  <a:schemeClr val="dk1"/>
                </a:solidFill>
                <a:latin typeface="Calibri"/>
                <a:ea typeface="Calibri"/>
                <a:cs typeface="Calibri"/>
                <a:sym typeface="Calibri"/>
              </a:rPr>
              <a:t>Cada alumna diseñará cómo desea presentar su investigación:</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400"/>
              <a:buFont typeface="Arial"/>
              <a:buChar char="•"/>
            </a:pPr>
            <a:r>
              <a:rPr lang="es-MX" sz="2400" b="0" i="0" u="none" strike="noStrike" cap="none">
                <a:solidFill>
                  <a:schemeClr val="dk1"/>
                </a:solidFill>
                <a:latin typeface="Calibri"/>
                <a:ea typeface="Calibri"/>
                <a:cs typeface="Calibri"/>
                <a:sym typeface="Calibri"/>
              </a:rPr>
              <a:t>Identificación de los rasgos sobresalientes del líder elegido, que le permitieron situarse como tal.</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400"/>
              <a:buFont typeface="Arial"/>
              <a:buChar char="•"/>
            </a:pPr>
            <a:r>
              <a:rPr lang="es-MX" sz="2400" b="0" i="0" u="none" strike="noStrike" cap="none">
                <a:solidFill>
                  <a:schemeClr val="dk1"/>
                </a:solidFill>
                <a:latin typeface="Calibri"/>
                <a:ea typeface="Calibri"/>
                <a:cs typeface="Calibri"/>
                <a:sym typeface="Calibri"/>
              </a:rPr>
              <a:t>Captura de la información en la computadora.</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400"/>
              <a:buFont typeface="Arial"/>
              <a:buChar char="•"/>
            </a:pPr>
            <a:r>
              <a:rPr lang="es-MX" sz="2400" b="0" i="0" u="none" strike="noStrike" cap="none">
                <a:solidFill>
                  <a:schemeClr val="dk1"/>
                </a:solidFill>
                <a:latin typeface="Calibri"/>
                <a:ea typeface="Calibri"/>
                <a:cs typeface="Calibri"/>
                <a:sym typeface="Calibri"/>
              </a:rPr>
              <a:t>Identificación de los rasgos sobresalientes de algún </a:t>
            </a:r>
            <a:r>
              <a:rPr lang="es-MX" sz="2400" b="0" i="1" u="none" strike="noStrike" cap="none">
                <a:solidFill>
                  <a:schemeClr val="dk1"/>
                </a:solidFill>
                <a:latin typeface="Calibri"/>
                <a:ea typeface="Calibri"/>
                <a:cs typeface="Calibri"/>
                <a:sym typeface="Calibri"/>
              </a:rPr>
              <a:t>influencer</a:t>
            </a:r>
            <a:r>
              <a:rPr lang="es-MX" sz="2400" b="0" i="0" u="none" strike="noStrike" cap="none">
                <a:solidFill>
                  <a:schemeClr val="dk1"/>
                </a:solidFill>
                <a:latin typeface="Calibri"/>
                <a:ea typeface="Calibri"/>
                <a:cs typeface="Calibri"/>
                <a:sym typeface="Calibri"/>
              </a:rPr>
              <a:t> a su elección</a:t>
            </a:r>
            <a:r>
              <a:rPr lang="es-MX" sz="2400" b="0" i="1" u="none" strike="noStrike" cap="none">
                <a:solidFill>
                  <a:schemeClr val="dk1"/>
                </a:solidFill>
                <a:latin typeface="Calibri"/>
                <a:ea typeface="Calibri"/>
                <a:cs typeface="Calibri"/>
                <a:sym typeface="Calibri"/>
              </a:rPr>
              <a:t>.</a:t>
            </a: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7" name="Google Shape;447;p46"/>
          <p:cNvSpPr/>
          <p:nvPr/>
        </p:nvSpPr>
        <p:spPr>
          <a:xfrm>
            <a:off x="10088880" y="0"/>
            <a:ext cx="2103000" cy="6858000"/>
          </a:xfrm>
          <a:prstGeom prst="rect">
            <a:avLst/>
          </a:prstGeom>
          <a:solidFill>
            <a:srgbClr val="5C2D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8" name="Google Shape;448;p46"/>
          <p:cNvSpPr/>
          <p:nvPr/>
        </p:nvSpPr>
        <p:spPr>
          <a:xfrm>
            <a:off x="8915400" y="2358913"/>
            <a:ext cx="2140200" cy="2140200"/>
          </a:xfrm>
          <a:prstGeom prst="ellipse">
            <a:avLst/>
          </a:prstGeom>
          <a:solidFill>
            <a:srgbClr val="FFFFFF"/>
          </a:solidFill>
          <a:ln w="22225" cap="flat" cmpd="sng">
            <a:solidFill>
              <a:srgbClr val="67225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49" name="Google Shape;449;p46"/>
          <p:cNvPicPr preferRelativeResize="0"/>
          <p:nvPr/>
        </p:nvPicPr>
        <p:blipFill rotWithShape="1">
          <a:blip r:embed="rId3">
            <a:alphaModFix/>
          </a:blip>
          <a:srcRect/>
          <a:stretch/>
        </p:blipFill>
        <p:spPr>
          <a:xfrm>
            <a:off x="9413987" y="2857501"/>
            <a:ext cx="1143001" cy="114300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pic>
        <p:nvPicPr>
          <p:cNvPr id="454" name="Google Shape;454;p47"/>
          <p:cNvPicPr preferRelativeResize="0"/>
          <p:nvPr/>
        </p:nvPicPr>
        <p:blipFill rotWithShape="1">
          <a:blip r:embed="rId3">
            <a:alphaModFix/>
          </a:blip>
          <a:srcRect/>
          <a:stretch/>
        </p:blipFill>
        <p:spPr>
          <a:xfrm>
            <a:off x="9413987" y="2857501"/>
            <a:ext cx="1142998" cy="1142998"/>
          </a:xfrm>
          <a:prstGeom prst="rect">
            <a:avLst/>
          </a:prstGeom>
          <a:noFill/>
          <a:ln>
            <a:noFill/>
          </a:ln>
        </p:spPr>
      </p:pic>
      <p:sp>
        <p:nvSpPr>
          <p:cNvPr id="455" name="Google Shape;455;p47"/>
          <p:cNvSpPr txBox="1">
            <a:spLocks noGrp="1"/>
          </p:cNvSpPr>
          <p:nvPr>
            <p:ph type="title"/>
          </p:nvPr>
        </p:nvSpPr>
        <p:spPr>
          <a:xfrm>
            <a:off x="872604" y="1721690"/>
            <a:ext cx="8500754" cy="97356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Calibri"/>
              <a:buNone/>
            </a:pPr>
            <a:r>
              <a:rPr lang="es-MX" b="1"/>
              <a:t>Análisis y contrastación entre lo esperado y lo sucedido</a:t>
            </a:r>
            <a:endParaRPr/>
          </a:p>
        </p:txBody>
      </p:sp>
      <p:sp>
        <p:nvSpPr>
          <p:cNvPr id="456" name="Google Shape;456;p47"/>
          <p:cNvSpPr txBox="1"/>
          <p:nvPr/>
        </p:nvSpPr>
        <p:spPr>
          <a:xfrm>
            <a:off x="872600" y="590900"/>
            <a:ext cx="26544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s-MX" sz="3000" b="0" i="0" u="none" strike="noStrike" cap="none">
                <a:solidFill>
                  <a:schemeClr val="dk1"/>
                </a:solidFill>
                <a:latin typeface="Calibri"/>
                <a:ea typeface="Calibri"/>
                <a:cs typeface="Calibri"/>
                <a:sym typeface="Calibri"/>
              </a:rPr>
              <a:t>Apartado 12.8</a:t>
            </a:r>
            <a:endParaRPr sz="3000" b="0" i="0" u="none" strike="noStrike" cap="none">
              <a:solidFill>
                <a:schemeClr val="dk1"/>
              </a:solidFill>
              <a:latin typeface="Calibri"/>
              <a:ea typeface="Calibri"/>
              <a:cs typeface="Calibri"/>
              <a:sym typeface="Calibri"/>
            </a:endParaRPr>
          </a:p>
        </p:txBody>
      </p:sp>
      <p:sp>
        <p:nvSpPr>
          <p:cNvPr id="457" name="Google Shape;457;p47"/>
          <p:cNvSpPr txBox="1">
            <a:spLocks noGrp="1"/>
          </p:cNvSpPr>
          <p:nvPr>
            <p:ph type="body" idx="1"/>
          </p:nvPr>
        </p:nvSpPr>
        <p:spPr>
          <a:xfrm>
            <a:off x="816702" y="3317881"/>
            <a:ext cx="7887300" cy="2525100"/>
          </a:xfrm>
          <a:prstGeom prst="rect">
            <a:avLst/>
          </a:prstGeom>
          <a:noFill/>
          <a:ln>
            <a:noFill/>
          </a:ln>
        </p:spPr>
        <p:txBody>
          <a:bodyPr spcFirstLastPara="1" wrap="square" lIns="91425" tIns="45700" rIns="91425" bIns="45700" anchor="ctr" anchorCtr="0">
            <a:noAutofit/>
          </a:bodyPr>
          <a:lstStyle/>
          <a:p>
            <a:pPr marL="0" lvl="0" indent="0" algn="just" rtl="0">
              <a:lnSpc>
                <a:spcPct val="90000"/>
              </a:lnSpc>
              <a:spcBef>
                <a:spcPts val="0"/>
              </a:spcBef>
              <a:spcAft>
                <a:spcPts val="0"/>
              </a:spcAft>
              <a:buClr>
                <a:schemeClr val="dk1"/>
              </a:buClr>
              <a:buSzPts val="2400"/>
              <a:buNone/>
            </a:pPr>
            <a:r>
              <a:rPr lang="es-MX" sz="2400"/>
              <a:t>Se esperaba que las alumnas comprendieran el objetivo, los medios y el resultado esperado de la visita a la biblioteca . </a:t>
            </a:r>
            <a:endParaRPr sz="2400"/>
          </a:p>
          <a:p>
            <a:pPr marL="0" lvl="0" indent="0" algn="just" rtl="0">
              <a:lnSpc>
                <a:spcPct val="90000"/>
              </a:lnSpc>
              <a:spcBef>
                <a:spcPts val="1000"/>
              </a:spcBef>
              <a:spcAft>
                <a:spcPts val="0"/>
              </a:spcAft>
              <a:buClr>
                <a:schemeClr val="dk1"/>
              </a:buClr>
              <a:buSzPts val="2400"/>
              <a:buNone/>
            </a:pPr>
            <a:r>
              <a:rPr lang="es-MX" sz="2400"/>
              <a:t>Se logró muy satisfactoriamente: las alumnas esperaron con ilusión la visita y durante su desarrollo aprovecharon el tiempo conociéndola, experimentando, descubriendo. Además, regresaron más involucradas con el proyecto final esperado.</a:t>
            </a:r>
            <a:endParaRPr sz="2400"/>
          </a:p>
        </p:txBody>
      </p:sp>
      <p:sp>
        <p:nvSpPr>
          <p:cNvPr id="458" name="Google Shape;458;p47"/>
          <p:cNvSpPr/>
          <p:nvPr/>
        </p:nvSpPr>
        <p:spPr>
          <a:xfrm>
            <a:off x="10088880" y="0"/>
            <a:ext cx="2103000" cy="6858000"/>
          </a:xfrm>
          <a:prstGeom prst="rect">
            <a:avLst/>
          </a:prstGeom>
          <a:solidFill>
            <a:srgbClr val="5C2D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9" name="Google Shape;459;p47"/>
          <p:cNvSpPr/>
          <p:nvPr/>
        </p:nvSpPr>
        <p:spPr>
          <a:xfrm>
            <a:off x="8915400" y="2358913"/>
            <a:ext cx="2140200" cy="2140200"/>
          </a:xfrm>
          <a:prstGeom prst="ellipse">
            <a:avLst/>
          </a:prstGeom>
          <a:solidFill>
            <a:srgbClr val="FFFFFF"/>
          </a:solidFill>
          <a:ln w="22225" cap="flat" cmpd="sng">
            <a:solidFill>
              <a:srgbClr val="67225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60" name="Google Shape;460;p47"/>
          <p:cNvPicPr preferRelativeResize="0"/>
          <p:nvPr/>
        </p:nvPicPr>
        <p:blipFill rotWithShape="1">
          <a:blip r:embed="rId3">
            <a:alphaModFix/>
          </a:blip>
          <a:srcRect/>
          <a:stretch/>
        </p:blipFill>
        <p:spPr>
          <a:xfrm>
            <a:off x="9413987" y="2857501"/>
            <a:ext cx="1143001" cy="114300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pic>
        <p:nvPicPr>
          <p:cNvPr id="465" name="Google Shape;465;p48"/>
          <p:cNvPicPr preferRelativeResize="0"/>
          <p:nvPr/>
        </p:nvPicPr>
        <p:blipFill rotWithShape="1">
          <a:blip r:embed="rId3">
            <a:alphaModFix/>
          </a:blip>
          <a:srcRect/>
          <a:stretch/>
        </p:blipFill>
        <p:spPr>
          <a:xfrm>
            <a:off x="9413987" y="2857501"/>
            <a:ext cx="1142998" cy="1142998"/>
          </a:xfrm>
          <a:prstGeom prst="rect">
            <a:avLst/>
          </a:prstGeom>
          <a:noFill/>
          <a:ln>
            <a:noFill/>
          </a:ln>
        </p:spPr>
      </p:pic>
      <p:sp>
        <p:nvSpPr>
          <p:cNvPr id="466" name="Google Shape;466;p48"/>
          <p:cNvSpPr txBox="1"/>
          <p:nvPr/>
        </p:nvSpPr>
        <p:spPr>
          <a:xfrm>
            <a:off x="893309" y="609185"/>
            <a:ext cx="1892753" cy="68022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2960"/>
              <a:buFont typeface="Calibri"/>
              <a:buNone/>
            </a:pPr>
            <a:r>
              <a:rPr lang="es-MX" sz="2960" b="0" i="0" u="none" strike="noStrike" cap="none">
                <a:solidFill>
                  <a:schemeClr val="dk1"/>
                </a:solidFill>
                <a:latin typeface="Calibri"/>
                <a:ea typeface="Calibri"/>
                <a:cs typeface="Calibri"/>
                <a:sym typeface="Calibri"/>
              </a:rPr>
              <a:t>Apdo. 12.9</a:t>
            </a:r>
            <a:endParaRPr sz="2960" b="0" i="0" u="none" strike="noStrike" cap="none">
              <a:solidFill>
                <a:schemeClr val="dk1"/>
              </a:solidFill>
              <a:latin typeface="Calibri"/>
              <a:ea typeface="Calibri"/>
              <a:cs typeface="Calibri"/>
              <a:sym typeface="Calibri"/>
            </a:endParaRPr>
          </a:p>
        </p:txBody>
      </p:sp>
      <p:sp>
        <p:nvSpPr>
          <p:cNvPr id="467" name="Google Shape;467;p48"/>
          <p:cNvSpPr txBox="1">
            <a:spLocks noGrp="1"/>
          </p:cNvSpPr>
          <p:nvPr>
            <p:ph type="title"/>
          </p:nvPr>
        </p:nvSpPr>
        <p:spPr>
          <a:xfrm>
            <a:off x="701075" y="1448549"/>
            <a:ext cx="7077900" cy="1075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Calibri"/>
              <a:buNone/>
            </a:pPr>
            <a:r>
              <a:rPr lang="es-MX" b="1"/>
              <a:t>Toma de decisiones</a:t>
            </a:r>
            <a:endParaRPr/>
          </a:p>
        </p:txBody>
      </p:sp>
      <p:sp>
        <p:nvSpPr>
          <p:cNvPr id="468" name="Google Shape;468;p48"/>
          <p:cNvSpPr txBox="1">
            <a:spLocks noGrp="1"/>
          </p:cNvSpPr>
          <p:nvPr>
            <p:ph type="body" idx="1"/>
          </p:nvPr>
        </p:nvSpPr>
        <p:spPr>
          <a:xfrm>
            <a:off x="701081" y="2589861"/>
            <a:ext cx="8064096" cy="2525168"/>
          </a:xfrm>
          <a:prstGeom prst="rect">
            <a:avLst/>
          </a:prstGeom>
          <a:noFill/>
          <a:ln>
            <a:noFill/>
          </a:ln>
        </p:spPr>
        <p:txBody>
          <a:bodyPr spcFirstLastPara="1" wrap="square" lIns="91425" tIns="45700" rIns="91425" bIns="45700" anchor="ctr" anchorCtr="0">
            <a:noAutofit/>
          </a:bodyPr>
          <a:lstStyle/>
          <a:p>
            <a:pPr marL="0" lvl="0" indent="0" algn="just" rtl="0">
              <a:lnSpc>
                <a:spcPct val="90000"/>
              </a:lnSpc>
              <a:spcBef>
                <a:spcPts val="0"/>
              </a:spcBef>
              <a:spcAft>
                <a:spcPts val="0"/>
              </a:spcAft>
              <a:buClr>
                <a:schemeClr val="dk1"/>
              </a:buClr>
              <a:buSzPts val="2400"/>
              <a:buNone/>
            </a:pPr>
            <a:r>
              <a:rPr lang="es-MX" sz="2400"/>
              <a:t>Las alumnas tomaron las decisiones necesarias por su cuenta, a veces en forma grupal, a veces individualmente, administrando su tiempo conforme con lo establecido por anticipado.</a:t>
            </a:r>
            <a:endParaRPr/>
          </a:p>
          <a:p>
            <a:pPr marL="0" lvl="0" indent="0" algn="just" rtl="0">
              <a:lnSpc>
                <a:spcPct val="90000"/>
              </a:lnSpc>
              <a:spcBef>
                <a:spcPts val="1000"/>
              </a:spcBef>
              <a:spcAft>
                <a:spcPts val="0"/>
              </a:spcAft>
              <a:buClr>
                <a:schemeClr val="dk1"/>
              </a:buClr>
              <a:buSzPts val="2400"/>
              <a:buNone/>
            </a:pPr>
            <a:r>
              <a:rPr lang="es-MX" sz="2400"/>
              <a:t>Algunas decidieron redirigir sus investigaciones; otras, focalizar-las; unas más, cambiarlas sustituyéndolas por nuevos campos y enfoques.</a:t>
            </a:r>
            <a:endParaRPr sz="2400"/>
          </a:p>
        </p:txBody>
      </p:sp>
      <p:sp>
        <p:nvSpPr>
          <p:cNvPr id="469" name="Google Shape;469;p48"/>
          <p:cNvSpPr/>
          <p:nvPr/>
        </p:nvSpPr>
        <p:spPr>
          <a:xfrm>
            <a:off x="10088880" y="0"/>
            <a:ext cx="2103000" cy="6858000"/>
          </a:xfrm>
          <a:prstGeom prst="rect">
            <a:avLst/>
          </a:prstGeom>
          <a:solidFill>
            <a:srgbClr val="5C2D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70" name="Google Shape;470;p48"/>
          <p:cNvSpPr/>
          <p:nvPr/>
        </p:nvSpPr>
        <p:spPr>
          <a:xfrm>
            <a:off x="8915400" y="2358913"/>
            <a:ext cx="2140200" cy="2140200"/>
          </a:xfrm>
          <a:prstGeom prst="ellipse">
            <a:avLst/>
          </a:prstGeom>
          <a:solidFill>
            <a:srgbClr val="FFFFFF"/>
          </a:solidFill>
          <a:ln w="22225" cap="flat" cmpd="sng">
            <a:solidFill>
              <a:srgbClr val="67225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71" name="Google Shape;471;p48"/>
          <p:cNvPicPr preferRelativeResize="0"/>
          <p:nvPr/>
        </p:nvPicPr>
        <p:blipFill rotWithShape="1">
          <a:blip r:embed="rId3">
            <a:alphaModFix/>
          </a:blip>
          <a:srcRect/>
          <a:stretch/>
        </p:blipFill>
        <p:spPr>
          <a:xfrm>
            <a:off x="9413987" y="2857501"/>
            <a:ext cx="1143001" cy="114300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49"/>
          <p:cNvSpPr txBox="1">
            <a:spLocks noGrp="1"/>
          </p:cNvSpPr>
          <p:nvPr>
            <p:ph type="title"/>
          </p:nvPr>
        </p:nvSpPr>
        <p:spPr>
          <a:xfrm>
            <a:off x="434800" y="1356375"/>
            <a:ext cx="337500" cy="4706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s-MX"/>
              <a:t>Evidencias</a:t>
            </a:r>
            <a:endParaRPr/>
          </a:p>
        </p:txBody>
      </p:sp>
      <p:sp>
        <p:nvSpPr>
          <p:cNvPr id="477" name="Google Shape;477;p49"/>
          <p:cNvSpPr txBox="1"/>
          <p:nvPr/>
        </p:nvSpPr>
        <p:spPr>
          <a:xfrm>
            <a:off x="1313950" y="242050"/>
            <a:ext cx="10557900" cy="100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MX" sz="2400">
                <a:solidFill>
                  <a:schemeClr val="dk1"/>
                </a:solidFill>
              </a:rPr>
              <a:t>https://classroom.google.com/c/NDExODU0MjIzODBa/sa/OTQ1NDAyMDI3MDla/submissions/by-status/and-sort-last-name/all</a:t>
            </a:r>
            <a:endParaRPr/>
          </a:p>
        </p:txBody>
      </p:sp>
      <p:pic>
        <p:nvPicPr>
          <p:cNvPr id="478" name="Google Shape;478;p49"/>
          <p:cNvPicPr preferRelativeResize="0"/>
          <p:nvPr/>
        </p:nvPicPr>
        <p:blipFill>
          <a:blip r:embed="rId3">
            <a:alphaModFix/>
          </a:blip>
          <a:stretch>
            <a:fillRect/>
          </a:stretch>
        </p:blipFill>
        <p:spPr>
          <a:xfrm>
            <a:off x="1972149" y="1244950"/>
            <a:ext cx="8559302" cy="460784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50"/>
          <p:cNvSpPr txBox="1">
            <a:spLocks noGrp="1"/>
          </p:cNvSpPr>
          <p:nvPr>
            <p:ph type="title"/>
          </p:nvPr>
        </p:nvSpPr>
        <p:spPr>
          <a:xfrm>
            <a:off x="538525" y="541725"/>
            <a:ext cx="441300" cy="54288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s-MX"/>
              <a:t>Evidencia</a:t>
            </a:r>
            <a:endParaRPr/>
          </a:p>
        </p:txBody>
      </p:sp>
      <p:pic>
        <p:nvPicPr>
          <p:cNvPr id="484" name="Google Shape;484;p50"/>
          <p:cNvPicPr preferRelativeResize="0"/>
          <p:nvPr/>
        </p:nvPicPr>
        <p:blipFill>
          <a:blip r:embed="rId3">
            <a:alphaModFix/>
          </a:blip>
          <a:stretch>
            <a:fillRect/>
          </a:stretch>
        </p:blipFill>
        <p:spPr>
          <a:xfrm>
            <a:off x="1344400" y="276625"/>
            <a:ext cx="10695199" cy="626187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88"/>
        <p:cNvGrpSpPr/>
        <p:nvPr/>
      </p:nvGrpSpPr>
      <p:grpSpPr>
        <a:xfrm>
          <a:off x="0" y="0"/>
          <a:ext cx="0" cy="0"/>
          <a:chOff x="0" y="0"/>
          <a:chExt cx="0" cy="0"/>
        </a:xfrm>
      </p:grpSpPr>
      <p:sp>
        <p:nvSpPr>
          <p:cNvPr id="489" name="Google Shape;489;p51"/>
          <p:cNvSpPr/>
          <p:nvPr/>
        </p:nvSpPr>
        <p:spPr>
          <a:xfrm>
            <a:off x="10088880" y="0"/>
            <a:ext cx="2103120" cy="6858000"/>
          </a:xfrm>
          <a:prstGeom prst="rect">
            <a:avLst/>
          </a:prstGeom>
          <a:solidFill>
            <a:srgbClr val="5C2D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90" name="Google Shape;490;p51"/>
          <p:cNvSpPr/>
          <p:nvPr/>
        </p:nvSpPr>
        <p:spPr>
          <a:xfrm>
            <a:off x="8915400" y="2358913"/>
            <a:ext cx="2140172" cy="2140172"/>
          </a:xfrm>
          <a:prstGeom prst="ellipse">
            <a:avLst/>
          </a:prstGeom>
          <a:solidFill>
            <a:srgbClr val="FFFFFF"/>
          </a:solidFill>
          <a:ln w="22225" cap="flat" cmpd="sng">
            <a:solidFill>
              <a:srgbClr val="67225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91" name="Google Shape;491;p51"/>
          <p:cNvPicPr preferRelativeResize="0"/>
          <p:nvPr/>
        </p:nvPicPr>
        <p:blipFill rotWithShape="1">
          <a:blip r:embed="rId3">
            <a:alphaModFix/>
          </a:blip>
          <a:srcRect/>
          <a:stretch/>
        </p:blipFill>
        <p:spPr>
          <a:xfrm>
            <a:off x="9413987" y="2857501"/>
            <a:ext cx="1142998" cy="1142998"/>
          </a:xfrm>
          <a:prstGeom prst="rect">
            <a:avLst/>
          </a:prstGeom>
          <a:noFill/>
          <a:ln>
            <a:noFill/>
          </a:ln>
        </p:spPr>
      </p:pic>
      <p:sp>
        <p:nvSpPr>
          <p:cNvPr id="492" name="Google Shape;492;p51"/>
          <p:cNvSpPr txBox="1"/>
          <p:nvPr/>
        </p:nvSpPr>
        <p:spPr>
          <a:xfrm>
            <a:off x="893310" y="609185"/>
            <a:ext cx="1614146" cy="68022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2960"/>
              <a:buFont typeface="Calibri"/>
              <a:buNone/>
            </a:pPr>
            <a:r>
              <a:rPr lang="es-MX" sz="2960" b="0" i="0" u="none" strike="noStrike" cap="none">
                <a:solidFill>
                  <a:schemeClr val="dk1"/>
                </a:solidFill>
                <a:latin typeface="Calibri"/>
                <a:ea typeface="Calibri"/>
                <a:cs typeface="Calibri"/>
                <a:sym typeface="Calibri"/>
              </a:rPr>
              <a:t>Apdo. 13</a:t>
            </a:r>
            <a:endParaRPr sz="1400" b="0" i="0" u="none" strike="noStrike" cap="none">
              <a:solidFill>
                <a:srgbClr val="000000"/>
              </a:solidFill>
              <a:latin typeface="Arial"/>
              <a:ea typeface="Arial"/>
              <a:cs typeface="Arial"/>
              <a:sym typeface="Arial"/>
            </a:endParaRPr>
          </a:p>
        </p:txBody>
      </p:sp>
      <p:sp>
        <p:nvSpPr>
          <p:cNvPr id="493" name="Google Shape;493;p51"/>
          <p:cNvSpPr txBox="1">
            <a:spLocks noGrp="1"/>
          </p:cNvSpPr>
          <p:nvPr>
            <p:ph type="title"/>
          </p:nvPr>
        </p:nvSpPr>
        <p:spPr>
          <a:xfrm>
            <a:off x="729350" y="1579076"/>
            <a:ext cx="7848600" cy="1959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s-MX" b="1"/>
              <a:t>Actividad interdisciplinaria </a:t>
            </a:r>
            <a:endParaRPr b="1"/>
          </a:p>
          <a:p>
            <a:pPr marL="0" lvl="0" indent="0" algn="l" rtl="0">
              <a:lnSpc>
                <a:spcPct val="90000"/>
              </a:lnSpc>
              <a:spcBef>
                <a:spcPts val="0"/>
              </a:spcBef>
              <a:spcAft>
                <a:spcPts val="0"/>
              </a:spcAft>
              <a:buClr>
                <a:schemeClr val="dk1"/>
              </a:buClr>
              <a:buSzPts val="4400"/>
              <a:buFont typeface="Calibri"/>
              <a:buNone/>
            </a:pPr>
            <a:r>
              <a:rPr lang="es-MX" b="1"/>
              <a:t>b) de la fase de desarrollo del proyecto</a:t>
            </a:r>
            <a:br>
              <a:rPr lang="es-MX"/>
            </a:br>
            <a:endParaRPr/>
          </a:p>
        </p:txBody>
      </p:sp>
      <p:sp>
        <p:nvSpPr>
          <p:cNvPr id="494" name="Google Shape;494;p51"/>
          <p:cNvSpPr txBox="1">
            <a:spLocks noGrp="1"/>
          </p:cNvSpPr>
          <p:nvPr>
            <p:ph type="body" idx="1"/>
          </p:nvPr>
        </p:nvSpPr>
        <p:spPr>
          <a:xfrm>
            <a:off x="514874" y="3095360"/>
            <a:ext cx="8277600" cy="3153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None/>
            </a:pPr>
            <a:r>
              <a:rPr lang="es-MX"/>
              <a:t>Sesión de investigación en el salón de cómputo sobre los diferentes líderes elegidos, empezando la redacción de su trabajo personal.</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0"/>
        <p:cNvGrpSpPr/>
        <p:nvPr/>
      </p:nvGrpSpPr>
      <p:grpSpPr>
        <a:xfrm>
          <a:off x="0" y="0"/>
          <a:ext cx="0" cy="0"/>
          <a:chOff x="0" y="0"/>
          <a:chExt cx="0" cy="0"/>
        </a:xfrm>
      </p:grpSpPr>
      <p:sp>
        <p:nvSpPr>
          <p:cNvPr id="111" name="Google Shape;111;p16"/>
          <p:cNvSpPr txBox="1">
            <a:spLocks noGrp="1"/>
          </p:cNvSpPr>
          <p:nvPr>
            <p:ph type="title"/>
          </p:nvPr>
        </p:nvSpPr>
        <p:spPr>
          <a:xfrm>
            <a:off x="1007772" y="1295271"/>
            <a:ext cx="7474172"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s-MX"/>
              <a:t>Justificación</a:t>
            </a:r>
            <a:endParaRPr/>
          </a:p>
        </p:txBody>
      </p:sp>
      <p:sp>
        <p:nvSpPr>
          <p:cNvPr id="112" name="Google Shape;112;p16"/>
          <p:cNvSpPr txBox="1">
            <a:spLocks noGrp="1"/>
          </p:cNvSpPr>
          <p:nvPr>
            <p:ph type="body" idx="1"/>
          </p:nvPr>
        </p:nvSpPr>
        <p:spPr>
          <a:xfrm>
            <a:off x="1136429" y="2278173"/>
            <a:ext cx="6467867" cy="345061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500"/>
              <a:buNone/>
            </a:pPr>
            <a:endParaRPr sz="1500"/>
          </a:p>
          <a:p>
            <a:pPr marL="0" lvl="0" indent="0" algn="l" rtl="0">
              <a:lnSpc>
                <a:spcPct val="90000"/>
              </a:lnSpc>
              <a:spcBef>
                <a:spcPts val="1000"/>
              </a:spcBef>
              <a:spcAft>
                <a:spcPts val="0"/>
              </a:spcAft>
              <a:buClr>
                <a:schemeClr val="dk1"/>
              </a:buClr>
              <a:buSzPts val="1500"/>
              <a:buNone/>
            </a:pPr>
            <a:endParaRPr sz="1500"/>
          </a:p>
          <a:p>
            <a:pPr marL="228600" lvl="0" indent="-228600" algn="l" rtl="0">
              <a:lnSpc>
                <a:spcPct val="90000"/>
              </a:lnSpc>
              <a:spcBef>
                <a:spcPts val="1000"/>
              </a:spcBef>
              <a:spcAft>
                <a:spcPts val="0"/>
              </a:spcAft>
              <a:buClr>
                <a:schemeClr val="dk1"/>
              </a:buClr>
              <a:buSzPts val="1500"/>
              <a:buChar char="•"/>
            </a:pPr>
            <a:r>
              <a:rPr lang="es-MX" sz="1500"/>
              <a:t>El proyecto consiste en investigar y analizar los líderes más relevantes a través de la historia y compararlos con los que actualmente siguen las alumnas; con la finalidad de que aprendan a seleccionar modelos positivos para que propongan un cambio en la sociedad.</a:t>
            </a:r>
            <a:endParaRPr/>
          </a:p>
          <a:p>
            <a:pPr marL="228600" lvl="0" indent="-228600" algn="l" rtl="0">
              <a:lnSpc>
                <a:spcPct val="90000"/>
              </a:lnSpc>
              <a:spcBef>
                <a:spcPts val="1000"/>
              </a:spcBef>
              <a:spcAft>
                <a:spcPts val="0"/>
              </a:spcAft>
              <a:buClr>
                <a:schemeClr val="dk1"/>
              </a:buClr>
              <a:buSzPts val="1500"/>
              <a:buChar char="•"/>
            </a:pPr>
            <a:r>
              <a:rPr lang="es-MX" sz="1500"/>
              <a:t>Actualmente la falta de liderazgo acertado provoca confusión en la elección de líderes o modelos en las alumnas, lo que ocasiona que sus modelos a seguir no son modelos positivos que propongan un cambio en  la sociedad.</a:t>
            </a:r>
            <a:endParaRPr/>
          </a:p>
          <a:p>
            <a:pPr marL="228600" lvl="0" indent="-133350" algn="l" rtl="0">
              <a:lnSpc>
                <a:spcPct val="90000"/>
              </a:lnSpc>
              <a:spcBef>
                <a:spcPts val="1000"/>
              </a:spcBef>
              <a:spcAft>
                <a:spcPts val="0"/>
              </a:spcAft>
              <a:buClr>
                <a:schemeClr val="dk1"/>
              </a:buClr>
              <a:buSzPts val="1500"/>
              <a:buNone/>
            </a:pPr>
            <a:endParaRPr sz="1500"/>
          </a:p>
          <a:p>
            <a:pPr marL="228600" lvl="0" indent="-228600" algn="l" rtl="0">
              <a:lnSpc>
                <a:spcPct val="90000"/>
              </a:lnSpc>
              <a:spcBef>
                <a:spcPts val="1000"/>
              </a:spcBef>
              <a:spcAft>
                <a:spcPts val="0"/>
              </a:spcAft>
              <a:buClr>
                <a:schemeClr val="dk1"/>
              </a:buClr>
              <a:buSzPts val="1500"/>
              <a:buChar char="•"/>
            </a:pPr>
            <a:r>
              <a:rPr lang="es-MX" sz="1500"/>
              <a:t>Con este trabajo se pretende hacer conciencia y dar herramientas para analizar las características que conviene que tengan los líderes o modelos que siguen. </a:t>
            </a:r>
            <a:endParaRPr/>
          </a:p>
          <a:p>
            <a:pPr marL="228600" lvl="0" indent="-133350" algn="l" rtl="0">
              <a:lnSpc>
                <a:spcPct val="90000"/>
              </a:lnSpc>
              <a:spcBef>
                <a:spcPts val="1000"/>
              </a:spcBef>
              <a:spcAft>
                <a:spcPts val="0"/>
              </a:spcAft>
              <a:buClr>
                <a:schemeClr val="dk1"/>
              </a:buClr>
              <a:buSzPts val="1500"/>
              <a:buNone/>
            </a:pPr>
            <a:endParaRPr sz="1500"/>
          </a:p>
          <a:p>
            <a:pPr marL="228600" lvl="0" indent="-133350" algn="l" rtl="0">
              <a:lnSpc>
                <a:spcPct val="90000"/>
              </a:lnSpc>
              <a:spcBef>
                <a:spcPts val="1000"/>
              </a:spcBef>
              <a:spcAft>
                <a:spcPts val="0"/>
              </a:spcAft>
              <a:buClr>
                <a:schemeClr val="dk1"/>
              </a:buClr>
              <a:buSzPts val="1500"/>
              <a:buNone/>
            </a:pPr>
            <a:endParaRPr sz="1500"/>
          </a:p>
        </p:txBody>
      </p:sp>
      <p:sp>
        <p:nvSpPr>
          <p:cNvPr id="113" name="Google Shape;113;p16"/>
          <p:cNvSpPr/>
          <p:nvPr/>
        </p:nvSpPr>
        <p:spPr>
          <a:xfrm>
            <a:off x="10088880" y="0"/>
            <a:ext cx="2103120" cy="6858000"/>
          </a:xfrm>
          <a:prstGeom prst="rect">
            <a:avLst/>
          </a:prstGeom>
          <a:solidFill>
            <a:srgbClr val="5C2D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4" name="Google Shape;114;p16"/>
          <p:cNvSpPr/>
          <p:nvPr/>
        </p:nvSpPr>
        <p:spPr>
          <a:xfrm>
            <a:off x="8915400" y="2358913"/>
            <a:ext cx="2140172" cy="2140172"/>
          </a:xfrm>
          <a:prstGeom prst="ellipse">
            <a:avLst/>
          </a:prstGeom>
          <a:solidFill>
            <a:srgbClr val="FFFFFF"/>
          </a:solidFill>
          <a:ln w="22225" cap="flat" cmpd="sng">
            <a:solidFill>
              <a:srgbClr val="67225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5" name="Google Shape;115;p16"/>
          <p:cNvPicPr preferRelativeResize="0"/>
          <p:nvPr/>
        </p:nvPicPr>
        <p:blipFill rotWithShape="1">
          <a:blip r:embed="rId3">
            <a:alphaModFix/>
          </a:blip>
          <a:srcRect/>
          <a:stretch/>
        </p:blipFill>
        <p:spPr>
          <a:xfrm>
            <a:off x="9413987" y="2857501"/>
            <a:ext cx="1142998" cy="1142998"/>
          </a:xfrm>
          <a:prstGeom prst="rect">
            <a:avLst/>
          </a:prstGeom>
          <a:noFill/>
          <a:ln>
            <a:noFill/>
          </a:ln>
        </p:spPr>
      </p:pic>
      <p:sp>
        <p:nvSpPr>
          <p:cNvPr id="116" name="Google Shape;116;p16"/>
          <p:cNvSpPr txBox="1"/>
          <p:nvPr/>
        </p:nvSpPr>
        <p:spPr>
          <a:xfrm>
            <a:off x="870419" y="627564"/>
            <a:ext cx="1389855" cy="68022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000"/>
              <a:buFont typeface="Calibri"/>
              <a:buNone/>
            </a:pPr>
            <a:r>
              <a:rPr lang="es-MX" sz="3000" b="0" i="0" u="none" strike="noStrike" cap="none">
                <a:solidFill>
                  <a:schemeClr val="dk1"/>
                </a:solidFill>
                <a:latin typeface="Calibri"/>
                <a:ea typeface="Calibri"/>
                <a:cs typeface="Calibri"/>
                <a:sym typeface="Calibri"/>
              </a:rPr>
              <a:t>Apdo. 4</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pic>
        <p:nvPicPr>
          <p:cNvPr id="499" name="Google Shape;499;p52"/>
          <p:cNvPicPr preferRelativeResize="0"/>
          <p:nvPr/>
        </p:nvPicPr>
        <p:blipFill rotWithShape="1">
          <a:blip r:embed="rId3">
            <a:alphaModFix/>
          </a:blip>
          <a:srcRect/>
          <a:stretch/>
        </p:blipFill>
        <p:spPr>
          <a:xfrm>
            <a:off x="9413987" y="2857501"/>
            <a:ext cx="1142998" cy="1142998"/>
          </a:xfrm>
          <a:prstGeom prst="rect">
            <a:avLst/>
          </a:prstGeom>
          <a:noFill/>
          <a:ln>
            <a:noFill/>
          </a:ln>
        </p:spPr>
      </p:pic>
      <p:sp>
        <p:nvSpPr>
          <p:cNvPr id="500" name="Google Shape;500;p52"/>
          <p:cNvSpPr txBox="1"/>
          <p:nvPr/>
        </p:nvSpPr>
        <p:spPr>
          <a:xfrm>
            <a:off x="1092850" y="404950"/>
            <a:ext cx="2364900" cy="70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s-MX" sz="3000" b="0" i="0" u="none" strike="noStrike" cap="none">
                <a:solidFill>
                  <a:schemeClr val="dk1"/>
                </a:solidFill>
                <a:latin typeface="Calibri"/>
                <a:ea typeface="Calibri"/>
                <a:cs typeface="Calibri"/>
                <a:sym typeface="Calibri"/>
              </a:rPr>
              <a:t>Apdo. 13.1</a:t>
            </a:r>
            <a:endParaRPr sz="3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3000" b="0" i="0" u="none" strike="noStrike" cap="none">
              <a:solidFill>
                <a:schemeClr val="dk1"/>
              </a:solidFill>
              <a:latin typeface="Calibri"/>
              <a:ea typeface="Calibri"/>
              <a:cs typeface="Calibri"/>
              <a:sym typeface="Calibri"/>
            </a:endParaRPr>
          </a:p>
        </p:txBody>
      </p:sp>
      <p:sp>
        <p:nvSpPr>
          <p:cNvPr id="501" name="Google Shape;501;p52"/>
          <p:cNvSpPr txBox="1">
            <a:spLocks noGrp="1"/>
          </p:cNvSpPr>
          <p:nvPr>
            <p:ph type="title"/>
          </p:nvPr>
        </p:nvSpPr>
        <p:spPr>
          <a:xfrm>
            <a:off x="1044203" y="1242968"/>
            <a:ext cx="8077200" cy="1698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Calibri"/>
              <a:buNone/>
            </a:pPr>
            <a:r>
              <a:rPr lang="es-MX" b="1"/>
              <a:t>Actividad interdisciplinaria de la fase de desarrollo del proyecto</a:t>
            </a:r>
            <a:br>
              <a:rPr lang="es-MX"/>
            </a:br>
            <a:endParaRPr b="1"/>
          </a:p>
        </p:txBody>
      </p:sp>
      <p:sp>
        <p:nvSpPr>
          <p:cNvPr id="502" name="Google Shape;502;p52"/>
          <p:cNvSpPr txBox="1">
            <a:spLocks noGrp="1"/>
          </p:cNvSpPr>
          <p:nvPr>
            <p:ph type="body" idx="1"/>
          </p:nvPr>
        </p:nvSpPr>
        <p:spPr>
          <a:xfrm>
            <a:off x="1092845" y="2367487"/>
            <a:ext cx="7816024" cy="381591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400"/>
              <a:buNone/>
            </a:pPr>
            <a:r>
              <a:rPr lang="es-MX" sz="2400"/>
              <a:t>Nombre de la actividad: sesión de investigación y redacción del trabajo.</a:t>
            </a:r>
            <a:endParaRPr sz="2400"/>
          </a:p>
          <a:p>
            <a:pPr marL="0" lvl="0" indent="0" algn="just" rtl="0">
              <a:lnSpc>
                <a:spcPct val="90000"/>
              </a:lnSpc>
              <a:spcBef>
                <a:spcPts val="1000"/>
              </a:spcBef>
              <a:spcAft>
                <a:spcPts val="0"/>
              </a:spcAft>
              <a:buClr>
                <a:schemeClr val="dk1"/>
              </a:buClr>
              <a:buSzPts val="2400"/>
              <a:buNone/>
            </a:pPr>
            <a:r>
              <a:rPr lang="es-MX" sz="2400"/>
              <a:t>Objetivo: iniciar las investigaciones personales sobre el líder que cada alumna haya elegido.</a:t>
            </a:r>
            <a:endParaRPr sz="2400"/>
          </a:p>
          <a:p>
            <a:pPr marL="0" lvl="0" indent="0" algn="just" rtl="0">
              <a:lnSpc>
                <a:spcPct val="90000"/>
              </a:lnSpc>
              <a:spcBef>
                <a:spcPts val="1000"/>
              </a:spcBef>
              <a:spcAft>
                <a:spcPts val="0"/>
              </a:spcAft>
              <a:buClr>
                <a:schemeClr val="dk1"/>
              </a:buClr>
              <a:buSzPts val="2400"/>
              <a:buNone/>
            </a:pPr>
            <a:r>
              <a:rPr lang="es-MX" sz="2400"/>
              <a:t>Grado: 2° semestre</a:t>
            </a:r>
            <a:endParaRPr/>
          </a:p>
          <a:p>
            <a:pPr marL="0" lvl="0" indent="0" algn="just" rtl="0">
              <a:lnSpc>
                <a:spcPct val="90000"/>
              </a:lnSpc>
              <a:spcBef>
                <a:spcPts val="1000"/>
              </a:spcBef>
              <a:spcAft>
                <a:spcPts val="0"/>
              </a:spcAft>
              <a:buClr>
                <a:schemeClr val="dk1"/>
              </a:buClr>
              <a:buSzPts val="2400"/>
              <a:buNone/>
            </a:pPr>
            <a:r>
              <a:rPr lang="es-MX" sz="2400"/>
              <a:t>Fecha: a partir del 20 de abril.</a:t>
            </a:r>
            <a:endParaRPr/>
          </a:p>
        </p:txBody>
      </p:sp>
      <p:sp>
        <p:nvSpPr>
          <p:cNvPr id="503" name="Google Shape;503;p52"/>
          <p:cNvSpPr/>
          <p:nvPr/>
        </p:nvSpPr>
        <p:spPr>
          <a:xfrm>
            <a:off x="10088880" y="0"/>
            <a:ext cx="2103000" cy="6858000"/>
          </a:xfrm>
          <a:prstGeom prst="rect">
            <a:avLst/>
          </a:prstGeom>
          <a:solidFill>
            <a:srgbClr val="5C2D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04" name="Google Shape;504;p52"/>
          <p:cNvSpPr/>
          <p:nvPr/>
        </p:nvSpPr>
        <p:spPr>
          <a:xfrm>
            <a:off x="8915400" y="2358913"/>
            <a:ext cx="2140200" cy="2140200"/>
          </a:xfrm>
          <a:prstGeom prst="ellipse">
            <a:avLst/>
          </a:prstGeom>
          <a:solidFill>
            <a:srgbClr val="FFFFFF"/>
          </a:solidFill>
          <a:ln w="22225" cap="flat" cmpd="sng">
            <a:solidFill>
              <a:srgbClr val="67225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05" name="Google Shape;505;p52"/>
          <p:cNvPicPr preferRelativeResize="0"/>
          <p:nvPr/>
        </p:nvPicPr>
        <p:blipFill rotWithShape="1">
          <a:blip r:embed="rId3">
            <a:alphaModFix/>
          </a:blip>
          <a:srcRect/>
          <a:stretch/>
        </p:blipFill>
        <p:spPr>
          <a:xfrm>
            <a:off x="9413987" y="2857501"/>
            <a:ext cx="1143001" cy="1143001"/>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pic>
        <p:nvPicPr>
          <p:cNvPr id="510" name="Google Shape;510;p53"/>
          <p:cNvPicPr preferRelativeResize="0"/>
          <p:nvPr/>
        </p:nvPicPr>
        <p:blipFill rotWithShape="1">
          <a:blip r:embed="rId3">
            <a:alphaModFix/>
          </a:blip>
          <a:srcRect/>
          <a:stretch/>
        </p:blipFill>
        <p:spPr>
          <a:xfrm>
            <a:off x="9413987" y="2857501"/>
            <a:ext cx="1142998" cy="1142998"/>
          </a:xfrm>
          <a:prstGeom prst="rect">
            <a:avLst/>
          </a:prstGeom>
          <a:noFill/>
          <a:ln>
            <a:noFill/>
          </a:ln>
        </p:spPr>
      </p:pic>
      <p:sp>
        <p:nvSpPr>
          <p:cNvPr id="511" name="Google Shape;511;p53"/>
          <p:cNvSpPr/>
          <p:nvPr/>
        </p:nvSpPr>
        <p:spPr>
          <a:xfrm>
            <a:off x="1183979" y="357450"/>
            <a:ext cx="22278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s-MX" sz="3000" b="0" i="0" u="none" strike="noStrike" cap="none">
                <a:solidFill>
                  <a:schemeClr val="dk1"/>
                </a:solidFill>
                <a:latin typeface="Calibri"/>
                <a:ea typeface="Calibri"/>
                <a:cs typeface="Calibri"/>
                <a:sym typeface="Calibri"/>
              </a:rPr>
              <a:t>Apdo. 13.2</a:t>
            </a:r>
            <a:endParaRPr sz="3000" b="0" i="0" u="none" strike="noStrike" cap="none">
              <a:solidFill>
                <a:schemeClr val="dk1"/>
              </a:solidFill>
              <a:latin typeface="Calibri"/>
              <a:ea typeface="Calibri"/>
              <a:cs typeface="Calibri"/>
              <a:sym typeface="Calibri"/>
            </a:endParaRPr>
          </a:p>
        </p:txBody>
      </p:sp>
      <p:sp>
        <p:nvSpPr>
          <p:cNvPr id="512" name="Google Shape;512;p53"/>
          <p:cNvSpPr txBox="1">
            <a:spLocks noGrp="1"/>
          </p:cNvSpPr>
          <p:nvPr>
            <p:ph type="body" idx="1"/>
          </p:nvPr>
        </p:nvSpPr>
        <p:spPr>
          <a:xfrm>
            <a:off x="1206770" y="726774"/>
            <a:ext cx="7401723" cy="5800315"/>
          </a:xfrm>
          <a:prstGeom prst="rect">
            <a:avLst/>
          </a:prstGeom>
          <a:noFill/>
          <a:ln>
            <a:noFill/>
          </a:ln>
        </p:spPr>
        <p:txBody>
          <a:bodyPr spcFirstLastPara="1" wrap="square" lIns="91425" tIns="45700" rIns="91425" bIns="45700" anchor="ctr" anchorCtr="0">
            <a:noAutofit/>
          </a:bodyPr>
          <a:lstStyle/>
          <a:p>
            <a:pPr marL="0" lvl="0" indent="0" algn="just" rtl="0">
              <a:lnSpc>
                <a:spcPct val="90000"/>
              </a:lnSpc>
              <a:spcBef>
                <a:spcPts val="0"/>
              </a:spcBef>
              <a:spcAft>
                <a:spcPts val="0"/>
              </a:spcAft>
              <a:buClr>
                <a:schemeClr val="dk1"/>
              </a:buClr>
              <a:buSzPts val="2200"/>
              <a:buNone/>
            </a:pPr>
            <a:r>
              <a:rPr lang="es-MX" sz="2200"/>
              <a:t>Taller de Cómputo, clave 1102</a:t>
            </a:r>
            <a:endParaRPr/>
          </a:p>
          <a:p>
            <a:pPr marL="228600" lvl="0" indent="-228600" algn="just" rtl="0">
              <a:lnSpc>
                <a:spcPct val="90000"/>
              </a:lnSpc>
              <a:spcBef>
                <a:spcPts val="1000"/>
              </a:spcBef>
              <a:spcAft>
                <a:spcPts val="0"/>
              </a:spcAft>
              <a:buClr>
                <a:schemeClr val="dk1"/>
              </a:buClr>
              <a:buSzPts val="2200"/>
              <a:buChar char="•"/>
            </a:pPr>
            <a:r>
              <a:rPr lang="es-MX" sz="2200"/>
              <a:t>Usar el catálogo digital de la biblioteca de las distintas universidades visitadas.</a:t>
            </a:r>
            <a:endParaRPr sz="2200"/>
          </a:p>
          <a:p>
            <a:pPr marL="0" lvl="0" indent="0" algn="just" rtl="0">
              <a:lnSpc>
                <a:spcPct val="90000"/>
              </a:lnSpc>
              <a:spcBef>
                <a:spcPts val="1000"/>
              </a:spcBef>
              <a:spcAft>
                <a:spcPts val="0"/>
              </a:spcAft>
              <a:buClr>
                <a:schemeClr val="dk1"/>
              </a:buClr>
              <a:buSzPts val="2200"/>
              <a:buNone/>
            </a:pPr>
            <a:r>
              <a:rPr lang="es-MX" sz="2200"/>
              <a:t>Historia Universal, Moderna y Contemporánea, clave 1104</a:t>
            </a:r>
            <a:r>
              <a:rPr lang="es-MX" sz="2200" u="sng"/>
              <a:t> </a:t>
            </a:r>
            <a:endParaRPr/>
          </a:p>
          <a:p>
            <a:pPr marL="228600" lvl="0" indent="-228600" algn="just" rtl="0">
              <a:lnSpc>
                <a:spcPct val="90000"/>
              </a:lnSpc>
              <a:spcBef>
                <a:spcPts val="1000"/>
              </a:spcBef>
              <a:spcAft>
                <a:spcPts val="0"/>
              </a:spcAft>
              <a:buClr>
                <a:schemeClr val="dk1"/>
              </a:buClr>
              <a:buSzPts val="2200"/>
              <a:buChar char="•"/>
            </a:pPr>
            <a:r>
              <a:rPr lang="es-MX" sz="2200"/>
              <a:t>Investigación en las fuentes bibliográficas sobre el líder elegido.</a:t>
            </a:r>
            <a:endParaRPr sz="2200"/>
          </a:p>
          <a:p>
            <a:pPr marL="0" lvl="0" indent="0" algn="just" rtl="0">
              <a:lnSpc>
                <a:spcPct val="90000"/>
              </a:lnSpc>
              <a:spcBef>
                <a:spcPts val="1000"/>
              </a:spcBef>
              <a:spcAft>
                <a:spcPts val="0"/>
              </a:spcAft>
              <a:buClr>
                <a:schemeClr val="dk1"/>
              </a:buClr>
              <a:buSzPts val="2200"/>
              <a:buNone/>
            </a:pPr>
            <a:r>
              <a:rPr lang="es-MX" sz="2200"/>
              <a:t>Taller de Lectura, Redacción e Iniciación a la Investigación Documental I, clave, 1105 </a:t>
            </a:r>
            <a:endParaRPr sz="2200"/>
          </a:p>
          <a:p>
            <a:pPr marL="228600" lvl="0" indent="-228600" algn="just" rtl="0">
              <a:lnSpc>
                <a:spcPct val="90000"/>
              </a:lnSpc>
              <a:spcBef>
                <a:spcPts val="1000"/>
              </a:spcBef>
              <a:spcAft>
                <a:spcPts val="0"/>
              </a:spcAft>
              <a:buClr>
                <a:schemeClr val="dk1"/>
              </a:buClr>
              <a:buSzPts val="2200"/>
              <a:buChar char="•"/>
            </a:pPr>
            <a:r>
              <a:rPr lang="es-MX" sz="2200"/>
              <a:t>Redacción</a:t>
            </a:r>
            <a:endParaRPr sz="2200"/>
          </a:p>
          <a:p>
            <a:pPr marL="228600" lvl="0" indent="-88900" algn="just" rtl="0">
              <a:lnSpc>
                <a:spcPct val="90000"/>
              </a:lnSpc>
              <a:spcBef>
                <a:spcPts val="1000"/>
              </a:spcBef>
              <a:spcAft>
                <a:spcPts val="0"/>
              </a:spcAft>
              <a:buClr>
                <a:schemeClr val="dk1"/>
              </a:buClr>
              <a:buSzPts val="2200"/>
              <a:buNone/>
            </a:pPr>
            <a:endParaRPr sz="2200" i="1"/>
          </a:p>
          <a:p>
            <a:pPr marL="0" lvl="0" indent="0" algn="just" rtl="0">
              <a:lnSpc>
                <a:spcPct val="90000"/>
              </a:lnSpc>
              <a:spcBef>
                <a:spcPts val="1000"/>
              </a:spcBef>
              <a:spcAft>
                <a:spcPts val="0"/>
              </a:spcAft>
              <a:buClr>
                <a:schemeClr val="dk1"/>
              </a:buClr>
              <a:buSzPts val="2200"/>
              <a:buNone/>
            </a:pPr>
            <a:r>
              <a:rPr lang="es-MX" sz="2200"/>
              <a:t>Fuentes de apoyo:</a:t>
            </a:r>
            <a:endParaRPr sz="2200"/>
          </a:p>
          <a:p>
            <a:pPr marL="228600" lvl="0" indent="-228600" algn="just" rtl="0">
              <a:lnSpc>
                <a:spcPct val="90000"/>
              </a:lnSpc>
              <a:spcBef>
                <a:spcPts val="1000"/>
              </a:spcBef>
              <a:spcAft>
                <a:spcPts val="0"/>
              </a:spcAft>
              <a:buClr>
                <a:schemeClr val="dk1"/>
              </a:buClr>
              <a:buSzPts val="2200"/>
              <a:buChar char="•"/>
            </a:pPr>
            <a:r>
              <a:rPr lang="es-MX" sz="2200"/>
              <a:t>Biblioteca, computadoras, teléfono celular, marcadores y fichas, fotocopias.</a:t>
            </a:r>
            <a:endParaRPr sz="2200"/>
          </a:p>
        </p:txBody>
      </p:sp>
      <p:sp>
        <p:nvSpPr>
          <p:cNvPr id="513" name="Google Shape;513;p53"/>
          <p:cNvSpPr/>
          <p:nvPr/>
        </p:nvSpPr>
        <p:spPr>
          <a:xfrm>
            <a:off x="10088880" y="0"/>
            <a:ext cx="2103000" cy="6858000"/>
          </a:xfrm>
          <a:prstGeom prst="rect">
            <a:avLst/>
          </a:prstGeom>
          <a:solidFill>
            <a:srgbClr val="5C2D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14" name="Google Shape;514;p53"/>
          <p:cNvSpPr/>
          <p:nvPr/>
        </p:nvSpPr>
        <p:spPr>
          <a:xfrm>
            <a:off x="8915400" y="2358913"/>
            <a:ext cx="2140200" cy="2140200"/>
          </a:xfrm>
          <a:prstGeom prst="ellipse">
            <a:avLst/>
          </a:prstGeom>
          <a:solidFill>
            <a:srgbClr val="FFFFFF"/>
          </a:solidFill>
          <a:ln w="22225" cap="flat" cmpd="sng">
            <a:solidFill>
              <a:srgbClr val="67225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15" name="Google Shape;515;p53"/>
          <p:cNvPicPr preferRelativeResize="0"/>
          <p:nvPr/>
        </p:nvPicPr>
        <p:blipFill rotWithShape="1">
          <a:blip r:embed="rId3">
            <a:alphaModFix/>
          </a:blip>
          <a:srcRect/>
          <a:stretch/>
        </p:blipFill>
        <p:spPr>
          <a:xfrm>
            <a:off x="9413987" y="2857501"/>
            <a:ext cx="1143001" cy="114300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pic>
        <p:nvPicPr>
          <p:cNvPr id="520" name="Google Shape;520;p54"/>
          <p:cNvPicPr preferRelativeResize="0"/>
          <p:nvPr/>
        </p:nvPicPr>
        <p:blipFill rotWithShape="1">
          <a:blip r:embed="rId3">
            <a:alphaModFix/>
          </a:blip>
          <a:srcRect/>
          <a:stretch/>
        </p:blipFill>
        <p:spPr>
          <a:xfrm>
            <a:off x="9413987" y="2857501"/>
            <a:ext cx="1142998" cy="1142998"/>
          </a:xfrm>
          <a:prstGeom prst="rect">
            <a:avLst/>
          </a:prstGeom>
          <a:noFill/>
          <a:ln>
            <a:noFill/>
          </a:ln>
        </p:spPr>
      </p:pic>
      <p:sp>
        <p:nvSpPr>
          <p:cNvPr id="521" name="Google Shape;521;p54"/>
          <p:cNvSpPr txBox="1"/>
          <p:nvPr/>
        </p:nvSpPr>
        <p:spPr>
          <a:xfrm>
            <a:off x="1025825" y="875375"/>
            <a:ext cx="22362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s-MX" sz="3000" b="0" i="0" u="none" strike="noStrike" cap="none">
                <a:solidFill>
                  <a:schemeClr val="dk1"/>
                </a:solidFill>
                <a:latin typeface="Calibri"/>
                <a:ea typeface="Calibri"/>
                <a:cs typeface="Calibri"/>
                <a:sym typeface="Calibri"/>
              </a:rPr>
              <a:t>Apdo. 13.3</a:t>
            </a:r>
            <a:endParaRPr sz="3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3000" b="0" i="0" u="none" strike="noStrike" cap="none">
              <a:solidFill>
                <a:schemeClr val="dk1"/>
              </a:solidFill>
              <a:latin typeface="Calibri"/>
              <a:ea typeface="Calibri"/>
              <a:cs typeface="Calibri"/>
              <a:sym typeface="Calibri"/>
            </a:endParaRPr>
          </a:p>
        </p:txBody>
      </p:sp>
      <p:sp>
        <p:nvSpPr>
          <p:cNvPr id="522" name="Google Shape;522;p54"/>
          <p:cNvSpPr txBox="1">
            <a:spLocks noGrp="1"/>
          </p:cNvSpPr>
          <p:nvPr>
            <p:ph type="body" idx="1"/>
          </p:nvPr>
        </p:nvSpPr>
        <p:spPr>
          <a:xfrm>
            <a:off x="867633" y="1521568"/>
            <a:ext cx="7923669" cy="402387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2400"/>
              <a:buNone/>
            </a:pPr>
            <a:r>
              <a:rPr lang="es-MX" sz="4400" b="1"/>
              <a:t>JUSTIFICACIÓN DE LA ACTIVIDAD</a:t>
            </a:r>
            <a:endParaRPr sz="4400"/>
          </a:p>
          <a:p>
            <a:pPr marL="0" lvl="0" indent="0" algn="ctr" rtl="0">
              <a:lnSpc>
                <a:spcPct val="90000"/>
              </a:lnSpc>
              <a:spcBef>
                <a:spcPts val="1000"/>
              </a:spcBef>
              <a:spcAft>
                <a:spcPts val="0"/>
              </a:spcAft>
              <a:buClr>
                <a:schemeClr val="dk1"/>
              </a:buClr>
              <a:buSzPts val="2400"/>
              <a:buNone/>
            </a:pPr>
            <a:endParaRPr sz="2400" b="1"/>
          </a:p>
          <a:p>
            <a:pPr marL="0" lvl="0" indent="0" algn="just" rtl="0">
              <a:lnSpc>
                <a:spcPct val="90000"/>
              </a:lnSpc>
              <a:spcBef>
                <a:spcPts val="1000"/>
              </a:spcBef>
              <a:spcAft>
                <a:spcPts val="0"/>
              </a:spcAft>
              <a:buClr>
                <a:schemeClr val="dk1"/>
              </a:buClr>
              <a:buSzPts val="2400"/>
              <a:buNone/>
            </a:pPr>
            <a:endParaRPr sz="2400"/>
          </a:p>
          <a:p>
            <a:pPr marL="228600" lvl="0" indent="-228600" algn="just" rtl="0">
              <a:lnSpc>
                <a:spcPct val="90000"/>
              </a:lnSpc>
              <a:spcBef>
                <a:spcPts val="1000"/>
              </a:spcBef>
              <a:spcAft>
                <a:spcPts val="0"/>
              </a:spcAft>
              <a:buClr>
                <a:schemeClr val="dk1"/>
              </a:buClr>
              <a:buSzPts val="2400"/>
              <a:buChar char="•"/>
            </a:pPr>
            <a:r>
              <a:rPr lang="es-MX" sz="2400"/>
              <a:t>Desarrollo del proyecto en sus distintas fases, de acuerdo con los objetivos de cada materia.</a:t>
            </a:r>
            <a:endParaRPr sz="2400"/>
          </a:p>
          <a:p>
            <a:pPr marL="0" lvl="0" indent="0" algn="just" rtl="0">
              <a:lnSpc>
                <a:spcPct val="90000"/>
              </a:lnSpc>
              <a:spcBef>
                <a:spcPts val="1000"/>
              </a:spcBef>
              <a:spcAft>
                <a:spcPts val="0"/>
              </a:spcAft>
              <a:buClr>
                <a:schemeClr val="dk1"/>
              </a:buClr>
              <a:buSzPts val="2400"/>
              <a:buNone/>
            </a:pPr>
            <a:endParaRPr sz="2400"/>
          </a:p>
        </p:txBody>
      </p:sp>
      <p:sp>
        <p:nvSpPr>
          <p:cNvPr id="523" name="Google Shape;523;p54"/>
          <p:cNvSpPr/>
          <p:nvPr/>
        </p:nvSpPr>
        <p:spPr>
          <a:xfrm>
            <a:off x="10088880" y="0"/>
            <a:ext cx="2103000" cy="6858000"/>
          </a:xfrm>
          <a:prstGeom prst="rect">
            <a:avLst/>
          </a:prstGeom>
          <a:solidFill>
            <a:srgbClr val="5C2D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24" name="Google Shape;524;p54"/>
          <p:cNvSpPr/>
          <p:nvPr/>
        </p:nvSpPr>
        <p:spPr>
          <a:xfrm>
            <a:off x="8915400" y="2358913"/>
            <a:ext cx="2140200" cy="2140200"/>
          </a:xfrm>
          <a:prstGeom prst="ellipse">
            <a:avLst/>
          </a:prstGeom>
          <a:solidFill>
            <a:srgbClr val="FFFFFF"/>
          </a:solidFill>
          <a:ln w="22225" cap="flat" cmpd="sng">
            <a:solidFill>
              <a:srgbClr val="67225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25" name="Google Shape;525;p54"/>
          <p:cNvPicPr preferRelativeResize="0"/>
          <p:nvPr/>
        </p:nvPicPr>
        <p:blipFill rotWithShape="1">
          <a:blip r:embed="rId3">
            <a:alphaModFix/>
          </a:blip>
          <a:srcRect/>
          <a:stretch/>
        </p:blipFill>
        <p:spPr>
          <a:xfrm>
            <a:off x="9413987" y="2857501"/>
            <a:ext cx="1143001" cy="1143001"/>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pic>
        <p:nvPicPr>
          <p:cNvPr id="530" name="Google Shape;530;p55"/>
          <p:cNvPicPr preferRelativeResize="0"/>
          <p:nvPr/>
        </p:nvPicPr>
        <p:blipFill rotWithShape="1">
          <a:blip r:embed="rId3">
            <a:alphaModFix/>
          </a:blip>
          <a:srcRect/>
          <a:stretch/>
        </p:blipFill>
        <p:spPr>
          <a:xfrm>
            <a:off x="9413987" y="2857501"/>
            <a:ext cx="1142998" cy="1142998"/>
          </a:xfrm>
          <a:prstGeom prst="rect">
            <a:avLst/>
          </a:prstGeom>
          <a:noFill/>
          <a:ln>
            <a:noFill/>
          </a:ln>
        </p:spPr>
      </p:pic>
      <p:sp>
        <p:nvSpPr>
          <p:cNvPr id="531" name="Google Shape;531;p55"/>
          <p:cNvSpPr/>
          <p:nvPr/>
        </p:nvSpPr>
        <p:spPr>
          <a:xfrm>
            <a:off x="1016852" y="1595058"/>
            <a:ext cx="5051511"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s-MX" sz="2400" b="0" i="0" u="none" strike="noStrike" cap="none">
                <a:solidFill>
                  <a:schemeClr val="dk1"/>
                </a:solidFill>
                <a:latin typeface="Calibri"/>
                <a:ea typeface="Calibri"/>
                <a:cs typeface="Calibri"/>
                <a:sym typeface="Calibri"/>
              </a:rPr>
              <a:t>Descripción de apertura de la actividad</a:t>
            </a:r>
            <a:endParaRPr sz="1400" b="0" i="0" u="none" strike="noStrike" cap="none">
              <a:solidFill>
                <a:srgbClr val="000000"/>
              </a:solidFill>
              <a:latin typeface="Arial"/>
              <a:ea typeface="Arial"/>
              <a:cs typeface="Arial"/>
              <a:sym typeface="Arial"/>
            </a:endParaRPr>
          </a:p>
        </p:txBody>
      </p:sp>
      <p:sp>
        <p:nvSpPr>
          <p:cNvPr id="532" name="Google Shape;532;p55"/>
          <p:cNvSpPr txBox="1"/>
          <p:nvPr/>
        </p:nvSpPr>
        <p:spPr>
          <a:xfrm>
            <a:off x="1037742" y="2566174"/>
            <a:ext cx="6416643" cy="267765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s-MX" sz="2400" b="0" i="0" u="none" strike="noStrike" cap="none">
                <a:solidFill>
                  <a:schemeClr val="dk1"/>
                </a:solidFill>
                <a:latin typeface="Calibri"/>
                <a:ea typeface="Calibri"/>
                <a:cs typeface="Calibri"/>
                <a:sym typeface="Calibri"/>
              </a:rPr>
              <a:t>Visita a la sala de cómputo y tiempos de investigación y consulta de la información.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es-MX" sz="2400" b="0" i="0" u="none" strike="noStrike" cap="none">
                <a:solidFill>
                  <a:schemeClr val="dk1"/>
                </a:solidFill>
                <a:latin typeface="Calibri"/>
                <a:ea typeface="Calibri"/>
                <a:cs typeface="Calibri"/>
                <a:sym typeface="Calibri"/>
              </a:rPr>
              <a:t>Trabajo de escritorio sobre las fuentes bibliográficas previamente conseguidas.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es-MX" sz="2400" b="0" i="0" u="none" strike="noStrike" cap="none">
                <a:solidFill>
                  <a:schemeClr val="dk1"/>
                </a:solidFill>
                <a:latin typeface="Calibri"/>
                <a:ea typeface="Calibri"/>
                <a:cs typeface="Calibri"/>
                <a:sym typeface="Calibri"/>
              </a:rPr>
              <a:t>Redacción del documento.</a:t>
            </a:r>
            <a:endParaRPr sz="2400" b="0" i="0" u="none" strike="noStrike" cap="none">
              <a:solidFill>
                <a:schemeClr val="dk1"/>
              </a:solidFill>
              <a:latin typeface="Calibri"/>
              <a:ea typeface="Calibri"/>
              <a:cs typeface="Calibri"/>
              <a:sym typeface="Calibri"/>
            </a:endParaRPr>
          </a:p>
        </p:txBody>
      </p:sp>
      <p:sp>
        <p:nvSpPr>
          <p:cNvPr id="533" name="Google Shape;533;p55"/>
          <p:cNvSpPr txBox="1"/>
          <p:nvPr/>
        </p:nvSpPr>
        <p:spPr>
          <a:xfrm>
            <a:off x="1058105" y="587825"/>
            <a:ext cx="19041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s-MX" sz="3000" b="0" i="0" u="none" strike="noStrike" cap="none">
                <a:solidFill>
                  <a:schemeClr val="dk1"/>
                </a:solidFill>
                <a:latin typeface="Calibri"/>
                <a:ea typeface="Calibri"/>
                <a:cs typeface="Calibri"/>
                <a:sym typeface="Calibri"/>
              </a:rPr>
              <a:t>Apdo. 13.4</a:t>
            </a:r>
            <a:endParaRPr sz="3000" b="0" i="0" u="none" strike="noStrike" cap="none">
              <a:solidFill>
                <a:schemeClr val="dk1"/>
              </a:solidFill>
              <a:latin typeface="Calibri"/>
              <a:ea typeface="Calibri"/>
              <a:cs typeface="Calibri"/>
              <a:sym typeface="Calibri"/>
            </a:endParaRPr>
          </a:p>
        </p:txBody>
      </p:sp>
      <p:sp>
        <p:nvSpPr>
          <p:cNvPr id="534" name="Google Shape;534;p55"/>
          <p:cNvSpPr/>
          <p:nvPr/>
        </p:nvSpPr>
        <p:spPr>
          <a:xfrm>
            <a:off x="10088880" y="0"/>
            <a:ext cx="2103000" cy="6858000"/>
          </a:xfrm>
          <a:prstGeom prst="rect">
            <a:avLst/>
          </a:prstGeom>
          <a:solidFill>
            <a:srgbClr val="5C2D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5" name="Google Shape;535;p55"/>
          <p:cNvSpPr/>
          <p:nvPr/>
        </p:nvSpPr>
        <p:spPr>
          <a:xfrm>
            <a:off x="8915400" y="2358913"/>
            <a:ext cx="2140200" cy="2140200"/>
          </a:xfrm>
          <a:prstGeom prst="ellipse">
            <a:avLst/>
          </a:prstGeom>
          <a:solidFill>
            <a:srgbClr val="FFFFFF"/>
          </a:solidFill>
          <a:ln w="22225" cap="flat" cmpd="sng">
            <a:solidFill>
              <a:srgbClr val="67225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36" name="Google Shape;536;p55"/>
          <p:cNvPicPr preferRelativeResize="0"/>
          <p:nvPr/>
        </p:nvPicPr>
        <p:blipFill rotWithShape="1">
          <a:blip r:embed="rId3">
            <a:alphaModFix/>
          </a:blip>
          <a:srcRect/>
          <a:stretch/>
        </p:blipFill>
        <p:spPr>
          <a:xfrm>
            <a:off x="9413987" y="2857501"/>
            <a:ext cx="1143001" cy="1143001"/>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pic>
        <p:nvPicPr>
          <p:cNvPr id="541" name="Google Shape;541;p56"/>
          <p:cNvPicPr preferRelativeResize="0"/>
          <p:nvPr/>
        </p:nvPicPr>
        <p:blipFill rotWithShape="1">
          <a:blip r:embed="rId3">
            <a:alphaModFix/>
          </a:blip>
          <a:srcRect/>
          <a:stretch/>
        </p:blipFill>
        <p:spPr>
          <a:xfrm>
            <a:off x="9413987" y="2857501"/>
            <a:ext cx="1142998" cy="1142998"/>
          </a:xfrm>
          <a:prstGeom prst="rect">
            <a:avLst/>
          </a:prstGeom>
          <a:noFill/>
          <a:ln>
            <a:noFill/>
          </a:ln>
        </p:spPr>
      </p:pic>
      <p:sp>
        <p:nvSpPr>
          <p:cNvPr id="542" name="Google Shape;542;p56"/>
          <p:cNvSpPr txBox="1"/>
          <p:nvPr/>
        </p:nvSpPr>
        <p:spPr>
          <a:xfrm>
            <a:off x="1084230" y="653150"/>
            <a:ext cx="20049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s-MX" sz="3000" b="0" i="0" u="none" strike="noStrike" cap="none">
                <a:solidFill>
                  <a:schemeClr val="dk1"/>
                </a:solidFill>
                <a:latin typeface="Calibri"/>
                <a:ea typeface="Calibri"/>
                <a:cs typeface="Calibri"/>
                <a:sym typeface="Calibri"/>
              </a:rPr>
              <a:t>Apdo. 13.5</a:t>
            </a:r>
            <a:endParaRPr sz="3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3" name="Google Shape;543;p56"/>
          <p:cNvSpPr txBox="1"/>
          <p:nvPr/>
        </p:nvSpPr>
        <p:spPr>
          <a:xfrm>
            <a:off x="1084217" y="1597325"/>
            <a:ext cx="6557554"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s-MX" sz="4400" b="1" i="0" u="none" strike="noStrike" cap="none">
                <a:solidFill>
                  <a:schemeClr val="dk1"/>
                </a:solidFill>
                <a:latin typeface="Calibri"/>
                <a:ea typeface="Calibri"/>
                <a:cs typeface="Calibri"/>
                <a:sym typeface="Calibri"/>
              </a:rPr>
              <a:t>Descripción del desarrollo de la actividad</a:t>
            </a:r>
            <a:endParaRPr sz="4400" b="0" i="0" u="none" strike="noStrike" cap="none">
              <a:solidFill>
                <a:srgbClr val="000000"/>
              </a:solidFill>
              <a:latin typeface="Arial"/>
              <a:ea typeface="Arial"/>
              <a:cs typeface="Arial"/>
              <a:sym typeface="Arial"/>
            </a:endParaRPr>
          </a:p>
        </p:txBody>
      </p:sp>
      <p:sp>
        <p:nvSpPr>
          <p:cNvPr id="544" name="Google Shape;544;p56"/>
          <p:cNvSpPr txBox="1"/>
          <p:nvPr/>
        </p:nvSpPr>
        <p:spPr>
          <a:xfrm>
            <a:off x="1084233" y="3289791"/>
            <a:ext cx="7926900" cy="2308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s-MX" sz="2400" b="0" i="0" u="none" strike="noStrike" cap="none">
                <a:solidFill>
                  <a:schemeClr val="dk1"/>
                </a:solidFill>
                <a:latin typeface="Calibri"/>
                <a:ea typeface="Calibri"/>
                <a:cs typeface="Calibri"/>
                <a:sym typeface="Calibri"/>
              </a:rPr>
              <a:t>Explicamos a las alumnas el trabajo a realizar. Despues, en grupos voluntariamente formados se dirigieron a la sala de cómputo a continuar su investigación.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s-MX" sz="2400" b="0" i="0" u="none" strike="noStrike" cap="none">
                <a:solidFill>
                  <a:schemeClr val="dk1"/>
                </a:solidFill>
                <a:latin typeface="Calibri"/>
                <a:ea typeface="Calibri"/>
                <a:cs typeface="Calibri"/>
                <a:sym typeface="Calibri"/>
              </a:rPr>
              <a:t>Con el material conseguido, iniciaron el desarrollo de sus textos, algunas en la biblioteca y otras en la misma sala de cómputo.</a:t>
            </a:r>
            <a:endParaRPr sz="1800" b="0" i="0" u="none" strike="noStrike" cap="none">
              <a:solidFill>
                <a:schemeClr val="dk1"/>
              </a:solidFill>
              <a:latin typeface="Calibri"/>
              <a:ea typeface="Calibri"/>
              <a:cs typeface="Calibri"/>
              <a:sym typeface="Calibri"/>
            </a:endParaRPr>
          </a:p>
        </p:txBody>
      </p:sp>
      <p:sp>
        <p:nvSpPr>
          <p:cNvPr id="545" name="Google Shape;545;p56"/>
          <p:cNvSpPr/>
          <p:nvPr/>
        </p:nvSpPr>
        <p:spPr>
          <a:xfrm>
            <a:off x="10088880" y="0"/>
            <a:ext cx="2103000" cy="6858000"/>
          </a:xfrm>
          <a:prstGeom prst="rect">
            <a:avLst/>
          </a:prstGeom>
          <a:solidFill>
            <a:srgbClr val="5C2D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46" name="Google Shape;546;p56"/>
          <p:cNvSpPr/>
          <p:nvPr/>
        </p:nvSpPr>
        <p:spPr>
          <a:xfrm>
            <a:off x="8915400" y="2358913"/>
            <a:ext cx="2140200" cy="2140200"/>
          </a:xfrm>
          <a:prstGeom prst="ellipse">
            <a:avLst/>
          </a:prstGeom>
          <a:solidFill>
            <a:srgbClr val="FFFFFF"/>
          </a:solidFill>
          <a:ln w="22225" cap="flat" cmpd="sng">
            <a:solidFill>
              <a:srgbClr val="67225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47" name="Google Shape;547;p56"/>
          <p:cNvPicPr preferRelativeResize="0"/>
          <p:nvPr/>
        </p:nvPicPr>
        <p:blipFill rotWithShape="1">
          <a:blip r:embed="rId3">
            <a:alphaModFix/>
          </a:blip>
          <a:srcRect/>
          <a:stretch/>
        </p:blipFill>
        <p:spPr>
          <a:xfrm>
            <a:off x="9413987" y="2857501"/>
            <a:ext cx="1143001" cy="1143001"/>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pic>
        <p:nvPicPr>
          <p:cNvPr id="552" name="Google Shape;552;p57"/>
          <p:cNvPicPr preferRelativeResize="0"/>
          <p:nvPr/>
        </p:nvPicPr>
        <p:blipFill rotWithShape="1">
          <a:blip r:embed="rId3">
            <a:alphaModFix/>
          </a:blip>
          <a:srcRect/>
          <a:stretch/>
        </p:blipFill>
        <p:spPr>
          <a:xfrm>
            <a:off x="9413987" y="2857501"/>
            <a:ext cx="1142998" cy="1142998"/>
          </a:xfrm>
          <a:prstGeom prst="rect">
            <a:avLst/>
          </a:prstGeom>
          <a:noFill/>
          <a:ln>
            <a:noFill/>
          </a:ln>
        </p:spPr>
      </p:pic>
      <p:sp>
        <p:nvSpPr>
          <p:cNvPr id="553" name="Google Shape;553;p57"/>
          <p:cNvSpPr txBox="1"/>
          <p:nvPr/>
        </p:nvSpPr>
        <p:spPr>
          <a:xfrm>
            <a:off x="893309" y="609185"/>
            <a:ext cx="1892753" cy="68022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2960"/>
              <a:buFont typeface="Calibri"/>
              <a:buNone/>
            </a:pPr>
            <a:r>
              <a:rPr lang="es-MX" sz="2960" b="0" i="0" u="none" strike="noStrike" cap="none">
                <a:solidFill>
                  <a:schemeClr val="dk1"/>
                </a:solidFill>
                <a:latin typeface="Calibri"/>
                <a:ea typeface="Calibri"/>
                <a:cs typeface="Calibri"/>
                <a:sym typeface="Calibri"/>
              </a:rPr>
              <a:t>Apdo. 13.6</a:t>
            </a:r>
            <a:endParaRPr sz="2960" b="0" i="0" u="none" strike="noStrike" cap="none">
              <a:solidFill>
                <a:schemeClr val="dk1"/>
              </a:solidFill>
              <a:latin typeface="Calibri"/>
              <a:ea typeface="Calibri"/>
              <a:cs typeface="Calibri"/>
              <a:sym typeface="Calibri"/>
            </a:endParaRPr>
          </a:p>
        </p:txBody>
      </p:sp>
      <p:sp>
        <p:nvSpPr>
          <p:cNvPr id="554" name="Google Shape;554;p57"/>
          <p:cNvSpPr txBox="1">
            <a:spLocks noGrp="1"/>
          </p:cNvSpPr>
          <p:nvPr>
            <p:ph type="title"/>
          </p:nvPr>
        </p:nvSpPr>
        <p:spPr>
          <a:xfrm>
            <a:off x="772886" y="1567543"/>
            <a:ext cx="7913914" cy="106905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Calibri"/>
              <a:buNone/>
            </a:pPr>
            <a:r>
              <a:rPr lang="es-MX" b="1"/>
              <a:t>Descripción del cierre de la actividad</a:t>
            </a:r>
            <a:endParaRPr/>
          </a:p>
        </p:txBody>
      </p:sp>
      <p:sp>
        <p:nvSpPr>
          <p:cNvPr id="555" name="Google Shape;555;p57"/>
          <p:cNvSpPr txBox="1"/>
          <p:nvPr/>
        </p:nvSpPr>
        <p:spPr>
          <a:xfrm>
            <a:off x="893303" y="3203878"/>
            <a:ext cx="7206300" cy="18468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2400"/>
              <a:buFont typeface="Arial"/>
              <a:buNone/>
            </a:pPr>
            <a:r>
              <a:rPr lang="es-MX" sz="2400" b="0" i="0" u="none" strike="noStrike" cap="none">
                <a:solidFill>
                  <a:schemeClr val="dk1"/>
                </a:solidFill>
                <a:latin typeface="Calibri"/>
                <a:ea typeface="Calibri"/>
                <a:cs typeface="Calibri"/>
                <a:sym typeface="Calibri"/>
              </a:rPr>
              <a:t>Antes de salir, nos reunimos para comentar los objetivos a los que cada una iba a orientar su proyecto, lo que había investigado, estrategias que les funcionaron o no e intercambiar puntos de vista.</a:t>
            </a:r>
            <a:endParaRPr sz="24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56" name="Google Shape;556;p57"/>
          <p:cNvSpPr/>
          <p:nvPr/>
        </p:nvSpPr>
        <p:spPr>
          <a:xfrm>
            <a:off x="10088880" y="0"/>
            <a:ext cx="2103000" cy="6858000"/>
          </a:xfrm>
          <a:prstGeom prst="rect">
            <a:avLst/>
          </a:prstGeom>
          <a:solidFill>
            <a:srgbClr val="5C2D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57" name="Google Shape;557;p57"/>
          <p:cNvSpPr/>
          <p:nvPr/>
        </p:nvSpPr>
        <p:spPr>
          <a:xfrm>
            <a:off x="8915400" y="2358913"/>
            <a:ext cx="2140200" cy="2140200"/>
          </a:xfrm>
          <a:prstGeom prst="ellipse">
            <a:avLst/>
          </a:prstGeom>
          <a:solidFill>
            <a:srgbClr val="FFFFFF"/>
          </a:solidFill>
          <a:ln w="22225" cap="flat" cmpd="sng">
            <a:solidFill>
              <a:srgbClr val="67225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58" name="Google Shape;558;p57"/>
          <p:cNvPicPr preferRelativeResize="0"/>
          <p:nvPr/>
        </p:nvPicPr>
        <p:blipFill rotWithShape="1">
          <a:blip r:embed="rId3">
            <a:alphaModFix/>
          </a:blip>
          <a:srcRect/>
          <a:stretch/>
        </p:blipFill>
        <p:spPr>
          <a:xfrm>
            <a:off x="9413987" y="2857501"/>
            <a:ext cx="1143001" cy="1143001"/>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pic>
        <p:nvPicPr>
          <p:cNvPr id="563" name="Google Shape;563;p58"/>
          <p:cNvPicPr preferRelativeResize="0"/>
          <p:nvPr/>
        </p:nvPicPr>
        <p:blipFill rotWithShape="1">
          <a:blip r:embed="rId3">
            <a:alphaModFix/>
          </a:blip>
          <a:srcRect/>
          <a:stretch/>
        </p:blipFill>
        <p:spPr>
          <a:xfrm>
            <a:off x="9413987" y="2857501"/>
            <a:ext cx="1142998" cy="1142998"/>
          </a:xfrm>
          <a:prstGeom prst="rect">
            <a:avLst/>
          </a:prstGeom>
          <a:noFill/>
          <a:ln>
            <a:noFill/>
          </a:ln>
        </p:spPr>
      </p:pic>
      <p:sp>
        <p:nvSpPr>
          <p:cNvPr id="564" name="Google Shape;564;p58"/>
          <p:cNvSpPr txBox="1"/>
          <p:nvPr/>
        </p:nvSpPr>
        <p:spPr>
          <a:xfrm>
            <a:off x="893309" y="609185"/>
            <a:ext cx="1892753" cy="68022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2960"/>
              <a:buFont typeface="Calibri"/>
              <a:buNone/>
            </a:pPr>
            <a:r>
              <a:rPr lang="es-MX" sz="2960" b="0" i="0" u="none" strike="noStrike" cap="none">
                <a:solidFill>
                  <a:schemeClr val="dk1"/>
                </a:solidFill>
                <a:latin typeface="Calibri"/>
                <a:ea typeface="Calibri"/>
                <a:cs typeface="Calibri"/>
                <a:sym typeface="Calibri"/>
              </a:rPr>
              <a:t>Apdo. 13.7</a:t>
            </a:r>
            <a:endParaRPr sz="2960" b="0" i="0" u="none" strike="noStrike" cap="none">
              <a:solidFill>
                <a:schemeClr val="dk1"/>
              </a:solidFill>
              <a:latin typeface="Calibri"/>
              <a:ea typeface="Calibri"/>
              <a:cs typeface="Calibri"/>
              <a:sym typeface="Calibri"/>
            </a:endParaRPr>
          </a:p>
        </p:txBody>
      </p:sp>
      <p:sp>
        <p:nvSpPr>
          <p:cNvPr id="565" name="Google Shape;565;p58"/>
          <p:cNvSpPr txBox="1">
            <a:spLocks noGrp="1"/>
          </p:cNvSpPr>
          <p:nvPr>
            <p:ph type="title"/>
          </p:nvPr>
        </p:nvSpPr>
        <p:spPr>
          <a:xfrm>
            <a:off x="502950" y="1289399"/>
            <a:ext cx="8449500" cy="1500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Calibri"/>
              <a:buNone/>
            </a:pPr>
            <a:r>
              <a:rPr lang="es-MX" b="1"/>
              <a:t>Descripción de lo que se hará con los resultados de la actividad</a:t>
            </a:r>
            <a:endParaRPr/>
          </a:p>
        </p:txBody>
      </p:sp>
      <p:sp>
        <p:nvSpPr>
          <p:cNvPr id="566" name="Google Shape;566;p58"/>
          <p:cNvSpPr txBox="1"/>
          <p:nvPr/>
        </p:nvSpPr>
        <p:spPr>
          <a:xfrm>
            <a:off x="764296" y="3372163"/>
            <a:ext cx="7926900" cy="1846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s-MX" sz="2400" b="0" i="0" u="none" strike="noStrike" cap="none">
                <a:solidFill>
                  <a:schemeClr val="dk1"/>
                </a:solidFill>
                <a:latin typeface="Calibri"/>
                <a:ea typeface="Calibri"/>
                <a:cs typeface="Calibri"/>
                <a:sym typeface="Calibri"/>
              </a:rPr>
              <a:t>Cada alumna diseñará cómo desea presentar su investigación:</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400"/>
              <a:buFont typeface="Arial"/>
              <a:buChar char="•"/>
            </a:pPr>
            <a:r>
              <a:rPr lang="es-MX" sz="2400" b="0" i="0" u="none" strike="noStrike" cap="none">
                <a:solidFill>
                  <a:schemeClr val="dk1"/>
                </a:solidFill>
                <a:latin typeface="Calibri"/>
                <a:ea typeface="Calibri"/>
                <a:cs typeface="Calibri"/>
                <a:sym typeface="Calibri"/>
              </a:rPr>
              <a:t>Establecer una relación entre los rasgos sobresalientes del líder elegido y los rasgos sobresalientes del </a:t>
            </a:r>
            <a:r>
              <a:rPr lang="es-MX" sz="2400" b="0" i="1" u="none" strike="noStrike" cap="none">
                <a:solidFill>
                  <a:schemeClr val="dk1"/>
                </a:solidFill>
                <a:latin typeface="Calibri"/>
                <a:ea typeface="Calibri"/>
                <a:cs typeface="Calibri"/>
                <a:sym typeface="Calibri"/>
              </a:rPr>
              <a:t>influencer</a:t>
            </a:r>
            <a:r>
              <a:rPr lang="es-MX" sz="2400" b="0" i="0" u="none" strike="noStrike" cap="none">
                <a:solidFill>
                  <a:schemeClr val="dk1"/>
                </a:solidFill>
                <a:latin typeface="Calibri"/>
                <a:ea typeface="Calibri"/>
                <a:cs typeface="Calibri"/>
                <a:sym typeface="Calibri"/>
              </a:rPr>
              <a:t> de su elección</a:t>
            </a:r>
            <a:r>
              <a:rPr lang="es-MX" sz="2400" b="0" i="1" u="none" strike="noStrike" cap="none">
                <a:solidFill>
                  <a:schemeClr val="dk1"/>
                </a:solidFill>
                <a:latin typeface="Calibri"/>
                <a:ea typeface="Calibri"/>
                <a:cs typeface="Calibri"/>
                <a:sym typeface="Calibri"/>
              </a:rPr>
              <a:t>.</a:t>
            </a: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67" name="Google Shape;567;p58"/>
          <p:cNvSpPr/>
          <p:nvPr/>
        </p:nvSpPr>
        <p:spPr>
          <a:xfrm>
            <a:off x="10088880" y="0"/>
            <a:ext cx="2103000" cy="6858000"/>
          </a:xfrm>
          <a:prstGeom prst="rect">
            <a:avLst/>
          </a:prstGeom>
          <a:solidFill>
            <a:srgbClr val="5C2D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68" name="Google Shape;568;p58"/>
          <p:cNvSpPr/>
          <p:nvPr/>
        </p:nvSpPr>
        <p:spPr>
          <a:xfrm>
            <a:off x="8915400" y="2358913"/>
            <a:ext cx="2140200" cy="2140200"/>
          </a:xfrm>
          <a:prstGeom prst="ellipse">
            <a:avLst/>
          </a:prstGeom>
          <a:solidFill>
            <a:srgbClr val="FFFFFF"/>
          </a:solidFill>
          <a:ln w="22225" cap="flat" cmpd="sng">
            <a:solidFill>
              <a:srgbClr val="67225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69" name="Google Shape;569;p58"/>
          <p:cNvPicPr preferRelativeResize="0"/>
          <p:nvPr/>
        </p:nvPicPr>
        <p:blipFill rotWithShape="1">
          <a:blip r:embed="rId3">
            <a:alphaModFix/>
          </a:blip>
          <a:srcRect/>
          <a:stretch/>
        </p:blipFill>
        <p:spPr>
          <a:xfrm>
            <a:off x="9413987" y="2857501"/>
            <a:ext cx="1143001" cy="1143001"/>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pic>
        <p:nvPicPr>
          <p:cNvPr id="574" name="Google Shape;574;p59"/>
          <p:cNvPicPr preferRelativeResize="0"/>
          <p:nvPr/>
        </p:nvPicPr>
        <p:blipFill rotWithShape="1">
          <a:blip r:embed="rId3">
            <a:alphaModFix/>
          </a:blip>
          <a:srcRect/>
          <a:stretch/>
        </p:blipFill>
        <p:spPr>
          <a:xfrm>
            <a:off x="9413987" y="2857501"/>
            <a:ext cx="1142998" cy="1142998"/>
          </a:xfrm>
          <a:prstGeom prst="rect">
            <a:avLst/>
          </a:prstGeom>
          <a:noFill/>
          <a:ln>
            <a:noFill/>
          </a:ln>
        </p:spPr>
      </p:pic>
      <p:sp>
        <p:nvSpPr>
          <p:cNvPr id="575" name="Google Shape;575;p59"/>
          <p:cNvSpPr txBox="1">
            <a:spLocks noGrp="1"/>
          </p:cNvSpPr>
          <p:nvPr>
            <p:ph type="title"/>
          </p:nvPr>
        </p:nvSpPr>
        <p:spPr>
          <a:xfrm>
            <a:off x="872604" y="1721690"/>
            <a:ext cx="8500754" cy="97356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Calibri"/>
              <a:buNone/>
            </a:pPr>
            <a:r>
              <a:rPr lang="es-MX" sz="3200" b="1"/>
              <a:t>Análisis y contrastación entre lo esperado y lo sucedido</a:t>
            </a:r>
            <a:endParaRPr/>
          </a:p>
        </p:txBody>
      </p:sp>
      <p:sp>
        <p:nvSpPr>
          <p:cNvPr id="576" name="Google Shape;576;p59"/>
          <p:cNvSpPr txBox="1"/>
          <p:nvPr/>
        </p:nvSpPr>
        <p:spPr>
          <a:xfrm>
            <a:off x="872600" y="821425"/>
            <a:ext cx="28200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s-MX" sz="3000" b="0" i="0" u="none" strike="noStrike" cap="none">
                <a:solidFill>
                  <a:schemeClr val="dk1"/>
                </a:solidFill>
                <a:latin typeface="Calibri"/>
                <a:ea typeface="Calibri"/>
                <a:cs typeface="Calibri"/>
                <a:sym typeface="Calibri"/>
              </a:rPr>
              <a:t>Apartado 13.8</a:t>
            </a:r>
            <a:endParaRPr sz="3000" b="0" i="0" u="none" strike="noStrike" cap="none">
              <a:solidFill>
                <a:schemeClr val="dk1"/>
              </a:solidFill>
              <a:latin typeface="Calibri"/>
              <a:ea typeface="Calibri"/>
              <a:cs typeface="Calibri"/>
              <a:sym typeface="Calibri"/>
            </a:endParaRPr>
          </a:p>
        </p:txBody>
      </p:sp>
      <p:sp>
        <p:nvSpPr>
          <p:cNvPr id="577" name="Google Shape;577;p59"/>
          <p:cNvSpPr txBox="1">
            <a:spLocks noGrp="1"/>
          </p:cNvSpPr>
          <p:nvPr>
            <p:ph type="body" idx="1"/>
          </p:nvPr>
        </p:nvSpPr>
        <p:spPr>
          <a:xfrm>
            <a:off x="816702" y="2822256"/>
            <a:ext cx="7887215" cy="2525168"/>
          </a:xfrm>
          <a:prstGeom prst="rect">
            <a:avLst/>
          </a:prstGeom>
          <a:noFill/>
          <a:ln>
            <a:noFill/>
          </a:ln>
        </p:spPr>
        <p:txBody>
          <a:bodyPr spcFirstLastPara="1" wrap="square" lIns="91425" tIns="45700" rIns="91425" bIns="45700" anchor="ctr" anchorCtr="0">
            <a:noAutofit/>
          </a:bodyPr>
          <a:lstStyle/>
          <a:p>
            <a:pPr marL="0" lvl="0" indent="0" algn="just" rtl="0">
              <a:lnSpc>
                <a:spcPct val="90000"/>
              </a:lnSpc>
              <a:spcBef>
                <a:spcPts val="0"/>
              </a:spcBef>
              <a:spcAft>
                <a:spcPts val="0"/>
              </a:spcAft>
              <a:buClr>
                <a:schemeClr val="dk1"/>
              </a:buClr>
              <a:buSzPts val="2400"/>
              <a:buNone/>
            </a:pPr>
            <a:r>
              <a:rPr lang="es-MX" sz="2400"/>
              <a:t>Se esperaba que las alumnas comprendieran el objetivo, los medios y el resultado esperado de su investigación. </a:t>
            </a:r>
            <a:endParaRPr sz="2400"/>
          </a:p>
          <a:p>
            <a:pPr marL="0" lvl="0" indent="0" algn="just" rtl="0">
              <a:lnSpc>
                <a:spcPct val="90000"/>
              </a:lnSpc>
              <a:spcBef>
                <a:spcPts val="1000"/>
              </a:spcBef>
              <a:spcAft>
                <a:spcPts val="0"/>
              </a:spcAft>
              <a:buClr>
                <a:schemeClr val="dk1"/>
              </a:buClr>
              <a:buSzPts val="2400"/>
              <a:buNone/>
            </a:pPr>
            <a:r>
              <a:rPr lang="es-MX" sz="2400"/>
              <a:t>Se logró satisfactoriamente: se logró que analizaran el contraste entre las dos personalidades, viendo como la historia influye realmente en el presente.</a:t>
            </a:r>
            <a:endParaRPr/>
          </a:p>
        </p:txBody>
      </p:sp>
      <p:sp>
        <p:nvSpPr>
          <p:cNvPr id="578" name="Google Shape;578;p59"/>
          <p:cNvSpPr/>
          <p:nvPr/>
        </p:nvSpPr>
        <p:spPr>
          <a:xfrm>
            <a:off x="10088880" y="0"/>
            <a:ext cx="2103000" cy="6858000"/>
          </a:xfrm>
          <a:prstGeom prst="rect">
            <a:avLst/>
          </a:prstGeom>
          <a:solidFill>
            <a:srgbClr val="5C2D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9" name="Google Shape;579;p59"/>
          <p:cNvSpPr/>
          <p:nvPr/>
        </p:nvSpPr>
        <p:spPr>
          <a:xfrm>
            <a:off x="8915400" y="2358913"/>
            <a:ext cx="2140200" cy="2140200"/>
          </a:xfrm>
          <a:prstGeom prst="ellipse">
            <a:avLst/>
          </a:prstGeom>
          <a:solidFill>
            <a:srgbClr val="FFFFFF"/>
          </a:solidFill>
          <a:ln w="22225" cap="flat" cmpd="sng">
            <a:solidFill>
              <a:srgbClr val="67225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80" name="Google Shape;580;p59"/>
          <p:cNvPicPr preferRelativeResize="0"/>
          <p:nvPr/>
        </p:nvPicPr>
        <p:blipFill rotWithShape="1">
          <a:blip r:embed="rId3">
            <a:alphaModFix/>
          </a:blip>
          <a:srcRect/>
          <a:stretch/>
        </p:blipFill>
        <p:spPr>
          <a:xfrm>
            <a:off x="9413987" y="2857501"/>
            <a:ext cx="1143001" cy="1143001"/>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pic>
        <p:nvPicPr>
          <p:cNvPr id="585" name="Google Shape;585;p60"/>
          <p:cNvPicPr preferRelativeResize="0"/>
          <p:nvPr/>
        </p:nvPicPr>
        <p:blipFill rotWithShape="1">
          <a:blip r:embed="rId3">
            <a:alphaModFix/>
          </a:blip>
          <a:srcRect/>
          <a:stretch/>
        </p:blipFill>
        <p:spPr>
          <a:xfrm>
            <a:off x="9413987" y="2857501"/>
            <a:ext cx="1142998" cy="1142998"/>
          </a:xfrm>
          <a:prstGeom prst="rect">
            <a:avLst/>
          </a:prstGeom>
          <a:noFill/>
          <a:ln>
            <a:noFill/>
          </a:ln>
        </p:spPr>
      </p:pic>
      <p:sp>
        <p:nvSpPr>
          <p:cNvPr id="586" name="Google Shape;586;p60"/>
          <p:cNvSpPr txBox="1"/>
          <p:nvPr/>
        </p:nvSpPr>
        <p:spPr>
          <a:xfrm>
            <a:off x="893309" y="609185"/>
            <a:ext cx="1892753" cy="68022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2960"/>
              <a:buFont typeface="Calibri"/>
              <a:buNone/>
            </a:pPr>
            <a:r>
              <a:rPr lang="es-MX" sz="2960" b="0" i="0" u="none" strike="noStrike" cap="none">
                <a:solidFill>
                  <a:schemeClr val="dk1"/>
                </a:solidFill>
                <a:latin typeface="Calibri"/>
                <a:ea typeface="Calibri"/>
                <a:cs typeface="Calibri"/>
                <a:sym typeface="Calibri"/>
              </a:rPr>
              <a:t>Apdo. 13.9</a:t>
            </a:r>
            <a:endParaRPr sz="2960" b="0" i="0" u="none" strike="noStrike" cap="none">
              <a:solidFill>
                <a:schemeClr val="dk1"/>
              </a:solidFill>
              <a:latin typeface="Calibri"/>
              <a:ea typeface="Calibri"/>
              <a:cs typeface="Calibri"/>
              <a:sym typeface="Calibri"/>
            </a:endParaRPr>
          </a:p>
        </p:txBody>
      </p:sp>
      <p:sp>
        <p:nvSpPr>
          <p:cNvPr id="587" name="Google Shape;587;p60"/>
          <p:cNvSpPr txBox="1">
            <a:spLocks noGrp="1"/>
          </p:cNvSpPr>
          <p:nvPr>
            <p:ph type="title"/>
          </p:nvPr>
        </p:nvSpPr>
        <p:spPr>
          <a:xfrm>
            <a:off x="758700" y="1486700"/>
            <a:ext cx="7077900" cy="680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Calibri"/>
              <a:buNone/>
            </a:pPr>
            <a:r>
              <a:rPr lang="es-MX" b="1"/>
              <a:t>Toma de decisiones</a:t>
            </a:r>
            <a:endParaRPr/>
          </a:p>
        </p:txBody>
      </p:sp>
      <p:sp>
        <p:nvSpPr>
          <p:cNvPr id="588" name="Google Shape;588;p60"/>
          <p:cNvSpPr txBox="1">
            <a:spLocks noGrp="1"/>
          </p:cNvSpPr>
          <p:nvPr>
            <p:ph type="body" idx="1"/>
          </p:nvPr>
        </p:nvSpPr>
        <p:spPr>
          <a:xfrm>
            <a:off x="701081" y="2589861"/>
            <a:ext cx="8064096" cy="2525168"/>
          </a:xfrm>
          <a:prstGeom prst="rect">
            <a:avLst/>
          </a:prstGeom>
          <a:noFill/>
          <a:ln>
            <a:noFill/>
          </a:ln>
        </p:spPr>
        <p:txBody>
          <a:bodyPr spcFirstLastPara="1" wrap="square" lIns="91425" tIns="45700" rIns="91425" bIns="45700" anchor="ctr" anchorCtr="0">
            <a:noAutofit/>
          </a:bodyPr>
          <a:lstStyle/>
          <a:p>
            <a:pPr marL="0" lvl="0" indent="0" algn="just" rtl="0">
              <a:lnSpc>
                <a:spcPct val="90000"/>
              </a:lnSpc>
              <a:spcBef>
                <a:spcPts val="0"/>
              </a:spcBef>
              <a:spcAft>
                <a:spcPts val="0"/>
              </a:spcAft>
              <a:buClr>
                <a:schemeClr val="dk1"/>
              </a:buClr>
              <a:buSzPts val="2400"/>
              <a:buNone/>
            </a:pPr>
            <a:r>
              <a:rPr lang="es-MX" sz="2400"/>
              <a:t>Las alumnas decidieron por su cuenta, individualmente, pero habiéndolo comentado con el grupo, clasificar a sus </a:t>
            </a:r>
            <a:r>
              <a:rPr lang="es-MX" sz="2400" i="1"/>
              <a:t>influencers</a:t>
            </a:r>
            <a:r>
              <a:rPr lang="es-MX" sz="2400"/>
              <a:t> elegidos, e incluso otros que suelen seguir en las redes, según los rasgos en común con los líderes de la historia investigados, para posteriormente hacer un análisis de sus características; con eso, poder realizar comparaciones y clasificarlos como positivos o negativos, así como los aspectos en los que lo son.</a:t>
            </a:r>
            <a:endParaRPr/>
          </a:p>
        </p:txBody>
      </p:sp>
      <p:sp>
        <p:nvSpPr>
          <p:cNvPr id="589" name="Google Shape;589;p60"/>
          <p:cNvSpPr/>
          <p:nvPr/>
        </p:nvSpPr>
        <p:spPr>
          <a:xfrm>
            <a:off x="10088880" y="0"/>
            <a:ext cx="2103000" cy="6858000"/>
          </a:xfrm>
          <a:prstGeom prst="rect">
            <a:avLst/>
          </a:prstGeom>
          <a:solidFill>
            <a:srgbClr val="5C2D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90" name="Google Shape;590;p60"/>
          <p:cNvSpPr/>
          <p:nvPr/>
        </p:nvSpPr>
        <p:spPr>
          <a:xfrm>
            <a:off x="8915400" y="2358913"/>
            <a:ext cx="2140200" cy="2140200"/>
          </a:xfrm>
          <a:prstGeom prst="ellipse">
            <a:avLst/>
          </a:prstGeom>
          <a:solidFill>
            <a:srgbClr val="FFFFFF"/>
          </a:solidFill>
          <a:ln w="22225" cap="flat" cmpd="sng">
            <a:solidFill>
              <a:srgbClr val="67225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91" name="Google Shape;591;p60"/>
          <p:cNvPicPr preferRelativeResize="0"/>
          <p:nvPr/>
        </p:nvPicPr>
        <p:blipFill rotWithShape="1">
          <a:blip r:embed="rId3">
            <a:alphaModFix/>
          </a:blip>
          <a:srcRect/>
          <a:stretch/>
        </p:blipFill>
        <p:spPr>
          <a:xfrm>
            <a:off x="9413987" y="2857501"/>
            <a:ext cx="1143001" cy="1143001"/>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Google Shape;596;p61"/>
          <p:cNvSpPr txBox="1">
            <a:spLocks noGrp="1"/>
          </p:cNvSpPr>
          <p:nvPr>
            <p:ph type="title"/>
          </p:nvPr>
        </p:nvSpPr>
        <p:spPr>
          <a:xfrm>
            <a:off x="607650" y="2647275"/>
            <a:ext cx="2913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s-MX"/>
              <a:t>Evidencias</a:t>
            </a:r>
            <a:endParaRPr/>
          </a:p>
        </p:txBody>
      </p:sp>
      <p:pic>
        <p:nvPicPr>
          <p:cNvPr id="597" name="Google Shape;597;p61"/>
          <p:cNvPicPr preferRelativeResize="0"/>
          <p:nvPr/>
        </p:nvPicPr>
        <p:blipFill>
          <a:blip r:embed="rId3">
            <a:alphaModFix/>
          </a:blip>
          <a:stretch>
            <a:fillRect/>
          </a:stretch>
        </p:blipFill>
        <p:spPr>
          <a:xfrm>
            <a:off x="2326109" y="3815156"/>
            <a:ext cx="5310541" cy="3102450"/>
          </a:xfrm>
          <a:prstGeom prst="rect">
            <a:avLst/>
          </a:prstGeom>
          <a:noFill/>
          <a:ln>
            <a:noFill/>
          </a:ln>
        </p:spPr>
      </p:pic>
      <p:pic>
        <p:nvPicPr>
          <p:cNvPr id="598" name="Google Shape;598;p61"/>
          <p:cNvPicPr preferRelativeResize="0"/>
          <p:nvPr/>
        </p:nvPicPr>
        <p:blipFill>
          <a:blip r:embed="rId4">
            <a:alphaModFix/>
          </a:blip>
          <a:stretch>
            <a:fillRect/>
          </a:stretch>
        </p:blipFill>
        <p:spPr>
          <a:xfrm>
            <a:off x="6063600" y="1417698"/>
            <a:ext cx="6128399" cy="3271050"/>
          </a:xfrm>
          <a:prstGeom prst="rect">
            <a:avLst/>
          </a:prstGeom>
          <a:noFill/>
          <a:ln>
            <a:noFill/>
          </a:ln>
        </p:spPr>
      </p:pic>
      <p:pic>
        <p:nvPicPr>
          <p:cNvPr id="599" name="Google Shape;599;p61"/>
          <p:cNvPicPr preferRelativeResize="0"/>
          <p:nvPr/>
        </p:nvPicPr>
        <p:blipFill>
          <a:blip r:embed="rId5">
            <a:alphaModFix/>
          </a:blip>
          <a:stretch>
            <a:fillRect/>
          </a:stretch>
        </p:blipFill>
        <p:spPr>
          <a:xfrm>
            <a:off x="1681497" y="345800"/>
            <a:ext cx="5807974" cy="33886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0"/>
        <p:cNvGrpSpPr/>
        <p:nvPr/>
      </p:nvGrpSpPr>
      <p:grpSpPr>
        <a:xfrm>
          <a:off x="0" y="0"/>
          <a:ext cx="0" cy="0"/>
          <a:chOff x="0" y="0"/>
          <a:chExt cx="0" cy="0"/>
        </a:xfrm>
      </p:grpSpPr>
      <p:sp>
        <p:nvSpPr>
          <p:cNvPr id="121" name="Google Shape;121;p17"/>
          <p:cNvSpPr txBox="1">
            <a:spLocks noGrp="1"/>
          </p:cNvSpPr>
          <p:nvPr>
            <p:ph type="body" idx="1"/>
          </p:nvPr>
        </p:nvSpPr>
        <p:spPr>
          <a:xfrm>
            <a:off x="1136429" y="2278173"/>
            <a:ext cx="6467867" cy="3450613"/>
          </a:xfrm>
          <a:prstGeom prst="rect">
            <a:avLst/>
          </a:prstGeom>
          <a:noFill/>
          <a:ln>
            <a:noFill/>
          </a:ln>
        </p:spPr>
        <p:txBody>
          <a:bodyPr spcFirstLastPara="1" wrap="square" lIns="91425" tIns="45700" rIns="91425" bIns="45700" anchor="ctr" anchorCtr="0">
            <a:noAutofit/>
          </a:bodyPr>
          <a:lstStyle/>
          <a:p>
            <a:pPr marL="228600" lvl="0" indent="-228600" algn="l" rtl="0">
              <a:lnSpc>
                <a:spcPct val="70000"/>
              </a:lnSpc>
              <a:spcBef>
                <a:spcPts val="0"/>
              </a:spcBef>
              <a:spcAft>
                <a:spcPts val="0"/>
              </a:spcAft>
              <a:buClr>
                <a:schemeClr val="dk1"/>
              </a:buClr>
              <a:buSzPts val="2220"/>
              <a:buChar char="•"/>
            </a:pPr>
            <a:r>
              <a:rPr lang="es-MX" sz="2220"/>
              <a:t>Queremos que las alumnas  identifiquen las características de los personajes que siguen, sus propios valores y cuestionar si son compatibles.</a:t>
            </a:r>
            <a:endParaRPr/>
          </a:p>
          <a:p>
            <a:pPr marL="0" lvl="0" indent="0" algn="l" rtl="0">
              <a:lnSpc>
                <a:spcPct val="70000"/>
              </a:lnSpc>
              <a:spcBef>
                <a:spcPts val="1000"/>
              </a:spcBef>
              <a:spcAft>
                <a:spcPts val="0"/>
              </a:spcAft>
              <a:buClr>
                <a:schemeClr val="dk1"/>
              </a:buClr>
              <a:buSzPts val="2220"/>
              <a:buNone/>
            </a:pPr>
            <a:endParaRPr sz="2220"/>
          </a:p>
          <a:p>
            <a:pPr marL="0" lvl="0" indent="0" algn="l" rtl="0">
              <a:lnSpc>
                <a:spcPct val="70000"/>
              </a:lnSpc>
              <a:spcBef>
                <a:spcPts val="1000"/>
              </a:spcBef>
              <a:spcAft>
                <a:spcPts val="0"/>
              </a:spcAft>
              <a:buClr>
                <a:schemeClr val="dk1"/>
              </a:buClr>
              <a:buSzPts val="2220"/>
              <a:buNone/>
            </a:pPr>
            <a:r>
              <a:rPr lang="es-MX" sz="2220"/>
              <a:t>Las etapas del proyecto son: </a:t>
            </a:r>
            <a:endParaRPr/>
          </a:p>
          <a:p>
            <a:pPr marL="228600" lvl="0" indent="-228600" algn="l" rtl="0">
              <a:lnSpc>
                <a:spcPct val="70000"/>
              </a:lnSpc>
              <a:spcBef>
                <a:spcPts val="1000"/>
              </a:spcBef>
              <a:spcAft>
                <a:spcPts val="0"/>
              </a:spcAft>
              <a:buClr>
                <a:schemeClr val="dk1"/>
              </a:buClr>
              <a:buSzPts val="2220"/>
              <a:buChar char="•"/>
            </a:pPr>
            <a:r>
              <a:rPr lang="es-MX" sz="2220"/>
              <a:t>Presentación del proyecto</a:t>
            </a:r>
            <a:endParaRPr/>
          </a:p>
          <a:p>
            <a:pPr marL="228600" lvl="0" indent="-228600" algn="l" rtl="0">
              <a:lnSpc>
                <a:spcPct val="70000"/>
              </a:lnSpc>
              <a:spcBef>
                <a:spcPts val="1000"/>
              </a:spcBef>
              <a:spcAft>
                <a:spcPts val="0"/>
              </a:spcAft>
              <a:buClr>
                <a:schemeClr val="dk1"/>
              </a:buClr>
              <a:buSzPts val="2220"/>
              <a:buChar char="•"/>
            </a:pPr>
            <a:r>
              <a:rPr lang="es-MX" sz="2220"/>
              <a:t>Elección de líderes históricos y actuales</a:t>
            </a:r>
            <a:endParaRPr/>
          </a:p>
          <a:p>
            <a:pPr marL="228600" lvl="0" indent="-228600" algn="l" rtl="0">
              <a:lnSpc>
                <a:spcPct val="70000"/>
              </a:lnSpc>
              <a:spcBef>
                <a:spcPts val="1000"/>
              </a:spcBef>
              <a:spcAft>
                <a:spcPts val="0"/>
              </a:spcAft>
              <a:buClr>
                <a:schemeClr val="dk1"/>
              </a:buClr>
              <a:buSzPts val="2220"/>
              <a:buChar char="•"/>
            </a:pPr>
            <a:r>
              <a:rPr lang="es-MX" sz="2220"/>
              <a:t>Salida a la biblioteca para investigación, realizar un informe muy bien redactado </a:t>
            </a:r>
            <a:endParaRPr/>
          </a:p>
          <a:p>
            <a:pPr marL="228600" lvl="0" indent="-228600" algn="l" rtl="0">
              <a:lnSpc>
                <a:spcPct val="70000"/>
              </a:lnSpc>
              <a:spcBef>
                <a:spcPts val="1000"/>
              </a:spcBef>
              <a:spcAft>
                <a:spcPts val="0"/>
              </a:spcAft>
              <a:buClr>
                <a:schemeClr val="dk1"/>
              </a:buClr>
              <a:buSzPts val="2220"/>
              <a:buChar char="•"/>
            </a:pPr>
            <a:r>
              <a:rPr lang="es-MX" sz="2220"/>
              <a:t>Realizar un blog digital, una obra de teatro con la presentación del contexto histórico </a:t>
            </a:r>
            <a:endParaRPr/>
          </a:p>
          <a:p>
            <a:pPr marL="0" lvl="0" indent="0" algn="l" rtl="0">
              <a:lnSpc>
                <a:spcPct val="70000"/>
              </a:lnSpc>
              <a:spcBef>
                <a:spcPts val="1000"/>
              </a:spcBef>
              <a:spcAft>
                <a:spcPts val="0"/>
              </a:spcAft>
              <a:buClr>
                <a:schemeClr val="dk1"/>
              </a:buClr>
              <a:buSzPts val="1572"/>
              <a:buNone/>
            </a:pPr>
            <a:endParaRPr sz="1572"/>
          </a:p>
          <a:p>
            <a:pPr marL="228600" lvl="0" indent="-128777" algn="l" rtl="0">
              <a:lnSpc>
                <a:spcPct val="70000"/>
              </a:lnSpc>
              <a:spcBef>
                <a:spcPts val="1000"/>
              </a:spcBef>
              <a:spcAft>
                <a:spcPts val="0"/>
              </a:spcAft>
              <a:buClr>
                <a:schemeClr val="dk1"/>
              </a:buClr>
              <a:buSzPts val="1572"/>
              <a:buNone/>
            </a:pPr>
            <a:endParaRPr sz="1572"/>
          </a:p>
        </p:txBody>
      </p:sp>
      <p:sp>
        <p:nvSpPr>
          <p:cNvPr id="122" name="Google Shape;122;p17"/>
          <p:cNvSpPr/>
          <p:nvPr/>
        </p:nvSpPr>
        <p:spPr>
          <a:xfrm>
            <a:off x="10088880" y="0"/>
            <a:ext cx="2103120" cy="6858000"/>
          </a:xfrm>
          <a:prstGeom prst="rect">
            <a:avLst/>
          </a:prstGeom>
          <a:solidFill>
            <a:srgbClr val="5C2D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3" name="Google Shape;123;p17"/>
          <p:cNvSpPr/>
          <p:nvPr/>
        </p:nvSpPr>
        <p:spPr>
          <a:xfrm>
            <a:off x="8915400" y="2358913"/>
            <a:ext cx="2140172" cy="2140172"/>
          </a:xfrm>
          <a:prstGeom prst="ellipse">
            <a:avLst/>
          </a:prstGeom>
          <a:solidFill>
            <a:srgbClr val="FFFFFF"/>
          </a:solidFill>
          <a:ln w="22225" cap="flat" cmpd="sng">
            <a:solidFill>
              <a:srgbClr val="67225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24" name="Google Shape;124;p17"/>
          <p:cNvPicPr preferRelativeResize="0"/>
          <p:nvPr/>
        </p:nvPicPr>
        <p:blipFill rotWithShape="1">
          <a:blip r:embed="rId3">
            <a:alphaModFix/>
          </a:blip>
          <a:srcRect/>
          <a:stretch/>
        </p:blipFill>
        <p:spPr>
          <a:xfrm>
            <a:off x="9413987" y="2857501"/>
            <a:ext cx="1142998" cy="1142998"/>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pic>
        <p:nvPicPr>
          <p:cNvPr id="604" name="Google Shape;604;p62"/>
          <p:cNvPicPr preferRelativeResize="0"/>
          <p:nvPr/>
        </p:nvPicPr>
        <p:blipFill>
          <a:blip r:embed="rId3">
            <a:alphaModFix/>
          </a:blip>
          <a:stretch>
            <a:fillRect/>
          </a:stretch>
        </p:blipFill>
        <p:spPr>
          <a:xfrm>
            <a:off x="5459800" y="1440750"/>
            <a:ext cx="6523999" cy="3792075"/>
          </a:xfrm>
          <a:prstGeom prst="rect">
            <a:avLst/>
          </a:prstGeom>
          <a:noFill/>
          <a:ln>
            <a:noFill/>
          </a:ln>
        </p:spPr>
      </p:pic>
      <p:pic>
        <p:nvPicPr>
          <p:cNvPr id="605" name="Google Shape;605;p62"/>
          <p:cNvPicPr preferRelativeResize="0"/>
          <p:nvPr/>
        </p:nvPicPr>
        <p:blipFill>
          <a:blip r:embed="rId4">
            <a:alphaModFix/>
          </a:blip>
          <a:stretch>
            <a:fillRect/>
          </a:stretch>
        </p:blipFill>
        <p:spPr>
          <a:xfrm>
            <a:off x="659525" y="368825"/>
            <a:ext cx="6127402" cy="3548781"/>
          </a:xfrm>
          <a:prstGeom prst="rect">
            <a:avLst/>
          </a:prstGeom>
          <a:noFill/>
          <a:ln>
            <a:noFill/>
          </a:ln>
        </p:spPr>
      </p:pic>
      <p:pic>
        <p:nvPicPr>
          <p:cNvPr id="606" name="Google Shape;606;p62"/>
          <p:cNvPicPr preferRelativeResize="0"/>
          <p:nvPr/>
        </p:nvPicPr>
        <p:blipFill>
          <a:blip r:embed="rId5">
            <a:alphaModFix/>
          </a:blip>
          <a:stretch>
            <a:fillRect/>
          </a:stretch>
        </p:blipFill>
        <p:spPr>
          <a:xfrm>
            <a:off x="1498429" y="3429525"/>
            <a:ext cx="5601627" cy="325557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pic>
        <p:nvPicPr>
          <p:cNvPr id="611" name="Google Shape;611;p63"/>
          <p:cNvPicPr preferRelativeResize="0"/>
          <p:nvPr/>
        </p:nvPicPr>
        <p:blipFill rotWithShape="1">
          <a:blip r:embed="rId3">
            <a:alphaModFix/>
          </a:blip>
          <a:srcRect/>
          <a:stretch/>
        </p:blipFill>
        <p:spPr>
          <a:xfrm>
            <a:off x="9413987" y="2857501"/>
            <a:ext cx="1142998" cy="1142998"/>
          </a:xfrm>
          <a:prstGeom prst="rect">
            <a:avLst/>
          </a:prstGeom>
          <a:noFill/>
          <a:ln>
            <a:noFill/>
          </a:ln>
        </p:spPr>
      </p:pic>
      <p:sp>
        <p:nvSpPr>
          <p:cNvPr id="612" name="Google Shape;612;p63"/>
          <p:cNvSpPr txBox="1"/>
          <p:nvPr/>
        </p:nvSpPr>
        <p:spPr>
          <a:xfrm>
            <a:off x="893310" y="609185"/>
            <a:ext cx="1614146" cy="68022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2960"/>
              <a:buFont typeface="Calibri"/>
              <a:buNone/>
            </a:pPr>
            <a:r>
              <a:rPr lang="es-MX" sz="2960" b="0" i="0" u="none" strike="noStrike" cap="none">
                <a:solidFill>
                  <a:schemeClr val="dk1"/>
                </a:solidFill>
                <a:latin typeface="Calibri"/>
                <a:ea typeface="Calibri"/>
                <a:cs typeface="Calibri"/>
                <a:sym typeface="Calibri"/>
              </a:rPr>
              <a:t>Apdo. 14</a:t>
            </a:r>
            <a:endParaRPr sz="2960" b="0" i="0" u="none" strike="noStrike" cap="none">
              <a:solidFill>
                <a:schemeClr val="dk1"/>
              </a:solidFill>
              <a:latin typeface="Calibri"/>
              <a:ea typeface="Calibri"/>
              <a:cs typeface="Calibri"/>
              <a:sym typeface="Calibri"/>
            </a:endParaRPr>
          </a:p>
        </p:txBody>
      </p:sp>
      <p:sp>
        <p:nvSpPr>
          <p:cNvPr id="613" name="Google Shape;613;p63"/>
          <p:cNvSpPr txBox="1">
            <a:spLocks noGrp="1"/>
          </p:cNvSpPr>
          <p:nvPr>
            <p:ph type="title"/>
          </p:nvPr>
        </p:nvSpPr>
        <p:spPr>
          <a:xfrm>
            <a:off x="729354" y="1596307"/>
            <a:ext cx="7848600" cy="229560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s-MX" b="1"/>
              <a:t>Una actividad por cada asignatura de la fase de desarrollo del proyecto </a:t>
            </a:r>
            <a:endParaRPr b="1"/>
          </a:p>
        </p:txBody>
      </p:sp>
      <p:sp>
        <p:nvSpPr>
          <p:cNvPr id="614" name="Google Shape;614;p63"/>
          <p:cNvSpPr txBox="1">
            <a:spLocks noGrp="1"/>
          </p:cNvSpPr>
          <p:nvPr>
            <p:ph type="body" idx="1"/>
          </p:nvPr>
        </p:nvSpPr>
        <p:spPr>
          <a:xfrm>
            <a:off x="810530" y="4200435"/>
            <a:ext cx="7401723" cy="2236273"/>
          </a:xfrm>
          <a:prstGeom prst="rect">
            <a:avLst/>
          </a:prstGeom>
          <a:noFill/>
          <a:ln>
            <a:noFill/>
          </a:ln>
        </p:spPr>
        <p:txBody>
          <a:bodyPr spcFirstLastPara="1" wrap="square" lIns="91425" tIns="45700" rIns="91425" bIns="45700" anchor="ctr" anchorCtr="0">
            <a:noAutofit/>
          </a:bodyPr>
          <a:lstStyle/>
          <a:p>
            <a:pPr marL="0" lvl="0" indent="0" algn="just" rtl="0">
              <a:lnSpc>
                <a:spcPct val="90000"/>
              </a:lnSpc>
              <a:spcBef>
                <a:spcPts val="0"/>
              </a:spcBef>
              <a:spcAft>
                <a:spcPts val="0"/>
              </a:spcAft>
              <a:buClr>
                <a:schemeClr val="dk1"/>
              </a:buClr>
              <a:buSzPts val="2200"/>
              <a:buNone/>
            </a:pPr>
            <a:r>
              <a:rPr lang="es-MX" sz="2200"/>
              <a:t>Taller de Cómputo, clave 1102</a:t>
            </a:r>
            <a:endParaRPr sz="2200"/>
          </a:p>
          <a:p>
            <a:pPr marL="0" lvl="0" indent="0" algn="just" rtl="0">
              <a:lnSpc>
                <a:spcPct val="90000"/>
              </a:lnSpc>
              <a:spcBef>
                <a:spcPts val="1000"/>
              </a:spcBef>
              <a:spcAft>
                <a:spcPts val="0"/>
              </a:spcAft>
              <a:buClr>
                <a:schemeClr val="dk1"/>
              </a:buClr>
              <a:buSzPts val="2200"/>
              <a:buNone/>
            </a:pPr>
            <a:r>
              <a:rPr lang="es-MX" sz="2200"/>
              <a:t>Historia Universal, Moderna y Contemporánea, clave 1104</a:t>
            </a:r>
            <a:r>
              <a:rPr lang="es-MX" sz="2200" u="sng"/>
              <a:t> </a:t>
            </a:r>
            <a:endParaRPr/>
          </a:p>
          <a:p>
            <a:pPr marL="0" lvl="0" indent="0" algn="just" rtl="0">
              <a:lnSpc>
                <a:spcPct val="90000"/>
              </a:lnSpc>
              <a:spcBef>
                <a:spcPts val="1000"/>
              </a:spcBef>
              <a:spcAft>
                <a:spcPts val="0"/>
              </a:spcAft>
              <a:buClr>
                <a:schemeClr val="dk1"/>
              </a:buClr>
              <a:buSzPts val="2200"/>
              <a:buNone/>
            </a:pPr>
            <a:r>
              <a:rPr lang="es-MX" sz="2200"/>
              <a:t>Taller de Lectura, Redacción e Iniciación a la Investigación Documental I, clave, 1105 </a:t>
            </a:r>
            <a:endParaRPr sz="2200"/>
          </a:p>
        </p:txBody>
      </p:sp>
      <p:sp>
        <p:nvSpPr>
          <p:cNvPr id="615" name="Google Shape;615;p63"/>
          <p:cNvSpPr/>
          <p:nvPr/>
        </p:nvSpPr>
        <p:spPr>
          <a:xfrm>
            <a:off x="10088880" y="0"/>
            <a:ext cx="2103000" cy="6858000"/>
          </a:xfrm>
          <a:prstGeom prst="rect">
            <a:avLst/>
          </a:prstGeom>
          <a:solidFill>
            <a:srgbClr val="5C2D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16" name="Google Shape;616;p63"/>
          <p:cNvSpPr/>
          <p:nvPr/>
        </p:nvSpPr>
        <p:spPr>
          <a:xfrm>
            <a:off x="8915400" y="2358913"/>
            <a:ext cx="2140200" cy="2140200"/>
          </a:xfrm>
          <a:prstGeom prst="ellipse">
            <a:avLst/>
          </a:prstGeom>
          <a:solidFill>
            <a:srgbClr val="FFFFFF"/>
          </a:solidFill>
          <a:ln w="22225" cap="flat" cmpd="sng">
            <a:solidFill>
              <a:srgbClr val="67225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617" name="Google Shape;617;p63"/>
          <p:cNvPicPr preferRelativeResize="0"/>
          <p:nvPr/>
        </p:nvPicPr>
        <p:blipFill rotWithShape="1">
          <a:blip r:embed="rId3">
            <a:alphaModFix/>
          </a:blip>
          <a:srcRect/>
          <a:stretch/>
        </p:blipFill>
        <p:spPr>
          <a:xfrm>
            <a:off x="9413987" y="2857501"/>
            <a:ext cx="1143001" cy="1143001"/>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pic>
        <p:nvPicPr>
          <p:cNvPr id="622" name="Google Shape;622;p64"/>
          <p:cNvPicPr preferRelativeResize="0"/>
          <p:nvPr/>
        </p:nvPicPr>
        <p:blipFill rotWithShape="1">
          <a:blip r:embed="rId3">
            <a:alphaModFix/>
          </a:blip>
          <a:srcRect/>
          <a:stretch/>
        </p:blipFill>
        <p:spPr>
          <a:xfrm>
            <a:off x="9413987" y="2857501"/>
            <a:ext cx="1142998" cy="1142998"/>
          </a:xfrm>
          <a:prstGeom prst="rect">
            <a:avLst/>
          </a:prstGeom>
          <a:noFill/>
          <a:ln>
            <a:noFill/>
          </a:ln>
        </p:spPr>
      </p:pic>
      <p:sp>
        <p:nvSpPr>
          <p:cNvPr id="623" name="Google Shape;623;p64"/>
          <p:cNvSpPr txBox="1"/>
          <p:nvPr/>
        </p:nvSpPr>
        <p:spPr>
          <a:xfrm>
            <a:off x="893310" y="609185"/>
            <a:ext cx="1614146" cy="68022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2960"/>
              <a:buFont typeface="Calibri"/>
              <a:buNone/>
            </a:pPr>
            <a:r>
              <a:rPr lang="es-MX" sz="2960" b="0" i="0" u="none" strike="noStrike" cap="none">
                <a:solidFill>
                  <a:schemeClr val="dk1"/>
                </a:solidFill>
                <a:latin typeface="Calibri"/>
                <a:ea typeface="Calibri"/>
                <a:cs typeface="Calibri"/>
                <a:sym typeface="Calibri"/>
              </a:rPr>
              <a:t>Apdo. 14</a:t>
            </a:r>
            <a:endParaRPr sz="2960" b="0" i="0" u="none" strike="noStrike" cap="none">
              <a:solidFill>
                <a:schemeClr val="dk1"/>
              </a:solidFill>
              <a:latin typeface="Calibri"/>
              <a:ea typeface="Calibri"/>
              <a:cs typeface="Calibri"/>
              <a:sym typeface="Calibri"/>
            </a:endParaRPr>
          </a:p>
        </p:txBody>
      </p:sp>
      <p:sp>
        <p:nvSpPr>
          <p:cNvPr id="624" name="Google Shape;624;p64"/>
          <p:cNvSpPr txBox="1">
            <a:spLocks noGrp="1"/>
          </p:cNvSpPr>
          <p:nvPr>
            <p:ph type="title"/>
          </p:nvPr>
        </p:nvSpPr>
        <p:spPr>
          <a:xfrm>
            <a:off x="729354" y="1596307"/>
            <a:ext cx="7848600" cy="229560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s-MX" b="1"/>
              <a:t>Una actividad por cada asignatura de la fase de desarrollo del proyecto</a:t>
            </a:r>
            <a:r>
              <a:rPr lang="es-MX"/>
              <a:t> </a:t>
            </a:r>
            <a:endParaRPr/>
          </a:p>
        </p:txBody>
      </p:sp>
      <p:sp>
        <p:nvSpPr>
          <p:cNvPr id="625" name="Google Shape;625;p64"/>
          <p:cNvSpPr txBox="1">
            <a:spLocks noGrp="1"/>
          </p:cNvSpPr>
          <p:nvPr>
            <p:ph type="body" idx="1"/>
          </p:nvPr>
        </p:nvSpPr>
        <p:spPr>
          <a:xfrm>
            <a:off x="810530" y="4796952"/>
            <a:ext cx="7401723" cy="1043238"/>
          </a:xfrm>
          <a:prstGeom prst="rect">
            <a:avLst/>
          </a:prstGeom>
          <a:noFill/>
          <a:ln>
            <a:noFill/>
          </a:ln>
        </p:spPr>
        <p:txBody>
          <a:bodyPr spcFirstLastPara="1" wrap="square" lIns="91425" tIns="45700" rIns="91425" bIns="45700" anchor="ctr" anchorCtr="0">
            <a:noAutofit/>
          </a:bodyPr>
          <a:lstStyle/>
          <a:p>
            <a:pPr marL="0" lvl="0" indent="0" algn="just" rtl="0">
              <a:lnSpc>
                <a:spcPct val="90000"/>
              </a:lnSpc>
              <a:spcBef>
                <a:spcPts val="0"/>
              </a:spcBef>
              <a:spcAft>
                <a:spcPts val="0"/>
              </a:spcAft>
              <a:buClr>
                <a:schemeClr val="dk1"/>
              </a:buClr>
              <a:buSzPts val="2800"/>
              <a:buNone/>
            </a:pPr>
            <a:r>
              <a:rPr lang="es-MX"/>
              <a:t>Taller de Cómputo, clave 1102</a:t>
            </a:r>
            <a:endParaRPr/>
          </a:p>
        </p:txBody>
      </p:sp>
      <p:sp>
        <p:nvSpPr>
          <p:cNvPr id="626" name="Google Shape;626;p64"/>
          <p:cNvSpPr/>
          <p:nvPr/>
        </p:nvSpPr>
        <p:spPr>
          <a:xfrm>
            <a:off x="10088880" y="0"/>
            <a:ext cx="2103000" cy="6858000"/>
          </a:xfrm>
          <a:prstGeom prst="rect">
            <a:avLst/>
          </a:prstGeom>
          <a:solidFill>
            <a:srgbClr val="5C2D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7" name="Google Shape;627;p64"/>
          <p:cNvSpPr/>
          <p:nvPr/>
        </p:nvSpPr>
        <p:spPr>
          <a:xfrm>
            <a:off x="8915400" y="2358913"/>
            <a:ext cx="2140200" cy="2140200"/>
          </a:xfrm>
          <a:prstGeom prst="ellipse">
            <a:avLst/>
          </a:prstGeom>
          <a:solidFill>
            <a:srgbClr val="FFFFFF"/>
          </a:solidFill>
          <a:ln w="22225" cap="flat" cmpd="sng">
            <a:solidFill>
              <a:srgbClr val="67225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628" name="Google Shape;628;p64"/>
          <p:cNvPicPr preferRelativeResize="0"/>
          <p:nvPr/>
        </p:nvPicPr>
        <p:blipFill rotWithShape="1">
          <a:blip r:embed="rId3">
            <a:alphaModFix/>
          </a:blip>
          <a:srcRect/>
          <a:stretch/>
        </p:blipFill>
        <p:spPr>
          <a:xfrm>
            <a:off x="9413987" y="2857501"/>
            <a:ext cx="1143001" cy="1143001"/>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pic>
        <p:nvPicPr>
          <p:cNvPr id="633" name="Google Shape;633;p65"/>
          <p:cNvPicPr preferRelativeResize="0"/>
          <p:nvPr/>
        </p:nvPicPr>
        <p:blipFill rotWithShape="1">
          <a:blip r:embed="rId3">
            <a:alphaModFix/>
          </a:blip>
          <a:srcRect/>
          <a:stretch/>
        </p:blipFill>
        <p:spPr>
          <a:xfrm>
            <a:off x="9413987" y="2857501"/>
            <a:ext cx="1142998" cy="1142998"/>
          </a:xfrm>
          <a:prstGeom prst="rect">
            <a:avLst/>
          </a:prstGeom>
          <a:noFill/>
          <a:ln>
            <a:noFill/>
          </a:ln>
        </p:spPr>
      </p:pic>
      <p:sp>
        <p:nvSpPr>
          <p:cNvPr id="634" name="Google Shape;634;p65"/>
          <p:cNvSpPr txBox="1"/>
          <p:nvPr/>
        </p:nvSpPr>
        <p:spPr>
          <a:xfrm>
            <a:off x="893310" y="609185"/>
            <a:ext cx="1614146" cy="68022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2960"/>
              <a:buFont typeface="Calibri"/>
              <a:buNone/>
            </a:pPr>
            <a:r>
              <a:rPr lang="es-MX" sz="2960" b="0" i="0" u="none" strike="noStrike" cap="none">
                <a:solidFill>
                  <a:schemeClr val="dk1"/>
                </a:solidFill>
                <a:latin typeface="Calibri"/>
                <a:ea typeface="Calibri"/>
                <a:cs typeface="Calibri"/>
                <a:sym typeface="Calibri"/>
              </a:rPr>
              <a:t>Apdo. 14</a:t>
            </a:r>
            <a:endParaRPr sz="2960" b="0" i="0" u="none" strike="noStrike" cap="none">
              <a:solidFill>
                <a:schemeClr val="dk1"/>
              </a:solidFill>
              <a:latin typeface="Calibri"/>
              <a:ea typeface="Calibri"/>
              <a:cs typeface="Calibri"/>
              <a:sym typeface="Calibri"/>
            </a:endParaRPr>
          </a:p>
        </p:txBody>
      </p:sp>
      <p:sp>
        <p:nvSpPr>
          <p:cNvPr id="635" name="Google Shape;635;p65"/>
          <p:cNvSpPr txBox="1">
            <a:spLocks noGrp="1"/>
          </p:cNvSpPr>
          <p:nvPr>
            <p:ph type="title"/>
          </p:nvPr>
        </p:nvSpPr>
        <p:spPr>
          <a:xfrm>
            <a:off x="729354" y="1596307"/>
            <a:ext cx="7848600" cy="229560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s-MX" b="1"/>
              <a:t>Una actividad por cada asignatura de la fase de desarrollo del proyecto</a:t>
            </a:r>
            <a:r>
              <a:rPr lang="es-MX"/>
              <a:t> </a:t>
            </a:r>
            <a:endParaRPr/>
          </a:p>
        </p:txBody>
      </p:sp>
      <p:sp>
        <p:nvSpPr>
          <p:cNvPr id="636" name="Google Shape;636;p65"/>
          <p:cNvSpPr txBox="1">
            <a:spLocks noGrp="1"/>
          </p:cNvSpPr>
          <p:nvPr>
            <p:ph type="body" idx="1"/>
          </p:nvPr>
        </p:nvSpPr>
        <p:spPr>
          <a:xfrm>
            <a:off x="810530" y="4200435"/>
            <a:ext cx="7401723" cy="2236273"/>
          </a:xfrm>
          <a:prstGeom prst="rect">
            <a:avLst/>
          </a:prstGeom>
          <a:noFill/>
          <a:ln>
            <a:noFill/>
          </a:ln>
        </p:spPr>
        <p:txBody>
          <a:bodyPr spcFirstLastPara="1" wrap="square" lIns="91425" tIns="45700" rIns="91425" bIns="45700" anchor="ctr" anchorCtr="0">
            <a:noAutofit/>
          </a:bodyPr>
          <a:lstStyle/>
          <a:p>
            <a:pPr marL="0" lvl="0" indent="0" algn="just" rtl="0">
              <a:lnSpc>
                <a:spcPct val="90000"/>
              </a:lnSpc>
              <a:spcBef>
                <a:spcPts val="0"/>
              </a:spcBef>
              <a:spcAft>
                <a:spcPts val="0"/>
              </a:spcAft>
              <a:buClr>
                <a:schemeClr val="dk1"/>
              </a:buClr>
              <a:buSzPts val="2800"/>
              <a:buNone/>
            </a:pPr>
            <a:r>
              <a:rPr lang="es-MX"/>
              <a:t>Historia Universal, Moderna y Contemporánea, clave 1104</a:t>
            </a:r>
            <a:r>
              <a:rPr lang="es-MX" u="sng"/>
              <a:t> </a:t>
            </a:r>
            <a:endParaRPr/>
          </a:p>
        </p:txBody>
      </p:sp>
      <p:sp>
        <p:nvSpPr>
          <p:cNvPr id="637" name="Google Shape;637;p65"/>
          <p:cNvSpPr/>
          <p:nvPr/>
        </p:nvSpPr>
        <p:spPr>
          <a:xfrm>
            <a:off x="10088880" y="0"/>
            <a:ext cx="2103000" cy="6858000"/>
          </a:xfrm>
          <a:prstGeom prst="rect">
            <a:avLst/>
          </a:prstGeom>
          <a:solidFill>
            <a:srgbClr val="5C2D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38" name="Google Shape;638;p65"/>
          <p:cNvSpPr/>
          <p:nvPr/>
        </p:nvSpPr>
        <p:spPr>
          <a:xfrm>
            <a:off x="8915400" y="2358913"/>
            <a:ext cx="2140200" cy="2140200"/>
          </a:xfrm>
          <a:prstGeom prst="ellipse">
            <a:avLst/>
          </a:prstGeom>
          <a:solidFill>
            <a:srgbClr val="FFFFFF"/>
          </a:solidFill>
          <a:ln w="22225" cap="flat" cmpd="sng">
            <a:solidFill>
              <a:srgbClr val="67225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639" name="Google Shape;639;p65"/>
          <p:cNvPicPr preferRelativeResize="0"/>
          <p:nvPr/>
        </p:nvPicPr>
        <p:blipFill rotWithShape="1">
          <a:blip r:embed="rId3">
            <a:alphaModFix/>
          </a:blip>
          <a:srcRect/>
          <a:stretch/>
        </p:blipFill>
        <p:spPr>
          <a:xfrm>
            <a:off x="9413987" y="2857501"/>
            <a:ext cx="1143001" cy="1143001"/>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pic>
        <p:nvPicPr>
          <p:cNvPr id="644" name="Google Shape;644;p66"/>
          <p:cNvPicPr preferRelativeResize="0"/>
          <p:nvPr/>
        </p:nvPicPr>
        <p:blipFill rotWithShape="1">
          <a:blip r:embed="rId3">
            <a:alphaModFix/>
          </a:blip>
          <a:srcRect/>
          <a:stretch/>
        </p:blipFill>
        <p:spPr>
          <a:xfrm>
            <a:off x="9413987" y="2857501"/>
            <a:ext cx="1142998" cy="1142998"/>
          </a:xfrm>
          <a:prstGeom prst="rect">
            <a:avLst/>
          </a:prstGeom>
          <a:noFill/>
          <a:ln>
            <a:noFill/>
          </a:ln>
        </p:spPr>
      </p:pic>
      <p:sp>
        <p:nvSpPr>
          <p:cNvPr id="645" name="Google Shape;645;p66"/>
          <p:cNvSpPr txBox="1"/>
          <p:nvPr/>
        </p:nvSpPr>
        <p:spPr>
          <a:xfrm>
            <a:off x="998125" y="404950"/>
            <a:ext cx="2286900" cy="70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s-MX" sz="3000" b="0" i="0" u="none" strike="noStrike" cap="none">
                <a:solidFill>
                  <a:schemeClr val="dk1"/>
                </a:solidFill>
                <a:latin typeface="Calibri"/>
                <a:ea typeface="Calibri"/>
                <a:cs typeface="Calibri"/>
                <a:sym typeface="Calibri"/>
              </a:rPr>
              <a:t>Apdo. 14.1</a:t>
            </a:r>
            <a:endParaRPr sz="3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p:txBody>
      </p:sp>
      <p:sp>
        <p:nvSpPr>
          <p:cNvPr id="646" name="Google Shape;646;p66"/>
          <p:cNvSpPr txBox="1">
            <a:spLocks noGrp="1"/>
          </p:cNvSpPr>
          <p:nvPr>
            <p:ph type="title"/>
          </p:nvPr>
        </p:nvSpPr>
        <p:spPr>
          <a:xfrm>
            <a:off x="998128" y="1289093"/>
            <a:ext cx="8077200" cy="1698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Calibri"/>
              <a:buNone/>
            </a:pPr>
            <a:r>
              <a:rPr lang="es-MX" b="1"/>
              <a:t>Actividad por cada asignatura de la fase de desarrollo del proyecto</a:t>
            </a:r>
            <a:br>
              <a:rPr lang="es-MX"/>
            </a:br>
            <a:endParaRPr b="1"/>
          </a:p>
        </p:txBody>
      </p:sp>
      <p:sp>
        <p:nvSpPr>
          <p:cNvPr id="647" name="Google Shape;647;p66"/>
          <p:cNvSpPr txBox="1">
            <a:spLocks noGrp="1"/>
          </p:cNvSpPr>
          <p:nvPr>
            <p:ph type="body" idx="1"/>
          </p:nvPr>
        </p:nvSpPr>
        <p:spPr>
          <a:xfrm>
            <a:off x="873845" y="2701737"/>
            <a:ext cx="7815900" cy="3816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400"/>
              <a:buNone/>
            </a:pPr>
            <a:r>
              <a:rPr lang="es-MX" sz="2400"/>
              <a:t>Nombre de la actividad: realización de blog.</a:t>
            </a:r>
            <a:endParaRPr sz="2400"/>
          </a:p>
          <a:p>
            <a:pPr marL="0" lvl="0" indent="0" algn="just" rtl="0">
              <a:lnSpc>
                <a:spcPct val="90000"/>
              </a:lnSpc>
              <a:spcBef>
                <a:spcPts val="1000"/>
              </a:spcBef>
              <a:spcAft>
                <a:spcPts val="0"/>
              </a:spcAft>
              <a:buClr>
                <a:schemeClr val="dk1"/>
              </a:buClr>
              <a:buSzPts val="2400"/>
              <a:buNone/>
            </a:pPr>
            <a:r>
              <a:rPr lang="es-MX" sz="2400"/>
              <a:t>Objetivo: empezar a hacer el blog sobre el líder que cada alumna haya elegido.</a:t>
            </a:r>
            <a:endParaRPr sz="2400"/>
          </a:p>
          <a:p>
            <a:pPr marL="0" lvl="0" indent="0" algn="just" rtl="0">
              <a:lnSpc>
                <a:spcPct val="90000"/>
              </a:lnSpc>
              <a:spcBef>
                <a:spcPts val="1000"/>
              </a:spcBef>
              <a:spcAft>
                <a:spcPts val="0"/>
              </a:spcAft>
              <a:buClr>
                <a:schemeClr val="dk1"/>
              </a:buClr>
              <a:buSzPts val="2400"/>
              <a:buNone/>
            </a:pPr>
            <a:r>
              <a:rPr lang="es-MX" sz="2400"/>
              <a:t>Grado: 2° semestre</a:t>
            </a:r>
            <a:endParaRPr/>
          </a:p>
          <a:p>
            <a:pPr marL="0" lvl="0" indent="0" algn="just" rtl="0">
              <a:lnSpc>
                <a:spcPct val="90000"/>
              </a:lnSpc>
              <a:spcBef>
                <a:spcPts val="1000"/>
              </a:spcBef>
              <a:spcAft>
                <a:spcPts val="0"/>
              </a:spcAft>
              <a:buClr>
                <a:schemeClr val="dk1"/>
              </a:buClr>
              <a:buSzPts val="2400"/>
              <a:buNone/>
            </a:pPr>
            <a:r>
              <a:rPr lang="es-MX" sz="2400"/>
              <a:t>Fecha: a partir del 28 de abril.</a:t>
            </a:r>
            <a:endParaRPr/>
          </a:p>
        </p:txBody>
      </p:sp>
      <p:sp>
        <p:nvSpPr>
          <p:cNvPr id="648" name="Google Shape;648;p66"/>
          <p:cNvSpPr/>
          <p:nvPr/>
        </p:nvSpPr>
        <p:spPr>
          <a:xfrm>
            <a:off x="10088880" y="0"/>
            <a:ext cx="2103000" cy="6858000"/>
          </a:xfrm>
          <a:prstGeom prst="rect">
            <a:avLst/>
          </a:prstGeom>
          <a:solidFill>
            <a:srgbClr val="5C2D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49" name="Google Shape;649;p66"/>
          <p:cNvSpPr/>
          <p:nvPr/>
        </p:nvSpPr>
        <p:spPr>
          <a:xfrm>
            <a:off x="8915400" y="2358913"/>
            <a:ext cx="2140200" cy="2140200"/>
          </a:xfrm>
          <a:prstGeom prst="ellipse">
            <a:avLst/>
          </a:prstGeom>
          <a:solidFill>
            <a:srgbClr val="FFFFFF"/>
          </a:solidFill>
          <a:ln w="22225" cap="flat" cmpd="sng">
            <a:solidFill>
              <a:srgbClr val="67225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650" name="Google Shape;650;p66"/>
          <p:cNvPicPr preferRelativeResize="0"/>
          <p:nvPr/>
        </p:nvPicPr>
        <p:blipFill rotWithShape="1">
          <a:blip r:embed="rId3">
            <a:alphaModFix/>
          </a:blip>
          <a:srcRect/>
          <a:stretch/>
        </p:blipFill>
        <p:spPr>
          <a:xfrm>
            <a:off x="9413987" y="2857501"/>
            <a:ext cx="1143001" cy="1143001"/>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pic>
        <p:nvPicPr>
          <p:cNvPr id="655" name="Google Shape;655;p67"/>
          <p:cNvPicPr preferRelativeResize="0"/>
          <p:nvPr/>
        </p:nvPicPr>
        <p:blipFill rotWithShape="1">
          <a:blip r:embed="rId3">
            <a:alphaModFix/>
          </a:blip>
          <a:srcRect/>
          <a:stretch/>
        </p:blipFill>
        <p:spPr>
          <a:xfrm>
            <a:off x="9413987" y="2857501"/>
            <a:ext cx="1142998" cy="1142998"/>
          </a:xfrm>
          <a:prstGeom prst="rect">
            <a:avLst/>
          </a:prstGeom>
          <a:noFill/>
          <a:ln>
            <a:noFill/>
          </a:ln>
        </p:spPr>
      </p:pic>
      <p:sp>
        <p:nvSpPr>
          <p:cNvPr id="656" name="Google Shape;656;p67"/>
          <p:cNvSpPr/>
          <p:nvPr/>
        </p:nvSpPr>
        <p:spPr>
          <a:xfrm>
            <a:off x="1206779" y="726775"/>
            <a:ext cx="22512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s-MX" sz="3000" b="0" i="0" u="none" strike="noStrike" cap="none">
                <a:solidFill>
                  <a:schemeClr val="dk1"/>
                </a:solidFill>
                <a:latin typeface="Calibri"/>
                <a:ea typeface="Calibri"/>
                <a:cs typeface="Calibri"/>
                <a:sym typeface="Calibri"/>
              </a:rPr>
              <a:t>Apdo. 14.2</a:t>
            </a:r>
            <a:endParaRPr sz="3000" b="0" i="0" u="none" strike="noStrike" cap="none">
              <a:solidFill>
                <a:schemeClr val="dk1"/>
              </a:solidFill>
              <a:latin typeface="Calibri"/>
              <a:ea typeface="Calibri"/>
              <a:cs typeface="Calibri"/>
              <a:sym typeface="Calibri"/>
            </a:endParaRPr>
          </a:p>
        </p:txBody>
      </p:sp>
      <p:sp>
        <p:nvSpPr>
          <p:cNvPr id="657" name="Google Shape;657;p67"/>
          <p:cNvSpPr txBox="1">
            <a:spLocks noGrp="1"/>
          </p:cNvSpPr>
          <p:nvPr>
            <p:ph type="body" idx="1"/>
          </p:nvPr>
        </p:nvSpPr>
        <p:spPr>
          <a:xfrm>
            <a:off x="1206775" y="1682798"/>
            <a:ext cx="7401600" cy="4844400"/>
          </a:xfrm>
          <a:prstGeom prst="rect">
            <a:avLst/>
          </a:prstGeom>
          <a:noFill/>
          <a:ln>
            <a:noFill/>
          </a:ln>
        </p:spPr>
        <p:txBody>
          <a:bodyPr spcFirstLastPara="1" wrap="square" lIns="91425" tIns="45700" rIns="91425" bIns="45700" anchor="ctr" anchorCtr="0">
            <a:noAutofit/>
          </a:bodyPr>
          <a:lstStyle/>
          <a:p>
            <a:pPr marL="0" lvl="0" indent="0" algn="just" rtl="0">
              <a:lnSpc>
                <a:spcPct val="90000"/>
              </a:lnSpc>
              <a:spcBef>
                <a:spcPts val="0"/>
              </a:spcBef>
              <a:spcAft>
                <a:spcPts val="0"/>
              </a:spcAft>
              <a:buClr>
                <a:schemeClr val="dk1"/>
              </a:buClr>
              <a:buSzPts val="2200"/>
              <a:buNone/>
            </a:pPr>
            <a:r>
              <a:rPr lang="es-MX" sz="2200"/>
              <a:t>Taller de Cómputo, clave 1102</a:t>
            </a:r>
            <a:endParaRPr/>
          </a:p>
          <a:p>
            <a:pPr marL="228600" lvl="0" indent="-228600" algn="just" rtl="0">
              <a:lnSpc>
                <a:spcPct val="90000"/>
              </a:lnSpc>
              <a:spcBef>
                <a:spcPts val="1000"/>
              </a:spcBef>
              <a:spcAft>
                <a:spcPts val="0"/>
              </a:spcAft>
              <a:buClr>
                <a:schemeClr val="dk1"/>
              </a:buClr>
              <a:buSzPts val="2200"/>
              <a:buChar char="•"/>
            </a:pPr>
            <a:r>
              <a:rPr lang="es-MX" sz="2200"/>
              <a:t>Usar el catálogo digital de la biblioteca de las distintas universidades visitadas.</a:t>
            </a:r>
            <a:endParaRPr sz="2200"/>
          </a:p>
          <a:p>
            <a:pPr marL="228600" lvl="0" indent="-88900" algn="just" rtl="0">
              <a:lnSpc>
                <a:spcPct val="90000"/>
              </a:lnSpc>
              <a:spcBef>
                <a:spcPts val="1000"/>
              </a:spcBef>
              <a:spcAft>
                <a:spcPts val="0"/>
              </a:spcAft>
              <a:buClr>
                <a:schemeClr val="dk1"/>
              </a:buClr>
              <a:buSzPts val="2200"/>
              <a:buNone/>
            </a:pPr>
            <a:endParaRPr sz="2200" i="1"/>
          </a:p>
          <a:p>
            <a:pPr marL="0" lvl="0" indent="0" algn="just" rtl="0">
              <a:lnSpc>
                <a:spcPct val="90000"/>
              </a:lnSpc>
              <a:spcBef>
                <a:spcPts val="1000"/>
              </a:spcBef>
              <a:spcAft>
                <a:spcPts val="0"/>
              </a:spcAft>
              <a:buClr>
                <a:schemeClr val="dk1"/>
              </a:buClr>
              <a:buSzPts val="2200"/>
              <a:buNone/>
            </a:pPr>
            <a:r>
              <a:rPr lang="es-MX" sz="2200"/>
              <a:t>Fuentes de apoyo:</a:t>
            </a:r>
            <a:endParaRPr sz="2200"/>
          </a:p>
          <a:p>
            <a:pPr marL="228600" lvl="0" indent="-228600" algn="just" rtl="0">
              <a:lnSpc>
                <a:spcPct val="90000"/>
              </a:lnSpc>
              <a:spcBef>
                <a:spcPts val="1000"/>
              </a:spcBef>
              <a:spcAft>
                <a:spcPts val="0"/>
              </a:spcAft>
              <a:buClr>
                <a:schemeClr val="dk1"/>
              </a:buClr>
              <a:buSzPts val="2200"/>
              <a:buChar char="•"/>
            </a:pPr>
            <a:r>
              <a:rPr lang="es-MX" sz="2200"/>
              <a:t>Biblioteca, computadoras, teléfono celular, marcadores y fichas, fotocopias y nuevas aplicaciones tecnológicas.</a:t>
            </a:r>
            <a:endParaRPr sz="2200"/>
          </a:p>
        </p:txBody>
      </p:sp>
      <p:sp>
        <p:nvSpPr>
          <p:cNvPr id="658" name="Google Shape;658;p67"/>
          <p:cNvSpPr/>
          <p:nvPr/>
        </p:nvSpPr>
        <p:spPr>
          <a:xfrm>
            <a:off x="10088880" y="0"/>
            <a:ext cx="2103000" cy="6858000"/>
          </a:xfrm>
          <a:prstGeom prst="rect">
            <a:avLst/>
          </a:prstGeom>
          <a:solidFill>
            <a:srgbClr val="5C2D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59" name="Google Shape;659;p67"/>
          <p:cNvSpPr/>
          <p:nvPr/>
        </p:nvSpPr>
        <p:spPr>
          <a:xfrm>
            <a:off x="8915400" y="2358913"/>
            <a:ext cx="2140200" cy="2140200"/>
          </a:xfrm>
          <a:prstGeom prst="ellipse">
            <a:avLst/>
          </a:prstGeom>
          <a:solidFill>
            <a:srgbClr val="FFFFFF"/>
          </a:solidFill>
          <a:ln w="22225" cap="flat" cmpd="sng">
            <a:solidFill>
              <a:srgbClr val="67225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660" name="Google Shape;660;p67"/>
          <p:cNvPicPr preferRelativeResize="0"/>
          <p:nvPr/>
        </p:nvPicPr>
        <p:blipFill rotWithShape="1">
          <a:blip r:embed="rId3">
            <a:alphaModFix/>
          </a:blip>
          <a:srcRect/>
          <a:stretch/>
        </p:blipFill>
        <p:spPr>
          <a:xfrm>
            <a:off x="9413987" y="2857501"/>
            <a:ext cx="1143001" cy="1143001"/>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pic>
        <p:nvPicPr>
          <p:cNvPr id="665" name="Google Shape;665;p68"/>
          <p:cNvPicPr preferRelativeResize="0"/>
          <p:nvPr/>
        </p:nvPicPr>
        <p:blipFill rotWithShape="1">
          <a:blip r:embed="rId3">
            <a:alphaModFix/>
          </a:blip>
          <a:srcRect/>
          <a:stretch/>
        </p:blipFill>
        <p:spPr>
          <a:xfrm>
            <a:off x="9413987" y="2857501"/>
            <a:ext cx="1142998" cy="1142998"/>
          </a:xfrm>
          <a:prstGeom prst="rect">
            <a:avLst/>
          </a:prstGeom>
          <a:noFill/>
          <a:ln>
            <a:noFill/>
          </a:ln>
        </p:spPr>
      </p:pic>
      <p:sp>
        <p:nvSpPr>
          <p:cNvPr id="666" name="Google Shape;666;p68"/>
          <p:cNvSpPr txBox="1"/>
          <p:nvPr/>
        </p:nvSpPr>
        <p:spPr>
          <a:xfrm>
            <a:off x="1014300" y="587825"/>
            <a:ext cx="20055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s-MX" sz="3000" b="0" i="0" u="none" strike="noStrike" cap="none">
                <a:solidFill>
                  <a:schemeClr val="dk1"/>
                </a:solidFill>
                <a:latin typeface="Calibri"/>
                <a:ea typeface="Calibri"/>
                <a:cs typeface="Calibri"/>
                <a:sym typeface="Calibri"/>
              </a:rPr>
              <a:t>Apdo. 14.3</a:t>
            </a:r>
            <a:endParaRPr sz="3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67" name="Google Shape;667;p68"/>
          <p:cNvSpPr txBox="1">
            <a:spLocks noGrp="1"/>
          </p:cNvSpPr>
          <p:nvPr>
            <p:ph type="body" idx="1"/>
          </p:nvPr>
        </p:nvSpPr>
        <p:spPr>
          <a:xfrm>
            <a:off x="867633" y="1521568"/>
            <a:ext cx="7923669" cy="402387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2400"/>
              <a:buNone/>
            </a:pPr>
            <a:r>
              <a:rPr lang="es-MX" sz="4400" b="1"/>
              <a:t>JUSTIFICACIÓN DE LA ACTIVIDAD</a:t>
            </a:r>
            <a:endParaRPr sz="4400"/>
          </a:p>
          <a:p>
            <a:pPr marL="0" lvl="0" indent="0" algn="ctr" rtl="0">
              <a:lnSpc>
                <a:spcPct val="90000"/>
              </a:lnSpc>
              <a:spcBef>
                <a:spcPts val="1000"/>
              </a:spcBef>
              <a:spcAft>
                <a:spcPts val="0"/>
              </a:spcAft>
              <a:buClr>
                <a:schemeClr val="dk1"/>
              </a:buClr>
              <a:buSzPts val="2400"/>
              <a:buNone/>
            </a:pPr>
            <a:endParaRPr sz="2400" b="1"/>
          </a:p>
          <a:p>
            <a:pPr marL="0" lvl="0" indent="0" algn="just" rtl="0">
              <a:lnSpc>
                <a:spcPct val="90000"/>
              </a:lnSpc>
              <a:spcBef>
                <a:spcPts val="1000"/>
              </a:spcBef>
              <a:spcAft>
                <a:spcPts val="0"/>
              </a:spcAft>
              <a:buClr>
                <a:schemeClr val="dk1"/>
              </a:buClr>
              <a:buSzPts val="2400"/>
              <a:buNone/>
            </a:pPr>
            <a:endParaRPr sz="2400"/>
          </a:p>
          <a:p>
            <a:pPr marL="228600" lvl="0" indent="-228600" algn="just" rtl="0">
              <a:lnSpc>
                <a:spcPct val="90000"/>
              </a:lnSpc>
              <a:spcBef>
                <a:spcPts val="1000"/>
              </a:spcBef>
              <a:spcAft>
                <a:spcPts val="0"/>
              </a:spcAft>
              <a:buClr>
                <a:schemeClr val="dk1"/>
              </a:buClr>
              <a:buSzPts val="2400"/>
              <a:buChar char="•"/>
            </a:pPr>
            <a:r>
              <a:rPr lang="es-MX" sz="2400"/>
              <a:t>Realización del proyecto en sus distintas fases, de acuerdo con los objetivos de la materia y el producto a entregar.</a:t>
            </a:r>
            <a:endParaRPr sz="2400"/>
          </a:p>
          <a:p>
            <a:pPr marL="0" lvl="0" indent="0" algn="just" rtl="0">
              <a:lnSpc>
                <a:spcPct val="90000"/>
              </a:lnSpc>
              <a:spcBef>
                <a:spcPts val="1000"/>
              </a:spcBef>
              <a:spcAft>
                <a:spcPts val="0"/>
              </a:spcAft>
              <a:buClr>
                <a:schemeClr val="dk1"/>
              </a:buClr>
              <a:buSzPts val="2400"/>
              <a:buNone/>
            </a:pPr>
            <a:endParaRPr sz="2400"/>
          </a:p>
        </p:txBody>
      </p:sp>
      <p:sp>
        <p:nvSpPr>
          <p:cNvPr id="668" name="Google Shape;668;p68"/>
          <p:cNvSpPr/>
          <p:nvPr/>
        </p:nvSpPr>
        <p:spPr>
          <a:xfrm>
            <a:off x="10088880" y="0"/>
            <a:ext cx="2103000" cy="6858000"/>
          </a:xfrm>
          <a:prstGeom prst="rect">
            <a:avLst/>
          </a:prstGeom>
          <a:solidFill>
            <a:srgbClr val="5C2D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69" name="Google Shape;669;p68"/>
          <p:cNvSpPr/>
          <p:nvPr/>
        </p:nvSpPr>
        <p:spPr>
          <a:xfrm>
            <a:off x="8915400" y="2358913"/>
            <a:ext cx="2140200" cy="2140200"/>
          </a:xfrm>
          <a:prstGeom prst="ellipse">
            <a:avLst/>
          </a:prstGeom>
          <a:solidFill>
            <a:srgbClr val="FFFFFF"/>
          </a:solidFill>
          <a:ln w="22225" cap="flat" cmpd="sng">
            <a:solidFill>
              <a:srgbClr val="67225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670" name="Google Shape;670;p68"/>
          <p:cNvPicPr preferRelativeResize="0"/>
          <p:nvPr/>
        </p:nvPicPr>
        <p:blipFill rotWithShape="1">
          <a:blip r:embed="rId3">
            <a:alphaModFix/>
          </a:blip>
          <a:srcRect/>
          <a:stretch/>
        </p:blipFill>
        <p:spPr>
          <a:xfrm>
            <a:off x="9413987" y="2857501"/>
            <a:ext cx="1143001" cy="1143001"/>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pic>
        <p:nvPicPr>
          <p:cNvPr id="675" name="Google Shape;675;p69"/>
          <p:cNvPicPr preferRelativeResize="0"/>
          <p:nvPr/>
        </p:nvPicPr>
        <p:blipFill rotWithShape="1">
          <a:blip r:embed="rId3">
            <a:alphaModFix/>
          </a:blip>
          <a:srcRect/>
          <a:stretch/>
        </p:blipFill>
        <p:spPr>
          <a:xfrm>
            <a:off x="9413987" y="2857501"/>
            <a:ext cx="1142998" cy="1142998"/>
          </a:xfrm>
          <a:prstGeom prst="rect">
            <a:avLst/>
          </a:prstGeom>
          <a:noFill/>
          <a:ln>
            <a:noFill/>
          </a:ln>
        </p:spPr>
      </p:pic>
      <p:sp>
        <p:nvSpPr>
          <p:cNvPr id="676" name="Google Shape;676;p69"/>
          <p:cNvSpPr/>
          <p:nvPr/>
        </p:nvSpPr>
        <p:spPr>
          <a:xfrm>
            <a:off x="1016849" y="1595050"/>
            <a:ext cx="71898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s-MX" sz="4400" b="1" i="0" u="none" strike="noStrike" cap="none">
                <a:solidFill>
                  <a:schemeClr val="dk1"/>
                </a:solidFill>
                <a:latin typeface="Calibri"/>
                <a:ea typeface="Calibri"/>
                <a:cs typeface="Calibri"/>
                <a:sym typeface="Calibri"/>
              </a:rPr>
              <a:t>Descripción de apertura de la actividad</a:t>
            </a:r>
            <a:endParaRPr sz="4400" b="1" i="0" u="none" strike="noStrike" cap="none">
              <a:solidFill>
                <a:srgbClr val="000000"/>
              </a:solidFill>
            </a:endParaRPr>
          </a:p>
        </p:txBody>
      </p:sp>
      <p:sp>
        <p:nvSpPr>
          <p:cNvPr id="677" name="Google Shape;677;p69"/>
          <p:cNvSpPr txBox="1"/>
          <p:nvPr/>
        </p:nvSpPr>
        <p:spPr>
          <a:xfrm>
            <a:off x="1037742" y="3541534"/>
            <a:ext cx="64167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s-MX" sz="2400" b="0" i="0" u="none" strike="noStrike" cap="none">
                <a:solidFill>
                  <a:schemeClr val="dk1"/>
                </a:solidFill>
                <a:latin typeface="Calibri"/>
                <a:ea typeface="Calibri"/>
                <a:cs typeface="Calibri"/>
                <a:sym typeface="Calibri"/>
              </a:rPr>
              <a:t>Explicar a las alumnas la forma de diseñar y crear contenidos en un blog.</a:t>
            </a:r>
            <a:endParaRPr sz="2400" b="0" i="0" u="none" strike="noStrike" cap="none">
              <a:solidFill>
                <a:schemeClr val="dk1"/>
              </a:solidFill>
              <a:latin typeface="Calibri"/>
              <a:ea typeface="Calibri"/>
              <a:cs typeface="Calibri"/>
              <a:sym typeface="Calibri"/>
            </a:endParaRPr>
          </a:p>
        </p:txBody>
      </p:sp>
      <p:sp>
        <p:nvSpPr>
          <p:cNvPr id="678" name="Google Shape;678;p69"/>
          <p:cNvSpPr txBox="1"/>
          <p:nvPr/>
        </p:nvSpPr>
        <p:spPr>
          <a:xfrm>
            <a:off x="1058106" y="587825"/>
            <a:ext cx="20538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s-MX" sz="3000" b="0" i="0" u="none" strike="noStrike" cap="none">
                <a:solidFill>
                  <a:schemeClr val="dk1"/>
                </a:solidFill>
                <a:latin typeface="Calibri"/>
                <a:ea typeface="Calibri"/>
                <a:cs typeface="Calibri"/>
                <a:sym typeface="Calibri"/>
              </a:rPr>
              <a:t>Apdo. 14.4</a:t>
            </a:r>
            <a:endParaRPr sz="3000" b="0" i="0" u="none" strike="noStrike" cap="none">
              <a:solidFill>
                <a:schemeClr val="dk1"/>
              </a:solidFill>
              <a:latin typeface="Calibri"/>
              <a:ea typeface="Calibri"/>
              <a:cs typeface="Calibri"/>
              <a:sym typeface="Calibri"/>
            </a:endParaRPr>
          </a:p>
        </p:txBody>
      </p:sp>
      <p:sp>
        <p:nvSpPr>
          <p:cNvPr id="679" name="Google Shape;679;p69"/>
          <p:cNvSpPr/>
          <p:nvPr/>
        </p:nvSpPr>
        <p:spPr>
          <a:xfrm>
            <a:off x="10088880" y="0"/>
            <a:ext cx="2103000" cy="6858000"/>
          </a:xfrm>
          <a:prstGeom prst="rect">
            <a:avLst/>
          </a:prstGeom>
          <a:solidFill>
            <a:srgbClr val="5C2D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80" name="Google Shape;680;p69"/>
          <p:cNvSpPr/>
          <p:nvPr/>
        </p:nvSpPr>
        <p:spPr>
          <a:xfrm>
            <a:off x="8915400" y="2358913"/>
            <a:ext cx="2140200" cy="2140200"/>
          </a:xfrm>
          <a:prstGeom prst="ellipse">
            <a:avLst/>
          </a:prstGeom>
          <a:solidFill>
            <a:srgbClr val="FFFFFF"/>
          </a:solidFill>
          <a:ln w="22225" cap="flat" cmpd="sng">
            <a:solidFill>
              <a:srgbClr val="67225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681" name="Google Shape;681;p69"/>
          <p:cNvPicPr preferRelativeResize="0"/>
          <p:nvPr/>
        </p:nvPicPr>
        <p:blipFill rotWithShape="1">
          <a:blip r:embed="rId3">
            <a:alphaModFix/>
          </a:blip>
          <a:srcRect/>
          <a:stretch/>
        </p:blipFill>
        <p:spPr>
          <a:xfrm>
            <a:off x="9413987" y="2857501"/>
            <a:ext cx="1143001" cy="1143001"/>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pic>
        <p:nvPicPr>
          <p:cNvPr id="686" name="Google Shape;686;p70"/>
          <p:cNvPicPr preferRelativeResize="0"/>
          <p:nvPr/>
        </p:nvPicPr>
        <p:blipFill rotWithShape="1">
          <a:blip r:embed="rId3">
            <a:alphaModFix/>
          </a:blip>
          <a:srcRect/>
          <a:stretch/>
        </p:blipFill>
        <p:spPr>
          <a:xfrm>
            <a:off x="9413987" y="2857501"/>
            <a:ext cx="1142998" cy="1142998"/>
          </a:xfrm>
          <a:prstGeom prst="rect">
            <a:avLst/>
          </a:prstGeom>
          <a:noFill/>
          <a:ln>
            <a:noFill/>
          </a:ln>
        </p:spPr>
      </p:pic>
      <p:sp>
        <p:nvSpPr>
          <p:cNvPr id="687" name="Google Shape;687;p70"/>
          <p:cNvSpPr txBox="1"/>
          <p:nvPr/>
        </p:nvSpPr>
        <p:spPr>
          <a:xfrm>
            <a:off x="1084224" y="653150"/>
            <a:ext cx="21030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s-MX" sz="3000" b="0" i="0" u="none" strike="noStrike" cap="none">
                <a:solidFill>
                  <a:schemeClr val="dk1"/>
                </a:solidFill>
                <a:latin typeface="Calibri"/>
                <a:ea typeface="Calibri"/>
                <a:cs typeface="Calibri"/>
                <a:sym typeface="Calibri"/>
              </a:rPr>
              <a:t>Apdo. 14.5</a:t>
            </a:r>
            <a:endParaRPr sz="3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88" name="Google Shape;688;p70"/>
          <p:cNvSpPr txBox="1"/>
          <p:nvPr/>
        </p:nvSpPr>
        <p:spPr>
          <a:xfrm>
            <a:off x="1084217" y="1597325"/>
            <a:ext cx="6557554"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s-MX" sz="2400" b="1" i="0" u="none" strike="noStrike" cap="none">
                <a:solidFill>
                  <a:schemeClr val="dk1"/>
                </a:solidFill>
                <a:latin typeface="Calibri"/>
                <a:ea typeface="Calibri"/>
                <a:cs typeface="Calibri"/>
                <a:sym typeface="Calibri"/>
              </a:rPr>
              <a:t>Descripción del desarrollo de la actividad</a:t>
            </a:r>
            <a:endParaRPr sz="1400" b="0" i="0" u="none" strike="noStrike" cap="none">
              <a:solidFill>
                <a:srgbClr val="000000"/>
              </a:solidFill>
              <a:latin typeface="Arial"/>
              <a:ea typeface="Arial"/>
              <a:cs typeface="Arial"/>
              <a:sym typeface="Arial"/>
            </a:endParaRPr>
          </a:p>
        </p:txBody>
      </p:sp>
      <p:sp>
        <p:nvSpPr>
          <p:cNvPr id="689" name="Google Shape;689;p70"/>
          <p:cNvSpPr txBox="1"/>
          <p:nvPr/>
        </p:nvSpPr>
        <p:spPr>
          <a:xfrm>
            <a:off x="1037742" y="2566174"/>
            <a:ext cx="6416643" cy="304698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s-MX" sz="2400" b="0" i="0" u="none" strike="noStrike" cap="none">
                <a:solidFill>
                  <a:schemeClr val="dk1"/>
                </a:solidFill>
                <a:latin typeface="Calibri"/>
                <a:ea typeface="Calibri"/>
                <a:cs typeface="Calibri"/>
                <a:sym typeface="Calibri"/>
              </a:rPr>
              <a:t>Tiempos de investigación y consulta de la información.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es-MX" sz="2400" b="0" i="0" u="none" strike="noStrike" cap="none">
                <a:solidFill>
                  <a:schemeClr val="dk1"/>
                </a:solidFill>
                <a:latin typeface="Calibri"/>
                <a:ea typeface="Calibri"/>
                <a:cs typeface="Calibri"/>
                <a:sym typeface="Calibri"/>
              </a:rPr>
              <a:t>Desarrollo del contenido del blog.</a:t>
            </a: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es-MX" sz="2400" b="0" i="0" u="none" strike="noStrike" cap="none">
                <a:solidFill>
                  <a:schemeClr val="dk1"/>
                </a:solidFill>
                <a:latin typeface="Calibri"/>
                <a:ea typeface="Calibri"/>
                <a:cs typeface="Calibri"/>
                <a:sym typeface="Calibri"/>
              </a:rPr>
              <a:t>Diseño libre.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es-MX" sz="2400" b="0" i="0" u="none" strike="noStrike" cap="none">
                <a:solidFill>
                  <a:schemeClr val="dk1"/>
                </a:solidFill>
                <a:latin typeface="Calibri"/>
                <a:ea typeface="Calibri"/>
                <a:cs typeface="Calibri"/>
                <a:sym typeface="Calibri"/>
              </a:rPr>
              <a:t>Revisión del contenido.</a:t>
            </a:r>
            <a:endParaRPr sz="2400" b="0" i="0" u="none" strike="noStrike" cap="none">
              <a:solidFill>
                <a:schemeClr val="dk1"/>
              </a:solidFill>
              <a:latin typeface="Calibri"/>
              <a:ea typeface="Calibri"/>
              <a:cs typeface="Calibri"/>
              <a:sym typeface="Calibri"/>
            </a:endParaRPr>
          </a:p>
        </p:txBody>
      </p:sp>
      <p:sp>
        <p:nvSpPr>
          <p:cNvPr id="690" name="Google Shape;690;p70"/>
          <p:cNvSpPr/>
          <p:nvPr/>
        </p:nvSpPr>
        <p:spPr>
          <a:xfrm>
            <a:off x="10088880" y="0"/>
            <a:ext cx="2103000" cy="6858000"/>
          </a:xfrm>
          <a:prstGeom prst="rect">
            <a:avLst/>
          </a:prstGeom>
          <a:solidFill>
            <a:srgbClr val="5C2D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91" name="Google Shape;691;p70"/>
          <p:cNvSpPr/>
          <p:nvPr/>
        </p:nvSpPr>
        <p:spPr>
          <a:xfrm>
            <a:off x="8915400" y="2358913"/>
            <a:ext cx="2140200" cy="2140200"/>
          </a:xfrm>
          <a:prstGeom prst="ellipse">
            <a:avLst/>
          </a:prstGeom>
          <a:solidFill>
            <a:srgbClr val="FFFFFF"/>
          </a:solidFill>
          <a:ln w="22225" cap="flat" cmpd="sng">
            <a:solidFill>
              <a:srgbClr val="67225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692" name="Google Shape;692;p70"/>
          <p:cNvPicPr preferRelativeResize="0"/>
          <p:nvPr/>
        </p:nvPicPr>
        <p:blipFill rotWithShape="1">
          <a:blip r:embed="rId3">
            <a:alphaModFix/>
          </a:blip>
          <a:srcRect/>
          <a:stretch/>
        </p:blipFill>
        <p:spPr>
          <a:xfrm>
            <a:off x="9413987" y="2857501"/>
            <a:ext cx="1143001" cy="1143001"/>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pic>
        <p:nvPicPr>
          <p:cNvPr id="697" name="Google Shape;697;p71"/>
          <p:cNvPicPr preferRelativeResize="0"/>
          <p:nvPr/>
        </p:nvPicPr>
        <p:blipFill rotWithShape="1">
          <a:blip r:embed="rId3">
            <a:alphaModFix/>
          </a:blip>
          <a:srcRect/>
          <a:stretch/>
        </p:blipFill>
        <p:spPr>
          <a:xfrm>
            <a:off x="9413987" y="2857501"/>
            <a:ext cx="1142998" cy="1142998"/>
          </a:xfrm>
          <a:prstGeom prst="rect">
            <a:avLst/>
          </a:prstGeom>
          <a:noFill/>
          <a:ln>
            <a:noFill/>
          </a:ln>
        </p:spPr>
      </p:pic>
      <p:sp>
        <p:nvSpPr>
          <p:cNvPr id="698" name="Google Shape;698;p71"/>
          <p:cNvSpPr txBox="1"/>
          <p:nvPr/>
        </p:nvSpPr>
        <p:spPr>
          <a:xfrm>
            <a:off x="893309" y="609185"/>
            <a:ext cx="1892753" cy="68022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2960"/>
              <a:buFont typeface="Calibri"/>
              <a:buNone/>
            </a:pPr>
            <a:r>
              <a:rPr lang="es-MX" sz="2960" b="0" i="0" u="none" strike="noStrike" cap="none">
                <a:solidFill>
                  <a:schemeClr val="dk1"/>
                </a:solidFill>
                <a:latin typeface="Calibri"/>
                <a:ea typeface="Calibri"/>
                <a:cs typeface="Calibri"/>
                <a:sym typeface="Calibri"/>
              </a:rPr>
              <a:t>Apdo. 14.6</a:t>
            </a:r>
            <a:endParaRPr sz="2960" b="0" i="0" u="none" strike="noStrike" cap="none">
              <a:solidFill>
                <a:schemeClr val="dk1"/>
              </a:solidFill>
              <a:latin typeface="Calibri"/>
              <a:ea typeface="Calibri"/>
              <a:cs typeface="Calibri"/>
              <a:sym typeface="Calibri"/>
            </a:endParaRPr>
          </a:p>
        </p:txBody>
      </p:sp>
      <p:sp>
        <p:nvSpPr>
          <p:cNvPr id="699" name="Google Shape;699;p71"/>
          <p:cNvSpPr txBox="1">
            <a:spLocks noGrp="1"/>
          </p:cNvSpPr>
          <p:nvPr>
            <p:ph type="title"/>
          </p:nvPr>
        </p:nvSpPr>
        <p:spPr>
          <a:xfrm>
            <a:off x="772886" y="1567543"/>
            <a:ext cx="7913914" cy="106905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Calibri"/>
              <a:buNone/>
            </a:pPr>
            <a:r>
              <a:rPr lang="es-MX" sz="3200" b="1"/>
              <a:t>Descripción del cierre de la actividad</a:t>
            </a:r>
            <a:endParaRPr/>
          </a:p>
        </p:txBody>
      </p:sp>
      <p:sp>
        <p:nvSpPr>
          <p:cNvPr id="700" name="Google Shape;700;p71"/>
          <p:cNvSpPr txBox="1"/>
          <p:nvPr/>
        </p:nvSpPr>
        <p:spPr>
          <a:xfrm>
            <a:off x="911853" y="3709998"/>
            <a:ext cx="7206190" cy="830997"/>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2400"/>
              <a:buFont typeface="Arial"/>
              <a:buNone/>
            </a:pPr>
            <a:r>
              <a:rPr lang="es-MX" sz="2400" b="0" i="0" u="none" strike="noStrike" cap="none">
                <a:solidFill>
                  <a:schemeClr val="dk1"/>
                </a:solidFill>
                <a:latin typeface="Calibri"/>
                <a:ea typeface="Calibri"/>
                <a:cs typeface="Calibri"/>
                <a:sym typeface="Calibri"/>
              </a:rPr>
              <a:t>Queda pendiente, se hará después de los trabajos de Historia y Taller de lectura y redacción.</a:t>
            </a:r>
            <a:endParaRPr sz="2400" b="0" i="0" u="none" strike="noStrike" cap="none">
              <a:solidFill>
                <a:schemeClr val="dk1"/>
              </a:solidFill>
              <a:latin typeface="Calibri"/>
              <a:ea typeface="Calibri"/>
              <a:cs typeface="Calibri"/>
              <a:sym typeface="Calibri"/>
            </a:endParaRPr>
          </a:p>
        </p:txBody>
      </p:sp>
      <p:sp>
        <p:nvSpPr>
          <p:cNvPr id="701" name="Google Shape;701;p71"/>
          <p:cNvSpPr/>
          <p:nvPr/>
        </p:nvSpPr>
        <p:spPr>
          <a:xfrm>
            <a:off x="10088880" y="0"/>
            <a:ext cx="2103000" cy="6858000"/>
          </a:xfrm>
          <a:prstGeom prst="rect">
            <a:avLst/>
          </a:prstGeom>
          <a:solidFill>
            <a:srgbClr val="5C2D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02" name="Google Shape;702;p71"/>
          <p:cNvSpPr/>
          <p:nvPr/>
        </p:nvSpPr>
        <p:spPr>
          <a:xfrm>
            <a:off x="8915400" y="2358913"/>
            <a:ext cx="2140200" cy="2140200"/>
          </a:xfrm>
          <a:prstGeom prst="ellipse">
            <a:avLst/>
          </a:prstGeom>
          <a:solidFill>
            <a:srgbClr val="FFFFFF"/>
          </a:solidFill>
          <a:ln w="22225" cap="flat" cmpd="sng">
            <a:solidFill>
              <a:srgbClr val="67225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703" name="Google Shape;703;p71"/>
          <p:cNvPicPr preferRelativeResize="0"/>
          <p:nvPr/>
        </p:nvPicPr>
        <p:blipFill rotWithShape="1">
          <a:blip r:embed="rId3">
            <a:alphaModFix/>
          </a:blip>
          <a:srcRect/>
          <a:stretch/>
        </p:blipFill>
        <p:spPr>
          <a:xfrm>
            <a:off x="9413987" y="2857501"/>
            <a:ext cx="1143001" cy="11430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8"/>
        <p:cNvGrpSpPr/>
        <p:nvPr/>
      </p:nvGrpSpPr>
      <p:grpSpPr>
        <a:xfrm>
          <a:off x="0" y="0"/>
          <a:ext cx="0" cy="0"/>
          <a:chOff x="0" y="0"/>
          <a:chExt cx="0" cy="0"/>
        </a:xfrm>
      </p:grpSpPr>
      <p:sp>
        <p:nvSpPr>
          <p:cNvPr id="129" name="Google Shape;129;p18"/>
          <p:cNvSpPr txBox="1">
            <a:spLocks noGrp="1"/>
          </p:cNvSpPr>
          <p:nvPr>
            <p:ph type="title"/>
          </p:nvPr>
        </p:nvSpPr>
        <p:spPr>
          <a:xfrm>
            <a:off x="1136428" y="800464"/>
            <a:ext cx="74742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s-MX"/>
              <a:t>Objetivo general del proyecto</a:t>
            </a:r>
            <a:endParaRPr/>
          </a:p>
        </p:txBody>
      </p:sp>
      <p:sp>
        <p:nvSpPr>
          <p:cNvPr id="130" name="Google Shape;130;p18"/>
          <p:cNvSpPr txBox="1">
            <a:spLocks noGrp="1"/>
          </p:cNvSpPr>
          <p:nvPr>
            <p:ph type="body" idx="1"/>
          </p:nvPr>
        </p:nvSpPr>
        <p:spPr>
          <a:xfrm>
            <a:off x="1136429" y="2278173"/>
            <a:ext cx="6467867" cy="345061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200"/>
              <a:buNone/>
            </a:pPr>
            <a:r>
              <a:rPr lang="es-MX" sz="2200"/>
              <a:t>Objetivo: que las alumnas conozcan y evalúen las consecuencias de seguir a determinados líderes y de no proponer opciones positivas para influir en su comunidad. 	</a:t>
            </a:r>
            <a:endParaRPr/>
          </a:p>
          <a:p>
            <a:pPr marL="0" lvl="0" indent="0" algn="l" rtl="0">
              <a:lnSpc>
                <a:spcPct val="90000"/>
              </a:lnSpc>
              <a:spcBef>
                <a:spcPts val="1000"/>
              </a:spcBef>
              <a:spcAft>
                <a:spcPts val="0"/>
              </a:spcAft>
              <a:buClr>
                <a:schemeClr val="dk1"/>
              </a:buClr>
              <a:buSzPts val="2200"/>
              <a:buNone/>
            </a:pPr>
            <a:endParaRPr sz="2200"/>
          </a:p>
          <a:p>
            <a:pPr marL="0" lvl="0" indent="0" algn="l" rtl="0">
              <a:lnSpc>
                <a:spcPct val="90000"/>
              </a:lnSpc>
              <a:spcBef>
                <a:spcPts val="1000"/>
              </a:spcBef>
              <a:spcAft>
                <a:spcPts val="0"/>
              </a:spcAft>
              <a:buClr>
                <a:schemeClr val="dk1"/>
              </a:buClr>
              <a:buSzPts val="2200"/>
              <a:buNone/>
            </a:pPr>
            <a:r>
              <a:rPr lang="es-MX" sz="2200"/>
              <a:t>Actualmente la falta de liderazgo acertado provoca confusión en la elección de líderes o modelos en los adolescentes. Con este trabajo se pretende hacer conciencia y dar herramientas para analizar las características que conviene que tengan los líderes o modelos a seguir. </a:t>
            </a:r>
            <a:endParaRPr sz="2200"/>
          </a:p>
        </p:txBody>
      </p:sp>
      <p:sp>
        <p:nvSpPr>
          <p:cNvPr id="131" name="Google Shape;131;p18"/>
          <p:cNvSpPr/>
          <p:nvPr/>
        </p:nvSpPr>
        <p:spPr>
          <a:xfrm>
            <a:off x="10088880" y="0"/>
            <a:ext cx="2103120" cy="6858000"/>
          </a:xfrm>
          <a:prstGeom prst="rect">
            <a:avLst/>
          </a:prstGeom>
          <a:solidFill>
            <a:srgbClr val="5C2D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2" name="Google Shape;132;p18"/>
          <p:cNvSpPr/>
          <p:nvPr/>
        </p:nvSpPr>
        <p:spPr>
          <a:xfrm>
            <a:off x="8915400" y="2358913"/>
            <a:ext cx="2140172" cy="2140172"/>
          </a:xfrm>
          <a:prstGeom prst="ellipse">
            <a:avLst/>
          </a:prstGeom>
          <a:solidFill>
            <a:srgbClr val="FFFFFF"/>
          </a:solidFill>
          <a:ln w="22225" cap="flat" cmpd="sng">
            <a:solidFill>
              <a:srgbClr val="67225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33" name="Google Shape;133;p18"/>
          <p:cNvPicPr preferRelativeResize="0"/>
          <p:nvPr/>
        </p:nvPicPr>
        <p:blipFill rotWithShape="1">
          <a:blip r:embed="rId3">
            <a:alphaModFix/>
          </a:blip>
          <a:srcRect/>
          <a:stretch/>
        </p:blipFill>
        <p:spPr>
          <a:xfrm>
            <a:off x="9413987" y="2857501"/>
            <a:ext cx="1142998" cy="1142998"/>
          </a:xfrm>
          <a:prstGeom prst="rect">
            <a:avLst/>
          </a:prstGeom>
          <a:noFill/>
          <a:ln>
            <a:noFill/>
          </a:ln>
        </p:spPr>
      </p:pic>
      <p:pic>
        <p:nvPicPr>
          <p:cNvPr id="134" name="Google Shape;134;p18" descr="page1image17454336"/>
          <p:cNvPicPr preferRelativeResize="0"/>
          <p:nvPr/>
        </p:nvPicPr>
        <p:blipFill rotWithShape="1">
          <a:blip r:embed="rId4">
            <a:alphaModFix/>
          </a:blip>
          <a:srcRect/>
          <a:stretch/>
        </p:blipFill>
        <p:spPr>
          <a:xfrm>
            <a:off x="0" y="0"/>
            <a:ext cx="12700" cy="12700"/>
          </a:xfrm>
          <a:prstGeom prst="rect">
            <a:avLst/>
          </a:prstGeom>
          <a:noFill/>
          <a:ln>
            <a:noFill/>
          </a:ln>
        </p:spPr>
      </p:pic>
      <p:pic>
        <p:nvPicPr>
          <p:cNvPr id="135" name="Google Shape;135;p18" descr="page1image17454336"/>
          <p:cNvPicPr preferRelativeResize="0"/>
          <p:nvPr/>
        </p:nvPicPr>
        <p:blipFill rotWithShape="1">
          <a:blip r:embed="rId4">
            <a:alphaModFix/>
          </a:blip>
          <a:srcRect/>
          <a:stretch/>
        </p:blipFill>
        <p:spPr>
          <a:xfrm>
            <a:off x="0" y="0"/>
            <a:ext cx="12700" cy="12700"/>
          </a:xfrm>
          <a:prstGeom prst="rect">
            <a:avLst/>
          </a:prstGeom>
          <a:noFill/>
          <a:ln>
            <a:noFill/>
          </a:ln>
        </p:spPr>
      </p:pic>
      <p:sp>
        <p:nvSpPr>
          <p:cNvPr id="136" name="Google Shape;136;p18"/>
          <p:cNvSpPr txBox="1"/>
          <p:nvPr/>
        </p:nvSpPr>
        <p:spPr>
          <a:xfrm>
            <a:off x="9413987" y="3886200"/>
            <a:ext cx="1142998" cy="114299"/>
          </a:xfrm>
          <a:prstGeom prst="rect">
            <a:avLst/>
          </a:prstGeom>
          <a:solidFill>
            <a:srgbClr val="000000">
              <a:alpha val="49411"/>
            </a:srgbClr>
          </a:solidFill>
          <a:ln>
            <a:noFill/>
          </a:ln>
        </p:spPr>
        <p:txBody>
          <a:bodyPr spcFirstLastPara="1" wrap="square" lIns="91425" tIns="45700" rIns="91425" bIns="45700" anchor="ctr" anchorCtr="0">
            <a:noAutofit/>
          </a:bodyPr>
          <a:lstStyle/>
          <a:p>
            <a:pPr marL="0" marR="0" lvl="0" indent="0" algn="ctr" rtl="0">
              <a:lnSpc>
                <a:spcPct val="70000"/>
              </a:lnSpc>
              <a:spcBef>
                <a:spcPts val="0"/>
              </a:spcBef>
              <a:spcAft>
                <a:spcPts val="0"/>
              </a:spcAft>
              <a:buClr>
                <a:srgbClr val="FFFFFF"/>
              </a:buClr>
              <a:buSzPts val="220"/>
              <a:buFont typeface="Calibri"/>
              <a:buNone/>
            </a:pPr>
            <a:r>
              <a:rPr lang="es-MX" sz="220" b="0" i="0" u="none" strike="noStrike" cap="none">
                <a:solidFill>
                  <a:srgbClr val="FFFFFF"/>
                </a:solidFill>
                <a:latin typeface="Calibri"/>
                <a:ea typeface="Calibri"/>
                <a:cs typeface="Calibri"/>
                <a:sym typeface="Calibri"/>
              </a:rPr>
              <a:t>Apdo. 5</a:t>
            </a:r>
            <a:endParaRPr sz="1400" b="0" i="0" u="none" strike="noStrike" cap="none">
              <a:solidFill>
                <a:srgbClr val="000000"/>
              </a:solidFill>
              <a:latin typeface="Arial"/>
              <a:ea typeface="Arial"/>
              <a:cs typeface="Arial"/>
              <a:sym typeface="Arial"/>
            </a:endParaRPr>
          </a:p>
        </p:txBody>
      </p:sp>
      <p:sp>
        <p:nvSpPr>
          <p:cNvPr id="137" name="Google Shape;137;p18"/>
          <p:cNvSpPr txBox="1"/>
          <p:nvPr/>
        </p:nvSpPr>
        <p:spPr>
          <a:xfrm>
            <a:off x="1136428" y="287452"/>
            <a:ext cx="1389855" cy="68022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000"/>
              <a:buFont typeface="Calibri"/>
              <a:buNone/>
            </a:pPr>
            <a:r>
              <a:rPr lang="es-MX" sz="3000" b="0" i="0" u="none" strike="noStrike" cap="none">
                <a:solidFill>
                  <a:schemeClr val="dk1"/>
                </a:solidFill>
                <a:latin typeface="Calibri"/>
                <a:ea typeface="Calibri"/>
                <a:cs typeface="Calibri"/>
                <a:sym typeface="Calibri"/>
              </a:rPr>
              <a:t>Apdo. 5</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pic>
        <p:nvPicPr>
          <p:cNvPr id="708" name="Google Shape;708;p72"/>
          <p:cNvPicPr preferRelativeResize="0"/>
          <p:nvPr/>
        </p:nvPicPr>
        <p:blipFill rotWithShape="1">
          <a:blip r:embed="rId3">
            <a:alphaModFix/>
          </a:blip>
          <a:srcRect/>
          <a:stretch/>
        </p:blipFill>
        <p:spPr>
          <a:xfrm>
            <a:off x="9413987" y="2857501"/>
            <a:ext cx="1142998" cy="1142998"/>
          </a:xfrm>
          <a:prstGeom prst="rect">
            <a:avLst/>
          </a:prstGeom>
          <a:noFill/>
          <a:ln>
            <a:noFill/>
          </a:ln>
        </p:spPr>
      </p:pic>
      <p:sp>
        <p:nvSpPr>
          <p:cNvPr id="709" name="Google Shape;709;p72"/>
          <p:cNvSpPr txBox="1"/>
          <p:nvPr/>
        </p:nvSpPr>
        <p:spPr>
          <a:xfrm>
            <a:off x="893309" y="609185"/>
            <a:ext cx="1892753" cy="68022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2960"/>
              <a:buFont typeface="Calibri"/>
              <a:buNone/>
            </a:pPr>
            <a:r>
              <a:rPr lang="es-MX" sz="2960" b="0" i="0" u="none" strike="noStrike" cap="none">
                <a:solidFill>
                  <a:schemeClr val="dk1"/>
                </a:solidFill>
                <a:latin typeface="Calibri"/>
                <a:ea typeface="Calibri"/>
                <a:cs typeface="Calibri"/>
                <a:sym typeface="Calibri"/>
              </a:rPr>
              <a:t>Apdo. 14.7</a:t>
            </a:r>
            <a:endParaRPr sz="2960" b="0" i="0" u="none" strike="noStrike" cap="none">
              <a:solidFill>
                <a:schemeClr val="dk1"/>
              </a:solidFill>
              <a:latin typeface="Calibri"/>
              <a:ea typeface="Calibri"/>
              <a:cs typeface="Calibri"/>
              <a:sym typeface="Calibri"/>
            </a:endParaRPr>
          </a:p>
        </p:txBody>
      </p:sp>
      <p:sp>
        <p:nvSpPr>
          <p:cNvPr id="710" name="Google Shape;710;p72"/>
          <p:cNvSpPr txBox="1">
            <a:spLocks noGrp="1"/>
          </p:cNvSpPr>
          <p:nvPr>
            <p:ph type="title"/>
          </p:nvPr>
        </p:nvSpPr>
        <p:spPr>
          <a:xfrm>
            <a:off x="502961" y="132899"/>
            <a:ext cx="8449491" cy="369709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Calibri"/>
              <a:buNone/>
            </a:pPr>
            <a:r>
              <a:rPr lang="es-MX" b="1"/>
              <a:t>Descripción de lo que se hará con los resultados de la actividad</a:t>
            </a:r>
            <a:endParaRPr/>
          </a:p>
        </p:txBody>
      </p:sp>
      <p:sp>
        <p:nvSpPr>
          <p:cNvPr id="711" name="Google Shape;711;p72"/>
          <p:cNvSpPr txBox="1"/>
          <p:nvPr/>
        </p:nvSpPr>
        <p:spPr>
          <a:xfrm>
            <a:off x="764296" y="3303013"/>
            <a:ext cx="79269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s-MX" sz="2400" b="0" i="0" u="none" strike="noStrike" cap="none">
                <a:solidFill>
                  <a:schemeClr val="dk1"/>
                </a:solidFill>
                <a:latin typeface="Calibri"/>
                <a:ea typeface="Calibri"/>
                <a:cs typeface="Calibri"/>
                <a:sym typeface="Calibri"/>
              </a:rPr>
              <a:t>Cada alumna hará una publicación previa del blog, para asegurarse de su correcto funcionamiento.</a:t>
            </a:r>
            <a:endParaRPr sz="1800" b="0" i="0" u="none" strike="noStrike" cap="none">
              <a:solidFill>
                <a:schemeClr val="dk1"/>
              </a:solidFill>
              <a:latin typeface="Calibri"/>
              <a:ea typeface="Calibri"/>
              <a:cs typeface="Calibri"/>
              <a:sym typeface="Calibri"/>
            </a:endParaRPr>
          </a:p>
        </p:txBody>
      </p:sp>
      <p:sp>
        <p:nvSpPr>
          <p:cNvPr id="712" name="Google Shape;712;p72"/>
          <p:cNvSpPr/>
          <p:nvPr/>
        </p:nvSpPr>
        <p:spPr>
          <a:xfrm>
            <a:off x="10088880" y="0"/>
            <a:ext cx="2103000" cy="6858000"/>
          </a:xfrm>
          <a:prstGeom prst="rect">
            <a:avLst/>
          </a:prstGeom>
          <a:solidFill>
            <a:srgbClr val="5C2D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13" name="Google Shape;713;p72"/>
          <p:cNvSpPr/>
          <p:nvPr/>
        </p:nvSpPr>
        <p:spPr>
          <a:xfrm>
            <a:off x="8915400" y="2358913"/>
            <a:ext cx="2140200" cy="2140200"/>
          </a:xfrm>
          <a:prstGeom prst="ellipse">
            <a:avLst/>
          </a:prstGeom>
          <a:solidFill>
            <a:srgbClr val="FFFFFF"/>
          </a:solidFill>
          <a:ln w="22225" cap="flat" cmpd="sng">
            <a:solidFill>
              <a:srgbClr val="67225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714" name="Google Shape;714;p72"/>
          <p:cNvPicPr preferRelativeResize="0"/>
          <p:nvPr/>
        </p:nvPicPr>
        <p:blipFill rotWithShape="1">
          <a:blip r:embed="rId3">
            <a:alphaModFix/>
          </a:blip>
          <a:srcRect/>
          <a:stretch/>
        </p:blipFill>
        <p:spPr>
          <a:xfrm>
            <a:off x="9413987" y="2857501"/>
            <a:ext cx="1143001" cy="1143001"/>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pic>
        <p:nvPicPr>
          <p:cNvPr id="719" name="Google Shape;719;p73"/>
          <p:cNvPicPr preferRelativeResize="0"/>
          <p:nvPr/>
        </p:nvPicPr>
        <p:blipFill rotWithShape="1">
          <a:blip r:embed="rId3">
            <a:alphaModFix/>
          </a:blip>
          <a:srcRect/>
          <a:stretch/>
        </p:blipFill>
        <p:spPr>
          <a:xfrm>
            <a:off x="9413987" y="2857501"/>
            <a:ext cx="1142998" cy="1142998"/>
          </a:xfrm>
          <a:prstGeom prst="rect">
            <a:avLst/>
          </a:prstGeom>
          <a:noFill/>
          <a:ln>
            <a:noFill/>
          </a:ln>
        </p:spPr>
      </p:pic>
      <p:sp>
        <p:nvSpPr>
          <p:cNvPr id="720" name="Google Shape;720;p73"/>
          <p:cNvSpPr txBox="1">
            <a:spLocks noGrp="1"/>
          </p:cNvSpPr>
          <p:nvPr>
            <p:ph type="title"/>
          </p:nvPr>
        </p:nvSpPr>
        <p:spPr>
          <a:xfrm>
            <a:off x="872604" y="1721690"/>
            <a:ext cx="8500754" cy="97356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Calibri"/>
              <a:buNone/>
            </a:pPr>
            <a:r>
              <a:rPr lang="es-MX" b="1"/>
              <a:t>Análisis y contrastación entre lo esperado y lo sucedido</a:t>
            </a:r>
            <a:endParaRPr/>
          </a:p>
        </p:txBody>
      </p:sp>
      <p:sp>
        <p:nvSpPr>
          <p:cNvPr id="721" name="Google Shape;721;p73"/>
          <p:cNvSpPr txBox="1"/>
          <p:nvPr/>
        </p:nvSpPr>
        <p:spPr>
          <a:xfrm>
            <a:off x="960500" y="798375"/>
            <a:ext cx="28086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s-MX" sz="3000" b="0" i="0" u="none" strike="noStrike" cap="none">
                <a:solidFill>
                  <a:schemeClr val="dk1"/>
                </a:solidFill>
                <a:latin typeface="Calibri"/>
                <a:ea typeface="Calibri"/>
                <a:cs typeface="Calibri"/>
                <a:sym typeface="Calibri"/>
              </a:rPr>
              <a:t>Apartado 14.8</a:t>
            </a:r>
            <a:endParaRPr sz="3000" b="0" i="0" u="none" strike="noStrike" cap="none">
              <a:solidFill>
                <a:schemeClr val="dk1"/>
              </a:solidFill>
              <a:latin typeface="Calibri"/>
              <a:ea typeface="Calibri"/>
              <a:cs typeface="Calibri"/>
              <a:sym typeface="Calibri"/>
            </a:endParaRPr>
          </a:p>
        </p:txBody>
      </p:sp>
      <p:sp>
        <p:nvSpPr>
          <p:cNvPr id="722" name="Google Shape;722;p73"/>
          <p:cNvSpPr txBox="1">
            <a:spLocks noGrp="1"/>
          </p:cNvSpPr>
          <p:nvPr>
            <p:ph type="body" idx="1"/>
          </p:nvPr>
        </p:nvSpPr>
        <p:spPr>
          <a:xfrm>
            <a:off x="872602" y="3064306"/>
            <a:ext cx="7887300" cy="2525100"/>
          </a:xfrm>
          <a:prstGeom prst="rect">
            <a:avLst/>
          </a:prstGeom>
          <a:noFill/>
          <a:ln>
            <a:noFill/>
          </a:ln>
        </p:spPr>
        <p:txBody>
          <a:bodyPr spcFirstLastPara="1" wrap="square" lIns="91425" tIns="45700" rIns="91425" bIns="45700" anchor="ctr" anchorCtr="0">
            <a:noAutofit/>
          </a:bodyPr>
          <a:lstStyle/>
          <a:p>
            <a:pPr marL="0" lvl="0" indent="0" algn="just" rtl="0">
              <a:lnSpc>
                <a:spcPct val="90000"/>
              </a:lnSpc>
              <a:spcBef>
                <a:spcPts val="0"/>
              </a:spcBef>
              <a:spcAft>
                <a:spcPts val="0"/>
              </a:spcAft>
              <a:buClr>
                <a:schemeClr val="dk1"/>
              </a:buClr>
              <a:buSzPts val="2400"/>
              <a:buNone/>
            </a:pPr>
            <a:r>
              <a:rPr lang="es-MX" sz="2400"/>
              <a:t>Se esperaba que las alumnas comprendieran el objetivo, los medios y el resultado esperado de su investigación. </a:t>
            </a:r>
            <a:endParaRPr sz="2400"/>
          </a:p>
          <a:p>
            <a:pPr marL="0" lvl="0" indent="0" algn="just" rtl="0">
              <a:lnSpc>
                <a:spcPct val="90000"/>
              </a:lnSpc>
              <a:spcBef>
                <a:spcPts val="1000"/>
              </a:spcBef>
              <a:spcAft>
                <a:spcPts val="0"/>
              </a:spcAft>
              <a:buClr>
                <a:schemeClr val="dk1"/>
              </a:buClr>
              <a:buSzPts val="2400"/>
              <a:buNone/>
            </a:pPr>
            <a:r>
              <a:rPr lang="es-MX" sz="2400"/>
              <a:t>Hubo dificultades al perder el contacto presencial.</a:t>
            </a:r>
            <a:endParaRPr/>
          </a:p>
          <a:p>
            <a:pPr marL="0" lvl="0" indent="0" algn="just" rtl="0">
              <a:lnSpc>
                <a:spcPct val="90000"/>
              </a:lnSpc>
              <a:spcBef>
                <a:spcPts val="1000"/>
              </a:spcBef>
              <a:spcAft>
                <a:spcPts val="0"/>
              </a:spcAft>
              <a:buClr>
                <a:schemeClr val="dk1"/>
              </a:buClr>
              <a:buSzPts val="2400"/>
              <a:buNone/>
            </a:pPr>
            <a:r>
              <a:rPr lang="es-MX" sz="2400"/>
              <a:t>Algunas alumnas no lograron identificar con profundidad las cualidades del líder contemporáneo elegido.</a:t>
            </a:r>
            <a:endParaRPr sz="2400"/>
          </a:p>
        </p:txBody>
      </p:sp>
      <p:sp>
        <p:nvSpPr>
          <p:cNvPr id="723" name="Google Shape;723;p73"/>
          <p:cNvSpPr/>
          <p:nvPr/>
        </p:nvSpPr>
        <p:spPr>
          <a:xfrm>
            <a:off x="10088880" y="0"/>
            <a:ext cx="2103000" cy="6858000"/>
          </a:xfrm>
          <a:prstGeom prst="rect">
            <a:avLst/>
          </a:prstGeom>
          <a:solidFill>
            <a:srgbClr val="5C2D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24" name="Google Shape;724;p73"/>
          <p:cNvSpPr/>
          <p:nvPr/>
        </p:nvSpPr>
        <p:spPr>
          <a:xfrm>
            <a:off x="8915400" y="2358913"/>
            <a:ext cx="2140200" cy="2140200"/>
          </a:xfrm>
          <a:prstGeom prst="ellipse">
            <a:avLst/>
          </a:prstGeom>
          <a:solidFill>
            <a:srgbClr val="FFFFFF"/>
          </a:solidFill>
          <a:ln w="22225" cap="flat" cmpd="sng">
            <a:solidFill>
              <a:srgbClr val="67225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725" name="Google Shape;725;p73"/>
          <p:cNvPicPr preferRelativeResize="0"/>
          <p:nvPr/>
        </p:nvPicPr>
        <p:blipFill rotWithShape="1">
          <a:blip r:embed="rId3">
            <a:alphaModFix/>
          </a:blip>
          <a:srcRect/>
          <a:stretch/>
        </p:blipFill>
        <p:spPr>
          <a:xfrm>
            <a:off x="9413987" y="2857501"/>
            <a:ext cx="1143001" cy="1143001"/>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pic>
        <p:nvPicPr>
          <p:cNvPr id="730" name="Google Shape;730;p74"/>
          <p:cNvPicPr preferRelativeResize="0"/>
          <p:nvPr/>
        </p:nvPicPr>
        <p:blipFill rotWithShape="1">
          <a:blip r:embed="rId3">
            <a:alphaModFix/>
          </a:blip>
          <a:srcRect/>
          <a:stretch/>
        </p:blipFill>
        <p:spPr>
          <a:xfrm>
            <a:off x="9413987" y="2857501"/>
            <a:ext cx="1142998" cy="1142998"/>
          </a:xfrm>
          <a:prstGeom prst="rect">
            <a:avLst/>
          </a:prstGeom>
          <a:noFill/>
          <a:ln>
            <a:noFill/>
          </a:ln>
        </p:spPr>
      </p:pic>
      <p:sp>
        <p:nvSpPr>
          <p:cNvPr id="731" name="Google Shape;731;p74"/>
          <p:cNvSpPr txBox="1"/>
          <p:nvPr/>
        </p:nvSpPr>
        <p:spPr>
          <a:xfrm>
            <a:off x="893309" y="609185"/>
            <a:ext cx="1892753" cy="68022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2960"/>
              <a:buFont typeface="Calibri"/>
              <a:buNone/>
            </a:pPr>
            <a:r>
              <a:rPr lang="es-MX" sz="2960" b="0" i="0" u="none" strike="noStrike" cap="none">
                <a:solidFill>
                  <a:schemeClr val="dk1"/>
                </a:solidFill>
                <a:latin typeface="Calibri"/>
                <a:ea typeface="Calibri"/>
                <a:cs typeface="Calibri"/>
                <a:sym typeface="Calibri"/>
              </a:rPr>
              <a:t>Apdo. 14.9</a:t>
            </a:r>
            <a:endParaRPr sz="2960" b="0" i="0" u="none" strike="noStrike" cap="none">
              <a:solidFill>
                <a:schemeClr val="dk1"/>
              </a:solidFill>
              <a:latin typeface="Calibri"/>
              <a:ea typeface="Calibri"/>
              <a:cs typeface="Calibri"/>
              <a:sym typeface="Calibri"/>
            </a:endParaRPr>
          </a:p>
        </p:txBody>
      </p:sp>
      <p:sp>
        <p:nvSpPr>
          <p:cNvPr id="732" name="Google Shape;732;p74"/>
          <p:cNvSpPr txBox="1">
            <a:spLocks noGrp="1"/>
          </p:cNvSpPr>
          <p:nvPr>
            <p:ph type="title"/>
          </p:nvPr>
        </p:nvSpPr>
        <p:spPr>
          <a:xfrm>
            <a:off x="701081" y="0"/>
            <a:ext cx="7077900" cy="3697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Calibri"/>
              <a:buNone/>
            </a:pPr>
            <a:r>
              <a:rPr lang="es-MX" b="1"/>
              <a:t>Toma de decisiones</a:t>
            </a:r>
            <a:endParaRPr/>
          </a:p>
        </p:txBody>
      </p:sp>
      <p:sp>
        <p:nvSpPr>
          <p:cNvPr id="733" name="Google Shape;733;p74"/>
          <p:cNvSpPr txBox="1">
            <a:spLocks noGrp="1"/>
          </p:cNvSpPr>
          <p:nvPr>
            <p:ph type="body" idx="1"/>
          </p:nvPr>
        </p:nvSpPr>
        <p:spPr>
          <a:xfrm>
            <a:off x="701081" y="2589861"/>
            <a:ext cx="8064096" cy="2525168"/>
          </a:xfrm>
          <a:prstGeom prst="rect">
            <a:avLst/>
          </a:prstGeom>
          <a:noFill/>
          <a:ln>
            <a:noFill/>
          </a:ln>
        </p:spPr>
        <p:txBody>
          <a:bodyPr spcFirstLastPara="1" wrap="square" lIns="91425" tIns="45700" rIns="91425" bIns="45700" anchor="ctr" anchorCtr="0">
            <a:noAutofit/>
          </a:bodyPr>
          <a:lstStyle/>
          <a:p>
            <a:pPr marL="0" lvl="0" indent="0" algn="just" rtl="0">
              <a:lnSpc>
                <a:spcPct val="80000"/>
              </a:lnSpc>
              <a:spcBef>
                <a:spcPts val="0"/>
              </a:spcBef>
              <a:spcAft>
                <a:spcPts val="0"/>
              </a:spcAft>
              <a:buClr>
                <a:schemeClr val="dk1"/>
              </a:buClr>
              <a:buSzPts val="2220"/>
              <a:buNone/>
            </a:pPr>
            <a:endParaRPr sz="2220"/>
          </a:p>
          <a:p>
            <a:pPr marL="0" lvl="0" indent="0" algn="just" rtl="0">
              <a:lnSpc>
                <a:spcPct val="90000"/>
              </a:lnSpc>
              <a:spcBef>
                <a:spcPts val="0"/>
              </a:spcBef>
              <a:spcAft>
                <a:spcPts val="0"/>
              </a:spcAft>
              <a:buClr>
                <a:schemeClr val="dk1"/>
              </a:buClr>
              <a:buSzPts val="2400"/>
              <a:buFont typeface="Arial"/>
              <a:buNone/>
            </a:pPr>
            <a:r>
              <a:rPr lang="es-MX" sz="2400"/>
              <a:t>Las alumnas propusieron que se tomarán las decisiones de las tres materias en forma conjunta, por lo avanzado de su proyecto.</a:t>
            </a:r>
            <a:endParaRPr/>
          </a:p>
          <a:p>
            <a:pPr marL="0" lvl="0" indent="0" algn="just" rtl="0">
              <a:lnSpc>
                <a:spcPct val="90000"/>
              </a:lnSpc>
              <a:spcBef>
                <a:spcPts val="1000"/>
              </a:spcBef>
              <a:spcAft>
                <a:spcPts val="0"/>
              </a:spcAft>
              <a:buClr>
                <a:schemeClr val="dk1"/>
              </a:buClr>
              <a:buSzPts val="2400"/>
              <a:buFont typeface="Arial"/>
              <a:buNone/>
            </a:pPr>
            <a:endParaRPr sz="2400"/>
          </a:p>
          <a:p>
            <a:pPr marL="0" lvl="0" indent="0" algn="just" rtl="0">
              <a:lnSpc>
                <a:spcPct val="90000"/>
              </a:lnSpc>
              <a:spcBef>
                <a:spcPts val="1000"/>
              </a:spcBef>
              <a:spcAft>
                <a:spcPts val="0"/>
              </a:spcAft>
              <a:buClr>
                <a:schemeClr val="dk1"/>
              </a:buClr>
              <a:buSzPts val="2400"/>
              <a:buFont typeface="Arial"/>
              <a:buNone/>
            </a:pPr>
            <a:r>
              <a:rPr lang="es-MX" sz="2400"/>
              <a:t>Decidieron qué de lo investigado era útil para el contenido del blog.</a:t>
            </a:r>
            <a:endParaRPr sz="2220"/>
          </a:p>
        </p:txBody>
      </p:sp>
      <p:sp>
        <p:nvSpPr>
          <p:cNvPr id="734" name="Google Shape;734;p74"/>
          <p:cNvSpPr/>
          <p:nvPr/>
        </p:nvSpPr>
        <p:spPr>
          <a:xfrm>
            <a:off x="10088880" y="0"/>
            <a:ext cx="2103000" cy="6858000"/>
          </a:xfrm>
          <a:prstGeom prst="rect">
            <a:avLst/>
          </a:prstGeom>
          <a:solidFill>
            <a:srgbClr val="5C2D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35" name="Google Shape;735;p74"/>
          <p:cNvSpPr/>
          <p:nvPr/>
        </p:nvSpPr>
        <p:spPr>
          <a:xfrm>
            <a:off x="8915400" y="2358913"/>
            <a:ext cx="2140200" cy="2140200"/>
          </a:xfrm>
          <a:prstGeom prst="ellipse">
            <a:avLst/>
          </a:prstGeom>
          <a:solidFill>
            <a:srgbClr val="FFFFFF"/>
          </a:solidFill>
          <a:ln w="22225" cap="flat" cmpd="sng">
            <a:solidFill>
              <a:srgbClr val="67225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736" name="Google Shape;736;p74"/>
          <p:cNvPicPr preferRelativeResize="0"/>
          <p:nvPr/>
        </p:nvPicPr>
        <p:blipFill rotWithShape="1">
          <a:blip r:embed="rId3">
            <a:alphaModFix/>
          </a:blip>
          <a:srcRect/>
          <a:stretch/>
        </p:blipFill>
        <p:spPr>
          <a:xfrm>
            <a:off x="9413987" y="2857501"/>
            <a:ext cx="1143001" cy="1143001"/>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pic>
        <p:nvPicPr>
          <p:cNvPr id="741" name="Google Shape;741;p75"/>
          <p:cNvPicPr preferRelativeResize="0"/>
          <p:nvPr/>
        </p:nvPicPr>
        <p:blipFill rotWithShape="1">
          <a:blip r:embed="rId3">
            <a:alphaModFix/>
          </a:blip>
          <a:srcRect/>
          <a:stretch/>
        </p:blipFill>
        <p:spPr>
          <a:xfrm>
            <a:off x="9413987" y="2857501"/>
            <a:ext cx="1142998" cy="1142998"/>
          </a:xfrm>
          <a:prstGeom prst="rect">
            <a:avLst/>
          </a:prstGeom>
          <a:noFill/>
          <a:ln>
            <a:noFill/>
          </a:ln>
        </p:spPr>
      </p:pic>
      <p:sp>
        <p:nvSpPr>
          <p:cNvPr id="742" name="Google Shape;742;p75"/>
          <p:cNvSpPr txBox="1"/>
          <p:nvPr/>
        </p:nvSpPr>
        <p:spPr>
          <a:xfrm>
            <a:off x="893310" y="609185"/>
            <a:ext cx="1614146" cy="68022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2960"/>
              <a:buFont typeface="Calibri"/>
              <a:buNone/>
            </a:pPr>
            <a:r>
              <a:rPr lang="es-MX" sz="2960" b="0" i="0" u="none" strike="noStrike" cap="none">
                <a:solidFill>
                  <a:schemeClr val="dk1"/>
                </a:solidFill>
                <a:latin typeface="Calibri"/>
                <a:ea typeface="Calibri"/>
                <a:cs typeface="Calibri"/>
                <a:sym typeface="Calibri"/>
              </a:rPr>
              <a:t>Apdo. 14</a:t>
            </a:r>
            <a:endParaRPr sz="2960" b="0" i="0" u="none" strike="noStrike" cap="none">
              <a:solidFill>
                <a:schemeClr val="dk1"/>
              </a:solidFill>
              <a:latin typeface="Calibri"/>
              <a:ea typeface="Calibri"/>
              <a:cs typeface="Calibri"/>
              <a:sym typeface="Calibri"/>
            </a:endParaRPr>
          </a:p>
        </p:txBody>
      </p:sp>
      <p:sp>
        <p:nvSpPr>
          <p:cNvPr id="743" name="Google Shape;743;p75"/>
          <p:cNvSpPr txBox="1">
            <a:spLocks noGrp="1"/>
          </p:cNvSpPr>
          <p:nvPr>
            <p:ph type="title"/>
          </p:nvPr>
        </p:nvSpPr>
        <p:spPr>
          <a:xfrm>
            <a:off x="729354" y="1596307"/>
            <a:ext cx="7848600" cy="229560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s-MX" b="1"/>
              <a:t>Una actividad por cada asignatura de la fase de desarrollo del proyecto</a:t>
            </a:r>
            <a:r>
              <a:rPr lang="es-MX"/>
              <a:t> </a:t>
            </a:r>
            <a:endParaRPr/>
          </a:p>
        </p:txBody>
      </p:sp>
      <p:sp>
        <p:nvSpPr>
          <p:cNvPr id="744" name="Google Shape;744;p75"/>
          <p:cNvSpPr txBox="1">
            <a:spLocks noGrp="1"/>
          </p:cNvSpPr>
          <p:nvPr>
            <p:ph type="body" idx="1"/>
          </p:nvPr>
        </p:nvSpPr>
        <p:spPr>
          <a:xfrm>
            <a:off x="810530" y="4200435"/>
            <a:ext cx="7401723" cy="2236273"/>
          </a:xfrm>
          <a:prstGeom prst="rect">
            <a:avLst/>
          </a:prstGeom>
          <a:noFill/>
          <a:ln>
            <a:noFill/>
          </a:ln>
        </p:spPr>
        <p:txBody>
          <a:bodyPr spcFirstLastPara="1" wrap="square" lIns="91425" tIns="45700" rIns="91425" bIns="45700" anchor="ctr" anchorCtr="0">
            <a:noAutofit/>
          </a:bodyPr>
          <a:lstStyle/>
          <a:p>
            <a:pPr marL="0" lvl="0" indent="0" algn="just" rtl="0">
              <a:lnSpc>
                <a:spcPct val="90000"/>
              </a:lnSpc>
              <a:spcBef>
                <a:spcPts val="0"/>
              </a:spcBef>
              <a:spcAft>
                <a:spcPts val="0"/>
              </a:spcAft>
              <a:buClr>
                <a:schemeClr val="dk1"/>
              </a:buClr>
              <a:buSzPts val="2800"/>
              <a:buNone/>
            </a:pPr>
            <a:r>
              <a:rPr lang="es-MX"/>
              <a:t>Taller de lectura, redacción e iniciación a la investigación documental II, clave 1105</a:t>
            </a:r>
            <a:r>
              <a:rPr lang="es-MX" u="sng"/>
              <a:t> </a:t>
            </a:r>
            <a:endParaRPr u="sng"/>
          </a:p>
        </p:txBody>
      </p:sp>
      <p:sp>
        <p:nvSpPr>
          <p:cNvPr id="745" name="Google Shape;745;p75"/>
          <p:cNvSpPr/>
          <p:nvPr/>
        </p:nvSpPr>
        <p:spPr>
          <a:xfrm>
            <a:off x="10088880" y="0"/>
            <a:ext cx="2103000" cy="6858000"/>
          </a:xfrm>
          <a:prstGeom prst="rect">
            <a:avLst/>
          </a:prstGeom>
          <a:solidFill>
            <a:srgbClr val="5C2D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46" name="Google Shape;746;p75"/>
          <p:cNvSpPr/>
          <p:nvPr/>
        </p:nvSpPr>
        <p:spPr>
          <a:xfrm>
            <a:off x="8915400" y="2358913"/>
            <a:ext cx="2140200" cy="2140200"/>
          </a:xfrm>
          <a:prstGeom prst="ellipse">
            <a:avLst/>
          </a:prstGeom>
          <a:solidFill>
            <a:srgbClr val="FFFFFF"/>
          </a:solidFill>
          <a:ln w="22225" cap="flat" cmpd="sng">
            <a:solidFill>
              <a:srgbClr val="67225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747" name="Google Shape;747;p75"/>
          <p:cNvPicPr preferRelativeResize="0"/>
          <p:nvPr/>
        </p:nvPicPr>
        <p:blipFill rotWithShape="1">
          <a:blip r:embed="rId3">
            <a:alphaModFix/>
          </a:blip>
          <a:srcRect/>
          <a:stretch/>
        </p:blipFill>
        <p:spPr>
          <a:xfrm>
            <a:off x="9413987" y="2857501"/>
            <a:ext cx="1143001" cy="1143001"/>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pic>
        <p:nvPicPr>
          <p:cNvPr id="752" name="Google Shape;752;p76"/>
          <p:cNvPicPr preferRelativeResize="0"/>
          <p:nvPr/>
        </p:nvPicPr>
        <p:blipFill rotWithShape="1">
          <a:blip r:embed="rId3">
            <a:alphaModFix/>
          </a:blip>
          <a:srcRect/>
          <a:stretch/>
        </p:blipFill>
        <p:spPr>
          <a:xfrm>
            <a:off x="9413987" y="2857501"/>
            <a:ext cx="1142998" cy="1142998"/>
          </a:xfrm>
          <a:prstGeom prst="rect">
            <a:avLst/>
          </a:prstGeom>
          <a:noFill/>
          <a:ln>
            <a:noFill/>
          </a:ln>
        </p:spPr>
      </p:pic>
      <p:sp>
        <p:nvSpPr>
          <p:cNvPr id="753" name="Google Shape;753;p76"/>
          <p:cNvSpPr txBox="1"/>
          <p:nvPr/>
        </p:nvSpPr>
        <p:spPr>
          <a:xfrm>
            <a:off x="1167973" y="451150"/>
            <a:ext cx="1920900" cy="70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s-MX" sz="3000" b="0" i="0" u="none" strike="noStrike" cap="none">
                <a:solidFill>
                  <a:schemeClr val="dk1"/>
                </a:solidFill>
                <a:latin typeface="Calibri"/>
                <a:ea typeface="Calibri"/>
                <a:cs typeface="Calibri"/>
                <a:sym typeface="Calibri"/>
              </a:rPr>
              <a:t>Apdo. 14.1</a:t>
            </a:r>
            <a:endParaRPr sz="3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p:txBody>
      </p:sp>
      <p:sp>
        <p:nvSpPr>
          <p:cNvPr id="754" name="Google Shape;754;p76"/>
          <p:cNvSpPr txBox="1">
            <a:spLocks noGrp="1"/>
          </p:cNvSpPr>
          <p:nvPr>
            <p:ph type="title"/>
          </p:nvPr>
        </p:nvSpPr>
        <p:spPr>
          <a:xfrm>
            <a:off x="1092853" y="1159018"/>
            <a:ext cx="8077200" cy="1698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Calibri"/>
              <a:buNone/>
            </a:pPr>
            <a:r>
              <a:rPr lang="es-MX" sz="3200" b="1"/>
              <a:t>Actividad por cada asignatura de la fase de desarrollo del proyecto</a:t>
            </a:r>
            <a:br>
              <a:rPr lang="es-MX" sz="3200"/>
            </a:br>
            <a:endParaRPr sz="3200" b="1"/>
          </a:p>
        </p:txBody>
      </p:sp>
      <p:sp>
        <p:nvSpPr>
          <p:cNvPr id="755" name="Google Shape;755;p76"/>
          <p:cNvSpPr txBox="1">
            <a:spLocks noGrp="1"/>
          </p:cNvSpPr>
          <p:nvPr>
            <p:ph type="body" idx="1"/>
          </p:nvPr>
        </p:nvSpPr>
        <p:spPr>
          <a:xfrm>
            <a:off x="1092845" y="2367487"/>
            <a:ext cx="7816024" cy="381591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400"/>
              <a:buNone/>
            </a:pPr>
            <a:r>
              <a:rPr lang="es-MX" sz="2400"/>
              <a:t>Nombre de la actividad: redacción de las biografías de los líderes históricos y los </a:t>
            </a:r>
            <a:r>
              <a:rPr lang="es-MX" sz="2400" i="1"/>
              <a:t>influencers </a:t>
            </a:r>
            <a:r>
              <a:rPr lang="es-MX" sz="2400"/>
              <a:t>elegidos.</a:t>
            </a:r>
            <a:endParaRPr sz="2400"/>
          </a:p>
          <a:p>
            <a:pPr marL="0" lvl="0" indent="0" algn="just" rtl="0">
              <a:lnSpc>
                <a:spcPct val="90000"/>
              </a:lnSpc>
              <a:spcBef>
                <a:spcPts val="1000"/>
              </a:spcBef>
              <a:spcAft>
                <a:spcPts val="0"/>
              </a:spcAft>
              <a:buClr>
                <a:schemeClr val="dk1"/>
              </a:buClr>
              <a:buSzPts val="2400"/>
              <a:buNone/>
            </a:pPr>
            <a:r>
              <a:rPr lang="es-MX" sz="2400"/>
              <a:t>Objetivo: comparar similitudes y diferencias entre ambos personajes.</a:t>
            </a:r>
            <a:endParaRPr sz="2400"/>
          </a:p>
          <a:p>
            <a:pPr marL="0" lvl="0" indent="0" algn="just" rtl="0">
              <a:lnSpc>
                <a:spcPct val="90000"/>
              </a:lnSpc>
              <a:spcBef>
                <a:spcPts val="1000"/>
              </a:spcBef>
              <a:spcAft>
                <a:spcPts val="0"/>
              </a:spcAft>
              <a:buClr>
                <a:schemeClr val="dk1"/>
              </a:buClr>
              <a:buSzPts val="2400"/>
              <a:buNone/>
            </a:pPr>
            <a:r>
              <a:rPr lang="es-MX" sz="2400"/>
              <a:t>Grado: 2° semestre</a:t>
            </a:r>
            <a:endParaRPr/>
          </a:p>
          <a:p>
            <a:pPr marL="0" lvl="0" indent="0" algn="just" rtl="0">
              <a:lnSpc>
                <a:spcPct val="90000"/>
              </a:lnSpc>
              <a:spcBef>
                <a:spcPts val="1000"/>
              </a:spcBef>
              <a:spcAft>
                <a:spcPts val="0"/>
              </a:spcAft>
              <a:buClr>
                <a:schemeClr val="dk1"/>
              </a:buClr>
              <a:buSzPts val="2400"/>
              <a:buNone/>
            </a:pPr>
            <a:r>
              <a:rPr lang="es-MX" sz="2400"/>
              <a:t>Fecha: a partir del 28 de abril.</a:t>
            </a:r>
            <a:endParaRPr/>
          </a:p>
        </p:txBody>
      </p:sp>
      <p:sp>
        <p:nvSpPr>
          <p:cNvPr id="756" name="Google Shape;756;p76"/>
          <p:cNvSpPr/>
          <p:nvPr/>
        </p:nvSpPr>
        <p:spPr>
          <a:xfrm>
            <a:off x="10088880" y="0"/>
            <a:ext cx="2103000" cy="6858000"/>
          </a:xfrm>
          <a:prstGeom prst="rect">
            <a:avLst/>
          </a:prstGeom>
          <a:solidFill>
            <a:srgbClr val="5C2D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57" name="Google Shape;757;p76"/>
          <p:cNvSpPr/>
          <p:nvPr/>
        </p:nvSpPr>
        <p:spPr>
          <a:xfrm>
            <a:off x="8915400" y="2358913"/>
            <a:ext cx="2140200" cy="2140200"/>
          </a:xfrm>
          <a:prstGeom prst="ellipse">
            <a:avLst/>
          </a:prstGeom>
          <a:solidFill>
            <a:srgbClr val="FFFFFF"/>
          </a:solidFill>
          <a:ln w="22225" cap="flat" cmpd="sng">
            <a:solidFill>
              <a:srgbClr val="67225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758" name="Google Shape;758;p76"/>
          <p:cNvPicPr preferRelativeResize="0"/>
          <p:nvPr/>
        </p:nvPicPr>
        <p:blipFill rotWithShape="1">
          <a:blip r:embed="rId3">
            <a:alphaModFix/>
          </a:blip>
          <a:srcRect/>
          <a:stretch/>
        </p:blipFill>
        <p:spPr>
          <a:xfrm>
            <a:off x="9413987" y="2857501"/>
            <a:ext cx="1143001" cy="1143001"/>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pic>
        <p:nvPicPr>
          <p:cNvPr id="763" name="Google Shape;763;p77"/>
          <p:cNvPicPr preferRelativeResize="0"/>
          <p:nvPr/>
        </p:nvPicPr>
        <p:blipFill rotWithShape="1">
          <a:blip r:embed="rId3">
            <a:alphaModFix/>
          </a:blip>
          <a:srcRect/>
          <a:stretch/>
        </p:blipFill>
        <p:spPr>
          <a:xfrm>
            <a:off x="9413987" y="2857501"/>
            <a:ext cx="1142998" cy="1142998"/>
          </a:xfrm>
          <a:prstGeom prst="rect">
            <a:avLst/>
          </a:prstGeom>
          <a:noFill/>
          <a:ln>
            <a:noFill/>
          </a:ln>
        </p:spPr>
      </p:pic>
      <p:sp>
        <p:nvSpPr>
          <p:cNvPr id="764" name="Google Shape;764;p77"/>
          <p:cNvSpPr/>
          <p:nvPr/>
        </p:nvSpPr>
        <p:spPr>
          <a:xfrm>
            <a:off x="1206774" y="564925"/>
            <a:ext cx="22161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s-MX" sz="3000" b="0" i="0" u="none" strike="noStrike" cap="none">
                <a:solidFill>
                  <a:schemeClr val="dk1"/>
                </a:solidFill>
                <a:latin typeface="Calibri"/>
                <a:ea typeface="Calibri"/>
                <a:cs typeface="Calibri"/>
                <a:sym typeface="Calibri"/>
              </a:rPr>
              <a:t>Apdo. 14.2</a:t>
            </a:r>
            <a:endParaRPr sz="3000" b="0" i="0" u="none" strike="noStrike" cap="none">
              <a:solidFill>
                <a:schemeClr val="dk1"/>
              </a:solidFill>
              <a:latin typeface="Calibri"/>
              <a:ea typeface="Calibri"/>
              <a:cs typeface="Calibri"/>
              <a:sym typeface="Calibri"/>
            </a:endParaRPr>
          </a:p>
        </p:txBody>
      </p:sp>
      <p:sp>
        <p:nvSpPr>
          <p:cNvPr id="765" name="Google Shape;765;p77"/>
          <p:cNvSpPr txBox="1">
            <a:spLocks noGrp="1"/>
          </p:cNvSpPr>
          <p:nvPr>
            <p:ph type="body" idx="1"/>
          </p:nvPr>
        </p:nvSpPr>
        <p:spPr>
          <a:xfrm>
            <a:off x="1206770" y="726774"/>
            <a:ext cx="7401723" cy="5800315"/>
          </a:xfrm>
          <a:prstGeom prst="rect">
            <a:avLst/>
          </a:prstGeom>
          <a:noFill/>
          <a:ln>
            <a:noFill/>
          </a:ln>
        </p:spPr>
        <p:txBody>
          <a:bodyPr spcFirstLastPara="1" wrap="square" lIns="91425" tIns="45700" rIns="91425" bIns="45700" anchor="ctr" anchorCtr="0">
            <a:noAutofit/>
          </a:bodyPr>
          <a:lstStyle/>
          <a:p>
            <a:pPr marL="0" lvl="0" indent="0" algn="just" rtl="0">
              <a:lnSpc>
                <a:spcPct val="90000"/>
              </a:lnSpc>
              <a:spcBef>
                <a:spcPts val="0"/>
              </a:spcBef>
              <a:spcAft>
                <a:spcPts val="0"/>
              </a:spcAft>
              <a:buClr>
                <a:schemeClr val="dk1"/>
              </a:buClr>
              <a:buSzPts val="2400"/>
              <a:buNone/>
            </a:pPr>
            <a:r>
              <a:rPr lang="es-MX" sz="2400"/>
              <a:t>Taller de lectura, redacción e iniciación a la investigación documental II, clave 1105</a:t>
            </a:r>
            <a:r>
              <a:rPr lang="es-MX" sz="2400" u="sng"/>
              <a:t> </a:t>
            </a:r>
            <a:endParaRPr/>
          </a:p>
          <a:p>
            <a:pPr marL="0" lvl="0" indent="0" algn="just" rtl="0">
              <a:lnSpc>
                <a:spcPct val="90000"/>
              </a:lnSpc>
              <a:spcBef>
                <a:spcPts val="1000"/>
              </a:spcBef>
              <a:spcAft>
                <a:spcPts val="0"/>
              </a:spcAft>
              <a:buClr>
                <a:schemeClr val="dk1"/>
              </a:buClr>
              <a:buSzPts val="2200"/>
              <a:buNone/>
            </a:pPr>
            <a:endParaRPr sz="2200"/>
          </a:p>
          <a:p>
            <a:pPr marL="228600" lvl="0" indent="-88900" algn="just" rtl="0">
              <a:lnSpc>
                <a:spcPct val="90000"/>
              </a:lnSpc>
              <a:spcBef>
                <a:spcPts val="1000"/>
              </a:spcBef>
              <a:spcAft>
                <a:spcPts val="0"/>
              </a:spcAft>
              <a:buClr>
                <a:schemeClr val="dk1"/>
              </a:buClr>
              <a:buSzPts val="2200"/>
              <a:buNone/>
            </a:pPr>
            <a:endParaRPr sz="2200" i="1"/>
          </a:p>
          <a:p>
            <a:pPr marL="0" lvl="0" indent="0" algn="just" rtl="0">
              <a:lnSpc>
                <a:spcPct val="90000"/>
              </a:lnSpc>
              <a:spcBef>
                <a:spcPts val="1000"/>
              </a:spcBef>
              <a:spcAft>
                <a:spcPts val="0"/>
              </a:spcAft>
              <a:buClr>
                <a:schemeClr val="dk1"/>
              </a:buClr>
              <a:buSzPts val="2200"/>
              <a:buNone/>
            </a:pPr>
            <a:r>
              <a:rPr lang="es-MX" sz="2200"/>
              <a:t>Fuentes de apoyo:</a:t>
            </a:r>
            <a:endParaRPr sz="2200"/>
          </a:p>
          <a:p>
            <a:pPr marL="0" lvl="0" indent="0" algn="just" rtl="0">
              <a:lnSpc>
                <a:spcPct val="90000"/>
              </a:lnSpc>
              <a:spcBef>
                <a:spcPts val="1000"/>
              </a:spcBef>
              <a:spcAft>
                <a:spcPts val="0"/>
              </a:spcAft>
              <a:buClr>
                <a:schemeClr val="dk1"/>
              </a:buClr>
              <a:buSzPts val="2200"/>
              <a:buNone/>
            </a:pPr>
            <a:r>
              <a:rPr lang="es-MX" sz="2200"/>
              <a:t>Digitales.</a:t>
            </a:r>
            <a:endParaRPr sz="2200"/>
          </a:p>
        </p:txBody>
      </p:sp>
      <p:sp>
        <p:nvSpPr>
          <p:cNvPr id="766" name="Google Shape;766;p77"/>
          <p:cNvSpPr/>
          <p:nvPr/>
        </p:nvSpPr>
        <p:spPr>
          <a:xfrm>
            <a:off x="10088880" y="0"/>
            <a:ext cx="2103000" cy="6858000"/>
          </a:xfrm>
          <a:prstGeom prst="rect">
            <a:avLst/>
          </a:prstGeom>
          <a:solidFill>
            <a:srgbClr val="5C2D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67" name="Google Shape;767;p77"/>
          <p:cNvSpPr/>
          <p:nvPr/>
        </p:nvSpPr>
        <p:spPr>
          <a:xfrm>
            <a:off x="8915400" y="2358913"/>
            <a:ext cx="2140200" cy="2140200"/>
          </a:xfrm>
          <a:prstGeom prst="ellipse">
            <a:avLst/>
          </a:prstGeom>
          <a:solidFill>
            <a:srgbClr val="FFFFFF"/>
          </a:solidFill>
          <a:ln w="22225" cap="flat" cmpd="sng">
            <a:solidFill>
              <a:srgbClr val="67225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768" name="Google Shape;768;p77"/>
          <p:cNvPicPr preferRelativeResize="0"/>
          <p:nvPr/>
        </p:nvPicPr>
        <p:blipFill rotWithShape="1">
          <a:blip r:embed="rId3">
            <a:alphaModFix/>
          </a:blip>
          <a:srcRect/>
          <a:stretch/>
        </p:blipFill>
        <p:spPr>
          <a:xfrm>
            <a:off x="9413987" y="2857501"/>
            <a:ext cx="1143001" cy="1143001"/>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pic>
        <p:nvPicPr>
          <p:cNvPr id="773" name="Google Shape;773;p78"/>
          <p:cNvPicPr preferRelativeResize="0"/>
          <p:nvPr/>
        </p:nvPicPr>
        <p:blipFill rotWithShape="1">
          <a:blip r:embed="rId3">
            <a:alphaModFix/>
          </a:blip>
          <a:srcRect/>
          <a:stretch/>
        </p:blipFill>
        <p:spPr>
          <a:xfrm>
            <a:off x="9413987" y="2857501"/>
            <a:ext cx="1142998" cy="1142998"/>
          </a:xfrm>
          <a:prstGeom prst="rect">
            <a:avLst/>
          </a:prstGeom>
          <a:noFill/>
          <a:ln>
            <a:noFill/>
          </a:ln>
        </p:spPr>
      </p:pic>
      <p:sp>
        <p:nvSpPr>
          <p:cNvPr id="774" name="Google Shape;774;p78"/>
          <p:cNvSpPr txBox="1"/>
          <p:nvPr/>
        </p:nvSpPr>
        <p:spPr>
          <a:xfrm>
            <a:off x="945125" y="664025"/>
            <a:ext cx="23745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s-MX" sz="3000" b="0" i="0" u="none" strike="noStrike" cap="none">
                <a:solidFill>
                  <a:schemeClr val="dk1"/>
                </a:solidFill>
                <a:latin typeface="Calibri"/>
                <a:ea typeface="Calibri"/>
                <a:cs typeface="Calibri"/>
                <a:sym typeface="Calibri"/>
              </a:rPr>
              <a:t>Apdo. 14.3</a:t>
            </a:r>
            <a:endParaRPr sz="3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75" name="Google Shape;775;p78"/>
          <p:cNvSpPr txBox="1">
            <a:spLocks noGrp="1"/>
          </p:cNvSpPr>
          <p:nvPr>
            <p:ph type="body" idx="1"/>
          </p:nvPr>
        </p:nvSpPr>
        <p:spPr>
          <a:xfrm>
            <a:off x="867633" y="1521568"/>
            <a:ext cx="7923669" cy="402387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2400"/>
              <a:buNone/>
            </a:pPr>
            <a:r>
              <a:rPr lang="es-MX" sz="4400" b="1"/>
              <a:t>JUSTIFICACIÓN DE LA ACTIVIDAD</a:t>
            </a:r>
            <a:endParaRPr sz="4400"/>
          </a:p>
          <a:p>
            <a:pPr marL="0" lvl="0" indent="0" algn="ctr" rtl="0">
              <a:lnSpc>
                <a:spcPct val="90000"/>
              </a:lnSpc>
              <a:spcBef>
                <a:spcPts val="1000"/>
              </a:spcBef>
              <a:spcAft>
                <a:spcPts val="0"/>
              </a:spcAft>
              <a:buClr>
                <a:schemeClr val="dk1"/>
              </a:buClr>
              <a:buSzPts val="2400"/>
              <a:buNone/>
            </a:pPr>
            <a:endParaRPr sz="2400" b="1"/>
          </a:p>
          <a:p>
            <a:pPr marL="0" lvl="0" indent="0" algn="just" rtl="0">
              <a:lnSpc>
                <a:spcPct val="90000"/>
              </a:lnSpc>
              <a:spcBef>
                <a:spcPts val="1000"/>
              </a:spcBef>
              <a:spcAft>
                <a:spcPts val="0"/>
              </a:spcAft>
              <a:buClr>
                <a:schemeClr val="dk1"/>
              </a:buClr>
              <a:buSzPts val="2400"/>
              <a:buNone/>
            </a:pPr>
            <a:endParaRPr sz="2400"/>
          </a:p>
          <a:p>
            <a:pPr marL="228600" lvl="0" indent="-228600" algn="just" rtl="0">
              <a:lnSpc>
                <a:spcPct val="90000"/>
              </a:lnSpc>
              <a:spcBef>
                <a:spcPts val="1000"/>
              </a:spcBef>
              <a:spcAft>
                <a:spcPts val="0"/>
              </a:spcAft>
              <a:buClr>
                <a:schemeClr val="dk1"/>
              </a:buClr>
              <a:buSzPts val="2400"/>
              <a:buChar char="•"/>
            </a:pPr>
            <a:r>
              <a:rPr lang="es-MX" sz="2400"/>
              <a:t>Aprender a analizar, comparar y contrastar los verdaderos valores de los líderes históricos y actuales.</a:t>
            </a:r>
            <a:endParaRPr/>
          </a:p>
          <a:p>
            <a:pPr marL="228600" lvl="0" indent="-228600" algn="just" rtl="0">
              <a:lnSpc>
                <a:spcPct val="90000"/>
              </a:lnSpc>
              <a:spcBef>
                <a:spcPts val="1000"/>
              </a:spcBef>
              <a:spcAft>
                <a:spcPts val="0"/>
              </a:spcAft>
              <a:buClr>
                <a:schemeClr val="dk1"/>
              </a:buClr>
              <a:buSzPts val="2400"/>
              <a:buChar char="•"/>
            </a:pPr>
            <a:r>
              <a:rPr lang="es-MX" sz="2400"/>
              <a:t>Identificar si los valores del </a:t>
            </a:r>
            <a:r>
              <a:rPr lang="es-MX" sz="2400" i="1"/>
              <a:t>influencer</a:t>
            </a:r>
            <a:r>
              <a:rPr lang="es-MX" sz="2400"/>
              <a:t> son positivos y constructivos.</a:t>
            </a:r>
            <a:endParaRPr sz="2400"/>
          </a:p>
          <a:p>
            <a:pPr marL="0" lvl="0" indent="0" algn="just" rtl="0">
              <a:lnSpc>
                <a:spcPct val="90000"/>
              </a:lnSpc>
              <a:spcBef>
                <a:spcPts val="1000"/>
              </a:spcBef>
              <a:spcAft>
                <a:spcPts val="0"/>
              </a:spcAft>
              <a:buClr>
                <a:schemeClr val="dk1"/>
              </a:buClr>
              <a:buSzPts val="2400"/>
              <a:buNone/>
            </a:pPr>
            <a:endParaRPr sz="2400"/>
          </a:p>
        </p:txBody>
      </p:sp>
      <p:sp>
        <p:nvSpPr>
          <p:cNvPr id="776" name="Google Shape;776;p78"/>
          <p:cNvSpPr/>
          <p:nvPr/>
        </p:nvSpPr>
        <p:spPr>
          <a:xfrm>
            <a:off x="10088880" y="0"/>
            <a:ext cx="2103000" cy="6858000"/>
          </a:xfrm>
          <a:prstGeom prst="rect">
            <a:avLst/>
          </a:prstGeom>
          <a:solidFill>
            <a:srgbClr val="5C2D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77" name="Google Shape;777;p78"/>
          <p:cNvSpPr/>
          <p:nvPr/>
        </p:nvSpPr>
        <p:spPr>
          <a:xfrm>
            <a:off x="8915400" y="2358913"/>
            <a:ext cx="2140200" cy="2140200"/>
          </a:xfrm>
          <a:prstGeom prst="ellipse">
            <a:avLst/>
          </a:prstGeom>
          <a:solidFill>
            <a:srgbClr val="FFFFFF"/>
          </a:solidFill>
          <a:ln w="22225" cap="flat" cmpd="sng">
            <a:solidFill>
              <a:srgbClr val="67225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778" name="Google Shape;778;p78"/>
          <p:cNvPicPr preferRelativeResize="0"/>
          <p:nvPr/>
        </p:nvPicPr>
        <p:blipFill rotWithShape="1">
          <a:blip r:embed="rId3">
            <a:alphaModFix/>
          </a:blip>
          <a:srcRect/>
          <a:stretch/>
        </p:blipFill>
        <p:spPr>
          <a:xfrm>
            <a:off x="9413987" y="2857501"/>
            <a:ext cx="1143001" cy="1143001"/>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pic>
        <p:nvPicPr>
          <p:cNvPr id="783" name="Google Shape;783;p79"/>
          <p:cNvPicPr preferRelativeResize="0"/>
          <p:nvPr/>
        </p:nvPicPr>
        <p:blipFill rotWithShape="1">
          <a:blip r:embed="rId3">
            <a:alphaModFix/>
          </a:blip>
          <a:srcRect/>
          <a:stretch/>
        </p:blipFill>
        <p:spPr>
          <a:xfrm>
            <a:off x="9413987" y="2857501"/>
            <a:ext cx="1142998" cy="1142998"/>
          </a:xfrm>
          <a:prstGeom prst="rect">
            <a:avLst/>
          </a:prstGeom>
          <a:noFill/>
          <a:ln>
            <a:noFill/>
          </a:ln>
        </p:spPr>
      </p:pic>
      <p:sp>
        <p:nvSpPr>
          <p:cNvPr id="784" name="Google Shape;784;p79"/>
          <p:cNvSpPr/>
          <p:nvPr/>
        </p:nvSpPr>
        <p:spPr>
          <a:xfrm>
            <a:off x="1016849" y="1595050"/>
            <a:ext cx="65211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s-MX" sz="4400" b="1" i="0" u="none" strike="noStrike" cap="none">
                <a:solidFill>
                  <a:schemeClr val="dk1"/>
                </a:solidFill>
                <a:latin typeface="Calibri"/>
                <a:ea typeface="Calibri"/>
                <a:cs typeface="Calibri"/>
                <a:sym typeface="Calibri"/>
              </a:rPr>
              <a:t>Descripción de apertura de la actividad</a:t>
            </a:r>
            <a:endParaRPr sz="4400" b="1" i="0" u="none" strike="noStrike" cap="none">
              <a:solidFill>
                <a:srgbClr val="000000"/>
              </a:solidFill>
            </a:endParaRPr>
          </a:p>
        </p:txBody>
      </p:sp>
      <p:sp>
        <p:nvSpPr>
          <p:cNvPr id="785" name="Google Shape;785;p79"/>
          <p:cNvSpPr txBox="1"/>
          <p:nvPr/>
        </p:nvSpPr>
        <p:spPr>
          <a:xfrm>
            <a:off x="1037742" y="3465334"/>
            <a:ext cx="6416643" cy="83099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s-MX" sz="2400" b="0" i="0" u="none" strike="noStrike" cap="none">
                <a:solidFill>
                  <a:schemeClr val="dk1"/>
                </a:solidFill>
                <a:latin typeface="Calibri"/>
                <a:ea typeface="Calibri"/>
                <a:cs typeface="Calibri"/>
                <a:sym typeface="Calibri"/>
              </a:rPr>
              <a:t>Analizar los rasgos de la personalidad de los líderes.</a:t>
            </a:r>
            <a:endParaRPr sz="1400" b="0" i="0" u="none" strike="noStrike" cap="none">
              <a:solidFill>
                <a:srgbClr val="000000"/>
              </a:solidFill>
              <a:latin typeface="Arial"/>
              <a:ea typeface="Arial"/>
              <a:cs typeface="Arial"/>
              <a:sym typeface="Arial"/>
            </a:endParaRPr>
          </a:p>
        </p:txBody>
      </p:sp>
      <p:sp>
        <p:nvSpPr>
          <p:cNvPr id="786" name="Google Shape;786;p79"/>
          <p:cNvSpPr txBox="1"/>
          <p:nvPr/>
        </p:nvSpPr>
        <p:spPr>
          <a:xfrm>
            <a:off x="1092708" y="883025"/>
            <a:ext cx="22614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s-MX" sz="3000" b="0" i="0" u="none" strike="noStrike" cap="none">
                <a:solidFill>
                  <a:schemeClr val="dk1"/>
                </a:solidFill>
                <a:latin typeface="Calibri"/>
                <a:ea typeface="Calibri"/>
                <a:cs typeface="Calibri"/>
                <a:sym typeface="Calibri"/>
              </a:rPr>
              <a:t>Apdo. 14.4</a:t>
            </a:r>
            <a:endParaRPr sz="3000" b="0" i="0" u="none" strike="noStrike" cap="none">
              <a:solidFill>
                <a:schemeClr val="dk1"/>
              </a:solidFill>
              <a:latin typeface="Calibri"/>
              <a:ea typeface="Calibri"/>
              <a:cs typeface="Calibri"/>
              <a:sym typeface="Calibri"/>
            </a:endParaRPr>
          </a:p>
        </p:txBody>
      </p:sp>
      <p:sp>
        <p:nvSpPr>
          <p:cNvPr id="787" name="Google Shape;787;p79"/>
          <p:cNvSpPr/>
          <p:nvPr/>
        </p:nvSpPr>
        <p:spPr>
          <a:xfrm>
            <a:off x="10088880" y="0"/>
            <a:ext cx="2103000" cy="6858000"/>
          </a:xfrm>
          <a:prstGeom prst="rect">
            <a:avLst/>
          </a:prstGeom>
          <a:solidFill>
            <a:srgbClr val="5C2D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88" name="Google Shape;788;p79"/>
          <p:cNvSpPr/>
          <p:nvPr/>
        </p:nvSpPr>
        <p:spPr>
          <a:xfrm>
            <a:off x="8915400" y="2358913"/>
            <a:ext cx="2140200" cy="2140200"/>
          </a:xfrm>
          <a:prstGeom prst="ellipse">
            <a:avLst/>
          </a:prstGeom>
          <a:solidFill>
            <a:srgbClr val="FFFFFF"/>
          </a:solidFill>
          <a:ln w="22225" cap="flat" cmpd="sng">
            <a:solidFill>
              <a:srgbClr val="67225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789" name="Google Shape;789;p79"/>
          <p:cNvPicPr preferRelativeResize="0"/>
          <p:nvPr/>
        </p:nvPicPr>
        <p:blipFill rotWithShape="1">
          <a:blip r:embed="rId3">
            <a:alphaModFix/>
          </a:blip>
          <a:srcRect/>
          <a:stretch/>
        </p:blipFill>
        <p:spPr>
          <a:xfrm>
            <a:off x="9413987" y="2857501"/>
            <a:ext cx="1143001" cy="1143001"/>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pic>
        <p:nvPicPr>
          <p:cNvPr id="794" name="Google Shape;794;p80"/>
          <p:cNvPicPr preferRelativeResize="0"/>
          <p:nvPr/>
        </p:nvPicPr>
        <p:blipFill rotWithShape="1">
          <a:blip r:embed="rId3">
            <a:alphaModFix/>
          </a:blip>
          <a:srcRect/>
          <a:stretch/>
        </p:blipFill>
        <p:spPr>
          <a:xfrm>
            <a:off x="9413987" y="2857501"/>
            <a:ext cx="1142998" cy="1142998"/>
          </a:xfrm>
          <a:prstGeom prst="rect">
            <a:avLst/>
          </a:prstGeom>
          <a:noFill/>
          <a:ln>
            <a:noFill/>
          </a:ln>
        </p:spPr>
      </p:pic>
      <p:sp>
        <p:nvSpPr>
          <p:cNvPr id="795" name="Google Shape;795;p80"/>
          <p:cNvSpPr txBox="1"/>
          <p:nvPr/>
        </p:nvSpPr>
        <p:spPr>
          <a:xfrm>
            <a:off x="1084230" y="653150"/>
            <a:ext cx="19470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s-MX" sz="3000" b="0" i="0" u="none" strike="noStrike" cap="none">
                <a:solidFill>
                  <a:schemeClr val="dk1"/>
                </a:solidFill>
                <a:latin typeface="Calibri"/>
                <a:ea typeface="Calibri"/>
                <a:cs typeface="Calibri"/>
                <a:sym typeface="Calibri"/>
              </a:rPr>
              <a:t>Apdo. 14.5</a:t>
            </a:r>
            <a:endParaRPr sz="3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96" name="Google Shape;796;p80"/>
          <p:cNvSpPr txBox="1"/>
          <p:nvPr/>
        </p:nvSpPr>
        <p:spPr>
          <a:xfrm>
            <a:off x="1084217" y="1597325"/>
            <a:ext cx="6557554"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s-MX" sz="4400" b="1" i="0" u="none" strike="noStrike" cap="none">
                <a:solidFill>
                  <a:schemeClr val="dk1"/>
                </a:solidFill>
                <a:latin typeface="Calibri"/>
                <a:ea typeface="Calibri"/>
                <a:cs typeface="Calibri"/>
                <a:sym typeface="Calibri"/>
              </a:rPr>
              <a:t>Descripción del desarrollo de la actividad</a:t>
            </a:r>
            <a:endParaRPr sz="4400" b="0" i="0" u="none" strike="noStrike" cap="none">
              <a:solidFill>
                <a:srgbClr val="000000"/>
              </a:solidFill>
              <a:latin typeface="Arial"/>
              <a:ea typeface="Arial"/>
              <a:cs typeface="Arial"/>
              <a:sym typeface="Arial"/>
            </a:endParaRPr>
          </a:p>
        </p:txBody>
      </p:sp>
      <p:sp>
        <p:nvSpPr>
          <p:cNvPr id="797" name="Google Shape;797;p80"/>
          <p:cNvSpPr txBox="1"/>
          <p:nvPr/>
        </p:nvSpPr>
        <p:spPr>
          <a:xfrm>
            <a:off x="1154679" y="3568949"/>
            <a:ext cx="64167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s-MX" sz="2400" b="0" i="0" u="none" strike="noStrike" cap="none">
                <a:solidFill>
                  <a:schemeClr val="dk1"/>
                </a:solidFill>
                <a:latin typeface="Calibri"/>
                <a:ea typeface="Calibri"/>
                <a:cs typeface="Calibri"/>
                <a:sym typeface="Calibri"/>
              </a:rPr>
              <a:t>Redactar el análisis sobre los valores de ambos líderes y su trascendencia en la actualidad.</a:t>
            </a:r>
            <a:endParaRPr sz="2400" b="0" i="0" u="none" strike="noStrike" cap="none">
              <a:solidFill>
                <a:schemeClr val="dk1"/>
              </a:solidFill>
              <a:latin typeface="Calibri"/>
              <a:ea typeface="Calibri"/>
              <a:cs typeface="Calibri"/>
              <a:sym typeface="Calibri"/>
            </a:endParaRPr>
          </a:p>
        </p:txBody>
      </p:sp>
      <p:sp>
        <p:nvSpPr>
          <p:cNvPr id="798" name="Google Shape;798;p80"/>
          <p:cNvSpPr/>
          <p:nvPr/>
        </p:nvSpPr>
        <p:spPr>
          <a:xfrm>
            <a:off x="10088880" y="0"/>
            <a:ext cx="2103000" cy="6858000"/>
          </a:xfrm>
          <a:prstGeom prst="rect">
            <a:avLst/>
          </a:prstGeom>
          <a:solidFill>
            <a:srgbClr val="5C2D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99" name="Google Shape;799;p80"/>
          <p:cNvSpPr/>
          <p:nvPr/>
        </p:nvSpPr>
        <p:spPr>
          <a:xfrm>
            <a:off x="8915400" y="2358913"/>
            <a:ext cx="2140200" cy="2140200"/>
          </a:xfrm>
          <a:prstGeom prst="ellipse">
            <a:avLst/>
          </a:prstGeom>
          <a:solidFill>
            <a:srgbClr val="FFFFFF"/>
          </a:solidFill>
          <a:ln w="22225" cap="flat" cmpd="sng">
            <a:solidFill>
              <a:srgbClr val="67225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800" name="Google Shape;800;p80"/>
          <p:cNvPicPr preferRelativeResize="0"/>
          <p:nvPr/>
        </p:nvPicPr>
        <p:blipFill rotWithShape="1">
          <a:blip r:embed="rId3">
            <a:alphaModFix/>
          </a:blip>
          <a:srcRect/>
          <a:stretch/>
        </p:blipFill>
        <p:spPr>
          <a:xfrm>
            <a:off x="9413987" y="2857501"/>
            <a:ext cx="1143001" cy="1143001"/>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pic>
        <p:nvPicPr>
          <p:cNvPr id="805" name="Google Shape;805;p81"/>
          <p:cNvPicPr preferRelativeResize="0"/>
          <p:nvPr/>
        </p:nvPicPr>
        <p:blipFill rotWithShape="1">
          <a:blip r:embed="rId3">
            <a:alphaModFix/>
          </a:blip>
          <a:srcRect/>
          <a:stretch/>
        </p:blipFill>
        <p:spPr>
          <a:xfrm>
            <a:off x="9413987" y="2857501"/>
            <a:ext cx="1142998" cy="1142998"/>
          </a:xfrm>
          <a:prstGeom prst="rect">
            <a:avLst/>
          </a:prstGeom>
          <a:noFill/>
          <a:ln>
            <a:noFill/>
          </a:ln>
        </p:spPr>
      </p:pic>
      <p:sp>
        <p:nvSpPr>
          <p:cNvPr id="806" name="Google Shape;806;p81"/>
          <p:cNvSpPr txBox="1"/>
          <p:nvPr/>
        </p:nvSpPr>
        <p:spPr>
          <a:xfrm>
            <a:off x="893309" y="609185"/>
            <a:ext cx="1892753" cy="68022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2960"/>
              <a:buFont typeface="Calibri"/>
              <a:buNone/>
            </a:pPr>
            <a:r>
              <a:rPr lang="es-MX" sz="2960" b="0" i="0" u="none" strike="noStrike" cap="none">
                <a:solidFill>
                  <a:schemeClr val="dk1"/>
                </a:solidFill>
                <a:latin typeface="Calibri"/>
                <a:ea typeface="Calibri"/>
                <a:cs typeface="Calibri"/>
                <a:sym typeface="Calibri"/>
              </a:rPr>
              <a:t>Apdo. 14.6</a:t>
            </a:r>
            <a:endParaRPr sz="2960" b="0" i="0" u="none" strike="noStrike" cap="none">
              <a:solidFill>
                <a:schemeClr val="dk1"/>
              </a:solidFill>
              <a:latin typeface="Calibri"/>
              <a:ea typeface="Calibri"/>
              <a:cs typeface="Calibri"/>
              <a:sym typeface="Calibri"/>
            </a:endParaRPr>
          </a:p>
        </p:txBody>
      </p:sp>
      <p:sp>
        <p:nvSpPr>
          <p:cNvPr id="807" name="Google Shape;807;p81"/>
          <p:cNvSpPr txBox="1">
            <a:spLocks noGrp="1"/>
          </p:cNvSpPr>
          <p:nvPr>
            <p:ph type="title"/>
          </p:nvPr>
        </p:nvSpPr>
        <p:spPr>
          <a:xfrm>
            <a:off x="772886" y="1567543"/>
            <a:ext cx="7913914" cy="106905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Calibri"/>
              <a:buNone/>
            </a:pPr>
            <a:r>
              <a:rPr lang="es-MX" b="1"/>
              <a:t>Descripción del cierre de la actividad</a:t>
            </a:r>
            <a:endParaRPr b="1"/>
          </a:p>
        </p:txBody>
      </p:sp>
      <p:sp>
        <p:nvSpPr>
          <p:cNvPr id="808" name="Google Shape;808;p81"/>
          <p:cNvSpPr txBox="1"/>
          <p:nvPr/>
        </p:nvSpPr>
        <p:spPr>
          <a:xfrm>
            <a:off x="911853" y="3709998"/>
            <a:ext cx="7206190" cy="830997"/>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2400"/>
              <a:buFont typeface="Arial"/>
              <a:buNone/>
            </a:pPr>
            <a:r>
              <a:rPr lang="es-MX" sz="2400" b="0" i="0" u="none" strike="noStrike" cap="none">
                <a:solidFill>
                  <a:schemeClr val="dk1"/>
                </a:solidFill>
                <a:latin typeface="Calibri"/>
                <a:ea typeface="Calibri"/>
                <a:cs typeface="Calibri"/>
                <a:sym typeface="Calibri"/>
              </a:rPr>
              <a:t>Terminar la redacción para incluirlo al contenido del blog.</a:t>
            </a:r>
            <a:endParaRPr sz="2400" b="0" i="0" u="none" strike="noStrike" cap="none">
              <a:solidFill>
                <a:schemeClr val="dk1"/>
              </a:solidFill>
              <a:latin typeface="Calibri"/>
              <a:ea typeface="Calibri"/>
              <a:cs typeface="Calibri"/>
              <a:sym typeface="Calibri"/>
            </a:endParaRPr>
          </a:p>
        </p:txBody>
      </p:sp>
      <p:sp>
        <p:nvSpPr>
          <p:cNvPr id="809" name="Google Shape;809;p81"/>
          <p:cNvSpPr/>
          <p:nvPr/>
        </p:nvSpPr>
        <p:spPr>
          <a:xfrm>
            <a:off x="10088880" y="0"/>
            <a:ext cx="2103000" cy="6858000"/>
          </a:xfrm>
          <a:prstGeom prst="rect">
            <a:avLst/>
          </a:prstGeom>
          <a:solidFill>
            <a:srgbClr val="5C2D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10" name="Google Shape;810;p81"/>
          <p:cNvSpPr/>
          <p:nvPr/>
        </p:nvSpPr>
        <p:spPr>
          <a:xfrm>
            <a:off x="8915400" y="2358913"/>
            <a:ext cx="2140200" cy="2140200"/>
          </a:xfrm>
          <a:prstGeom prst="ellipse">
            <a:avLst/>
          </a:prstGeom>
          <a:solidFill>
            <a:srgbClr val="FFFFFF"/>
          </a:solidFill>
          <a:ln w="22225" cap="flat" cmpd="sng">
            <a:solidFill>
              <a:srgbClr val="67225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811" name="Google Shape;811;p81"/>
          <p:cNvPicPr preferRelativeResize="0"/>
          <p:nvPr/>
        </p:nvPicPr>
        <p:blipFill rotWithShape="1">
          <a:blip r:embed="rId3">
            <a:alphaModFix/>
          </a:blip>
          <a:srcRect/>
          <a:stretch/>
        </p:blipFill>
        <p:spPr>
          <a:xfrm>
            <a:off x="9413987" y="2857501"/>
            <a:ext cx="1143001" cy="11430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1"/>
        <p:cNvGrpSpPr/>
        <p:nvPr/>
      </p:nvGrpSpPr>
      <p:grpSpPr>
        <a:xfrm>
          <a:off x="0" y="0"/>
          <a:ext cx="0" cy="0"/>
          <a:chOff x="0" y="0"/>
          <a:chExt cx="0" cy="0"/>
        </a:xfrm>
      </p:grpSpPr>
      <p:sp>
        <p:nvSpPr>
          <p:cNvPr id="142" name="Google Shape;142;p19"/>
          <p:cNvSpPr/>
          <p:nvPr/>
        </p:nvSpPr>
        <p:spPr>
          <a:xfrm>
            <a:off x="10088880" y="0"/>
            <a:ext cx="2103120" cy="6858000"/>
          </a:xfrm>
          <a:prstGeom prst="rect">
            <a:avLst/>
          </a:prstGeom>
          <a:solidFill>
            <a:srgbClr val="5C2D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3" name="Google Shape;143;p19"/>
          <p:cNvSpPr/>
          <p:nvPr/>
        </p:nvSpPr>
        <p:spPr>
          <a:xfrm>
            <a:off x="8915400" y="2358913"/>
            <a:ext cx="2140172" cy="2140172"/>
          </a:xfrm>
          <a:prstGeom prst="ellipse">
            <a:avLst/>
          </a:prstGeom>
          <a:solidFill>
            <a:srgbClr val="FFFFFF"/>
          </a:solidFill>
          <a:ln w="22225" cap="flat" cmpd="sng">
            <a:solidFill>
              <a:srgbClr val="67225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44" name="Google Shape;144;p19"/>
          <p:cNvPicPr preferRelativeResize="0"/>
          <p:nvPr/>
        </p:nvPicPr>
        <p:blipFill rotWithShape="1">
          <a:blip r:embed="rId3">
            <a:alphaModFix/>
          </a:blip>
          <a:srcRect/>
          <a:stretch/>
        </p:blipFill>
        <p:spPr>
          <a:xfrm>
            <a:off x="9413987" y="2857501"/>
            <a:ext cx="1142998" cy="1142998"/>
          </a:xfrm>
          <a:prstGeom prst="rect">
            <a:avLst/>
          </a:prstGeom>
          <a:noFill/>
          <a:ln>
            <a:noFill/>
          </a:ln>
        </p:spPr>
      </p:pic>
      <p:sp>
        <p:nvSpPr>
          <p:cNvPr id="145" name="Google Shape;145;p19"/>
          <p:cNvSpPr txBox="1"/>
          <p:nvPr/>
        </p:nvSpPr>
        <p:spPr>
          <a:xfrm>
            <a:off x="893310" y="419996"/>
            <a:ext cx="1389855" cy="68022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000"/>
              <a:buFont typeface="Calibri"/>
              <a:buNone/>
            </a:pPr>
            <a:r>
              <a:rPr lang="es-MX" sz="3000" b="0" i="0" u="none" strike="noStrike" cap="none">
                <a:solidFill>
                  <a:schemeClr val="dk1"/>
                </a:solidFill>
                <a:latin typeface="Calibri"/>
                <a:ea typeface="Calibri"/>
                <a:cs typeface="Calibri"/>
                <a:sym typeface="Calibri"/>
              </a:rPr>
              <a:t>Apdo.6</a:t>
            </a:r>
            <a:endParaRPr sz="1400" b="0" i="0" u="none" strike="noStrike" cap="none">
              <a:solidFill>
                <a:srgbClr val="000000"/>
              </a:solidFill>
              <a:latin typeface="Arial"/>
              <a:ea typeface="Arial"/>
              <a:cs typeface="Arial"/>
              <a:sym typeface="Arial"/>
            </a:endParaRPr>
          </a:p>
        </p:txBody>
      </p:sp>
      <p:graphicFrame>
        <p:nvGraphicFramePr>
          <p:cNvPr id="146" name="Google Shape;146;p19"/>
          <p:cNvGraphicFramePr/>
          <p:nvPr/>
        </p:nvGraphicFramePr>
        <p:xfrm>
          <a:off x="500063" y="2499774"/>
          <a:ext cx="8186700" cy="3938225"/>
        </p:xfrm>
        <a:graphic>
          <a:graphicData uri="http://schemas.openxmlformats.org/drawingml/2006/table">
            <a:tbl>
              <a:tblPr firstRow="1" bandRow="1">
                <a:noFill/>
                <a:tableStyleId>{5FDB9F65-A4C4-459D-A32C-F1F7002C04BB}</a:tableStyleId>
              </a:tblPr>
              <a:tblGrid>
                <a:gridCol w="2728900">
                  <a:extLst>
                    <a:ext uri="{9D8B030D-6E8A-4147-A177-3AD203B41FA5}">
                      <a16:colId xmlns:a16="http://schemas.microsoft.com/office/drawing/2014/main" val="20000"/>
                    </a:ext>
                  </a:extLst>
                </a:gridCol>
                <a:gridCol w="2728900">
                  <a:extLst>
                    <a:ext uri="{9D8B030D-6E8A-4147-A177-3AD203B41FA5}">
                      <a16:colId xmlns:a16="http://schemas.microsoft.com/office/drawing/2014/main" val="20001"/>
                    </a:ext>
                  </a:extLst>
                </a:gridCol>
                <a:gridCol w="2728900">
                  <a:extLst>
                    <a:ext uri="{9D8B030D-6E8A-4147-A177-3AD203B41FA5}">
                      <a16:colId xmlns:a16="http://schemas.microsoft.com/office/drawing/2014/main" val="20002"/>
                    </a:ext>
                  </a:extLst>
                </a:gridCol>
              </a:tblGrid>
              <a:tr h="1536875">
                <a:tc>
                  <a:txBody>
                    <a:bodyPr/>
                    <a:lstStyle/>
                    <a:p>
                      <a:pPr marL="0" marR="0" lvl="0" indent="0" algn="ctr" rtl="0">
                        <a:lnSpc>
                          <a:spcPct val="100000"/>
                        </a:lnSpc>
                        <a:spcBef>
                          <a:spcPts val="0"/>
                        </a:spcBef>
                        <a:spcAft>
                          <a:spcPts val="0"/>
                        </a:spcAft>
                        <a:buClr>
                          <a:srgbClr val="000000"/>
                        </a:buClr>
                        <a:buSzPts val="1800"/>
                        <a:buFont typeface="Arial"/>
                        <a:buNone/>
                      </a:pPr>
                      <a:r>
                        <a:rPr lang="es-MX" sz="1800" b="1" u="none" strike="noStrike" cap="none">
                          <a:solidFill>
                            <a:schemeClr val="lt1"/>
                          </a:solidFill>
                          <a:latin typeface="Calibri"/>
                          <a:ea typeface="Calibri"/>
                          <a:cs typeface="Calibri"/>
                          <a:sym typeface="Calibri"/>
                        </a:rPr>
                        <a:t>Historia Universal, Moderna y Contemporánea, clave 1104</a:t>
                      </a:r>
                      <a:r>
                        <a:rPr lang="es-MX" sz="1800" b="1" u="sng" strike="noStrike" cap="none">
                          <a:solidFill>
                            <a:schemeClr val="lt1"/>
                          </a:solidFill>
                          <a:latin typeface="Calibri"/>
                          <a:ea typeface="Calibri"/>
                          <a:cs typeface="Calibri"/>
                          <a:sym typeface="Calibri"/>
                        </a:rPr>
                        <a:t> </a:t>
                      </a:r>
                      <a:endParaRPr sz="18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s-MX" sz="1800" b="1" u="none" strike="noStrike" cap="none">
                          <a:solidFill>
                            <a:schemeClr val="lt1"/>
                          </a:solidFill>
                          <a:latin typeface="Calibri"/>
                          <a:ea typeface="Calibri"/>
                          <a:cs typeface="Calibri"/>
                          <a:sym typeface="Calibri"/>
                        </a:rPr>
                        <a:t>Taller de Lectura, Redacción e Iniciación a la Investigación Documental I, clave, 1105</a:t>
                      </a:r>
                      <a:r>
                        <a:rPr lang="es-MX" sz="1800" u="none" strike="noStrike" cap="none"/>
                        <a:t> </a:t>
                      </a:r>
                      <a:endParaRPr sz="1800" u="none" strike="noStrike" cap="none"/>
                    </a:p>
                  </a:txBody>
                  <a:tcPr marL="91450" marR="91450" marT="45725" marB="45725"/>
                </a:tc>
                <a:tc>
                  <a:txBody>
                    <a:bodyPr/>
                    <a:lstStyle/>
                    <a:p>
                      <a:pPr marL="0" marR="0" lvl="0" indent="0" algn="ctr" rtl="0">
                        <a:lnSpc>
                          <a:spcPct val="100000"/>
                        </a:lnSpc>
                        <a:spcBef>
                          <a:spcPts val="0"/>
                        </a:spcBef>
                        <a:spcAft>
                          <a:spcPts val="0"/>
                        </a:spcAft>
                        <a:buClr>
                          <a:schemeClr val="lt1"/>
                        </a:buClr>
                        <a:buSzPts val="1800"/>
                        <a:buFont typeface="Calibri"/>
                        <a:buNone/>
                      </a:pPr>
                      <a:r>
                        <a:rPr lang="es-MX" sz="1800" b="1" u="none" strike="noStrike" cap="none">
                          <a:solidFill>
                            <a:schemeClr val="lt1"/>
                          </a:solidFill>
                          <a:latin typeface="Calibri"/>
                          <a:ea typeface="Calibri"/>
                          <a:cs typeface="Calibri"/>
                          <a:sym typeface="Calibri"/>
                        </a:rPr>
                        <a:t>Taller de Cómputo, clave 1102</a:t>
                      </a:r>
                      <a:endParaRPr sz="1400" u="none" strike="noStrike" cap="none"/>
                    </a:p>
                    <a:p>
                      <a:pPr marL="0" marR="0" lvl="0" indent="0" algn="ctr"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extLst>
                  <a:ext uri="{0D108BD9-81ED-4DB2-BD59-A6C34878D82A}">
                    <a16:rowId xmlns:a16="http://schemas.microsoft.com/office/drawing/2014/main" val="10000"/>
                  </a:ext>
                </a:extLst>
              </a:tr>
              <a:tr h="2401350">
                <a:tc>
                  <a:txBody>
                    <a:bodyPr/>
                    <a:lstStyle/>
                    <a:p>
                      <a:pPr marL="0" marR="0" lvl="0" indent="0" algn="ctr" rtl="0">
                        <a:lnSpc>
                          <a:spcPct val="115000"/>
                        </a:lnSpc>
                        <a:spcBef>
                          <a:spcPts val="0"/>
                        </a:spcBef>
                        <a:spcAft>
                          <a:spcPts val="0"/>
                        </a:spcAft>
                        <a:buClr>
                          <a:srgbClr val="000000"/>
                        </a:buClr>
                        <a:buSzPts val="1800"/>
                        <a:buFont typeface="Arial"/>
                        <a:buNone/>
                      </a:pPr>
                      <a:r>
                        <a:rPr lang="es-MX" sz="1800" u="none" strike="noStrike" cap="none">
                          <a:solidFill>
                            <a:schemeClr val="dk1"/>
                          </a:solidFill>
                          <a:latin typeface="Calibri"/>
                          <a:ea typeface="Calibri"/>
                          <a:cs typeface="Calibri"/>
                          <a:sym typeface="Calibri"/>
                        </a:rPr>
                        <a:t>Conocer los rasgos de los principales líderes, así como su impacto en su momento y en la actualidad</a:t>
                      </a:r>
                      <a:endParaRPr sz="1800" u="none" strike="noStrike" cap="none">
                        <a:solidFill>
                          <a:schemeClr val="dk1"/>
                        </a:solidFill>
                        <a:latin typeface="Calibri"/>
                        <a:ea typeface="Calibri"/>
                        <a:cs typeface="Calibri"/>
                        <a:sym typeface="Calibri"/>
                      </a:endParaRPr>
                    </a:p>
                  </a:txBody>
                  <a:tcPr marL="63500" marR="63500" marT="63500" marB="63500"/>
                </a:tc>
                <a:tc>
                  <a:txBody>
                    <a:bodyPr/>
                    <a:lstStyle/>
                    <a:p>
                      <a:pPr marL="0" marR="0" lvl="0" indent="0" algn="ctr" rtl="0">
                        <a:lnSpc>
                          <a:spcPct val="100000"/>
                        </a:lnSpc>
                        <a:spcBef>
                          <a:spcPts val="0"/>
                        </a:spcBef>
                        <a:spcAft>
                          <a:spcPts val="0"/>
                        </a:spcAft>
                        <a:buClr>
                          <a:srgbClr val="000000"/>
                        </a:buClr>
                        <a:buSzPts val="1800"/>
                        <a:buFont typeface="Arial"/>
                        <a:buNone/>
                      </a:pPr>
                      <a:r>
                        <a:rPr lang="es-MX" sz="1800" u="none" strike="noStrike" cap="none">
                          <a:solidFill>
                            <a:schemeClr val="dk1"/>
                          </a:solidFill>
                          <a:latin typeface="Calibri"/>
                          <a:ea typeface="Calibri"/>
                          <a:cs typeface="Calibri"/>
                          <a:sym typeface="Calibri"/>
                        </a:rPr>
                        <a:t>Desarrollar capacidad de análisis, transferencia y redacción de ideas</a:t>
                      </a:r>
                      <a:r>
                        <a:rPr lang="es-MX" sz="1800" u="none" strike="noStrike" cap="none"/>
                        <a:t> </a:t>
                      </a:r>
                      <a:endParaRPr sz="18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s-MX" sz="1800" u="none" strike="noStrike" cap="none">
                          <a:solidFill>
                            <a:schemeClr val="dk1"/>
                          </a:solidFill>
                          <a:latin typeface="Calibri"/>
                          <a:ea typeface="Calibri"/>
                          <a:cs typeface="Calibri"/>
                          <a:sym typeface="Calibri"/>
                        </a:rPr>
                        <a:t>Utilizar la información para elaborar una propuesta de trascendencia social (blog, video, etc.) con el fin de autoproyectarse como personas influyentes (</a:t>
                      </a:r>
                      <a:r>
                        <a:rPr lang="es-MX" sz="1800" i="1" u="none" strike="noStrike" cap="none">
                          <a:solidFill>
                            <a:schemeClr val="dk1"/>
                          </a:solidFill>
                          <a:latin typeface="Calibri"/>
                          <a:ea typeface="Calibri"/>
                          <a:cs typeface="Calibri"/>
                          <a:sym typeface="Calibri"/>
                        </a:rPr>
                        <a:t>Influencers)</a:t>
                      </a:r>
                      <a:endParaRPr sz="1800" u="none" strike="noStrike" cap="none"/>
                    </a:p>
                  </a:txBody>
                  <a:tcPr marL="91450" marR="91450" marT="45725" marB="45725"/>
                </a:tc>
                <a:extLst>
                  <a:ext uri="{0D108BD9-81ED-4DB2-BD59-A6C34878D82A}">
                    <a16:rowId xmlns:a16="http://schemas.microsoft.com/office/drawing/2014/main" val="10001"/>
                  </a:ext>
                </a:extLst>
              </a:tr>
            </a:tbl>
          </a:graphicData>
        </a:graphic>
      </p:graphicFrame>
      <p:sp>
        <p:nvSpPr>
          <p:cNvPr id="147" name="Google Shape;147;p19"/>
          <p:cNvSpPr txBox="1">
            <a:spLocks noGrp="1"/>
          </p:cNvSpPr>
          <p:nvPr>
            <p:ph type="title"/>
          </p:nvPr>
        </p:nvSpPr>
        <p:spPr>
          <a:xfrm>
            <a:off x="728663" y="1328739"/>
            <a:ext cx="9402267" cy="871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s-MX"/>
              <a:t>Propósito de cada asignatura involucrada</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pic>
        <p:nvPicPr>
          <p:cNvPr id="816" name="Google Shape;816;p82"/>
          <p:cNvPicPr preferRelativeResize="0"/>
          <p:nvPr/>
        </p:nvPicPr>
        <p:blipFill rotWithShape="1">
          <a:blip r:embed="rId3">
            <a:alphaModFix/>
          </a:blip>
          <a:srcRect/>
          <a:stretch/>
        </p:blipFill>
        <p:spPr>
          <a:xfrm>
            <a:off x="9413987" y="2857501"/>
            <a:ext cx="1142998" cy="1142998"/>
          </a:xfrm>
          <a:prstGeom prst="rect">
            <a:avLst/>
          </a:prstGeom>
          <a:noFill/>
          <a:ln>
            <a:noFill/>
          </a:ln>
        </p:spPr>
      </p:pic>
      <p:sp>
        <p:nvSpPr>
          <p:cNvPr id="817" name="Google Shape;817;p82"/>
          <p:cNvSpPr txBox="1"/>
          <p:nvPr/>
        </p:nvSpPr>
        <p:spPr>
          <a:xfrm>
            <a:off x="893309" y="609185"/>
            <a:ext cx="1892753" cy="68022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2960"/>
              <a:buFont typeface="Calibri"/>
              <a:buNone/>
            </a:pPr>
            <a:r>
              <a:rPr lang="es-MX" sz="2960" b="0" i="0" u="none" strike="noStrike" cap="none">
                <a:solidFill>
                  <a:schemeClr val="dk1"/>
                </a:solidFill>
                <a:latin typeface="Calibri"/>
                <a:ea typeface="Calibri"/>
                <a:cs typeface="Calibri"/>
                <a:sym typeface="Calibri"/>
              </a:rPr>
              <a:t>Apdo. 14.7</a:t>
            </a:r>
            <a:endParaRPr sz="2960" b="0" i="0" u="none" strike="noStrike" cap="none">
              <a:solidFill>
                <a:schemeClr val="dk1"/>
              </a:solidFill>
              <a:latin typeface="Calibri"/>
              <a:ea typeface="Calibri"/>
              <a:cs typeface="Calibri"/>
              <a:sym typeface="Calibri"/>
            </a:endParaRPr>
          </a:p>
        </p:txBody>
      </p:sp>
      <p:sp>
        <p:nvSpPr>
          <p:cNvPr id="818" name="Google Shape;818;p82"/>
          <p:cNvSpPr txBox="1">
            <a:spLocks noGrp="1"/>
          </p:cNvSpPr>
          <p:nvPr>
            <p:ph type="title"/>
          </p:nvPr>
        </p:nvSpPr>
        <p:spPr>
          <a:xfrm>
            <a:off x="465900" y="1096100"/>
            <a:ext cx="8449500" cy="2633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Calibri"/>
              <a:buNone/>
            </a:pPr>
            <a:r>
              <a:rPr lang="es-MX" b="1"/>
              <a:t>Descripción de lo que se hará con los resultados de la actividad</a:t>
            </a:r>
            <a:endParaRPr/>
          </a:p>
        </p:txBody>
      </p:sp>
      <p:sp>
        <p:nvSpPr>
          <p:cNvPr id="819" name="Google Shape;819;p82"/>
          <p:cNvSpPr txBox="1"/>
          <p:nvPr/>
        </p:nvSpPr>
        <p:spPr>
          <a:xfrm>
            <a:off x="893308" y="3729488"/>
            <a:ext cx="79269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s-MX" sz="2400" b="0" i="0" u="none" strike="noStrike" cap="none">
                <a:solidFill>
                  <a:schemeClr val="dk1"/>
                </a:solidFill>
                <a:latin typeface="Calibri"/>
                <a:ea typeface="Calibri"/>
                <a:cs typeface="Calibri"/>
                <a:sym typeface="Calibri"/>
              </a:rPr>
              <a:t>Se incluirán en la redacción del blog.</a:t>
            </a:r>
            <a:endParaRPr sz="1800" b="0" i="0" u="none" strike="noStrike" cap="none">
              <a:solidFill>
                <a:schemeClr val="dk1"/>
              </a:solidFill>
              <a:latin typeface="Calibri"/>
              <a:ea typeface="Calibri"/>
              <a:cs typeface="Calibri"/>
              <a:sym typeface="Calibri"/>
            </a:endParaRPr>
          </a:p>
        </p:txBody>
      </p:sp>
      <p:sp>
        <p:nvSpPr>
          <p:cNvPr id="820" name="Google Shape;820;p82"/>
          <p:cNvSpPr/>
          <p:nvPr/>
        </p:nvSpPr>
        <p:spPr>
          <a:xfrm>
            <a:off x="10088880" y="0"/>
            <a:ext cx="2103000" cy="6858000"/>
          </a:xfrm>
          <a:prstGeom prst="rect">
            <a:avLst/>
          </a:prstGeom>
          <a:solidFill>
            <a:srgbClr val="5C2D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21" name="Google Shape;821;p82"/>
          <p:cNvSpPr/>
          <p:nvPr/>
        </p:nvSpPr>
        <p:spPr>
          <a:xfrm>
            <a:off x="8915400" y="2358913"/>
            <a:ext cx="2140200" cy="2140200"/>
          </a:xfrm>
          <a:prstGeom prst="ellipse">
            <a:avLst/>
          </a:prstGeom>
          <a:solidFill>
            <a:srgbClr val="FFFFFF"/>
          </a:solidFill>
          <a:ln w="22225" cap="flat" cmpd="sng">
            <a:solidFill>
              <a:srgbClr val="67225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822" name="Google Shape;822;p82"/>
          <p:cNvPicPr preferRelativeResize="0"/>
          <p:nvPr/>
        </p:nvPicPr>
        <p:blipFill rotWithShape="1">
          <a:blip r:embed="rId3">
            <a:alphaModFix/>
          </a:blip>
          <a:srcRect/>
          <a:stretch/>
        </p:blipFill>
        <p:spPr>
          <a:xfrm>
            <a:off x="9413987" y="2857501"/>
            <a:ext cx="1143001" cy="1143001"/>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pic>
        <p:nvPicPr>
          <p:cNvPr id="827" name="Google Shape;827;p83"/>
          <p:cNvPicPr preferRelativeResize="0"/>
          <p:nvPr/>
        </p:nvPicPr>
        <p:blipFill rotWithShape="1">
          <a:blip r:embed="rId3">
            <a:alphaModFix/>
          </a:blip>
          <a:srcRect/>
          <a:stretch/>
        </p:blipFill>
        <p:spPr>
          <a:xfrm>
            <a:off x="9413987" y="2857501"/>
            <a:ext cx="1142998" cy="1142998"/>
          </a:xfrm>
          <a:prstGeom prst="rect">
            <a:avLst/>
          </a:prstGeom>
          <a:noFill/>
          <a:ln>
            <a:noFill/>
          </a:ln>
        </p:spPr>
      </p:pic>
      <p:sp>
        <p:nvSpPr>
          <p:cNvPr id="828" name="Google Shape;828;p83"/>
          <p:cNvSpPr txBox="1">
            <a:spLocks noGrp="1"/>
          </p:cNvSpPr>
          <p:nvPr>
            <p:ph type="title"/>
          </p:nvPr>
        </p:nvSpPr>
        <p:spPr>
          <a:xfrm>
            <a:off x="872604" y="1721690"/>
            <a:ext cx="8500754" cy="97356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Calibri"/>
              <a:buNone/>
            </a:pPr>
            <a:r>
              <a:rPr lang="es-MX" b="1"/>
              <a:t>Análisis y contrastación entre lo esperado y lo sucedido</a:t>
            </a:r>
            <a:endParaRPr/>
          </a:p>
        </p:txBody>
      </p:sp>
      <p:sp>
        <p:nvSpPr>
          <p:cNvPr id="829" name="Google Shape;829;p83"/>
          <p:cNvSpPr txBox="1"/>
          <p:nvPr/>
        </p:nvSpPr>
        <p:spPr>
          <a:xfrm>
            <a:off x="1018150" y="752275"/>
            <a:ext cx="25203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s-MX" sz="3000" b="0" i="0" u="none" strike="noStrike" cap="none">
                <a:solidFill>
                  <a:schemeClr val="dk1"/>
                </a:solidFill>
                <a:latin typeface="Calibri"/>
                <a:ea typeface="Calibri"/>
                <a:cs typeface="Calibri"/>
                <a:sym typeface="Calibri"/>
              </a:rPr>
              <a:t>Apartado 14.8</a:t>
            </a:r>
            <a:endParaRPr sz="3000" b="0" i="0" u="none" strike="noStrike" cap="none">
              <a:solidFill>
                <a:schemeClr val="dk1"/>
              </a:solidFill>
              <a:latin typeface="Calibri"/>
              <a:ea typeface="Calibri"/>
              <a:cs typeface="Calibri"/>
              <a:sym typeface="Calibri"/>
            </a:endParaRPr>
          </a:p>
        </p:txBody>
      </p:sp>
      <p:sp>
        <p:nvSpPr>
          <p:cNvPr id="830" name="Google Shape;830;p83"/>
          <p:cNvSpPr txBox="1">
            <a:spLocks noGrp="1"/>
          </p:cNvSpPr>
          <p:nvPr>
            <p:ph type="body" idx="1"/>
          </p:nvPr>
        </p:nvSpPr>
        <p:spPr>
          <a:xfrm>
            <a:off x="872602" y="3295381"/>
            <a:ext cx="7887300" cy="2525100"/>
          </a:xfrm>
          <a:prstGeom prst="rect">
            <a:avLst/>
          </a:prstGeom>
          <a:noFill/>
          <a:ln>
            <a:noFill/>
          </a:ln>
        </p:spPr>
        <p:txBody>
          <a:bodyPr spcFirstLastPara="1" wrap="square" lIns="91425" tIns="45700" rIns="91425" bIns="45700" anchor="ctr" anchorCtr="0">
            <a:noAutofit/>
          </a:bodyPr>
          <a:lstStyle/>
          <a:p>
            <a:pPr marL="0" lvl="0" indent="0" algn="just" rtl="0">
              <a:lnSpc>
                <a:spcPct val="80000"/>
              </a:lnSpc>
              <a:spcBef>
                <a:spcPts val="0"/>
              </a:spcBef>
              <a:spcAft>
                <a:spcPts val="0"/>
              </a:spcAft>
              <a:buClr>
                <a:schemeClr val="dk1"/>
              </a:buClr>
              <a:buSzPts val="2400"/>
              <a:buNone/>
            </a:pPr>
            <a:r>
              <a:rPr lang="es-MX" sz="2400"/>
              <a:t>Se esperaba que las alumnas compararan valores y rasgos de la personalidad de los  líderes históricos e </a:t>
            </a:r>
            <a:r>
              <a:rPr lang="es-MX" sz="2400" i="1"/>
              <a:t>influencers</a:t>
            </a:r>
            <a:r>
              <a:rPr lang="es-MX" sz="2400"/>
              <a:t> elegidos.</a:t>
            </a:r>
            <a:endParaRPr/>
          </a:p>
          <a:p>
            <a:pPr marL="0" lvl="0" indent="0" algn="just" rtl="0">
              <a:lnSpc>
                <a:spcPct val="80000"/>
              </a:lnSpc>
              <a:spcBef>
                <a:spcPts val="1000"/>
              </a:spcBef>
              <a:spcAft>
                <a:spcPts val="0"/>
              </a:spcAft>
              <a:buClr>
                <a:schemeClr val="dk1"/>
              </a:buClr>
              <a:buSzPts val="2400"/>
              <a:buNone/>
            </a:pPr>
            <a:r>
              <a:rPr lang="es-MX" sz="2400"/>
              <a:t>Lo hicieron sin problemas, para poder agregarlo al blog.</a:t>
            </a:r>
            <a:endParaRPr sz="2400"/>
          </a:p>
          <a:p>
            <a:pPr marL="0" lvl="0" indent="0" algn="just" rtl="0">
              <a:lnSpc>
                <a:spcPct val="80000"/>
              </a:lnSpc>
              <a:spcBef>
                <a:spcPts val="1000"/>
              </a:spcBef>
              <a:spcAft>
                <a:spcPts val="0"/>
              </a:spcAft>
              <a:buClr>
                <a:schemeClr val="dk1"/>
              </a:buClr>
              <a:buSzPts val="2400"/>
              <a:buNone/>
            </a:pPr>
            <a:r>
              <a:rPr lang="es-MX" sz="2400"/>
              <a:t>Ya no hubo dificultades al perder el contacto presencial, pues supieron aprovechar las herramientas utilizadas en el Taller de cómputo para tener reuniones virtuales.</a:t>
            </a:r>
            <a:endParaRPr/>
          </a:p>
        </p:txBody>
      </p:sp>
      <p:sp>
        <p:nvSpPr>
          <p:cNvPr id="831" name="Google Shape;831;p83"/>
          <p:cNvSpPr/>
          <p:nvPr/>
        </p:nvSpPr>
        <p:spPr>
          <a:xfrm>
            <a:off x="10088880" y="0"/>
            <a:ext cx="2103000" cy="6858000"/>
          </a:xfrm>
          <a:prstGeom prst="rect">
            <a:avLst/>
          </a:prstGeom>
          <a:solidFill>
            <a:srgbClr val="5C2D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32" name="Google Shape;832;p83"/>
          <p:cNvSpPr/>
          <p:nvPr/>
        </p:nvSpPr>
        <p:spPr>
          <a:xfrm>
            <a:off x="8915400" y="2358913"/>
            <a:ext cx="2140200" cy="2140200"/>
          </a:xfrm>
          <a:prstGeom prst="ellipse">
            <a:avLst/>
          </a:prstGeom>
          <a:solidFill>
            <a:srgbClr val="FFFFFF"/>
          </a:solidFill>
          <a:ln w="22225" cap="flat" cmpd="sng">
            <a:solidFill>
              <a:srgbClr val="67225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833" name="Google Shape;833;p83"/>
          <p:cNvPicPr preferRelativeResize="0"/>
          <p:nvPr/>
        </p:nvPicPr>
        <p:blipFill rotWithShape="1">
          <a:blip r:embed="rId3">
            <a:alphaModFix/>
          </a:blip>
          <a:srcRect/>
          <a:stretch/>
        </p:blipFill>
        <p:spPr>
          <a:xfrm>
            <a:off x="9413987" y="2857501"/>
            <a:ext cx="1143001" cy="1143001"/>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pic>
        <p:nvPicPr>
          <p:cNvPr id="838" name="Google Shape;838;p84"/>
          <p:cNvPicPr preferRelativeResize="0"/>
          <p:nvPr/>
        </p:nvPicPr>
        <p:blipFill rotWithShape="1">
          <a:blip r:embed="rId3">
            <a:alphaModFix/>
          </a:blip>
          <a:srcRect/>
          <a:stretch/>
        </p:blipFill>
        <p:spPr>
          <a:xfrm>
            <a:off x="9413987" y="2857501"/>
            <a:ext cx="1142998" cy="1142998"/>
          </a:xfrm>
          <a:prstGeom prst="rect">
            <a:avLst/>
          </a:prstGeom>
          <a:noFill/>
          <a:ln>
            <a:noFill/>
          </a:ln>
        </p:spPr>
      </p:pic>
      <p:sp>
        <p:nvSpPr>
          <p:cNvPr id="839" name="Google Shape;839;p84"/>
          <p:cNvSpPr txBox="1"/>
          <p:nvPr/>
        </p:nvSpPr>
        <p:spPr>
          <a:xfrm>
            <a:off x="760724" y="609175"/>
            <a:ext cx="2025300" cy="680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2960"/>
              <a:buFont typeface="Calibri"/>
              <a:buNone/>
            </a:pPr>
            <a:r>
              <a:rPr lang="es-MX" sz="2960" b="0" i="0" u="none" strike="noStrike" cap="none">
                <a:solidFill>
                  <a:schemeClr val="dk1"/>
                </a:solidFill>
                <a:latin typeface="Calibri"/>
                <a:ea typeface="Calibri"/>
                <a:cs typeface="Calibri"/>
                <a:sym typeface="Calibri"/>
              </a:rPr>
              <a:t>Apdo. 14.9</a:t>
            </a:r>
            <a:endParaRPr sz="2960" b="0" i="0" u="none" strike="noStrike" cap="none">
              <a:solidFill>
                <a:schemeClr val="dk1"/>
              </a:solidFill>
              <a:latin typeface="Calibri"/>
              <a:ea typeface="Calibri"/>
              <a:cs typeface="Calibri"/>
              <a:sym typeface="Calibri"/>
            </a:endParaRPr>
          </a:p>
        </p:txBody>
      </p:sp>
      <p:sp>
        <p:nvSpPr>
          <p:cNvPr id="840" name="Google Shape;840;p84"/>
          <p:cNvSpPr txBox="1">
            <a:spLocks noGrp="1"/>
          </p:cNvSpPr>
          <p:nvPr>
            <p:ph type="title"/>
          </p:nvPr>
        </p:nvSpPr>
        <p:spPr>
          <a:xfrm>
            <a:off x="701075" y="1446849"/>
            <a:ext cx="70779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Calibri"/>
              <a:buNone/>
            </a:pPr>
            <a:r>
              <a:rPr lang="es-MX" b="1"/>
              <a:t>Toma de decisiones</a:t>
            </a:r>
            <a:endParaRPr/>
          </a:p>
        </p:txBody>
      </p:sp>
      <p:sp>
        <p:nvSpPr>
          <p:cNvPr id="841" name="Google Shape;841;p84"/>
          <p:cNvSpPr txBox="1">
            <a:spLocks noGrp="1"/>
          </p:cNvSpPr>
          <p:nvPr>
            <p:ph type="body" idx="1"/>
          </p:nvPr>
        </p:nvSpPr>
        <p:spPr>
          <a:xfrm>
            <a:off x="701081" y="2589861"/>
            <a:ext cx="8064096" cy="2525168"/>
          </a:xfrm>
          <a:prstGeom prst="rect">
            <a:avLst/>
          </a:prstGeom>
          <a:noFill/>
          <a:ln>
            <a:noFill/>
          </a:ln>
        </p:spPr>
        <p:txBody>
          <a:bodyPr spcFirstLastPara="1" wrap="square" lIns="91425" tIns="45700" rIns="91425" bIns="45700" anchor="ctr" anchorCtr="0">
            <a:noAutofit/>
          </a:bodyPr>
          <a:lstStyle/>
          <a:p>
            <a:pPr marL="0" lvl="0" indent="0" algn="just" rtl="0">
              <a:lnSpc>
                <a:spcPct val="80000"/>
              </a:lnSpc>
              <a:spcBef>
                <a:spcPts val="0"/>
              </a:spcBef>
              <a:spcAft>
                <a:spcPts val="0"/>
              </a:spcAft>
              <a:buClr>
                <a:schemeClr val="dk1"/>
              </a:buClr>
              <a:buSzPts val="2220"/>
              <a:buNone/>
            </a:pPr>
            <a:endParaRPr sz="2220"/>
          </a:p>
          <a:p>
            <a:pPr marL="0" lvl="0" indent="0" algn="just" rtl="0">
              <a:lnSpc>
                <a:spcPct val="90000"/>
              </a:lnSpc>
              <a:spcBef>
                <a:spcPts val="0"/>
              </a:spcBef>
              <a:spcAft>
                <a:spcPts val="0"/>
              </a:spcAft>
              <a:buClr>
                <a:schemeClr val="dk1"/>
              </a:buClr>
              <a:buSzPts val="2400"/>
              <a:buFont typeface="Arial"/>
              <a:buNone/>
            </a:pPr>
            <a:r>
              <a:rPr lang="es-MX" sz="2400"/>
              <a:t>Las alumnas propusieron que se tomaran las decisiones de las tres materias en forma conjunta, por lo avanzado de su proyecto.</a:t>
            </a:r>
            <a:endParaRPr/>
          </a:p>
          <a:p>
            <a:pPr marL="0" lvl="0" indent="0" algn="just" rtl="0">
              <a:lnSpc>
                <a:spcPct val="90000"/>
              </a:lnSpc>
              <a:spcBef>
                <a:spcPts val="1000"/>
              </a:spcBef>
              <a:spcAft>
                <a:spcPts val="0"/>
              </a:spcAft>
              <a:buClr>
                <a:schemeClr val="dk1"/>
              </a:buClr>
              <a:buSzPts val="2400"/>
              <a:buFont typeface="Arial"/>
              <a:buNone/>
            </a:pPr>
            <a:endParaRPr sz="2400"/>
          </a:p>
          <a:p>
            <a:pPr marL="0" lvl="0" indent="0" algn="just" rtl="0">
              <a:lnSpc>
                <a:spcPct val="90000"/>
              </a:lnSpc>
              <a:spcBef>
                <a:spcPts val="1000"/>
              </a:spcBef>
              <a:spcAft>
                <a:spcPts val="0"/>
              </a:spcAft>
              <a:buClr>
                <a:schemeClr val="dk1"/>
              </a:buClr>
              <a:buSzPts val="2400"/>
              <a:buFont typeface="Arial"/>
              <a:buNone/>
            </a:pPr>
            <a:r>
              <a:rPr lang="es-MX" sz="2400"/>
              <a:t>Decidieron qué de lo investigado era útil para el contenido del blog.</a:t>
            </a:r>
            <a:endParaRPr sz="2220"/>
          </a:p>
        </p:txBody>
      </p:sp>
      <p:sp>
        <p:nvSpPr>
          <p:cNvPr id="842" name="Google Shape;842;p84"/>
          <p:cNvSpPr/>
          <p:nvPr/>
        </p:nvSpPr>
        <p:spPr>
          <a:xfrm>
            <a:off x="10088880" y="0"/>
            <a:ext cx="2103000" cy="6858000"/>
          </a:xfrm>
          <a:prstGeom prst="rect">
            <a:avLst/>
          </a:prstGeom>
          <a:solidFill>
            <a:srgbClr val="5C2D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43" name="Google Shape;843;p84"/>
          <p:cNvSpPr/>
          <p:nvPr/>
        </p:nvSpPr>
        <p:spPr>
          <a:xfrm>
            <a:off x="8915400" y="2358913"/>
            <a:ext cx="2140200" cy="2140200"/>
          </a:xfrm>
          <a:prstGeom prst="ellipse">
            <a:avLst/>
          </a:prstGeom>
          <a:solidFill>
            <a:srgbClr val="FFFFFF"/>
          </a:solidFill>
          <a:ln w="22225" cap="flat" cmpd="sng">
            <a:solidFill>
              <a:srgbClr val="67225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844" name="Google Shape;844;p84"/>
          <p:cNvPicPr preferRelativeResize="0"/>
          <p:nvPr/>
        </p:nvPicPr>
        <p:blipFill rotWithShape="1">
          <a:blip r:embed="rId3">
            <a:alphaModFix/>
          </a:blip>
          <a:srcRect/>
          <a:stretch/>
        </p:blipFill>
        <p:spPr>
          <a:xfrm>
            <a:off x="9413987" y="2857501"/>
            <a:ext cx="1143001" cy="1143001"/>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pic>
        <p:nvPicPr>
          <p:cNvPr id="849" name="Google Shape;849;p85"/>
          <p:cNvPicPr preferRelativeResize="0"/>
          <p:nvPr/>
        </p:nvPicPr>
        <p:blipFill rotWithShape="1">
          <a:blip r:embed="rId3">
            <a:alphaModFix/>
          </a:blip>
          <a:srcRect/>
          <a:stretch/>
        </p:blipFill>
        <p:spPr>
          <a:xfrm>
            <a:off x="9413987" y="2857501"/>
            <a:ext cx="1142998" cy="1142998"/>
          </a:xfrm>
          <a:prstGeom prst="rect">
            <a:avLst/>
          </a:prstGeom>
          <a:noFill/>
          <a:ln>
            <a:noFill/>
          </a:ln>
        </p:spPr>
      </p:pic>
      <p:sp>
        <p:nvSpPr>
          <p:cNvPr id="850" name="Google Shape;850;p85"/>
          <p:cNvSpPr txBox="1"/>
          <p:nvPr/>
        </p:nvSpPr>
        <p:spPr>
          <a:xfrm>
            <a:off x="893310" y="609185"/>
            <a:ext cx="1614146" cy="68022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2960"/>
              <a:buFont typeface="Calibri"/>
              <a:buNone/>
            </a:pPr>
            <a:r>
              <a:rPr lang="es-MX" sz="2960" b="0" i="0" u="none" strike="noStrike" cap="none">
                <a:solidFill>
                  <a:schemeClr val="dk1"/>
                </a:solidFill>
                <a:latin typeface="Calibri"/>
                <a:ea typeface="Calibri"/>
                <a:cs typeface="Calibri"/>
                <a:sym typeface="Calibri"/>
              </a:rPr>
              <a:t>Apdo. 14</a:t>
            </a:r>
            <a:endParaRPr sz="2960" b="0" i="0" u="none" strike="noStrike" cap="none">
              <a:solidFill>
                <a:schemeClr val="dk1"/>
              </a:solidFill>
              <a:latin typeface="Calibri"/>
              <a:ea typeface="Calibri"/>
              <a:cs typeface="Calibri"/>
              <a:sym typeface="Calibri"/>
            </a:endParaRPr>
          </a:p>
        </p:txBody>
      </p:sp>
      <p:sp>
        <p:nvSpPr>
          <p:cNvPr id="851" name="Google Shape;851;p85"/>
          <p:cNvSpPr txBox="1">
            <a:spLocks noGrp="1"/>
          </p:cNvSpPr>
          <p:nvPr>
            <p:ph type="title"/>
          </p:nvPr>
        </p:nvSpPr>
        <p:spPr>
          <a:xfrm>
            <a:off x="729354" y="1596307"/>
            <a:ext cx="7848600" cy="229560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s-MX" b="1"/>
              <a:t>Una actividad por cada asignatura de la fase de desarrollo del proyecto</a:t>
            </a:r>
            <a:r>
              <a:rPr lang="es-MX"/>
              <a:t> </a:t>
            </a:r>
            <a:endParaRPr/>
          </a:p>
        </p:txBody>
      </p:sp>
      <p:sp>
        <p:nvSpPr>
          <p:cNvPr id="852" name="Google Shape;852;p85"/>
          <p:cNvSpPr txBox="1">
            <a:spLocks noGrp="1"/>
          </p:cNvSpPr>
          <p:nvPr>
            <p:ph type="body" idx="1"/>
          </p:nvPr>
        </p:nvSpPr>
        <p:spPr>
          <a:xfrm>
            <a:off x="810530" y="4200435"/>
            <a:ext cx="7401723" cy="2236273"/>
          </a:xfrm>
          <a:prstGeom prst="rect">
            <a:avLst/>
          </a:prstGeom>
          <a:noFill/>
          <a:ln>
            <a:noFill/>
          </a:ln>
        </p:spPr>
        <p:txBody>
          <a:bodyPr spcFirstLastPara="1" wrap="square" lIns="91425" tIns="45700" rIns="91425" bIns="45700" anchor="ctr" anchorCtr="0">
            <a:noAutofit/>
          </a:bodyPr>
          <a:lstStyle/>
          <a:p>
            <a:pPr marL="0" lvl="0" indent="0" algn="just" rtl="0">
              <a:lnSpc>
                <a:spcPct val="90000"/>
              </a:lnSpc>
              <a:spcBef>
                <a:spcPts val="0"/>
              </a:spcBef>
              <a:spcAft>
                <a:spcPts val="0"/>
              </a:spcAft>
              <a:buClr>
                <a:schemeClr val="dk1"/>
              </a:buClr>
              <a:buSzPts val="2800"/>
              <a:buNone/>
            </a:pPr>
            <a:r>
              <a:rPr lang="es-MX"/>
              <a:t>Historia Universal, Moderna y Contemporánea, clave 1104</a:t>
            </a:r>
            <a:r>
              <a:rPr lang="es-MX" u="sng"/>
              <a:t> </a:t>
            </a:r>
            <a:endParaRPr/>
          </a:p>
        </p:txBody>
      </p:sp>
      <p:sp>
        <p:nvSpPr>
          <p:cNvPr id="853" name="Google Shape;853;p85"/>
          <p:cNvSpPr/>
          <p:nvPr/>
        </p:nvSpPr>
        <p:spPr>
          <a:xfrm>
            <a:off x="10088880" y="0"/>
            <a:ext cx="2103000" cy="6858000"/>
          </a:xfrm>
          <a:prstGeom prst="rect">
            <a:avLst/>
          </a:prstGeom>
          <a:solidFill>
            <a:srgbClr val="5C2D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54" name="Google Shape;854;p85"/>
          <p:cNvSpPr/>
          <p:nvPr/>
        </p:nvSpPr>
        <p:spPr>
          <a:xfrm>
            <a:off x="8915400" y="2358913"/>
            <a:ext cx="2140200" cy="2140200"/>
          </a:xfrm>
          <a:prstGeom prst="ellipse">
            <a:avLst/>
          </a:prstGeom>
          <a:solidFill>
            <a:srgbClr val="FFFFFF"/>
          </a:solidFill>
          <a:ln w="22225" cap="flat" cmpd="sng">
            <a:solidFill>
              <a:srgbClr val="67225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855" name="Google Shape;855;p85"/>
          <p:cNvPicPr preferRelativeResize="0"/>
          <p:nvPr/>
        </p:nvPicPr>
        <p:blipFill rotWithShape="1">
          <a:blip r:embed="rId3">
            <a:alphaModFix/>
          </a:blip>
          <a:srcRect/>
          <a:stretch/>
        </p:blipFill>
        <p:spPr>
          <a:xfrm>
            <a:off x="9413987" y="2857501"/>
            <a:ext cx="1143001" cy="1143001"/>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pic>
        <p:nvPicPr>
          <p:cNvPr id="860" name="Google Shape;860;p86"/>
          <p:cNvPicPr preferRelativeResize="0"/>
          <p:nvPr/>
        </p:nvPicPr>
        <p:blipFill rotWithShape="1">
          <a:blip r:embed="rId3">
            <a:alphaModFix/>
          </a:blip>
          <a:srcRect/>
          <a:stretch/>
        </p:blipFill>
        <p:spPr>
          <a:xfrm>
            <a:off x="9413987" y="2857501"/>
            <a:ext cx="1142998" cy="1142998"/>
          </a:xfrm>
          <a:prstGeom prst="rect">
            <a:avLst/>
          </a:prstGeom>
          <a:noFill/>
          <a:ln>
            <a:noFill/>
          </a:ln>
        </p:spPr>
      </p:pic>
      <p:sp>
        <p:nvSpPr>
          <p:cNvPr id="861" name="Google Shape;861;p86"/>
          <p:cNvSpPr txBox="1"/>
          <p:nvPr/>
        </p:nvSpPr>
        <p:spPr>
          <a:xfrm>
            <a:off x="1256350" y="404950"/>
            <a:ext cx="2259000" cy="70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s-MX" sz="3000" b="0" i="0" u="none" strike="noStrike" cap="none">
                <a:solidFill>
                  <a:schemeClr val="dk1"/>
                </a:solidFill>
                <a:latin typeface="Calibri"/>
                <a:ea typeface="Calibri"/>
                <a:cs typeface="Calibri"/>
                <a:sym typeface="Calibri"/>
              </a:rPr>
              <a:t>Apdo. 14.1</a:t>
            </a:r>
            <a:endParaRPr sz="3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p:txBody>
      </p:sp>
      <p:sp>
        <p:nvSpPr>
          <p:cNvPr id="862" name="Google Shape;862;p86"/>
          <p:cNvSpPr txBox="1">
            <a:spLocks noGrp="1"/>
          </p:cNvSpPr>
          <p:nvPr>
            <p:ph type="title"/>
          </p:nvPr>
        </p:nvSpPr>
        <p:spPr>
          <a:xfrm>
            <a:off x="1092853" y="1242993"/>
            <a:ext cx="8077200" cy="1698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Calibri"/>
              <a:buNone/>
            </a:pPr>
            <a:r>
              <a:rPr lang="es-MX" b="1"/>
              <a:t>Actividad por cada asignatura de la fase de desarrollo del proyecto</a:t>
            </a:r>
            <a:br>
              <a:rPr lang="es-MX" sz="3200"/>
            </a:br>
            <a:endParaRPr sz="3200" b="1"/>
          </a:p>
        </p:txBody>
      </p:sp>
      <p:sp>
        <p:nvSpPr>
          <p:cNvPr id="863" name="Google Shape;863;p86"/>
          <p:cNvSpPr txBox="1">
            <a:spLocks noGrp="1"/>
          </p:cNvSpPr>
          <p:nvPr>
            <p:ph type="body" idx="1"/>
          </p:nvPr>
        </p:nvSpPr>
        <p:spPr>
          <a:xfrm>
            <a:off x="1092845" y="2367487"/>
            <a:ext cx="7816024" cy="381591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400"/>
              <a:buNone/>
            </a:pPr>
            <a:r>
              <a:rPr lang="es-MX" sz="2400"/>
              <a:t>Nombre de la actividad: análisis de los rasgos de personalidad, de carácter e intereses del líder histórico que lo hicieron un hombre trascendente.</a:t>
            </a:r>
            <a:endParaRPr sz="2400"/>
          </a:p>
          <a:p>
            <a:pPr marL="0" lvl="0" indent="0" algn="just" rtl="0">
              <a:lnSpc>
                <a:spcPct val="90000"/>
              </a:lnSpc>
              <a:spcBef>
                <a:spcPts val="1000"/>
              </a:spcBef>
              <a:spcAft>
                <a:spcPts val="0"/>
              </a:spcAft>
              <a:buClr>
                <a:schemeClr val="dk1"/>
              </a:buClr>
              <a:buSzPts val="2400"/>
              <a:buNone/>
            </a:pPr>
            <a:r>
              <a:rPr lang="es-MX" sz="2400"/>
              <a:t>Objetivo: aportar herramientas para el análisis del </a:t>
            </a:r>
            <a:r>
              <a:rPr lang="es-MX" sz="2400" i="1"/>
              <a:t>influencer</a:t>
            </a:r>
            <a:r>
              <a:rPr lang="es-MX" sz="2400"/>
              <a:t>.</a:t>
            </a:r>
            <a:endParaRPr sz="2400"/>
          </a:p>
          <a:p>
            <a:pPr marL="0" lvl="0" indent="0" algn="just" rtl="0">
              <a:lnSpc>
                <a:spcPct val="90000"/>
              </a:lnSpc>
              <a:spcBef>
                <a:spcPts val="1000"/>
              </a:spcBef>
              <a:spcAft>
                <a:spcPts val="0"/>
              </a:spcAft>
              <a:buClr>
                <a:schemeClr val="dk1"/>
              </a:buClr>
              <a:buSzPts val="2400"/>
              <a:buNone/>
            </a:pPr>
            <a:r>
              <a:rPr lang="es-MX" sz="2400"/>
              <a:t>Grado: 2° semestre</a:t>
            </a:r>
            <a:endParaRPr/>
          </a:p>
          <a:p>
            <a:pPr marL="0" lvl="0" indent="0" algn="just" rtl="0">
              <a:lnSpc>
                <a:spcPct val="90000"/>
              </a:lnSpc>
              <a:spcBef>
                <a:spcPts val="1000"/>
              </a:spcBef>
              <a:spcAft>
                <a:spcPts val="0"/>
              </a:spcAft>
              <a:buClr>
                <a:schemeClr val="dk1"/>
              </a:buClr>
              <a:buSzPts val="2400"/>
              <a:buNone/>
            </a:pPr>
            <a:r>
              <a:rPr lang="es-MX" sz="2400"/>
              <a:t>Fecha: a partir del 28 de abril.</a:t>
            </a:r>
            <a:endParaRPr/>
          </a:p>
        </p:txBody>
      </p:sp>
      <p:sp>
        <p:nvSpPr>
          <p:cNvPr id="864" name="Google Shape;864;p86"/>
          <p:cNvSpPr/>
          <p:nvPr/>
        </p:nvSpPr>
        <p:spPr>
          <a:xfrm>
            <a:off x="10088880" y="0"/>
            <a:ext cx="2103000" cy="6858000"/>
          </a:xfrm>
          <a:prstGeom prst="rect">
            <a:avLst/>
          </a:prstGeom>
          <a:solidFill>
            <a:srgbClr val="5C2D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65" name="Google Shape;865;p86"/>
          <p:cNvSpPr/>
          <p:nvPr/>
        </p:nvSpPr>
        <p:spPr>
          <a:xfrm>
            <a:off x="8915400" y="2358913"/>
            <a:ext cx="2140200" cy="2140200"/>
          </a:xfrm>
          <a:prstGeom prst="ellipse">
            <a:avLst/>
          </a:prstGeom>
          <a:solidFill>
            <a:srgbClr val="FFFFFF"/>
          </a:solidFill>
          <a:ln w="22225" cap="flat" cmpd="sng">
            <a:solidFill>
              <a:srgbClr val="67225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866" name="Google Shape;866;p86"/>
          <p:cNvPicPr preferRelativeResize="0"/>
          <p:nvPr/>
        </p:nvPicPr>
        <p:blipFill rotWithShape="1">
          <a:blip r:embed="rId3">
            <a:alphaModFix/>
          </a:blip>
          <a:srcRect/>
          <a:stretch/>
        </p:blipFill>
        <p:spPr>
          <a:xfrm>
            <a:off x="9413987" y="2857501"/>
            <a:ext cx="1143001" cy="1143001"/>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pic>
        <p:nvPicPr>
          <p:cNvPr id="871" name="Google Shape;871;p87"/>
          <p:cNvPicPr preferRelativeResize="0"/>
          <p:nvPr/>
        </p:nvPicPr>
        <p:blipFill rotWithShape="1">
          <a:blip r:embed="rId3">
            <a:alphaModFix/>
          </a:blip>
          <a:srcRect/>
          <a:stretch/>
        </p:blipFill>
        <p:spPr>
          <a:xfrm>
            <a:off x="9413987" y="2857501"/>
            <a:ext cx="1142998" cy="1142998"/>
          </a:xfrm>
          <a:prstGeom prst="rect">
            <a:avLst/>
          </a:prstGeom>
          <a:noFill/>
          <a:ln>
            <a:noFill/>
          </a:ln>
        </p:spPr>
      </p:pic>
      <p:sp>
        <p:nvSpPr>
          <p:cNvPr id="872" name="Google Shape;872;p87"/>
          <p:cNvSpPr/>
          <p:nvPr/>
        </p:nvSpPr>
        <p:spPr>
          <a:xfrm>
            <a:off x="1206778" y="726775"/>
            <a:ext cx="19284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s-MX" sz="3000" b="0" i="0" u="none" strike="noStrike" cap="none">
                <a:solidFill>
                  <a:schemeClr val="dk1"/>
                </a:solidFill>
                <a:latin typeface="Calibri"/>
                <a:ea typeface="Calibri"/>
                <a:cs typeface="Calibri"/>
                <a:sym typeface="Calibri"/>
              </a:rPr>
              <a:t>Apdo. 14.2</a:t>
            </a:r>
            <a:endParaRPr sz="3000" b="0" i="0" u="none" strike="noStrike" cap="none">
              <a:solidFill>
                <a:schemeClr val="dk1"/>
              </a:solidFill>
              <a:latin typeface="Calibri"/>
              <a:ea typeface="Calibri"/>
              <a:cs typeface="Calibri"/>
              <a:sym typeface="Calibri"/>
            </a:endParaRPr>
          </a:p>
        </p:txBody>
      </p:sp>
      <p:sp>
        <p:nvSpPr>
          <p:cNvPr id="873" name="Google Shape;873;p87"/>
          <p:cNvSpPr txBox="1">
            <a:spLocks noGrp="1"/>
          </p:cNvSpPr>
          <p:nvPr>
            <p:ph type="body" idx="1"/>
          </p:nvPr>
        </p:nvSpPr>
        <p:spPr>
          <a:xfrm>
            <a:off x="1206775" y="1337024"/>
            <a:ext cx="7401600" cy="5190000"/>
          </a:xfrm>
          <a:prstGeom prst="rect">
            <a:avLst/>
          </a:prstGeom>
          <a:noFill/>
          <a:ln>
            <a:noFill/>
          </a:ln>
        </p:spPr>
        <p:txBody>
          <a:bodyPr spcFirstLastPara="1" wrap="square" lIns="91425" tIns="45700" rIns="91425" bIns="45700" anchor="ctr" anchorCtr="0">
            <a:noAutofit/>
          </a:bodyPr>
          <a:lstStyle/>
          <a:p>
            <a:pPr marL="0" lvl="0" indent="0" algn="just" rtl="0">
              <a:lnSpc>
                <a:spcPct val="90000"/>
              </a:lnSpc>
              <a:spcBef>
                <a:spcPts val="0"/>
              </a:spcBef>
              <a:spcAft>
                <a:spcPts val="0"/>
              </a:spcAft>
              <a:buClr>
                <a:schemeClr val="dk1"/>
              </a:buClr>
              <a:buSzPts val="2400"/>
              <a:buNone/>
            </a:pPr>
            <a:r>
              <a:rPr lang="es-MX" sz="2400"/>
              <a:t>Historia Universal, Moderna y Contemporánea, clave 1104</a:t>
            </a:r>
            <a:r>
              <a:rPr lang="es-MX" sz="2400" u="sng"/>
              <a:t> </a:t>
            </a:r>
            <a:endParaRPr/>
          </a:p>
          <a:p>
            <a:pPr marL="0" lvl="0" indent="0" algn="just" rtl="0">
              <a:lnSpc>
                <a:spcPct val="90000"/>
              </a:lnSpc>
              <a:spcBef>
                <a:spcPts val="1000"/>
              </a:spcBef>
              <a:spcAft>
                <a:spcPts val="0"/>
              </a:spcAft>
              <a:buClr>
                <a:schemeClr val="dk1"/>
              </a:buClr>
              <a:buSzPts val="2200"/>
              <a:buNone/>
            </a:pPr>
            <a:endParaRPr sz="2200"/>
          </a:p>
          <a:p>
            <a:pPr marL="228600" lvl="0" indent="-88900" algn="just" rtl="0">
              <a:lnSpc>
                <a:spcPct val="90000"/>
              </a:lnSpc>
              <a:spcBef>
                <a:spcPts val="1000"/>
              </a:spcBef>
              <a:spcAft>
                <a:spcPts val="0"/>
              </a:spcAft>
              <a:buClr>
                <a:schemeClr val="dk1"/>
              </a:buClr>
              <a:buSzPts val="2200"/>
              <a:buNone/>
            </a:pPr>
            <a:endParaRPr sz="2200" i="1"/>
          </a:p>
          <a:p>
            <a:pPr marL="0" lvl="0" indent="0" algn="just" rtl="0">
              <a:lnSpc>
                <a:spcPct val="90000"/>
              </a:lnSpc>
              <a:spcBef>
                <a:spcPts val="1000"/>
              </a:spcBef>
              <a:spcAft>
                <a:spcPts val="0"/>
              </a:spcAft>
              <a:buClr>
                <a:schemeClr val="dk1"/>
              </a:buClr>
              <a:buSzPts val="2200"/>
              <a:buNone/>
            </a:pPr>
            <a:r>
              <a:rPr lang="es-MX" sz="2200"/>
              <a:t>Fuentes de apoyo:</a:t>
            </a:r>
            <a:endParaRPr sz="2200"/>
          </a:p>
          <a:p>
            <a:pPr marL="0" lvl="0" indent="0" algn="just" rtl="0">
              <a:lnSpc>
                <a:spcPct val="90000"/>
              </a:lnSpc>
              <a:spcBef>
                <a:spcPts val="1000"/>
              </a:spcBef>
              <a:spcAft>
                <a:spcPts val="0"/>
              </a:spcAft>
              <a:buClr>
                <a:schemeClr val="dk1"/>
              </a:buClr>
              <a:buSzPts val="2200"/>
              <a:buNone/>
            </a:pPr>
            <a:r>
              <a:rPr lang="es-MX" sz="2200"/>
              <a:t>Investigación previamente realizada.</a:t>
            </a:r>
            <a:endParaRPr sz="2200"/>
          </a:p>
        </p:txBody>
      </p:sp>
      <p:sp>
        <p:nvSpPr>
          <p:cNvPr id="874" name="Google Shape;874;p87"/>
          <p:cNvSpPr/>
          <p:nvPr/>
        </p:nvSpPr>
        <p:spPr>
          <a:xfrm>
            <a:off x="10088880" y="0"/>
            <a:ext cx="2103000" cy="6858000"/>
          </a:xfrm>
          <a:prstGeom prst="rect">
            <a:avLst/>
          </a:prstGeom>
          <a:solidFill>
            <a:srgbClr val="5C2D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75" name="Google Shape;875;p87"/>
          <p:cNvSpPr/>
          <p:nvPr/>
        </p:nvSpPr>
        <p:spPr>
          <a:xfrm>
            <a:off x="8915400" y="2358913"/>
            <a:ext cx="2140200" cy="2140200"/>
          </a:xfrm>
          <a:prstGeom prst="ellipse">
            <a:avLst/>
          </a:prstGeom>
          <a:solidFill>
            <a:srgbClr val="FFFFFF"/>
          </a:solidFill>
          <a:ln w="22225" cap="flat" cmpd="sng">
            <a:solidFill>
              <a:srgbClr val="67225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876" name="Google Shape;876;p87"/>
          <p:cNvPicPr preferRelativeResize="0"/>
          <p:nvPr/>
        </p:nvPicPr>
        <p:blipFill rotWithShape="1">
          <a:blip r:embed="rId3">
            <a:alphaModFix/>
          </a:blip>
          <a:srcRect/>
          <a:stretch/>
        </p:blipFill>
        <p:spPr>
          <a:xfrm>
            <a:off x="9413987" y="2857501"/>
            <a:ext cx="1143001" cy="1143001"/>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pic>
        <p:nvPicPr>
          <p:cNvPr id="881" name="Google Shape;881;p88"/>
          <p:cNvPicPr preferRelativeResize="0"/>
          <p:nvPr/>
        </p:nvPicPr>
        <p:blipFill rotWithShape="1">
          <a:blip r:embed="rId3">
            <a:alphaModFix/>
          </a:blip>
          <a:srcRect/>
          <a:stretch/>
        </p:blipFill>
        <p:spPr>
          <a:xfrm>
            <a:off x="9413987" y="2857501"/>
            <a:ext cx="1142998" cy="1142998"/>
          </a:xfrm>
          <a:prstGeom prst="rect">
            <a:avLst/>
          </a:prstGeom>
          <a:noFill/>
          <a:ln>
            <a:noFill/>
          </a:ln>
        </p:spPr>
      </p:pic>
      <p:sp>
        <p:nvSpPr>
          <p:cNvPr id="882" name="Google Shape;882;p88"/>
          <p:cNvSpPr txBox="1"/>
          <p:nvPr/>
        </p:nvSpPr>
        <p:spPr>
          <a:xfrm>
            <a:off x="1360075" y="587825"/>
            <a:ext cx="25587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s-MX" sz="3000" b="0" i="0" u="none" strike="noStrike" cap="none">
                <a:solidFill>
                  <a:schemeClr val="dk1"/>
                </a:solidFill>
                <a:latin typeface="Calibri"/>
                <a:ea typeface="Calibri"/>
                <a:cs typeface="Calibri"/>
                <a:sym typeface="Calibri"/>
              </a:rPr>
              <a:t>Apdo. 14.3</a:t>
            </a:r>
            <a:endParaRPr sz="3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3000" b="0" i="0" u="none" strike="noStrike" cap="none">
              <a:solidFill>
                <a:schemeClr val="dk1"/>
              </a:solidFill>
              <a:latin typeface="Calibri"/>
              <a:ea typeface="Calibri"/>
              <a:cs typeface="Calibri"/>
              <a:sym typeface="Calibri"/>
            </a:endParaRPr>
          </a:p>
        </p:txBody>
      </p:sp>
      <p:sp>
        <p:nvSpPr>
          <p:cNvPr id="883" name="Google Shape;883;p88"/>
          <p:cNvSpPr txBox="1">
            <a:spLocks noGrp="1"/>
          </p:cNvSpPr>
          <p:nvPr>
            <p:ph type="body" idx="1"/>
          </p:nvPr>
        </p:nvSpPr>
        <p:spPr>
          <a:xfrm>
            <a:off x="867633" y="1521568"/>
            <a:ext cx="7923669" cy="402387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2400"/>
              <a:buNone/>
            </a:pPr>
            <a:r>
              <a:rPr lang="es-MX" sz="4400" b="1"/>
              <a:t>JUSTIFICACIÓN DE LA ACTIVIDAD</a:t>
            </a:r>
            <a:endParaRPr sz="4400"/>
          </a:p>
          <a:p>
            <a:pPr marL="0" lvl="0" indent="0" algn="ctr" rtl="0">
              <a:lnSpc>
                <a:spcPct val="90000"/>
              </a:lnSpc>
              <a:spcBef>
                <a:spcPts val="1000"/>
              </a:spcBef>
              <a:spcAft>
                <a:spcPts val="0"/>
              </a:spcAft>
              <a:buClr>
                <a:schemeClr val="dk1"/>
              </a:buClr>
              <a:buSzPts val="2400"/>
              <a:buNone/>
            </a:pPr>
            <a:endParaRPr sz="2400" b="1"/>
          </a:p>
          <a:p>
            <a:pPr marL="0" lvl="0" indent="0" algn="just" rtl="0">
              <a:lnSpc>
                <a:spcPct val="90000"/>
              </a:lnSpc>
              <a:spcBef>
                <a:spcPts val="1000"/>
              </a:spcBef>
              <a:spcAft>
                <a:spcPts val="0"/>
              </a:spcAft>
              <a:buClr>
                <a:schemeClr val="dk1"/>
              </a:buClr>
              <a:buSzPts val="2400"/>
              <a:buNone/>
            </a:pPr>
            <a:endParaRPr sz="2400"/>
          </a:p>
          <a:p>
            <a:pPr marL="228600" lvl="0" indent="-228600" algn="just" rtl="0">
              <a:lnSpc>
                <a:spcPct val="90000"/>
              </a:lnSpc>
              <a:spcBef>
                <a:spcPts val="1000"/>
              </a:spcBef>
              <a:spcAft>
                <a:spcPts val="0"/>
              </a:spcAft>
              <a:buClr>
                <a:schemeClr val="dk1"/>
              </a:buClr>
              <a:buSzPts val="2400"/>
              <a:buChar char="•"/>
            </a:pPr>
            <a:r>
              <a:rPr lang="es-MX" sz="2400"/>
              <a:t>Aprender a inferir de un conjunto de eventos históricos y decisiones tomadas, los rasgos, valores y carácter de un líder.</a:t>
            </a:r>
            <a:endParaRPr/>
          </a:p>
          <a:p>
            <a:pPr marL="228600" lvl="0" indent="-228600" algn="just" rtl="0">
              <a:lnSpc>
                <a:spcPct val="90000"/>
              </a:lnSpc>
              <a:spcBef>
                <a:spcPts val="1000"/>
              </a:spcBef>
              <a:spcAft>
                <a:spcPts val="0"/>
              </a:spcAft>
              <a:buClr>
                <a:schemeClr val="dk1"/>
              </a:buClr>
              <a:buSzPts val="2400"/>
              <a:buChar char="•"/>
            </a:pPr>
            <a:r>
              <a:rPr lang="es-MX" sz="2400"/>
              <a:t>Identificar si lo anterior resultó positivo y constructivo.</a:t>
            </a:r>
            <a:endParaRPr sz="2400"/>
          </a:p>
          <a:p>
            <a:pPr marL="0" lvl="0" indent="0" algn="just" rtl="0">
              <a:lnSpc>
                <a:spcPct val="90000"/>
              </a:lnSpc>
              <a:spcBef>
                <a:spcPts val="1000"/>
              </a:spcBef>
              <a:spcAft>
                <a:spcPts val="0"/>
              </a:spcAft>
              <a:buClr>
                <a:schemeClr val="dk1"/>
              </a:buClr>
              <a:buSzPts val="2400"/>
              <a:buNone/>
            </a:pPr>
            <a:endParaRPr sz="2400"/>
          </a:p>
        </p:txBody>
      </p:sp>
      <p:sp>
        <p:nvSpPr>
          <p:cNvPr id="884" name="Google Shape;884;p88"/>
          <p:cNvSpPr/>
          <p:nvPr/>
        </p:nvSpPr>
        <p:spPr>
          <a:xfrm>
            <a:off x="10088880" y="0"/>
            <a:ext cx="2103000" cy="6858000"/>
          </a:xfrm>
          <a:prstGeom prst="rect">
            <a:avLst/>
          </a:prstGeom>
          <a:solidFill>
            <a:srgbClr val="5C2D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85" name="Google Shape;885;p88"/>
          <p:cNvSpPr/>
          <p:nvPr/>
        </p:nvSpPr>
        <p:spPr>
          <a:xfrm>
            <a:off x="8915400" y="2358913"/>
            <a:ext cx="2140200" cy="2140200"/>
          </a:xfrm>
          <a:prstGeom prst="ellipse">
            <a:avLst/>
          </a:prstGeom>
          <a:solidFill>
            <a:srgbClr val="FFFFFF"/>
          </a:solidFill>
          <a:ln w="22225" cap="flat" cmpd="sng">
            <a:solidFill>
              <a:srgbClr val="67225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886" name="Google Shape;886;p88"/>
          <p:cNvPicPr preferRelativeResize="0"/>
          <p:nvPr/>
        </p:nvPicPr>
        <p:blipFill rotWithShape="1">
          <a:blip r:embed="rId3">
            <a:alphaModFix/>
          </a:blip>
          <a:srcRect/>
          <a:stretch/>
        </p:blipFill>
        <p:spPr>
          <a:xfrm>
            <a:off x="9413987" y="2857501"/>
            <a:ext cx="1143001" cy="1143001"/>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pic>
        <p:nvPicPr>
          <p:cNvPr id="891" name="Google Shape;891;p89"/>
          <p:cNvPicPr preferRelativeResize="0"/>
          <p:nvPr/>
        </p:nvPicPr>
        <p:blipFill rotWithShape="1">
          <a:blip r:embed="rId3">
            <a:alphaModFix/>
          </a:blip>
          <a:srcRect/>
          <a:stretch/>
        </p:blipFill>
        <p:spPr>
          <a:xfrm>
            <a:off x="9413987" y="2857501"/>
            <a:ext cx="1142998" cy="1142998"/>
          </a:xfrm>
          <a:prstGeom prst="rect">
            <a:avLst/>
          </a:prstGeom>
          <a:noFill/>
          <a:ln>
            <a:noFill/>
          </a:ln>
        </p:spPr>
      </p:pic>
      <p:sp>
        <p:nvSpPr>
          <p:cNvPr id="892" name="Google Shape;892;p89"/>
          <p:cNvSpPr/>
          <p:nvPr/>
        </p:nvSpPr>
        <p:spPr>
          <a:xfrm>
            <a:off x="1016849" y="1595050"/>
            <a:ext cx="72588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s-MX" sz="4400" b="1" i="0" u="none" strike="noStrike" cap="none">
                <a:solidFill>
                  <a:schemeClr val="dk1"/>
                </a:solidFill>
                <a:latin typeface="Calibri"/>
                <a:ea typeface="Calibri"/>
                <a:cs typeface="Calibri"/>
                <a:sym typeface="Calibri"/>
              </a:rPr>
              <a:t>Descripción de apertura de la actividad</a:t>
            </a:r>
            <a:endParaRPr sz="4400" b="1" i="0" u="none" strike="noStrike" cap="none">
              <a:solidFill>
                <a:srgbClr val="000000"/>
              </a:solidFill>
            </a:endParaRPr>
          </a:p>
        </p:txBody>
      </p:sp>
      <p:sp>
        <p:nvSpPr>
          <p:cNvPr id="893" name="Google Shape;893;p89"/>
          <p:cNvSpPr txBox="1"/>
          <p:nvPr/>
        </p:nvSpPr>
        <p:spPr>
          <a:xfrm>
            <a:off x="1037742" y="3465334"/>
            <a:ext cx="6416643" cy="156966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s-MX" sz="2400" b="0" i="0" u="none" strike="noStrike" cap="none">
                <a:solidFill>
                  <a:schemeClr val="dk1"/>
                </a:solidFill>
                <a:latin typeface="Calibri"/>
                <a:ea typeface="Calibri"/>
                <a:cs typeface="Calibri"/>
                <a:sym typeface="Calibri"/>
              </a:rPr>
              <a:t>Explicar cómo, a partir de ciertos eventos históricos, su repetición, frecuencia e influencia, podemos inferir ciertos rasgos de la personalidad de los líderes.</a:t>
            </a:r>
            <a:endParaRPr sz="1400" b="0" i="0" u="none" strike="noStrike" cap="none">
              <a:solidFill>
                <a:srgbClr val="000000"/>
              </a:solidFill>
              <a:latin typeface="Arial"/>
              <a:ea typeface="Arial"/>
              <a:cs typeface="Arial"/>
              <a:sym typeface="Arial"/>
            </a:endParaRPr>
          </a:p>
        </p:txBody>
      </p:sp>
      <p:sp>
        <p:nvSpPr>
          <p:cNvPr id="894" name="Google Shape;894;p89"/>
          <p:cNvSpPr txBox="1"/>
          <p:nvPr/>
        </p:nvSpPr>
        <p:spPr>
          <a:xfrm>
            <a:off x="1058109" y="587825"/>
            <a:ext cx="2353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s-MX" sz="3000" b="0" i="0" u="none" strike="noStrike" cap="none">
                <a:solidFill>
                  <a:schemeClr val="dk1"/>
                </a:solidFill>
                <a:latin typeface="Calibri"/>
                <a:ea typeface="Calibri"/>
                <a:cs typeface="Calibri"/>
                <a:sym typeface="Calibri"/>
              </a:rPr>
              <a:t>Apdo. 14.4</a:t>
            </a:r>
            <a:endParaRPr sz="3000" b="0" i="0" u="none" strike="noStrike" cap="none">
              <a:solidFill>
                <a:schemeClr val="dk1"/>
              </a:solidFill>
              <a:latin typeface="Calibri"/>
              <a:ea typeface="Calibri"/>
              <a:cs typeface="Calibri"/>
              <a:sym typeface="Calibri"/>
            </a:endParaRPr>
          </a:p>
        </p:txBody>
      </p:sp>
      <p:sp>
        <p:nvSpPr>
          <p:cNvPr id="895" name="Google Shape;895;p89"/>
          <p:cNvSpPr/>
          <p:nvPr/>
        </p:nvSpPr>
        <p:spPr>
          <a:xfrm>
            <a:off x="10088880" y="0"/>
            <a:ext cx="2103000" cy="6858000"/>
          </a:xfrm>
          <a:prstGeom prst="rect">
            <a:avLst/>
          </a:prstGeom>
          <a:solidFill>
            <a:srgbClr val="5C2D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96" name="Google Shape;896;p89"/>
          <p:cNvSpPr/>
          <p:nvPr/>
        </p:nvSpPr>
        <p:spPr>
          <a:xfrm>
            <a:off x="8915400" y="2358913"/>
            <a:ext cx="2140200" cy="2140200"/>
          </a:xfrm>
          <a:prstGeom prst="ellipse">
            <a:avLst/>
          </a:prstGeom>
          <a:solidFill>
            <a:srgbClr val="FFFFFF"/>
          </a:solidFill>
          <a:ln w="22225" cap="flat" cmpd="sng">
            <a:solidFill>
              <a:srgbClr val="67225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897" name="Google Shape;897;p89"/>
          <p:cNvPicPr preferRelativeResize="0"/>
          <p:nvPr/>
        </p:nvPicPr>
        <p:blipFill rotWithShape="1">
          <a:blip r:embed="rId3">
            <a:alphaModFix/>
          </a:blip>
          <a:srcRect/>
          <a:stretch/>
        </p:blipFill>
        <p:spPr>
          <a:xfrm>
            <a:off x="9413987" y="2857501"/>
            <a:ext cx="1143001" cy="1143001"/>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pic>
        <p:nvPicPr>
          <p:cNvPr id="902" name="Google Shape;902;p90"/>
          <p:cNvPicPr preferRelativeResize="0"/>
          <p:nvPr/>
        </p:nvPicPr>
        <p:blipFill rotWithShape="1">
          <a:blip r:embed="rId3">
            <a:alphaModFix/>
          </a:blip>
          <a:srcRect/>
          <a:stretch/>
        </p:blipFill>
        <p:spPr>
          <a:xfrm>
            <a:off x="9413987" y="2857501"/>
            <a:ext cx="1142998" cy="1142998"/>
          </a:xfrm>
          <a:prstGeom prst="rect">
            <a:avLst/>
          </a:prstGeom>
          <a:noFill/>
          <a:ln>
            <a:noFill/>
          </a:ln>
        </p:spPr>
      </p:pic>
      <p:sp>
        <p:nvSpPr>
          <p:cNvPr id="903" name="Google Shape;903;p90"/>
          <p:cNvSpPr txBox="1"/>
          <p:nvPr/>
        </p:nvSpPr>
        <p:spPr>
          <a:xfrm>
            <a:off x="1084235" y="653150"/>
            <a:ext cx="26847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s-MX" sz="3000" b="0" i="0" u="none" strike="noStrike" cap="none">
                <a:solidFill>
                  <a:schemeClr val="dk1"/>
                </a:solidFill>
                <a:latin typeface="Calibri"/>
                <a:ea typeface="Calibri"/>
                <a:cs typeface="Calibri"/>
                <a:sym typeface="Calibri"/>
              </a:rPr>
              <a:t>Apdo. 14.5</a:t>
            </a:r>
            <a:endParaRPr sz="3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04" name="Google Shape;904;p90"/>
          <p:cNvSpPr txBox="1"/>
          <p:nvPr/>
        </p:nvSpPr>
        <p:spPr>
          <a:xfrm>
            <a:off x="1084217" y="1597325"/>
            <a:ext cx="6557554"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s-MX" sz="4400" b="1" i="0" u="none" strike="noStrike" cap="none">
                <a:solidFill>
                  <a:schemeClr val="dk1"/>
                </a:solidFill>
                <a:latin typeface="Calibri"/>
                <a:ea typeface="Calibri"/>
                <a:cs typeface="Calibri"/>
                <a:sym typeface="Calibri"/>
              </a:rPr>
              <a:t>Descripción del desarrollo de la actividad</a:t>
            </a:r>
            <a:endParaRPr sz="4400" b="0" i="0" u="none" strike="noStrike" cap="none">
              <a:solidFill>
                <a:srgbClr val="000000"/>
              </a:solidFill>
              <a:latin typeface="Arial"/>
              <a:ea typeface="Arial"/>
              <a:cs typeface="Arial"/>
              <a:sym typeface="Arial"/>
            </a:endParaRPr>
          </a:p>
        </p:txBody>
      </p:sp>
      <p:sp>
        <p:nvSpPr>
          <p:cNvPr id="905" name="Google Shape;905;p90"/>
          <p:cNvSpPr txBox="1"/>
          <p:nvPr/>
        </p:nvSpPr>
        <p:spPr>
          <a:xfrm>
            <a:off x="1084217" y="3246224"/>
            <a:ext cx="64167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s-MX" sz="2400" b="0" i="0" u="none" strike="noStrike" cap="none">
                <a:solidFill>
                  <a:schemeClr val="dk1"/>
                </a:solidFill>
                <a:latin typeface="Calibri"/>
                <a:ea typeface="Calibri"/>
                <a:cs typeface="Calibri"/>
                <a:sym typeface="Calibri"/>
              </a:rPr>
              <a:t>Realización del análisis sobre el material previamente investigado.</a:t>
            </a:r>
            <a:endParaRPr sz="2400" b="0" i="0" u="none" strike="noStrike" cap="none">
              <a:solidFill>
                <a:schemeClr val="dk1"/>
              </a:solidFill>
              <a:latin typeface="Calibri"/>
              <a:ea typeface="Calibri"/>
              <a:cs typeface="Calibri"/>
              <a:sym typeface="Calibri"/>
            </a:endParaRPr>
          </a:p>
        </p:txBody>
      </p:sp>
      <p:sp>
        <p:nvSpPr>
          <p:cNvPr id="906" name="Google Shape;906;p90"/>
          <p:cNvSpPr/>
          <p:nvPr/>
        </p:nvSpPr>
        <p:spPr>
          <a:xfrm>
            <a:off x="10088880" y="0"/>
            <a:ext cx="2103000" cy="6858000"/>
          </a:xfrm>
          <a:prstGeom prst="rect">
            <a:avLst/>
          </a:prstGeom>
          <a:solidFill>
            <a:srgbClr val="5C2D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07" name="Google Shape;907;p90"/>
          <p:cNvSpPr/>
          <p:nvPr/>
        </p:nvSpPr>
        <p:spPr>
          <a:xfrm>
            <a:off x="8915400" y="2358913"/>
            <a:ext cx="2140200" cy="2140200"/>
          </a:xfrm>
          <a:prstGeom prst="ellipse">
            <a:avLst/>
          </a:prstGeom>
          <a:solidFill>
            <a:srgbClr val="FFFFFF"/>
          </a:solidFill>
          <a:ln w="22225" cap="flat" cmpd="sng">
            <a:solidFill>
              <a:srgbClr val="67225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908" name="Google Shape;908;p90"/>
          <p:cNvPicPr preferRelativeResize="0"/>
          <p:nvPr/>
        </p:nvPicPr>
        <p:blipFill rotWithShape="1">
          <a:blip r:embed="rId3">
            <a:alphaModFix/>
          </a:blip>
          <a:srcRect/>
          <a:stretch/>
        </p:blipFill>
        <p:spPr>
          <a:xfrm>
            <a:off x="9413987" y="2857501"/>
            <a:ext cx="1143001" cy="1143001"/>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pic>
        <p:nvPicPr>
          <p:cNvPr id="913" name="Google Shape;913;p91"/>
          <p:cNvPicPr preferRelativeResize="0"/>
          <p:nvPr/>
        </p:nvPicPr>
        <p:blipFill rotWithShape="1">
          <a:blip r:embed="rId3">
            <a:alphaModFix/>
          </a:blip>
          <a:srcRect/>
          <a:stretch/>
        </p:blipFill>
        <p:spPr>
          <a:xfrm>
            <a:off x="9413987" y="2857501"/>
            <a:ext cx="1142998" cy="1142998"/>
          </a:xfrm>
          <a:prstGeom prst="rect">
            <a:avLst/>
          </a:prstGeom>
          <a:noFill/>
          <a:ln>
            <a:noFill/>
          </a:ln>
        </p:spPr>
      </p:pic>
      <p:sp>
        <p:nvSpPr>
          <p:cNvPr id="914" name="Google Shape;914;p91"/>
          <p:cNvSpPr txBox="1"/>
          <p:nvPr/>
        </p:nvSpPr>
        <p:spPr>
          <a:xfrm>
            <a:off x="893309" y="609185"/>
            <a:ext cx="1892753" cy="68022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2960"/>
              <a:buFont typeface="Calibri"/>
              <a:buNone/>
            </a:pPr>
            <a:r>
              <a:rPr lang="es-MX" sz="2960" b="0" i="0" u="none" strike="noStrike" cap="none">
                <a:solidFill>
                  <a:schemeClr val="dk1"/>
                </a:solidFill>
                <a:latin typeface="Calibri"/>
                <a:ea typeface="Calibri"/>
                <a:cs typeface="Calibri"/>
                <a:sym typeface="Calibri"/>
              </a:rPr>
              <a:t>Apdo. 14.6</a:t>
            </a:r>
            <a:endParaRPr sz="2960" b="0" i="0" u="none" strike="noStrike" cap="none">
              <a:solidFill>
                <a:schemeClr val="dk1"/>
              </a:solidFill>
              <a:latin typeface="Calibri"/>
              <a:ea typeface="Calibri"/>
              <a:cs typeface="Calibri"/>
              <a:sym typeface="Calibri"/>
            </a:endParaRPr>
          </a:p>
        </p:txBody>
      </p:sp>
      <p:sp>
        <p:nvSpPr>
          <p:cNvPr id="915" name="Google Shape;915;p91"/>
          <p:cNvSpPr txBox="1">
            <a:spLocks noGrp="1"/>
          </p:cNvSpPr>
          <p:nvPr>
            <p:ph type="title"/>
          </p:nvPr>
        </p:nvSpPr>
        <p:spPr>
          <a:xfrm>
            <a:off x="772886" y="1567543"/>
            <a:ext cx="7913914" cy="106905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Calibri"/>
              <a:buNone/>
            </a:pPr>
            <a:r>
              <a:rPr lang="es-MX" b="1"/>
              <a:t>Descripción del cierre de la actividad</a:t>
            </a:r>
            <a:endParaRPr/>
          </a:p>
        </p:txBody>
      </p:sp>
      <p:sp>
        <p:nvSpPr>
          <p:cNvPr id="916" name="Google Shape;916;p91"/>
          <p:cNvSpPr txBox="1"/>
          <p:nvPr/>
        </p:nvSpPr>
        <p:spPr>
          <a:xfrm>
            <a:off x="911853" y="3709998"/>
            <a:ext cx="7206190" cy="1200329"/>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2400"/>
              <a:buFont typeface="Arial"/>
              <a:buNone/>
            </a:pPr>
            <a:r>
              <a:rPr lang="es-MX" sz="2400" b="0" i="0" u="none" strike="noStrike" cap="none">
                <a:solidFill>
                  <a:schemeClr val="dk1"/>
                </a:solidFill>
                <a:latin typeface="Calibri"/>
                <a:ea typeface="Calibri"/>
                <a:cs typeface="Calibri"/>
                <a:sym typeface="Calibri"/>
              </a:rPr>
              <a:t>Preparar los contenidos  para el trabajo en Taller de lectura, redacción e iniciación a la investigación documental.</a:t>
            </a:r>
            <a:endParaRPr sz="2400" b="0" i="0" u="none" strike="noStrike" cap="none">
              <a:solidFill>
                <a:schemeClr val="dk1"/>
              </a:solidFill>
              <a:latin typeface="Calibri"/>
              <a:ea typeface="Calibri"/>
              <a:cs typeface="Calibri"/>
              <a:sym typeface="Calibri"/>
            </a:endParaRPr>
          </a:p>
        </p:txBody>
      </p:sp>
      <p:sp>
        <p:nvSpPr>
          <p:cNvPr id="917" name="Google Shape;917;p91"/>
          <p:cNvSpPr/>
          <p:nvPr/>
        </p:nvSpPr>
        <p:spPr>
          <a:xfrm>
            <a:off x="10088880" y="0"/>
            <a:ext cx="2103000" cy="6858000"/>
          </a:xfrm>
          <a:prstGeom prst="rect">
            <a:avLst/>
          </a:prstGeom>
          <a:solidFill>
            <a:srgbClr val="5C2D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18" name="Google Shape;918;p91"/>
          <p:cNvSpPr/>
          <p:nvPr/>
        </p:nvSpPr>
        <p:spPr>
          <a:xfrm>
            <a:off x="8915400" y="2358913"/>
            <a:ext cx="2140200" cy="2140200"/>
          </a:xfrm>
          <a:prstGeom prst="ellipse">
            <a:avLst/>
          </a:prstGeom>
          <a:solidFill>
            <a:srgbClr val="FFFFFF"/>
          </a:solidFill>
          <a:ln w="22225" cap="flat" cmpd="sng">
            <a:solidFill>
              <a:srgbClr val="67225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919" name="Google Shape;919;p91"/>
          <p:cNvPicPr preferRelativeResize="0"/>
          <p:nvPr/>
        </p:nvPicPr>
        <p:blipFill rotWithShape="1">
          <a:blip r:embed="rId3">
            <a:alphaModFix/>
          </a:blip>
          <a:srcRect/>
          <a:stretch/>
        </p:blipFill>
        <p:spPr>
          <a:xfrm>
            <a:off x="9413987" y="2857501"/>
            <a:ext cx="1143001" cy="11430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0"/>
          <p:cNvSpPr/>
          <p:nvPr/>
        </p:nvSpPr>
        <p:spPr>
          <a:xfrm>
            <a:off x="4595751" y="4418818"/>
            <a:ext cx="3218213" cy="1411966"/>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3" name="Google Shape;153;p20"/>
          <p:cNvSpPr txBox="1"/>
          <p:nvPr/>
        </p:nvSpPr>
        <p:spPr>
          <a:xfrm>
            <a:off x="4783777" y="4418818"/>
            <a:ext cx="2875808" cy="1200329"/>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Clr>
                <a:schemeClr val="dk1"/>
              </a:buClr>
              <a:buSzPts val="2400"/>
              <a:buFont typeface="Arial"/>
              <a:buNone/>
            </a:pPr>
            <a:r>
              <a:rPr lang="es-MX" sz="2200">
                <a:solidFill>
                  <a:schemeClr val="dk1"/>
                </a:solidFill>
                <a:latin typeface="Calibri"/>
                <a:ea typeface="Calibri"/>
                <a:cs typeface="Calibri"/>
                <a:sym typeface="Calibri"/>
              </a:rPr>
              <a:t>¿Cómo afecta la falta de un liderazgo positivo en tu comunidad?</a:t>
            </a:r>
            <a:endParaRPr sz="1200" b="0" i="0" u="none" strike="noStrike" cap="none">
              <a:solidFill>
                <a:srgbClr val="000000"/>
              </a:solidFill>
              <a:latin typeface="Arial"/>
              <a:ea typeface="Arial"/>
              <a:cs typeface="Arial"/>
              <a:sym typeface="Arial"/>
            </a:endParaRPr>
          </a:p>
        </p:txBody>
      </p:sp>
      <p:sp>
        <p:nvSpPr>
          <p:cNvPr id="154" name="Google Shape;154;p20"/>
          <p:cNvSpPr/>
          <p:nvPr/>
        </p:nvSpPr>
        <p:spPr>
          <a:xfrm>
            <a:off x="3040083" y="4368922"/>
            <a:ext cx="1555668" cy="1461862"/>
          </a:xfrm>
          <a:prstGeom prst="rightArrow">
            <a:avLst>
              <a:gd name="adj1" fmla="val 50000"/>
              <a:gd name="adj2"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5" name="Google Shape;155;p20"/>
          <p:cNvSpPr/>
          <p:nvPr/>
        </p:nvSpPr>
        <p:spPr>
          <a:xfrm>
            <a:off x="7813964" y="4327956"/>
            <a:ext cx="1662546" cy="1543793"/>
          </a:xfrm>
          <a:prstGeom prst="leftArrow">
            <a:avLst>
              <a:gd name="adj1" fmla="val 50000"/>
              <a:gd name="adj2"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156" name="Google Shape;156;p20"/>
          <p:cNvGrpSpPr/>
          <p:nvPr/>
        </p:nvGrpSpPr>
        <p:grpSpPr>
          <a:xfrm>
            <a:off x="5280563" y="3158836"/>
            <a:ext cx="1922318" cy="1259982"/>
            <a:chOff x="4668488" y="1436914"/>
            <a:chExt cx="1922318" cy="1259982"/>
          </a:xfrm>
        </p:grpSpPr>
        <p:sp>
          <p:nvSpPr>
            <p:cNvPr id="157" name="Google Shape;157;p20"/>
            <p:cNvSpPr/>
            <p:nvPr/>
          </p:nvSpPr>
          <p:spPr>
            <a:xfrm>
              <a:off x="4668488" y="1436914"/>
              <a:ext cx="1922318" cy="1259982"/>
            </a:xfrm>
            <a:prstGeom prst="downArrow">
              <a:avLst>
                <a:gd name="adj1" fmla="val 50000"/>
                <a:gd name="adj2" fmla="val 48694"/>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8" name="Google Shape;158;p20"/>
            <p:cNvSpPr txBox="1"/>
            <p:nvPr/>
          </p:nvSpPr>
          <p:spPr>
            <a:xfrm>
              <a:off x="5017326" y="1496567"/>
              <a:ext cx="1224641" cy="83099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s-MX" sz="1200" b="0" i="0" u="none" strike="noStrike" cap="none">
                  <a:solidFill>
                    <a:schemeClr val="dk1"/>
                  </a:solidFill>
                  <a:latin typeface="Calibri"/>
                  <a:ea typeface="Calibri"/>
                  <a:cs typeface="Calibri"/>
                  <a:sym typeface="Calibri"/>
                </a:rPr>
                <a:t>Historia Universal, moderna y contemporánea </a:t>
              </a:r>
              <a:endParaRPr sz="1400" b="0" i="0" u="none" strike="noStrike" cap="none">
                <a:solidFill>
                  <a:srgbClr val="000000"/>
                </a:solidFill>
                <a:latin typeface="Arial"/>
                <a:ea typeface="Arial"/>
                <a:cs typeface="Arial"/>
                <a:sym typeface="Arial"/>
              </a:endParaRPr>
            </a:p>
          </p:txBody>
        </p:sp>
      </p:grpSp>
      <p:sp>
        <p:nvSpPr>
          <p:cNvPr id="159" name="Google Shape;159;p20"/>
          <p:cNvSpPr txBox="1"/>
          <p:nvPr/>
        </p:nvSpPr>
        <p:spPr>
          <a:xfrm>
            <a:off x="3040083" y="4715131"/>
            <a:ext cx="1555668" cy="76944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s-MX" sz="1100" b="0" i="0" u="none" strike="noStrike" cap="none">
                <a:solidFill>
                  <a:schemeClr val="dk1"/>
                </a:solidFill>
                <a:latin typeface="Calibri"/>
                <a:ea typeface="Calibri"/>
                <a:cs typeface="Calibri"/>
                <a:sym typeface="Calibri"/>
              </a:rPr>
              <a:t>Taller de Lectura, redacción e iniciación a la investigación documental I</a:t>
            </a:r>
            <a:endParaRPr sz="1400" b="0" i="0" u="none" strike="noStrike" cap="none">
              <a:solidFill>
                <a:srgbClr val="000000"/>
              </a:solidFill>
              <a:latin typeface="Arial"/>
              <a:ea typeface="Arial"/>
              <a:cs typeface="Arial"/>
              <a:sym typeface="Arial"/>
            </a:endParaRPr>
          </a:p>
        </p:txBody>
      </p:sp>
      <p:sp>
        <p:nvSpPr>
          <p:cNvPr id="160" name="Google Shape;160;p20"/>
          <p:cNvSpPr txBox="1"/>
          <p:nvPr/>
        </p:nvSpPr>
        <p:spPr>
          <a:xfrm>
            <a:off x="8585859" y="4920089"/>
            <a:ext cx="783773"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s-MX" sz="1200" b="0" i="0" u="none" strike="noStrike" cap="none">
                <a:solidFill>
                  <a:schemeClr val="dk1"/>
                </a:solidFill>
                <a:latin typeface="Calibri"/>
                <a:ea typeface="Calibri"/>
                <a:cs typeface="Calibri"/>
                <a:sym typeface="Calibri"/>
              </a:rPr>
              <a:t>Taller de cómputo</a:t>
            </a:r>
            <a:endParaRPr sz="1400" b="0" i="0" u="none" strike="noStrike" cap="none">
              <a:solidFill>
                <a:srgbClr val="000000"/>
              </a:solidFill>
              <a:latin typeface="Arial"/>
              <a:ea typeface="Arial"/>
              <a:cs typeface="Arial"/>
              <a:sym typeface="Arial"/>
            </a:endParaRPr>
          </a:p>
        </p:txBody>
      </p:sp>
      <p:sp>
        <p:nvSpPr>
          <p:cNvPr id="161" name="Google Shape;161;p20"/>
          <p:cNvSpPr/>
          <p:nvPr/>
        </p:nvSpPr>
        <p:spPr>
          <a:xfrm>
            <a:off x="10094026" y="214953"/>
            <a:ext cx="1662546" cy="4915187"/>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s-MX" sz="1800" b="0" i="0" u="none" strike="noStrike" cap="none">
                <a:solidFill>
                  <a:schemeClr val="dk1"/>
                </a:solidFill>
                <a:latin typeface="Calibri"/>
                <a:ea typeface="Calibri"/>
                <a:cs typeface="Calibri"/>
                <a:sym typeface="Calibri"/>
              </a:rPr>
              <a:t>Análisis de la investigación sobre los perfiles de dirigentes en el mundo virtual. Desarrollar la habilidad para diseñar un sitio web y formar un criterio sobre las nuevas tendencias en el ambiente tecnológico. </a:t>
            </a:r>
            <a:endParaRPr sz="1800" b="0" i="0" u="none" strike="noStrike" cap="none">
              <a:solidFill>
                <a:schemeClr val="dk1"/>
              </a:solidFill>
              <a:latin typeface="Calibri"/>
              <a:ea typeface="Calibri"/>
              <a:cs typeface="Calibri"/>
              <a:sym typeface="Calibri"/>
            </a:endParaRPr>
          </a:p>
        </p:txBody>
      </p:sp>
      <p:sp>
        <p:nvSpPr>
          <p:cNvPr id="162" name="Google Shape;162;p20"/>
          <p:cNvSpPr/>
          <p:nvPr/>
        </p:nvSpPr>
        <p:spPr>
          <a:xfrm>
            <a:off x="734049" y="1753381"/>
            <a:ext cx="1721922" cy="3396343"/>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s-MX" sz="1800" b="0" i="0" u="none" strike="noStrike" cap="none">
                <a:solidFill>
                  <a:schemeClr val="dk1"/>
                </a:solidFill>
                <a:latin typeface="Calibri"/>
                <a:ea typeface="Calibri"/>
                <a:cs typeface="Calibri"/>
                <a:sym typeface="Calibri"/>
              </a:rPr>
              <a:t>Análisis de la información obtenida y transferencia a otros ámbitos, así como capacidad de reelaborar en diferentes formatos.</a:t>
            </a:r>
            <a:endParaRPr sz="1400" b="0" i="0" u="none" strike="noStrike" cap="none">
              <a:solidFill>
                <a:srgbClr val="000000"/>
              </a:solidFill>
              <a:latin typeface="Arial"/>
              <a:ea typeface="Arial"/>
              <a:cs typeface="Arial"/>
              <a:sym typeface="Arial"/>
            </a:endParaRPr>
          </a:p>
        </p:txBody>
      </p:sp>
      <p:sp>
        <p:nvSpPr>
          <p:cNvPr id="163" name="Google Shape;163;p20"/>
          <p:cNvSpPr/>
          <p:nvPr/>
        </p:nvSpPr>
        <p:spPr>
          <a:xfrm>
            <a:off x="7162800" y="214953"/>
            <a:ext cx="1721922" cy="3396343"/>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s-MX" sz="1800" b="0" i="0" u="none" strike="noStrike" cap="none">
                <a:solidFill>
                  <a:schemeClr val="dk1"/>
                </a:solidFill>
                <a:latin typeface="Calibri"/>
                <a:ea typeface="Calibri"/>
                <a:cs typeface="Calibri"/>
                <a:sym typeface="Calibri"/>
              </a:rPr>
              <a:t>Liderazgo, trascendencia, circunstancias del momento que permitieron el evento. </a:t>
            </a:r>
            <a:endParaRPr sz="1400" b="0" i="0" u="none" strike="noStrike" cap="none">
              <a:solidFill>
                <a:srgbClr val="000000"/>
              </a:solidFill>
              <a:latin typeface="Arial"/>
              <a:ea typeface="Arial"/>
              <a:cs typeface="Arial"/>
              <a:sym typeface="Arial"/>
            </a:endParaRPr>
          </a:p>
        </p:txBody>
      </p:sp>
      <p:sp>
        <p:nvSpPr>
          <p:cNvPr id="164" name="Google Shape;164;p20"/>
          <p:cNvSpPr/>
          <p:nvPr/>
        </p:nvSpPr>
        <p:spPr>
          <a:xfrm>
            <a:off x="2382984" y="415636"/>
            <a:ext cx="2400793" cy="1090703"/>
          </a:xfrm>
          <a:prstGeom prst="snip1Rect">
            <a:avLst>
              <a:gd name="adj" fmla="val 16667"/>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s-MX" sz="1600" b="0" i="0" u="none" strike="noStrike" cap="none">
                <a:solidFill>
                  <a:schemeClr val="lt1"/>
                </a:solidFill>
                <a:latin typeface="Calibri"/>
                <a:ea typeface="Calibri"/>
                <a:cs typeface="Calibri"/>
                <a:sym typeface="Calibri"/>
              </a:rPr>
              <a:t>Lectura e investigación de biografías y autobiografías, y redacción de ensayos </a:t>
            </a:r>
            <a:endParaRPr sz="1600" b="0" i="0" u="none" strike="noStrike" cap="none">
              <a:solidFill>
                <a:schemeClr val="lt1"/>
              </a:solidFill>
              <a:latin typeface="Calibri"/>
              <a:ea typeface="Calibri"/>
              <a:cs typeface="Calibri"/>
              <a:sym typeface="Calibri"/>
            </a:endParaRPr>
          </a:p>
        </p:txBody>
      </p:sp>
      <p:sp>
        <p:nvSpPr>
          <p:cNvPr id="165" name="Google Shape;165;p20"/>
          <p:cNvSpPr/>
          <p:nvPr/>
        </p:nvSpPr>
        <p:spPr>
          <a:xfrm>
            <a:off x="3299595" y="2055976"/>
            <a:ext cx="2436300" cy="960000"/>
          </a:xfrm>
          <a:prstGeom prst="snip1Rect">
            <a:avLst>
              <a:gd name="adj" fmla="val 16667"/>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s-MX" sz="1600" b="0" i="0" u="none" strike="noStrike" cap="none">
                <a:solidFill>
                  <a:schemeClr val="lt1"/>
                </a:solidFill>
                <a:latin typeface="Calibri"/>
                <a:ea typeface="Calibri"/>
                <a:cs typeface="Calibri"/>
                <a:sym typeface="Calibri"/>
              </a:rPr>
              <a:t>Principales dirigentes de las diferentes etapas históricas</a:t>
            </a:r>
            <a:endParaRPr sz="1600" b="0" i="0" u="none" strike="noStrike" cap="none">
              <a:solidFill>
                <a:schemeClr val="lt1"/>
              </a:solidFill>
              <a:latin typeface="Calibri"/>
              <a:ea typeface="Calibri"/>
              <a:cs typeface="Calibri"/>
              <a:sym typeface="Calibri"/>
            </a:endParaRPr>
          </a:p>
        </p:txBody>
      </p:sp>
      <p:sp>
        <p:nvSpPr>
          <p:cNvPr id="166" name="Google Shape;166;p20"/>
          <p:cNvSpPr/>
          <p:nvPr/>
        </p:nvSpPr>
        <p:spPr>
          <a:xfrm>
            <a:off x="9535885" y="5622367"/>
            <a:ext cx="2327563" cy="1020680"/>
          </a:xfrm>
          <a:prstGeom prst="snip1Rect">
            <a:avLst>
              <a:gd name="adj" fmla="val 16667"/>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s-MX" sz="1400" b="0" i="0" u="none" strike="noStrike" cap="none">
                <a:solidFill>
                  <a:schemeClr val="lt1"/>
                </a:solidFill>
                <a:latin typeface="Calibri"/>
                <a:ea typeface="Calibri"/>
                <a:cs typeface="Calibri"/>
                <a:sym typeface="Calibri"/>
              </a:rPr>
              <a:t>Búsqueda de información en Internet sobre los nuevos dirigentes en el mundo virtual. </a:t>
            </a:r>
            <a:endParaRPr sz="1400" b="0"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67" name="Google Shape;167;p20"/>
          <p:cNvSpPr txBox="1"/>
          <p:nvPr/>
        </p:nvSpPr>
        <p:spPr>
          <a:xfrm>
            <a:off x="771862" y="609185"/>
            <a:ext cx="1389855" cy="68022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2960"/>
              <a:buFont typeface="Calibri"/>
              <a:buNone/>
            </a:pPr>
            <a:r>
              <a:rPr lang="es-MX" sz="2960" b="0" i="0" u="none" strike="noStrike" cap="none">
                <a:solidFill>
                  <a:schemeClr val="dk1"/>
                </a:solidFill>
                <a:latin typeface="Calibri"/>
                <a:ea typeface="Calibri"/>
                <a:cs typeface="Calibri"/>
                <a:sym typeface="Calibri"/>
              </a:rPr>
              <a:t>Apdo. 7</a:t>
            </a:r>
            <a:endParaRPr sz="1400" b="0" i="0" u="none" strike="noStrike" cap="none">
              <a:solidFill>
                <a:srgbClr val="000000"/>
              </a:solidFill>
              <a:latin typeface="Arial"/>
              <a:ea typeface="Arial"/>
              <a:cs typeface="Arial"/>
              <a:sym typeface="Arial"/>
            </a:endParaRPr>
          </a:p>
        </p:txBody>
      </p:sp>
      <p:pic>
        <p:nvPicPr>
          <p:cNvPr id="168" name="Google Shape;168;p20"/>
          <p:cNvPicPr preferRelativeResize="0"/>
          <p:nvPr/>
        </p:nvPicPr>
        <p:blipFill rotWithShape="1">
          <a:blip r:embed="rId3">
            <a:alphaModFix/>
          </a:blip>
          <a:srcRect/>
          <a:stretch/>
        </p:blipFill>
        <p:spPr>
          <a:xfrm>
            <a:off x="568388" y="5396766"/>
            <a:ext cx="1288987" cy="1288987"/>
          </a:xfrm>
          <a:prstGeom prst="rect">
            <a:avLst/>
          </a:prstGeom>
          <a:noFill/>
          <a:ln>
            <a:noFill/>
          </a:ln>
        </p:spPr>
      </p:pic>
      <p:cxnSp>
        <p:nvCxnSpPr>
          <p:cNvPr id="169" name="Google Shape;169;p20"/>
          <p:cNvCxnSpPr>
            <a:endCxn id="166" idx="3"/>
          </p:cNvCxnSpPr>
          <p:nvPr/>
        </p:nvCxnSpPr>
        <p:spPr>
          <a:xfrm>
            <a:off x="9476567" y="5099767"/>
            <a:ext cx="1223100" cy="522600"/>
          </a:xfrm>
          <a:prstGeom prst="straightConnector1">
            <a:avLst/>
          </a:prstGeom>
          <a:noFill/>
          <a:ln w="9525" cap="flat" cmpd="sng">
            <a:solidFill>
              <a:schemeClr val="dk2"/>
            </a:solidFill>
            <a:prstDash val="solid"/>
            <a:round/>
            <a:headEnd type="none" w="med" len="med"/>
            <a:tailEnd type="none" w="med" len="med"/>
          </a:ln>
        </p:spPr>
      </p:cxnSp>
      <p:cxnSp>
        <p:nvCxnSpPr>
          <p:cNvPr id="170" name="Google Shape;170;p20"/>
          <p:cNvCxnSpPr>
            <a:stCxn id="155" idx="3"/>
            <a:endCxn id="161" idx="1"/>
          </p:cNvCxnSpPr>
          <p:nvPr/>
        </p:nvCxnSpPr>
        <p:spPr>
          <a:xfrm rot="10800000" flipH="1">
            <a:off x="9476510" y="2672552"/>
            <a:ext cx="617400" cy="2427300"/>
          </a:xfrm>
          <a:prstGeom prst="straightConnector1">
            <a:avLst/>
          </a:prstGeom>
          <a:noFill/>
          <a:ln w="9525" cap="flat" cmpd="sng">
            <a:solidFill>
              <a:schemeClr val="dk2"/>
            </a:solidFill>
            <a:prstDash val="solid"/>
            <a:round/>
            <a:headEnd type="none" w="med" len="med"/>
            <a:tailEnd type="none" w="med" len="med"/>
          </a:ln>
        </p:spPr>
      </p:cxnSp>
      <p:cxnSp>
        <p:nvCxnSpPr>
          <p:cNvPr id="171" name="Google Shape;171;p20"/>
          <p:cNvCxnSpPr>
            <a:stCxn id="158" idx="0"/>
            <a:endCxn id="163" idx="1"/>
          </p:cNvCxnSpPr>
          <p:nvPr/>
        </p:nvCxnSpPr>
        <p:spPr>
          <a:xfrm rot="10800000" flipH="1">
            <a:off x="6241722" y="1913189"/>
            <a:ext cx="921000" cy="1305300"/>
          </a:xfrm>
          <a:prstGeom prst="straightConnector1">
            <a:avLst/>
          </a:prstGeom>
          <a:noFill/>
          <a:ln w="9525" cap="flat" cmpd="sng">
            <a:solidFill>
              <a:schemeClr val="dk2"/>
            </a:solidFill>
            <a:prstDash val="solid"/>
            <a:round/>
            <a:headEnd type="none" w="med" len="med"/>
            <a:tailEnd type="none" w="med" len="med"/>
          </a:ln>
        </p:spPr>
      </p:cxnSp>
      <p:cxnSp>
        <p:nvCxnSpPr>
          <p:cNvPr id="172" name="Google Shape;172;p20"/>
          <p:cNvCxnSpPr>
            <a:stCxn id="159" idx="1"/>
            <a:endCxn id="162" idx="3"/>
          </p:cNvCxnSpPr>
          <p:nvPr/>
        </p:nvCxnSpPr>
        <p:spPr>
          <a:xfrm rot="10800000">
            <a:off x="2455983" y="3451651"/>
            <a:ext cx="584100" cy="1648200"/>
          </a:xfrm>
          <a:prstGeom prst="straightConnector1">
            <a:avLst/>
          </a:prstGeom>
          <a:noFill/>
          <a:ln w="9525" cap="flat" cmpd="sng">
            <a:solidFill>
              <a:schemeClr val="dk2"/>
            </a:solidFill>
            <a:prstDash val="solid"/>
            <a:round/>
            <a:headEnd type="none" w="med" len="med"/>
            <a:tailEnd type="none" w="med" len="med"/>
          </a:ln>
        </p:spPr>
      </p:cxnSp>
      <p:cxnSp>
        <p:nvCxnSpPr>
          <p:cNvPr id="173" name="Google Shape;173;p20"/>
          <p:cNvCxnSpPr>
            <a:stCxn id="162" idx="0"/>
            <a:endCxn id="164" idx="2"/>
          </p:cNvCxnSpPr>
          <p:nvPr/>
        </p:nvCxnSpPr>
        <p:spPr>
          <a:xfrm rot="10800000" flipH="1">
            <a:off x="1595010" y="961081"/>
            <a:ext cx="788100" cy="792300"/>
          </a:xfrm>
          <a:prstGeom prst="straightConnector1">
            <a:avLst/>
          </a:prstGeom>
          <a:noFill/>
          <a:ln w="9525" cap="flat" cmpd="sng">
            <a:solidFill>
              <a:schemeClr val="dk2"/>
            </a:solidFill>
            <a:prstDash val="solid"/>
            <a:round/>
            <a:headEnd type="none" w="med" len="med"/>
            <a:tailEnd type="none" w="med" len="med"/>
          </a:ln>
        </p:spPr>
      </p:cxnSp>
      <p:cxnSp>
        <p:nvCxnSpPr>
          <p:cNvPr id="174" name="Google Shape;174;p20"/>
          <p:cNvCxnSpPr>
            <a:stCxn id="158" idx="0"/>
            <a:endCxn id="165" idx="0"/>
          </p:cNvCxnSpPr>
          <p:nvPr/>
        </p:nvCxnSpPr>
        <p:spPr>
          <a:xfrm rot="10800000">
            <a:off x="5735922" y="2535989"/>
            <a:ext cx="505800" cy="6825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923"/>
        <p:cNvGrpSpPr/>
        <p:nvPr/>
      </p:nvGrpSpPr>
      <p:grpSpPr>
        <a:xfrm>
          <a:off x="0" y="0"/>
          <a:ext cx="0" cy="0"/>
          <a:chOff x="0" y="0"/>
          <a:chExt cx="0" cy="0"/>
        </a:xfrm>
      </p:grpSpPr>
      <p:pic>
        <p:nvPicPr>
          <p:cNvPr id="924" name="Google Shape;924;p92"/>
          <p:cNvPicPr preferRelativeResize="0"/>
          <p:nvPr/>
        </p:nvPicPr>
        <p:blipFill rotWithShape="1">
          <a:blip r:embed="rId3">
            <a:alphaModFix/>
          </a:blip>
          <a:srcRect/>
          <a:stretch/>
        </p:blipFill>
        <p:spPr>
          <a:xfrm>
            <a:off x="9413987" y="2857501"/>
            <a:ext cx="1142998" cy="1142998"/>
          </a:xfrm>
          <a:prstGeom prst="rect">
            <a:avLst/>
          </a:prstGeom>
          <a:noFill/>
          <a:ln>
            <a:noFill/>
          </a:ln>
        </p:spPr>
      </p:pic>
      <p:sp>
        <p:nvSpPr>
          <p:cNvPr id="925" name="Google Shape;925;p92"/>
          <p:cNvSpPr txBox="1"/>
          <p:nvPr/>
        </p:nvSpPr>
        <p:spPr>
          <a:xfrm>
            <a:off x="893309" y="609185"/>
            <a:ext cx="1892753" cy="68022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2960"/>
              <a:buFont typeface="Calibri"/>
              <a:buNone/>
            </a:pPr>
            <a:r>
              <a:rPr lang="es-MX" sz="2960" b="0" i="0" u="none" strike="noStrike" cap="none">
                <a:solidFill>
                  <a:schemeClr val="dk1"/>
                </a:solidFill>
                <a:latin typeface="Calibri"/>
                <a:ea typeface="Calibri"/>
                <a:cs typeface="Calibri"/>
                <a:sym typeface="Calibri"/>
              </a:rPr>
              <a:t>Apdo. 14.7</a:t>
            </a:r>
            <a:endParaRPr sz="2960" b="0" i="0" u="none" strike="noStrike" cap="none">
              <a:solidFill>
                <a:schemeClr val="dk1"/>
              </a:solidFill>
              <a:latin typeface="Calibri"/>
              <a:ea typeface="Calibri"/>
              <a:cs typeface="Calibri"/>
              <a:sym typeface="Calibri"/>
            </a:endParaRPr>
          </a:p>
        </p:txBody>
      </p:sp>
      <p:sp>
        <p:nvSpPr>
          <p:cNvPr id="926" name="Google Shape;926;p92"/>
          <p:cNvSpPr txBox="1">
            <a:spLocks noGrp="1"/>
          </p:cNvSpPr>
          <p:nvPr>
            <p:ph type="title"/>
          </p:nvPr>
        </p:nvSpPr>
        <p:spPr>
          <a:xfrm>
            <a:off x="1125725" y="1926300"/>
            <a:ext cx="7880400" cy="931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Calibri"/>
              <a:buNone/>
            </a:pPr>
            <a:r>
              <a:rPr lang="es-MX" b="1"/>
              <a:t>Descripción de lo que se hará con los resultados de la actividad</a:t>
            </a:r>
            <a:endParaRPr/>
          </a:p>
        </p:txBody>
      </p:sp>
      <p:sp>
        <p:nvSpPr>
          <p:cNvPr id="927" name="Google Shape;927;p92"/>
          <p:cNvSpPr txBox="1"/>
          <p:nvPr/>
        </p:nvSpPr>
        <p:spPr>
          <a:xfrm>
            <a:off x="988583" y="3741013"/>
            <a:ext cx="79269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s-MX" sz="2400" b="0" i="0" u="none" strike="noStrike" cap="none">
                <a:solidFill>
                  <a:schemeClr val="dk1"/>
                </a:solidFill>
                <a:latin typeface="Calibri"/>
                <a:ea typeface="Calibri"/>
                <a:cs typeface="Calibri"/>
                <a:sym typeface="Calibri"/>
              </a:rPr>
              <a:t>Se entregarán a la siguiente materia.</a:t>
            </a:r>
            <a:endParaRPr sz="1800" b="0" i="0" u="none" strike="noStrike" cap="none">
              <a:solidFill>
                <a:schemeClr val="dk1"/>
              </a:solidFill>
              <a:latin typeface="Calibri"/>
              <a:ea typeface="Calibri"/>
              <a:cs typeface="Calibri"/>
              <a:sym typeface="Calibri"/>
            </a:endParaRPr>
          </a:p>
        </p:txBody>
      </p:sp>
      <p:sp>
        <p:nvSpPr>
          <p:cNvPr id="928" name="Google Shape;928;p92"/>
          <p:cNvSpPr/>
          <p:nvPr/>
        </p:nvSpPr>
        <p:spPr>
          <a:xfrm>
            <a:off x="10088880" y="0"/>
            <a:ext cx="2103000" cy="6858000"/>
          </a:xfrm>
          <a:prstGeom prst="rect">
            <a:avLst/>
          </a:prstGeom>
          <a:solidFill>
            <a:srgbClr val="5C2D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29" name="Google Shape;929;p92"/>
          <p:cNvSpPr/>
          <p:nvPr/>
        </p:nvSpPr>
        <p:spPr>
          <a:xfrm>
            <a:off x="8915400" y="2358913"/>
            <a:ext cx="2140200" cy="2140200"/>
          </a:xfrm>
          <a:prstGeom prst="ellipse">
            <a:avLst/>
          </a:prstGeom>
          <a:solidFill>
            <a:srgbClr val="FFFFFF"/>
          </a:solidFill>
          <a:ln w="22225" cap="flat" cmpd="sng">
            <a:solidFill>
              <a:srgbClr val="67225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930" name="Google Shape;930;p92"/>
          <p:cNvPicPr preferRelativeResize="0"/>
          <p:nvPr/>
        </p:nvPicPr>
        <p:blipFill rotWithShape="1">
          <a:blip r:embed="rId3">
            <a:alphaModFix/>
          </a:blip>
          <a:srcRect/>
          <a:stretch/>
        </p:blipFill>
        <p:spPr>
          <a:xfrm>
            <a:off x="9413987" y="2857501"/>
            <a:ext cx="1143001" cy="1143001"/>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934"/>
        <p:cNvGrpSpPr/>
        <p:nvPr/>
      </p:nvGrpSpPr>
      <p:grpSpPr>
        <a:xfrm>
          <a:off x="0" y="0"/>
          <a:ext cx="0" cy="0"/>
          <a:chOff x="0" y="0"/>
          <a:chExt cx="0" cy="0"/>
        </a:xfrm>
      </p:grpSpPr>
      <p:pic>
        <p:nvPicPr>
          <p:cNvPr id="935" name="Google Shape;935;p93"/>
          <p:cNvPicPr preferRelativeResize="0"/>
          <p:nvPr/>
        </p:nvPicPr>
        <p:blipFill rotWithShape="1">
          <a:blip r:embed="rId3">
            <a:alphaModFix/>
          </a:blip>
          <a:srcRect/>
          <a:stretch/>
        </p:blipFill>
        <p:spPr>
          <a:xfrm>
            <a:off x="9413987" y="2857501"/>
            <a:ext cx="1142998" cy="1142998"/>
          </a:xfrm>
          <a:prstGeom prst="rect">
            <a:avLst/>
          </a:prstGeom>
          <a:noFill/>
          <a:ln>
            <a:noFill/>
          </a:ln>
        </p:spPr>
      </p:pic>
      <p:sp>
        <p:nvSpPr>
          <p:cNvPr id="936" name="Google Shape;936;p93"/>
          <p:cNvSpPr txBox="1">
            <a:spLocks noGrp="1"/>
          </p:cNvSpPr>
          <p:nvPr>
            <p:ph type="title"/>
          </p:nvPr>
        </p:nvSpPr>
        <p:spPr>
          <a:xfrm>
            <a:off x="872604" y="1721690"/>
            <a:ext cx="8500754" cy="97356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Calibri"/>
              <a:buNone/>
            </a:pPr>
            <a:r>
              <a:rPr lang="es-MX" sz="3200" b="1"/>
              <a:t>Análisis y contrastación entre lo esperado y lo sucedido</a:t>
            </a:r>
            <a:endParaRPr/>
          </a:p>
        </p:txBody>
      </p:sp>
      <p:sp>
        <p:nvSpPr>
          <p:cNvPr id="937" name="Google Shape;937;p93"/>
          <p:cNvSpPr txBox="1"/>
          <p:nvPr/>
        </p:nvSpPr>
        <p:spPr>
          <a:xfrm>
            <a:off x="872600" y="740750"/>
            <a:ext cx="29196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s-MX" sz="3000" b="0" i="0" u="none" strike="noStrike" cap="none">
                <a:solidFill>
                  <a:schemeClr val="dk1"/>
                </a:solidFill>
                <a:latin typeface="Calibri"/>
                <a:ea typeface="Calibri"/>
                <a:cs typeface="Calibri"/>
                <a:sym typeface="Calibri"/>
              </a:rPr>
              <a:t>Apartado 14.8</a:t>
            </a:r>
            <a:endParaRPr sz="3000" b="0" i="0" u="none" strike="noStrike" cap="none">
              <a:solidFill>
                <a:schemeClr val="dk1"/>
              </a:solidFill>
              <a:latin typeface="Calibri"/>
              <a:ea typeface="Calibri"/>
              <a:cs typeface="Calibri"/>
              <a:sym typeface="Calibri"/>
            </a:endParaRPr>
          </a:p>
        </p:txBody>
      </p:sp>
      <p:sp>
        <p:nvSpPr>
          <p:cNvPr id="938" name="Google Shape;938;p93"/>
          <p:cNvSpPr txBox="1">
            <a:spLocks noGrp="1"/>
          </p:cNvSpPr>
          <p:nvPr>
            <p:ph type="body" idx="1"/>
          </p:nvPr>
        </p:nvSpPr>
        <p:spPr>
          <a:xfrm>
            <a:off x="816702" y="2822256"/>
            <a:ext cx="7887215" cy="2525168"/>
          </a:xfrm>
          <a:prstGeom prst="rect">
            <a:avLst/>
          </a:prstGeom>
          <a:noFill/>
          <a:ln>
            <a:noFill/>
          </a:ln>
        </p:spPr>
        <p:txBody>
          <a:bodyPr spcFirstLastPara="1" wrap="square" lIns="91425" tIns="45700" rIns="91425" bIns="45700" anchor="ctr" anchorCtr="0">
            <a:noAutofit/>
          </a:bodyPr>
          <a:lstStyle/>
          <a:p>
            <a:pPr marL="0" lvl="0" indent="0" algn="just" rtl="0">
              <a:lnSpc>
                <a:spcPct val="80000"/>
              </a:lnSpc>
              <a:spcBef>
                <a:spcPts val="0"/>
              </a:spcBef>
              <a:spcAft>
                <a:spcPts val="0"/>
              </a:spcAft>
              <a:buClr>
                <a:schemeClr val="dk1"/>
              </a:buClr>
              <a:buSzPts val="2220"/>
              <a:buNone/>
            </a:pPr>
            <a:r>
              <a:rPr lang="es-MX" sz="2220"/>
              <a:t>Se esperaba que las alumnas aprendieran a inferir rasgos de la personalidad de los  líderes históricos, para poder hacer una valoración.</a:t>
            </a:r>
            <a:endParaRPr/>
          </a:p>
          <a:p>
            <a:pPr marL="0" lvl="0" indent="0" algn="just" rtl="0">
              <a:lnSpc>
                <a:spcPct val="80000"/>
              </a:lnSpc>
              <a:spcBef>
                <a:spcPts val="1000"/>
              </a:spcBef>
              <a:spcAft>
                <a:spcPts val="0"/>
              </a:spcAft>
              <a:buClr>
                <a:schemeClr val="dk1"/>
              </a:buClr>
              <a:buSzPts val="2220"/>
              <a:buNone/>
            </a:pPr>
            <a:r>
              <a:rPr lang="es-MX" sz="2220"/>
              <a:t>Lo hicieron sin problemas, para poder usarlo como herramienta en el trabajo de las siguientes materias.</a:t>
            </a:r>
            <a:endParaRPr sz="2220"/>
          </a:p>
          <a:p>
            <a:pPr marL="0" lvl="0" indent="0" algn="just" rtl="0">
              <a:lnSpc>
                <a:spcPct val="80000"/>
              </a:lnSpc>
              <a:spcBef>
                <a:spcPts val="1000"/>
              </a:spcBef>
              <a:spcAft>
                <a:spcPts val="0"/>
              </a:spcAft>
              <a:buClr>
                <a:schemeClr val="dk1"/>
              </a:buClr>
              <a:buSzPts val="2220"/>
              <a:buNone/>
            </a:pPr>
            <a:r>
              <a:rPr lang="es-MX" sz="2220"/>
              <a:t>Tampoco hubo dificultades al perder el contacto presencial, pues supieron aprovechar las herramientas utilizadas en el Taller de cómputo para tener reuniones virtuales.</a:t>
            </a:r>
            <a:endParaRPr/>
          </a:p>
        </p:txBody>
      </p:sp>
      <p:sp>
        <p:nvSpPr>
          <p:cNvPr id="939" name="Google Shape;939;p93"/>
          <p:cNvSpPr/>
          <p:nvPr/>
        </p:nvSpPr>
        <p:spPr>
          <a:xfrm>
            <a:off x="10088880" y="0"/>
            <a:ext cx="2103000" cy="6858000"/>
          </a:xfrm>
          <a:prstGeom prst="rect">
            <a:avLst/>
          </a:prstGeom>
          <a:solidFill>
            <a:srgbClr val="5C2D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40" name="Google Shape;940;p93"/>
          <p:cNvSpPr/>
          <p:nvPr/>
        </p:nvSpPr>
        <p:spPr>
          <a:xfrm>
            <a:off x="8915400" y="2358913"/>
            <a:ext cx="2140200" cy="2140200"/>
          </a:xfrm>
          <a:prstGeom prst="ellipse">
            <a:avLst/>
          </a:prstGeom>
          <a:solidFill>
            <a:srgbClr val="FFFFFF"/>
          </a:solidFill>
          <a:ln w="22225" cap="flat" cmpd="sng">
            <a:solidFill>
              <a:srgbClr val="67225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941" name="Google Shape;941;p93"/>
          <p:cNvPicPr preferRelativeResize="0"/>
          <p:nvPr/>
        </p:nvPicPr>
        <p:blipFill rotWithShape="1">
          <a:blip r:embed="rId3">
            <a:alphaModFix/>
          </a:blip>
          <a:srcRect/>
          <a:stretch/>
        </p:blipFill>
        <p:spPr>
          <a:xfrm>
            <a:off x="9413987" y="2857501"/>
            <a:ext cx="1143001" cy="1143001"/>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945"/>
        <p:cNvGrpSpPr/>
        <p:nvPr/>
      </p:nvGrpSpPr>
      <p:grpSpPr>
        <a:xfrm>
          <a:off x="0" y="0"/>
          <a:ext cx="0" cy="0"/>
          <a:chOff x="0" y="0"/>
          <a:chExt cx="0" cy="0"/>
        </a:xfrm>
      </p:grpSpPr>
      <p:pic>
        <p:nvPicPr>
          <p:cNvPr id="946" name="Google Shape;946;p94"/>
          <p:cNvPicPr preferRelativeResize="0"/>
          <p:nvPr/>
        </p:nvPicPr>
        <p:blipFill rotWithShape="1">
          <a:blip r:embed="rId3">
            <a:alphaModFix/>
          </a:blip>
          <a:srcRect/>
          <a:stretch/>
        </p:blipFill>
        <p:spPr>
          <a:xfrm>
            <a:off x="9413987" y="2857501"/>
            <a:ext cx="1142998" cy="1142998"/>
          </a:xfrm>
          <a:prstGeom prst="rect">
            <a:avLst/>
          </a:prstGeom>
          <a:noFill/>
          <a:ln>
            <a:noFill/>
          </a:ln>
        </p:spPr>
      </p:pic>
      <p:sp>
        <p:nvSpPr>
          <p:cNvPr id="947" name="Google Shape;947;p94"/>
          <p:cNvSpPr txBox="1"/>
          <p:nvPr/>
        </p:nvSpPr>
        <p:spPr>
          <a:xfrm>
            <a:off x="893309" y="609185"/>
            <a:ext cx="1892753" cy="68022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2960"/>
              <a:buFont typeface="Calibri"/>
              <a:buNone/>
            </a:pPr>
            <a:r>
              <a:rPr lang="es-MX" sz="2960" b="0" i="0" u="none" strike="noStrike" cap="none">
                <a:solidFill>
                  <a:schemeClr val="dk1"/>
                </a:solidFill>
                <a:latin typeface="Calibri"/>
                <a:ea typeface="Calibri"/>
                <a:cs typeface="Calibri"/>
                <a:sym typeface="Calibri"/>
              </a:rPr>
              <a:t>Apdo. 14.9</a:t>
            </a:r>
            <a:endParaRPr sz="2960" b="0" i="0" u="none" strike="noStrike" cap="none">
              <a:solidFill>
                <a:schemeClr val="dk1"/>
              </a:solidFill>
              <a:latin typeface="Calibri"/>
              <a:ea typeface="Calibri"/>
              <a:cs typeface="Calibri"/>
              <a:sym typeface="Calibri"/>
            </a:endParaRPr>
          </a:p>
        </p:txBody>
      </p:sp>
      <p:sp>
        <p:nvSpPr>
          <p:cNvPr id="948" name="Google Shape;948;p94"/>
          <p:cNvSpPr txBox="1">
            <a:spLocks noGrp="1"/>
          </p:cNvSpPr>
          <p:nvPr>
            <p:ph type="title"/>
          </p:nvPr>
        </p:nvSpPr>
        <p:spPr>
          <a:xfrm>
            <a:off x="701075" y="1452274"/>
            <a:ext cx="7077900" cy="806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Calibri"/>
              <a:buNone/>
            </a:pPr>
            <a:r>
              <a:rPr lang="es-MX" b="1"/>
              <a:t>Toma de decisiones</a:t>
            </a:r>
            <a:endParaRPr/>
          </a:p>
        </p:txBody>
      </p:sp>
      <p:sp>
        <p:nvSpPr>
          <p:cNvPr id="949" name="Google Shape;949;p94"/>
          <p:cNvSpPr txBox="1">
            <a:spLocks noGrp="1"/>
          </p:cNvSpPr>
          <p:nvPr>
            <p:ph type="body" idx="1"/>
          </p:nvPr>
        </p:nvSpPr>
        <p:spPr>
          <a:xfrm>
            <a:off x="701081" y="2589861"/>
            <a:ext cx="8064096" cy="2525168"/>
          </a:xfrm>
          <a:prstGeom prst="rect">
            <a:avLst/>
          </a:prstGeom>
          <a:noFill/>
          <a:ln>
            <a:noFill/>
          </a:ln>
        </p:spPr>
        <p:txBody>
          <a:bodyPr spcFirstLastPara="1" wrap="square" lIns="91425" tIns="45700" rIns="91425" bIns="45700" anchor="ctr" anchorCtr="0">
            <a:noAutofit/>
          </a:bodyPr>
          <a:lstStyle/>
          <a:p>
            <a:pPr marL="0" lvl="0" indent="0" algn="just" rtl="0">
              <a:lnSpc>
                <a:spcPct val="90000"/>
              </a:lnSpc>
              <a:spcBef>
                <a:spcPts val="0"/>
              </a:spcBef>
              <a:spcAft>
                <a:spcPts val="0"/>
              </a:spcAft>
              <a:buClr>
                <a:schemeClr val="dk1"/>
              </a:buClr>
              <a:buSzPts val="2400"/>
              <a:buNone/>
            </a:pPr>
            <a:r>
              <a:rPr lang="es-MX" sz="2400"/>
              <a:t>Las alumnas propusieron que se tomarán las decisiones de las tres materias en forma conjunta, por lo avanzado de su proyecto.</a:t>
            </a:r>
            <a:endParaRPr/>
          </a:p>
          <a:p>
            <a:pPr marL="0" lvl="0" indent="0" algn="just" rtl="0">
              <a:lnSpc>
                <a:spcPct val="90000"/>
              </a:lnSpc>
              <a:spcBef>
                <a:spcPts val="1000"/>
              </a:spcBef>
              <a:spcAft>
                <a:spcPts val="0"/>
              </a:spcAft>
              <a:buClr>
                <a:schemeClr val="dk1"/>
              </a:buClr>
              <a:buSzPts val="2400"/>
              <a:buNone/>
            </a:pPr>
            <a:endParaRPr sz="2400"/>
          </a:p>
          <a:p>
            <a:pPr marL="0" lvl="0" indent="0" algn="just" rtl="0">
              <a:lnSpc>
                <a:spcPct val="90000"/>
              </a:lnSpc>
              <a:spcBef>
                <a:spcPts val="1000"/>
              </a:spcBef>
              <a:spcAft>
                <a:spcPts val="0"/>
              </a:spcAft>
              <a:buClr>
                <a:schemeClr val="dk1"/>
              </a:buClr>
              <a:buSzPts val="2400"/>
              <a:buNone/>
            </a:pPr>
            <a:r>
              <a:rPr lang="es-MX" sz="2400"/>
              <a:t>Decidieron qué de lo investigado era útil para el contenido del blog.</a:t>
            </a:r>
            <a:endParaRPr sz="2400"/>
          </a:p>
        </p:txBody>
      </p:sp>
      <p:sp>
        <p:nvSpPr>
          <p:cNvPr id="950" name="Google Shape;950;p94"/>
          <p:cNvSpPr/>
          <p:nvPr/>
        </p:nvSpPr>
        <p:spPr>
          <a:xfrm>
            <a:off x="10088880" y="0"/>
            <a:ext cx="2103000" cy="6858000"/>
          </a:xfrm>
          <a:prstGeom prst="rect">
            <a:avLst/>
          </a:prstGeom>
          <a:solidFill>
            <a:srgbClr val="5C2D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51" name="Google Shape;951;p94"/>
          <p:cNvSpPr/>
          <p:nvPr/>
        </p:nvSpPr>
        <p:spPr>
          <a:xfrm>
            <a:off x="8915400" y="2358913"/>
            <a:ext cx="2140200" cy="2140200"/>
          </a:xfrm>
          <a:prstGeom prst="ellipse">
            <a:avLst/>
          </a:prstGeom>
          <a:solidFill>
            <a:srgbClr val="FFFFFF"/>
          </a:solidFill>
          <a:ln w="22225" cap="flat" cmpd="sng">
            <a:solidFill>
              <a:srgbClr val="67225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952" name="Google Shape;952;p94"/>
          <p:cNvPicPr preferRelativeResize="0"/>
          <p:nvPr/>
        </p:nvPicPr>
        <p:blipFill rotWithShape="1">
          <a:blip r:embed="rId3">
            <a:alphaModFix/>
          </a:blip>
          <a:srcRect/>
          <a:stretch/>
        </p:blipFill>
        <p:spPr>
          <a:xfrm>
            <a:off x="9413987" y="2857501"/>
            <a:ext cx="1143001" cy="1143001"/>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sp>
        <p:nvSpPr>
          <p:cNvPr id="957" name="Google Shape;957;p95"/>
          <p:cNvSpPr txBox="1">
            <a:spLocks noGrp="1"/>
          </p:cNvSpPr>
          <p:nvPr>
            <p:ph type="title"/>
          </p:nvPr>
        </p:nvSpPr>
        <p:spPr>
          <a:xfrm>
            <a:off x="354100" y="2178425"/>
            <a:ext cx="383700" cy="1913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s-MX"/>
              <a:t>Evidencias</a:t>
            </a:r>
            <a:endParaRPr/>
          </a:p>
        </p:txBody>
      </p:sp>
      <p:sp>
        <p:nvSpPr>
          <p:cNvPr id="958" name="Google Shape;958;p95"/>
          <p:cNvSpPr txBox="1"/>
          <p:nvPr/>
        </p:nvSpPr>
        <p:spPr>
          <a:xfrm>
            <a:off x="1463825" y="438000"/>
            <a:ext cx="10004700" cy="87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MX" sz="2400">
                <a:solidFill>
                  <a:schemeClr val="dk1"/>
                </a:solidFill>
              </a:rPr>
              <a:t>https://classroom.google.com/c/NDExODU0MjIzODBa/a/OTc2MDE0MDAzNDZa/submissions/by-status/and-sort-last-name/all</a:t>
            </a:r>
            <a:endParaRPr/>
          </a:p>
        </p:txBody>
      </p:sp>
      <p:pic>
        <p:nvPicPr>
          <p:cNvPr id="959" name="Google Shape;959;p95"/>
          <p:cNvPicPr preferRelativeResize="0"/>
          <p:nvPr/>
        </p:nvPicPr>
        <p:blipFill>
          <a:blip r:embed="rId3">
            <a:alphaModFix/>
          </a:blip>
          <a:stretch>
            <a:fillRect/>
          </a:stretch>
        </p:blipFill>
        <p:spPr>
          <a:xfrm>
            <a:off x="6362998" y="3515350"/>
            <a:ext cx="5320402" cy="3051450"/>
          </a:xfrm>
          <a:prstGeom prst="rect">
            <a:avLst/>
          </a:prstGeom>
          <a:noFill/>
          <a:ln>
            <a:noFill/>
          </a:ln>
        </p:spPr>
      </p:pic>
      <p:pic>
        <p:nvPicPr>
          <p:cNvPr id="960" name="Google Shape;960;p95"/>
          <p:cNvPicPr preferRelativeResize="0"/>
          <p:nvPr/>
        </p:nvPicPr>
        <p:blipFill>
          <a:blip r:embed="rId4">
            <a:alphaModFix/>
          </a:blip>
          <a:stretch>
            <a:fillRect/>
          </a:stretch>
        </p:blipFill>
        <p:spPr>
          <a:xfrm>
            <a:off x="1463826" y="1613625"/>
            <a:ext cx="6088450" cy="3492400"/>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964"/>
        <p:cNvGrpSpPr/>
        <p:nvPr/>
      </p:nvGrpSpPr>
      <p:grpSpPr>
        <a:xfrm>
          <a:off x="0" y="0"/>
          <a:ext cx="0" cy="0"/>
          <a:chOff x="0" y="0"/>
          <a:chExt cx="0" cy="0"/>
        </a:xfrm>
      </p:grpSpPr>
      <p:pic>
        <p:nvPicPr>
          <p:cNvPr id="965" name="Google Shape;965;p96"/>
          <p:cNvPicPr preferRelativeResize="0"/>
          <p:nvPr/>
        </p:nvPicPr>
        <p:blipFill>
          <a:blip r:embed="rId3">
            <a:alphaModFix/>
          </a:blip>
          <a:stretch>
            <a:fillRect/>
          </a:stretch>
        </p:blipFill>
        <p:spPr>
          <a:xfrm>
            <a:off x="1071313" y="472600"/>
            <a:ext cx="5441576" cy="3400974"/>
          </a:xfrm>
          <a:prstGeom prst="rect">
            <a:avLst/>
          </a:prstGeom>
          <a:noFill/>
          <a:ln>
            <a:noFill/>
          </a:ln>
        </p:spPr>
      </p:pic>
      <p:pic>
        <p:nvPicPr>
          <p:cNvPr id="966" name="Google Shape;966;p96"/>
          <p:cNvPicPr preferRelativeResize="0"/>
          <p:nvPr/>
        </p:nvPicPr>
        <p:blipFill>
          <a:blip r:embed="rId4">
            <a:alphaModFix/>
          </a:blip>
          <a:stretch>
            <a:fillRect/>
          </a:stretch>
        </p:blipFill>
        <p:spPr>
          <a:xfrm>
            <a:off x="6007750" y="2927339"/>
            <a:ext cx="5320402" cy="3075160"/>
          </a:xfrm>
          <a:prstGeom prst="rect">
            <a:avLst/>
          </a:prstGeom>
          <a:noFill/>
          <a:ln>
            <a:noFill/>
          </a:ln>
        </p:spPr>
      </p:pic>
      <p:sp>
        <p:nvSpPr>
          <p:cNvPr id="967" name="Google Shape;967;p96"/>
          <p:cNvSpPr txBox="1">
            <a:spLocks noGrp="1"/>
          </p:cNvSpPr>
          <p:nvPr>
            <p:ph type="title"/>
          </p:nvPr>
        </p:nvSpPr>
        <p:spPr>
          <a:xfrm>
            <a:off x="354100" y="2178425"/>
            <a:ext cx="383700" cy="1913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s-MX"/>
              <a:t>Evidencias</a:t>
            </a:r>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971"/>
        <p:cNvGrpSpPr/>
        <p:nvPr/>
      </p:nvGrpSpPr>
      <p:grpSpPr>
        <a:xfrm>
          <a:off x="0" y="0"/>
          <a:ext cx="0" cy="0"/>
          <a:chOff x="0" y="0"/>
          <a:chExt cx="0" cy="0"/>
        </a:xfrm>
      </p:grpSpPr>
      <p:pic>
        <p:nvPicPr>
          <p:cNvPr id="972" name="Google Shape;972;p97"/>
          <p:cNvPicPr preferRelativeResize="0"/>
          <p:nvPr/>
        </p:nvPicPr>
        <p:blipFill rotWithShape="1">
          <a:blip r:embed="rId3">
            <a:alphaModFix/>
          </a:blip>
          <a:srcRect/>
          <a:stretch/>
        </p:blipFill>
        <p:spPr>
          <a:xfrm>
            <a:off x="9413987" y="2857501"/>
            <a:ext cx="1142998" cy="1142998"/>
          </a:xfrm>
          <a:prstGeom prst="rect">
            <a:avLst/>
          </a:prstGeom>
          <a:noFill/>
          <a:ln>
            <a:noFill/>
          </a:ln>
        </p:spPr>
      </p:pic>
      <p:sp>
        <p:nvSpPr>
          <p:cNvPr id="973" name="Google Shape;973;p97"/>
          <p:cNvSpPr txBox="1"/>
          <p:nvPr/>
        </p:nvSpPr>
        <p:spPr>
          <a:xfrm>
            <a:off x="893310" y="609185"/>
            <a:ext cx="1614146" cy="68022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2960"/>
              <a:buFont typeface="Calibri"/>
              <a:buNone/>
            </a:pPr>
            <a:r>
              <a:rPr lang="es-MX" sz="2960" b="0" i="0" u="none" strike="noStrike" cap="none">
                <a:solidFill>
                  <a:schemeClr val="dk1"/>
                </a:solidFill>
                <a:latin typeface="Calibri"/>
                <a:ea typeface="Calibri"/>
                <a:cs typeface="Calibri"/>
                <a:sym typeface="Calibri"/>
              </a:rPr>
              <a:t>Apdo. 15</a:t>
            </a:r>
            <a:endParaRPr sz="2960" b="0" i="0" u="none" strike="noStrike" cap="none">
              <a:solidFill>
                <a:schemeClr val="dk1"/>
              </a:solidFill>
              <a:latin typeface="Calibri"/>
              <a:ea typeface="Calibri"/>
              <a:cs typeface="Calibri"/>
              <a:sym typeface="Calibri"/>
            </a:endParaRPr>
          </a:p>
        </p:txBody>
      </p:sp>
      <p:sp>
        <p:nvSpPr>
          <p:cNvPr id="974" name="Google Shape;974;p97"/>
          <p:cNvSpPr txBox="1">
            <a:spLocks noGrp="1"/>
          </p:cNvSpPr>
          <p:nvPr>
            <p:ph type="title"/>
          </p:nvPr>
        </p:nvSpPr>
        <p:spPr>
          <a:xfrm>
            <a:off x="729354" y="1700652"/>
            <a:ext cx="7848600" cy="208691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s-MX" b="1"/>
              <a:t>Actividad interdisciplinaria de cierre del proyecto</a:t>
            </a:r>
            <a:br>
              <a:rPr lang="es-MX"/>
            </a:br>
            <a:endParaRPr/>
          </a:p>
        </p:txBody>
      </p:sp>
      <p:sp>
        <p:nvSpPr>
          <p:cNvPr id="975" name="Google Shape;975;p97"/>
          <p:cNvSpPr txBox="1">
            <a:spLocks noGrp="1"/>
          </p:cNvSpPr>
          <p:nvPr>
            <p:ph type="body" idx="1"/>
          </p:nvPr>
        </p:nvSpPr>
        <p:spPr>
          <a:xfrm>
            <a:off x="514874" y="3095360"/>
            <a:ext cx="8277559" cy="315345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None/>
            </a:pPr>
            <a:r>
              <a:rPr lang="es-MX"/>
              <a:t>Cierre del blog y publicidad del mismo en la página del colegio.</a:t>
            </a:r>
            <a:endParaRPr/>
          </a:p>
        </p:txBody>
      </p:sp>
      <p:sp>
        <p:nvSpPr>
          <p:cNvPr id="976" name="Google Shape;976;p97"/>
          <p:cNvSpPr/>
          <p:nvPr/>
        </p:nvSpPr>
        <p:spPr>
          <a:xfrm>
            <a:off x="10088880" y="0"/>
            <a:ext cx="2103000" cy="6858000"/>
          </a:xfrm>
          <a:prstGeom prst="rect">
            <a:avLst/>
          </a:prstGeom>
          <a:solidFill>
            <a:srgbClr val="5C2D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77" name="Google Shape;977;p97"/>
          <p:cNvSpPr/>
          <p:nvPr/>
        </p:nvSpPr>
        <p:spPr>
          <a:xfrm>
            <a:off x="8915400" y="2358913"/>
            <a:ext cx="2140200" cy="2140200"/>
          </a:xfrm>
          <a:prstGeom prst="ellipse">
            <a:avLst/>
          </a:prstGeom>
          <a:solidFill>
            <a:srgbClr val="FFFFFF"/>
          </a:solidFill>
          <a:ln w="22225" cap="flat" cmpd="sng">
            <a:solidFill>
              <a:srgbClr val="67225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978" name="Google Shape;978;p97"/>
          <p:cNvPicPr preferRelativeResize="0"/>
          <p:nvPr/>
        </p:nvPicPr>
        <p:blipFill rotWithShape="1">
          <a:blip r:embed="rId3">
            <a:alphaModFix/>
          </a:blip>
          <a:srcRect/>
          <a:stretch/>
        </p:blipFill>
        <p:spPr>
          <a:xfrm>
            <a:off x="9413987" y="2857501"/>
            <a:ext cx="1143001" cy="1143001"/>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982"/>
        <p:cNvGrpSpPr/>
        <p:nvPr/>
      </p:nvGrpSpPr>
      <p:grpSpPr>
        <a:xfrm>
          <a:off x="0" y="0"/>
          <a:ext cx="0" cy="0"/>
          <a:chOff x="0" y="0"/>
          <a:chExt cx="0" cy="0"/>
        </a:xfrm>
      </p:grpSpPr>
      <p:pic>
        <p:nvPicPr>
          <p:cNvPr id="983" name="Google Shape;983;p98"/>
          <p:cNvPicPr preferRelativeResize="0"/>
          <p:nvPr/>
        </p:nvPicPr>
        <p:blipFill rotWithShape="1">
          <a:blip r:embed="rId3">
            <a:alphaModFix/>
          </a:blip>
          <a:srcRect/>
          <a:stretch/>
        </p:blipFill>
        <p:spPr>
          <a:xfrm>
            <a:off x="9413987" y="2857501"/>
            <a:ext cx="1142998" cy="1142998"/>
          </a:xfrm>
          <a:prstGeom prst="rect">
            <a:avLst/>
          </a:prstGeom>
          <a:noFill/>
          <a:ln>
            <a:noFill/>
          </a:ln>
        </p:spPr>
      </p:pic>
      <p:sp>
        <p:nvSpPr>
          <p:cNvPr id="984" name="Google Shape;984;p98"/>
          <p:cNvSpPr txBox="1"/>
          <p:nvPr/>
        </p:nvSpPr>
        <p:spPr>
          <a:xfrm>
            <a:off x="1221750" y="404950"/>
            <a:ext cx="2140200" cy="70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s-MX" sz="3000" b="0" i="0" u="none" strike="noStrike" cap="none">
                <a:solidFill>
                  <a:schemeClr val="dk1"/>
                </a:solidFill>
                <a:latin typeface="Calibri"/>
                <a:ea typeface="Calibri"/>
                <a:cs typeface="Calibri"/>
                <a:sym typeface="Calibri"/>
              </a:rPr>
              <a:t>Apdo. 15.1</a:t>
            </a:r>
            <a:endParaRPr sz="3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p:txBody>
      </p:sp>
      <p:sp>
        <p:nvSpPr>
          <p:cNvPr id="985" name="Google Shape;985;p98"/>
          <p:cNvSpPr txBox="1">
            <a:spLocks noGrp="1"/>
          </p:cNvSpPr>
          <p:nvPr>
            <p:ph type="title"/>
          </p:nvPr>
        </p:nvSpPr>
        <p:spPr>
          <a:xfrm>
            <a:off x="1092853" y="1392818"/>
            <a:ext cx="8077200" cy="1698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Calibri"/>
              <a:buNone/>
            </a:pPr>
            <a:r>
              <a:rPr lang="es-MX" b="1"/>
              <a:t>Actividad interdisciplinaria de cierre del proyecto</a:t>
            </a:r>
            <a:br>
              <a:rPr lang="es-MX" sz="3200"/>
            </a:br>
            <a:endParaRPr sz="3200" b="1"/>
          </a:p>
        </p:txBody>
      </p:sp>
      <p:sp>
        <p:nvSpPr>
          <p:cNvPr id="986" name="Google Shape;986;p98"/>
          <p:cNvSpPr txBox="1">
            <a:spLocks noGrp="1"/>
          </p:cNvSpPr>
          <p:nvPr>
            <p:ph type="body" idx="1"/>
          </p:nvPr>
        </p:nvSpPr>
        <p:spPr>
          <a:xfrm>
            <a:off x="1092845" y="2367487"/>
            <a:ext cx="7816024" cy="381591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400"/>
              <a:buNone/>
            </a:pPr>
            <a:r>
              <a:rPr lang="es-MX" sz="2400"/>
              <a:t>Nombre de la actividad: publicación del blog final.</a:t>
            </a:r>
            <a:endParaRPr/>
          </a:p>
          <a:p>
            <a:pPr marL="0" lvl="0" indent="0" algn="l" rtl="0">
              <a:lnSpc>
                <a:spcPct val="90000"/>
              </a:lnSpc>
              <a:spcBef>
                <a:spcPts val="1000"/>
              </a:spcBef>
              <a:spcAft>
                <a:spcPts val="0"/>
              </a:spcAft>
              <a:buClr>
                <a:schemeClr val="dk1"/>
              </a:buClr>
              <a:buSzPts val="2400"/>
              <a:buNone/>
            </a:pPr>
            <a:r>
              <a:rPr lang="es-MX" sz="2400"/>
              <a:t>Objetivo: finalizar con el proyecto realizado.</a:t>
            </a:r>
            <a:endParaRPr sz="2400"/>
          </a:p>
          <a:p>
            <a:pPr marL="0" lvl="0" indent="0" algn="just" rtl="0">
              <a:lnSpc>
                <a:spcPct val="90000"/>
              </a:lnSpc>
              <a:spcBef>
                <a:spcPts val="1000"/>
              </a:spcBef>
              <a:spcAft>
                <a:spcPts val="0"/>
              </a:spcAft>
              <a:buClr>
                <a:schemeClr val="dk1"/>
              </a:buClr>
              <a:buSzPts val="2400"/>
              <a:buNone/>
            </a:pPr>
            <a:r>
              <a:rPr lang="es-MX" sz="2400"/>
              <a:t>Grado: 2° semestre</a:t>
            </a:r>
            <a:endParaRPr/>
          </a:p>
          <a:p>
            <a:pPr marL="0" lvl="0" indent="0" algn="just" rtl="0">
              <a:lnSpc>
                <a:spcPct val="90000"/>
              </a:lnSpc>
              <a:spcBef>
                <a:spcPts val="1000"/>
              </a:spcBef>
              <a:spcAft>
                <a:spcPts val="0"/>
              </a:spcAft>
              <a:buClr>
                <a:schemeClr val="dk1"/>
              </a:buClr>
              <a:buSzPts val="2400"/>
              <a:buNone/>
            </a:pPr>
            <a:r>
              <a:rPr lang="es-MX" sz="2400"/>
              <a:t>Fecha: a partir del 11 de mayo.</a:t>
            </a:r>
            <a:endParaRPr/>
          </a:p>
        </p:txBody>
      </p:sp>
      <p:sp>
        <p:nvSpPr>
          <p:cNvPr id="987" name="Google Shape;987;p98"/>
          <p:cNvSpPr/>
          <p:nvPr/>
        </p:nvSpPr>
        <p:spPr>
          <a:xfrm>
            <a:off x="10088880" y="0"/>
            <a:ext cx="2103000" cy="6858000"/>
          </a:xfrm>
          <a:prstGeom prst="rect">
            <a:avLst/>
          </a:prstGeom>
          <a:solidFill>
            <a:srgbClr val="5C2D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88" name="Google Shape;988;p98"/>
          <p:cNvSpPr/>
          <p:nvPr/>
        </p:nvSpPr>
        <p:spPr>
          <a:xfrm>
            <a:off x="8915400" y="2358913"/>
            <a:ext cx="2140200" cy="2140200"/>
          </a:xfrm>
          <a:prstGeom prst="ellipse">
            <a:avLst/>
          </a:prstGeom>
          <a:solidFill>
            <a:srgbClr val="FFFFFF"/>
          </a:solidFill>
          <a:ln w="22225" cap="flat" cmpd="sng">
            <a:solidFill>
              <a:srgbClr val="67225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989" name="Google Shape;989;p98"/>
          <p:cNvPicPr preferRelativeResize="0"/>
          <p:nvPr/>
        </p:nvPicPr>
        <p:blipFill rotWithShape="1">
          <a:blip r:embed="rId3">
            <a:alphaModFix/>
          </a:blip>
          <a:srcRect/>
          <a:stretch/>
        </p:blipFill>
        <p:spPr>
          <a:xfrm>
            <a:off x="9413987" y="2857501"/>
            <a:ext cx="1143001" cy="1143001"/>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993"/>
        <p:cNvGrpSpPr/>
        <p:nvPr/>
      </p:nvGrpSpPr>
      <p:grpSpPr>
        <a:xfrm>
          <a:off x="0" y="0"/>
          <a:ext cx="0" cy="0"/>
          <a:chOff x="0" y="0"/>
          <a:chExt cx="0" cy="0"/>
        </a:xfrm>
      </p:grpSpPr>
      <p:pic>
        <p:nvPicPr>
          <p:cNvPr id="994" name="Google Shape;994;p99"/>
          <p:cNvPicPr preferRelativeResize="0"/>
          <p:nvPr/>
        </p:nvPicPr>
        <p:blipFill rotWithShape="1">
          <a:blip r:embed="rId3">
            <a:alphaModFix/>
          </a:blip>
          <a:srcRect/>
          <a:stretch/>
        </p:blipFill>
        <p:spPr>
          <a:xfrm>
            <a:off x="9413987" y="2857501"/>
            <a:ext cx="1142998" cy="1142998"/>
          </a:xfrm>
          <a:prstGeom prst="rect">
            <a:avLst/>
          </a:prstGeom>
          <a:noFill/>
          <a:ln>
            <a:noFill/>
          </a:ln>
        </p:spPr>
      </p:pic>
      <p:sp>
        <p:nvSpPr>
          <p:cNvPr id="995" name="Google Shape;995;p99"/>
          <p:cNvSpPr/>
          <p:nvPr/>
        </p:nvSpPr>
        <p:spPr>
          <a:xfrm>
            <a:off x="1206779" y="806975"/>
            <a:ext cx="223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s-MX" sz="3000" b="0" i="0" u="none" strike="noStrike" cap="none">
                <a:solidFill>
                  <a:schemeClr val="dk1"/>
                </a:solidFill>
                <a:latin typeface="Calibri"/>
                <a:ea typeface="Calibri"/>
                <a:cs typeface="Calibri"/>
                <a:sym typeface="Calibri"/>
              </a:rPr>
              <a:t>Apdo. 15.2</a:t>
            </a:r>
            <a:endParaRPr sz="3000" b="0" i="0" u="none" strike="noStrike" cap="none">
              <a:solidFill>
                <a:schemeClr val="dk1"/>
              </a:solidFill>
              <a:latin typeface="Calibri"/>
              <a:ea typeface="Calibri"/>
              <a:cs typeface="Calibri"/>
              <a:sym typeface="Calibri"/>
            </a:endParaRPr>
          </a:p>
        </p:txBody>
      </p:sp>
      <p:sp>
        <p:nvSpPr>
          <p:cNvPr id="996" name="Google Shape;996;p99"/>
          <p:cNvSpPr txBox="1">
            <a:spLocks noGrp="1"/>
          </p:cNvSpPr>
          <p:nvPr>
            <p:ph type="body" idx="1"/>
          </p:nvPr>
        </p:nvSpPr>
        <p:spPr>
          <a:xfrm>
            <a:off x="1206775" y="1406174"/>
            <a:ext cx="7401600" cy="5121000"/>
          </a:xfrm>
          <a:prstGeom prst="rect">
            <a:avLst/>
          </a:prstGeom>
          <a:noFill/>
          <a:ln>
            <a:noFill/>
          </a:ln>
        </p:spPr>
        <p:txBody>
          <a:bodyPr spcFirstLastPara="1" wrap="square" lIns="91425" tIns="45700" rIns="91425" bIns="45700" anchor="ctr" anchorCtr="0">
            <a:noAutofit/>
          </a:bodyPr>
          <a:lstStyle/>
          <a:p>
            <a:pPr marL="0" lvl="0" indent="0" algn="just" rtl="0">
              <a:lnSpc>
                <a:spcPct val="90000"/>
              </a:lnSpc>
              <a:spcBef>
                <a:spcPts val="0"/>
              </a:spcBef>
              <a:spcAft>
                <a:spcPts val="0"/>
              </a:spcAft>
              <a:buClr>
                <a:schemeClr val="dk1"/>
              </a:buClr>
              <a:buSzPts val="2200"/>
              <a:buNone/>
            </a:pPr>
            <a:r>
              <a:rPr lang="es-MX" sz="2200"/>
              <a:t>Taller de Cómputo, clave 1102</a:t>
            </a:r>
            <a:endParaRPr/>
          </a:p>
          <a:p>
            <a:pPr marL="0" lvl="0" indent="0" algn="just" rtl="0">
              <a:lnSpc>
                <a:spcPct val="90000"/>
              </a:lnSpc>
              <a:spcBef>
                <a:spcPts val="1000"/>
              </a:spcBef>
              <a:spcAft>
                <a:spcPts val="0"/>
              </a:spcAft>
              <a:buClr>
                <a:schemeClr val="dk1"/>
              </a:buClr>
              <a:buSzPts val="2200"/>
              <a:buNone/>
            </a:pPr>
            <a:endParaRPr sz="2200"/>
          </a:p>
          <a:p>
            <a:pPr marL="0" lvl="0" indent="0" algn="just" rtl="0">
              <a:lnSpc>
                <a:spcPct val="90000"/>
              </a:lnSpc>
              <a:spcBef>
                <a:spcPts val="1000"/>
              </a:spcBef>
              <a:spcAft>
                <a:spcPts val="0"/>
              </a:spcAft>
              <a:buClr>
                <a:schemeClr val="dk1"/>
              </a:buClr>
              <a:buSzPts val="2200"/>
              <a:buNone/>
            </a:pPr>
            <a:r>
              <a:rPr lang="es-MX" sz="2200"/>
              <a:t>Historia Universal, Moderna y Contemporánea, clave 1104</a:t>
            </a:r>
            <a:r>
              <a:rPr lang="es-MX" sz="2200" u="sng"/>
              <a:t> </a:t>
            </a:r>
            <a:endParaRPr/>
          </a:p>
          <a:p>
            <a:pPr marL="0" lvl="0" indent="0" algn="just" rtl="0">
              <a:lnSpc>
                <a:spcPct val="90000"/>
              </a:lnSpc>
              <a:spcBef>
                <a:spcPts val="1000"/>
              </a:spcBef>
              <a:spcAft>
                <a:spcPts val="0"/>
              </a:spcAft>
              <a:buClr>
                <a:schemeClr val="dk1"/>
              </a:buClr>
              <a:buSzPts val="2200"/>
              <a:buNone/>
            </a:pPr>
            <a:endParaRPr sz="2200"/>
          </a:p>
          <a:p>
            <a:pPr marL="0" lvl="0" indent="0" algn="just" rtl="0">
              <a:lnSpc>
                <a:spcPct val="90000"/>
              </a:lnSpc>
              <a:spcBef>
                <a:spcPts val="1000"/>
              </a:spcBef>
              <a:spcAft>
                <a:spcPts val="0"/>
              </a:spcAft>
              <a:buClr>
                <a:schemeClr val="dk1"/>
              </a:buClr>
              <a:buSzPts val="2200"/>
              <a:buNone/>
            </a:pPr>
            <a:r>
              <a:rPr lang="es-MX" sz="2200"/>
              <a:t>Taller de Lectura, Redacción e Iniciación a la Investigación Documental I, clave, 1105 </a:t>
            </a:r>
            <a:endParaRPr sz="2200"/>
          </a:p>
          <a:p>
            <a:pPr marL="0" lvl="0" indent="0" algn="just" rtl="0">
              <a:lnSpc>
                <a:spcPct val="90000"/>
              </a:lnSpc>
              <a:spcBef>
                <a:spcPts val="1000"/>
              </a:spcBef>
              <a:spcAft>
                <a:spcPts val="0"/>
              </a:spcAft>
              <a:buClr>
                <a:schemeClr val="dk1"/>
              </a:buClr>
              <a:buSzPts val="2200"/>
              <a:buNone/>
            </a:pPr>
            <a:endParaRPr sz="2200" i="1"/>
          </a:p>
          <a:p>
            <a:pPr marL="0" lvl="0" indent="0" algn="just" rtl="0">
              <a:lnSpc>
                <a:spcPct val="90000"/>
              </a:lnSpc>
              <a:spcBef>
                <a:spcPts val="1000"/>
              </a:spcBef>
              <a:spcAft>
                <a:spcPts val="0"/>
              </a:spcAft>
              <a:buClr>
                <a:schemeClr val="dk1"/>
              </a:buClr>
              <a:buSzPts val="2200"/>
              <a:buNone/>
            </a:pPr>
            <a:r>
              <a:rPr lang="es-MX" sz="2200"/>
              <a:t>Fuentes de apoyo:</a:t>
            </a:r>
            <a:endParaRPr sz="2200"/>
          </a:p>
          <a:p>
            <a:pPr marL="228600" lvl="0" indent="-228600" algn="just" rtl="0">
              <a:lnSpc>
                <a:spcPct val="90000"/>
              </a:lnSpc>
              <a:spcBef>
                <a:spcPts val="1000"/>
              </a:spcBef>
              <a:spcAft>
                <a:spcPts val="0"/>
              </a:spcAft>
              <a:buClr>
                <a:schemeClr val="dk1"/>
              </a:buClr>
              <a:buSzPts val="2200"/>
              <a:buChar char="•"/>
            </a:pPr>
            <a:r>
              <a:rPr lang="es-MX" sz="2200"/>
              <a:t>Herramientas tecnológicas digitales.</a:t>
            </a:r>
            <a:endParaRPr sz="2200"/>
          </a:p>
        </p:txBody>
      </p:sp>
      <p:sp>
        <p:nvSpPr>
          <p:cNvPr id="997" name="Google Shape;997;p99"/>
          <p:cNvSpPr/>
          <p:nvPr/>
        </p:nvSpPr>
        <p:spPr>
          <a:xfrm>
            <a:off x="10088880" y="0"/>
            <a:ext cx="2103000" cy="6858000"/>
          </a:xfrm>
          <a:prstGeom prst="rect">
            <a:avLst/>
          </a:prstGeom>
          <a:solidFill>
            <a:srgbClr val="5C2D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98" name="Google Shape;998;p99"/>
          <p:cNvSpPr/>
          <p:nvPr/>
        </p:nvSpPr>
        <p:spPr>
          <a:xfrm>
            <a:off x="8915400" y="2358913"/>
            <a:ext cx="2140200" cy="2140200"/>
          </a:xfrm>
          <a:prstGeom prst="ellipse">
            <a:avLst/>
          </a:prstGeom>
          <a:solidFill>
            <a:srgbClr val="FFFFFF"/>
          </a:solidFill>
          <a:ln w="22225" cap="flat" cmpd="sng">
            <a:solidFill>
              <a:srgbClr val="67225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999" name="Google Shape;999;p99"/>
          <p:cNvPicPr preferRelativeResize="0"/>
          <p:nvPr/>
        </p:nvPicPr>
        <p:blipFill rotWithShape="1">
          <a:blip r:embed="rId3">
            <a:alphaModFix/>
          </a:blip>
          <a:srcRect/>
          <a:stretch/>
        </p:blipFill>
        <p:spPr>
          <a:xfrm>
            <a:off x="9413987" y="2857501"/>
            <a:ext cx="1143001" cy="1143001"/>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pic>
        <p:nvPicPr>
          <p:cNvPr id="1004" name="Google Shape;1004;p100"/>
          <p:cNvPicPr preferRelativeResize="0"/>
          <p:nvPr/>
        </p:nvPicPr>
        <p:blipFill rotWithShape="1">
          <a:blip r:embed="rId3">
            <a:alphaModFix/>
          </a:blip>
          <a:srcRect/>
          <a:stretch/>
        </p:blipFill>
        <p:spPr>
          <a:xfrm>
            <a:off x="9413987" y="2857501"/>
            <a:ext cx="1142998" cy="1142998"/>
          </a:xfrm>
          <a:prstGeom prst="rect">
            <a:avLst/>
          </a:prstGeom>
          <a:noFill/>
          <a:ln>
            <a:noFill/>
          </a:ln>
        </p:spPr>
      </p:pic>
      <p:sp>
        <p:nvSpPr>
          <p:cNvPr id="1005" name="Google Shape;1005;p100"/>
          <p:cNvSpPr txBox="1"/>
          <p:nvPr/>
        </p:nvSpPr>
        <p:spPr>
          <a:xfrm>
            <a:off x="1528346" y="587825"/>
            <a:ext cx="24711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s-MX" sz="3000" b="0" i="0" u="none" strike="noStrike" cap="none">
                <a:solidFill>
                  <a:schemeClr val="dk1"/>
                </a:solidFill>
                <a:latin typeface="Calibri"/>
                <a:ea typeface="Calibri"/>
                <a:cs typeface="Calibri"/>
                <a:sym typeface="Calibri"/>
              </a:rPr>
              <a:t>Apdo. 15.3</a:t>
            </a:r>
            <a:endParaRPr sz="3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06" name="Google Shape;1006;p100"/>
          <p:cNvSpPr txBox="1">
            <a:spLocks noGrp="1"/>
          </p:cNvSpPr>
          <p:nvPr>
            <p:ph type="body" idx="1"/>
          </p:nvPr>
        </p:nvSpPr>
        <p:spPr>
          <a:xfrm>
            <a:off x="867633" y="1521568"/>
            <a:ext cx="7923669" cy="402387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2400"/>
              <a:buNone/>
            </a:pPr>
            <a:r>
              <a:rPr lang="es-MX" sz="4400" b="1"/>
              <a:t>JUSTIFICACIÓN DE LA ACTIVIDAD</a:t>
            </a:r>
            <a:endParaRPr sz="4400" b="1"/>
          </a:p>
          <a:p>
            <a:pPr marL="0" lvl="0" indent="0" algn="ctr" rtl="0">
              <a:lnSpc>
                <a:spcPct val="90000"/>
              </a:lnSpc>
              <a:spcBef>
                <a:spcPts val="1000"/>
              </a:spcBef>
              <a:spcAft>
                <a:spcPts val="0"/>
              </a:spcAft>
              <a:buClr>
                <a:schemeClr val="dk1"/>
              </a:buClr>
              <a:buSzPts val="2400"/>
              <a:buNone/>
            </a:pPr>
            <a:endParaRPr sz="2400" b="1"/>
          </a:p>
          <a:p>
            <a:pPr marL="0" lvl="0" indent="0" algn="just" rtl="0">
              <a:lnSpc>
                <a:spcPct val="90000"/>
              </a:lnSpc>
              <a:spcBef>
                <a:spcPts val="1000"/>
              </a:spcBef>
              <a:spcAft>
                <a:spcPts val="0"/>
              </a:spcAft>
              <a:buClr>
                <a:schemeClr val="dk1"/>
              </a:buClr>
              <a:buSzPts val="2400"/>
              <a:buNone/>
            </a:pPr>
            <a:endParaRPr sz="2400"/>
          </a:p>
          <a:p>
            <a:pPr marL="228600" lvl="0" indent="-228600" algn="just" rtl="0">
              <a:lnSpc>
                <a:spcPct val="90000"/>
              </a:lnSpc>
              <a:spcBef>
                <a:spcPts val="1000"/>
              </a:spcBef>
              <a:spcAft>
                <a:spcPts val="0"/>
              </a:spcAft>
              <a:buClr>
                <a:schemeClr val="dk1"/>
              </a:buClr>
              <a:buSzPts val="2400"/>
              <a:buChar char="•"/>
            </a:pPr>
            <a:r>
              <a:rPr lang="es-MX" sz="2400"/>
              <a:t>Concluir el proyecto y presentarlo a las demás alumnas del colegio.</a:t>
            </a:r>
            <a:endParaRPr sz="2400"/>
          </a:p>
          <a:p>
            <a:pPr marL="0" lvl="0" indent="0" algn="just" rtl="0">
              <a:lnSpc>
                <a:spcPct val="90000"/>
              </a:lnSpc>
              <a:spcBef>
                <a:spcPts val="1000"/>
              </a:spcBef>
              <a:spcAft>
                <a:spcPts val="0"/>
              </a:spcAft>
              <a:buClr>
                <a:schemeClr val="dk1"/>
              </a:buClr>
              <a:buSzPts val="2400"/>
              <a:buNone/>
            </a:pPr>
            <a:endParaRPr sz="2400"/>
          </a:p>
        </p:txBody>
      </p:sp>
      <p:sp>
        <p:nvSpPr>
          <p:cNvPr id="1007" name="Google Shape;1007;p100"/>
          <p:cNvSpPr/>
          <p:nvPr/>
        </p:nvSpPr>
        <p:spPr>
          <a:xfrm>
            <a:off x="10088880" y="0"/>
            <a:ext cx="2103000" cy="6858000"/>
          </a:xfrm>
          <a:prstGeom prst="rect">
            <a:avLst/>
          </a:prstGeom>
          <a:solidFill>
            <a:srgbClr val="5C2D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08" name="Google Shape;1008;p100"/>
          <p:cNvSpPr/>
          <p:nvPr/>
        </p:nvSpPr>
        <p:spPr>
          <a:xfrm>
            <a:off x="8915400" y="2358913"/>
            <a:ext cx="2140200" cy="2140200"/>
          </a:xfrm>
          <a:prstGeom prst="ellipse">
            <a:avLst/>
          </a:prstGeom>
          <a:solidFill>
            <a:srgbClr val="FFFFFF"/>
          </a:solidFill>
          <a:ln w="22225" cap="flat" cmpd="sng">
            <a:solidFill>
              <a:srgbClr val="67225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09" name="Google Shape;1009;p100"/>
          <p:cNvPicPr preferRelativeResize="0"/>
          <p:nvPr/>
        </p:nvPicPr>
        <p:blipFill rotWithShape="1">
          <a:blip r:embed="rId3">
            <a:alphaModFix/>
          </a:blip>
          <a:srcRect/>
          <a:stretch/>
        </p:blipFill>
        <p:spPr>
          <a:xfrm>
            <a:off x="9413987" y="2857501"/>
            <a:ext cx="1143001" cy="1143001"/>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013"/>
        <p:cNvGrpSpPr/>
        <p:nvPr/>
      </p:nvGrpSpPr>
      <p:grpSpPr>
        <a:xfrm>
          <a:off x="0" y="0"/>
          <a:ext cx="0" cy="0"/>
          <a:chOff x="0" y="0"/>
          <a:chExt cx="0" cy="0"/>
        </a:xfrm>
      </p:grpSpPr>
      <p:pic>
        <p:nvPicPr>
          <p:cNvPr id="1014" name="Google Shape;1014;p101"/>
          <p:cNvPicPr preferRelativeResize="0"/>
          <p:nvPr/>
        </p:nvPicPr>
        <p:blipFill rotWithShape="1">
          <a:blip r:embed="rId3">
            <a:alphaModFix/>
          </a:blip>
          <a:srcRect/>
          <a:stretch/>
        </p:blipFill>
        <p:spPr>
          <a:xfrm>
            <a:off x="9413987" y="2857501"/>
            <a:ext cx="1142998" cy="1142998"/>
          </a:xfrm>
          <a:prstGeom prst="rect">
            <a:avLst/>
          </a:prstGeom>
          <a:noFill/>
          <a:ln>
            <a:noFill/>
          </a:ln>
        </p:spPr>
      </p:pic>
      <p:sp>
        <p:nvSpPr>
          <p:cNvPr id="1015" name="Google Shape;1015;p101"/>
          <p:cNvSpPr/>
          <p:nvPr/>
        </p:nvSpPr>
        <p:spPr>
          <a:xfrm>
            <a:off x="1016852" y="1595058"/>
            <a:ext cx="6684459" cy="5847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s-MX" sz="4400" b="1" i="0" u="none" strike="noStrike" cap="none">
                <a:solidFill>
                  <a:schemeClr val="dk1"/>
                </a:solidFill>
                <a:latin typeface="Calibri"/>
                <a:ea typeface="Calibri"/>
                <a:cs typeface="Calibri"/>
                <a:sym typeface="Calibri"/>
              </a:rPr>
              <a:t>Descripción de apertura de la actividad</a:t>
            </a:r>
            <a:endParaRPr sz="4400" b="1" i="0" u="none" strike="noStrike" cap="none">
              <a:solidFill>
                <a:srgbClr val="000000"/>
              </a:solidFill>
            </a:endParaRPr>
          </a:p>
        </p:txBody>
      </p:sp>
      <p:sp>
        <p:nvSpPr>
          <p:cNvPr id="1016" name="Google Shape;1016;p101"/>
          <p:cNvSpPr txBox="1"/>
          <p:nvPr/>
        </p:nvSpPr>
        <p:spPr>
          <a:xfrm>
            <a:off x="1150754" y="3511324"/>
            <a:ext cx="64167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s-MX" sz="2400" b="0" i="0" u="none" strike="noStrike" cap="none">
                <a:solidFill>
                  <a:schemeClr val="dk1"/>
                </a:solidFill>
                <a:latin typeface="Calibri"/>
                <a:ea typeface="Calibri"/>
                <a:cs typeface="Calibri"/>
                <a:sym typeface="Calibri"/>
              </a:rPr>
              <a:t>Invitación a las profesoras del colegio, para que hagan sus aportaciones antes del cierre definitivo del blog.</a:t>
            </a:r>
            <a:endParaRPr sz="2400" b="0" i="0" u="none" strike="noStrike" cap="none">
              <a:solidFill>
                <a:schemeClr val="dk1"/>
              </a:solidFill>
              <a:latin typeface="Calibri"/>
              <a:ea typeface="Calibri"/>
              <a:cs typeface="Calibri"/>
              <a:sym typeface="Calibri"/>
            </a:endParaRPr>
          </a:p>
        </p:txBody>
      </p:sp>
      <p:sp>
        <p:nvSpPr>
          <p:cNvPr id="1017" name="Google Shape;1017;p101"/>
          <p:cNvSpPr txBox="1"/>
          <p:nvPr/>
        </p:nvSpPr>
        <p:spPr>
          <a:xfrm>
            <a:off x="1058099" y="587825"/>
            <a:ext cx="2284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s-MX" sz="3000" b="0" i="0" u="none" strike="noStrike" cap="none">
                <a:solidFill>
                  <a:schemeClr val="dk1"/>
                </a:solidFill>
                <a:latin typeface="Calibri"/>
                <a:ea typeface="Calibri"/>
                <a:cs typeface="Calibri"/>
                <a:sym typeface="Calibri"/>
              </a:rPr>
              <a:t>Apdo. 15.4</a:t>
            </a:r>
            <a:endParaRPr sz="3000" b="0" i="0" u="none" strike="noStrike" cap="none">
              <a:solidFill>
                <a:schemeClr val="dk1"/>
              </a:solidFill>
              <a:latin typeface="Calibri"/>
              <a:ea typeface="Calibri"/>
              <a:cs typeface="Calibri"/>
              <a:sym typeface="Calibri"/>
            </a:endParaRPr>
          </a:p>
        </p:txBody>
      </p:sp>
      <p:sp>
        <p:nvSpPr>
          <p:cNvPr id="1018" name="Google Shape;1018;p101"/>
          <p:cNvSpPr/>
          <p:nvPr/>
        </p:nvSpPr>
        <p:spPr>
          <a:xfrm>
            <a:off x="10088880" y="0"/>
            <a:ext cx="2103000" cy="6858000"/>
          </a:xfrm>
          <a:prstGeom prst="rect">
            <a:avLst/>
          </a:prstGeom>
          <a:solidFill>
            <a:srgbClr val="5C2D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9" name="Google Shape;1019;p101"/>
          <p:cNvSpPr/>
          <p:nvPr/>
        </p:nvSpPr>
        <p:spPr>
          <a:xfrm>
            <a:off x="8915400" y="2358913"/>
            <a:ext cx="2140200" cy="2140200"/>
          </a:xfrm>
          <a:prstGeom prst="ellipse">
            <a:avLst/>
          </a:prstGeom>
          <a:solidFill>
            <a:srgbClr val="FFFFFF"/>
          </a:solidFill>
          <a:ln w="22225" cap="flat" cmpd="sng">
            <a:solidFill>
              <a:srgbClr val="67225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20" name="Google Shape;1020;p101"/>
          <p:cNvPicPr preferRelativeResize="0"/>
          <p:nvPr/>
        </p:nvPicPr>
        <p:blipFill rotWithShape="1">
          <a:blip r:embed="rId3">
            <a:alphaModFix/>
          </a:blip>
          <a:srcRect/>
          <a:stretch/>
        </p:blipFill>
        <p:spPr>
          <a:xfrm>
            <a:off x="9413987" y="2857501"/>
            <a:ext cx="1143001" cy="11430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8"/>
        <p:cNvGrpSpPr/>
        <p:nvPr/>
      </p:nvGrpSpPr>
      <p:grpSpPr>
        <a:xfrm>
          <a:off x="0" y="0"/>
          <a:ext cx="0" cy="0"/>
          <a:chOff x="0" y="0"/>
          <a:chExt cx="0" cy="0"/>
        </a:xfrm>
      </p:grpSpPr>
      <p:sp>
        <p:nvSpPr>
          <p:cNvPr id="179" name="Google Shape;179;p21"/>
          <p:cNvSpPr/>
          <p:nvPr/>
        </p:nvSpPr>
        <p:spPr>
          <a:xfrm>
            <a:off x="10088880" y="0"/>
            <a:ext cx="2103120" cy="6858000"/>
          </a:xfrm>
          <a:prstGeom prst="rect">
            <a:avLst/>
          </a:prstGeom>
          <a:solidFill>
            <a:srgbClr val="5C2D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0" name="Google Shape;180;p21"/>
          <p:cNvSpPr/>
          <p:nvPr/>
        </p:nvSpPr>
        <p:spPr>
          <a:xfrm>
            <a:off x="8915400" y="2358913"/>
            <a:ext cx="2140172" cy="2140172"/>
          </a:xfrm>
          <a:prstGeom prst="ellipse">
            <a:avLst/>
          </a:prstGeom>
          <a:solidFill>
            <a:srgbClr val="FFFFFF"/>
          </a:solidFill>
          <a:ln w="22225" cap="flat" cmpd="sng">
            <a:solidFill>
              <a:srgbClr val="67225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81" name="Google Shape;181;p21"/>
          <p:cNvPicPr preferRelativeResize="0"/>
          <p:nvPr/>
        </p:nvPicPr>
        <p:blipFill rotWithShape="1">
          <a:blip r:embed="rId3">
            <a:alphaModFix/>
          </a:blip>
          <a:srcRect/>
          <a:stretch/>
        </p:blipFill>
        <p:spPr>
          <a:xfrm>
            <a:off x="9413987" y="2857501"/>
            <a:ext cx="1142998" cy="1142998"/>
          </a:xfrm>
          <a:prstGeom prst="rect">
            <a:avLst/>
          </a:prstGeom>
          <a:noFill/>
          <a:ln>
            <a:noFill/>
          </a:ln>
        </p:spPr>
      </p:pic>
      <p:sp>
        <p:nvSpPr>
          <p:cNvPr id="182" name="Google Shape;182;p21"/>
          <p:cNvSpPr txBox="1"/>
          <p:nvPr/>
        </p:nvSpPr>
        <p:spPr>
          <a:xfrm>
            <a:off x="893310" y="609185"/>
            <a:ext cx="1389855" cy="68022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000"/>
              <a:buFont typeface="Calibri"/>
              <a:buNone/>
            </a:pPr>
            <a:r>
              <a:rPr lang="es-MX" sz="3000" b="0" i="0" u="none" strike="noStrike" cap="none">
                <a:solidFill>
                  <a:schemeClr val="dk1"/>
                </a:solidFill>
                <a:latin typeface="Calibri"/>
                <a:ea typeface="Calibri"/>
                <a:cs typeface="Calibri"/>
                <a:sym typeface="Calibri"/>
              </a:rPr>
              <a:t>Apdo. 8</a:t>
            </a:r>
            <a:endParaRPr sz="1400" b="0" i="0" u="none" strike="noStrike" cap="none">
              <a:solidFill>
                <a:srgbClr val="000000"/>
              </a:solidFill>
              <a:latin typeface="Arial"/>
              <a:ea typeface="Arial"/>
              <a:cs typeface="Arial"/>
              <a:sym typeface="Arial"/>
            </a:endParaRPr>
          </a:p>
        </p:txBody>
      </p:sp>
      <p:sp>
        <p:nvSpPr>
          <p:cNvPr id="183" name="Google Shape;183;p21"/>
          <p:cNvSpPr txBox="1">
            <a:spLocks noGrp="1"/>
          </p:cNvSpPr>
          <p:nvPr>
            <p:ph type="body" idx="1"/>
          </p:nvPr>
        </p:nvSpPr>
        <p:spPr>
          <a:xfrm>
            <a:off x="539972" y="2039938"/>
            <a:ext cx="10515600" cy="435133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200"/>
              <a:buNone/>
            </a:pPr>
            <a:r>
              <a:rPr lang="es-MX" sz="2200">
                <a:solidFill>
                  <a:schemeClr val="dk1"/>
                </a:solidFill>
              </a:rPr>
              <a:t>¿A qué se debe la trascendencia que han tenido ciertos personajes en la Historia?</a:t>
            </a:r>
            <a:endParaRPr sz="2200">
              <a:solidFill>
                <a:schemeClr val="dk1"/>
              </a:solidFill>
            </a:endParaRPr>
          </a:p>
          <a:p>
            <a:pPr marL="0" lvl="0" indent="0" algn="l" rtl="0">
              <a:lnSpc>
                <a:spcPct val="90000"/>
              </a:lnSpc>
              <a:spcBef>
                <a:spcPts val="1000"/>
              </a:spcBef>
              <a:spcAft>
                <a:spcPts val="0"/>
              </a:spcAft>
              <a:buClr>
                <a:schemeClr val="dk1"/>
              </a:buClr>
              <a:buSzPts val="2200"/>
              <a:buNone/>
            </a:pPr>
            <a:r>
              <a:rPr lang="es-MX" sz="2200">
                <a:solidFill>
                  <a:schemeClr val="dk1"/>
                </a:solidFill>
              </a:rPr>
              <a:t>¿Qué impacto tuvieron y tienen?</a:t>
            </a:r>
            <a:endParaRPr sz="2200">
              <a:solidFill>
                <a:schemeClr val="dk1"/>
              </a:solidFill>
            </a:endParaRPr>
          </a:p>
          <a:p>
            <a:pPr marL="0" lvl="0" indent="0" algn="l" rtl="0">
              <a:lnSpc>
                <a:spcPct val="90000"/>
              </a:lnSpc>
              <a:spcBef>
                <a:spcPts val="1000"/>
              </a:spcBef>
              <a:spcAft>
                <a:spcPts val="0"/>
              </a:spcAft>
              <a:buClr>
                <a:schemeClr val="dk1"/>
              </a:buClr>
              <a:buSzPts val="2200"/>
              <a:buNone/>
            </a:pPr>
            <a:r>
              <a:rPr lang="es-MX" sz="2200">
                <a:solidFill>
                  <a:schemeClr val="dk1"/>
                </a:solidFill>
              </a:rPr>
              <a:t>¿Cómo son los líderes actuales que aparecen en las redes sociales? </a:t>
            </a:r>
            <a:endParaRPr/>
          </a:p>
          <a:p>
            <a:pPr marL="0" lvl="0" indent="0" algn="l" rtl="0">
              <a:lnSpc>
                <a:spcPct val="90000"/>
              </a:lnSpc>
              <a:spcBef>
                <a:spcPts val="1000"/>
              </a:spcBef>
              <a:spcAft>
                <a:spcPts val="0"/>
              </a:spcAft>
              <a:buClr>
                <a:schemeClr val="dk1"/>
              </a:buClr>
              <a:buSzPts val="2200"/>
              <a:buNone/>
            </a:pPr>
            <a:r>
              <a:rPr lang="es-MX" sz="2200">
                <a:solidFill>
                  <a:schemeClr val="dk1"/>
                </a:solidFill>
              </a:rPr>
              <a:t>¿Qué líderes fueron importantes? </a:t>
            </a:r>
            <a:endParaRPr sz="2200">
              <a:solidFill>
                <a:schemeClr val="dk1"/>
              </a:solidFill>
            </a:endParaRPr>
          </a:p>
          <a:p>
            <a:pPr marL="0" lvl="0" indent="0" algn="l" rtl="0">
              <a:lnSpc>
                <a:spcPct val="90000"/>
              </a:lnSpc>
              <a:spcBef>
                <a:spcPts val="1000"/>
              </a:spcBef>
              <a:spcAft>
                <a:spcPts val="0"/>
              </a:spcAft>
              <a:buClr>
                <a:schemeClr val="dk1"/>
              </a:buClr>
              <a:buSzPts val="2200"/>
              <a:buNone/>
            </a:pPr>
            <a:r>
              <a:rPr lang="es-MX" sz="2200">
                <a:solidFill>
                  <a:schemeClr val="dk1"/>
                </a:solidFill>
              </a:rPr>
              <a:t>¿Cuáles fueron sus características positivas o negativas? </a:t>
            </a:r>
            <a:endParaRPr sz="2200">
              <a:solidFill>
                <a:schemeClr val="dk1"/>
              </a:solidFill>
            </a:endParaRPr>
          </a:p>
          <a:p>
            <a:pPr marL="0" lvl="0" indent="0" algn="l" rtl="0">
              <a:lnSpc>
                <a:spcPct val="90000"/>
              </a:lnSpc>
              <a:spcBef>
                <a:spcPts val="1000"/>
              </a:spcBef>
              <a:spcAft>
                <a:spcPts val="0"/>
              </a:spcAft>
              <a:buClr>
                <a:schemeClr val="dk1"/>
              </a:buClr>
              <a:buSzPts val="2200"/>
              <a:buNone/>
            </a:pPr>
            <a:r>
              <a:rPr lang="es-MX" sz="2200">
                <a:solidFill>
                  <a:schemeClr val="dk1"/>
                </a:solidFill>
              </a:rPr>
              <a:t>¿Cómo han impactado al mundo? </a:t>
            </a:r>
            <a:endParaRPr/>
          </a:p>
          <a:p>
            <a:pPr marL="0" lvl="0" indent="0" algn="l" rtl="0">
              <a:lnSpc>
                <a:spcPct val="90000"/>
              </a:lnSpc>
              <a:spcBef>
                <a:spcPts val="1000"/>
              </a:spcBef>
              <a:spcAft>
                <a:spcPts val="0"/>
              </a:spcAft>
              <a:buClr>
                <a:schemeClr val="dk1"/>
              </a:buClr>
              <a:buSzPts val="2200"/>
              <a:buNone/>
            </a:pPr>
            <a:r>
              <a:rPr lang="es-MX" sz="2200">
                <a:solidFill>
                  <a:schemeClr val="dk1"/>
                </a:solidFill>
              </a:rPr>
              <a:t>¿Por qué es valiosa una biografía?</a:t>
            </a:r>
            <a:endParaRPr sz="2200">
              <a:solidFill>
                <a:schemeClr val="dk1"/>
              </a:solidFill>
            </a:endParaRPr>
          </a:p>
          <a:p>
            <a:pPr marL="0" lvl="0" indent="0" algn="l" rtl="0">
              <a:lnSpc>
                <a:spcPct val="90000"/>
              </a:lnSpc>
              <a:spcBef>
                <a:spcPts val="1000"/>
              </a:spcBef>
              <a:spcAft>
                <a:spcPts val="0"/>
              </a:spcAft>
              <a:buClr>
                <a:schemeClr val="dk1"/>
              </a:buClr>
              <a:buSzPts val="2200"/>
              <a:buNone/>
            </a:pPr>
            <a:r>
              <a:rPr lang="es-MX" sz="2200">
                <a:solidFill>
                  <a:schemeClr val="dk1"/>
                </a:solidFill>
              </a:rPr>
              <a:t>¿Qué aporta una biografía novelada? </a:t>
            </a:r>
            <a:endParaRPr/>
          </a:p>
          <a:p>
            <a:pPr marL="0" lvl="0" indent="0" algn="l" rtl="0">
              <a:lnSpc>
                <a:spcPct val="90000"/>
              </a:lnSpc>
              <a:spcBef>
                <a:spcPts val="1000"/>
              </a:spcBef>
              <a:spcAft>
                <a:spcPts val="0"/>
              </a:spcAft>
              <a:buClr>
                <a:schemeClr val="dk1"/>
              </a:buClr>
              <a:buSzPts val="2200"/>
              <a:buNone/>
            </a:pPr>
            <a:r>
              <a:rPr lang="es-MX" sz="2200">
                <a:solidFill>
                  <a:schemeClr val="dk1"/>
                </a:solidFill>
              </a:rPr>
              <a:t>¿Cómo puede impactar un blog/video/</a:t>
            </a:r>
            <a:r>
              <a:rPr lang="es-MX" sz="2200" i="1">
                <a:solidFill>
                  <a:schemeClr val="dk1"/>
                </a:solidFill>
              </a:rPr>
              <a:t>influencer</a:t>
            </a:r>
            <a:r>
              <a:rPr lang="es-MX" sz="2200">
                <a:solidFill>
                  <a:schemeClr val="dk1"/>
                </a:solidFill>
              </a:rPr>
              <a:t> en los jó- venes?</a:t>
            </a:r>
            <a:endParaRPr sz="2200"/>
          </a:p>
          <a:p>
            <a:pPr marL="228600" lvl="0" indent="-50800" algn="l" rtl="0">
              <a:lnSpc>
                <a:spcPct val="90000"/>
              </a:lnSpc>
              <a:spcBef>
                <a:spcPts val="1000"/>
              </a:spcBef>
              <a:spcAft>
                <a:spcPts val="0"/>
              </a:spcAft>
              <a:buClr>
                <a:schemeClr val="dk1"/>
              </a:buClr>
              <a:buSzPts val="2800"/>
              <a:buNone/>
            </a:pPr>
            <a:endParaRPr/>
          </a:p>
        </p:txBody>
      </p:sp>
      <p:sp>
        <p:nvSpPr>
          <p:cNvPr id="184" name="Google Shape;184;p21"/>
          <p:cNvSpPr txBox="1"/>
          <p:nvPr/>
        </p:nvSpPr>
        <p:spPr>
          <a:xfrm>
            <a:off x="2786075" y="1128850"/>
            <a:ext cx="4544400" cy="680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s-MX" sz="4400" b="0" i="0" u="none" strike="noStrike" cap="none">
                <a:solidFill>
                  <a:schemeClr val="dk1"/>
                </a:solidFill>
                <a:latin typeface="Calibri"/>
                <a:ea typeface="Calibri"/>
                <a:cs typeface="Calibri"/>
                <a:sym typeface="Calibri"/>
              </a:rPr>
              <a:t>Preguntas guías</a:t>
            </a:r>
            <a:endParaRPr sz="4400" b="0" i="0" u="none" strike="noStrike" cap="none">
              <a:solidFill>
                <a:srgbClr val="000000"/>
              </a:solidFill>
              <a:latin typeface="Arial"/>
              <a:ea typeface="Arial"/>
              <a:cs typeface="Arial"/>
              <a:sym typeface="Aria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024"/>
        <p:cNvGrpSpPr/>
        <p:nvPr/>
      </p:nvGrpSpPr>
      <p:grpSpPr>
        <a:xfrm>
          <a:off x="0" y="0"/>
          <a:ext cx="0" cy="0"/>
          <a:chOff x="0" y="0"/>
          <a:chExt cx="0" cy="0"/>
        </a:xfrm>
      </p:grpSpPr>
      <p:pic>
        <p:nvPicPr>
          <p:cNvPr id="1025" name="Google Shape;1025;p102"/>
          <p:cNvPicPr preferRelativeResize="0"/>
          <p:nvPr/>
        </p:nvPicPr>
        <p:blipFill rotWithShape="1">
          <a:blip r:embed="rId3">
            <a:alphaModFix/>
          </a:blip>
          <a:srcRect/>
          <a:stretch/>
        </p:blipFill>
        <p:spPr>
          <a:xfrm>
            <a:off x="9413987" y="2857501"/>
            <a:ext cx="1142998" cy="1142998"/>
          </a:xfrm>
          <a:prstGeom prst="rect">
            <a:avLst/>
          </a:prstGeom>
          <a:noFill/>
          <a:ln>
            <a:noFill/>
          </a:ln>
        </p:spPr>
      </p:pic>
      <p:sp>
        <p:nvSpPr>
          <p:cNvPr id="1026" name="Google Shape;1026;p102"/>
          <p:cNvSpPr txBox="1"/>
          <p:nvPr/>
        </p:nvSpPr>
        <p:spPr>
          <a:xfrm>
            <a:off x="1084233" y="653150"/>
            <a:ext cx="24774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s-MX" sz="3000" b="0" i="0" u="none" strike="noStrike" cap="none">
                <a:solidFill>
                  <a:schemeClr val="dk1"/>
                </a:solidFill>
                <a:latin typeface="Calibri"/>
                <a:ea typeface="Calibri"/>
                <a:cs typeface="Calibri"/>
                <a:sym typeface="Calibri"/>
              </a:rPr>
              <a:t>Apdo. 15.5</a:t>
            </a:r>
            <a:endParaRPr sz="3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27" name="Google Shape;1027;p102"/>
          <p:cNvSpPr txBox="1"/>
          <p:nvPr/>
        </p:nvSpPr>
        <p:spPr>
          <a:xfrm>
            <a:off x="1084217" y="1597325"/>
            <a:ext cx="6557554"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s-MX" sz="4400" b="1" i="0" u="none" strike="noStrike" cap="none">
                <a:solidFill>
                  <a:schemeClr val="dk1"/>
                </a:solidFill>
                <a:latin typeface="Calibri"/>
                <a:ea typeface="Calibri"/>
                <a:cs typeface="Calibri"/>
                <a:sym typeface="Calibri"/>
              </a:rPr>
              <a:t>Descripción del desarrollo de la actividad</a:t>
            </a:r>
            <a:endParaRPr sz="4400" b="1" i="0" u="none" strike="noStrike" cap="none">
              <a:solidFill>
                <a:srgbClr val="000000"/>
              </a:solidFill>
            </a:endParaRPr>
          </a:p>
        </p:txBody>
      </p:sp>
      <p:sp>
        <p:nvSpPr>
          <p:cNvPr id="1028" name="Google Shape;1028;p102"/>
          <p:cNvSpPr txBox="1"/>
          <p:nvPr/>
        </p:nvSpPr>
        <p:spPr>
          <a:xfrm>
            <a:off x="1084233" y="3727791"/>
            <a:ext cx="79269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s-MX" sz="2400" b="0" i="0" u="none" strike="noStrike" cap="none">
                <a:solidFill>
                  <a:schemeClr val="dk1"/>
                </a:solidFill>
                <a:latin typeface="Calibri"/>
                <a:ea typeface="Calibri"/>
                <a:cs typeface="Calibri"/>
                <a:sym typeface="Calibri"/>
              </a:rPr>
              <a:t>Incluir las sugerencias para incorporar las mejoras antes de la publicación final.</a:t>
            </a:r>
            <a:endParaRPr sz="1800" b="0" i="0" u="none" strike="noStrike" cap="none">
              <a:solidFill>
                <a:schemeClr val="dk1"/>
              </a:solidFill>
              <a:latin typeface="Calibri"/>
              <a:ea typeface="Calibri"/>
              <a:cs typeface="Calibri"/>
              <a:sym typeface="Calibri"/>
            </a:endParaRPr>
          </a:p>
        </p:txBody>
      </p:sp>
      <p:sp>
        <p:nvSpPr>
          <p:cNvPr id="1029" name="Google Shape;1029;p102"/>
          <p:cNvSpPr/>
          <p:nvPr/>
        </p:nvSpPr>
        <p:spPr>
          <a:xfrm>
            <a:off x="10088880" y="0"/>
            <a:ext cx="2103000" cy="6858000"/>
          </a:xfrm>
          <a:prstGeom prst="rect">
            <a:avLst/>
          </a:prstGeom>
          <a:solidFill>
            <a:srgbClr val="5C2D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30" name="Google Shape;1030;p102"/>
          <p:cNvSpPr/>
          <p:nvPr/>
        </p:nvSpPr>
        <p:spPr>
          <a:xfrm>
            <a:off x="8915400" y="2358913"/>
            <a:ext cx="2140200" cy="2140200"/>
          </a:xfrm>
          <a:prstGeom prst="ellipse">
            <a:avLst/>
          </a:prstGeom>
          <a:solidFill>
            <a:srgbClr val="FFFFFF"/>
          </a:solidFill>
          <a:ln w="22225" cap="flat" cmpd="sng">
            <a:solidFill>
              <a:srgbClr val="67225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31" name="Google Shape;1031;p102"/>
          <p:cNvPicPr preferRelativeResize="0"/>
          <p:nvPr/>
        </p:nvPicPr>
        <p:blipFill rotWithShape="1">
          <a:blip r:embed="rId3">
            <a:alphaModFix/>
          </a:blip>
          <a:srcRect/>
          <a:stretch/>
        </p:blipFill>
        <p:spPr>
          <a:xfrm>
            <a:off x="9413987" y="2857501"/>
            <a:ext cx="1143001" cy="1143001"/>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035"/>
        <p:cNvGrpSpPr/>
        <p:nvPr/>
      </p:nvGrpSpPr>
      <p:grpSpPr>
        <a:xfrm>
          <a:off x="0" y="0"/>
          <a:ext cx="0" cy="0"/>
          <a:chOff x="0" y="0"/>
          <a:chExt cx="0" cy="0"/>
        </a:xfrm>
      </p:grpSpPr>
      <p:pic>
        <p:nvPicPr>
          <p:cNvPr id="1036" name="Google Shape;1036;p103"/>
          <p:cNvPicPr preferRelativeResize="0"/>
          <p:nvPr/>
        </p:nvPicPr>
        <p:blipFill rotWithShape="1">
          <a:blip r:embed="rId3">
            <a:alphaModFix/>
          </a:blip>
          <a:srcRect/>
          <a:stretch/>
        </p:blipFill>
        <p:spPr>
          <a:xfrm>
            <a:off x="9413987" y="2857501"/>
            <a:ext cx="1142998" cy="1142998"/>
          </a:xfrm>
          <a:prstGeom prst="rect">
            <a:avLst/>
          </a:prstGeom>
          <a:noFill/>
          <a:ln>
            <a:noFill/>
          </a:ln>
        </p:spPr>
      </p:pic>
      <p:sp>
        <p:nvSpPr>
          <p:cNvPr id="1037" name="Google Shape;1037;p103"/>
          <p:cNvSpPr txBox="1"/>
          <p:nvPr/>
        </p:nvSpPr>
        <p:spPr>
          <a:xfrm>
            <a:off x="893309" y="609185"/>
            <a:ext cx="1892753" cy="68022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2960"/>
              <a:buFont typeface="Calibri"/>
              <a:buNone/>
            </a:pPr>
            <a:r>
              <a:rPr lang="es-MX" sz="2960" b="0" i="0" u="none" strike="noStrike" cap="none">
                <a:solidFill>
                  <a:schemeClr val="dk1"/>
                </a:solidFill>
                <a:latin typeface="Calibri"/>
                <a:ea typeface="Calibri"/>
                <a:cs typeface="Calibri"/>
                <a:sym typeface="Calibri"/>
              </a:rPr>
              <a:t>Apdo. 15.6</a:t>
            </a:r>
            <a:endParaRPr sz="2960" b="0" i="0" u="none" strike="noStrike" cap="none">
              <a:solidFill>
                <a:schemeClr val="dk1"/>
              </a:solidFill>
              <a:latin typeface="Calibri"/>
              <a:ea typeface="Calibri"/>
              <a:cs typeface="Calibri"/>
              <a:sym typeface="Calibri"/>
            </a:endParaRPr>
          </a:p>
        </p:txBody>
      </p:sp>
      <p:sp>
        <p:nvSpPr>
          <p:cNvPr id="1038" name="Google Shape;1038;p103"/>
          <p:cNvSpPr txBox="1">
            <a:spLocks noGrp="1"/>
          </p:cNvSpPr>
          <p:nvPr>
            <p:ph type="title"/>
          </p:nvPr>
        </p:nvSpPr>
        <p:spPr>
          <a:xfrm>
            <a:off x="772886" y="1567543"/>
            <a:ext cx="7913914" cy="106905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Calibri"/>
              <a:buNone/>
            </a:pPr>
            <a:r>
              <a:rPr lang="es-MX" b="1"/>
              <a:t>Descripción del cierre de la actividad</a:t>
            </a:r>
            <a:endParaRPr/>
          </a:p>
        </p:txBody>
      </p:sp>
      <p:sp>
        <p:nvSpPr>
          <p:cNvPr id="1039" name="Google Shape;1039;p103"/>
          <p:cNvSpPr txBox="1"/>
          <p:nvPr/>
        </p:nvSpPr>
        <p:spPr>
          <a:xfrm>
            <a:off x="893303" y="3167415"/>
            <a:ext cx="7206300" cy="5232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2800"/>
              <a:buFont typeface="Arial"/>
              <a:buNone/>
            </a:pPr>
            <a:r>
              <a:rPr lang="es-MX" sz="2800" b="0" i="0" u="none" strike="noStrike" cap="none">
                <a:solidFill>
                  <a:schemeClr val="dk1"/>
                </a:solidFill>
                <a:latin typeface="Calibri"/>
                <a:ea typeface="Calibri"/>
                <a:cs typeface="Calibri"/>
                <a:sym typeface="Calibri"/>
              </a:rPr>
              <a:t>Publicar el blog.</a:t>
            </a:r>
            <a:endParaRPr sz="2800" b="0" i="0" u="none" strike="noStrike" cap="none">
              <a:solidFill>
                <a:schemeClr val="dk1"/>
              </a:solidFill>
              <a:latin typeface="Calibri"/>
              <a:ea typeface="Calibri"/>
              <a:cs typeface="Calibri"/>
              <a:sym typeface="Calibri"/>
            </a:endParaRPr>
          </a:p>
        </p:txBody>
      </p:sp>
      <p:sp>
        <p:nvSpPr>
          <p:cNvPr id="1040" name="Google Shape;1040;p103"/>
          <p:cNvSpPr/>
          <p:nvPr/>
        </p:nvSpPr>
        <p:spPr>
          <a:xfrm>
            <a:off x="10088880" y="0"/>
            <a:ext cx="2103000" cy="6858000"/>
          </a:xfrm>
          <a:prstGeom prst="rect">
            <a:avLst/>
          </a:prstGeom>
          <a:solidFill>
            <a:srgbClr val="5C2D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41" name="Google Shape;1041;p103"/>
          <p:cNvSpPr/>
          <p:nvPr/>
        </p:nvSpPr>
        <p:spPr>
          <a:xfrm>
            <a:off x="8915400" y="2358913"/>
            <a:ext cx="2140200" cy="2140200"/>
          </a:xfrm>
          <a:prstGeom prst="ellipse">
            <a:avLst/>
          </a:prstGeom>
          <a:solidFill>
            <a:srgbClr val="FFFFFF"/>
          </a:solidFill>
          <a:ln w="22225" cap="flat" cmpd="sng">
            <a:solidFill>
              <a:srgbClr val="67225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42" name="Google Shape;1042;p103"/>
          <p:cNvPicPr preferRelativeResize="0"/>
          <p:nvPr/>
        </p:nvPicPr>
        <p:blipFill rotWithShape="1">
          <a:blip r:embed="rId3">
            <a:alphaModFix/>
          </a:blip>
          <a:srcRect/>
          <a:stretch/>
        </p:blipFill>
        <p:spPr>
          <a:xfrm>
            <a:off x="9413987" y="2857501"/>
            <a:ext cx="1143001" cy="1143001"/>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046"/>
        <p:cNvGrpSpPr/>
        <p:nvPr/>
      </p:nvGrpSpPr>
      <p:grpSpPr>
        <a:xfrm>
          <a:off x="0" y="0"/>
          <a:ext cx="0" cy="0"/>
          <a:chOff x="0" y="0"/>
          <a:chExt cx="0" cy="0"/>
        </a:xfrm>
      </p:grpSpPr>
      <p:pic>
        <p:nvPicPr>
          <p:cNvPr id="1047" name="Google Shape;1047;p104"/>
          <p:cNvPicPr preferRelativeResize="0"/>
          <p:nvPr/>
        </p:nvPicPr>
        <p:blipFill rotWithShape="1">
          <a:blip r:embed="rId3">
            <a:alphaModFix/>
          </a:blip>
          <a:srcRect/>
          <a:stretch/>
        </p:blipFill>
        <p:spPr>
          <a:xfrm>
            <a:off x="9413987" y="2857501"/>
            <a:ext cx="1142998" cy="1142998"/>
          </a:xfrm>
          <a:prstGeom prst="rect">
            <a:avLst/>
          </a:prstGeom>
          <a:noFill/>
          <a:ln>
            <a:noFill/>
          </a:ln>
        </p:spPr>
      </p:pic>
      <p:sp>
        <p:nvSpPr>
          <p:cNvPr id="1048" name="Google Shape;1048;p104"/>
          <p:cNvSpPr txBox="1"/>
          <p:nvPr/>
        </p:nvSpPr>
        <p:spPr>
          <a:xfrm>
            <a:off x="893309" y="609185"/>
            <a:ext cx="1892753" cy="68022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2960"/>
              <a:buFont typeface="Calibri"/>
              <a:buNone/>
            </a:pPr>
            <a:r>
              <a:rPr lang="es-MX" sz="2960" b="0" i="0" u="none" strike="noStrike" cap="none">
                <a:solidFill>
                  <a:schemeClr val="dk1"/>
                </a:solidFill>
                <a:latin typeface="Calibri"/>
                <a:ea typeface="Calibri"/>
                <a:cs typeface="Calibri"/>
                <a:sym typeface="Calibri"/>
              </a:rPr>
              <a:t>Apdo. 15.7</a:t>
            </a:r>
            <a:endParaRPr sz="2960" b="0" i="0" u="none" strike="noStrike" cap="none">
              <a:solidFill>
                <a:schemeClr val="dk1"/>
              </a:solidFill>
              <a:latin typeface="Calibri"/>
              <a:ea typeface="Calibri"/>
              <a:cs typeface="Calibri"/>
              <a:sym typeface="Calibri"/>
            </a:endParaRPr>
          </a:p>
        </p:txBody>
      </p:sp>
      <p:sp>
        <p:nvSpPr>
          <p:cNvPr id="1049" name="Google Shape;1049;p104"/>
          <p:cNvSpPr txBox="1">
            <a:spLocks noGrp="1"/>
          </p:cNvSpPr>
          <p:nvPr>
            <p:ph type="title"/>
          </p:nvPr>
        </p:nvSpPr>
        <p:spPr>
          <a:xfrm>
            <a:off x="502961" y="132899"/>
            <a:ext cx="8449491" cy="369709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Calibri"/>
              <a:buNone/>
            </a:pPr>
            <a:r>
              <a:rPr lang="es-MX" sz="3200" b="1"/>
              <a:t>Descripción de lo que se hará con los resultados de la actividad</a:t>
            </a:r>
            <a:endParaRPr/>
          </a:p>
        </p:txBody>
      </p:sp>
      <p:sp>
        <p:nvSpPr>
          <p:cNvPr id="1050" name="Google Shape;1050;p104"/>
          <p:cNvSpPr txBox="1"/>
          <p:nvPr/>
        </p:nvSpPr>
        <p:spPr>
          <a:xfrm>
            <a:off x="1125408" y="2888088"/>
            <a:ext cx="7926809" cy="147732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s-MX" sz="2400" b="0" i="0" u="none" strike="noStrike" cap="none">
                <a:solidFill>
                  <a:schemeClr val="dk1"/>
                </a:solidFill>
                <a:latin typeface="Calibri"/>
                <a:ea typeface="Calibri"/>
                <a:cs typeface="Calibri"/>
                <a:sym typeface="Calibri"/>
              </a:rPr>
              <a:t>Publicarlo en la página del colegio, para ayudar a la comunidad escolar a ser más crítica en la elección de los </a:t>
            </a:r>
            <a:r>
              <a:rPr lang="es-MX" sz="2400" b="0" i="1" u="none" strike="noStrike" cap="none">
                <a:solidFill>
                  <a:schemeClr val="dk1"/>
                </a:solidFill>
                <a:latin typeface="Calibri"/>
                <a:ea typeface="Calibri"/>
                <a:cs typeface="Calibri"/>
                <a:sym typeface="Calibri"/>
              </a:rPr>
              <a:t>influencers</a:t>
            </a:r>
            <a:r>
              <a:rPr lang="es-MX" sz="2400" b="0" i="0" u="none" strike="noStrike" cap="none">
                <a:solidFill>
                  <a:schemeClr val="dk1"/>
                </a:solidFill>
                <a:latin typeface="Calibri"/>
                <a:ea typeface="Calibri"/>
                <a:cs typeface="Calibri"/>
                <a:sym typeface="Calibri"/>
              </a:rPr>
              <a:t> a quienes siguen.</a:t>
            </a: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51" name="Google Shape;1051;p104"/>
          <p:cNvSpPr/>
          <p:nvPr/>
        </p:nvSpPr>
        <p:spPr>
          <a:xfrm>
            <a:off x="10088880" y="0"/>
            <a:ext cx="2103000" cy="6858000"/>
          </a:xfrm>
          <a:prstGeom prst="rect">
            <a:avLst/>
          </a:prstGeom>
          <a:solidFill>
            <a:srgbClr val="5C2D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52" name="Google Shape;1052;p104"/>
          <p:cNvSpPr/>
          <p:nvPr/>
        </p:nvSpPr>
        <p:spPr>
          <a:xfrm>
            <a:off x="8915400" y="2358913"/>
            <a:ext cx="2140200" cy="2140200"/>
          </a:xfrm>
          <a:prstGeom prst="ellipse">
            <a:avLst/>
          </a:prstGeom>
          <a:solidFill>
            <a:srgbClr val="FFFFFF"/>
          </a:solidFill>
          <a:ln w="22225" cap="flat" cmpd="sng">
            <a:solidFill>
              <a:srgbClr val="67225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53" name="Google Shape;1053;p104"/>
          <p:cNvPicPr preferRelativeResize="0"/>
          <p:nvPr/>
        </p:nvPicPr>
        <p:blipFill rotWithShape="1">
          <a:blip r:embed="rId3">
            <a:alphaModFix/>
          </a:blip>
          <a:srcRect/>
          <a:stretch/>
        </p:blipFill>
        <p:spPr>
          <a:xfrm>
            <a:off x="9413987" y="2857501"/>
            <a:ext cx="1143001" cy="1143001"/>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pic>
        <p:nvPicPr>
          <p:cNvPr id="1058" name="Google Shape;1058;p105"/>
          <p:cNvPicPr preferRelativeResize="0"/>
          <p:nvPr/>
        </p:nvPicPr>
        <p:blipFill rotWithShape="1">
          <a:blip r:embed="rId3">
            <a:alphaModFix/>
          </a:blip>
          <a:srcRect/>
          <a:stretch/>
        </p:blipFill>
        <p:spPr>
          <a:xfrm>
            <a:off x="9413987" y="2857501"/>
            <a:ext cx="1142998" cy="1142998"/>
          </a:xfrm>
          <a:prstGeom prst="rect">
            <a:avLst/>
          </a:prstGeom>
          <a:noFill/>
          <a:ln>
            <a:noFill/>
          </a:ln>
        </p:spPr>
      </p:pic>
      <p:sp>
        <p:nvSpPr>
          <p:cNvPr id="1059" name="Google Shape;1059;p105"/>
          <p:cNvSpPr txBox="1">
            <a:spLocks noGrp="1"/>
          </p:cNvSpPr>
          <p:nvPr>
            <p:ph type="title"/>
          </p:nvPr>
        </p:nvSpPr>
        <p:spPr>
          <a:xfrm>
            <a:off x="872600" y="1027549"/>
            <a:ext cx="8500800" cy="1331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Calibri"/>
              <a:buNone/>
            </a:pPr>
            <a:r>
              <a:rPr lang="es-MX" b="1"/>
              <a:t>Análisis y contrastación entre lo esperado y lo sucedido</a:t>
            </a:r>
            <a:endParaRPr/>
          </a:p>
        </p:txBody>
      </p:sp>
      <p:sp>
        <p:nvSpPr>
          <p:cNvPr id="1060" name="Google Shape;1060;p105"/>
          <p:cNvSpPr txBox="1"/>
          <p:nvPr/>
        </p:nvSpPr>
        <p:spPr>
          <a:xfrm>
            <a:off x="872600" y="399525"/>
            <a:ext cx="2577900" cy="40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s-MX" sz="3000" b="0" i="0" u="none" strike="noStrike" cap="none">
                <a:solidFill>
                  <a:schemeClr val="dk1"/>
                </a:solidFill>
                <a:latin typeface="Calibri"/>
                <a:ea typeface="Calibri"/>
                <a:cs typeface="Calibri"/>
                <a:sym typeface="Calibri"/>
              </a:rPr>
              <a:t>Apartado 15.8</a:t>
            </a:r>
            <a:endParaRPr sz="3000" b="0" i="0" u="none" strike="noStrike" cap="none">
              <a:solidFill>
                <a:schemeClr val="dk1"/>
              </a:solidFill>
              <a:latin typeface="Calibri"/>
              <a:ea typeface="Calibri"/>
              <a:cs typeface="Calibri"/>
              <a:sym typeface="Calibri"/>
            </a:endParaRPr>
          </a:p>
        </p:txBody>
      </p:sp>
      <p:sp>
        <p:nvSpPr>
          <p:cNvPr id="1061" name="Google Shape;1061;p105"/>
          <p:cNvSpPr txBox="1">
            <a:spLocks noGrp="1"/>
          </p:cNvSpPr>
          <p:nvPr>
            <p:ph type="body" idx="1"/>
          </p:nvPr>
        </p:nvSpPr>
        <p:spPr>
          <a:xfrm>
            <a:off x="816700" y="2822249"/>
            <a:ext cx="7887300" cy="3079200"/>
          </a:xfrm>
          <a:prstGeom prst="rect">
            <a:avLst/>
          </a:prstGeom>
          <a:noFill/>
          <a:ln>
            <a:noFill/>
          </a:ln>
        </p:spPr>
        <p:txBody>
          <a:bodyPr spcFirstLastPara="1" wrap="square" lIns="91425" tIns="45700" rIns="91425" bIns="45700" anchor="ctr" anchorCtr="0">
            <a:noAutofit/>
          </a:bodyPr>
          <a:lstStyle/>
          <a:p>
            <a:pPr marL="0" lvl="0" indent="0" algn="just" rtl="0">
              <a:lnSpc>
                <a:spcPct val="90000"/>
              </a:lnSpc>
              <a:spcBef>
                <a:spcPts val="0"/>
              </a:spcBef>
              <a:spcAft>
                <a:spcPts val="0"/>
              </a:spcAft>
              <a:buClr>
                <a:schemeClr val="dk1"/>
              </a:buClr>
              <a:buSzPts val="2400"/>
              <a:buNone/>
            </a:pPr>
            <a:r>
              <a:rPr lang="es-MX" sz="2400"/>
              <a:t>A las alumnas les resultó atractivo darse cuenta de que se puede aprender mucho del pasado, haciendo la comparación entre líderes históricos e </a:t>
            </a:r>
            <a:r>
              <a:rPr lang="es-MX" sz="2400" i="1"/>
              <a:t>influencers</a:t>
            </a:r>
            <a:r>
              <a:rPr lang="es-MX" sz="2400"/>
              <a:t> actuales.</a:t>
            </a:r>
            <a:endParaRPr/>
          </a:p>
          <a:p>
            <a:pPr marL="0" lvl="0" indent="0" algn="just" rtl="0">
              <a:lnSpc>
                <a:spcPct val="90000"/>
              </a:lnSpc>
              <a:spcBef>
                <a:spcPts val="0"/>
              </a:spcBef>
              <a:spcAft>
                <a:spcPts val="0"/>
              </a:spcAft>
              <a:buClr>
                <a:schemeClr val="dk1"/>
              </a:buClr>
              <a:buSzPts val="2400"/>
              <a:buNone/>
            </a:pPr>
            <a:r>
              <a:rPr lang="es-MX" sz="2400"/>
              <a:t>Sin embargo, nos pareció que hubieran podido profundizar en el tema. </a:t>
            </a:r>
            <a:endParaRPr/>
          </a:p>
          <a:p>
            <a:pPr marL="0" lvl="0" indent="0" algn="just" rtl="0">
              <a:lnSpc>
                <a:spcPct val="90000"/>
              </a:lnSpc>
              <a:spcBef>
                <a:spcPts val="0"/>
              </a:spcBef>
              <a:spcAft>
                <a:spcPts val="0"/>
              </a:spcAft>
              <a:buClr>
                <a:schemeClr val="dk1"/>
              </a:buClr>
              <a:buSzPts val="2400"/>
              <a:buNone/>
            </a:pPr>
            <a:r>
              <a:rPr lang="es-MX" sz="2400"/>
              <a:t>Fue positivo que se cuestionan a quién siguen como modelo; descartaron algunos, se les planteó la duda respecto a otros y se generó un planteamiento crítico que les servirá en el futuro al elegir líderes.</a:t>
            </a:r>
            <a:endParaRPr/>
          </a:p>
          <a:p>
            <a:pPr marL="0" lvl="0" indent="0" algn="just" rtl="0">
              <a:lnSpc>
                <a:spcPct val="90000"/>
              </a:lnSpc>
              <a:spcBef>
                <a:spcPts val="0"/>
              </a:spcBef>
              <a:spcAft>
                <a:spcPts val="0"/>
              </a:spcAft>
              <a:buClr>
                <a:schemeClr val="dk1"/>
              </a:buClr>
              <a:buSzPts val="2400"/>
              <a:buNone/>
            </a:pPr>
            <a:endParaRPr sz="2400"/>
          </a:p>
        </p:txBody>
      </p:sp>
      <p:sp>
        <p:nvSpPr>
          <p:cNvPr id="1062" name="Google Shape;1062;p105"/>
          <p:cNvSpPr/>
          <p:nvPr/>
        </p:nvSpPr>
        <p:spPr>
          <a:xfrm>
            <a:off x="10088880" y="0"/>
            <a:ext cx="2103000" cy="6858000"/>
          </a:xfrm>
          <a:prstGeom prst="rect">
            <a:avLst/>
          </a:prstGeom>
          <a:solidFill>
            <a:srgbClr val="5C2D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63" name="Google Shape;1063;p105"/>
          <p:cNvSpPr/>
          <p:nvPr/>
        </p:nvSpPr>
        <p:spPr>
          <a:xfrm>
            <a:off x="8915400" y="2358913"/>
            <a:ext cx="2140200" cy="2140200"/>
          </a:xfrm>
          <a:prstGeom prst="ellipse">
            <a:avLst/>
          </a:prstGeom>
          <a:solidFill>
            <a:srgbClr val="FFFFFF"/>
          </a:solidFill>
          <a:ln w="22225" cap="flat" cmpd="sng">
            <a:solidFill>
              <a:srgbClr val="67225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64" name="Google Shape;1064;p105"/>
          <p:cNvPicPr preferRelativeResize="0"/>
          <p:nvPr/>
        </p:nvPicPr>
        <p:blipFill rotWithShape="1">
          <a:blip r:embed="rId3">
            <a:alphaModFix/>
          </a:blip>
          <a:srcRect/>
          <a:stretch/>
        </p:blipFill>
        <p:spPr>
          <a:xfrm>
            <a:off x="9413987" y="2857501"/>
            <a:ext cx="1143001" cy="1143001"/>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068"/>
        <p:cNvGrpSpPr/>
        <p:nvPr/>
      </p:nvGrpSpPr>
      <p:grpSpPr>
        <a:xfrm>
          <a:off x="0" y="0"/>
          <a:ext cx="0" cy="0"/>
          <a:chOff x="0" y="0"/>
          <a:chExt cx="0" cy="0"/>
        </a:xfrm>
      </p:grpSpPr>
      <p:pic>
        <p:nvPicPr>
          <p:cNvPr id="1069" name="Google Shape;1069;p106"/>
          <p:cNvPicPr preferRelativeResize="0"/>
          <p:nvPr/>
        </p:nvPicPr>
        <p:blipFill rotWithShape="1">
          <a:blip r:embed="rId3">
            <a:alphaModFix/>
          </a:blip>
          <a:srcRect/>
          <a:stretch/>
        </p:blipFill>
        <p:spPr>
          <a:xfrm>
            <a:off x="9413987" y="2857501"/>
            <a:ext cx="1142998" cy="1142998"/>
          </a:xfrm>
          <a:prstGeom prst="rect">
            <a:avLst/>
          </a:prstGeom>
          <a:noFill/>
          <a:ln>
            <a:noFill/>
          </a:ln>
        </p:spPr>
      </p:pic>
      <p:sp>
        <p:nvSpPr>
          <p:cNvPr id="1070" name="Google Shape;1070;p106"/>
          <p:cNvSpPr txBox="1">
            <a:spLocks noGrp="1"/>
          </p:cNvSpPr>
          <p:nvPr>
            <p:ph type="body" idx="1"/>
          </p:nvPr>
        </p:nvSpPr>
        <p:spPr>
          <a:xfrm>
            <a:off x="701081" y="2589861"/>
            <a:ext cx="7078039" cy="2525168"/>
          </a:xfrm>
          <a:prstGeom prst="rect">
            <a:avLst/>
          </a:prstGeom>
          <a:noFill/>
          <a:ln>
            <a:noFill/>
          </a:ln>
        </p:spPr>
        <p:txBody>
          <a:bodyPr spcFirstLastPara="1" wrap="square" lIns="91425" tIns="45700" rIns="91425" bIns="45700" anchor="ctr" anchorCtr="0">
            <a:noAutofit/>
          </a:bodyPr>
          <a:lstStyle/>
          <a:p>
            <a:pPr marL="0" lvl="0" indent="0" algn="just" rtl="0">
              <a:lnSpc>
                <a:spcPct val="90000"/>
              </a:lnSpc>
              <a:spcBef>
                <a:spcPts val="0"/>
              </a:spcBef>
              <a:spcAft>
                <a:spcPts val="0"/>
              </a:spcAft>
              <a:buClr>
                <a:schemeClr val="dk1"/>
              </a:buClr>
              <a:buSzPts val="2400"/>
              <a:buNone/>
            </a:pPr>
            <a:r>
              <a:rPr lang="es-MX" sz="2400"/>
              <a:t>Se determinó entre alumnas, profesoras y directivos publicar el blog en la página del colegio.</a:t>
            </a:r>
            <a:endParaRPr/>
          </a:p>
          <a:p>
            <a:pPr marL="0" lvl="0" indent="0" algn="just" rtl="0">
              <a:lnSpc>
                <a:spcPct val="90000"/>
              </a:lnSpc>
              <a:spcBef>
                <a:spcPts val="0"/>
              </a:spcBef>
              <a:spcAft>
                <a:spcPts val="0"/>
              </a:spcAft>
              <a:buClr>
                <a:schemeClr val="dk1"/>
              </a:buClr>
              <a:buSzPts val="2400"/>
              <a:buNone/>
            </a:pPr>
            <a:endParaRPr sz="2400"/>
          </a:p>
          <a:p>
            <a:pPr marL="0" lvl="0" indent="0" algn="just" rtl="0">
              <a:lnSpc>
                <a:spcPct val="90000"/>
              </a:lnSpc>
              <a:spcBef>
                <a:spcPts val="0"/>
              </a:spcBef>
              <a:spcAft>
                <a:spcPts val="0"/>
              </a:spcAft>
              <a:buClr>
                <a:schemeClr val="dk1"/>
              </a:buClr>
              <a:buSzPts val="2400"/>
              <a:buNone/>
            </a:pPr>
            <a:r>
              <a:rPr lang="es-MX" sz="2400"/>
              <a:t>También decidimos que en el próximo curso ayudaremos a las alumnas a profundizar en las consecuencias de los eventos históricos y buscar el paralelismo con los eventos actuales.</a:t>
            </a:r>
            <a:endParaRPr sz="2400"/>
          </a:p>
        </p:txBody>
      </p:sp>
      <p:sp>
        <p:nvSpPr>
          <p:cNvPr id="1071" name="Google Shape;1071;p106"/>
          <p:cNvSpPr/>
          <p:nvPr/>
        </p:nvSpPr>
        <p:spPr>
          <a:xfrm>
            <a:off x="10088880" y="0"/>
            <a:ext cx="2103000" cy="6858000"/>
          </a:xfrm>
          <a:prstGeom prst="rect">
            <a:avLst/>
          </a:prstGeom>
          <a:solidFill>
            <a:srgbClr val="5C2D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72" name="Google Shape;1072;p106"/>
          <p:cNvSpPr/>
          <p:nvPr/>
        </p:nvSpPr>
        <p:spPr>
          <a:xfrm>
            <a:off x="8915400" y="2358913"/>
            <a:ext cx="2140200" cy="2140200"/>
          </a:xfrm>
          <a:prstGeom prst="ellipse">
            <a:avLst/>
          </a:prstGeom>
          <a:solidFill>
            <a:srgbClr val="FFFFFF"/>
          </a:solidFill>
          <a:ln w="22225" cap="flat" cmpd="sng">
            <a:solidFill>
              <a:srgbClr val="67225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73" name="Google Shape;1073;p106"/>
          <p:cNvPicPr preferRelativeResize="0"/>
          <p:nvPr/>
        </p:nvPicPr>
        <p:blipFill rotWithShape="1">
          <a:blip r:embed="rId3">
            <a:alphaModFix/>
          </a:blip>
          <a:srcRect/>
          <a:stretch/>
        </p:blipFill>
        <p:spPr>
          <a:xfrm>
            <a:off x="9413987" y="2857501"/>
            <a:ext cx="1143001" cy="1143001"/>
          </a:xfrm>
          <a:prstGeom prst="rect">
            <a:avLst/>
          </a:prstGeom>
          <a:noFill/>
          <a:ln>
            <a:noFill/>
          </a:ln>
        </p:spPr>
      </p:pic>
      <p:sp>
        <p:nvSpPr>
          <p:cNvPr id="1074" name="Google Shape;1074;p106"/>
          <p:cNvSpPr txBox="1">
            <a:spLocks noGrp="1"/>
          </p:cNvSpPr>
          <p:nvPr>
            <p:ph type="title"/>
          </p:nvPr>
        </p:nvSpPr>
        <p:spPr>
          <a:xfrm>
            <a:off x="872604" y="1027556"/>
            <a:ext cx="8500754" cy="107091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Calibri"/>
              <a:buNone/>
            </a:pPr>
            <a:r>
              <a:rPr lang="es-MX" b="1"/>
              <a:t>Toma de decisiones</a:t>
            </a:r>
            <a:endParaRPr/>
          </a:p>
        </p:txBody>
      </p:sp>
      <p:sp>
        <p:nvSpPr>
          <p:cNvPr id="1075" name="Google Shape;1075;p106"/>
          <p:cNvSpPr txBox="1"/>
          <p:nvPr/>
        </p:nvSpPr>
        <p:spPr>
          <a:xfrm>
            <a:off x="914400" y="537850"/>
            <a:ext cx="3073500" cy="40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s-MX" sz="3000" b="0" i="0" u="none" strike="noStrike" cap="none">
                <a:solidFill>
                  <a:schemeClr val="dk1"/>
                </a:solidFill>
                <a:latin typeface="Calibri"/>
                <a:ea typeface="Calibri"/>
                <a:cs typeface="Calibri"/>
                <a:sym typeface="Calibri"/>
              </a:rPr>
              <a:t>Apartado 15.9</a:t>
            </a:r>
            <a:endParaRPr sz="3000" b="0" i="0" u="none" strike="noStrike" cap="none">
              <a:solidFill>
                <a:schemeClr val="dk1"/>
              </a:solidFill>
              <a:latin typeface="Calibri"/>
              <a:ea typeface="Calibri"/>
              <a:cs typeface="Calibri"/>
              <a:sym typeface="Calibri"/>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pic>
        <p:nvPicPr>
          <p:cNvPr id="1080" name="Google Shape;1080;p107"/>
          <p:cNvPicPr preferRelativeResize="0"/>
          <p:nvPr/>
        </p:nvPicPr>
        <p:blipFill rotWithShape="1">
          <a:blip r:embed="rId3">
            <a:alphaModFix/>
          </a:blip>
          <a:srcRect/>
          <a:stretch/>
        </p:blipFill>
        <p:spPr>
          <a:xfrm>
            <a:off x="9413987" y="2857501"/>
            <a:ext cx="1142998" cy="1142998"/>
          </a:xfrm>
          <a:prstGeom prst="rect">
            <a:avLst/>
          </a:prstGeom>
          <a:noFill/>
          <a:ln>
            <a:noFill/>
          </a:ln>
        </p:spPr>
      </p:pic>
      <p:sp>
        <p:nvSpPr>
          <p:cNvPr id="1081" name="Google Shape;1081;p107"/>
          <p:cNvSpPr txBox="1"/>
          <p:nvPr/>
        </p:nvSpPr>
        <p:spPr>
          <a:xfrm>
            <a:off x="870260" y="493935"/>
            <a:ext cx="1614000" cy="680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2960"/>
              <a:buFont typeface="Calibri"/>
              <a:buNone/>
            </a:pPr>
            <a:r>
              <a:rPr lang="es-MX" sz="2960" b="0" i="0" u="none" strike="noStrike" cap="none">
                <a:solidFill>
                  <a:schemeClr val="dk1"/>
                </a:solidFill>
                <a:latin typeface="Calibri"/>
                <a:ea typeface="Calibri"/>
                <a:cs typeface="Calibri"/>
                <a:sym typeface="Calibri"/>
              </a:rPr>
              <a:t>Apdo. 16</a:t>
            </a:r>
            <a:endParaRPr sz="2960" b="0" i="0" u="none" strike="noStrike" cap="none">
              <a:solidFill>
                <a:schemeClr val="dk1"/>
              </a:solidFill>
              <a:latin typeface="Calibri"/>
              <a:ea typeface="Calibri"/>
              <a:cs typeface="Calibri"/>
              <a:sym typeface="Calibri"/>
            </a:endParaRPr>
          </a:p>
        </p:txBody>
      </p:sp>
      <p:sp>
        <p:nvSpPr>
          <p:cNvPr id="1082" name="Google Shape;1082;p107"/>
          <p:cNvSpPr txBox="1">
            <a:spLocks noGrp="1"/>
          </p:cNvSpPr>
          <p:nvPr>
            <p:ph type="title"/>
          </p:nvPr>
        </p:nvSpPr>
        <p:spPr>
          <a:xfrm>
            <a:off x="729354" y="1700652"/>
            <a:ext cx="7848600" cy="208691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959"/>
              <a:buFont typeface="Calibri"/>
              <a:buNone/>
            </a:pPr>
            <a:r>
              <a:rPr lang="es-MX" b="1"/>
              <a:t>Evaluación. </a:t>
            </a:r>
            <a:br>
              <a:rPr lang="es-MX" b="1"/>
            </a:br>
            <a:r>
              <a:rPr lang="es-MX" b="1"/>
              <a:t>Autoevaluación, coevaluación del proyecto, por parte de alumnos, maestros y  autoridades</a:t>
            </a:r>
            <a:endParaRPr b="1"/>
          </a:p>
        </p:txBody>
      </p:sp>
      <p:sp>
        <p:nvSpPr>
          <p:cNvPr id="1083" name="Google Shape;1083;p107"/>
          <p:cNvSpPr txBox="1">
            <a:spLocks noGrp="1"/>
          </p:cNvSpPr>
          <p:nvPr>
            <p:ph type="body" idx="1"/>
          </p:nvPr>
        </p:nvSpPr>
        <p:spPr>
          <a:xfrm>
            <a:off x="514875" y="3884272"/>
            <a:ext cx="8277600" cy="2364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None/>
            </a:pPr>
            <a:r>
              <a:rPr lang="es-MX"/>
              <a:t>Cierre del blog y publicidad del mismo en la página del colegio.</a:t>
            </a:r>
            <a:endParaRPr/>
          </a:p>
        </p:txBody>
      </p:sp>
      <p:sp>
        <p:nvSpPr>
          <p:cNvPr id="1084" name="Google Shape;1084;p107"/>
          <p:cNvSpPr/>
          <p:nvPr/>
        </p:nvSpPr>
        <p:spPr>
          <a:xfrm>
            <a:off x="10088880" y="0"/>
            <a:ext cx="2103000" cy="6858000"/>
          </a:xfrm>
          <a:prstGeom prst="rect">
            <a:avLst/>
          </a:prstGeom>
          <a:solidFill>
            <a:srgbClr val="5C2D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85" name="Google Shape;1085;p107"/>
          <p:cNvSpPr/>
          <p:nvPr/>
        </p:nvSpPr>
        <p:spPr>
          <a:xfrm>
            <a:off x="8915400" y="2358913"/>
            <a:ext cx="2140200" cy="2140200"/>
          </a:xfrm>
          <a:prstGeom prst="ellipse">
            <a:avLst/>
          </a:prstGeom>
          <a:solidFill>
            <a:srgbClr val="FFFFFF"/>
          </a:solidFill>
          <a:ln w="22225" cap="flat" cmpd="sng">
            <a:solidFill>
              <a:srgbClr val="67225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86" name="Google Shape;1086;p107"/>
          <p:cNvPicPr preferRelativeResize="0"/>
          <p:nvPr/>
        </p:nvPicPr>
        <p:blipFill rotWithShape="1">
          <a:blip r:embed="rId3">
            <a:alphaModFix/>
          </a:blip>
          <a:srcRect/>
          <a:stretch/>
        </p:blipFill>
        <p:spPr>
          <a:xfrm>
            <a:off x="9413987" y="2857501"/>
            <a:ext cx="1143001" cy="1143001"/>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090"/>
        <p:cNvGrpSpPr/>
        <p:nvPr/>
      </p:nvGrpSpPr>
      <p:grpSpPr>
        <a:xfrm>
          <a:off x="0" y="0"/>
          <a:ext cx="0" cy="0"/>
          <a:chOff x="0" y="0"/>
          <a:chExt cx="0" cy="0"/>
        </a:xfrm>
      </p:grpSpPr>
      <p:pic>
        <p:nvPicPr>
          <p:cNvPr id="1091" name="Google Shape;1091;p108"/>
          <p:cNvPicPr preferRelativeResize="0"/>
          <p:nvPr/>
        </p:nvPicPr>
        <p:blipFill rotWithShape="1">
          <a:blip r:embed="rId3">
            <a:alphaModFix/>
          </a:blip>
          <a:srcRect/>
          <a:stretch/>
        </p:blipFill>
        <p:spPr>
          <a:xfrm>
            <a:off x="9413987" y="2857501"/>
            <a:ext cx="1143001" cy="1143001"/>
          </a:xfrm>
          <a:prstGeom prst="rect">
            <a:avLst/>
          </a:prstGeom>
          <a:noFill/>
          <a:ln>
            <a:noFill/>
          </a:ln>
        </p:spPr>
      </p:pic>
      <p:sp>
        <p:nvSpPr>
          <p:cNvPr id="1092" name="Google Shape;1092;p108"/>
          <p:cNvSpPr txBox="1"/>
          <p:nvPr/>
        </p:nvSpPr>
        <p:spPr>
          <a:xfrm>
            <a:off x="893310" y="609185"/>
            <a:ext cx="1614000" cy="680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2960"/>
              <a:buFont typeface="Calibri"/>
              <a:buNone/>
            </a:pPr>
            <a:r>
              <a:rPr lang="es-MX" sz="2960" b="0" i="0" u="none" strike="noStrike" cap="none">
                <a:solidFill>
                  <a:schemeClr val="dk1"/>
                </a:solidFill>
                <a:latin typeface="Calibri"/>
                <a:ea typeface="Calibri"/>
                <a:cs typeface="Calibri"/>
                <a:sym typeface="Calibri"/>
              </a:rPr>
              <a:t>Apdo. 17</a:t>
            </a:r>
            <a:endParaRPr sz="2960" b="0" i="0" u="none" strike="noStrike" cap="none">
              <a:solidFill>
                <a:schemeClr val="dk1"/>
              </a:solidFill>
              <a:latin typeface="Calibri"/>
              <a:ea typeface="Calibri"/>
              <a:cs typeface="Calibri"/>
              <a:sym typeface="Calibri"/>
            </a:endParaRPr>
          </a:p>
        </p:txBody>
      </p:sp>
      <p:sp>
        <p:nvSpPr>
          <p:cNvPr id="1093" name="Google Shape;1093;p108"/>
          <p:cNvSpPr txBox="1">
            <a:spLocks noGrp="1"/>
          </p:cNvSpPr>
          <p:nvPr>
            <p:ph type="title"/>
          </p:nvPr>
        </p:nvSpPr>
        <p:spPr>
          <a:xfrm>
            <a:off x="729354" y="1700652"/>
            <a:ext cx="7848600" cy="2086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959"/>
              <a:buFont typeface="Calibri"/>
              <a:buNone/>
            </a:pPr>
            <a:r>
              <a:rPr lang="es-MX" sz="3959" b="1"/>
              <a:t>Lista de cambios realizados a la estructura del Proyecto interdisciplinario original, planeado el ciclo pasado</a:t>
            </a:r>
            <a:endParaRPr sz="3959" b="1"/>
          </a:p>
        </p:txBody>
      </p:sp>
      <p:sp>
        <p:nvSpPr>
          <p:cNvPr id="1094" name="Google Shape;1094;p108"/>
          <p:cNvSpPr txBox="1">
            <a:spLocks noGrp="1"/>
          </p:cNvSpPr>
          <p:nvPr>
            <p:ph type="body" idx="1"/>
          </p:nvPr>
        </p:nvSpPr>
        <p:spPr>
          <a:xfrm>
            <a:off x="514875" y="3941903"/>
            <a:ext cx="8277600" cy="2307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None/>
            </a:pPr>
            <a:r>
              <a:rPr lang="es-MX"/>
              <a:t>No fue necesario por lo que respecta al temario: no se hicieron cambios.</a:t>
            </a:r>
            <a:endParaRPr/>
          </a:p>
          <a:p>
            <a:pPr marL="0" lvl="0" indent="0" algn="l" rtl="0">
              <a:lnSpc>
                <a:spcPct val="90000"/>
              </a:lnSpc>
              <a:spcBef>
                <a:spcPts val="0"/>
              </a:spcBef>
              <a:spcAft>
                <a:spcPts val="0"/>
              </a:spcAft>
              <a:buClr>
                <a:schemeClr val="dk1"/>
              </a:buClr>
              <a:buSzPts val="2800"/>
              <a:buNone/>
            </a:pPr>
            <a:r>
              <a:rPr lang="es-MX"/>
              <a:t>Los plazos se fueron adecuando a las circunstancias.</a:t>
            </a:r>
            <a:endParaRPr/>
          </a:p>
        </p:txBody>
      </p:sp>
      <p:sp>
        <p:nvSpPr>
          <p:cNvPr id="1095" name="Google Shape;1095;p108"/>
          <p:cNvSpPr/>
          <p:nvPr/>
        </p:nvSpPr>
        <p:spPr>
          <a:xfrm>
            <a:off x="10088880" y="0"/>
            <a:ext cx="2103000" cy="6858000"/>
          </a:xfrm>
          <a:prstGeom prst="rect">
            <a:avLst/>
          </a:prstGeom>
          <a:solidFill>
            <a:srgbClr val="5C2D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96" name="Google Shape;1096;p108"/>
          <p:cNvSpPr/>
          <p:nvPr/>
        </p:nvSpPr>
        <p:spPr>
          <a:xfrm>
            <a:off x="8915400" y="2358913"/>
            <a:ext cx="2140200" cy="2140200"/>
          </a:xfrm>
          <a:prstGeom prst="ellipse">
            <a:avLst/>
          </a:prstGeom>
          <a:solidFill>
            <a:srgbClr val="FFFFFF"/>
          </a:solidFill>
          <a:ln w="22225" cap="flat" cmpd="sng">
            <a:solidFill>
              <a:srgbClr val="67225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97" name="Google Shape;1097;p108"/>
          <p:cNvPicPr preferRelativeResize="0"/>
          <p:nvPr/>
        </p:nvPicPr>
        <p:blipFill rotWithShape="1">
          <a:blip r:embed="rId3">
            <a:alphaModFix/>
          </a:blip>
          <a:srcRect/>
          <a:stretch/>
        </p:blipFill>
        <p:spPr>
          <a:xfrm>
            <a:off x="9413987" y="2857501"/>
            <a:ext cx="1143001" cy="1143001"/>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101"/>
        <p:cNvGrpSpPr/>
        <p:nvPr/>
      </p:nvGrpSpPr>
      <p:grpSpPr>
        <a:xfrm>
          <a:off x="0" y="0"/>
          <a:ext cx="0" cy="0"/>
          <a:chOff x="0" y="0"/>
          <a:chExt cx="0" cy="0"/>
        </a:xfrm>
      </p:grpSpPr>
      <p:sp>
        <p:nvSpPr>
          <p:cNvPr id="1102" name="Google Shape;1102;p109"/>
          <p:cNvSpPr txBox="1">
            <a:spLocks noGrp="1"/>
          </p:cNvSpPr>
          <p:nvPr>
            <p:ph type="title"/>
          </p:nvPr>
        </p:nvSpPr>
        <p:spPr>
          <a:xfrm>
            <a:off x="457850" y="19575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s-MX"/>
              <a:t>Evidencias</a:t>
            </a:r>
            <a:endParaRPr/>
          </a:p>
        </p:txBody>
      </p:sp>
      <p:pic>
        <p:nvPicPr>
          <p:cNvPr id="1103" name="Google Shape;1103;p109"/>
          <p:cNvPicPr preferRelativeResize="0"/>
          <p:nvPr/>
        </p:nvPicPr>
        <p:blipFill>
          <a:blip r:embed="rId3">
            <a:alphaModFix/>
          </a:blip>
          <a:stretch>
            <a:fillRect/>
          </a:stretch>
        </p:blipFill>
        <p:spPr>
          <a:xfrm>
            <a:off x="740225" y="1521450"/>
            <a:ext cx="4622374" cy="3466776"/>
          </a:xfrm>
          <a:prstGeom prst="rect">
            <a:avLst/>
          </a:prstGeom>
          <a:noFill/>
          <a:ln>
            <a:noFill/>
          </a:ln>
        </p:spPr>
      </p:pic>
      <p:pic>
        <p:nvPicPr>
          <p:cNvPr id="1104" name="Google Shape;1104;p109"/>
          <p:cNvPicPr preferRelativeResize="0"/>
          <p:nvPr/>
        </p:nvPicPr>
        <p:blipFill>
          <a:blip r:embed="rId4">
            <a:alphaModFix/>
          </a:blip>
          <a:stretch>
            <a:fillRect/>
          </a:stretch>
        </p:blipFill>
        <p:spPr>
          <a:xfrm>
            <a:off x="6367924" y="1347600"/>
            <a:ext cx="3646781" cy="4862374"/>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108"/>
        <p:cNvGrpSpPr/>
        <p:nvPr/>
      </p:nvGrpSpPr>
      <p:grpSpPr>
        <a:xfrm>
          <a:off x="0" y="0"/>
          <a:ext cx="0" cy="0"/>
          <a:chOff x="0" y="0"/>
          <a:chExt cx="0" cy="0"/>
        </a:xfrm>
      </p:grpSpPr>
      <p:sp>
        <p:nvSpPr>
          <p:cNvPr id="1109" name="Google Shape;1109;p110"/>
          <p:cNvSpPr txBox="1">
            <a:spLocks noGrp="1"/>
          </p:cNvSpPr>
          <p:nvPr>
            <p:ph type="title"/>
          </p:nvPr>
        </p:nvSpPr>
        <p:spPr>
          <a:xfrm>
            <a:off x="423275" y="21527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s-MX"/>
              <a:t>Evidencias</a:t>
            </a:r>
            <a:endParaRPr/>
          </a:p>
        </p:txBody>
      </p:sp>
      <p:pic>
        <p:nvPicPr>
          <p:cNvPr id="1110" name="Google Shape;1110;p110"/>
          <p:cNvPicPr preferRelativeResize="0"/>
          <p:nvPr/>
        </p:nvPicPr>
        <p:blipFill>
          <a:blip r:embed="rId3">
            <a:alphaModFix/>
          </a:blip>
          <a:stretch>
            <a:fillRect/>
          </a:stretch>
        </p:blipFill>
        <p:spPr>
          <a:xfrm>
            <a:off x="152400" y="1843225"/>
            <a:ext cx="2735086" cy="4862374"/>
          </a:xfrm>
          <a:prstGeom prst="rect">
            <a:avLst/>
          </a:prstGeom>
          <a:noFill/>
          <a:ln>
            <a:noFill/>
          </a:ln>
        </p:spPr>
      </p:pic>
      <p:pic>
        <p:nvPicPr>
          <p:cNvPr id="1111" name="Google Shape;1111;p110"/>
          <p:cNvPicPr preferRelativeResize="0"/>
          <p:nvPr/>
        </p:nvPicPr>
        <p:blipFill>
          <a:blip r:embed="rId4">
            <a:alphaModFix/>
          </a:blip>
          <a:stretch>
            <a:fillRect/>
          </a:stretch>
        </p:blipFill>
        <p:spPr>
          <a:xfrm rot="-5400000">
            <a:off x="4313523" y="779575"/>
            <a:ext cx="2735086" cy="4862374"/>
          </a:xfrm>
          <a:prstGeom prst="rect">
            <a:avLst/>
          </a:prstGeom>
          <a:noFill/>
          <a:ln>
            <a:noFill/>
          </a:ln>
        </p:spPr>
      </p:pic>
      <p:pic>
        <p:nvPicPr>
          <p:cNvPr id="1112" name="Google Shape;1112;p110"/>
          <p:cNvPicPr preferRelativeResize="0"/>
          <p:nvPr/>
        </p:nvPicPr>
        <p:blipFill>
          <a:blip r:embed="rId5">
            <a:alphaModFix/>
          </a:blip>
          <a:stretch>
            <a:fillRect/>
          </a:stretch>
        </p:blipFill>
        <p:spPr>
          <a:xfrm rot="-5400000">
            <a:off x="7955946" y="2799900"/>
            <a:ext cx="2735086" cy="4862374"/>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117" name="Google Shape;1117;p111"/>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s-MX"/>
              <a:t>Lista de Blogs entregados</a:t>
            </a:r>
            <a:endParaRPr/>
          </a:p>
        </p:txBody>
      </p:sp>
      <p:sp>
        <p:nvSpPr>
          <p:cNvPr id="1118" name="Google Shape;1118;p111"/>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457200" lvl="0" indent="-228600" algn="l" rtl="0">
              <a:lnSpc>
                <a:spcPct val="115000"/>
              </a:lnSpc>
              <a:spcBef>
                <a:spcPts val="0"/>
              </a:spcBef>
              <a:spcAft>
                <a:spcPts val="0"/>
              </a:spcAft>
              <a:buClr>
                <a:schemeClr val="dk1"/>
              </a:buClr>
              <a:buSzPts val="1100"/>
              <a:buFont typeface="Arial"/>
              <a:buNone/>
            </a:pPr>
            <a:r>
              <a:rPr lang="es-MX" sz="2700">
                <a:solidFill>
                  <a:srgbClr val="000000"/>
                </a:solidFill>
                <a:latin typeface="Arial"/>
                <a:ea typeface="Arial"/>
                <a:cs typeface="Arial"/>
                <a:sym typeface="Arial"/>
              </a:rPr>
              <a:t>·</a:t>
            </a:r>
            <a:r>
              <a:rPr lang="es-MX" sz="2300">
                <a:solidFill>
                  <a:srgbClr val="000000"/>
                </a:solidFill>
                <a:latin typeface="Times New Roman"/>
                <a:ea typeface="Times New Roman"/>
                <a:cs typeface="Times New Roman"/>
                <a:sym typeface="Times New Roman"/>
              </a:rPr>
              <a:t>      </a:t>
            </a:r>
            <a:r>
              <a:rPr lang="es-MX" sz="2700" u="sng">
                <a:solidFill>
                  <a:srgbClr val="000000"/>
                </a:solidFill>
                <a:latin typeface="Arial"/>
                <a:ea typeface="Arial"/>
                <a:cs typeface="Arial"/>
                <a:sym typeface="Arial"/>
                <a:hlinkClick r:id="rId3"/>
              </a:rPr>
              <a:t>https://anasofchavezavi.wixsite.com/misitio-2</a:t>
            </a:r>
            <a:endParaRPr sz="2700" u="sng">
              <a:solidFill>
                <a:srgbClr val="000000"/>
              </a:solidFill>
              <a:latin typeface="Arial"/>
              <a:ea typeface="Arial"/>
              <a:cs typeface="Arial"/>
              <a:sym typeface="Arial"/>
            </a:endParaRPr>
          </a:p>
          <a:p>
            <a:pPr marL="457200" lvl="0" indent="-228600" algn="l" rtl="0">
              <a:lnSpc>
                <a:spcPct val="115000"/>
              </a:lnSpc>
              <a:spcBef>
                <a:spcPts val="0"/>
              </a:spcBef>
              <a:spcAft>
                <a:spcPts val="0"/>
              </a:spcAft>
              <a:buClr>
                <a:schemeClr val="dk1"/>
              </a:buClr>
              <a:buSzPts val="1100"/>
              <a:buFont typeface="Arial"/>
              <a:buNone/>
            </a:pPr>
            <a:r>
              <a:rPr lang="es-MX" sz="2700">
                <a:solidFill>
                  <a:srgbClr val="000000"/>
                </a:solidFill>
                <a:latin typeface="Arial"/>
                <a:ea typeface="Arial"/>
                <a:cs typeface="Arial"/>
                <a:sym typeface="Arial"/>
              </a:rPr>
              <a:t>·</a:t>
            </a:r>
            <a:r>
              <a:rPr lang="es-MX" sz="2300">
                <a:solidFill>
                  <a:srgbClr val="000000"/>
                </a:solidFill>
                <a:latin typeface="Times New Roman"/>
                <a:ea typeface="Times New Roman"/>
                <a:cs typeface="Times New Roman"/>
                <a:sym typeface="Times New Roman"/>
              </a:rPr>
              <a:t>      </a:t>
            </a:r>
            <a:r>
              <a:rPr lang="es-MX" sz="2700" u="sng">
                <a:solidFill>
                  <a:srgbClr val="000000"/>
                </a:solidFill>
                <a:latin typeface="Arial"/>
                <a:ea typeface="Arial"/>
                <a:cs typeface="Arial"/>
                <a:sym typeface="Arial"/>
                <a:hlinkClick r:id="rId4"/>
              </a:rPr>
              <a:t>https://lulieche2.wixsite.com/misitio</a:t>
            </a:r>
            <a:endParaRPr sz="2700" u="sng">
              <a:solidFill>
                <a:srgbClr val="000000"/>
              </a:solidFill>
              <a:latin typeface="Arial"/>
              <a:ea typeface="Arial"/>
              <a:cs typeface="Arial"/>
              <a:sym typeface="Arial"/>
            </a:endParaRPr>
          </a:p>
          <a:p>
            <a:pPr marL="457200" lvl="0" indent="-228600" algn="l" rtl="0">
              <a:lnSpc>
                <a:spcPct val="115000"/>
              </a:lnSpc>
              <a:spcBef>
                <a:spcPts val="0"/>
              </a:spcBef>
              <a:spcAft>
                <a:spcPts val="0"/>
              </a:spcAft>
              <a:buClr>
                <a:schemeClr val="dk1"/>
              </a:buClr>
              <a:buSzPts val="1100"/>
              <a:buFont typeface="Arial"/>
              <a:buNone/>
            </a:pPr>
            <a:r>
              <a:rPr lang="es-MX" sz="2700">
                <a:solidFill>
                  <a:srgbClr val="000000"/>
                </a:solidFill>
                <a:latin typeface="Arial"/>
                <a:ea typeface="Arial"/>
                <a:cs typeface="Arial"/>
                <a:sym typeface="Arial"/>
              </a:rPr>
              <a:t>·</a:t>
            </a:r>
            <a:r>
              <a:rPr lang="es-MX" sz="2300">
                <a:solidFill>
                  <a:srgbClr val="000000"/>
                </a:solidFill>
                <a:latin typeface="Times New Roman"/>
                <a:ea typeface="Times New Roman"/>
                <a:cs typeface="Times New Roman"/>
                <a:sym typeface="Times New Roman"/>
              </a:rPr>
              <a:t>      </a:t>
            </a:r>
            <a:r>
              <a:rPr lang="es-MX" sz="2700" u="sng">
                <a:solidFill>
                  <a:srgbClr val="000000"/>
                </a:solidFill>
                <a:latin typeface="Arial"/>
                <a:ea typeface="Arial"/>
                <a:cs typeface="Arial"/>
                <a:sym typeface="Arial"/>
                <a:hlinkClick r:id="rId5"/>
              </a:rPr>
              <a:t>https://recheveste.wixsite.com/misitio-1</a:t>
            </a:r>
            <a:endParaRPr sz="2700" u="sng">
              <a:solidFill>
                <a:srgbClr val="000000"/>
              </a:solidFill>
              <a:latin typeface="Arial"/>
              <a:ea typeface="Arial"/>
              <a:cs typeface="Arial"/>
              <a:sym typeface="Arial"/>
            </a:endParaRPr>
          </a:p>
          <a:p>
            <a:pPr marL="457200" lvl="0" indent="-228600" algn="l" rtl="0">
              <a:lnSpc>
                <a:spcPct val="115000"/>
              </a:lnSpc>
              <a:spcBef>
                <a:spcPts val="0"/>
              </a:spcBef>
              <a:spcAft>
                <a:spcPts val="0"/>
              </a:spcAft>
              <a:buClr>
                <a:schemeClr val="dk1"/>
              </a:buClr>
              <a:buSzPts val="1100"/>
              <a:buFont typeface="Arial"/>
              <a:buNone/>
            </a:pPr>
            <a:r>
              <a:rPr lang="es-MX" sz="2700">
                <a:solidFill>
                  <a:srgbClr val="000000"/>
                </a:solidFill>
                <a:latin typeface="Arial"/>
                <a:ea typeface="Arial"/>
                <a:cs typeface="Arial"/>
                <a:sym typeface="Arial"/>
              </a:rPr>
              <a:t>·</a:t>
            </a:r>
            <a:r>
              <a:rPr lang="es-MX" sz="2300">
                <a:solidFill>
                  <a:srgbClr val="000000"/>
                </a:solidFill>
                <a:latin typeface="Times New Roman"/>
                <a:ea typeface="Times New Roman"/>
                <a:cs typeface="Times New Roman"/>
                <a:sym typeface="Times New Roman"/>
              </a:rPr>
              <a:t>      </a:t>
            </a:r>
            <a:r>
              <a:rPr lang="es-MX" sz="2700" u="sng">
                <a:solidFill>
                  <a:srgbClr val="000000"/>
                </a:solidFill>
                <a:latin typeface="Arial"/>
                <a:ea typeface="Arial"/>
                <a:cs typeface="Arial"/>
                <a:sym typeface="Arial"/>
                <a:hlinkClick r:id="rId6"/>
              </a:rPr>
              <a:t>https://regigado.wixsite.com/misitio-1</a:t>
            </a:r>
            <a:endParaRPr sz="2700" u="sng">
              <a:solidFill>
                <a:srgbClr val="000000"/>
              </a:solidFill>
              <a:latin typeface="Arial"/>
              <a:ea typeface="Arial"/>
              <a:cs typeface="Arial"/>
              <a:sym typeface="Arial"/>
            </a:endParaRPr>
          </a:p>
          <a:p>
            <a:pPr marL="457200" lvl="0" indent="-228600" algn="l" rtl="0">
              <a:lnSpc>
                <a:spcPct val="115000"/>
              </a:lnSpc>
              <a:spcBef>
                <a:spcPts val="0"/>
              </a:spcBef>
              <a:spcAft>
                <a:spcPts val="0"/>
              </a:spcAft>
              <a:buClr>
                <a:schemeClr val="dk1"/>
              </a:buClr>
              <a:buSzPts val="1100"/>
              <a:buFont typeface="Arial"/>
              <a:buNone/>
            </a:pPr>
            <a:r>
              <a:rPr lang="es-MX" sz="2700">
                <a:solidFill>
                  <a:srgbClr val="000000"/>
                </a:solidFill>
                <a:latin typeface="Arial"/>
                <a:ea typeface="Arial"/>
                <a:cs typeface="Arial"/>
                <a:sym typeface="Arial"/>
              </a:rPr>
              <a:t>·</a:t>
            </a:r>
            <a:r>
              <a:rPr lang="es-MX" sz="2300">
                <a:solidFill>
                  <a:srgbClr val="000000"/>
                </a:solidFill>
                <a:latin typeface="Times New Roman"/>
                <a:ea typeface="Times New Roman"/>
                <a:cs typeface="Times New Roman"/>
                <a:sym typeface="Times New Roman"/>
              </a:rPr>
              <a:t>      </a:t>
            </a:r>
            <a:r>
              <a:rPr lang="es-MX" sz="2700" u="sng">
                <a:solidFill>
                  <a:srgbClr val="000000"/>
                </a:solidFill>
                <a:latin typeface="Arial"/>
                <a:ea typeface="Arial"/>
                <a:cs typeface="Arial"/>
                <a:sym typeface="Arial"/>
                <a:hlinkClick r:id="rId7"/>
              </a:rPr>
              <a:t>https://analihgurrola.wixsite.com/misitio-1</a:t>
            </a:r>
            <a:endParaRPr sz="2700" u="sng">
              <a:solidFill>
                <a:srgbClr val="000000"/>
              </a:solidFill>
              <a:latin typeface="Arial"/>
              <a:ea typeface="Arial"/>
              <a:cs typeface="Arial"/>
              <a:sym typeface="Arial"/>
            </a:endParaRPr>
          </a:p>
          <a:p>
            <a:pPr marL="457200" lvl="0" indent="-228600" algn="l" rtl="0">
              <a:lnSpc>
                <a:spcPct val="115000"/>
              </a:lnSpc>
              <a:spcBef>
                <a:spcPts val="0"/>
              </a:spcBef>
              <a:spcAft>
                <a:spcPts val="0"/>
              </a:spcAft>
              <a:buClr>
                <a:schemeClr val="dk1"/>
              </a:buClr>
              <a:buSzPts val="1100"/>
              <a:buFont typeface="Arial"/>
              <a:buNone/>
            </a:pPr>
            <a:r>
              <a:rPr lang="es-MX" sz="2700">
                <a:solidFill>
                  <a:srgbClr val="000000"/>
                </a:solidFill>
                <a:latin typeface="Arial"/>
                <a:ea typeface="Arial"/>
                <a:cs typeface="Arial"/>
                <a:sym typeface="Arial"/>
              </a:rPr>
              <a:t>·</a:t>
            </a:r>
            <a:r>
              <a:rPr lang="es-MX" sz="2300">
                <a:solidFill>
                  <a:srgbClr val="000000"/>
                </a:solidFill>
                <a:latin typeface="Times New Roman"/>
                <a:ea typeface="Times New Roman"/>
                <a:cs typeface="Times New Roman"/>
                <a:sym typeface="Times New Roman"/>
              </a:rPr>
              <a:t>      </a:t>
            </a:r>
            <a:r>
              <a:rPr lang="es-MX" sz="2700" u="sng">
                <a:solidFill>
                  <a:srgbClr val="000000"/>
                </a:solidFill>
                <a:latin typeface="Arial"/>
                <a:ea typeface="Arial"/>
                <a:cs typeface="Arial"/>
                <a:sym typeface="Arial"/>
                <a:hlinkClick r:id="rId8"/>
              </a:rPr>
              <a:t>https://leam20040329.wixsite.com/conexionestch</a:t>
            </a:r>
            <a:endParaRPr sz="2700" u="sng">
              <a:solidFill>
                <a:srgbClr val="000000"/>
              </a:solidFill>
              <a:latin typeface="Arial"/>
              <a:ea typeface="Arial"/>
              <a:cs typeface="Arial"/>
              <a:sym typeface="Arial"/>
            </a:endParaRPr>
          </a:p>
          <a:p>
            <a:pPr marL="457200" lvl="0" indent="-228600" algn="l" rtl="0">
              <a:lnSpc>
                <a:spcPct val="115000"/>
              </a:lnSpc>
              <a:spcBef>
                <a:spcPts val="0"/>
              </a:spcBef>
              <a:spcAft>
                <a:spcPts val="0"/>
              </a:spcAft>
              <a:buClr>
                <a:schemeClr val="dk1"/>
              </a:buClr>
              <a:buSzPts val="1100"/>
              <a:buFont typeface="Arial"/>
              <a:buNone/>
            </a:pPr>
            <a:r>
              <a:rPr lang="es-MX" sz="2700">
                <a:solidFill>
                  <a:srgbClr val="000000"/>
                </a:solidFill>
                <a:latin typeface="Arial"/>
                <a:ea typeface="Arial"/>
                <a:cs typeface="Arial"/>
                <a:sym typeface="Arial"/>
              </a:rPr>
              <a:t>·</a:t>
            </a:r>
            <a:r>
              <a:rPr lang="es-MX" sz="2300">
                <a:solidFill>
                  <a:srgbClr val="000000"/>
                </a:solidFill>
                <a:latin typeface="Times New Roman"/>
                <a:ea typeface="Times New Roman"/>
                <a:cs typeface="Times New Roman"/>
                <a:sym typeface="Times New Roman"/>
              </a:rPr>
              <a:t>      </a:t>
            </a:r>
            <a:r>
              <a:rPr lang="es-MX" sz="2700" u="sng">
                <a:solidFill>
                  <a:srgbClr val="000000"/>
                </a:solidFill>
                <a:latin typeface="Arial"/>
                <a:ea typeface="Arial"/>
                <a:cs typeface="Arial"/>
                <a:sym typeface="Arial"/>
                <a:hlinkClick r:id="rId9"/>
              </a:rPr>
              <a:t>https://klopez32.wixsite.com/misitio</a:t>
            </a:r>
            <a:endParaRPr sz="2700" u="sng">
              <a:solidFill>
                <a:srgbClr val="000000"/>
              </a:solidFill>
              <a:latin typeface="Arial"/>
              <a:ea typeface="Arial"/>
              <a:cs typeface="Arial"/>
              <a:sym typeface="Arial"/>
            </a:endParaRPr>
          </a:p>
          <a:p>
            <a:pPr marL="457200" lvl="0" indent="-228600" algn="l" rtl="0">
              <a:lnSpc>
                <a:spcPct val="115000"/>
              </a:lnSpc>
              <a:spcBef>
                <a:spcPts val="0"/>
              </a:spcBef>
              <a:spcAft>
                <a:spcPts val="0"/>
              </a:spcAft>
              <a:buClr>
                <a:schemeClr val="dk1"/>
              </a:buClr>
              <a:buSzPts val="1100"/>
              <a:buFont typeface="Arial"/>
              <a:buNone/>
            </a:pPr>
            <a:r>
              <a:rPr lang="es-MX" sz="2700">
                <a:solidFill>
                  <a:srgbClr val="000000"/>
                </a:solidFill>
                <a:latin typeface="Arial"/>
                <a:ea typeface="Arial"/>
                <a:cs typeface="Arial"/>
                <a:sym typeface="Arial"/>
              </a:rPr>
              <a:t>·</a:t>
            </a:r>
            <a:r>
              <a:rPr lang="es-MX" sz="2300">
                <a:solidFill>
                  <a:srgbClr val="000000"/>
                </a:solidFill>
                <a:latin typeface="Times New Roman"/>
                <a:ea typeface="Times New Roman"/>
                <a:cs typeface="Times New Roman"/>
                <a:sym typeface="Times New Roman"/>
              </a:rPr>
              <a:t>      </a:t>
            </a:r>
            <a:r>
              <a:rPr lang="es-MX" sz="2700" u="sng">
                <a:solidFill>
                  <a:srgbClr val="000000"/>
                </a:solidFill>
                <a:latin typeface="Arial"/>
                <a:ea typeface="Arial"/>
                <a:cs typeface="Arial"/>
                <a:sym typeface="Arial"/>
                <a:hlinkClick r:id="rId10"/>
              </a:rPr>
              <a:t>https://camirnsv.wixsite.com/misitio-5</a:t>
            </a:r>
            <a:endParaRPr sz="2700" u="sng">
              <a:solidFill>
                <a:srgbClr val="000000"/>
              </a:solidFill>
              <a:latin typeface="Arial"/>
              <a:ea typeface="Arial"/>
              <a:cs typeface="Arial"/>
              <a:sym typeface="Arial"/>
            </a:endParaRPr>
          </a:p>
          <a:p>
            <a:pPr marL="457200" lvl="0" indent="-228600" algn="l" rtl="0">
              <a:lnSpc>
                <a:spcPct val="115000"/>
              </a:lnSpc>
              <a:spcBef>
                <a:spcPts val="0"/>
              </a:spcBef>
              <a:spcAft>
                <a:spcPts val="0"/>
              </a:spcAft>
              <a:buNone/>
            </a:pPr>
            <a:r>
              <a:rPr lang="es-MX" sz="2700">
                <a:solidFill>
                  <a:srgbClr val="000000"/>
                </a:solidFill>
                <a:latin typeface="Arial"/>
                <a:ea typeface="Arial"/>
                <a:cs typeface="Arial"/>
                <a:sym typeface="Arial"/>
              </a:rPr>
              <a:t>·</a:t>
            </a:r>
            <a:r>
              <a:rPr lang="es-MX" sz="2300">
                <a:solidFill>
                  <a:srgbClr val="000000"/>
                </a:solidFill>
                <a:latin typeface="Times New Roman"/>
                <a:ea typeface="Times New Roman"/>
                <a:cs typeface="Times New Roman"/>
                <a:sym typeface="Times New Roman"/>
              </a:rPr>
              <a:t>      </a:t>
            </a:r>
            <a:r>
              <a:rPr lang="es-MX" sz="2700" u="sng">
                <a:solidFill>
                  <a:srgbClr val="000000"/>
                </a:solidFill>
                <a:latin typeface="Arial"/>
                <a:ea typeface="Arial"/>
                <a:cs typeface="Arial"/>
                <a:sym typeface="Arial"/>
                <a:hlinkClick r:id="rId11"/>
              </a:rPr>
              <a:t>https://msrodriguez0.wixsite.com/misitio</a:t>
            </a:r>
            <a:endParaRPr sz="4400">
              <a:solidFill>
                <a:srgbClr val="000000"/>
              </a:solidFill>
            </a:endParaRPr>
          </a:p>
        </p:txBody>
      </p:sp>
    </p:spTree>
  </p:cSld>
  <p:clrMapOvr>
    <a:masterClrMapping/>
  </p:clrMapOvr>
</p:sld>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5598</Words>
  <Application>Microsoft Macintosh PowerPoint</Application>
  <PresentationFormat>Panorámica</PresentationFormat>
  <Paragraphs>659</Paragraphs>
  <Slides>103</Slides>
  <Notes>103</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103</vt:i4>
      </vt:variant>
    </vt:vector>
  </HeadingPairs>
  <TitlesOfParts>
    <vt:vector size="109" baseType="lpstr">
      <vt:lpstr>Century Gothic</vt:lpstr>
      <vt:lpstr>Times New Roman</vt:lpstr>
      <vt:lpstr>Noto Sans Symbols</vt:lpstr>
      <vt:lpstr>Calibri</vt:lpstr>
      <vt:lpstr>Arial</vt:lpstr>
      <vt:lpstr>Tema de Office</vt:lpstr>
      <vt:lpstr>CENTRO ESCOLAR PASEO ESMERALDA</vt:lpstr>
      <vt:lpstr>EQUIPO 1</vt:lpstr>
      <vt:lpstr>¿Cómo afecta la falta de un liderazgo positivo en tu comunidad?</vt:lpstr>
      <vt:lpstr>Justificación</vt:lpstr>
      <vt:lpstr>Presentación de PowerPoint</vt:lpstr>
      <vt:lpstr>Objetivo general del proyecto</vt:lpstr>
      <vt:lpstr>Propósito de cada asignatura involucrada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Producto final interdisciplinario</vt:lpstr>
      <vt:lpstr>Presentación de PowerPoint</vt:lpstr>
      <vt:lpstr>Actividad interdisciplinaria para detonar el proyecto</vt:lpstr>
      <vt:lpstr>Presentación de PowerPoint</vt:lpstr>
      <vt:lpstr>Presentación de PowerPoint</vt:lpstr>
      <vt:lpstr>Presentación de PowerPoint</vt:lpstr>
      <vt:lpstr>Presentación de PowerPoint</vt:lpstr>
      <vt:lpstr>Descripción del cierre de la actividad</vt:lpstr>
      <vt:lpstr>Descripción de lo que se hará con los resultados de la actividad</vt:lpstr>
      <vt:lpstr>Análisis y contrastación entre lo esperado y lo sucedido</vt:lpstr>
      <vt:lpstr>Toma de decisiones</vt:lpstr>
      <vt:lpstr>Presentación de PowerPoint</vt:lpstr>
      <vt:lpstr>INVESTIGACIÓN DE LÍDERES HISTÓRICOS Y ACTUALES</vt:lpstr>
      <vt:lpstr>Presentación de PowerPoint</vt:lpstr>
      <vt:lpstr>Presentación de PowerPoint</vt:lpstr>
      <vt:lpstr>Presentación de PowerPoint</vt:lpstr>
      <vt:lpstr>Presentación de PowerPoint</vt:lpstr>
      <vt:lpstr>Descripción del cierre de la actividad</vt:lpstr>
      <vt:lpstr>Descripción de lo que se hará con los resultados de la actividad</vt:lpstr>
      <vt:lpstr>Análisis y contrastación entre lo esperado y lo sucedido</vt:lpstr>
      <vt:lpstr>Toma de decisiones</vt:lpstr>
      <vt:lpstr>Evidencias</vt:lpstr>
      <vt:lpstr>Evidencia</vt:lpstr>
      <vt:lpstr>Actividad interdisciplinaria  b) de la fase de desarrollo del proyecto </vt:lpstr>
      <vt:lpstr>Actividad interdisciplinaria de la fase de desarrollo del proyecto </vt:lpstr>
      <vt:lpstr>Presentación de PowerPoint</vt:lpstr>
      <vt:lpstr>Presentación de PowerPoint</vt:lpstr>
      <vt:lpstr>Presentación de PowerPoint</vt:lpstr>
      <vt:lpstr>Presentación de PowerPoint</vt:lpstr>
      <vt:lpstr>Descripción del cierre de la actividad</vt:lpstr>
      <vt:lpstr>Descripción de lo que se hará con los resultados de la actividad</vt:lpstr>
      <vt:lpstr>Análisis y contrastación entre lo esperado y lo sucedido</vt:lpstr>
      <vt:lpstr>Toma de decisiones</vt:lpstr>
      <vt:lpstr>Evidencias</vt:lpstr>
      <vt:lpstr>Presentación de PowerPoint</vt:lpstr>
      <vt:lpstr>Una actividad por cada asignatura de la fase de desarrollo del proyecto </vt:lpstr>
      <vt:lpstr>Una actividad por cada asignatura de la fase de desarrollo del proyecto </vt:lpstr>
      <vt:lpstr>Una actividad por cada asignatura de la fase de desarrollo del proyecto </vt:lpstr>
      <vt:lpstr>Actividad por cada asignatura de la fase de desarrollo del proyecto </vt:lpstr>
      <vt:lpstr>Presentación de PowerPoint</vt:lpstr>
      <vt:lpstr>Presentación de PowerPoint</vt:lpstr>
      <vt:lpstr>Presentación de PowerPoint</vt:lpstr>
      <vt:lpstr>Presentación de PowerPoint</vt:lpstr>
      <vt:lpstr>Descripción del cierre de la actividad</vt:lpstr>
      <vt:lpstr>Descripción de lo que se hará con los resultados de la actividad</vt:lpstr>
      <vt:lpstr>Análisis y contrastación entre lo esperado y lo sucedido</vt:lpstr>
      <vt:lpstr>Toma de decisiones</vt:lpstr>
      <vt:lpstr>Una actividad por cada asignatura de la fase de desarrollo del proyecto </vt:lpstr>
      <vt:lpstr>Actividad por cada asignatura de la fase de desarrollo del proyecto </vt:lpstr>
      <vt:lpstr>Presentación de PowerPoint</vt:lpstr>
      <vt:lpstr>Presentación de PowerPoint</vt:lpstr>
      <vt:lpstr>Presentación de PowerPoint</vt:lpstr>
      <vt:lpstr>Presentación de PowerPoint</vt:lpstr>
      <vt:lpstr>Descripción del cierre de la actividad</vt:lpstr>
      <vt:lpstr>Descripción de lo que se hará con los resultados de la actividad</vt:lpstr>
      <vt:lpstr>Análisis y contrastación entre lo esperado y lo sucedido</vt:lpstr>
      <vt:lpstr>Toma de decisiones</vt:lpstr>
      <vt:lpstr>Una actividad por cada asignatura de la fase de desarrollo del proyecto </vt:lpstr>
      <vt:lpstr>Actividad por cada asignatura de la fase de desarrollo del proyecto </vt:lpstr>
      <vt:lpstr>Presentación de PowerPoint</vt:lpstr>
      <vt:lpstr>Presentación de PowerPoint</vt:lpstr>
      <vt:lpstr>Presentación de PowerPoint</vt:lpstr>
      <vt:lpstr>Presentación de PowerPoint</vt:lpstr>
      <vt:lpstr>Descripción del cierre de la actividad</vt:lpstr>
      <vt:lpstr>Descripción de lo que se hará con los resultados de la actividad</vt:lpstr>
      <vt:lpstr>Análisis y contrastación entre lo esperado y lo sucedido</vt:lpstr>
      <vt:lpstr>Toma de decisiones</vt:lpstr>
      <vt:lpstr>Evidencias</vt:lpstr>
      <vt:lpstr>Evidencias</vt:lpstr>
      <vt:lpstr>Actividad interdisciplinaria de cierre del proyecto </vt:lpstr>
      <vt:lpstr>Actividad interdisciplinaria de cierre del proyecto </vt:lpstr>
      <vt:lpstr>Presentación de PowerPoint</vt:lpstr>
      <vt:lpstr>Presentación de PowerPoint</vt:lpstr>
      <vt:lpstr>Presentación de PowerPoint</vt:lpstr>
      <vt:lpstr>Presentación de PowerPoint</vt:lpstr>
      <vt:lpstr>Descripción del cierre de la actividad</vt:lpstr>
      <vt:lpstr>Descripción de lo que se hará con los resultados de la actividad</vt:lpstr>
      <vt:lpstr>Análisis y contrastación entre lo esperado y lo sucedido</vt:lpstr>
      <vt:lpstr>Toma de decisiones</vt:lpstr>
      <vt:lpstr>Evaluación.  Autoevaluación, coevaluación del proyecto, por parte de alumnos, maestros y  autoridades</vt:lpstr>
      <vt:lpstr>Lista de cambios realizados a la estructura del Proyecto interdisciplinario original, planeado el ciclo pasado</vt:lpstr>
      <vt:lpstr>Evidencias</vt:lpstr>
      <vt:lpstr>Evidencias</vt:lpstr>
      <vt:lpstr>Lista de Blogs entregados</vt:lpstr>
      <vt:lpstr>Evidencia</vt:lpstr>
      <vt:lpstr>Evidencia</vt:lpstr>
      <vt:lpstr>Evidencia</vt:lpstr>
      <vt:lpstr>Evidencia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CENTRO ESCOLAR PASEO ESMERALDA</dc:title>
  <cp:lastModifiedBy>wendy belmonte</cp:lastModifiedBy>
  <cp:revision>1</cp:revision>
  <dcterms:modified xsi:type="dcterms:W3CDTF">2020-06-05T16:56:35Z</dcterms:modified>
</cp:coreProperties>
</file>