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4"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95E3EF-801B-4653-A271-C332C953DF33}">
  <a:tblStyle styleId="{4095E3EF-801B-4653-A271-C332C953DF33}" styleName="Table_0">
    <a:wholeTbl>
      <a:tcTxStyle b="off" i="off">
        <a:font>
          <a:latin typeface="Trebuchet MS"/>
          <a:ea typeface="Trebuchet MS"/>
          <a:cs typeface="Trebuchet M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F6FC"/>
          </a:solidFill>
        </a:fill>
      </a:tcStyle>
    </a:wholeTbl>
    <a:band1H>
      <a:tcTxStyle/>
      <a:tcStyle>
        <a:tcBdr/>
        <a:fill>
          <a:solidFill>
            <a:srgbClr val="D1ECF9"/>
          </a:solidFill>
        </a:fill>
      </a:tcStyle>
    </a:band1H>
    <a:band2H>
      <a:tcTxStyle/>
      <a:tcStyle>
        <a:tcBdr/>
      </a:tcStyle>
    </a:band2H>
    <a:band1V>
      <a:tcTxStyle/>
      <a:tcStyle>
        <a:tcBdr/>
        <a:fill>
          <a:solidFill>
            <a:srgbClr val="D1ECF9"/>
          </a:solidFill>
        </a:fill>
      </a:tcStyle>
    </a:band1V>
    <a:band2V>
      <a:tcTxStyle/>
      <a:tcStyle>
        <a:tcBdr/>
      </a:tcStyle>
    </a:band2V>
    <a:lastCol>
      <a:tcTxStyle b="on" i="off">
        <a:font>
          <a:latin typeface="Trebuchet MS"/>
          <a:ea typeface="Trebuchet MS"/>
          <a:cs typeface="Trebuchet MS"/>
        </a:font>
        <a:schemeClr val="lt1"/>
      </a:tcTxStyle>
      <a:tcStyle>
        <a:tcBdr/>
        <a:fill>
          <a:solidFill>
            <a:schemeClr val="accent1"/>
          </a:solidFill>
        </a:fill>
      </a:tcStyle>
    </a:lastCol>
    <a:firstCol>
      <a:tcTxStyle b="on" i="off">
        <a:font>
          <a:latin typeface="Trebuchet MS"/>
          <a:ea typeface="Trebuchet MS"/>
          <a:cs typeface="Trebuchet MS"/>
        </a:font>
        <a:schemeClr val="lt1"/>
      </a:tcTxStyle>
      <a:tcStyle>
        <a:tcBdr/>
        <a:fill>
          <a:solidFill>
            <a:schemeClr val="accent1"/>
          </a:solidFill>
        </a:fill>
      </a:tcStyle>
    </a:firstCol>
    <a:lastRow>
      <a:tcTxStyle b="on" i="off">
        <a:font>
          <a:latin typeface="Trebuchet MS"/>
          <a:ea typeface="Trebuchet MS"/>
          <a:cs typeface="Trebuchet M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Trebuchet MS"/>
          <a:ea typeface="Trebuchet MS"/>
          <a:cs typeface="Trebuchet M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FCCB8C21-A2E3-409B-8FE0-EAB24F5EC2CA}"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16A786F-94FA-42AC-AA7B-B2BE57AA8F86}"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67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1" name="Google Shape;2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736efea69_2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4736efea69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48acff43f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48acff43f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0" name="Google Shape;25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4736efea69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4736efea69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48961d366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48961d366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48961d366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48961d366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0" name="Google Shape;30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48961d7ee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48961d7ee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7" name="Google Shape;31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4a9f09a9c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4a9f09a9c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4a96d7c96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4a96d7c96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a:t>            </a:t>
            </a:r>
            <a:endParaRPr/>
          </a:p>
        </p:txBody>
      </p:sp>
      <p:sp>
        <p:nvSpPr>
          <p:cNvPr id="367" name="Google Shape;36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48acff43f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48acff43f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TITLE">
    <p:spTree>
      <p:nvGrpSpPr>
        <p:cNvPr id="1" name="Shape 22"/>
        <p:cNvGrpSpPr/>
        <p:nvPr/>
      </p:nvGrpSpPr>
      <p:grpSpPr>
        <a:xfrm>
          <a:off x="0" y="0"/>
          <a:ext cx="0" cy="0"/>
          <a:chOff x="0" y="0"/>
          <a:chExt cx="0" cy="0"/>
        </a:xfrm>
      </p:grpSpPr>
      <p:grpSp>
        <p:nvGrpSpPr>
          <p:cNvPr id="23" name="Google Shape;23;p2"/>
          <p:cNvGrpSpPr/>
          <p:nvPr/>
        </p:nvGrpSpPr>
        <p:grpSpPr>
          <a:xfrm>
            <a:off x="0" y="-8467"/>
            <a:ext cx="12192000" cy="6866467"/>
            <a:chOff x="0" y="-8467"/>
            <a:chExt cx="12192000" cy="6866467"/>
          </a:xfrm>
        </p:grpSpPr>
        <p:sp>
          <p:nvSpPr>
            <p:cNvPr id="24" name="Google Shape;24;p2"/>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69803"/>
              </a:schemeClr>
            </a:solidFill>
            <a:ln>
              <a:noFill/>
            </a:ln>
          </p:spPr>
        </p:sp>
        <p:cxnSp>
          <p:nvCxnSpPr>
            <p:cNvPr id="25" name="Google Shape;25;p2"/>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26" name="Google Shape;26;p2"/>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27" name="Google Shape;27;p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28" name="Google Shape;28;p2"/>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9" name="Google Shape;29;p2"/>
            <p:cNvSpPr/>
            <p:nvPr/>
          </p:nvSpPr>
          <p:spPr>
            <a:xfrm>
              <a:off x="8932333" y="3048000"/>
              <a:ext cx="3259667" cy="3810000"/>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803"/>
              </a:srgbClr>
            </a:solidFill>
            <a:ln>
              <a:noFill/>
            </a:ln>
          </p:spPr>
        </p:sp>
        <p:sp>
          <p:nvSpPr>
            <p:cNvPr id="31" name="Google Shape;31;p2"/>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32" name="Google Shape;32;p2"/>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33" name="Google Shape;33;p2"/>
            <p:cNvSpPr/>
            <p:nvPr/>
          </p:nvSpPr>
          <p:spPr>
            <a:xfrm>
              <a:off x="10371666" y="3589867"/>
              <a:ext cx="1817159" cy="3268133"/>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36" name="Google Shape;36;p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descripción">
  <p:cSld name="Título y descripción">
    <p:spTree>
      <p:nvGrpSpPr>
        <p:cNvPr id="1" name="Shape 90"/>
        <p:cNvGrpSpPr/>
        <p:nvPr/>
      </p:nvGrpSpPr>
      <p:grpSpPr>
        <a:xfrm>
          <a:off x="0" y="0"/>
          <a:ext cx="0" cy="0"/>
          <a:chOff x="0" y="0"/>
          <a:chExt cx="0" cy="0"/>
        </a:xfrm>
      </p:grpSpPr>
      <p:sp>
        <p:nvSpPr>
          <p:cNvPr id="91" name="Google Shape;91;p11"/>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1"/>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93" name="Google Shape;93;p1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ita con descripción">
  <p:cSld name="Cita con descripción">
    <p:spTree>
      <p:nvGrpSpPr>
        <p:cNvPr id="1" name="Shape 96"/>
        <p:cNvGrpSpPr/>
        <p:nvPr/>
      </p:nvGrpSpPr>
      <p:grpSpPr>
        <a:xfrm>
          <a:off x="0" y="0"/>
          <a:ext cx="0" cy="0"/>
          <a:chOff x="0" y="0"/>
          <a:chExt cx="0" cy="0"/>
        </a:xfrm>
      </p:grpSpPr>
      <p:sp>
        <p:nvSpPr>
          <p:cNvPr id="97" name="Google Shape;97;p12"/>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2"/>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99" name="Google Shape;99;p12"/>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0" name="Google Shape;100;p1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
        <p:nvSpPr>
          <p:cNvPr id="103" name="Google Shape;103;p12"/>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MX" sz="8000" b="0" i="0" u="none" strike="noStrike" cap="none">
                <a:solidFill>
                  <a:srgbClr val="9EDFF5"/>
                </a:solidFill>
                <a:latin typeface="Arial"/>
                <a:ea typeface="Arial"/>
                <a:cs typeface="Arial"/>
                <a:sym typeface="Arial"/>
              </a:rPr>
              <a:t>“</a:t>
            </a:r>
            <a:endParaRPr/>
          </a:p>
        </p:txBody>
      </p:sp>
      <p:sp>
        <p:nvSpPr>
          <p:cNvPr id="104" name="Google Shape;104;p12"/>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MX" sz="8000" b="0" i="0" u="none" strike="noStrike" cap="none">
                <a:solidFill>
                  <a:srgbClr val="9EDFF5"/>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rjeta de nombre">
  <p:cSld name="Tarjeta de nombre">
    <p:spTree>
      <p:nvGrpSpPr>
        <p:cNvPr id="1" name="Shape 105"/>
        <p:cNvGrpSpPr/>
        <p:nvPr/>
      </p:nvGrpSpPr>
      <p:grpSpPr>
        <a:xfrm>
          <a:off x="0" y="0"/>
          <a:ext cx="0" cy="0"/>
          <a:chOff x="0" y="0"/>
          <a:chExt cx="0" cy="0"/>
        </a:xfrm>
      </p:grpSpPr>
      <p:sp>
        <p:nvSpPr>
          <p:cNvPr id="106" name="Google Shape;106;p13"/>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3"/>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8" name="Google Shape;108;p1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1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itar la tarjeta de nombre">
  <p:cSld name="Citar la tarjeta de nombre">
    <p:spTree>
      <p:nvGrpSpPr>
        <p:cNvPr id="1" name="Shape 111"/>
        <p:cNvGrpSpPr/>
        <p:nvPr/>
      </p:nvGrpSpPr>
      <p:grpSpPr>
        <a:xfrm>
          <a:off x="0" y="0"/>
          <a:ext cx="0" cy="0"/>
          <a:chOff x="0" y="0"/>
          <a:chExt cx="0" cy="0"/>
        </a:xfrm>
      </p:grpSpPr>
      <p:sp>
        <p:nvSpPr>
          <p:cNvPr id="112" name="Google Shape;112;p14"/>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4"/>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4" name="Google Shape;114;p14"/>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5" name="Google Shape;115;p1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1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
        <p:nvSpPr>
          <p:cNvPr id="118" name="Google Shape;118;p14"/>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MX" sz="8000" b="0" i="0" u="none" strike="noStrike" cap="none">
                <a:solidFill>
                  <a:srgbClr val="9EDFF5"/>
                </a:solidFill>
                <a:latin typeface="Arial"/>
                <a:ea typeface="Arial"/>
                <a:cs typeface="Arial"/>
                <a:sym typeface="Arial"/>
              </a:rPr>
              <a:t>“</a:t>
            </a:r>
            <a:endParaRPr/>
          </a:p>
        </p:txBody>
      </p:sp>
      <p:sp>
        <p:nvSpPr>
          <p:cNvPr id="119" name="Google Shape;119;p14"/>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MX" sz="8000" b="0" i="0" u="none" strike="noStrike" cap="none">
                <a:solidFill>
                  <a:srgbClr val="9EDFF5"/>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dadero o falso">
  <p:cSld name="Verdadero o falso">
    <p:spTree>
      <p:nvGrpSpPr>
        <p:cNvPr id="1" name="Shape 120"/>
        <p:cNvGrpSpPr/>
        <p:nvPr/>
      </p:nvGrpSpPr>
      <p:grpSpPr>
        <a:xfrm>
          <a:off x="0" y="0"/>
          <a:ext cx="0" cy="0"/>
          <a:chOff x="0" y="0"/>
          <a:chExt cx="0" cy="0"/>
        </a:xfrm>
      </p:grpSpPr>
      <p:sp>
        <p:nvSpPr>
          <p:cNvPr id="121" name="Google Shape;121;p15"/>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5"/>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3" name="Google Shape;123;p15"/>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4" name="Google Shape;124;p1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27"/>
        <p:cNvGrpSpPr/>
        <p:nvPr/>
      </p:nvGrpSpPr>
      <p:grpSpPr>
        <a:xfrm>
          <a:off x="0" y="0"/>
          <a:ext cx="0" cy="0"/>
          <a:chOff x="0" y="0"/>
          <a:chExt cx="0" cy="0"/>
        </a:xfrm>
      </p:grpSpPr>
      <p:sp>
        <p:nvSpPr>
          <p:cNvPr id="128" name="Google Shape;128;p1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6"/>
          <p:cNvSpPr txBox="1">
            <a:spLocks noGrp="1"/>
          </p:cNvSpPr>
          <p:nvPr>
            <p:ph type="body" idx="1"/>
          </p:nvPr>
        </p:nvSpPr>
        <p:spPr>
          <a:xfrm rot="5400000">
            <a:off x="3035282" y="-197358"/>
            <a:ext cx="3880773" cy="8596668"/>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0" name="Google Shape;130;p1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33"/>
        <p:cNvGrpSpPr/>
        <p:nvPr/>
      </p:nvGrpSpPr>
      <p:grpSpPr>
        <a:xfrm>
          <a:off x="0" y="0"/>
          <a:ext cx="0" cy="0"/>
          <a:chOff x="0" y="0"/>
          <a:chExt cx="0" cy="0"/>
        </a:xfrm>
      </p:grpSpPr>
      <p:sp>
        <p:nvSpPr>
          <p:cNvPr id="134" name="Google Shape;134;p17"/>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7"/>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6" name="Google Shape;136;p1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1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2" name="Google Shape;42;p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45"/>
        <p:cNvGrpSpPr/>
        <p:nvPr/>
      </p:nvGrpSpPr>
      <p:grpSpPr>
        <a:xfrm>
          <a:off x="0" y="0"/>
          <a:ext cx="0" cy="0"/>
          <a:chOff x="0" y="0"/>
          <a:chExt cx="0" cy="0"/>
        </a:xfrm>
      </p:grpSpPr>
      <p:sp>
        <p:nvSpPr>
          <p:cNvPr id="46" name="Google Shape;46;p4"/>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48" name="Google Shape;48;p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51"/>
        <p:cNvGrpSpPr/>
        <p:nvPr/>
      </p:nvGrpSpPr>
      <p:grpSpPr>
        <a:xfrm>
          <a:off x="0" y="0"/>
          <a:ext cx="0" cy="0"/>
          <a:chOff x="0" y="0"/>
          <a:chExt cx="0" cy="0"/>
        </a:xfrm>
      </p:grpSpPr>
      <p:sp>
        <p:nvSpPr>
          <p:cNvPr id="52" name="Google Shape;52;p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4" name="Google Shape;54;p5"/>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5" name="Google Shape;55;p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1" name="Google Shape;61;p6"/>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2" name="Google Shape;62;p6"/>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3" name="Google Shape;63;p6"/>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4" name="Google Shape;64;p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67"/>
        <p:cNvGrpSpPr/>
        <p:nvPr/>
      </p:nvGrpSpPr>
      <p:grpSpPr>
        <a:xfrm>
          <a:off x="0" y="0"/>
          <a:ext cx="0" cy="0"/>
          <a:chOff x="0" y="0"/>
          <a:chExt cx="0" cy="0"/>
        </a:xfrm>
      </p:grpSpPr>
      <p:sp>
        <p:nvSpPr>
          <p:cNvPr id="68" name="Google Shape;68;p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72"/>
        <p:cNvGrpSpPr/>
        <p:nvPr/>
      </p:nvGrpSpPr>
      <p:grpSpPr>
        <a:xfrm>
          <a:off x="0" y="0"/>
          <a:ext cx="0" cy="0"/>
          <a:chOff x="0" y="0"/>
          <a:chExt cx="0" cy="0"/>
        </a:xfrm>
      </p:grpSpPr>
      <p:sp>
        <p:nvSpPr>
          <p:cNvPr id="73" name="Google Shape;73;p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76"/>
        <p:cNvGrpSpPr/>
        <p:nvPr/>
      </p:nvGrpSpPr>
      <p:grpSpPr>
        <a:xfrm>
          <a:off x="0" y="0"/>
          <a:ext cx="0" cy="0"/>
          <a:chOff x="0" y="0"/>
          <a:chExt cx="0" cy="0"/>
        </a:xfrm>
      </p:grpSpPr>
      <p:sp>
        <p:nvSpPr>
          <p:cNvPr id="77" name="Google Shape;77;p9"/>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9"/>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9" name="Google Shape;79;p9"/>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80" name="Google Shape;80;p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83"/>
        <p:cNvGrpSpPr/>
        <p:nvPr/>
      </p:nvGrpSpPr>
      <p:grpSpPr>
        <a:xfrm>
          <a:off x="0" y="0"/>
          <a:ext cx="0" cy="0"/>
          <a:chOff x="0" y="0"/>
          <a:chExt cx="0" cy="0"/>
        </a:xfrm>
      </p:grpSpPr>
      <p:sp>
        <p:nvSpPr>
          <p:cNvPr id="84" name="Google Shape;84;p10"/>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0"/>
          <p:cNvSpPr>
            <a:spLocks noGrp="1"/>
          </p:cNvSpPr>
          <p:nvPr>
            <p:ph type="pic" idx="2"/>
          </p:nvPr>
        </p:nvSpPr>
        <p:spPr>
          <a:xfrm>
            <a:off x="677334" y="609600"/>
            <a:ext cx="8596668" cy="3845718"/>
          </a:xfrm>
          <a:prstGeom prst="rect">
            <a:avLst/>
          </a:prstGeom>
          <a:noFill/>
          <a:ln>
            <a:noFill/>
          </a:ln>
        </p:spPr>
        <p:txBody>
          <a:bodyPr spcFirstLastPara="1" wrap="square" lIns="91425" tIns="45700" rIns="91425" bIns="45700" anchor="t" anchorCtr="0"/>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9pPr>
          </a:lstStyle>
          <a:p>
            <a:endParaRPr/>
          </a:p>
        </p:txBody>
      </p:sp>
      <p:sp>
        <p:nvSpPr>
          <p:cNvPr id="86" name="Google Shape;86;p10"/>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7" name="Google Shape;87;p1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
        <p:nvSpPr>
          <p:cNvPr id="89" name="Google Shape;89;p1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0" y="-8467"/>
            <a:ext cx="12192000" cy="6866467"/>
            <a:chOff x="0" y="-8467"/>
            <a:chExt cx="12192000" cy="6866467"/>
          </a:xfrm>
        </p:grpSpPr>
        <p:cxnSp>
          <p:nvCxnSpPr>
            <p:cNvPr id="7" name="Google Shape;7;p1"/>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8" name="Google Shape;8;p1"/>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9" name="Google Shape;9;p1"/>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10" name="Google Shape;10;p1"/>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1"/>
            <p:cNvSpPr/>
            <p:nvPr/>
          </p:nvSpPr>
          <p:spPr>
            <a:xfrm>
              <a:off x="8932333" y="3048000"/>
              <a:ext cx="3259667" cy="3810000"/>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1"/>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803"/>
              </a:srgbClr>
            </a:solidFill>
            <a:ln>
              <a:noFill/>
            </a:ln>
          </p:spPr>
        </p:sp>
        <p:sp>
          <p:nvSpPr>
            <p:cNvPr id="13" name="Google Shape;13;p1"/>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14" name="Google Shape;14;p1"/>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15" name="Google Shape;15;p1"/>
            <p:cNvSpPr/>
            <p:nvPr/>
          </p:nvSpPr>
          <p:spPr>
            <a:xfrm>
              <a:off x="10371666" y="3589867"/>
              <a:ext cx="1817159" cy="3268133"/>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0" y="4013200"/>
              <a:ext cx="448733" cy="2844800"/>
            </a:xfrm>
            <a:prstGeom prst="triangle">
              <a:avLst>
                <a:gd name="adj" fmla="val 0"/>
              </a:avLst>
            </a:prstGeom>
            <a:solidFill>
              <a:schemeClr val="accen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1"/>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9" name="Google Shape;19;p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0" name="Google Shape;20;p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1" name="Google Shape;21;p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g"/><Relationship Id="rId12"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ocs.google.com/document/d/1kV9bqQNN6lrkCC-GD0d9A8NMe6tXO1mxUCi9KBDppxU/edit"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docs.google.com/document/d/19GybfcJa97gjJlQo4ILkDhvVi0J8VmAl654W5dCN0cY/edit"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8"/>
          <p:cNvSpPr txBox="1">
            <a:spLocks noGrp="1"/>
          </p:cNvSpPr>
          <p:nvPr>
            <p:ph type="ctrTitle"/>
          </p:nvPr>
        </p:nvSpPr>
        <p:spPr>
          <a:xfrm>
            <a:off x="229197" y="3372498"/>
            <a:ext cx="7766936" cy="164630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accent1"/>
              </a:buClr>
              <a:buSzPts val="5400"/>
              <a:buFont typeface="Trebuchet MS"/>
              <a:buNone/>
            </a:pPr>
            <a:r>
              <a:rPr lang="es-MX"/>
              <a:t>HIGH SCHOOL</a:t>
            </a:r>
            <a:br>
              <a:rPr lang="es-MX"/>
            </a:br>
            <a:r>
              <a:rPr lang="es-MX"/>
              <a:t> THOMAS JEFFERSON </a:t>
            </a:r>
            <a:br>
              <a:rPr lang="es-MX"/>
            </a:br>
            <a:r>
              <a:rPr lang="es-MX"/>
              <a:t>ciclo escolar 2018-2019</a:t>
            </a:r>
            <a:endParaRPr/>
          </a:p>
        </p:txBody>
      </p:sp>
      <p:sp>
        <p:nvSpPr>
          <p:cNvPr id="144" name="Google Shape;144;p18"/>
          <p:cNvSpPr txBox="1">
            <a:spLocks noGrp="1"/>
          </p:cNvSpPr>
          <p:nvPr>
            <p:ph type="subTitle" idx="1"/>
          </p:nvPr>
        </p:nvSpPr>
        <p:spPr>
          <a:xfrm>
            <a:off x="229197" y="5335631"/>
            <a:ext cx="7766936" cy="1096899"/>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440"/>
              <a:buNone/>
            </a:pPr>
            <a:r>
              <a:rPr lang="es-MX"/>
              <a:t>EQUIPO NO. ___6____ GRADO ___11vo___</a:t>
            </a:r>
            <a:endParaRPr/>
          </a:p>
        </p:txBody>
      </p:sp>
      <p:pic>
        <p:nvPicPr>
          <p:cNvPr id="145" name="Google Shape;145;p18"/>
          <p:cNvPicPr preferRelativeResize="0"/>
          <p:nvPr/>
        </p:nvPicPr>
        <p:blipFill rotWithShape="1">
          <a:blip r:embed="rId3">
            <a:alphaModFix/>
          </a:blip>
          <a:srcRect/>
          <a:stretch/>
        </p:blipFill>
        <p:spPr>
          <a:xfrm>
            <a:off x="7856433" y="-20034"/>
            <a:ext cx="3230667" cy="338903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7"/>
          <p:cNvSpPr txBox="1">
            <a:spLocks noGrp="1"/>
          </p:cNvSpPr>
          <p:nvPr>
            <p:ph type="title"/>
          </p:nvPr>
        </p:nvSpPr>
        <p:spPr>
          <a:xfrm>
            <a:off x="677325" y="609600"/>
            <a:ext cx="9284700" cy="132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s-MX"/>
              <a:t>ACTIVIDAD(ES)  MATERIA </a:t>
            </a:r>
            <a:r>
              <a:rPr lang="es-MX">
                <a:solidFill>
                  <a:srgbClr val="FF0000"/>
                </a:solidFill>
              </a:rPr>
              <a:t> </a:t>
            </a:r>
            <a:r>
              <a:rPr lang="es-MX">
                <a:solidFill>
                  <a:srgbClr val="000000"/>
                </a:solidFill>
              </a:rPr>
              <a:t>Historia de México</a:t>
            </a:r>
            <a:endParaRPr>
              <a:solidFill>
                <a:srgbClr val="000000"/>
              </a:solidFill>
            </a:endParaRPr>
          </a:p>
        </p:txBody>
      </p:sp>
      <p:sp>
        <p:nvSpPr>
          <p:cNvPr id="217" name="Google Shape;217;p27"/>
          <p:cNvSpPr txBox="1">
            <a:spLocks noGrp="1"/>
          </p:cNvSpPr>
          <p:nvPr>
            <p:ph type="body" idx="1"/>
          </p:nvPr>
        </p:nvSpPr>
        <p:spPr>
          <a:xfrm>
            <a:off x="677334" y="2668589"/>
            <a:ext cx="9457200" cy="388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40"/>
              <a:buNone/>
            </a:pPr>
            <a:endParaRPr>
              <a:solidFill>
                <a:srgbClr val="FF0000"/>
              </a:solidFill>
            </a:endParaRPr>
          </a:p>
          <a:p>
            <a:pPr marL="342900" lvl="0" indent="-251459" algn="l" rtl="0">
              <a:spcBef>
                <a:spcPts val="1000"/>
              </a:spcBef>
              <a:spcAft>
                <a:spcPts val="0"/>
              </a:spcAft>
              <a:buSzPts val="1440"/>
              <a:buNone/>
            </a:pPr>
            <a:endParaRPr>
              <a:solidFill>
                <a:srgbClr val="FF0000"/>
              </a:solidFill>
            </a:endParaRPr>
          </a:p>
          <a:p>
            <a:pPr marL="0" lvl="0" indent="0" algn="l" rtl="0">
              <a:spcBef>
                <a:spcPts val="1000"/>
              </a:spcBef>
              <a:spcAft>
                <a:spcPts val="0"/>
              </a:spcAft>
              <a:buSzPts val="1440"/>
              <a:buNone/>
            </a:pPr>
            <a:r>
              <a:rPr lang="es-MX">
                <a:solidFill>
                  <a:srgbClr val="FF0000"/>
                </a:solidFill>
              </a:rPr>
              <a:t>PUEDEN SER: </a:t>
            </a:r>
            <a:endParaRPr/>
          </a:p>
          <a:p>
            <a:pPr marL="0" lvl="0" indent="0" algn="l" rtl="0">
              <a:spcBef>
                <a:spcPts val="1000"/>
              </a:spcBef>
              <a:spcAft>
                <a:spcPts val="0"/>
              </a:spcAft>
              <a:buSzPts val="1440"/>
              <a:buNone/>
            </a:pPr>
            <a:r>
              <a:rPr lang="es-MX">
                <a:solidFill>
                  <a:srgbClr val="FF0000"/>
                </a:solidFill>
              </a:rPr>
              <a:t>MANUSCRITOS (ORGANIZADORES GRÁFICOS, TEXTOS, DIBUJOS, ETC. </a:t>
            </a:r>
            <a:endParaRPr/>
          </a:p>
          <a:p>
            <a:pPr marL="0" lvl="0" indent="0" algn="l" rtl="0">
              <a:spcBef>
                <a:spcPts val="1000"/>
              </a:spcBef>
              <a:spcAft>
                <a:spcPts val="0"/>
              </a:spcAft>
              <a:buSzPts val="1440"/>
              <a:buNone/>
            </a:pPr>
            <a:r>
              <a:rPr lang="es-MX">
                <a:solidFill>
                  <a:srgbClr val="FF0000"/>
                </a:solidFill>
              </a:rPr>
              <a:t>DIGITALES: VIDEOS UDIOS, SIMULACIONES, ETC</a:t>
            </a:r>
            <a:endParaRPr/>
          </a:p>
          <a:p>
            <a:pPr marL="0" lvl="0" indent="0" algn="l" rtl="0">
              <a:spcBef>
                <a:spcPts val="1000"/>
              </a:spcBef>
              <a:spcAft>
                <a:spcPts val="0"/>
              </a:spcAft>
              <a:buSzPts val="1440"/>
              <a:buNone/>
            </a:pPr>
            <a:r>
              <a:rPr lang="es-MX">
                <a:solidFill>
                  <a:srgbClr val="FF0000"/>
                </a:solidFill>
              </a:rPr>
              <a:t>IMPRESOS: FOTOCOPIAS, INSTRUCCIONES, INVESTIGACIONES, RELATOS, ETC</a:t>
            </a:r>
            <a:endParaRPr/>
          </a:p>
          <a:p>
            <a:pPr marL="0" lvl="0" indent="0" algn="l" rtl="0">
              <a:spcBef>
                <a:spcPts val="1000"/>
              </a:spcBef>
              <a:spcAft>
                <a:spcPts val="0"/>
              </a:spcAft>
              <a:buSzPts val="1440"/>
              <a:buNone/>
            </a:pPr>
            <a:r>
              <a:rPr lang="es-MX">
                <a:solidFill>
                  <a:srgbClr val="FF0000"/>
                </a:solidFill>
              </a:rPr>
              <a:t>FÍSICAS: FOTOGRAFÍA, OBJETOS FÍSICOS, ETC. </a:t>
            </a:r>
            <a:endParaRPr/>
          </a:p>
          <a:p>
            <a:pPr marL="342900" lvl="0" indent="-251459" algn="l" rtl="0">
              <a:spcBef>
                <a:spcPts val="1000"/>
              </a:spcBef>
              <a:spcAft>
                <a:spcPts val="0"/>
              </a:spcAft>
              <a:buSzPts val="1440"/>
              <a:buNone/>
            </a:pPr>
            <a:endParaRPr>
              <a:solidFill>
                <a:srgbClr val="FF0000"/>
              </a:solidFill>
            </a:endParaRPr>
          </a:p>
        </p:txBody>
      </p:sp>
      <p:graphicFrame>
        <p:nvGraphicFramePr>
          <p:cNvPr id="218" name="Google Shape;218;p27"/>
          <p:cNvGraphicFramePr/>
          <p:nvPr/>
        </p:nvGraphicFramePr>
        <p:xfrm>
          <a:off x="677334" y="1519827"/>
          <a:ext cx="7902800" cy="1793748"/>
        </p:xfrm>
        <a:graphic>
          <a:graphicData uri="http://schemas.openxmlformats.org/drawingml/2006/table">
            <a:tbl>
              <a:tblPr>
                <a:noFill/>
                <a:tableStyleId>{FCCB8C21-A2E3-409B-8FE0-EAB24F5EC2CA}</a:tableStyleId>
              </a:tblPr>
              <a:tblGrid>
                <a:gridCol w="1024925">
                  <a:extLst>
                    <a:ext uri="{9D8B030D-6E8A-4147-A177-3AD203B41FA5}">
                      <a16:colId xmlns:a16="http://schemas.microsoft.com/office/drawing/2014/main" val="20000"/>
                    </a:ext>
                  </a:extLst>
                </a:gridCol>
                <a:gridCol w="1354450">
                  <a:extLst>
                    <a:ext uri="{9D8B030D-6E8A-4147-A177-3AD203B41FA5}">
                      <a16:colId xmlns:a16="http://schemas.microsoft.com/office/drawing/2014/main" val="20001"/>
                    </a:ext>
                  </a:extLst>
                </a:gridCol>
                <a:gridCol w="565800">
                  <a:extLst>
                    <a:ext uri="{9D8B030D-6E8A-4147-A177-3AD203B41FA5}">
                      <a16:colId xmlns:a16="http://schemas.microsoft.com/office/drawing/2014/main" val="20002"/>
                    </a:ext>
                  </a:extLst>
                </a:gridCol>
                <a:gridCol w="565800">
                  <a:extLst>
                    <a:ext uri="{9D8B030D-6E8A-4147-A177-3AD203B41FA5}">
                      <a16:colId xmlns:a16="http://schemas.microsoft.com/office/drawing/2014/main" val="20003"/>
                    </a:ext>
                  </a:extLst>
                </a:gridCol>
                <a:gridCol w="565800">
                  <a:extLst>
                    <a:ext uri="{9D8B030D-6E8A-4147-A177-3AD203B41FA5}">
                      <a16:colId xmlns:a16="http://schemas.microsoft.com/office/drawing/2014/main" val="20004"/>
                    </a:ext>
                  </a:extLst>
                </a:gridCol>
                <a:gridCol w="565800">
                  <a:extLst>
                    <a:ext uri="{9D8B030D-6E8A-4147-A177-3AD203B41FA5}">
                      <a16:colId xmlns:a16="http://schemas.microsoft.com/office/drawing/2014/main" val="20005"/>
                    </a:ext>
                  </a:extLst>
                </a:gridCol>
                <a:gridCol w="565800">
                  <a:extLst>
                    <a:ext uri="{9D8B030D-6E8A-4147-A177-3AD203B41FA5}">
                      <a16:colId xmlns:a16="http://schemas.microsoft.com/office/drawing/2014/main" val="20006"/>
                    </a:ext>
                  </a:extLst>
                </a:gridCol>
                <a:gridCol w="565800">
                  <a:extLst>
                    <a:ext uri="{9D8B030D-6E8A-4147-A177-3AD203B41FA5}">
                      <a16:colId xmlns:a16="http://schemas.microsoft.com/office/drawing/2014/main" val="20007"/>
                    </a:ext>
                  </a:extLst>
                </a:gridCol>
                <a:gridCol w="565800">
                  <a:extLst>
                    <a:ext uri="{9D8B030D-6E8A-4147-A177-3AD203B41FA5}">
                      <a16:colId xmlns:a16="http://schemas.microsoft.com/office/drawing/2014/main" val="20008"/>
                    </a:ext>
                  </a:extLst>
                </a:gridCol>
                <a:gridCol w="1562825">
                  <a:extLst>
                    <a:ext uri="{9D8B030D-6E8A-4147-A177-3AD203B41FA5}">
                      <a16:colId xmlns:a16="http://schemas.microsoft.com/office/drawing/2014/main" val="20009"/>
                    </a:ext>
                  </a:extLst>
                </a:gridCol>
              </a:tblGrid>
              <a:tr h="127000">
                <a:tc gridSpan="4">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Nombre de la actividad</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Fecha inicio y cierre</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extLst>
                  <a:ext uri="{0D108BD9-81ED-4DB2-BD59-A6C34878D82A}">
                    <a16:rowId xmlns:a16="http://schemas.microsoft.com/office/drawing/2014/main" val="10000"/>
                  </a:ext>
                </a:extLst>
              </a:tr>
              <a:tr h="127000">
                <a:tc gridSpan="4">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Objetivo de la Actividad</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gridSpan="6">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1"/>
                  </a:ext>
                </a:extLst>
              </a:tr>
              <a:tr h="127000">
                <a:tc>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Grado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Materia(s)</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Conceptos de cada materia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Justificación: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3"/>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Inicio</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4"/>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Desarrollo</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5"/>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Cierre</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6"/>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Logros alcanzados</a:t>
                      </a:r>
                      <a:endParaRPr/>
                    </a:p>
                    <a:p>
                      <a:pPr marL="0" marR="0" lvl="0" indent="0" algn="l" rtl="0">
                        <a:lnSpc>
                          <a:spcPct val="107000"/>
                        </a:lnSpc>
                        <a:spcBef>
                          <a:spcPts val="0"/>
                        </a:spcBef>
                        <a:spcAft>
                          <a:spcPts val="0"/>
                        </a:spcAft>
                        <a:buNone/>
                      </a:pPr>
                      <a:r>
                        <a:rPr lang="es-MX" sz="1000">
                          <a:latin typeface="Arial"/>
                          <a:ea typeface="Arial"/>
                          <a:cs typeface="Arial"/>
                          <a:sym typeface="Arial"/>
                        </a:rPr>
                        <a:t>EVALUACIÓN FORMATIVA</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Aspectos a mejorar</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8"/>
          <p:cNvSpPr txBox="1">
            <a:spLocks noGrp="1"/>
          </p:cNvSpPr>
          <p:nvPr>
            <p:ph type="title"/>
          </p:nvPr>
        </p:nvSpPr>
        <p:spPr>
          <a:xfrm>
            <a:off x="677323" y="609600"/>
            <a:ext cx="10546200" cy="132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s-MX"/>
              <a:t>ACTIVIDAD(ES)  MATERIA </a:t>
            </a:r>
            <a:r>
              <a:rPr lang="es-MX" sz="2400">
                <a:solidFill>
                  <a:srgbClr val="000000"/>
                </a:solidFill>
              </a:rPr>
              <a:t>Educación Estética y Artística</a:t>
            </a:r>
            <a:endParaRPr>
              <a:solidFill>
                <a:srgbClr val="FF0000"/>
              </a:solidFill>
            </a:endParaRPr>
          </a:p>
        </p:txBody>
      </p:sp>
      <p:sp>
        <p:nvSpPr>
          <p:cNvPr id="224" name="Google Shape;224;p28"/>
          <p:cNvSpPr txBox="1">
            <a:spLocks noGrp="1"/>
          </p:cNvSpPr>
          <p:nvPr>
            <p:ph type="body" idx="1"/>
          </p:nvPr>
        </p:nvSpPr>
        <p:spPr>
          <a:xfrm>
            <a:off x="822103" y="2592389"/>
            <a:ext cx="9457266" cy="388077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40"/>
              <a:buNone/>
            </a:pPr>
            <a:endParaRPr>
              <a:solidFill>
                <a:srgbClr val="FF0000"/>
              </a:solidFill>
            </a:endParaRPr>
          </a:p>
          <a:p>
            <a:pPr marL="0" lvl="0" indent="0" algn="l" rtl="0">
              <a:spcBef>
                <a:spcPts val="1000"/>
              </a:spcBef>
              <a:spcAft>
                <a:spcPts val="0"/>
              </a:spcAft>
              <a:buSzPts val="1440"/>
              <a:buNone/>
            </a:pPr>
            <a:endParaRPr>
              <a:solidFill>
                <a:srgbClr val="FF0000"/>
              </a:solidFill>
            </a:endParaRPr>
          </a:p>
          <a:p>
            <a:pPr marL="0" lvl="0" indent="0" algn="l" rtl="0">
              <a:spcBef>
                <a:spcPts val="1000"/>
              </a:spcBef>
              <a:spcAft>
                <a:spcPts val="0"/>
              </a:spcAft>
              <a:buSzPts val="1440"/>
              <a:buNone/>
            </a:pPr>
            <a:endParaRPr/>
          </a:p>
          <a:p>
            <a:pPr marL="342900" lvl="0" indent="-251459" algn="l" rtl="0">
              <a:spcBef>
                <a:spcPts val="1000"/>
              </a:spcBef>
              <a:spcAft>
                <a:spcPts val="0"/>
              </a:spcAft>
              <a:buSzPts val="1440"/>
              <a:buNone/>
            </a:pPr>
            <a:endParaRPr>
              <a:solidFill>
                <a:srgbClr val="FF0000"/>
              </a:solidFill>
            </a:endParaRPr>
          </a:p>
        </p:txBody>
      </p:sp>
      <p:graphicFrame>
        <p:nvGraphicFramePr>
          <p:cNvPr id="225" name="Google Shape;225;p28"/>
          <p:cNvGraphicFramePr/>
          <p:nvPr/>
        </p:nvGraphicFramePr>
        <p:xfrm>
          <a:off x="822103" y="1373189"/>
          <a:ext cx="10401525" cy="5183722"/>
        </p:xfrm>
        <a:graphic>
          <a:graphicData uri="http://schemas.openxmlformats.org/drawingml/2006/table">
            <a:tbl>
              <a:tblPr>
                <a:noFill/>
                <a:tableStyleId>{FCCB8C21-A2E3-409B-8FE0-EAB24F5EC2CA}</a:tableStyleId>
              </a:tblPr>
              <a:tblGrid>
                <a:gridCol w="1348975">
                  <a:extLst>
                    <a:ext uri="{9D8B030D-6E8A-4147-A177-3AD203B41FA5}">
                      <a16:colId xmlns:a16="http://schemas.microsoft.com/office/drawing/2014/main" val="20000"/>
                    </a:ext>
                  </a:extLst>
                </a:gridCol>
                <a:gridCol w="1782700">
                  <a:extLst>
                    <a:ext uri="{9D8B030D-6E8A-4147-A177-3AD203B41FA5}">
                      <a16:colId xmlns:a16="http://schemas.microsoft.com/office/drawing/2014/main" val="20001"/>
                    </a:ext>
                  </a:extLst>
                </a:gridCol>
                <a:gridCol w="744700">
                  <a:extLst>
                    <a:ext uri="{9D8B030D-6E8A-4147-A177-3AD203B41FA5}">
                      <a16:colId xmlns:a16="http://schemas.microsoft.com/office/drawing/2014/main" val="20002"/>
                    </a:ext>
                  </a:extLst>
                </a:gridCol>
                <a:gridCol w="744700">
                  <a:extLst>
                    <a:ext uri="{9D8B030D-6E8A-4147-A177-3AD203B41FA5}">
                      <a16:colId xmlns:a16="http://schemas.microsoft.com/office/drawing/2014/main" val="20003"/>
                    </a:ext>
                  </a:extLst>
                </a:gridCol>
                <a:gridCol w="744700">
                  <a:extLst>
                    <a:ext uri="{9D8B030D-6E8A-4147-A177-3AD203B41FA5}">
                      <a16:colId xmlns:a16="http://schemas.microsoft.com/office/drawing/2014/main" val="20004"/>
                    </a:ext>
                  </a:extLst>
                </a:gridCol>
                <a:gridCol w="744700">
                  <a:extLst>
                    <a:ext uri="{9D8B030D-6E8A-4147-A177-3AD203B41FA5}">
                      <a16:colId xmlns:a16="http://schemas.microsoft.com/office/drawing/2014/main" val="20005"/>
                    </a:ext>
                  </a:extLst>
                </a:gridCol>
                <a:gridCol w="744700">
                  <a:extLst>
                    <a:ext uri="{9D8B030D-6E8A-4147-A177-3AD203B41FA5}">
                      <a16:colId xmlns:a16="http://schemas.microsoft.com/office/drawing/2014/main" val="20006"/>
                    </a:ext>
                  </a:extLst>
                </a:gridCol>
                <a:gridCol w="744700">
                  <a:extLst>
                    <a:ext uri="{9D8B030D-6E8A-4147-A177-3AD203B41FA5}">
                      <a16:colId xmlns:a16="http://schemas.microsoft.com/office/drawing/2014/main" val="20007"/>
                    </a:ext>
                  </a:extLst>
                </a:gridCol>
                <a:gridCol w="744700">
                  <a:extLst>
                    <a:ext uri="{9D8B030D-6E8A-4147-A177-3AD203B41FA5}">
                      <a16:colId xmlns:a16="http://schemas.microsoft.com/office/drawing/2014/main" val="20008"/>
                    </a:ext>
                  </a:extLst>
                </a:gridCol>
                <a:gridCol w="2056950">
                  <a:extLst>
                    <a:ext uri="{9D8B030D-6E8A-4147-A177-3AD203B41FA5}">
                      <a16:colId xmlns:a16="http://schemas.microsoft.com/office/drawing/2014/main" val="20009"/>
                    </a:ext>
                  </a:extLst>
                </a:gridCol>
              </a:tblGrid>
              <a:tr h="127000">
                <a:tc gridSpan="4">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Nombre de la actividad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marL="0" marR="0" lvl="0" indent="0" algn="l" rtl="0">
                        <a:lnSpc>
                          <a:spcPct val="107000"/>
                        </a:lnSpc>
                        <a:spcBef>
                          <a:spcPts val="0"/>
                        </a:spcBef>
                        <a:spcAft>
                          <a:spcPts val="0"/>
                        </a:spcAft>
                        <a:buClr>
                          <a:srgbClr val="000000"/>
                        </a:buClr>
                        <a:buFont typeface="Arial"/>
                        <a:buNone/>
                      </a:pPr>
                      <a:r>
                        <a:rPr lang="es-MX" sz="1000">
                          <a:latin typeface="Arial"/>
                          <a:ea typeface="Arial"/>
                          <a:cs typeface="Arial"/>
                          <a:sym typeface="Arial"/>
                        </a:rPr>
                        <a:t> </a:t>
                      </a:r>
                      <a:r>
                        <a:rPr lang="es-MX" sz="1000">
                          <a:solidFill>
                            <a:schemeClr val="dk1"/>
                          </a:solidFill>
                        </a:rPr>
                        <a:t>Ilustración de un monumento colonial</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Fecha inicio y cierre</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12 nov-16 nov</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extLst>
                  <a:ext uri="{0D108BD9-81ED-4DB2-BD59-A6C34878D82A}">
                    <a16:rowId xmlns:a16="http://schemas.microsoft.com/office/drawing/2014/main" val="10000"/>
                  </a:ext>
                </a:extLst>
              </a:tr>
              <a:tr h="127000">
                <a:tc gridSpan="4">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Objetivo de la Actividad</a:t>
                      </a:r>
                      <a:r>
                        <a:rPr lang="es-MX" sz="1000"/>
                        <a:t>: </a:t>
                      </a:r>
                      <a:endParaRPr sz="100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gridSpan="6">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solidFill>
                            <a:schemeClr val="dk1"/>
                          </a:solidFill>
                        </a:rPr>
                        <a:t>Reconocer los elementos pictóricos del arte colonial </a:t>
                      </a:r>
                      <a:endParaRPr sz="1000">
                        <a:solidFill>
                          <a:schemeClr val="dk1"/>
                        </a:solidFill>
                      </a:endParaRPr>
                    </a:p>
                    <a:p>
                      <a:pPr marL="0" lvl="0" indent="0" algn="l" rtl="0">
                        <a:lnSpc>
                          <a:spcPct val="107000"/>
                        </a:lnSpc>
                        <a:spcBef>
                          <a:spcPts val="0"/>
                        </a:spcBef>
                        <a:spcAft>
                          <a:spcPts val="0"/>
                        </a:spcAft>
                        <a:buClr>
                          <a:schemeClr val="dk1"/>
                        </a:buClr>
                        <a:buFont typeface="Arial"/>
                        <a:buNone/>
                      </a:pPr>
                      <a:r>
                        <a:rPr lang="es-MX" sz="1000">
                          <a:solidFill>
                            <a:schemeClr val="dk1"/>
                          </a:solidFill>
                        </a:rPr>
                        <a:t>Desarrollar su sensibilidad y creatividad a través de la expresión pictórica</a:t>
                      </a:r>
                      <a:endParaRPr sz="100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1"/>
                  </a:ext>
                </a:extLst>
              </a:tr>
              <a:tr h="127000">
                <a:tc>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Grado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11°</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Materia(s)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solidFill>
                            <a:schemeClr val="dk1"/>
                          </a:solidFill>
                        </a:rPr>
                        <a:t>Educación Artística y Estética</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Conceptos de cada materia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Factores de relación entre formas y figuras (espacio bidimensiona</a:t>
                      </a:r>
                      <a:r>
                        <a:rPr lang="es-MX" sz="1000"/>
                        <a:t>l </a:t>
                      </a:r>
                      <a:r>
                        <a:rPr lang="es-MX" sz="1000">
                          <a:latin typeface="Arial"/>
                          <a:ea typeface="Arial"/>
                          <a:cs typeface="Arial"/>
                          <a:sym typeface="Arial"/>
                        </a:rPr>
                        <a:t>o tridimensional ilusorio, proporciones, direcciones, ritmos y composiciones).</a:t>
                      </a:r>
                      <a:endParaRPr sz="1000">
                        <a:latin typeface="Arial"/>
                        <a:ea typeface="Arial"/>
                        <a:cs typeface="Arial"/>
                        <a:sym typeface="Arial"/>
                      </a:endParaRPr>
                    </a:p>
                    <a:p>
                      <a:pPr marL="0" marR="0" lvl="0" indent="0" algn="l" rtl="0">
                        <a:lnSpc>
                          <a:spcPct val="107000"/>
                        </a:lnSpc>
                        <a:spcBef>
                          <a:spcPts val="0"/>
                        </a:spcBef>
                        <a:spcAft>
                          <a:spcPts val="0"/>
                        </a:spcAft>
                        <a:buClr>
                          <a:schemeClr val="dk1"/>
                        </a:buClr>
                        <a:buSzPts val="1100"/>
                        <a:buFont typeface="Arial"/>
                        <a:buNone/>
                      </a:pPr>
                      <a:r>
                        <a:rPr lang="es-MX" sz="1000">
                          <a:latin typeface="Arial"/>
                          <a:ea typeface="Arial"/>
                          <a:cs typeface="Arial"/>
                          <a:sym typeface="Arial"/>
                        </a:rPr>
                        <a:t>Estrategias de composición (composiciones formales e informales, factores formales, tonales y cromáticos de composición).</a:t>
                      </a:r>
                      <a:endParaRPr sz="1000">
                        <a:latin typeface="Arial"/>
                        <a:ea typeface="Arial"/>
                        <a:cs typeface="Arial"/>
                        <a:sym typeface="Arial"/>
                      </a:endParaRPr>
                    </a:p>
                    <a:p>
                      <a:pPr marL="0" marR="0" lvl="0" indent="0" algn="l" rtl="0">
                        <a:lnSpc>
                          <a:spcPct val="107000"/>
                        </a:lnSpc>
                        <a:spcBef>
                          <a:spcPts val="0"/>
                        </a:spcBef>
                        <a:spcAft>
                          <a:spcPts val="0"/>
                        </a:spcAft>
                        <a:buClr>
                          <a:schemeClr val="dk1"/>
                        </a:buClr>
                        <a:buSzPts val="1100"/>
                        <a:buFont typeface="Arial"/>
                        <a:buNone/>
                      </a:pPr>
                      <a:endParaRPr sz="1000">
                        <a:latin typeface="Arial"/>
                        <a:ea typeface="Arial"/>
                        <a:cs typeface="Arial"/>
                        <a:sym typeface="Arial"/>
                      </a:endParaRPr>
                    </a:p>
                    <a:p>
                      <a:pPr marL="0" marR="0" lvl="0" indent="0" algn="l" rtl="0">
                        <a:lnSpc>
                          <a:spcPct val="107000"/>
                        </a:lnSpc>
                        <a:spcBef>
                          <a:spcPts val="0"/>
                        </a:spcBef>
                        <a:spcAft>
                          <a:spcPts val="0"/>
                        </a:spcAft>
                        <a:buNone/>
                      </a:pPr>
                      <a:endParaRPr sz="100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5475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Justificación:</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solidFill>
                            <a:schemeClr val="dk1"/>
                          </a:solidFill>
                        </a:rPr>
                        <a:t> A través de la realización de una ilustración hacerlos observar los elementos del arte colonial y hacer que los plasmen</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3"/>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Inicio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solidFill>
                            <a:schemeClr val="dk1"/>
                          </a:solidFill>
                        </a:rPr>
                        <a:t>Pregunta: ¿Cómo dimensionar¿Qué elementos del barroco puedes apreciar en el monumento escogido?</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00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4"/>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Desarrollo: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solidFill>
                            <a:schemeClr val="dk1"/>
                          </a:solidFill>
                        </a:rPr>
                        <a:t>Hacer una ilustración de su propio monumento desde la perspectiva que ellos quieran, utilizando acuarelas, lápiz, tinta, colores</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00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5"/>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Cierre: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solidFill>
                            <a:schemeClr val="dk1"/>
                          </a:solidFill>
                        </a:rPr>
                        <a:t>Observar la ilustración que están haciendo y pensar en los elementos incluidos como columnas, cúpulas, etc.</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00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6"/>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Logros alcanzados</a:t>
                      </a:r>
                      <a:endParaRPr/>
                    </a:p>
                    <a:p>
                      <a:pPr marL="0" marR="0" lvl="0" indent="0" algn="l" rtl="0">
                        <a:lnSpc>
                          <a:spcPct val="107000"/>
                        </a:lnSpc>
                        <a:spcBef>
                          <a:spcPts val="0"/>
                        </a:spcBef>
                        <a:spcAft>
                          <a:spcPts val="0"/>
                        </a:spcAft>
                        <a:buNone/>
                      </a:pPr>
                      <a:r>
                        <a:rPr lang="es-MX" sz="1000">
                          <a:latin typeface="Arial"/>
                          <a:ea typeface="Arial"/>
                          <a:cs typeface="Arial"/>
                          <a:sym typeface="Arial"/>
                        </a:rPr>
                        <a:t>EVALUACIÓN FORMATIVA</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3">
                  <a:txBody>
                    <a:bodyPr/>
                    <a:lstStyle/>
                    <a:p>
                      <a:pPr marL="0" marR="0" lvl="0" indent="0" algn="l" rtl="0">
                        <a:lnSpc>
                          <a:spcPct val="107000"/>
                        </a:lnSpc>
                        <a:spcBef>
                          <a:spcPts val="0"/>
                        </a:spcBef>
                        <a:spcAft>
                          <a:spcPts val="0"/>
                        </a:spcAft>
                        <a:buNone/>
                      </a:pPr>
                      <a:r>
                        <a:rPr lang="es-MX" sz="1000"/>
                        <a:t>Evaluación de la ilustración </a:t>
                      </a:r>
                      <a:endParaRPr sz="1000"/>
                    </a:p>
                    <a:p>
                      <a:pPr marL="0" marR="0" lvl="0" indent="0" algn="l" rtl="0">
                        <a:lnSpc>
                          <a:spcPct val="107000"/>
                        </a:lnSpc>
                        <a:spcBef>
                          <a:spcPts val="0"/>
                        </a:spcBef>
                        <a:spcAft>
                          <a:spcPts val="0"/>
                        </a:spcAft>
                        <a:buNone/>
                      </a:pPr>
                      <a:r>
                        <a:rPr lang="es-MX" sz="1000"/>
                        <a:t>Que se muestre la totalidad o una parte del monumento elegido ilustrado en lápiz, acuarela, tinta o color</a:t>
                      </a:r>
                      <a:endParaRPr sz="100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Aspectos a mejorar</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t>Optimizar sus tiempos de trabajo y organizarse mejor como equipo</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9"/>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MX"/>
              <a:t>Ilustración</a:t>
            </a:r>
            <a:endParaRPr/>
          </a:p>
        </p:txBody>
      </p:sp>
      <p:sp>
        <p:nvSpPr>
          <p:cNvPr id="231" name="Google Shape;231;p29"/>
          <p:cNvSpPr txBox="1">
            <a:spLocks noGrp="1"/>
          </p:cNvSpPr>
          <p:nvPr>
            <p:ph type="body" idx="1"/>
          </p:nvPr>
        </p:nvSpPr>
        <p:spPr>
          <a:xfrm>
            <a:off x="505880" y="1337650"/>
            <a:ext cx="36609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MX"/>
              <a:t>Cada equipo escogió un monumento colonial y fueron a visitarlo, tomaron fotos e investigaron acerca del monumento</a:t>
            </a:r>
            <a:endParaRPr/>
          </a:p>
        </p:txBody>
      </p:sp>
      <p:pic>
        <p:nvPicPr>
          <p:cNvPr id="232" name="Google Shape;232;p29"/>
          <p:cNvPicPr preferRelativeResize="0"/>
          <p:nvPr/>
        </p:nvPicPr>
        <p:blipFill>
          <a:blip r:embed="rId3">
            <a:alphaModFix/>
          </a:blip>
          <a:stretch>
            <a:fillRect/>
          </a:stretch>
        </p:blipFill>
        <p:spPr>
          <a:xfrm>
            <a:off x="3806653" y="500975"/>
            <a:ext cx="3300925" cy="2475702"/>
          </a:xfrm>
          <a:prstGeom prst="rect">
            <a:avLst/>
          </a:prstGeom>
          <a:noFill/>
          <a:ln>
            <a:noFill/>
          </a:ln>
        </p:spPr>
      </p:pic>
      <p:pic>
        <p:nvPicPr>
          <p:cNvPr id="233" name="Google Shape;233;p29"/>
          <p:cNvPicPr preferRelativeResize="0"/>
          <p:nvPr/>
        </p:nvPicPr>
        <p:blipFill>
          <a:blip r:embed="rId4">
            <a:alphaModFix/>
          </a:blip>
          <a:stretch>
            <a:fillRect/>
          </a:stretch>
        </p:blipFill>
        <p:spPr>
          <a:xfrm>
            <a:off x="874225" y="2976675"/>
            <a:ext cx="2504575" cy="3339402"/>
          </a:xfrm>
          <a:prstGeom prst="rect">
            <a:avLst/>
          </a:prstGeom>
          <a:noFill/>
          <a:ln>
            <a:noFill/>
          </a:ln>
        </p:spPr>
      </p:pic>
      <p:pic>
        <p:nvPicPr>
          <p:cNvPr id="234" name="Google Shape;234;p29"/>
          <p:cNvPicPr preferRelativeResize="0"/>
          <p:nvPr/>
        </p:nvPicPr>
        <p:blipFill rotWithShape="1">
          <a:blip r:embed="rId5">
            <a:alphaModFix/>
          </a:blip>
          <a:srcRect b="28377"/>
          <a:stretch/>
        </p:blipFill>
        <p:spPr>
          <a:xfrm>
            <a:off x="3806650" y="3572549"/>
            <a:ext cx="2748476" cy="2624773"/>
          </a:xfrm>
          <a:prstGeom prst="rect">
            <a:avLst/>
          </a:prstGeom>
          <a:noFill/>
          <a:ln>
            <a:noFill/>
          </a:ln>
        </p:spPr>
      </p:pic>
      <p:pic>
        <p:nvPicPr>
          <p:cNvPr id="235" name="Google Shape;235;p29"/>
          <p:cNvPicPr preferRelativeResize="0"/>
          <p:nvPr/>
        </p:nvPicPr>
        <p:blipFill>
          <a:blip r:embed="rId6">
            <a:alphaModFix/>
          </a:blip>
          <a:stretch>
            <a:fillRect/>
          </a:stretch>
        </p:blipFill>
        <p:spPr>
          <a:xfrm>
            <a:off x="7842735" y="500976"/>
            <a:ext cx="2910632" cy="3880801"/>
          </a:xfrm>
          <a:prstGeom prst="rect">
            <a:avLst/>
          </a:prstGeom>
          <a:noFill/>
          <a:ln>
            <a:noFill/>
          </a:ln>
        </p:spPr>
      </p:pic>
      <p:sp>
        <p:nvSpPr>
          <p:cNvPr id="236" name="Google Shape;236;p29"/>
          <p:cNvSpPr txBox="1">
            <a:spLocks noGrp="1"/>
          </p:cNvSpPr>
          <p:nvPr>
            <p:ph type="body" idx="1"/>
          </p:nvPr>
        </p:nvSpPr>
        <p:spPr>
          <a:xfrm>
            <a:off x="6982974" y="4576150"/>
            <a:ext cx="42297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MX"/>
              <a:t>Elaboraron una ilustración de la fachada del monumento.</a:t>
            </a:r>
            <a:endParaRPr/>
          </a:p>
          <a:p>
            <a:pPr marL="0" lvl="0" indent="0" algn="l" rtl="0">
              <a:spcBef>
                <a:spcPts val="1000"/>
              </a:spcBef>
              <a:spcAft>
                <a:spcPts val="0"/>
              </a:spcAft>
              <a:buNone/>
            </a:pPr>
            <a:r>
              <a:rPr lang="es-MX"/>
              <a:t>Dicha ilustración constituyó uno de los productos parciales y se incorporó a la infografía, producto final</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0"/>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MX"/>
              <a:t>Ilustraciones</a:t>
            </a:r>
            <a:endParaRPr/>
          </a:p>
        </p:txBody>
      </p:sp>
      <p:sp>
        <p:nvSpPr>
          <p:cNvPr id="242" name="Google Shape;242;p30"/>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243" name="Google Shape;243;p30"/>
          <p:cNvPicPr preferRelativeResize="0"/>
          <p:nvPr/>
        </p:nvPicPr>
        <p:blipFill>
          <a:blip r:embed="rId3">
            <a:alphaModFix/>
          </a:blip>
          <a:stretch>
            <a:fillRect/>
          </a:stretch>
        </p:blipFill>
        <p:spPr>
          <a:xfrm>
            <a:off x="968334" y="1930500"/>
            <a:ext cx="2613069" cy="1959802"/>
          </a:xfrm>
          <a:prstGeom prst="rect">
            <a:avLst/>
          </a:prstGeom>
          <a:noFill/>
          <a:ln>
            <a:noFill/>
          </a:ln>
        </p:spPr>
      </p:pic>
      <p:pic>
        <p:nvPicPr>
          <p:cNvPr id="244" name="Google Shape;244;p30"/>
          <p:cNvPicPr preferRelativeResize="0"/>
          <p:nvPr/>
        </p:nvPicPr>
        <p:blipFill rotWithShape="1">
          <a:blip r:embed="rId4">
            <a:alphaModFix/>
          </a:blip>
          <a:srcRect l="6559" r="8145" b="8382"/>
          <a:stretch/>
        </p:blipFill>
        <p:spPr>
          <a:xfrm rot="10800000">
            <a:off x="3914776" y="1930499"/>
            <a:ext cx="2228849" cy="1795526"/>
          </a:xfrm>
          <a:prstGeom prst="rect">
            <a:avLst/>
          </a:prstGeom>
          <a:noFill/>
          <a:ln>
            <a:noFill/>
          </a:ln>
        </p:spPr>
      </p:pic>
      <p:pic>
        <p:nvPicPr>
          <p:cNvPr id="245" name="Google Shape;245;p30"/>
          <p:cNvPicPr preferRelativeResize="0"/>
          <p:nvPr/>
        </p:nvPicPr>
        <p:blipFill rotWithShape="1">
          <a:blip r:embed="rId5">
            <a:alphaModFix/>
          </a:blip>
          <a:srcRect r="4012" b="6881"/>
          <a:stretch/>
        </p:blipFill>
        <p:spPr>
          <a:xfrm rot="10800000">
            <a:off x="6524627" y="1997962"/>
            <a:ext cx="2508298" cy="1824876"/>
          </a:xfrm>
          <a:prstGeom prst="rect">
            <a:avLst/>
          </a:prstGeom>
          <a:noFill/>
          <a:ln>
            <a:noFill/>
          </a:ln>
        </p:spPr>
      </p:pic>
      <p:pic>
        <p:nvPicPr>
          <p:cNvPr id="246" name="Google Shape;246;p30"/>
          <p:cNvPicPr preferRelativeResize="0"/>
          <p:nvPr/>
        </p:nvPicPr>
        <p:blipFill rotWithShape="1">
          <a:blip r:embed="rId6">
            <a:alphaModFix/>
          </a:blip>
          <a:srcRect t="15124"/>
          <a:stretch/>
        </p:blipFill>
        <p:spPr>
          <a:xfrm>
            <a:off x="5067300" y="4120400"/>
            <a:ext cx="2346724" cy="2655724"/>
          </a:xfrm>
          <a:prstGeom prst="rect">
            <a:avLst/>
          </a:prstGeom>
          <a:noFill/>
          <a:ln>
            <a:noFill/>
          </a:ln>
        </p:spPr>
      </p:pic>
      <p:pic>
        <p:nvPicPr>
          <p:cNvPr id="247" name="Google Shape;247;p30"/>
          <p:cNvPicPr preferRelativeResize="0"/>
          <p:nvPr/>
        </p:nvPicPr>
        <p:blipFill rotWithShape="1">
          <a:blip r:embed="rId7">
            <a:alphaModFix/>
          </a:blip>
          <a:srcRect l="11728" t="10318" r="9026" b="15552"/>
          <a:stretch/>
        </p:blipFill>
        <p:spPr>
          <a:xfrm rot="5400000">
            <a:off x="1787412" y="3975213"/>
            <a:ext cx="2130651" cy="2657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s-MX"/>
              <a:t>ACTIVIDAD(ES)  MATERIA </a:t>
            </a:r>
            <a:r>
              <a:rPr lang="es-MX">
                <a:solidFill>
                  <a:srgbClr val="000000"/>
                </a:solidFill>
              </a:rPr>
              <a:t>Matemáticas</a:t>
            </a:r>
            <a:r>
              <a:rPr lang="es-MX">
                <a:solidFill>
                  <a:srgbClr val="FF0000"/>
                </a:solidFill>
              </a:rPr>
              <a:t> </a:t>
            </a:r>
            <a:endParaRPr>
              <a:solidFill>
                <a:srgbClr val="FF0000"/>
              </a:solidFill>
            </a:endParaRPr>
          </a:p>
        </p:txBody>
      </p:sp>
      <p:sp>
        <p:nvSpPr>
          <p:cNvPr id="253" name="Google Shape;253;p31"/>
          <p:cNvSpPr txBox="1">
            <a:spLocks noGrp="1"/>
          </p:cNvSpPr>
          <p:nvPr>
            <p:ph type="body" idx="1"/>
          </p:nvPr>
        </p:nvSpPr>
        <p:spPr>
          <a:xfrm>
            <a:off x="822100" y="2592396"/>
            <a:ext cx="9457200" cy="3741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40"/>
              <a:buNone/>
            </a:pPr>
            <a:endParaRPr>
              <a:solidFill>
                <a:srgbClr val="FF0000"/>
              </a:solidFill>
            </a:endParaRPr>
          </a:p>
          <a:p>
            <a:pPr marL="0" lvl="0" indent="0" algn="l" rtl="0">
              <a:spcBef>
                <a:spcPts val="1000"/>
              </a:spcBef>
              <a:spcAft>
                <a:spcPts val="0"/>
              </a:spcAft>
              <a:buSzPts val="1440"/>
              <a:buNone/>
            </a:pPr>
            <a:endParaRPr>
              <a:solidFill>
                <a:srgbClr val="FF0000"/>
              </a:solidFill>
            </a:endParaRPr>
          </a:p>
          <a:p>
            <a:pPr marL="0" lvl="0" indent="0" algn="l" rtl="0">
              <a:spcBef>
                <a:spcPts val="1000"/>
              </a:spcBef>
              <a:spcAft>
                <a:spcPts val="0"/>
              </a:spcAft>
              <a:buSzPts val="1440"/>
              <a:buNone/>
            </a:pPr>
            <a:endParaRPr>
              <a:solidFill>
                <a:srgbClr val="FF0000"/>
              </a:solidFill>
            </a:endParaRPr>
          </a:p>
          <a:p>
            <a:pPr marL="0" lvl="0" indent="0" algn="l" rtl="0">
              <a:spcBef>
                <a:spcPts val="1000"/>
              </a:spcBef>
              <a:spcAft>
                <a:spcPts val="0"/>
              </a:spcAft>
              <a:buSzPts val="1440"/>
              <a:buNone/>
            </a:pPr>
            <a:endParaRPr>
              <a:solidFill>
                <a:srgbClr val="FF0000"/>
              </a:solidFill>
            </a:endParaRPr>
          </a:p>
          <a:p>
            <a:pPr marL="0" lvl="0" indent="0" algn="l" rtl="0">
              <a:spcBef>
                <a:spcPts val="1000"/>
              </a:spcBef>
              <a:spcAft>
                <a:spcPts val="0"/>
              </a:spcAft>
              <a:buSzPts val="1440"/>
              <a:buNone/>
            </a:pPr>
            <a:endParaRPr>
              <a:solidFill>
                <a:srgbClr val="FF0000"/>
              </a:solidFill>
            </a:endParaRPr>
          </a:p>
          <a:p>
            <a:pPr marL="0" lvl="0" indent="0" algn="l" rtl="0">
              <a:spcBef>
                <a:spcPts val="1000"/>
              </a:spcBef>
              <a:spcAft>
                <a:spcPts val="0"/>
              </a:spcAft>
              <a:buSzPts val="1440"/>
              <a:buNone/>
            </a:pPr>
            <a:endParaRPr>
              <a:solidFill>
                <a:srgbClr val="FF0000"/>
              </a:solidFill>
            </a:endParaRPr>
          </a:p>
          <a:p>
            <a:pPr marL="0" lvl="0" indent="0" algn="l" rtl="0">
              <a:spcBef>
                <a:spcPts val="1000"/>
              </a:spcBef>
              <a:spcAft>
                <a:spcPts val="0"/>
              </a:spcAft>
              <a:buSzPts val="1440"/>
              <a:buNone/>
            </a:pPr>
            <a:endParaRPr>
              <a:solidFill>
                <a:srgbClr val="FF0000"/>
              </a:solidFill>
            </a:endParaRPr>
          </a:p>
          <a:p>
            <a:pPr marL="0" lvl="0" indent="0" algn="l" rtl="0">
              <a:spcBef>
                <a:spcPts val="1000"/>
              </a:spcBef>
              <a:spcAft>
                <a:spcPts val="0"/>
              </a:spcAft>
              <a:buSzPts val="1440"/>
              <a:buNone/>
            </a:pPr>
            <a:endParaRPr>
              <a:solidFill>
                <a:srgbClr val="FF0000"/>
              </a:solidFill>
            </a:endParaRPr>
          </a:p>
          <a:p>
            <a:pPr marL="0" lvl="0" indent="0" algn="l" rtl="0">
              <a:spcBef>
                <a:spcPts val="1000"/>
              </a:spcBef>
              <a:spcAft>
                <a:spcPts val="0"/>
              </a:spcAft>
              <a:buSzPts val="1440"/>
              <a:buNone/>
            </a:pPr>
            <a:r>
              <a:rPr lang="es-MX">
                <a:solidFill>
                  <a:srgbClr val="FF0000"/>
                </a:solidFill>
              </a:rPr>
              <a:t> </a:t>
            </a:r>
            <a:endParaRPr/>
          </a:p>
          <a:p>
            <a:pPr marL="342900" lvl="0" indent="-251459" algn="l" rtl="0">
              <a:spcBef>
                <a:spcPts val="1000"/>
              </a:spcBef>
              <a:spcAft>
                <a:spcPts val="0"/>
              </a:spcAft>
              <a:buSzPts val="1440"/>
              <a:buNone/>
            </a:pPr>
            <a:endParaRPr>
              <a:solidFill>
                <a:srgbClr val="FF0000"/>
              </a:solidFill>
            </a:endParaRPr>
          </a:p>
        </p:txBody>
      </p:sp>
      <p:graphicFrame>
        <p:nvGraphicFramePr>
          <p:cNvPr id="254" name="Google Shape;254;p31"/>
          <p:cNvGraphicFramePr/>
          <p:nvPr/>
        </p:nvGraphicFramePr>
        <p:xfrm>
          <a:off x="822103" y="1273064"/>
          <a:ext cx="10353950" cy="4957875"/>
        </p:xfrm>
        <a:graphic>
          <a:graphicData uri="http://schemas.openxmlformats.org/drawingml/2006/table">
            <a:tbl>
              <a:tblPr>
                <a:noFill/>
                <a:tableStyleId>{FCCB8C21-A2E3-409B-8FE0-EAB24F5EC2CA}</a:tableStyleId>
              </a:tblPr>
              <a:tblGrid>
                <a:gridCol w="1342800">
                  <a:extLst>
                    <a:ext uri="{9D8B030D-6E8A-4147-A177-3AD203B41FA5}">
                      <a16:colId xmlns:a16="http://schemas.microsoft.com/office/drawing/2014/main" val="20000"/>
                    </a:ext>
                  </a:extLst>
                </a:gridCol>
                <a:gridCol w="1774550">
                  <a:extLst>
                    <a:ext uri="{9D8B030D-6E8A-4147-A177-3AD203B41FA5}">
                      <a16:colId xmlns:a16="http://schemas.microsoft.com/office/drawing/2014/main" val="20001"/>
                    </a:ext>
                  </a:extLst>
                </a:gridCol>
                <a:gridCol w="741300">
                  <a:extLst>
                    <a:ext uri="{9D8B030D-6E8A-4147-A177-3AD203B41FA5}">
                      <a16:colId xmlns:a16="http://schemas.microsoft.com/office/drawing/2014/main" val="20002"/>
                    </a:ext>
                  </a:extLst>
                </a:gridCol>
                <a:gridCol w="491325">
                  <a:extLst>
                    <a:ext uri="{9D8B030D-6E8A-4147-A177-3AD203B41FA5}">
                      <a16:colId xmlns:a16="http://schemas.microsoft.com/office/drawing/2014/main" val="20003"/>
                    </a:ext>
                  </a:extLst>
                </a:gridCol>
                <a:gridCol w="991250">
                  <a:extLst>
                    <a:ext uri="{9D8B030D-6E8A-4147-A177-3AD203B41FA5}">
                      <a16:colId xmlns:a16="http://schemas.microsoft.com/office/drawing/2014/main" val="20004"/>
                    </a:ext>
                  </a:extLst>
                </a:gridCol>
                <a:gridCol w="741300">
                  <a:extLst>
                    <a:ext uri="{9D8B030D-6E8A-4147-A177-3AD203B41FA5}">
                      <a16:colId xmlns:a16="http://schemas.microsoft.com/office/drawing/2014/main" val="20005"/>
                    </a:ext>
                  </a:extLst>
                </a:gridCol>
                <a:gridCol w="741300">
                  <a:extLst>
                    <a:ext uri="{9D8B030D-6E8A-4147-A177-3AD203B41FA5}">
                      <a16:colId xmlns:a16="http://schemas.microsoft.com/office/drawing/2014/main" val="20006"/>
                    </a:ext>
                  </a:extLst>
                </a:gridCol>
                <a:gridCol w="741300">
                  <a:extLst>
                    <a:ext uri="{9D8B030D-6E8A-4147-A177-3AD203B41FA5}">
                      <a16:colId xmlns:a16="http://schemas.microsoft.com/office/drawing/2014/main" val="20007"/>
                    </a:ext>
                  </a:extLst>
                </a:gridCol>
                <a:gridCol w="741300">
                  <a:extLst>
                    <a:ext uri="{9D8B030D-6E8A-4147-A177-3AD203B41FA5}">
                      <a16:colId xmlns:a16="http://schemas.microsoft.com/office/drawing/2014/main" val="20008"/>
                    </a:ext>
                  </a:extLst>
                </a:gridCol>
                <a:gridCol w="2047525">
                  <a:extLst>
                    <a:ext uri="{9D8B030D-6E8A-4147-A177-3AD203B41FA5}">
                      <a16:colId xmlns:a16="http://schemas.microsoft.com/office/drawing/2014/main" val="20009"/>
                    </a:ext>
                  </a:extLst>
                </a:gridCol>
              </a:tblGrid>
              <a:tr h="661050">
                <a:tc gridSpan="4">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Nombre de la actividad</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Pensamien</a:t>
                      </a:r>
                      <a:r>
                        <a:rPr lang="es-MX" sz="1000"/>
                        <a:t>to geométrico para visualizar y argumentar</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Fecha inicio y cierre</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22 de Octubre</a:t>
                      </a:r>
                      <a:r>
                        <a:rPr lang="es-MX" sz="1000"/>
                        <a:t> - 07 de Diciembre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extLst>
                  <a:ext uri="{0D108BD9-81ED-4DB2-BD59-A6C34878D82A}">
                    <a16:rowId xmlns:a16="http://schemas.microsoft.com/office/drawing/2014/main" val="10000"/>
                  </a:ext>
                </a:extLst>
              </a:tr>
              <a:tr h="661050">
                <a:tc gridSpan="4">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Objetivo de la Actividad: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gridSpan="6">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solidFill>
                            <a:schemeClr val="dk1"/>
                          </a:solidFill>
                        </a:rPr>
                        <a:t>Escalar el monumento en el plano cartesiano, realizando croquis de ubicación, conversión de coordenadas cartesianas a polares, para obtener las distancias entre dos puntos.</a:t>
                      </a:r>
                      <a:endParaRPr sz="1100">
                        <a:solidFill>
                          <a:schemeClr val="dk1"/>
                        </a:solidFill>
                        <a:latin typeface="Calibri"/>
                        <a:ea typeface="Calibri"/>
                        <a:cs typeface="Calibri"/>
                        <a:sym typeface="Calibri"/>
                      </a:endParaRPr>
                    </a:p>
                    <a:p>
                      <a:pPr marL="0" marR="0" lvl="0" indent="0" algn="l" rtl="0">
                        <a:lnSpc>
                          <a:spcPct val="107000"/>
                        </a:lnSpc>
                        <a:spcBef>
                          <a:spcPts val="0"/>
                        </a:spcBef>
                        <a:spcAft>
                          <a:spcPts val="0"/>
                        </a:spcAft>
                        <a:buNone/>
                      </a:pPr>
                      <a:endParaRPr sz="100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1"/>
                  </a:ext>
                </a:extLst>
              </a:tr>
              <a:tr h="991575">
                <a:tc>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Grado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11° A </a:t>
                      </a:r>
                      <a:r>
                        <a:rPr lang="es-MX" sz="1000"/>
                        <a:t>y B</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Materia(s)</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t>Matemáticas</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Conceptos de cada materia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a:txBody>
                    <a:bodyPr/>
                    <a:lstStyle/>
                    <a:p>
                      <a:pPr marL="0" marR="0" lvl="0" indent="0" algn="l" rtl="0">
                        <a:lnSpc>
                          <a:spcPct val="107000"/>
                        </a:lnSpc>
                        <a:spcBef>
                          <a:spcPts val="0"/>
                        </a:spcBef>
                        <a:spcAft>
                          <a:spcPts val="0"/>
                        </a:spcAft>
                        <a:buNone/>
                      </a:pPr>
                      <a:r>
                        <a:rPr lang="es-MX" sz="1000"/>
                        <a:t>1.1 Los elementos geométricos </a:t>
                      </a:r>
                      <a:endParaRPr sz="1000"/>
                    </a:p>
                    <a:p>
                      <a:pPr marL="0" marR="0" lvl="0" indent="0" algn="l" rtl="0">
                        <a:lnSpc>
                          <a:spcPct val="107000"/>
                        </a:lnSpc>
                        <a:spcBef>
                          <a:spcPts val="0"/>
                        </a:spcBef>
                        <a:spcAft>
                          <a:spcPts val="0"/>
                        </a:spcAft>
                        <a:buNone/>
                      </a:pPr>
                      <a:r>
                        <a:rPr lang="es-MX" sz="1000"/>
                        <a:t>1.2 Congruencia</a:t>
                      </a:r>
                      <a:r>
                        <a:rPr lang="es-MX" sz="1000">
                          <a:latin typeface="Arial"/>
                          <a:ea typeface="Arial"/>
                          <a:cs typeface="Arial"/>
                          <a:sym typeface="Arial"/>
                        </a:rPr>
                        <a:t> </a:t>
                      </a:r>
                      <a:endParaRPr sz="1000">
                        <a:latin typeface="Arial"/>
                        <a:ea typeface="Arial"/>
                        <a:cs typeface="Arial"/>
                        <a:sym typeface="Arial"/>
                      </a:endParaRPr>
                    </a:p>
                    <a:p>
                      <a:pPr marL="0" marR="0" lvl="0" indent="0" algn="l" rtl="0">
                        <a:lnSpc>
                          <a:spcPct val="107000"/>
                        </a:lnSpc>
                        <a:spcBef>
                          <a:spcPts val="0"/>
                        </a:spcBef>
                        <a:spcAft>
                          <a:spcPts val="0"/>
                        </a:spcAft>
                        <a:buNone/>
                      </a:pPr>
                      <a:r>
                        <a:rPr lang="es-MX" sz="1000"/>
                        <a:t>1.3 El círculo y el número</a:t>
                      </a:r>
                      <a:endParaRPr sz="1000"/>
                    </a:p>
                    <a:p>
                      <a:pPr marL="0" marR="0" lvl="0" indent="0" algn="l" rtl="0">
                        <a:lnSpc>
                          <a:spcPct val="107000"/>
                        </a:lnSpc>
                        <a:spcBef>
                          <a:spcPts val="0"/>
                        </a:spcBef>
                        <a:spcAft>
                          <a:spcPts val="0"/>
                        </a:spcAft>
                        <a:buNone/>
                      </a:pPr>
                      <a:r>
                        <a:rPr lang="es-MX" sz="1000"/>
                        <a:t>1.4 El triángulo y su geometría</a:t>
                      </a:r>
                      <a:endParaRPr sz="100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95775">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Justificación: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t> Estimular el trabajo interdisciplinario entre asignaturas del área de ciencias sociales, exactas y las artes, en el entorno vivencial de la arquitectura novohispana, el análisis numérico y la creatividad, para generar un cartel didáctico novedoso.</a:t>
                      </a:r>
                      <a:endParaRPr sz="100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3"/>
                  </a:ext>
                </a:extLst>
              </a:tr>
              <a:tr h="330525">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Inicio</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t>Evaluar los conocimientos adquiridos en clase, aplicándolos al monumento investigado</a:t>
                      </a:r>
                      <a:r>
                        <a:rPr lang="es-MX" sz="1000">
                          <a:latin typeface="Arial"/>
                          <a:ea typeface="Arial"/>
                          <a:cs typeface="Arial"/>
                          <a:sym typeface="Arial"/>
                        </a:rPr>
                        <a:t>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4"/>
                  </a:ext>
                </a:extLst>
              </a:tr>
              <a:tr h="66105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Desarrollo</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Se realiza el croq</a:t>
                      </a:r>
                      <a:r>
                        <a:rPr lang="es-MX" sz="1000"/>
                        <a:t>uis de ubicación, obteniendo coordenadas cartesianas y polares, se escala el monumento al plano cartesiano para  calcular la distancia entre dos puntos y comparar con lo trazado en el plano, posteriormente se transforman las coordenadas cartesianas a polares</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5"/>
                  </a:ext>
                </a:extLst>
              </a:tr>
              <a:tr h="330525">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Cierre</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Entrega de block en tamaño oficio con </a:t>
                      </a:r>
                      <a:r>
                        <a:rPr lang="es-MX" sz="1000"/>
                        <a:t>cada uno de los puntos trabajados durante el proyecto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6"/>
                  </a:ext>
                </a:extLst>
              </a:tr>
              <a:tr h="826325">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Logros alcanzados</a:t>
                      </a:r>
                      <a:endParaRPr/>
                    </a:p>
                    <a:p>
                      <a:pPr marL="0" marR="0" lvl="0" indent="0" algn="l" rtl="0">
                        <a:lnSpc>
                          <a:spcPct val="107000"/>
                        </a:lnSpc>
                        <a:spcBef>
                          <a:spcPts val="0"/>
                        </a:spcBef>
                        <a:spcAft>
                          <a:spcPts val="0"/>
                        </a:spcAft>
                        <a:buNone/>
                      </a:pPr>
                      <a:r>
                        <a:rPr lang="es-MX" sz="1000">
                          <a:latin typeface="Arial"/>
                          <a:ea typeface="Arial"/>
                          <a:cs typeface="Arial"/>
                          <a:sym typeface="Arial"/>
                        </a:rPr>
                        <a:t>EVALUACIÓN FORMATIVA</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Saber o</a:t>
                      </a:r>
                      <a:r>
                        <a:rPr lang="es-MX" sz="1000"/>
                        <a:t>rientarse, trabajar el plano cartesiano, convertir coordenadas, escalar un objeto real y obtener sus medidas.</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Aspectos a mejorar</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Trabajar en equipo en cada sesión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2"/>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MX"/>
              <a:t>Evidencias trabajadas en el proyecto</a:t>
            </a:r>
            <a:endParaRPr/>
          </a:p>
        </p:txBody>
      </p:sp>
      <p:pic>
        <p:nvPicPr>
          <p:cNvPr id="260" name="Google Shape;260;p32"/>
          <p:cNvPicPr preferRelativeResize="0"/>
          <p:nvPr/>
        </p:nvPicPr>
        <p:blipFill>
          <a:blip r:embed="rId3">
            <a:alphaModFix/>
          </a:blip>
          <a:stretch>
            <a:fillRect/>
          </a:stretch>
        </p:blipFill>
        <p:spPr>
          <a:xfrm>
            <a:off x="771525" y="1295400"/>
            <a:ext cx="1650226" cy="2200275"/>
          </a:xfrm>
          <a:prstGeom prst="rect">
            <a:avLst/>
          </a:prstGeom>
          <a:noFill/>
          <a:ln>
            <a:noFill/>
          </a:ln>
        </p:spPr>
      </p:pic>
      <p:pic>
        <p:nvPicPr>
          <p:cNvPr id="261" name="Google Shape;261;p32"/>
          <p:cNvPicPr preferRelativeResize="0"/>
          <p:nvPr/>
        </p:nvPicPr>
        <p:blipFill>
          <a:blip r:embed="rId4">
            <a:alphaModFix/>
          </a:blip>
          <a:stretch>
            <a:fillRect/>
          </a:stretch>
        </p:blipFill>
        <p:spPr>
          <a:xfrm>
            <a:off x="2621775" y="1295388"/>
            <a:ext cx="1650226" cy="2200288"/>
          </a:xfrm>
          <a:prstGeom prst="rect">
            <a:avLst/>
          </a:prstGeom>
          <a:noFill/>
          <a:ln>
            <a:noFill/>
          </a:ln>
        </p:spPr>
      </p:pic>
      <p:pic>
        <p:nvPicPr>
          <p:cNvPr id="262" name="Google Shape;262;p32"/>
          <p:cNvPicPr preferRelativeResize="0"/>
          <p:nvPr/>
        </p:nvPicPr>
        <p:blipFill>
          <a:blip r:embed="rId5">
            <a:alphaModFix/>
          </a:blip>
          <a:stretch>
            <a:fillRect/>
          </a:stretch>
        </p:blipFill>
        <p:spPr>
          <a:xfrm>
            <a:off x="4348200" y="1295400"/>
            <a:ext cx="1650226" cy="2200301"/>
          </a:xfrm>
          <a:prstGeom prst="rect">
            <a:avLst/>
          </a:prstGeom>
          <a:noFill/>
          <a:ln>
            <a:noFill/>
          </a:ln>
        </p:spPr>
      </p:pic>
      <p:pic>
        <p:nvPicPr>
          <p:cNvPr id="263" name="Google Shape;263;p32"/>
          <p:cNvPicPr preferRelativeResize="0"/>
          <p:nvPr/>
        </p:nvPicPr>
        <p:blipFill>
          <a:blip r:embed="rId6">
            <a:alphaModFix/>
          </a:blip>
          <a:stretch>
            <a:fillRect/>
          </a:stretch>
        </p:blipFill>
        <p:spPr>
          <a:xfrm>
            <a:off x="6074625" y="1295400"/>
            <a:ext cx="1650226" cy="2200307"/>
          </a:xfrm>
          <a:prstGeom prst="rect">
            <a:avLst/>
          </a:prstGeom>
          <a:noFill/>
          <a:ln>
            <a:noFill/>
          </a:ln>
        </p:spPr>
      </p:pic>
      <p:pic>
        <p:nvPicPr>
          <p:cNvPr id="264" name="Google Shape;264;p32"/>
          <p:cNvPicPr preferRelativeResize="0"/>
          <p:nvPr/>
        </p:nvPicPr>
        <p:blipFill>
          <a:blip r:embed="rId7">
            <a:alphaModFix/>
          </a:blip>
          <a:stretch>
            <a:fillRect/>
          </a:stretch>
        </p:blipFill>
        <p:spPr>
          <a:xfrm>
            <a:off x="7801050" y="1295400"/>
            <a:ext cx="1650226" cy="2200301"/>
          </a:xfrm>
          <a:prstGeom prst="rect">
            <a:avLst/>
          </a:prstGeom>
          <a:noFill/>
          <a:ln>
            <a:noFill/>
          </a:ln>
        </p:spPr>
      </p:pic>
      <p:pic>
        <p:nvPicPr>
          <p:cNvPr id="265" name="Google Shape;265;p32"/>
          <p:cNvPicPr preferRelativeResize="0"/>
          <p:nvPr/>
        </p:nvPicPr>
        <p:blipFill>
          <a:blip r:embed="rId8">
            <a:alphaModFix/>
          </a:blip>
          <a:stretch>
            <a:fillRect/>
          </a:stretch>
        </p:blipFill>
        <p:spPr>
          <a:xfrm>
            <a:off x="771525" y="3724275"/>
            <a:ext cx="1650226" cy="2200301"/>
          </a:xfrm>
          <a:prstGeom prst="rect">
            <a:avLst/>
          </a:prstGeom>
          <a:noFill/>
          <a:ln>
            <a:noFill/>
          </a:ln>
        </p:spPr>
      </p:pic>
      <p:pic>
        <p:nvPicPr>
          <p:cNvPr id="266" name="Google Shape;266;p32"/>
          <p:cNvPicPr preferRelativeResize="0"/>
          <p:nvPr/>
        </p:nvPicPr>
        <p:blipFill>
          <a:blip r:embed="rId9">
            <a:alphaModFix/>
          </a:blip>
          <a:stretch>
            <a:fillRect/>
          </a:stretch>
        </p:blipFill>
        <p:spPr>
          <a:xfrm>
            <a:off x="2621775" y="3724288"/>
            <a:ext cx="1650226" cy="2200282"/>
          </a:xfrm>
          <a:prstGeom prst="rect">
            <a:avLst/>
          </a:prstGeom>
          <a:noFill/>
          <a:ln>
            <a:noFill/>
          </a:ln>
        </p:spPr>
      </p:pic>
      <p:pic>
        <p:nvPicPr>
          <p:cNvPr id="267" name="Google Shape;267;p32"/>
          <p:cNvPicPr preferRelativeResize="0"/>
          <p:nvPr/>
        </p:nvPicPr>
        <p:blipFill>
          <a:blip r:embed="rId10">
            <a:alphaModFix/>
          </a:blip>
          <a:stretch>
            <a:fillRect/>
          </a:stretch>
        </p:blipFill>
        <p:spPr>
          <a:xfrm>
            <a:off x="4472025" y="3724300"/>
            <a:ext cx="1650226" cy="2200333"/>
          </a:xfrm>
          <a:prstGeom prst="rect">
            <a:avLst/>
          </a:prstGeom>
          <a:noFill/>
          <a:ln>
            <a:noFill/>
          </a:ln>
        </p:spPr>
      </p:pic>
      <p:pic>
        <p:nvPicPr>
          <p:cNvPr id="268" name="Google Shape;268;p32"/>
          <p:cNvPicPr preferRelativeResize="0"/>
          <p:nvPr/>
        </p:nvPicPr>
        <p:blipFill>
          <a:blip r:embed="rId11">
            <a:alphaModFix/>
          </a:blip>
          <a:stretch>
            <a:fillRect/>
          </a:stretch>
        </p:blipFill>
        <p:spPr>
          <a:xfrm>
            <a:off x="6446100" y="3724277"/>
            <a:ext cx="2632698" cy="1974552"/>
          </a:xfrm>
          <a:prstGeom prst="rect">
            <a:avLst/>
          </a:prstGeom>
          <a:noFill/>
          <a:ln>
            <a:noFill/>
          </a:ln>
        </p:spPr>
      </p:pic>
      <p:pic>
        <p:nvPicPr>
          <p:cNvPr id="269" name="Google Shape;269;p32"/>
          <p:cNvPicPr preferRelativeResize="0"/>
          <p:nvPr/>
        </p:nvPicPr>
        <p:blipFill>
          <a:blip r:embed="rId12">
            <a:alphaModFix/>
          </a:blip>
          <a:stretch>
            <a:fillRect/>
          </a:stretch>
        </p:blipFill>
        <p:spPr>
          <a:xfrm>
            <a:off x="9200975" y="4844050"/>
            <a:ext cx="2449523" cy="183712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s-MX"/>
              <a:t>ACTIVIDAD INTERDISCIPLINARIA No. 1</a:t>
            </a:r>
            <a:endParaRPr>
              <a:solidFill>
                <a:srgbClr val="FF0000"/>
              </a:solidFill>
            </a:endParaRPr>
          </a:p>
        </p:txBody>
      </p:sp>
      <p:graphicFrame>
        <p:nvGraphicFramePr>
          <p:cNvPr id="275" name="Google Shape;275;p33"/>
          <p:cNvGraphicFramePr/>
          <p:nvPr/>
        </p:nvGraphicFramePr>
        <p:xfrm>
          <a:off x="2528828" y="2155977"/>
          <a:ext cx="7496375" cy="3913632"/>
        </p:xfrm>
        <a:graphic>
          <a:graphicData uri="http://schemas.openxmlformats.org/drawingml/2006/table">
            <a:tbl>
              <a:tblPr>
                <a:noFill/>
                <a:tableStyleId>{FCCB8C21-A2E3-409B-8FE0-EAB24F5EC2CA}</a:tableStyleId>
              </a:tblPr>
              <a:tblGrid>
                <a:gridCol w="972225">
                  <a:extLst>
                    <a:ext uri="{9D8B030D-6E8A-4147-A177-3AD203B41FA5}">
                      <a16:colId xmlns:a16="http://schemas.microsoft.com/office/drawing/2014/main" val="20000"/>
                    </a:ext>
                  </a:extLst>
                </a:gridCol>
                <a:gridCol w="1284800">
                  <a:extLst>
                    <a:ext uri="{9D8B030D-6E8A-4147-A177-3AD203B41FA5}">
                      <a16:colId xmlns:a16="http://schemas.microsoft.com/office/drawing/2014/main" val="20001"/>
                    </a:ext>
                  </a:extLst>
                </a:gridCol>
                <a:gridCol w="536700">
                  <a:extLst>
                    <a:ext uri="{9D8B030D-6E8A-4147-A177-3AD203B41FA5}">
                      <a16:colId xmlns:a16="http://schemas.microsoft.com/office/drawing/2014/main" val="20002"/>
                    </a:ext>
                  </a:extLst>
                </a:gridCol>
                <a:gridCol w="536700">
                  <a:extLst>
                    <a:ext uri="{9D8B030D-6E8A-4147-A177-3AD203B41FA5}">
                      <a16:colId xmlns:a16="http://schemas.microsoft.com/office/drawing/2014/main" val="20003"/>
                    </a:ext>
                  </a:extLst>
                </a:gridCol>
                <a:gridCol w="536700">
                  <a:extLst>
                    <a:ext uri="{9D8B030D-6E8A-4147-A177-3AD203B41FA5}">
                      <a16:colId xmlns:a16="http://schemas.microsoft.com/office/drawing/2014/main" val="20004"/>
                    </a:ext>
                  </a:extLst>
                </a:gridCol>
                <a:gridCol w="536700">
                  <a:extLst>
                    <a:ext uri="{9D8B030D-6E8A-4147-A177-3AD203B41FA5}">
                      <a16:colId xmlns:a16="http://schemas.microsoft.com/office/drawing/2014/main" val="20005"/>
                    </a:ext>
                  </a:extLst>
                </a:gridCol>
                <a:gridCol w="536700">
                  <a:extLst>
                    <a:ext uri="{9D8B030D-6E8A-4147-A177-3AD203B41FA5}">
                      <a16:colId xmlns:a16="http://schemas.microsoft.com/office/drawing/2014/main" val="20006"/>
                    </a:ext>
                  </a:extLst>
                </a:gridCol>
                <a:gridCol w="536700">
                  <a:extLst>
                    <a:ext uri="{9D8B030D-6E8A-4147-A177-3AD203B41FA5}">
                      <a16:colId xmlns:a16="http://schemas.microsoft.com/office/drawing/2014/main" val="20007"/>
                    </a:ext>
                  </a:extLst>
                </a:gridCol>
                <a:gridCol w="536700">
                  <a:extLst>
                    <a:ext uri="{9D8B030D-6E8A-4147-A177-3AD203B41FA5}">
                      <a16:colId xmlns:a16="http://schemas.microsoft.com/office/drawing/2014/main" val="20008"/>
                    </a:ext>
                  </a:extLst>
                </a:gridCol>
                <a:gridCol w="1482450">
                  <a:extLst>
                    <a:ext uri="{9D8B030D-6E8A-4147-A177-3AD203B41FA5}">
                      <a16:colId xmlns:a16="http://schemas.microsoft.com/office/drawing/2014/main" val="20009"/>
                    </a:ext>
                  </a:extLst>
                </a:gridCol>
              </a:tblGrid>
              <a:tr h="127000">
                <a:tc gridSpan="4">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Nombre de la actividad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Mapa mental  </a:t>
                      </a:r>
                      <a:r>
                        <a:rPr lang="es-MX" sz="1000"/>
                        <a:t>del arte colonial</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Fecha inicio y cierre</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lunes 26-viernes 30 nov</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extLst>
                  <a:ext uri="{0D108BD9-81ED-4DB2-BD59-A6C34878D82A}">
                    <a16:rowId xmlns:a16="http://schemas.microsoft.com/office/drawing/2014/main" val="10000"/>
                  </a:ext>
                </a:extLst>
              </a:tr>
              <a:tr h="127000">
                <a:tc gridSpan="4">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Objetivo de la Actividad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gridSpan="6">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Ubica</a:t>
                      </a:r>
                      <a:r>
                        <a:rPr lang="es-MX" sz="1000"/>
                        <a:t>dos en el periodo histórico del arte colonial en México, definir elementos del arte colonial en su monumento histórico</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1"/>
                  </a:ext>
                </a:extLst>
              </a:tr>
              <a:tr h="127000">
                <a:tc>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Grado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11° Ay B</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Materia(s)</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t>Apreciación Estética y Artística</a:t>
                      </a:r>
                      <a:endParaRPr sz="1000"/>
                    </a:p>
                    <a:p>
                      <a:pPr marL="0" marR="0" lvl="0" indent="0" algn="l" rtl="0">
                        <a:lnSpc>
                          <a:spcPct val="107000"/>
                        </a:lnSpc>
                        <a:spcBef>
                          <a:spcPts val="0"/>
                        </a:spcBef>
                        <a:spcAft>
                          <a:spcPts val="0"/>
                        </a:spcAft>
                        <a:buNone/>
                      </a:pPr>
                      <a:endParaRPr sz="1000"/>
                    </a:p>
                    <a:p>
                      <a:pPr marL="0" marR="0" lvl="0" indent="0" algn="l" rtl="0">
                        <a:lnSpc>
                          <a:spcPct val="107000"/>
                        </a:lnSpc>
                        <a:spcBef>
                          <a:spcPts val="0"/>
                        </a:spcBef>
                        <a:spcAft>
                          <a:spcPts val="0"/>
                        </a:spcAft>
                        <a:buNone/>
                      </a:pPr>
                      <a:r>
                        <a:rPr lang="es-MX" sz="1000"/>
                        <a:t>Historia</a:t>
                      </a:r>
                      <a:endParaRPr sz="100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Conceptos de cada materia </a:t>
                      </a:r>
                      <a:endParaRPr sz="1000">
                        <a:latin typeface="Arial"/>
                        <a:ea typeface="Arial"/>
                        <a:cs typeface="Arial"/>
                        <a:sym typeface="Arial"/>
                      </a:endParaRPr>
                    </a:p>
                    <a:p>
                      <a:pPr marL="0" marR="0" lvl="0" indent="0" algn="l" rtl="0">
                        <a:lnSpc>
                          <a:spcPct val="107000"/>
                        </a:lnSpc>
                        <a:spcBef>
                          <a:spcPts val="0"/>
                        </a:spcBef>
                        <a:spcAft>
                          <a:spcPts val="0"/>
                        </a:spcAft>
                        <a:buNone/>
                      </a:pPr>
                      <a:endParaRPr sz="1000"/>
                    </a:p>
                    <a:p>
                      <a:pPr marL="0" marR="0" lvl="0" indent="0" algn="l" rtl="0">
                        <a:lnSpc>
                          <a:spcPct val="107000"/>
                        </a:lnSpc>
                        <a:spcBef>
                          <a:spcPts val="0"/>
                        </a:spcBef>
                        <a:spcAft>
                          <a:spcPts val="0"/>
                        </a:spcAft>
                        <a:buNone/>
                      </a:pPr>
                      <a:r>
                        <a:rPr lang="es-MX" sz="1000"/>
                        <a:t>Elementos del arte colonial</a:t>
                      </a:r>
                      <a:endParaRPr sz="100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Identificar características visuales del arte colonial y analizarlas</a:t>
                      </a:r>
                      <a:endParaRPr sz="1000">
                        <a:latin typeface="Arial"/>
                        <a:ea typeface="Arial"/>
                        <a:cs typeface="Arial"/>
                        <a:sym typeface="Arial"/>
                      </a:endParaRPr>
                    </a:p>
                    <a:p>
                      <a:pPr marL="0" marR="0" lvl="0" indent="0" algn="l" rtl="0">
                        <a:lnSpc>
                          <a:spcPct val="107000"/>
                        </a:lnSpc>
                        <a:spcBef>
                          <a:spcPts val="0"/>
                        </a:spcBef>
                        <a:spcAft>
                          <a:spcPts val="0"/>
                        </a:spcAft>
                        <a:buNone/>
                      </a:pPr>
                      <a:endParaRPr sz="1000"/>
                    </a:p>
                    <a:p>
                      <a:pPr marL="0" marR="0" lvl="0" indent="0" algn="l" rtl="0">
                        <a:lnSpc>
                          <a:spcPct val="107000"/>
                        </a:lnSpc>
                        <a:spcBef>
                          <a:spcPts val="0"/>
                        </a:spcBef>
                        <a:spcAft>
                          <a:spcPts val="0"/>
                        </a:spcAft>
                        <a:buNone/>
                      </a:pPr>
                      <a:r>
                        <a:rPr lang="es-MX" sz="1000"/>
                        <a:t>Factores del arte colonial y su implicación histórica</a:t>
                      </a:r>
                      <a:endParaRPr sz="100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Justificación:</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solidFill>
                            <a:schemeClr val="dk1"/>
                          </a:solidFill>
                        </a:rPr>
                        <a:t> Ubicar las construcciones coloniales en el periodo histórico en el que se construyeron</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3"/>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Inicio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solidFill>
                            <a:schemeClr val="dk1"/>
                          </a:solidFill>
                        </a:rPr>
                        <a:t>¿Cuáles son las características del monumento colonial a estudiar? ¿A que momento histórico responden</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4"/>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Desarrollo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solidFill>
                            <a:schemeClr val="dk1"/>
                          </a:solidFill>
                        </a:rPr>
                        <a:t>Elaboración de un mapa mental partiendo del monumento histórico, analizando el colonialismo en México</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5"/>
                  </a:ext>
                </a:extLst>
              </a:tr>
              <a:tr h="100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Cierre</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Coevaluación y </a:t>
                      </a:r>
                      <a:r>
                        <a:rPr lang="es-MX" sz="1000"/>
                        <a:t>presentación del mapa mental</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6"/>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Logros alcanzados</a:t>
                      </a:r>
                      <a:endParaRPr/>
                    </a:p>
                    <a:p>
                      <a:pPr marL="0" marR="0" lvl="0" indent="0" algn="l" rtl="0">
                        <a:lnSpc>
                          <a:spcPct val="107000"/>
                        </a:lnSpc>
                        <a:spcBef>
                          <a:spcPts val="0"/>
                        </a:spcBef>
                        <a:spcAft>
                          <a:spcPts val="0"/>
                        </a:spcAft>
                        <a:buNone/>
                      </a:pPr>
                      <a:r>
                        <a:rPr lang="es-MX" sz="1000">
                          <a:latin typeface="Arial"/>
                          <a:ea typeface="Arial"/>
                          <a:cs typeface="Arial"/>
                          <a:sym typeface="Arial"/>
                        </a:rPr>
                        <a:t>EVALUACIÓN FORMATIVA </a:t>
                      </a:r>
                      <a:endParaRPr sz="1000">
                        <a:latin typeface="Arial"/>
                        <a:ea typeface="Arial"/>
                        <a:cs typeface="Arial"/>
                        <a:sym typeface="Arial"/>
                      </a:endParaRPr>
                    </a:p>
                    <a:p>
                      <a:pPr marL="0" marR="0" lvl="0" indent="0" algn="l" rtl="0">
                        <a:lnSpc>
                          <a:spcPct val="107000"/>
                        </a:lnSpc>
                        <a:spcBef>
                          <a:spcPts val="0"/>
                        </a:spcBef>
                        <a:spcAft>
                          <a:spcPts val="0"/>
                        </a:spcAft>
                        <a:buNone/>
                      </a:pPr>
                      <a:r>
                        <a:rPr lang="es-MX" sz="1000"/>
                        <a:t>Coevaluaciòn y autoevaluación por equipos del mapa mental</a:t>
                      </a:r>
                      <a:endParaRPr sz="100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Log</a:t>
                      </a:r>
                      <a:r>
                        <a:rPr lang="es-MX" sz="1000"/>
                        <a:t>r</a:t>
                      </a:r>
                      <a:r>
                        <a:rPr lang="es-MX" sz="1000">
                          <a:latin typeface="Arial"/>
                          <a:ea typeface="Arial"/>
                          <a:cs typeface="Arial"/>
                          <a:sym typeface="Arial"/>
                        </a:rPr>
                        <a:t>aron ver </a:t>
                      </a:r>
                      <a:r>
                        <a:rPr lang="es-MX" sz="1000"/>
                        <a:t>los elementos históricos analizados en el propio mapa mental y en el de los demás</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Aspectos a mejorar</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Mayor capacidad de sínte</a:t>
                      </a:r>
                      <a:r>
                        <a:rPr lang="es-MX" sz="1000"/>
                        <a:t>sis y análisis</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4"/>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34"/>
          <p:cNvSpPr txBox="1">
            <a:spLocks noGrp="1"/>
          </p:cNvSpPr>
          <p:nvPr>
            <p:ph type="body" idx="1"/>
          </p:nvPr>
        </p:nvSpPr>
        <p:spPr>
          <a:xfrm>
            <a:off x="3375776" y="3973425"/>
            <a:ext cx="73131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MX"/>
              <a:t>Habiendo investigado y analizado interdisciplinariamente en Historia y Educación Estética y Artística los elementos y características del Arte Colonial y el Barroco en México, pasaron a la elaboración de un mapa mental que constituyó el segundo producto parcial y cuya elaboración les dio el esquema mental para la realización de su infografía</a:t>
            </a:r>
            <a:endParaRPr/>
          </a:p>
        </p:txBody>
      </p:sp>
      <p:pic>
        <p:nvPicPr>
          <p:cNvPr id="282" name="Google Shape;282;p34"/>
          <p:cNvPicPr preferRelativeResize="0"/>
          <p:nvPr/>
        </p:nvPicPr>
        <p:blipFill>
          <a:blip r:embed="rId3">
            <a:alphaModFix/>
          </a:blip>
          <a:stretch>
            <a:fillRect/>
          </a:stretch>
        </p:blipFill>
        <p:spPr>
          <a:xfrm>
            <a:off x="6213996" y="342575"/>
            <a:ext cx="2613064" cy="3484086"/>
          </a:xfrm>
          <a:prstGeom prst="rect">
            <a:avLst/>
          </a:prstGeom>
          <a:noFill/>
          <a:ln>
            <a:noFill/>
          </a:ln>
        </p:spPr>
      </p:pic>
      <p:pic>
        <p:nvPicPr>
          <p:cNvPr id="283" name="Google Shape;283;p34"/>
          <p:cNvPicPr preferRelativeResize="0"/>
          <p:nvPr/>
        </p:nvPicPr>
        <p:blipFill>
          <a:blip r:embed="rId4">
            <a:alphaModFix/>
          </a:blip>
          <a:stretch>
            <a:fillRect/>
          </a:stretch>
        </p:blipFill>
        <p:spPr>
          <a:xfrm>
            <a:off x="9358134" y="477336"/>
            <a:ext cx="2187536" cy="2916714"/>
          </a:xfrm>
          <a:prstGeom prst="rect">
            <a:avLst/>
          </a:prstGeom>
          <a:noFill/>
          <a:ln>
            <a:noFill/>
          </a:ln>
        </p:spPr>
      </p:pic>
      <p:pic>
        <p:nvPicPr>
          <p:cNvPr id="284" name="Google Shape;284;p34"/>
          <p:cNvPicPr preferRelativeResize="0"/>
          <p:nvPr/>
        </p:nvPicPr>
        <p:blipFill>
          <a:blip r:embed="rId5">
            <a:alphaModFix/>
          </a:blip>
          <a:stretch>
            <a:fillRect/>
          </a:stretch>
        </p:blipFill>
        <p:spPr>
          <a:xfrm>
            <a:off x="3375763" y="342574"/>
            <a:ext cx="2389677" cy="3186225"/>
          </a:xfrm>
          <a:prstGeom prst="rect">
            <a:avLst/>
          </a:prstGeom>
          <a:noFill/>
          <a:ln>
            <a:noFill/>
          </a:ln>
        </p:spPr>
      </p:pic>
      <p:pic>
        <p:nvPicPr>
          <p:cNvPr id="285" name="Google Shape;285;p34"/>
          <p:cNvPicPr preferRelativeResize="0"/>
          <p:nvPr/>
        </p:nvPicPr>
        <p:blipFill rotWithShape="1">
          <a:blip r:embed="rId6">
            <a:alphaModFix/>
          </a:blip>
          <a:srcRect b="12457"/>
          <a:stretch/>
        </p:blipFill>
        <p:spPr>
          <a:xfrm>
            <a:off x="677125" y="2822450"/>
            <a:ext cx="2472621" cy="2342926"/>
          </a:xfrm>
          <a:prstGeom prst="rect">
            <a:avLst/>
          </a:prstGeom>
          <a:noFill/>
          <a:ln>
            <a:noFill/>
          </a:ln>
        </p:spPr>
      </p:pic>
      <p:pic>
        <p:nvPicPr>
          <p:cNvPr id="286" name="Google Shape;286;p34"/>
          <p:cNvPicPr preferRelativeResize="0"/>
          <p:nvPr/>
        </p:nvPicPr>
        <p:blipFill>
          <a:blip r:embed="rId7">
            <a:alphaModFix/>
          </a:blip>
          <a:stretch>
            <a:fillRect/>
          </a:stretch>
        </p:blipFill>
        <p:spPr>
          <a:xfrm>
            <a:off x="677125" y="289200"/>
            <a:ext cx="1805423" cy="240725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5"/>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MX"/>
              <a:t>Mapas Mentales</a:t>
            </a:r>
            <a:endParaRPr/>
          </a:p>
        </p:txBody>
      </p:sp>
      <p:sp>
        <p:nvSpPr>
          <p:cNvPr id="292" name="Google Shape;292;p35"/>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293" name="Google Shape;293;p35"/>
          <p:cNvPicPr preferRelativeResize="0"/>
          <p:nvPr/>
        </p:nvPicPr>
        <p:blipFill rotWithShape="1">
          <a:blip r:embed="rId3">
            <a:alphaModFix/>
          </a:blip>
          <a:srcRect b="1458"/>
          <a:stretch/>
        </p:blipFill>
        <p:spPr>
          <a:xfrm rot="-5400000">
            <a:off x="8540138" y="-12737"/>
            <a:ext cx="2613074" cy="3433349"/>
          </a:xfrm>
          <a:prstGeom prst="rect">
            <a:avLst/>
          </a:prstGeom>
          <a:noFill/>
          <a:ln>
            <a:noFill/>
          </a:ln>
        </p:spPr>
      </p:pic>
      <p:pic>
        <p:nvPicPr>
          <p:cNvPr id="294" name="Google Shape;294;p35"/>
          <p:cNvPicPr preferRelativeResize="0"/>
          <p:nvPr/>
        </p:nvPicPr>
        <p:blipFill rotWithShape="1">
          <a:blip r:embed="rId4">
            <a:alphaModFix/>
          </a:blip>
          <a:srcRect l="5952" t="6793" r="4135" b="8917"/>
          <a:stretch/>
        </p:blipFill>
        <p:spPr>
          <a:xfrm rot="-5400000">
            <a:off x="8424238" y="3638548"/>
            <a:ext cx="2895602" cy="3619502"/>
          </a:xfrm>
          <a:prstGeom prst="rect">
            <a:avLst/>
          </a:prstGeom>
          <a:noFill/>
          <a:ln>
            <a:noFill/>
          </a:ln>
        </p:spPr>
      </p:pic>
      <p:pic>
        <p:nvPicPr>
          <p:cNvPr id="295" name="Google Shape;295;p35"/>
          <p:cNvPicPr preferRelativeResize="0"/>
          <p:nvPr/>
        </p:nvPicPr>
        <p:blipFill rotWithShape="1">
          <a:blip r:embed="rId5">
            <a:alphaModFix/>
          </a:blip>
          <a:srcRect l="13325" t="8612" r="8150" b="9440"/>
          <a:stretch/>
        </p:blipFill>
        <p:spPr>
          <a:xfrm rot="5400000">
            <a:off x="4713288" y="693738"/>
            <a:ext cx="2765426" cy="3848100"/>
          </a:xfrm>
          <a:prstGeom prst="rect">
            <a:avLst/>
          </a:prstGeom>
          <a:noFill/>
          <a:ln>
            <a:noFill/>
          </a:ln>
        </p:spPr>
      </p:pic>
      <p:pic>
        <p:nvPicPr>
          <p:cNvPr id="296" name="Google Shape;296;p35"/>
          <p:cNvPicPr preferRelativeResize="0"/>
          <p:nvPr/>
        </p:nvPicPr>
        <p:blipFill rotWithShape="1">
          <a:blip r:embed="rId6">
            <a:alphaModFix/>
          </a:blip>
          <a:srcRect l="5870" t="4218" r="5578" b="6022"/>
          <a:stretch/>
        </p:blipFill>
        <p:spPr>
          <a:xfrm rot="10800000">
            <a:off x="-190501" y="1581149"/>
            <a:ext cx="3733801" cy="2838451"/>
          </a:xfrm>
          <a:prstGeom prst="rect">
            <a:avLst/>
          </a:prstGeom>
          <a:noFill/>
          <a:ln>
            <a:noFill/>
          </a:ln>
        </p:spPr>
      </p:pic>
      <p:pic>
        <p:nvPicPr>
          <p:cNvPr id="297" name="Google Shape;297;p35"/>
          <p:cNvPicPr preferRelativeResize="0"/>
          <p:nvPr/>
        </p:nvPicPr>
        <p:blipFill rotWithShape="1">
          <a:blip r:embed="rId7">
            <a:alphaModFix/>
          </a:blip>
          <a:srcRect l="7411" t="9165" r="7402"/>
          <a:stretch/>
        </p:blipFill>
        <p:spPr>
          <a:xfrm rot="-5400000">
            <a:off x="2821551" y="3564499"/>
            <a:ext cx="3081800" cy="4381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s-MX"/>
              <a:t>ACTIVIDAD INTERDISCIPLINARIA No. 2</a:t>
            </a:r>
            <a:endParaRPr>
              <a:solidFill>
                <a:srgbClr val="FF0000"/>
              </a:solidFill>
            </a:endParaRPr>
          </a:p>
        </p:txBody>
      </p:sp>
      <p:sp>
        <p:nvSpPr>
          <p:cNvPr id="303" name="Google Shape;303;p36"/>
          <p:cNvSpPr txBox="1">
            <a:spLocks noGrp="1"/>
          </p:cNvSpPr>
          <p:nvPr>
            <p:ph type="body" idx="1"/>
          </p:nvPr>
        </p:nvSpPr>
        <p:spPr>
          <a:xfrm>
            <a:off x="677334" y="2340501"/>
            <a:ext cx="9457266" cy="388077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40"/>
              <a:buNone/>
            </a:pPr>
            <a:endParaRPr>
              <a:solidFill>
                <a:srgbClr val="FF0000"/>
              </a:solidFill>
            </a:endParaRPr>
          </a:p>
          <a:p>
            <a:pPr marL="0" lvl="0" indent="0" algn="l" rtl="0">
              <a:spcBef>
                <a:spcPts val="1000"/>
              </a:spcBef>
              <a:spcAft>
                <a:spcPts val="0"/>
              </a:spcAft>
              <a:buSzPts val="1440"/>
              <a:buNone/>
            </a:pPr>
            <a:endParaRPr>
              <a:solidFill>
                <a:srgbClr val="FF0000"/>
              </a:solidFill>
            </a:endParaRPr>
          </a:p>
          <a:p>
            <a:pPr marL="0" lvl="0" indent="0" algn="l" rtl="0">
              <a:spcBef>
                <a:spcPts val="1000"/>
              </a:spcBef>
              <a:spcAft>
                <a:spcPts val="0"/>
              </a:spcAft>
              <a:buSzPts val="1440"/>
              <a:buNone/>
            </a:pPr>
            <a:endParaRPr>
              <a:solidFill>
                <a:srgbClr val="FF0000"/>
              </a:solidFill>
            </a:endParaRPr>
          </a:p>
          <a:p>
            <a:pPr marL="0" lvl="0" indent="0" algn="l" rtl="0">
              <a:spcBef>
                <a:spcPts val="1000"/>
              </a:spcBef>
              <a:spcAft>
                <a:spcPts val="0"/>
              </a:spcAft>
              <a:buSzPts val="1440"/>
              <a:buNone/>
            </a:pPr>
            <a:endParaRPr>
              <a:solidFill>
                <a:srgbClr val="FF0000"/>
              </a:solidFill>
            </a:endParaRPr>
          </a:p>
          <a:p>
            <a:pPr marL="0" lvl="0" indent="0" algn="l" rtl="0">
              <a:spcBef>
                <a:spcPts val="1000"/>
              </a:spcBef>
              <a:spcAft>
                <a:spcPts val="0"/>
              </a:spcAft>
              <a:buSzPts val="1440"/>
              <a:buNone/>
            </a:pPr>
            <a:endParaRPr/>
          </a:p>
          <a:p>
            <a:pPr marL="0" lvl="0" indent="0" algn="l" rtl="0">
              <a:spcBef>
                <a:spcPts val="1000"/>
              </a:spcBef>
              <a:spcAft>
                <a:spcPts val="0"/>
              </a:spcAft>
              <a:buSzPts val="1440"/>
              <a:buNone/>
            </a:pPr>
            <a:endParaRPr/>
          </a:p>
          <a:p>
            <a:pPr marL="342900" lvl="0" indent="-251459" algn="l" rtl="0">
              <a:spcBef>
                <a:spcPts val="1000"/>
              </a:spcBef>
              <a:spcAft>
                <a:spcPts val="0"/>
              </a:spcAft>
              <a:buSzPts val="1440"/>
              <a:buNone/>
            </a:pPr>
            <a:endParaRPr>
              <a:solidFill>
                <a:srgbClr val="FF0000"/>
              </a:solidFill>
            </a:endParaRPr>
          </a:p>
        </p:txBody>
      </p:sp>
      <p:graphicFrame>
        <p:nvGraphicFramePr>
          <p:cNvPr id="304" name="Google Shape;304;p36"/>
          <p:cNvGraphicFramePr/>
          <p:nvPr/>
        </p:nvGraphicFramePr>
        <p:xfrm>
          <a:off x="822103" y="1519827"/>
          <a:ext cx="9182275" cy="4701425"/>
        </p:xfrm>
        <a:graphic>
          <a:graphicData uri="http://schemas.openxmlformats.org/drawingml/2006/table">
            <a:tbl>
              <a:tblPr>
                <a:noFill/>
                <a:tableStyleId>{FCCB8C21-A2E3-409B-8FE0-EAB24F5EC2CA}</a:tableStyleId>
              </a:tblPr>
              <a:tblGrid>
                <a:gridCol w="1190875">
                  <a:extLst>
                    <a:ext uri="{9D8B030D-6E8A-4147-A177-3AD203B41FA5}">
                      <a16:colId xmlns:a16="http://schemas.microsoft.com/office/drawing/2014/main" val="20000"/>
                    </a:ext>
                  </a:extLst>
                </a:gridCol>
                <a:gridCol w="1573750">
                  <a:extLst>
                    <a:ext uri="{9D8B030D-6E8A-4147-A177-3AD203B41FA5}">
                      <a16:colId xmlns:a16="http://schemas.microsoft.com/office/drawing/2014/main" val="20001"/>
                    </a:ext>
                  </a:extLst>
                </a:gridCol>
                <a:gridCol w="657400">
                  <a:extLst>
                    <a:ext uri="{9D8B030D-6E8A-4147-A177-3AD203B41FA5}">
                      <a16:colId xmlns:a16="http://schemas.microsoft.com/office/drawing/2014/main" val="20002"/>
                    </a:ext>
                  </a:extLst>
                </a:gridCol>
                <a:gridCol w="657400">
                  <a:extLst>
                    <a:ext uri="{9D8B030D-6E8A-4147-A177-3AD203B41FA5}">
                      <a16:colId xmlns:a16="http://schemas.microsoft.com/office/drawing/2014/main" val="20003"/>
                    </a:ext>
                  </a:extLst>
                </a:gridCol>
                <a:gridCol w="657400">
                  <a:extLst>
                    <a:ext uri="{9D8B030D-6E8A-4147-A177-3AD203B41FA5}">
                      <a16:colId xmlns:a16="http://schemas.microsoft.com/office/drawing/2014/main" val="20004"/>
                    </a:ext>
                  </a:extLst>
                </a:gridCol>
                <a:gridCol w="657400">
                  <a:extLst>
                    <a:ext uri="{9D8B030D-6E8A-4147-A177-3AD203B41FA5}">
                      <a16:colId xmlns:a16="http://schemas.microsoft.com/office/drawing/2014/main" val="20005"/>
                    </a:ext>
                  </a:extLst>
                </a:gridCol>
                <a:gridCol w="657400">
                  <a:extLst>
                    <a:ext uri="{9D8B030D-6E8A-4147-A177-3AD203B41FA5}">
                      <a16:colId xmlns:a16="http://schemas.microsoft.com/office/drawing/2014/main" val="20006"/>
                    </a:ext>
                  </a:extLst>
                </a:gridCol>
                <a:gridCol w="657400">
                  <a:extLst>
                    <a:ext uri="{9D8B030D-6E8A-4147-A177-3AD203B41FA5}">
                      <a16:colId xmlns:a16="http://schemas.microsoft.com/office/drawing/2014/main" val="20007"/>
                    </a:ext>
                  </a:extLst>
                </a:gridCol>
                <a:gridCol w="657400">
                  <a:extLst>
                    <a:ext uri="{9D8B030D-6E8A-4147-A177-3AD203B41FA5}">
                      <a16:colId xmlns:a16="http://schemas.microsoft.com/office/drawing/2014/main" val="20008"/>
                    </a:ext>
                  </a:extLst>
                </a:gridCol>
                <a:gridCol w="1815850">
                  <a:extLst>
                    <a:ext uri="{9D8B030D-6E8A-4147-A177-3AD203B41FA5}">
                      <a16:colId xmlns:a16="http://schemas.microsoft.com/office/drawing/2014/main" val="20009"/>
                    </a:ext>
                  </a:extLst>
                </a:gridCol>
              </a:tblGrid>
              <a:tr h="427400">
                <a:tc gridSpan="4">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Nombre de la actividad</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Mediciones y gráficas</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Fecha inicio y cierre</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extLst>
                  <a:ext uri="{0D108BD9-81ED-4DB2-BD59-A6C34878D82A}">
                    <a16:rowId xmlns:a16="http://schemas.microsoft.com/office/drawing/2014/main" val="10000"/>
                  </a:ext>
                </a:extLst>
              </a:tr>
              <a:tr h="427400">
                <a:tc gridSpan="4">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Objetivo de la Actividad</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gridSpan="6">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t>Lograr graficar a partir de la medición a escala de la ilustración de su monumento</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1"/>
                  </a:ext>
                </a:extLst>
              </a:tr>
              <a:tr h="1709625">
                <a:tc>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Grado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11º</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Materia(s)</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Mat</a:t>
                      </a:r>
                      <a:r>
                        <a:rPr lang="es-MX" sz="1000"/>
                        <a:t>emáticas</a:t>
                      </a:r>
                      <a:endParaRPr sz="1000"/>
                    </a:p>
                    <a:p>
                      <a:pPr marL="0" marR="0" lvl="0" indent="0" algn="l" rtl="0">
                        <a:lnSpc>
                          <a:spcPct val="107000"/>
                        </a:lnSpc>
                        <a:spcBef>
                          <a:spcPts val="0"/>
                        </a:spcBef>
                        <a:spcAft>
                          <a:spcPts val="0"/>
                        </a:spcAft>
                        <a:buNone/>
                      </a:pPr>
                      <a:endParaRPr sz="1000"/>
                    </a:p>
                    <a:p>
                      <a:pPr marL="0" marR="0" lvl="0" indent="0" algn="l" rtl="0">
                        <a:lnSpc>
                          <a:spcPct val="107000"/>
                        </a:lnSpc>
                        <a:spcBef>
                          <a:spcPts val="0"/>
                        </a:spcBef>
                        <a:spcAft>
                          <a:spcPts val="0"/>
                        </a:spcAft>
                        <a:buNone/>
                      </a:pPr>
                      <a:r>
                        <a:rPr lang="es-MX" sz="1000"/>
                        <a:t>Educación Estética y Artística</a:t>
                      </a:r>
                      <a:endParaRPr sz="100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Conceptos de cada materia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endParaRPr sz="1000">
                        <a:latin typeface="Arial"/>
                        <a:ea typeface="Arial"/>
                        <a:cs typeface="Arial"/>
                        <a:sym typeface="Arial"/>
                      </a:endParaRPr>
                    </a:p>
                    <a:p>
                      <a:pPr marL="0" marR="0" lvl="0" indent="0" algn="l" rtl="0">
                        <a:lnSpc>
                          <a:spcPct val="107000"/>
                        </a:lnSpc>
                        <a:spcBef>
                          <a:spcPts val="0"/>
                        </a:spcBef>
                        <a:spcAft>
                          <a:spcPts val="0"/>
                        </a:spcAft>
                        <a:buNone/>
                      </a:pPr>
                      <a:endParaRPr sz="1000"/>
                    </a:p>
                    <a:p>
                      <a:pPr marL="0" marR="0" lvl="0" indent="0" algn="l" rtl="0">
                        <a:lnSpc>
                          <a:spcPct val="107000"/>
                        </a:lnSpc>
                        <a:spcBef>
                          <a:spcPts val="0"/>
                        </a:spcBef>
                        <a:spcAft>
                          <a:spcPts val="0"/>
                        </a:spcAft>
                        <a:buNone/>
                      </a:pPr>
                      <a:r>
                        <a:rPr lang="es-MX" sz="1000"/>
                        <a:t>Elementos coloniales en la fachada de su monumento</a:t>
                      </a:r>
                      <a:endParaRPr sz="1000"/>
                    </a:p>
                    <a:p>
                      <a:pPr marL="0" marR="0" lvl="0" indent="0" algn="l" rtl="0">
                        <a:lnSpc>
                          <a:spcPct val="107000"/>
                        </a:lnSpc>
                        <a:spcBef>
                          <a:spcPts val="0"/>
                        </a:spcBef>
                        <a:spcAft>
                          <a:spcPts val="0"/>
                        </a:spcAft>
                        <a:buNone/>
                      </a:pPr>
                      <a:r>
                        <a:rPr lang="es-MX" sz="1000"/>
                        <a:t>Técnicas para realizar la ilustración del monumento</a:t>
                      </a:r>
                      <a:endParaRPr sz="100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274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Justificación: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Lograr est</a:t>
                      </a:r>
                      <a:r>
                        <a:rPr lang="es-MX" sz="1000"/>
                        <a:t>ablecer medidas a escala y generar gráficas a partir de su monumento</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3"/>
                  </a:ext>
                </a:extLst>
              </a:tr>
              <a:tr h="2137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Inicio</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solidFill>
                            <a:schemeClr val="dk1"/>
                          </a:solidFill>
                          <a:highlight>
                            <a:srgbClr val="FFFFFF"/>
                          </a:highlight>
                        </a:rPr>
                        <a:t>¿Qué elementos del barroco puedes apreciar en el monumento escogido?</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4"/>
                  </a:ext>
                </a:extLst>
              </a:tr>
              <a:tr h="4274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Desarrollo</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solidFill>
                            <a:schemeClr val="dk1"/>
                          </a:solidFill>
                        </a:rPr>
                        <a:t>Hacer una ilustración de su propio monumento desde la perspectiva que ellos quieran, utilizando acuerlas, lápiz, tinta, colores</a:t>
                      </a:r>
                      <a:endParaRPr sz="1000">
                        <a:solidFill>
                          <a:schemeClr val="dk1"/>
                        </a:solidFill>
                        <a:highlight>
                          <a:srgbClr val="FFFFFF"/>
                        </a:highlight>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5"/>
                  </a:ext>
                </a:extLst>
              </a:tr>
              <a:tr h="6411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Cierre</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solidFill>
                            <a:schemeClr val="dk1"/>
                          </a:solidFill>
                        </a:rPr>
                        <a:t>Escalar el monumento para realizar la ilustración y sacar gráficas</a:t>
                      </a:r>
                      <a:endParaRPr sz="1000">
                        <a:solidFill>
                          <a:schemeClr val="dk1"/>
                        </a:solidFill>
                      </a:endParaRPr>
                    </a:p>
                    <a:p>
                      <a:pPr marL="0" marR="0" lvl="0" indent="0" algn="l" rtl="0">
                        <a:lnSpc>
                          <a:spcPct val="107000"/>
                        </a:lnSpc>
                        <a:spcBef>
                          <a:spcPts val="0"/>
                        </a:spcBef>
                        <a:spcAft>
                          <a:spcPts val="0"/>
                        </a:spcAft>
                        <a:buNone/>
                      </a:pPr>
                      <a:r>
                        <a:rPr lang="es-MX" sz="1000">
                          <a:solidFill>
                            <a:schemeClr val="dk1"/>
                          </a:solidFill>
                        </a:rPr>
                        <a:t>Observar la ilustración que están haciendo y pensar en los elementos incluidos como columnas, cúpulas, etc.</a:t>
                      </a:r>
                      <a:endParaRPr sz="100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6"/>
                  </a:ext>
                </a:extLst>
              </a:tr>
              <a:tr h="4274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Logros alcanzados</a:t>
                      </a:r>
                      <a:endParaRPr/>
                    </a:p>
                    <a:p>
                      <a:pPr marL="0" marR="0" lvl="0" indent="0" algn="l" rtl="0">
                        <a:lnSpc>
                          <a:spcPct val="107000"/>
                        </a:lnSpc>
                        <a:spcBef>
                          <a:spcPts val="0"/>
                        </a:spcBef>
                        <a:spcAft>
                          <a:spcPts val="0"/>
                        </a:spcAft>
                        <a:buNone/>
                      </a:pPr>
                      <a:r>
                        <a:rPr lang="es-MX" sz="1000">
                          <a:latin typeface="Arial"/>
                          <a:ea typeface="Arial"/>
                          <a:cs typeface="Arial"/>
                          <a:sym typeface="Arial"/>
                        </a:rPr>
                        <a:t>EVALUACIÓN FORMATIVA</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Coevaluación y refexión de grupo</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Aspectos a mejorar</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Mejores resultados en las mediciones</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0000"/>
              </a:buClr>
              <a:buSzPts val="3240"/>
              <a:buFont typeface="Trebuchet MS"/>
              <a:buNone/>
            </a:pPr>
            <a:r>
              <a:rPr lang="es-MX" sz="3240">
                <a:solidFill>
                  <a:srgbClr val="000000"/>
                </a:solidFill>
              </a:rPr>
              <a:t>Historia matemática de una obra de arte </a:t>
            </a:r>
            <a:br>
              <a:rPr lang="es-MX" sz="3240">
                <a:solidFill>
                  <a:srgbClr val="000000"/>
                </a:solidFill>
              </a:rPr>
            </a:br>
            <a:r>
              <a:rPr lang="es-MX" sz="3240"/>
              <a:t>DURANTE: </a:t>
            </a:r>
            <a:r>
              <a:rPr lang="es-MX" sz="3240">
                <a:solidFill>
                  <a:srgbClr val="000000"/>
                </a:solidFill>
              </a:rPr>
              <a:t>22 de Octubre - 07 de Diciembre</a:t>
            </a:r>
            <a:endParaRPr sz="3240">
              <a:solidFill>
                <a:srgbClr val="000000"/>
              </a:solidFill>
            </a:endParaRPr>
          </a:p>
        </p:txBody>
      </p:sp>
      <p:sp>
        <p:nvSpPr>
          <p:cNvPr id="151" name="Google Shape;151;p19"/>
          <p:cNvSpPr txBox="1">
            <a:spLocks noGrp="1"/>
          </p:cNvSpPr>
          <p:nvPr>
            <p:ph type="body" idx="1"/>
          </p:nvPr>
        </p:nvSpPr>
        <p:spPr>
          <a:xfrm>
            <a:off x="911668" y="2734059"/>
            <a:ext cx="8596668" cy="388077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240"/>
              <a:buChar char="▶"/>
            </a:pPr>
            <a:r>
              <a:rPr lang="es-MX" sz="2800">
                <a:solidFill>
                  <a:srgbClr val="16B0E3"/>
                </a:solidFill>
              </a:rPr>
              <a:t>Maestros participantes y sus asignaturas: </a:t>
            </a:r>
            <a:endParaRPr/>
          </a:p>
          <a:p>
            <a:pPr marL="342900" lvl="0" indent="-251459" algn="l" rtl="0">
              <a:spcBef>
                <a:spcPts val="1000"/>
              </a:spcBef>
              <a:spcAft>
                <a:spcPts val="0"/>
              </a:spcAft>
              <a:buSzPts val="1440"/>
              <a:buNone/>
            </a:pPr>
            <a:endParaRPr/>
          </a:p>
        </p:txBody>
      </p:sp>
      <p:graphicFrame>
        <p:nvGraphicFramePr>
          <p:cNvPr id="152" name="Google Shape;152;p19"/>
          <p:cNvGraphicFramePr/>
          <p:nvPr/>
        </p:nvGraphicFramePr>
        <p:xfrm>
          <a:off x="1146002" y="3691466"/>
          <a:ext cx="8128000" cy="1752640"/>
        </p:xfrm>
        <a:graphic>
          <a:graphicData uri="http://schemas.openxmlformats.org/drawingml/2006/table">
            <a:tbl>
              <a:tblPr firstRow="1" bandRow="1">
                <a:noFill/>
                <a:tableStyleId>{4095E3EF-801B-4653-A271-C332C953DF33}</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50">
                <a:tc>
                  <a:txBody>
                    <a:bodyPr/>
                    <a:lstStyle/>
                    <a:p>
                      <a:pPr marL="0" marR="0" lvl="0" indent="0" algn="ctr" rtl="0">
                        <a:spcBef>
                          <a:spcPts val="0"/>
                        </a:spcBef>
                        <a:spcAft>
                          <a:spcPts val="0"/>
                        </a:spcAft>
                        <a:buNone/>
                      </a:pPr>
                      <a:r>
                        <a:rPr lang="es-MX" sz="1800" u="none" strike="noStrike" cap="none"/>
                        <a:t>ASIGNATURA</a:t>
                      </a:r>
                      <a:endParaRPr sz="1800" u="none" strike="noStrike" cap="none"/>
                    </a:p>
                  </a:txBody>
                  <a:tcPr marL="91450" marR="91450" marT="45725" marB="45725"/>
                </a:tc>
                <a:tc>
                  <a:txBody>
                    <a:bodyPr/>
                    <a:lstStyle/>
                    <a:p>
                      <a:pPr marL="0" marR="0" lvl="0" indent="0" algn="ctr" rtl="0">
                        <a:spcBef>
                          <a:spcPts val="0"/>
                        </a:spcBef>
                        <a:spcAft>
                          <a:spcPts val="0"/>
                        </a:spcAft>
                        <a:buNone/>
                      </a:pPr>
                      <a:r>
                        <a:rPr lang="es-MX" sz="1800" u="none" strike="noStrike" cap="none"/>
                        <a:t>PROFESOR</a:t>
                      </a:r>
                      <a:endParaRPr sz="18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s-MX" sz="1800"/>
                        <a:t>Historia de México</a:t>
                      </a:r>
                      <a:endParaRPr sz="1800"/>
                    </a:p>
                  </a:txBody>
                  <a:tcPr marL="91450" marR="91450" marT="45725" marB="45725"/>
                </a:tc>
                <a:tc>
                  <a:txBody>
                    <a:bodyPr/>
                    <a:lstStyle/>
                    <a:p>
                      <a:pPr marL="0" marR="0" lvl="0" indent="0" algn="l" rtl="0">
                        <a:spcBef>
                          <a:spcPts val="0"/>
                        </a:spcBef>
                        <a:spcAft>
                          <a:spcPts val="0"/>
                        </a:spcAft>
                        <a:buNone/>
                      </a:pPr>
                      <a:r>
                        <a:rPr lang="es-MX" sz="1800"/>
                        <a:t>Ana Luz Espinosa de los Monteros de Icaza</a:t>
                      </a:r>
                      <a:endParaRPr sz="18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s-MX" sz="1800"/>
                        <a:t>Ed. Artistica y Estética</a:t>
                      </a:r>
                      <a:endParaRPr sz="1800"/>
                    </a:p>
                  </a:txBody>
                  <a:tcPr marL="91450" marR="91450" marT="45725" marB="45725"/>
                </a:tc>
                <a:tc>
                  <a:txBody>
                    <a:bodyPr/>
                    <a:lstStyle/>
                    <a:p>
                      <a:pPr marL="0" marR="0" lvl="0" indent="0" algn="l" rtl="0">
                        <a:spcBef>
                          <a:spcPts val="0"/>
                        </a:spcBef>
                        <a:spcAft>
                          <a:spcPts val="0"/>
                        </a:spcAft>
                        <a:buNone/>
                      </a:pPr>
                      <a:r>
                        <a:rPr lang="es-MX" sz="1800"/>
                        <a:t>María Belén Velasco Barrera</a:t>
                      </a:r>
                      <a:endParaRPr sz="18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s-MX" sz="1800"/>
                        <a:t>Matemáticas</a:t>
                      </a:r>
                      <a:endParaRPr sz="1800"/>
                    </a:p>
                  </a:txBody>
                  <a:tcPr marL="91450" marR="91450" marT="45725" marB="45725"/>
                </a:tc>
                <a:tc>
                  <a:txBody>
                    <a:bodyPr/>
                    <a:lstStyle/>
                    <a:p>
                      <a:pPr marL="0" marR="0" lvl="0" indent="0" algn="l" rtl="0">
                        <a:spcBef>
                          <a:spcPts val="0"/>
                        </a:spcBef>
                        <a:spcAft>
                          <a:spcPts val="0"/>
                        </a:spcAft>
                        <a:buNone/>
                      </a:pPr>
                      <a:r>
                        <a:rPr lang="es-MX" sz="1800"/>
                        <a:t>Ixchel Nallely Campos Flores</a:t>
                      </a:r>
                      <a:endParaRPr sz="1800"/>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7"/>
          <p:cNvSpPr txBox="1">
            <a:spLocks noGrp="1"/>
          </p:cNvSpPr>
          <p:nvPr>
            <p:ph type="title"/>
          </p:nvPr>
        </p:nvSpPr>
        <p:spPr>
          <a:xfrm>
            <a:off x="7573434" y="412175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MX" sz="1000">
                <a:solidFill>
                  <a:srgbClr val="000000"/>
                </a:solidFill>
                <a:latin typeface="Arial"/>
                <a:ea typeface="Arial"/>
                <a:cs typeface="Arial"/>
                <a:sym typeface="Arial"/>
              </a:rPr>
              <a:t>Tomaron medidas e generaron gráficas a partir de sus ilustraciones</a:t>
            </a:r>
            <a:endParaRPr sz="1000">
              <a:solidFill>
                <a:srgbClr val="000000"/>
              </a:solidFill>
              <a:latin typeface="Arial"/>
              <a:ea typeface="Arial"/>
              <a:cs typeface="Arial"/>
              <a:sym typeface="Arial"/>
            </a:endParaRPr>
          </a:p>
          <a:p>
            <a:pPr marL="0" lvl="0" indent="0" algn="l" rtl="0">
              <a:spcBef>
                <a:spcPts val="0"/>
              </a:spcBef>
              <a:spcAft>
                <a:spcPts val="0"/>
              </a:spcAft>
              <a:buNone/>
            </a:pPr>
            <a:r>
              <a:rPr lang="es-MX" sz="1000">
                <a:solidFill>
                  <a:srgbClr val="000000"/>
                </a:solidFill>
                <a:latin typeface="Arial"/>
                <a:ea typeface="Arial"/>
                <a:cs typeface="Arial"/>
                <a:sym typeface="Arial"/>
              </a:rPr>
              <a:t>Esas gráficas se insertaron después en sus infografías</a:t>
            </a:r>
            <a:endParaRPr sz="1000">
              <a:solidFill>
                <a:srgbClr val="000000"/>
              </a:solidFill>
              <a:latin typeface="Arial"/>
              <a:ea typeface="Arial"/>
              <a:cs typeface="Arial"/>
              <a:sym typeface="Arial"/>
            </a:endParaRPr>
          </a:p>
        </p:txBody>
      </p:sp>
      <p:sp>
        <p:nvSpPr>
          <p:cNvPr id="310" name="Google Shape;310;p37"/>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311" name="Google Shape;311;p37"/>
          <p:cNvPicPr preferRelativeResize="0"/>
          <p:nvPr/>
        </p:nvPicPr>
        <p:blipFill>
          <a:blip r:embed="rId3">
            <a:alphaModFix/>
          </a:blip>
          <a:stretch>
            <a:fillRect/>
          </a:stretch>
        </p:blipFill>
        <p:spPr>
          <a:xfrm>
            <a:off x="9274134" y="342900"/>
            <a:ext cx="2613066" cy="3484088"/>
          </a:xfrm>
          <a:prstGeom prst="rect">
            <a:avLst/>
          </a:prstGeom>
          <a:noFill/>
          <a:ln>
            <a:noFill/>
          </a:ln>
        </p:spPr>
      </p:pic>
      <p:pic>
        <p:nvPicPr>
          <p:cNvPr id="312" name="Google Shape;312;p37"/>
          <p:cNvPicPr preferRelativeResize="0"/>
          <p:nvPr/>
        </p:nvPicPr>
        <p:blipFill>
          <a:blip r:embed="rId4">
            <a:alphaModFix/>
          </a:blip>
          <a:stretch>
            <a:fillRect/>
          </a:stretch>
        </p:blipFill>
        <p:spPr>
          <a:xfrm>
            <a:off x="6950034" y="626588"/>
            <a:ext cx="2187533" cy="2916710"/>
          </a:xfrm>
          <a:prstGeom prst="rect">
            <a:avLst/>
          </a:prstGeom>
          <a:noFill/>
          <a:ln>
            <a:noFill/>
          </a:ln>
        </p:spPr>
      </p:pic>
      <p:pic>
        <p:nvPicPr>
          <p:cNvPr id="313" name="Google Shape;313;p37"/>
          <p:cNvPicPr preferRelativeResize="0"/>
          <p:nvPr/>
        </p:nvPicPr>
        <p:blipFill>
          <a:blip r:embed="rId5">
            <a:alphaModFix/>
          </a:blip>
          <a:stretch>
            <a:fillRect/>
          </a:stretch>
        </p:blipFill>
        <p:spPr>
          <a:xfrm>
            <a:off x="3948525" y="2841800"/>
            <a:ext cx="2910601" cy="3880801"/>
          </a:xfrm>
          <a:prstGeom prst="rect">
            <a:avLst/>
          </a:prstGeom>
          <a:noFill/>
          <a:ln>
            <a:noFill/>
          </a:ln>
        </p:spPr>
      </p:pic>
      <p:pic>
        <p:nvPicPr>
          <p:cNvPr id="314" name="Google Shape;314;p37"/>
          <p:cNvPicPr preferRelativeResize="0"/>
          <p:nvPr/>
        </p:nvPicPr>
        <p:blipFill>
          <a:blip r:embed="rId6">
            <a:alphaModFix/>
          </a:blip>
          <a:stretch>
            <a:fillRect/>
          </a:stretch>
        </p:blipFill>
        <p:spPr>
          <a:xfrm>
            <a:off x="285750" y="171450"/>
            <a:ext cx="3571876" cy="47625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s-MX"/>
              <a:t>ACTIVIDAD CIERRE DEL PROYECTO</a:t>
            </a:r>
            <a:br>
              <a:rPr lang="es-MX"/>
            </a:br>
            <a:endParaRPr/>
          </a:p>
        </p:txBody>
      </p:sp>
      <p:sp>
        <p:nvSpPr>
          <p:cNvPr id="320" name="Google Shape;320;p38"/>
          <p:cNvSpPr txBox="1">
            <a:spLocks noGrp="1"/>
          </p:cNvSpPr>
          <p:nvPr>
            <p:ph type="body" idx="1"/>
          </p:nvPr>
        </p:nvSpPr>
        <p:spPr>
          <a:xfrm>
            <a:off x="512234" y="1930400"/>
            <a:ext cx="9457266" cy="388077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1440"/>
              <a:buNone/>
            </a:pPr>
            <a:endParaRPr>
              <a:solidFill>
                <a:srgbClr val="FF0000"/>
              </a:solidFill>
            </a:endParaRPr>
          </a:p>
          <a:p>
            <a:pPr marL="0" lvl="0" indent="0" algn="l" rtl="0">
              <a:lnSpc>
                <a:spcPct val="90000"/>
              </a:lnSpc>
              <a:spcBef>
                <a:spcPts val="1000"/>
              </a:spcBef>
              <a:spcAft>
                <a:spcPts val="0"/>
              </a:spcAft>
              <a:buSzPts val="1440"/>
              <a:buNone/>
            </a:pPr>
            <a:endParaRPr>
              <a:solidFill>
                <a:srgbClr val="FF0000"/>
              </a:solidFill>
            </a:endParaRPr>
          </a:p>
          <a:p>
            <a:pPr marL="0" lvl="0" indent="0" algn="l" rtl="0">
              <a:lnSpc>
                <a:spcPct val="90000"/>
              </a:lnSpc>
              <a:spcBef>
                <a:spcPts val="1000"/>
              </a:spcBef>
              <a:spcAft>
                <a:spcPts val="0"/>
              </a:spcAft>
              <a:buSzPts val="1440"/>
              <a:buNone/>
            </a:pPr>
            <a:endParaRPr>
              <a:solidFill>
                <a:srgbClr val="FF0000"/>
              </a:solidFill>
            </a:endParaRPr>
          </a:p>
          <a:p>
            <a:pPr marL="0" lvl="0" indent="0" algn="l" rtl="0">
              <a:lnSpc>
                <a:spcPct val="90000"/>
              </a:lnSpc>
              <a:spcBef>
                <a:spcPts val="1000"/>
              </a:spcBef>
              <a:spcAft>
                <a:spcPts val="0"/>
              </a:spcAft>
              <a:buSzPts val="1440"/>
              <a:buNone/>
            </a:pPr>
            <a:endParaRPr>
              <a:solidFill>
                <a:srgbClr val="FF0000"/>
              </a:solidFill>
            </a:endParaRPr>
          </a:p>
          <a:p>
            <a:pPr marL="0" lvl="0" indent="0" algn="l" rtl="0">
              <a:lnSpc>
                <a:spcPct val="90000"/>
              </a:lnSpc>
              <a:spcBef>
                <a:spcPts val="1000"/>
              </a:spcBef>
              <a:spcAft>
                <a:spcPts val="0"/>
              </a:spcAft>
              <a:buSzPts val="1440"/>
              <a:buNone/>
            </a:pPr>
            <a:endParaRPr>
              <a:solidFill>
                <a:srgbClr val="FF0000"/>
              </a:solidFill>
            </a:endParaRPr>
          </a:p>
          <a:p>
            <a:pPr marL="342900" lvl="0" indent="-251459" algn="l" rtl="0">
              <a:lnSpc>
                <a:spcPct val="90000"/>
              </a:lnSpc>
              <a:spcBef>
                <a:spcPts val="1000"/>
              </a:spcBef>
              <a:spcAft>
                <a:spcPts val="0"/>
              </a:spcAft>
              <a:buSzPts val="1440"/>
              <a:buNone/>
            </a:pPr>
            <a:endParaRPr>
              <a:solidFill>
                <a:srgbClr val="FF0000"/>
              </a:solidFill>
            </a:endParaRPr>
          </a:p>
          <a:p>
            <a:pPr marL="0" lvl="0" indent="0" algn="l" rtl="0">
              <a:lnSpc>
                <a:spcPct val="90000"/>
              </a:lnSpc>
              <a:spcBef>
                <a:spcPts val="1000"/>
              </a:spcBef>
              <a:spcAft>
                <a:spcPts val="0"/>
              </a:spcAft>
              <a:buSzPts val="1440"/>
              <a:buNone/>
            </a:pPr>
            <a:endParaRPr>
              <a:solidFill>
                <a:srgbClr val="FF0000"/>
              </a:solidFill>
            </a:endParaRPr>
          </a:p>
        </p:txBody>
      </p:sp>
      <p:graphicFrame>
        <p:nvGraphicFramePr>
          <p:cNvPr id="321" name="Google Shape;321;p38"/>
          <p:cNvGraphicFramePr/>
          <p:nvPr/>
        </p:nvGraphicFramePr>
        <p:xfrm>
          <a:off x="677334" y="1457452"/>
          <a:ext cx="7737650" cy="3354769"/>
        </p:xfrm>
        <a:graphic>
          <a:graphicData uri="http://schemas.openxmlformats.org/drawingml/2006/table">
            <a:tbl>
              <a:tblPr>
                <a:noFill/>
                <a:tableStyleId>{FCCB8C21-A2E3-409B-8FE0-EAB24F5EC2CA}</a:tableStyleId>
              </a:tblPr>
              <a:tblGrid>
                <a:gridCol w="1003500">
                  <a:extLst>
                    <a:ext uri="{9D8B030D-6E8A-4147-A177-3AD203B41FA5}">
                      <a16:colId xmlns:a16="http://schemas.microsoft.com/office/drawing/2014/main" val="20000"/>
                    </a:ext>
                  </a:extLst>
                </a:gridCol>
                <a:gridCol w="1326150">
                  <a:extLst>
                    <a:ext uri="{9D8B030D-6E8A-4147-A177-3AD203B41FA5}">
                      <a16:colId xmlns:a16="http://schemas.microsoft.com/office/drawing/2014/main" val="20001"/>
                    </a:ext>
                  </a:extLst>
                </a:gridCol>
                <a:gridCol w="553975">
                  <a:extLst>
                    <a:ext uri="{9D8B030D-6E8A-4147-A177-3AD203B41FA5}">
                      <a16:colId xmlns:a16="http://schemas.microsoft.com/office/drawing/2014/main" val="20002"/>
                    </a:ext>
                  </a:extLst>
                </a:gridCol>
                <a:gridCol w="553975">
                  <a:extLst>
                    <a:ext uri="{9D8B030D-6E8A-4147-A177-3AD203B41FA5}">
                      <a16:colId xmlns:a16="http://schemas.microsoft.com/office/drawing/2014/main" val="20003"/>
                    </a:ext>
                  </a:extLst>
                </a:gridCol>
                <a:gridCol w="553975">
                  <a:extLst>
                    <a:ext uri="{9D8B030D-6E8A-4147-A177-3AD203B41FA5}">
                      <a16:colId xmlns:a16="http://schemas.microsoft.com/office/drawing/2014/main" val="20004"/>
                    </a:ext>
                  </a:extLst>
                </a:gridCol>
                <a:gridCol w="553975">
                  <a:extLst>
                    <a:ext uri="{9D8B030D-6E8A-4147-A177-3AD203B41FA5}">
                      <a16:colId xmlns:a16="http://schemas.microsoft.com/office/drawing/2014/main" val="20005"/>
                    </a:ext>
                  </a:extLst>
                </a:gridCol>
                <a:gridCol w="553975">
                  <a:extLst>
                    <a:ext uri="{9D8B030D-6E8A-4147-A177-3AD203B41FA5}">
                      <a16:colId xmlns:a16="http://schemas.microsoft.com/office/drawing/2014/main" val="20006"/>
                    </a:ext>
                  </a:extLst>
                </a:gridCol>
                <a:gridCol w="553975">
                  <a:extLst>
                    <a:ext uri="{9D8B030D-6E8A-4147-A177-3AD203B41FA5}">
                      <a16:colId xmlns:a16="http://schemas.microsoft.com/office/drawing/2014/main" val="20007"/>
                    </a:ext>
                  </a:extLst>
                </a:gridCol>
                <a:gridCol w="553975">
                  <a:extLst>
                    <a:ext uri="{9D8B030D-6E8A-4147-A177-3AD203B41FA5}">
                      <a16:colId xmlns:a16="http://schemas.microsoft.com/office/drawing/2014/main" val="20008"/>
                    </a:ext>
                  </a:extLst>
                </a:gridCol>
                <a:gridCol w="1530175">
                  <a:extLst>
                    <a:ext uri="{9D8B030D-6E8A-4147-A177-3AD203B41FA5}">
                      <a16:colId xmlns:a16="http://schemas.microsoft.com/office/drawing/2014/main" val="20009"/>
                    </a:ext>
                  </a:extLst>
                </a:gridCol>
              </a:tblGrid>
              <a:tr h="127000">
                <a:tc gridSpan="4">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Nombre de la actividad</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Exposición de infografías</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Fecha inicio y cierre</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extLst>
                  <a:ext uri="{0D108BD9-81ED-4DB2-BD59-A6C34878D82A}">
                    <a16:rowId xmlns:a16="http://schemas.microsoft.com/office/drawing/2014/main" val="10000"/>
                  </a:ext>
                </a:extLst>
              </a:tr>
              <a:tr h="127000">
                <a:tc gridSpan="4">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Objetivo de la Actividad</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gridSpan="6">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Mostrar resultados de su inves</a:t>
                      </a:r>
                      <a:r>
                        <a:rPr lang="es-MX" sz="1000"/>
                        <a:t>tigación y trabajo durante el proyecto a través de una infografía</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1"/>
                  </a:ext>
                </a:extLst>
              </a:tr>
              <a:tr h="127000">
                <a:tc>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Grado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11</a:t>
                      </a:r>
                      <a:r>
                        <a:rPr lang="es-MX" sz="1000"/>
                        <a:t>º</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Materia(s)</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t>Matemáticas</a:t>
                      </a:r>
                      <a:endParaRPr sz="1000"/>
                    </a:p>
                    <a:p>
                      <a:pPr marL="0" marR="0" lvl="0" indent="0" algn="l" rtl="0">
                        <a:lnSpc>
                          <a:spcPct val="107000"/>
                        </a:lnSpc>
                        <a:spcBef>
                          <a:spcPts val="0"/>
                        </a:spcBef>
                        <a:spcAft>
                          <a:spcPts val="0"/>
                        </a:spcAft>
                        <a:buNone/>
                      </a:pPr>
                      <a:endParaRPr sz="1000"/>
                    </a:p>
                    <a:p>
                      <a:pPr marL="0" marR="0" lvl="0" indent="0" algn="l" rtl="0">
                        <a:lnSpc>
                          <a:spcPct val="107000"/>
                        </a:lnSpc>
                        <a:spcBef>
                          <a:spcPts val="0"/>
                        </a:spcBef>
                        <a:spcAft>
                          <a:spcPts val="0"/>
                        </a:spcAft>
                        <a:buNone/>
                      </a:pPr>
                      <a:r>
                        <a:rPr lang="es-MX" sz="1000"/>
                        <a:t>Educación Estética y Artística</a:t>
                      </a:r>
                      <a:endParaRPr sz="1000"/>
                    </a:p>
                    <a:p>
                      <a:pPr marL="0" marR="0" lvl="0" indent="0" algn="l" rtl="0">
                        <a:lnSpc>
                          <a:spcPct val="107000"/>
                        </a:lnSpc>
                        <a:spcBef>
                          <a:spcPts val="0"/>
                        </a:spcBef>
                        <a:spcAft>
                          <a:spcPts val="0"/>
                        </a:spcAft>
                        <a:buNone/>
                      </a:pPr>
                      <a:endParaRPr sz="1000"/>
                    </a:p>
                    <a:p>
                      <a:pPr marL="0" marR="0" lvl="0" indent="0" algn="l" rtl="0">
                        <a:lnSpc>
                          <a:spcPct val="107000"/>
                        </a:lnSpc>
                        <a:spcBef>
                          <a:spcPts val="0"/>
                        </a:spcBef>
                        <a:spcAft>
                          <a:spcPts val="0"/>
                        </a:spcAft>
                        <a:buNone/>
                      </a:pPr>
                      <a:r>
                        <a:rPr lang="es-MX" sz="1000"/>
                        <a:t>Historia</a:t>
                      </a:r>
                      <a:endParaRPr sz="100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Conceptos de cada materia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endParaRPr sz="1000">
                        <a:latin typeface="Arial"/>
                        <a:ea typeface="Arial"/>
                        <a:cs typeface="Arial"/>
                        <a:sym typeface="Arial"/>
                      </a:endParaRPr>
                    </a:p>
                    <a:p>
                      <a:pPr marL="0" marR="0" lvl="0" indent="0" algn="l" rtl="0">
                        <a:lnSpc>
                          <a:spcPct val="107000"/>
                        </a:lnSpc>
                        <a:spcBef>
                          <a:spcPts val="0"/>
                        </a:spcBef>
                        <a:spcAft>
                          <a:spcPts val="0"/>
                        </a:spcAft>
                        <a:buNone/>
                      </a:pPr>
                      <a:endParaRPr sz="1000"/>
                    </a:p>
                    <a:p>
                      <a:pPr marL="0" marR="0" lvl="0" indent="0" algn="l" rtl="0">
                        <a:lnSpc>
                          <a:spcPct val="107000"/>
                        </a:lnSpc>
                        <a:spcBef>
                          <a:spcPts val="0"/>
                        </a:spcBef>
                        <a:spcAft>
                          <a:spcPts val="0"/>
                        </a:spcAft>
                        <a:buNone/>
                      </a:pPr>
                      <a:endParaRPr sz="1000"/>
                    </a:p>
                    <a:p>
                      <a:pPr marL="0" marR="0" lvl="0" indent="0" algn="l" rtl="0">
                        <a:lnSpc>
                          <a:spcPct val="107000"/>
                        </a:lnSpc>
                        <a:spcBef>
                          <a:spcPts val="0"/>
                        </a:spcBef>
                        <a:spcAft>
                          <a:spcPts val="0"/>
                        </a:spcAft>
                        <a:buNone/>
                      </a:pPr>
                      <a:r>
                        <a:rPr lang="es-MX" sz="1000"/>
                        <a:t>Elementos para la realización de una infografía</a:t>
                      </a:r>
                      <a:endParaRPr sz="100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Justificación: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Que en su infografía fnal sevean plasmados los conocimientos adquiridos a lo largo de</a:t>
                      </a:r>
                      <a:r>
                        <a:rPr lang="es-MX" sz="1000"/>
                        <a:t>l proyecto</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3"/>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Inicio</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P</a:t>
                      </a:r>
                      <a:r>
                        <a:rPr lang="es-MX" sz="1000"/>
                        <a:t>resentación del proyecto con directivos en la terraza del Instituto</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4"/>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Desarrollo</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Los invitados verán la exposición de las infografías exhibidas en </a:t>
                      </a:r>
                      <a:r>
                        <a:rPr lang="es-MX" sz="1000"/>
                        <a:t>mamparas</a:t>
                      </a:r>
                      <a:r>
                        <a:rPr lang="es-MX" sz="1000">
                          <a:latin typeface="Arial"/>
                          <a:ea typeface="Arial"/>
                          <a:cs typeface="Arial"/>
                          <a:sym typeface="Arial"/>
                        </a:rPr>
                        <a:t> mi</a:t>
                      </a:r>
                      <a:r>
                        <a:rPr lang="es-MX" sz="1000"/>
                        <a:t>entras los estudiantes explican su propio proyecto</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5"/>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Cierre</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t>Reflexión de un alumno de lo aprendido</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6"/>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Logros alcanzados</a:t>
                      </a:r>
                      <a:endParaRPr/>
                    </a:p>
                    <a:p>
                      <a:pPr marL="0" marR="0" lvl="0" indent="0" algn="l" rtl="0">
                        <a:lnSpc>
                          <a:spcPct val="107000"/>
                        </a:lnSpc>
                        <a:spcBef>
                          <a:spcPts val="0"/>
                        </a:spcBef>
                        <a:spcAft>
                          <a:spcPts val="0"/>
                        </a:spcAft>
                        <a:buNone/>
                      </a:pPr>
                      <a:r>
                        <a:rPr lang="es-MX" sz="1000">
                          <a:latin typeface="Arial"/>
                          <a:ea typeface="Arial"/>
                          <a:cs typeface="Arial"/>
                          <a:sym typeface="Arial"/>
                        </a:rPr>
                        <a:t>EVALUACIÓN FORMATIVA</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Evaluación de </a:t>
                      </a:r>
                      <a:r>
                        <a:rPr lang="es-MX" sz="1000"/>
                        <a:t>la infografía de parte de las tres materias de acuerdo a los contenidos</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Aspectos a mejorar</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En la infografía decayó un poco el buen trabajo que habían hecho, porque estaba</a:t>
                      </a:r>
                      <a:r>
                        <a:rPr lang="es-MX" sz="1000"/>
                        <a:t>n ya en exámenes</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9"/>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MX"/>
              <a:t>Evento de cierre</a:t>
            </a:r>
            <a:endParaRPr/>
          </a:p>
        </p:txBody>
      </p:sp>
      <p:sp>
        <p:nvSpPr>
          <p:cNvPr id="327" name="Google Shape;327;p39"/>
          <p:cNvSpPr txBox="1">
            <a:spLocks noGrp="1"/>
          </p:cNvSpPr>
          <p:nvPr>
            <p:ph type="body" idx="1"/>
          </p:nvPr>
        </p:nvSpPr>
        <p:spPr>
          <a:xfrm>
            <a:off x="7007745" y="3324275"/>
            <a:ext cx="17430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s-MX" sz="1200">
                <a:latin typeface="Arial"/>
                <a:ea typeface="Arial"/>
                <a:cs typeface="Arial"/>
                <a:sym typeface="Arial"/>
              </a:rPr>
              <a:t>Durante el evento de cierre expusieron los frutos de su trabajo y conalegría vimos que la pregutna detonadora quedó resuelta para ellos</a:t>
            </a:r>
            <a:endParaRPr sz="1200">
              <a:latin typeface="Arial"/>
              <a:ea typeface="Arial"/>
              <a:cs typeface="Arial"/>
              <a:sym typeface="Arial"/>
            </a:endParaRPr>
          </a:p>
        </p:txBody>
      </p:sp>
      <p:pic>
        <p:nvPicPr>
          <p:cNvPr id="328" name="Google Shape;328;p39"/>
          <p:cNvPicPr preferRelativeResize="0"/>
          <p:nvPr/>
        </p:nvPicPr>
        <p:blipFill>
          <a:blip r:embed="rId3">
            <a:alphaModFix/>
          </a:blip>
          <a:stretch>
            <a:fillRect/>
          </a:stretch>
        </p:blipFill>
        <p:spPr>
          <a:xfrm>
            <a:off x="8394175" y="396250"/>
            <a:ext cx="2745498" cy="2059123"/>
          </a:xfrm>
          <a:prstGeom prst="rect">
            <a:avLst/>
          </a:prstGeom>
          <a:noFill/>
          <a:ln>
            <a:noFill/>
          </a:ln>
        </p:spPr>
      </p:pic>
      <p:pic>
        <p:nvPicPr>
          <p:cNvPr id="329" name="Google Shape;329;p39"/>
          <p:cNvPicPr preferRelativeResize="0"/>
          <p:nvPr/>
        </p:nvPicPr>
        <p:blipFill>
          <a:blip r:embed="rId4">
            <a:alphaModFix/>
          </a:blip>
          <a:stretch>
            <a:fillRect/>
          </a:stretch>
        </p:blipFill>
        <p:spPr>
          <a:xfrm>
            <a:off x="9054159" y="2993852"/>
            <a:ext cx="2613066" cy="3484088"/>
          </a:xfrm>
          <a:prstGeom prst="rect">
            <a:avLst/>
          </a:prstGeom>
          <a:noFill/>
          <a:ln>
            <a:noFill/>
          </a:ln>
        </p:spPr>
      </p:pic>
      <p:pic>
        <p:nvPicPr>
          <p:cNvPr id="330" name="Google Shape;330;p39"/>
          <p:cNvPicPr preferRelativeResize="0"/>
          <p:nvPr/>
        </p:nvPicPr>
        <p:blipFill>
          <a:blip r:embed="rId5">
            <a:alphaModFix/>
          </a:blip>
          <a:stretch>
            <a:fillRect/>
          </a:stretch>
        </p:blipFill>
        <p:spPr>
          <a:xfrm>
            <a:off x="4091262" y="3203225"/>
            <a:ext cx="2613074" cy="3484099"/>
          </a:xfrm>
          <a:prstGeom prst="rect">
            <a:avLst/>
          </a:prstGeom>
          <a:noFill/>
          <a:ln>
            <a:noFill/>
          </a:ln>
        </p:spPr>
      </p:pic>
      <p:pic>
        <p:nvPicPr>
          <p:cNvPr id="331" name="Google Shape;331;p39"/>
          <p:cNvPicPr preferRelativeResize="0"/>
          <p:nvPr/>
        </p:nvPicPr>
        <p:blipFill>
          <a:blip r:embed="rId6">
            <a:alphaModFix/>
          </a:blip>
          <a:stretch>
            <a:fillRect/>
          </a:stretch>
        </p:blipFill>
        <p:spPr>
          <a:xfrm>
            <a:off x="4318575" y="396248"/>
            <a:ext cx="3368709" cy="2526501"/>
          </a:xfrm>
          <a:prstGeom prst="rect">
            <a:avLst/>
          </a:prstGeom>
          <a:noFill/>
          <a:ln>
            <a:noFill/>
          </a:ln>
        </p:spPr>
      </p:pic>
      <p:pic>
        <p:nvPicPr>
          <p:cNvPr id="332" name="Google Shape;332;p39"/>
          <p:cNvPicPr preferRelativeResize="0"/>
          <p:nvPr/>
        </p:nvPicPr>
        <p:blipFill>
          <a:blip r:embed="rId7">
            <a:alphaModFix/>
          </a:blip>
          <a:stretch>
            <a:fillRect/>
          </a:stretch>
        </p:blipFill>
        <p:spPr>
          <a:xfrm>
            <a:off x="0" y="4062575"/>
            <a:ext cx="3499674" cy="2624751"/>
          </a:xfrm>
          <a:prstGeom prst="rect">
            <a:avLst/>
          </a:prstGeom>
          <a:noFill/>
          <a:ln>
            <a:noFill/>
          </a:ln>
        </p:spPr>
      </p:pic>
      <p:pic>
        <p:nvPicPr>
          <p:cNvPr id="333" name="Google Shape;333;p39"/>
          <p:cNvPicPr preferRelativeResize="0"/>
          <p:nvPr/>
        </p:nvPicPr>
        <p:blipFill>
          <a:blip r:embed="rId8">
            <a:alphaModFix/>
          </a:blip>
          <a:stretch>
            <a:fillRect/>
          </a:stretch>
        </p:blipFill>
        <p:spPr>
          <a:xfrm>
            <a:off x="460250" y="1394800"/>
            <a:ext cx="3368673" cy="25265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0"/>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MX"/>
              <a:t>PRODUCTO FINAL: Infografías</a:t>
            </a:r>
            <a:endParaRPr/>
          </a:p>
        </p:txBody>
      </p:sp>
      <p:sp>
        <p:nvSpPr>
          <p:cNvPr id="339" name="Google Shape;339;p40"/>
          <p:cNvSpPr txBox="1">
            <a:spLocks noGrp="1"/>
          </p:cNvSpPr>
          <p:nvPr>
            <p:ph type="body" idx="1"/>
          </p:nvPr>
        </p:nvSpPr>
        <p:spPr>
          <a:xfrm>
            <a:off x="677334" y="2160589"/>
            <a:ext cx="8596800" cy="38808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340" name="Google Shape;340;p40"/>
          <p:cNvPicPr preferRelativeResize="0"/>
          <p:nvPr/>
        </p:nvPicPr>
        <p:blipFill rotWithShape="1">
          <a:blip r:embed="rId3">
            <a:alphaModFix/>
          </a:blip>
          <a:srcRect l="5506" t="21387" r="2412" b="27809"/>
          <a:stretch/>
        </p:blipFill>
        <p:spPr>
          <a:xfrm rot="-5400000">
            <a:off x="2309326" y="3320626"/>
            <a:ext cx="3771899" cy="1560749"/>
          </a:xfrm>
          <a:prstGeom prst="rect">
            <a:avLst/>
          </a:prstGeom>
          <a:noFill/>
          <a:ln>
            <a:noFill/>
          </a:ln>
        </p:spPr>
      </p:pic>
      <p:pic>
        <p:nvPicPr>
          <p:cNvPr id="341" name="Google Shape;341;p40"/>
          <p:cNvPicPr preferRelativeResize="0"/>
          <p:nvPr/>
        </p:nvPicPr>
        <p:blipFill rotWithShape="1">
          <a:blip r:embed="rId4">
            <a:alphaModFix/>
          </a:blip>
          <a:srcRect l="6234" r="3796"/>
          <a:stretch/>
        </p:blipFill>
        <p:spPr>
          <a:xfrm>
            <a:off x="295600" y="1488600"/>
            <a:ext cx="2618749" cy="3880801"/>
          </a:xfrm>
          <a:prstGeom prst="rect">
            <a:avLst/>
          </a:prstGeom>
          <a:noFill/>
          <a:ln>
            <a:noFill/>
          </a:ln>
        </p:spPr>
      </p:pic>
      <p:pic>
        <p:nvPicPr>
          <p:cNvPr id="342" name="Google Shape;342;p40"/>
          <p:cNvPicPr preferRelativeResize="0"/>
          <p:nvPr/>
        </p:nvPicPr>
        <p:blipFill rotWithShape="1">
          <a:blip r:embed="rId5">
            <a:alphaModFix/>
          </a:blip>
          <a:srcRect l="5623" t="2780" r="3960" b="11669"/>
          <a:stretch/>
        </p:blipFill>
        <p:spPr>
          <a:xfrm rot="-5400000">
            <a:off x="4615188" y="2965351"/>
            <a:ext cx="3990999" cy="2832300"/>
          </a:xfrm>
          <a:prstGeom prst="rect">
            <a:avLst/>
          </a:prstGeom>
          <a:noFill/>
          <a:ln>
            <a:noFill/>
          </a:ln>
        </p:spPr>
      </p:pic>
      <p:pic>
        <p:nvPicPr>
          <p:cNvPr id="343" name="Google Shape;343;p40"/>
          <p:cNvPicPr preferRelativeResize="0"/>
          <p:nvPr/>
        </p:nvPicPr>
        <p:blipFill rotWithShape="1">
          <a:blip r:embed="rId6">
            <a:alphaModFix/>
          </a:blip>
          <a:srcRect l="7034" t="3051" r="8520" b="3332"/>
          <a:stretch/>
        </p:blipFill>
        <p:spPr>
          <a:xfrm rot="-5400000">
            <a:off x="8659924" y="294526"/>
            <a:ext cx="2648575" cy="391477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41"/>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accent1"/>
              </a:buClr>
              <a:buSzPts val="5400"/>
              <a:buFont typeface="Trebuchet MS"/>
              <a:buNone/>
            </a:pPr>
            <a:r>
              <a:rPr lang="es-MX"/>
              <a:t>EVALUACIÓN</a:t>
            </a:r>
            <a:endParaRPr/>
          </a:p>
        </p:txBody>
      </p:sp>
      <p:sp>
        <p:nvSpPr>
          <p:cNvPr id="349" name="Google Shape;349;p41"/>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440"/>
              <a:buNone/>
            </a:pPr>
            <a:r>
              <a:rPr lang="es-MX" b="1"/>
              <a:t>Autoevaluación, Coevaluación,</a:t>
            </a:r>
            <a:r>
              <a:rPr lang="es-MX"/>
              <a:t>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2"/>
          <p:cNvSpPr txBox="1">
            <a:spLocks noGrp="1"/>
          </p:cNvSpPr>
          <p:nvPr>
            <p:ph type="title"/>
          </p:nvPr>
        </p:nvSpPr>
        <p:spPr>
          <a:xfrm>
            <a:off x="677334" y="627050"/>
            <a:ext cx="8596800" cy="1320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s-MX"/>
              <a:t>EVALUACIÓN</a:t>
            </a:r>
            <a:endParaRPr/>
          </a:p>
        </p:txBody>
      </p:sp>
      <p:sp>
        <p:nvSpPr>
          <p:cNvPr id="355" name="Google Shape;355;p42"/>
          <p:cNvSpPr txBox="1">
            <a:spLocks noGrp="1"/>
          </p:cNvSpPr>
          <p:nvPr>
            <p:ph type="body" idx="1"/>
          </p:nvPr>
        </p:nvSpPr>
        <p:spPr>
          <a:xfrm>
            <a:off x="677331" y="1534650"/>
            <a:ext cx="3195600" cy="38808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es-MX"/>
              <a:t>Rúbrica mapa mental</a:t>
            </a:r>
            <a:endParaRPr/>
          </a:p>
        </p:txBody>
      </p:sp>
      <p:pic>
        <p:nvPicPr>
          <p:cNvPr id="356" name="Google Shape;356;p42"/>
          <p:cNvPicPr preferRelativeResize="0"/>
          <p:nvPr/>
        </p:nvPicPr>
        <p:blipFill>
          <a:blip r:embed="rId3">
            <a:alphaModFix/>
          </a:blip>
          <a:stretch>
            <a:fillRect/>
          </a:stretch>
        </p:blipFill>
        <p:spPr>
          <a:xfrm>
            <a:off x="973025" y="2258548"/>
            <a:ext cx="2900001" cy="4107025"/>
          </a:xfrm>
          <a:prstGeom prst="rect">
            <a:avLst/>
          </a:prstGeom>
          <a:noFill/>
          <a:ln>
            <a:noFill/>
          </a:ln>
        </p:spPr>
      </p:pic>
      <p:sp>
        <p:nvSpPr>
          <p:cNvPr id="357" name="Google Shape;357;p42"/>
          <p:cNvSpPr txBox="1">
            <a:spLocks noGrp="1"/>
          </p:cNvSpPr>
          <p:nvPr>
            <p:ph type="body" idx="1"/>
          </p:nvPr>
        </p:nvSpPr>
        <p:spPr>
          <a:xfrm>
            <a:off x="4773006" y="627050"/>
            <a:ext cx="3195600" cy="38808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None/>
            </a:pPr>
            <a:r>
              <a:rPr lang="es-MX"/>
              <a:t>Lista cotejo infografía</a:t>
            </a:r>
            <a:endParaRPr/>
          </a:p>
        </p:txBody>
      </p:sp>
      <p:graphicFrame>
        <p:nvGraphicFramePr>
          <p:cNvPr id="358" name="Google Shape;358;p42"/>
          <p:cNvGraphicFramePr/>
          <p:nvPr/>
        </p:nvGraphicFramePr>
        <p:xfrm>
          <a:off x="4200425" y="1534650"/>
          <a:ext cx="7043900" cy="4968090"/>
        </p:xfrm>
        <a:graphic>
          <a:graphicData uri="http://schemas.openxmlformats.org/drawingml/2006/table">
            <a:tbl>
              <a:tblPr>
                <a:noFill/>
                <a:tableStyleId>{916A786F-94FA-42AC-AA7B-B2BE57AA8F86}</a:tableStyleId>
              </a:tblPr>
              <a:tblGrid>
                <a:gridCol w="1760975">
                  <a:extLst>
                    <a:ext uri="{9D8B030D-6E8A-4147-A177-3AD203B41FA5}">
                      <a16:colId xmlns:a16="http://schemas.microsoft.com/office/drawing/2014/main" val="20000"/>
                    </a:ext>
                  </a:extLst>
                </a:gridCol>
                <a:gridCol w="1760975">
                  <a:extLst>
                    <a:ext uri="{9D8B030D-6E8A-4147-A177-3AD203B41FA5}">
                      <a16:colId xmlns:a16="http://schemas.microsoft.com/office/drawing/2014/main" val="20001"/>
                    </a:ext>
                  </a:extLst>
                </a:gridCol>
                <a:gridCol w="1760975">
                  <a:extLst>
                    <a:ext uri="{9D8B030D-6E8A-4147-A177-3AD203B41FA5}">
                      <a16:colId xmlns:a16="http://schemas.microsoft.com/office/drawing/2014/main" val="20002"/>
                    </a:ext>
                  </a:extLst>
                </a:gridCol>
                <a:gridCol w="1760975">
                  <a:extLst>
                    <a:ext uri="{9D8B030D-6E8A-4147-A177-3AD203B41FA5}">
                      <a16:colId xmlns:a16="http://schemas.microsoft.com/office/drawing/2014/main" val="20003"/>
                    </a:ext>
                  </a:extLst>
                </a:gridCol>
              </a:tblGrid>
              <a:tr h="396200">
                <a:tc>
                  <a:txBody>
                    <a:bodyPr/>
                    <a:lstStyle/>
                    <a:p>
                      <a:pPr marL="0" lvl="0" indent="0" algn="l" rtl="0">
                        <a:spcBef>
                          <a:spcPts val="0"/>
                        </a:spcBef>
                        <a:spcAft>
                          <a:spcPts val="0"/>
                        </a:spcAft>
                        <a:buNone/>
                      </a:pPr>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s-MX"/>
                        <a:t>3</a:t>
                      </a:r>
                      <a:endParaRPr/>
                    </a:p>
                  </a:txBody>
                  <a:tcPr marL="91425" marR="91425" marT="91425" marB="91425"/>
                </a:tc>
                <a:tc>
                  <a:txBody>
                    <a:bodyPr/>
                    <a:lstStyle/>
                    <a:p>
                      <a:pPr marL="0" lvl="0" indent="0" algn="l" rtl="0">
                        <a:spcBef>
                          <a:spcPts val="0"/>
                        </a:spcBef>
                        <a:spcAft>
                          <a:spcPts val="0"/>
                        </a:spcAft>
                        <a:buNone/>
                      </a:pPr>
                      <a:r>
                        <a:rPr lang="es-MX"/>
                        <a:t>1-2</a:t>
                      </a:r>
                      <a:endParaRPr/>
                    </a:p>
                  </a:txBody>
                  <a:tcPr marL="91425" marR="91425" marT="91425" marB="91425"/>
                </a:tc>
                <a:tc>
                  <a:txBody>
                    <a:bodyPr/>
                    <a:lstStyle/>
                    <a:p>
                      <a:pPr marL="0" lvl="0" indent="0" algn="l" rtl="0">
                        <a:spcBef>
                          <a:spcPts val="0"/>
                        </a:spcBef>
                        <a:spcAft>
                          <a:spcPts val="0"/>
                        </a:spcAft>
                        <a:buNone/>
                      </a:pPr>
                      <a:r>
                        <a:rPr lang="es-MX"/>
                        <a:t>0</a:t>
                      </a:r>
                      <a:endParaRPr/>
                    </a:p>
                  </a:txBody>
                  <a:tcPr marL="91425" marR="91425" marT="91425" marB="91425"/>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s-MX"/>
                        <a:t>ilustración de su monumento como parte de su infografía</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s-MX"/>
                        <a:t>ilustración como parte de su diseño e integrada en modo creativo</a:t>
                      </a:r>
                      <a:endParaRPr/>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s-MX"/>
                        <a:t>Ilustración insertada en la inforgrafía pero sin estra integrada o integrada dle todo con su infografía</a:t>
                      </a:r>
                      <a:endParaRPr/>
                    </a:p>
                  </a:txBody>
                  <a:tcPr marL="91425" marR="91425" marT="91425" marB="91425"/>
                </a:tc>
                <a:tc>
                  <a:txBody>
                    <a:bodyPr/>
                    <a:lstStyle/>
                    <a:p>
                      <a:pPr marL="0" lvl="0" indent="0" algn="l" rtl="0">
                        <a:spcBef>
                          <a:spcPts val="0"/>
                        </a:spcBef>
                        <a:spcAft>
                          <a:spcPts val="0"/>
                        </a:spcAft>
                        <a:buNone/>
                      </a:pPr>
                      <a:r>
                        <a:rPr lang="es-MX"/>
                        <a:t>no ilustración de su monumento en la infografía</a:t>
                      </a:r>
                      <a:endParaRPr/>
                    </a:p>
                  </a:txBody>
                  <a:tcPr marL="91425" marR="91425" marT="91425" marB="91425"/>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s-MX"/>
                        <a:t>Secuencia de datos de acuerdo a su mapa mental</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s-MX"/>
                        <a:t>Secuencia lógica de datos de acuero a su mapa mental</a:t>
                      </a:r>
                      <a:endParaRPr/>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s-MX"/>
                        <a:t>Datos incluidos en la infografía peron no con una secuencia logica</a:t>
                      </a:r>
                      <a:endParaRPr/>
                    </a:p>
                  </a:txBody>
                  <a:tcPr marL="91425" marR="91425" marT="91425" marB="91425"/>
                </a:tc>
                <a:tc>
                  <a:txBody>
                    <a:bodyPr/>
                    <a:lstStyle/>
                    <a:p>
                      <a:pPr marL="0" lvl="0" indent="0" algn="l" rtl="0">
                        <a:spcBef>
                          <a:spcPts val="0"/>
                        </a:spcBef>
                        <a:spcAft>
                          <a:spcPts val="0"/>
                        </a:spcAft>
                        <a:buNone/>
                      </a:pPr>
                      <a:r>
                        <a:rPr lang="es-MX"/>
                        <a:t>datos incompletos o nulos</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s-MX"/>
                        <a:t>Gráficas de medición del monumento</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s-MX"/>
                        <a:t>Grpaficas de medición incluidas como parte de la infografía</a:t>
                      </a:r>
                      <a:endParaRPr/>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s-MX"/>
                        <a:t>Gráficas incompletas o no unificadas</a:t>
                      </a:r>
                      <a:endParaRPr/>
                    </a:p>
                  </a:txBody>
                  <a:tcPr marL="91425" marR="91425" marT="91425" marB="91425"/>
                </a:tc>
                <a:tc>
                  <a:txBody>
                    <a:bodyPr/>
                    <a:lstStyle/>
                    <a:p>
                      <a:pPr marL="0" lvl="0" indent="0" algn="l" rtl="0">
                        <a:spcBef>
                          <a:spcPts val="0"/>
                        </a:spcBef>
                        <a:spcAft>
                          <a:spcPts val="0"/>
                        </a:spcAft>
                        <a:buNone/>
                      </a:pPr>
                      <a:r>
                        <a:rPr lang="es-MX"/>
                        <a:t>no inclusión de gráficas</a:t>
                      </a:r>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s-MX"/>
                        <a:t>Creatividad</a:t>
                      </a:r>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s-MX"/>
                        <a:t>Infografía creativa representando el periodo barroco en México</a:t>
                      </a:r>
                      <a:endParaRPr/>
                    </a:p>
                  </a:txBody>
                  <a:tcPr marL="91425" marR="91425" marT="91425" marB="91425">
                    <a:lnL w="9525"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s-MX"/>
                        <a:t>Infografía copia de algo ya existente aunque con ciertos elementos creativos</a:t>
                      </a:r>
                      <a:endParaRPr/>
                    </a:p>
                  </a:txBody>
                  <a:tcPr marL="91425" marR="91425" marT="91425" marB="91425"/>
                </a:tc>
                <a:tc>
                  <a:txBody>
                    <a:bodyPr/>
                    <a:lstStyle/>
                    <a:p>
                      <a:pPr marL="0" lvl="0" indent="0" algn="l" rtl="0">
                        <a:spcBef>
                          <a:spcPts val="0"/>
                        </a:spcBef>
                        <a:spcAft>
                          <a:spcPts val="0"/>
                        </a:spcAft>
                        <a:buNone/>
                      </a:pPr>
                      <a:r>
                        <a:rPr lang="es-MX"/>
                        <a:t>Infografía muy básica sin elementos creativos</a:t>
                      </a:r>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4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s-MX"/>
              <a:t>COEVALUACIÓN Educación Estética y Artística</a:t>
            </a:r>
            <a:endParaRPr/>
          </a:p>
        </p:txBody>
      </p:sp>
      <p:sp>
        <p:nvSpPr>
          <p:cNvPr id="364" name="Google Shape;364;p43"/>
          <p:cNvSpPr txBox="1">
            <a:spLocks noGrp="1"/>
          </p:cNvSpPr>
          <p:nvPr>
            <p:ph type="body" idx="1"/>
          </p:nvPr>
        </p:nvSpPr>
        <p:spPr>
          <a:xfrm>
            <a:off x="943971" y="2730489"/>
            <a:ext cx="8596800" cy="3880800"/>
          </a:xfrm>
          <a:prstGeom prst="rect">
            <a:avLst/>
          </a:prstGeom>
          <a:noFill/>
          <a:ln>
            <a:noFill/>
          </a:ln>
        </p:spPr>
        <p:txBody>
          <a:bodyPr spcFirstLastPara="1" wrap="square" lIns="91425" tIns="45700" rIns="91425" bIns="45700" anchor="t" anchorCtr="0">
            <a:noAutofit/>
          </a:bodyPr>
          <a:lstStyle/>
          <a:p>
            <a:pPr marL="342900" lvl="0" indent="0" algn="l" rtl="0">
              <a:spcBef>
                <a:spcPts val="0"/>
              </a:spcBef>
              <a:spcAft>
                <a:spcPts val="0"/>
              </a:spcAft>
              <a:buNone/>
            </a:pPr>
            <a:endParaRPr/>
          </a:p>
          <a:p>
            <a:pPr marL="342900" lvl="0" indent="-342900" algn="l" rtl="0">
              <a:spcBef>
                <a:spcPts val="0"/>
              </a:spcBef>
              <a:spcAft>
                <a:spcPts val="0"/>
              </a:spcAft>
              <a:buSzPts val="1440"/>
              <a:buChar char="▶"/>
            </a:pPr>
            <a:r>
              <a:rPr lang="es-MX"/>
              <a:t>Entre los alumnos y equipos</a:t>
            </a:r>
            <a:endParaRPr/>
          </a:p>
          <a:p>
            <a:pPr marL="0" lvl="0" indent="0" algn="l" rtl="0">
              <a:spcBef>
                <a:spcPts val="0"/>
              </a:spcBef>
              <a:spcAft>
                <a:spcPts val="0"/>
              </a:spcAft>
              <a:buNone/>
            </a:pPr>
            <a:endParaRPr/>
          </a:p>
          <a:p>
            <a:pPr marL="0" lvl="0" indent="0" algn="l" rtl="0">
              <a:spcBef>
                <a:spcPts val="0"/>
              </a:spcBef>
              <a:spcAft>
                <a:spcPts val="0"/>
              </a:spcAft>
              <a:buNone/>
            </a:pPr>
            <a:r>
              <a:rPr lang="es-MX"/>
              <a:t>Links de coevaluaciones </a:t>
            </a:r>
            <a:endParaRPr/>
          </a:p>
          <a:p>
            <a:pPr marL="0" lvl="0" indent="0" algn="l" rtl="0">
              <a:spcBef>
                <a:spcPts val="0"/>
              </a:spcBef>
              <a:spcAft>
                <a:spcPts val="0"/>
              </a:spcAft>
              <a:buNone/>
            </a:pPr>
            <a:r>
              <a:rPr lang="es-MX" u="sng">
                <a:solidFill>
                  <a:schemeClr val="hlink"/>
                </a:solidFill>
                <a:hlinkClick r:id="rId3"/>
              </a:rPr>
              <a:t>https://docs.google.com/document/d/1kV9bqQNN6lrkCC-GD0d9A8NMe6tXO1mxUCi9KBDppxU/edit</a:t>
            </a:r>
            <a:endParaRPr/>
          </a:p>
          <a:p>
            <a:pPr marL="0" lvl="0" indent="0" algn="l" rtl="0">
              <a:spcBef>
                <a:spcPts val="0"/>
              </a:spcBef>
              <a:spcAft>
                <a:spcPts val="0"/>
              </a:spcAft>
              <a:buNone/>
            </a:pPr>
            <a:endParaRPr/>
          </a:p>
          <a:p>
            <a:pPr marL="0" lvl="0" indent="0" algn="l" rtl="0">
              <a:spcBef>
                <a:spcPts val="0"/>
              </a:spcBef>
              <a:spcAft>
                <a:spcPts val="0"/>
              </a:spcAft>
              <a:buNone/>
            </a:pPr>
            <a:r>
              <a:rPr lang="es-MX" u="sng">
                <a:solidFill>
                  <a:schemeClr val="hlink"/>
                </a:solidFill>
                <a:hlinkClick r:id="rId4"/>
              </a:rPr>
              <a:t>https://docs.google.com/document/d/19GybfcJa97gjJlQo4ILkDhvVi0J8VmAl654W5dCN0cY/edit</a:t>
            </a:r>
            <a:endParaRPr/>
          </a:p>
          <a:p>
            <a:pPr marL="0" lvl="0" indent="0" algn="l" rtl="0">
              <a:spcBef>
                <a:spcPts val="0"/>
              </a:spcBef>
              <a:spcAft>
                <a:spcPts val="0"/>
              </a:spcAft>
              <a:buNone/>
            </a:pPr>
            <a:endParaRPr/>
          </a:p>
          <a:p>
            <a:pPr marL="0" lvl="0" indent="0" algn="l" rtl="0">
              <a:spcBef>
                <a:spcPts val="0"/>
              </a:spcBef>
              <a:spcAft>
                <a:spcPts val="0"/>
              </a:spcAft>
              <a:buNone/>
            </a:pPr>
            <a:r>
              <a:rPr lang="es-MX"/>
              <a:t>https://docs.google.com/document/d/1-Cu9OQSryJLO3KGVp9yLHz-txUO8oMZYpk6LqRJiYLY/edit</a:t>
            </a:r>
            <a:endParaRPr/>
          </a:p>
          <a:p>
            <a:pPr marL="0" lvl="0" indent="0" algn="l" rtl="0">
              <a:spcBef>
                <a:spcPts val="0"/>
              </a:spcBef>
              <a:spcAft>
                <a:spcPts val="0"/>
              </a:spcAft>
              <a:buClr>
                <a:schemeClr val="dk1"/>
              </a:buClr>
              <a:buSzPts val="1100"/>
              <a:buFont typeface="Arial"/>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s-MX"/>
              <a:t>CAMBIOS REALIZADOS A LA ESTRUCTURA ORIGINAL</a:t>
            </a:r>
            <a:endParaRPr/>
          </a:p>
        </p:txBody>
      </p:sp>
      <p:graphicFrame>
        <p:nvGraphicFramePr>
          <p:cNvPr id="370" name="Google Shape;370;p44"/>
          <p:cNvGraphicFramePr/>
          <p:nvPr/>
        </p:nvGraphicFramePr>
        <p:xfrm>
          <a:off x="677863" y="2160588"/>
          <a:ext cx="8596300" cy="2966800"/>
        </p:xfrm>
        <a:graphic>
          <a:graphicData uri="http://schemas.openxmlformats.org/drawingml/2006/table">
            <a:tbl>
              <a:tblPr firstRow="1" bandRow="1">
                <a:noFill/>
                <a:tableStyleId>{4095E3EF-801B-4653-A271-C332C953DF33}</a:tableStyleId>
              </a:tblPr>
              <a:tblGrid>
                <a:gridCol w="4298150">
                  <a:extLst>
                    <a:ext uri="{9D8B030D-6E8A-4147-A177-3AD203B41FA5}">
                      <a16:colId xmlns:a16="http://schemas.microsoft.com/office/drawing/2014/main" val="20000"/>
                    </a:ext>
                  </a:extLst>
                </a:gridCol>
                <a:gridCol w="4298150">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s-MX" sz="1800"/>
                        <a:t>CAMBIOS</a:t>
                      </a:r>
                      <a:endParaRPr sz="1800"/>
                    </a:p>
                  </a:txBody>
                  <a:tcPr marL="91450" marR="91450" marT="45725" marB="45725"/>
                </a:tc>
                <a:tc>
                  <a:txBody>
                    <a:bodyPr/>
                    <a:lstStyle/>
                    <a:p>
                      <a:pPr marL="0" marR="0" lvl="0" indent="0" algn="l" rtl="0">
                        <a:spcBef>
                          <a:spcPts val="0"/>
                        </a:spcBef>
                        <a:spcAft>
                          <a:spcPts val="0"/>
                        </a:spcAft>
                        <a:buNone/>
                      </a:pPr>
                      <a:r>
                        <a:rPr lang="es-MX" sz="1800"/>
                        <a:t>JUSTIFICACIÓN</a:t>
                      </a:r>
                      <a:endParaRPr sz="180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endParaRPr sz="1800"/>
                    </a:p>
                  </a:txBody>
                  <a:tcPr marL="91450" marR="91450" marT="45725" marB="45725"/>
                </a:tc>
                <a:extLst>
                  <a:ext uri="{0D108BD9-81ED-4DB2-BD59-A6C34878D82A}">
                    <a16:rowId xmlns:a16="http://schemas.microsoft.com/office/drawing/2014/main" val="10007"/>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0"/>
          <p:cNvSpPr txBox="1">
            <a:spLocks noGrp="1"/>
          </p:cNvSpPr>
          <p:nvPr>
            <p:ph type="title"/>
          </p:nvPr>
        </p:nvSpPr>
        <p:spPr>
          <a:xfrm>
            <a:off x="677334" y="609600"/>
            <a:ext cx="8596668" cy="2057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s-MX"/>
              <a:t>Contenidos las materias involucradas en el proyecto</a:t>
            </a:r>
            <a:endParaRPr>
              <a:solidFill>
                <a:srgbClr val="FF0000"/>
              </a:solidFill>
            </a:endParaRPr>
          </a:p>
        </p:txBody>
      </p:sp>
      <p:grpSp>
        <p:nvGrpSpPr>
          <p:cNvPr id="158" name="Google Shape;158;p20"/>
          <p:cNvGrpSpPr/>
          <p:nvPr/>
        </p:nvGrpSpPr>
        <p:grpSpPr>
          <a:xfrm>
            <a:off x="781759" y="1765514"/>
            <a:ext cx="8591175" cy="4950204"/>
            <a:chOff x="2686" y="387462"/>
            <a:chExt cx="8591175" cy="3945958"/>
          </a:xfrm>
        </p:grpSpPr>
        <p:sp>
          <p:nvSpPr>
            <p:cNvPr id="159" name="Google Shape;159;p20"/>
            <p:cNvSpPr/>
            <p:nvPr/>
          </p:nvSpPr>
          <p:spPr>
            <a:xfrm>
              <a:off x="2686" y="494561"/>
              <a:ext cx="2619188" cy="1047675"/>
            </a:xfrm>
            <a:prstGeom prst="rect">
              <a:avLst/>
            </a:prstGeom>
            <a:solidFill>
              <a:srgbClr val="5ECBEE"/>
            </a:solidFill>
            <a:ln w="19050" cap="rnd" cmpd="sng">
              <a:solidFill>
                <a:srgbClr val="5ECB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0"/>
            <p:cNvSpPr txBox="1"/>
            <p:nvPr/>
          </p:nvSpPr>
          <p:spPr>
            <a:xfrm>
              <a:off x="2686" y="494561"/>
              <a:ext cx="2619188" cy="1047675"/>
            </a:xfrm>
            <a:prstGeom prst="rect">
              <a:avLst/>
            </a:prstGeom>
            <a:noFill/>
            <a:ln>
              <a:noFill/>
            </a:ln>
          </p:spPr>
          <p:txBody>
            <a:bodyPr spcFirstLastPara="1" wrap="square" lIns="298700" tIns="170675" rIns="298700" bIns="170675" anchor="ctr" anchorCtr="0">
              <a:noAutofit/>
            </a:bodyPr>
            <a:lstStyle/>
            <a:p>
              <a:pPr marL="0" marR="0" lvl="0" indent="0" algn="l" rtl="0">
                <a:lnSpc>
                  <a:spcPct val="90000"/>
                </a:lnSpc>
                <a:spcBef>
                  <a:spcPts val="0"/>
                </a:spcBef>
                <a:spcAft>
                  <a:spcPts val="0"/>
                </a:spcAft>
                <a:buNone/>
              </a:pPr>
              <a:r>
                <a:rPr lang="es-MX" sz="4200">
                  <a:solidFill>
                    <a:schemeClr val="lt1"/>
                  </a:solidFill>
                  <a:latin typeface="Trebuchet MS"/>
                  <a:ea typeface="Trebuchet MS"/>
                  <a:cs typeface="Trebuchet MS"/>
                  <a:sym typeface="Trebuchet MS"/>
                </a:rPr>
                <a:t>Historia  México</a:t>
              </a:r>
              <a:endParaRPr sz="4200" b="0" i="0" u="none" strike="noStrike" cap="none">
                <a:solidFill>
                  <a:schemeClr val="lt1"/>
                </a:solidFill>
                <a:latin typeface="Trebuchet MS"/>
                <a:ea typeface="Trebuchet MS"/>
                <a:cs typeface="Trebuchet MS"/>
                <a:sym typeface="Trebuchet MS"/>
              </a:endParaRPr>
            </a:p>
          </p:txBody>
        </p:sp>
        <p:sp>
          <p:nvSpPr>
            <p:cNvPr id="161" name="Google Shape;161;p20"/>
            <p:cNvSpPr/>
            <p:nvPr/>
          </p:nvSpPr>
          <p:spPr>
            <a:xfrm>
              <a:off x="2686" y="1542236"/>
              <a:ext cx="2619188" cy="1844640"/>
            </a:xfrm>
            <a:prstGeom prst="rect">
              <a:avLst/>
            </a:prstGeom>
            <a:solidFill>
              <a:srgbClr val="D1ECF7">
                <a:alpha val="89803"/>
              </a:srgbClr>
            </a:solidFill>
            <a:ln w="19050" cap="rnd" cmpd="sng">
              <a:solidFill>
                <a:srgbClr val="D1ECF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0"/>
            <p:cNvSpPr txBox="1"/>
            <p:nvPr/>
          </p:nvSpPr>
          <p:spPr>
            <a:xfrm>
              <a:off x="2691" y="1542219"/>
              <a:ext cx="2619300" cy="2791200"/>
            </a:xfrm>
            <a:prstGeom prst="rect">
              <a:avLst/>
            </a:prstGeom>
            <a:noFill/>
            <a:ln>
              <a:noFill/>
            </a:ln>
          </p:spPr>
          <p:txBody>
            <a:bodyPr spcFirstLastPara="1" wrap="square" lIns="224025" tIns="224025" rIns="298700" bIns="336025" anchor="t" anchorCtr="0">
              <a:noAutofit/>
            </a:bodyPr>
            <a:lstStyle/>
            <a:p>
              <a:pPr marL="0" lvl="0" indent="0" algn="l" rtl="0">
                <a:lnSpc>
                  <a:spcPct val="115000"/>
                </a:lnSpc>
                <a:spcBef>
                  <a:spcPts val="0"/>
                </a:spcBef>
                <a:spcAft>
                  <a:spcPts val="0"/>
                </a:spcAft>
                <a:buClr>
                  <a:schemeClr val="dk1"/>
                </a:buClr>
                <a:buSzPts val="1100"/>
                <a:buFont typeface="Arial"/>
                <a:buNone/>
              </a:pPr>
              <a:r>
                <a:rPr lang="es-MX"/>
                <a:t>Los proyectos de desarrollo económico ante los retos internos y la economía mundial.</a:t>
              </a:r>
              <a:endParaRPr/>
            </a:p>
            <a:p>
              <a:pPr marL="0" lvl="0" indent="0" algn="l" rtl="0">
                <a:lnSpc>
                  <a:spcPct val="115000"/>
                </a:lnSpc>
                <a:spcBef>
                  <a:spcPts val="0"/>
                </a:spcBef>
                <a:spcAft>
                  <a:spcPts val="0"/>
                </a:spcAft>
                <a:buClr>
                  <a:schemeClr val="dk1"/>
                </a:buClr>
                <a:buSzPts val="1100"/>
                <a:buFont typeface="Arial"/>
                <a:buNone/>
              </a:pPr>
              <a:r>
                <a:rPr lang="es-MX"/>
                <a:t> De la economía novohispana a los primeros intentos de desarrollo económico</a:t>
              </a:r>
              <a:endParaRPr/>
            </a:p>
            <a:p>
              <a:pPr marL="0" lvl="0" indent="0" algn="l" rtl="0">
                <a:lnSpc>
                  <a:spcPct val="115000"/>
                </a:lnSpc>
                <a:spcBef>
                  <a:spcPts val="0"/>
                </a:spcBef>
                <a:spcAft>
                  <a:spcPts val="0"/>
                </a:spcAft>
                <a:buClr>
                  <a:schemeClr val="dk1"/>
                </a:buClr>
                <a:buSzPts val="1100"/>
                <a:buFont typeface="Arial"/>
                <a:buNone/>
              </a:pPr>
              <a:r>
                <a:rPr lang="es-MX"/>
                <a:t>independiente</a:t>
              </a:r>
              <a:endParaRPr/>
            </a:p>
            <a:p>
              <a:pPr marL="0" lvl="0" indent="0" algn="l" rtl="0">
                <a:lnSpc>
                  <a:spcPct val="115000"/>
                </a:lnSpc>
                <a:spcBef>
                  <a:spcPts val="0"/>
                </a:spcBef>
                <a:spcAft>
                  <a:spcPts val="0"/>
                </a:spcAft>
                <a:buClr>
                  <a:schemeClr val="dk1"/>
                </a:buClr>
                <a:buSzPts val="1100"/>
                <a:buFont typeface="Arial"/>
                <a:buNone/>
              </a:pPr>
              <a:r>
                <a:rPr lang="es-MX"/>
                <a:t>  De la economía en el México Antiguo a la inserción en el mercado mundial .</a:t>
              </a:r>
              <a:endParaRPr/>
            </a:p>
          </p:txBody>
        </p:sp>
        <p:sp>
          <p:nvSpPr>
            <p:cNvPr id="163" name="Google Shape;163;p20"/>
            <p:cNvSpPr/>
            <p:nvPr/>
          </p:nvSpPr>
          <p:spPr>
            <a:xfrm>
              <a:off x="2988561" y="494561"/>
              <a:ext cx="2619188" cy="1047675"/>
            </a:xfrm>
            <a:prstGeom prst="rect">
              <a:avLst/>
            </a:prstGeom>
            <a:solidFill>
              <a:srgbClr val="5ECBEE"/>
            </a:solidFill>
            <a:ln w="19050" cap="rnd" cmpd="sng">
              <a:solidFill>
                <a:srgbClr val="5ECB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0"/>
            <p:cNvSpPr txBox="1"/>
            <p:nvPr/>
          </p:nvSpPr>
          <p:spPr>
            <a:xfrm>
              <a:off x="2988565" y="387462"/>
              <a:ext cx="2619300" cy="1261800"/>
            </a:xfrm>
            <a:prstGeom prst="rect">
              <a:avLst/>
            </a:prstGeom>
            <a:noFill/>
            <a:ln>
              <a:noFill/>
            </a:ln>
          </p:spPr>
          <p:txBody>
            <a:bodyPr spcFirstLastPara="1" wrap="square" lIns="298700" tIns="170675" rIns="298700" bIns="170675" anchor="ctr" anchorCtr="0">
              <a:noAutofit/>
            </a:bodyPr>
            <a:lstStyle/>
            <a:p>
              <a:pPr marL="0" marR="0" lvl="0" indent="0" algn="ctr" rtl="0">
                <a:lnSpc>
                  <a:spcPct val="90000"/>
                </a:lnSpc>
                <a:spcBef>
                  <a:spcPts val="0"/>
                </a:spcBef>
                <a:spcAft>
                  <a:spcPts val="0"/>
                </a:spcAft>
                <a:buNone/>
              </a:pPr>
              <a:r>
                <a:rPr lang="es-MX" sz="3000">
                  <a:solidFill>
                    <a:schemeClr val="lt1"/>
                  </a:solidFill>
                  <a:latin typeface="Trebuchet MS"/>
                  <a:ea typeface="Trebuchet MS"/>
                  <a:cs typeface="Trebuchet MS"/>
                  <a:sym typeface="Trebuchet MS"/>
                </a:rPr>
                <a:t>Educación Estética y Artística</a:t>
              </a:r>
              <a:endParaRPr sz="3000" b="0" i="0" u="none" strike="noStrike" cap="none">
                <a:solidFill>
                  <a:schemeClr val="lt1"/>
                </a:solidFill>
                <a:latin typeface="Trebuchet MS"/>
                <a:ea typeface="Trebuchet MS"/>
                <a:cs typeface="Trebuchet MS"/>
                <a:sym typeface="Trebuchet MS"/>
              </a:endParaRPr>
            </a:p>
          </p:txBody>
        </p:sp>
        <p:sp>
          <p:nvSpPr>
            <p:cNvPr id="165" name="Google Shape;165;p20"/>
            <p:cNvSpPr/>
            <p:nvPr/>
          </p:nvSpPr>
          <p:spPr>
            <a:xfrm>
              <a:off x="2988561" y="1542236"/>
              <a:ext cx="2619188" cy="1844640"/>
            </a:xfrm>
            <a:prstGeom prst="rect">
              <a:avLst/>
            </a:prstGeom>
            <a:solidFill>
              <a:srgbClr val="D1ECF7">
                <a:alpha val="89803"/>
              </a:srgbClr>
            </a:solidFill>
            <a:ln w="19050" cap="rnd" cmpd="sng">
              <a:solidFill>
                <a:srgbClr val="D1ECF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0"/>
            <p:cNvSpPr txBox="1"/>
            <p:nvPr/>
          </p:nvSpPr>
          <p:spPr>
            <a:xfrm>
              <a:off x="2988552" y="1542232"/>
              <a:ext cx="2619300" cy="2709900"/>
            </a:xfrm>
            <a:prstGeom prst="rect">
              <a:avLst/>
            </a:prstGeom>
            <a:noFill/>
            <a:ln>
              <a:noFill/>
            </a:ln>
          </p:spPr>
          <p:txBody>
            <a:bodyPr spcFirstLastPara="1" wrap="square" lIns="224025" tIns="224025" rIns="298700" bIns="336025" anchor="t" anchorCtr="0">
              <a:noAutofit/>
            </a:bodyPr>
            <a:lstStyle/>
            <a:p>
              <a:pPr marL="0" lvl="0" indent="0" algn="l" rtl="0">
                <a:lnSpc>
                  <a:spcPct val="115000"/>
                </a:lnSpc>
                <a:spcBef>
                  <a:spcPts val="0"/>
                </a:spcBef>
                <a:spcAft>
                  <a:spcPts val="0"/>
                </a:spcAft>
                <a:buClr>
                  <a:schemeClr val="dk1"/>
                </a:buClr>
                <a:buSzPts val="1100"/>
                <a:buFont typeface="Arial"/>
                <a:buNone/>
              </a:pPr>
              <a:r>
                <a:rPr lang="es-MX" sz="1200">
                  <a:solidFill>
                    <a:schemeClr val="dk1"/>
                  </a:solidFill>
                  <a:latin typeface="Trebuchet MS"/>
                  <a:ea typeface="Trebuchet MS"/>
                  <a:cs typeface="Trebuchet MS"/>
                  <a:sym typeface="Trebuchet MS"/>
                </a:rPr>
                <a:t>Unidad 1. La creación de las representaciones pictóricas</a:t>
              </a:r>
              <a:endParaRPr sz="1200">
                <a:solidFill>
                  <a:schemeClr val="dk1"/>
                </a:solidFill>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s-MX" sz="1200">
                  <a:solidFill>
                    <a:schemeClr val="dk1"/>
                  </a:solidFill>
                  <a:latin typeface="Trebuchet MS"/>
                  <a:ea typeface="Trebuchet MS"/>
                  <a:cs typeface="Trebuchet MS"/>
                  <a:sym typeface="Trebuchet MS"/>
                </a:rPr>
                <a:t> 1.1 La percepción y la representación de las formas</a:t>
              </a:r>
              <a:endParaRPr sz="1200">
                <a:solidFill>
                  <a:schemeClr val="dk1"/>
                </a:solidFill>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s-MX" sz="1200">
                  <a:solidFill>
                    <a:schemeClr val="dk1"/>
                  </a:solidFill>
                  <a:latin typeface="Trebuchet MS"/>
                  <a:ea typeface="Trebuchet MS"/>
                  <a:cs typeface="Trebuchet MS"/>
                  <a:sym typeface="Trebuchet MS"/>
                </a:rPr>
                <a:t>a) La mímesis: luz, sombra, claroscuro y color</a:t>
              </a:r>
              <a:endParaRPr sz="1200">
                <a:solidFill>
                  <a:schemeClr val="dk1"/>
                </a:solidFill>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s-MX" sz="1200">
                  <a:solidFill>
                    <a:schemeClr val="dk1"/>
                  </a:solidFill>
                  <a:latin typeface="Trebuchet MS"/>
                  <a:ea typeface="Trebuchet MS"/>
                  <a:cs typeface="Trebuchet MS"/>
                  <a:sym typeface="Trebuchet MS"/>
                </a:rPr>
                <a:t>b) La perspectiva lineal y la perspectiva atmosférica</a:t>
              </a:r>
              <a:endParaRPr sz="1200">
                <a:solidFill>
                  <a:schemeClr val="dk1"/>
                </a:solidFill>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s-MX" sz="1200">
                  <a:solidFill>
                    <a:schemeClr val="dk1"/>
                  </a:solidFill>
                  <a:latin typeface="Trebuchet MS"/>
                  <a:ea typeface="Trebuchet MS"/>
                  <a:cs typeface="Trebuchet MS"/>
                  <a:sym typeface="Trebuchet MS"/>
                </a:rPr>
                <a:t>c) El color: mezclas pigmentarias y mezclas ópticas (transparencia y opacidad)</a:t>
              </a:r>
              <a:endParaRPr sz="1200">
                <a:solidFill>
                  <a:schemeClr val="dk1"/>
                </a:solidFill>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s-MX" sz="1200">
                  <a:solidFill>
                    <a:schemeClr val="dk1"/>
                  </a:solidFill>
                  <a:latin typeface="Trebuchet MS"/>
                  <a:ea typeface="Trebuchet MS"/>
                  <a:cs typeface="Trebuchet MS"/>
                  <a:sym typeface="Trebuchet MS"/>
                </a:rPr>
                <a:t>d) La fragmentación de las formas y la mezcla de materiales (collage y técnicas</a:t>
              </a:r>
              <a:endParaRPr sz="1200">
                <a:solidFill>
                  <a:schemeClr val="dk1"/>
                </a:solidFill>
                <a:latin typeface="Trebuchet MS"/>
                <a:ea typeface="Trebuchet MS"/>
                <a:cs typeface="Trebuchet MS"/>
                <a:sym typeface="Trebuchet MS"/>
              </a:endParaRPr>
            </a:p>
            <a:p>
              <a:pPr marL="285750" marR="0" lvl="1" indent="-19050" algn="l" rtl="0">
                <a:lnSpc>
                  <a:spcPct val="90000"/>
                </a:lnSpc>
                <a:spcBef>
                  <a:spcPts val="0"/>
                </a:spcBef>
                <a:spcAft>
                  <a:spcPts val="0"/>
                </a:spcAft>
                <a:buClr>
                  <a:schemeClr val="dk1"/>
                </a:buClr>
                <a:buSzPts val="4200"/>
                <a:buFont typeface="Trebuchet MS"/>
                <a:buNone/>
              </a:pPr>
              <a:r>
                <a:rPr lang="es-MX" sz="1200">
                  <a:solidFill>
                    <a:schemeClr val="dk1"/>
                  </a:solidFill>
                  <a:latin typeface="Trebuchet MS"/>
                  <a:ea typeface="Trebuchet MS"/>
                  <a:cs typeface="Trebuchet MS"/>
                  <a:sym typeface="Trebuchet MS"/>
                </a:rPr>
                <a:t>mixtas)</a:t>
              </a:r>
              <a:endParaRPr sz="1200">
                <a:solidFill>
                  <a:schemeClr val="dk1"/>
                </a:solidFill>
                <a:latin typeface="Trebuchet MS"/>
                <a:ea typeface="Trebuchet MS"/>
                <a:cs typeface="Trebuchet MS"/>
                <a:sym typeface="Trebuchet MS"/>
              </a:endParaRPr>
            </a:p>
            <a:p>
              <a:pPr marL="285750" marR="0" lvl="1" indent="-19050" algn="l" rtl="0">
                <a:lnSpc>
                  <a:spcPct val="90000"/>
                </a:lnSpc>
                <a:spcBef>
                  <a:spcPts val="630"/>
                </a:spcBef>
                <a:spcAft>
                  <a:spcPts val="0"/>
                </a:spcAft>
                <a:buClr>
                  <a:schemeClr val="dk1"/>
                </a:buClr>
                <a:buSzPts val="4200"/>
                <a:buFont typeface="Trebuchet MS"/>
                <a:buNone/>
              </a:pPr>
              <a:endParaRPr sz="1200" b="0" i="0" u="none" strike="noStrike" cap="none">
                <a:solidFill>
                  <a:schemeClr val="dk1"/>
                </a:solidFill>
                <a:latin typeface="Trebuchet MS"/>
                <a:ea typeface="Trebuchet MS"/>
                <a:cs typeface="Trebuchet MS"/>
                <a:sym typeface="Trebuchet MS"/>
              </a:endParaRPr>
            </a:p>
          </p:txBody>
        </p:sp>
        <p:sp>
          <p:nvSpPr>
            <p:cNvPr id="167" name="Google Shape;167;p20"/>
            <p:cNvSpPr/>
            <p:nvPr/>
          </p:nvSpPr>
          <p:spPr>
            <a:xfrm>
              <a:off x="5974436" y="494561"/>
              <a:ext cx="2619188" cy="1047675"/>
            </a:xfrm>
            <a:prstGeom prst="rect">
              <a:avLst/>
            </a:prstGeom>
            <a:solidFill>
              <a:srgbClr val="5ECBEE"/>
            </a:solidFill>
            <a:ln w="19050" cap="rnd" cmpd="sng">
              <a:solidFill>
                <a:srgbClr val="5ECBE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0"/>
            <p:cNvSpPr txBox="1"/>
            <p:nvPr/>
          </p:nvSpPr>
          <p:spPr>
            <a:xfrm>
              <a:off x="5974561" y="494561"/>
              <a:ext cx="2619300" cy="1047600"/>
            </a:xfrm>
            <a:prstGeom prst="rect">
              <a:avLst/>
            </a:prstGeom>
            <a:noFill/>
            <a:ln>
              <a:noFill/>
            </a:ln>
          </p:spPr>
          <p:txBody>
            <a:bodyPr spcFirstLastPara="1" wrap="square" lIns="298700" tIns="170675" rIns="298700" bIns="170675" anchor="ctr" anchorCtr="0">
              <a:noAutofit/>
            </a:bodyPr>
            <a:lstStyle/>
            <a:p>
              <a:pPr marL="0" marR="0" lvl="0" indent="0" algn="ctr" rtl="0">
                <a:lnSpc>
                  <a:spcPct val="90000"/>
                </a:lnSpc>
                <a:spcBef>
                  <a:spcPts val="0"/>
                </a:spcBef>
                <a:spcAft>
                  <a:spcPts val="0"/>
                </a:spcAft>
                <a:buNone/>
              </a:pPr>
              <a:r>
                <a:rPr lang="es-MX" sz="4200" b="0" i="0" u="none" strike="noStrike" cap="none">
                  <a:solidFill>
                    <a:schemeClr val="lt1"/>
                  </a:solidFill>
                  <a:latin typeface="Trebuchet MS"/>
                  <a:ea typeface="Trebuchet MS"/>
                  <a:cs typeface="Trebuchet MS"/>
                  <a:sym typeface="Trebuchet MS"/>
                </a:rPr>
                <a:t>M</a:t>
              </a:r>
              <a:r>
                <a:rPr lang="es-MX" sz="4200">
                  <a:solidFill>
                    <a:schemeClr val="lt1"/>
                  </a:solidFill>
                  <a:latin typeface="Trebuchet MS"/>
                  <a:ea typeface="Trebuchet MS"/>
                  <a:cs typeface="Trebuchet MS"/>
                  <a:sym typeface="Trebuchet MS"/>
                </a:rPr>
                <a:t>atemáticas</a:t>
              </a:r>
              <a:endParaRPr sz="4200" b="0" i="0" u="none" strike="noStrike" cap="none">
                <a:solidFill>
                  <a:schemeClr val="lt1"/>
                </a:solidFill>
                <a:latin typeface="Trebuchet MS"/>
                <a:ea typeface="Trebuchet MS"/>
                <a:cs typeface="Trebuchet MS"/>
                <a:sym typeface="Trebuchet MS"/>
              </a:endParaRPr>
            </a:p>
          </p:txBody>
        </p:sp>
        <p:sp>
          <p:nvSpPr>
            <p:cNvPr id="169" name="Google Shape;169;p20"/>
            <p:cNvSpPr/>
            <p:nvPr/>
          </p:nvSpPr>
          <p:spPr>
            <a:xfrm>
              <a:off x="5974436" y="1542236"/>
              <a:ext cx="2619188" cy="1844640"/>
            </a:xfrm>
            <a:prstGeom prst="rect">
              <a:avLst/>
            </a:prstGeom>
            <a:solidFill>
              <a:srgbClr val="D1ECF7">
                <a:alpha val="89803"/>
              </a:srgbClr>
            </a:solidFill>
            <a:ln w="19050" cap="rnd" cmpd="sng">
              <a:solidFill>
                <a:srgbClr val="D1ECF7">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0"/>
            <p:cNvSpPr txBox="1"/>
            <p:nvPr/>
          </p:nvSpPr>
          <p:spPr>
            <a:xfrm>
              <a:off x="5974427" y="1542232"/>
              <a:ext cx="2619300" cy="2709900"/>
            </a:xfrm>
            <a:prstGeom prst="rect">
              <a:avLst/>
            </a:prstGeom>
            <a:noFill/>
            <a:ln>
              <a:noFill/>
            </a:ln>
          </p:spPr>
          <p:txBody>
            <a:bodyPr spcFirstLastPara="1" wrap="square" lIns="224025" tIns="224025" rIns="298700" bIns="336025" anchor="t" anchorCtr="0">
              <a:noAutofit/>
            </a:bodyPr>
            <a:lstStyle/>
            <a:p>
              <a:pPr marL="0" lvl="0" indent="0" algn="l" rtl="0">
                <a:lnSpc>
                  <a:spcPct val="115000"/>
                </a:lnSpc>
                <a:spcBef>
                  <a:spcPts val="0"/>
                </a:spcBef>
                <a:spcAft>
                  <a:spcPts val="0"/>
                </a:spcAft>
                <a:buClr>
                  <a:schemeClr val="dk1"/>
                </a:buClr>
                <a:buSzPts val="1100"/>
                <a:buFont typeface="Arial"/>
                <a:buNone/>
              </a:pPr>
              <a:r>
                <a:rPr lang="es-MX" sz="1100">
                  <a:solidFill>
                    <a:schemeClr val="dk1"/>
                  </a:solidFill>
                  <a:latin typeface="Trebuchet MS"/>
                  <a:ea typeface="Trebuchet MS"/>
                  <a:cs typeface="Trebuchet MS"/>
                  <a:sym typeface="Trebuchet MS"/>
                </a:rPr>
                <a:t>Unidad 1. Pensamiento geométrico para visualizar y argumentar </a:t>
              </a:r>
              <a:endParaRPr sz="1100">
                <a:solidFill>
                  <a:schemeClr val="dk1"/>
                </a:solidFill>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s-MX" sz="1100">
                  <a:solidFill>
                    <a:schemeClr val="dk1"/>
                  </a:solidFill>
                  <a:latin typeface="Trebuchet MS"/>
                  <a:ea typeface="Trebuchet MS"/>
                  <a:cs typeface="Trebuchet MS"/>
                  <a:sym typeface="Trebuchet MS"/>
                </a:rPr>
                <a:t>1.1. Los elementos geométricos</a:t>
              </a:r>
              <a:endParaRPr sz="1100">
                <a:solidFill>
                  <a:schemeClr val="dk1"/>
                </a:solidFill>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s-MX" sz="1100">
                  <a:solidFill>
                    <a:schemeClr val="dk1"/>
                  </a:solidFill>
                  <a:latin typeface="Trebuchet MS"/>
                  <a:ea typeface="Trebuchet MS"/>
                  <a:cs typeface="Trebuchet MS"/>
                  <a:sym typeface="Trebuchet MS"/>
                </a:rPr>
                <a:t>a) Los objetos geométricos básicos: el punto, el segmento, la recta y el ángulo</a:t>
              </a:r>
              <a:endParaRPr sz="1100">
                <a:solidFill>
                  <a:schemeClr val="dk1"/>
                </a:solidFill>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s-MX" sz="1100">
                  <a:solidFill>
                    <a:schemeClr val="dk1"/>
                  </a:solidFill>
                  <a:latin typeface="Trebuchet MS"/>
                  <a:ea typeface="Trebuchet MS"/>
                  <a:cs typeface="Trebuchet MS"/>
                  <a:sym typeface="Trebuchet MS"/>
                </a:rPr>
                <a:t>1.2. Congruencia</a:t>
              </a:r>
              <a:endParaRPr sz="1100">
                <a:solidFill>
                  <a:schemeClr val="dk1"/>
                </a:solidFill>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s-MX" sz="1100">
                  <a:solidFill>
                    <a:schemeClr val="dk1"/>
                  </a:solidFill>
                  <a:latin typeface="Trebuchet MS"/>
                  <a:ea typeface="Trebuchet MS"/>
                  <a:cs typeface="Trebuchet MS"/>
                  <a:sym typeface="Trebuchet MS"/>
                </a:rPr>
                <a:t>a) Segmentos proporcionales</a:t>
              </a:r>
              <a:endParaRPr sz="1100">
                <a:solidFill>
                  <a:schemeClr val="dk1"/>
                </a:solidFill>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s-MX" sz="1100">
                  <a:solidFill>
                    <a:schemeClr val="dk1"/>
                  </a:solidFill>
                  <a:latin typeface="Trebuchet MS"/>
                  <a:ea typeface="Trebuchet MS"/>
                  <a:cs typeface="Trebuchet MS"/>
                  <a:sym typeface="Trebuchet MS"/>
                </a:rPr>
                <a:t>b) Rectas y segmentos notables</a:t>
              </a:r>
              <a:endParaRPr sz="1100">
                <a:solidFill>
                  <a:schemeClr val="dk1"/>
                </a:solidFill>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s-MX" sz="1100">
                  <a:solidFill>
                    <a:schemeClr val="dk1"/>
                  </a:solidFill>
                  <a:latin typeface="Trebuchet MS"/>
                  <a:ea typeface="Trebuchet MS"/>
                  <a:cs typeface="Trebuchet MS"/>
                  <a:sym typeface="Trebuchet MS"/>
                </a:rPr>
                <a:t>c) Ángulos y segmentos de arco</a:t>
              </a:r>
              <a:endParaRPr sz="1100">
                <a:solidFill>
                  <a:schemeClr val="dk1"/>
                </a:solidFill>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s-MX" sz="1100">
                  <a:solidFill>
                    <a:schemeClr val="dk1"/>
                  </a:solidFill>
                  <a:latin typeface="Trebuchet MS"/>
                  <a:ea typeface="Trebuchet MS"/>
                  <a:cs typeface="Trebuchet MS"/>
                  <a:sym typeface="Trebuchet MS"/>
                </a:rPr>
                <a:t>d) Sectores</a:t>
              </a:r>
              <a:endParaRPr sz="1100">
                <a:solidFill>
                  <a:schemeClr val="dk1"/>
                </a:solidFill>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s-MX" sz="1100">
                  <a:solidFill>
                    <a:schemeClr val="dk1"/>
                  </a:solidFill>
                  <a:latin typeface="Trebuchet MS"/>
                  <a:ea typeface="Trebuchet MS"/>
                  <a:cs typeface="Trebuchet MS"/>
                  <a:sym typeface="Trebuchet MS"/>
                </a:rPr>
                <a:t>1.3. El triángulo y su geometría</a:t>
              </a:r>
              <a:endParaRPr sz="1100">
                <a:solidFill>
                  <a:schemeClr val="dk1"/>
                </a:solidFill>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s-MX" sz="1100">
                  <a:solidFill>
                    <a:schemeClr val="dk1"/>
                  </a:solidFill>
                  <a:latin typeface="Trebuchet MS"/>
                  <a:ea typeface="Trebuchet MS"/>
                  <a:cs typeface="Trebuchet MS"/>
                  <a:sym typeface="Trebuchet MS"/>
                </a:rPr>
                <a:t>a) Sus puntos y rectas notables</a:t>
              </a:r>
              <a:endParaRPr sz="1100">
                <a:solidFill>
                  <a:schemeClr val="dk1"/>
                </a:solidFill>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r>
                <a:rPr lang="es-MX" sz="1100">
                  <a:solidFill>
                    <a:schemeClr val="dk1"/>
                  </a:solidFill>
                  <a:latin typeface="Trebuchet MS"/>
                  <a:ea typeface="Trebuchet MS"/>
                  <a:cs typeface="Trebuchet MS"/>
                  <a:sym typeface="Trebuchet MS"/>
                </a:rPr>
                <a:t>b) El teorema de Pitágoras</a:t>
              </a:r>
              <a:endParaRPr sz="1100">
                <a:solidFill>
                  <a:schemeClr val="dk1"/>
                </a:solidFill>
                <a:latin typeface="Trebuchet MS"/>
                <a:ea typeface="Trebuchet MS"/>
                <a:cs typeface="Trebuchet MS"/>
                <a:sym typeface="Trebuchet MS"/>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Trebuchet MS"/>
                <a:ea typeface="Trebuchet MS"/>
                <a:cs typeface="Trebuchet MS"/>
                <a:sym typeface="Trebuchet MS"/>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s-MX"/>
              <a:t>Introducción o justificación y descripción del proyecto</a:t>
            </a:r>
            <a:endParaRPr/>
          </a:p>
        </p:txBody>
      </p:sp>
      <p:sp>
        <p:nvSpPr>
          <p:cNvPr id="176" name="Google Shape;176;p21"/>
          <p:cNvSpPr txBox="1">
            <a:spLocks noGrp="1"/>
          </p:cNvSpPr>
          <p:nvPr>
            <p:ph type="body" idx="1"/>
          </p:nvPr>
        </p:nvSpPr>
        <p:spPr>
          <a:xfrm>
            <a:off x="677334" y="2160589"/>
            <a:ext cx="8596800" cy="3880800"/>
          </a:xfrm>
          <a:prstGeom prst="rect">
            <a:avLst/>
          </a:prstGeom>
          <a:noFill/>
          <a:ln>
            <a:noFill/>
          </a:ln>
        </p:spPr>
        <p:txBody>
          <a:bodyPr spcFirstLastPara="1" wrap="square" lIns="91425" tIns="45700" rIns="91425" bIns="45700" anchor="t" anchorCtr="0">
            <a:noAutofit/>
          </a:bodyPr>
          <a:lstStyle/>
          <a:p>
            <a:pPr marL="0" marR="114300" lvl="0" indent="0" algn="l" rtl="0">
              <a:lnSpc>
                <a:spcPct val="115000"/>
              </a:lnSpc>
              <a:spcBef>
                <a:spcPts val="400"/>
              </a:spcBef>
              <a:spcAft>
                <a:spcPts val="0"/>
              </a:spcAft>
              <a:buClr>
                <a:schemeClr val="dk1"/>
              </a:buClr>
              <a:buSzPts val="1100"/>
              <a:buFont typeface="Arial"/>
              <a:buNone/>
            </a:pPr>
            <a:r>
              <a:rPr lang="es-MX" sz="1200">
                <a:solidFill>
                  <a:srgbClr val="0070C0"/>
                </a:solidFill>
                <a:latin typeface="Arial"/>
                <a:ea typeface="Arial"/>
                <a:cs typeface="Arial"/>
                <a:sym typeface="Arial"/>
              </a:rPr>
              <a:t>El objetivo del proyecto es estimular el trabajo interdisciplinario entre asignaturas del área de ciencias sociales, exactas y las artes, en el entorno vivencial de la arquitectura novohispana, el análisis numérico y la creatividad, para generar un cartel didáctico novedoso.</a:t>
            </a:r>
            <a:endParaRPr sz="1200">
              <a:solidFill>
                <a:srgbClr val="0070C0"/>
              </a:solidFill>
              <a:latin typeface="Arial"/>
              <a:ea typeface="Arial"/>
              <a:cs typeface="Arial"/>
              <a:sym typeface="Arial"/>
            </a:endParaRPr>
          </a:p>
          <a:p>
            <a:pPr marL="0" marR="114300" lvl="0" indent="0" algn="l" rtl="0">
              <a:lnSpc>
                <a:spcPct val="115000"/>
              </a:lnSpc>
              <a:spcBef>
                <a:spcPts val="400"/>
              </a:spcBef>
              <a:spcAft>
                <a:spcPts val="0"/>
              </a:spcAft>
              <a:buClr>
                <a:schemeClr val="dk1"/>
              </a:buClr>
              <a:buSzPts val="1100"/>
              <a:buFont typeface="Arial"/>
              <a:buNone/>
            </a:pPr>
            <a:r>
              <a:rPr lang="es-MX" sz="1200">
                <a:solidFill>
                  <a:srgbClr val="0070C0"/>
                </a:solidFill>
                <a:latin typeface="Arial"/>
                <a:ea typeface="Arial"/>
                <a:cs typeface="Arial"/>
                <a:sym typeface="Arial"/>
              </a:rPr>
              <a:t>En el ciclo escolar 2018-2019 se pretende generar el proyecto. El resultado será generar tres secuencias didácticas, mismas que serán evaluadas por pares y probadas con alumnos para ajustarlas y mejorarlas.</a:t>
            </a:r>
            <a:endParaRPr sz="1200">
              <a:solidFill>
                <a:srgbClr val="0070C0"/>
              </a:solidFill>
              <a:latin typeface="Arial"/>
              <a:ea typeface="Arial"/>
              <a:cs typeface="Arial"/>
              <a:sym typeface="Arial"/>
            </a:endParaRPr>
          </a:p>
          <a:p>
            <a:pPr marL="0" marR="114300" lvl="0" indent="0" algn="l" rtl="0">
              <a:lnSpc>
                <a:spcPct val="115000"/>
              </a:lnSpc>
              <a:spcBef>
                <a:spcPts val="400"/>
              </a:spcBef>
              <a:spcAft>
                <a:spcPts val="0"/>
              </a:spcAft>
              <a:buClr>
                <a:schemeClr val="dk1"/>
              </a:buClr>
              <a:buSzPts val="1100"/>
              <a:buFont typeface="Arial"/>
              <a:buNone/>
            </a:pPr>
            <a:r>
              <a:rPr lang="es-MX" sz="1200">
                <a:solidFill>
                  <a:srgbClr val="0070C0"/>
                </a:solidFill>
                <a:latin typeface="Arial"/>
                <a:ea typeface="Arial"/>
                <a:cs typeface="Arial"/>
                <a:sym typeface="Arial"/>
              </a:rPr>
              <a:t>Durante el presente ciclo escolar, además de mantener la idea original de crear un cartel, hemos abierto una línea complementaria de trabajo, que consiste en desarrollar secuencias didácticas haciendo uso de la información de la Red sobre los diferentes museos que existen en México (Chapultepec y virreinato), además del uso de Geogebra para el cálculo de las figuras geométricas elegidas por cada equipo.</a:t>
            </a:r>
            <a:endParaRPr sz="1200">
              <a:solidFill>
                <a:srgbClr val="0070C0"/>
              </a:solidFill>
              <a:latin typeface="Arial"/>
              <a:ea typeface="Arial"/>
              <a:cs typeface="Arial"/>
              <a:sym typeface="Arial"/>
            </a:endParaRPr>
          </a:p>
          <a:p>
            <a:pPr marL="0" marR="114300" lvl="0" indent="0" algn="l" rtl="0">
              <a:lnSpc>
                <a:spcPct val="115000"/>
              </a:lnSpc>
              <a:spcBef>
                <a:spcPts val="400"/>
              </a:spcBef>
              <a:spcAft>
                <a:spcPts val="0"/>
              </a:spcAft>
              <a:buClr>
                <a:schemeClr val="dk1"/>
              </a:buClr>
              <a:buSzPts val="1100"/>
              <a:buFont typeface="Arial"/>
              <a:buNone/>
            </a:pPr>
            <a:r>
              <a:rPr lang="es-MX" sz="1200">
                <a:solidFill>
                  <a:srgbClr val="0070C0"/>
                </a:solidFill>
                <a:latin typeface="Arial"/>
                <a:ea typeface="Arial"/>
                <a:cs typeface="Arial"/>
                <a:sym typeface="Arial"/>
              </a:rPr>
              <a:t>Cada semana el alumno deberá integrar un avance de investigación hasta concluir con su cartel. En la secuencia 1 será describir la elección de su monumento, datos históricos, y curiosos del mismo, en la secuencia 2 deberá describir el estilo de arte que lleva el monumento, sombras, colores y grafías. Para la secuencia 3 el equipo deberá demostrar las áreas, perímetros y medidas originales del monumento a través del cálculo de distancia entre dos puntos, recta y uso de fórmulas de oblicuángulos. Puede apoyarse del tema de ortocentro y baricentro. Una vez concluida y revisada las secuencias procederá a la presentación de su cartel con la síntesis de su investigación.</a:t>
            </a:r>
            <a:endParaRPr sz="1200">
              <a:solidFill>
                <a:srgbClr val="0070C0"/>
              </a:solidFill>
              <a:latin typeface="Arial"/>
              <a:ea typeface="Arial"/>
              <a:cs typeface="Arial"/>
              <a:sym typeface="Arial"/>
            </a:endParaRPr>
          </a:p>
          <a:p>
            <a:pPr marL="342900" lvl="0" indent="-251459" algn="l" rtl="0">
              <a:spcBef>
                <a:spcPts val="0"/>
              </a:spcBef>
              <a:spcAft>
                <a:spcPts val="0"/>
              </a:spcAft>
              <a:buSzPts val="144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s-MX"/>
              <a:t>Objetivo general del proyecto</a:t>
            </a:r>
            <a:endParaRPr/>
          </a:p>
        </p:txBody>
      </p:sp>
      <p:sp>
        <p:nvSpPr>
          <p:cNvPr id="182" name="Google Shape;182;p22"/>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Autofit/>
          </a:bodyPr>
          <a:lstStyle/>
          <a:p>
            <a:pPr marL="0" marR="114300" lvl="0" indent="0" algn="l" rtl="0">
              <a:lnSpc>
                <a:spcPct val="115000"/>
              </a:lnSpc>
              <a:spcBef>
                <a:spcPts val="400"/>
              </a:spcBef>
              <a:spcAft>
                <a:spcPts val="0"/>
              </a:spcAft>
              <a:buClr>
                <a:schemeClr val="dk1"/>
              </a:buClr>
              <a:buSzPts val="1100"/>
              <a:buFont typeface="Arial"/>
              <a:buNone/>
            </a:pPr>
            <a:r>
              <a:rPr lang="es-MX" sz="1100" b="1">
                <a:solidFill>
                  <a:schemeClr val="dk1"/>
                </a:solidFill>
                <a:latin typeface="Arial"/>
                <a:ea typeface="Arial"/>
                <a:cs typeface="Arial"/>
                <a:sym typeface="Arial"/>
              </a:rPr>
              <a:t>Objetivo General.</a:t>
            </a:r>
            <a:endParaRPr sz="1100" b="1">
              <a:solidFill>
                <a:schemeClr val="dk1"/>
              </a:solidFill>
              <a:latin typeface="Arial"/>
              <a:ea typeface="Arial"/>
              <a:cs typeface="Arial"/>
              <a:sym typeface="Arial"/>
            </a:endParaRPr>
          </a:p>
          <a:p>
            <a:pPr marL="0" marR="114300" lvl="0" indent="0" algn="l" rtl="0">
              <a:lnSpc>
                <a:spcPct val="115000"/>
              </a:lnSpc>
              <a:spcBef>
                <a:spcPts val="400"/>
              </a:spcBef>
              <a:spcAft>
                <a:spcPts val="0"/>
              </a:spcAft>
              <a:buClr>
                <a:schemeClr val="dk1"/>
              </a:buClr>
              <a:buSzPts val="1100"/>
              <a:buFont typeface="Arial"/>
              <a:buNone/>
            </a:pPr>
            <a:r>
              <a:rPr lang="es-MX" sz="1100">
                <a:solidFill>
                  <a:schemeClr val="dk1"/>
                </a:solidFill>
                <a:latin typeface="Arial"/>
                <a:ea typeface="Arial"/>
                <a:cs typeface="Arial"/>
                <a:sym typeface="Arial"/>
              </a:rPr>
              <a:t>Conocer, analizar e investigar cómo la interdisciplinariedad permite el estudio de un monumento o arquitectura desde varias perspectivas académicas.  Con esto se pretende un proceso de análisis, indagación e interpretación de un elemento del pasado con una representación actual y con el uso de tecnologías. Además de la posibilidad del uso de distintas ciencias.</a:t>
            </a:r>
            <a:endParaRPr sz="1100">
              <a:solidFill>
                <a:schemeClr val="dk1"/>
              </a:solidFill>
              <a:latin typeface="Arial"/>
              <a:ea typeface="Arial"/>
              <a:cs typeface="Arial"/>
              <a:sym typeface="Arial"/>
            </a:endParaRPr>
          </a:p>
          <a:p>
            <a:pPr marL="0" marR="114300" lvl="0" indent="0" algn="l" rtl="0">
              <a:lnSpc>
                <a:spcPct val="115000"/>
              </a:lnSpc>
              <a:spcBef>
                <a:spcPts val="400"/>
              </a:spcBef>
              <a:spcAft>
                <a:spcPts val="0"/>
              </a:spcAft>
              <a:buClr>
                <a:schemeClr val="dk1"/>
              </a:buClr>
              <a:buSzPts val="1100"/>
              <a:buFont typeface="Arial"/>
              <a:buNone/>
            </a:pPr>
            <a:r>
              <a:rPr lang="es-MX" sz="1100" b="1">
                <a:solidFill>
                  <a:schemeClr val="dk1"/>
                </a:solidFill>
                <a:latin typeface="Arial"/>
                <a:ea typeface="Arial"/>
                <a:cs typeface="Arial"/>
                <a:sym typeface="Arial"/>
              </a:rPr>
              <a:t>Objetivos particulares.</a:t>
            </a:r>
            <a:endParaRPr sz="1100" b="1">
              <a:solidFill>
                <a:schemeClr val="dk1"/>
              </a:solidFill>
              <a:latin typeface="Arial"/>
              <a:ea typeface="Arial"/>
              <a:cs typeface="Arial"/>
              <a:sym typeface="Arial"/>
            </a:endParaRPr>
          </a:p>
          <a:p>
            <a:pPr marL="0" marR="114300" lvl="0" indent="0" algn="l" rtl="0">
              <a:lnSpc>
                <a:spcPct val="115000"/>
              </a:lnSpc>
              <a:spcBef>
                <a:spcPts val="400"/>
              </a:spcBef>
              <a:spcAft>
                <a:spcPts val="0"/>
              </a:spcAft>
              <a:buClr>
                <a:schemeClr val="dk1"/>
              </a:buClr>
              <a:buSzPts val="1100"/>
              <a:buFont typeface="Arial"/>
              <a:buNone/>
            </a:pPr>
            <a:r>
              <a:rPr lang="es-MX" sz="1100">
                <a:solidFill>
                  <a:schemeClr val="dk1"/>
                </a:solidFill>
                <a:latin typeface="Arial"/>
                <a:ea typeface="Arial"/>
                <a:cs typeface="Arial"/>
                <a:sym typeface="Arial"/>
              </a:rPr>
              <a:t>Utilizar el conocimiento matemático – histórico - artístico para organizar, interpretar e intervenir en cuestiones arquitectónicas de la época colonial.</a:t>
            </a:r>
            <a:endParaRPr sz="1100">
              <a:solidFill>
                <a:schemeClr val="dk1"/>
              </a:solidFill>
              <a:latin typeface="Arial"/>
              <a:ea typeface="Arial"/>
              <a:cs typeface="Arial"/>
              <a:sym typeface="Arial"/>
            </a:endParaRPr>
          </a:p>
          <a:p>
            <a:pPr marL="0" marR="114300" lvl="0" indent="0" algn="l" rtl="0">
              <a:lnSpc>
                <a:spcPct val="115000"/>
              </a:lnSpc>
              <a:spcBef>
                <a:spcPts val="400"/>
              </a:spcBef>
              <a:spcAft>
                <a:spcPts val="0"/>
              </a:spcAft>
              <a:buClr>
                <a:schemeClr val="dk1"/>
              </a:buClr>
              <a:buSzPts val="1100"/>
              <a:buFont typeface="Arial"/>
              <a:buNone/>
            </a:pPr>
            <a:r>
              <a:rPr lang="es-MX" sz="1100">
                <a:solidFill>
                  <a:schemeClr val="dk1"/>
                </a:solidFill>
                <a:latin typeface="Arial"/>
                <a:ea typeface="Arial"/>
                <a:cs typeface="Arial"/>
                <a:sym typeface="Arial"/>
              </a:rPr>
              <a:t>Comprender e interpretar distintas formas de expresión matemática artística e incorporarlas al lenguaje histórico y a los modos de argumentación habituales.</a:t>
            </a:r>
            <a:endParaRPr sz="1100">
              <a:solidFill>
                <a:schemeClr val="dk1"/>
              </a:solidFill>
              <a:latin typeface="Arial"/>
              <a:ea typeface="Arial"/>
              <a:cs typeface="Arial"/>
              <a:sym typeface="Arial"/>
            </a:endParaRPr>
          </a:p>
          <a:p>
            <a:pPr marL="0" marR="114300" lvl="0" indent="0" algn="l" rtl="0">
              <a:lnSpc>
                <a:spcPct val="115000"/>
              </a:lnSpc>
              <a:spcBef>
                <a:spcPts val="400"/>
              </a:spcBef>
              <a:spcAft>
                <a:spcPts val="0"/>
              </a:spcAft>
              <a:buClr>
                <a:schemeClr val="dk1"/>
              </a:buClr>
              <a:buSzPts val="1100"/>
              <a:buFont typeface="Arial"/>
              <a:buNone/>
            </a:pPr>
            <a:r>
              <a:rPr lang="es-MX" sz="1100">
                <a:solidFill>
                  <a:schemeClr val="dk1"/>
                </a:solidFill>
                <a:latin typeface="Arial"/>
                <a:ea typeface="Arial"/>
                <a:cs typeface="Arial"/>
                <a:sym typeface="Arial"/>
              </a:rPr>
              <a:t>Reconocer y plantear situaciones en las que existan monumentos arquitectónicos de ser formulados en términos matemáticos, utilizar diferentes estrategias para resolverlos y analizar los resultados utilizando los recursos apropiados y artísticos.</a:t>
            </a:r>
            <a:endParaRPr sz="1100">
              <a:solidFill>
                <a:schemeClr val="dk1"/>
              </a:solidFill>
              <a:latin typeface="Arial"/>
              <a:ea typeface="Arial"/>
              <a:cs typeface="Arial"/>
              <a:sym typeface="Arial"/>
            </a:endParaRPr>
          </a:p>
          <a:p>
            <a:pPr marL="0" marR="114300" lvl="0" indent="0" algn="l" rtl="0">
              <a:lnSpc>
                <a:spcPct val="115000"/>
              </a:lnSpc>
              <a:spcBef>
                <a:spcPts val="400"/>
              </a:spcBef>
              <a:spcAft>
                <a:spcPts val="0"/>
              </a:spcAft>
              <a:buClr>
                <a:schemeClr val="dk1"/>
              </a:buClr>
              <a:buSzPts val="1100"/>
              <a:buFont typeface="Arial"/>
              <a:buNone/>
            </a:pPr>
            <a:r>
              <a:rPr lang="es-MX" sz="1100">
                <a:solidFill>
                  <a:schemeClr val="dk1"/>
                </a:solidFill>
                <a:latin typeface="Arial"/>
                <a:ea typeface="Arial"/>
                <a:cs typeface="Arial"/>
                <a:sym typeface="Arial"/>
              </a:rPr>
              <a:t>Reflexionar sobre las propias estrategias utilizadas en las actividades matemáticas en la época colonial.</a:t>
            </a:r>
            <a:endParaRPr sz="1100">
              <a:solidFill>
                <a:schemeClr val="dk1"/>
              </a:solidFill>
              <a:latin typeface="Arial"/>
              <a:ea typeface="Arial"/>
              <a:cs typeface="Arial"/>
              <a:sym typeface="Arial"/>
            </a:endParaRPr>
          </a:p>
          <a:p>
            <a:pPr marL="0" marR="114300" lvl="0" indent="0" algn="l" rtl="0">
              <a:lnSpc>
                <a:spcPct val="115000"/>
              </a:lnSpc>
              <a:spcBef>
                <a:spcPts val="400"/>
              </a:spcBef>
              <a:spcAft>
                <a:spcPts val="0"/>
              </a:spcAft>
              <a:buClr>
                <a:schemeClr val="dk1"/>
              </a:buClr>
              <a:buSzPts val="1100"/>
              <a:buFont typeface="Arial"/>
              <a:buNone/>
            </a:pPr>
            <a:r>
              <a:rPr lang="es-MX" sz="1100">
                <a:solidFill>
                  <a:schemeClr val="dk1"/>
                </a:solidFill>
                <a:latin typeface="Arial"/>
                <a:ea typeface="Arial"/>
                <a:cs typeface="Arial"/>
                <a:sym typeface="Arial"/>
              </a:rPr>
              <a:t>Incorporar hábitos y actitudes propios de la actividad matemática histórica y artística.</a:t>
            </a:r>
            <a:endParaRPr sz="1100">
              <a:solidFill>
                <a:schemeClr val="dk1"/>
              </a:solidFill>
              <a:latin typeface="Arial"/>
              <a:ea typeface="Arial"/>
              <a:cs typeface="Arial"/>
              <a:sym typeface="Arial"/>
            </a:endParaRPr>
          </a:p>
          <a:p>
            <a:pPr marL="0" marR="114300" lvl="0" indent="0" algn="l" rtl="0">
              <a:lnSpc>
                <a:spcPct val="115000"/>
              </a:lnSpc>
              <a:spcBef>
                <a:spcPts val="400"/>
              </a:spcBef>
              <a:spcAft>
                <a:spcPts val="0"/>
              </a:spcAft>
              <a:buClr>
                <a:schemeClr val="dk1"/>
              </a:buClr>
              <a:buSzPts val="1100"/>
              <a:buFont typeface="Arial"/>
              <a:buNone/>
            </a:pPr>
            <a:r>
              <a:rPr lang="es-MX" sz="1100">
                <a:solidFill>
                  <a:schemeClr val="dk1"/>
                </a:solidFill>
                <a:latin typeface="Arial"/>
                <a:ea typeface="Arial"/>
                <a:cs typeface="Arial"/>
                <a:sym typeface="Arial"/>
              </a:rPr>
              <a:t>Utilizar con soltura y sentido crítico los distintos recursos con especial énfasis en los recursos tecnológicos (calculadoras, programas informáticos) de forma que supongan una ayuda en el aprendizaje y en las aplicaciones instrumentales de las matemáticas para analizar un monumento histórico con calidad artística.</a:t>
            </a:r>
            <a:endParaRPr sz="1100">
              <a:solidFill>
                <a:schemeClr val="dk1"/>
              </a:solidFill>
              <a:latin typeface="Arial"/>
              <a:ea typeface="Arial"/>
              <a:cs typeface="Arial"/>
              <a:sym typeface="Arial"/>
            </a:endParaRPr>
          </a:p>
          <a:p>
            <a:pPr marL="342900" lvl="0" indent="-251459" algn="l" rtl="0">
              <a:spcBef>
                <a:spcPts val="0"/>
              </a:spcBef>
              <a:spcAft>
                <a:spcPts val="0"/>
              </a:spcAft>
              <a:buSzPts val="144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s-MX"/>
              <a:t>Objetivo de cada materia involucrada</a:t>
            </a:r>
            <a:endParaRPr/>
          </a:p>
        </p:txBody>
      </p:sp>
      <p:pic>
        <p:nvPicPr>
          <p:cNvPr id="188" name="Google Shape;188;p23"/>
          <p:cNvPicPr preferRelativeResize="0"/>
          <p:nvPr/>
        </p:nvPicPr>
        <p:blipFill>
          <a:blip r:embed="rId3">
            <a:alphaModFix/>
          </a:blip>
          <a:stretch>
            <a:fillRect/>
          </a:stretch>
        </p:blipFill>
        <p:spPr>
          <a:xfrm>
            <a:off x="817275" y="1778750"/>
            <a:ext cx="8944101" cy="4116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4"/>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accent1"/>
              </a:buClr>
              <a:buSzPts val="5400"/>
              <a:buFont typeface="Trebuchet MS"/>
              <a:buNone/>
            </a:pPr>
            <a:r>
              <a:rPr lang="es-MX"/>
              <a:t>ACTIVIDADES DURANTE EL PROYECTO </a:t>
            </a:r>
            <a:endParaRPr/>
          </a:p>
        </p:txBody>
      </p:sp>
      <p:sp>
        <p:nvSpPr>
          <p:cNvPr id="194" name="Google Shape;194;p24"/>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440"/>
              <a:buNone/>
            </a:pPr>
            <a:r>
              <a:rPr lang="es-MX" b="1"/>
              <a:t>Evento de entrada, actividades interdisciplinarios, actividades por materia, evento de cierre del proyecto</a:t>
            </a:r>
            <a:r>
              <a:rPr lang="es-MX"/>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s-MX"/>
              <a:t>ACTIVIDAD EVENTO DE ENTRADA</a:t>
            </a:r>
            <a:endParaRPr/>
          </a:p>
        </p:txBody>
      </p:sp>
      <p:graphicFrame>
        <p:nvGraphicFramePr>
          <p:cNvPr id="200" name="Google Shape;200;p25"/>
          <p:cNvGraphicFramePr/>
          <p:nvPr/>
        </p:nvGraphicFramePr>
        <p:xfrm>
          <a:off x="677334" y="1424766"/>
          <a:ext cx="9000000" cy="3424428"/>
        </p:xfrm>
        <a:graphic>
          <a:graphicData uri="http://schemas.openxmlformats.org/drawingml/2006/table">
            <a:tbl>
              <a:tblPr>
                <a:noFill/>
                <a:tableStyleId>{FCCB8C21-A2E3-409B-8FE0-EAB24F5EC2CA}</a:tableStyleId>
              </a:tblPr>
              <a:tblGrid>
                <a:gridCol w="1167225">
                  <a:extLst>
                    <a:ext uri="{9D8B030D-6E8A-4147-A177-3AD203B41FA5}">
                      <a16:colId xmlns:a16="http://schemas.microsoft.com/office/drawing/2014/main" val="20000"/>
                    </a:ext>
                  </a:extLst>
                </a:gridCol>
                <a:gridCol w="1542500">
                  <a:extLst>
                    <a:ext uri="{9D8B030D-6E8A-4147-A177-3AD203B41FA5}">
                      <a16:colId xmlns:a16="http://schemas.microsoft.com/office/drawing/2014/main" val="20001"/>
                    </a:ext>
                  </a:extLst>
                </a:gridCol>
                <a:gridCol w="644350">
                  <a:extLst>
                    <a:ext uri="{9D8B030D-6E8A-4147-A177-3AD203B41FA5}">
                      <a16:colId xmlns:a16="http://schemas.microsoft.com/office/drawing/2014/main" val="20002"/>
                    </a:ext>
                  </a:extLst>
                </a:gridCol>
                <a:gridCol w="644350">
                  <a:extLst>
                    <a:ext uri="{9D8B030D-6E8A-4147-A177-3AD203B41FA5}">
                      <a16:colId xmlns:a16="http://schemas.microsoft.com/office/drawing/2014/main" val="20003"/>
                    </a:ext>
                  </a:extLst>
                </a:gridCol>
                <a:gridCol w="644350">
                  <a:extLst>
                    <a:ext uri="{9D8B030D-6E8A-4147-A177-3AD203B41FA5}">
                      <a16:colId xmlns:a16="http://schemas.microsoft.com/office/drawing/2014/main" val="20004"/>
                    </a:ext>
                  </a:extLst>
                </a:gridCol>
                <a:gridCol w="644350">
                  <a:extLst>
                    <a:ext uri="{9D8B030D-6E8A-4147-A177-3AD203B41FA5}">
                      <a16:colId xmlns:a16="http://schemas.microsoft.com/office/drawing/2014/main" val="20005"/>
                    </a:ext>
                  </a:extLst>
                </a:gridCol>
                <a:gridCol w="644350">
                  <a:extLst>
                    <a:ext uri="{9D8B030D-6E8A-4147-A177-3AD203B41FA5}">
                      <a16:colId xmlns:a16="http://schemas.microsoft.com/office/drawing/2014/main" val="20006"/>
                    </a:ext>
                  </a:extLst>
                </a:gridCol>
                <a:gridCol w="644350">
                  <a:extLst>
                    <a:ext uri="{9D8B030D-6E8A-4147-A177-3AD203B41FA5}">
                      <a16:colId xmlns:a16="http://schemas.microsoft.com/office/drawing/2014/main" val="20007"/>
                    </a:ext>
                  </a:extLst>
                </a:gridCol>
                <a:gridCol w="644350">
                  <a:extLst>
                    <a:ext uri="{9D8B030D-6E8A-4147-A177-3AD203B41FA5}">
                      <a16:colId xmlns:a16="http://schemas.microsoft.com/office/drawing/2014/main" val="20008"/>
                    </a:ext>
                  </a:extLst>
                </a:gridCol>
                <a:gridCol w="1779825">
                  <a:extLst>
                    <a:ext uri="{9D8B030D-6E8A-4147-A177-3AD203B41FA5}">
                      <a16:colId xmlns:a16="http://schemas.microsoft.com/office/drawing/2014/main" val="20009"/>
                    </a:ext>
                  </a:extLst>
                </a:gridCol>
              </a:tblGrid>
              <a:tr h="127000">
                <a:tc gridSpan="4">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Nombre de la actividad: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solidFill>
                            <a:schemeClr val="dk1"/>
                          </a:solidFill>
                        </a:rPr>
                        <a:t>Fotocollage y video presentación</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Fecha inicio y cierre</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t>Octubre 30-Diciembre 13</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extLst>
                  <a:ext uri="{0D108BD9-81ED-4DB2-BD59-A6C34878D82A}">
                    <a16:rowId xmlns:a16="http://schemas.microsoft.com/office/drawing/2014/main" val="10000"/>
                  </a:ext>
                </a:extLst>
              </a:tr>
              <a:tr h="127000">
                <a:tc gridSpan="4">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Objetivo de la Actividad</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gridSpan="6">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solidFill>
                            <a:schemeClr val="dk1"/>
                          </a:solidFill>
                          <a:highlight>
                            <a:srgbClr val="CCCCCC"/>
                          </a:highlight>
                        </a:rPr>
                        <a:t>Realizar la presentación comenzando con la pregunta detonadora, después proyectar un video para concluir con la explicacion de cada materia.</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1"/>
                  </a:ext>
                </a:extLst>
              </a:tr>
              <a:tr h="127000">
                <a:tc>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Grado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11</a:t>
                      </a:r>
                      <a:r>
                        <a:rPr lang="es-MX" sz="1000"/>
                        <a:t>º</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Materia(s)</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t>Matemáticas</a:t>
                      </a:r>
                      <a:r>
                        <a:rPr lang="es-MX" sz="1000">
                          <a:latin typeface="Arial"/>
                          <a:ea typeface="Arial"/>
                          <a:cs typeface="Arial"/>
                          <a:sym typeface="Arial"/>
                        </a:rPr>
                        <a:t> </a:t>
                      </a:r>
                      <a:endParaRPr sz="1000">
                        <a:latin typeface="Arial"/>
                        <a:ea typeface="Arial"/>
                        <a:cs typeface="Arial"/>
                        <a:sym typeface="Arial"/>
                      </a:endParaRPr>
                    </a:p>
                    <a:p>
                      <a:pPr marL="0" marR="0" lvl="0" indent="0" algn="l" rtl="0">
                        <a:lnSpc>
                          <a:spcPct val="107000"/>
                        </a:lnSpc>
                        <a:spcBef>
                          <a:spcPts val="0"/>
                        </a:spcBef>
                        <a:spcAft>
                          <a:spcPts val="0"/>
                        </a:spcAft>
                        <a:buNone/>
                      </a:pPr>
                      <a:endParaRPr sz="1000"/>
                    </a:p>
                    <a:p>
                      <a:pPr marL="0" marR="0" lvl="0" indent="0" algn="l" rtl="0">
                        <a:lnSpc>
                          <a:spcPct val="107000"/>
                        </a:lnSpc>
                        <a:spcBef>
                          <a:spcPts val="0"/>
                        </a:spcBef>
                        <a:spcAft>
                          <a:spcPts val="0"/>
                        </a:spcAft>
                        <a:buNone/>
                      </a:pPr>
                      <a:r>
                        <a:rPr lang="es-MX" sz="1000"/>
                        <a:t>Educación Estética y Artística</a:t>
                      </a:r>
                      <a:endParaRPr sz="1000"/>
                    </a:p>
                    <a:p>
                      <a:pPr marL="0" marR="0" lvl="0" indent="0" algn="l" rtl="0">
                        <a:lnSpc>
                          <a:spcPct val="107000"/>
                        </a:lnSpc>
                        <a:spcBef>
                          <a:spcPts val="0"/>
                        </a:spcBef>
                        <a:spcAft>
                          <a:spcPts val="0"/>
                        </a:spcAft>
                        <a:buNone/>
                      </a:pPr>
                      <a:endParaRPr sz="1000"/>
                    </a:p>
                    <a:p>
                      <a:pPr marL="0" marR="0" lvl="0" indent="0" algn="l" rtl="0">
                        <a:lnSpc>
                          <a:spcPct val="107000"/>
                        </a:lnSpc>
                        <a:spcBef>
                          <a:spcPts val="0"/>
                        </a:spcBef>
                        <a:spcAft>
                          <a:spcPts val="0"/>
                        </a:spcAft>
                        <a:buNone/>
                      </a:pPr>
                      <a:r>
                        <a:rPr lang="es-MX" sz="1000"/>
                        <a:t>Historia</a:t>
                      </a:r>
                      <a:endParaRPr sz="1000"/>
                    </a:p>
                    <a:p>
                      <a:pPr marL="0" marR="0" lvl="0" indent="0" algn="l" rtl="0">
                        <a:lnSpc>
                          <a:spcPct val="107000"/>
                        </a:lnSpc>
                        <a:spcBef>
                          <a:spcPts val="0"/>
                        </a:spcBef>
                        <a:spcAft>
                          <a:spcPts val="0"/>
                        </a:spcAft>
                        <a:buNone/>
                      </a:pPr>
                      <a:endParaRPr sz="1000"/>
                    </a:p>
                    <a:p>
                      <a:pPr marL="0" marR="0" lvl="0" indent="0" algn="l" rtl="0">
                        <a:lnSpc>
                          <a:spcPct val="107000"/>
                        </a:lnSpc>
                        <a:spcBef>
                          <a:spcPts val="0"/>
                        </a:spcBef>
                        <a:spcAft>
                          <a:spcPts val="0"/>
                        </a:spcAft>
                        <a:buNone/>
                      </a:pPr>
                      <a:endParaRPr sz="1000"/>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Conceptos de cada materia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a:txBody>
                    <a:bodyPr/>
                    <a:lstStyle/>
                    <a:p>
                      <a:pPr marL="0" marR="0" lvl="0" indent="0" algn="l" rtl="0">
                        <a:lnSpc>
                          <a:spcPct val="107000"/>
                        </a:lnSpc>
                        <a:spcBef>
                          <a:spcPts val="0"/>
                        </a:spcBef>
                        <a:spcAft>
                          <a:spcPts val="0"/>
                        </a:spcAft>
                        <a:buNone/>
                      </a:pPr>
                      <a:endParaRPr sz="1100">
                        <a:latin typeface="Calibri"/>
                        <a:ea typeface="Calibri"/>
                        <a:cs typeface="Calibri"/>
                        <a:sym typeface="Calibri"/>
                      </a:endParaRPr>
                    </a:p>
                    <a:p>
                      <a:pPr marL="0" marR="0" lvl="0" indent="0" algn="l" rtl="0">
                        <a:lnSpc>
                          <a:spcPct val="107000"/>
                        </a:lnSpc>
                        <a:spcBef>
                          <a:spcPts val="0"/>
                        </a:spcBef>
                        <a:spcAft>
                          <a:spcPts val="0"/>
                        </a:spcAft>
                        <a:buNone/>
                      </a:pPr>
                      <a:endParaRPr sz="1100">
                        <a:latin typeface="Calibri"/>
                        <a:ea typeface="Calibri"/>
                        <a:cs typeface="Calibri"/>
                        <a:sym typeface="Calibri"/>
                      </a:endParaRPr>
                    </a:p>
                    <a:p>
                      <a:pPr marL="0" marR="0" lvl="0" indent="0" algn="l" rtl="0">
                        <a:lnSpc>
                          <a:spcPct val="107000"/>
                        </a:lnSpc>
                        <a:spcBef>
                          <a:spcPts val="0"/>
                        </a:spcBef>
                        <a:spcAft>
                          <a:spcPts val="0"/>
                        </a:spcAft>
                        <a:buNone/>
                      </a:pPr>
                      <a:r>
                        <a:rPr lang="es-MX" sz="1100">
                          <a:latin typeface="Calibri"/>
                          <a:ea typeface="Calibri"/>
                          <a:cs typeface="Calibri"/>
                          <a:sym typeface="Calibri"/>
                        </a:rPr>
                        <a:t>Elementos y características del arte colonial</a:t>
                      </a:r>
                      <a:endParaRPr sz="1100">
                        <a:latin typeface="Calibri"/>
                        <a:ea typeface="Calibri"/>
                        <a:cs typeface="Calibri"/>
                        <a:sym typeface="Calibri"/>
                      </a:endParaRPr>
                    </a:p>
                    <a:p>
                      <a:pPr marL="0" marR="0" lvl="0" indent="0" algn="l" rtl="0">
                        <a:lnSpc>
                          <a:spcPct val="107000"/>
                        </a:lnSpc>
                        <a:spcBef>
                          <a:spcPts val="0"/>
                        </a:spcBef>
                        <a:spcAft>
                          <a:spcPts val="0"/>
                        </a:spcAft>
                        <a:buNone/>
                      </a:pPr>
                      <a:r>
                        <a:rPr lang="es-MX" sz="1100">
                          <a:latin typeface="Calibri"/>
                          <a:ea typeface="Calibri"/>
                          <a:cs typeface="Calibri"/>
                          <a:sym typeface="Calibri"/>
                        </a:rPr>
                        <a:t>Cómo elaborar una infografía</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Justificación: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3"/>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Inicio</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solidFill>
                            <a:schemeClr val="dk1"/>
                          </a:solidFill>
                        </a:rPr>
                        <a:t>Pregunta: ¿Cómo dimensionar el arte, las matemáticas e historia en un monumento colonial?</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4"/>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Desarrollo</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solidFill>
                            <a:schemeClr val="dk1"/>
                          </a:solidFill>
                        </a:rPr>
                        <a:t>Presentar el video Donald en el país de las matemáticas, para observar la aplicación,las matemáticas está inmersa en todas las áreas que se quieran trabajar, en este caso el monumeto y su geometría</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5"/>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Cierre</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7">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a:t>
                      </a:r>
                      <a:r>
                        <a:rPr lang="es-MX" sz="1000">
                          <a:solidFill>
                            <a:schemeClr val="dk1"/>
                          </a:solidFill>
                        </a:rPr>
                        <a:t>Explicación de el proyecto a trabajar en la materia</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6"/>
                  </a:ext>
                </a:extLst>
              </a:tr>
              <a:tr h="127000">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Logros alcanzados</a:t>
                      </a:r>
                      <a:endParaRPr/>
                    </a:p>
                    <a:p>
                      <a:pPr marL="0" marR="0" lvl="0" indent="0" algn="l" rtl="0">
                        <a:lnSpc>
                          <a:spcPct val="107000"/>
                        </a:lnSpc>
                        <a:spcBef>
                          <a:spcPts val="0"/>
                        </a:spcBef>
                        <a:spcAft>
                          <a:spcPts val="0"/>
                        </a:spcAft>
                        <a:buNone/>
                      </a:pPr>
                      <a:r>
                        <a:rPr lang="es-MX" sz="1000">
                          <a:latin typeface="Arial"/>
                          <a:ea typeface="Arial"/>
                          <a:cs typeface="Arial"/>
                          <a:sym typeface="Arial"/>
                        </a:rPr>
                        <a:t>EVALUACIÓN FORMATIVA</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3">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Evaluación de</a:t>
                      </a:r>
                      <a:r>
                        <a:rPr lang="es-MX" sz="1000"/>
                        <a:t> fotos del monumento escogido</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Aspectos a mejorar</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tc gridSpan="2">
                  <a:txBody>
                    <a:bodyPr/>
                    <a:lstStyle/>
                    <a:p>
                      <a:pPr marL="0" marR="0" lvl="0" indent="0" algn="l" rtl="0">
                        <a:lnSpc>
                          <a:spcPct val="107000"/>
                        </a:lnSpc>
                        <a:spcBef>
                          <a:spcPts val="0"/>
                        </a:spcBef>
                        <a:spcAft>
                          <a:spcPts val="0"/>
                        </a:spcAft>
                        <a:buNone/>
                      </a:pPr>
                      <a:r>
                        <a:rPr lang="es-MX" sz="1000">
                          <a:latin typeface="Arial"/>
                          <a:ea typeface="Arial"/>
                          <a:cs typeface="Arial"/>
                          <a:sym typeface="Arial"/>
                        </a:rPr>
                        <a:t> Haber </a:t>
                      </a:r>
                      <a:r>
                        <a:rPr lang="es-MX" sz="1000"/>
                        <a:t>hecho la requisición de todos los productos intermedios y final en el evento de entrada</a:t>
                      </a:r>
                      <a:endParaRPr sz="1100">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s-MX"/>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6"/>
          <p:cNvSpPr txBox="1">
            <a:spLocks noGrp="1"/>
          </p:cNvSpPr>
          <p:nvPr>
            <p:ph type="title"/>
          </p:nvPr>
        </p:nvSpPr>
        <p:spPr>
          <a:xfrm>
            <a:off x="677334" y="609600"/>
            <a:ext cx="8596800" cy="1320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pic>
        <p:nvPicPr>
          <p:cNvPr id="206" name="Google Shape;206;p26"/>
          <p:cNvPicPr preferRelativeResize="0"/>
          <p:nvPr/>
        </p:nvPicPr>
        <p:blipFill>
          <a:blip r:embed="rId3">
            <a:alphaModFix/>
          </a:blip>
          <a:stretch>
            <a:fillRect/>
          </a:stretch>
        </p:blipFill>
        <p:spPr>
          <a:xfrm>
            <a:off x="5128650" y="976569"/>
            <a:ext cx="3186877" cy="2390158"/>
          </a:xfrm>
          <a:prstGeom prst="rect">
            <a:avLst/>
          </a:prstGeom>
          <a:noFill/>
          <a:ln>
            <a:noFill/>
          </a:ln>
        </p:spPr>
      </p:pic>
      <p:pic>
        <p:nvPicPr>
          <p:cNvPr id="207" name="Google Shape;207;p26"/>
          <p:cNvPicPr preferRelativeResize="0"/>
          <p:nvPr/>
        </p:nvPicPr>
        <p:blipFill>
          <a:blip r:embed="rId4">
            <a:alphaModFix/>
          </a:blip>
          <a:stretch>
            <a:fillRect/>
          </a:stretch>
        </p:blipFill>
        <p:spPr>
          <a:xfrm>
            <a:off x="8045650" y="3506575"/>
            <a:ext cx="3513677" cy="2635250"/>
          </a:xfrm>
          <a:prstGeom prst="rect">
            <a:avLst/>
          </a:prstGeom>
          <a:noFill/>
          <a:ln>
            <a:noFill/>
          </a:ln>
        </p:spPr>
      </p:pic>
      <p:pic>
        <p:nvPicPr>
          <p:cNvPr id="208" name="Google Shape;208;p26"/>
          <p:cNvPicPr preferRelativeResize="0"/>
          <p:nvPr/>
        </p:nvPicPr>
        <p:blipFill>
          <a:blip r:embed="rId5">
            <a:alphaModFix/>
          </a:blip>
          <a:stretch>
            <a:fillRect/>
          </a:stretch>
        </p:blipFill>
        <p:spPr>
          <a:xfrm>
            <a:off x="1777247" y="3864774"/>
            <a:ext cx="3513677" cy="2635250"/>
          </a:xfrm>
          <a:prstGeom prst="rect">
            <a:avLst/>
          </a:prstGeom>
          <a:noFill/>
          <a:ln>
            <a:noFill/>
          </a:ln>
        </p:spPr>
      </p:pic>
      <p:pic>
        <p:nvPicPr>
          <p:cNvPr id="209" name="Google Shape;209;p26"/>
          <p:cNvPicPr preferRelativeResize="0"/>
          <p:nvPr/>
        </p:nvPicPr>
        <p:blipFill>
          <a:blip r:embed="rId6">
            <a:alphaModFix/>
          </a:blip>
          <a:stretch>
            <a:fillRect/>
          </a:stretch>
        </p:blipFill>
        <p:spPr>
          <a:xfrm>
            <a:off x="468925" y="495225"/>
            <a:ext cx="4015150" cy="3011351"/>
          </a:xfrm>
          <a:prstGeom prst="rect">
            <a:avLst/>
          </a:prstGeom>
          <a:noFill/>
          <a:ln>
            <a:noFill/>
          </a:ln>
        </p:spPr>
      </p:pic>
      <p:sp>
        <p:nvSpPr>
          <p:cNvPr id="210" name="Google Shape;210;p26"/>
          <p:cNvSpPr txBox="1"/>
          <p:nvPr/>
        </p:nvSpPr>
        <p:spPr>
          <a:xfrm>
            <a:off x="8487175" y="565800"/>
            <a:ext cx="3513600" cy="140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MX"/>
              <a:t>Durante el evento de entrada se lanzó la pregunta detonadora: ¡Cómo dimensionar las matemáticas, el arte y la historia en un monumento colonial?</a:t>
            </a:r>
            <a:endParaRPr/>
          </a:p>
        </p:txBody>
      </p:sp>
      <p:sp>
        <p:nvSpPr>
          <p:cNvPr id="211" name="Google Shape;211;p26"/>
          <p:cNvSpPr txBox="1"/>
          <p:nvPr/>
        </p:nvSpPr>
        <p:spPr>
          <a:xfrm>
            <a:off x="5419175" y="4023050"/>
            <a:ext cx="2338800" cy="176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MX"/>
              <a:t>Se explicó el proyecto con videos, fotos y modos de evaluación</a:t>
            </a:r>
            <a:endParaRPr/>
          </a:p>
        </p:txBody>
      </p:sp>
    </p:spTree>
  </p:cSld>
  <p:clrMapOvr>
    <a:masterClrMapping/>
  </p:clrMapOvr>
</p:sld>
</file>

<file path=ppt/theme/theme1.xml><?xml version="1.0" encoding="utf-8"?>
<a:theme xmlns:a="http://schemas.openxmlformats.org/drawingml/2006/main" name="Faceta">
  <a:themeElements>
    <a:clrScheme name="Faceta">
      <a:dk1>
        <a:srgbClr val="000000"/>
      </a:dk1>
      <a:lt1>
        <a:srgbClr val="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1511</Words>
  <Application>Microsoft Office PowerPoint</Application>
  <PresentationFormat>Panorámica</PresentationFormat>
  <Paragraphs>352</Paragraphs>
  <Slides>27</Slides>
  <Notes>27</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27</vt:i4>
      </vt:variant>
    </vt:vector>
  </HeadingPairs>
  <TitlesOfParts>
    <vt:vector size="32" baseType="lpstr">
      <vt:lpstr>Arial</vt:lpstr>
      <vt:lpstr>Calibri</vt:lpstr>
      <vt:lpstr>Noto Sans Symbols</vt:lpstr>
      <vt:lpstr>Trebuchet MS</vt:lpstr>
      <vt:lpstr>Faceta</vt:lpstr>
      <vt:lpstr>HIGH SCHOOL  THOMAS JEFFERSON  ciclo escolar 2018-2019</vt:lpstr>
      <vt:lpstr>Historia matemática de una obra de arte  DURANTE: 22 de Octubre - 07 de Diciembre</vt:lpstr>
      <vt:lpstr>Contenidos las materias involucradas en el proyecto</vt:lpstr>
      <vt:lpstr>Introducción o justificación y descripción del proyecto</vt:lpstr>
      <vt:lpstr>Objetivo general del proyecto</vt:lpstr>
      <vt:lpstr>Objetivo de cada materia involucrada</vt:lpstr>
      <vt:lpstr>ACTIVIDADES DURANTE EL PROYECTO </vt:lpstr>
      <vt:lpstr>ACTIVIDAD EVENTO DE ENTRADA</vt:lpstr>
      <vt:lpstr>Presentación de PowerPoint</vt:lpstr>
      <vt:lpstr>ACTIVIDAD(ES)  MATERIA  Historia de México</vt:lpstr>
      <vt:lpstr>ACTIVIDAD(ES)  MATERIA Educación Estética y Artística</vt:lpstr>
      <vt:lpstr>Ilustración</vt:lpstr>
      <vt:lpstr>Ilustraciones</vt:lpstr>
      <vt:lpstr>ACTIVIDAD(ES)  MATERIA Matemáticas </vt:lpstr>
      <vt:lpstr>Evidencias trabajadas en el proyecto</vt:lpstr>
      <vt:lpstr>ACTIVIDAD INTERDISCIPLINARIA No. 1</vt:lpstr>
      <vt:lpstr>Presentación de PowerPoint</vt:lpstr>
      <vt:lpstr>Mapas Mentales</vt:lpstr>
      <vt:lpstr>ACTIVIDAD INTERDISCIPLINARIA No. 2</vt:lpstr>
      <vt:lpstr>Tomaron medidas e generaron gráficas a partir de sus ilustraciones Esas gráficas se insertaron después en sus infografías</vt:lpstr>
      <vt:lpstr>ACTIVIDAD CIERRE DEL PROYECTO </vt:lpstr>
      <vt:lpstr>Evento de cierre</vt:lpstr>
      <vt:lpstr>PRODUCTO FINAL: Infografías</vt:lpstr>
      <vt:lpstr>EVALUACIÓN</vt:lpstr>
      <vt:lpstr>EVALUACIÓN</vt:lpstr>
      <vt:lpstr>COEVALUACIÓN Educación Estética y Artística</vt:lpstr>
      <vt:lpstr>CAMBIOS REALIZADOS A LA ESTRUCTURA ORIGINAL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SCHOOL  THOMAS JEFFERSON  ciclo escolar 2018-2019</dc:title>
  <dc:creator>ITJZE</dc:creator>
  <cp:lastModifiedBy>ITJZE</cp:lastModifiedBy>
  <cp:revision>1</cp:revision>
  <dcterms:modified xsi:type="dcterms:W3CDTF">2019-02-07T13:26:32Z</dcterms:modified>
</cp:coreProperties>
</file>