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5" r:id="rId1"/>
  </p:sldMasterIdLst>
  <p:sldIdLst>
    <p:sldId id="256" r:id="rId2"/>
    <p:sldId id="257" r:id="rId3"/>
    <p:sldId id="263" r:id="rId4"/>
    <p:sldId id="259" r:id="rId5"/>
    <p:sldId id="260" r:id="rId6"/>
    <p:sldId id="261" r:id="rId7"/>
    <p:sldId id="266" r:id="rId8"/>
    <p:sldId id="262"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81" d="100"/>
          <a:sy n="81" d="100"/>
        </p:scale>
        <p:origin x="78" y="558"/>
      </p:cViewPr>
      <p:guideLst/>
    </p:cSldViewPr>
  </p:slideViewPr>
  <p:notesTextViewPr>
    <p:cViewPr>
      <p:scale>
        <a:sx n="1" d="1"/>
        <a:sy n="1" d="1"/>
      </p:scale>
      <p:origin x="0" y="0"/>
    </p:cViewPr>
  </p:notesTextViewPr>
  <p:sorterViewPr>
    <p:cViewPr>
      <p:scale>
        <a:sx n="100" d="100"/>
        <a:sy n="100" d="100"/>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CA191-9C02-4E4A-BE01-E719963C26A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MX"/>
        </a:p>
      </dgm:t>
    </dgm:pt>
    <dgm:pt modelId="{C0BA1731-56D5-4AAE-816C-EF4D1327744C}">
      <dgm:prSet phldrT="[Texto]"/>
      <dgm:spPr/>
      <dgm:t>
        <a:bodyPr/>
        <a:lstStyle/>
        <a:p>
          <a:r>
            <a:rPr lang="es-MX" dirty="0" smtClean="0"/>
            <a:t>Reunir la informacion</a:t>
          </a:r>
        </a:p>
        <a:p>
          <a:endParaRPr lang="es-MX" dirty="0" smtClean="0"/>
        </a:p>
        <a:p>
          <a:r>
            <a:rPr lang="es-MX" dirty="0" smtClean="0"/>
            <a:t>predecir	</a:t>
          </a:r>
          <a:endParaRPr lang="es-MX" dirty="0"/>
        </a:p>
      </dgm:t>
    </dgm:pt>
    <dgm:pt modelId="{C11E94F4-9214-4B4A-BD82-89ACCD7BE384}" type="parTrans" cxnId="{3B18173A-92A3-47CD-B53F-1E55E0AF767E}">
      <dgm:prSet/>
      <dgm:spPr/>
      <dgm:t>
        <a:bodyPr/>
        <a:lstStyle/>
        <a:p>
          <a:endParaRPr lang="es-MX"/>
        </a:p>
      </dgm:t>
    </dgm:pt>
    <dgm:pt modelId="{9617F3C5-A507-426E-A8F0-644E46A8775F}" type="sibTrans" cxnId="{3B18173A-92A3-47CD-B53F-1E55E0AF767E}">
      <dgm:prSet/>
      <dgm:spPr/>
      <dgm:t>
        <a:bodyPr/>
        <a:lstStyle/>
        <a:p>
          <a:endParaRPr lang="es-MX"/>
        </a:p>
      </dgm:t>
    </dgm:pt>
    <dgm:pt modelId="{AD02131D-FADE-4CEA-B218-FA6EBA7B7D6F}">
      <dgm:prSet phldrT="[Texto]"/>
      <dgm:spPr/>
      <dgm:t>
        <a:bodyPr/>
        <a:lstStyle/>
        <a:p>
          <a:r>
            <a:rPr lang="es-MX" dirty="0" smtClean="0"/>
            <a:t>Formular causa posible</a:t>
          </a:r>
          <a:endParaRPr lang="es-MX" dirty="0"/>
        </a:p>
      </dgm:t>
    </dgm:pt>
    <dgm:pt modelId="{5E1712B8-DF4A-4D47-9B22-A2796634E6C1}" type="parTrans" cxnId="{8AD2B365-8076-468C-BE31-7B1517C1C1A4}">
      <dgm:prSet/>
      <dgm:spPr/>
      <dgm:t>
        <a:bodyPr/>
        <a:lstStyle/>
        <a:p>
          <a:endParaRPr lang="es-MX"/>
        </a:p>
      </dgm:t>
    </dgm:pt>
    <dgm:pt modelId="{07938599-344A-43D1-83F7-B97D7D62D2CC}" type="sibTrans" cxnId="{8AD2B365-8076-468C-BE31-7B1517C1C1A4}">
      <dgm:prSet/>
      <dgm:spPr/>
      <dgm:t>
        <a:bodyPr/>
        <a:lstStyle/>
        <a:p>
          <a:endParaRPr lang="es-MX"/>
        </a:p>
      </dgm:t>
    </dgm:pt>
    <dgm:pt modelId="{C4C74B61-8B91-401F-ADB6-19BDA00A175C}">
      <dgm:prSet phldrT="[Texto]"/>
      <dgm:spPr/>
      <dgm:t>
        <a:bodyPr/>
        <a:lstStyle/>
        <a:p>
          <a:r>
            <a:rPr lang="es-MX" dirty="0" smtClean="0"/>
            <a:t>Realizar pruebas</a:t>
          </a:r>
        </a:p>
      </dgm:t>
    </dgm:pt>
    <dgm:pt modelId="{6D81CE68-9956-44E9-A6A1-4F2E5E36F91F}" type="parTrans" cxnId="{95DA8C8C-1F70-4613-8391-D8122C26DF2C}">
      <dgm:prSet/>
      <dgm:spPr/>
      <dgm:t>
        <a:bodyPr/>
        <a:lstStyle/>
        <a:p>
          <a:endParaRPr lang="es-MX"/>
        </a:p>
      </dgm:t>
    </dgm:pt>
    <dgm:pt modelId="{FB65524B-69B9-4F39-B451-3A95CA604426}" type="sibTrans" cxnId="{95DA8C8C-1F70-4613-8391-D8122C26DF2C}">
      <dgm:prSet/>
      <dgm:spPr/>
      <dgm:t>
        <a:bodyPr/>
        <a:lstStyle/>
        <a:p>
          <a:endParaRPr lang="es-MX"/>
        </a:p>
      </dgm:t>
    </dgm:pt>
    <dgm:pt modelId="{997AB424-0B2E-4856-98D7-B9B02C76CD50}">
      <dgm:prSet phldrT="[Texto]"/>
      <dgm:spPr/>
      <dgm:t>
        <a:bodyPr/>
        <a:lstStyle/>
        <a:p>
          <a:r>
            <a:rPr lang="es-MX" dirty="0" smtClean="0"/>
            <a:t>Generar relaciones posibles</a:t>
          </a:r>
          <a:endParaRPr lang="es-MX" dirty="0"/>
        </a:p>
      </dgm:t>
    </dgm:pt>
    <dgm:pt modelId="{CC464268-9824-49A7-A639-02F3BF758675}" type="parTrans" cxnId="{49140634-70D1-4A74-A16C-EC4A460D2138}">
      <dgm:prSet/>
      <dgm:spPr/>
      <dgm:t>
        <a:bodyPr/>
        <a:lstStyle/>
        <a:p>
          <a:endParaRPr lang="es-MX"/>
        </a:p>
      </dgm:t>
    </dgm:pt>
    <dgm:pt modelId="{5BB7BD28-D085-4758-A23D-BDC7943325DC}" type="sibTrans" cxnId="{49140634-70D1-4A74-A16C-EC4A460D2138}">
      <dgm:prSet/>
      <dgm:spPr/>
      <dgm:t>
        <a:bodyPr/>
        <a:lstStyle/>
        <a:p>
          <a:endParaRPr lang="es-MX"/>
        </a:p>
      </dgm:t>
    </dgm:pt>
    <dgm:pt modelId="{736ABAF4-F111-470C-8D54-8E1B30A3BE1B}">
      <dgm:prSet phldrT="[Texto]"/>
      <dgm:spPr/>
      <dgm:t>
        <a:bodyPr/>
        <a:lstStyle/>
        <a:p>
          <a:r>
            <a:rPr lang="es-MX" dirty="0" smtClean="0"/>
            <a:t>Compartir y evaluar modelos</a:t>
          </a:r>
          <a:endParaRPr lang="es-MX" dirty="0"/>
        </a:p>
      </dgm:t>
    </dgm:pt>
    <dgm:pt modelId="{671E3697-6D28-4C66-933C-37E6EE8C9608}" type="parTrans" cxnId="{31C58977-A44B-4015-8FEE-C315A1683109}">
      <dgm:prSet/>
      <dgm:spPr/>
      <dgm:t>
        <a:bodyPr/>
        <a:lstStyle/>
        <a:p>
          <a:endParaRPr lang="es-MX"/>
        </a:p>
      </dgm:t>
    </dgm:pt>
    <dgm:pt modelId="{231DCA37-EA35-4AB5-8066-61663AB18984}" type="sibTrans" cxnId="{31C58977-A44B-4015-8FEE-C315A1683109}">
      <dgm:prSet/>
      <dgm:spPr/>
      <dgm:t>
        <a:bodyPr/>
        <a:lstStyle/>
        <a:p>
          <a:endParaRPr lang="es-MX"/>
        </a:p>
      </dgm:t>
    </dgm:pt>
    <dgm:pt modelId="{769B48C5-7C53-47AD-8E3F-CE940067FB83}" type="pres">
      <dgm:prSet presAssocID="{4CBCA191-9C02-4E4A-BE01-E719963C26AA}" presName="cycle" presStyleCnt="0">
        <dgm:presLayoutVars>
          <dgm:dir/>
          <dgm:resizeHandles val="exact"/>
        </dgm:presLayoutVars>
      </dgm:prSet>
      <dgm:spPr/>
      <dgm:t>
        <a:bodyPr/>
        <a:lstStyle/>
        <a:p>
          <a:endParaRPr lang="es-MX"/>
        </a:p>
      </dgm:t>
    </dgm:pt>
    <dgm:pt modelId="{BEA5A67C-5B0F-46AC-A80A-A19A89562090}" type="pres">
      <dgm:prSet presAssocID="{C0BA1731-56D5-4AAE-816C-EF4D1327744C}" presName="dummy" presStyleCnt="0"/>
      <dgm:spPr/>
    </dgm:pt>
    <dgm:pt modelId="{2D760A4B-B156-416B-846F-133F98661675}" type="pres">
      <dgm:prSet presAssocID="{C0BA1731-56D5-4AAE-816C-EF4D1327744C}" presName="node" presStyleLbl="revTx" presStyleIdx="0" presStyleCnt="5" custRadScaleRad="100468" custRadScaleInc="-806">
        <dgm:presLayoutVars>
          <dgm:bulletEnabled val="1"/>
        </dgm:presLayoutVars>
      </dgm:prSet>
      <dgm:spPr/>
      <dgm:t>
        <a:bodyPr/>
        <a:lstStyle/>
        <a:p>
          <a:endParaRPr lang="es-MX"/>
        </a:p>
      </dgm:t>
    </dgm:pt>
    <dgm:pt modelId="{93426C25-AC0D-4FFC-AEF2-C03120C7FD45}" type="pres">
      <dgm:prSet presAssocID="{9617F3C5-A507-426E-A8F0-644E46A8775F}" presName="sibTrans" presStyleLbl="node1" presStyleIdx="0" presStyleCnt="5"/>
      <dgm:spPr/>
      <dgm:t>
        <a:bodyPr/>
        <a:lstStyle/>
        <a:p>
          <a:endParaRPr lang="es-MX"/>
        </a:p>
      </dgm:t>
    </dgm:pt>
    <dgm:pt modelId="{CBF8D38A-6645-46CF-97B7-778DA803264C}" type="pres">
      <dgm:prSet presAssocID="{AD02131D-FADE-4CEA-B218-FA6EBA7B7D6F}" presName="dummy" presStyleCnt="0"/>
      <dgm:spPr/>
    </dgm:pt>
    <dgm:pt modelId="{E07C9642-14E6-4061-9D5D-334640693903}" type="pres">
      <dgm:prSet presAssocID="{AD02131D-FADE-4CEA-B218-FA6EBA7B7D6F}" presName="node" presStyleLbl="revTx" presStyleIdx="1" presStyleCnt="5">
        <dgm:presLayoutVars>
          <dgm:bulletEnabled val="1"/>
        </dgm:presLayoutVars>
      </dgm:prSet>
      <dgm:spPr/>
      <dgm:t>
        <a:bodyPr/>
        <a:lstStyle/>
        <a:p>
          <a:endParaRPr lang="es-MX"/>
        </a:p>
      </dgm:t>
    </dgm:pt>
    <dgm:pt modelId="{3A84C67A-AD69-42D1-9D65-1E6EC95577E7}" type="pres">
      <dgm:prSet presAssocID="{07938599-344A-43D1-83F7-B97D7D62D2CC}" presName="sibTrans" presStyleLbl="node1" presStyleIdx="1" presStyleCnt="5"/>
      <dgm:spPr/>
      <dgm:t>
        <a:bodyPr/>
        <a:lstStyle/>
        <a:p>
          <a:endParaRPr lang="es-MX"/>
        </a:p>
      </dgm:t>
    </dgm:pt>
    <dgm:pt modelId="{D2DE60DE-1273-4E82-B04C-88292F7D5E59}" type="pres">
      <dgm:prSet presAssocID="{C4C74B61-8B91-401F-ADB6-19BDA00A175C}" presName="dummy" presStyleCnt="0"/>
      <dgm:spPr/>
    </dgm:pt>
    <dgm:pt modelId="{71F3737B-267D-47DF-9D0B-1270B452C2E3}" type="pres">
      <dgm:prSet presAssocID="{C4C74B61-8B91-401F-ADB6-19BDA00A175C}" presName="node" presStyleLbl="revTx" presStyleIdx="2" presStyleCnt="5">
        <dgm:presLayoutVars>
          <dgm:bulletEnabled val="1"/>
        </dgm:presLayoutVars>
      </dgm:prSet>
      <dgm:spPr/>
      <dgm:t>
        <a:bodyPr/>
        <a:lstStyle/>
        <a:p>
          <a:endParaRPr lang="es-MX"/>
        </a:p>
      </dgm:t>
    </dgm:pt>
    <dgm:pt modelId="{40572503-04EE-4893-86FB-F434F66343AC}" type="pres">
      <dgm:prSet presAssocID="{FB65524B-69B9-4F39-B451-3A95CA604426}" presName="sibTrans" presStyleLbl="node1" presStyleIdx="2" presStyleCnt="5"/>
      <dgm:spPr/>
      <dgm:t>
        <a:bodyPr/>
        <a:lstStyle/>
        <a:p>
          <a:endParaRPr lang="es-MX"/>
        </a:p>
      </dgm:t>
    </dgm:pt>
    <dgm:pt modelId="{86E8F39E-EEE2-49C1-ADAA-02A4D2406734}" type="pres">
      <dgm:prSet presAssocID="{997AB424-0B2E-4856-98D7-B9B02C76CD50}" presName="dummy" presStyleCnt="0"/>
      <dgm:spPr/>
    </dgm:pt>
    <dgm:pt modelId="{B5F62963-6C97-4543-90D3-3F02EBC16679}" type="pres">
      <dgm:prSet presAssocID="{997AB424-0B2E-4856-98D7-B9B02C76CD50}" presName="node" presStyleLbl="revTx" presStyleIdx="3" presStyleCnt="5">
        <dgm:presLayoutVars>
          <dgm:bulletEnabled val="1"/>
        </dgm:presLayoutVars>
      </dgm:prSet>
      <dgm:spPr/>
      <dgm:t>
        <a:bodyPr/>
        <a:lstStyle/>
        <a:p>
          <a:endParaRPr lang="es-MX"/>
        </a:p>
      </dgm:t>
    </dgm:pt>
    <dgm:pt modelId="{AA856106-6E27-4B4B-81D2-D645793B4803}" type="pres">
      <dgm:prSet presAssocID="{5BB7BD28-D085-4758-A23D-BDC7943325DC}" presName="sibTrans" presStyleLbl="node1" presStyleIdx="3" presStyleCnt="5"/>
      <dgm:spPr/>
      <dgm:t>
        <a:bodyPr/>
        <a:lstStyle/>
        <a:p>
          <a:endParaRPr lang="es-MX"/>
        </a:p>
      </dgm:t>
    </dgm:pt>
    <dgm:pt modelId="{2E805C82-17D6-4E95-9159-2A90FEA7FE09}" type="pres">
      <dgm:prSet presAssocID="{736ABAF4-F111-470C-8D54-8E1B30A3BE1B}" presName="dummy" presStyleCnt="0"/>
      <dgm:spPr/>
    </dgm:pt>
    <dgm:pt modelId="{64B3854A-E2B4-4FE9-99F3-D7DD1EAE809D}" type="pres">
      <dgm:prSet presAssocID="{736ABAF4-F111-470C-8D54-8E1B30A3BE1B}" presName="node" presStyleLbl="revTx" presStyleIdx="4" presStyleCnt="5">
        <dgm:presLayoutVars>
          <dgm:bulletEnabled val="1"/>
        </dgm:presLayoutVars>
      </dgm:prSet>
      <dgm:spPr/>
      <dgm:t>
        <a:bodyPr/>
        <a:lstStyle/>
        <a:p>
          <a:endParaRPr lang="es-MX"/>
        </a:p>
      </dgm:t>
    </dgm:pt>
    <dgm:pt modelId="{F4CE1E08-BC46-4776-80F7-B42D8BDE86A3}" type="pres">
      <dgm:prSet presAssocID="{231DCA37-EA35-4AB5-8066-61663AB18984}" presName="sibTrans" presStyleLbl="node1" presStyleIdx="4" presStyleCnt="5"/>
      <dgm:spPr/>
      <dgm:t>
        <a:bodyPr/>
        <a:lstStyle/>
        <a:p>
          <a:endParaRPr lang="es-MX"/>
        </a:p>
      </dgm:t>
    </dgm:pt>
  </dgm:ptLst>
  <dgm:cxnLst>
    <dgm:cxn modelId="{49140634-70D1-4A74-A16C-EC4A460D2138}" srcId="{4CBCA191-9C02-4E4A-BE01-E719963C26AA}" destId="{997AB424-0B2E-4856-98D7-B9B02C76CD50}" srcOrd="3" destOrd="0" parTransId="{CC464268-9824-49A7-A639-02F3BF758675}" sibTransId="{5BB7BD28-D085-4758-A23D-BDC7943325DC}"/>
    <dgm:cxn modelId="{1A506FA3-44D9-4F24-9D63-9C35DEEDBC13}" type="presOf" srcId="{9617F3C5-A507-426E-A8F0-644E46A8775F}" destId="{93426C25-AC0D-4FFC-AEF2-C03120C7FD45}" srcOrd="0" destOrd="0" presId="urn:microsoft.com/office/officeart/2005/8/layout/cycle1"/>
    <dgm:cxn modelId="{95DA8C8C-1F70-4613-8391-D8122C26DF2C}" srcId="{4CBCA191-9C02-4E4A-BE01-E719963C26AA}" destId="{C4C74B61-8B91-401F-ADB6-19BDA00A175C}" srcOrd="2" destOrd="0" parTransId="{6D81CE68-9956-44E9-A6A1-4F2E5E36F91F}" sibTransId="{FB65524B-69B9-4F39-B451-3A95CA604426}"/>
    <dgm:cxn modelId="{6EC3C170-EC06-4360-98E8-644445607624}" type="presOf" srcId="{997AB424-0B2E-4856-98D7-B9B02C76CD50}" destId="{B5F62963-6C97-4543-90D3-3F02EBC16679}" srcOrd="0" destOrd="0" presId="urn:microsoft.com/office/officeart/2005/8/layout/cycle1"/>
    <dgm:cxn modelId="{5B3594B9-4A1A-4C66-831E-F6C67F8307F0}" type="presOf" srcId="{C0BA1731-56D5-4AAE-816C-EF4D1327744C}" destId="{2D760A4B-B156-416B-846F-133F98661675}" srcOrd="0" destOrd="0" presId="urn:microsoft.com/office/officeart/2005/8/layout/cycle1"/>
    <dgm:cxn modelId="{620CBD3B-91A8-440A-8667-34FEE7860E4D}" type="presOf" srcId="{5BB7BD28-D085-4758-A23D-BDC7943325DC}" destId="{AA856106-6E27-4B4B-81D2-D645793B4803}" srcOrd="0" destOrd="0" presId="urn:microsoft.com/office/officeart/2005/8/layout/cycle1"/>
    <dgm:cxn modelId="{3B18173A-92A3-47CD-B53F-1E55E0AF767E}" srcId="{4CBCA191-9C02-4E4A-BE01-E719963C26AA}" destId="{C0BA1731-56D5-4AAE-816C-EF4D1327744C}" srcOrd="0" destOrd="0" parTransId="{C11E94F4-9214-4B4A-BD82-89ACCD7BE384}" sibTransId="{9617F3C5-A507-426E-A8F0-644E46A8775F}"/>
    <dgm:cxn modelId="{31C58977-A44B-4015-8FEE-C315A1683109}" srcId="{4CBCA191-9C02-4E4A-BE01-E719963C26AA}" destId="{736ABAF4-F111-470C-8D54-8E1B30A3BE1B}" srcOrd="4" destOrd="0" parTransId="{671E3697-6D28-4C66-933C-37E6EE8C9608}" sibTransId="{231DCA37-EA35-4AB5-8066-61663AB18984}"/>
    <dgm:cxn modelId="{806ECBC7-6916-442A-A32F-AD6E5F30D31A}" type="presOf" srcId="{C4C74B61-8B91-401F-ADB6-19BDA00A175C}" destId="{71F3737B-267D-47DF-9D0B-1270B452C2E3}" srcOrd="0" destOrd="0" presId="urn:microsoft.com/office/officeart/2005/8/layout/cycle1"/>
    <dgm:cxn modelId="{9B8AFE18-A1D6-4514-895E-53CD7EA3FABC}" type="presOf" srcId="{231DCA37-EA35-4AB5-8066-61663AB18984}" destId="{F4CE1E08-BC46-4776-80F7-B42D8BDE86A3}" srcOrd="0" destOrd="0" presId="urn:microsoft.com/office/officeart/2005/8/layout/cycle1"/>
    <dgm:cxn modelId="{976782E8-83FF-41BE-96AB-9E0D9EC1A37D}" type="presOf" srcId="{AD02131D-FADE-4CEA-B218-FA6EBA7B7D6F}" destId="{E07C9642-14E6-4061-9D5D-334640693903}" srcOrd="0" destOrd="0" presId="urn:microsoft.com/office/officeart/2005/8/layout/cycle1"/>
    <dgm:cxn modelId="{663CAA06-65F8-487B-9943-CD8BC421C01C}" type="presOf" srcId="{FB65524B-69B9-4F39-B451-3A95CA604426}" destId="{40572503-04EE-4893-86FB-F434F66343AC}" srcOrd="0" destOrd="0" presId="urn:microsoft.com/office/officeart/2005/8/layout/cycle1"/>
    <dgm:cxn modelId="{8D4F55CA-C433-4189-9DE6-156D7D830315}" type="presOf" srcId="{736ABAF4-F111-470C-8D54-8E1B30A3BE1B}" destId="{64B3854A-E2B4-4FE9-99F3-D7DD1EAE809D}" srcOrd="0" destOrd="0" presId="urn:microsoft.com/office/officeart/2005/8/layout/cycle1"/>
    <dgm:cxn modelId="{8AD2B365-8076-468C-BE31-7B1517C1C1A4}" srcId="{4CBCA191-9C02-4E4A-BE01-E719963C26AA}" destId="{AD02131D-FADE-4CEA-B218-FA6EBA7B7D6F}" srcOrd="1" destOrd="0" parTransId="{5E1712B8-DF4A-4D47-9B22-A2796634E6C1}" sibTransId="{07938599-344A-43D1-83F7-B97D7D62D2CC}"/>
    <dgm:cxn modelId="{A1E1F816-3837-4387-B797-E4AD3CAFDFCD}" type="presOf" srcId="{07938599-344A-43D1-83F7-B97D7D62D2CC}" destId="{3A84C67A-AD69-42D1-9D65-1E6EC95577E7}" srcOrd="0" destOrd="0" presId="urn:microsoft.com/office/officeart/2005/8/layout/cycle1"/>
    <dgm:cxn modelId="{D3F13460-6AB1-4764-A9D8-FCF1D67D11AB}" type="presOf" srcId="{4CBCA191-9C02-4E4A-BE01-E719963C26AA}" destId="{769B48C5-7C53-47AD-8E3F-CE940067FB83}" srcOrd="0" destOrd="0" presId="urn:microsoft.com/office/officeart/2005/8/layout/cycle1"/>
    <dgm:cxn modelId="{726BDD68-8B89-4748-B1EB-E22D3ADA2739}" type="presParOf" srcId="{769B48C5-7C53-47AD-8E3F-CE940067FB83}" destId="{BEA5A67C-5B0F-46AC-A80A-A19A89562090}" srcOrd="0" destOrd="0" presId="urn:microsoft.com/office/officeart/2005/8/layout/cycle1"/>
    <dgm:cxn modelId="{34D2AB8A-4B73-41B9-B312-1AD3828E5C0D}" type="presParOf" srcId="{769B48C5-7C53-47AD-8E3F-CE940067FB83}" destId="{2D760A4B-B156-416B-846F-133F98661675}" srcOrd="1" destOrd="0" presId="urn:microsoft.com/office/officeart/2005/8/layout/cycle1"/>
    <dgm:cxn modelId="{067A628E-5AA2-45C3-B941-E22E1F3C891F}" type="presParOf" srcId="{769B48C5-7C53-47AD-8E3F-CE940067FB83}" destId="{93426C25-AC0D-4FFC-AEF2-C03120C7FD45}" srcOrd="2" destOrd="0" presId="urn:microsoft.com/office/officeart/2005/8/layout/cycle1"/>
    <dgm:cxn modelId="{2EE986CD-50DA-4D6E-BECF-7535F8AF3AB7}" type="presParOf" srcId="{769B48C5-7C53-47AD-8E3F-CE940067FB83}" destId="{CBF8D38A-6645-46CF-97B7-778DA803264C}" srcOrd="3" destOrd="0" presId="urn:microsoft.com/office/officeart/2005/8/layout/cycle1"/>
    <dgm:cxn modelId="{438EA151-E3D5-4506-898C-35E7DAAEF32E}" type="presParOf" srcId="{769B48C5-7C53-47AD-8E3F-CE940067FB83}" destId="{E07C9642-14E6-4061-9D5D-334640693903}" srcOrd="4" destOrd="0" presId="urn:microsoft.com/office/officeart/2005/8/layout/cycle1"/>
    <dgm:cxn modelId="{6E5C2A1A-BD0C-4062-B712-838A7431F1F6}" type="presParOf" srcId="{769B48C5-7C53-47AD-8E3F-CE940067FB83}" destId="{3A84C67A-AD69-42D1-9D65-1E6EC95577E7}" srcOrd="5" destOrd="0" presId="urn:microsoft.com/office/officeart/2005/8/layout/cycle1"/>
    <dgm:cxn modelId="{C04B1BB6-147B-420B-9A15-A9126F8B64EE}" type="presParOf" srcId="{769B48C5-7C53-47AD-8E3F-CE940067FB83}" destId="{D2DE60DE-1273-4E82-B04C-88292F7D5E59}" srcOrd="6" destOrd="0" presId="urn:microsoft.com/office/officeart/2005/8/layout/cycle1"/>
    <dgm:cxn modelId="{A3BC33AE-B899-41F0-867F-F9CF7BE4BC7D}" type="presParOf" srcId="{769B48C5-7C53-47AD-8E3F-CE940067FB83}" destId="{71F3737B-267D-47DF-9D0B-1270B452C2E3}" srcOrd="7" destOrd="0" presId="urn:microsoft.com/office/officeart/2005/8/layout/cycle1"/>
    <dgm:cxn modelId="{823679BB-9E30-499C-B93A-7C85D75D185B}" type="presParOf" srcId="{769B48C5-7C53-47AD-8E3F-CE940067FB83}" destId="{40572503-04EE-4893-86FB-F434F66343AC}" srcOrd="8" destOrd="0" presId="urn:microsoft.com/office/officeart/2005/8/layout/cycle1"/>
    <dgm:cxn modelId="{4DBC4240-FAB7-4DBA-98A4-0BCECFC304A9}" type="presParOf" srcId="{769B48C5-7C53-47AD-8E3F-CE940067FB83}" destId="{86E8F39E-EEE2-49C1-ADAA-02A4D2406734}" srcOrd="9" destOrd="0" presId="urn:microsoft.com/office/officeart/2005/8/layout/cycle1"/>
    <dgm:cxn modelId="{B61D0895-443F-4B21-80AB-39A0E1E49116}" type="presParOf" srcId="{769B48C5-7C53-47AD-8E3F-CE940067FB83}" destId="{B5F62963-6C97-4543-90D3-3F02EBC16679}" srcOrd="10" destOrd="0" presId="urn:microsoft.com/office/officeart/2005/8/layout/cycle1"/>
    <dgm:cxn modelId="{ECB4C4E8-F901-43F7-90C2-2038559DAF00}" type="presParOf" srcId="{769B48C5-7C53-47AD-8E3F-CE940067FB83}" destId="{AA856106-6E27-4B4B-81D2-D645793B4803}" srcOrd="11" destOrd="0" presId="urn:microsoft.com/office/officeart/2005/8/layout/cycle1"/>
    <dgm:cxn modelId="{117A4F45-D889-407C-9E57-D6DDDB9088AD}" type="presParOf" srcId="{769B48C5-7C53-47AD-8E3F-CE940067FB83}" destId="{2E805C82-17D6-4E95-9159-2A90FEA7FE09}" srcOrd="12" destOrd="0" presId="urn:microsoft.com/office/officeart/2005/8/layout/cycle1"/>
    <dgm:cxn modelId="{9D5D1296-8ACE-45B3-89E0-4D01402ECADA}" type="presParOf" srcId="{769B48C5-7C53-47AD-8E3F-CE940067FB83}" destId="{64B3854A-E2B4-4FE9-99F3-D7DD1EAE809D}" srcOrd="13" destOrd="0" presId="urn:microsoft.com/office/officeart/2005/8/layout/cycle1"/>
    <dgm:cxn modelId="{9E749F1B-BCCD-4232-B471-A489971D67F8}" type="presParOf" srcId="{769B48C5-7C53-47AD-8E3F-CE940067FB83}" destId="{F4CE1E08-BC46-4776-80F7-B42D8BDE86A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4B0BA-A5D1-435C-A6C9-6BA23F6D971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2E5BED39-D0A4-4841-ACBC-B62D76FEA70F}">
      <dgm:prSet phldrT="[Texto]" custT="1"/>
      <dgm:spPr/>
      <dgm:t>
        <a:bodyPr/>
        <a:lstStyle/>
        <a:p>
          <a:r>
            <a:rPr lang="es-MX" sz="1800" dirty="0" smtClean="0"/>
            <a:t>Desarrollar preguntas en el ámbito académico</a:t>
          </a:r>
          <a:endParaRPr lang="es-MX" sz="1800" dirty="0"/>
        </a:p>
      </dgm:t>
    </dgm:pt>
    <dgm:pt modelId="{82726D5A-4418-4AA9-B88D-1503C2F9B4AF}" type="parTrans" cxnId="{969EDEC0-6DDD-4582-9A8C-3CDA88D08A70}">
      <dgm:prSet/>
      <dgm:spPr/>
      <dgm:t>
        <a:bodyPr/>
        <a:lstStyle/>
        <a:p>
          <a:endParaRPr lang="es-MX"/>
        </a:p>
      </dgm:t>
    </dgm:pt>
    <dgm:pt modelId="{E7D17A2F-E587-4689-81C0-87CD870D91F9}" type="sibTrans" cxnId="{969EDEC0-6DDD-4582-9A8C-3CDA88D08A70}">
      <dgm:prSet/>
      <dgm:spPr/>
      <dgm:t>
        <a:bodyPr/>
        <a:lstStyle/>
        <a:p>
          <a:endParaRPr lang="es-MX"/>
        </a:p>
      </dgm:t>
    </dgm:pt>
    <dgm:pt modelId="{0713AFC7-D3E1-447D-8953-E9129FE93828}" type="asst">
      <dgm:prSet phldrT="[Texto]" custT="1"/>
      <dgm:spPr/>
      <dgm:t>
        <a:bodyPr/>
        <a:lstStyle/>
        <a:p>
          <a:r>
            <a:rPr lang="es-MX" sz="1800" dirty="0" smtClean="0"/>
            <a:t>Conceptos </a:t>
          </a:r>
          <a:r>
            <a:rPr lang="es-MX" sz="1800" dirty="0" err="1" smtClean="0"/>
            <a:t>propositosinformacion</a:t>
          </a:r>
          <a:r>
            <a:rPr lang="es-MX" sz="1800" dirty="0" smtClean="0"/>
            <a:t> problemas implicaciones</a:t>
          </a:r>
          <a:endParaRPr lang="es-MX" sz="1800" dirty="0"/>
        </a:p>
      </dgm:t>
    </dgm:pt>
    <dgm:pt modelId="{A8D10AD1-4197-4144-BFCD-C354EC13389D}" type="parTrans" cxnId="{1CDAFD13-BD82-4D06-9321-1B083FD9CF27}">
      <dgm:prSet/>
      <dgm:spPr/>
      <dgm:t>
        <a:bodyPr/>
        <a:lstStyle/>
        <a:p>
          <a:endParaRPr lang="es-MX"/>
        </a:p>
      </dgm:t>
    </dgm:pt>
    <dgm:pt modelId="{6E90D35D-BE63-4D4E-BE1A-B796DF1462BF}" type="sibTrans" cxnId="{1CDAFD13-BD82-4D06-9321-1B083FD9CF27}">
      <dgm:prSet/>
      <dgm:spPr/>
      <dgm:t>
        <a:bodyPr/>
        <a:lstStyle/>
        <a:p>
          <a:endParaRPr lang="es-MX"/>
        </a:p>
      </dgm:t>
    </dgm:pt>
    <dgm:pt modelId="{E19D382E-8460-4AB4-8092-A42F97903CC1}">
      <dgm:prSet phldrT="[Texto]" custT="1"/>
      <dgm:spPr/>
      <dgm:t>
        <a:bodyPr/>
        <a:lstStyle/>
        <a:p>
          <a:r>
            <a:rPr lang="es-MX" sz="1800" dirty="0" smtClean="0"/>
            <a:t>Pensamiento racional</a:t>
          </a:r>
        </a:p>
        <a:p>
          <a:r>
            <a:rPr lang="es-MX" sz="1800" dirty="0" smtClean="0"/>
            <a:t>Se preocupa el alumno por asimilar cosas</a:t>
          </a:r>
          <a:endParaRPr lang="es-MX" sz="1800" dirty="0"/>
        </a:p>
      </dgm:t>
    </dgm:pt>
    <dgm:pt modelId="{969BA78F-030F-4640-A4E4-AE5436B84047}" type="parTrans" cxnId="{1710F0CE-F309-43C9-A4A3-1CC37F33C93C}">
      <dgm:prSet/>
      <dgm:spPr/>
      <dgm:t>
        <a:bodyPr/>
        <a:lstStyle/>
        <a:p>
          <a:endParaRPr lang="es-MX"/>
        </a:p>
      </dgm:t>
    </dgm:pt>
    <dgm:pt modelId="{BB9CF2E1-0C31-45C6-A4B8-8B213BB3D8BE}" type="sibTrans" cxnId="{1710F0CE-F309-43C9-A4A3-1CC37F33C93C}">
      <dgm:prSet/>
      <dgm:spPr/>
      <dgm:t>
        <a:bodyPr/>
        <a:lstStyle/>
        <a:p>
          <a:endParaRPr lang="es-MX"/>
        </a:p>
      </dgm:t>
    </dgm:pt>
    <dgm:pt modelId="{5B491DA7-4E3C-459B-8D80-78F1FABB2186}">
      <dgm:prSet phldrT="[Texto]" custT="1"/>
      <dgm:spPr/>
      <dgm:t>
        <a:bodyPr/>
        <a:lstStyle/>
        <a:p>
          <a:r>
            <a:rPr lang="es-MX" sz="1800" dirty="0" smtClean="0"/>
            <a:t>Valor  intelectual </a:t>
          </a:r>
        </a:p>
        <a:p>
          <a:r>
            <a:rPr lang="es-MX" sz="1800" dirty="0" smtClean="0"/>
            <a:t>Empatía intelectual</a:t>
          </a:r>
        </a:p>
        <a:p>
          <a:r>
            <a:rPr lang="es-MX" sz="1800" dirty="0" smtClean="0"/>
            <a:t>Integridad intelectual</a:t>
          </a:r>
        </a:p>
      </dgm:t>
    </dgm:pt>
    <dgm:pt modelId="{352C7A7A-6542-480E-93AE-7E124347C5AA}" type="parTrans" cxnId="{50F77F90-01B6-4EA0-AF31-308F0193CBA3}">
      <dgm:prSet/>
      <dgm:spPr/>
      <dgm:t>
        <a:bodyPr/>
        <a:lstStyle/>
        <a:p>
          <a:endParaRPr lang="es-MX"/>
        </a:p>
      </dgm:t>
    </dgm:pt>
    <dgm:pt modelId="{5C1E8D1E-5233-4DA7-AC9D-49E159165D71}" type="sibTrans" cxnId="{50F77F90-01B6-4EA0-AF31-308F0193CBA3}">
      <dgm:prSet/>
      <dgm:spPr/>
      <dgm:t>
        <a:bodyPr/>
        <a:lstStyle/>
        <a:p>
          <a:endParaRPr lang="es-MX"/>
        </a:p>
      </dgm:t>
    </dgm:pt>
    <dgm:pt modelId="{BF73F2EB-E6EB-4A4D-A290-96B670540822}">
      <dgm:prSet phldrT="[Texto]" custT="1"/>
      <dgm:spPr/>
      <dgm:t>
        <a:bodyPr/>
        <a:lstStyle/>
        <a:p>
          <a:r>
            <a:rPr lang="es-MX" sz="1800" dirty="0" smtClean="0"/>
            <a:t>Pensamiento egocéntrico</a:t>
          </a:r>
        </a:p>
        <a:p>
          <a:r>
            <a:rPr lang="es-MX" sz="1800" dirty="0" smtClean="0"/>
            <a:t>Se preocupa por mejorar su </a:t>
          </a:r>
          <a:r>
            <a:rPr lang="es-MX" sz="1800" smtClean="0"/>
            <a:t>manera pensar</a:t>
          </a:r>
          <a:endParaRPr lang="es-MX" sz="1800"/>
        </a:p>
      </dgm:t>
    </dgm:pt>
    <dgm:pt modelId="{AF49AA92-A3DF-4733-8103-7D25267E0ED5}" type="parTrans" cxnId="{2286196F-DB02-48D2-9232-80284CD04D16}">
      <dgm:prSet/>
      <dgm:spPr/>
      <dgm:t>
        <a:bodyPr/>
        <a:lstStyle/>
        <a:p>
          <a:endParaRPr lang="es-MX"/>
        </a:p>
      </dgm:t>
    </dgm:pt>
    <dgm:pt modelId="{6B4997FD-66A1-46E9-B7DE-E58F3D423DD6}" type="sibTrans" cxnId="{2286196F-DB02-48D2-9232-80284CD04D16}">
      <dgm:prSet/>
      <dgm:spPr/>
      <dgm:t>
        <a:bodyPr/>
        <a:lstStyle/>
        <a:p>
          <a:endParaRPr lang="es-MX"/>
        </a:p>
      </dgm:t>
    </dgm:pt>
    <dgm:pt modelId="{66380B04-7345-49FD-8376-D565F4C7BFC0}" type="pres">
      <dgm:prSet presAssocID="{37A4B0BA-A5D1-435C-A6C9-6BA23F6D9714}" presName="hierChild1" presStyleCnt="0">
        <dgm:presLayoutVars>
          <dgm:orgChart val="1"/>
          <dgm:chPref val="1"/>
          <dgm:dir/>
          <dgm:animOne val="branch"/>
          <dgm:animLvl val="lvl"/>
          <dgm:resizeHandles/>
        </dgm:presLayoutVars>
      </dgm:prSet>
      <dgm:spPr/>
      <dgm:t>
        <a:bodyPr/>
        <a:lstStyle/>
        <a:p>
          <a:endParaRPr lang="es-MX"/>
        </a:p>
      </dgm:t>
    </dgm:pt>
    <dgm:pt modelId="{BF9BCE49-D453-4DE7-B2BD-CB74A028AE46}" type="pres">
      <dgm:prSet presAssocID="{2E5BED39-D0A4-4841-ACBC-B62D76FEA70F}" presName="hierRoot1" presStyleCnt="0">
        <dgm:presLayoutVars>
          <dgm:hierBranch val="init"/>
        </dgm:presLayoutVars>
      </dgm:prSet>
      <dgm:spPr/>
    </dgm:pt>
    <dgm:pt modelId="{7E540102-1FEB-49F5-972E-4E071EC6F6D0}" type="pres">
      <dgm:prSet presAssocID="{2E5BED39-D0A4-4841-ACBC-B62D76FEA70F}" presName="rootComposite1" presStyleCnt="0"/>
      <dgm:spPr/>
    </dgm:pt>
    <dgm:pt modelId="{DCE21A67-7D8C-43DF-A8D2-B3B7E584B6B7}" type="pres">
      <dgm:prSet presAssocID="{2E5BED39-D0A4-4841-ACBC-B62D76FEA70F}" presName="rootText1" presStyleLbl="node0" presStyleIdx="0" presStyleCnt="1">
        <dgm:presLayoutVars>
          <dgm:chPref val="3"/>
        </dgm:presLayoutVars>
      </dgm:prSet>
      <dgm:spPr/>
      <dgm:t>
        <a:bodyPr/>
        <a:lstStyle/>
        <a:p>
          <a:endParaRPr lang="es-MX"/>
        </a:p>
      </dgm:t>
    </dgm:pt>
    <dgm:pt modelId="{7734DF5B-736F-4BA8-BA8B-11749A2CBA4C}" type="pres">
      <dgm:prSet presAssocID="{2E5BED39-D0A4-4841-ACBC-B62D76FEA70F}" presName="rootConnector1" presStyleLbl="node1" presStyleIdx="0" presStyleCnt="0"/>
      <dgm:spPr/>
      <dgm:t>
        <a:bodyPr/>
        <a:lstStyle/>
        <a:p>
          <a:endParaRPr lang="es-MX"/>
        </a:p>
      </dgm:t>
    </dgm:pt>
    <dgm:pt modelId="{62767AAB-8DB3-4089-923F-D820FC1707D5}" type="pres">
      <dgm:prSet presAssocID="{2E5BED39-D0A4-4841-ACBC-B62D76FEA70F}" presName="hierChild2" presStyleCnt="0"/>
      <dgm:spPr/>
    </dgm:pt>
    <dgm:pt modelId="{014E0067-1415-4084-96CC-CF678DE9DA63}" type="pres">
      <dgm:prSet presAssocID="{969BA78F-030F-4640-A4E4-AE5436B84047}" presName="Name37" presStyleLbl="parChTrans1D2" presStyleIdx="0" presStyleCnt="4"/>
      <dgm:spPr/>
      <dgm:t>
        <a:bodyPr/>
        <a:lstStyle/>
        <a:p>
          <a:endParaRPr lang="es-MX"/>
        </a:p>
      </dgm:t>
    </dgm:pt>
    <dgm:pt modelId="{C82CE4ED-BE6C-4B7A-9562-9DC25AA7E4C6}" type="pres">
      <dgm:prSet presAssocID="{E19D382E-8460-4AB4-8092-A42F97903CC1}" presName="hierRoot2" presStyleCnt="0">
        <dgm:presLayoutVars>
          <dgm:hierBranch val="init"/>
        </dgm:presLayoutVars>
      </dgm:prSet>
      <dgm:spPr/>
    </dgm:pt>
    <dgm:pt modelId="{B40B4750-6DC0-4EBE-9CD1-A47BE1FBFDF4}" type="pres">
      <dgm:prSet presAssocID="{E19D382E-8460-4AB4-8092-A42F97903CC1}" presName="rootComposite" presStyleCnt="0"/>
      <dgm:spPr/>
    </dgm:pt>
    <dgm:pt modelId="{E12C56AB-36AC-41A2-82DB-523C133A6633}" type="pres">
      <dgm:prSet presAssocID="{E19D382E-8460-4AB4-8092-A42F97903CC1}" presName="rootText" presStyleLbl="node2" presStyleIdx="0" presStyleCnt="3">
        <dgm:presLayoutVars>
          <dgm:chPref val="3"/>
        </dgm:presLayoutVars>
      </dgm:prSet>
      <dgm:spPr/>
      <dgm:t>
        <a:bodyPr/>
        <a:lstStyle/>
        <a:p>
          <a:endParaRPr lang="es-MX"/>
        </a:p>
      </dgm:t>
    </dgm:pt>
    <dgm:pt modelId="{9F4EDB6D-673C-46A7-B5F2-733D5A1CBD53}" type="pres">
      <dgm:prSet presAssocID="{E19D382E-8460-4AB4-8092-A42F97903CC1}" presName="rootConnector" presStyleLbl="node2" presStyleIdx="0" presStyleCnt="3"/>
      <dgm:spPr/>
      <dgm:t>
        <a:bodyPr/>
        <a:lstStyle/>
        <a:p>
          <a:endParaRPr lang="es-MX"/>
        </a:p>
      </dgm:t>
    </dgm:pt>
    <dgm:pt modelId="{F496B1B1-511F-47F7-B0CE-77AB02F3403F}" type="pres">
      <dgm:prSet presAssocID="{E19D382E-8460-4AB4-8092-A42F97903CC1}" presName="hierChild4" presStyleCnt="0"/>
      <dgm:spPr/>
    </dgm:pt>
    <dgm:pt modelId="{3F5DB712-17C3-4BCF-82BC-08A93B6BC7C5}" type="pres">
      <dgm:prSet presAssocID="{E19D382E-8460-4AB4-8092-A42F97903CC1}" presName="hierChild5" presStyleCnt="0"/>
      <dgm:spPr/>
    </dgm:pt>
    <dgm:pt modelId="{8CE568EA-9A63-4DA6-83C3-BED2685A7D20}" type="pres">
      <dgm:prSet presAssocID="{352C7A7A-6542-480E-93AE-7E124347C5AA}" presName="Name37" presStyleLbl="parChTrans1D2" presStyleIdx="1" presStyleCnt="4"/>
      <dgm:spPr/>
      <dgm:t>
        <a:bodyPr/>
        <a:lstStyle/>
        <a:p>
          <a:endParaRPr lang="es-MX"/>
        </a:p>
      </dgm:t>
    </dgm:pt>
    <dgm:pt modelId="{B8D1433F-28CF-4EC1-9253-9489B5CCE24F}" type="pres">
      <dgm:prSet presAssocID="{5B491DA7-4E3C-459B-8D80-78F1FABB2186}" presName="hierRoot2" presStyleCnt="0">
        <dgm:presLayoutVars>
          <dgm:hierBranch val="init"/>
        </dgm:presLayoutVars>
      </dgm:prSet>
      <dgm:spPr/>
    </dgm:pt>
    <dgm:pt modelId="{63982C13-4663-417C-9E1D-1B1E48AB2261}" type="pres">
      <dgm:prSet presAssocID="{5B491DA7-4E3C-459B-8D80-78F1FABB2186}" presName="rootComposite" presStyleCnt="0"/>
      <dgm:spPr/>
    </dgm:pt>
    <dgm:pt modelId="{03A8B39A-38B9-4856-BF65-A340902AA44E}" type="pres">
      <dgm:prSet presAssocID="{5B491DA7-4E3C-459B-8D80-78F1FABB2186}" presName="rootText" presStyleLbl="node2" presStyleIdx="1" presStyleCnt="3">
        <dgm:presLayoutVars>
          <dgm:chPref val="3"/>
        </dgm:presLayoutVars>
      </dgm:prSet>
      <dgm:spPr/>
      <dgm:t>
        <a:bodyPr/>
        <a:lstStyle/>
        <a:p>
          <a:endParaRPr lang="es-MX"/>
        </a:p>
      </dgm:t>
    </dgm:pt>
    <dgm:pt modelId="{3B399819-3CE7-4005-BB35-D8C4D8FF936C}" type="pres">
      <dgm:prSet presAssocID="{5B491DA7-4E3C-459B-8D80-78F1FABB2186}" presName="rootConnector" presStyleLbl="node2" presStyleIdx="1" presStyleCnt="3"/>
      <dgm:spPr/>
      <dgm:t>
        <a:bodyPr/>
        <a:lstStyle/>
        <a:p>
          <a:endParaRPr lang="es-MX"/>
        </a:p>
      </dgm:t>
    </dgm:pt>
    <dgm:pt modelId="{5E2404AF-DDEB-4998-91ED-9B528E890B50}" type="pres">
      <dgm:prSet presAssocID="{5B491DA7-4E3C-459B-8D80-78F1FABB2186}" presName="hierChild4" presStyleCnt="0"/>
      <dgm:spPr/>
    </dgm:pt>
    <dgm:pt modelId="{D7B912FC-F7CE-470F-9A43-A5E95DD54C88}" type="pres">
      <dgm:prSet presAssocID="{5B491DA7-4E3C-459B-8D80-78F1FABB2186}" presName="hierChild5" presStyleCnt="0"/>
      <dgm:spPr/>
    </dgm:pt>
    <dgm:pt modelId="{F7A11478-17B5-4DB6-9EBA-390D72E0F580}" type="pres">
      <dgm:prSet presAssocID="{AF49AA92-A3DF-4733-8103-7D25267E0ED5}" presName="Name37" presStyleLbl="parChTrans1D2" presStyleIdx="2" presStyleCnt="4"/>
      <dgm:spPr/>
      <dgm:t>
        <a:bodyPr/>
        <a:lstStyle/>
        <a:p>
          <a:endParaRPr lang="es-MX"/>
        </a:p>
      </dgm:t>
    </dgm:pt>
    <dgm:pt modelId="{151DB591-8D62-404E-8672-53C3A1824140}" type="pres">
      <dgm:prSet presAssocID="{BF73F2EB-E6EB-4A4D-A290-96B670540822}" presName="hierRoot2" presStyleCnt="0">
        <dgm:presLayoutVars>
          <dgm:hierBranch val="init"/>
        </dgm:presLayoutVars>
      </dgm:prSet>
      <dgm:spPr/>
    </dgm:pt>
    <dgm:pt modelId="{CB9C484A-2DE4-48CA-9C66-AA041873CEFD}" type="pres">
      <dgm:prSet presAssocID="{BF73F2EB-E6EB-4A4D-A290-96B670540822}" presName="rootComposite" presStyleCnt="0"/>
      <dgm:spPr/>
    </dgm:pt>
    <dgm:pt modelId="{E2B8287C-A324-4C9D-85BE-1BF5FBA2B7A4}" type="pres">
      <dgm:prSet presAssocID="{BF73F2EB-E6EB-4A4D-A290-96B670540822}" presName="rootText" presStyleLbl="node2" presStyleIdx="2" presStyleCnt="3">
        <dgm:presLayoutVars>
          <dgm:chPref val="3"/>
        </dgm:presLayoutVars>
      </dgm:prSet>
      <dgm:spPr/>
      <dgm:t>
        <a:bodyPr/>
        <a:lstStyle/>
        <a:p>
          <a:endParaRPr lang="es-MX"/>
        </a:p>
      </dgm:t>
    </dgm:pt>
    <dgm:pt modelId="{B6975196-FCC8-4A32-84CE-875B12363A74}" type="pres">
      <dgm:prSet presAssocID="{BF73F2EB-E6EB-4A4D-A290-96B670540822}" presName="rootConnector" presStyleLbl="node2" presStyleIdx="2" presStyleCnt="3"/>
      <dgm:spPr/>
      <dgm:t>
        <a:bodyPr/>
        <a:lstStyle/>
        <a:p>
          <a:endParaRPr lang="es-MX"/>
        </a:p>
      </dgm:t>
    </dgm:pt>
    <dgm:pt modelId="{44C9D857-419A-4FFD-BE15-74024B372D16}" type="pres">
      <dgm:prSet presAssocID="{BF73F2EB-E6EB-4A4D-A290-96B670540822}" presName="hierChild4" presStyleCnt="0"/>
      <dgm:spPr/>
    </dgm:pt>
    <dgm:pt modelId="{5F0062C5-E56A-458B-975A-45541E80D506}" type="pres">
      <dgm:prSet presAssocID="{BF73F2EB-E6EB-4A4D-A290-96B670540822}" presName="hierChild5" presStyleCnt="0"/>
      <dgm:spPr/>
    </dgm:pt>
    <dgm:pt modelId="{7B94AFEB-CDD0-41AD-BC56-B35006348914}" type="pres">
      <dgm:prSet presAssocID="{2E5BED39-D0A4-4841-ACBC-B62D76FEA70F}" presName="hierChild3" presStyleCnt="0"/>
      <dgm:spPr/>
    </dgm:pt>
    <dgm:pt modelId="{E9E2A4DD-5A72-48DD-A6FB-6215F886FFE2}" type="pres">
      <dgm:prSet presAssocID="{A8D10AD1-4197-4144-BFCD-C354EC13389D}" presName="Name111" presStyleLbl="parChTrans1D2" presStyleIdx="3" presStyleCnt="4"/>
      <dgm:spPr/>
      <dgm:t>
        <a:bodyPr/>
        <a:lstStyle/>
        <a:p>
          <a:endParaRPr lang="es-MX"/>
        </a:p>
      </dgm:t>
    </dgm:pt>
    <dgm:pt modelId="{B5F8C1DE-27FF-4D57-8A9B-99808F9A457C}" type="pres">
      <dgm:prSet presAssocID="{0713AFC7-D3E1-447D-8953-E9129FE93828}" presName="hierRoot3" presStyleCnt="0">
        <dgm:presLayoutVars>
          <dgm:hierBranch val="init"/>
        </dgm:presLayoutVars>
      </dgm:prSet>
      <dgm:spPr/>
    </dgm:pt>
    <dgm:pt modelId="{91D3F28D-3F92-476D-A895-339DE19E0A02}" type="pres">
      <dgm:prSet presAssocID="{0713AFC7-D3E1-447D-8953-E9129FE93828}" presName="rootComposite3" presStyleCnt="0"/>
      <dgm:spPr/>
    </dgm:pt>
    <dgm:pt modelId="{169A270E-EC34-4AF5-9F49-21E0E8F402A4}" type="pres">
      <dgm:prSet presAssocID="{0713AFC7-D3E1-447D-8953-E9129FE93828}" presName="rootText3" presStyleLbl="asst1" presStyleIdx="0" presStyleCnt="1">
        <dgm:presLayoutVars>
          <dgm:chPref val="3"/>
        </dgm:presLayoutVars>
      </dgm:prSet>
      <dgm:spPr/>
      <dgm:t>
        <a:bodyPr/>
        <a:lstStyle/>
        <a:p>
          <a:endParaRPr lang="es-MX"/>
        </a:p>
      </dgm:t>
    </dgm:pt>
    <dgm:pt modelId="{5C41FE3E-BAC1-46E3-BA83-52D4EC79E5A0}" type="pres">
      <dgm:prSet presAssocID="{0713AFC7-D3E1-447D-8953-E9129FE93828}" presName="rootConnector3" presStyleLbl="asst1" presStyleIdx="0" presStyleCnt="1"/>
      <dgm:spPr/>
      <dgm:t>
        <a:bodyPr/>
        <a:lstStyle/>
        <a:p>
          <a:endParaRPr lang="es-MX"/>
        </a:p>
      </dgm:t>
    </dgm:pt>
    <dgm:pt modelId="{6D78BE7F-0BD5-4CD7-8CF2-9F57A1D277EA}" type="pres">
      <dgm:prSet presAssocID="{0713AFC7-D3E1-447D-8953-E9129FE93828}" presName="hierChild6" presStyleCnt="0"/>
      <dgm:spPr/>
    </dgm:pt>
    <dgm:pt modelId="{FB36FBD1-CB5C-4943-865B-AFAC6D87330A}" type="pres">
      <dgm:prSet presAssocID="{0713AFC7-D3E1-447D-8953-E9129FE93828}" presName="hierChild7" presStyleCnt="0"/>
      <dgm:spPr/>
    </dgm:pt>
  </dgm:ptLst>
  <dgm:cxnLst>
    <dgm:cxn modelId="{6167EE1B-09D1-4FD0-8564-FE9801E54102}" type="presOf" srcId="{969BA78F-030F-4640-A4E4-AE5436B84047}" destId="{014E0067-1415-4084-96CC-CF678DE9DA63}" srcOrd="0" destOrd="0" presId="urn:microsoft.com/office/officeart/2005/8/layout/orgChart1"/>
    <dgm:cxn modelId="{2286196F-DB02-48D2-9232-80284CD04D16}" srcId="{2E5BED39-D0A4-4841-ACBC-B62D76FEA70F}" destId="{BF73F2EB-E6EB-4A4D-A290-96B670540822}" srcOrd="3" destOrd="0" parTransId="{AF49AA92-A3DF-4733-8103-7D25267E0ED5}" sibTransId="{6B4997FD-66A1-46E9-B7DE-E58F3D423DD6}"/>
    <dgm:cxn modelId="{C73530EA-A6A6-48EF-84C6-E9077913BE7C}" type="presOf" srcId="{BF73F2EB-E6EB-4A4D-A290-96B670540822}" destId="{E2B8287C-A324-4C9D-85BE-1BF5FBA2B7A4}" srcOrd="0" destOrd="0" presId="urn:microsoft.com/office/officeart/2005/8/layout/orgChart1"/>
    <dgm:cxn modelId="{F70E7F8B-2FDA-49AD-8718-B318065AF82C}" type="presOf" srcId="{E19D382E-8460-4AB4-8092-A42F97903CC1}" destId="{9F4EDB6D-673C-46A7-B5F2-733D5A1CBD53}" srcOrd="1" destOrd="0" presId="urn:microsoft.com/office/officeart/2005/8/layout/orgChart1"/>
    <dgm:cxn modelId="{3323C9A9-7E7B-4B5C-AEEB-1BD2B81F216F}" type="presOf" srcId="{5B491DA7-4E3C-459B-8D80-78F1FABB2186}" destId="{03A8B39A-38B9-4856-BF65-A340902AA44E}" srcOrd="0" destOrd="0" presId="urn:microsoft.com/office/officeart/2005/8/layout/orgChart1"/>
    <dgm:cxn modelId="{969EDEC0-6DDD-4582-9A8C-3CDA88D08A70}" srcId="{37A4B0BA-A5D1-435C-A6C9-6BA23F6D9714}" destId="{2E5BED39-D0A4-4841-ACBC-B62D76FEA70F}" srcOrd="0" destOrd="0" parTransId="{82726D5A-4418-4AA9-B88D-1503C2F9B4AF}" sibTransId="{E7D17A2F-E587-4689-81C0-87CD870D91F9}"/>
    <dgm:cxn modelId="{AEF1F26A-F9BC-48F5-AA7E-D9B9E542DF66}" type="presOf" srcId="{2E5BED39-D0A4-4841-ACBC-B62D76FEA70F}" destId="{DCE21A67-7D8C-43DF-A8D2-B3B7E584B6B7}" srcOrd="0" destOrd="0" presId="urn:microsoft.com/office/officeart/2005/8/layout/orgChart1"/>
    <dgm:cxn modelId="{83C67246-9249-44F3-BF3A-A390876E8DC0}" type="presOf" srcId="{E19D382E-8460-4AB4-8092-A42F97903CC1}" destId="{E12C56AB-36AC-41A2-82DB-523C133A6633}" srcOrd="0" destOrd="0" presId="urn:microsoft.com/office/officeart/2005/8/layout/orgChart1"/>
    <dgm:cxn modelId="{3995A222-B7FE-41CD-966D-97BEF9E5CAD9}" type="presOf" srcId="{0713AFC7-D3E1-447D-8953-E9129FE93828}" destId="{169A270E-EC34-4AF5-9F49-21E0E8F402A4}" srcOrd="0" destOrd="0" presId="urn:microsoft.com/office/officeart/2005/8/layout/orgChart1"/>
    <dgm:cxn modelId="{D2D2039E-32C4-4C79-8615-25ADDFA2CB4B}" type="presOf" srcId="{BF73F2EB-E6EB-4A4D-A290-96B670540822}" destId="{B6975196-FCC8-4A32-84CE-875B12363A74}" srcOrd="1" destOrd="0" presId="urn:microsoft.com/office/officeart/2005/8/layout/orgChart1"/>
    <dgm:cxn modelId="{7B23D8C3-98C2-461E-9EC4-4E11D1BD5C56}" type="presOf" srcId="{5B491DA7-4E3C-459B-8D80-78F1FABB2186}" destId="{3B399819-3CE7-4005-BB35-D8C4D8FF936C}" srcOrd="1" destOrd="0" presId="urn:microsoft.com/office/officeart/2005/8/layout/orgChart1"/>
    <dgm:cxn modelId="{87CD250F-D09E-4691-9293-2A8DC9CCCFA9}" type="presOf" srcId="{AF49AA92-A3DF-4733-8103-7D25267E0ED5}" destId="{F7A11478-17B5-4DB6-9EBA-390D72E0F580}" srcOrd="0" destOrd="0" presId="urn:microsoft.com/office/officeart/2005/8/layout/orgChart1"/>
    <dgm:cxn modelId="{F90FF6B4-DB2F-4BEC-9D48-EF29D804FF43}" type="presOf" srcId="{0713AFC7-D3E1-447D-8953-E9129FE93828}" destId="{5C41FE3E-BAC1-46E3-BA83-52D4EC79E5A0}" srcOrd="1" destOrd="0" presId="urn:microsoft.com/office/officeart/2005/8/layout/orgChart1"/>
    <dgm:cxn modelId="{1CDAFD13-BD82-4D06-9321-1B083FD9CF27}" srcId="{2E5BED39-D0A4-4841-ACBC-B62D76FEA70F}" destId="{0713AFC7-D3E1-447D-8953-E9129FE93828}" srcOrd="0" destOrd="0" parTransId="{A8D10AD1-4197-4144-BFCD-C354EC13389D}" sibTransId="{6E90D35D-BE63-4D4E-BE1A-B796DF1462BF}"/>
    <dgm:cxn modelId="{496046FE-B7C3-4BB3-B93B-74DAC3CBED32}" type="presOf" srcId="{2E5BED39-D0A4-4841-ACBC-B62D76FEA70F}" destId="{7734DF5B-736F-4BA8-BA8B-11749A2CBA4C}" srcOrd="1" destOrd="0" presId="urn:microsoft.com/office/officeart/2005/8/layout/orgChart1"/>
    <dgm:cxn modelId="{1710F0CE-F309-43C9-A4A3-1CC37F33C93C}" srcId="{2E5BED39-D0A4-4841-ACBC-B62D76FEA70F}" destId="{E19D382E-8460-4AB4-8092-A42F97903CC1}" srcOrd="1" destOrd="0" parTransId="{969BA78F-030F-4640-A4E4-AE5436B84047}" sibTransId="{BB9CF2E1-0C31-45C6-A4B8-8B213BB3D8BE}"/>
    <dgm:cxn modelId="{50F77F90-01B6-4EA0-AF31-308F0193CBA3}" srcId="{2E5BED39-D0A4-4841-ACBC-B62D76FEA70F}" destId="{5B491DA7-4E3C-459B-8D80-78F1FABB2186}" srcOrd="2" destOrd="0" parTransId="{352C7A7A-6542-480E-93AE-7E124347C5AA}" sibTransId="{5C1E8D1E-5233-4DA7-AC9D-49E159165D71}"/>
    <dgm:cxn modelId="{DDFED0B3-5DFF-415A-B6E3-8DF2605BBD4D}" type="presOf" srcId="{37A4B0BA-A5D1-435C-A6C9-6BA23F6D9714}" destId="{66380B04-7345-49FD-8376-D565F4C7BFC0}" srcOrd="0" destOrd="0" presId="urn:microsoft.com/office/officeart/2005/8/layout/orgChart1"/>
    <dgm:cxn modelId="{9234572F-81A7-4A80-962D-1219258A82E0}" type="presOf" srcId="{352C7A7A-6542-480E-93AE-7E124347C5AA}" destId="{8CE568EA-9A63-4DA6-83C3-BED2685A7D20}" srcOrd="0" destOrd="0" presId="urn:microsoft.com/office/officeart/2005/8/layout/orgChart1"/>
    <dgm:cxn modelId="{5B6B85B2-291B-4B7A-85AE-0CC1BF95A9B4}" type="presOf" srcId="{A8D10AD1-4197-4144-BFCD-C354EC13389D}" destId="{E9E2A4DD-5A72-48DD-A6FB-6215F886FFE2}" srcOrd="0" destOrd="0" presId="urn:microsoft.com/office/officeart/2005/8/layout/orgChart1"/>
    <dgm:cxn modelId="{C88DF40C-4FFC-4A75-9444-D40E47A437C7}" type="presParOf" srcId="{66380B04-7345-49FD-8376-D565F4C7BFC0}" destId="{BF9BCE49-D453-4DE7-B2BD-CB74A028AE46}" srcOrd="0" destOrd="0" presId="urn:microsoft.com/office/officeart/2005/8/layout/orgChart1"/>
    <dgm:cxn modelId="{E8C4700D-8F16-42BD-873E-6724FA7E4C65}" type="presParOf" srcId="{BF9BCE49-D453-4DE7-B2BD-CB74A028AE46}" destId="{7E540102-1FEB-49F5-972E-4E071EC6F6D0}" srcOrd="0" destOrd="0" presId="urn:microsoft.com/office/officeart/2005/8/layout/orgChart1"/>
    <dgm:cxn modelId="{1D89BD83-E9C2-4557-8836-6D4437C419E1}" type="presParOf" srcId="{7E540102-1FEB-49F5-972E-4E071EC6F6D0}" destId="{DCE21A67-7D8C-43DF-A8D2-B3B7E584B6B7}" srcOrd="0" destOrd="0" presId="urn:microsoft.com/office/officeart/2005/8/layout/orgChart1"/>
    <dgm:cxn modelId="{9799BAE7-4D1D-4676-BB59-62E00988BD6D}" type="presParOf" srcId="{7E540102-1FEB-49F5-972E-4E071EC6F6D0}" destId="{7734DF5B-736F-4BA8-BA8B-11749A2CBA4C}" srcOrd="1" destOrd="0" presId="urn:microsoft.com/office/officeart/2005/8/layout/orgChart1"/>
    <dgm:cxn modelId="{B025EC07-3C3E-496B-8B80-5FF56365EFB0}" type="presParOf" srcId="{BF9BCE49-D453-4DE7-B2BD-CB74A028AE46}" destId="{62767AAB-8DB3-4089-923F-D820FC1707D5}" srcOrd="1" destOrd="0" presId="urn:microsoft.com/office/officeart/2005/8/layout/orgChart1"/>
    <dgm:cxn modelId="{76236C3A-4A91-4E13-BF08-AF2D19223A2A}" type="presParOf" srcId="{62767AAB-8DB3-4089-923F-D820FC1707D5}" destId="{014E0067-1415-4084-96CC-CF678DE9DA63}" srcOrd="0" destOrd="0" presId="urn:microsoft.com/office/officeart/2005/8/layout/orgChart1"/>
    <dgm:cxn modelId="{2BE05027-770A-4C92-BD17-4776219DBCBB}" type="presParOf" srcId="{62767AAB-8DB3-4089-923F-D820FC1707D5}" destId="{C82CE4ED-BE6C-4B7A-9562-9DC25AA7E4C6}" srcOrd="1" destOrd="0" presId="urn:microsoft.com/office/officeart/2005/8/layout/orgChart1"/>
    <dgm:cxn modelId="{E40EB911-5159-4E02-9ECC-7DDF2F41A3E0}" type="presParOf" srcId="{C82CE4ED-BE6C-4B7A-9562-9DC25AA7E4C6}" destId="{B40B4750-6DC0-4EBE-9CD1-A47BE1FBFDF4}" srcOrd="0" destOrd="0" presId="urn:microsoft.com/office/officeart/2005/8/layout/orgChart1"/>
    <dgm:cxn modelId="{F01B8DF3-1EEA-4F88-9C2B-8E346C5607D2}" type="presParOf" srcId="{B40B4750-6DC0-4EBE-9CD1-A47BE1FBFDF4}" destId="{E12C56AB-36AC-41A2-82DB-523C133A6633}" srcOrd="0" destOrd="0" presId="urn:microsoft.com/office/officeart/2005/8/layout/orgChart1"/>
    <dgm:cxn modelId="{E54BEB93-B2B3-40F0-8E27-0732ADF6D326}" type="presParOf" srcId="{B40B4750-6DC0-4EBE-9CD1-A47BE1FBFDF4}" destId="{9F4EDB6D-673C-46A7-B5F2-733D5A1CBD53}" srcOrd="1" destOrd="0" presId="urn:microsoft.com/office/officeart/2005/8/layout/orgChart1"/>
    <dgm:cxn modelId="{6D957DE1-6FAE-4287-B52E-42FA7B2BA47E}" type="presParOf" srcId="{C82CE4ED-BE6C-4B7A-9562-9DC25AA7E4C6}" destId="{F496B1B1-511F-47F7-B0CE-77AB02F3403F}" srcOrd="1" destOrd="0" presId="urn:microsoft.com/office/officeart/2005/8/layout/orgChart1"/>
    <dgm:cxn modelId="{7DC52C8D-89C2-412D-B1DE-90E98C19A300}" type="presParOf" srcId="{C82CE4ED-BE6C-4B7A-9562-9DC25AA7E4C6}" destId="{3F5DB712-17C3-4BCF-82BC-08A93B6BC7C5}" srcOrd="2" destOrd="0" presId="urn:microsoft.com/office/officeart/2005/8/layout/orgChart1"/>
    <dgm:cxn modelId="{820903F7-2F39-42BA-9D8B-9C467FE5F38D}" type="presParOf" srcId="{62767AAB-8DB3-4089-923F-D820FC1707D5}" destId="{8CE568EA-9A63-4DA6-83C3-BED2685A7D20}" srcOrd="2" destOrd="0" presId="urn:microsoft.com/office/officeart/2005/8/layout/orgChart1"/>
    <dgm:cxn modelId="{7D3E3926-EE7C-48F7-BA99-4D40FEE0C989}" type="presParOf" srcId="{62767AAB-8DB3-4089-923F-D820FC1707D5}" destId="{B8D1433F-28CF-4EC1-9253-9489B5CCE24F}" srcOrd="3" destOrd="0" presId="urn:microsoft.com/office/officeart/2005/8/layout/orgChart1"/>
    <dgm:cxn modelId="{2EF130E1-D668-4B2B-B394-3304E61FC36B}" type="presParOf" srcId="{B8D1433F-28CF-4EC1-9253-9489B5CCE24F}" destId="{63982C13-4663-417C-9E1D-1B1E48AB2261}" srcOrd="0" destOrd="0" presId="urn:microsoft.com/office/officeart/2005/8/layout/orgChart1"/>
    <dgm:cxn modelId="{E59FF746-3DE0-46E0-8A77-3B4962912ED6}" type="presParOf" srcId="{63982C13-4663-417C-9E1D-1B1E48AB2261}" destId="{03A8B39A-38B9-4856-BF65-A340902AA44E}" srcOrd="0" destOrd="0" presId="urn:microsoft.com/office/officeart/2005/8/layout/orgChart1"/>
    <dgm:cxn modelId="{D6B8DB99-7D7A-4696-96E0-9718B6C4EC76}" type="presParOf" srcId="{63982C13-4663-417C-9E1D-1B1E48AB2261}" destId="{3B399819-3CE7-4005-BB35-D8C4D8FF936C}" srcOrd="1" destOrd="0" presId="urn:microsoft.com/office/officeart/2005/8/layout/orgChart1"/>
    <dgm:cxn modelId="{1EEBF233-791A-4970-99DF-81246116D981}" type="presParOf" srcId="{B8D1433F-28CF-4EC1-9253-9489B5CCE24F}" destId="{5E2404AF-DDEB-4998-91ED-9B528E890B50}" srcOrd="1" destOrd="0" presId="urn:microsoft.com/office/officeart/2005/8/layout/orgChart1"/>
    <dgm:cxn modelId="{7F789C61-82A9-4F28-ADDE-A84CE3E92871}" type="presParOf" srcId="{B8D1433F-28CF-4EC1-9253-9489B5CCE24F}" destId="{D7B912FC-F7CE-470F-9A43-A5E95DD54C88}" srcOrd="2" destOrd="0" presId="urn:microsoft.com/office/officeart/2005/8/layout/orgChart1"/>
    <dgm:cxn modelId="{536E61EA-6C84-4353-BD9E-BB734A2D1B58}" type="presParOf" srcId="{62767AAB-8DB3-4089-923F-D820FC1707D5}" destId="{F7A11478-17B5-4DB6-9EBA-390D72E0F580}" srcOrd="4" destOrd="0" presId="urn:microsoft.com/office/officeart/2005/8/layout/orgChart1"/>
    <dgm:cxn modelId="{D3D68F89-6A2E-45A8-B416-F3ED4E701708}" type="presParOf" srcId="{62767AAB-8DB3-4089-923F-D820FC1707D5}" destId="{151DB591-8D62-404E-8672-53C3A1824140}" srcOrd="5" destOrd="0" presId="urn:microsoft.com/office/officeart/2005/8/layout/orgChart1"/>
    <dgm:cxn modelId="{35DFEB22-9EC1-424B-B9C9-0C1C231B9422}" type="presParOf" srcId="{151DB591-8D62-404E-8672-53C3A1824140}" destId="{CB9C484A-2DE4-48CA-9C66-AA041873CEFD}" srcOrd="0" destOrd="0" presId="urn:microsoft.com/office/officeart/2005/8/layout/orgChart1"/>
    <dgm:cxn modelId="{2BB78564-76E2-447C-9C41-620AB092D6BB}" type="presParOf" srcId="{CB9C484A-2DE4-48CA-9C66-AA041873CEFD}" destId="{E2B8287C-A324-4C9D-85BE-1BF5FBA2B7A4}" srcOrd="0" destOrd="0" presId="urn:microsoft.com/office/officeart/2005/8/layout/orgChart1"/>
    <dgm:cxn modelId="{C1ECC279-F6BE-4500-9CD7-1A2D9C100A60}" type="presParOf" srcId="{CB9C484A-2DE4-48CA-9C66-AA041873CEFD}" destId="{B6975196-FCC8-4A32-84CE-875B12363A74}" srcOrd="1" destOrd="0" presId="urn:microsoft.com/office/officeart/2005/8/layout/orgChart1"/>
    <dgm:cxn modelId="{87A4E958-58C7-4F20-BF9C-184B035BBE63}" type="presParOf" srcId="{151DB591-8D62-404E-8672-53C3A1824140}" destId="{44C9D857-419A-4FFD-BE15-74024B372D16}" srcOrd="1" destOrd="0" presId="urn:microsoft.com/office/officeart/2005/8/layout/orgChart1"/>
    <dgm:cxn modelId="{31D1B260-8394-456E-BFE3-150C841C8FDA}" type="presParOf" srcId="{151DB591-8D62-404E-8672-53C3A1824140}" destId="{5F0062C5-E56A-458B-975A-45541E80D506}" srcOrd="2" destOrd="0" presId="urn:microsoft.com/office/officeart/2005/8/layout/orgChart1"/>
    <dgm:cxn modelId="{72434C59-D3AA-4707-9F0D-1B2C003FA70B}" type="presParOf" srcId="{BF9BCE49-D453-4DE7-B2BD-CB74A028AE46}" destId="{7B94AFEB-CDD0-41AD-BC56-B35006348914}" srcOrd="2" destOrd="0" presId="urn:microsoft.com/office/officeart/2005/8/layout/orgChart1"/>
    <dgm:cxn modelId="{C9CE2D82-0EBA-4246-BA59-BC78D1FA33EB}" type="presParOf" srcId="{7B94AFEB-CDD0-41AD-BC56-B35006348914}" destId="{E9E2A4DD-5A72-48DD-A6FB-6215F886FFE2}" srcOrd="0" destOrd="0" presId="urn:microsoft.com/office/officeart/2005/8/layout/orgChart1"/>
    <dgm:cxn modelId="{D94AD548-DD89-4FFA-A4D5-B2A2BE136E3F}" type="presParOf" srcId="{7B94AFEB-CDD0-41AD-BC56-B35006348914}" destId="{B5F8C1DE-27FF-4D57-8A9B-99808F9A457C}" srcOrd="1" destOrd="0" presId="urn:microsoft.com/office/officeart/2005/8/layout/orgChart1"/>
    <dgm:cxn modelId="{23275912-CF83-44FB-8305-1D965C75DA6C}" type="presParOf" srcId="{B5F8C1DE-27FF-4D57-8A9B-99808F9A457C}" destId="{91D3F28D-3F92-476D-A895-339DE19E0A02}" srcOrd="0" destOrd="0" presId="urn:microsoft.com/office/officeart/2005/8/layout/orgChart1"/>
    <dgm:cxn modelId="{CD2EDBEB-6339-48B3-8563-94DC3D4D63AE}" type="presParOf" srcId="{91D3F28D-3F92-476D-A895-339DE19E0A02}" destId="{169A270E-EC34-4AF5-9F49-21E0E8F402A4}" srcOrd="0" destOrd="0" presId="urn:microsoft.com/office/officeart/2005/8/layout/orgChart1"/>
    <dgm:cxn modelId="{1A26B82C-B571-4503-894C-63E0D9EE1B60}" type="presParOf" srcId="{91D3F28D-3F92-476D-A895-339DE19E0A02}" destId="{5C41FE3E-BAC1-46E3-BA83-52D4EC79E5A0}" srcOrd="1" destOrd="0" presId="urn:microsoft.com/office/officeart/2005/8/layout/orgChart1"/>
    <dgm:cxn modelId="{2B4FB889-A197-4F8F-8FF6-8F926E90A8F7}" type="presParOf" srcId="{B5F8C1DE-27FF-4D57-8A9B-99808F9A457C}" destId="{6D78BE7F-0BD5-4CD7-8CF2-9F57A1D277EA}" srcOrd="1" destOrd="0" presId="urn:microsoft.com/office/officeart/2005/8/layout/orgChart1"/>
    <dgm:cxn modelId="{20DEE38E-744F-411A-8F8D-317C2BF71008}" type="presParOf" srcId="{B5F8C1DE-27FF-4D57-8A9B-99808F9A457C}" destId="{FB36FBD1-CB5C-4943-865B-AFAC6D8733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44882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19880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146252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975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99932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3334065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421871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69945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73149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34665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353187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153697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5711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3"/>
          <p:cNvSpPr>
            <a:spLocks noGrp="1"/>
          </p:cNvSpPr>
          <p:nvPr>
            <p:ph type="ftr" sz="quarter" idx="11"/>
          </p:nvPr>
        </p:nvSpPr>
        <p:spPr/>
        <p:txBody>
          <a:bodyPr/>
          <a:lstStyle/>
          <a:p>
            <a:endParaRPr lang="es-MX" dirty="0"/>
          </a:p>
        </p:txBody>
      </p:sp>
      <p:sp>
        <p:nvSpPr>
          <p:cNvPr id="6" name="Slide Number Placeholder 4"/>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26237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2"/>
          <p:cNvSpPr>
            <a:spLocks noGrp="1"/>
          </p:cNvSpPr>
          <p:nvPr>
            <p:ph type="ftr" sz="quarter" idx="11"/>
          </p:nvPr>
        </p:nvSpPr>
        <p:spPr/>
        <p:txBody>
          <a:bodyPr/>
          <a:lstStyle/>
          <a:p>
            <a:endParaRPr lang="es-MX" dirty="0"/>
          </a:p>
        </p:txBody>
      </p:sp>
      <p:sp>
        <p:nvSpPr>
          <p:cNvPr id="6" name="Slide Number Placeholder 3"/>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99512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5" name="Footer Placeholder 5"/>
          <p:cNvSpPr>
            <a:spLocks noGrp="1"/>
          </p:cNvSpPr>
          <p:nvPr>
            <p:ph type="ftr" sz="quarter" idx="11"/>
          </p:nvPr>
        </p:nvSpPr>
        <p:spPr/>
        <p:txBody>
          <a:bodyPr/>
          <a:lstStyle/>
          <a:p>
            <a:endParaRPr lang="es-MX" dirty="0"/>
          </a:p>
        </p:txBody>
      </p:sp>
      <p:sp>
        <p:nvSpPr>
          <p:cNvPr id="6" name="Slide Number Placeholder 6"/>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119913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38BBC2-E314-4FAE-99FF-398C4D998A18}" type="datetimeFigureOut">
              <a:rPr lang="es-MX" smtClean="0"/>
              <a:t>27/04/2018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D1827714-390E-4949-B301-DC9D5EAABC19}" type="slidenum">
              <a:rPr lang="es-MX" smtClean="0"/>
              <a:t>‹Nº›</a:t>
            </a:fld>
            <a:endParaRPr lang="es-MX" dirty="0"/>
          </a:p>
        </p:txBody>
      </p:sp>
    </p:spTree>
    <p:extLst>
      <p:ext uri="{BB962C8B-B14F-4D97-AF65-F5344CB8AC3E}">
        <p14:creationId xmlns:p14="http://schemas.microsoft.com/office/powerpoint/2010/main" val="201025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38BBC2-E314-4FAE-99FF-398C4D998A18}" type="datetimeFigureOut">
              <a:rPr lang="es-MX" smtClean="0"/>
              <a:t>27/04/2018</a:t>
            </a:fld>
            <a:endParaRPr lang="es-MX"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827714-390E-4949-B301-DC9D5EAABC19}" type="slidenum">
              <a:rPr lang="es-MX" smtClean="0"/>
              <a:t>‹Nº›</a:t>
            </a:fld>
            <a:endParaRPr lang="es-MX" dirty="0"/>
          </a:p>
        </p:txBody>
      </p:sp>
    </p:spTree>
    <p:extLst>
      <p:ext uri="{BB962C8B-B14F-4D97-AF65-F5344CB8AC3E}">
        <p14:creationId xmlns:p14="http://schemas.microsoft.com/office/powerpoint/2010/main" val="3946001174"/>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s.wikipedia.org/wiki/Hidr%C3%B3geno" TargetMode="External"/><Relationship Id="rId7" Type="http://schemas.openxmlformats.org/officeDocument/2006/relationships/image" Target="../media/image27.png"/><Relationship Id="rId2" Type="http://schemas.openxmlformats.org/officeDocument/2006/relationships/hyperlink" Target="https://es.wikipedia.org/wiki/Carbono" TargetMode="External"/><Relationship Id="rId1" Type="http://schemas.openxmlformats.org/officeDocument/2006/relationships/slideLayout" Target="../slideLayouts/slideLayout7.xml"/><Relationship Id="rId6" Type="http://schemas.openxmlformats.org/officeDocument/2006/relationships/hyperlink" Target="https://es.wikipedia.org/wiki/Reciclaje" TargetMode="External"/><Relationship Id="rId5" Type="http://schemas.openxmlformats.org/officeDocument/2006/relationships/hyperlink" Target="https://es.wikipedia.org/wiki/Policloruro_de_vinilo#cite_note-2" TargetMode="External"/><Relationship Id="rId4" Type="http://schemas.openxmlformats.org/officeDocument/2006/relationships/hyperlink" Target="https://es.wikipedia.org/wiki/Clor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89327" y="834658"/>
            <a:ext cx="9144000" cy="2387600"/>
          </a:xfrm>
        </p:spPr>
        <p:txBody>
          <a:bodyPr/>
          <a:lstStyle/>
          <a:p>
            <a:r>
              <a:rPr lang="es-MX" sz="6600" dirty="0" smtClean="0"/>
              <a:t>Colegio Miguel Ángel de Taxco, A. C.</a:t>
            </a:r>
            <a:endParaRPr lang="es-MX" sz="6600" dirty="0"/>
          </a:p>
        </p:txBody>
      </p:sp>
      <p:sp>
        <p:nvSpPr>
          <p:cNvPr id="3" name="Subtítulo 2"/>
          <p:cNvSpPr>
            <a:spLocks noGrp="1"/>
          </p:cNvSpPr>
          <p:nvPr>
            <p:ph type="subTitle" idx="1"/>
          </p:nvPr>
        </p:nvSpPr>
        <p:spPr>
          <a:xfrm>
            <a:off x="1430965" y="3675190"/>
            <a:ext cx="9144000" cy="2561018"/>
          </a:xfrm>
        </p:spPr>
        <p:txBody>
          <a:bodyPr>
            <a:noAutofit/>
          </a:bodyPr>
          <a:lstStyle/>
          <a:p>
            <a:r>
              <a:rPr lang="es-MX" sz="2000" dirty="0" smtClean="0"/>
              <a:t>Equipo No. 2</a:t>
            </a:r>
          </a:p>
          <a:p>
            <a:r>
              <a:rPr lang="es-MX" sz="2000" dirty="0" smtClean="0"/>
              <a:t>Rosalinda Morales Sotelo. (Biología IV y V)</a:t>
            </a:r>
          </a:p>
          <a:p>
            <a:r>
              <a:rPr lang="es-MX" sz="2000" dirty="0" smtClean="0"/>
              <a:t>Reyes </a:t>
            </a:r>
            <a:r>
              <a:rPr lang="es-MX" sz="2000" dirty="0" err="1" smtClean="0"/>
              <a:t>Mejia</a:t>
            </a:r>
            <a:r>
              <a:rPr lang="es-MX" sz="2000" dirty="0" smtClean="0"/>
              <a:t> Quinto (Química III y IV)</a:t>
            </a:r>
          </a:p>
          <a:p>
            <a:r>
              <a:rPr lang="es-MX" sz="2000" dirty="0" smtClean="0"/>
              <a:t>Francisco Portillo Loza (Física IV)</a:t>
            </a:r>
          </a:p>
          <a:p>
            <a:r>
              <a:rPr lang="es-MX" sz="2000" dirty="0" smtClean="0"/>
              <a:t>	Ciclo escolar 2018 – 2019</a:t>
            </a:r>
          </a:p>
          <a:p>
            <a:r>
              <a:rPr lang="es-MX" sz="2000" dirty="0" smtClean="0"/>
              <a:t>Inicio Septiembre 2018 – Término Abril 2019</a:t>
            </a:r>
            <a:endParaRPr lang="es-MX" sz="2000" dirty="0"/>
          </a:p>
        </p:txBody>
      </p:sp>
      <p:pic>
        <p:nvPicPr>
          <p:cNvPr id="4" name="Imagen 3" descr="https://scontent-lax3-1.xx.fbcdn.net/v/t1.0-9/74700_171439099645712_374869356_n.jpg?oh=c22d99e19dfbab5b8446b3944ca720f6&amp;oe=587E1AF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545" y="738798"/>
            <a:ext cx="1569720" cy="2030528"/>
          </a:xfrm>
          <a:prstGeom prst="rect">
            <a:avLst/>
          </a:prstGeom>
          <a:noFill/>
          <a:ln>
            <a:noFill/>
          </a:ln>
        </p:spPr>
      </p:pic>
    </p:spTree>
    <p:extLst>
      <p:ext uri="{BB962C8B-B14F-4D97-AF65-F5344CB8AC3E}">
        <p14:creationId xmlns:p14="http://schemas.microsoft.com/office/powerpoint/2010/main" val="259465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89716"/>
          </a:xfrm>
        </p:spPr>
        <p:txBody>
          <a:bodyPr/>
          <a:lstStyle/>
          <a:p>
            <a:r>
              <a:rPr lang="es-MX" dirty="0" smtClean="0"/>
              <a:t>PRODUCTO 4</a:t>
            </a:r>
            <a:endParaRPr lang="es-MX" dirty="0"/>
          </a:p>
        </p:txBody>
      </p:sp>
      <p:graphicFrame>
        <p:nvGraphicFramePr>
          <p:cNvPr id="3" name="Diagrama 2"/>
          <p:cNvGraphicFramePr/>
          <p:nvPr>
            <p:extLst>
              <p:ext uri="{D42A27DB-BD31-4B8C-83A1-F6EECF244321}">
                <p14:modId xmlns:p14="http://schemas.microsoft.com/office/powerpoint/2010/main" val="2571183439"/>
              </p:ext>
            </p:extLst>
          </p:nvPr>
        </p:nvGraphicFramePr>
        <p:xfrm>
          <a:off x="2032000" y="719666"/>
          <a:ext cx="8128000" cy="571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02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45461"/>
          </a:xfrm>
        </p:spPr>
        <p:txBody>
          <a:bodyPr/>
          <a:lstStyle/>
          <a:p>
            <a:r>
              <a:rPr lang="es-MX" dirty="0" smtClean="0"/>
              <a:t>Producto 5</a:t>
            </a:r>
            <a:endParaRPr lang="es-MX" dirty="0"/>
          </a:p>
        </p:txBody>
      </p:sp>
      <p:graphicFrame>
        <p:nvGraphicFramePr>
          <p:cNvPr id="3" name="Diagrama 2"/>
          <p:cNvGraphicFramePr/>
          <p:nvPr>
            <p:extLst>
              <p:ext uri="{D42A27DB-BD31-4B8C-83A1-F6EECF244321}">
                <p14:modId xmlns:p14="http://schemas.microsoft.com/office/powerpoint/2010/main" val="361147899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3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2619" y="387927"/>
            <a:ext cx="11831782" cy="4524315"/>
          </a:xfrm>
          <a:prstGeom prst="rect">
            <a:avLst/>
          </a:prstGeom>
        </p:spPr>
        <p:txBody>
          <a:bodyPr wrap="square">
            <a:spAutoFit/>
          </a:bodyPr>
          <a:lstStyle/>
          <a:p>
            <a:r>
              <a:rPr lang="es-MX" sz="1200" b="1" dirty="0">
                <a:latin typeface="CenturyGothic-Bold"/>
              </a:rPr>
              <a:t>A.M.E. GENERAL</a:t>
            </a:r>
          </a:p>
          <a:p>
            <a:r>
              <a:rPr lang="pt-BR" sz="1200" b="1" dirty="0" err="1">
                <a:latin typeface="CenturyGothic-Bold"/>
              </a:rPr>
              <a:t>Colegio</a:t>
            </a:r>
            <a:r>
              <a:rPr lang="pt-BR" sz="1200" b="1" dirty="0">
                <a:latin typeface="CenturyGothic-Bold"/>
              </a:rPr>
              <a:t> Miguel </a:t>
            </a:r>
            <a:r>
              <a:rPr lang="pt-BR" sz="1200" b="1" dirty="0" err="1">
                <a:latin typeface="CenturyGothic-Bold"/>
              </a:rPr>
              <a:t>Ángel</a:t>
            </a:r>
            <a:r>
              <a:rPr lang="pt-BR" sz="1200" b="1" dirty="0">
                <a:latin typeface="CenturyGothic-Bold"/>
              </a:rPr>
              <a:t> de </a:t>
            </a:r>
            <a:r>
              <a:rPr lang="pt-BR" sz="1200" b="1" dirty="0" err="1">
                <a:latin typeface="CenturyGothic-Bold"/>
              </a:rPr>
              <a:t>Taxco</a:t>
            </a:r>
            <a:r>
              <a:rPr lang="pt-BR" sz="1200" b="1" dirty="0">
                <a:latin typeface="CenturyGothic-Bold"/>
              </a:rPr>
              <a:t> A.C.</a:t>
            </a:r>
          </a:p>
          <a:p>
            <a:r>
              <a:rPr lang="es-MX" sz="1200" b="1" dirty="0">
                <a:latin typeface="CenturyGothic-Bold"/>
              </a:rPr>
              <a:t>¿A qué responde la necesidad de crear proyectos interdisciplinarios como</a:t>
            </a:r>
          </a:p>
          <a:p>
            <a:r>
              <a:rPr lang="es-MX" sz="1200" b="1" dirty="0">
                <a:latin typeface="CenturyGothic-Bold"/>
              </a:rPr>
              <a:t>medio de aprendizaje hoy en día?</a:t>
            </a:r>
          </a:p>
          <a:p>
            <a:r>
              <a:rPr lang="es-MX" sz="1200" dirty="0">
                <a:latin typeface="CenturyGothic"/>
              </a:rPr>
              <a:t>Responde a las necesidades que se han planteado de la búsqueda de</a:t>
            </a:r>
          </a:p>
          <a:p>
            <a:r>
              <a:rPr lang="es-MX" sz="1200" dirty="0">
                <a:latin typeface="CenturyGothic"/>
              </a:rPr>
              <a:t>una educación, donde se observen mucho más los procesos que den</a:t>
            </a:r>
          </a:p>
          <a:p>
            <a:r>
              <a:rPr lang="es-MX" sz="1200" dirty="0">
                <a:latin typeface="CenturyGothic"/>
              </a:rPr>
              <a:t>respuesta a los contextos donde se está desarrollando la educación, el</a:t>
            </a:r>
          </a:p>
          <a:p>
            <a:r>
              <a:rPr lang="es-MX" sz="1200" dirty="0">
                <a:latin typeface="CenturyGothic"/>
              </a:rPr>
              <a:t>camino para dar respuestas es a través de la interdisciplinariedad. Lo que</a:t>
            </a:r>
          </a:p>
          <a:p>
            <a:r>
              <a:rPr lang="es-MX" sz="1200" dirty="0">
                <a:latin typeface="CenturyGothic"/>
              </a:rPr>
              <a:t>se está buscando es integrar más el trabajo autónomo de los alumnos, de</a:t>
            </a:r>
          </a:p>
          <a:p>
            <a:r>
              <a:rPr lang="es-MX" sz="1200" dirty="0">
                <a:latin typeface="CenturyGothic"/>
              </a:rPr>
              <a:t>buscar mucho más las relaciones dentro del aprendizaje desde una visión</a:t>
            </a:r>
          </a:p>
          <a:p>
            <a:r>
              <a:rPr lang="es-MX" sz="1200" dirty="0">
                <a:latin typeface="CenturyGothic"/>
              </a:rPr>
              <a:t>mucho más socio-constructivista y cognitiva que permita que los alumnos</a:t>
            </a:r>
          </a:p>
          <a:p>
            <a:r>
              <a:rPr lang="es-MX" sz="1200" dirty="0">
                <a:latin typeface="CenturyGothic"/>
              </a:rPr>
              <a:t>descubran y empiecen a generar respuestas</a:t>
            </a:r>
          </a:p>
          <a:p>
            <a:r>
              <a:rPr lang="es-MX" sz="1200" b="1" dirty="0">
                <a:latin typeface="CenturyGothic-Bold"/>
              </a:rPr>
              <a:t>¿Cuáles podrían ser los elementos fundamentales para la estructuración y</a:t>
            </a:r>
          </a:p>
          <a:p>
            <a:r>
              <a:rPr lang="es-MX" sz="1200" b="1" dirty="0">
                <a:latin typeface="CenturyGothic-Bold"/>
              </a:rPr>
              <a:t>planeación de los proyectos interdisciplinarios?</a:t>
            </a:r>
          </a:p>
          <a:p>
            <a:r>
              <a:rPr lang="es-MX" sz="1200" dirty="0">
                <a:latin typeface="CenturyGothic"/>
              </a:rPr>
              <a:t>Para la construcción de proyectos interdisciplinarios es el compromiso del</a:t>
            </a:r>
          </a:p>
          <a:p>
            <a:r>
              <a:rPr lang="es-MX" sz="1200" dirty="0">
                <a:latin typeface="CenturyGothic"/>
              </a:rPr>
              <a:t>docente a generar diferentes conexiones en cuanto a la </a:t>
            </a:r>
            <a:r>
              <a:rPr lang="es-MX" sz="1200" dirty="0" err="1">
                <a:latin typeface="CenturyGothic"/>
              </a:rPr>
              <a:t>currícula</a:t>
            </a:r>
            <a:r>
              <a:rPr lang="es-MX" sz="1200" dirty="0">
                <a:latin typeface="CenturyGothic"/>
              </a:rPr>
              <a:t> y en</a:t>
            </a:r>
          </a:p>
          <a:p>
            <a:r>
              <a:rPr lang="es-MX" sz="1200" dirty="0">
                <a:latin typeface="CenturyGothic"/>
              </a:rPr>
              <a:t>cuanto a la ejecución de un proyecto bien planteado. El docente tendrá</a:t>
            </a:r>
          </a:p>
          <a:p>
            <a:r>
              <a:rPr lang="es-MX" sz="1200" dirty="0">
                <a:latin typeface="CenturyGothic"/>
              </a:rPr>
              <a:t>que prepararse en diferentes ejes y tiene que recuperar conocimientos de</a:t>
            </a:r>
          </a:p>
          <a:p>
            <a:r>
              <a:rPr lang="es-MX" sz="1200" dirty="0">
                <a:latin typeface="CenturyGothic"/>
              </a:rPr>
              <a:t>evaluación, de trabajo colaborativo, cooperativo y de indagación; el</a:t>
            </a:r>
          </a:p>
          <a:p>
            <a:r>
              <a:rPr lang="es-MX" sz="1200" dirty="0">
                <a:latin typeface="CenturyGothic"/>
              </a:rPr>
              <a:t>docente debe generar en sus alumnos herramientas de estructura, de</a:t>
            </a:r>
          </a:p>
          <a:p>
            <a:r>
              <a:rPr lang="es-MX" sz="1200" dirty="0">
                <a:latin typeface="CenturyGothic"/>
              </a:rPr>
              <a:t>conectividad, el poder ver más allá de su materia para poder transferir y</a:t>
            </a:r>
          </a:p>
          <a:p>
            <a:r>
              <a:rPr lang="es-MX" sz="1200" dirty="0">
                <a:latin typeface="CenturyGothic"/>
              </a:rPr>
              <a:t>generar abstracciones para poder resolver un proyecto que se está</a:t>
            </a:r>
          </a:p>
          <a:p>
            <a:r>
              <a:rPr lang="es-MX" sz="1200" dirty="0">
                <a:latin typeface="CenturyGothic"/>
              </a:rPr>
              <a:t>planteando desde diferentes ejes y encontrar su transferencia a una</a:t>
            </a:r>
          </a:p>
          <a:p>
            <a:r>
              <a:rPr lang="es-MX" sz="1200" dirty="0">
                <a:latin typeface="CenturyGothic"/>
              </a:rPr>
              <a:t>realidad en la puede ser aplicado dicho conocimiento</a:t>
            </a:r>
            <a:endParaRPr lang="es-MX" dirty="0"/>
          </a:p>
        </p:txBody>
      </p:sp>
      <p:sp>
        <p:nvSpPr>
          <p:cNvPr id="4" name="CuadroTexto 3"/>
          <p:cNvSpPr txBox="1"/>
          <p:nvPr/>
        </p:nvSpPr>
        <p:spPr>
          <a:xfrm>
            <a:off x="7869382" y="942109"/>
            <a:ext cx="4641273" cy="523220"/>
          </a:xfrm>
          <a:prstGeom prst="rect">
            <a:avLst/>
          </a:prstGeom>
          <a:noFill/>
        </p:spPr>
        <p:txBody>
          <a:bodyPr wrap="square" rtlCol="0">
            <a:spAutoFit/>
          </a:bodyPr>
          <a:lstStyle/>
          <a:p>
            <a:r>
              <a:rPr lang="es-MX" sz="2800" b="1" dirty="0" smtClean="0">
                <a:solidFill>
                  <a:srgbClr val="FF0000"/>
                </a:solidFill>
              </a:rPr>
              <a:t>Producto #6</a:t>
            </a:r>
            <a:endParaRPr lang="es-MX" sz="2800" b="1" dirty="0">
              <a:solidFill>
                <a:srgbClr val="FF0000"/>
              </a:solidFill>
            </a:endParaRPr>
          </a:p>
        </p:txBody>
      </p:sp>
    </p:spTree>
    <p:extLst>
      <p:ext uri="{BB962C8B-B14F-4D97-AF65-F5344CB8AC3E}">
        <p14:creationId xmlns:p14="http://schemas.microsoft.com/office/powerpoint/2010/main" val="414000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8508" y="1000588"/>
            <a:ext cx="8049491" cy="4524315"/>
          </a:xfrm>
          <a:prstGeom prst="rect">
            <a:avLst/>
          </a:prstGeom>
        </p:spPr>
        <p:txBody>
          <a:bodyPr wrap="square">
            <a:spAutoFit/>
          </a:bodyPr>
          <a:lstStyle/>
          <a:p>
            <a:r>
              <a:rPr lang="es-MX" sz="1200" b="1" dirty="0">
                <a:latin typeface="CenturyGothic-Bold"/>
              </a:rPr>
              <a:t>¿Cuál es “el método” o “los pasos” para acercarme a la</a:t>
            </a:r>
          </a:p>
          <a:p>
            <a:r>
              <a:rPr lang="es-MX" sz="1200" b="1" dirty="0">
                <a:latin typeface="CenturyGothic-Bold"/>
              </a:rPr>
              <a:t>Interdisciplinariedad?</a:t>
            </a:r>
          </a:p>
          <a:p>
            <a:r>
              <a:rPr lang="es-MX" sz="1200" dirty="0">
                <a:latin typeface="ArialMT"/>
              </a:rPr>
              <a:t>1) </a:t>
            </a:r>
            <a:r>
              <a:rPr lang="es-MX" sz="1200" dirty="0">
                <a:latin typeface="CenturyGothic"/>
              </a:rPr>
              <a:t>El profesor conozca perfectamente los elementos de su programa</a:t>
            </a:r>
          </a:p>
          <a:p>
            <a:r>
              <a:rPr lang="es-MX" sz="1200" dirty="0">
                <a:latin typeface="ArialMT"/>
              </a:rPr>
              <a:t>2) </a:t>
            </a:r>
            <a:r>
              <a:rPr lang="es-MX" sz="1200" dirty="0">
                <a:latin typeface="CenturyGothic"/>
              </a:rPr>
              <a:t>Jerarquizar los elementos de su programa para poder reconocer la</a:t>
            </a:r>
          </a:p>
          <a:p>
            <a:r>
              <a:rPr lang="es-MX" sz="1200" dirty="0">
                <a:latin typeface="CenturyGothic"/>
              </a:rPr>
              <a:t>importancia que tienen y la trascendencia y el significado que</a:t>
            </a:r>
          </a:p>
          <a:p>
            <a:r>
              <a:rPr lang="es-MX" sz="1200" dirty="0">
                <a:latin typeface="CenturyGothic"/>
              </a:rPr>
              <a:t>tienen en el mundo actual, en la realidad en la que viven sobre todo</a:t>
            </a:r>
          </a:p>
          <a:p>
            <a:r>
              <a:rPr lang="es-MX" sz="1200" dirty="0">
                <a:latin typeface="CenturyGothic"/>
              </a:rPr>
              <a:t>los muchachos, para que puedan ser atractivos</a:t>
            </a:r>
          </a:p>
          <a:p>
            <a:r>
              <a:rPr lang="es-MX" sz="1200" dirty="0">
                <a:latin typeface="ArialMT"/>
              </a:rPr>
              <a:t>3) </a:t>
            </a:r>
            <a:r>
              <a:rPr lang="es-MX" sz="1200" dirty="0">
                <a:latin typeface="CenturyGothic"/>
              </a:rPr>
              <a:t>Poder relacionarse o verse en comunicación con otro docente de</a:t>
            </a:r>
          </a:p>
          <a:p>
            <a:r>
              <a:rPr lang="es-MX" sz="1200" dirty="0">
                <a:latin typeface="CenturyGothic"/>
              </a:rPr>
              <a:t>otra de las áreas para poder encontrar algún vínculo que pudiera ser</a:t>
            </a:r>
          </a:p>
          <a:p>
            <a:r>
              <a:rPr lang="es-MX" sz="1200" dirty="0">
                <a:latin typeface="CenturyGothic"/>
              </a:rPr>
              <a:t>un pretexto para la integración de ambos conocimientos</a:t>
            </a:r>
          </a:p>
          <a:p>
            <a:r>
              <a:rPr lang="es-MX" sz="1200" dirty="0">
                <a:latin typeface="ArialMT"/>
              </a:rPr>
              <a:t>4) </a:t>
            </a:r>
            <a:r>
              <a:rPr lang="es-MX" sz="1200" dirty="0">
                <a:latin typeface="CenturyGothic"/>
              </a:rPr>
              <a:t>Poder reconocer un elemento de la realidad que se puede</a:t>
            </a:r>
          </a:p>
          <a:p>
            <a:r>
              <a:rPr lang="es-MX" sz="1200" dirty="0">
                <a:latin typeface="CenturyGothic"/>
              </a:rPr>
              <a:t>problematizar, explicar e innovar a partir de la integración de dos</a:t>
            </a:r>
          </a:p>
          <a:p>
            <a:r>
              <a:rPr lang="es-MX" sz="1200" dirty="0">
                <a:latin typeface="CenturyGothic"/>
              </a:rPr>
              <a:t>áreas disciplinarias distintas</a:t>
            </a:r>
          </a:p>
          <a:p>
            <a:r>
              <a:rPr lang="es-MX" sz="1200" b="1" dirty="0">
                <a:latin typeface="CenturyGothic-Bold"/>
              </a:rPr>
              <a:t>¿Qué características debe tener el nombre del proyecto interdisciplinario?</a:t>
            </a:r>
          </a:p>
          <a:p>
            <a:r>
              <a:rPr lang="es-MX" sz="1200" dirty="0">
                <a:latin typeface="CenturyGothic"/>
              </a:rPr>
              <a:t>El eje de las diferentes materias debe estar presente en el título. Debe tener</a:t>
            </a:r>
          </a:p>
          <a:p>
            <a:r>
              <a:rPr lang="es-MX" sz="1200" dirty="0">
                <a:latin typeface="CenturyGothic"/>
              </a:rPr>
              <a:t>identidad propia</a:t>
            </a:r>
          </a:p>
          <a:p>
            <a:r>
              <a:rPr lang="es-MX" sz="1200" b="1" dirty="0">
                <a:latin typeface="CenturyGothic-Bold"/>
              </a:rPr>
              <a:t>¿Qué entiendo por “documentación”?</a:t>
            </a:r>
          </a:p>
          <a:p>
            <a:r>
              <a:rPr lang="es-MX" sz="1200" dirty="0">
                <a:latin typeface="CenturyGothic"/>
              </a:rPr>
              <a:t>Es la postura que tiene el docente como observador, las preguntas</a:t>
            </a:r>
          </a:p>
          <a:p>
            <a:r>
              <a:rPr lang="es-MX" sz="1200" dirty="0">
                <a:latin typeface="CenturyGothic"/>
              </a:rPr>
              <a:t>iniciales, los conocimientos previos del alumno y como se consolidan los</a:t>
            </a:r>
          </a:p>
          <a:p>
            <a:r>
              <a:rPr lang="es-MX" sz="1200" dirty="0">
                <a:latin typeface="CenturyGothic"/>
              </a:rPr>
              <a:t>aprendizajes</a:t>
            </a:r>
          </a:p>
          <a:p>
            <a:r>
              <a:rPr lang="es-MX" sz="1200" b="1" dirty="0">
                <a:latin typeface="CenturyGothic-Bold"/>
              </a:rPr>
              <a:t>¿Qué evidencias concretas de documentación estaría esperando, cuando</a:t>
            </a:r>
          </a:p>
          <a:p>
            <a:r>
              <a:rPr lang="es-MX" sz="1200" b="1" dirty="0">
                <a:latin typeface="CenturyGothic-Bold"/>
              </a:rPr>
              <a:t>trabajo de manera interdisciplinaria?</a:t>
            </a:r>
          </a:p>
          <a:p>
            <a:r>
              <a:rPr lang="es-MX" sz="1200" dirty="0">
                <a:latin typeface="CenturyGothic"/>
              </a:rPr>
              <a:t>Ideas de los alumnos, materializados del proceso de pensamiento:</a:t>
            </a:r>
          </a:p>
          <a:p>
            <a:r>
              <a:rPr lang="es-MX" sz="1200" dirty="0">
                <a:latin typeface="CenturyGothic"/>
              </a:rPr>
              <a:t>grabaciones, fotos, etc.</a:t>
            </a:r>
            <a:endParaRPr lang="es-MX" dirty="0"/>
          </a:p>
        </p:txBody>
      </p:sp>
    </p:spTree>
    <p:extLst>
      <p:ext uri="{BB962C8B-B14F-4D97-AF65-F5344CB8AC3E}">
        <p14:creationId xmlns:p14="http://schemas.microsoft.com/office/powerpoint/2010/main" val="68265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4835" y="955963"/>
            <a:ext cx="9171709" cy="3970318"/>
          </a:xfrm>
          <a:prstGeom prst="rect">
            <a:avLst/>
          </a:prstGeom>
        </p:spPr>
        <p:txBody>
          <a:bodyPr wrap="square">
            <a:spAutoFit/>
          </a:bodyPr>
          <a:lstStyle/>
          <a:p>
            <a:r>
              <a:rPr lang="es-MX" sz="1200" b="1" dirty="0">
                <a:latin typeface="CenturyGothic-Bold"/>
              </a:rPr>
              <a:t>¿Cuál es la intención de documentar en un proyecto y quién lo debe</a:t>
            </a:r>
          </a:p>
          <a:p>
            <a:r>
              <a:rPr lang="es-MX" sz="1200" b="1" dirty="0">
                <a:latin typeface="CenturyGothic-Bold"/>
              </a:rPr>
              <a:t>hacer?</a:t>
            </a:r>
          </a:p>
          <a:p>
            <a:r>
              <a:rPr lang="es-MX" sz="1200" dirty="0">
                <a:latin typeface="CenturyGothic"/>
              </a:rPr>
              <a:t>El docente deberá ir guardando las evidencias del desarrollo del proceso</a:t>
            </a:r>
          </a:p>
          <a:p>
            <a:r>
              <a:rPr lang="es-MX" sz="1200" dirty="0">
                <a:latin typeface="CenturyGothic"/>
              </a:rPr>
              <a:t>de aprendizaje.</a:t>
            </a:r>
          </a:p>
          <a:p>
            <a:r>
              <a:rPr lang="es-MX" sz="1200" b="1" dirty="0">
                <a:latin typeface="CenturyGothic-Bold"/>
              </a:rPr>
              <a:t>¿Qué factores debo tomar en cuenta para hacer un proyecto?</a:t>
            </a:r>
          </a:p>
          <a:p>
            <a:r>
              <a:rPr lang="es-MX" sz="1200" b="1" dirty="0">
                <a:latin typeface="CenturyGothic-Bold"/>
              </a:rPr>
              <a:t>¿Cómo lo debo organizar?</a:t>
            </a:r>
          </a:p>
          <a:p>
            <a:r>
              <a:rPr lang="es-MX" sz="1200" dirty="0">
                <a:latin typeface="CenturyGothic"/>
              </a:rPr>
              <a:t>Establecer objetivos a corto, mediano y largo plazo y dividir el proyecto en</a:t>
            </a:r>
          </a:p>
          <a:p>
            <a:r>
              <a:rPr lang="es-MX" sz="1200" dirty="0">
                <a:latin typeface="CenturyGothic"/>
              </a:rPr>
              <a:t>etapas; ver los recursos que se tienen y el objetivo a seguir.</a:t>
            </a:r>
          </a:p>
          <a:p>
            <a:r>
              <a:rPr lang="es-MX" sz="1200" b="1" dirty="0">
                <a:latin typeface="CenturyGothic-Bold"/>
              </a:rPr>
              <a:t>¿Cómo puedo identificar los puntos de interacción que permitan una</a:t>
            </a:r>
          </a:p>
          <a:p>
            <a:r>
              <a:rPr lang="es-MX" sz="1200" b="1" dirty="0">
                <a:latin typeface="CenturyGothic-Bold"/>
              </a:rPr>
              <a:t>indagación, desde situaciones complejas o la problematización?</a:t>
            </a:r>
          </a:p>
          <a:p>
            <a:r>
              <a:rPr lang="es-MX" sz="1200" dirty="0">
                <a:latin typeface="CenturyGothic"/>
              </a:rPr>
              <a:t>Entender que el conocimiento es inacabable, no es absoluto. El docente</a:t>
            </a:r>
          </a:p>
          <a:p>
            <a:r>
              <a:rPr lang="es-MX" sz="1200" dirty="0">
                <a:latin typeface="CenturyGothic"/>
              </a:rPr>
              <a:t>no debe, necesariamente, saber la respuesta. Buscar las interacciones de</a:t>
            </a:r>
          </a:p>
          <a:p>
            <a:r>
              <a:rPr lang="es-MX" sz="1200" dirty="0">
                <a:latin typeface="CenturyGothic"/>
              </a:rPr>
              <a:t>las disciplinas involucradas.</a:t>
            </a:r>
          </a:p>
          <a:p>
            <a:r>
              <a:rPr lang="es-MX" sz="1200" b="1" dirty="0">
                <a:latin typeface="CenturyGothic-Bold"/>
              </a:rPr>
              <a:t>Si se toma en cuenta lo que se hace generalmente para el trabajo en</a:t>
            </a:r>
          </a:p>
          <a:p>
            <a:r>
              <a:rPr lang="es-MX" sz="1200" b="1" dirty="0">
                <a:latin typeface="CenturyGothic-Bold"/>
              </a:rPr>
              <a:t>clase. ¿Qué cambios deben hacerse para generar un proyecto</a:t>
            </a:r>
          </a:p>
          <a:p>
            <a:r>
              <a:rPr lang="es-MX" sz="1200" b="1" dirty="0">
                <a:latin typeface="CenturyGothic-Bold"/>
              </a:rPr>
              <a:t>interdisciplinario?</a:t>
            </a:r>
          </a:p>
          <a:p>
            <a:r>
              <a:rPr lang="es-MX" sz="1200" dirty="0">
                <a:latin typeface="CenturyGothic"/>
              </a:rPr>
              <a:t>Generar un proyecto que involucre a las diferentes asignaturas, buscando</a:t>
            </a:r>
          </a:p>
          <a:p>
            <a:r>
              <a:rPr lang="es-MX" sz="1200" dirty="0">
                <a:latin typeface="CenturyGothic"/>
              </a:rPr>
              <a:t>un bien común</a:t>
            </a:r>
          </a:p>
          <a:p>
            <a:r>
              <a:rPr lang="es-MX" sz="1200" b="1" dirty="0">
                <a:latin typeface="CenturyGothic-Bold"/>
              </a:rPr>
              <a:t>¿Cómo beneficia al aprendizaje el trabajo interdisciplinario?</a:t>
            </a:r>
          </a:p>
          <a:p>
            <a:r>
              <a:rPr lang="es-MX" sz="1200" dirty="0">
                <a:latin typeface="CenturyGothic"/>
              </a:rPr>
              <a:t>Lo enriquece al vincularse una con otra, sobre todo si estas tienen impacto</a:t>
            </a:r>
          </a:p>
          <a:p>
            <a:r>
              <a:rPr lang="es-MX" sz="1200" dirty="0">
                <a:latin typeface="CenturyGothic"/>
              </a:rPr>
              <a:t>simultáneo.</a:t>
            </a:r>
            <a:endParaRPr lang="es-MX" dirty="0"/>
          </a:p>
        </p:txBody>
      </p:sp>
    </p:spTree>
    <p:extLst>
      <p:ext uri="{BB962C8B-B14F-4D97-AF65-F5344CB8AC3E}">
        <p14:creationId xmlns:p14="http://schemas.microsoft.com/office/powerpoint/2010/main" val="194101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82435" y="83722"/>
            <a:ext cx="9102437" cy="6600144"/>
          </a:xfrm>
          <a:prstGeom prst="rect">
            <a:avLst/>
          </a:prstGeom>
        </p:spPr>
      </p:pic>
      <p:sp>
        <p:nvSpPr>
          <p:cNvPr id="3" name="CuadroTexto 2"/>
          <p:cNvSpPr txBox="1"/>
          <p:nvPr/>
        </p:nvSpPr>
        <p:spPr>
          <a:xfrm>
            <a:off x="277091" y="249382"/>
            <a:ext cx="2022764" cy="1077218"/>
          </a:xfrm>
          <a:prstGeom prst="rect">
            <a:avLst/>
          </a:prstGeom>
          <a:noFill/>
        </p:spPr>
        <p:txBody>
          <a:bodyPr wrap="square" rtlCol="0">
            <a:spAutoFit/>
          </a:bodyPr>
          <a:lstStyle/>
          <a:p>
            <a:r>
              <a:rPr lang="es-MX" sz="3200" dirty="0" smtClean="0">
                <a:solidFill>
                  <a:srgbClr val="FFFF00"/>
                </a:solidFill>
              </a:rPr>
              <a:t>Producto #7</a:t>
            </a:r>
            <a:endParaRPr lang="es-MX" sz="3200" dirty="0">
              <a:solidFill>
                <a:srgbClr val="FFFF00"/>
              </a:solidFill>
            </a:endParaRPr>
          </a:p>
        </p:txBody>
      </p:sp>
    </p:spTree>
    <p:extLst>
      <p:ext uri="{BB962C8B-B14F-4D97-AF65-F5344CB8AC3E}">
        <p14:creationId xmlns:p14="http://schemas.microsoft.com/office/powerpoint/2010/main" val="254942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79211" y="1551710"/>
            <a:ext cx="11256744" cy="3338020"/>
          </a:xfrm>
          <a:prstGeom prst="rect">
            <a:avLst/>
          </a:prstGeom>
        </p:spPr>
      </p:pic>
    </p:spTree>
    <p:extLst>
      <p:ext uri="{BB962C8B-B14F-4D97-AF65-F5344CB8AC3E}">
        <p14:creationId xmlns:p14="http://schemas.microsoft.com/office/powerpoint/2010/main" val="385835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52084447"/>
              </p:ext>
            </p:extLst>
          </p:nvPr>
        </p:nvGraphicFramePr>
        <p:xfrm>
          <a:off x="1801092" y="692726"/>
          <a:ext cx="7689272" cy="5804609"/>
        </p:xfrm>
        <a:graphic>
          <a:graphicData uri="http://schemas.openxmlformats.org/drawingml/2006/table">
            <a:tbl>
              <a:tblPr>
                <a:tableStyleId>{5C22544A-7EE6-4342-B048-85BDC9FD1C3A}</a:tableStyleId>
              </a:tblPr>
              <a:tblGrid>
                <a:gridCol w="1741698"/>
                <a:gridCol w="1842665"/>
                <a:gridCol w="1825838"/>
                <a:gridCol w="2279071"/>
              </a:tblGrid>
              <a:tr h="324613">
                <a:tc>
                  <a:txBody>
                    <a:bodyPr/>
                    <a:lstStyle/>
                    <a:p>
                      <a:pPr algn="ctr">
                        <a:lnSpc>
                          <a:spcPct val="115000"/>
                        </a:lnSpc>
                        <a:spcAft>
                          <a:spcPts val="0"/>
                        </a:spcAft>
                      </a:pPr>
                      <a:r>
                        <a:rPr lang="es-ES" sz="600">
                          <a:effectLst/>
                        </a:rPr>
                        <a:t>Disciplinas: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ctr">
                        <a:lnSpc>
                          <a:spcPct val="115000"/>
                        </a:lnSpc>
                        <a:spcAft>
                          <a:spcPts val="0"/>
                        </a:spcAft>
                      </a:pPr>
                      <a:r>
                        <a:rPr lang="es-ES" sz="600">
                          <a:effectLst/>
                        </a:rPr>
                        <a:t>Disciplina 1. ________________________</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ctr">
                        <a:lnSpc>
                          <a:spcPct val="115000"/>
                        </a:lnSpc>
                        <a:spcAft>
                          <a:spcPts val="0"/>
                        </a:spcAft>
                      </a:pPr>
                      <a:r>
                        <a:rPr lang="es-ES" sz="600">
                          <a:effectLst/>
                        </a:rPr>
                        <a:t>Disciplina 2. _______________________</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ctr">
                        <a:lnSpc>
                          <a:spcPct val="115000"/>
                        </a:lnSpc>
                        <a:spcAft>
                          <a:spcPts val="0"/>
                        </a:spcAft>
                      </a:pPr>
                      <a:r>
                        <a:rPr lang="es-ES" sz="600">
                          <a:effectLst/>
                        </a:rPr>
                        <a:t>Disciplina 3. _______________________</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r>
              <a:tr h="967435">
                <a:tc>
                  <a:txBody>
                    <a:bodyPr/>
                    <a:lstStyle/>
                    <a:p>
                      <a:pPr>
                        <a:lnSpc>
                          <a:spcPct val="115000"/>
                        </a:lnSpc>
                        <a:spcAft>
                          <a:spcPts val="0"/>
                        </a:spcAft>
                      </a:pPr>
                      <a:r>
                        <a:rPr lang="es-ES" sz="600">
                          <a:effectLst/>
                        </a:rPr>
                        <a:t>1. Contenidos / Temas</a:t>
                      </a:r>
                      <a:endParaRPr lang="es-MX" sz="600">
                        <a:effectLst/>
                      </a:endParaRPr>
                    </a:p>
                    <a:p>
                      <a:pPr>
                        <a:lnSpc>
                          <a:spcPct val="115000"/>
                        </a:lnSpc>
                        <a:spcAft>
                          <a:spcPts val="0"/>
                        </a:spcAft>
                      </a:pPr>
                      <a:r>
                        <a:rPr lang="es-ES" sz="600">
                          <a:effectLst/>
                        </a:rPr>
                        <a:t>     involucrados.</a:t>
                      </a:r>
                      <a:endParaRPr lang="es-MX" sz="600">
                        <a:effectLst/>
                      </a:endParaRPr>
                    </a:p>
                    <a:p>
                      <a:pPr marL="204470">
                        <a:lnSpc>
                          <a:spcPct val="115000"/>
                        </a:lnSpc>
                        <a:spcAft>
                          <a:spcPts val="0"/>
                        </a:spcAft>
                      </a:pPr>
                      <a:r>
                        <a:rPr lang="es-ES" sz="600">
                          <a:effectLst/>
                        </a:rPr>
                        <a:t>Temas y contenidos  del  programa, que se consideran.</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Polímeros, metales, no metales y metaloides, reacciones de oxidación, condensación, hidrolisis.</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Electricidad y magnetismo Sonido Máquinas simples Fuerza Presión y densidad Transporte a través de membranas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Electromagnetismo de la célula Sistema óseo Sistema locomotor Sistema nervioso Sistema digestivo Sistema circulatorio Sistema inmunológico</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r>
              <a:tr h="1610257">
                <a:tc>
                  <a:txBody>
                    <a:bodyPr/>
                    <a:lstStyle/>
                    <a:p>
                      <a:pPr>
                        <a:lnSpc>
                          <a:spcPct val="115000"/>
                        </a:lnSpc>
                        <a:spcAft>
                          <a:spcPts val="0"/>
                        </a:spcAft>
                      </a:pPr>
                      <a:r>
                        <a:rPr lang="es-ES" sz="600">
                          <a:effectLst/>
                        </a:rPr>
                        <a:t>2. Conceptos clave,</a:t>
                      </a:r>
                      <a:endParaRPr lang="es-MX" sz="600">
                        <a:effectLst/>
                      </a:endParaRPr>
                    </a:p>
                    <a:p>
                      <a:pPr>
                        <a:lnSpc>
                          <a:spcPct val="115000"/>
                        </a:lnSpc>
                        <a:spcAft>
                          <a:spcPts val="0"/>
                        </a:spcAft>
                      </a:pPr>
                      <a:r>
                        <a:rPr lang="es-ES" sz="600">
                          <a:effectLst/>
                        </a:rPr>
                        <a:t>     trascendentales.</a:t>
                      </a:r>
                      <a:endParaRPr lang="es-MX" sz="600">
                        <a:effectLst/>
                      </a:endParaRPr>
                    </a:p>
                    <a:p>
                      <a:pPr marL="176530">
                        <a:lnSpc>
                          <a:spcPct val="115000"/>
                        </a:lnSpc>
                        <a:spcAft>
                          <a:spcPts val="0"/>
                        </a:spcAft>
                      </a:pPr>
                      <a:r>
                        <a:rPr lang="es-ES" sz="600">
                          <a:effectLst/>
                        </a:rPr>
                        <a:t>Conceptos básicos que surgen  del proyecto,  permiten la comprensión del mismo y  pueden ser transferibles a otros ámbitos.</a:t>
                      </a:r>
                      <a:endParaRPr lang="es-MX" sz="600">
                        <a:effectLst/>
                      </a:endParaRPr>
                    </a:p>
                    <a:p>
                      <a:pPr marL="176530">
                        <a:lnSpc>
                          <a:spcPct val="115000"/>
                        </a:lnSpc>
                        <a:spcAft>
                          <a:spcPts val="0"/>
                        </a:spcAft>
                      </a:pPr>
                      <a:r>
                        <a:rPr lang="es-ES" sz="600">
                          <a:effectLst/>
                        </a:rPr>
                        <a:t>Se consideran parte de un  Glosario.</a:t>
                      </a:r>
                      <a:endParaRPr lang="es-MX" sz="600">
                        <a:effectLst/>
                      </a:endParaRPr>
                    </a:p>
                    <a:p>
                      <a:pPr marL="176530">
                        <a:lnSpc>
                          <a:spcPct val="115000"/>
                        </a:lnSpc>
                        <a:spcAft>
                          <a:spcPts val="0"/>
                        </a:spcAft>
                      </a:pPr>
                      <a:r>
                        <a:rPr lang="es-ES" sz="600">
                          <a:effectLst/>
                        </a:rPr>
                        <a:t>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Características de la materia.</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Electrodo, radiaciones ,filtro, gases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Plaquetas colágeno, regeneración celular, esterilización, cristalización.</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r>
              <a:tr h="967435">
                <a:tc>
                  <a:txBody>
                    <a:bodyPr/>
                    <a:lstStyle/>
                    <a:p>
                      <a:pPr marL="204470" indent="-180975">
                        <a:lnSpc>
                          <a:spcPct val="115000"/>
                        </a:lnSpc>
                        <a:spcAft>
                          <a:spcPts val="0"/>
                        </a:spcAft>
                      </a:pPr>
                      <a:r>
                        <a:rPr lang="es-ES" sz="600">
                          <a:effectLst/>
                        </a:rPr>
                        <a:t>3. Objetivos o propósitos alcanzados.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just">
                        <a:lnSpc>
                          <a:spcPct val="115000"/>
                        </a:lnSpc>
                        <a:spcAft>
                          <a:spcPts val="0"/>
                        </a:spcAft>
                      </a:pPr>
                      <a:r>
                        <a:rPr lang="es-ES" sz="600">
                          <a:effectLst/>
                        </a:rPr>
                        <a:t>Despertar en los alumnos el desarrollo de sus habilidades, y actitudes y destrezas para crear nuevos conocimientos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just">
                        <a:lnSpc>
                          <a:spcPct val="115000"/>
                        </a:lnSpc>
                        <a:spcAft>
                          <a:spcPts val="0"/>
                        </a:spcAft>
                      </a:pPr>
                      <a:r>
                        <a:rPr lang="es-ES" sz="600">
                          <a:effectLst/>
                        </a:rPr>
                        <a:t>Los alumnos aplican habilidades de lectura, expresión oral y expresión escrita; buscan asesoría de expertos y se acercan a la tecnología, a través de conocer el prototipo.</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gn="just">
                        <a:lnSpc>
                          <a:spcPct val="115000"/>
                        </a:lnSpc>
                        <a:spcAft>
                          <a:spcPts val="0"/>
                        </a:spcAft>
                      </a:pPr>
                      <a:r>
                        <a:rPr lang="es-ES" sz="600">
                          <a:effectLst/>
                        </a:rPr>
                        <a:t>Los alumnos abordarán los objetivos de la materia a través de la aplicación de conceptos, habilidades y destrezas.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r>
              <a:tr h="1224563">
                <a:tc>
                  <a:txBody>
                    <a:bodyPr/>
                    <a:lstStyle/>
                    <a:p>
                      <a:pPr>
                        <a:lnSpc>
                          <a:spcPct val="115000"/>
                        </a:lnSpc>
                        <a:spcAft>
                          <a:spcPts val="0"/>
                        </a:spcAft>
                      </a:pPr>
                      <a:r>
                        <a:rPr lang="es-ES" sz="600">
                          <a:effectLst/>
                        </a:rPr>
                        <a:t>4. Evaluación.</a:t>
                      </a:r>
                      <a:endParaRPr lang="es-MX" sz="600">
                        <a:effectLst/>
                      </a:endParaRPr>
                    </a:p>
                    <a:p>
                      <a:pPr>
                        <a:lnSpc>
                          <a:spcPct val="115000"/>
                        </a:lnSpc>
                        <a:spcAft>
                          <a:spcPts val="0"/>
                        </a:spcAft>
                      </a:pPr>
                      <a:r>
                        <a:rPr lang="es-ES" sz="600">
                          <a:effectLst/>
                        </a:rPr>
                        <a:t>    Productos /evidencias</a:t>
                      </a:r>
                      <a:endParaRPr lang="es-MX" sz="600">
                        <a:effectLst/>
                      </a:endParaRPr>
                    </a:p>
                    <a:p>
                      <a:pPr>
                        <a:lnSpc>
                          <a:spcPct val="115000"/>
                        </a:lnSpc>
                        <a:spcAft>
                          <a:spcPts val="0"/>
                        </a:spcAft>
                      </a:pPr>
                      <a:r>
                        <a:rPr lang="es-ES" sz="600">
                          <a:effectLst/>
                        </a:rPr>
                        <a:t>    de aprendizaje, que</a:t>
                      </a:r>
                      <a:endParaRPr lang="es-MX" sz="600">
                        <a:effectLst/>
                      </a:endParaRPr>
                    </a:p>
                    <a:p>
                      <a:pPr>
                        <a:lnSpc>
                          <a:spcPct val="115000"/>
                        </a:lnSpc>
                        <a:spcAft>
                          <a:spcPts val="0"/>
                        </a:spcAft>
                      </a:pPr>
                      <a:r>
                        <a:rPr lang="es-ES" sz="600">
                          <a:effectLst/>
                        </a:rPr>
                        <a:t>    demuestran el avance </a:t>
                      </a:r>
                      <a:endParaRPr lang="es-MX" sz="600">
                        <a:effectLst/>
                      </a:endParaRPr>
                    </a:p>
                    <a:p>
                      <a:pPr>
                        <a:lnSpc>
                          <a:spcPct val="115000"/>
                        </a:lnSpc>
                        <a:spcAft>
                          <a:spcPts val="0"/>
                        </a:spcAft>
                      </a:pPr>
                      <a:r>
                        <a:rPr lang="es-ES" sz="600">
                          <a:effectLst/>
                        </a:rPr>
                        <a:t>    en el proceso y el logro</a:t>
                      </a:r>
                      <a:endParaRPr lang="es-MX" sz="600">
                        <a:effectLst/>
                      </a:endParaRPr>
                    </a:p>
                    <a:p>
                      <a:pPr>
                        <a:lnSpc>
                          <a:spcPct val="115000"/>
                        </a:lnSpc>
                        <a:spcAft>
                          <a:spcPts val="0"/>
                        </a:spcAft>
                      </a:pPr>
                      <a:r>
                        <a:rPr lang="es-ES" sz="600">
                          <a:effectLst/>
                        </a:rPr>
                        <a:t>    del objetivo   propuesto.</a:t>
                      </a:r>
                      <a:endParaRPr lang="es-MX" sz="600">
                        <a:effectLst/>
                      </a:endParaRPr>
                    </a:p>
                    <a:p>
                      <a:pPr>
                        <a:lnSpc>
                          <a:spcPct val="115000"/>
                        </a:lnSpc>
                        <a:spcAft>
                          <a:spcPts val="0"/>
                        </a:spcAft>
                      </a:pPr>
                      <a:r>
                        <a:rPr lang="es-ES" sz="600">
                          <a:effectLst/>
                        </a:rPr>
                        <a:t>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Resultados, gráficas, Escalas de valores, fotografías, videos.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Fundamentos de Fisiología recuperados para proponer el dispositivo Médico</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Comprender la fisiología del cuerpo humano, en específico de la zona que se esté estudiando</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r>
              <a:tr h="710306">
                <a:tc>
                  <a:txBody>
                    <a:bodyPr/>
                    <a:lstStyle/>
                    <a:p>
                      <a:pPr>
                        <a:lnSpc>
                          <a:spcPct val="115000"/>
                        </a:lnSpc>
                        <a:spcAft>
                          <a:spcPts val="0"/>
                        </a:spcAft>
                      </a:pPr>
                      <a:r>
                        <a:rPr lang="es-ES" sz="600">
                          <a:effectLst/>
                        </a:rPr>
                        <a:t>5. Tipos y herramientas de</a:t>
                      </a:r>
                      <a:endParaRPr lang="es-MX" sz="600">
                        <a:effectLst/>
                      </a:endParaRPr>
                    </a:p>
                    <a:p>
                      <a:pPr>
                        <a:lnSpc>
                          <a:spcPct val="115000"/>
                        </a:lnSpc>
                        <a:spcAft>
                          <a:spcPts val="0"/>
                        </a:spcAft>
                      </a:pPr>
                      <a:r>
                        <a:rPr lang="es-ES" sz="600">
                          <a:effectLst/>
                        </a:rPr>
                        <a:t>    evaluación.</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Códigos de Leyes que regulan el medio ambiente.</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a:effectLst/>
                        </a:rPr>
                        <a:t>Propuesta del dispositivo Médico que integre conceptos</a:t>
                      </a:r>
                      <a:endParaRPr lang="es-MX" sz="600">
                        <a:solidFill>
                          <a:srgbClr val="000000"/>
                        </a:solidFill>
                        <a:effectLst/>
                        <a:latin typeface="Arial" panose="020B0604020202020204" pitchFamily="34" charset="0"/>
                        <a:ea typeface="Arial" panose="020B0604020202020204" pitchFamily="34" charset="0"/>
                      </a:endParaRPr>
                    </a:p>
                  </a:txBody>
                  <a:tcPr marL="32107" marR="32107" marT="32107" marB="32107"/>
                </a:tc>
                <a:tc>
                  <a:txBody>
                    <a:bodyPr/>
                    <a:lstStyle/>
                    <a:p>
                      <a:pPr>
                        <a:lnSpc>
                          <a:spcPct val="115000"/>
                        </a:lnSpc>
                        <a:spcAft>
                          <a:spcPts val="0"/>
                        </a:spcAft>
                      </a:pPr>
                      <a:r>
                        <a:rPr lang="es-ES" sz="600" dirty="0">
                          <a:effectLst/>
                        </a:rPr>
                        <a:t>Propuesta del dispositivo Médico que integre conceptos</a:t>
                      </a:r>
                      <a:endParaRPr lang="es-MX" sz="600" dirty="0">
                        <a:solidFill>
                          <a:srgbClr val="000000"/>
                        </a:solidFill>
                        <a:effectLst/>
                        <a:latin typeface="Arial" panose="020B0604020202020204" pitchFamily="34" charset="0"/>
                        <a:ea typeface="Arial" panose="020B0604020202020204" pitchFamily="34" charset="0"/>
                      </a:endParaRPr>
                    </a:p>
                  </a:txBody>
                  <a:tcPr marL="32107" marR="32107" marT="32107" marB="32107"/>
                </a:tc>
              </a:tr>
            </a:tbl>
          </a:graphicData>
        </a:graphic>
      </p:graphicFrame>
    </p:spTree>
    <p:extLst>
      <p:ext uri="{BB962C8B-B14F-4D97-AF65-F5344CB8AC3E}">
        <p14:creationId xmlns:p14="http://schemas.microsoft.com/office/powerpoint/2010/main" val="116768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08624" y="457199"/>
            <a:ext cx="11583376" cy="5500255"/>
          </a:xfrm>
          <a:prstGeom prst="rect">
            <a:avLst/>
          </a:prstGeom>
        </p:spPr>
      </p:pic>
      <p:sp>
        <p:nvSpPr>
          <p:cNvPr id="3" name="CuadroTexto 2"/>
          <p:cNvSpPr txBox="1"/>
          <p:nvPr/>
        </p:nvSpPr>
        <p:spPr>
          <a:xfrm>
            <a:off x="457200" y="928255"/>
            <a:ext cx="2951018" cy="584775"/>
          </a:xfrm>
          <a:prstGeom prst="rect">
            <a:avLst/>
          </a:prstGeom>
          <a:noFill/>
        </p:spPr>
        <p:txBody>
          <a:bodyPr wrap="square" rtlCol="0">
            <a:spAutoFit/>
          </a:bodyPr>
          <a:lstStyle/>
          <a:p>
            <a:r>
              <a:rPr lang="es-MX" sz="3200" b="1" dirty="0" smtClean="0">
                <a:solidFill>
                  <a:srgbClr val="FFFF00"/>
                </a:solidFill>
              </a:rPr>
              <a:t>Producto #8</a:t>
            </a:r>
            <a:endParaRPr lang="es-MX" sz="3200" b="1" dirty="0">
              <a:solidFill>
                <a:srgbClr val="FFFF00"/>
              </a:solidFill>
            </a:endParaRPr>
          </a:p>
        </p:txBody>
      </p:sp>
    </p:spTree>
    <p:extLst>
      <p:ext uri="{BB962C8B-B14F-4D97-AF65-F5344CB8AC3E}">
        <p14:creationId xmlns:p14="http://schemas.microsoft.com/office/powerpoint/2010/main" val="289344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33064575"/>
              </p:ext>
            </p:extLst>
          </p:nvPr>
        </p:nvGraphicFramePr>
        <p:xfrm>
          <a:off x="1223963" y="1828799"/>
          <a:ext cx="10372292" cy="3572416"/>
        </p:xfrm>
        <a:graphic>
          <a:graphicData uri="http://schemas.openxmlformats.org/drawingml/2006/table">
            <a:tbl>
              <a:tblPr>
                <a:tableStyleId>{5C22544A-7EE6-4342-B048-85BDC9FD1C3A}</a:tableStyleId>
              </a:tblPr>
              <a:tblGrid>
                <a:gridCol w="2459901"/>
                <a:gridCol w="2459901"/>
                <a:gridCol w="2460657"/>
                <a:gridCol w="2991833"/>
              </a:tblGrid>
              <a:tr h="1786208">
                <a:tc>
                  <a:txBody>
                    <a:bodyPr/>
                    <a:lstStyle/>
                    <a:p>
                      <a:pPr algn="ctr">
                        <a:lnSpc>
                          <a:spcPct val="115000"/>
                        </a:lnSpc>
                        <a:spcAft>
                          <a:spcPts val="0"/>
                        </a:spcAft>
                      </a:pPr>
                      <a:r>
                        <a:rPr lang="es-ES" sz="1100">
                          <a:effectLst/>
                        </a:rPr>
                        <a:t>Dar explicación</a:t>
                      </a:r>
                      <a:endParaRPr lang="es-MX" sz="1100">
                        <a:effectLst/>
                      </a:endParaRPr>
                    </a:p>
                    <a:p>
                      <a:pPr algn="ctr">
                        <a:lnSpc>
                          <a:spcPct val="115000"/>
                        </a:lnSpc>
                        <a:spcAft>
                          <a:spcPts val="0"/>
                        </a:spcAft>
                      </a:pPr>
                      <a:r>
                        <a:rPr lang="es-ES" sz="1100">
                          <a:effectLst/>
                        </a:rPr>
                        <a:t>¿Por qué algo es cómo es?</a:t>
                      </a:r>
                      <a:endParaRPr lang="es-MX" sz="1100">
                        <a:effectLst/>
                      </a:endParaRPr>
                    </a:p>
                    <a:p>
                      <a:pPr algn="ctr">
                        <a:lnSpc>
                          <a:spcPct val="115000"/>
                        </a:lnSpc>
                        <a:spcAft>
                          <a:spcPts val="0"/>
                        </a:spcAft>
                      </a:pPr>
                      <a:r>
                        <a:rPr lang="es-ES" sz="1100">
                          <a:effectLst/>
                        </a:rPr>
                        <a:t>Determinar las razones que generan el problema o la situación.</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Resolver un problema</a:t>
                      </a:r>
                      <a:endParaRPr lang="es-MX" sz="1100">
                        <a:effectLst/>
                      </a:endParaRPr>
                    </a:p>
                    <a:p>
                      <a:pPr algn="ctr">
                        <a:lnSpc>
                          <a:spcPct val="115000"/>
                        </a:lnSpc>
                        <a:spcAft>
                          <a:spcPts val="0"/>
                        </a:spcAft>
                      </a:pPr>
                      <a:r>
                        <a:rPr lang="es-ES" sz="1100">
                          <a:effectLst/>
                        </a:rPr>
                        <a:t>Explicar de manera detallada cómo se puede abordar y/o solucionar el problema.</a:t>
                      </a:r>
                      <a:endParaRPr lang="es-MX" sz="1100">
                        <a:effectLst/>
                      </a:endParaRPr>
                    </a:p>
                    <a:p>
                      <a:pPr algn="ct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Hacer más eficiente o mejorar algo</a:t>
                      </a:r>
                      <a:endParaRPr lang="es-MX" sz="1100">
                        <a:effectLst/>
                      </a:endParaRPr>
                    </a:p>
                    <a:p>
                      <a:pPr algn="ctr">
                        <a:lnSpc>
                          <a:spcPct val="115000"/>
                        </a:lnSpc>
                        <a:spcAft>
                          <a:spcPts val="0"/>
                        </a:spcAft>
                      </a:pPr>
                      <a:r>
                        <a:rPr lang="es-ES" sz="1100">
                          <a:effectLst/>
                        </a:rPr>
                        <a:t>¿De qué manera se pueden optimizar los procesos para alcanzar el objetivo propuesto?</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Inventar, innovar, diseñar o crear algo nuevo</a:t>
                      </a:r>
                      <a:endParaRPr lang="es-MX" sz="1100">
                        <a:effectLst/>
                      </a:endParaRPr>
                    </a:p>
                    <a:p>
                      <a:pPr algn="ctr">
                        <a:lnSpc>
                          <a:spcPct val="115000"/>
                        </a:lnSpc>
                        <a:spcAft>
                          <a:spcPts val="0"/>
                        </a:spcAft>
                      </a:pPr>
                      <a:r>
                        <a:rPr lang="es-ES" sz="1100">
                          <a:effectLst/>
                        </a:rPr>
                        <a:t>¿Cómo podría ser diferente?</a:t>
                      </a:r>
                      <a:endParaRPr lang="es-MX" sz="1100">
                        <a:effectLst/>
                      </a:endParaRPr>
                    </a:p>
                    <a:p>
                      <a:pPr algn="ctr">
                        <a:lnSpc>
                          <a:spcPct val="115000"/>
                        </a:lnSpc>
                        <a:spcAft>
                          <a:spcPts val="0"/>
                        </a:spcAft>
                      </a:pPr>
                      <a:r>
                        <a:rPr lang="es-ES" sz="1100">
                          <a:effectLst/>
                        </a:rPr>
                        <a:t>¿Qué nuevo producto o propuesta puedo hacer?</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1786208">
                <a:tc>
                  <a:txBody>
                    <a:bodyPr/>
                    <a:lstStyle/>
                    <a:p>
                      <a:pPr>
                        <a:lnSpc>
                          <a:spcPct val="115000"/>
                        </a:lnSpc>
                        <a:spcAft>
                          <a:spcPts val="0"/>
                        </a:spcAft>
                      </a:pPr>
                      <a:r>
                        <a:rPr lang="es-ES" sz="1100">
                          <a:effectLst/>
                        </a:rPr>
                        <a:t>El problema se genera por el consumismo indiscriminado, la contaminación de las grandes fábricas, como las chimeneas, autos. etc.</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Disminuyendo el consumo de productos, utilizando el agua sucia ,  disminuir el uso de fertilizantes, ácidos, detergentes, etc.</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Podemos mejorar utilizando bicicletas, autos pequeños, no haciendo fogatas, no utilizando aerosoles, comprando productos de calidad.</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Reduciendo, reciclando y reutilizando diversos materiales en desuso, creando compostas, construyendo plantas potabilizadoras, e implementando uso de catalizadores ene los autos.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
        <p:nvSpPr>
          <p:cNvPr id="3" name="Rectangle 1"/>
          <p:cNvSpPr>
            <a:spLocks noChangeArrowheads="1"/>
          </p:cNvSpPr>
          <p:nvPr/>
        </p:nvSpPr>
        <p:spPr bwMode="auto">
          <a:xfrm>
            <a:off x="1223963" y="2732694"/>
            <a:ext cx="1452575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II. Intención. </a:t>
            </a:r>
            <a:r>
              <a:rPr kumimoji="0" lang="es-ES" sz="1100" b="0"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sz="1100" b="1" i="0" u="none" strike="noStrike" cap="none" normalizeH="0" baseline="0" smtClean="0">
                <a:ln>
                  <a:noFill/>
                </a:ln>
                <a:solidFill>
                  <a:srgbClr val="009999"/>
                </a:solidFill>
                <a:effectLst/>
                <a:latin typeface="Arial" panose="020B0604020202020204" pitchFamily="34" charset="0"/>
                <a:ea typeface="Century Gothic" panose="020B0502020202020204" pitchFamily="34" charset="0"/>
                <a:cs typeface="Century Gothic" panose="020B0502020202020204" pitchFamily="34" charset="0"/>
              </a:rPr>
              <a:t>Sólo una de las propuestas da nombre al proyecto. </a:t>
            </a:r>
            <a:r>
              <a:rPr kumimoji="0" lang="es-ES" sz="1100" b="0"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Redactar como pregunta o premisa problematizadora.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11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309078">
            <a:off x="772885" y="2834003"/>
            <a:ext cx="10515600" cy="1325563"/>
          </a:xfrm>
        </p:spPr>
        <p:txBody>
          <a:bodyPr>
            <a:normAutofit fontScale="90000"/>
          </a:bodyPr>
          <a:lstStyle/>
          <a:p>
            <a:pPr algn="ctr"/>
            <a:r>
              <a:rPr lang="es-MX" dirty="0" smtClean="0"/>
              <a:t>“</a:t>
            </a:r>
            <a:r>
              <a:rPr lang="es-MX" sz="6600" b="1" dirty="0" smtClean="0">
                <a:latin typeface="Bradley Hand ITC" panose="03070402050302030203" pitchFamily="66" charset="0"/>
              </a:rPr>
              <a:t>Mejoramiento del medio ambiente</a:t>
            </a:r>
            <a:r>
              <a:rPr lang="es-MX" dirty="0" smtClean="0"/>
              <a:t>”</a:t>
            </a:r>
            <a:endParaRPr lang="es-MX" dirty="0"/>
          </a:p>
        </p:txBody>
      </p:sp>
    </p:spTree>
    <p:extLst>
      <p:ext uri="{BB962C8B-B14F-4D97-AF65-F5344CB8AC3E}">
        <p14:creationId xmlns:p14="http://schemas.microsoft.com/office/powerpoint/2010/main" val="356263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1223963" y="3797840"/>
          <a:ext cx="8705850" cy="705358"/>
        </p:xfrm>
        <a:graphic>
          <a:graphicData uri="http://schemas.openxmlformats.org/drawingml/2006/table">
            <a:tbl>
              <a:tblPr>
                <a:tableStyleId>{5C22544A-7EE6-4342-B048-85BDC9FD1C3A}</a:tableStyleId>
              </a:tblPr>
              <a:tblGrid>
                <a:gridCol w="8705850"/>
              </a:tblGrid>
              <a:tr h="647700">
                <a:tc>
                  <a:txBody>
                    <a:bodyPr/>
                    <a:lstStyle/>
                    <a:p>
                      <a:pPr marR="114300">
                        <a:lnSpc>
                          <a:spcPct val="115000"/>
                        </a:lnSpc>
                        <a:spcBef>
                          <a:spcPts val="370"/>
                        </a:spcBef>
                        <a:spcAft>
                          <a:spcPts val="0"/>
                        </a:spcAft>
                      </a:pPr>
                      <a:r>
                        <a:rPr lang="es-ES" sz="1100">
                          <a:effectLst/>
                        </a:rPr>
                        <a:t>Fomentar la creatividad y el  interés , desarrollando habilidades tecnológicas y conocer el uso de herramientas, para poder mejorar el ambiente teniendo en cuenta que diversas reacciones químicas y biológicas ayuden al control  y mejoramiento de los ambientes .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008443224"/>
              </p:ext>
            </p:extLst>
          </p:nvPr>
        </p:nvGraphicFramePr>
        <p:xfrm>
          <a:off x="1223962" y="1011382"/>
          <a:ext cx="10621673" cy="5111574"/>
        </p:xfrm>
        <a:graphic>
          <a:graphicData uri="http://schemas.openxmlformats.org/drawingml/2006/table">
            <a:tbl>
              <a:tblPr>
                <a:tableStyleId>{5C22544A-7EE6-4342-B048-85BDC9FD1C3A}</a:tableStyleId>
              </a:tblPr>
              <a:tblGrid>
                <a:gridCol w="2405916"/>
                <a:gridCol w="2545389"/>
                <a:gridCol w="2522144"/>
                <a:gridCol w="3148224"/>
              </a:tblGrid>
              <a:tr h="634802">
                <a:tc>
                  <a:txBody>
                    <a:bodyPr/>
                    <a:lstStyle/>
                    <a:p>
                      <a:pPr algn="ctr">
                        <a:lnSpc>
                          <a:spcPct val="115000"/>
                        </a:lnSpc>
                        <a:spcAft>
                          <a:spcPts val="0"/>
                        </a:spcAft>
                      </a:pPr>
                      <a:r>
                        <a:rPr lang="es-ES" sz="1100">
                          <a:effectLst/>
                        </a:rPr>
                        <a:t>Disciplinas:</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a:t>
                      </a:r>
                      <a:r>
                        <a:rPr lang="es-ES" sz="1100" u="sng">
                          <a:effectLst/>
                        </a:rPr>
                        <a:t>Química_</a:t>
                      </a:r>
                      <a:r>
                        <a:rPr lang="es-ES" sz="1100">
                          <a:effectLst/>
                        </a:rPr>
                        <a:t>__________</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2. </a:t>
                      </a:r>
                      <a:r>
                        <a:rPr lang="es-ES" sz="1100" u="sng">
                          <a:effectLst/>
                        </a:rPr>
                        <a:t>Fisica___________</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3.</a:t>
                      </a:r>
                      <a:endParaRPr lang="es-MX" sz="1100">
                        <a:effectLst/>
                      </a:endParaRPr>
                    </a:p>
                    <a:p>
                      <a:pPr algn="ctr">
                        <a:lnSpc>
                          <a:spcPct val="115000"/>
                        </a:lnSpc>
                        <a:spcAft>
                          <a:spcPts val="0"/>
                        </a:spcAft>
                      </a:pPr>
                      <a:r>
                        <a:rPr lang="es-ES" sz="1100">
                          <a:effectLst/>
                        </a:rPr>
                        <a:t> </a:t>
                      </a:r>
                      <a:r>
                        <a:rPr lang="es-ES" sz="1100" u="sng">
                          <a:effectLst/>
                        </a:rPr>
                        <a:t>Biologia_</a:t>
                      </a:r>
                      <a:r>
                        <a:rPr lang="es-ES" sz="1100">
                          <a:effectLst/>
                        </a:rPr>
                        <a:t>_________</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1621623">
                <a:tc>
                  <a:txBody>
                    <a:bodyPr/>
                    <a:lstStyle/>
                    <a:p>
                      <a:pPr algn="just">
                        <a:lnSpc>
                          <a:spcPct val="115000"/>
                        </a:lnSpc>
                        <a:spcAft>
                          <a:spcPts val="0"/>
                        </a:spcAft>
                      </a:pPr>
                      <a:r>
                        <a:rPr lang="es-ES" sz="1100">
                          <a:effectLst/>
                        </a:rPr>
                        <a:t>1. Contenidos/Temas</a:t>
                      </a:r>
                      <a:endParaRPr lang="es-MX" sz="1100">
                        <a:effectLst/>
                      </a:endParaRPr>
                    </a:p>
                    <a:p>
                      <a:pPr algn="just">
                        <a:lnSpc>
                          <a:spcPct val="115000"/>
                        </a:lnSpc>
                        <a:spcAft>
                          <a:spcPts val="0"/>
                        </a:spcAft>
                      </a:pPr>
                      <a:r>
                        <a:rPr lang="es-ES" sz="1100">
                          <a:effectLst/>
                        </a:rPr>
                        <a:t>    Involucrados</a:t>
                      </a:r>
                      <a:endParaRPr lang="es-MX" sz="1100">
                        <a:effectLst/>
                      </a:endParaRPr>
                    </a:p>
                    <a:p>
                      <a:pPr marL="180340" algn="just">
                        <a:lnSpc>
                          <a:spcPct val="115000"/>
                        </a:lnSpc>
                        <a:spcAft>
                          <a:spcPts val="0"/>
                        </a:spcAft>
                      </a:pPr>
                      <a:r>
                        <a:rPr lang="es-ES" sz="1100">
                          <a:effectLst/>
                        </a:rPr>
                        <a:t>del  programa, que se consideran.</a:t>
                      </a:r>
                      <a:endParaRPr lang="es-MX" sz="1100">
                        <a:effectLst/>
                      </a:endParaRPr>
                    </a:p>
                    <a:p>
                      <a:pPr marL="180340" algn="just">
                        <a:lnSpc>
                          <a:spcPct val="115000"/>
                        </a:lnSpc>
                        <a:spcAft>
                          <a:spcPts val="0"/>
                        </a:spcAft>
                      </a:pPr>
                      <a:r>
                        <a:rPr lang="es-ES" sz="1100">
                          <a:effectLst/>
                        </a:rPr>
                        <a:t> </a:t>
                      </a:r>
                      <a:endParaRPr lang="es-MX" sz="1100">
                        <a:effectLst/>
                      </a:endParaRPr>
                    </a:p>
                    <a:p>
                      <a:pPr marL="180340" algn="just">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Reacciones químicas orgánicas e inorgánicas, cálculos de pH, molaridad, normalidad, soluciones porcentuales, smog fotoquímico, oxidaciones.</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Mecánica</a:t>
                      </a:r>
                      <a:endParaRPr lang="es-MX" sz="1100">
                        <a:effectLst/>
                      </a:endParaRPr>
                    </a:p>
                    <a:p>
                      <a:pPr>
                        <a:lnSpc>
                          <a:spcPct val="115000"/>
                        </a:lnSpc>
                        <a:spcAft>
                          <a:spcPts val="0"/>
                        </a:spcAft>
                      </a:pPr>
                      <a:r>
                        <a:rPr lang="es-ES" sz="1100">
                          <a:effectLst/>
                        </a:rPr>
                        <a:t>Hidráulica</a:t>
                      </a:r>
                      <a:endParaRPr lang="es-MX" sz="1100">
                        <a:effectLst/>
                      </a:endParaRPr>
                    </a:p>
                    <a:p>
                      <a:pPr>
                        <a:lnSpc>
                          <a:spcPct val="115000"/>
                        </a:lnSpc>
                        <a:spcAft>
                          <a:spcPts val="0"/>
                        </a:spcAft>
                      </a:pPr>
                      <a:r>
                        <a:rPr lang="es-ES" sz="1100">
                          <a:effectLst/>
                        </a:rPr>
                        <a:t>Termodinámica</a:t>
                      </a:r>
                      <a:endParaRPr lang="es-MX" sz="1100">
                        <a:effectLst/>
                      </a:endParaRPr>
                    </a:p>
                    <a:p>
                      <a:pPr>
                        <a:lnSpc>
                          <a:spcPct val="115000"/>
                        </a:lnSpc>
                        <a:spcAft>
                          <a:spcPts val="0"/>
                        </a:spcAft>
                      </a:pPr>
                      <a:r>
                        <a:rPr lang="es-ES" sz="1100">
                          <a:effectLst/>
                        </a:rPr>
                        <a:t>Electromagnetismo</a:t>
                      </a:r>
                      <a:endParaRPr lang="es-MX" sz="1100">
                        <a:effectLst/>
                      </a:endParaRPr>
                    </a:p>
                    <a:p>
                      <a:pP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Medio ambiente ,contaminacion, manejo de residuos y la biodiversidad</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2855149">
                <a:tc>
                  <a:txBody>
                    <a:bodyPr/>
                    <a:lstStyle/>
                    <a:p>
                      <a:pPr>
                        <a:lnSpc>
                          <a:spcPct val="115000"/>
                        </a:lnSpc>
                        <a:spcAft>
                          <a:spcPts val="0"/>
                        </a:spcAft>
                      </a:pPr>
                      <a:r>
                        <a:rPr lang="es-ES" sz="1100">
                          <a:effectLst/>
                        </a:rPr>
                        <a:t>2. Conceptos clave,</a:t>
                      </a:r>
                      <a:endParaRPr lang="es-MX" sz="1100">
                        <a:effectLst/>
                      </a:endParaRPr>
                    </a:p>
                    <a:p>
                      <a:pPr>
                        <a:lnSpc>
                          <a:spcPct val="115000"/>
                        </a:lnSpc>
                        <a:spcAft>
                          <a:spcPts val="0"/>
                        </a:spcAft>
                      </a:pPr>
                      <a:r>
                        <a:rPr lang="es-ES" sz="1100">
                          <a:effectLst/>
                        </a:rPr>
                        <a:t>     Trascendentales.</a:t>
                      </a:r>
                      <a:endParaRPr lang="es-MX" sz="1100">
                        <a:effectLst/>
                      </a:endParaRPr>
                    </a:p>
                    <a:p>
                      <a:pPr marL="176530">
                        <a:lnSpc>
                          <a:spcPct val="115000"/>
                        </a:lnSpc>
                        <a:spcAft>
                          <a:spcPts val="0"/>
                        </a:spcAft>
                      </a:pPr>
                      <a:r>
                        <a:rPr lang="es-ES" sz="1100">
                          <a:effectLst/>
                        </a:rPr>
                        <a:t>Conceptos básicos que surgen  del proyecto,  permiten la comprensión del mismo y  pueden ser transferibles a otros ámbitos.</a:t>
                      </a:r>
                      <a:endParaRPr lang="es-MX" sz="1100">
                        <a:effectLst/>
                      </a:endParaRPr>
                    </a:p>
                    <a:p>
                      <a:pPr marL="176530">
                        <a:lnSpc>
                          <a:spcPct val="115000"/>
                        </a:lnSpc>
                        <a:spcAft>
                          <a:spcPts val="0"/>
                        </a:spcAft>
                      </a:pPr>
                      <a:r>
                        <a:rPr lang="es-ES" sz="1100">
                          <a:effectLst/>
                        </a:rPr>
                        <a:t>Se consideran parte de un  Glosario.</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Medición de fenómenos físicos y químicos, cálculo de Ph , lluvia ácida, concentración molar y normal, contaminantes primarios y secundarios.</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a:effectLst/>
                        </a:rPr>
                        <a:t>Simbología, elaboración de planos, elaboración de maquetas, conservación de la energía mecánica, líquidos en reposo, leyes de la termodinámica, calor y procesos termoquímicos.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100" dirty="0">
                          <a:effectLst/>
                        </a:rPr>
                        <a:t>Contaminación del suelo del agua y del aire</a:t>
                      </a:r>
                      <a:endParaRPr lang="es-MX" sz="1100" dirty="0">
                        <a:effectLst/>
                      </a:endParaRPr>
                    </a:p>
                    <a:p>
                      <a:pPr>
                        <a:lnSpc>
                          <a:spcPct val="115000"/>
                        </a:lnSpc>
                        <a:spcAft>
                          <a:spcPts val="0"/>
                        </a:spcAft>
                      </a:pPr>
                      <a:r>
                        <a:rPr lang="es-ES" sz="1100" dirty="0">
                          <a:effectLst/>
                        </a:rPr>
                        <a:t>Seres vivos</a:t>
                      </a:r>
                      <a:endParaRPr lang="es-MX" sz="1100" dirty="0">
                        <a:effectLst/>
                      </a:endParaRPr>
                    </a:p>
                    <a:p>
                      <a:pPr>
                        <a:lnSpc>
                          <a:spcPct val="115000"/>
                        </a:lnSpc>
                        <a:spcAft>
                          <a:spcPts val="0"/>
                        </a:spcAft>
                      </a:pPr>
                      <a:r>
                        <a:rPr lang="es-ES" sz="1100" dirty="0">
                          <a:effectLst/>
                        </a:rPr>
                        <a:t>Ecosistemas y perdida de la biodiversidad</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
        <p:nvSpPr>
          <p:cNvPr id="4" name="Rectangle 1"/>
          <p:cNvSpPr>
            <a:spLocks noChangeArrowheads="1"/>
          </p:cNvSpPr>
          <p:nvPr/>
        </p:nvSpPr>
        <p:spPr bwMode="auto">
          <a:xfrm>
            <a:off x="1223962" y="1939560"/>
            <a:ext cx="148749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III. Objetivo general del proyecto. </a:t>
            </a:r>
            <a:r>
              <a:rPr kumimoji="0" lang="es-ES" sz="1100" b="0"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Tomar en cuenta todas las asignaturas  involucradas.</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IV. Disciplinas involucradas en el  trabajo interdisciplinario.</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170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5957455" cy="3574473"/>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491" y="2770909"/>
            <a:ext cx="6627092" cy="3976255"/>
          </a:xfrm>
          <a:prstGeom prst="rect">
            <a:avLst/>
          </a:prstGeom>
        </p:spPr>
      </p:pic>
    </p:spTree>
    <p:extLst>
      <p:ext uri="{BB962C8B-B14F-4D97-AF65-F5344CB8AC3E}">
        <p14:creationId xmlns:p14="http://schemas.microsoft.com/office/powerpoint/2010/main" val="158555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2845" y="450850"/>
            <a:ext cx="6465455" cy="3879273"/>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45" y="180975"/>
            <a:ext cx="4114800" cy="6858000"/>
          </a:xfrm>
          <a:prstGeom prst="rect">
            <a:avLst/>
          </a:prstGeom>
        </p:spPr>
      </p:pic>
    </p:spTree>
    <p:extLst>
      <p:ext uri="{BB962C8B-B14F-4D97-AF65-F5344CB8AC3E}">
        <p14:creationId xmlns:p14="http://schemas.microsoft.com/office/powerpoint/2010/main" val="32594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8215" y="797169"/>
            <a:ext cx="9823939" cy="265457"/>
          </a:xfrm>
          <a:prstGeom prst="rect">
            <a:avLst/>
          </a:prstGeom>
        </p:spPr>
        <p:txBody>
          <a:bodyPr wrap="square">
            <a:spAutoFit/>
          </a:bodyPr>
          <a:lstStyle/>
          <a:p>
            <a:pPr>
              <a:lnSpc>
                <a:spcPct val="107000"/>
              </a:lnSpc>
              <a:spcAft>
                <a:spcPts val="800"/>
              </a:spcAft>
            </a:pPr>
            <a:r>
              <a:rPr lang="es-MX" sz="1100" dirty="0" smtClean="0">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ítulo 2"/>
          <p:cNvSpPr>
            <a:spLocks noGrp="1"/>
          </p:cNvSpPr>
          <p:nvPr>
            <p:ph type="ctrTitle"/>
          </p:nvPr>
        </p:nvSpPr>
        <p:spPr/>
        <p:txBody>
          <a:bodyPr/>
          <a:lstStyle/>
          <a:p>
            <a:r>
              <a:rPr lang="es-MX" dirty="0" smtClean="0"/>
              <a:t>Calentador solar</a:t>
            </a:r>
            <a:endParaRPr lang="es-MX" dirty="0"/>
          </a:p>
        </p:txBody>
      </p:sp>
      <p:sp>
        <p:nvSpPr>
          <p:cNvPr id="4" name="Subtítulo 3"/>
          <p:cNvSpPr>
            <a:spLocks noGrp="1"/>
          </p:cNvSpPr>
          <p:nvPr>
            <p:ph type="subTitle" idx="1"/>
          </p:nvPr>
        </p:nvSpPr>
        <p:spPr/>
        <p:txBody>
          <a:bodyPr>
            <a:normAutofit fontScale="77500" lnSpcReduction="20000"/>
          </a:bodyPr>
          <a:lstStyle/>
          <a:p>
            <a:r>
              <a:rPr lang="es-MX" sz="5900" b="1" cap="none" dirty="0">
                <a:solidFill>
                  <a:srgbClr val="EBEBEB"/>
                </a:solidFill>
                <a:latin typeface="Bradley Hand ITC" panose="03070402050302030203" pitchFamily="66" charset="0"/>
              </a:rPr>
              <a:t>Mejoramiento del medio ambiente</a:t>
            </a:r>
            <a:r>
              <a:rPr lang="es-MX" sz="3800" cap="none" dirty="0">
                <a:solidFill>
                  <a:srgbClr val="EBEBEB"/>
                </a:solidFill>
              </a:rPr>
              <a:t>”</a:t>
            </a:r>
            <a:endParaRPr lang="es-MX" dirty="0"/>
          </a:p>
        </p:txBody>
      </p:sp>
    </p:spTree>
    <p:extLst>
      <p:ext uri="{BB962C8B-B14F-4D97-AF65-F5344CB8AC3E}">
        <p14:creationId xmlns:p14="http://schemas.microsoft.com/office/powerpoint/2010/main" val="260869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4400" dirty="0">
                <a:solidFill>
                  <a:srgbClr val="FFFF00"/>
                </a:solidFill>
              </a:rPr>
              <a:t>Calentador solar</a:t>
            </a:r>
          </a:p>
        </p:txBody>
      </p:sp>
      <p:sp>
        <p:nvSpPr>
          <p:cNvPr id="3" name="Marcador de contenido 2"/>
          <p:cNvSpPr>
            <a:spLocks noGrp="1"/>
          </p:cNvSpPr>
          <p:nvPr>
            <p:ph idx="1"/>
          </p:nvPr>
        </p:nvSpPr>
        <p:spPr/>
        <p:txBody>
          <a:bodyPr/>
          <a:lstStyle/>
          <a:p>
            <a:pPr marL="0" lvl="0" indent="0" defTabSz="914400">
              <a:lnSpc>
                <a:spcPct val="107000"/>
              </a:lnSpc>
              <a:spcBef>
                <a:spcPts val="0"/>
              </a:spcBef>
              <a:spcAft>
                <a:spcPts val="800"/>
              </a:spcAft>
              <a:buClrTx/>
              <a:buSzTx/>
              <a:buNone/>
            </a:pPr>
            <a:r>
              <a:rPr lang="es-MX"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Planteamiento del problema.</a:t>
            </a:r>
          </a:p>
          <a:p>
            <a:pPr marL="0" lvl="0" indent="0" defTabSz="914400">
              <a:lnSpc>
                <a:spcPct val="107000"/>
              </a:lnSpc>
              <a:spcBef>
                <a:spcPts val="0"/>
              </a:spcBef>
              <a:spcAft>
                <a:spcPts val="800"/>
              </a:spcAft>
              <a:buClrTx/>
              <a:buSzTx/>
              <a:buNone/>
            </a:pPr>
            <a:r>
              <a:rPr lang="es-MX"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¿Se podrá transformar la energía solar en calorífica y ser aprovechada por los seres vivos?</a:t>
            </a:r>
          </a:p>
          <a:p>
            <a:pPr marL="0" lvl="0" indent="0" defTabSz="914400">
              <a:lnSpc>
                <a:spcPct val="107000"/>
              </a:lnSpc>
              <a:spcBef>
                <a:spcPts val="0"/>
              </a:spcBef>
              <a:spcAft>
                <a:spcPts val="800"/>
              </a:spcAft>
              <a:buClrTx/>
              <a:buSzTx/>
              <a:buNone/>
            </a:pPr>
            <a:r>
              <a:rPr lang="es-MX"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Hipótesis.</a:t>
            </a:r>
          </a:p>
          <a:p>
            <a:pPr marL="0" lvl="0" indent="0" defTabSz="914400">
              <a:lnSpc>
                <a:spcPct val="107000"/>
              </a:lnSpc>
              <a:spcBef>
                <a:spcPts val="0"/>
              </a:spcBef>
              <a:spcAft>
                <a:spcPts val="800"/>
              </a:spcAft>
              <a:buClrTx/>
              <a:buSzTx/>
              <a:buNone/>
            </a:pPr>
            <a:r>
              <a:rPr lang="es-MX"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Si la energía solar es la primera fuente de energía entonces al pasar de un sistema a otro  podrá beneficiar a los seres vivos</a:t>
            </a:r>
            <a:endParaRPr lang="es-MX" sz="2800" dirty="0"/>
          </a:p>
        </p:txBody>
      </p:sp>
    </p:spTree>
    <p:extLst>
      <p:ext uri="{BB962C8B-B14F-4D97-AF65-F5344CB8AC3E}">
        <p14:creationId xmlns:p14="http://schemas.microsoft.com/office/powerpoint/2010/main" val="137001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7569" y="398585"/>
            <a:ext cx="10234246" cy="2834494"/>
          </a:xfrm>
          <a:prstGeom prst="rect">
            <a:avLst/>
          </a:prstGeom>
        </p:spPr>
        <p:txBody>
          <a:bodyPr wrap="square">
            <a:spAutoFit/>
          </a:bodyPr>
          <a:lstStyle/>
          <a:p>
            <a:pPr>
              <a:lnSpc>
                <a:spcPct val="107000"/>
              </a:lnSpc>
              <a:spcAft>
                <a:spcPts val="800"/>
              </a:spcAft>
            </a:pPr>
            <a:r>
              <a:rPr lang="es-MX"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Marco Teórico</a:t>
            </a:r>
          </a:p>
          <a:p>
            <a:pPr>
              <a:spcBef>
                <a:spcPts val="600"/>
              </a:spcBef>
              <a:spcAft>
                <a:spcPts val="600"/>
              </a:spcAft>
            </a:pPr>
            <a:r>
              <a:rPr lang="es-MX" sz="1600" dirty="0">
                <a:latin typeface="Calibri" panose="020F0502020204030204" pitchFamily="34" charset="0"/>
                <a:ea typeface="Times New Roman" panose="02020603050405020304" pitchFamily="18" charset="0"/>
                <a:cs typeface="Arial" panose="020B0604020202020204" pitchFamily="34" charset="0"/>
              </a:rPr>
              <a:t>INTRODUCCION</a:t>
            </a:r>
            <a:endParaRPr lang="es-MX" sz="1600" dirty="0">
              <a:latin typeface="Times New Roman" panose="02020603050405020304" pitchFamily="18" charset="0"/>
              <a:ea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¿Qué tipo de sistema eres: abierto o cerrado? Pues resulta que esta es una pregunta de física, Tú, como todos los seres vivos, eres un sistema abierto, es decir, intercambias materia y energía con tu entorno. Por ejemplo, tomas energía química en forma de alimentos y realizas trabajo sobre tu entorno al moverte, hablar, caminar y respirar.</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Todos los intercambios de energía que ocurren dentro de ti (como tus muchas reacciones metabólicas) y entre tú y tu entorno, pueden ser descritos por las mismas leyes de la física, como intercambios de energía entre objetos calientes y fríos o moléculas de gas etc.  Aquí, veremos dos leyes físicas —la primera y la segunda ley de la termodinámica— y veremos cómo se aplican a sistemas biológicos como tú.</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454769" y="3832662"/>
            <a:ext cx="6096000" cy="2200089"/>
          </a:xfrm>
          <a:prstGeom prst="rect">
            <a:avLst/>
          </a:prstGeom>
        </p:spPr>
        <p:txBody>
          <a:bodyPr>
            <a:spAutoFit/>
          </a:bodyPr>
          <a:lstStyle/>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En la biología, química y física, la termodinámica se refiere al estudio de la transferencia de energía que se produce entre moléculas o conjuntos de moléculas. Cuando hablamos de termodinámica, el elemento o conjunto particular de elementos que nos interesa (que podría ser algo tan pequeño como una célula o tan grande como un ecosistema) se llama </a:t>
            </a:r>
            <a:r>
              <a:rPr lang="es-MX" sz="1600" b="1" dirty="0">
                <a:latin typeface="Calibri Light" panose="020F0302020204030204" pitchFamily="34" charset="0"/>
                <a:ea typeface="Times New Roman" panose="02020603050405020304" pitchFamily="18" charset="0"/>
                <a:cs typeface="Times New Roman" panose="02020603050405020304" pitchFamily="18" charset="0"/>
              </a:rPr>
              <a:t>sistema</a:t>
            </a:r>
            <a:r>
              <a:rPr lang="es-MX" sz="1600" dirty="0">
                <a:latin typeface="Calibri Light" panose="020F0302020204030204" pitchFamily="34" charset="0"/>
                <a:ea typeface="Times New Roman" panose="02020603050405020304" pitchFamily="18" charset="0"/>
                <a:cs typeface="Times New Roman" panose="02020603050405020304" pitchFamily="18" charset="0"/>
              </a:rPr>
              <a:t>, mientras que todo lo que no está incluido en el sistema que hemos definido se llama </a:t>
            </a:r>
            <a:r>
              <a:rPr lang="es-MX" sz="1600" b="1" dirty="0">
                <a:latin typeface="Calibri Light" panose="020F0302020204030204" pitchFamily="34" charset="0"/>
                <a:ea typeface="Times New Roman" panose="02020603050405020304" pitchFamily="18" charset="0"/>
                <a:cs typeface="Times New Roman" panose="02020603050405020304" pitchFamily="18" charset="0"/>
              </a:rPr>
              <a:t>alrededores</a:t>
            </a:r>
            <a:r>
              <a:rPr lang="es-MX" sz="1600" dirty="0" smtClean="0">
                <a:latin typeface="Calibri Light" panose="020F0302020204030204" pitchFamily="34" charset="0"/>
                <a:ea typeface="Times New Roman" panose="02020603050405020304" pitchFamily="18" charset="0"/>
                <a:cs typeface="Times New Roman" panose="02020603050405020304" pitchFamily="18" charset="0"/>
              </a:rPr>
              <a:t>.</a:t>
            </a:r>
          </a:p>
          <a:p>
            <a:pPr algn="just">
              <a:lnSpc>
                <a:spcPct val="107000"/>
              </a:lnSpc>
              <a:spcAft>
                <a:spcPts val="0"/>
              </a:spcAft>
            </a:pPr>
            <a:r>
              <a:rPr lang="es-MX" sz="1600" dirty="0" smtClean="0"/>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1141262" y="3707546"/>
            <a:ext cx="3013549" cy="2318115"/>
          </a:xfrm>
          <a:prstGeom prst="rect">
            <a:avLst/>
          </a:prstGeom>
        </p:spPr>
      </p:pic>
      <p:sp>
        <p:nvSpPr>
          <p:cNvPr id="9" name="Rectángulo 8"/>
          <p:cNvSpPr/>
          <p:nvPr/>
        </p:nvSpPr>
        <p:spPr>
          <a:xfrm>
            <a:off x="1106810" y="5808417"/>
            <a:ext cx="10018389" cy="816827"/>
          </a:xfrm>
          <a:prstGeom prst="rect">
            <a:avLst/>
          </a:prstGeom>
        </p:spPr>
        <p:txBody>
          <a:bodyPr wrap="square">
            <a:spAutoFit/>
          </a:bodyPr>
          <a:lstStyle/>
          <a:p>
            <a:pPr lvl="0" algn="just">
              <a:lnSpc>
                <a:spcPct val="107000"/>
              </a:lnSpc>
            </a:pPr>
            <a:endParaRPr lang="es-MX" sz="1600" dirty="0">
              <a:solidFill>
                <a:prstClr val="white"/>
              </a:solidFill>
            </a:endParaRPr>
          </a:p>
          <a:p>
            <a:pPr lvl="0" algn="just">
              <a:lnSpc>
                <a:spcPct val="107000"/>
              </a:lnSpc>
            </a:pPr>
            <a:r>
              <a:rPr lang="es-MX" sz="1400" dirty="0">
                <a:solidFill>
                  <a:prstClr val="white"/>
                </a:solidFill>
              </a:rPr>
              <a:t>Representación generalizada del sistema (un círculo), el entorno (un cuadrado rodeando al círculo) y el universo (sistema + entorno).</a:t>
            </a:r>
            <a:endParaRPr lang="es-MX"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49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8923" y="398585"/>
            <a:ext cx="9542584" cy="2429063"/>
          </a:xfrm>
          <a:prstGeom prst="rect">
            <a:avLst/>
          </a:prstGeom>
        </p:spPr>
        <p:txBody>
          <a:bodyPr wrap="square">
            <a:spAutoFit/>
          </a:bodyPr>
          <a:lstStyle/>
          <a:p>
            <a:pPr>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La primera ley de la termodinámica piensa en grande: se refiere a la cantidad total de energía en el universo, y en particular declara que esta cantidad total no cambia. Dicho de otra manera, la energía no se puede crear ni destruir, solo puede cambiarse o transferirse de un objeto a otro</a:t>
            </a:r>
            <a:r>
              <a:rPr lang="es-MX"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Imagen de un cono de helado (energía química) que se transforma en el movimiento de los niños al andar en bicicleta (energía cinética).</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Imagen del sol (energía luminosa) que se convierte en azucares (energía química) en una hoja.</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r>
              <a:rPr lang="es-MX" sz="1600" dirty="0">
                <a:latin typeface="Calibri Light" panose="020F0302020204030204" pitchFamily="34" charset="0"/>
                <a:ea typeface="Times New Roman" panose="02020603050405020304" pitchFamily="18" charset="0"/>
                <a:cs typeface="Times New Roman" panose="02020603050405020304" pitchFamily="18" charset="0"/>
              </a:rPr>
              <a:t>Esta ley puede parecer algo abstracta, pero si empezamos a ver los ejemplos, encontraremos que las transferencias y transformaciones de energía ocurren a nuestro alrededor todo el tiempo</a:t>
            </a:r>
            <a:endParaRPr lang="es-MX" sz="1600" dirty="0"/>
          </a:p>
        </p:txBody>
      </p:sp>
      <p:pic>
        <p:nvPicPr>
          <p:cNvPr id="5" name="Imagen 4"/>
          <p:cNvPicPr>
            <a:picLocks noChangeAspect="1"/>
          </p:cNvPicPr>
          <p:nvPr/>
        </p:nvPicPr>
        <p:blipFill>
          <a:blip r:embed="rId2"/>
          <a:stretch>
            <a:fillRect/>
          </a:stretch>
        </p:blipFill>
        <p:spPr>
          <a:xfrm>
            <a:off x="296386" y="2989385"/>
            <a:ext cx="4027442" cy="3329353"/>
          </a:xfrm>
          <a:prstGeom prst="rect">
            <a:avLst/>
          </a:prstGeom>
        </p:spPr>
      </p:pic>
      <p:sp>
        <p:nvSpPr>
          <p:cNvPr id="6" name="Rectángulo 5"/>
          <p:cNvSpPr/>
          <p:nvPr/>
        </p:nvSpPr>
        <p:spPr>
          <a:xfrm>
            <a:off x="4431322" y="3398438"/>
            <a:ext cx="7350369" cy="2771336"/>
          </a:xfrm>
          <a:prstGeom prst="rect">
            <a:avLst/>
          </a:prstGeom>
        </p:spPr>
        <p:txBody>
          <a:bodyPr wrap="square">
            <a:spAutoFit/>
          </a:bodyPr>
          <a:lstStyle/>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Por ejemplo: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Los focos transforman energía eléctrica en energía luminosa (energía radiante).</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Una bola de billar golpea a otra, lo que transfiere energía cinética y hace que la segunda bola se mueva.</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Las plantas convierten la energía solar (energía radiante) en energía química almacenada en moléculas orgánicas.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Tú estás transformando la energía química de tu última comida en energía cinética cuando caminas, respiras y mueves tu dedo para desplazarte hacia arriba y hacia abajo por esta página.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2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6153" y="328246"/>
            <a:ext cx="9460523" cy="3780907"/>
          </a:xfrm>
          <a:prstGeom prst="rect">
            <a:avLst/>
          </a:prstGeom>
        </p:spPr>
        <p:txBody>
          <a:bodyPr wrap="square">
            <a:spAutoFit/>
          </a:bodyPr>
          <a:lstStyle/>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Lo importante es que ninguna de estas transferencias es completamente eficiente. En cambio, en cada situación, parte de la energía inicial se libera como energía térmica. Cuando la energía térmica se mueve de un objeto a otro, recibe el nombre más familiar de </a:t>
            </a:r>
            <a:r>
              <a:rPr lang="es-MX" sz="1600" b="1" dirty="0">
                <a:latin typeface="Calibri Light" panose="020F0302020204030204" pitchFamily="34" charset="0"/>
                <a:ea typeface="Times New Roman" panose="02020603050405020304" pitchFamily="18" charset="0"/>
                <a:cs typeface="Times New Roman" panose="02020603050405020304" pitchFamily="18" charset="0"/>
              </a:rPr>
              <a:t>calor</a:t>
            </a:r>
            <a:r>
              <a:rPr lang="es-MX" sz="1600" dirty="0">
                <a:latin typeface="Calibri Light" panose="020F0302020204030204" pitchFamily="34" charset="0"/>
                <a:ea typeface="Times New Roman" panose="02020603050405020304" pitchFamily="18" charset="0"/>
                <a:cs typeface="Times New Roman" panose="02020603050405020304" pitchFamily="18" charset="0"/>
              </a:rPr>
              <a:t>. Para ver por qué la generación de calor es importante, analizar la  segunda ley de la termodinámica</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A primera vista, la primera ley de la termodinámica puede parecer una gran noticia. Si la energía nunca se crea ni se destruye, eso significa que la energía puede simplemente ser reciclada una y otra vez, ¿cierto?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Pues... sí y no. La energía no puede ser creada ni destruida, pero puede cambiar de formas más útiles a formas menos útiles. La verdad es que, en cada transferencia o transformación de energía en el mundo real, cierta cantidad de energía se convierte en una forma que es inutilizable (incapaz de realizar trabajo). En la mayoría de los casos, esta energía inutilizable adopta la forma de calor.</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Calibri Light" panose="020F0302020204030204" pitchFamily="34" charset="0"/>
                <a:ea typeface="Times New Roman" panose="02020603050405020304" pitchFamily="18" charset="0"/>
                <a:cs typeface="Times New Roman" panose="02020603050405020304" pitchFamily="18" charset="0"/>
              </a:rPr>
              <a:t>Aunque de hecho el calor puede realizar trabajo bajo las circunstancias correctas, nunca se puede convertir en otros tipos de energía (que realicen trabajo) con una eficiencia del 100%. Por lo que cada vez que ocurre una transferencia de energía, cierta cantidad de energía útil pasa de la categoría de energía útil a la inútil.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22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6493" y="1113692"/>
            <a:ext cx="10034954" cy="4524315"/>
          </a:xfrm>
          <a:prstGeom prst="rect">
            <a:avLst/>
          </a:prstGeom>
        </p:spPr>
        <p:txBody>
          <a:bodyPr wrap="square">
            <a:spAutoFit/>
          </a:bodyPr>
          <a:lstStyle/>
          <a:p>
            <a:pPr algn="just"/>
            <a:r>
              <a:rPr lang="es-MX" sz="2000" b="1" dirty="0">
                <a:solidFill>
                  <a:srgbClr val="FFFF00"/>
                </a:solidFill>
                <a:latin typeface="Calibri Light" panose="020F0302020204030204" pitchFamily="34" charset="0"/>
                <a:ea typeface="Times New Roman" panose="02020603050405020304" pitchFamily="18" charset="0"/>
              </a:rPr>
              <a:t>La segunda ley de la termodinámica</a:t>
            </a:r>
            <a:endParaRPr lang="es-MX" sz="2000" b="1" dirty="0">
              <a:solidFill>
                <a:srgbClr val="FFFF00"/>
              </a:solidFill>
              <a:latin typeface="Times New Roman" panose="02020603050405020304" pitchFamily="18" charset="0"/>
              <a:ea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A primera vista, la primera ley de la termodinámica puede parecer una gran noticia. Si la energía nunca se crea ni se destruye, eso significa que la energía puede simplemente ser reciclada una y otra vez, ¿cierto?</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Pues... sí y no. La energía no puede ser creada ni destruida, pero puede cambiar de formas más útiles a formas menos útiles. La verdad es que, en cada transferencia o transformación de energía en el mundo real, cierta cantidad de energía se convierte en una forma que es inutilizable (incapaz de realizar trabajo). En la mayoría de los casos, esta energía inutilizable adopta la forma de calor.</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Aunque de hecho el calor puede realizar trabajo bajo las circunstancias correctas, nunca se puede convertir en otros tipos de energía (que realicen trabajo) con una eficiencia del 100%. Por lo que cada vez que ocurre una transferencia de energía, cierta cantidad de energía útil pasa de la categoría de energía útil a la inútil.</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0"/>
              </a:spcBef>
              <a:spcAft>
                <a:spcPts val="0"/>
              </a:spcAft>
            </a:pPr>
            <a:r>
              <a:rPr lang="es-MX" sz="1400" b="1" dirty="0">
                <a:solidFill>
                  <a:srgbClr val="FFFF00"/>
                </a:solidFill>
                <a:latin typeface="Calibri Light" panose="020F0302020204030204" pitchFamily="34" charset="0"/>
                <a:ea typeface="Times New Roman" panose="02020603050405020304" pitchFamily="18" charset="0"/>
                <a:cs typeface="Times New Roman" panose="02020603050405020304" pitchFamily="18" charset="0"/>
              </a:rPr>
              <a:t>El calor aumenta lo aleatorio del universo</a:t>
            </a: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Si el calor no realiza trabajo, entonces aumenta la aleatoriedad (desorden) del universo. </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Cuando tienes dos objetos (dos bloques del mismo metal, por ejemplo) a diferentes temperaturas, tu sistema está relativamente organizado: las moléculas están separadas por velocidad, en el objeto más frío se mueven lentamente y en el objeto más caliente se mueven rápidamente. Si fluye calor del objeto más caliente hacia el objeto más frío (como sucede espontáneamente), las moléculas del objeto caliente disminuyen su velocidad, y las moléculas del objeto frío aumentan su velocidad, hasta que todas las moléculas se estén moviendo a la misma velocidad promedio. Ahora, en lugar de tener moléculas separadas por su velocidad, simplemente tenemos un gran conjunto de moléculas a la misma velocidad, una situación menos ordenada que nuestro punto de partida.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33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2707" y="787827"/>
            <a:ext cx="9624647" cy="2829621"/>
          </a:xfrm>
          <a:prstGeom prst="rect">
            <a:avLst/>
          </a:prstGeom>
        </p:spPr>
        <p:txBody>
          <a:bodyPr wrap="square">
            <a:spAutoFit/>
          </a:bodyPr>
          <a:lstStyle/>
          <a:p>
            <a:pPr algn="just">
              <a:lnSpc>
                <a:spcPct val="107000"/>
              </a:lnSpc>
              <a:spcAft>
                <a:spcPts val="800"/>
              </a:spcAft>
            </a:pPr>
            <a:r>
              <a:rPr lang="es-MX" sz="1600" dirty="0">
                <a:latin typeface="Calibri Light" panose="020F0302020204030204" pitchFamily="34" charset="0"/>
                <a:ea typeface="Calibri" panose="020F0502020204030204" pitchFamily="34" charset="0"/>
                <a:cs typeface="Times New Roman" panose="02020603050405020304" pitchFamily="18" charset="0"/>
              </a:rPr>
              <a:t>El grado de aleatoriedad o desorden en un sistema se llama </a:t>
            </a:r>
            <a:r>
              <a:rPr lang="es-MX" sz="1600" b="1" dirty="0">
                <a:latin typeface="Calibri Light" panose="020F0302020204030204" pitchFamily="34" charset="0"/>
                <a:ea typeface="Calibri" panose="020F0502020204030204" pitchFamily="34" charset="0"/>
                <a:cs typeface="Times New Roman" panose="02020603050405020304" pitchFamily="18" charset="0"/>
              </a:rPr>
              <a:t>entropía</a:t>
            </a:r>
            <a:r>
              <a:rPr lang="es-MX" sz="1600" dirty="0">
                <a:latin typeface="Calibri Light" panose="020F0302020204030204" pitchFamily="34" charset="0"/>
                <a:ea typeface="Calibri" panose="020F0502020204030204" pitchFamily="34" charset="0"/>
                <a:cs typeface="Times New Roman" panose="02020603050405020304" pitchFamily="18" charset="0"/>
              </a:rPr>
              <a:t>. Puesto que sabemos que cada transferencia de energía resulta en la conversión de una parte de energía en una forma no utilizable (como calor) y que el calor que no realiza trabajo se destina a aumentar el desorden del universo, podemos establecer una versión relevante para la biología de la </a:t>
            </a:r>
            <a:r>
              <a:rPr lang="es-MX" sz="1600" b="1" dirty="0">
                <a:latin typeface="Calibri Light" panose="020F0302020204030204" pitchFamily="34" charset="0"/>
                <a:ea typeface="Calibri" panose="020F0502020204030204" pitchFamily="34" charset="0"/>
                <a:cs typeface="Times New Roman" panose="02020603050405020304" pitchFamily="18" charset="0"/>
              </a:rPr>
              <a:t>segunda ley de la termodinámica</a:t>
            </a:r>
            <a:r>
              <a:rPr lang="es-MX" sz="1600" dirty="0">
                <a:latin typeface="Calibri Light" panose="020F0302020204030204" pitchFamily="34" charset="0"/>
                <a:ea typeface="Calibri" panose="020F0502020204030204" pitchFamily="34" charset="0"/>
                <a:cs typeface="Times New Roman" panose="02020603050405020304" pitchFamily="18" charset="0"/>
              </a:rPr>
              <a:t>: cada transferencia de energía que se produce aumentará la entropía del universo y reducirá la cantidad de energía utilizable disponible para realizar trabajo. En otras palabras, cualquier proceso, como una reacción química o un conjunto de reacciones conectadas, procederá en una dirección que aumente la entropía total del universo.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latin typeface="Calibri Light" panose="020F0302020204030204" pitchFamily="34" charset="0"/>
                <a:ea typeface="Calibri" panose="020F0502020204030204" pitchFamily="34" charset="0"/>
                <a:cs typeface="Times New Roman" panose="02020603050405020304" pitchFamily="18" charset="0"/>
              </a:rPr>
              <a:t>Para resumir, la primera ley de termodinámica habla sobre la conservación de la energía entre los procesos, mientras que la segunda ley de la termodinámica trata sobre la direccionalidad de los procesos, es decir, de menor a mayor entropía (en el universo en general).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793764" y="3617448"/>
            <a:ext cx="4932851" cy="2619229"/>
          </a:xfrm>
          <a:prstGeom prst="rect">
            <a:avLst/>
          </a:prstGeom>
        </p:spPr>
      </p:pic>
    </p:spTree>
    <p:extLst>
      <p:ext uri="{BB962C8B-B14F-4D97-AF65-F5344CB8AC3E}">
        <p14:creationId xmlns:p14="http://schemas.microsoft.com/office/powerpoint/2010/main" val="17530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Índice:</a:t>
            </a:r>
            <a:endParaRPr lang="es-MX" dirty="0"/>
          </a:p>
        </p:txBody>
      </p:sp>
      <p:sp>
        <p:nvSpPr>
          <p:cNvPr id="3" name="Marcador de contenido 2"/>
          <p:cNvSpPr>
            <a:spLocks noGrp="1"/>
          </p:cNvSpPr>
          <p:nvPr>
            <p:ph idx="1"/>
          </p:nvPr>
        </p:nvSpPr>
        <p:spPr/>
        <p:txBody>
          <a:bodyPr/>
          <a:lstStyle/>
          <a:p>
            <a:pPr lvl="3"/>
            <a:r>
              <a:rPr lang="es-MX" dirty="0" smtClean="0"/>
              <a:t>Datos generales………………………………………………………………1</a:t>
            </a:r>
          </a:p>
          <a:p>
            <a:r>
              <a:rPr lang="es-MX" dirty="0" smtClean="0"/>
              <a:t>Nombre del Proyecto………………………………………………………2</a:t>
            </a:r>
          </a:p>
          <a:p>
            <a:r>
              <a:rPr lang="es-MX" dirty="0" smtClean="0"/>
              <a:t>Índice……………………………………………………………………………..3</a:t>
            </a:r>
          </a:p>
          <a:p>
            <a:r>
              <a:rPr lang="es-MX" dirty="0" smtClean="0"/>
              <a:t>Producto 1: C.A.I.A.C. Conclusiones generales……………….4, 5, 6</a:t>
            </a:r>
          </a:p>
          <a:p>
            <a:r>
              <a:rPr lang="es-MX" dirty="0" smtClean="0"/>
              <a:t>Producto 2: Organizador gráfico……………………………………..7</a:t>
            </a:r>
          </a:p>
          <a:p>
            <a:r>
              <a:rPr lang="es-MX" dirty="0" smtClean="0"/>
              <a:t>Producto 3: Fotografías…………………………………………………..8</a:t>
            </a:r>
            <a:endParaRPr lang="es-MX" dirty="0"/>
          </a:p>
        </p:txBody>
      </p:sp>
    </p:spTree>
    <p:extLst>
      <p:ext uri="{BB962C8B-B14F-4D97-AF65-F5344CB8AC3E}">
        <p14:creationId xmlns:p14="http://schemas.microsoft.com/office/powerpoint/2010/main" val="310859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7538" y="709616"/>
            <a:ext cx="5181600" cy="5051383"/>
          </a:xfrm>
          <a:prstGeom prst="rect">
            <a:avLst/>
          </a:prstGeom>
        </p:spPr>
        <p:txBody>
          <a:bodyPr wrap="square">
            <a:spAutoFit/>
          </a:bodyPr>
          <a:lstStyle/>
          <a:p>
            <a:pPr algn="just"/>
            <a:r>
              <a:rPr lang="es-MX" sz="1600" b="1" dirty="0">
                <a:solidFill>
                  <a:srgbClr val="FFFF00"/>
                </a:solidFill>
                <a:latin typeface="Calibri Light" panose="020F0302020204030204" pitchFamily="34" charset="0"/>
                <a:ea typeface="Times New Roman" panose="02020603050405020304" pitchFamily="18" charset="0"/>
              </a:rPr>
              <a:t>La entropía en los sistemas biológicos</a:t>
            </a:r>
            <a:endParaRPr lang="es-MX" sz="1600" b="1" dirty="0">
              <a:solidFill>
                <a:srgbClr val="FFFF00"/>
              </a:solidFill>
              <a:latin typeface="Times New Roman" panose="02020603050405020304" pitchFamily="18" charset="0"/>
              <a:ea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Una de las implicaciones de la segunda ley de la termodinámica es que, para que un proceso se lleve a cabo, de algún modo debe aumentar la entropía del universo. Esto inmediatamente puede plantear algunas preguntas cuando se piensa en organismos vivos, como tú. Después de todo ¿acaso no eres un conjunto de materia bastante ordenado? Cada célula de tu cuerpo tiene su propia organización interna; las células se organizan en tejidos y los tejidos en órganos; y todo tu cuerpo sostiene un cuidadoso sistema de transporte, intercambio y comercio que te mantiene vivo. Así, a primera vista, puede no ser claro cómo tú o incluso una simple bacteria representan un aumento en la entropía del universo.</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Para aclarar esto, revisemos los intercambios de energía que ocurren en tu cuerpo cuando caminas, por ejemplo. Al contraer los músculos de las piernas para mover tu cuerpo hacia delante, estás utilizando energía química de moléculas complejas, como la glucosa, y la conviertes en energía cinética (y, si estás caminando cuesta arriba, energía potencial). Sin embargo, esto lo haces con eficiencia muy baja: una gran parte de la energía de tus fuentes de combustible simplemente se transforma en calor. Parte del calor mantiene tu cuerpo caliente, pero gran parte se disipa en el ambiente circundante.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r="14164"/>
          <a:stretch/>
        </p:blipFill>
        <p:spPr>
          <a:xfrm>
            <a:off x="6508418" y="1592560"/>
            <a:ext cx="4605059" cy="3851915"/>
          </a:xfrm>
          <a:prstGeom prst="rect">
            <a:avLst/>
          </a:prstGeom>
        </p:spPr>
      </p:pic>
    </p:spTree>
    <p:extLst>
      <p:ext uri="{BB962C8B-B14F-4D97-AF65-F5344CB8AC3E}">
        <p14:creationId xmlns:p14="http://schemas.microsoft.com/office/powerpoint/2010/main" val="366876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444" y="1035857"/>
            <a:ext cx="3190257" cy="3511383"/>
          </a:xfrm>
          <a:prstGeom prst="rect">
            <a:avLst/>
          </a:prstGeom>
        </p:spPr>
      </p:pic>
      <p:sp>
        <p:nvSpPr>
          <p:cNvPr id="5" name="Rectángulo 4"/>
          <p:cNvSpPr/>
          <p:nvPr/>
        </p:nvSpPr>
        <p:spPr>
          <a:xfrm>
            <a:off x="3833445" y="222416"/>
            <a:ext cx="6623539" cy="5138266"/>
          </a:xfrm>
          <a:prstGeom prst="rect">
            <a:avLst/>
          </a:prstGeom>
        </p:spPr>
        <p:txBody>
          <a:bodyPr wrap="square">
            <a:spAutoFit/>
          </a:bodyPr>
          <a:lstStyle/>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Caricatura de una persona caminando, con una hamburguesa en la mano. La persona está consumiendo macromoléculas complejas de la hamburguesa y liberándolas en forma de moléculas de dióxido de carbono y agua, lo que aumenta la entropía. También está caminando hacia adelante (y convierte la energía química de las macromoléculas en energía cinética), pero buena parte de la energía liberada se pierde en forma de calor (lo que también aumenta la entropía).</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Esta transferencia de calor aumenta la entropía del entorno, al igual que el hecho de que tomas grandes y complejas </a:t>
            </a:r>
            <a:r>
              <a:rPr lang="es-MX" sz="1400" dirty="0" err="1">
                <a:latin typeface="Calibri Light" panose="020F0302020204030204" pitchFamily="34" charset="0"/>
                <a:ea typeface="Calibri" panose="020F0502020204030204" pitchFamily="34" charset="0"/>
                <a:cs typeface="Times New Roman" panose="02020603050405020304" pitchFamily="18" charset="0"/>
              </a:rPr>
              <a:t>biomoléculas</a:t>
            </a:r>
            <a:r>
              <a:rPr lang="es-MX" sz="1400" dirty="0">
                <a:latin typeface="Calibri Light" panose="020F0302020204030204" pitchFamily="34" charset="0"/>
                <a:ea typeface="Calibri" panose="020F0502020204030204" pitchFamily="34" charset="0"/>
                <a:cs typeface="Times New Roman" panose="02020603050405020304" pitchFamily="18" charset="0"/>
              </a:rPr>
              <a:t> y las conviertes en muchas pequeñas moléculas simples, como dióxido de carbono y agua, cuando metabolizas el combustible para poder caminar. Este ejemplo utiliza a una persona en movimiento, pero lo mismo sería válido para una persona, o cualquier otro organismo, en reposo. La persona u organismo mantendrá cierta tasa basal de actividad metabólica que causa la degradación de moléculas complejas en otras más pequeñas y numerosas junto con la liberación de calor, lo que aumenta la entropía del entorno.</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Light" panose="020F0302020204030204" pitchFamily="34" charset="0"/>
                <a:ea typeface="Calibri" panose="020F0502020204030204" pitchFamily="34" charset="0"/>
                <a:cs typeface="Times New Roman" panose="02020603050405020304" pitchFamily="18" charset="0"/>
              </a:rPr>
              <a:t>Dicho en términos más generales, los procesos que disminuyen localmente la entropía, como aquellos que construyen y mantienen los altamente organizados cuerpos de los seres vivos, sí pueden ocurrir. Sin embargo, esta disminución local de la entropía puede ocurrir solamente con un gasto de energía y parte de esa energía se convierte en calor u otras formas no utilizables. El efecto neto del proceso original (disminución local de la entropía) y de la transferencia de energía (aumento en el entorno de la entropía) es un incremento global en la entropía del universo</a:t>
            </a:r>
            <a:r>
              <a:rPr lang="es-MX" sz="1400" dirty="0" smtClean="0">
                <a:latin typeface="Calibri Light" panose="020F0302020204030204" pitchFamily="34" charset="0"/>
                <a:ea typeface="Calibri" panose="020F0502020204030204" pitchFamily="34" charset="0"/>
                <a:cs typeface="Times New Roman" panose="02020603050405020304" pitchFamily="18" charset="0"/>
              </a:rPr>
              <a:t>.</a:t>
            </a: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33398" y="5660490"/>
            <a:ext cx="10931771" cy="619272"/>
          </a:xfrm>
          <a:prstGeom prst="rect">
            <a:avLst/>
          </a:prstGeom>
        </p:spPr>
        <p:txBody>
          <a:bodyPr wrap="square">
            <a:spAutoFit/>
          </a:bodyPr>
          <a:lstStyle/>
          <a:p>
            <a:pPr lvl="0" algn="just">
              <a:lnSpc>
                <a:spcPct val="107000"/>
              </a:lnSpc>
              <a:spcAft>
                <a:spcPts val="800"/>
              </a:spcAft>
            </a:pPr>
            <a:r>
              <a:rPr lang="es-MX" sz="1600" dirty="0">
                <a:solidFill>
                  <a:prstClr val="white"/>
                </a:solidFill>
                <a:latin typeface="Calibri Light" panose="020F0302020204030204" pitchFamily="34" charset="0"/>
                <a:ea typeface="Calibri" panose="020F0502020204030204" pitchFamily="34" charset="0"/>
                <a:cs typeface="Times New Roman" panose="02020603050405020304" pitchFamily="18" charset="0"/>
              </a:rPr>
              <a:t>En resumen, el alto grado de organización de los seres vivos se mantiene gracias a un suministro constante de energía y se compensa con un aumento en la entropía del entorno.</a:t>
            </a:r>
            <a:endParaRPr lang="es-MX"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758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98584" y="612348"/>
                <a:ext cx="10140462" cy="5969583"/>
              </a:xfrm>
              <a:prstGeom prst="rect">
                <a:avLst/>
              </a:prstGeom>
            </p:spPr>
            <p:txBody>
              <a:bodyPr wrap="square">
                <a:spAutoFit/>
              </a:bodyPr>
              <a:lstStyle/>
              <a:p>
                <a:pPr algn="just">
                  <a:lnSpc>
                    <a:spcPct val="107000"/>
                  </a:lnSpc>
                  <a:spcBef>
                    <a:spcPts val="600"/>
                  </a:spcBef>
                  <a:spcAft>
                    <a:spcPts val="600"/>
                  </a:spcAft>
                </a:pPr>
                <a:r>
                  <a:rPr lang="es-MX" sz="1600" dirty="0">
                    <a:latin typeface="Calibri" panose="020F0502020204030204" pitchFamily="34" charset="0"/>
                    <a:ea typeface="Times New Roman" panose="02020603050405020304" pitchFamily="18" charset="0"/>
                    <a:cs typeface="Calibri" panose="020F0502020204030204" pitchFamily="34" charset="0"/>
                  </a:rPr>
                  <a:t>El </a:t>
                </a:r>
                <a:r>
                  <a:rPr lang="es-MX" sz="1600" b="1" dirty="0" err="1">
                    <a:effectLst/>
                    <a:latin typeface="Calibri" panose="020F0502020204030204" pitchFamily="34" charset="0"/>
                    <a:ea typeface="Times New Roman" panose="02020603050405020304" pitchFamily="18" charset="0"/>
                    <a:cs typeface="Calibri" panose="020F0502020204030204" pitchFamily="34" charset="0"/>
                  </a:rPr>
                  <a:t>policloruro</a:t>
                </a:r>
                <a:r>
                  <a:rPr lang="es-MX" sz="1600" b="1" dirty="0">
                    <a:effectLst/>
                    <a:latin typeface="Calibri" panose="020F0502020204030204" pitchFamily="34" charset="0"/>
                    <a:ea typeface="Times New Roman" panose="02020603050405020304" pitchFamily="18" charset="0"/>
                    <a:cs typeface="Calibri" panose="020F0502020204030204" pitchFamily="34" charset="0"/>
                  </a:rPr>
                  <a:t> de vinilo (PVC)</a:t>
                </a:r>
                <a:r>
                  <a:rPr lang="es-MX" sz="1600" dirty="0">
                    <a:effectLst/>
                    <a:latin typeface="Calibri" panose="020F0502020204030204" pitchFamily="34" charset="0"/>
                    <a:ea typeface="Times New Roman" panose="02020603050405020304" pitchFamily="18" charset="0"/>
                    <a:cs typeface="Calibri" panose="020F0502020204030204" pitchFamily="34" charset="0"/>
                  </a:rPr>
                  <a:t> (</a:t>
                </a:r>
                <a:r>
                  <a:rPr lang="es-MX" sz="16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tooltip="Carbono"/>
                  </a:rPr>
                  <a:t>C</a:t>
                </a:r>
                <a:r>
                  <a:rPr lang="es-MX" sz="16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s-MX" sz="16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tooltip="Hidrógeno"/>
                  </a:rPr>
                  <a:t>H</a:t>
                </a:r>
                <a:r>
                  <a:rPr lang="es-MX" sz="1600" baseline="-25000" dirty="0">
                    <a:effectLst/>
                    <a:latin typeface="Calibri" panose="020F0502020204030204" pitchFamily="34" charset="0"/>
                    <a:ea typeface="Times New Roman" panose="02020603050405020304" pitchFamily="18" charset="0"/>
                    <a:cs typeface="Calibri" panose="020F0502020204030204" pitchFamily="34" charset="0"/>
                  </a:rPr>
                  <a:t>3</a:t>
                </a:r>
                <a:r>
                  <a:rPr lang="es-MX" sz="16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tooltip="Cloro"/>
                  </a:rPr>
                  <a:t>Cl</a:t>
                </a:r>
                <a:r>
                  <a:rPr lang="es-MX" sz="1600" dirty="0">
                    <a:effectLst/>
                    <a:latin typeface="Calibri" panose="020F0502020204030204" pitchFamily="34" charset="0"/>
                    <a:ea typeface="Times New Roman" panose="02020603050405020304" pitchFamily="18" charset="0"/>
                    <a:cs typeface="Calibri" panose="020F0502020204030204" pitchFamily="34" charset="0"/>
                  </a:rPr>
                  <a:t>)</a:t>
                </a:r>
                <a:r>
                  <a:rPr lang="es-MX"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s-MX" sz="1600" u="none" strike="noStrike" baseline="300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2</a:t>
                </a:r>
                <a:r>
                  <a:rPr lang="es-MX" sz="1600" dirty="0">
                    <a:effectLst/>
                    <a:latin typeface="Calibri" panose="020F0502020204030204" pitchFamily="34" charset="0"/>
                    <a:ea typeface="Times New Roman" panose="02020603050405020304" pitchFamily="18" charset="0"/>
                    <a:cs typeface="Calibri" panose="020F0502020204030204" pitchFamily="34" charset="0"/>
                  </a:rPr>
                  <a:t>​ es el producto de la polimerización del monómero  de cloruro. Es el derivado del plástico más versátil. Se puede producir mediante cuatro procesos diferentes: suspensión, emulsión, masa y solución. </a:t>
                </a:r>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Bef>
                    <a:spcPts val="600"/>
                  </a:spcBef>
                  <a:spcAft>
                    <a:spcPts val="600"/>
                  </a:spcAft>
                </a:pPr>
                <a:r>
                  <a:rPr lang="es-MX" sz="1600" dirty="0">
                    <a:effectLst/>
                    <a:latin typeface="Calibri" panose="020F0502020204030204" pitchFamily="34" charset="0"/>
                    <a:ea typeface="Times New Roman" panose="02020603050405020304" pitchFamily="18" charset="0"/>
                    <a:cs typeface="Calibri" panose="020F0502020204030204" pitchFamily="34" charset="0"/>
                  </a:rPr>
                  <a:t>El PVC se caracteriza por ser dúctil y tenaz; presenta estabilidad dimensional y resistencia ambiental. Además, es </a:t>
                </a:r>
                <a:r>
                  <a:rPr lang="es-MX" sz="16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tooltip="Reciclaje"/>
                  </a:rPr>
                  <a:t>reciclable</a:t>
                </a:r>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spcBef>
                    <a:spcPts val="600"/>
                  </a:spcBef>
                  <a:spcAft>
                    <a:spcPts val="600"/>
                  </a:spcAft>
                </a:pPr>
                <a:r>
                  <a:rPr lang="es-MX" sz="1600" dirty="0">
                    <a:effectLst/>
                    <a:latin typeface="Calibri" panose="020F0502020204030204" pitchFamily="34" charset="0"/>
                    <a:ea typeface="Times New Roman" panose="02020603050405020304" pitchFamily="18" charset="0"/>
                    <a:cs typeface="Calibri" panose="020F0502020204030204" pitchFamily="34" charset="0"/>
                  </a:rPr>
                  <a:t>Otras características que aprovecharemos es su </a:t>
                </a:r>
                <a:r>
                  <a:rPr lang="es-MX" sz="1600" b="1" spc="-15" dirty="0">
                    <a:effectLst/>
                    <a:latin typeface="Calibri" panose="020F0502020204030204" pitchFamily="34" charset="0"/>
                    <a:ea typeface="Times New Roman" panose="02020603050405020304" pitchFamily="18" charset="0"/>
                    <a:cs typeface="Calibri" panose="020F0502020204030204" pitchFamily="34" charset="0"/>
                  </a:rPr>
                  <a:t>Capacidad calorífica </a:t>
                </a:r>
                <a:r>
                  <a:rPr lang="es-MX" sz="1600" spc="-15" dirty="0">
                    <a:effectLst/>
                    <a:latin typeface="Calibri" panose="020F0502020204030204" pitchFamily="34" charset="0"/>
                    <a:ea typeface="Times New Roman" panose="02020603050405020304" pitchFamily="18" charset="0"/>
                    <a:cs typeface="Calibri" panose="020F0502020204030204" pitchFamily="34" charset="0"/>
                  </a:rPr>
                  <a:t>de estos , para conocer el aumento de temperatura que tiene una sustancia cuando recibe calor., emplearemos su </a:t>
                </a:r>
                <a:r>
                  <a:rPr lang="es-MX" sz="1600" spc="-15"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capacidad calorífica, </a:t>
                </a:r>
                <a:r>
                  <a:rPr lang="es-MX" sz="1600" spc="-15" dirty="0">
                    <a:effectLst/>
                    <a:latin typeface="Calibri" panose="020F0502020204030204" pitchFamily="34" charset="0"/>
                    <a:ea typeface="Times New Roman" panose="02020603050405020304" pitchFamily="18" charset="0"/>
                    <a:cs typeface="Calibri" panose="020F0502020204030204" pitchFamily="34" charset="0"/>
                  </a:rPr>
                  <a:t>la cual se define como la relación existente </a:t>
                </a:r>
                <a:r>
                  <a:rPr lang="es-MX" sz="1600" spc="-15"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entre la cantidad de calor </a:t>
                </a:r>
                <a14:m>
                  <m:oMath xmlns:m="http://schemas.openxmlformats.org/officeDocument/2006/math">
                    <m:r>
                      <a:rPr lang="es-MX" sz="1600" i="1" spc="-15">
                        <a:solidFill>
                          <a:srgbClr val="FFFF00"/>
                        </a:solidFill>
                        <a:effectLst/>
                        <a:latin typeface="Cambria Math" panose="02040503050406030204" pitchFamily="18" charset="0"/>
                        <a:ea typeface="Times New Roman" panose="02020603050405020304" pitchFamily="18" charset="0"/>
                        <a:cs typeface="Calibri" panose="020F0502020204030204" pitchFamily="34" charset="0"/>
                      </a:rPr>
                      <m:t>∆</m:t>
                    </m:r>
                    <m:r>
                      <a:rPr lang="es-MX" sz="1600" i="1" spc="-15">
                        <a:solidFill>
                          <a:srgbClr val="FFFF00"/>
                        </a:solidFill>
                        <a:effectLst/>
                        <a:latin typeface="Cambria Math" panose="02040503050406030204" pitchFamily="18" charset="0"/>
                        <a:ea typeface="Times New Roman" panose="02020603050405020304" pitchFamily="18" charset="0"/>
                        <a:cs typeface="Calibri" panose="020F0502020204030204" pitchFamily="34" charset="0"/>
                      </a:rPr>
                      <m:t>𝑄</m:t>
                    </m:r>
                  </m:oMath>
                </a14:m>
                <a:r>
                  <a:rPr lang="es-MX" sz="1600" spc="-15"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que recibe y su correspondiente elevación de temperatura </a:t>
                </a:r>
                <a14:m>
                  <m:oMath xmlns:m="http://schemas.openxmlformats.org/officeDocument/2006/math">
                    <m:r>
                      <a:rPr lang="es-MX" sz="1600" i="1" spc="-15">
                        <a:solidFill>
                          <a:srgbClr val="FFFF00"/>
                        </a:solidFill>
                        <a:effectLst/>
                        <a:latin typeface="Cambria Math" panose="02040503050406030204" pitchFamily="18" charset="0"/>
                        <a:ea typeface="Times New Roman" panose="02020603050405020304" pitchFamily="18" charset="0"/>
                        <a:cs typeface="Calibri" panose="020F0502020204030204" pitchFamily="34" charset="0"/>
                      </a:rPr>
                      <m:t>∆</m:t>
                    </m:r>
                    <m:r>
                      <a:rPr lang="es-MX" sz="1600" i="1" spc="-15">
                        <a:solidFill>
                          <a:srgbClr val="FFFF00"/>
                        </a:solidFill>
                        <a:effectLst/>
                        <a:latin typeface="Cambria Math" panose="02040503050406030204" pitchFamily="18" charset="0"/>
                        <a:ea typeface="Times New Roman" panose="02020603050405020304" pitchFamily="18" charset="0"/>
                        <a:cs typeface="Calibri" panose="020F0502020204030204" pitchFamily="34" charset="0"/>
                      </a:rPr>
                      <m:t>𝑇</m:t>
                    </m:r>
                  </m:oMath>
                </a14:m>
                <a:r>
                  <a:rPr lang="es-MX" sz="1600" spc="-15"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a:t>
                </a:r>
                <a:endParaRPr lang="es-MX" sz="1600" dirty="0">
                  <a:solidFill>
                    <a:srgbClr val="FFFF00"/>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𝐶</m:t>
                      </m:r>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m:t>
                      </m:r>
                      <m:f>
                        <m:fPr>
                          <m:ctrlP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ctrlPr>
                        </m:fPr>
                        <m:num>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m:t>
                          </m:r>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𝑄</m:t>
                          </m:r>
                        </m:num>
                        <m:den>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m:t>
                          </m:r>
                          <m:r>
                            <a:rPr lang="es-MX" sz="1600" i="1" spc="-15">
                              <a:solidFill>
                                <a:srgbClr val="FFFF00"/>
                              </a:solidFill>
                              <a:effectLst/>
                              <a:latin typeface="Cambria Math" panose="02040503050406030204" pitchFamily="18" charset="0"/>
                              <a:ea typeface="MS Mincho" panose="02020609040205080304" pitchFamily="49" charset="-128"/>
                              <a:cs typeface="Calibri" panose="020F0502020204030204" pitchFamily="34" charset="0"/>
                            </a:rPr>
                            <m:t>𝑇</m:t>
                          </m:r>
                        </m:den>
                      </m:f>
                    </m:oMath>
                  </m:oMathPara>
                </a14:m>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r>
                  <a:rPr lang="es-MX" sz="1600" spc="-15" dirty="0">
                    <a:effectLst/>
                    <a:latin typeface="Calibri" panose="020F0502020204030204" pitchFamily="34" charset="0"/>
                    <a:ea typeface="Times New Roman" panose="02020603050405020304" pitchFamily="18" charset="0"/>
                    <a:cs typeface="Times New Roman" panose="02020603050405020304" pitchFamily="18" charset="0"/>
                  </a:rPr>
                  <a:t>Como el calor puede estar expresado en calorías, kcal, Joule, erg o </a:t>
                </a:r>
                <a14:m>
                  <m:oMath xmlns:m="http://schemas.openxmlformats.org/officeDocument/2006/math">
                    <m:r>
                      <a:rPr lang="es-MX" sz="1600" i="1" spc="-15">
                        <a:effectLst/>
                        <a:latin typeface="Cambria Math" panose="02040503050406030204" pitchFamily="18" charset="0"/>
                        <a:ea typeface="Times New Roman" panose="02020603050405020304" pitchFamily="18" charset="0"/>
                        <a:cs typeface="Times New Roman" panose="02020603050405020304" pitchFamily="18" charset="0"/>
                      </a:rPr>
                      <m:t>𝐵𝑡𝑢</m:t>
                    </m:r>
                  </m:oMath>
                </a14:m>
                <a:r>
                  <a:rPr lang="es-MX" sz="1600" spc="-15" dirty="0">
                    <a:effectLst/>
                    <a:latin typeface="Calibri" panose="020F0502020204030204" pitchFamily="34" charset="0"/>
                    <a:ea typeface="Times New Roman" panose="02020603050405020304" pitchFamily="18" charset="0"/>
                    <a:cs typeface="Times New Roman" panose="02020603050405020304" pitchFamily="18" charset="0"/>
                  </a:rPr>
                  <a:t>; y la temperatura en °C, °F o K; las unidades de la capacidad calorífica pueden ser en: cal/°C. kcal/°C, J/°C, J/k, erg/°C, </a:t>
                </a:r>
                <a14:m>
                  <m:oMath xmlns:m="http://schemas.openxmlformats.org/officeDocument/2006/math">
                    <m:r>
                      <a:rPr lang="es-MX" sz="1600" i="1" spc="-15">
                        <a:effectLst/>
                        <a:latin typeface="Cambria Math" panose="02040503050406030204" pitchFamily="18" charset="0"/>
                        <a:ea typeface="Times New Roman" panose="02020603050405020304" pitchFamily="18" charset="0"/>
                        <a:cs typeface="Times New Roman" panose="02020603050405020304" pitchFamily="18" charset="0"/>
                      </a:rPr>
                      <m:t>𝐵𝑡𝑢</m:t>
                    </m:r>
                    <m:r>
                      <a:rPr lang="es-MX" sz="1600" i="1" spc="-15">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pc="-15">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MX" sz="1600" spc="-15"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r>
                  <a:rPr lang="es-MX" sz="1600" spc="-15" dirty="0">
                    <a:effectLst/>
                    <a:latin typeface="Calibri" panose="020F0502020204030204" pitchFamily="34" charset="0"/>
                    <a:ea typeface="Times New Roman" panose="02020603050405020304" pitchFamily="18" charset="0"/>
                    <a:cs typeface="Times New Roman" panose="02020603050405020304" pitchFamily="18" charset="0"/>
                  </a:rPr>
                  <a:t>En la determinación de la capacidad calorífica de una sustancia debe especificarse si se hace a presión o a volumen constante y se indicará de la siguiente manera: </a:t>
                </a:r>
                <a14:m>
                  <m:oMath xmlns:m="http://schemas.openxmlformats.org/officeDocument/2006/math">
                    <m:sSub>
                      <m:sSubPr>
                        <m:ctrlPr>
                          <a:rPr lang="es-MX" sz="1600" i="1" spc="-15"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spc="-15">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MX" sz="1600" i="1" spc="-15">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s-MX" sz="1600" spc="-15"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si es a presión constante, </a:t>
                </a:r>
                <a14:m>
                  <m:oMath xmlns:m="http://schemas.openxmlformats.org/officeDocument/2006/math">
                    <m:sSub>
                      <m:sSubPr>
                        <m:ctrlPr>
                          <a:rPr lang="es-MX" sz="1600" i="1" spc="-15">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spc="-15">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MX" sz="1600" i="1" spc="-15">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𝑣</m:t>
                        </m:r>
                      </m:sub>
                    </m:sSub>
                  </m:oMath>
                </a14:m>
                <a:r>
                  <a:rPr lang="es-MX" sz="1600" spc="-15"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si es a volumen constante. </a:t>
                </a:r>
                <a:endParaRPr lang="es-MX" sz="1600"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r>
                  <a:rPr lang="es-MX" sz="1600" spc="-15" dirty="0">
                    <a:effectLst/>
                    <a:latin typeface="Calibri" panose="020F0502020204030204" pitchFamily="34" charset="0"/>
                    <a:ea typeface="Times New Roman" panose="02020603050405020304" pitchFamily="18" charset="0"/>
                    <a:cs typeface="Times New Roman" panose="02020603050405020304" pitchFamily="18" charset="0"/>
                  </a:rPr>
                  <a:t>Otro conocimiento aplicado es el </a:t>
                </a:r>
                <a:r>
                  <a:rPr lang="es-MX" sz="1600" b="1" spc="-15" dirty="0">
                    <a:effectLst/>
                    <a:latin typeface="Calibri" panose="020F0502020204030204" pitchFamily="34" charset="0"/>
                    <a:ea typeface="Times New Roman" panose="02020603050405020304" pitchFamily="18" charset="0"/>
                    <a:cs typeface="Times New Roman" panose="02020603050405020304" pitchFamily="18" charset="0"/>
                  </a:rPr>
                  <a:t>Calor específico </a:t>
                </a:r>
                <a:r>
                  <a:rPr lang="es-MX" sz="1600" spc="-15"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Ce de una sustancia es igual a la capacidad calorífica C de dicha sustancia entre su masa m:</a:t>
                </a:r>
                <a:endParaRPr lang="es-MX" sz="1600"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𝐶𝑒</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s-MX" sz="1600" i="1" spc="-15">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ctrlPr>
                        </m:fPr>
                        <m:num>
                          <m:r>
                            <a:rPr lang="es-MX" sz="1600" i="1" spc="-15">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𝐶</m:t>
                          </m:r>
                        </m:num>
                        <m:den>
                          <m:r>
                            <a:rPr lang="es-MX" sz="1600" i="1" spc="-15">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𝑚</m:t>
                          </m:r>
                        </m:den>
                      </m:f>
                      <m:r>
                        <a:rPr lang="es-MX" sz="1600" i="1" spc="-15">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 </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𝑦</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 </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𝑐𝑜𝑚𝑜</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 </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𝐶</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s-MX" sz="1600" i="1" spc="-15">
                              <a:effectLst/>
                              <a:latin typeface="Cambria Math" panose="02040503050406030204" pitchFamily="18" charset="0"/>
                              <a:ea typeface="MS Mincho" panose="02020609040205080304" pitchFamily="49" charset="-128"/>
                              <a:cs typeface="Times New Roman" panose="02020603050405020304" pitchFamily="18" charset="0"/>
                            </a:rPr>
                          </m:ctrlPr>
                        </m:fPr>
                        <m:num>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𝑄</m:t>
                          </m:r>
                        </m:num>
                        <m:den>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𝑇</m:t>
                          </m:r>
                        </m:den>
                      </m:f>
                    </m:oMath>
                  </m:oMathPara>
                </a14:m>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𝐶𝑒</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s-MX" sz="1600" i="1" spc="-15">
                              <a:effectLst/>
                              <a:latin typeface="Cambria Math" panose="02040503050406030204" pitchFamily="18" charset="0"/>
                              <a:ea typeface="MS Mincho" panose="02020609040205080304" pitchFamily="49" charset="-128"/>
                              <a:cs typeface="Times New Roman" panose="02020603050405020304" pitchFamily="18" charset="0"/>
                            </a:rPr>
                          </m:ctrlPr>
                        </m:fPr>
                        <m:num>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𝑄</m:t>
                          </m:r>
                        </m:num>
                        <m:den>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𝑚</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𝑇</m:t>
                          </m:r>
                        </m:den>
                      </m:f>
                      <m:r>
                        <a:rPr lang="es-MX" sz="1600" i="1" spc="-15">
                          <a:effectLst/>
                          <a:latin typeface="Cambria Math" panose="02040503050406030204" pitchFamily="18" charset="0"/>
                          <a:ea typeface="MS Mincho" panose="02020609040205080304" pitchFamily="49" charset="-128"/>
                          <a:cs typeface="Times New Roman" panose="02020603050405020304" pitchFamily="18" charset="0"/>
                        </a:rPr>
                        <m:t>     ∴     </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𝑄</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𝑚𝐶𝑒</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MX" sz="1600" i="1" spc="-15" smtClean="0">
                          <a:solidFill>
                            <a:srgbClr val="FFFF00"/>
                          </a:solidFill>
                          <a:effectLst/>
                          <a:latin typeface="Cambria Math" panose="02040503050406030204" pitchFamily="18" charset="0"/>
                          <a:ea typeface="MS Mincho" panose="02020609040205080304" pitchFamily="49" charset="-128"/>
                          <a:cs typeface="Times New Roman" panose="02020603050405020304" pitchFamily="18" charset="0"/>
                        </a:rPr>
                        <m:t>𝑇</m:t>
                      </m:r>
                    </m:oMath>
                  </m:oMathPara>
                </a14:m>
                <a:endParaRPr lang="es-MX" sz="1600"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98584" y="612348"/>
                <a:ext cx="10140462" cy="5969583"/>
              </a:xfrm>
              <a:prstGeom prst="rect">
                <a:avLst/>
              </a:prstGeom>
              <a:blipFill rotWithShape="0">
                <a:blip r:embed="rId7"/>
                <a:stretch>
                  <a:fillRect l="-300" t="-204" r="-300"/>
                </a:stretch>
              </a:blipFill>
            </p:spPr>
            <p:txBody>
              <a:bodyPr/>
              <a:lstStyle/>
              <a:p>
                <a:r>
                  <a:rPr lang="es-MX">
                    <a:noFill/>
                  </a:rPr>
                  <a:t> </a:t>
                </a:r>
              </a:p>
            </p:txBody>
          </p:sp>
        </mc:Fallback>
      </mc:AlternateContent>
    </p:spTree>
    <p:extLst>
      <p:ext uri="{BB962C8B-B14F-4D97-AF65-F5344CB8AC3E}">
        <p14:creationId xmlns:p14="http://schemas.microsoft.com/office/powerpoint/2010/main" val="246807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7815" y="1746739"/>
            <a:ext cx="9050216" cy="2507866"/>
          </a:xfrm>
          <a:prstGeom prst="rect">
            <a:avLst/>
          </a:prstGeom>
        </p:spPr>
        <p:txBody>
          <a:bodyPr wrap="square">
            <a:spAutoFit/>
          </a:bodyPr>
          <a:lstStyle/>
          <a:p>
            <a:pPr algn="just">
              <a:lnSpc>
                <a:spcPct val="107000"/>
              </a:lnSpc>
              <a:spcAft>
                <a:spcPts val="800"/>
              </a:spcAft>
            </a:pPr>
            <a:r>
              <a:rPr lang="es-MX" sz="1600" spc="-15" dirty="0">
                <a:latin typeface="Calibri" panose="020F0502020204030204" pitchFamily="34" charset="0"/>
                <a:ea typeface="MS Mincho" panose="02020609040205080304" pitchFamily="49" charset="-128"/>
                <a:cs typeface="Times New Roman" panose="02020603050405020304" pitchFamily="18" charset="0"/>
              </a:rPr>
              <a:t>Así también otro concepto es el </a:t>
            </a:r>
            <a:r>
              <a:rPr lang="es-MX" sz="1600" b="1" spc="-15" dirty="0">
                <a:latin typeface="Calibri" panose="020F0502020204030204" pitchFamily="34" charset="0"/>
                <a:ea typeface="MS Mincho" panose="02020609040205080304" pitchFamily="49" charset="-128"/>
                <a:cs typeface="Times New Roman" panose="02020603050405020304" pitchFamily="18" charset="0"/>
              </a:rPr>
              <a:t>Calor latente; </a:t>
            </a:r>
            <a:r>
              <a:rPr lang="es-MX" sz="1600" spc="-15" dirty="0">
                <a:latin typeface="Calibri" panose="020F0502020204030204" pitchFamily="34" charset="0"/>
                <a:ea typeface="MS Mincho" panose="02020609040205080304" pitchFamily="49" charset="-128"/>
                <a:cs typeface="Times New Roman" panose="02020603050405020304" pitchFamily="18" charset="0"/>
              </a:rPr>
              <a:t>cuando una sustancia se funde o se evapora absorbe cierta cantidad de calor llamada </a:t>
            </a:r>
            <a:r>
              <a:rPr lang="es-MX" sz="1600" spc="-15"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calor latente.</a:t>
            </a:r>
            <a:endParaRPr lang="es-MX" sz="1600" dirty="0">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r>
              <a:rPr lang="es-MX" sz="1600" spc="-15" dirty="0">
                <a:latin typeface="Calibri" panose="020F0502020204030204" pitchFamily="34" charset="0"/>
                <a:ea typeface="MS Mincho" panose="02020609040205080304" pitchFamily="49" charset="-128"/>
                <a:cs typeface="Times New Roman" panose="02020603050405020304" pitchFamily="18" charset="0"/>
              </a:rPr>
              <a:t>Aquí se aplica el </a:t>
            </a:r>
            <a:r>
              <a:rPr lang="es-MX" sz="1600" spc="-15" dirty="0">
                <a:solidFill>
                  <a:srgbClr val="C45911"/>
                </a:solidFill>
                <a:latin typeface="Calibri" panose="020F0502020204030204" pitchFamily="34" charset="0"/>
                <a:ea typeface="MS Mincho" panose="02020609040205080304" pitchFamily="49" charset="-128"/>
                <a:cs typeface="Times New Roman" panose="02020603050405020304" pitchFamily="18" charset="0"/>
              </a:rPr>
              <a:t>uso del calorímetro </a:t>
            </a:r>
            <a:r>
              <a:rPr lang="es-MX" sz="1600" spc="-15" dirty="0">
                <a:latin typeface="Calibri" panose="020F0502020204030204" pitchFamily="34" charset="0"/>
                <a:ea typeface="MS Mincho" panose="02020609040205080304" pitchFamily="49" charset="-128"/>
                <a:cs typeface="Times New Roman" panose="02020603050405020304" pitchFamily="18" charset="0"/>
              </a:rPr>
              <a:t>ya que, existe un intercambio de energía calorífica del cuerpo caliente al frío hasta que igualan su temperatura. Esto da origen a la llamada </a:t>
            </a:r>
            <a:r>
              <a:rPr lang="es-MX" sz="1600" spc="-15"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Ley del Intercambio de Calor </a:t>
            </a:r>
            <a:r>
              <a:rPr lang="es-MX" sz="1600" spc="-15" dirty="0">
                <a:latin typeface="Calibri" panose="020F0502020204030204" pitchFamily="34" charset="0"/>
                <a:ea typeface="MS Mincho" panose="02020609040205080304" pitchFamily="49" charset="-128"/>
                <a:cs typeface="Times New Roman" panose="02020603050405020304" pitchFamily="18" charset="0"/>
              </a:rPr>
              <a:t>que dice: </a:t>
            </a:r>
            <a:r>
              <a:rPr lang="es-MX" sz="1600" spc="-15"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en cualquier intercambio de calor efectuado, el calor cedido es igual al absorbido. </a:t>
            </a:r>
            <a:r>
              <a:rPr lang="es-MX" sz="1600" spc="-15" dirty="0">
                <a:latin typeface="Calibri" panose="020F0502020204030204" pitchFamily="34" charset="0"/>
                <a:ea typeface="MS Mincho" panose="02020609040205080304" pitchFamily="49" charset="-128"/>
                <a:cs typeface="Times New Roman" panose="02020603050405020304" pitchFamily="18" charset="0"/>
              </a:rPr>
              <a:t>En otras palabras:</a:t>
            </a:r>
            <a:endParaRPr lang="es-MX" sz="1600" dirty="0">
              <a:latin typeface="Calibri" panose="020F0502020204030204" pitchFamily="34" charset="0"/>
              <a:ea typeface="MS Mincho" panose="02020609040205080304" pitchFamily="49" charset="-128"/>
              <a:cs typeface="Times New Roman" panose="02020603050405020304" pitchFamily="18" charset="0"/>
            </a:endParaRPr>
          </a:p>
          <a:p>
            <a:pPr algn="ctr">
              <a:lnSpc>
                <a:spcPct val="107000"/>
              </a:lnSpc>
              <a:spcAft>
                <a:spcPts val="800"/>
              </a:spcAft>
            </a:pPr>
            <a:r>
              <a:rPr lang="es-MX" sz="1600" spc="-15"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Calor perdido = Calor ganado</a:t>
            </a:r>
            <a:endParaRPr lang="es-MX" sz="1600" dirty="0">
              <a:latin typeface="Calibri" panose="020F0502020204030204" pitchFamily="34" charset="0"/>
              <a:ea typeface="MS Mincho" panose="02020609040205080304" pitchFamily="49" charset="-128"/>
              <a:cs typeface="Times New Roman" panose="02020603050405020304" pitchFamily="18" charset="0"/>
            </a:endParaRPr>
          </a:p>
          <a:p>
            <a:pPr algn="just">
              <a:lnSpc>
                <a:spcPct val="107000"/>
              </a:lnSpc>
              <a:spcAft>
                <a:spcPts val="800"/>
              </a:spcAft>
            </a:pPr>
            <a:r>
              <a:rPr lang="es-MX" sz="1600" spc="-15" dirty="0">
                <a:latin typeface="Calibri" panose="020F0502020204030204" pitchFamily="34" charset="0"/>
                <a:ea typeface="MS Mincho" panose="02020609040205080304" pitchFamily="49" charset="-128"/>
                <a:cs typeface="Times New Roman" panose="02020603050405020304" pitchFamily="18" charset="0"/>
              </a:rPr>
              <a:t>Cuando se realizan experimentos cuantitativos de intercambio de calor en el laboratorio, se deben evitar al máximo las pérdidas de éste, así nuestros cálculos serán confiables. Por ello, es común utilizar un </a:t>
            </a:r>
            <a:r>
              <a:rPr lang="es-MX" sz="1600" spc="-15"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calorímetro.</a:t>
            </a:r>
            <a:endParaRPr lang="es-MX"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9435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6369" y="984739"/>
            <a:ext cx="9706708" cy="5098127"/>
          </a:xfrm>
          <a:prstGeom prst="rect">
            <a:avLst/>
          </a:prstGeom>
        </p:spPr>
        <p:txBody>
          <a:bodyPr wrap="square">
            <a:spAutoFit/>
          </a:bodyPr>
          <a:lstStyle/>
          <a:p>
            <a:pPr>
              <a:lnSpc>
                <a:spcPct val="107000"/>
              </a:lnSpc>
              <a:spcAft>
                <a:spcPts val="800"/>
              </a:spcAft>
            </a:pPr>
            <a:r>
              <a:rPr lang="es-MX"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Material </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Tanque de almacenamiento  tipo de vaso dewar   con capacidad 20 litros</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5 tubos de vidrio de 1.5 m, con diámetro 38 </a:t>
            </a:r>
            <a:r>
              <a:rPr lang="es-MX" sz="1600" dirty="0" err="1">
                <a:latin typeface="Calibri" panose="020F0502020204030204" pitchFamily="34" charset="0"/>
                <a:ea typeface="Calibri" panose="020F0502020204030204" pitchFamily="34" charset="0"/>
                <a:cs typeface="Times New Roman" panose="02020603050405020304" pitchFamily="18" charset="0"/>
              </a:rPr>
              <a:t>mm.</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5 tramos de aluminio tipo ángulo de  25 mm X 1m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3 tramos de aluminio tipo solera de 25 mm X 1.5 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2 tramos tubulares de aluminio de 25 mm X 1 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8 tornillos inoxidables de 8 mm X 38 mm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8 taquetes de presión de 8 mm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58 tornillos tipo maquina 6 mm X 19 mm con sus  rondanas </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Tubo de silicón antimoho y aplicador</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Juego de herramientas, taladro eléctrico de 3/8, esmeriladora de ángulo con disco de corte metálico.</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1 válvula tipo check 25 mm</a:t>
            </a:r>
          </a:p>
          <a:p>
            <a:pPr>
              <a:lnSpc>
                <a:spcPct val="107000"/>
              </a:lnSpc>
              <a:spcAft>
                <a:spcPts val="800"/>
              </a:spcAft>
            </a:pPr>
            <a:r>
              <a:rPr lang="es-MX" sz="1600" dirty="0">
                <a:latin typeface="Calibri" panose="020F0502020204030204" pitchFamily="34" charset="0"/>
                <a:ea typeface="Calibri" panose="020F0502020204030204" pitchFamily="34" charset="0"/>
                <a:cs typeface="Times New Roman" panose="02020603050405020304" pitchFamily="18" charset="0"/>
              </a:rPr>
              <a:t>3 válvulas tipo esfera 25 mm</a:t>
            </a:r>
          </a:p>
          <a:p>
            <a:pPr>
              <a:lnSpc>
                <a:spcPct val="107000"/>
              </a:lnSpc>
              <a:spcAft>
                <a:spcPts val="800"/>
              </a:spcAft>
            </a:pPr>
            <a:r>
              <a:rPr lang="es-MX" sz="1100" dirty="0">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75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19189"/>
            <a:ext cx="3629297" cy="1325563"/>
          </a:xfrm>
        </p:spPr>
        <p:txBody>
          <a:bodyPr/>
          <a:lstStyle/>
          <a:p>
            <a:pPr algn="ctr"/>
            <a:r>
              <a:rPr lang="es-MX" dirty="0" smtClean="0"/>
              <a:t>Producto 1</a:t>
            </a:r>
            <a:endParaRPr lang="es-MX" dirty="0"/>
          </a:p>
        </p:txBody>
      </p:sp>
      <p:pic>
        <p:nvPicPr>
          <p:cNvPr id="8" name="Imagen 7"/>
          <p:cNvPicPr/>
          <p:nvPr/>
        </p:nvPicPr>
        <p:blipFill rotWithShape="1">
          <a:blip r:embed="rId2"/>
          <a:srcRect l="12238" t="12853" r="11989" b="9407"/>
          <a:stretch/>
        </p:blipFill>
        <p:spPr bwMode="auto">
          <a:xfrm>
            <a:off x="550817" y="899536"/>
            <a:ext cx="10515600" cy="5708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7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2124" t="13889" r="12588" b="13532"/>
          <a:stretch/>
        </p:blipFill>
        <p:spPr bwMode="auto">
          <a:xfrm>
            <a:off x="146304" y="365760"/>
            <a:ext cx="11612880" cy="6126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507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493" t="11979" r="11493" b="7552"/>
          <a:stretch/>
        </p:blipFill>
        <p:spPr>
          <a:xfrm>
            <a:off x="402336" y="441944"/>
            <a:ext cx="10962350" cy="5107357"/>
          </a:xfrm>
          <a:prstGeom prst="rect">
            <a:avLst/>
          </a:prstGeom>
        </p:spPr>
      </p:pic>
      <p:pic>
        <p:nvPicPr>
          <p:cNvPr id="3" name="Imagen 2"/>
          <p:cNvPicPr/>
          <p:nvPr/>
        </p:nvPicPr>
        <p:blipFill rotWithShape="1">
          <a:blip r:embed="rId3"/>
          <a:srcRect l="12125" t="37107" r="11634" b="42989"/>
          <a:stretch/>
        </p:blipFill>
        <p:spPr bwMode="auto">
          <a:xfrm>
            <a:off x="402336" y="5408022"/>
            <a:ext cx="10962349" cy="1149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33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623" t="14910" r="10820" b="10200"/>
          <a:stretch/>
        </p:blipFill>
        <p:spPr>
          <a:xfrm rot="5400000">
            <a:off x="3348779" y="-1915925"/>
            <a:ext cx="5555402" cy="11443063"/>
          </a:xfrm>
          <a:prstGeom prst="rect">
            <a:avLst/>
          </a:prstGeom>
        </p:spPr>
      </p:pic>
      <p:sp>
        <p:nvSpPr>
          <p:cNvPr id="3" name="Título 2"/>
          <p:cNvSpPr>
            <a:spLocks noGrp="1"/>
          </p:cNvSpPr>
          <p:nvPr>
            <p:ph type="title"/>
          </p:nvPr>
        </p:nvSpPr>
        <p:spPr>
          <a:xfrm>
            <a:off x="0" y="0"/>
            <a:ext cx="7205472" cy="1233488"/>
          </a:xfrm>
        </p:spPr>
        <p:txBody>
          <a:bodyPr>
            <a:normAutofit fontScale="90000"/>
          </a:bodyPr>
          <a:lstStyle/>
          <a:p>
            <a:r>
              <a:rPr lang="es-MX" dirty="0" smtClean="0"/>
              <a:t>Producto 2:Organizador gráfico:</a:t>
            </a:r>
            <a:endParaRPr lang="es-MX" dirty="0"/>
          </a:p>
        </p:txBody>
      </p:sp>
    </p:spTree>
    <p:extLst>
      <p:ext uri="{BB962C8B-B14F-4D97-AF65-F5344CB8AC3E}">
        <p14:creationId xmlns:p14="http://schemas.microsoft.com/office/powerpoint/2010/main" val="46513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955" y="3676923"/>
            <a:ext cx="3948828" cy="2961621"/>
          </a:xfrm>
          <a:prstGeom prst="rect">
            <a:avLst/>
          </a:prstGeom>
        </p:spPr>
      </p:pic>
      <p:sp>
        <p:nvSpPr>
          <p:cNvPr id="3" name="Título 2"/>
          <p:cNvSpPr>
            <a:spLocks noGrp="1"/>
          </p:cNvSpPr>
          <p:nvPr>
            <p:ph type="title"/>
          </p:nvPr>
        </p:nvSpPr>
        <p:spPr>
          <a:xfrm>
            <a:off x="181212" y="200533"/>
            <a:ext cx="3411074" cy="1325563"/>
          </a:xfrm>
        </p:spPr>
        <p:txBody>
          <a:bodyPr/>
          <a:lstStyle/>
          <a:p>
            <a:r>
              <a:rPr lang="es-MX" dirty="0" smtClean="0"/>
              <a:t>Producto 3</a:t>
            </a: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87056" y="337376"/>
            <a:ext cx="4164627" cy="312347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55" y="1756682"/>
            <a:ext cx="6827520" cy="4881862"/>
          </a:xfrm>
          <a:prstGeom prst="rect">
            <a:avLst/>
          </a:prstGeom>
        </p:spPr>
      </p:pic>
    </p:spTree>
    <p:extLst>
      <p:ext uri="{BB962C8B-B14F-4D97-AF65-F5344CB8AC3E}">
        <p14:creationId xmlns:p14="http://schemas.microsoft.com/office/powerpoint/2010/main" val="296083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5052" y="517112"/>
            <a:ext cx="9404723" cy="6179902"/>
          </a:xfrm>
        </p:spPr>
        <p:txBody>
          <a:bodyPr/>
          <a:lstStyle/>
          <a:p>
            <a:pPr marL="571500" indent="-571500">
              <a:buFont typeface="Arial" panose="020B0604020202020204" pitchFamily="34" charset="0"/>
              <a:buChar char="•"/>
            </a:pPr>
            <a:r>
              <a:rPr lang="es-MX" dirty="0" err="1" smtClean="0"/>
              <a:t>Indice</a:t>
            </a:r>
            <a:r>
              <a:rPr lang="es-MX" dirty="0" smtClean="0"/>
              <a:t>:</a:t>
            </a:r>
            <a:br>
              <a:rPr lang="es-MX" dirty="0" smtClean="0"/>
            </a:br>
            <a:r>
              <a:rPr lang="es-MX" dirty="0"/>
              <a:t/>
            </a:r>
            <a:br>
              <a:rPr lang="es-MX" dirty="0"/>
            </a:br>
            <a:r>
              <a:rPr lang="es-MX" sz="2400" dirty="0" smtClean="0"/>
              <a:t>PRODUCTO 4___________________________________10</a:t>
            </a:r>
            <a:br>
              <a:rPr lang="es-MX" sz="2400" dirty="0" smtClean="0"/>
            </a:br>
            <a:r>
              <a:rPr lang="es-MX" sz="2400" dirty="0"/>
              <a:t/>
            </a:r>
            <a:br>
              <a:rPr lang="es-MX" sz="2400" dirty="0"/>
            </a:br>
            <a:r>
              <a:rPr lang="es-MX" sz="2400" dirty="0" smtClean="0"/>
              <a:t>PRODUCTO  5___________________________________11</a:t>
            </a:r>
            <a:br>
              <a:rPr lang="es-MX" sz="2400" dirty="0" smtClean="0"/>
            </a:br>
            <a:r>
              <a:rPr lang="es-MX" sz="2400" dirty="0"/>
              <a:t/>
            </a:r>
            <a:br>
              <a:rPr lang="es-MX" sz="2400" dirty="0"/>
            </a:br>
            <a:r>
              <a:rPr lang="es-MX" sz="2400" dirty="0" smtClean="0"/>
              <a:t>PRODUCTO 6____________________________________12</a:t>
            </a:r>
            <a:br>
              <a:rPr lang="es-MX" sz="2400" dirty="0" smtClean="0"/>
            </a:br>
            <a:r>
              <a:rPr lang="es-MX" sz="2400" dirty="0"/>
              <a:t/>
            </a:r>
            <a:br>
              <a:rPr lang="es-MX" sz="2400" dirty="0"/>
            </a:br>
            <a:r>
              <a:rPr lang="es-MX" sz="2400" dirty="0" smtClean="0"/>
              <a:t>PRODUCTO 7____________________________________13</a:t>
            </a:r>
            <a:br>
              <a:rPr lang="es-MX" sz="2400" dirty="0" smtClean="0"/>
            </a:br>
            <a:r>
              <a:rPr lang="es-MX" sz="2400" dirty="0"/>
              <a:t/>
            </a:r>
            <a:br>
              <a:rPr lang="es-MX" sz="2400" dirty="0"/>
            </a:br>
            <a:r>
              <a:rPr lang="es-MX" sz="2400" dirty="0" smtClean="0"/>
              <a:t>PRODUCTO 8____________________________________14</a:t>
            </a:r>
            <a:br>
              <a:rPr lang="es-MX" sz="2400" dirty="0" smtClean="0"/>
            </a:br>
            <a:r>
              <a:rPr lang="es-MX" dirty="0" smtClean="0"/>
              <a:t/>
            </a:r>
            <a:br>
              <a:rPr lang="es-MX" dirty="0" smtClean="0"/>
            </a:br>
            <a:endParaRPr lang="es-MX" dirty="0"/>
          </a:p>
        </p:txBody>
      </p:sp>
    </p:spTree>
    <p:extLst>
      <p:ext uri="{BB962C8B-B14F-4D97-AF65-F5344CB8AC3E}">
        <p14:creationId xmlns:p14="http://schemas.microsoft.com/office/powerpoint/2010/main" val="1612873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284</TotalTime>
  <Words>3442</Words>
  <Application>Microsoft Office PowerPoint</Application>
  <PresentationFormat>Panorámica</PresentationFormat>
  <Paragraphs>270</Paragraphs>
  <Slides>34</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34</vt:i4>
      </vt:variant>
    </vt:vector>
  </HeadingPairs>
  <TitlesOfParts>
    <vt:vector size="48" baseType="lpstr">
      <vt:lpstr>MS Mincho</vt:lpstr>
      <vt:lpstr>Arial</vt:lpstr>
      <vt:lpstr>ArialMT</vt:lpstr>
      <vt:lpstr>Bradley Hand ITC</vt:lpstr>
      <vt:lpstr>Calibri</vt:lpstr>
      <vt:lpstr>Calibri Light</vt:lpstr>
      <vt:lpstr>Cambria Math</vt:lpstr>
      <vt:lpstr>Century Gothic</vt:lpstr>
      <vt:lpstr>CenturyGothic</vt:lpstr>
      <vt:lpstr>CenturyGothic-Bold</vt:lpstr>
      <vt:lpstr>Symbol</vt:lpstr>
      <vt:lpstr>Times New Roman</vt:lpstr>
      <vt:lpstr>Wingdings 3</vt:lpstr>
      <vt:lpstr>Ion</vt:lpstr>
      <vt:lpstr>Colegio Miguel Ángel de Taxco, A. C.</vt:lpstr>
      <vt:lpstr>“Mejoramiento del medio ambiente”</vt:lpstr>
      <vt:lpstr>Índice:</vt:lpstr>
      <vt:lpstr>Producto 1</vt:lpstr>
      <vt:lpstr>Presentación de PowerPoint</vt:lpstr>
      <vt:lpstr>Presentación de PowerPoint</vt:lpstr>
      <vt:lpstr>Producto 2:Organizador gráfico:</vt:lpstr>
      <vt:lpstr>Producto 3</vt:lpstr>
      <vt:lpstr>Indice:  PRODUCTO 4___________________________________10  PRODUCTO  5___________________________________11  PRODUCTO 6____________________________________12  PRODUCTO 7____________________________________13  PRODUCTO 8____________________________________14  </vt:lpstr>
      <vt:lpstr>PRODUCTO 4</vt:lpstr>
      <vt:lpstr>Producto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Calentador solar</vt:lpstr>
      <vt:lpstr>Calentador solar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Miguel Ángel de Taxco, A. C.</dc:title>
  <dc:creator>paco portillo</dc:creator>
  <cp:lastModifiedBy>Biblioteca 1</cp:lastModifiedBy>
  <cp:revision>27</cp:revision>
  <dcterms:created xsi:type="dcterms:W3CDTF">2017-10-26T19:27:14Z</dcterms:created>
  <dcterms:modified xsi:type="dcterms:W3CDTF">2018-04-27T20:27:51Z</dcterms:modified>
</cp:coreProperties>
</file>