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7" r:id="rId2"/>
    <p:sldId id="257" r:id="rId3"/>
    <p:sldId id="308" r:id="rId4"/>
    <p:sldId id="306" r:id="rId5"/>
    <p:sldId id="303" r:id="rId6"/>
    <p:sldId id="304" r:id="rId7"/>
    <p:sldId id="309" r:id="rId8"/>
    <p:sldId id="305" r:id="rId9"/>
    <p:sldId id="310" r:id="rId10"/>
    <p:sldId id="29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40" autoAdjust="0"/>
    <p:restoredTop sz="94660"/>
  </p:normalViewPr>
  <p:slideViewPr>
    <p:cSldViewPr snapToGrid="0">
      <p:cViewPr>
        <p:scale>
          <a:sx n="50" d="100"/>
          <a:sy n="50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FE615-4F08-48B0-AE0D-160B0DEE5B1A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22D38-338F-4305-8F83-E113907772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53F6-AD9F-436B-B5BD-7AB4EBB31167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9A297-F3C8-47B2-8C3D-0166EF46BD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6649E-64AC-4E86-B893-CA3521DB157E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5951-CF71-48FF-92F8-50763F5048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836613" y="7350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2">
            <a:extLst>
              <a:ext uri="{FF2B5EF4-FFF2-40B4-BE49-F238E27FC236}"/>
            </a:extLst>
          </p:cNvPr>
          <p:cNvSpPr txBox="1"/>
          <p:nvPr/>
        </p:nvSpPr>
        <p:spPr>
          <a:xfrm>
            <a:off x="10658475" y="297180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76E1-BBB8-4132-B13F-9C635A36DFEC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D4E6BA-5496-4024-B31F-2386D5A95A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46984-2A94-45D0-9259-F48C8FE18883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16C0-F80A-40A5-9681-4D509DABAD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2ACB-A3E8-4FEA-A9E3-35CB68924D85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D31F5-0E3A-4328-97BB-25AAA2FEE1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6A5D4-DF21-4760-97BA-CA787E29E12C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A9A2-C0C1-4AEE-B71A-5FBD3DF8E96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11E70-67CD-487C-83DF-6EFC03CB76E7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BE473-819F-4DF0-BE77-ECE10D77C1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5482-7DCC-476E-987F-A90F70286F18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83BAD-8754-4393-B755-014AE45B61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E741-4F82-4BA3-98E3-EAEFA13493D4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67ACB-84CE-4254-B42B-683F8B273C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9A1E-78BA-460E-ABEA-DDCB8D2A734F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6FEA-1845-4AC6-8F85-409A36315A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C2275-30E9-4213-BAEB-0DC6DD919448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4F4F-9378-4371-B9F5-4FB96FC4AD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D088-3A59-46CC-8469-8E47DA9CAC98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56DA0-39DC-45C4-8CDF-0E69D2AA15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237A-C24B-4F17-951A-200449277DFC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C9C1-8A70-41C7-9787-DD68BB3E93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77F32-29FE-461D-98B3-3EFEA82F67F7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BCAB-9296-4C18-B4C1-9CEDF5BDEA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2149-BF53-48E9-A186-4EE9F679B1FD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C015-0AF0-4320-BCC1-4E355576AB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C345A-005B-449D-9007-F67EF0E5F55A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4B6A-95C0-4A01-BDC1-20A3E2ED7E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0353675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D9E2A2-E547-454F-9ACD-26481E783DF7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8C7C7B-E00E-4649-A53A-EC8572FD3D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94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amenlinea.unam.mx/recurso/83734-infografias-vinetas-y-otros-graficos" TargetMode="External"/><Relationship Id="rId2" Type="http://schemas.openxmlformats.org/officeDocument/2006/relationships/hyperlink" Target="https://des-for.infd.edu.ar/sitio/upload/diazbarrigacap8_EVALUACIO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7170" y="2007235"/>
            <a:ext cx="2647950" cy="250380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MX" sz="2800" dirty="0">
                <a:latin typeface="Britannic Bold" panose="020B0903060703020204" pitchFamily="34" charset="0"/>
              </a:rPr>
              <a:t>Pasos necesarios para elaborar una Infografía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20" y="0"/>
            <a:ext cx="4526279" cy="68884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-1"/>
            <a:ext cx="46482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/>
              <a:t>Referencias</a:t>
            </a:r>
          </a:p>
        </p:txBody>
      </p:sp>
      <p:sp>
        <p:nvSpPr>
          <p:cNvPr id="3" name="Marcador de conteni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74650" y="2095500"/>
            <a:ext cx="11329988" cy="36957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Arial" panose="020B0604020202020204" pitchFamily="34" charset="0"/>
              <a:buAutoNum type="arabicPeriod"/>
              <a:defRPr/>
            </a:pPr>
            <a:r>
              <a:rPr lang="es-MX" dirty="0" err="1" smtClean="0"/>
              <a:t>Nason</a:t>
            </a:r>
            <a:r>
              <a:rPr lang="es-MX" dirty="0" smtClean="0"/>
              <a:t>, </a:t>
            </a:r>
            <a:r>
              <a:rPr lang="es-MX" dirty="0" err="1" smtClean="0"/>
              <a:t>Alvin</a:t>
            </a:r>
            <a:r>
              <a:rPr lang="es-MX" dirty="0" smtClean="0"/>
              <a:t>. Biología. Edit. </a:t>
            </a:r>
            <a:r>
              <a:rPr lang="es-MX" dirty="0" err="1" smtClean="0"/>
              <a:t>Limusa</a:t>
            </a:r>
            <a:r>
              <a:rPr lang="es-MX" dirty="0" smtClean="0"/>
              <a:t>, México, 1981.a</a:t>
            </a:r>
            <a:r>
              <a:rPr lang="es-MX" dirty="0"/>
              <a:t>, J. (2010</a:t>
            </a:r>
            <a:r>
              <a:rPr lang="es-MX" dirty="0" smtClean="0"/>
              <a:t>).</a:t>
            </a:r>
            <a:endParaRPr lang="es-MX" dirty="0"/>
          </a:p>
          <a:p>
            <a:pPr marL="457200" indent="-457200" eaLnBrk="1" hangingPunct="1">
              <a:buFont typeface="Arial" panose="020B0604020202020204" pitchFamily="34" charset="0"/>
              <a:buAutoNum type="arabicPeriod"/>
              <a:defRPr/>
            </a:pPr>
            <a:r>
              <a:rPr lang="es-MX" dirty="0"/>
              <a:t>Díaz, F. y Barriga, A. (2002). Tipos de evaluación, en estrategias docentes para un aprendizaje significativo: una interpretación constructivista (pp. 396-414). México: McGraw Hill. Recuperado </a:t>
            </a:r>
            <a:r>
              <a:rPr lang="es-MX" dirty="0" smtClean="0"/>
              <a:t>de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  <a:defRPr/>
            </a:pPr>
            <a:r>
              <a:rPr lang="es-MX" dirty="0" smtClean="0"/>
              <a:t> </a:t>
            </a:r>
            <a:r>
              <a:rPr lang="es-MX" dirty="0">
                <a:hlinkClick r:id="rId2"/>
              </a:rPr>
              <a:t>https://des-for.infd.edu.ar/sitio/upload/diazbarrigacap8_EVALUACION.pdf</a:t>
            </a:r>
            <a:r>
              <a:rPr lang="es-MX" dirty="0"/>
              <a:t> </a:t>
            </a:r>
            <a:endParaRPr lang="es-MX" dirty="0" smtClean="0"/>
          </a:p>
          <a:p>
            <a:pPr marL="457200" indent="-457200" eaLnBrk="1" hangingPunct="1">
              <a:buFont typeface="Arial" panose="020B0604020202020204" pitchFamily="34" charset="0"/>
              <a:buAutoNum type="arabicPeriod"/>
              <a:defRPr/>
            </a:pPr>
            <a:r>
              <a:rPr lang="es-MX" dirty="0">
                <a:effectLst/>
              </a:rPr>
              <a:t> </a:t>
            </a:r>
            <a:r>
              <a:rPr lang="es-MX" dirty="0">
                <a:effectLst/>
                <a:hlinkClick r:id="rId3"/>
              </a:rPr>
              <a:t>http://</a:t>
            </a:r>
            <a:r>
              <a:rPr lang="es-MX" dirty="0" smtClean="0">
                <a:effectLst/>
                <a:hlinkClick r:id="rId3"/>
              </a:rPr>
              <a:t>www.unamenlinea.unam.mx/recurso/83734-infografias-vinetas-y-otros-graficos</a:t>
            </a:r>
            <a:r>
              <a:rPr lang="es-MX" dirty="0" smtClean="0">
                <a:effectLst/>
              </a:rPr>
              <a:t> </a:t>
            </a:r>
            <a:endParaRPr lang="es-MX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75063" y="119063"/>
            <a:ext cx="5207000" cy="8683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MX" sz="2400" dirty="0">
                <a:latin typeface="Britannic Bold" panose="020B0903060703020204" pitchFamily="34" charset="0"/>
              </a:rPr>
              <a:t>1.- Seleccionar el tema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49288" y="3524250"/>
            <a:ext cx="10893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2.- ORGANIZACIÓN DE LA INFORMACIÓN. INCLUYENDO GRÁFICOS E IMÁGENES.</a:t>
            </a:r>
          </a:p>
        </p:txBody>
      </p:sp>
      <p:pic>
        <p:nvPicPr>
          <p:cNvPr id="38919" name="Picture 10" descr="Resultado de imagen para grÃ¡fic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9227" y="4134957"/>
            <a:ext cx="1814993" cy="181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AutoShape 12" descr="Resultado de imagen para grÃ¡fica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8921" name="AutoShape 14" descr="Resultado de imagen para grÃ¡fica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8924" name="AutoShape 18" descr="Resultado de imagen para viÃ±etas escritur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8925" name="Picture 2" descr="Resultado de imagen para viÃ±etas escritu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3051" y="4235450"/>
            <a:ext cx="2157354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5865813" y="4565650"/>
            <a:ext cx="150018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>
              <a:buFont typeface="+mj-lt"/>
              <a:buAutoNum type="romanUcPeriod"/>
              <a:defRPr/>
            </a:pPr>
            <a:r>
              <a:rPr lang="es-MX" sz="2800" b="1" dirty="0">
                <a:solidFill>
                  <a:schemeClr val="accent3">
                    <a:lumMod val="50000"/>
                  </a:schemeClr>
                </a:solidFill>
              </a:rPr>
              <a:t>A</a:t>
            </a:r>
          </a:p>
          <a:p>
            <a:pPr marL="400050" indent="-400050">
              <a:buFont typeface="+mj-lt"/>
              <a:buAutoNum type="romanUcPeriod"/>
              <a:defRPr/>
            </a:pPr>
            <a:r>
              <a:rPr lang="es-MX" sz="2800" b="1" dirty="0">
                <a:solidFill>
                  <a:schemeClr val="accent3">
                    <a:lumMod val="50000"/>
                  </a:schemeClr>
                </a:solidFill>
              </a:rPr>
              <a:t>B</a:t>
            </a:r>
          </a:p>
          <a:p>
            <a:pPr marL="400050" indent="-400050">
              <a:buFont typeface="+mj-lt"/>
              <a:buAutoNum type="romanUcPeriod"/>
              <a:defRPr/>
            </a:pPr>
            <a:r>
              <a:rPr lang="es-MX" sz="2800" b="1" dirty="0">
                <a:solidFill>
                  <a:schemeClr val="accent3">
                    <a:lumMod val="50000"/>
                  </a:schemeClr>
                </a:solidFill>
              </a:rPr>
              <a:t>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36" y="434374"/>
            <a:ext cx="2000885" cy="20254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993" y="1711082"/>
            <a:ext cx="2035257" cy="17439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688" y="1154501"/>
            <a:ext cx="2747439" cy="19925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5913" y="949430"/>
            <a:ext cx="2647950" cy="17240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8268" y="1569228"/>
            <a:ext cx="2554445" cy="19204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936" y="4114006"/>
            <a:ext cx="2000885" cy="177006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6490" y="4969574"/>
            <a:ext cx="1964917" cy="181949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8268" y="4711700"/>
            <a:ext cx="2447925" cy="18669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55126">
            <a:off x="10780643" y="4353420"/>
            <a:ext cx="810425" cy="81042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301272">
            <a:off x="8301352" y="5855663"/>
            <a:ext cx="879417" cy="889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9163" y="230188"/>
            <a:ext cx="10353675" cy="1325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MX" sz="2400" dirty="0">
                <a:latin typeface="Britannic Bold" panose="020B0903060703020204" pitchFamily="34" charset="0"/>
              </a:rPr>
              <a:t>3.- Jerarquizar. De lo general a lo particular.</a:t>
            </a:r>
          </a:p>
        </p:txBody>
      </p:sp>
      <p:sp>
        <p:nvSpPr>
          <p:cNvPr id="39939" name="AutoShape 2" descr="Resultado de imagen para grÃ¡fica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9940" name="AutoShape 4" descr="Resultado de imagen para grÃ¡fica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9941" name="AutoShape 6" descr="Imagen relacionad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171450" y="3465513"/>
            <a:ext cx="5484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4.- DISEÑAR. ICONOS,  FUENTES, COLORES, UTILIZAR ADECUADAMENTE EL ESPACIO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544772" y="5434118"/>
            <a:ext cx="1421559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ABCD</a:t>
            </a:r>
          </a:p>
          <a:p>
            <a:pPr algn="ctr">
              <a:defRPr/>
            </a:pPr>
            <a:r>
              <a:rPr lang="es-ES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skerville Old Face" pitchFamily="18" charset="0"/>
              </a:rPr>
              <a:t>ABCD</a:t>
            </a:r>
          </a:p>
          <a:p>
            <a:pPr algn="ctr">
              <a:defRPr/>
            </a:pPr>
            <a:r>
              <a:rPr lang="es-ES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ABCD</a:t>
            </a:r>
          </a:p>
          <a:p>
            <a:pPr algn="ctr">
              <a:defRPr/>
            </a:pPr>
            <a:r>
              <a:rPr lang="es-ES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ABCD</a:t>
            </a:r>
          </a:p>
        </p:txBody>
      </p:sp>
      <p:sp>
        <p:nvSpPr>
          <p:cNvPr id="13" name="12 Onda"/>
          <p:cNvSpPr/>
          <p:nvPr/>
        </p:nvSpPr>
        <p:spPr>
          <a:xfrm>
            <a:off x="101600" y="5143500"/>
            <a:ext cx="1143000" cy="571500"/>
          </a:xfrm>
          <a:prstGeom prst="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5" name="14 CuadroTexto"/>
          <p:cNvSpPr txBox="1"/>
          <p:nvPr/>
        </p:nvSpPr>
        <p:spPr>
          <a:xfrm>
            <a:off x="7275513" y="3465513"/>
            <a:ext cx="46275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5.- CITAR BIBLIOGRAFÍA.</a:t>
            </a:r>
          </a:p>
        </p:txBody>
      </p:sp>
      <p:grpSp>
        <p:nvGrpSpPr>
          <p:cNvPr id="39948" name="Grupo 3"/>
          <p:cNvGrpSpPr>
            <a:grpSpLocks/>
          </p:cNvGrpSpPr>
          <p:nvPr/>
        </p:nvGrpSpPr>
        <p:grpSpPr bwMode="auto">
          <a:xfrm>
            <a:off x="4588595" y="4793586"/>
            <a:ext cx="1301750" cy="846138"/>
            <a:chOff x="5310183" y="5643579"/>
            <a:chExt cx="1302223" cy="845315"/>
          </a:xfrm>
        </p:grpSpPr>
        <p:pic>
          <p:nvPicPr>
            <p:cNvPr id="39963" name="Picture 4" descr="Resultado de imagen para www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10183" y="5643579"/>
              <a:ext cx="1302223" cy="833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4" name="Picture 6" descr="Resultado de imagen para seÃ±al de paloma"/>
            <p:cNvPicPr>
              <a:picLocks noChangeAspect="1" noChangeArrowheads="1"/>
            </p:cNvPicPr>
            <p:nvPr/>
          </p:nvPicPr>
          <p:blipFill>
            <a:blip r:embed="rId3"/>
            <a:srcRect r="52615"/>
            <a:stretch>
              <a:fillRect/>
            </a:stretch>
          </p:blipFill>
          <p:spPr bwMode="auto">
            <a:xfrm>
              <a:off x="6354271" y="6060290"/>
              <a:ext cx="230790" cy="428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51" name="30 CuadroTexto"/>
          <p:cNvSpPr txBox="1">
            <a:spLocks noChangeArrowheads="1"/>
          </p:cNvSpPr>
          <p:nvPr/>
        </p:nvSpPr>
        <p:spPr bwMode="auto">
          <a:xfrm>
            <a:off x="6913562" y="6251316"/>
            <a:ext cx="40925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dirty="0"/>
              <a:t>Bibliografía. . Video ¿Qué es una infografía? DGIRE2014</a:t>
            </a:r>
          </a:p>
        </p:txBody>
      </p:sp>
      <p:sp>
        <p:nvSpPr>
          <p:cNvPr id="32" name="31 Llamada rectangular"/>
          <p:cNvSpPr/>
          <p:nvPr/>
        </p:nvSpPr>
        <p:spPr>
          <a:xfrm>
            <a:off x="463401" y="6021545"/>
            <a:ext cx="1341437" cy="558483"/>
          </a:xfrm>
          <a:prstGeom prst="wedgeRectCallou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24" y="1210469"/>
            <a:ext cx="5428456" cy="21153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050" y="1421690"/>
            <a:ext cx="1955800" cy="19588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6663" y="1153357"/>
            <a:ext cx="1879601" cy="18584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6331" y="5526749"/>
            <a:ext cx="1410652" cy="1138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024" y="4417795"/>
            <a:ext cx="2296045" cy="9858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1276" y="5084892"/>
            <a:ext cx="800035" cy="12158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6197" y="4022461"/>
            <a:ext cx="1716685" cy="181477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13462" y="3867600"/>
            <a:ext cx="1709362" cy="170936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71996">
            <a:off x="8120300" y="4433641"/>
            <a:ext cx="2038826" cy="1589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97168" y="1203960"/>
            <a:ext cx="4877752" cy="2758440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MX" sz="2400" dirty="0">
                <a:latin typeface="Britannic Bold" panose="020B0903060703020204" pitchFamily="34" charset="0"/>
              </a:rPr>
              <a:t>INFOGRAFÍA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MX" sz="3300" dirty="0" smtClean="0">
                <a:latin typeface="Britannic Bold" panose="020B0903060703020204" pitchFamily="34" charset="0"/>
              </a:rPr>
              <a:t>¿Por qué el DESAMOR predomina en la sociedad actual?</a:t>
            </a:r>
            <a:endParaRPr lang="es-MX" sz="3300" dirty="0">
              <a:latin typeface="Britannic Bold" panose="020B09030607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019" y="0"/>
            <a:ext cx="6828981" cy="68379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75" y="2682240"/>
            <a:ext cx="2313305" cy="6590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939" y="2788920"/>
            <a:ext cx="2135061" cy="1501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87" y="5623560"/>
            <a:ext cx="4130993" cy="1111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325754"/>
            <a:ext cx="11079480" cy="624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uadroTexto 7"/>
          <p:cNvSpPr txBox="1">
            <a:spLocks noChangeArrowheads="1"/>
          </p:cNvSpPr>
          <p:nvPr/>
        </p:nvSpPr>
        <p:spPr bwMode="auto">
          <a:xfrm>
            <a:off x="446088" y="244475"/>
            <a:ext cx="11504612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>
              <a:defRPr/>
            </a:pPr>
            <a:endParaRPr lang="es-MX" sz="2800" dirty="0" smtClean="0">
              <a:latin typeface="Britannic Bold" pitchFamily="34" charset="0"/>
            </a:endParaRPr>
          </a:p>
          <a:p>
            <a:pPr>
              <a:defRPr/>
            </a:pPr>
            <a:r>
              <a:rPr lang="es-MX" sz="2800" dirty="0" smtClean="0">
                <a:latin typeface="Britannic Bold" pitchFamily="34" charset="0"/>
              </a:rPr>
              <a:t>REFLEXIÓN </a:t>
            </a:r>
          </a:p>
          <a:p>
            <a:pPr>
              <a:defRPr/>
            </a:pPr>
            <a:endParaRPr lang="es-MX" sz="2800" dirty="0" smtClean="0">
              <a:latin typeface="Britannic Bold" pitchFamily="34" charset="0"/>
            </a:endParaRPr>
          </a:p>
          <a:p>
            <a:pPr>
              <a:defRPr/>
            </a:pPr>
            <a:r>
              <a:rPr lang="es-MX" dirty="0" smtClean="0"/>
              <a:t> </a:t>
            </a:r>
          </a:p>
          <a:p>
            <a:pPr algn="just">
              <a:defRPr/>
            </a:pPr>
            <a:r>
              <a:rPr lang="es-MX" sz="2000" b="1" dirty="0" smtClean="0">
                <a:solidFill>
                  <a:srgbClr val="FFC000"/>
                </a:solidFill>
                <a:latin typeface="Narkisim" pitchFamily="34" charset="-79"/>
                <a:cs typeface="Narkisim" pitchFamily="34" charset="-79"/>
              </a:rPr>
              <a:t>¿Cuáles fueron las tres principales dificultades propias para la construcción del proyecto interdisciplinario?</a:t>
            </a:r>
          </a:p>
          <a:p>
            <a:pPr algn="just">
              <a:defRPr/>
            </a:pPr>
            <a:endParaRPr lang="es-MX" sz="2000" b="1" dirty="0" smtClean="0">
              <a:solidFill>
                <a:srgbClr val="FFC000"/>
              </a:solidFill>
              <a:latin typeface="Narkisim" pitchFamily="34" charset="-79"/>
              <a:cs typeface="Narkisim" pitchFamily="34" charset="-79"/>
            </a:endParaRPr>
          </a:p>
          <a:p>
            <a:pPr algn="just">
              <a:defRPr/>
            </a:pPr>
            <a:endParaRPr lang="es-MX" sz="2000" b="1" dirty="0" smtClean="0">
              <a:solidFill>
                <a:srgbClr val="FFC000"/>
              </a:solidFill>
              <a:latin typeface="Narkisim" pitchFamily="34" charset="-79"/>
              <a:cs typeface="Narkisim" pitchFamily="34" charset="-79"/>
            </a:endParaRPr>
          </a:p>
          <a:p>
            <a:pPr algn="just">
              <a:defRPr/>
            </a:pPr>
            <a:endParaRPr lang="es-MX" sz="2000" b="1" dirty="0" smtClean="0">
              <a:solidFill>
                <a:srgbClr val="FFC000"/>
              </a:solidFill>
              <a:latin typeface="Narkisim" pitchFamily="34" charset="-79"/>
              <a:cs typeface="Narkisim" pitchFamily="34" charset="-79"/>
            </a:endParaRP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MX" sz="2000" dirty="0" smtClean="0">
                <a:latin typeface="Narkisim" pitchFamily="34" charset="-79"/>
                <a:cs typeface="Narkisim" pitchFamily="34" charset="-79"/>
              </a:rPr>
              <a:t>Se presentó dificultad para vincular de manera transversal las materias ligadas al programa conexiones.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 smtClean="0"/>
              <a:t>Contar con un grupo de maestros que coincidiéramos en tiempos para mantener constante comunicación.</a:t>
            </a:r>
            <a:endParaRPr lang="es-MX" sz="2000" dirty="0" smtClean="0"/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 smtClean="0"/>
              <a:t>Elegir un tema que fuese atractivo para los alumnos.</a:t>
            </a:r>
            <a:endParaRPr lang="es-MX" sz="2000" dirty="0" smtClean="0"/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 smtClean="0"/>
              <a:t>Delimitar el tema lo más que se pudiese para que los alumnos no se perdieran durante su investigación.</a:t>
            </a:r>
            <a:endParaRPr lang="es-MX" sz="2000" dirty="0" smtClean="0"/>
          </a:p>
          <a:p>
            <a:pPr algn="just">
              <a:defRPr/>
            </a:pPr>
            <a:endParaRPr lang="es-MX" sz="2000" dirty="0" smtClean="0">
              <a:latin typeface="Narkisim" pitchFamily="34" charset="-79"/>
              <a:cs typeface="Narkisim" pitchFamily="34" charset="-79"/>
            </a:endParaRPr>
          </a:p>
          <a:p>
            <a:pPr algn="just">
              <a:defRPr/>
            </a:pPr>
            <a:r>
              <a:rPr lang="es-MX" sz="2000" dirty="0" smtClean="0">
                <a:latin typeface="Narkisim" pitchFamily="34" charset="-79"/>
                <a:cs typeface="Narkisim" pitchFamily="34" charset="-79"/>
              </a:rPr>
              <a:t> </a:t>
            </a:r>
            <a:endParaRPr lang="es-MX" sz="2000" b="1" dirty="0" smtClean="0">
              <a:latin typeface="Narkisim" pitchFamily="34" charset="-79"/>
              <a:cs typeface="Narkisim" pitchFamily="34" charset="-79"/>
            </a:endParaRPr>
          </a:p>
          <a:p>
            <a:pPr algn="just">
              <a:defRPr/>
            </a:pPr>
            <a:r>
              <a:rPr lang="es-MX" sz="2000" dirty="0" smtClean="0">
                <a:latin typeface="Narkisim" pitchFamily="34" charset="-79"/>
                <a:cs typeface="Narkisim" pitchFamily="34" charset="-79"/>
              </a:rPr>
              <a:t> </a:t>
            </a:r>
          </a:p>
          <a:p>
            <a:pPr algn="just">
              <a:defRPr/>
            </a:pPr>
            <a:r>
              <a:rPr lang="es-MX" sz="2000" dirty="0" smtClean="0">
                <a:latin typeface="Narkisim" pitchFamily="34" charset="-79"/>
                <a:cs typeface="Narkisim" pitchFamily="34" charset="-79"/>
              </a:rPr>
              <a:t> </a:t>
            </a:r>
          </a:p>
          <a:p>
            <a:pPr>
              <a:defRPr/>
            </a:pP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763" y="2095500"/>
            <a:ext cx="11222037" cy="3695700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es-MX" b="1" dirty="0">
                <a:solidFill>
                  <a:srgbClr val="FFC000"/>
                </a:solidFill>
                <a:latin typeface="Narkisim" pitchFamily="34" charset="-79"/>
                <a:cs typeface="Narkisim" pitchFamily="34" charset="-79"/>
              </a:rPr>
              <a:t>¿De qué forma las resolviste</a:t>
            </a:r>
            <a:r>
              <a:rPr lang="es-MX" b="1" dirty="0" smtClean="0">
                <a:solidFill>
                  <a:srgbClr val="FFC000"/>
                </a:solidFill>
                <a:latin typeface="Narkisim" pitchFamily="34" charset="-79"/>
                <a:cs typeface="Narkisim" pitchFamily="34" charset="-79"/>
              </a:rPr>
              <a:t>?</a:t>
            </a:r>
          </a:p>
          <a:p>
            <a:pPr marL="0" indent="0" algn="just">
              <a:buFont typeface="Arial" charset="0"/>
              <a:buNone/>
              <a:defRPr/>
            </a:pPr>
            <a:endParaRPr lang="es-MX" b="1" dirty="0">
              <a:solidFill>
                <a:srgbClr val="FFC000"/>
              </a:solidFill>
              <a:latin typeface="Narkisim" pitchFamily="34" charset="-79"/>
              <a:cs typeface="Narkisim" pitchFamily="34" charset="-79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s-ES" dirty="0" smtClean="0">
                <a:effectLst/>
              </a:rPr>
              <a:t>Formamos </a:t>
            </a:r>
            <a:r>
              <a:rPr lang="es-ES" dirty="0">
                <a:effectLst/>
              </a:rPr>
              <a:t>un grupo de maestros que por nuestros horarios nos era posible coincidir en sesiones de </a:t>
            </a:r>
            <a:r>
              <a:rPr lang="es-ES" dirty="0" smtClean="0">
                <a:effectLst/>
              </a:rPr>
              <a:t>trabajo.</a:t>
            </a:r>
            <a:endParaRPr lang="es-MX" dirty="0">
              <a:effectLst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s-ES" dirty="0" smtClean="0">
                <a:effectLst/>
              </a:rPr>
              <a:t>Un </a:t>
            </a:r>
            <a:r>
              <a:rPr lang="es-ES" dirty="0">
                <a:effectLst/>
              </a:rPr>
              <a:t>tema en boga </a:t>
            </a:r>
            <a:r>
              <a:rPr lang="es-ES" dirty="0" smtClean="0">
                <a:effectLst/>
              </a:rPr>
              <a:t>son las familias disfuncionales </a:t>
            </a:r>
            <a:r>
              <a:rPr lang="es-ES" dirty="0">
                <a:effectLst/>
              </a:rPr>
              <a:t>c</a:t>
            </a:r>
            <a:r>
              <a:rPr lang="es-ES" dirty="0" smtClean="0">
                <a:effectLst/>
              </a:rPr>
              <a:t>omo consecuencia de relaciones sentimentales que fracasan causando hay baja autoestima y un mal desenvolvimiento social.</a:t>
            </a:r>
            <a:endParaRPr lang="es-MX" dirty="0">
              <a:effectLst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s-ES" dirty="0" smtClean="0">
                <a:effectLst/>
              </a:rPr>
              <a:t>Conocer </a:t>
            </a:r>
            <a:r>
              <a:rPr lang="es-ES" dirty="0">
                <a:effectLst/>
              </a:rPr>
              <a:t>las causas y consecuencias </a:t>
            </a:r>
            <a:r>
              <a:rPr lang="es-ES" dirty="0" smtClean="0">
                <a:effectLst/>
              </a:rPr>
              <a:t> del fracaso actual en las relaciones amorosas y como se puede lograr una mejor convivencia y aceptación  de la pareja.</a:t>
            </a:r>
            <a:endParaRPr lang="es-MX" dirty="0">
              <a:effectLst/>
            </a:endParaRPr>
          </a:p>
          <a:p>
            <a:pPr algn="just">
              <a:defRPr/>
            </a:pPr>
            <a:endParaRPr lang="es-MX" dirty="0">
              <a:latin typeface="Narkisim" pitchFamily="34" charset="-79"/>
              <a:cs typeface="Narkisim" pitchFamily="34" charset="-79"/>
            </a:endParaRPr>
          </a:p>
          <a:p>
            <a:pPr>
              <a:defRPr/>
            </a:pPr>
            <a:endParaRPr lang="es-MX" dirty="0"/>
          </a:p>
        </p:txBody>
      </p:sp>
      <p:sp>
        <p:nvSpPr>
          <p:cNvPr id="44035" name="3 CuadroTexto"/>
          <p:cNvSpPr txBox="1">
            <a:spLocks noChangeArrowheads="1"/>
          </p:cNvSpPr>
          <p:nvPr/>
        </p:nvSpPr>
        <p:spPr bwMode="auto">
          <a:xfrm>
            <a:off x="741363" y="558800"/>
            <a:ext cx="3098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 dirty="0">
                <a:latin typeface="Britannic Bold" pitchFamily="34" charset="0"/>
              </a:rPr>
              <a:t>REFLEXIÓN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uadroTexto 5"/>
          <p:cNvSpPr txBox="1">
            <a:spLocks noChangeArrowheads="1"/>
          </p:cNvSpPr>
          <p:nvPr/>
        </p:nvSpPr>
        <p:spPr bwMode="auto">
          <a:xfrm>
            <a:off x="361950" y="1200151"/>
            <a:ext cx="11291888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just">
              <a:defRPr/>
            </a:pPr>
            <a:r>
              <a:rPr lang="es-MX" sz="2000" b="1" dirty="0" smtClean="0">
                <a:solidFill>
                  <a:srgbClr val="FFC000"/>
                </a:solidFill>
                <a:latin typeface="Narkisim" pitchFamily="34" charset="-79"/>
                <a:cs typeface="Narkisim" pitchFamily="34" charset="-79"/>
              </a:rPr>
              <a:t>¿Qué resultados obtuviste y cómo se evidencian estos?</a:t>
            </a:r>
          </a:p>
          <a:p>
            <a:pPr algn="just">
              <a:defRPr/>
            </a:pPr>
            <a:endParaRPr lang="es-MX" sz="2000" b="1" dirty="0" smtClean="0">
              <a:solidFill>
                <a:srgbClr val="FFC000"/>
              </a:solidFill>
              <a:latin typeface="Narkisim" pitchFamily="34" charset="-79"/>
              <a:cs typeface="Narkisim" pitchFamily="34" charset="-79"/>
            </a:endParaRPr>
          </a:p>
          <a:p>
            <a:pPr marL="457200" indent="-457200" algn="just">
              <a:defRPr/>
            </a:pPr>
            <a:r>
              <a:rPr lang="es-ES" sz="2000" dirty="0" smtClean="0"/>
              <a:t>        A partir de contar con una población joven con deseos naturales de sentirse integrados tanto con una pareja como en forma colectiva y social con un grupo, es importante conocer los procesos químicos y biológicos que ocurren en nuestro cuerpo que determinan nuestra conducta, acciones y reacciones ante los estímulos exteriores. El proceso de enamoramiento y desamor  serán más entendibles ante situaciones como el divorcio en una sociedad que enfrenta crisis de valores afectivos.</a:t>
            </a:r>
            <a:endParaRPr lang="es-MX" sz="2000" dirty="0" smtClean="0"/>
          </a:p>
          <a:p>
            <a:pPr algn="just">
              <a:defRPr/>
            </a:pPr>
            <a:endParaRPr lang="es-MX" sz="2000" dirty="0" smtClean="0">
              <a:latin typeface="Narkisim" pitchFamily="34" charset="-79"/>
              <a:cs typeface="Narkisim" pitchFamily="34" charset="-79"/>
            </a:endParaRPr>
          </a:p>
          <a:p>
            <a:pPr algn="just">
              <a:defRPr/>
            </a:pPr>
            <a:r>
              <a:rPr lang="es-MX" sz="2000" dirty="0" smtClean="0">
                <a:latin typeface="Narkisim" pitchFamily="34" charset="-79"/>
                <a:cs typeface="Narkisim" pitchFamily="34" charset="-79"/>
              </a:rPr>
              <a:t> </a:t>
            </a:r>
            <a:r>
              <a:rPr lang="es-MX" sz="2000" b="1" dirty="0" smtClean="0">
                <a:solidFill>
                  <a:srgbClr val="FFC000"/>
                </a:solidFill>
                <a:latin typeface="Narkisim" pitchFamily="34" charset="-79"/>
                <a:cs typeface="Narkisim" pitchFamily="34" charset="-79"/>
              </a:rPr>
              <a:t>¿Qué aspectos crees que puedes seguir trabajando en ti para obtener mejores resultados?</a:t>
            </a:r>
          </a:p>
          <a:p>
            <a:pPr algn="just">
              <a:defRPr/>
            </a:pPr>
            <a:endParaRPr lang="es-MX" sz="2000" b="1" dirty="0" smtClean="0">
              <a:solidFill>
                <a:srgbClr val="FFC000"/>
              </a:solidFill>
              <a:latin typeface="Narkisim" pitchFamily="34" charset="-79"/>
              <a:cs typeface="Narkisim" pitchFamily="34" charset="-79"/>
            </a:endParaRP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 smtClean="0"/>
              <a:t>Buscar más y nuevas fuentes de información para estar actualizados.</a:t>
            </a:r>
            <a:endParaRPr lang="es-MX" sz="2000" dirty="0" smtClean="0"/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 smtClean="0"/>
              <a:t>Aplicar la información obtenida en formatos digitales y uso de las TIC para atraer más a los alumnos.</a:t>
            </a:r>
            <a:endParaRPr lang="es-MX" sz="2000" dirty="0" smtClean="0"/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 smtClean="0"/>
              <a:t>Crear redes sociales para interactuar e intercambiar los productos que se vayan elaborando e irlos corrigiendo.</a:t>
            </a:r>
            <a:endParaRPr lang="es-MX" sz="2000" dirty="0" smtClean="0"/>
          </a:p>
          <a:p>
            <a:pPr algn="just">
              <a:defRPr/>
            </a:pPr>
            <a:r>
              <a:rPr lang="es-MX" sz="2000" dirty="0" smtClean="0">
                <a:latin typeface="Narkisim" pitchFamily="34" charset="-79"/>
                <a:cs typeface="Narkisim" pitchFamily="34" charset="-79"/>
              </a:rPr>
              <a:t> </a:t>
            </a:r>
          </a:p>
          <a:p>
            <a:pPr>
              <a:defRPr/>
            </a:pPr>
            <a:endParaRPr lang="es-MX" dirty="0" smtClean="0"/>
          </a:p>
        </p:txBody>
      </p:sp>
      <p:sp>
        <p:nvSpPr>
          <p:cNvPr id="45059" name="2 CuadroTexto"/>
          <p:cNvSpPr txBox="1">
            <a:spLocks noChangeArrowheads="1"/>
          </p:cNvSpPr>
          <p:nvPr/>
        </p:nvSpPr>
        <p:spPr bwMode="auto">
          <a:xfrm>
            <a:off x="433388" y="558800"/>
            <a:ext cx="3098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 dirty="0">
                <a:latin typeface="Britannic Bold" pitchFamily="34" charset="0"/>
              </a:rPr>
              <a:t>REFLEXIÓN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1963" y="2095500"/>
            <a:ext cx="10906125" cy="369570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s-MX" b="1" dirty="0">
                <a:solidFill>
                  <a:srgbClr val="FFC000"/>
                </a:solidFill>
                <a:latin typeface="Narkisim" pitchFamily="34" charset="-79"/>
                <a:cs typeface="Narkisim" pitchFamily="34" charset="-79"/>
              </a:rPr>
              <a:t>¿Qué de lo aprendido en el proceso repercute de forma positiva en tus sesiones cotidianas de trabajo?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s-ES" dirty="0" smtClean="0">
                <a:effectLst/>
              </a:rPr>
              <a:t>Manejo </a:t>
            </a:r>
            <a:r>
              <a:rPr lang="es-ES" dirty="0">
                <a:effectLst/>
              </a:rPr>
              <a:t>de una nomenclatura y un lenguaje propio del tema a investigar por parte de los </a:t>
            </a:r>
            <a:r>
              <a:rPr lang="es-ES" dirty="0" smtClean="0">
                <a:effectLst/>
              </a:rPr>
              <a:t>alumnos.</a:t>
            </a:r>
            <a:endParaRPr lang="es-MX" dirty="0">
              <a:effectLst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s-ES" dirty="0" smtClean="0">
                <a:effectLst/>
              </a:rPr>
              <a:t>Actitud </a:t>
            </a:r>
            <a:r>
              <a:rPr lang="es-ES" dirty="0">
                <a:effectLst/>
              </a:rPr>
              <a:t>de indagar ante lo que es desconocido para los </a:t>
            </a:r>
            <a:r>
              <a:rPr lang="es-ES" dirty="0" smtClean="0">
                <a:effectLst/>
              </a:rPr>
              <a:t>alumnos.</a:t>
            </a:r>
            <a:endParaRPr lang="es-MX" dirty="0">
              <a:effectLst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s-ES" dirty="0" smtClean="0">
                <a:effectLst/>
              </a:rPr>
              <a:t>Ser </a:t>
            </a:r>
            <a:r>
              <a:rPr lang="es-ES" dirty="0">
                <a:effectLst/>
              </a:rPr>
              <a:t>autodidactas. Ellos mismos se vuelven inquisidores de la información, la  analizan y cuestionan. </a:t>
            </a:r>
            <a:endParaRPr lang="es-MX" dirty="0">
              <a:effectLst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s-ES" dirty="0" smtClean="0">
                <a:effectLst/>
              </a:rPr>
              <a:t>Sugieren </a:t>
            </a:r>
            <a:r>
              <a:rPr lang="es-ES" dirty="0">
                <a:effectLst/>
              </a:rPr>
              <a:t>y aportan nuevas ideas o propuestas.</a:t>
            </a:r>
            <a:endParaRPr lang="es-MX" dirty="0">
              <a:effectLst/>
            </a:endParaRPr>
          </a:p>
          <a:p>
            <a:pPr marL="0" indent="0">
              <a:buFont typeface="Arial" charset="0"/>
              <a:buNone/>
              <a:defRPr/>
            </a:pPr>
            <a:endParaRPr lang="es-MX" dirty="0"/>
          </a:p>
        </p:txBody>
      </p:sp>
      <p:sp>
        <p:nvSpPr>
          <p:cNvPr id="46083" name="3 CuadroTexto"/>
          <p:cNvSpPr txBox="1">
            <a:spLocks noChangeArrowheads="1"/>
          </p:cNvSpPr>
          <p:nvPr/>
        </p:nvSpPr>
        <p:spPr bwMode="auto">
          <a:xfrm>
            <a:off x="433388" y="558800"/>
            <a:ext cx="3098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Britannic Bold" pitchFamily="34" charset="0"/>
              </a:rPr>
              <a:t>REFLEXIÓN</a:t>
            </a:r>
            <a:endParaRPr lang="es-MX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1711</TotalTime>
  <Words>389</Words>
  <Application>Microsoft Office PowerPoint</Application>
  <PresentationFormat>Personalizado</PresentationFormat>
  <Paragraphs>60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Damask</vt:lpstr>
      <vt:lpstr>Pasos necesarios para elaborar una Infografía</vt:lpstr>
      <vt:lpstr>1.- Seleccionar el tema</vt:lpstr>
      <vt:lpstr>3.- Jerarquizar. De lo general a lo particular.</vt:lpstr>
      <vt:lpstr>Diapositiva 4</vt:lpstr>
      <vt:lpstr>Diapositiva 5</vt:lpstr>
      <vt:lpstr>Diapositiva 6</vt:lpstr>
      <vt:lpstr>Diapositiva 7</vt:lpstr>
      <vt:lpstr>Diapositiva 8</vt:lpstr>
      <vt:lpstr>Diapositiva 9</vt:lpstr>
      <vt:lpstr>Referencias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Conexiones</dc:title>
  <dc:creator>Dulijh Uranga</dc:creator>
  <cp:lastModifiedBy>Raymundo</cp:lastModifiedBy>
  <cp:revision>94</cp:revision>
  <dcterms:created xsi:type="dcterms:W3CDTF">2017-10-28T16:27:28Z</dcterms:created>
  <dcterms:modified xsi:type="dcterms:W3CDTF">2018-06-29T18:06:51Z</dcterms:modified>
</cp:coreProperties>
</file>