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DD"/>
    <a:srgbClr val="37BFF2"/>
    <a:srgbClr val="0175BA"/>
    <a:srgbClr val="BFD370"/>
    <a:srgbClr val="CE757B"/>
    <a:srgbClr val="47C5D5"/>
    <a:srgbClr val="879E93"/>
    <a:srgbClr val="CF765F"/>
    <a:srgbClr val="1198C7"/>
    <a:srgbClr val="1AB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5BB866-DE83-4A34-80A2-97AC19761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5B6AD2-5F00-4848-9B9A-7B0C082631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210363-34BF-4386-AD6E-C99C803D3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2656-BFF8-49ED-B0AC-DBDAD4EA862C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183A9A-1E9C-4475-931A-41B2EE37B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261A60-E53F-4976-9B78-F4EAB5B70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A98B-C916-4772-BBBF-639B5817E7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223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E7AB6-0F5B-4BC2-A0B3-F226056BB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1ED587-63CF-47D7-8726-782DC9B452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FB779F-B11D-4229-93A0-372CC7DE1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2656-BFF8-49ED-B0AC-DBDAD4EA862C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F4955F-A0FA-426F-AB53-6A553D72D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587FCE-DACE-4411-8D83-F6348928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A98B-C916-4772-BBBF-639B5817E7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9086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130499B-A629-4A64-9686-04FE764D1C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8C6ACD-FD50-4600-9602-25FC1CF84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A3DE6D-C98C-4BAD-ADF4-7B1E65662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2656-BFF8-49ED-B0AC-DBDAD4EA862C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639457-AF48-485B-ABF6-8ECF9BB1B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421CE3-1B9D-46D2-B0D9-991127DD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A98B-C916-4772-BBBF-639B5817E7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978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BFC533-721A-4C26-A043-160DE3A6F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B90AEC-EC83-4B45-B40C-E187C13FC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C43664-38A4-4E2B-BA5D-D421D6132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2656-BFF8-49ED-B0AC-DBDAD4EA862C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E414D9-A4A1-4DBB-9D0B-451967828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7B48D4-079A-489A-9335-7DA7451D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A98B-C916-4772-BBBF-639B5817E7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305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8E59B-67B1-4BA4-A0E6-7EDAC8F1A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FF393C-0207-40B3-9481-AE09854D2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7DFD8A-9BDC-4E38-8441-E2BDE7492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2656-BFF8-49ED-B0AC-DBDAD4EA862C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647732-5E1E-4D64-B9A0-C5B332955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ED63A5-7286-4B8B-A5C7-0F7DF20F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A98B-C916-4772-BBBF-639B5817E7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515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33C1B9-1D1D-4FAA-B500-EAFEF5D17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7A2A7F-5FC7-47DC-846A-16CAE9DA2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C8F079-7FAB-4BDC-9A40-A420DA871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1BCC8B-0814-46D7-A4C6-7CF4FBC79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2656-BFF8-49ED-B0AC-DBDAD4EA862C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13AA6A-A21D-4E63-BABB-1BB53AF32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3615D2-9936-4824-8D89-FCB68249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A98B-C916-4772-BBBF-639B5817E7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867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C02520-A1DD-45AA-8B16-415B3CDBF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3039A5-FD30-4345-B897-CF6101B31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178D775-ACDC-4F49-A88F-7C20F3EC9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D7CD30-116A-4603-A417-5317BAC186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0C8923-49C9-4C3E-AE24-6653EC0F51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4A23171-902C-45B3-B727-F68196AFB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2656-BFF8-49ED-B0AC-DBDAD4EA862C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9F3E80A-4ED0-47AC-8EA6-289323A1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BA85367-B53B-41EF-B94C-D7BFA9E68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A98B-C916-4772-BBBF-639B5817E7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762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C1B74-43FB-473D-AB09-7779FE3A9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DC05CCF-40AC-4912-A404-008F69B19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2656-BFF8-49ED-B0AC-DBDAD4EA862C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7720309-9B85-459A-9CE0-48C7C43F4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C04637C-1AE2-4B83-AF4B-0165DDE6B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A98B-C916-4772-BBBF-639B5817E7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9571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006C2C-B210-4E0A-B78C-3E17ACE44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2656-BFF8-49ED-B0AC-DBDAD4EA862C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C32B097-C81D-4100-8068-BCEE199A4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0E4F2B-AECA-4EDE-873F-4D303F083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A98B-C916-4772-BBBF-639B5817E7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0435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EC495A-9FE5-41EE-B98E-9B22C51EF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FB73CD-D437-4494-9F4B-AC00E336A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ECA3F2-8AF9-4B39-8CA7-B79813C28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CDF6B8-8EA1-482A-902A-C7AC77805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2656-BFF8-49ED-B0AC-DBDAD4EA862C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12DB82-53CE-4481-B756-DA56C444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DEC13C-6EC2-4C9E-8AB6-3E96A16D3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A98B-C916-4772-BBBF-639B5817E7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0455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DC0C22-B3E3-4B6F-922E-08BC2AF6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C89E83-282A-4726-869A-B00AAAC9AB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50721C-36B4-4CD5-B19D-8DF24F54A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A4373F-9C63-4C4B-AFE4-E0E47CB65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2656-BFF8-49ED-B0AC-DBDAD4EA862C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89C277-5C2B-4F38-A3D8-E44A5B2A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66C3D5-CB5C-4E42-994D-54670F277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A98B-C916-4772-BBBF-639B5817E7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68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D0470EA-0856-43D6-9679-E9FC0A01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56D8FE-D8CE-4BC5-8B4D-EB1F26DC0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551A77-06C3-45EE-A301-E9517FE4A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22656-BFF8-49ED-B0AC-DBDAD4EA862C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3CE0AF-A002-48DB-BD58-5A5E93677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D8AEC2-7841-4807-89F3-76812A8AC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9A98B-C916-4772-BBBF-639B5817E7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316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25624DB-6F3C-48BA-B43F-BF81DFA73E68}"/>
              </a:ext>
            </a:extLst>
          </p:cNvPr>
          <p:cNvSpPr/>
          <p:nvPr/>
        </p:nvSpPr>
        <p:spPr>
          <a:xfrm>
            <a:off x="1" y="0"/>
            <a:ext cx="12192000" cy="1473693"/>
          </a:xfrm>
          <a:prstGeom prst="rect">
            <a:avLst/>
          </a:prstGeom>
          <a:solidFill>
            <a:srgbClr val="B5E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2.png" descr="Conexiones_Horizontal1a.png">
            <a:extLst>
              <a:ext uri="{FF2B5EF4-FFF2-40B4-BE49-F238E27FC236}">
                <a16:creationId xmlns:a16="http://schemas.microsoft.com/office/drawing/2014/main" id="{A61FAFF9-48FE-4DA3-BA2C-E2DCD251C11E}"/>
              </a:ext>
            </a:extLst>
          </p:cNvPr>
          <p:cNvPicPr/>
          <p:nvPr/>
        </p:nvPicPr>
        <p:blipFill rotWithShape="1">
          <a:blip r:embed="rId2"/>
          <a:srcRect l="2910" t="13124" r="59998"/>
          <a:stretch/>
        </p:blipFill>
        <p:spPr>
          <a:xfrm>
            <a:off x="7557856" y="-1"/>
            <a:ext cx="4634144" cy="1473693"/>
          </a:xfrm>
          <a:prstGeom prst="rect">
            <a:avLst/>
          </a:prstGeom>
          <a:ln/>
        </p:spPr>
      </p:pic>
      <p:pic>
        <p:nvPicPr>
          <p:cNvPr id="6" name="image2.png" descr="Conexiones_Horizontal1a.png">
            <a:extLst>
              <a:ext uri="{FF2B5EF4-FFF2-40B4-BE49-F238E27FC236}">
                <a16:creationId xmlns:a16="http://schemas.microsoft.com/office/drawing/2014/main" id="{D60D7110-C65F-4B26-8927-417181D18180}"/>
              </a:ext>
            </a:extLst>
          </p:cNvPr>
          <p:cNvPicPr/>
          <p:nvPr/>
        </p:nvPicPr>
        <p:blipFill rotWithShape="1">
          <a:blip r:embed="rId2"/>
          <a:srcRect l="49301" t="21512" b="7311"/>
          <a:stretch/>
        </p:blipFill>
        <p:spPr>
          <a:xfrm>
            <a:off x="3077496" y="5168834"/>
            <a:ext cx="9216948" cy="1776183"/>
          </a:xfrm>
          <a:prstGeom prst="rect">
            <a:avLst/>
          </a:prstGeom>
          <a:ln/>
        </p:spPr>
      </p:pic>
      <p:pic>
        <p:nvPicPr>
          <p:cNvPr id="7" name="Imagen 6" descr="C:\Users\Calidad\Pictures\escudo transparente.jpg">
            <a:extLst>
              <a:ext uri="{FF2B5EF4-FFF2-40B4-BE49-F238E27FC236}">
                <a16:creationId xmlns:a16="http://schemas.microsoft.com/office/drawing/2014/main" id="{8A7F97C8-82EB-4AE9-AC58-25ACD6AB8791}"/>
              </a:ext>
            </a:extLst>
          </p:cNvPr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0"/>
          <a:stretch/>
        </p:blipFill>
        <p:spPr bwMode="auto">
          <a:xfrm>
            <a:off x="315321" y="273341"/>
            <a:ext cx="790014" cy="927007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2049" name="Imagen 3">
            <a:extLst>
              <a:ext uri="{FF2B5EF4-FFF2-40B4-BE49-F238E27FC236}">
                <a16:creationId xmlns:a16="http://schemas.microsoft.com/office/drawing/2014/main" id="{86048BFE-9A76-4DB9-A86C-B6B60B067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31" y="5342627"/>
            <a:ext cx="2656198" cy="142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2A8C3A0B-4AD8-4D0B-8AC2-99329F955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2BF71513-A3D8-4BC2-862E-C2430826A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144" y="198236"/>
            <a:ext cx="456176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erpetua" panose="02020502060401020303" pitchFamily="18" charset="0"/>
                <a:ea typeface="Times New Roman" panose="02020603050405020304" pitchFamily="18" charset="0"/>
              </a:rPr>
              <a:t>UNIVERSIDAD MOTOLINÍA A. C.</a:t>
            </a:r>
            <a:endParaRPr kumimoji="0" lang="es-MX" altLang="es-MX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erpetua" panose="02020502060401020303" pitchFamily="18" charset="0"/>
                <a:ea typeface="Times New Roman" panose="02020603050405020304" pitchFamily="18" charset="0"/>
              </a:rPr>
              <a:t>Cerrada de Ameyalco No. 227. Col. Del Valle.  Ciudad de México</a:t>
            </a:r>
            <a:endParaRPr kumimoji="0" lang="es-MX" altLang="es-MX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05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Acreditado por la </a:t>
            </a:r>
            <a:r>
              <a:rPr kumimoji="0" lang="es-ES" altLang="es-MX" sz="105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CNEP</a:t>
            </a:r>
            <a:r>
              <a:rPr kumimoji="0" lang="es-ES" alt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s-MX" altLang="es-MX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erpetua" panose="02020502060401020303" pitchFamily="18" charset="0"/>
                <a:ea typeface="Times New Roman" panose="02020603050405020304" pitchFamily="18" charset="0"/>
              </a:rPr>
              <a:t>PREPARATORIA UNAM-1028</a:t>
            </a:r>
            <a:endParaRPr kumimoji="0" lang="es-ES" altLang="es-MX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B0C504-30E6-4258-AAA9-6E84E74A34DA}"/>
              </a:ext>
            </a:extLst>
          </p:cNvPr>
          <p:cNvSpPr txBox="1"/>
          <p:nvPr/>
        </p:nvSpPr>
        <p:spPr>
          <a:xfrm>
            <a:off x="315321" y="1747033"/>
            <a:ext cx="10924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u="sng" dirty="0">
                <a:latin typeface="Abadi Extra Light" panose="020B0204020104020204" pitchFamily="34" charset="0"/>
              </a:rPr>
              <a:t>PORTAFOLIO VIRTUAL DE EVIDENCIAS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E8B21D-928F-4603-BAAF-97C2CEB77E00}"/>
              </a:ext>
            </a:extLst>
          </p:cNvPr>
          <p:cNvSpPr txBox="1"/>
          <p:nvPr/>
        </p:nvSpPr>
        <p:spPr>
          <a:xfrm>
            <a:off x="4524652" y="3691505"/>
            <a:ext cx="7608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Abadi" panose="020B0604020104020204" pitchFamily="34" charset="0"/>
              </a:rPr>
              <a:t>EQUIPO No. 3:</a:t>
            </a:r>
          </a:p>
          <a:p>
            <a:endParaRPr lang="es-MX" b="1" dirty="0">
              <a:latin typeface="Abadi" panose="020B0604020104020204" pitchFamily="34" charset="0"/>
            </a:endParaRPr>
          </a:p>
          <a:p>
            <a:r>
              <a:rPr lang="es-MX" b="1" dirty="0">
                <a:latin typeface="Abadi" panose="020B0604020104020204" pitchFamily="34" charset="0"/>
              </a:rPr>
              <a:t>ING. RAÚL ISIDRO ÁLVAREZ BERRA			FÍSICA III (1401)</a:t>
            </a:r>
          </a:p>
          <a:p>
            <a:r>
              <a:rPr lang="es-MX" b="1" dirty="0">
                <a:latin typeface="Abadi" panose="020B0604020104020204" pitchFamily="34" charset="0"/>
              </a:rPr>
              <a:t>LIC. ANA VALERIA TORRES SANDOVAL		LÓGICA (1404)</a:t>
            </a:r>
          </a:p>
          <a:p>
            <a:r>
              <a:rPr lang="es-MX" b="1" dirty="0">
                <a:latin typeface="Abadi" panose="020B0604020104020204" pitchFamily="34" charset="0"/>
              </a:rPr>
              <a:t>DR. EN GEOG. ROBERTO CARLOS BORJA BAEZA	GEOGRAFÍA (1405)</a:t>
            </a:r>
          </a:p>
        </p:txBody>
      </p:sp>
    </p:spTree>
    <p:extLst>
      <p:ext uri="{BB962C8B-B14F-4D97-AF65-F5344CB8AC3E}">
        <p14:creationId xmlns:p14="http://schemas.microsoft.com/office/powerpoint/2010/main" val="28687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25624DB-6F3C-48BA-B43F-BF81DFA73E68}"/>
              </a:ext>
            </a:extLst>
          </p:cNvPr>
          <p:cNvSpPr/>
          <p:nvPr/>
        </p:nvSpPr>
        <p:spPr>
          <a:xfrm>
            <a:off x="1" y="0"/>
            <a:ext cx="1229031" cy="6857999"/>
          </a:xfrm>
          <a:prstGeom prst="rect">
            <a:avLst/>
          </a:prstGeom>
          <a:solidFill>
            <a:srgbClr val="B5E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2.png" descr="Conexiones_Horizontal1a.png">
            <a:extLst>
              <a:ext uri="{FF2B5EF4-FFF2-40B4-BE49-F238E27FC236}">
                <a16:creationId xmlns:a16="http://schemas.microsoft.com/office/drawing/2014/main" id="{A61FAFF9-48FE-4DA3-BA2C-E2DCD251C11E}"/>
              </a:ext>
            </a:extLst>
          </p:cNvPr>
          <p:cNvPicPr/>
          <p:nvPr/>
        </p:nvPicPr>
        <p:blipFill rotWithShape="1">
          <a:blip r:embed="rId2"/>
          <a:srcRect l="2910" t="18048" r="87149" b="5980"/>
          <a:stretch/>
        </p:blipFill>
        <p:spPr>
          <a:xfrm>
            <a:off x="116080" y="2919951"/>
            <a:ext cx="970456" cy="1018095"/>
          </a:xfrm>
          <a:prstGeom prst="rect">
            <a:avLst/>
          </a:prstGeom>
          <a:ln/>
        </p:spPr>
      </p:pic>
      <p:pic>
        <p:nvPicPr>
          <p:cNvPr id="7" name="Imagen 6" descr="C:\Users\Calidad\Pictures\escudo transparente.jpg">
            <a:extLst>
              <a:ext uri="{FF2B5EF4-FFF2-40B4-BE49-F238E27FC236}">
                <a16:creationId xmlns:a16="http://schemas.microsoft.com/office/drawing/2014/main" id="{8A7F97C8-82EB-4AE9-AC58-25ACD6AB8791}"/>
              </a:ext>
            </a:extLst>
          </p:cNvPr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0"/>
          <a:stretch/>
        </p:blipFill>
        <p:spPr bwMode="auto">
          <a:xfrm>
            <a:off x="206301" y="209336"/>
            <a:ext cx="790014" cy="927007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2049" name="Imagen 3">
            <a:extLst>
              <a:ext uri="{FF2B5EF4-FFF2-40B4-BE49-F238E27FC236}">
                <a16:creationId xmlns:a16="http://schemas.microsoft.com/office/drawing/2014/main" id="{86048BFE-9A76-4DB9-A86C-B6B60B067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08" y="5939267"/>
            <a:ext cx="1255447" cy="67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2A8C3A0B-4AD8-4D0B-8AC2-99329F955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B0C504-30E6-4258-AAA9-6E84E74A34DA}"/>
              </a:ext>
            </a:extLst>
          </p:cNvPr>
          <p:cNvSpPr txBox="1"/>
          <p:nvPr/>
        </p:nvSpPr>
        <p:spPr>
          <a:xfrm>
            <a:off x="2858611" y="209336"/>
            <a:ext cx="9067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5400" b="1" dirty="0">
                <a:latin typeface="Abadi Extra Light" panose="020B0204020104020204" pitchFamily="34" charset="0"/>
              </a:rPr>
              <a:t>PROYECTO INTERDISCIPLINARIO</a:t>
            </a:r>
            <a:endParaRPr lang="es-MX" sz="4400" b="1" dirty="0">
              <a:latin typeface="Abadi Extra Light" panose="020B0204020104020204" pitchFamily="34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1A414646-993C-4247-B753-A675C35280C8}"/>
              </a:ext>
            </a:extLst>
          </p:cNvPr>
          <p:cNvCxnSpPr>
            <a:cxnSpLocks/>
          </p:cNvCxnSpPr>
          <p:nvPr/>
        </p:nvCxnSpPr>
        <p:spPr>
          <a:xfrm>
            <a:off x="1229032" y="209336"/>
            <a:ext cx="10707329" cy="0"/>
          </a:xfrm>
          <a:prstGeom prst="line">
            <a:avLst/>
          </a:prstGeom>
          <a:ln w="38100">
            <a:solidFill>
              <a:srgbClr val="B5E7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7935684-24FE-44F2-93EE-E2DCFDB9BB74}"/>
              </a:ext>
            </a:extLst>
          </p:cNvPr>
          <p:cNvCxnSpPr>
            <a:cxnSpLocks/>
          </p:cNvCxnSpPr>
          <p:nvPr/>
        </p:nvCxnSpPr>
        <p:spPr>
          <a:xfrm>
            <a:off x="1484671" y="1132666"/>
            <a:ext cx="10707329" cy="0"/>
          </a:xfrm>
          <a:prstGeom prst="line">
            <a:avLst/>
          </a:prstGeom>
          <a:ln w="38100">
            <a:solidFill>
              <a:srgbClr val="B5E7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576835B7-0378-4328-B915-0C196F5F07E1}"/>
              </a:ext>
            </a:extLst>
          </p:cNvPr>
          <p:cNvSpPr txBox="1"/>
          <p:nvPr/>
        </p:nvSpPr>
        <p:spPr>
          <a:xfrm>
            <a:off x="1345111" y="2367169"/>
            <a:ext cx="94259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b="1" dirty="0">
                <a:solidFill>
                  <a:srgbClr val="0175BA"/>
                </a:solidFill>
                <a:latin typeface="Abadi" panose="020B0604020104020204" pitchFamily="34" charset="0"/>
              </a:rPr>
              <a:t>PREDICCIÓN DE SISMOS: Mitos y falacias.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576BA71-B18B-47CE-AE02-70311919E37D}"/>
              </a:ext>
            </a:extLst>
          </p:cNvPr>
          <p:cNvSpPr txBox="1"/>
          <p:nvPr/>
        </p:nvSpPr>
        <p:spPr>
          <a:xfrm>
            <a:off x="6747029" y="5044830"/>
            <a:ext cx="51893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u="sng" dirty="0">
                <a:solidFill>
                  <a:srgbClr val="CF765F"/>
                </a:solidFill>
                <a:latin typeface="Abadi" panose="020B0604020104020204" pitchFamily="34" charset="0"/>
              </a:rPr>
              <a:t>Ciclo escolar: 2017 – 2018</a:t>
            </a:r>
          </a:p>
          <a:p>
            <a:pPr algn="r"/>
            <a:r>
              <a:rPr lang="es-MX" sz="2800" dirty="0">
                <a:solidFill>
                  <a:srgbClr val="CF765F"/>
                </a:solidFill>
                <a:latin typeface="Abadi" panose="020B0604020104020204" pitchFamily="34" charset="0"/>
              </a:rPr>
              <a:t>Fecha de inicio: </a:t>
            </a:r>
            <a:r>
              <a:rPr lang="es-MX" sz="2800" b="1" dirty="0">
                <a:solidFill>
                  <a:srgbClr val="CF765F"/>
                </a:solidFill>
                <a:latin typeface="Abadi" panose="020B0604020104020204" pitchFamily="34" charset="0"/>
              </a:rPr>
              <a:t>Agosto 2017</a:t>
            </a:r>
          </a:p>
          <a:p>
            <a:pPr algn="r"/>
            <a:r>
              <a:rPr lang="es-MX" sz="2800" dirty="0">
                <a:solidFill>
                  <a:srgbClr val="CF765F"/>
                </a:solidFill>
                <a:latin typeface="Abadi" panose="020B0604020104020204" pitchFamily="34" charset="0"/>
              </a:rPr>
              <a:t>Fecha de término: </a:t>
            </a:r>
            <a:r>
              <a:rPr lang="es-MX" sz="2800" b="1" dirty="0">
                <a:solidFill>
                  <a:srgbClr val="CF765F"/>
                </a:solidFill>
                <a:latin typeface="Abadi" panose="020B0604020104020204" pitchFamily="34" charset="0"/>
              </a:rPr>
              <a:t>Octubre 2017</a:t>
            </a:r>
          </a:p>
        </p:txBody>
      </p:sp>
    </p:spTree>
    <p:extLst>
      <p:ext uri="{BB962C8B-B14F-4D97-AF65-F5344CB8AC3E}">
        <p14:creationId xmlns:p14="http://schemas.microsoft.com/office/powerpoint/2010/main" val="150763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25624DB-6F3C-48BA-B43F-BF81DFA73E68}"/>
              </a:ext>
            </a:extLst>
          </p:cNvPr>
          <p:cNvSpPr/>
          <p:nvPr/>
        </p:nvSpPr>
        <p:spPr>
          <a:xfrm>
            <a:off x="1" y="0"/>
            <a:ext cx="1229031" cy="6857999"/>
          </a:xfrm>
          <a:prstGeom prst="rect">
            <a:avLst/>
          </a:prstGeom>
          <a:solidFill>
            <a:srgbClr val="B5E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2.png" descr="Conexiones_Horizontal1a.png">
            <a:extLst>
              <a:ext uri="{FF2B5EF4-FFF2-40B4-BE49-F238E27FC236}">
                <a16:creationId xmlns:a16="http://schemas.microsoft.com/office/drawing/2014/main" id="{A61FAFF9-48FE-4DA3-BA2C-E2DCD251C11E}"/>
              </a:ext>
            </a:extLst>
          </p:cNvPr>
          <p:cNvPicPr/>
          <p:nvPr/>
        </p:nvPicPr>
        <p:blipFill rotWithShape="1">
          <a:blip r:embed="rId2"/>
          <a:srcRect l="2910" t="18048" r="87149" b="5980"/>
          <a:stretch/>
        </p:blipFill>
        <p:spPr>
          <a:xfrm>
            <a:off x="116080" y="2919951"/>
            <a:ext cx="970456" cy="1018095"/>
          </a:xfrm>
          <a:prstGeom prst="rect">
            <a:avLst/>
          </a:prstGeom>
          <a:ln/>
        </p:spPr>
      </p:pic>
      <p:pic>
        <p:nvPicPr>
          <p:cNvPr id="7" name="Imagen 6" descr="C:\Users\Calidad\Pictures\escudo transparente.jpg">
            <a:extLst>
              <a:ext uri="{FF2B5EF4-FFF2-40B4-BE49-F238E27FC236}">
                <a16:creationId xmlns:a16="http://schemas.microsoft.com/office/drawing/2014/main" id="{8A7F97C8-82EB-4AE9-AC58-25ACD6AB8791}"/>
              </a:ext>
            </a:extLst>
          </p:cNvPr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0"/>
          <a:stretch/>
        </p:blipFill>
        <p:spPr bwMode="auto">
          <a:xfrm>
            <a:off x="206301" y="209336"/>
            <a:ext cx="790014" cy="927007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2049" name="Imagen 3">
            <a:extLst>
              <a:ext uri="{FF2B5EF4-FFF2-40B4-BE49-F238E27FC236}">
                <a16:creationId xmlns:a16="http://schemas.microsoft.com/office/drawing/2014/main" id="{86048BFE-9A76-4DB9-A86C-B6B60B067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08" y="5939267"/>
            <a:ext cx="1255447" cy="67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2A8C3A0B-4AD8-4D0B-8AC2-99329F955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B0C504-30E6-4258-AAA9-6E84E74A34DA}"/>
              </a:ext>
            </a:extLst>
          </p:cNvPr>
          <p:cNvSpPr txBox="1"/>
          <p:nvPr/>
        </p:nvSpPr>
        <p:spPr>
          <a:xfrm>
            <a:off x="1261784" y="251037"/>
            <a:ext cx="10674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4800" b="1" dirty="0">
                <a:latin typeface="Abadi Extra Light" panose="020B0204020104020204" pitchFamily="34" charset="0"/>
              </a:rPr>
              <a:t>PRODUCTOS GENERADOS EN LA 1ª </a:t>
            </a:r>
            <a:r>
              <a:rPr lang="es-MX" sz="4800" b="1" dirty="0" err="1">
                <a:latin typeface="Abadi Extra Light" panose="020B0204020104020204" pitchFamily="34" charset="0"/>
              </a:rPr>
              <a:t>R.T</a:t>
            </a:r>
            <a:r>
              <a:rPr lang="es-MX" sz="4800" b="1" dirty="0">
                <a:latin typeface="Abadi Extra Light" panose="020B0204020104020204" pitchFamily="34" charset="0"/>
              </a:rPr>
              <a:t>.</a:t>
            </a:r>
            <a:endParaRPr lang="es-MX" sz="4000" b="1" dirty="0">
              <a:latin typeface="Abadi Extra Light" panose="020B0204020104020204" pitchFamily="34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1A414646-993C-4247-B753-A675C35280C8}"/>
              </a:ext>
            </a:extLst>
          </p:cNvPr>
          <p:cNvCxnSpPr>
            <a:cxnSpLocks/>
          </p:cNvCxnSpPr>
          <p:nvPr/>
        </p:nvCxnSpPr>
        <p:spPr>
          <a:xfrm>
            <a:off x="1229032" y="209336"/>
            <a:ext cx="10707329" cy="0"/>
          </a:xfrm>
          <a:prstGeom prst="line">
            <a:avLst/>
          </a:prstGeom>
          <a:ln w="38100">
            <a:solidFill>
              <a:srgbClr val="B5E7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7935684-24FE-44F2-93EE-E2DCFDB9BB74}"/>
              </a:ext>
            </a:extLst>
          </p:cNvPr>
          <p:cNvCxnSpPr>
            <a:cxnSpLocks/>
          </p:cNvCxnSpPr>
          <p:nvPr/>
        </p:nvCxnSpPr>
        <p:spPr>
          <a:xfrm>
            <a:off x="1484671" y="1132666"/>
            <a:ext cx="10707329" cy="0"/>
          </a:xfrm>
          <a:prstGeom prst="line">
            <a:avLst/>
          </a:prstGeom>
          <a:ln w="38100">
            <a:solidFill>
              <a:srgbClr val="B5E7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E32B27D-D97E-4EF0-A451-2D37E9061765}"/>
              </a:ext>
            </a:extLst>
          </p:cNvPr>
          <p:cNvSpPr txBox="1"/>
          <p:nvPr/>
        </p:nvSpPr>
        <p:spPr>
          <a:xfrm>
            <a:off x="6924583" y="6383657"/>
            <a:ext cx="5267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</a:rPr>
              <a:t>PREDICCIÓN DE SISMOS: Mitos y falacias.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FDA3293-17BE-44CA-8610-61E7C8E1D59D}"/>
              </a:ext>
            </a:extLst>
          </p:cNvPr>
          <p:cNvSpPr txBox="1"/>
          <p:nvPr/>
        </p:nvSpPr>
        <p:spPr>
          <a:xfrm>
            <a:off x="1121175" y="6383656"/>
            <a:ext cx="1871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</a:rPr>
              <a:t>Equipo No. 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04770BF-2023-4974-9DAA-345EBC273739}"/>
              </a:ext>
            </a:extLst>
          </p:cNvPr>
          <p:cNvSpPr txBox="1"/>
          <p:nvPr/>
        </p:nvSpPr>
        <p:spPr>
          <a:xfrm>
            <a:off x="1261784" y="1172725"/>
            <a:ext cx="1056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b="1" dirty="0">
                <a:latin typeface="Abadi Extra Light" panose="020B0204020104020204" pitchFamily="34" charset="0"/>
              </a:rPr>
              <a:t>1. </a:t>
            </a:r>
            <a:r>
              <a:rPr lang="es-MX" sz="3200" b="1" dirty="0" err="1">
                <a:latin typeface="Abadi Extra Light" panose="020B0204020104020204" pitchFamily="34" charset="0"/>
              </a:rPr>
              <a:t>C.A.I.A.C</a:t>
            </a:r>
            <a:r>
              <a:rPr lang="es-MX" sz="3200" b="1" dirty="0">
                <a:latin typeface="Abadi Extra Light" panose="020B0204020104020204" pitchFamily="34" charset="0"/>
              </a:rPr>
              <a:t>. Conclusiones generales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BE3003-E62B-45FE-A2F0-A190B0579F60}"/>
              </a:ext>
            </a:extLst>
          </p:cNvPr>
          <p:cNvSpPr txBox="1"/>
          <p:nvPr/>
        </p:nvSpPr>
        <p:spPr>
          <a:xfrm>
            <a:off x="8065697" y="1203502"/>
            <a:ext cx="3870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1198C7"/>
                </a:solidFill>
              </a:rPr>
              <a:t>INTERDISCIPLINARIEDAD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A03753D-197D-4214-9C94-0DAF86557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70783"/>
              </p:ext>
            </p:extLst>
          </p:nvPr>
        </p:nvGraphicFramePr>
        <p:xfrm>
          <a:off x="1484671" y="1848190"/>
          <a:ext cx="10451690" cy="41869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5376">
                  <a:extLst>
                    <a:ext uri="{9D8B030D-6E8A-4147-A177-3AD203B41FA5}">
                      <a16:colId xmlns:a16="http://schemas.microsoft.com/office/drawing/2014/main" val="2433303743"/>
                    </a:ext>
                  </a:extLst>
                </a:gridCol>
                <a:gridCol w="8456314">
                  <a:extLst>
                    <a:ext uri="{9D8B030D-6E8A-4147-A177-3AD203B41FA5}">
                      <a16:colId xmlns:a16="http://schemas.microsoft.com/office/drawing/2014/main" val="267665276"/>
                    </a:ext>
                  </a:extLst>
                </a:gridCol>
              </a:tblGrid>
              <a:tr h="563086">
                <a:tc>
                  <a:txBody>
                    <a:bodyPr/>
                    <a:lstStyle/>
                    <a:p>
                      <a:pPr algn="just"/>
                      <a:r>
                        <a:rPr lang="es-MX" sz="1600" b="1" dirty="0">
                          <a:latin typeface="Abadi Extra Light" panose="020B0204020104020204" pitchFamily="34" charset="0"/>
                        </a:rPr>
                        <a:t>1. ¿Qué es?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C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  <a:ea typeface="+mn-ea"/>
                          <a:cs typeface="+mn-cs"/>
                        </a:rPr>
                        <a:t>Conjunción del trabajo de representantes de dos o más disciplinas heterogéneas que, sin perder su especificidad, permitan complementar el conocimiento cognitivo para la asimilación del saber sobre problemas específicos y la estructuración de las estrategias para el saber hacer y ser del alumno, con una cosmovisión, ante dichos problemas.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9897416"/>
                  </a:ext>
                </a:extLst>
              </a:tr>
              <a:tr h="563086">
                <a:tc>
                  <a:txBody>
                    <a:bodyPr/>
                    <a:lstStyle/>
                    <a:p>
                      <a:pPr algn="just"/>
                      <a:r>
                        <a:rPr lang="es-MX" sz="1600" b="1" dirty="0">
                          <a:latin typeface="Abadi Extra Light" panose="020B0204020104020204" pitchFamily="34" charset="0"/>
                        </a:rPr>
                        <a:t>2. ¿Qué características tienes?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C9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  <a:ea typeface="+mn-ea"/>
                          <a:cs typeface="+mn-cs"/>
                        </a:rPr>
                        <a:t>Debe ser concreta y aplicable a disciplinas heterogéneas.</a:t>
                      </a:r>
                      <a:endParaRPr lang="es-MX" sz="1600" kern="12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  <a:ea typeface="+mn-ea"/>
                          <a:cs typeface="+mn-cs"/>
                        </a:rPr>
                        <a:t>Tiene claramente diferenciadas cada una de las líneas de conexión entre una disciplina y otra, sin perder de vista la naturaleza complementaria de la interacción entre dichas disciplinas; es decir, define el punto-objetivo de convergencia.</a:t>
                      </a:r>
                    </a:p>
                    <a:p>
                      <a:pPr marL="285750" indent="-2857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  <a:ea typeface="+mn-ea"/>
                          <a:cs typeface="+mn-cs"/>
                        </a:rPr>
                        <a:t>Otorga perspectivas de las distintas dimensiones de un problema, con pertinencias teórica y práctica.</a:t>
                      </a:r>
                    </a:p>
                    <a:p>
                      <a:pPr marL="285750" indent="-2857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  <a:ea typeface="+mn-ea"/>
                          <a:cs typeface="+mn-cs"/>
                        </a:rPr>
                        <a:t>Planificar sobre tiempos, temas, procesos, formas de llegar al punto de convergencia.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917039"/>
                  </a:ext>
                </a:extLst>
              </a:tr>
              <a:tr h="563086">
                <a:tc>
                  <a:txBody>
                    <a:bodyPr/>
                    <a:lstStyle/>
                    <a:p>
                      <a:pPr algn="just"/>
                      <a:r>
                        <a:rPr lang="es-MX" sz="1600" b="1" dirty="0">
                          <a:latin typeface="Abadi Extra Light" panose="020B0204020104020204" pitchFamily="34" charset="0"/>
                        </a:rPr>
                        <a:t>3. ¿Por qué es importante en la educación?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  <a:ea typeface="+mn-ea"/>
                          <a:cs typeface="+mn-cs"/>
                        </a:rPr>
                        <a:t>Ayuda a resolver los nuevos paradigmas que ya no pueden ser abordados a partir de cualquier disciplina tradicional sin salir de su área de conocimiento específico (práctico, científico y/o político). Además, sirve de vía para implementar herramientas de enseñanza-aprendizaje que se adaptan a los nuevos intereses de los alumnos, que les permita  contar con experiencias que les formen a ser actores sociales que integren sociedades de trabajo colaborativo sobre temas de trascendencia.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434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42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25624DB-6F3C-48BA-B43F-BF81DFA73E68}"/>
              </a:ext>
            </a:extLst>
          </p:cNvPr>
          <p:cNvSpPr/>
          <p:nvPr/>
        </p:nvSpPr>
        <p:spPr>
          <a:xfrm>
            <a:off x="1" y="0"/>
            <a:ext cx="1229031" cy="6857999"/>
          </a:xfrm>
          <a:prstGeom prst="rect">
            <a:avLst/>
          </a:prstGeom>
          <a:solidFill>
            <a:srgbClr val="B5E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2.png" descr="Conexiones_Horizontal1a.png">
            <a:extLst>
              <a:ext uri="{FF2B5EF4-FFF2-40B4-BE49-F238E27FC236}">
                <a16:creationId xmlns:a16="http://schemas.microsoft.com/office/drawing/2014/main" id="{A61FAFF9-48FE-4DA3-BA2C-E2DCD251C11E}"/>
              </a:ext>
            </a:extLst>
          </p:cNvPr>
          <p:cNvPicPr/>
          <p:nvPr/>
        </p:nvPicPr>
        <p:blipFill rotWithShape="1">
          <a:blip r:embed="rId2"/>
          <a:srcRect l="2910" t="18048" r="87149" b="5980"/>
          <a:stretch/>
        </p:blipFill>
        <p:spPr>
          <a:xfrm>
            <a:off x="116080" y="2919951"/>
            <a:ext cx="970456" cy="1018095"/>
          </a:xfrm>
          <a:prstGeom prst="rect">
            <a:avLst/>
          </a:prstGeom>
          <a:ln/>
        </p:spPr>
      </p:pic>
      <p:pic>
        <p:nvPicPr>
          <p:cNvPr id="7" name="Imagen 6" descr="C:\Users\Calidad\Pictures\escudo transparente.jpg">
            <a:extLst>
              <a:ext uri="{FF2B5EF4-FFF2-40B4-BE49-F238E27FC236}">
                <a16:creationId xmlns:a16="http://schemas.microsoft.com/office/drawing/2014/main" id="{8A7F97C8-82EB-4AE9-AC58-25ACD6AB8791}"/>
              </a:ext>
            </a:extLst>
          </p:cNvPr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0"/>
          <a:stretch/>
        </p:blipFill>
        <p:spPr bwMode="auto">
          <a:xfrm>
            <a:off x="206301" y="209336"/>
            <a:ext cx="790014" cy="927007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2049" name="Imagen 3">
            <a:extLst>
              <a:ext uri="{FF2B5EF4-FFF2-40B4-BE49-F238E27FC236}">
                <a16:creationId xmlns:a16="http://schemas.microsoft.com/office/drawing/2014/main" id="{86048BFE-9A76-4DB9-A86C-B6B60B067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08" y="5939267"/>
            <a:ext cx="1255447" cy="67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2A8C3A0B-4AD8-4D0B-8AC2-99329F955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B0C504-30E6-4258-AAA9-6E84E74A34DA}"/>
              </a:ext>
            </a:extLst>
          </p:cNvPr>
          <p:cNvSpPr txBox="1"/>
          <p:nvPr/>
        </p:nvSpPr>
        <p:spPr>
          <a:xfrm>
            <a:off x="1261784" y="251037"/>
            <a:ext cx="10674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4800" b="1" dirty="0">
                <a:latin typeface="Abadi Extra Light" panose="020B0204020104020204" pitchFamily="34" charset="0"/>
              </a:rPr>
              <a:t>PRODUCTOS GENERADOS EN LA 1ª </a:t>
            </a:r>
            <a:r>
              <a:rPr lang="es-MX" sz="4800" b="1" dirty="0" err="1">
                <a:latin typeface="Abadi Extra Light" panose="020B0204020104020204" pitchFamily="34" charset="0"/>
              </a:rPr>
              <a:t>R.T</a:t>
            </a:r>
            <a:r>
              <a:rPr lang="es-MX" sz="4800" b="1" dirty="0">
                <a:latin typeface="Abadi Extra Light" panose="020B0204020104020204" pitchFamily="34" charset="0"/>
              </a:rPr>
              <a:t>.</a:t>
            </a:r>
            <a:endParaRPr lang="es-MX" sz="4000" b="1" dirty="0">
              <a:latin typeface="Abadi Extra Light" panose="020B0204020104020204" pitchFamily="34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1A414646-993C-4247-B753-A675C35280C8}"/>
              </a:ext>
            </a:extLst>
          </p:cNvPr>
          <p:cNvCxnSpPr>
            <a:cxnSpLocks/>
          </p:cNvCxnSpPr>
          <p:nvPr/>
        </p:nvCxnSpPr>
        <p:spPr>
          <a:xfrm>
            <a:off x="1229032" y="209336"/>
            <a:ext cx="10707329" cy="0"/>
          </a:xfrm>
          <a:prstGeom prst="line">
            <a:avLst/>
          </a:prstGeom>
          <a:ln w="38100">
            <a:solidFill>
              <a:srgbClr val="B5E7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7935684-24FE-44F2-93EE-E2DCFDB9BB74}"/>
              </a:ext>
            </a:extLst>
          </p:cNvPr>
          <p:cNvCxnSpPr>
            <a:cxnSpLocks/>
          </p:cNvCxnSpPr>
          <p:nvPr/>
        </p:nvCxnSpPr>
        <p:spPr>
          <a:xfrm>
            <a:off x="1484671" y="1132666"/>
            <a:ext cx="10707329" cy="0"/>
          </a:xfrm>
          <a:prstGeom prst="line">
            <a:avLst/>
          </a:prstGeom>
          <a:ln w="38100">
            <a:solidFill>
              <a:srgbClr val="B5E7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E32B27D-D97E-4EF0-A451-2D37E9061765}"/>
              </a:ext>
            </a:extLst>
          </p:cNvPr>
          <p:cNvSpPr txBox="1"/>
          <p:nvPr/>
        </p:nvSpPr>
        <p:spPr>
          <a:xfrm>
            <a:off x="6924583" y="6383657"/>
            <a:ext cx="5267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</a:rPr>
              <a:t>PREDICCIÓN DE SISMOS: Mitos y falacias.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FDA3293-17BE-44CA-8610-61E7C8E1D59D}"/>
              </a:ext>
            </a:extLst>
          </p:cNvPr>
          <p:cNvSpPr txBox="1"/>
          <p:nvPr/>
        </p:nvSpPr>
        <p:spPr>
          <a:xfrm>
            <a:off x="1121175" y="6383656"/>
            <a:ext cx="1871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</a:rPr>
              <a:t>Equipo No. 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04770BF-2023-4974-9DAA-345EBC273739}"/>
              </a:ext>
            </a:extLst>
          </p:cNvPr>
          <p:cNvSpPr txBox="1"/>
          <p:nvPr/>
        </p:nvSpPr>
        <p:spPr>
          <a:xfrm>
            <a:off x="1261784" y="1172725"/>
            <a:ext cx="1056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b="1" dirty="0">
                <a:latin typeface="Abadi Extra Light" panose="020B0204020104020204" pitchFamily="34" charset="0"/>
              </a:rPr>
              <a:t>1. </a:t>
            </a:r>
            <a:r>
              <a:rPr lang="es-MX" sz="3200" b="1" dirty="0" err="1">
                <a:latin typeface="Abadi Extra Light" panose="020B0204020104020204" pitchFamily="34" charset="0"/>
              </a:rPr>
              <a:t>C.A.I.A.C</a:t>
            </a:r>
            <a:r>
              <a:rPr lang="es-MX" sz="3200" b="1" dirty="0">
                <a:latin typeface="Abadi Extra Light" panose="020B0204020104020204" pitchFamily="34" charset="0"/>
              </a:rPr>
              <a:t>. Conclusiones generales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BE3003-E62B-45FE-A2F0-A190B0579F60}"/>
              </a:ext>
            </a:extLst>
          </p:cNvPr>
          <p:cNvSpPr txBox="1"/>
          <p:nvPr/>
        </p:nvSpPr>
        <p:spPr>
          <a:xfrm>
            <a:off x="8065697" y="1203502"/>
            <a:ext cx="3870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1198C7"/>
                </a:solidFill>
              </a:rPr>
              <a:t>INTERDISCIPLINARIEDAD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A03753D-197D-4214-9C94-0DAF86557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56853"/>
              </p:ext>
            </p:extLst>
          </p:nvPr>
        </p:nvGraphicFramePr>
        <p:xfrm>
          <a:off x="1484671" y="1848190"/>
          <a:ext cx="10451690" cy="441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5376">
                  <a:extLst>
                    <a:ext uri="{9D8B030D-6E8A-4147-A177-3AD203B41FA5}">
                      <a16:colId xmlns:a16="http://schemas.microsoft.com/office/drawing/2014/main" val="2433303743"/>
                    </a:ext>
                  </a:extLst>
                </a:gridCol>
                <a:gridCol w="8456314">
                  <a:extLst>
                    <a:ext uri="{9D8B030D-6E8A-4147-A177-3AD203B41FA5}">
                      <a16:colId xmlns:a16="http://schemas.microsoft.com/office/drawing/2014/main" val="267665276"/>
                    </a:ext>
                  </a:extLst>
                </a:gridCol>
              </a:tblGrid>
              <a:tr h="563086">
                <a:tc>
                  <a:txBody>
                    <a:bodyPr/>
                    <a:lstStyle/>
                    <a:p>
                      <a:pPr algn="just"/>
                      <a:r>
                        <a:rPr lang="es-MX" sz="1600" b="1" dirty="0">
                          <a:latin typeface="Abadi Extra Light" panose="020B0204020104020204" pitchFamily="34" charset="0"/>
                        </a:rPr>
                        <a:t>4. ¿Cómo motivar a los alumnos para el trabajo interdisciplinario?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  <a:ea typeface="+mn-ea"/>
                          <a:cs typeface="+mn-cs"/>
                        </a:rPr>
                        <a:t>A través de la especificación pertinente de la utilidad y beneficio humano y cotidiano de todos y cada uno de los elementos que conforman el saber específico de cualquier disciplina en particular, en el proceso propio de aprendizaje en su beneficio futuro.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403003"/>
                  </a:ext>
                </a:extLst>
              </a:tr>
              <a:tr h="563086">
                <a:tc>
                  <a:txBody>
                    <a:bodyPr/>
                    <a:lstStyle/>
                    <a:p>
                      <a:pPr algn="just"/>
                      <a:r>
                        <a:rPr lang="es-MX" sz="1600" b="1" dirty="0">
                          <a:latin typeface="Abadi Extra Light" panose="020B0204020104020204" pitchFamily="34" charset="0"/>
                        </a:rPr>
                        <a:t>5. ¿Cuáles son los prerrequisitos materiales, organizacionales y personales para la planeación del trabajo interdisciplinario?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C9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  <a:ea typeface="+mn-ea"/>
                          <a:cs typeface="+mn-cs"/>
                        </a:rPr>
                        <a:t>La conformación de equipos de trabajo verdaderamente interdisciplinarios.</a:t>
                      </a:r>
                    </a:p>
                    <a:p>
                      <a:pPr marL="285750" indent="-2857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  <a:ea typeface="+mn-ea"/>
                          <a:cs typeface="+mn-cs"/>
                        </a:rPr>
                        <a:t>Definir objetivos y procesos comunes y puntos de convergencia.</a:t>
                      </a:r>
                    </a:p>
                    <a:p>
                      <a:pPr marL="285750" indent="-2857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  <a:ea typeface="+mn-ea"/>
                          <a:cs typeface="+mn-cs"/>
                        </a:rPr>
                        <a:t>Clarificar responsabilidades </a:t>
                      </a:r>
                      <a:r>
                        <a:rPr lang="es-ES" sz="1600" kern="120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  <a:ea typeface="+mn-ea"/>
                          <a:cs typeface="+mn-cs"/>
                        </a:rPr>
                        <a:t>y tiempos, a través de un plan de trabajo previo.</a:t>
                      </a:r>
                      <a:endParaRPr lang="es-MX" sz="1600" kern="12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  <a:ea typeface="+mn-ea"/>
                          <a:cs typeface="+mn-cs"/>
                        </a:rPr>
                        <a:t>Elección de situaciones que signifiquen un problema real de interés hacia los estudiantes y cuya utilidad trascienda al beneficio de la sociedad en general.</a:t>
                      </a:r>
                      <a:endParaRPr lang="es-MX" sz="1600" kern="12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  <a:ea typeface="+mn-ea"/>
                          <a:cs typeface="+mn-cs"/>
                        </a:rPr>
                        <a:t>Conocimiento y dominio de nuevas tecnologías de </a:t>
                      </a:r>
                      <a:r>
                        <a:rPr lang="es-ES" sz="1600" kern="120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  <a:ea typeface="+mn-ea"/>
                          <a:cs typeface="+mn-cs"/>
                        </a:rPr>
                        <a:t>enseñanza.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126652"/>
                  </a:ext>
                </a:extLst>
              </a:tr>
              <a:tr h="563086">
                <a:tc>
                  <a:txBody>
                    <a:bodyPr/>
                    <a:lstStyle/>
                    <a:p>
                      <a:pPr algn="just"/>
                      <a:r>
                        <a:rPr lang="es-MX" sz="1600" b="1" dirty="0">
                          <a:latin typeface="Abadi Extra Light" panose="020B0204020104020204" pitchFamily="34" charset="0"/>
                        </a:rPr>
                        <a:t>6. ¿Qué papel juega la planeación en el trabajo interdisciplinario y qué características debe tener?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  <a:ea typeface="+mn-ea"/>
                          <a:cs typeface="+mn-cs"/>
                        </a:rPr>
                        <a:t>Estratégicamente, es la forma en la que se garantiza que un profesor pueda identificar los lineamientos de trabajo, objetivos, tiempos y líneas de conocimiento que interrelacionan integralmente su disciplina con las demás, la debida preparación del profesor de precisa y suficiente; asegurando que cada disciplina provea al proyecto de sus propias fortalezas sin sacrificar sus propios intereses.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5835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67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25624DB-6F3C-48BA-B43F-BF81DFA73E68}"/>
              </a:ext>
            </a:extLst>
          </p:cNvPr>
          <p:cNvSpPr/>
          <p:nvPr/>
        </p:nvSpPr>
        <p:spPr>
          <a:xfrm>
            <a:off x="1" y="0"/>
            <a:ext cx="1229031" cy="6857999"/>
          </a:xfrm>
          <a:prstGeom prst="rect">
            <a:avLst/>
          </a:prstGeom>
          <a:solidFill>
            <a:srgbClr val="B5E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2.png" descr="Conexiones_Horizontal1a.png">
            <a:extLst>
              <a:ext uri="{FF2B5EF4-FFF2-40B4-BE49-F238E27FC236}">
                <a16:creationId xmlns:a16="http://schemas.microsoft.com/office/drawing/2014/main" id="{A61FAFF9-48FE-4DA3-BA2C-E2DCD251C11E}"/>
              </a:ext>
            </a:extLst>
          </p:cNvPr>
          <p:cNvPicPr/>
          <p:nvPr/>
        </p:nvPicPr>
        <p:blipFill rotWithShape="1">
          <a:blip r:embed="rId2"/>
          <a:srcRect l="2910" t="18048" r="87149" b="5980"/>
          <a:stretch/>
        </p:blipFill>
        <p:spPr>
          <a:xfrm>
            <a:off x="116080" y="2919951"/>
            <a:ext cx="970456" cy="1018095"/>
          </a:xfrm>
          <a:prstGeom prst="rect">
            <a:avLst/>
          </a:prstGeom>
          <a:ln/>
        </p:spPr>
      </p:pic>
      <p:pic>
        <p:nvPicPr>
          <p:cNvPr id="7" name="Imagen 6" descr="C:\Users\Calidad\Pictures\escudo transparente.jpg">
            <a:extLst>
              <a:ext uri="{FF2B5EF4-FFF2-40B4-BE49-F238E27FC236}">
                <a16:creationId xmlns:a16="http://schemas.microsoft.com/office/drawing/2014/main" id="{8A7F97C8-82EB-4AE9-AC58-25ACD6AB8791}"/>
              </a:ext>
            </a:extLst>
          </p:cNvPr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0"/>
          <a:stretch/>
        </p:blipFill>
        <p:spPr bwMode="auto">
          <a:xfrm>
            <a:off x="206301" y="209336"/>
            <a:ext cx="790014" cy="927007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2049" name="Imagen 3">
            <a:extLst>
              <a:ext uri="{FF2B5EF4-FFF2-40B4-BE49-F238E27FC236}">
                <a16:creationId xmlns:a16="http://schemas.microsoft.com/office/drawing/2014/main" id="{86048BFE-9A76-4DB9-A86C-B6B60B067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08" y="5939267"/>
            <a:ext cx="1255447" cy="67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2A8C3A0B-4AD8-4D0B-8AC2-99329F955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B0C504-30E6-4258-AAA9-6E84E74A34DA}"/>
              </a:ext>
            </a:extLst>
          </p:cNvPr>
          <p:cNvSpPr txBox="1"/>
          <p:nvPr/>
        </p:nvSpPr>
        <p:spPr>
          <a:xfrm>
            <a:off x="1261784" y="251037"/>
            <a:ext cx="10674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4800" b="1" dirty="0">
                <a:latin typeface="Abadi Extra Light" panose="020B0204020104020204" pitchFamily="34" charset="0"/>
              </a:rPr>
              <a:t>PRODUCTOS GENERADOS EN LA 1ª </a:t>
            </a:r>
            <a:r>
              <a:rPr lang="es-MX" sz="4800" b="1" dirty="0" err="1">
                <a:latin typeface="Abadi Extra Light" panose="020B0204020104020204" pitchFamily="34" charset="0"/>
              </a:rPr>
              <a:t>R.T</a:t>
            </a:r>
            <a:r>
              <a:rPr lang="es-MX" sz="4800" b="1" dirty="0">
                <a:latin typeface="Abadi Extra Light" panose="020B0204020104020204" pitchFamily="34" charset="0"/>
              </a:rPr>
              <a:t>.</a:t>
            </a:r>
            <a:endParaRPr lang="es-MX" sz="4000" b="1" dirty="0">
              <a:latin typeface="Abadi Extra Light" panose="020B0204020104020204" pitchFamily="34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1A414646-993C-4247-B753-A675C35280C8}"/>
              </a:ext>
            </a:extLst>
          </p:cNvPr>
          <p:cNvCxnSpPr>
            <a:cxnSpLocks/>
          </p:cNvCxnSpPr>
          <p:nvPr/>
        </p:nvCxnSpPr>
        <p:spPr>
          <a:xfrm>
            <a:off x="1229032" y="209336"/>
            <a:ext cx="10707329" cy="0"/>
          </a:xfrm>
          <a:prstGeom prst="line">
            <a:avLst/>
          </a:prstGeom>
          <a:ln w="38100">
            <a:solidFill>
              <a:srgbClr val="B5E7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7935684-24FE-44F2-93EE-E2DCFDB9BB74}"/>
              </a:ext>
            </a:extLst>
          </p:cNvPr>
          <p:cNvCxnSpPr>
            <a:cxnSpLocks/>
          </p:cNvCxnSpPr>
          <p:nvPr/>
        </p:nvCxnSpPr>
        <p:spPr>
          <a:xfrm>
            <a:off x="1484671" y="1132666"/>
            <a:ext cx="10707329" cy="0"/>
          </a:xfrm>
          <a:prstGeom prst="line">
            <a:avLst/>
          </a:prstGeom>
          <a:ln w="38100">
            <a:solidFill>
              <a:srgbClr val="B5E7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E32B27D-D97E-4EF0-A451-2D37E9061765}"/>
              </a:ext>
            </a:extLst>
          </p:cNvPr>
          <p:cNvSpPr txBox="1"/>
          <p:nvPr/>
        </p:nvSpPr>
        <p:spPr>
          <a:xfrm>
            <a:off x="6924583" y="6383657"/>
            <a:ext cx="5267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</a:rPr>
              <a:t>PREDICCIÓN DE SISMOS: Mitos y falacias.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FDA3293-17BE-44CA-8610-61E7C8E1D59D}"/>
              </a:ext>
            </a:extLst>
          </p:cNvPr>
          <p:cNvSpPr txBox="1"/>
          <p:nvPr/>
        </p:nvSpPr>
        <p:spPr>
          <a:xfrm>
            <a:off x="1121175" y="6383656"/>
            <a:ext cx="1871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</a:rPr>
              <a:t>Equipo No. 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04770BF-2023-4974-9DAA-345EBC273739}"/>
              </a:ext>
            </a:extLst>
          </p:cNvPr>
          <p:cNvSpPr txBox="1"/>
          <p:nvPr/>
        </p:nvSpPr>
        <p:spPr>
          <a:xfrm>
            <a:off x="1261784" y="1172725"/>
            <a:ext cx="1056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b="1" dirty="0">
                <a:latin typeface="Abadi Extra Light" panose="020B0204020104020204" pitchFamily="34" charset="0"/>
              </a:rPr>
              <a:t>1. </a:t>
            </a:r>
            <a:r>
              <a:rPr lang="es-MX" sz="3200" b="1" dirty="0" err="1">
                <a:latin typeface="Abadi Extra Light" panose="020B0204020104020204" pitchFamily="34" charset="0"/>
              </a:rPr>
              <a:t>C.A.I.A.C</a:t>
            </a:r>
            <a:r>
              <a:rPr lang="es-MX" sz="3200" b="1" dirty="0">
                <a:latin typeface="Abadi Extra Light" panose="020B0204020104020204" pitchFamily="34" charset="0"/>
              </a:rPr>
              <a:t>. Conclusiones generales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BE3003-E62B-45FE-A2F0-A190B0579F60}"/>
              </a:ext>
            </a:extLst>
          </p:cNvPr>
          <p:cNvSpPr txBox="1"/>
          <p:nvPr/>
        </p:nvSpPr>
        <p:spPr>
          <a:xfrm>
            <a:off x="7510509" y="1203502"/>
            <a:ext cx="4425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1198C7"/>
                </a:solidFill>
              </a:rPr>
              <a:t>APRENDIZAJE COOPERATIVO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A03753D-197D-4214-9C94-0DAF86557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029441"/>
              </p:ext>
            </p:extLst>
          </p:nvPr>
        </p:nvGraphicFramePr>
        <p:xfrm>
          <a:off x="1484671" y="1848190"/>
          <a:ext cx="10451690" cy="3607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5376">
                  <a:extLst>
                    <a:ext uri="{9D8B030D-6E8A-4147-A177-3AD203B41FA5}">
                      <a16:colId xmlns:a16="http://schemas.microsoft.com/office/drawing/2014/main" val="2433303743"/>
                    </a:ext>
                  </a:extLst>
                </a:gridCol>
                <a:gridCol w="8456314">
                  <a:extLst>
                    <a:ext uri="{9D8B030D-6E8A-4147-A177-3AD203B41FA5}">
                      <a16:colId xmlns:a16="http://schemas.microsoft.com/office/drawing/2014/main" val="267665276"/>
                    </a:ext>
                  </a:extLst>
                </a:gridCol>
              </a:tblGrid>
              <a:tr h="563086">
                <a:tc>
                  <a:txBody>
                    <a:bodyPr/>
                    <a:lstStyle/>
                    <a:p>
                      <a:pPr algn="just"/>
                      <a:r>
                        <a:rPr lang="es-MX" sz="1600" b="1" dirty="0">
                          <a:latin typeface="Abadi Extra Light" panose="020B0204020104020204" pitchFamily="34" charset="0"/>
                        </a:rPr>
                        <a:t>1. ¿Qué es?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  <a:ea typeface="+mn-ea"/>
                          <a:cs typeface="+mn-cs"/>
                        </a:rPr>
                        <a:t>Proceso de integración de equipos de trabajo con características de equidad e igualdad enfocados a un crecimiento simultaneo de los elementos, que sirve como medio para afianzar el conocimiento adquirido y la generación de nuevos conocimientos con sus compañeros.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403003"/>
                  </a:ext>
                </a:extLst>
              </a:tr>
              <a:tr h="563086">
                <a:tc>
                  <a:txBody>
                    <a:bodyPr/>
                    <a:lstStyle/>
                    <a:p>
                      <a:pPr algn="just"/>
                      <a:r>
                        <a:rPr lang="es-MX" sz="1600" b="1" dirty="0">
                          <a:latin typeface="Abadi Extra Light" panose="020B0204020104020204" pitchFamily="34" charset="0"/>
                        </a:rPr>
                        <a:t>2. ¿Cuáles son sus características?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C9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  <a:ea typeface="+mn-ea"/>
                          <a:cs typeface="+mn-cs"/>
                        </a:rPr>
                        <a:t>Diseña equipos equilibrados en número y forma.</a:t>
                      </a:r>
                      <a:endParaRPr lang="es-MX" sz="1600" kern="12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  <a:ea typeface="+mn-ea"/>
                          <a:cs typeface="+mn-cs"/>
                        </a:rPr>
                        <a:t>Permite una libertad bajo supervisión, con tareas asignadas y delimitadas para cada miembro.</a:t>
                      </a:r>
                      <a:endParaRPr lang="es-MX" sz="1600" kern="12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  <a:ea typeface="+mn-ea"/>
                          <a:cs typeface="+mn-cs"/>
                        </a:rPr>
                        <a:t>Considera la individualidad en un conjunto, no perdiendo de vista las características de cada miembro (edad, conocimiento previos, etc.).</a:t>
                      </a:r>
                      <a:endParaRPr lang="es-MX" sz="1600" kern="12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  <a:ea typeface="+mn-ea"/>
                          <a:cs typeface="+mn-cs"/>
                        </a:rPr>
                        <a:t>Prioriza la evaluación del aprendizaje grupal.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126652"/>
                  </a:ext>
                </a:extLst>
              </a:tr>
              <a:tr h="563086">
                <a:tc>
                  <a:txBody>
                    <a:bodyPr/>
                    <a:lstStyle/>
                    <a:p>
                      <a:pPr algn="just"/>
                      <a:r>
                        <a:rPr lang="es-MX" sz="1600" b="1" dirty="0">
                          <a:latin typeface="Abadi Extra Light" panose="020B0204020104020204" pitchFamily="34" charset="0"/>
                        </a:rPr>
                        <a:t>3. ¿Cuáles son sus objetivos?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  <a:ea typeface="+mn-ea"/>
                          <a:cs typeface="+mn-cs"/>
                        </a:rPr>
                        <a:t>Lograr procesos de aprendizaje que apliquen igual sobre cada individuo, desarrollando nuevos conocimientos a partir de los adquiridos de forma previa.</a:t>
                      </a:r>
                      <a:endParaRPr lang="es-MX" sz="1600" kern="12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  <a:ea typeface="+mn-ea"/>
                          <a:cs typeface="+mn-cs"/>
                        </a:rPr>
                        <a:t>Abordar temáticas bajo diferentes procesos y enfoques, pero con crecimiento grupal de sus elementos, con el ejercicio de competencias interpersonales.</a:t>
                      </a:r>
                      <a:endParaRPr lang="es-MX" sz="1600" kern="12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  <a:ea typeface="+mn-ea"/>
                          <a:cs typeface="+mn-cs"/>
                        </a:rPr>
                        <a:t>Desarrollar y equilibrar habilidades, conocimientos y aprendizajes entre sus elementos.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5835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84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25624DB-6F3C-48BA-B43F-BF81DFA73E68}"/>
              </a:ext>
            </a:extLst>
          </p:cNvPr>
          <p:cNvSpPr/>
          <p:nvPr/>
        </p:nvSpPr>
        <p:spPr>
          <a:xfrm>
            <a:off x="1" y="0"/>
            <a:ext cx="1229031" cy="6857999"/>
          </a:xfrm>
          <a:prstGeom prst="rect">
            <a:avLst/>
          </a:prstGeom>
          <a:solidFill>
            <a:srgbClr val="B5E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2.png" descr="Conexiones_Horizontal1a.png">
            <a:extLst>
              <a:ext uri="{FF2B5EF4-FFF2-40B4-BE49-F238E27FC236}">
                <a16:creationId xmlns:a16="http://schemas.microsoft.com/office/drawing/2014/main" id="{A61FAFF9-48FE-4DA3-BA2C-E2DCD251C11E}"/>
              </a:ext>
            </a:extLst>
          </p:cNvPr>
          <p:cNvPicPr/>
          <p:nvPr/>
        </p:nvPicPr>
        <p:blipFill rotWithShape="1">
          <a:blip r:embed="rId2"/>
          <a:srcRect l="2910" t="18048" r="87149" b="5980"/>
          <a:stretch/>
        </p:blipFill>
        <p:spPr>
          <a:xfrm>
            <a:off x="116080" y="2919951"/>
            <a:ext cx="970456" cy="1018095"/>
          </a:xfrm>
          <a:prstGeom prst="rect">
            <a:avLst/>
          </a:prstGeom>
          <a:ln/>
        </p:spPr>
      </p:pic>
      <p:pic>
        <p:nvPicPr>
          <p:cNvPr id="7" name="Imagen 6" descr="C:\Users\Calidad\Pictures\escudo transparente.jpg">
            <a:extLst>
              <a:ext uri="{FF2B5EF4-FFF2-40B4-BE49-F238E27FC236}">
                <a16:creationId xmlns:a16="http://schemas.microsoft.com/office/drawing/2014/main" id="{8A7F97C8-82EB-4AE9-AC58-25ACD6AB8791}"/>
              </a:ext>
            </a:extLst>
          </p:cNvPr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0"/>
          <a:stretch/>
        </p:blipFill>
        <p:spPr bwMode="auto">
          <a:xfrm>
            <a:off x="206301" y="209336"/>
            <a:ext cx="790014" cy="927007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2049" name="Imagen 3">
            <a:extLst>
              <a:ext uri="{FF2B5EF4-FFF2-40B4-BE49-F238E27FC236}">
                <a16:creationId xmlns:a16="http://schemas.microsoft.com/office/drawing/2014/main" id="{86048BFE-9A76-4DB9-A86C-B6B60B067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08" y="5939267"/>
            <a:ext cx="1255447" cy="67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2A8C3A0B-4AD8-4D0B-8AC2-99329F955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B0C504-30E6-4258-AAA9-6E84E74A34DA}"/>
              </a:ext>
            </a:extLst>
          </p:cNvPr>
          <p:cNvSpPr txBox="1"/>
          <p:nvPr/>
        </p:nvSpPr>
        <p:spPr>
          <a:xfrm>
            <a:off x="1261784" y="251037"/>
            <a:ext cx="10674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4800" b="1" dirty="0">
                <a:latin typeface="Abadi Extra Light" panose="020B0204020104020204" pitchFamily="34" charset="0"/>
              </a:rPr>
              <a:t>PRODUCTOS GENERADOS EN LA 1ª </a:t>
            </a:r>
            <a:r>
              <a:rPr lang="es-MX" sz="4800" b="1" dirty="0" err="1">
                <a:latin typeface="Abadi Extra Light" panose="020B0204020104020204" pitchFamily="34" charset="0"/>
              </a:rPr>
              <a:t>R.T</a:t>
            </a:r>
            <a:r>
              <a:rPr lang="es-MX" sz="4800" b="1" dirty="0">
                <a:latin typeface="Abadi Extra Light" panose="020B0204020104020204" pitchFamily="34" charset="0"/>
              </a:rPr>
              <a:t>.</a:t>
            </a:r>
            <a:endParaRPr lang="es-MX" sz="4000" b="1" dirty="0">
              <a:latin typeface="Abadi Extra Light" panose="020B0204020104020204" pitchFamily="34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1A414646-993C-4247-B753-A675C35280C8}"/>
              </a:ext>
            </a:extLst>
          </p:cNvPr>
          <p:cNvCxnSpPr>
            <a:cxnSpLocks/>
          </p:cNvCxnSpPr>
          <p:nvPr/>
        </p:nvCxnSpPr>
        <p:spPr>
          <a:xfrm>
            <a:off x="1229032" y="209336"/>
            <a:ext cx="10707329" cy="0"/>
          </a:xfrm>
          <a:prstGeom prst="line">
            <a:avLst/>
          </a:prstGeom>
          <a:ln w="38100">
            <a:solidFill>
              <a:srgbClr val="B5E7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7935684-24FE-44F2-93EE-E2DCFDB9BB74}"/>
              </a:ext>
            </a:extLst>
          </p:cNvPr>
          <p:cNvCxnSpPr>
            <a:cxnSpLocks/>
          </p:cNvCxnSpPr>
          <p:nvPr/>
        </p:nvCxnSpPr>
        <p:spPr>
          <a:xfrm>
            <a:off x="1484671" y="1132666"/>
            <a:ext cx="10707329" cy="0"/>
          </a:xfrm>
          <a:prstGeom prst="line">
            <a:avLst/>
          </a:prstGeom>
          <a:ln w="38100">
            <a:solidFill>
              <a:srgbClr val="B5E7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E32B27D-D97E-4EF0-A451-2D37E9061765}"/>
              </a:ext>
            </a:extLst>
          </p:cNvPr>
          <p:cNvSpPr txBox="1"/>
          <p:nvPr/>
        </p:nvSpPr>
        <p:spPr>
          <a:xfrm>
            <a:off x="6924583" y="6383657"/>
            <a:ext cx="5267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</a:rPr>
              <a:t>PREDICCIÓN DE SISMOS: Mitos y falacias.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FDA3293-17BE-44CA-8610-61E7C8E1D59D}"/>
              </a:ext>
            </a:extLst>
          </p:cNvPr>
          <p:cNvSpPr txBox="1"/>
          <p:nvPr/>
        </p:nvSpPr>
        <p:spPr>
          <a:xfrm>
            <a:off x="1121175" y="6383656"/>
            <a:ext cx="1871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</a:rPr>
              <a:t>Equipo No. 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04770BF-2023-4974-9DAA-345EBC273739}"/>
              </a:ext>
            </a:extLst>
          </p:cNvPr>
          <p:cNvSpPr txBox="1"/>
          <p:nvPr/>
        </p:nvSpPr>
        <p:spPr>
          <a:xfrm>
            <a:off x="1261784" y="1172725"/>
            <a:ext cx="1056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b="1" dirty="0">
                <a:latin typeface="Abadi Extra Light" panose="020B0204020104020204" pitchFamily="34" charset="0"/>
              </a:rPr>
              <a:t>1. </a:t>
            </a:r>
            <a:r>
              <a:rPr lang="es-MX" sz="3200" b="1" dirty="0" err="1">
                <a:latin typeface="Abadi Extra Light" panose="020B0204020104020204" pitchFamily="34" charset="0"/>
              </a:rPr>
              <a:t>C.A.I.A.C</a:t>
            </a:r>
            <a:r>
              <a:rPr lang="es-MX" sz="3200" b="1" dirty="0">
                <a:latin typeface="Abadi Extra Light" panose="020B0204020104020204" pitchFamily="34" charset="0"/>
              </a:rPr>
              <a:t>. Conclusiones generales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BE3003-E62B-45FE-A2F0-A190B0579F60}"/>
              </a:ext>
            </a:extLst>
          </p:cNvPr>
          <p:cNvSpPr txBox="1"/>
          <p:nvPr/>
        </p:nvSpPr>
        <p:spPr>
          <a:xfrm>
            <a:off x="7510509" y="1203502"/>
            <a:ext cx="4425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1198C7"/>
                </a:solidFill>
              </a:rPr>
              <a:t>APRENDIZAJE COOPERATIVO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A03753D-197D-4214-9C94-0DAF86557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776924"/>
              </p:ext>
            </p:extLst>
          </p:nvPr>
        </p:nvGraphicFramePr>
        <p:xfrm>
          <a:off x="1484671" y="1848190"/>
          <a:ext cx="10451690" cy="2865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5376">
                  <a:extLst>
                    <a:ext uri="{9D8B030D-6E8A-4147-A177-3AD203B41FA5}">
                      <a16:colId xmlns:a16="http://schemas.microsoft.com/office/drawing/2014/main" val="2433303743"/>
                    </a:ext>
                  </a:extLst>
                </a:gridCol>
                <a:gridCol w="8456314">
                  <a:extLst>
                    <a:ext uri="{9D8B030D-6E8A-4147-A177-3AD203B41FA5}">
                      <a16:colId xmlns:a16="http://schemas.microsoft.com/office/drawing/2014/main" val="267665276"/>
                    </a:ext>
                  </a:extLst>
                </a:gridCol>
              </a:tblGrid>
              <a:tr h="563086">
                <a:tc>
                  <a:txBody>
                    <a:bodyPr/>
                    <a:lstStyle/>
                    <a:p>
                      <a:pPr algn="just"/>
                      <a:r>
                        <a:rPr lang="es-MX" sz="1600" b="1" dirty="0">
                          <a:latin typeface="Abadi Extra Light" panose="020B0204020104020204" pitchFamily="34" charset="0"/>
                        </a:rPr>
                        <a:t>4. ¿Cuáles son las acciones de planeación y acompañamiento más importantes del profesor, en este tipo de trabajo?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C9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  <a:ea typeface="+mn-ea"/>
                          <a:cs typeface="+mn-cs"/>
                        </a:rPr>
                        <a:t>Definir los equipos con criterios </a:t>
                      </a:r>
                      <a:r>
                        <a:rPr lang="es-ES" sz="1600" kern="120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  <a:ea typeface="+mn-ea"/>
                          <a:cs typeface="+mn-cs"/>
                        </a:rPr>
                        <a:t>de equilibrio de intereses y competencias.</a:t>
                      </a:r>
                      <a:endParaRPr lang="es-MX" sz="1600" kern="12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  <a:ea typeface="+mn-ea"/>
                          <a:cs typeface="+mn-cs"/>
                        </a:rPr>
                        <a:t>Supervisión oportuna</a:t>
                      </a:r>
                      <a:r>
                        <a:rPr lang="es-ES" sz="1600" kern="120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  <a:ea typeface="+mn-ea"/>
                          <a:cs typeface="+mn-cs"/>
                        </a:rPr>
                        <a:t>, precisa y concreta para garantizar la existencia de herramientas necesarias para la generación del conocimiento.</a:t>
                      </a:r>
                      <a:endParaRPr lang="es-MX" sz="1600" kern="12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  <a:ea typeface="+mn-ea"/>
                          <a:cs typeface="+mn-cs"/>
                        </a:rPr>
                        <a:t>Fomentar la participación igualitaria de </a:t>
                      </a:r>
                      <a:r>
                        <a:rPr lang="es-ES" sz="1600" kern="120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  <a:ea typeface="+mn-ea"/>
                          <a:cs typeface="+mn-cs"/>
                        </a:rPr>
                        <a:t>los elementos, asignando tareas específicas equilibradas.</a:t>
                      </a:r>
                      <a:endParaRPr lang="es-MX" sz="1600" kern="12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  <a:ea typeface="+mn-ea"/>
                          <a:cs typeface="+mn-cs"/>
                        </a:rPr>
                        <a:t>Evaluar procesos </a:t>
                      </a:r>
                      <a:r>
                        <a:rPr lang="es-ES" sz="1600" kern="120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  <a:ea typeface="+mn-ea"/>
                          <a:cs typeface="+mn-cs"/>
                        </a:rPr>
                        <a:t>y aprendizajes.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403003"/>
                  </a:ext>
                </a:extLst>
              </a:tr>
              <a:tr h="563086">
                <a:tc>
                  <a:txBody>
                    <a:bodyPr/>
                    <a:lstStyle/>
                    <a:p>
                      <a:pPr algn="just"/>
                      <a:r>
                        <a:rPr lang="es-MX" sz="1600" b="1" dirty="0">
                          <a:latin typeface="Abadi Extra Light" panose="020B0204020104020204" pitchFamily="34" charset="0"/>
                        </a:rPr>
                        <a:t>5. ¿De qué manera se vinculan el trabajo interdisciplinario y el aprendizaje cooperativo?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C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600" kern="120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  <a:ea typeface="+mn-ea"/>
                          <a:cs typeface="+mn-cs"/>
                        </a:rPr>
                        <a:t>Mediante proyectos sobre temas 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  <a:ea typeface="+mn-ea"/>
                          <a:cs typeface="+mn-cs"/>
                        </a:rPr>
                        <a:t>de convergencia de diferentes </a:t>
                      </a:r>
                      <a:r>
                        <a:rPr lang="es-ES" sz="1600" kern="120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  <a:ea typeface="+mn-ea"/>
                          <a:cs typeface="+mn-cs"/>
                        </a:rPr>
                        <a:t>disciplinas completamente heterogéneas y la determianción decobjetivos 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  <a:ea typeface="+mn-ea"/>
                          <a:cs typeface="+mn-cs"/>
                        </a:rPr>
                        <a:t>de trabajo para aplicar el aprendizaje colaborativo y fomentar aprendizajes equitativos con fundamento en conocimientos y habilidades </a:t>
                      </a:r>
                      <a:r>
                        <a:rPr lang="es-ES" sz="1600" kern="120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  <a:ea typeface="+mn-ea"/>
                          <a:cs typeface="+mn-cs"/>
                        </a:rPr>
                        <a:t>distintas.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6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126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81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25624DB-6F3C-48BA-B43F-BF81DFA73E68}"/>
              </a:ext>
            </a:extLst>
          </p:cNvPr>
          <p:cNvSpPr/>
          <p:nvPr/>
        </p:nvSpPr>
        <p:spPr>
          <a:xfrm>
            <a:off x="1" y="0"/>
            <a:ext cx="1229031" cy="6857999"/>
          </a:xfrm>
          <a:prstGeom prst="rect">
            <a:avLst/>
          </a:prstGeom>
          <a:solidFill>
            <a:srgbClr val="B5E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2.png" descr="Conexiones_Horizontal1a.png">
            <a:extLst>
              <a:ext uri="{FF2B5EF4-FFF2-40B4-BE49-F238E27FC236}">
                <a16:creationId xmlns:a16="http://schemas.microsoft.com/office/drawing/2014/main" id="{A61FAFF9-48FE-4DA3-BA2C-E2DCD251C11E}"/>
              </a:ext>
            </a:extLst>
          </p:cNvPr>
          <p:cNvPicPr/>
          <p:nvPr/>
        </p:nvPicPr>
        <p:blipFill rotWithShape="1">
          <a:blip r:embed="rId2"/>
          <a:srcRect l="2910" t="18048" r="87149" b="5980"/>
          <a:stretch/>
        </p:blipFill>
        <p:spPr>
          <a:xfrm>
            <a:off x="116080" y="2919951"/>
            <a:ext cx="970456" cy="1018095"/>
          </a:xfrm>
          <a:prstGeom prst="rect">
            <a:avLst/>
          </a:prstGeom>
          <a:ln/>
        </p:spPr>
      </p:pic>
      <p:pic>
        <p:nvPicPr>
          <p:cNvPr id="7" name="Imagen 6" descr="C:\Users\Calidad\Pictures\escudo transparente.jpg">
            <a:extLst>
              <a:ext uri="{FF2B5EF4-FFF2-40B4-BE49-F238E27FC236}">
                <a16:creationId xmlns:a16="http://schemas.microsoft.com/office/drawing/2014/main" id="{8A7F97C8-82EB-4AE9-AC58-25ACD6AB8791}"/>
              </a:ext>
            </a:extLst>
          </p:cNvPr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0"/>
          <a:stretch/>
        </p:blipFill>
        <p:spPr bwMode="auto">
          <a:xfrm>
            <a:off x="206301" y="209336"/>
            <a:ext cx="790014" cy="927007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2049" name="Imagen 3">
            <a:extLst>
              <a:ext uri="{FF2B5EF4-FFF2-40B4-BE49-F238E27FC236}">
                <a16:creationId xmlns:a16="http://schemas.microsoft.com/office/drawing/2014/main" id="{86048BFE-9A76-4DB9-A86C-B6B60B067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08" y="5939267"/>
            <a:ext cx="1255447" cy="67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2A8C3A0B-4AD8-4D0B-8AC2-99329F955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B0C504-30E6-4258-AAA9-6E84E74A34DA}"/>
              </a:ext>
            </a:extLst>
          </p:cNvPr>
          <p:cNvSpPr txBox="1"/>
          <p:nvPr/>
        </p:nvSpPr>
        <p:spPr>
          <a:xfrm>
            <a:off x="1261784" y="251037"/>
            <a:ext cx="10674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4800" b="1" dirty="0">
                <a:latin typeface="Abadi Extra Light" panose="020B0204020104020204" pitchFamily="34" charset="0"/>
              </a:rPr>
              <a:t>PRODUCTOS GENERADOS EN LA 1ª </a:t>
            </a:r>
            <a:r>
              <a:rPr lang="es-MX" sz="4800" b="1" dirty="0" err="1">
                <a:latin typeface="Abadi Extra Light" panose="020B0204020104020204" pitchFamily="34" charset="0"/>
              </a:rPr>
              <a:t>R.T</a:t>
            </a:r>
            <a:r>
              <a:rPr lang="es-MX" sz="4800" b="1" dirty="0">
                <a:latin typeface="Abadi Extra Light" panose="020B0204020104020204" pitchFamily="34" charset="0"/>
              </a:rPr>
              <a:t>.</a:t>
            </a:r>
            <a:endParaRPr lang="es-MX" sz="4000" b="1" dirty="0">
              <a:latin typeface="Abadi Extra Light" panose="020B0204020104020204" pitchFamily="34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1A414646-993C-4247-B753-A675C35280C8}"/>
              </a:ext>
            </a:extLst>
          </p:cNvPr>
          <p:cNvCxnSpPr>
            <a:cxnSpLocks/>
          </p:cNvCxnSpPr>
          <p:nvPr/>
        </p:nvCxnSpPr>
        <p:spPr>
          <a:xfrm>
            <a:off x="1229032" y="209336"/>
            <a:ext cx="10707329" cy="0"/>
          </a:xfrm>
          <a:prstGeom prst="line">
            <a:avLst/>
          </a:prstGeom>
          <a:ln w="38100">
            <a:solidFill>
              <a:srgbClr val="B5E7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7935684-24FE-44F2-93EE-E2DCFDB9BB74}"/>
              </a:ext>
            </a:extLst>
          </p:cNvPr>
          <p:cNvCxnSpPr>
            <a:cxnSpLocks/>
          </p:cNvCxnSpPr>
          <p:nvPr/>
        </p:nvCxnSpPr>
        <p:spPr>
          <a:xfrm>
            <a:off x="1484671" y="1132666"/>
            <a:ext cx="10707329" cy="0"/>
          </a:xfrm>
          <a:prstGeom prst="line">
            <a:avLst/>
          </a:prstGeom>
          <a:ln w="38100">
            <a:solidFill>
              <a:srgbClr val="B5E7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E32B27D-D97E-4EF0-A451-2D37E9061765}"/>
              </a:ext>
            </a:extLst>
          </p:cNvPr>
          <p:cNvSpPr txBox="1"/>
          <p:nvPr/>
        </p:nvSpPr>
        <p:spPr>
          <a:xfrm>
            <a:off x="6924583" y="6383657"/>
            <a:ext cx="5267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</a:rPr>
              <a:t>PREDICCIÓN DE SISMOS: Mitos y falacias.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FDA3293-17BE-44CA-8610-61E7C8E1D59D}"/>
              </a:ext>
            </a:extLst>
          </p:cNvPr>
          <p:cNvSpPr txBox="1"/>
          <p:nvPr/>
        </p:nvSpPr>
        <p:spPr>
          <a:xfrm>
            <a:off x="1121175" y="6383656"/>
            <a:ext cx="1871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</a:rPr>
              <a:t>Equipo No. 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04770BF-2023-4974-9DAA-345EBC273739}"/>
              </a:ext>
            </a:extLst>
          </p:cNvPr>
          <p:cNvSpPr txBox="1"/>
          <p:nvPr/>
        </p:nvSpPr>
        <p:spPr>
          <a:xfrm>
            <a:off x="1261783" y="1172725"/>
            <a:ext cx="10217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b="1" dirty="0">
                <a:latin typeface="Abadi Extra Light" panose="020B0204020104020204" pitchFamily="34" charset="0"/>
              </a:rPr>
              <a:t>2. Organizador gráfico. Contenidos, conceptos y su interrelación.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36331CD5-6BEF-4C1C-B1ED-D68CADAF77C1}"/>
              </a:ext>
            </a:extLst>
          </p:cNvPr>
          <p:cNvSpPr/>
          <p:nvPr/>
        </p:nvSpPr>
        <p:spPr>
          <a:xfrm>
            <a:off x="2092887" y="1933683"/>
            <a:ext cx="8979619" cy="602618"/>
          </a:xfrm>
          <a:prstGeom prst="roundRect">
            <a:avLst>
              <a:gd name="adj" fmla="val 34746"/>
            </a:avLst>
          </a:prstGeom>
          <a:solidFill>
            <a:srgbClr val="1AB5A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/>
              <a:t>PREDICCIÓN DE SISMOS: Mitos y falacias.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3D649D0-D72A-4595-8CF6-98CF15C2F3DB}"/>
              </a:ext>
            </a:extLst>
          </p:cNvPr>
          <p:cNvSpPr/>
          <p:nvPr/>
        </p:nvSpPr>
        <p:spPr>
          <a:xfrm>
            <a:off x="1491615" y="3253014"/>
            <a:ext cx="10182160" cy="1051541"/>
          </a:xfrm>
          <a:prstGeom prst="rect">
            <a:avLst/>
          </a:prstGeom>
          <a:noFill/>
          <a:ln w="19050">
            <a:solidFill>
              <a:srgbClr val="1AB5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>
                <a:solidFill>
                  <a:schemeClr val="tx1"/>
                </a:solidFill>
                <a:latin typeface="Abadi Extra Light" panose="020B0204020104020204" pitchFamily="34" charset="0"/>
              </a:rPr>
              <a:t>El conjunto de fundamentos que aborda las distintas aristas del fenómeno natural sísmico, con la finalidad de proporcionar a los alumnos los conocimientos técnicos y científicos suficientes para combatir la desinformación alrededor del tema y así afianzar las medidas de seguridad en zona sísmica.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B18AED3-A60F-4D78-8223-BE519B92862D}"/>
              </a:ext>
            </a:extLst>
          </p:cNvPr>
          <p:cNvSpPr txBox="1"/>
          <p:nvPr/>
        </p:nvSpPr>
        <p:spPr>
          <a:xfrm>
            <a:off x="6342998" y="2650396"/>
            <a:ext cx="479395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s-MX" sz="2400" b="1" dirty="0">
                <a:solidFill>
                  <a:srgbClr val="1AB5AF"/>
                </a:solidFill>
              </a:rPr>
              <a:t>es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2E56BC6A-6CC5-4C69-A053-FD7F19F1A4D2}"/>
              </a:ext>
            </a:extLst>
          </p:cNvPr>
          <p:cNvCxnSpPr>
            <a:cxnSpLocks/>
            <a:stCxn id="8" idx="2"/>
            <a:endCxn id="16" idx="0"/>
          </p:cNvCxnSpPr>
          <p:nvPr/>
        </p:nvCxnSpPr>
        <p:spPr>
          <a:xfrm flipH="1">
            <a:off x="6582696" y="2536301"/>
            <a:ext cx="1" cy="114095"/>
          </a:xfrm>
          <a:prstGeom prst="line">
            <a:avLst/>
          </a:prstGeom>
          <a:ln w="28575">
            <a:solidFill>
              <a:srgbClr val="1AB5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71E798A5-E3C4-408D-9F3B-A282EEE68533}"/>
              </a:ext>
            </a:extLst>
          </p:cNvPr>
          <p:cNvCxnSpPr>
            <a:cxnSpLocks/>
            <a:stCxn id="16" idx="2"/>
            <a:endCxn id="10" idx="0"/>
          </p:cNvCxnSpPr>
          <p:nvPr/>
        </p:nvCxnSpPr>
        <p:spPr>
          <a:xfrm flipH="1">
            <a:off x="6582695" y="3019728"/>
            <a:ext cx="1" cy="233286"/>
          </a:xfrm>
          <a:prstGeom prst="straightConnector1">
            <a:avLst/>
          </a:prstGeom>
          <a:ln w="28575">
            <a:solidFill>
              <a:srgbClr val="1AB5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A9A02BDF-0B56-4E48-A6ED-4C1DC9F8DD34}"/>
              </a:ext>
            </a:extLst>
          </p:cNvPr>
          <p:cNvCxnSpPr>
            <a:cxnSpLocks/>
            <a:stCxn id="81" idx="0"/>
            <a:endCxn id="10" idx="2"/>
          </p:cNvCxnSpPr>
          <p:nvPr/>
        </p:nvCxnSpPr>
        <p:spPr>
          <a:xfrm flipH="1" flipV="1">
            <a:off x="6582695" y="4304555"/>
            <a:ext cx="1" cy="167427"/>
          </a:xfrm>
          <a:prstGeom prst="line">
            <a:avLst/>
          </a:prstGeom>
          <a:ln w="28575">
            <a:solidFill>
              <a:srgbClr val="1AB5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uadroTexto 80">
            <a:extLst>
              <a:ext uri="{FF2B5EF4-FFF2-40B4-BE49-F238E27FC236}">
                <a16:creationId xmlns:a16="http://schemas.microsoft.com/office/drawing/2014/main" id="{6F953528-9411-4AF8-9BAB-C999C8E11797}"/>
              </a:ext>
            </a:extLst>
          </p:cNvPr>
          <p:cNvSpPr txBox="1"/>
          <p:nvPr/>
        </p:nvSpPr>
        <p:spPr>
          <a:xfrm>
            <a:off x="5745927" y="4471982"/>
            <a:ext cx="1673538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s-MX" sz="2400" b="1" dirty="0">
                <a:solidFill>
                  <a:srgbClr val="1AB5AF"/>
                </a:solidFill>
              </a:rPr>
              <a:t>Implica que</a:t>
            </a:r>
          </a:p>
        </p:txBody>
      </p:sp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id="{77449C75-5A84-4EF3-BFBC-1A5D42E564A1}"/>
              </a:ext>
            </a:extLst>
          </p:cNvPr>
          <p:cNvCxnSpPr>
            <a:cxnSpLocks/>
            <a:stCxn id="97" idx="0"/>
            <a:endCxn id="81" idx="2"/>
          </p:cNvCxnSpPr>
          <p:nvPr/>
        </p:nvCxnSpPr>
        <p:spPr>
          <a:xfrm flipV="1">
            <a:off x="6579223" y="4841314"/>
            <a:ext cx="3473" cy="341105"/>
          </a:xfrm>
          <a:prstGeom prst="line">
            <a:avLst/>
          </a:prstGeom>
          <a:ln w="28575">
            <a:solidFill>
              <a:srgbClr val="1AB5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>
            <a:extLst>
              <a:ext uri="{FF2B5EF4-FFF2-40B4-BE49-F238E27FC236}">
                <a16:creationId xmlns:a16="http://schemas.microsoft.com/office/drawing/2014/main" id="{281EE87C-8B2E-4C13-8DDC-B6BCDB4A9241}"/>
              </a:ext>
            </a:extLst>
          </p:cNvPr>
          <p:cNvCxnSpPr>
            <a:cxnSpLocks/>
          </p:cNvCxnSpPr>
          <p:nvPr/>
        </p:nvCxnSpPr>
        <p:spPr>
          <a:xfrm>
            <a:off x="3194671" y="4992338"/>
            <a:ext cx="6769104" cy="0"/>
          </a:xfrm>
          <a:prstGeom prst="line">
            <a:avLst/>
          </a:prstGeom>
          <a:ln w="28575">
            <a:solidFill>
              <a:srgbClr val="1AB5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ángulo 90">
            <a:extLst>
              <a:ext uri="{FF2B5EF4-FFF2-40B4-BE49-F238E27FC236}">
                <a16:creationId xmlns:a16="http://schemas.microsoft.com/office/drawing/2014/main" id="{D7C7859A-644A-41B2-9F50-D898D4C6509E}"/>
              </a:ext>
            </a:extLst>
          </p:cNvPr>
          <p:cNvSpPr/>
          <p:nvPr/>
        </p:nvSpPr>
        <p:spPr>
          <a:xfrm>
            <a:off x="1484671" y="5182419"/>
            <a:ext cx="3420000" cy="1188559"/>
          </a:xfrm>
          <a:prstGeom prst="rect">
            <a:avLst/>
          </a:prstGeom>
          <a:noFill/>
          <a:ln w="19050">
            <a:solidFill>
              <a:srgbClr val="1AB5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El alumno comprenda a profundidad las causas físicas de un sismo y la imposibilidad de su predicción actualmente.</a:t>
            </a:r>
          </a:p>
        </p:txBody>
      </p:sp>
      <p:cxnSp>
        <p:nvCxnSpPr>
          <p:cNvPr id="92" name="Conector recto 91">
            <a:extLst>
              <a:ext uri="{FF2B5EF4-FFF2-40B4-BE49-F238E27FC236}">
                <a16:creationId xmlns:a16="http://schemas.microsoft.com/office/drawing/2014/main" id="{AED8B685-3274-4902-B3EB-663D95F0D579}"/>
              </a:ext>
            </a:extLst>
          </p:cNvPr>
          <p:cNvCxnSpPr>
            <a:cxnSpLocks/>
            <a:stCxn id="91" idx="0"/>
          </p:cNvCxnSpPr>
          <p:nvPr/>
        </p:nvCxnSpPr>
        <p:spPr>
          <a:xfrm flipV="1">
            <a:off x="3194671" y="4992338"/>
            <a:ext cx="0" cy="190081"/>
          </a:xfrm>
          <a:prstGeom prst="line">
            <a:avLst/>
          </a:prstGeom>
          <a:ln w="28575">
            <a:solidFill>
              <a:srgbClr val="1AB5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ángulo 96">
            <a:extLst>
              <a:ext uri="{FF2B5EF4-FFF2-40B4-BE49-F238E27FC236}">
                <a16:creationId xmlns:a16="http://schemas.microsoft.com/office/drawing/2014/main" id="{BAE7E59F-4F81-4E6A-937C-F60598E4316A}"/>
              </a:ext>
            </a:extLst>
          </p:cNvPr>
          <p:cNvSpPr/>
          <p:nvPr/>
        </p:nvSpPr>
        <p:spPr>
          <a:xfrm>
            <a:off x="5139223" y="5182419"/>
            <a:ext cx="2880000" cy="1188559"/>
          </a:xfrm>
          <a:prstGeom prst="rect">
            <a:avLst/>
          </a:prstGeom>
          <a:noFill/>
          <a:ln w="19050">
            <a:solidFill>
              <a:srgbClr val="1AB5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El alumno analice el impacto social bajo el criterio de prevención y atención de emergencias.</a:t>
            </a: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560A0B0A-CB97-4634-BEBF-B880DC9FFF10}"/>
              </a:ext>
            </a:extLst>
          </p:cNvPr>
          <p:cNvSpPr/>
          <p:nvPr/>
        </p:nvSpPr>
        <p:spPr>
          <a:xfrm>
            <a:off x="8253775" y="5182419"/>
            <a:ext cx="3420000" cy="1188559"/>
          </a:xfrm>
          <a:prstGeom prst="rect">
            <a:avLst/>
          </a:prstGeom>
          <a:noFill/>
          <a:ln w="19050">
            <a:solidFill>
              <a:srgbClr val="1AB5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El alumno analice la información alrededor del fenómeno y su impacto social y discrimine aquella que origine desinformación a la comunidad afectada.</a:t>
            </a:r>
          </a:p>
        </p:txBody>
      </p:sp>
      <p:cxnSp>
        <p:nvCxnSpPr>
          <p:cNvPr id="100" name="Conector recto 99">
            <a:extLst>
              <a:ext uri="{FF2B5EF4-FFF2-40B4-BE49-F238E27FC236}">
                <a16:creationId xmlns:a16="http://schemas.microsoft.com/office/drawing/2014/main" id="{94BDCFDA-60A1-4277-BAC2-0584978FBBF9}"/>
              </a:ext>
            </a:extLst>
          </p:cNvPr>
          <p:cNvCxnSpPr>
            <a:cxnSpLocks/>
            <a:stCxn id="99" idx="0"/>
          </p:cNvCxnSpPr>
          <p:nvPr/>
        </p:nvCxnSpPr>
        <p:spPr>
          <a:xfrm flipV="1">
            <a:off x="9963775" y="4992338"/>
            <a:ext cx="3473" cy="190081"/>
          </a:xfrm>
          <a:prstGeom prst="line">
            <a:avLst/>
          </a:prstGeom>
          <a:ln w="28575">
            <a:solidFill>
              <a:srgbClr val="1AB5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91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25624DB-6F3C-48BA-B43F-BF81DFA73E68}"/>
              </a:ext>
            </a:extLst>
          </p:cNvPr>
          <p:cNvSpPr/>
          <p:nvPr/>
        </p:nvSpPr>
        <p:spPr>
          <a:xfrm>
            <a:off x="1" y="0"/>
            <a:ext cx="1229031" cy="6857999"/>
          </a:xfrm>
          <a:prstGeom prst="rect">
            <a:avLst/>
          </a:prstGeom>
          <a:solidFill>
            <a:srgbClr val="B5E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2.png" descr="Conexiones_Horizontal1a.png">
            <a:extLst>
              <a:ext uri="{FF2B5EF4-FFF2-40B4-BE49-F238E27FC236}">
                <a16:creationId xmlns:a16="http://schemas.microsoft.com/office/drawing/2014/main" id="{A61FAFF9-48FE-4DA3-BA2C-E2DCD251C11E}"/>
              </a:ext>
            </a:extLst>
          </p:cNvPr>
          <p:cNvPicPr/>
          <p:nvPr/>
        </p:nvPicPr>
        <p:blipFill rotWithShape="1">
          <a:blip r:embed="rId2"/>
          <a:srcRect l="2910" t="18048" r="87149" b="5980"/>
          <a:stretch/>
        </p:blipFill>
        <p:spPr>
          <a:xfrm>
            <a:off x="116080" y="2919951"/>
            <a:ext cx="970456" cy="1018095"/>
          </a:xfrm>
          <a:prstGeom prst="rect">
            <a:avLst/>
          </a:prstGeom>
          <a:ln/>
        </p:spPr>
      </p:pic>
      <p:pic>
        <p:nvPicPr>
          <p:cNvPr id="7" name="Imagen 6" descr="C:\Users\Calidad\Pictures\escudo transparente.jpg">
            <a:extLst>
              <a:ext uri="{FF2B5EF4-FFF2-40B4-BE49-F238E27FC236}">
                <a16:creationId xmlns:a16="http://schemas.microsoft.com/office/drawing/2014/main" id="{8A7F97C8-82EB-4AE9-AC58-25ACD6AB8791}"/>
              </a:ext>
            </a:extLst>
          </p:cNvPr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0"/>
          <a:stretch/>
        </p:blipFill>
        <p:spPr bwMode="auto">
          <a:xfrm>
            <a:off x="206301" y="209336"/>
            <a:ext cx="790014" cy="927007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2049" name="Imagen 3">
            <a:extLst>
              <a:ext uri="{FF2B5EF4-FFF2-40B4-BE49-F238E27FC236}">
                <a16:creationId xmlns:a16="http://schemas.microsoft.com/office/drawing/2014/main" id="{86048BFE-9A76-4DB9-A86C-B6B60B067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08" y="5939267"/>
            <a:ext cx="1255447" cy="67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2A8C3A0B-4AD8-4D0B-8AC2-99329F955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B0C504-30E6-4258-AAA9-6E84E74A34DA}"/>
              </a:ext>
            </a:extLst>
          </p:cNvPr>
          <p:cNvSpPr txBox="1"/>
          <p:nvPr/>
        </p:nvSpPr>
        <p:spPr>
          <a:xfrm>
            <a:off x="1261784" y="251037"/>
            <a:ext cx="10674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4800" b="1" dirty="0">
                <a:latin typeface="Abadi Extra Light" panose="020B0204020104020204" pitchFamily="34" charset="0"/>
              </a:rPr>
              <a:t>PRODUCTOS GENERADOS EN LA 1ª </a:t>
            </a:r>
            <a:r>
              <a:rPr lang="es-MX" sz="4800" b="1" dirty="0" err="1">
                <a:latin typeface="Abadi Extra Light" panose="020B0204020104020204" pitchFamily="34" charset="0"/>
              </a:rPr>
              <a:t>R.T</a:t>
            </a:r>
            <a:r>
              <a:rPr lang="es-MX" sz="4800" b="1" dirty="0">
                <a:latin typeface="Abadi Extra Light" panose="020B0204020104020204" pitchFamily="34" charset="0"/>
              </a:rPr>
              <a:t>.</a:t>
            </a:r>
            <a:endParaRPr lang="es-MX" sz="4000" b="1" dirty="0">
              <a:latin typeface="Abadi Extra Light" panose="020B0204020104020204" pitchFamily="34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1A414646-993C-4247-B753-A675C35280C8}"/>
              </a:ext>
            </a:extLst>
          </p:cNvPr>
          <p:cNvCxnSpPr>
            <a:cxnSpLocks/>
          </p:cNvCxnSpPr>
          <p:nvPr/>
        </p:nvCxnSpPr>
        <p:spPr>
          <a:xfrm>
            <a:off x="1229032" y="209336"/>
            <a:ext cx="10707329" cy="0"/>
          </a:xfrm>
          <a:prstGeom prst="line">
            <a:avLst/>
          </a:prstGeom>
          <a:ln w="38100">
            <a:solidFill>
              <a:srgbClr val="B5E7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7935684-24FE-44F2-93EE-E2DCFDB9BB74}"/>
              </a:ext>
            </a:extLst>
          </p:cNvPr>
          <p:cNvCxnSpPr>
            <a:cxnSpLocks/>
          </p:cNvCxnSpPr>
          <p:nvPr/>
        </p:nvCxnSpPr>
        <p:spPr>
          <a:xfrm>
            <a:off x="1484671" y="1132666"/>
            <a:ext cx="10707329" cy="0"/>
          </a:xfrm>
          <a:prstGeom prst="line">
            <a:avLst/>
          </a:prstGeom>
          <a:ln w="38100">
            <a:solidFill>
              <a:srgbClr val="B5E7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E32B27D-D97E-4EF0-A451-2D37E9061765}"/>
              </a:ext>
            </a:extLst>
          </p:cNvPr>
          <p:cNvSpPr txBox="1"/>
          <p:nvPr/>
        </p:nvSpPr>
        <p:spPr>
          <a:xfrm>
            <a:off x="6924583" y="6383657"/>
            <a:ext cx="5267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</a:rPr>
              <a:t>PREDICCIÓN DE SISMOS: Mitos y falacias.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FDA3293-17BE-44CA-8610-61E7C8E1D59D}"/>
              </a:ext>
            </a:extLst>
          </p:cNvPr>
          <p:cNvSpPr txBox="1"/>
          <p:nvPr/>
        </p:nvSpPr>
        <p:spPr>
          <a:xfrm>
            <a:off x="1121175" y="6383656"/>
            <a:ext cx="1871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</a:rPr>
              <a:t>Equipo No. 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04770BF-2023-4974-9DAA-345EBC273739}"/>
              </a:ext>
            </a:extLst>
          </p:cNvPr>
          <p:cNvSpPr txBox="1"/>
          <p:nvPr/>
        </p:nvSpPr>
        <p:spPr>
          <a:xfrm>
            <a:off x="1261783" y="1172725"/>
            <a:ext cx="10217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b="1" dirty="0">
                <a:latin typeface="Abadi Extra Light" panose="020B0204020104020204" pitchFamily="34" charset="0"/>
              </a:rPr>
              <a:t>2. Organizador gráfico. Contenidos, conceptos y su interrelación.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36331CD5-6BEF-4C1C-B1ED-D68CADAF77C1}"/>
              </a:ext>
            </a:extLst>
          </p:cNvPr>
          <p:cNvSpPr/>
          <p:nvPr/>
        </p:nvSpPr>
        <p:spPr>
          <a:xfrm>
            <a:off x="2092887" y="1933683"/>
            <a:ext cx="8979619" cy="602618"/>
          </a:xfrm>
          <a:prstGeom prst="roundRect">
            <a:avLst>
              <a:gd name="adj" fmla="val 34746"/>
            </a:avLst>
          </a:prstGeom>
          <a:solidFill>
            <a:srgbClr val="1AB5A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/>
              <a:t>PREDICCIÓN DE SISMOS: Mitos y falacias.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A9CDB973-C9C5-41CB-BD9E-D3EFC3D0BA66}"/>
              </a:ext>
            </a:extLst>
          </p:cNvPr>
          <p:cNvSpPr/>
          <p:nvPr/>
        </p:nvSpPr>
        <p:spPr>
          <a:xfrm>
            <a:off x="1478201" y="2728306"/>
            <a:ext cx="1653490" cy="736847"/>
          </a:xfrm>
          <a:prstGeom prst="ellipse">
            <a:avLst/>
          </a:prstGeom>
          <a:solidFill>
            <a:srgbClr val="CF765F"/>
          </a:solidFill>
          <a:ln>
            <a:solidFill>
              <a:srgbClr val="CF76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FÍSICA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CF92251A-C68D-4118-AAA5-B773E3BBE832}"/>
              </a:ext>
            </a:extLst>
          </p:cNvPr>
          <p:cNvSpPr/>
          <p:nvPr/>
        </p:nvSpPr>
        <p:spPr>
          <a:xfrm>
            <a:off x="3886368" y="2759244"/>
            <a:ext cx="1700888" cy="524585"/>
          </a:xfrm>
          <a:prstGeom prst="roundRect">
            <a:avLst/>
          </a:prstGeom>
          <a:noFill/>
          <a:ln w="19050">
            <a:solidFill>
              <a:srgbClr val="CF76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879E93"/>
                </a:solidFill>
              </a:rPr>
              <a:t>Fuerzas</a:t>
            </a:r>
          </a:p>
          <a:p>
            <a:pPr algn="ctr"/>
            <a:r>
              <a:rPr lang="es-MX" sz="1400" dirty="0">
                <a:solidFill>
                  <a:srgbClr val="47C5D5"/>
                </a:solidFill>
              </a:rPr>
              <a:t>Peso de cuerpos</a:t>
            </a: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1D27FB21-B8ED-4B8D-A996-CB14E710D33C}"/>
              </a:ext>
            </a:extLst>
          </p:cNvPr>
          <p:cNvSpPr/>
          <p:nvPr/>
        </p:nvSpPr>
        <p:spPr>
          <a:xfrm>
            <a:off x="3843291" y="3428998"/>
            <a:ext cx="1865464" cy="524585"/>
          </a:xfrm>
          <a:prstGeom prst="roundRect">
            <a:avLst/>
          </a:prstGeom>
          <a:noFill/>
          <a:ln w="19050">
            <a:solidFill>
              <a:srgbClr val="CF76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879E93"/>
                </a:solidFill>
              </a:rPr>
              <a:t>Energía y trabajo</a:t>
            </a: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3BCEEB8B-4D30-4511-9DFE-E9790B3FE229}"/>
              </a:ext>
            </a:extLst>
          </p:cNvPr>
          <p:cNvSpPr/>
          <p:nvPr/>
        </p:nvSpPr>
        <p:spPr>
          <a:xfrm>
            <a:off x="1386511" y="4043808"/>
            <a:ext cx="1841041" cy="739936"/>
          </a:xfrm>
          <a:prstGeom prst="roundRect">
            <a:avLst/>
          </a:prstGeom>
          <a:noFill/>
          <a:ln w="19050">
            <a:solidFill>
              <a:srgbClr val="CF76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879E93"/>
                </a:solidFill>
              </a:rPr>
              <a:t>Movimiento</a:t>
            </a:r>
          </a:p>
          <a:p>
            <a:pPr algn="ctr"/>
            <a:r>
              <a:rPr lang="es-MX" sz="1400" dirty="0">
                <a:solidFill>
                  <a:srgbClr val="47C5D5"/>
                </a:solidFill>
              </a:rPr>
              <a:t>Desplazamiento y aceleración</a:t>
            </a: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1DDE46C1-1FF4-48EE-BF43-B6E2FB0165DA}"/>
              </a:ext>
            </a:extLst>
          </p:cNvPr>
          <p:cNvSpPr/>
          <p:nvPr/>
        </p:nvSpPr>
        <p:spPr>
          <a:xfrm>
            <a:off x="3562636" y="4198750"/>
            <a:ext cx="1286176" cy="524585"/>
          </a:xfrm>
          <a:prstGeom prst="roundRect">
            <a:avLst/>
          </a:prstGeom>
          <a:noFill/>
          <a:ln w="19050">
            <a:solidFill>
              <a:srgbClr val="CF76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879E93"/>
                </a:solidFill>
              </a:rPr>
              <a:t>Ondas mecánicas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CE9FF0DB-63FC-4260-A9B1-B3C9FB33BA63}"/>
              </a:ext>
            </a:extLst>
          </p:cNvPr>
          <p:cNvSpPr/>
          <p:nvPr/>
        </p:nvSpPr>
        <p:spPr>
          <a:xfrm>
            <a:off x="9631417" y="4263240"/>
            <a:ext cx="2480044" cy="676664"/>
          </a:xfrm>
          <a:prstGeom prst="ellipse">
            <a:avLst/>
          </a:prstGeom>
          <a:solidFill>
            <a:srgbClr val="0175BA"/>
          </a:solidFill>
          <a:ln>
            <a:solidFill>
              <a:srgbClr val="017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s-MX" sz="2800" b="1" dirty="0"/>
              <a:t>GEOGRAFÍA</a:t>
            </a:r>
          </a:p>
        </p:txBody>
      </p: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D605E036-6DCC-4BA4-AE40-31CA1C945C45}"/>
              </a:ext>
            </a:extLst>
          </p:cNvPr>
          <p:cNvSpPr/>
          <p:nvPr/>
        </p:nvSpPr>
        <p:spPr>
          <a:xfrm>
            <a:off x="6599072" y="2759243"/>
            <a:ext cx="2411744" cy="524585"/>
          </a:xfrm>
          <a:prstGeom prst="roundRect">
            <a:avLst/>
          </a:prstGeom>
          <a:noFill/>
          <a:ln w="19050">
            <a:solidFill>
              <a:srgbClr val="017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1AB5AF"/>
                </a:solidFill>
              </a:rPr>
              <a:t>Movimiento en placas</a:t>
            </a:r>
            <a:endParaRPr lang="es-MX" sz="1600" b="1" dirty="0">
              <a:solidFill>
                <a:srgbClr val="1AB5AF"/>
              </a:solidFill>
            </a:endParaRPr>
          </a:p>
        </p:txBody>
      </p:sp>
      <p:cxnSp>
        <p:nvCxnSpPr>
          <p:cNvPr id="22" name="Conector: curvado 21">
            <a:extLst>
              <a:ext uri="{FF2B5EF4-FFF2-40B4-BE49-F238E27FC236}">
                <a16:creationId xmlns:a16="http://schemas.microsoft.com/office/drawing/2014/main" id="{1F5B3D6C-7B8B-45B1-927C-A3CC516C8062}"/>
              </a:ext>
            </a:extLst>
          </p:cNvPr>
          <p:cNvCxnSpPr>
            <a:cxnSpLocks/>
            <a:stCxn id="5" idx="7"/>
            <a:endCxn id="6" idx="1"/>
          </p:cNvCxnSpPr>
          <p:nvPr/>
        </p:nvCxnSpPr>
        <p:spPr>
          <a:xfrm rot="16200000" flipH="1">
            <a:off x="3295294" y="2430464"/>
            <a:ext cx="185322" cy="996825"/>
          </a:xfrm>
          <a:prstGeom prst="curvedConnector4">
            <a:avLst>
              <a:gd name="adj1" fmla="val -41916"/>
              <a:gd name="adj2" fmla="val 58584"/>
            </a:avLst>
          </a:prstGeom>
          <a:ln w="19050">
            <a:solidFill>
              <a:srgbClr val="CF76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curvado 23">
            <a:extLst>
              <a:ext uri="{FF2B5EF4-FFF2-40B4-BE49-F238E27FC236}">
                <a16:creationId xmlns:a16="http://schemas.microsoft.com/office/drawing/2014/main" id="{58859751-10F9-48D8-AFBA-E3B34984441E}"/>
              </a:ext>
            </a:extLst>
          </p:cNvPr>
          <p:cNvCxnSpPr>
            <a:cxnSpLocks/>
            <a:stCxn id="5" idx="6"/>
            <a:endCxn id="30" idx="1"/>
          </p:cNvCxnSpPr>
          <p:nvPr/>
        </p:nvCxnSpPr>
        <p:spPr>
          <a:xfrm>
            <a:off x="3131691" y="3096730"/>
            <a:ext cx="711600" cy="594561"/>
          </a:xfrm>
          <a:prstGeom prst="curvedConnector3">
            <a:avLst>
              <a:gd name="adj1" fmla="val 50000"/>
            </a:avLst>
          </a:prstGeom>
          <a:ln w="19050">
            <a:solidFill>
              <a:srgbClr val="CF76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0" name="Conector: curvado 2049">
            <a:extLst>
              <a:ext uri="{FF2B5EF4-FFF2-40B4-BE49-F238E27FC236}">
                <a16:creationId xmlns:a16="http://schemas.microsoft.com/office/drawing/2014/main" id="{1130F826-18DB-4EE3-A45B-C20507705FD3}"/>
              </a:ext>
            </a:extLst>
          </p:cNvPr>
          <p:cNvCxnSpPr>
            <a:cxnSpLocks/>
            <a:stCxn id="5" idx="5"/>
            <a:endCxn id="33" idx="0"/>
          </p:cNvCxnSpPr>
          <p:nvPr/>
        </p:nvCxnSpPr>
        <p:spPr>
          <a:xfrm rot="16200000" flipH="1">
            <a:off x="3126880" y="3119906"/>
            <a:ext cx="841506" cy="1316181"/>
          </a:xfrm>
          <a:prstGeom prst="curvedConnector3">
            <a:avLst>
              <a:gd name="adj1" fmla="val 79539"/>
            </a:avLst>
          </a:prstGeom>
          <a:ln w="19050">
            <a:solidFill>
              <a:srgbClr val="CF76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Conector: curvado 2051">
            <a:extLst>
              <a:ext uri="{FF2B5EF4-FFF2-40B4-BE49-F238E27FC236}">
                <a16:creationId xmlns:a16="http://schemas.microsoft.com/office/drawing/2014/main" id="{9B789C8F-48B1-4377-ABBD-77D37AA74DEF}"/>
              </a:ext>
            </a:extLst>
          </p:cNvPr>
          <p:cNvCxnSpPr>
            <a:stCxn id="37" idx="1"/>
            <a:endCxn id="38" idx="3"/>
          </p:cNvCxnSpPr>
          <p:nvPr/>
        </p:nvCxnSpPr>
        <p:spPr>
          <a:xfrm rot="16200000" flipV="1">
            <a:off x="8832315" y="3200038"/>
            <a:ext cx="1340799" cy="983795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Conector: curvado 2060">
            <a:extLst>
              <a:ext uri="{FF2B5EF4-FFF2-40B4-BE49-F238E27FC236}">
                <a16:creationId xmlns:a16="http://schemas.microsoft.com/office/drawing/2014/main" id="{14103356-4597-4A68-A53B-F5FE5877EE7F}"/>
              </a:ext>
            </a:extLst>
          </p:cNvPr>
          <p:cNvCxnSpPr>
            <a:cxnSpLocks/>
            <a:stCxn id="5" idx="4"/>
            <a:endCxn id="32" idx="0"/>
          </p:cNvCxnSpPr>
          <p:nvPr/>
        </p:nvCxnSpPr>
        <p:spPr>
          <a:xfrm rot="16200000" flipH="1">
            <a:off x="2016662" y="3753437"/>
            <a:ext cx="578655" cy="2086"/>
          </a:xfrm>
          <a:prstGeom prst="curvedConnector3">
            <a:avLst>
              <a:gd name="adj1" fmla="val 50000"/>
            </a:avLst>
          </a:prstGeom>
          <a:ln w="19050">
            <a:solidFill>
              <a:srgbClr val="CF76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: curvado 41">
            <a:extLst>
              <a:ext uri="{FF2B5EF4-FFF2-40B4-BE49-F238E27FC236}">
                <a16:creationId xmlns:a16="http://schemas.microsoft.com/office/drawing/2014/main" id="{49D888B8-94D8-4ACA-9ACD-8DD003A2A97F}"/>
              </a:ext>
            </a:extLst>
          </p:cNvPr>
          <p:cNvCxnSpPr>
            <a:stCxn id="6" idx="3"/>
            <a:endCxn id="38" idx="1"/>
          </p:cNvCxnSpPr>
          <p:nvPr/>
        </p:nvCxnSpPr>
        <p:spPr>
          <a:xfrm flipV="1">
            <a:off x="5587256" y="3021536"/>
            <a:ext cx="1011816" cy="1"/>
          </a:xfrm>
          <a:prstGeom prst="curvedConnector3">
            <a:avLst/>
          </a:prstGeom>
          <a:ln w="19050">
            <a:solidFill>
              <a:srgbClr val="37BFF2"/>
            </a:solidFill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Conector: curvado 43">
            <a:extLst>
              <a:ext uri="{FF2B5EF4-FFF2-40B4-BE49-F238E27FC236}">
                <a16:creationId xmlns:a16="http://schemas.microsoft.com/office/drawing/2014/main" id="{1416D04B-DBD3-41F5-B366-838145AECAE3}"/>
              </a:ext>
            </a:extLst>
          </p:cNvPr>
          <p:cNvCxnSpPr>
            <a:cxnSpLocks/>
            <a:stCxn id="30" idx="3"/>
            <a:endCxn id="38" idx="1"/>
          </p:cNvCxnSpPr>
          <p:nvPr/>
        </p:nvCxnSpPr>
        <p:spPr>
          <a:xfrm flipV="1">
            <a:off x="5708755" y="3021536"/>
            <a:ext cx="890317" cy="669755"/>
          </a:xfrm>
          <a:prstGeom prst="curvedConnector3">
            <a:avLst>
              <a:gd name="adj1" fmla="val 50000"/>
            </a:avLst>
          </a:prstGeom>
          <a:ln w="19050">
            <a:solidFill>
              <a:srgbClr val="37BFF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curvado 45">
            <a:extLst>
              <a:ext uri="{FF2B5EF4-FFF2-40B4-BE49-F238E27FC236}">
                <a16:creationId xmlns:a16="http://schemas.microsoft.com/office/drawing/2014/main" id="{3503E47E-AEDA-4B81-870B-2FA503221A76}"/>
              </a:ext>
            </a:extLst>
          </p:cNvPr>
          <p:cNvCxnSpPr>
            <a:cxnSpLocks/>
            <a:stCxn id="38" idx="2"/>
            <a:endCxn id="33" idx="3"/>
          </p:cNvCxnSpPr>
          <p:nvPr/>
        </p:nvCxnSpPr>
        <p:spPr>
          <a:xfrm rot="5400000">
            <a:off x="5738271" y="2394369"/>
            <a:ext cx="1177215" cy="2956132"/>
          </a:xfrm>
          <a:prstGeom prst="curvedConnector2">
            <a:avLst/>
          </a:prstGeom>
          <a:ln w="19050">
            <a:solidFill>
              <a:srgbClr val="37BFF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ipse 87">
            <a:extLst>
              <a:ext uri="{FF2B5EF4-FFF2-40B4-BE49-F238E27FC236}">
                <a16:creationId xmlns:a16="http://schemas.microsoft.com/office/drawing/2014/main" id="{1656228D-D99B-4799-8C84-C593CD5CA939}"/>
              </a:ext>
            </a:extLst>
          </p:cNvPr>
          <p:cNvSpPr/>
          <p:nvPr/>
        </p:nvSpPr>
        <p:spPr>
          <a:xfrm>
            <a:off x="1723691" y="5339766"/>
            <a:ext cx="1908200" cy="736847"/>
          </a:xfrm>
          <a:prstGeom prst="ellipse">
            <a:avLst/>
          </a:prstGeom>
          <a:solidFill>
            <a:srgbClr val="BFD370"/>
          </a:solidFill>
          <a:ln>
            <a:solidFill>
              <a:srgbClr val="BFD3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LÓGICA</a:t>
            </a:r>
          </a:p>
        </p:txBody>
      </p:sp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id="{FFBAA799-43A1-44E3-9251-C9621A414760}"/>
              </a:ext>
            </a:extLst>
          </p:cNvPr>
          <p:cNvSpPr/>
          <p:nvPr/>
        </p:nvSpPr>
        <p:spPr>
          <a:xfrm>
            <a:off x="5429632" y="4559277"/>
            <a:ext cx="2632869" cy="618457"/>
          </a:xfrm>
          <a:prstGeom prst="roundRect">
            <a:avLst/>
          </a:prstGeom>
          <a:solidFill>
            <a:srgbClr val="FFF7DD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rgbClr val="002060"/>
                </a:solidFill>
              </a:rPr>
              <a:t>¿Por qué con tanta información, aún no somos capaces de predecir un sismo con precisión? </a:t>
            </a:r>
          </a:p>
        </p:txBody>
      </p:sp>
      <p:sp>
        <p:nvSpPr>
          <p:cNvPr id="94" name="Rectángulo: esquinas redondeadas 93">
            <a:extLst>
              <a:ext uri="{FF2B5EF4-FFF2-40B4-BE49-F238E27FC236}">
                <a16:creationId xmlns:a16="http://schemas.microsoft.com/office/drawing/2014/main" id="{80399365-D7AB-4B3E-BC6F-5CFC119BEBA6}"/>
              </a:ext>
            </a:extLst>
          </p:cNvPr>
          <p:cNvSpPr/>
          <p:nvPr/>
        </p:nvSpPr>
        <p:spPr>
          <a:xfrm>
            <a:off x="4676905" y="5331642"/>
            <a:ext cx="994793" cy="492058"/>
          </a:xfrm>
          <a:prstGeom prst="roundRect">
            <a:avLst/>
          </a:prstGeom>
          <a:noFill/>
          <a:ln w="19050">
            <a:solidFill>
              <a:srgbClr val="BFD3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CE757B"/>
                </a:solidFill>
              </a:rPr>
              <a:t>Falacias</a:t>
            </a:r>
          </a:p>
        </p:txBody>
      </p:sp>
      <p:cxnSp>
        <p:nvCxnSpPr>
          <p:cNvPr id="95" name="Conector: curvado 94">
            <a:extLst>
              <a:ext uri="{FF2B5EF4-FFF2-40B4-BE49-F238E27FC236}">
                <a16:creationId xmlns:a16="http://schemas.microsoft.com/office/drawing/2014/main" id="{C7D7E32C-7201-4548-99F1-21BF2775F570}"/>
              </a:ext>
            </a:extLst>
          </p:cNvPr>
          <p:cNvCxnSpPr>
            <a:cxnSpLocks/>
            <a:stCxn id="88" idx="6"/>
            <a:endCxn id="94" idx="1"/>
          </p:cNvCxnSpPr>
          <p:nvPr/>
        </p:nvCxnSpPr>
        <p:spPr>
          <a:xfrm flipV="1">
            <a:off x="3631891" y="5577671"/>
            <a:ext cx="1045014" cy="130519"/>
          </a:xfrm>
          <a:prstGeom prst="curvedConnector3">
            <a:avLst>
              <a:gd name="adj1" fmla="val 50000"/>
            </a:avLst>
          </a:prstGeom>
          <a:ln w="19050">
            <a:solidFill>
              <a:srgbClr val="BFD3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ángulo: esquinas redondeadas 97">
            <a:extLst>
              <a:ext uri="{FF2B5EF4-FFF2-40B4-BE49-F238E27FC236}">
                <a16:creationId xmlns:a16="http://schemas.microsoft.com/office/drawing/2014/main" id="{71D4E902-D7D2-43EC-8EDA-B01D43FC6D94}"/>
              </a:ext>
            </a:extLst>
          </p:cNvPr>
          <p:cNvSpPr/>
          <p:nvPr/>
        </p:nvSpPr>
        <p:spPr>
          <a:xfrm>
            <a:off x="9558291" y="2711720"/>
            <a:ext cx="1676001" cy="524585"/>
          </a:xfrm>
          <a:prstGeom prst="roundRect">
            <a:avLst/>
          </a:prstGeom>
          <a:noFill/>
          <a:ln w="19050">
            <a:solidFill>
              <a:srgbClr val="017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1AB5AF"/>
                </a:solidFill>
              </a:rPr>
              <a:t>Impacto social</a:t>
            </a:r>
            <a:endParaRPr lang="es-MX" sz="1600" b="1" dirty="0">
              <a:solidFill>
                <a:srgbClr val="1AB5AF"/>
              </a:solidFill>
            </a:endParaRPr>
          </a:p>
        </p:txBody>
      </p:sp>
      <p:cxnSp>
        <p:nvCxnSpPr>
          <p:cNvPr id="101" name="Conector: curvado 100">
            <a:extLst>
              <a:ext uri="{FF2B5EF4-FFF2-40B4-BE49-F238E27FC236}">
                <a16:creationId xmlns:a16="http://schemas.microsoft.com/office/drawing/2014/main" id="{C703C77C-8847-4C9F-992D-BE4CAF780AE2}"/>
              </a:ext>
            </a:extLst>
          </p:cNvPr>
          <p:cNvCxnSpPr>
            <a:cxnSpLocks/>
            <a:stCxn id="37" idx="1"/>
            <a:endCxn id="98" idx="2"/>
          </p:cNvCxnSpPr>
          <p:nvPr/>
        </p:nvCxnSpPr>
        <p:spPr>
          <a:xfrm rot="5400000" flipH="1" flipV="1">
            <a:off x="9632436" y="3598480"/>
            <a:ext cx="1126030" cy="401681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: curvado 103">
            <a:extLst>
              <a:ext uri="{FF2B5EF4-FFF2-40B4-BE49-F238E27FC236}">
                <a16:creationId xmlns:a16="http://schemas.microsoft.com/office/drawing/2014/main" id="{9B950893-7F12-4889-8B7A-923DAABDAE43}"/>
              </a:ext>
            </a:extLst>
          </p:cNvPr>
          <p:cNvCxnSpPr>
            <a:cxnSpLocks/>
            <a:stCxn id="56" idx="4"/>
            <a:endCxn id="47" idx="0"/>
          </p:cNvCxnSpPr>
          <p:nvPr/>
        </p:nvCxnSpPr>
        <p:spPr>
          <a:xfrm rot="16200000" flipH="1">
            <a:off x="5841014" y="3654224"/>
            <a:ext cx="1258380" cy="551726"/>
          </a:xfrm>
          <a:prstGeom prst="curvedConnector3">
            <a:avLst>
              <a:gd name="adj1" fmla="val 46473"/>
            </a:avLst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: curvado 107">
            <a:extLst>
              <a:ext uri="{FF2B5EF4-FFF2-40B4-BE49-F238E27FC236}">
                <a16:creationId xmlns:a16="http://schemas.microsoft.com/office/drawing/2014/main" id="{D852597B-8DED-415E-8618-82F999A75825}"/>
              </a:ext>
            </a:extLst>
          </p:cNvPr>
          <p:cNvCxnSpPr>
            <a:cxnSpLocks/>
            <a:stCxn id="94" idx="3"/>
            <a:endCxn id="47" idx="2"/>
          </p:cNvCxnSpPr>
          <p:nvPr/>
        </p:nvCxnSpPr>
        <p:spPr>
          <a:xfrm flipV="1">
            <a:off x="5671698" y="5177734"/>
            <a:ext cx="1074369" cy="399937"/>
          </a:xfrm>
          <a:prstGeom prst="curvedConnector2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: curvado 110">
            <a:extLst>
              <a:ext uri="{FF2B5EF4-FFF2-40B4-BE49-F238E27FC236}">
                <a16:creationId xmlns:a16="http://schemas.microsoft.com/office/drawing/2014/main" id="{F3AF7715-E054-4489-BAA9-20A9E0956A6A}"/>
              </a:ext>
            </a:extLst>
          </p:cNvPr>
          <p:cNvCxnSpPr>
            <a:cxnSpLocks/>
            <a:stCxn id="6" idx="2"/>
            <a:endCxn id="30" idx="0"/>
          </p:cNvCxnSpPr>
          <p:nvPr/>
        </p:nvCxnSpPr>
        <p:spPr>
          <a:xfrm rot="16200000" flipH="1">
            <a:off x="4683833" y="3336807"/>
            <a:ext cx="145169" cy="39211"/>
          </a:xfrm>
          <a:prstGeom prst="curvedConnector3">
            <a:avLst>
              <a:gd name="adj1" fmla="val 50000"/>
            </a:avLst>
          </a:prstGeom>
          <a:ln w="19050">
            <a:solidFill>
              <a:srgbClr val="CF765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: curvado 113">
            <a:extLst>
              <a:ext uri="{FF2B5EF4-FFF2-40B4-BE49-F238E27FC236}">
                <a16:creationId xmlns:a16="http://schemas.microsoft.com/office/drawing/2014/main" id="{93602810-F0EB-4967-AB34-27D7A3B1002F}"/>
              </a:ext>
            </a:extLst>
          </p:cNvPr>
          <p:cNvCxnSpPr>
            <a:cxnSpLocks/>
            <a:stCxn id="32" idx="3"/>
            <a:endCxn id="6" idx="1"/>
          </p:cNvCxnSpPr>
          <p:nvPr/>
        </p:nvCxnSpPr>
        <p:spPr>
          <a:xfrm flipV="1">
            <a:off x="3227552" y="3021537"/>
            <a:ext cx="658816" cy="1392239"/>
          </a:xfrm>
          <a:prstGeom prst="curvedConnector3">
            <a:avLst>
              <a:gd name="adj1" fmla="val 44610"/>
            </a:avLst>
          </a:prstGeom>
          <a:ln w="19050">
            <a:solidFill>
              <a:srgbClr val="CF765F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ector: curvado 123">
            <a:extLst>
              <a:ext uri="{FF2B5EF4-FFF2-40B4-BE49-F238E27FC236}">
                <a16:creationId xmlns:a16="http://schemas.microsoft.com/office/drawing/2014/main" id="{7AAD0BDF-028A-4D7C-AF6D-FC1F7A20C8F8}"/>
              </a:ext>
            </a:extLst>
          </p:cNvPr>
          <p:cNvCxnSpPr>
            <a:cxnSpLocks/>
            <a:stCxn id="94" idx="3"/>
            <a:endCxn id="48" idx="2"/>
          </p:cNvCxnSpPr>
          <p:nvPr/>
        </p:nvCxnSpPr>
        <p:spPr>
          <a:xfrm>
            <a:off x="5671698" y="5577671"/>
            <a:ext cx="3507904" cy="112096"/>
          </a:xfrm>
          <a:prstGeom prst="curvedConnector4">
            <a:avLst>
              <a:gd name="adj1" fmla="val 40905"/>
              <a:gd name="adj2" fmla="val 303932"/>
            </a:avLst>
          </a:prstGeom>
          <a:ln w="19050">
            <a:solidFill>
              <a:srgbClr val="37BFF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79991F67-CD2D-4687-943C-0FAC55EF8291}"/>
              </a:ext>
            </a:extLst>
          </p:cNvPr>
          <p:cNvSpPr/>
          <p:nvPr/>
        </p:nvSpPr>
        <p:spPr>
          <a:xfrm>
            <a:off x="10480715" y="5763878"/>
            <a:ext cx="1455646" cy="524585"/>
          </a:xfrm>
          <a:prstGeom prst="roundRect">
            <a:avLst/>
          </a:prstGeom>
          <a:noFill/>
          <a:ln w="19050">
            <a:solidFill>
              <a:srgbClr val="017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1AB5AF"/>
                </a:solidFill>
              </a:rPr>
              <a:t>Cultura de la prevención</a:t>
            </a:r>
            <a:endParaRPr lang="es-MX" sz="1600" b="1" dirty="0">
              <a:solidFill>
                <a:srgbClr val="1AB5AF"/>
              </a:solidFill>
            </a:endParaRPr>
          </a:p>
        </p:txBody>
      </p:sp>
      <p:sp>
        <p:nvSpPr>
          <p:cNvPr id="48" name="Rectángulo: esquinas redondeadas 47">
            <a:extLst>
              <a:ext uri="{FF2B5EF4-FFF2-40B4-BE49-F238E27FC236}">
                <a16:creationId xmlns:a16="http://schemas.microsoft.com/office/drawing/2014/main" id="{F87BB26A-E21A-4003-97D4-B33E7A2046BF}"/>
              </a:ext>
            </a:extLst>
          </p:cNvPr>
          <p:cNvSpPr/>
          <p:nvPr/>
        </p:nvSpPr>
        <p:spPr>
          <a:xfrm>
            <a:off x="8541489" y="5165182"/>
            <a:ext cx="1276226" cy="524585"/>
          </a:xfrm>
          <a:prstGeom prst="roundRect">
            <a:avLst/>
          </a:prstGeom>
          <a:noFill/>
          <a:ln w="19050">
            <a:solidFill>
              <a:srgbClr val="017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1AB5AF"/>
                </a:solidFill>
              </a:rPr>
              <a:t>Teorías de predicción</a:t>
            </a:r>
            <a:endParaRPr lang="es-MX" sz="1600" b="1" dirty="0">
              <a:solidFill>
                <a:srgbClr val="1AB5AF"/>
              </a:solidFill>
            </a:endParaRP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FEE53976-F877-4995-A91D-31BEEF710A54}"/>
              </a:ext>
            </a:extLst>
          </p:cNvPr>
          <p:cNvSpPr/>
          <p:nvPr/>
        </p:nvSpPr>
        <p:spPr>
          <a:xfrm>
            <a:off x="7830078" y="3855091"/>
            <a:ext cx="1464467" cy="524585"/>
          </a:xfrm>
          <a:prstGeom prst="roundRect">
            <a:avLst/>
          </a:prstGeom>
          <a:noFill/>
          <a:ln w="19050">
            <a:solidFill>
              <a:srgbClr val="017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1AB5AF"/>
                </a:solidFill>
              </a:rPr>
              <a:t>Difusión de información</a:t>
            </a:r>
            <a:endParaRPr lang="es-MX" sz="1600" b="1" dirty="0">
              <a:solidFill>
                <a:srgbClr val="1AB5AF"/>
              </a:solidFill>
            </a:endParaRP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225064AD-A7A1-41BE-AC77-897BF9CC0826}"/>
              </a:ext>
            </a:extLst>
          </p:cNvPr>
          <p:cNvSpPr/>
          <p:nvPr/>
        </p:nvSpPr>
        <p:spPr>
          <a:xfrm>
            <a:off x="10685095" y="3492187"/>
            <a:ext cx="1046885" cy="524585"/>
          </a:xfrm>
          <a:prstGeom prst="roundRect">
            <a:avLst/>
          </a:prstGeom>
          <a:noFill/>
          <a:ln w="19050">
            <a:solidFill>
              <a:srgbClr val="017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1AB5AF"/>
                </a:solidFill>
              </a:rPr>
              <a:t>Análisis espacial</a:t>
            </a:r>
            <a:endParaRPr lang="es-MX" sz="1600" b="1" dirty="0">
              <a:solidFill>
                <a:srgbClr val="1AB5AF"/>
              </a:solidFill>
            </a:endParaRPr>
          </a:p>
        </p:txBody>
      </p:sp>
      <p:cxnSp>
        <p:nvCxnSpPr>
          <p:cNvPr id="57" name="Conector: curvado 56">
            <a:extLst>
              <a:ext uri="{FF2B5EF4-FFF2-40B4-BE49-F238E27FC236}">
                <a16:creationId xmlns:a16="http://schemas.microsoft.com/office/drawing/2014/main" id="{8F5B60E5-0744-44AD-A833-A5229D345EFA}"/>
              </a:ext>
            </a:extLst>
          </p:cNvPr>
          <p:cNvCxnSpPr>
            <a:cxnSpLocks/>
            <a:stCxn id="37" idx="1"/>
            <a:endCxn id="49" idx="0"/>
          </p:cNvCxnSpPr>
          <p:nvPr/>
        </p:nvCxnSpPr>
        <p:spPr>
          <a:xfrm rot="16200000" flipV="1">
            <a:off x="9024840" y="3392563"/>
            <a:ext cx="507244" cy="1432299"/>
          </a:xfrm>
          <a:prstGeom prst="curvedConnector3">
            <a:avLst>
              <a:gd name="adj1" fmla="val 145067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: curvado 59">
            <a:extLst>
              <a:ext uri="{FF2B5EF4-FFF2-40B4-BE49-F238E27FC236}">
                <a16:creationId xmlns:a16="http://schemas.microsoft.com/office/drawing/2014/main" id="{9F2F8900-6C49-4EEB-8D39-72923B7A5849}"/>
              </a:ext>
            </a:extLst>
          </p:cNvPr>
          <p:cNvCxnSpPr>
            <a:cxnSpLocks/>
            <a:stCxn id="37" idx="0"/>
            <a:endCxn id="50" idx="2"/>
          </p:cNvCxnSpPr>
          <p:nvPr/>
        </p:nvCxnSpPr>
        <p:spPr>
          <a:xfrm rot="5400000" flipH="1" flipV="1">
            <a:off x="10916754" y="3971457"/>
            <a:ext cx="246468" cy="337099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: curvado 62">
            <a:extLst>
              <a:ext uri="{FF2B5EF4-FFF2-40B4-BE49-F238E27FC236}">
                <a16:creationId xmlns:a16="http://schemas.microsoft.com/office/drawing/2014/main" id="{07FA38AA-BBED-40BE-B72D-C2003451EFF2}"/>
              </a:ext>
            </a:extLst>
          </p:cNvPr>
          <p:cNvCxnSpPr>
            <a:cxnSpLocks/>
            <a:stCxn id="37" idx="2"/>
            <a:endCxn id="48" idx="0"/>
          </p:cNvCxnSpPr>
          <p:nvPr/>
        </p:nvCxnSpPr>
        <p:spPr>
          <a:xfrm rot="10800000" flipV="1">
            <a:off x="9179603" y="4601572"/>
            <a:ext cx="451815" cy="563610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: curvado 65">
            <a:extLst>
              <a:ext uri="{FF2B5EF4-FFF2-40B4-BE49-F238E27FC236}">
                <a16:creationId xmlns:a16="http://schemas.microsoft.com/office/drawing/2014/main" id="{464D7667-99D5-4F03-A101-88DBF6EE0263}"/>
              </a:ext>
            </a:extLst>
          </p:cNvPr>
          <p:cNvCxnSpPr>
            <a:cxnSpLocks/>
            <a:stCxn id="37" idx="4"/>
            <a:endCxn id="45" idx="0"/>
          </p:cNvCxnSpPr>
          <p:nvPr/>
        </p:nvCxnSpPr>
        <p:spPr>
          <a:xfrm rot="16200000" flipH="1">
            <a:off x="10628001" y="5183341"/>
            <a:ext cx="823974" cy="337099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: curvado 68">
            <a:extLst>
              <a:ext uri="{FF2B5EF4-FFF2-40B4-BE49-F238E27FC236}">
                <a16:creationId xmlns:a16="http://schemas.microsoft.com/office/drawing/2014/main" id="{94999E2E-5821-48F7-B38C-3E8F629FDB0C}"/>
              </a:ext>
            </a:extLst>
          </p:cNvPr>
          <p:cNvCxnSpPr>
            <a:cxnSpLocks/>
            <a:stCxn id="48" idx="1"/>
            <a:endCxn id="47" idx="3"/>
          </p:cNvCxnSpPr>
          <p:nvPr/>
        </p:nvCxnSpPr>
        <p:spPr>
          <a:xfrm rot="10800000">
            <a:off x="8062501" y="4868507"/>
            <a:ext cx="478988" cy="558969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: curvado 71">
            <a:extLst>
              <a:ext uri="{FF2B5EF4-FFF2-40B4-BE49-F238E27FC236}">
                <a16:creationId xmlns:a16="http://schemas.microsoft.com/office/drawing/2014/main" id="{5A830508-658C-427D-9AE6-FBD4BD6DCBC9}"/>
              </a:ext>
            </a:extLst>
          </p:cNvPr>
          <p:cNvCxnSpPr>
            <a:cxnSpLocks/>
            <a:stCxn id="48" idx="0"/>
            <a:endCxn id="49" idx="2"/>
          </p:cNvCxnSpPr>
          <p:nvPr/>
        </p:nvCxnSpPr>
        <p:spPr>
          <a:xfrm rot="16200000" flipV="1">
            <a:off x="8478204" y="4463784"/>
            <a:ext cx="785506" cy="617290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ángulo: esquinas redondeadas 76">
            <a:extLst>
              <a:ext uri="{FF2B5EF4-FFF2-40B4-BE49-F238E27FC236}">
                <a16:creationId xmlns:a16="http://schemas.microsoft.com/office/drawing/2014/main" id="{EA46EA08-E3D9-4BF6-9B79-39CCB7ACB263}"/>
              </a:ext>
            </a:extLst>
          </p:cNvPr>
          <p:cNvSpPr/>
          <p:nvPr/>
        </p:nvSpPr>
        <p:spPr>
          <a:xfrm>
            <a:off x="5628745" y="5950086"/>
            <a:ext cx="1277860" cy="492058"/>
          </a:xfrm>
          <a:prstGeom prst="roundRect">
            <a:avLst/>
          </a:prstGeom>
          <a:noFill/>
          <a:ln w="19050">
            <a:solidFill>
              <a:srgbClr val="BFD3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CE757B"/>
                </a:solidFill>
              </a:rPr>
              <a:t>Fuentes de información</a:t>
            </a:r>
          </a:p>
        </p:txBody>
      </p:sp>
      <p:cxnSp>
        <p:nvCxnSpPr>
          <p:cNvPr id="79" name="Conector: curvado 78">
            <a:extLst>
              <a:ext uri="{FF2B5EF4-FFF2-40B4-BE49-F238E27FC236}">
                <a16:creationId xmlns:a16="http://schemas.microsoft.com/office/drawing/2014/main" id="{50186DCD-41B5-4B99-A624-6ADA1AD2CD3C}"/>
              </a:ext>
            </a:extLst>
          </p:cNvPr>
          <p:cNvCxnSpPr>
            <a:cxnSpLocks/>
            <a:stCxn id="88" idx="6"/>
            <a:endCxn id="77" idx="1"/>
          </p:cNvCxnSpPr>
          <p:nvPr/>
        </p:nvCxnSpPr>
        <p:spPr>
          <a:xfrm>
            <a:off x="3631891" y="5708190"/>
            <a:ext cx="1996854" cy="487925"/>
          </a:xfrm>
          <a:prstGeom prst="curvedConnector3">
            <a:avLst>
              <a:gd name="adj1" fmla="val 50000"/>
            </a:avLst>
          </a:prstGeom>
          <a:ln w="19050">
            <a:solidFill>
              <a:srgbClr val="BFD3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ector: curvado 120">
            <a:extLst>
              <a:ext uri="{FF2B5EF4-FFF2-40B4-BE49-F238E27FC236}">
                <a16:creationId xmlns:a16="http://schemas.microsoft.com/office/drawing/2014/main" id="{7789AC58-704A-4EDD-8EEB-9F960CDE9FDD}"/>
              </a:ext>
            </a:extLst>
          </p:cNvPr>
          <p:cNvCxnSpPr>
            <a:cxnSpLocks/>
            <a:stCxn id="77" idx="3"/>
            <a:endCxn id="49" idx="2"/>
          </p:cNvCxnSpPr>
          <p:nvPr/>
        </p:nvCxnSpPr>
        <p:spPr>
          <a:xfrm flipV="1">
            <a:off x="6906605" y="4379676"/>
            <a:ext cx="1655707" cy="1816439"/>
          </a:xfrm>
          <a:prstGeom prst="curvedConnector2">
            <a:avLst/>
          </a:prstGeom>
          <a:ln w="19050">
            <a:solidFill>
              <a:srgbClr val="37BFF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ector: curvado 136">
            <a:extLst>
              <a:ext uri="{FF2B5EF4-FFF2-40B4-BE49-F238E27FC236}">
                <a16:creationId xmlns:a16="http://schemas.microsoft.com/office/drawing/2014/main" id="{8DFABCFC-6E02-4B24-AFF1-367655D12A5D}"/>
              </a:ext>
            </a:extLst>
          </p:cNvPr>
          <p:cNvCxnSpPr>
            <a:cxnSpLocks/>
            <a:stCxn id="77" idx="0"/>
            <a:endCxn id="94" idx="3"/>
          </p:cNvCxnSpPr>
          <p:nvPr/>
        </p:nvCxnSpPr>
        <p:spPr>
          <a:xfrm rot="16200000" flipV="1">
            <a:off x="5783480" y="5465890"/>
            <a:ext cx="372415" cy="595977"/>
          </a:xfrm>
          <a:prstGeom prst="curvedConnector2">
            <a:avLst/>
          </a:prstGeom>
          <a:ln w="19050">
            <a:solidFill>
              <a:srgbClr val="BFD37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ector: curvado 142">
            <a:extLst>
              <a:ext uri="{FF2B5EF4-FFF2-40B4-BE49-F238E27FC236}">
                <a16:creationId xmlns:a16="http://schemas.microsoft.com/office/drawing/2014/main" id="{6AFB8136-A477-43D1-9A27-7C47BCE0DBA7}"/>
              </a:ext>
            </a:extLst>
          </p:cNvPr>
          <p:cNvCxnSpPr>
            <a:cxnSpLocks/>
            <a:stCxn id="6" idx="3"/>
            <a:endCxn id="49" idx="1"/>
          </p:cNvCxnSpPr>
          <p:nvPr/>
        </p:nvCxnSpPr>
        <p:spPr>
          <a:xfrm>
            <a:off x="5587256" y="3021537"/>
            <a:ext cx="2242822" cy="1095847"/>
          </a:xfrm>
          <a:prstGeom prst="curvedConnector3">
            <a:avLst>
              <a:gd name="adj1" fmla="val 36542"/>
            </a:avLst>
          </a:prstGeom>
          <a:ln w="19050">
            <a:solidFill>
              <a:srgbClr val="37BFF2"/>
            </a:solidFill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7" name="Conector: curvado 146">
            <a:extLst>
              <a:ext uri="{FF2B5EF4-FFF2-40B4-BE49-F238E27FC236}">
                <a16:creationId xmlns:a16="http://schemas.microsoft.com/office/drawing/2014/main" id="{A8615C0B-7E03-491A-8F0C-27AACC2275CF}"/>
              </a:ext>
            </a:extLst>
          </p:cNvPr>
          <p:cNvCxnSpPr>
            <a:cxnSpLocks/>
            <a:stCxn id="30" idx="3"/>
            <a:endCxn id="49" idx="1"/>
          </p:cNvCxnSpPr>
          <p:nvPr/>
        </p:nvCxnSpPr>
        <p:spPr>
          <a:xfrm>
            <a:off x="5708755" y="3691291"/>
            <a:ext cx="2121323" cy="426093"/>
          </a:xfrm>
          <a:prstGeom prst="curvedConnector3">
            <a:avLst>
              <a:gd name="adj1" fmla="val 21961"/>
            </a:avLst>
          </a:prstGeom>
          <a:ln w="19050">
            <a:solidFill>
              <a:srgbClr val="37BFF2"/>
            </a:solidFill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1" name="Conector: curvado 150">
            <a:extLst>
              <a:ext uri="{FF2B5EF4-FFF2-40B4-BE49-F238E27FC236}">
                <a16:creationId xmlns:a16="http://schemas.microsoft.com/office/drawing/2014/main" id="{578C5060-C8E3-43E6-BF6C-674EA78EC7D8}"/>
              </a:ext>
            </a:extLst>
          </p:cNvPr>
          <p:cNvCxnSpPr>
            <a:cxnSpLocks/>
            <a:stCxn id="33" idx="2"/>
            <a:endCxn id="94" idx="0"/>
          </p:cNvCxnSpPr>
          <p:nvPr/>
        </p:nvCxnSpPr>
        <p:spPr>
          <a:xfrm rot="16200000" flipH="1">
            <a:off x="4385860" y="4543199"/>
            <a:ext cx="608307" cy="968578"/>
          </a:xfrm>
          <a:prstGeom prst="curvedConnector3">
            <a:avLst>
              <a:gd name="adj1" fmla="val 50000"/>
            </a:avLst>
          </a:prstGeom>
          <a:ln w="19050">
            <a:solidFill>
              <a:srgbClr val="37BFF2"/>
            </a:solidFill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6" name="Elipse 55">
            <a:extLst>
              <a:ext uri="{FF2B5EF4-FFF2-40B4-BE49-F238E27FC236}">
                <a16:creationId xmlns:a16="http://schemas.microsoft.com/office/drawing/2014/main" id="{B585E689-FB5B-4F3C-B765-D9E285CAA788}"/>
              </a:ext>
            </a:extLst>
          </p:cNvPr>
          <p:cNvSpPr/>
          <p:nvPr/>
        </p:nvSpPr>
        <p:spPr>
          <a:xfrm>
            <a:off x="6121006" y="3150346"/>
            <a:ext cx="146669" cy="150551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453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25624DB-6F3C-48BA-B43F-BF81DFA73E68}"/>
              </a:ext>
            </a:extLst>
          </p:cNvPr>
          <p:cNvSpPr/>
          <p:nvPr/>
        </p:nvSpPr>
        <p:spPr>
          <a:xfrm>
            <a:off x="1" y="0"/>
            <a:ext cx="1229031" cy="6857999"/>
          </a:xfrm>
          <a:prstGeom prst="rect">
            <a:avLst/>
          </a:prstGeom>
          <a:solidFill>
            <a:srgbClr val="B5E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2.png" descr="Conexiones_Horizontal1a.png">
            <a:extLst>
              <a:ext uri="{FF2B5EF4-FFF2-40B4-BE49-F238E27FC236}">
                <a16:creationId xmlns:a16="http://schemas.microsoft.com/office/drawing/2014/main" id="{A61FAFF9-48FE-4DA3-BA2C-E2DCD251C11E}"/>
              </a:ext>
            </a:extLst>
          </p:cNvPr>
          <p:cNvPicPr/>
          <p:nvPr/>
        </p:nvPicPr>
        <p:blipFill rotWithShape="1">
          <a:blip r:embed="rId2"/>
          <a:srcRect l="2910" t="18048" r="87149" b="5980"/>
          <a:stretch/>
        </p:blipFill>
        <p:spPr>
          <a:xfrm>
            <a:off x="116080" y="2919951"/>
            <a:ext cx="970456" cy="1018095"/>
          </a:xfrm>
          <a:prstGeom prst="rect">
            <a:avLst/>
          </a:prstGeom>
          <a:ln/>
        </p:spPr>
      </p:pic>
      <p:pic>
        <p:nvPicPr>
          <p:cNvPr id="7" name="Imagen 6" descr="C:\Users\Calidad\Pictures\escudo transparente.jpg">
            <a:extLst>
              <a:ext uri="{FF2B5EF4-FFF2-40B4-BE49-F238E27FC236}">
                <a16:creationId xmlns:a16="http://schemas.microsoft.com/office/drawing/2014/main" id="{8A7F97C8-82EB-4AE9-AC58-25ACD6AB8791}"/>
              </a:ext>
            </a:extLst>
          </p:cNvPr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0"/>
          <a:stretch/>
        </p:blipFill>
        <p:spPr bwMode="auto">
          <a:xfrm>
            <a:off x="206301" y="209336"/>
            <a:ext cx="790014" cy="927007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2049" name="Imagen 3">
            <a:extLst>
              <a:ext uri="{FF2B5EF4-FFF2-40B4-BE49-F238E27FC236}">
                <a16:creationId xmlns:a16="http://schemas.microsoft.com/office/drawing/2014/main" id="{86048BFE-9A76-4DB9-A86C-B6B60B067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08" y="5939267"/>
            <a:ext cx="1255447" cy="67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2A8C3A0B-4AD8-4D0B-8AC2-99329F955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B0C504-30E6-4258-AAA9-6E84E74A34DA}"/>
              </a:ext>
            </a:extLst>
          </p:cNvPr>
          <p:cNvSpPr txBox="1"/>
          <p:nvPr/>
        </p:nvSpPr>
        <p:spPr>
          <a:xfrm>
            <a:off x="1261784" y="251037"/>
            <a:ext cx="10674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4800" b="1" dirty="0">
                <a:latin typeface="Abadi Extra Light" panose="020B0204020104020204" pitchFamily="34" charset="0"/>
              </a:rPr>
              <a:t>PRODUCTOS GENERADOS EN LA 1ª </a:t>
            </a:r>
            <a:r>
              <a:rPr lang="es-MX" sz="4800" b="1" dirty="0" err="1">
                <a:latin typeface="Abadi Extra Light" panose="020B0204020104020204" pitchFamily="34" charset="0"/>
              </a:rPr>
              <a:t>R.T</a:t>
            </a:r>
            <a:r>
              <a:rPr lang="es-MX" sz="4800" b="1" dirty="0">
                <a:latin typeface="Abadi Extra Light" panose="020B0204020104020204" pitchFamily="34" charset="0"/>
              </a:rPr>
              <a:t>.</a:t>
            </a:r>
            <a:endParaRPr lang="es-MX" sz="4000" b="1" dirty="0">
              <a:latin typeface="Abadi Extra Light" panose="020B0204020104020204" pitchFamily="34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1A414646-993C-4247-B753-A675C35280C8}"/>
              </a:ext>
            </a:extLst>
          </p:cNvPr>
          <p:cNvCxnSpPr>
            <a:cxnSpLocks/>
          </p:cNvCxnSpPr>
          <p:nvPr/>
        </p:nvCxnSpPr>
        <p:spPr>
          <a:xfrm>
            <a:off x="1229032" y="209336"/>
            <a:ext cx="10707329" cy="0"/>
          </a:xfrm>
          <a:prstGeom prst="line">
            <a:avLst/>
          </a:prstGeom>
          <a:ln w="38100">
            <a:solidFill>
              <a:srgbClr val="B5E7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7935684-24FE-44F2-93EE-E2DCFDB9BB74}"/>
              </a:ext>
            </a:extLst>
          </p:cNvPr>
          <p:cNvCxnSpPr>
            <a:cxnSpLocks/>
          </p:cNvCxnSpPr>
          <p:nvPr/>
        </p:nvCxnSpPr>
        <p:spPr>
          <a:xfrm>
            <a:off x="1484671" y="1132666"/>
            <a:ext cx="10707329" cy="0"/>
          </a:xfrm>
          <a:prstGeom prst="line">
            <a:avLst/>
          </a:prstGeom>
          <a:ln w="38100">
            <a:solidFill>
              <a:srgbClr val="B5E7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E32B27D-D97E-4EF0-A451-2D37E9061765}"/>
              </a:ext>
            </a:extLst>
          </p:cNvPr>
          <p:cNvSpPr txBox="1"/>
          <p:nvPr/>
        </p:nvSpPr>
        <p:spPr>
          <a:xfrm>
            <a:off x="6924583" y="6383657"/>
            <a:ext cx="5267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</a:rPr>
              <a:t>PREDICCIÓN DE SISMOS: Mitos y falacias.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FDA3293-17BE-44CA-8610-61E7C8E1D59D}"/>
              </a:ext>
            </a:extLst>
          </p:cNvPr>
          <p:cNvSpPr txBox="1"/>
          <p:nvPr/>
        </p:nvSpPr>
        <p:spPr>
          <a:xfrm>
            <a:off x="1121175" y="6383656"/>
            <a:ext cx="1871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</a:rPr>
              <a:t>Equipo No. 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04770BF-2023-4974-9DAA-345EBC273739}"/>
              </a:ext>
            </a:extLst>
          </p:cNvPr>
          <p:cNvSpPr txBox="1"/>
          <p:nvPr/>
        </p:nvSpPr>
        <p:spPr>
          <a:xfrm>
            <a:off x="1261783" y="1172725"/>
            <a:ext cx="10217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b="1" dirty="0">
                <a:latin typeface="Abadi Extra Light" panose="020B0204020104020204" pitchFamily="34" charset="0"/>
              </a:rPr>
              <a:t>3. Fotografías de sesión.</a:t>
            </a:r>
          </a:p>
        </p:txBody>
      </p:sp>
      <p:pic>
        <p:nvPicPr>
          <p:cNvPr id="6" name="Imagen 5" descr="Imagen que contiene interior, persona, portátil, pared&#10;&#10;Descripción generada con confianza muy alta">
            <a:extLst>
              <a:ext uri="{FF2B5EF4-FFF2-40B4-BE49-F238E27FC236}">
                <a16:creationId xmlns:a16="http://schemas.microsoft.com/office/drawing/2014/main" id="{C67B1C05-84F3-4EE0-BF82-6ABDDF51FC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671" y="2651462"/>
            <a:ext cx="3120000" cy="2340000"/>
          </a:xfrm>
          <a:prstGeom prst="rect">
            <a:avLst/>
          </a:prstGeom>
        </p:spPr>
      </p:pic>
      <p:pic>
        <p:nvPicPr>
          <p:cNvPr id="16" name="Imagen 15" descr="Imagen que contiene interior, persona, mesa, pared&#10;&#10;Descripción generada con confianza muy alta">
            <a:extLst>
              <a:ext uri="{FF2B5EF4-FFF2-40B4-BE49-F238E27FC236}">
                <a16:creationId xmlns:a16="http://schemas.microsoft.com/office/drawing/2014/main" id="{464B2997-6569-40D4-B2E2-524272DEE9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516" y="2645440"/>
            <a:ext cx="3120000" cy="2340000"/>
          </a:xfrm>
          <a:prstGeom prst="rect">
            <a:avLst/>
          </a:prstGeom>
        </p:spPr>
      </p:pic>
      <p:pic>
        <p:nvPicPr>
          <p:cNvPr id="18" name="Imagen 17" descr="Imagen que contiene persona, interior, pared, mesa&#10;&#10;Descripción generada con confianza muy alta">
            <a:extLst>
              <a:ext uri="{FF2B5EF4-FFF2-40B4-BE49-F238E27FC236}">
                <a16:creationId xmlns:a16="http://schemas.microsoft.com/office/drawing/2014/main" id="{5D21C312-4500-47B3-9F04-D721AC2BA6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361" y="2645440"/>
            <a:ext cx="3120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8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1246</Words>
  <Application>Microsoft Office PowerPoint</Application>
  <PresentationFormat>Panorámica</PresentationFormat>
  <Paragraphs>110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Abadi</vt:lpstr>
      <vt:lpstr>Abadi Extra Light</vt:lpstr>
      <vt:lpstr>Arial</vt:lpstr>
      <vt:lpstr>Calibri</vt:lpstr>
      <vt:lpstr>Calibri Light</vt:lpstr>
      <vt:lpstr>Perpetua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Green Consultancy</dc:creator>
  <cp:lastModifiedBy>Green Consultancy</cp:lastModifiedBy>
  <cp:revision>41</cp:revision>
  <dcterms:created xsi:type="dcterms:W3CDTF">2017-10-20T02:50:01Z</dcterms:created>
  <dcterms:modified xsi:type="dcterms:W3CDTF">2017-10-30T07:18:40Z</dcterms:modified>
</cp:coreProperties>
</file>