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61" r:id="rId4"/>
    <p:sldId id="266" r:id="rId5"/>
    <p:sldId id="267" r:id="rId6"/>
    <p:sldId id="268" r:id="rId7"/>
    <p:sldId id="263" r:id="rId8"/>
    <p:sldId id="265" r:id="rId9"/>
    <p:sldId id="264" r:id="rId10"/>
    <p:sldId id="269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7DD"/>
    <a:srgbClr val="37BFF2"/>
    <a:srgbClr val="0175BA"/>
    <a:srgbClr val="BFD370"/>
    <a:srgbClr val="CE757B"/>
    <a:srgbClr val="47C5D5"/>
    <a:srgbClr val="879E93"/>
    <a:srgbClr val="CF765F"/>
    <a:srgbClr val="1198C7"/>
    <a:srgbClr val="1AB5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0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C5BB866-DE83-4A34-80A2-97AC19761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55B6AD2-5F00-4848-9B9A-7B0C08263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C210363-34BF-4386-AD6E-C99C803D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2656-BFF8-49ED-B0AC-DBDAD4EA862C}" type="datetimeFigureOut">
              <a:rPr lang="es-MX" smtClean="0"/>
              <a:pPr/>
              <a:t>27/10/2017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B183A9A-1E9C-4475-931A-41B2EE37B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6261A60-E53F-4976-9B78-F4EAB5B70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A98B-C916-4772-BBBF-639B5817E722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522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EE7AB6-0F5B-4BC2-A0B3-F226056B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51ED587-63CF-47D7-8726-782DC9B45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AFB779F-B11D-4229-93A0-372CC7DE1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2656-BFF8-49ED-B0AC-DBDAD4EA862C}" type="datetimeFigureOut">
              <a:rPr lang="es-MX" smtClean="0"/>
              <a:pPr/>
              <a:t>27/10/2017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5F4955F-A0FA-426F-AB53-6A553D72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2587FCE-DACE-4411-8D83-F6348928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A98B-C916-4772-BBBF-639B5817E722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4908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130499B-A629-4A64-9686-04FE764D1C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88C6ACD-FD50-4600-9602-25FC1CF84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6A3DE6D-C98C-4BAD-ADF4-7B1E65662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2656-BFF8-49ED-B0AC-DBDAD4EA862C}" type="datetimeFigureOut">
              <a:rPr lang="es-MX" smtClean="0"/>
              <a:pPr/>
              <a:t>27/10/2017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E639457-AF48-485B-ABF6-8ECF9BB1B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7421CE3-1B9D-46D2-B0D9-991127DDE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A98B-C916-4772-BBBF-639B5817E722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4978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BFC533-721A-4C26-A043-160DE3A6F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7B90AEC-EC83-4B45-B40C-E187C13FC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1C43664-38A4-4E2B-BA5D-D421D6132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2656-BFF8-49ED-B0AC-DBDAD4EA862C}" type="datetimeFigureOut">
              <a:rPr lang="es-MX" smtClean="0"/>
              <a:pPr/>
              <a:t>27/10/2017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CE414D9-A4A1-4DBB-9D0B-451967828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A7B48D4-079A-489A-9335-7DA7451DB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A98B-C916-4772-BBBF-639B5817E722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230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68E59B-67B1-4BA4-A0E6-7EDAC8F1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6FF393C-0207-40B3-9481-AE09854D2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F7DFD8A-9BDC-4E38-8441-E2BDE7492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2656-BFF8-49ED-B0AC-DBDAD4EA862C}" type="datetimeFigureOut">
              <a:rPr lang="es-MX" smtClean="0"/>
              <a:pPr/>
              <a:t>27/10/2017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F647732-5E1E-4D64-B9A0-C5B332955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CED63A5-7286-4B8B-A5C7-0F7DF20F3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A98B-C916-4772-BBBF-639B5817E722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79515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33C1B9-1D1D-4FAA-B500-EAFEF5D17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47A2A7F-5FC7-47DC-846A-16CAE9DA2E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0C8F079-7FAB-4BDC-9A40-A420DA871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B1BCC8B-0814-46D7-A4C6-7CF4FBC7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2656-BFF8-49ED-B0AC-DBDAD4EA862C}" type="datetimeFigureOut">
              <a:rPr lang="es-MX" smtClean="0"/>
              <a:pPr/>
              <a:t>27/10/2017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913AA6A-A21D-4E63-BABB-1BB53AF32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63615D2-9936-4824-8D89-FCB682498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A98B-C916-4772-BBBF-639B5817E722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8867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C02520-A1DD-45AA-8B16-415B3CDB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B3039A5-FD30-4345-B897-CF6101B31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178D775-ACDC-4F49-A88F-7C20F3EC9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5D7CD30-116A-4603-A417-5317BAC186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280C8923-49C9-4C3E-AE24-6653EC0F5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44A23171-902C-45B3-B727-F68196AFB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2656-BFF8-49ED-B0AC-DBDAD4EA862C}" type="datetimeFigureOut">
              <a:rPr lang="es-MX" smtClean="0"/>
              <a:pPr/>
              <a:t>27/10/2017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A9F3E80A-4ED0-47AC-8EA6-289323A1F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BA85367-B53B-41EF-B94C-D7BFA9E68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A98B-C916-4772-BBBF-639B5817E722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9762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D6C1B74-43FB-473D-AB09-7779FE3A9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2DC05CCF-40AC-4912-A404-008F69B19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2656-BFF8-49ED-B0AC-DBDAD4EA862C}" type="datetimeFigureOut">
              <a:rPr lang="es-MX" smtClean="0"/>
              <a:pPr/>
              <a:t>27/10/2017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E7720309-9B85-459A-9CE0-48C7C43F4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AC04637C-1AE2-4B83-AF4B-0165DDE6B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A98B-C916-4772-BBBF-639B5817E722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9957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B7006C2C-B210-4E0A-B78C-3E17ACE4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2656-BFF8-49ED-B0AC-DBDAD4EA862C}" type="datetimeFigureOut">
              <a:rPr lang="es-MX" smtClean="0"/>
              <a:pPr/>
              <a:t>27/10/2017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AC32B097-C81D-4100-8068-BCEE199A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E0E4F2B-AECA-4EDE-873F-4D303F08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A98B-C916-4772-BBBF-639B5817E722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043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EC495A-9FE5-41EE-B98E-9B22C51EF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EFB73CD-D437-4494-9F4B-AC00E336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5ECA3F2-8AF9-4B39-8CA7-B79813C28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4CDF6B8-8EA1-482A-902A-C7AC77805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2656-BFF8-49ED-B0AC-DBDAD4EA862C}" type="datetimeFigureOut">
              <a:rPr lang="es-MX" smtClean="0"/>
              <a:pPr/>
              <a:t>27/10/2017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512DB82-53CE-4481-B756-DA56C4440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9DEC13C-6EC2-4C9E-8AB6-3E96A16D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A98B-C916-4772-BBBF-639B5817E722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8045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DC0C22-B3E3-4B6F-922E-08BC2AF6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F2C89E83-282A-4726-869A-B00AAAC9AB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C50721C-36B4-4CD5-B19D-8DF24F54A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CA4373F-9C63-4C4B-AFE4-E0E47CB65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2656-BFF8-49ED-B0AC-DBDAD4EA862C}" type="datetimeFigureOut">
              <a:rPr lang="es-MX" smtClean="0"/>
              <a:pPr/>
              <a:t>27/10/2017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2789C277-5C2B-4F38-A3D8-E44A5B2AC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766C3D5-CB5C-4E42-994D-54670F277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9A98B-C916-4772-BBBF-639B5817E722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468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DD0470EA-0856-43D6-9679-E9FC0A01C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B56D8FE-D8CE-4BC5-8B4D-EB1F26DC0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7551A77-06C3-45EE-A301-E9517FE4A7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22656-BFF8-49ED-B0AC-DBDAD4EA862C}" type="datetimeFigureOut">
              <a:rPr lang="es-MX" smtClean="0"/>
              <a:pPr/>
              <a:t>27/10/2017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E3CE0AF-A002-48DB-BD58-5A5E93677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9D8AEC2-7841-4807-89F3-76812A8ACD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9A98B-C916-4772-BBBF-639B5817E722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2316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25624DB-6F3C-48BA-B43F-BF81DFA73E68}"/>
              </a:ext>
            </a:extLst>
          </p:cNvPr>
          <p:cNvSpPr/>
          <p:nvPr/>
        </p:nvSpPr>
        <p:spPr>
          <a:xfrm>
            <a:off x="1" y="0"/>
            <a:ext cx="12192000" cy="1473693"/>
          </a:xfrm>
          <a:prstGeom prst="rect">
            <a:avLst/>
          </a:prstGeom>
          <a:solidFill>
            <a:srgbClr val="B5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2.png" descr="Conexiones_Horizontal1a.png">
            <a:extLst>
              <a:ext uri="{FF2B5EF4-FFF2-40B4-BE49-F238E27FC236}">
                <a16:creationId xmlns:a16="http://schemas.microsoft.com/office/drawing/2014/main" xmlns="" id="{A61FAFF9-48FE-4DA3-BA2C-E2DCD251C11E}"/>
              </a:ext>
            </a:extLst>
          </p:cNvPr>
          <p:cNvPicPr/>
          <p:nvPr/>
        </p:nvPicPr>
        <p:blipFill rotWithShape="1">
          <a:blip r:embed="rId2" cstate="print"/>
          <a:srcRect l="2910" t="13124" r="59998"/>
          <a:stretch/>
        </p:blipFill>
        <p:spPr>
          <a:xfrm>
            <a:off x="7557856" y="-1"/>
            <a:ext cx="4634144" cy="1473693"/>
          </a:xfrm>
          <a:prstGeom prst="rect">
            <a:avLst/>
          </a:prstGeom>
          <a:ln/>
        </p:spPr>
      </p:pic>
      <p:pic>
        <p:nvPicPr>
          <p:cNvPr id="6" name="image2.png" descr="Conexiones_Horizontal1a.png">
            <a:extLst>
              <a:ext uri="{FF2B5EF4-FFF2-40B4-BE49-F238E27FC236}">
                <a16:creationId xmlns:a16="http://schemas.microsoft.com/office/drawing/2014/main" xmlns="" id="{D60D7110-C65F-4B26-8927-417181D18180}"/>
              </a:ext>
            </a:extLst>
          </p:cNvPr>
          <p:cNvPicPr/>
          <p:nvPr/>
        </p:nvPicPr>
        <p:blipFill rotWithShape="1">
          <a:blip r:embed="rId2" cstate="print"/>
          <a:srcRect l="49301" t="21512" b="7311"/>
          <a:stretch/>
        </p:blipFill>
        <p:spPr>
          <a:xfrm>
            <a:off x="3077496" y="5168834"/>
            <a:ext cx="9216948" cy="1776183"/>
          </a:xfrm>
          <a:prstGeom prst="rect">
            <a:avLst/>
          </a:prstGeom>
          <a:ln/>
        </p:spPr>
      </p:pic>
      <p:pic>
        <p:nvPicPr>
          <p:cNvPr id="7" name="Imagen 6" descr="C:\Users\Calidad\Pictures\escudo transparente.jpg">
            <a:extLst>
              <a:ext uri="{FF2B5EF4-FFF2-40B4-BE49-F238E27FC236}">
                <a16:creationId xmlns:a16="http://schemas.microsoft.com/office/drawing/2014/main" xmlns="" id="{8A7F97C8-82EB-4AE9-AC58-25ACD6AB879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00"/>
          <a:stretch/>
        </p:blipFill>
        <p:spPr bwMode="auto">
          <a:xfrm>
            <a:off x="315321" y="273341"/>
            <a:ext cx="790014" cy="927007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2049" name="Imagen 3">
            <a:extLst>
              <a:ext uri="{FF2B5EF4-FFF2-40B4-BE49-F238E27FC236}">
                <a16:creationId xmlns:a16="http://schemas.microsoft.com/office/drawing/2014/main" xmlns="" id="{86048BFE-9A76-4DB9-A86C-B6B60B067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831" y="5342627"/>
            <a:ext cx="2656198" cy="142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2A8C3A0B-4AD8-4D0B-8AC2-99329F95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xmlns="" id="{2BF71513-A3D8-4BC2-862E-C2430826A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44" y="198236"/>
            <a:ext cx="456176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UNIVERSIDAD MOTOLINÍA A. C.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Cerrada de Ameyalco No. 227. Col. Del Valle.  Ciudad de México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sz="105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Acreditado por la </a:t>
            </a:r>
            <a:r>
              <a:rPr kumimoji="0" lang="es-ES" altLang="es-MX" sz="105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CNEP</a:t>
            </a:r>
            <a:r>
              <a:rPr kumimoji="0" lang="es-ES" altLang="es-MX" sz="1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PREPARATORIA UNAM-1028</a:t>
            </a:r>
            <a:endParaRPr kumimoji="0" lang="es-ES" altLang="es-MX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7BB0C504-30E6-4258-AAA9-6E84E74A34DA}"/>
              </a:ext>
            </a:extLst>
          </p:cNvPr>
          <p:cNvSpPr txBox="1"/>
          <p:nvPr/>
        </p:nvSpPr>
        <p:spPr>
          <a:xfrm>
            <a:off x="315321" y="1747033"/>
            <a:ext cx="109246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dobe Garamond Pro Bold" pitchFamily="18" charset="0"/>
              </a:rPr>
              <a:t>PORTAFOLIO </a:t>
            </a:r>
            <a:r>
              <a:rPr lang="es-MX" sz="4800" b="1" dirty="0">
                <a:latin typeface="Adobe Garamond Pro Bold" pitchFamily="18" charset="0"/>
              </a:rPr>
              <a:t>VIRTUAL DE EVIDENCIAS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3E8B21D-928F-4603-BAAF-97C2CEB77E00}"/>
              </a:ext>
            </a:extLst>
          </p:cNvPr>
          <p:cNvSpPr txBox="1"/>
          <p:nvPr/>
        </p:nvSpPr>
        <p:spPr>
          <a:xfrm>
            <a:off x="3886200" y="3691505"/>
            <a:ext cx="82466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dobe Garamond Pro Bold" pitchFamily="18" charset="0"/>
              </a:rPr>
              <a:t>EQUIPO No. </a:t>
            </a:r>
            <a:r>
              <a:rPr lang="es-MX" b="1" dirty="0" smtClean="0">
                <a:latin typeface="Adobe Garamond Pro Bold" pitchFamily="18" charset="0"/>
              </a:rPr>
              <a:t>4:</a:t>
            </a:r>
            <a:endParaRPr lang="es-MX" b="1" dirty="0">
              <a:latin typeface="Adobe Garamond Pro Bold" pitchFamily="18" charset="0"/>
            </a:endParaRPr>
          </a:p>
          <a:p>
            <a:endParaRPr lang="es-MX" b="1" dirty="0">
              <a:latin typeface="Adobe Garamond Pro Bold" pitchFamily="18" charset="0"/>
            </a:endParaRPr>
          </a:p>
          <a:p>
            <a:r>
              <a:rPr lang="es-MX" b="1" dirty="0" smtClean="0">
                <a:latin typeface="Adobe Garamond Pro Bold" pitchFamily="18" charset="0"/>
              </a:rPr>
              <a:t>Lic. Silvia Chávez Limón</a:t>
            </a:r>
            <a:r>
              <a:rPr lang="es-MX" b="1" dirty="0">
                <a:latin typeface="Adobe Garamond Pro Bold" pitchFamily="18" charset="0"/>
              </a:rPr>
              <a:t>		</a:t>
            </a:r>
            <a:r>
              <a:rPr lang="es-MX" b="1" dirty="0" smtClean="0">
                <a:latin typeface="Adobe Garamond Pro Bold" pitchFamily="18" charset="0"/>
              </a:rPr>
              <a:t>Etimologías grecolatinas del español (1505)</a:t>
            </a:r>
          </a:p>
          <a:p>
            <a:r>
              <a:rPr lang="es-MX" b="1" dirty="0" smtClean="0">
                <a:latin typeface="Adobe Garamond Pro Bold" pitchFamily="18" charset="0"/>
              </a:rPr>
              <a:t>Lic. Claudia Flores Ramos                      Literatura Universal (1516)</a:t>
            </a:r>
          </a:p>
          <a:p>
            <a:r>
              <a:rPr lang="es-MX" b="1" dirty="0" smtClean="0">
                <a:latin typeface="Adobe Garamond Pro Bold" pitchFamily="18" charset="0"/>
              </a:rPr>
              <a:t>Lic. Belem Méndez	Juárez		Biología IV (1502)</a:t>
            </a:r>
          </a:p>
          <a:p>
            <a:endParaRPr lang="es-MX" b="1" dirty="0"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878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25624DB-6F3C-48BA-B43F-BF81DFA73E68}"/>
              </a:ext>
            </a:extLst>
          </p:cNvPr>
          <p:cNvSpPr/>
          <p:nvPr/>
        </p:nvSpPr>
        <p:spPr>
          <a:xfrm>
            <a:off x="1" y="0"/>
            <a:ext cx="1229031" cy="6857999"/>
          </a:xfrm>
          <a:prstGeom prst="rect">
            <a:avLst/>
          </a:prstGeom>
          <a:solidFill>
            <a:srgbClr val="B5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2.png" descr="Conexiones_Horizontal1a.png">
            <a:extLst>
              <a:ext uri="{FF2B5EF4-FFF2-40B4-BE49-F238E27FC236}">
                <a16:creationId xmlns:a16="http://schemas.microsoft.com/office/drawing/2014/main" xmlns="" id="{A61FAFF9-48FE-4DA3-BA2C-E2DCD251C11E}"/>
              </a:ext>
            </a:extLst>
          </p:cNvPr>
          <p:cNvPicPr/>
          <p:nvPr/>
        </p:nvPicPr>
        <p:blipFill rotWithShape="1">
          <a:blip r:embed="rId2" cstate="print"/>
          <a:srcRect l="2910" t="18048" r="87149" b="5980"/>
          <a:stretch/>
        </p:blipFill>
        <p:spPr>
          <a:xfrm>
            <a:off x="116080" y="2919951"/>
            <a:ext cx="970456" cy="1018095"/>
          </a:xfrm>
          <a:prstGeom prst="rect">
            <a:avLst/>
          </a:prstGeom>
          <a:ln/>
        </p:spPr>
      </p:pic>
      <p:pic>
        <p:nvPicPr>
          <p:cNvPr id="7" name="Imagen 6" descr="C:\Users\Calidad\Pictures\escudo transparente.jpg">
            <a:extLst>
              <a:ext uri="{FF2B5EF4-FFF2-40B4-BE49-F238E27FC236}">
                <a16:creationId xmlns:a16="http://schemas.microsoft.com/office/drawing/2014/main" xmlns="" id="{8A7F97C8-82EB-4AE9-AC58-25ACD6AB879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00"/>
          <a:stretch/>
        </p:blipFill>
        <p:spPr bwMode="auto">
          <a:xfrm>
            <a:off x="206301" y="209336"/>
            <a:ext cx="790014" cy="927007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2049" name="Imagen 3">
            <a:extLst>
              <a:ext uri="{FF2B5EF4-FFF2-40B4-BE49-F238E27FC236}">
                <a16:creationId xmlns:a16="http://schemas.microsoft.com/office/drawing/2014/main" xmlns="" id="{86048BFE-9A76-4DB9-A86C-B6B60B067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208" y="5939267"/>
            <a:ext cx="1255447" cy="6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2A8C3A0B-4AD8-4D0B-8AC2-99329F95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7BB0C504-30E6-4258-AAA9-6E84E74A34DA}"/>
              </a:ext>
            </a:extLst>
          </p:cNvPr>
          <p:cNvSpPr txBox="1"/>
          <p:nvPr/>
        </p:nvSpPr>
        <p:spPr>
          <a:xfrm>
            <a:off x="1261784" y="251037"/>
            <a:ext cx="10674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Adobe Garamond Pro Bold" pitchFamily="18" charset="0"/>
              </a:rPr>
              <a:t>PRODUCTOS GENERADOS EN LA 1ª </a:t>
            </a:r>
            <a:r>
              <a:rPr lang="es-MX" sz="4000" b="1" dirty="0" err="1">
                <a:latin typeface="Adobe Garamond Pro Bold" pitchFamily="18" charset="0"/>
              </a:rPr>
              <a:t>R.T</a:t>
            </a:r>
            <a:r>
              <a:rPr lang="es-MX" sz="4000" b="1" dirty="0">
                <a:latin typeface="Adobe Garamond Pro Bold" pitchFamily="18" charset="0"/>
              </a:rPr>
              <a:t>.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1A414646-993C-4247-B753-A675C35280C8}"/>
              </a:ext>
            </a:extLst>
          </p:cNvPr>
          <p:cNvCxnSpPr>
            <a:cxnSpLocks/>
          </p:cNvCxnSpPr>
          <p:nvPr/>
        </p:nvCxnSpPr>
        <p:spPr>
          <a:xfrm>
            <a:off x="1229032" y="20933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D7935684-24FE-44F2-93EE-E2DCFDB9BB74}"/>
              </a:ext>
            </a:extLst>
          </p:cNvPr>
          <p:cNvCxnSpPr>
            <a:cxnSpLocks/>
          </p:cNvCxnSpPr>
          <p:nvPr/>
        </p:nvCxnSpPr>
        <p:spPr>
          <a:xfrm>
            <a:off x="1484671" y="113266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04770BF-2023-4974-9DAA-345EBC273739}"/>
              </a:ext>
            </a:extLst>
          </p:cNvPr>
          <p:cNvSpPr txBox="1"/>
          <p:nvPr/>
        </p:nvSpPr>
        <p:spPr>
          <a:xfrm>
            <a:off x="1261783" y="1172725"/>
            <a:ext cx="10217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>
                <a:latin typeface="Adobe Garamond Pro Bold" pitchFamily="18" charset="0"/>
              </a:rPr>
              <a:t>3. </a:t>
            </a:r>
            <a:r>
              <a:rPr lang="es-MX" sz="3200" b="1" smtClean="0">
                <a:latin typeface="Adobe Garamond Pro Bold" pitchFamily="18" charset="0"/>
              </a:rPr>
              <a:t>Fotografías </a:t>
            </a:r>
            <a:r>
              <a:rPr lang="es-MX" sz="3200" b="1" dirty="0">
                <a:latin typeface="Adobe Garamond Pro Bold" pitchFamily="18" charset="0"/>
              </a:rPr>
              <a:t>de </a:t>
            </a:r>
            <a:r>
              <a:rPr lang="es-MX" sz="3200" b="1" dirty="0" smtClean="0">
                <a:latin typeface="Adobe Garamond Pro Bold" pitchFamily="18" charset="0"/>
              </a:rPr>
              <a:t>sesión</a:t>
            </a:r>
            <a:endParaRPr lang="es-MX" sz="3200" b="1" dirty="0">
              <a:latin typeface="Adobe Garamond Pro Bold" pitchFamily="18" charset="0"/>
            </a:endParaRPr>
          </a:p>
        </p:txBody>
      </p:sp>
      <p:pic>
        <p:nvPicPr>
          <p:cNvPr id="12" name="Picture 11" descr="IMG-20171031-WA000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51720" y="1948069"/>
            <a:ext cx="5221357" cy="3916018"/>
          </a:xfrm>
          <a:prstGeom prst="rect">
            <a:avLst/>
          </a:prstGeom>
        </p:spPr>
      </p:pic>
      <p:pic>
        <p:nvPicPr>
          <p:cNvPr id="15" name="Picture 14" descr="IMG-20171031-WA000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52590" y="1930400"/>
            <a:ext cx="5286143" cy="396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8286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25624DB-6F3C-48BA-B43F-BF81DFA73E68}"/>
              </a:ext>
            </a:extLst>
          </p:cNvPr>
          <p:cNvSpPr/>
          <p:nvPr/>
        </p:nvSpPr>
        <p:spPr>
          <a:xfrm>
            <a:off x="1" y="0"/>
            <a:ext cx="1229031" cy="6857999"/>
          </a:xfrm>
          <a:prstGeom prst="rect">
            <a:avLst/>
          </a:prstGeom>
          <a:solidFill>
            <a:srgbClr val="B5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2.png" descr="Conexiones_Horizontal1a.png">
            <a:extLst>
              <a:ext uri="{FF2B5EF4-FFF2-40B4-BE49-F238E27FC236}">
                <a16:creationId xmlns:a16="http://schemas.microsoft.com/office/drawing/2014/main" xmlns="" id="{A61FAFF9-48FE-4DA3-BA2C-E2DCD251C11E}"/>
              </a:ext>
            </a:extLst>
          </p:cNvPr>
          <p:cNvPicPr/>
          <p:nvPr/>
        </p:nvPicPr>
        <p:blipFill rotWithShape="1">
          <a:blip r:embed="rId2" cstate="print"/>
          <a:srcRect l="2910" t="18048" r="87149" b="5980"/>
          <a:stretch/>
        </p:blipFill>
        <p:spPr>
          <a:xfrm>
            <a:off x="116080" y="2919951"/>
            <a:ext cx="970456" cy="1018095"/>
          </a:xfrm>
          <a:prstGeom prst="rect">
            <a:avLst/>
          </a:prstGeom>
          <a:ln/>
        </p:spPr>
      </p:pic>
      <p:pic>
        <p:nvPicPr>
          <p:cNvPr id="7" name="Imagen 6" descr="C:\Users\Calidad\Pictures\escudo transparente.jpg">
            <a:extLst>
              <a:ext uri="{FF2B5EF4-FFF2-40B4-BE49-F238E27FC236}">
                <a16:creationId xmlns:a16="http://schemas.microsoft.com/office/drawing/2014/main" xmlns="" id="{8A7F97C8-82EB-4AE9-AC58-25ACD6AB879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00"/>
          <a:stretch/>
        </p:blipFill>
        <p:spPr bwMode="auto">
          <a:xfrm>
            <a:off x="206301" y="209336"/>
            <a:ext cx="790014" cy="927007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2049" name="Imagen 3">
            <a:extLst>
              <a:ext uri="{FF2B5EF4-FFF2-40B4-BE49-F238E27FC236}">
                <a16:creationId xmlns:a16="http://schemas.microsoft.com/office/drawing/2014/main" xmlns="" id="{86048BFE-9A76-4DB9-A86C-B6B60B067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208" y="5939267"/>
            <a:ext cx="1255447" cy="6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2A8C3A0B-4AD8-4D0B-8AC2-99329F95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7BB0C504-30E6-4258-AAA9-6E84E74A34DA}"/>
              </a:ext>
            </a:extLst>
          </p:cNvPr>
          <p:cNvSpPr txBox="1"/>
          <p:nvPr/>
        </p:nvSpPr>
        <p:spPr>
          <a:xfrm>
            <a:off x="2858611" y="209336"/>
            <a:ext cx="9067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400" b="1" dirty="0">
                <a:latin typeface="Adobe Garamond Pro Bold" pitchFamily="18" charset="0"/>
              </a:rPr>
              <a:t>PROYECTO INTERDISCIPLINARIO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1A414646-993C-4247-B753-A675C35280C8}"/>
              </a:ext>
            </a:extLst>
          </p:cNvPr>
          <p:cNvCxnSpPr>
            <a:cxnSpLocks/>
          </p:cNvCxnSpPr>
          <p:nvPr/>
        </p:nvCxnSpPr>
        <p:spPr>
          <a:xfrm>
            <a:off x="1229032" y="20933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D7935684-24FE-44F2-93EE-E2DCFDB9BB74}"/>
              </a:ext>
            </a:extLst>
          </p:cNvPr>
          <p:cNvCxnSpPr>
            <a:cxnSpLocks/>
          </p:cNvCxnSpPr>
          <p:nvPr/>
        </p:nvCxnSpPr>
        <p:spPr>
          <a:xfrm>
            <a:off x="1484671" y="113266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576835B7-0378-4328-B915-0C196F5F07E1}"/>
              </a:ext>
            </a:extLst>
          </p:cNvPr>
          <p:cNvSpPr txBox="1"/>
          <p:nvPr/>
        </p:nvSpPr>
        <p:spPr>
          <a:xfrm>
            <a:off x="1345111" y="2367169"/>
            <a:ext cx="94259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b="1" dirty="0" smtClean="0">
                <a:solidFill>
                  <a:srgbClr val="0175BA"/>
                </a:solidFill>
                <a:latin typeface="Adobe Garamond Pro Bold" pitchFamily="18" charset="0"/>
              </a:rPr>
              <a:t>El léxico de las ciencias</a:t>
            </a:r>
            <a:endParaRPr lang="es-MX" sz="6600" b="1" dirty="0">
              <a:solidFill>
                <a:srgbClr val="0175BA"/>
              </a:solidFill>
              <a:latin typeface="Adobe Garamond Pro Bold" pitchFamily="18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F576BA71-B18B-47CE-AE02-70311919E37D}"/>
              </a:ext>
            </a:extLst>
          </p:cNvPr>
          <p:cNvSpPr txBox="1"/>
          <p:nvPr/>
        </p:nvSpPr>
        <p:spPr>
          <a:xfrm>
            <a:off x="6747029" y="5044830"/>
            <a:ext cx="51893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200" b="1" dirty="0">
                <a:latin typeface="Adobe Garamond Pro Bold" pitchFamily="18" charset="0"/>
              </a:rPr>
              <a:t>Ciclo escolar: 2017 – 2018</a:t>
            </a:r>
          </a:p>
          <a:p>
            <a:pPr algn="r"/>
            <a:r>
              <a:rPr lang="es-MX" sz="2800" dirty="0">
                <a:latin typeface="Adobe Garamond Pro Bold" pitchFamily="18" charset="0"/>
              </a:rPr>
              <a:t>Fecha de inicio: </a:t>
            </a:r>
            <a:r>
              <a:rPr lang="es-MX" sz="2800" b="1" dirty="0" smtClean="0">
                <a:latin typeface="Adobe Garamond Pro Bold" pitchFamily="18" charset="0"/>
              </a:rPr>
              <a:t>noviembre </a:t>
            </a:r>
            <a:r>
              <a:rPr lang="es-MX" sz="2800" b="1" dirty="0">
                <a:latin typeface="Adobe Garamond Pro Bold" pitchFamily="18" charset="0"/>
              </a:rPr>
              <a:t>2017</a:t>
            </a:r>
          </a:p>
          <a:p>
            <a:pPr algn="r"/>
            <a:r>
              <a:rPr lang="es-MX" sz="2800" dirty="0">
                <a:latin typeface="Adobe Garamond Pro Bold" pitchFamily="18" charset="0"/>
              </a:rPr>
              <a:t>Fecha de término: </a:t>
            </a:r>
            <a:r>
              <a:rPr lang="es-MX" sz="2800" b="1" dirty="0" smtClean="0">
                <a:latin typeface="Adobe Garamond Pro Bold" pitchFamily="18" charset="0"/>
              </a:rPr>
              <a:t>mayo 2018</a:t>
            </a:r>
            <a:endParaRPr lang="es-MX" sz="2800" b="1" dirty="0"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638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25624DB-6F3C-48BA-B43F-BF81DFA73E68}"/>
              </a:ext>
            </a:extLst>
          </p:cNvPr>
          <p:cNvSpPr/>
          <p:nvPr/>
        </p:nvSpPr>
        <p:spPr>
          <a:xfrm>
            <a:off x="1" y="0"/>
            <a:ext cx="1229031" cy="6857999"/>
          </a:xfrm>
          <a:prstGeom prst="rect">
            <a:avLst/>
          </a:prstGeom>
          <a:solidFill>
            <a:srgbClr val="B5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2.png" descr="Conexiones_Horizontal1a.png">
            <a:extLst>
              <a:ext uri="{FF2B5EF4-FFF2-40B4-BE49-F238E27FC236}">
                <a16:creationId xmlns:a16="http://schemas.microsoft.com/office/drawing/2014/main" xmlns="" id="{A61FAFF9-48FE-4DA3-BA2C-E2DCD251C11E}"/>
              </a:ext>
            </a:extLst>
          </p:cNvPr>
          <p:cNvPicPr/>
          <p:nvPr/>
        </p:nvPicPr>
        <p:blipFill rotWithShape="1">
          <a:blip r:embed="rId2" cstate="print"/>
          <a:srcRect l="2910" t="18048" r="87149" b="5980"/>
          <a:stretch/>
        </p:blipFill>
        <p:spPr>
          <a:xfrm>
            <a:off x="116080" y="2919951"/>
            <a:ext cx="970456" cy="1018095"/>
          </a:xfrm>
          <a:prstGeom prst="rect">
            <a:avLst/>
          </a:prstGeom>
          <a:ln/>
        </p:spPr>
      </p:pic>
      <p:pic>
        <p:nvPicPr>
          <p:cNvPr id="7" name="Imagen 6" descr="C:\Users\Calidad\Pictures\escudo transparente.jpg">
            <a:extLst>
              <a:ext uri="{FF2B5EF4-FFF2-40B4-BE49-F238E27FC236}">
                <a16:creationId xmlns:a16="http://schemas.microsoft.com/office/drawing/2014/main" xmlns="" id="{8A7F97C8-82EB-4AE9-AC58-25ACD6AB879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00"/>
          <a:stretch/>
        </p:blipFill>
        <p:spPr bwMode="auto">
          <a:xfrm>
            <a:off x="206301" y="209336"/>
            <a:ext cx="790014" cy="927007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2049" name="Imagen 3">
            <a:extLst>
              <a:ext uri="{FF2B5EF4-FFF2-40B4-BE49-F238E27FC236}">
                <a16:creationId xmlns:a16="http://schemas.microsoft.com/office/drawing/2014/main" xmlns="" id="{86048BFE-9A76-4DB9-A86C-B6B60B067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208" y="5939267"/>
            <a:ext cx="1255447" cy="6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2A8C3A0B-4AD8-4D0B-8AC2-99329F95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7BB0C504-30E6-4258-AAA9-6E84E74A34DA}"/>
              </a:ext>
            </a:extLst>
          </p:cNvPr>
          <p:cNvSpPr txBox="1"/>
          <p:nvPr/>
        </p:nvSpPr>
        <p:spPr>
          <a:xfrm>
            <a:off x="1261784" y="142749"/>
            <a:ext cx="10674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400" b="1" dirty="0">
                <a:latin typeface="Adobe Garamond Pro Bold" pitchFamily="18" charset="0"/>
              </a:rPr>
              <a:t>PRODUCTOS GENERADOS EN LA 1ª </a:t>
            </a:r>
            <a:r>
              <a:rPr lang="es-MX" sz="4400" b="1" dirty="0" err="1">
                <a:latin typeface="Adobe Garamond Pro Bold" pitchFamily="18" charset="0"/>
              </a:rPr>
              <a:t>R.T</a:t>
            </a:r>
            <a:r>
              <a:rPr lang="es-MX" sz="4400" b="1" dirty="0">
                <a:latin typeface="Adobe Garamond Pro Bold" pitchFamily="18" charset="0"/>
              </a:rPr>
              <a:t>.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1A414646-993C-4247-B753-A675C35280C8}"/>
              </a:ext>
            </a:extLst>
          </p:cNvPr>
          <p:cNvCxnSpPr>
            <a:cxnSpLocks/>
          </p:cNvCxnSpPr>
          <p:nvPr/>
        </p:nvCxnSpPr>
        <p:spPr>
          <a:xfrm>
            <a:off x="1229032" y="20933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D7935684-24FE-44F2-93EE-E2DCFDB9BB74}"/>
              </a:ext>
            </a:extLst>
          </p:cNvPr>
          <p:cNvCxnSpPr>
            <a:cxnSpLocks/>
          </p:cNvCxnSpPr>
          <p:nvPr/>
        </p:nvCxnSpPr>
        <p:spPr>
          <a:xfrm>
            <a:off x="1484671" y="113266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04770BF-2023-4974-9DAA-345EBC273739}"/>
              </a:ext>
            </a:extLst>
          </p:cNvPr>
          <p:cNvSpPr txBox="1"/>
          <p:nvPr/>
        </p:nvSpPr>
        <p:spPr>
          <a:xfrm>
            <a:off x="1236384" y="878613"/>
            <a:ext cx="1056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>
                <a:latin typeface="Adobe Garamond Pro Bold" pitchFamily="18" charset="0"/>
              </a:rPr>
              <a:t>1. </a:t>
            </a:r>
            <a:r>
              <a:rPr lang="es-MX" sz="3200" b="1" dirty="0" err="1">
                <a:latin typeface="Adobe Garamond Pro Bold" pitchFamily="18" charset="0"/>
              </a:rPr>
              <a:t>C.A.I.A.C</a:t>
            </a:r>
            <a:r>
              <a:rPr lang="es-MX" sz="3200" b="1" dirty="0">
                <a:latin typeface="Adobe Garamond Pro Bold" pitchFamily="18" charset="0"/>
              </a:rPr>
              <a:t>. Conclusiones </a:t>
            </a:r>
            <a:r>
              <a:rPr lang="es-MX" sz="3200" b="1" dirty="0" smtClean="0">
                <a:latin typeface="Adobe Garamond Pro Bold" pitchFamily="18" charset="0"/>
              </a:rPr>
              <a:t>generales: </a:t>
            </a:r>
            <a:r>
              <a:rPr lang="es-MX" sz="3200" b="1" dirty="0" err="1" smtClean="0">
                <a:latin typeface="Adobe Garamond Pro Bold" pitchFamily="18" charset="0"/>
              </a:rPr>
              <a:t>interdisciplinareidad</a:t>
            </a:r>
            <a:endParaRPr lang="es-MX" sz="3200" b="1" dirty="0">
              <a:latin typeface="Adobe Garamond Pro Bold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435100" y="1727201"/>
          <a:ext cx="14401801" cy="16375159"/>
        </p:xfrm>
        <a:graphic>
          <a:graphicData uri="http://schemas.openxmlformats.org/drawingml/2006/table">
            <a:tbl>
              <a:tblPr/>
              <a:tblGrid>
                <a:gridCol w="2437384"/>
                <a:gridCol w="11964417"/>
              </a:tblGrid>
              <a:tr h="13093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Puntos a considerar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sobre la </a:t>
                      </a:r>
                      <a:r>
                        <a:rPr lang="es-MX" sz="1800" b="1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interdisciplinariedad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b="1" dirty="0" smtClean="0">
                        <a:solidFill>
                          <a:srgbClr val="000000"/>
                        </a:solidFill>
                        <a:latin typeface="Adobe Garamond Pro Bold" pitchFamily="18" charset="0"/>
                        <a:ea typeface="Century Gothic"/>
                        <a:cs typeface="Century Gothic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Propuesta del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grupo heterogéneo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87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1.</a:t>
                      </a:r>
                      <a:r>
                        <a:rPr lang="es-MX" sz="18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¿Qué es?</a:t>
                      </a:r>
                      <a:endParaRPr lang="es-MX" sz="18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Vinculación de las materias en torno a un mismo tema que se desarrollará por medio </a:t>
                      </a:r>
                      <a:endParaRPr lang="es-MX" sz="1800" dirty="0" smtClean="0">
                        <a:solidFill>
                          <a:srgbClr val="000000"/>
                        </a:solidFill>
                        <a:latin typeface="Adobe Garamond Pro Bold" pitchFamily="18" charset="0"/>
                        <a:ea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de 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un solo trabajo </a:t>
                      </a: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en 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equipo </a:t>
                      </a: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desde 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la perspectiva de cada disciplina.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2.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¿Qué características tiene?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Coordinación de los docentes en la selección de contenidos.</a:t>
                      </a:r>
                      <a:endParaRPr lang="es-MX" sz="18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3.</a:t>
                      </a:r>
                      <a:r>
                        <a:rPr lang="es-MX" sz="18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¿Por qué es importante en la educación?</a:t>
                      </a:r>
                      <a:endParaRPr lang="es-MX" sz="18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Por que hace evidente para el alumno la interrelación entre las disciplinas, por otro lado, </a:t>
                      </a:r>
                      <a:endParaRPr lang="es-MX" sz="1800" dirty="0" smtClean="0">
                        <a:solidFill>
                          <a:srgbClr val="000000"/>
                        </a:solidFill>
                        <a:latin typeface="Adobe Garamond Pro Bold" pitchFamily="18" charset="0"/>
                        <a:ea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el 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aprendizaje del </a:t>
                      </a:r>
                      <a:r>
                        <a:rPr lang="es-MX" sz="1800" baseline="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t</a:t>
                      </a: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rabajo</a:t>
                      </a:r>
                      <a:r>
                        <a:rPr lang="es-MX" sz="1800" baseline="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</a:t>
                      </a: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único 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resultará útil para el mejor aprovechamiento en todas </a:t>
                      </a:r>
                      <a:endParaRPr lang="es-MX" sz="1800" dirty="0" smtClean="0">
                        <a:solidFill>
                          <a:srgbClr val="000000"/>
                        </a:solidFill>
                        <a:latin typeface="Adobe Garamond Pro Bold" pitchFamily="18" charset="0"/>
                        <a:ea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las 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materias involucradas.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5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4.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¿Cómo motivar a los alumnos para el trabajo interdisciplinario?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Con un sistema de recompensas común a todas las materias involucradas.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Por medio del aprendizaje cooperativo.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5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5.</a:t>
                      </a:r>
                      <a:r>
                        <a:rPr lang="es-MX" sz="14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¿Cuáles son los prerrequisitos materiales, organizacionales y personales para la planeación del trabajo interdisciplinario?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Que los docentes conozcan los puntos en común y enfoques diversos de sus disciplinas.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6.</a:t>
                      </a:r>
                      <a:r>
                        <a:rPr lang="es-MX" sz="14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¿Qué papel juega la planeación en el trabajo interdisciplinario y qué características debe tener? 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Es fundamental la coordinación entre los docentes, especialmente para definir los contenidos.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Puntos a considerar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obre el aprendizaje cooperativo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Propuesta Grupo Heterogéneo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87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1.</a:t>
                      </a:r>
                      <a:r>
                        <a:rPr lang="es-MX" sz="14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¿Qué es?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Empleo didáctico de grupos pequeños (Grupos heterogéneos de cinco personas con un líder).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2.</a:t>
                      </a:r>
                      <a:r>
                        <a:rPr lang="es-MX" sz="14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¿Cuáles son sus características?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Los alumnos trabajan juntos en interdependencia positiva, dado que los grupos no son uniformes, los líderes asumirán el papel de tutores.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3.</a:t>
                      </a:r>
                      <a:r>
                        <a:rPr lang="es-MX" sz="14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¿Cuáles son sus objetivos? 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Maximizar el aprendizaje.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5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4. ¿Cuáles son las acciones de planeación y acompañamiento más importantes del profesor, en este tipo de trabajo?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Diseño de situaciones de aprendizaje, estructura de reconocimientos y autoridad. Definición de contenidos. Enseñanza de habilidades sociales.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5. ¿De qué manera se vinculan el trabajo interdisciplinario y el aprendizaje cooperativo?</a:t>
                      </a:r>
                      <a:endParaRPr lang="es-MX" sz="14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El trabajo en grupos pequeños tendrá contenidos de las ciencias desde la perspectiva de las humanidades.</a:t>
                      </a:r>
                      <a:endParaRPr lang="es-MX" sz="14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084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25624DB-6F3C-48BA-B43F-BF81DFA73E68}"/>
              </a:ext>
            </a:extLst>
          </p:cNvPr>
          <p:cNvSpPr/>
          <p:nvPr/>
        </p:nvSpPr>
        <p:spPr>
          <a:xfrm>
            <a:off x="1" y="0"/>
            <a:ext cx="1229031" cy="6857999"/>
          </a:xfrm>
          <a:prstGeom prst="rect">
            <a:avLst/>
          </a:prstGeom>
          <a:solidFill>
            <a:srgbClr val="B5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2.png" descr="Conexiones_Horizontal1a.png">
            <a:extLst>
              <a:ext uri="{FF2B5EF4-FFF2-40B4-BE49-F238E27FC236}">
                <a16:creationId xmlns:a16="http://schemas.microsoft.com/office/drawing/2014/main" xmlns="" id="{A61FAFF9-48FE-4DA3-BA2C-E2DCD251C11E}"/>
              </a:ext>
            </a:extLst>
          </p:cNvPr>
          <p:cNvPicPr/>
          <p:nvPr/>
        </p:nvPicPr>
        <p:blipFill rotWithShape="1">
          <a:blip r:embed="rId2" cstate="print"/>
          <a:srcRect l="2910" t="18048" r="87149" b="5980"/>
          <a:stretch/>
        </p:blipFill>
        <p:spPr>
          <a:xfrm>
            <a:off x="116080" y="2919951"/>
            <a:ext cx="970456" cy="1018095"/>
          </a:xfrm>
          <a:prstGeom prst="rect">
            <a:avLst/>
          </a:prstGeom>
          <a:ln/>
        </p:spPr>
      </p:pic>
      <p:pic>
        <p:nvPicPr>
          <p:cNvPr id="7" name="Imagen 6" descr="C:\Users\Calidad\Pictures\escudo transparente.jpg">
            <a:extLst>
              <a:ext uri="{FF2B5EF4-FFF2-40B4-BE49-F238E27FC236}">
                <a16:creationId xmlns:a16="http://schemas.microsoft.com/office/drawing/2014/main" xmlns="" id="{8A7F97C8-82EB-4AE9-AC58-25ACD6AB879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00"/>
          <a:stretch/>
        </p:blipFill>
        <p:spPr bwMode="auto">
          <a:xfrm>
            <a:off x="206301" y="209336"/>
            <a:ext cx="790014" cy="927007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2049" name="Imagen 3">
            <a:extLst>
              <a:ext uri="{FF2B5EF4-FFF2-40B4-BE49-F238E27FC236}">
                <a16:creationId xmlns:a16="http://schemas.microsoft.com/office/drawing/2014/main" xmlns="" id="{86048BFE-9A76-4DB9-A86C-B6B60B067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208" y="5939267"/>
            <a:ext cx="1255447" cy="6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2A8C3A0B-4AD8-4D0B-8AC2-99329F95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7BB0C504-30E6-4258-AAA9-6E84E74A34DA}"/>
              </a:ext>
            </a:extLst>
          </p:cNvPr>
          <p:cNvSpPr txBox="1"/>
          <p:nvPr/>
        </p:nvSpPr>
        <p:spPr>
          <a:xfrm>
            <a:off x="1261784" y="142749"/>
            <a:ext cx="10674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400" b="1" dirty="0">
                <a:latin typeface="Adobe Garamond Pro Bold" pitchFamily="18" charset="0"/>
              </a:rPr>
              <a:t>PRODUCTOS GENERADOS EN LA 1ª </a:t>
            </a:r>
            <a:r>
              <a:rPr lang="es-MX" sz="4400" b="1" dirty="0" err="1">
                <a:latin typeface="Adobe Garamond Pro Bold" pitchFamily="18" charset="0"/>
              </a:rPr>
              <a:t>R.T</a:t>
            </a:r>
            <a:r>
              <a:rPr lang="es-MX" sz="4400" b="1" dirty="0">
                <a:latin typeface="Adobe Garamond Pro Bold" pitchFamily="18" charset="0"/>
              </a:rPr>
              <a:t>.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1A414646-993C-4247-B753-A675C35280C8}"/>
              </a:ext>
            </a:extLst>
          </p:cNvPr>
          <p:cNvCxnSpPr>
            <a:cxnSpLocks/>
          </p:cNvCxnSpPr>
          <p:nvPr/>
        </p:nvCxnSpPr>
        <p:spPr>
          <a:xfrm>
            <a:off x="1229032" y="20933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D7935684-24FE-44F2-93EE-E2DCFDB9BB74}"/>
              </a:ext>
            </a:extLst>
          </p:cNvPr>
          <p:cNvCxnSpPr>
            <a:cxnSpLocks/>
          </p:cNvCxnSpPr>
          <p:nvPr/>
        </p:nvCxnSpPr>
        <p:spPr>
          <a:xfrm>
            <a:off x="1484671" y="113266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04770BF-2023-4974-9DAA-345EBC273739}"/>
              </a:ext>
            </a:extLst>
          </p:cNvPr>
          <p:cNvSpPr txBox="1"/>
          <p:nvPr/>
        </p:nvSpPr>
        <p:spPr>
          <a:xfrm>
            <a:off x="1261784" y="980213"/>
            <a:ext cx="1056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>
                <a:latin typeface="Adobe Garamond Pro Bold" pitchFamily="18" charset="0"/>
              </a:rPr>
              <a:t>1. </a:t>
            </a:r>
            <a:r>
              <a:rPr lang="es-MX" sz="3200" b="1" dirty="0" err="1">
                <a:latin typeface="Adobe Garamond Pro Bold" pitchFamily="18" charset="0"/>
              </a:rPr>
              <a:t>C.A.I.A.C</a:t>
            </a:r>
            <a:r>
              <a:rPr lang="es-MX" sz="3200" b="1" dirty="0">
                <a:latin typeface="Adobe Garamond Pro Bold" pitchFamily="18" charset="0"/>
              </a:rPr>
              <a:t>. Conclusiones </a:t>
            </a:r>
            <a:r>
              <a:rPr lang="es-MX" sz="3200" b="1" dirty="0" smtClean="0">
                <a:latin typeface="Adobe Garamond Pro Bold" pitchFamily="18" charset="0"/>
              </a:rPr>
              <a:t>generales: </a:t>
            </a:r>
            <a:r>
              <a:rPr lang="es-MX" sz="3200" b="1" smtClean="0">
                <a:latin typeface="Adobe Garamond Pro Bold" pitchFamily="18" charset="0"/>
              </a:rPr>
              <a:t>interdisciplinareidad</a:t>
            </a:r>
            <a:endParaRPr lang="es-MX" sz="3200" b="1" dirty="0">
              <a:latin typeface="Adobe Garamond Pro Bold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435100" y="1854201"/>
          <a:ext cx="14401801" cy="3772341"/>
        </p:xfrm>
        <a:graphic>
          <a:graphicData uri="http://schemas.openxmlformats.org/drawingml/2006/table">
            <a:tbl>
              <a:tblPr/>
              <a:tblGrid>
                <a:gridCol w="2437384"/>
                <a:gridCol w="11964417"/>
              </a:tblGrid>
              <a:tr h="20015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5.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¿Cuáles son los prerrequisitos materiales, organizacionales y personales para la planeación del trabajo interdisciplinario?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Que los docentes conozcan los puntos en común y enfoques diversos de sus disciplinas.</a:t>
                      </a:r>
                      <a:endParaRPr lang="es-MX" sz="18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08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6.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¿Qué papel juega la planeación en el trabajo interdisciplinario y qué características debe tener? 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Es fundamental la coordinación entre los docentes, especialmente para definir los </a:t>
                      </a:r>
                      <a:endParaRPr lang="es-MX" sz="1800" dirty="0" smtClean="0">
                        <a:solidFill>
                          <a:srgbClr val="000000"/>
                        </a:solidFill>
                        <a:latin typeface="Adobe Garamond Pro Bold" pitchFamily="18" charset="0"/>
                        <a:ea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contenidos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.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084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25624DB-6F3C-48BA-B43F-BF81DFA73E68}"/>
              </a:ext>
            </a:extLst>
          </p:cNvPr>
          <p:cNvSpPr/>
          <p:nvPr/>
        </p:nvSpPr>
        <p:spPr>
          <a:xfrm>
            <a:off x="1" y="0"/>
            <a:ext cx="1229031" cy="6857999"/>
          </a:xfrm>
          <a:prstGeom prst="rect">
            <a:avLst/>
          </a:prstGeom>
          <a:solidFill>
            <a:srgbClr val="B5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2.png" descr="Conexiones_Horizontal1a.png">
            <a:extLst>
              <a:ext uri="{FF2B5EF4-FFF2-40B4-BE49-F238E27FC236}">
                <a16:creationId xmlns:a16="http://schemas.microsoft.com/office/drawing/2014/main" xmlns="" id="{A61FAFF9-48FE-4DA3-BA2C-E2DCD251C11E}"/>
              </a:ext>
            </a:extLst>
          </p:cNvPr>
          <p:cNvPicPr/>
          <p:nvPr/>
        </p:nvPicPr>
        <p:blipFill rotWithShape="1">
          <a:blip r:embed="rId2" cstate="print"/>
          <a:srcRect l="2910" t="18048" r="87149" b="5980"/>
          <a:stretch/>
        </p:blipFill>
        <p:spPr>
          <a:xfrm>
            <a:off x="116080" y="2919951"/>
            <a:ext cx="970456" cy="1018095"/>
          </a:xfrm>
          <a:prstGeom prst="rect">
            <a:avLst/>
          </a:prstGeom>
          <a:ln/>
        </p:spPr>
      </p:pic>
      <p:pic>
        <p:nvPicPr>
          <p:cNvPr id="7" name="Imagen 6" descr="C:\Users\Calidad\Pictures\escudo transparente.jpg">
            <a:extLst>
              <a:ext uri="{FF2B5EF4-FFF2-40B4-BE49-F238E27FC236}">
                <a16:creationId xmlns:a16="http://schemas.microsoft.com/office/drawing/2014/main" xmlns="" id="{8A7F97C8-82EB-4AE9-AC58-25ACD6AB879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00"/>
          <a:stretch/>
        </p:blipFill>
        <p:spPr bwMode="auto">
          <a:xfrm>
            <a:off x="206301" y="209336"/>
            <a:ext cx="790014" cy="927007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2049" name="Imagen 3">
            <a:extLst>
              <a:ext uri="{FF2B5EF4-FFF2-40B4-BE49-F238E27FC236}">
                <a16:creationId xmlns:a16="http://schemas.microsoft.com/office/drawing/2014/main" xmlns="" id="{86048BFE-9A76-4DB9-A86C-B6B60B067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208" y="5939267"/>
            <a:ext cx="1255447" cy="6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2A8C3A0B-4AD8-4D0B-8AC2-99329F95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7BB0C504-30E6-4258-AAA9-6E84E74A34DA}"/>
              </a:ext>
            </a:extLst>
          </p:cNvPr>
          <p:cNvSpPr txBox="1"/>
          <p:nvPr/>
        </p:nvSpPr>
        <p:spPr>
          <a:xfrm>
            <a:off x="1261784" y="142749"/>
            <a:ext cx="10674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400" b="1" dirty="0">
                <a:latin typeface="Adobe Garamond Pro Bold" pitchFamily="18" charset="0"/>
              </a:rPr>
              <a:t>PRODUCTOS GENERADOS EN LA 1ª </a:t>
            </a:r>
            <a:r>
              <a:rPr lang="es-MX" sz="4400" b="1" dirty="0" err="1">
                <a:latin typeface="Adobe Garamond Pro Bold" pitchFamily="18" charset="0"/>
              </a:rPr>
              <a:t>R.T</a:t>
            </a:r>
            <a:r>
              <a:rPr lang="es-MX" sz="4400" b="1" dirty="0">
                <a:latin typeface="Adobe Garamond Pro Bold" pitchFamily="18" charset="0"/>
              </a:rPr>
              <a:t>.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1A414646-993C-4247-B753-A675C35280C8}"/>
              </a:ext>
            </a:extLst>
          </p:cNvPr>
          <p:cNvCxnSpPr>
            <a:cxnSpLocks/>
          </p:cNvCxnSpPr>
          <p:nvPr/>
        </p:nvCxnSpPr>
        <p:spPr>
          <a:xfrm>
            <a:off x="1229032" y="20933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D7935684-24FE-44F2-93EE-E2DCFDB9BB74}"/>
              </a:ext>
            </a:extLst>
          </p:cNvPr>
          <p:cNvCxnSpPr>
            <a:cxnSpLocks/>
          </p:cNvCxnSpPr>
          <p:nvPr/>
        </p:nvCxnSpPr>
        <p:spPr>
          <a:xfrm>
            <a:off x="1484671" y="113266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04770BF-2023-4974-9DAA-345EBC273739}"/>
              </a:ext>
            </a:extLst>
          </p:cNvPr>
          <p:cNvSpPr txBox="1"/>
          <p:nvPr/>
        </p:nvSpPr>
        <p:spPr>
          <a:xfrm>
            <a:off x="1261784" y="980213"/>
            <a:ext cx="1056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dobe Garamond Pro Bold" pitchFamily="18" charset="0"/>
              </a:rPr>
              <a:t>1. </a:t>
            </a:r>
            <a:r>
              <a:rPr lang="es-MX" sz="2800" b="1" dirty="0" err="1">
                <a:latin typeface="Adobe Garamond Pro Bold" pitchFamily="18" charset="0"/>
              </a:rPr>
              <a:t>C.A.I.A.C</a:t>
            </a:r>
            <a:r>
              <a:rPr lang="es-MX" sz="2800" b="1" dirty="0">
                <a:latin typeface="Adobe Garamond Pro Bold" pitchFamily="18" charset="0"/>
              </a:rPr>
              <a:t>. Conclusiones </a:t>
            </a:r>
            <a:r>
              <a:rPr lang="es-MX" sz="2800" b="1" dirty="0" smtClean="0">
                <a:latin typeface="Adobe Garamond Pro Bold" pitchFamily="18" charset="0"/>
              </a:rPr>
              <a:t>generales: aprendizaje cooperativo</a:t>
            </a:r>
            <a:endParaRPr lang="es-MX" sz="2800" b="1" dirty="0">
              <a:latin typeface="Adobe Garamond Pro Bold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435100" y="1854201"/>
          <a:ext cx="14401801" cy="3924388"/>
        </p:xfrm>
        <a:graphic>
          <a:graphicData uri="http://schemas.openxmlformats.org/drawingml/2006/table">
            <a:tbl>
              <a:tblPr/>
              <a:tblGrid>
                <a:gridCol w="2437384"/>
                <a:gridCol w="11964417"/>
              </a:tblGrid>
              <a:tr h="13093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Puntos a considerar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sobre </a:t>
                      </a: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el aprendizaje cooperativo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b="1" dirty="0" smtClean="0">
                        <a:solidFill>
                          <a:srgbClr val="000000"/>
                        </a:solidFill>
                        <a:latin typeface="Adobe Garamond Pro Bold" pitchFamily="18" charset="0"/>
                        <a:ea typeface="Century Gothic"/>
                        <a:cs typeface="Century Gothic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b="1" dirty="0" smtClean="0">
                        <a:solidFill>
                          <a:srgbClr val="000000"/>
                        </a:solidFill>
                        <a:latin typeface="Adobe Garamond Pro Bold" pitchFamily="18" charset="0"/>
                        <a:ea typeface="Century Gothic"/>
                        <a:cs typeface="Century Gothic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Propuesta </a:t>
                      </a: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Grupo Heterogéneo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8716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1.</a:t>
                      </a:r>
                      <a:r>
                        <a:rPr lang="es-MX" sz="180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¿Qué es?</a:t>
                      </a:r>
                      <a:endParaRPr lang="es-MX" sz="180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Empleo didáctico de grupos pequeños </a:t>
                      </a: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(grupos 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heterogéneos de cinco personas con un </a:t>
                      </a:r>
                      <a:endParaRPr lang="es-MX" sz="1800" dirty="0" smtClean="0">
                        <a:solidFill>
                          <a:srgbClr val="000000"/>
                        </a:solidFill>
                        <a:latin typeface="Adobe Garamond Pro Bold" pitchFamily="18" charset="0"/>
                        <a:ea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líder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).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2.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¿Cuáles son sus características?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Los alumnos trabajan juntos en interdependencia positiva, dado que los grupos no son </a:t>
                      </a:r>
                      <a:endParaRPr lang="es-MX" sz="1800" dirty="0" smtClean="0">
                        <a:solidFill>
                          <a:srgbClr val="000000"/>
                        </a:solidFill>
                        <a:latin typeface="Adobe Garamond Pro Bold" pitchFamily="18" charset="0"/>
                        <a:ea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uniformes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, los líderes asumirán el papel de tutores.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6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3.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 ¿Cuáles son sus objetivos? 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Maximizar el aprendizaje.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084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25624DB-6F3C-48BA-B43F-BF81DFA73E68}"/>
              </a:ext>
            </a:extLst>
          </p:cNvPr>
          <p:cNvSpPr/>
          <p:nvPr/>
        </p:nvSpPr>
        <p:spPr>
          <a:xfrm>
            <a:off x="1" y="0"/>
            <a:ext cx="1229031" cy="6857999"/>
          </a:xfrm>
          <a:prstGeom prst="rect">
            <a:avLst/>
          </a:prstGeom>
          <a:solidFill>
            <a:srgbClr val="B5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2.png" descr="Conexiones_Horizontal1a.png">
            <a:extLst>
              <a:ext uri="{FF2B5EF4-FFF2-40B4-BE49-F238E27FC236}">
                <a16:creationId xmlns:a16="http://schemas.microsoft.com/office/drawing/2014/main" xmlns="" id="{A61FAFF9-48FE-4DA3-BA2C-E2DCD251C11E}"/>
              </a:ext>
            </a:extLst>
          </p:cNvPr>
          <p:cNvPicPr/>
          <p:nvPr/>
        </p:nvPicPr>
        <p:blipFill rotWithShape="1">
          <a:blip r:embed="rId2" cstate="print"/>
          <a:srcRect l="2910" t="18048" r="87149" b="5980"/>
          <a:stretch/>
        </p:blipFill>
        <p:spPr>
          <a:xfrm>
            <a:off x="116080" y="2919951"/>
            <a:ext cx="970456" cy="1018095"/>
          </a:xfrm>
          <a:prstGeom prst="rect">
            <a:avLst/>
          </a:prstGeom>
          <a:ln/>
        </p:spPr>
      </p:pic>
      <p:pic>
        <p:nvPicPr>
          <p:cNvPr id="7" name="Imagen 6" descr="C:\Users\Calidad\Pictures\escudo transparente.jpg">
            <a:extLst>
              <a:ext uri="{FF2B5EF4-FFF2-40B4-BE49-F238E27FC236}">
                <a16:creationId xmlns:a16="http://schemas.microsoft.com/office/drawing/2014/main" xmlns="" id="{8A7F97C8-82EB-4AE9-AC58-25ACD6AB879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00"/>
          <a:stretch/>
        </p:blipFill>
        <p:spPr bwMode="auto">
          <a:xfrm>
            <a:off x="206301" y="209336"/>
            <a:ext cx="790014" cy="927007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2049" name="Imagen 3">
            <a:extLst>
              <a:ext uri="{FF2B5EF4-FFF2-40B4-BE49-F238E27FC236}">
                <a16:creationId xmlns:a16="http://schemas.microsoft.com/office/drawing/2014/main" xmlns="" id="{86048BFE-9A76-4DB9-A86C-B6B60B067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208" y="5939267"/>
            <a:ext cx="1255447" cy="6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2A8C3A0B-4AD8-4D0B-8AC2-99329F95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7BB0C504-30E6-4258-AAA9-6E84E74A34DA}"/>
              </a:ext>
            </a:extLst>
          </p:cNvPr>
          <p:cNvSpPr txBox="1"/>
          <p:nvPr/>
        </p:nvSpPr>
        <p:spPr>
          <a:xfrm>
            <a:off x="1261784" y="142749"/>
            <a:ext cx="10674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400" b="1" dirty="0">
                <a:latin typeface="Adobe Garamond Pro Bold" pitchFamily="18" charset="0"/>
              </a:rPr>
              <a:t>PRODUCTOS GENERADOS EN LA 1ª </a:t>
            </a:r>
            <a:r>
              <a:rPr lang="es-MX" sz="4400" b="1" dirty="0" err="1">
                <a:latin typeface="Adobe Garamond Pro Bold" pitchFamily="18" charset="0"/>
              </a:rPr>
              <a:t>R.T</a:t>
            </a:r>
            <a:r>
              <a:rPr lang="es-MX" sz="4400" b="1" dirty="0">
                <a:latin typeface="Adobe Garamond Pro Bold" pitchFamily="18" charset="0"/>
              </a:rPr>
              <a:t>.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1A414646-993C-4247-B753-A675C35280C8}"/>
              </a:ext>
            </a:extLst>
          </p:cNvPr>
          <p:cNvCxnSpPr>
            <a:cxnSpLocks/>
          </p:cNvCxnSpPr>
          <p:nvPr/>
        </p:nvCxnSpPr>
        <p:spPr>
          <a:xfrm>
            <a:off x="1229032" y="20933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D7935684-24FE-44F2-93EE-E2DCFDB9BB74}"/>
              </a:ext>
            </a:extLst>
          </p:cNvPr>
          <p:cNvCxnSpPr>
            <a:cxnSpLocks/>
          </p:cNvCxnSpPr>
          <p:nvPr/>
        </p:nvCxnSpPr>
        <p:spPr>
          <a:xfrm>
            <a:off x="1484671" y="113266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04770BF-2023-4974-9DAA-345EBC273739}"/>
              </a:ext>
            </a:extLst>
          </p:cNvPr>
          <p:cNvSpPr txBox="1"/>
          <p:nvPr/>
        </p:nvSpPr>
        <p:spPr>
          <a:xfrm>
            <a:off x="1261784" y="980213"/>
            <a:ext cx="1056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dobe Garamond Pro Bold" pitchFamily="18" charset="0"/>
              </a:rPr>
              <a:t>1. </a:t>
            </a:r>
            <a:r>
              <a:rPr lang="es-MX" sz="2800" b="1" dirty="0" err="1">
                <a:latin typeface="Adobe Garamond Pro Bold" pitchFamily="18" charset="0"/>
              </a:rPr>
              <a:t>C.A.I.A.C</a:t>
            </a:r>
            <a:r>
              <a:rPr lang="es-MX" sz="2800" b="1" dirty="0">
                <a:latin typeface="Adobe Garamond Pro Bold" pitchFamily="18" charset="0"/>
              </a:rPr>
              <a:t>. Conclusiones </a:t>
            </a:r>
            <a:r>
              <a:rPr lang="es-MX" sz="2800" b="1" dirty="0" smtClean="0">
                <a:latin typeface="Adobe Garamond Pro Bold" pitchFamily="18" charset="0"/>
              </a:rPr>
              <a:t>generales: aprendizaje cooperativo</a:t>
            </a:r>
            <a:endParaRPr lang="es-MX" sz="2800" b="1" dirty="0">
              <a:latin typeface="Adobe Garamond Pro Bold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435100" y="1854201"/>
          <a:ext cx="14401801" cy="4850940"/>
        </p:xfrm>
        <a:graphic>
          <a:graphicData uri="http://schemas.openxmlformats.org/drawingml/2006/table">
            <a:tbl>
              <a:tblPr/>
              <a:tblGrid>
                <a:gridCol w="2437384"/>
                <a:gridCol w="11964417"/>
              </a:tblGrid>
              <a:tr h="130933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Puntos a considerar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sobre </a:t>
                      </a: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el aprendizaje cooperativo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b="1" dirty="0" smtClean="0">
                        <a:solidFill>
                          <a:srgbClr val="000000"/>
                        </a:solidFill>
                        <a:latin typeface="Adobe Garamond Pro Bold" pitchFamily="18" charset="0"/>
                        <a:ea typeface="Century Gothic"/>
                        <a:cs typeface="Century Gothic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800" b="1" dirty="0" smtClean="0">
                        <a:solidFill>
                          <a:srgbClr val="000000"/>
                        </a:solidFill>
                        <a:latin typeface="Adobe Garamond Pro Bold" pitchFamily="18" charset="0"/>
                        <a:ea typeface="Century Gothic"/>
                        <a:cs typeface="Century Gothic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Propuesta </a:t>
                      </a:r>
                      <a:r>
                        <a:rPr lang="es-MX" sz="1800" b="1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Grupo Heterogéneo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0015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4. ¿Cuáles son las acciones de planeación y acompañamiento más importantes del profesor, en este tipo de trabajo?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Diseño de situaciones de aprendizaje, estructura de reconocimientos y autoridad. </a:t>
                      </a:r>
                      <a:endParaRPr lang="es-MX" sz="1800" dirty="0" smtClean="0">
                        <a:solidFill>
                          <a:srgbClr val="000000"/>
                        </a:solidFill>
                        <a:latin typeface="Adobe Garamond Pro Bold" pitchFamily="18" charset="0"/>
                        <a:ea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Definición 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de contenidos</a:t>
                      </a: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Enseñanza 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de habilidades sociales.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0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5. ¿De qué manera se vinculan el trabajo interdisciplinario y el aprendizaje cooperativo?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 anchor="ctr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El trabajo en grupos pequeños tendrá contenidos de las ciencias desde la perspectiva </a:t>
                      </a:r>
                      <a:endParaRPr lang="es-MX" sz="1800" dirty="0" smtClean="0">
                        <a:solidFill>
                          <a:srgbClr val="000000"/>
                        </a:solidFill>
                        <a:latin typeface="Adobe Garamond Pro Bold" pitchFamily="18" charset="0"/>
                        <a:ea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de </a:t>
                      </a:r>
                      <a:r>
                        <a:rPr lang="es-MX" sz="1800" dirty="0">
                          <a:solidFill>
                            <a:srgbClr val="000000"/>
                          </a:solidFill>
                          <a:latin typeface="Adobe Garamond Pro Bold" pitchFamily="18" charset="0"/>
                          <a:ea typeface="Century Gothic"/>
                          <a:cs typeface="Century Gothic"/>
                        </a:rPr>
                        <a:t>las humanidades.</a:t>
                      </a:r>
                      <a:endParaRPr lang="es-MX" sz="1800" dirty="0">
                        <a:solidFill>
                          <a:srgbClr val="000000"/>
                        </a:solidFill>
                        <a:latin typeface="Adobe Garamond Pro Bold" pitchFamily="18" charset="0"/>
                        <a:ea typeface="Arial"/>
                        <a:cs typeface="Times New Roman"/>
                      </a:endParaRPr>
                    </a:p>
                  </a:txBody>
                  <a:tcPr marL="29559" marR="29559" marT="29559" marB="29559">
                    <a:lnL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1592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0842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25624DB-6F3C-48BA-B43F-BF81DFA73E68}"/>
              </a:ext>
            </a:extLst>
          </p:cNvPr>
          <p:cNvSpPr/>
          <p:nvPr/>
        </p:nvSpPr>
        <p:spPr>
          <a:xfrm>
            <a:off x="1" y="0"/>
            <a:ext cx="1229031" cy="6857999"/>
          </a:xfrm>
          <a:prstGeom prst="rect">
            <a:avLst/>
          </a:prstGeom>
          <a:solidFill>
            <a:srgbClr val="B5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2.png" descr="Conexiones_Horizontal1a.png">
            <a:extLst>
              <a:ext uri="{FF2B5EF4-FFF2-40B4-BE49-F238E27FC236}">
                <a16:creationId xmlns:a16="http://schemas.microsoft.com/office/drawing/2014/main" xmlns="" id="{A61FAFF9-48FE-4DA3-BA2C-E2DCD251C11E}"/>
              </a:ext>
            </a:extLst>
          </p:cNvPr>
          <p:cNvPicPr/>
          <p:nvPr/>
        </p:nvPicPr>
        <p:blipFill rotWithShape="1">
          <a:blip r:embed="rId2" cstate="print"/>
          <a:srcRect l="2910" t="18048" r="87149" b="5980"/>
          <a:stretch/>
        </p:blipFill>
        <p:spPr>
          <a:xfrm>
            <a:off x="116080" y="2919951"/>
            <a:ext cx="970456" cy="1018095"/>
          </a:xfrm>
          <a:prstGeom prst="rect">
            <a:avLst/>
          </a:prstGeom>
          <a:ln/>
        </p:spPr>
      </p:pic>
      <p:pic>
        <p:nvPicPr>
          <p:cNvPr id="7" name="Imagen 6" descr="C:\Users\Calidad\Pictures\escudo transparente.jpg">
            <a:extLst>
              <a:ext uri="{FF2B5EF4-FFF2-40B4-BE49-F238E27FC236}">
                <a16:creationId xmlns:a16="http://schemas.microsoft.com/office/drawing/2014/main" xmlns="" id="{8A7F97C8-82EB-4AE9-AC58-25ACD6AB879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00"/>
          <a:stretch/>
        </p:blipFill>
        <p:spPr bwMode="auto">
          <a:xfrm>
            <a:off x="206301" y="209336"/>
            <a:ext cx="790014" cy="927007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2049" name="Imagen 3">
            <a:extLst>
              <a:ext uri="{FF2B5EF4-FFF2-40B4-BE49-F238E27FC236}">
                <a16:creationId xmlns:a16="http://schemas.microsoft.com/office/drawing/2014/main" xmlns="" id="{86048BFE-9A76-4DB9-A86C-B6B60B067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208" y="5939267"/>
            <a:ext cx="1255447" cy="6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2A8C3A0B-4AD8-4D0B-8AC2-99329F95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7BB0C504-30E6-4258-AAA9-6E84E74A34DA}"/>
              </a:ext>
            </a:extLst>
          </p:cNvPr>
          <p:cNvSpPr txBox="1"/>
          <p:nvPr/>
        </p:nvSpPr>
        <p:spPr>
          <a:xfrm>
            <a:off x="1261784" y="251037"/>
            <a:ext cx="10674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Adobe Garamond Pro Bold" pitchFamily="18" charset="0"/>
              </a:rPr>
              <a:t>PRODUCTOS GENERADOS EN LA 1ª </a:t>
            </a:r>
            <a:r>
              <a:rPr lang="es-MX" sz="4000" b="1" dirty="0" err="1">
                <a:latin typeface="Adobe Garamond Pro Bold" pitchFamily="18" charset="0"/>
              </a:rPr>
              <a:t>R.T</a:t>
            </a:r>
            <a:r>
              <a:rPr lang="es-MX" sz="4000" b="1" dirty="0">
                <a:latin typeface="Adobe Garamond Pro Bold" pitchFamily="18" charset="0"/>
              </a:rPr>
              <a:t>.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1A414646-993C-4247-B753-A675C35280C8}"/>
              </a:ext>
            </a:extLst>
          </p:cNvPr>
          <p:cNvCxnSpPr>
            <a:cxnSpLocks/>
          </p:cNvCxnSpPr>
          <p:nvPr/>
        </p:nvCxnSpPr>
        <p:spPr>
          <a:xfrm>
            <a:off x="1229032" y="20933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D7935684-24FE-44F2-93EE-E2DCFDB9BB74}"/>
              </a:ext>
            </a:extLst>
          </p:cNvPr>
          <p:cNvCxnSpPr>
            <a:cxnSpLocks/>
          </p:cNvCxnSpPr>
          <p:nvPr/>
        </p:nvCxnSpPr>
        <p:spPr>
          <a:xfrm>
            <a:off x="1484671" y="113266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04770BF-2023-4974-9DAA-345EBC273739}"/>
              </a:ext>
            </a:extLst>
          </p:cNvPr>
          <p:cNvSpPr txBox="1"/>
          <p:nvPr/>
        </p:nvSpPr>
        <p:spPr>
          <a:xfrm>
            <a:off x="1261783" y="1172725"/>
            <a:ext cx="10217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dobe Garamond Pro Bold" pitchFamily="18" charset="0"/>
              </a:rPr>
              <a:t>2. Organizador gráfico. Contenidos, conceptos y su interrelación.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xmlns="" id="{36331CD5-6BEF-4C1C-B1ED-D68CADAF77C1}"/>
              </a:ext>
            </a:extLst>
          </p:cNvPr>
          <p:cNvSpPr/>
          <p:nvPr/>
        </p:nvSpPr>
        <p:spPr>
          <a:xfrm>
            <a:off x="2092887" y="1933683"/>
            <a:ext cx="8979619" cy="602618"/>
          </a:xfrm>
          <a:prstGeom prst="roundRect">
            <a:avLst>
              <a:gd name="adj" fmla="val 34746"/>
            </a:avLst>
          </a:prstGeom>
          <a:solidFill>
            <a:srgbClr val="1AB5A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atin typeface="Adobe Garamond Pro Bold" pitchFamily="18" charset="0"/>
              </a:rPr>
              <a:t>El léxico de las ciencias</a:t>
            </a:r>
            <a:endParaRPr lang="es-MX" sz="2400" dirty="0">
              <a:latin typeface="Adobe Garamond Pro Bold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E3D649D0-D72A-4595-8CF6-98CF15C2F3DB}"/>
              </a:ext>
            </a:extLst>
          </p:cNvPr>
          <p:cNvSpPr/>
          <p:nvPr/>
        </p:nvSpPr>
        <p:spPr>
          <a:xfrm>
            <a:off x="1491615" y="3253014"/>
            <a:ext cx="10182160" cy="1051541"/>
          </a:xfrm>
          <a:prstGeom prst="rect">
            <a:avLst/>
          </a:prstGeom>
          <a:noFill/>
          <a:ln w="19050">
            <a:solidFill>
              <a:srgbClr val="1AB5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dirty="0">
                <a:solidFill>
                  <a:schemeClr val="tx1"/>
                </a:solidFill>
                <a:latin typeface="Adobe Garamond Pro Bold" pitchFamily="18" charset="0"/>
              </a:rPr>
              <a:t>El conjunto de </a:t>
            </a:r>
            <a:r>
              <a:rPr lang="es-MX" dirty="0" smtClean="0">
                <a:solidFill>
                  <a:schemeClr val="tx1"/>
                </a:solidFill>
                <a:latin typeface="Adobe Garamond Pro Bold" pitchFamily="18" charset="0"/>
              </a:rPr>
              <a:t>raíces, prefijos y desinencias griegas y latinas con que se compone la mayoría del léxico científico.</a:t>
            </a:r>
            <a:endParaRPr lang="es-MX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7B18AED3-A60F-4D78-8223-BE519B92862D}"/>
              </a:ext>
            </a:extLst>
          </p:cNvPr>
          <p:cNvSpPr txBox="1"/>
          <p:nvPr/>
        </p:nvSpPr>
        <p:spPr>
          <a:xfrm>
            <a:off x="6342998" y="2650396"/>
            <a:ext cx="479395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s-MX" sz="2400" b="1" dirty="0">
                <a:solidFill>
                  <a:srgbClr val="1AB5AF"/>
                </a:solidFill>
              </a:rPr>
              <a:t>es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xmlns="" id="{2E56BC6A-6CC5-4C69-A053-FD7F19F1A4D2}"/>
              </a:ext>
            </a:extLst>
          </p:cNvPr>
          <p:cNvCxnSpPr>
            <a:cxnSpLocks/>
            <a:stCxn id="8" idx="2"/>
            <a:endCxn id="16" idx="0"/>
          </p:cNvCxnSpPr>
          <p:nvPr/>
        </p:nvCxnSpPr>
        <p:spPr>
          <a:xfrm flipH="1">
            <a:off x="6582696" y="2536301"/>
            <a:ext cx="1" cy="114095"/>
          </a:xfrm>
          <a:prstGeom prst="line">
            <a:avLst/>
          </a:prstGeom>
          <a:ln w="28575">
            <a:solidFill>
              <a:srgbClr val="1AB5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xmlns="" id="{71E798A5-E3C4-408D-9F3B-A282EEE68533}"/>
              </a:ext>
            </a:extLst>
          </p:cNvPr>
          <p:cNvCxnSpPr>
            <a:cxnSpLocks/>
            <a:stCxn id="16" idx="2"/>
            <a:endCxn id="10" idx="0"/>
          </p:cNvCxnSpPr>
          <p:nvPr/>
        </p:nvCxnSpPr>
        <p:spPr>
          <a:xfrm flipH="1">
            <a:off x="6582695" y="3019728"/>
            <a:ext cx="1" cy="233286"/>
          </a:xfrm>
          <a:prstGeom prst="straightConnector1">
            <a:avLst/>
          </a:prstGeom>
          <a:ln w="28575">
            <a:solidFill>
              <a:srgbClr val="1AB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xmlns="" id="{A9A02BDF-0B56-4E48-A6ED-4C1DC9F8DD34}"/>
              </a:ext>
            </a:extLst>
          </p:cNvPr>
          <p:cNvCxnSpPr>
            <a:cxnSpLocks/>
            <a:stCxn id="81" idx="0"/>
            <a:endCxn id="10" idx="2"/>
          </p:cNvCxnSpPr>
          <p:nvPr/>
        </p:nvCxnSpPr>
        <p:spPr>
          <a:xfrm flipH="1" flipV="1">
            <a:off x="6582695" y="4304555"/>
            <a:ext cx="1" cy="167427"/>
          </a:xfrm>
          <a:prstGeom prst="line">
            <a:avLst/>
          </a:prstGeom>
          <a:ln w="28575">
            <a:solidFill>
              <a:srgbClr val="1AB5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CuadroTexto 80">
            <a:extLst>
              <a:ext uri="{FF2B5EF4-FFF2-40B4-BE49-F238E27FC236}">
                <a16:creationId xmlns:a16="http://schemas.microsoft.com/office/drawing/2014/main" xmlns="" id="{6F953528-9411-4AF8-9BAB-C999C8E11797}"/>
              </a:ext>
            </a:extLst>
          </p:cNvPr>
          <p:cNvSpPr txBox="1"/>
          <p:nvPr/>
        </p:nvSpPr>
        <p:spPr>
          <a:xfrm>
            <a:off x="5745927" y="4471982"/>
            <a:ext cx="1673538" cy="36933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s-MX" sz="2400" b="1" dirty="0">
                <a:solidFill>
                  <a:srgbClr val="1AB5AF"/>
                </a:solidFill>
              </a:rPr>
              <a:t>i</a:t>
            </a:r>
            <a:r>
              <a:rPr lang="es-MX" sz="2400" b="1" dirty="0" smtClean="0">
                <a:solidFill>
                  <a:srgbClr val="1AB5AF"/>
                </a:solidFill>
              </a:rPr>
              <a:t>mplica </a:t>
            </a:r>
            <a:r>
              <a:rPr lang="es-MX" sz="2400" b="1" dirty="0">
                <a:solidFill>
                  <a:srgbClr val="1AB5AF"/>
                </a:solidFill>
              </a:rPr>
              <a:t>que</a:t>
            </a:r>
          </a:p>
        </p:txBody>
      </p: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77449C75-5A84-4EF3-BFBC-1A5D42E564A1}"/>
              </a:ext>
            </a:extLst>
          </p:cNvPr>
          <p:cNvCxnSpPr>
            <a:cxnSpLocks/>
            <a:stCxn id="97" idx="0"/>
            <a:endCxn id="81" idx="2"/>
          </p:cNvCxnSpPr>
          <p:nvPr/>
        </p:nvCxnSpPr>
        <p:spPr>
          <a:xfrm flipV="1">
            <a:off x="6579223" y="4841314"/>
            <a:ext cx="3473" cy="341105"/>
          </a:xfrm>
          <a:prstGeom prst="line">
            <a:avLst/>
          </a:prstGeom>
          <a:ln w="28575">
            <a:solidFill>
              <a:srgbClr val="1AB5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xmlns="" id="{281EE87C-8B2E-4C13-8DDC-B6BCDB4A9241}"/>
              </a:ext>
            </a:extLst>
          </p:cNvPr>
          <p:cNvCxnSpPr>
            <a:cxnSpLocks/>
          </p:cNvCxnSpPr>
          <p:nvPr/>
        </p:nvCxnSpPr>
        <p:spPr>
          <a:xfrm>
            <a:off x="3194671" y="4992338"/>
            <a:ext cx="6769104" cy="0"/>
          </a:xfrm>
          <a:prstGeom prst="line">
            <a:avLst/>
          </a:prstGeom>
          <a:ln w="28575">
            <a:solidFill>
              <a:srgbClr val="1AB5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ángulo 90">
            <a:extLst>
              <a:ext uri="{FF2B5EF4-FFF2-40B4-BE49-F238E27FC236}">
                <a16:creationId xmlns:a16="http://schemas.microsoft.com/office/drawing/2014/main" xmlns="" id="{D7C7859A-644A-41B2-9F50-D898D4C6509E}"/>
              </a:ext>
            </a:extLst>
          </p:cNvPr>
          <p:cNvSpPr/>
          <p:nvPr/>
        </p:nvSpPr>
        <p:spPr>
          <a:xfrm>
            <a:off x="1484671" y="5182419"/>
            <a:ext cx="3420000" cy="1188559"/>
          </a:xfrm>
          <a:prstGeom prst="rect">
            <a:avLst/>
          </a:prstGeom>
          <a:noFill/>
          <a:ln w="19050">
            <a:solidFill>
              <a:srgbClr val="1AB5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>
                <a:solidFill>
                  <a:schemeClr val="tx1"/>
                </a:solidFill>
                <a:latin typeface="Adobe Garamond Pro Bold" pitchFamily="18" charset="0"/>
              </a:rPr>
              <a:t>El alumno </a:t>
            </a:r>
            <a:r>
              <a:rPr lang="es-MX" sz="1600" dirty="0" smtClean="0">
                <a:solidFill>
                  <a:schemeClr val="tx1"/>
                </a:solidFill>
                <a:latin typeface="Adobe Garamond Pro Bold" pitchFamily="18" charset="0"/>
              </a:rPr>
              <a:t>conozca las raíces, prefijos y desinencias griegas y latinas fundamentales del vocabulario científico.</a:t>
            </a:r>
            <a:endParaRPr lang="es-MX" sz="1600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xmlns="" id="{AED8B685-3274-4902-B3EB-663D95F0D579}"/>
              </a:ext>
            </a:extLst>
          </p:cNvPr>
          <p:cNvCxnSpPr>
            <a:cxnSpLocks/>
            <a:stCxn id="91" idx="0"/>
          </p:cNvCxnSpPr>
          <p:nvPr/>
        </p:nvCxnSpPr>
        <p:spPr>
          <a:xfrm flipV="1">
            <a:off x="3194671" y="4992338"/>
            <a:ext cx="0" cy="190081"/>
          </a:xfrm>
          <a:prstGeom prst="line">
            <a:avLst/>
          </a:prstGeom>
          <a:ln w="28575">
            <a:solidFill>
              <a:srgbClr val="1AB5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ángulo 96">
            <a:extLst>
              <a:ext uri="{FF2B5EF4-FFF2-40B4-BE49-F238E27FC236}">
                <a16:creationId xmlns:a16="http://schemas.microsoft.com/office/drawing/2014/main" xmlns="" id="{BAE7E59F-4F81-4E6A-937C-F60598E4316A}"/>
              </a:ext>
            </a:extLst>
          </p:cNvPr>
          <p:cNvSpPr/>
          <p:nvPr/>
        </p:nvSpPr>
        <p:spPr>
          <a:xfrm>
            <a:off x="5139223" y="5182419"/>
            <a:ext cx="2880000" cy="1188559"/>
          </a:xfrm>
          <a:prstGeom prst="rect">
            <a:avLst/>
          </a:prstGeom>
          <a:noFill/>
          <a:ln w="19050">
            <a:solidFill>
              <a:srgbClr val="1AB5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600" dirty="0">
                <a:solidFill>
                  <a:schemeClr val="tx1"/>
                </a:solidFill>
                <a:latin typeface="Adobe Garamond Pro Bold" pitchFamily="18" charset="0"/>
              </a:rPr>
              <a:t>El alumno </a:t>
            </a:r>
            <a:r>
              <a:rPr lang="es-MX" sz="1600" dirty="0" smtClean="0">
                <a:solidFill>
                  <a:schemeClr val="tx1"/>
                </a:solidFill>
                <a:latin typeface="Adobe Garamond Pro Bold" pitchFamily="18" charset="0"/>
              </a:rPr>
              <a:t>pueda comprender el léxico especializado sin necesidad de recurrir al diccionario.</a:t>
            </a:r>
            <a:endParaRPr lang="es-MX" sz="1600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xmlns="" id="{560A0B0A-CB97-4634-BEBF-B880DC9FFF10}"/>
              </a:ext>
            </a:extLst>
          </p:cNvPr>
          <p:cNvSpPr/>
          <p:nvPr/>
        </p:nvSpPr>
        <p:spPr>
          <a:xfrm>
            <a:off x="8253775" y="5182419"/>
            <a:ext cx="3420000" cy="1188559"/>
          </a:xfrm>
          <a:prstGeom prst="rect">
            <a:avLst/>
          </a:prstGeom>
          <a:noFill/>
          <a:ln w="19050">
            <a:solidFill>
              <a:srgbClr val="1AB5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MX" sz="1600" dirty="0">
                <a:solidFill>
                  <a:schemeClr val="tx1"/>
                </a:solidFill>
                <a:latin typeface="Adobe Garamond Pro Bold" pitchFamily="18" charset="0"/>
              </a:rPr>
              <a:t>El alumno </a:t>
            </a:r>
            <a:r>
              <a:rPr lang="es-MX" sz="1600" dirty="0" smtClean="0">
                <a:solidFill>
                  <a:schemeClr val="tx1"/>
                </a:solidFill>
                <a:latin typeface="Adobe Garamond Pro Bold" pitchFamily="18" charset="0"/>
              </a:rPr>
              <a:t>pueda crear neologismos.</a:t>
            </a:r>
            <a:endParaRPr lang="es-MX" sz="1600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xmlns="" id="{94BDCFDA-60A1-4277-BAC2-0584978FBBF9}"/>
              </a:ext>
            </a:extLst>
          </p:cNvPr>
          <p:cNvCxnSpPr>
            <a:cxnSpLocks/>
            <a:stCxn id="99" idx="0"/>
          </p:cNvCxnSpPr>
          <p:nvPr/>
        </p:nvCxnSpPr>
        <p:spPr>
          <a:xfrm flipV="1">
            <a:off x="9963775" y="4992338"/>
            <a:ext cx="3473" cy="190081"/>
          </a:xfrm>
          <a:prstGeom prst="line">
            <a:avLst/>
          </a:prstGeom>
          <a:ln w="28575">
            <a:solidFill>
              <a:srgbClr val="1AB5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23917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25624DB-6F3C-48BA-B43F-BF81DFA73E68}"/>
              </a:ext>
            </a:extLst>
          </p:cNvPr>
          <p:cNvSpPr/>
          <p:nvPr/>
        </p:nvSpPr>
        <p:spPr>
          <a:xfrm>
            <a:off x="1" y="0"/>
            <a:ext cx="1229031" cy="6857999"/>
          </a:xfrm>
          <a:prstGeom prst="rect">
            <a:avLst/>
          </a:prstGeom>
          <a:solidFill>
            <a:srgbClr val="B5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2.png" descr="Conexiones_Horizontal1a.png">
            <a:extLst>
              <a:ext uri="{FF2B5EF4-FFF2-40B4-BE49-F238E27FC236}">
                <a16:creationId xmlns:a16="http://schemas.microsoft.com/office/drawing/2014/main" xmlns="" id="{A61FAFF9-48FE-4DA3-BA2C-E2DCD251C11E}"/>
              </a:ext>
            </a:extLst>
          </p:cNvPr>
          <p:cNvPicPr/>
          <p:nvPr/>
        </p:nvPicPr>
        <p:blipFill rotWithShape="1">
          <a:blip r:embed="rId2" cstate="print"/>
          <a:srcRect l="2910" t="18048" r="87149" b="5980"/>
          <a:stretch/>
        </p:blipFill>
        <p:spPr>
          <a:xfrm>
            <a:off x="116080" y="2919951"/>
            <a:ext cx="970456" cy="1018095"/>
          </a:xfrm>
          <a:prstGeom prst="rect">
            <a:avLst/>
          </a:prstGeom>
          <a:ln/>
        </p:spPr>
      </p:pic>
      <p:pic>
        <p:nvPicPr>
          <p:cNvPr id="7" name="Imagen 6" descr="C:\Users\Calidad\Pictures\escudo transparente.jpg">
            <a:extLst>
              <a:ext uri="{FF2B5EF4-FFF2-40B4-BE49-F238E27FC236}">
                <a16:creationId xmlns:a16="http://schemas.microsoft.com/office/drawing/2014/main" xmlns="" id="{8A7F97C8-82EB-4AE9-AC58-25ACD6AB879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00"/>
          <a:stretch/>
        </p:blipFill>
        <p:spPr bwMode="auto">
          <a:xfrm>
            <a:off x="206301" y="209336"/>
            <a:ext cx="790014" cy="927007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2049" name="Imagen 3">
            <a:extLst>
              <a:ext uri="{FF2B5EF4-FFF2-40B4-BE49-F238E27FC236}">
                <a16:creationId xmlns:a16="http://schemas.microsoft.com/office/drawing/2014/main" xmlns="" id="{86048BFE-9A76-4DB9-A86C-B6B60B067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208" y="5939267"/>
            <a:ext cx="1255447" cy="6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2A8C3A0B-4AD8-4D0B-8AC2-99329F95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7BB0C504-30E6-4258-AAA9-6E84E74A34DA}"/>
              </a:ext>
            </a:extLst>
          </p:cNvPr>
          <p:cNvSpPr txBox="1"/>
          <p:nvPr/>
        </p:nvSpPr>
        <p:spPr>
          <a:xfrm>
            <a:off x="1261784" y="251037"/>
            <a:ext cx="10674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Adobe Garamond Pro Bold" pitchFamily="18" charset="0"/>
              </a:rPr>
              <a:t>PRODUCTOS GENERADOS EN LA 1ª </a:t>
            </a:r>
            <a:r>
              <a:rPr lang="es-MX" sz="4000" b="1" dirty="0" err="1">
                <a:latin typeface="Adobe Garamond Pro Bold" pitchFamily="18" charset="0"/>
              </a:rPr>
              <a:t>R.T</a:t>
            </a:r>
            <a:r>
              <a:rPr lang="es-MX" sz="4000" b="1" dirty="0">
                <a:latin typeface="Adobe Garamond Pro Bold" pitchFamily="18" charset="0"/>
              </a:rPr>
              <a:t>.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1A414646-993C-4247-B753-A675C35280C8}"/>
              </a:ext>
            </a:extLst>
          </p:cNvPr>
          <p:cNvCxnSpPr>
            <a:cxnSpLocks/>
          </p:cNvCxnSpPr>
          <p:nvPr/>
        </p:nvCxnSpPr>
        <p:spPr>
          <a:xfrm>
            <a:off x="1229032" y="20933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D7935684-24FE-44F2-93EE-E2DCFDB9BB74}"/>
              </a:ext>
            </a:extLst>
          </p:cNvPr>
          <p:cNvCxnSpPr>
            <a:cxnSpLocks/>
          </p:cNvCxnSpPr>
          <p:nvPr/>
        </p:nvCxnSpPr>
        <p:spPr>
          <a:xfrm>
            <a:off x="1484671" y="860812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04770BF-2023-4974-9DAA-345EBC273739}"/>
              </a:ext>
            </a:extLst>
          </p:cNvPr>
          <p:cNvSpPr txBox="1"/>
          <p:nvPr/>
        </p:nvSpPr>
        <p:spPr>
          <a:xfrm>
            <a:off x="1360639" y="925585"/>
            <a:ext cx="10217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>
                <a:latin typeface="Adobe Garamond Pro Bold" pitchFamily="18" charset="0"/>
              </a:rPr>
              <a:t>2. Organizador gráfico. Contenidos, conceptos y su interrelación.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xmlns="" id="{36331CD5-6BEF-4C1C-B1ED-D68CADAF77C1}"/>
              </a:ext>
            </a:extLst>
          </p:cNvPr>
          <p:cNvSpPr/>
          <p:nvPr/>
        </p:nvSpPr>
        <p:spPr>
          <a:xfrm>
            <a:off x="2092887" y="1933683"/>
            <a:ext cx="8979619" cy="602618"/>
          </a:xfrm>
          <a:prstGeom prst="roundRect">
            <a:avLst>
              <a:gd name="adj" fmla="val 34746"/>
            </a:avLst>
          </a:prstGeom>
          <a:solidFill>
            <a:srgbClr val="1AB5A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El léxico de las ciencias</a:t>
            </a:r>
            <a:endParaRPr lang="es-MX" sz="28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xmlns="" id="{A9CDB973-C9C5-41CB-BD9E-D3EFC3D0BA66}"/>
              </a:ext>
            </a:extLst>
          </p:cNvPr>
          <p:cNvSpPr/>
          <p:nvPr/>
        </p:nvSpPr>
        <p:spPr>
          <a:xfrm>
            <a:off x="1478200" y="2728306"/>
            <a:ext cx="2043475" cy="736847"/>
          </a:xfrm>
          <a:prstGeom prst="ellipse">
            <a:avLst/>
          </a:prstGeom>
          <a:solidFill>
            <a:srgbClr val="CF765F"/>
          </a:solidFill>
          <a:ln>
            <a:solidFill>
              <a:srgbClr val="CF76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Etimologías</a:t>
            </a:r>
            <a:endParaRPr lang="es-MX" sz="2000" b="1" dirty="0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xmlns="" id="{CF92251A-C68D-4118-AAA5-B773E3BBE832}"/>
              </a:ext>
            </a:extLst>
          </p:cNvPr>
          <p:cNvSpPr/>
          <p:nvPr/>
        </p:nvSpPr>
        <p:spPr>
          <a:xfrm>
            <a:off x="3886368" y="2759244"/>
            <a:ext cx="1700888" cy="524585"/>
          </a:xfrm>
          <a:prstGeom prst="roundRect">
            <a:avLst/>
          </a:prstGeom>
          <a:noFill/>
          <a:ln w="19050">
            <a:solidFill>
              <a:srgbClr val="CF76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879E93"/>
                </a:solidFill>
              </a:rPr>
              <a:t>Raíces</a:t>
            </a:r>
            <a:endParaRPr lang="es-MX" b="1" dirty="0">
              <a:solidFill>
                <a:srgbClr val="879E93"/>
              </a:solidFill>
            </a:endParaRPr>
          </a:p>
        </p:txBody>
      </p: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xmlns="" id="{1D27FB21-B8ED-4B8D-A996-CB14E710D33C}"/>
              </a:ext>
            </a:extLst>
          </p:cNvPr>
          <p:cNvSpPr/>
          <p:nvPr/>
        </p:nvSpPr>
        <p:spPr>
          <a:xfrm>
            <a:off x="3843291" y="3428998"/>
            <a:ext cx="1865464" cy="524585"/>
          </a:xfrm>
          <a:prstGeom prst="roundRect">
            <a:avLst/>
          </a:prstGeom>
          <a:noFill/>
          <a:ln w="19050">
            <a:solidFill>
              <a:srgbClr val="CF76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879E93"/>
                </a:solidFill>
              </a:rPr>
              <a:t>Prefijos</a:t>
            </a:r>
            <a:endParaRPr lang="es-MX" b="1" dirty="0">
              <a:solidFill>
                <a:srgbClr val="879E93"/>
              </a:solidFill>
            </a:endParaRPr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xmlns="" id="{3BCEEB8B-4D30-4511-9DFE-E9790B3FE229}"/>
              </a:ext>
            </a:extLst>
          </p:cNvPr>
          <p:cNvSpPr/>
          <p:nvPr/>
        </p:nvSpPr>
        <p:spPr>
          <a:xfrm>
            <a:off x="1386511" y="4043808"/>
            <a:ext cx="1841041" cy="739936"/>
          </a:xfrm>
          <a:prstGeom prst="roundRect">
            <a:avLst/>
          </a:prstGeom>
          <a:noFill/>
          <a:ln w="19050">
            <a:solidFill>
              <a:srgbClr val="CF76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879E93"/>
                </a:solidFill>
              </a:rPr>
              <a:t>Neologismos</a:t>
            </a:r>
            <a:endParaRPr lang="es-MX" sz="1400" dirty="0">
              <a:solidFill>
                <a:srgbClr val="47C5D5"/>
              </a:solidFill>
            </a:endParaRPr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xmlns="" id="{1DDE46C1-1FF4-48EE-BF43-B6E2FB0165DA}"/>
              </a:ext>
            </a:extLst>
          </p:cNvPr>
          <p:cNvSpPr/>
          <p:nvPr/>
        </p:nvSpPr>
        <p:spPr>
          <a:xfrm>
            <a:off x="3562636" y="4198750"/>
            <a:ext cx="1503634" cy="524585"/>
          </a:xfrm>
          <a:prstGeom prst="roundRect">
            <a:avLst/>
          </a:prstGeom>
          <a:noFill/>
          <a:ln w="19050">
            <a:solidFill>
              <a:srgbClr val="CF76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879E93"/>
                </a:solidFill>
              </a:rPr>
              <a:t>Desinencias</a:t>
            </a:r>
            <a:endParaRPr lang="es-MX" b="1" dirty="0">
              <a:solidFill>
                <a:srgbClr val="879E93"/>
              </a:solidFill>
            </a:endParaRPr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xmlns="" id="{CE9FF0DB-63FC-4260-A9B1-B3C9FB33BA63}"/>
              </a:ext>
            </a:extLst>
          </p:cNvPr>
          <p:cNvSpPr/>
          <p:nvPr/>
        </p:nvSpPr>
        <p:spPr>
          <a:xfrm>
            <a:off x="9631417" y="4263240"/>
            <a:ext cx="2480044" cy="676664"/>
          </a:xfrm>
          <a:prstGeom prst="ellipse">
            <a:avLst/>
          </a:prstGeom>
          <a:solidFill>
            <a:srgbClr val="0175BA"/>
          </a:solidFill>
          <a:ln>
            <a:solidFill>
              <a:srgbClr val="0175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s-MX" sz="2800" b="1" dirty="0" smtClean="0"/>
              <a:t>Biología</a:t>
            </a:r>
            <a:endParaRPr lang="es-MX" sz="2800" b="1" dirty="0"/>
          </a:p>
        </p:txBody>
      </p: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xmlns="" id="{D605E036-6DCC-4BA4-AE40-31CA1C945C45}"/>
              </a:ext>
            </a:extLst>
          </p:cNvPr>
          <p:cNvSpPr/>
          <p:nvPr/>
        </p:nvSpPr>
        <p:spPr>
          <a:xfrm>
            <a:off x="6599072" y="2759243"/>
            <a:ext cx="2411744" cy="524585"/>
          </a:xfrm>
          <a:prstGeom prst="roundRect">
            <a:avLst/>
          </a:prstGeom>
          <a:noFill/>
          <a:ln w="19050">
            <a:solidFill>
              <a:srgbClr val="0175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1AB5AF"/>
                </a:solidFill>
              </a:rPr>
              <a:t>Citología</a:t>
            </a:r>
            <a:endParaRPr lang="es-MX" sz="1600" b="1" dirty="0">
              <a:solidFill>
                <a:srgbClr val="1AB5AF"/>
              </a:solidFill>
            </a:endParaRPr>
          </a:p>
        </p:txBody>
      </p:sp>
      <p:cxnSp>
        <p:nvCxnSpPr>
          <p:cNvPr id="22" name="Conector: curvado 21">
            <a:extLst>
              <a:ext uri="{FF2B5EF4-FFF2-40B4-BE49-F238E27FC236}">
                <a16:creationId xmlns:a16="http://schemas.microsoft.com/office/drawing/2014/main" xmlns="" id="{1F5B3D6C-7B8B-45B1-927C-A3CC516C8062}"/>
              </a:ext>
            </a:extLst>
          </p:cNvPr>
          <p:cNvCxnSpPr>
            <a:cxnSpLocks/>
            <a:stCxn id="5" idx="7"/>
            <a:endCxn id="6" idx="1"/>
          </p:cNvCxnSpPr>
          <p:nvPr/>
        </p:nvCxnSpPr>
        <p:spPr>
          <a:xfrm rot="16200000" flipH="1">
            <a:off x="3461730" y="2596900"/>
            <a:ext cx="185322" cy="663953"/>
          </a:xfrm>
          <a:prstGeom prst="curvedConnector4">
            <a:avLst>
              <a:gd name="adj1" fmla="val -123353"/>
              <a:gd name="adj2" fmla="val 72536"/>
            </a:avLst>
          </a:prstGeom>
          <a:ln w="19050">
            <a:solidFill>
              <a:srgbClr val="CF76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: curvado 23">
            <a:extLst>
              <a:ext uri="{FF2B5EF4-FFF2-40B4-BE49-F238E27FC236}">
                <a16:creationId xmlns:a16="http://schemas.microsoft.com/office/drawing/2014/main" xmlns="" id="{58859751-10F9-48D8-AFBA-E3B34984441E}"/>
              </a:ext>
            </a:extLst>
          </p:cNvPr>
          <p:cNvCxnSpPr>
            <a:cxnSpLocks/>
            <a:stCxn id="5" idx="6"/>
            <a:endCxn id="30" idx="1"/>
          </p:cNvCxnSpPr>
          <p:nvPr/>
        </p:nvCxnSpPr>
        <p:spPr>
          <a:xfrm>
            <a:off x="3521675" y="3096730"/>
            <a:ext cx="321616" cy="594561"/>
          </a:xfrm>
          <a:prstGeom prst="curvedConnector3">
            <a:avLst>
              <a:gd name="adj1" fmla="val 50000"/>
            </a:avLst>
          </a:prstGeom>
          <a:ln w="19050">
            <a:solidFill>
              <a:srgbClr val="CF76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Conector: curvado 2049">
            <a:extLst>
              <a:ext uri="{FF2B5EF4-FFF2-40B4-BE49-F238E27FC236}">
                <a16:creationId xmlns:a16="http://schemas.microsoft.com/office/drawing/2014/main" xmlns="" id="{1130F826-18DB-4EE3-A45B-C20507705FD3}"/>
              </a:ext>
            </a:extLst>
          </p:cNvPr>
          <p:cNvCxnSpPr>
            <a:cxnSpLocks/>
            <a:stCxn id="5" idx="5"/>
            <a:endCxn id="33" idx="0"/>
          </p:cNvCxnSpPr>
          <p:nvPr/>
        </p:nvCxnSpPr>
        <p:spPr>
          <a:xfrm rot="16200000" flipH="1">
            <a:off x="3347681" y="3231978"/>
            <a:ext cx="841506" cy="1092038"/>
          </a:xfrm>
          <a:prstGeom prst="curvedConnector3">
            <a:avLst>
              <a:gd name="adj1" fmla="val 50000"/>
            </a:avLst>
          </a:prstGeom>
          <a:ln w="19050">
            <a:solidFill>
              <a:srgbClr val="CF76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Conector: curvado 2051">
            <a:extLst>
              <a:ext uri="{FF2B5EF4-FFF2-40B4-BE49-F238E27FC236}">
                <a16:creationId xmlns:a16="http://schemas.microsoft.com/office/drawing/2014/main" xmlns="" id="{9B789C8F-48B1-4377-ABBD-77D37AA74DEF}"/>
              </a:ext>
            </a:extLst>
          </p:cNvPr>
          <p:cNvCxnSpPr>
            <a:stCxn id="37" idx="1"/>
            <a:endCxn id="38" idx="3"/>
          </p:cNvCxnSpPr>
          <p:nvPr/>
        </p:nvCxnSpPr>
        <p:spPr>
          <a:xfrm rot="16200000" flipV="1">
            <a:off x="8832315" y="3200038"/>
            <a:ext cx="1340799" cy="983795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1" name="Conector: curvado 2060">
            <a:extLst>
              <a:ext uri="{FF2B5EF4-FFF2-40B4-BE49-F238E27FC236}">
                <a16:creationId xmlns:a16="http://schemas.microsoft.com/office/drawing/2014/main" xmlns="" id="{14103356-4597-4A68-A53B-F5FE5877EE7F}"/>
              </a:ext>
            </a:extLst>
          </p:cNvPr>
          <p:cNvCxnSpPr>
            <a:cxnSpLocks/>
            <a:stCxn id="5" idx="4"/>
            <a:endCxn id="32" idx="0"/>
          </p:cNvCxnSpPr>
          <p:nvPr/>
        </p:nvCxnSpPr>
        <p:spPr>
          <a:xfrm rot="5400000">
            <a:off x="2114158" y="3658027"/>
            <a:ext cx="578655" cy="192906"/>
          </a:xfrm>
          <a:prstGeom prst="curvedConnector3">
            <a:avLst>
              <a:gd name="adj1" fmla="val 50000"/>
            </a:avLst>
          </a:prstGeom>
          <a:ln w="19050">
            <a:solidFill>
              <a:srgbClr val="CF765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: curvado 45">
            <a:extLst>
              <a:ext uri="{FF2B5EF4-FFF2-40B4-BE49-F238E27FC236}">
                <a16:creationId xmlns:a16="http://schemas.microsoft.com/office/drawing/2014/main" xmlns="" id="{3503E47E-AEDA-4B81-870B-2FA503221A76}"/>
              </a:ext>
            </a:extLst>
          </p:cNvPr>
          <p:cNvCxnSpPr>
            <a:cxnSpLocks/>
            <a:endCxn id="33" idx="3"/>
          </p:cNvCxnSpPr>
          <p:nvPr/>
        </p:nvCxnSpPr>
        <p:spPr>
          <a:xfrm rot="16200000" flipV="1">
            <a:off x="4968193" y="4559121"/>
            <a:ext cx="532065" cy="335909"/>
          </a:xfrm>
          <a:prstGeom prst="curvedConnector2">
            <a:avLst/>
          </a:prstGeom>
          <a:ln w="19050">
            <a:solidFill>
              <a:srgbClr val="37BFF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ipse 87">
            <a:extLst>
              <a:ext uri="{FF2B5EF4-FFF2-40B4-BE49-F238E27FC236}">
                <a16:creationId xmlns:a16="http://schemas.microsoft.com/office/drawing/2014/main" xmlns="" id="{1656228D-D99B-4799-8C84-C593CD5CA939}"/>
              </a:ext>
            </a:extLst>
          </p:cNvPr>
          <p:cNvSpPr/>
          <p:nvPr/>
        </p:nvSpPr>
        <p:spPr>
          <a:xfrm>
            <a:off x="1260389" y="5339766"/>
            <a:ext cx="2371502" cy="736847"/>
          </a:xfrm>
          <a:prstGeom prst="ellipse">
            <a:avLst/>
          </a:prstGeom>
          <a:solidFill>
            <a:srgbClr val="BFD370"/>
          </a:solidFill>
          <a:ln>
            <a:solidFill>
              <a:srgbClr val="BFD3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Literatura</a:t>
            </a:r>
            <a:endParaRPr lang="es-MX" sz="2800" b="1" dirty="0"/>
          </a:p>
        </p:txBody>
      </p:sp>
      <p:sp>
        <p:nvSpPr>
          <p:cNvPr id="47" name="Rectángulo: esquinas redondeadas 46">
            <a:extLst>
              <a:ext uri="{FF2B5EF4-FFF2-40B4-BE49-F238E27FC236}">
                <a16:creationId xmlns:a16="http://schemas.microsoft.com/office/drawing/2014/main" xmlns="" id="{FFBAA799-43A1-44E3-9251-C9621A414760}"/>
              </a:ext>
            </a:extLst>
          </p:cNvPr>
          <p:cNvSpPr/>
          <p:nvPr/>
        </p:nvSpPr>
        <p:spPr>
          <a:xfrm>
            <a:off x="5429632" y="4559277"/>
            <a:ext cx="2632869" cy="618457"/>
          </a:xfrm>
          <a:prstGeom prst="roundRect">
            <a:avLst/>
          </a:prstGeom>
          <a:solidFill>
            <a:srgbClr val="FFF7DD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rgbClr val="002060"/>
                </a:solidFill>
              </a:rPr>
              <a:t>Ciencias</a:t>
            </a:r>
            <a:endParaRPr lang="es-MX" sz="2800" dirty="0">
              <a:solidFill>
                <a:srgbClr val="002060"/>
              </a:solidFill>
            </a:endParaRPr>
          </a:p>
        </p:txBody>
      </p:sp>
      <p:sp>
        <p:nvSpPr>
          <p:cNvPr id="94" name="Rectángulo: esquinas redondeadas 93">
            <a:extLst>
              <a:ext uri="{FF2B5EF4-FFF2-40B4-BE49-F238E27FC236}">
                <a16:creationId xmlns:a16="http://schemas.microsoft.com/office/drawing/2014/main" xmlns="" id="{80399365-D7AB-4B3E-BC6F-5CFC119BEBA6}"/>
              </a:ext>
            </a:extLst>
          </p:cNvPr>
          <p:cNvSpPr/>
          <p:nvPr/>
        </p:nvSpPr>
        <p:spPr>
          <a:xfrm>
            <a:off x="4676905" y="5331642"/>
            <a:ext cx="994793" cy="492058"/>
          </a:xfrm>
          <a:prstGeom prst="roundRect">
            <a:avLst/>
          </a:prstGeom>
          <a:noFill/>
          <a:ln w="19050">
            <a:solidFill>
              <a:srgbClr val="BFD3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rgbClr val="CE757B"/>
                </a:solidFill>
              </a:rPr>
              <a:t>Retórica</a:t>
            </a:r>
            <a:endParaRPr lang="es-MX" sz="1600" dirty="0">
              <a:solidFill>
                <a:srgbClr val="CE757B"/>
              </a:solidFill>
            </a:endParaRPr>
          </a:p>
        </p:txBody>
      </p:sp>
      <p:cxnSp>
        <p:nvCxnSpPr>
          <p:cNvPr id="95" name="Conector: curvado 94">
            <a:extLst>
              <a:ext uri="{FF2B5EF4-FFF2-40B4-BE49-F238E27FC236}">
                <a16:creationId xmlns:a16="http://schemas.microsoft.com/office/drawing/2014/main" xmlns="" id="{C7D7E32C-7201-4548-99F1-21BF2775F570}"/>
              </a:ext>
            </a:extLst>
          </p:cNvPr>
          <p:cNvCxnSpPr>
            <a:cxnSpLocks/>
            <a:stCxn id="88" idx="6"/>
            <a:endCxn id="94" idx="1"/>
          </p:cNvCxnSpPr>
          <p:nvPr/>
        </p:nvCxnSpPr>
        <p:spPr>
          <a:xfrm flipV="1">
            <a:off x="3631891" y="5577671"/>
            <a:ext cx="1045014" cy="130519"/>
          </a:xfrm>
          <a:prstGeom prst="curvedConnector3">
            <a:avLst>
              <a:gd name="adj1" fmla="val 50000"/>
            </a:avLst>
          </a:prstGeom>
          <a:ln w="19050">
            <a:solidFill>
              <a:srgbClr val="BFD3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ángulo: esquinas redondeadas 97">
            <a:extLst>
              <a:ext uri="{FF2B5EF4-FFF2-40B4-BE49-F238E27FC236}">
                <a16:creationId xmlns:a16="http://schemas.microsoft.com/office/drawing/2014/main" xmlns="" id="{71D4E902-D7D2-43EC-8EDA-B01D43FC6D94}"/>
              </a:ext>
            </a:extLst>
          </p:cNvPr>
          <p:cNvSpPr/>
          <p:nvPr/>
        </p:nvSpPr>
        <p:spPr>
          <a:xfrm>
            <a:off x="9558291" y="2711720"/>
            <a:ext cx="1676001" cy="524585"/>
          </a:xfrm>
          <a:prstGeom prst="roundRect">
            <a:avLst/>
          </a:prstGeom>
          <a:noFill/>
          <a:ln w="19050">
            <a:solidFill>
              <a:srgbClr val="0175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1AB5AF"/>
                </a:solidFill>
              </a:rPr>
              <a:t>Microbiología</a:t>
            </a:r>
            <a:endParaRPr lang="es-MX" sz="1600" b="1" dirty="0">
              <a:solidFill>
                <a:srgbClr val="1AB5AF"/>
              </a:solidFill>
            </a:endParaRPr>
          </a:p>
        </p:txBody>
      </p:sp>
      <p:cxnSp>
        <p:nvCxnSpPr>
          <p:cNvPr id="101" name="Conector: curvado 100">
            <a:extLst>
              <a:ext uri="{FF2B5EF4-FFF2-40B4-BE49-F238E27FC236}">
                <a16:creationId xmlns:a16="http://schemas.microsoft.com/office/drawing/2014/main" xmlns="" id="{C703C77C-8847-4C9F-992D-BE4CAF780AE2}"/>
              </a:ext>
            </a:extLst>
          </p:cNvPr>
          <p:cNvCxnSpPr>
            <a:cxnSpLocks/>
            <a:stCxn id="37" idx="1"/>
            <a:endCxn id="98" idx="2"/>
          </p:cNvCxnSpPr>
          <p:nvPr/>
        </p:nvCxnSpPr>
        <p:spPr>
          <a:xfrm rot="5400000" flipH="1" flipV="1">
            <a:off x="9632436" y="3598480"/>
            <a:ext cx="1126030" cy="401681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: curvado 103">
            <a:extLst>
              <a:ext uri="{FF2B5EF4-FFF2-40B4-BE49-F238E27FC236}">
                <a16:creationId xmlns:a16="http://schemas.microsoft.com/office/drawing/2014/main" xmlns="" id="{9B950893-7F12-4889-8B7A-923DAABDAE43}"/>
              </a:ext>
            </a:extLst>
          </p:cNvPr>
          <p:cNvCxnSpPr>
            <a:cxnSpLocks/>
            <a:stCxn id="37" idx="1"/>
          </p:cNvCxnSpPr>
          <p:nvPr/>
        </p:nvCxnSpPr>
        <p:spPr>
          <a:xfrm rot="16200000" flipH="1" flipV="1">
            <a:off x="8832816" y="3554584"/>
            <a:ext cx="354044" cy="1969546"/>
          </a:xfrm>
          <a:prstGeom prst="curvedConnector4">
            <a:avLst>
              <a:gd name="adj1" fmla="val -64568"/>
              <a:gd name="adj2" fmla="val 59220"/>
            </a:avLst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: curvado 107">
            <a:extLst>
              <a:ext uri="{FF2B5EF4-FFF2-40B4-BE49-F238E27FC236}">
                <a16:creationId xmlns:a16="http://schemas.microsoft.com/office/drawing/2014/main" xmlns="" id="{D852597B-8DED-415E-8618-82F999A75825}"/>
              </a:ext>
            </a:extLst>
          </p:cNvPr>
          <p:cNvCxnSpPr>
            <a:cxnSpLocks/>
            <a:stCxn id="94" idx="3"/>
            <a:endCxn id="47" idx="2"/>
          </p:cNvCxnSpPr>
          <p:nvPr/>
        </p:nvCxnSpPr>
        <p:spPr>
          <a:xfrm flipV="1">
            <a:off x="5671698" y="5177734"/>
            <a:ext cx="1074369" cy="399937"/>
          </a:xfrm>
          <a:prstGeom prst="curvedConnector2">
            <a:avLst/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: curvado 110">
            <a:extLst>
              <a:ext uri="{FF2B5EF4-FFF2-40B4-BE49-F238E27FC236}">
                <a16:creationId xmlns:a16="http://schemas.microsoft.com/office/drawing/2014/main" xmlns="" id="{F3AF7715-E054-4489-BAA9-20A9E0956A6A}"/>
              </a:ext>
            </a:extLst>
          </p:cNvPr>
          <p:cNvCxnSpPr>
            <a:cxnSpLocks/>
            <a:stCxn id="6" idx="2"/>
            <a:endCxn id="30" idx="0"/>
          </p:cNvCxnSpPr>
          <p:nvPr/>
        </p:nvCxnSpPr>
        <p:spPr>
          <a:xfrm rot="16200000" flipH="1">
            <a:off x="4683833" y="3336807"/>
            <a:ext cx="145169" cy="39211"/>
          </a:xfrm>
          <a:prstGeom prst="curvedConnector3">
            <a:avLst>
              <a:gd name="adj1" fmla="val 50000"/>
            </a:avLst>
          </a:prstGeom>
          <a:ln w="19050">
            <a:solidFill>
              <a:srgbClr val="CF765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ángulo: esquinas redondeadas 47">
            <a:extLst>
              <a:ext uri="{FF2B5EF4-FFF2-40B4-BE49-F238E27FC236}">
                <a16:creationId xmlns:a16="http://schemas.microsoft.com/office/drawing/2014/main" xmlns="" id="{F87BB26A-E21A-4003-97D4-B33E7A2046BF}"/>
              </a:ext>
            </a:extLst>
          </p:cNvPr>
          <p:cNvSpPr/>
          <p:nvPr/>
        </p:nvSpPr>
        <p:spPr>
          <a:xfrm>
            <a:off x="8541489" y="5165182"/>
            <a:ext cx="1276226" cy="524585"/>
          </a:xfrm>
          <a:prstGeom prst="roundRect">
            <a:avLst/>
          </a:prstGeom>
          <a:noFill/>
          <a:ln w="19050">
            <a:solidFill>
              <a:srgbClr val="0175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1AB5AF"/>
                </a:solidFill>
              </a:rPr>
              <a:t>Taxonomía</a:t>
            </a:r>
            <a:endParaRPr lang="es-MX" sz="1600" b="1" dirty="0">
              <a:solidFill>
                <a:srgbClr val="1AB5AF"/>
              </a:solidFill>
            </a:endParaRPr>
          </a:p>
        </p:txBody>
      </p:sp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xmlns="" id="{FEE53976-F877-4995-A91D-31BEEF710A54}"/>
              </a:ext>
            </a:extLst>
          </p:cNvPr>
          <p:cNvSpPr/>
          <p:nvPr/>
        </p:nvSpPr>
        <p:spPr>
          <a:xfrm>
            <a:off x="7830078" y="3855091"/>
            <a:ext cx="1464467" cy="524585"/>
          </a:xfrm>
          <a:prstGeom prst="roundRect">
            <a:avLst/>
          </a:prstGeom>
          <a:noFill/>
          <a:ln w="19050">
            <a:solidFill>
              <a:srgbClr val="0175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1AB5AF"/>
                </a:solidFill>
              </a:rPr>
              <a:t>Botánica</a:t>
            </a:r>
            <a:endParaRPr lang="es-MX" sz="1600" b="1" dirty="0">
              <a:solidFill>
                <a:srgbClr val="1AB5AF"/>
              </a:solidFill>
            </a:endParaRPr>
          </a:p>
        </p:txBody>
      </p:sp>
      <p:sp>
        <p:nvSpPr>
          <p:cNvPr id="50" name="Rectángulo: esquinas redondeadas 49">
            <a:extLst>
              <a:ext uri="{FF2B5EF4-FFF2-40B4-BE49-F238E27FC236}">
                <a16:creationId xmlns:a16="http://schemas.microsoft.com/office/drawing/2014/main" xmlns="" id="{225064AD-A7A1-41BE-AC77-897BF9CC0826}"/>
              </a:ext>
            </a:extLst>
          </p:cNvPr>
          <p:cNvSpPr/>
          <p:nvPr/>
        </p:nvSpPr>
        <p:spPr>
          <a:xfrm>
            <a:off x="10685095" y="3492187"/>
            <a:ext cx="1046885" cy="524585"/>
          </a:xfrm>
          <a:prstGeom prst="roundRect">
            <a:avLst/>
          </a:prstGeom>
          <a:noFill/>
          <a:ln w="19050">
            <a:solidFill>
              <a:srgbClr val="0175B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1AB5AF"/>
                </a:solidFill>
              </a:rPr>
              <a:t>Zoología</a:t>
            </a:r>
            <a:endParaRPr lang="es-MX" sz="1600" b="1" dirty="0">
              <a:solidFill>
                <a:srgbClr val="1AB5AF"/>
              </a:solidFill>
            </a:endParaRPr>
          </a:p>
        </p:txBody>
      </p:sp>
      <p:cxnSp>
        <p:nvCxnSpPr>
          <p:cNvPr id="57" name="Conector: curvado 56">
            <a:extLst>
              <a:ext uri="{FF2B5EF4-FFF2-40B4-BE49-F238E27FC236}">
                <a16:creationId xmlns:a16="http://schemas.microsoft.com/office/drawing/2014/main" xmlns="" id="{8F5B60E5-0744-44AD-A833-A5229D345EFA}"/>
              </a:ext>
            </a:extLst>
          </p:cNvPr>
          <p:cNvCxnSpPr>
            <a:cxnSpLocks/>
            <a:stCxn id="37" idx="1"/>
            <a:endCxn id="49" idx="0"/>
          </p:cNvCxnSpPr>
          <p:nvPr/>
        </p:nvCxnSpPr>
        <p:spPr>
          <a:xfrm rot="16200000" flipV="1">
            <a:off x="9024840" y="3392563"/>
            <a:ext cx="507244" cy="1432299"/>
          </a:xfrm>
          <a:prstGeom prst="curvedConnector3">
            <a:avLst>
              <a:gd name="adj1" fmla="val 145067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: curvado 59">
            <a:extLst>
              <a:ext uri="{FF2B5EF4-FFF2-40B4-BE49-F238E27FC236}">
                <a16:creationId xmlns:a16="http://schemas.microsoft.com/office/drawing/2014/main" xmlns="" id="{9F2F8900-6C49-4EEB-8D39-72923B7A5849}"/>
              </a:ext>
            </a:extLst>
          </p:cNvPr>
          <p:cNvCxnSpPr>
            <a:cxnSpLocks/>
            <a:stCxn id="37" idx="0"/>
            <a:endCxn id="50" idx="2"/>
          </p:cNvCxnSpPr>
          <p:nvPr/>
        </p:nvCxnSpPr>
        <p:spPr>
          <a:xfrm rot="5400000" flipH="1" flipV="1">
            <a:off x="10916754" y="3971457"/>
            <a:ext cx="246468" cy="337099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: curvado 62">
            <a:extLst>
              <a:ext uri="{FF2B5EF4-FFF2-40B4-BE49-F238E27FC236}">
                <a16:creationId xmlns:a16="http://schemas.microsoft.com/office/drawing/2014/main" xmlns="" id="{07FA38AA-BBED-40BE-B72D-C2003451EFF2}"/>
              </a:ext>
            </a:extLst>
          </p:cNvPr>
          <p:cNvCxnSpPr>
            <a:cxnSpLocks/>
            <a:stCxn id="37" idx="2"/>
            <a:endCxn id="48" idx="0"/>
          </p:cNvCxnSpPr>
          <p:nvPr/>
        </p:nvCxnSpPr>
        <p:spPr>
          <a:xfrm rot="10800000" flipV="1">
            <a:off x="9179603" y="4601572"/>
            <a:ext cx="451815" cy="563610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curvado 68">
            <a:extLst>
              <a:ext uri="{FF2B5EF4-FFF2-40B4-BE49-F238E27FC236}">
                <a16:creationId xmlns:a16="http://schemas.microsoft.com/office/drawing/2014/main" xmlns="" id="{94999E2E-5821-48F7-B38C-3E8F629FDB0C}"/>
              </a:ext>
            </a:extLst>
          </p:cNvPr>
          <p:cNvCxnSpPr>
            <a:cxnSpLocks/>
            <a:stCxn id="48" idx="1"/>
            <a:endCxn id="47" idx="3"/>
          </p:cNvCxnSpPr>
          <p:nvPr/>
        </p:nvCxnSpPr>
        <p:spPr>
          <a:xfrm rot="10800000">
            <a:off x="8062501" y="4868507"/>
            <a:ext cx="478988" cy="558969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: curvado 71">
            <a:extLst>
              <a:ext uri="{FF2B5EF4-FFF2-40B4-BE49-F238E27FC236}">
                <a16:creationId xmlns:a16="http://schemas.microsoft.com/office/drawing/2014/main" xmlns="" id="{5A830508-658C-427D-9AE6-FBD4BD6DCBC9}"/>
              </a:ext>
            </a:extLst>
          </p:cNvPr>
          <p:cNvCxnSpPr>
            <a:cxnSpLocks/>
            <a:stCxn id="48" idx="0"/>
            <a:endCxn id="49" idx="2"/>
          </p:cNvCxnSpPr>
          <p:nvPr/>
        </p:nvCxnSpPr>
        <p:spPr>
          <a:xfrm rot="16200000" flipV="1">
            <a:off x="8478204" y="4463784"/>
            <a:ext cx="785506" cy="617290"/>
          </a:xfrm>
          <a:prstGeom prst="curvedConnector3">
            <a:avLst>
              <a:gd name="adj1" fmla="val 50000"/>
            </a:avLst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ángulo: esquinas redondeadas 76">
            <a:extLst>
              <a:ext uri="{FF2B5EF4-FFF2-40B4-BE49-F238E27FC236}">
                <a16:creationId xmlns:a16="http://schemas.microsoft.com/office/drawing/2014/main" xmlns="" id="{EA46EA08-E3D9-4BF6-9B79-39CCB7ACB263}"/>
              </a:ext>
            </a:extLst>
          </p:cNvPr>
          <p:cNvSpPr/>
          <p:nvPr/>
        </p:nvSpPr>
        <p:spPr>
          <a:xfrm>
            <a:off x="5498757" y="5950086"/>
            <a:ext cx="1407848" cy="492058"/>
          </a:xfrm>
          <a:prstGeom prst="roundRect">
            <a:avLst/>
          </a:prstGeom>
          <a:noFill/>
          <a:ln w="19050">
            <a:solidFill>
              <a:srgbClr val="BFD3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rgbClr val="CE757B"/>
                </a:solidFill>
              </a:rPr>
              <a:t>Teoría literaria</a:t>
            </a:r>
            <a:endParaRPr lang="es-MX" sz="1600" dirty="0">
              <a:solidFill>
                <a:srgbClr val="CE757B"/>
              </a:solidFill>
            </a:endParaRPr>
          </a:p>
        </p:txBody>
      </p:sp>
      <p:cxnSp>
        <p:nvCxnSpPr>
          <p:cNvPr id="79" name="Conector: curvado 78">
            <a:extLst>
              <a:ext uri="{FF2B5EF4-FFF2-40B4-BE49-F238E27FC236}">
                <a16:creationId xmlns:a16="http://schemas.microsoft.com/office/drawing/2014/main" xmlns="" id="{50186DCD-41B5-4B99-A624-6ADA1AD2CD3C}"/>
              </a:ext>
            </a:extLst>
          </p:cNvPr>
          <p:cNvCxnSpPr>
            <a:cxnSpLocks/>
            <a:stCxn id="88" idx="6"/>
            <a:endCxn id="77" idx="1"/>
          </p:cNvCxnSpPr>
          <p:nvPr/>
        </p:nvCxnSpPr>
        <p:spPr>
          <a:xfrm>
            <a:off x="3631891" y="5708190"/>
            <a:ext cx="1866866" cy="487925"/>
          </a:xfrm>
          <a:prstGeom prst="curvedConnector3">
            <a:avLst>
              <a:gd name="adj1" fmla="val 50000"/>
            </a:avLst>
          </a:prstGeom>
          <a:ln w="19050">
            <a:solidFill>
              <a:srgbClr val="BFD3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ector: curvado 136">
            <a:extLst>
              <a:ext uri="{FF2B5EF4-FFF2-40B4-BE49-F238E27FC236}">
                <a16:creationId xmlns:a16="http://schemas.microsoft.com/office/drawing/2014/main" xmlns="" id="{8DFABCFC-6E02-4B24-AFF1-367655D12A5D}"/>
              </a:ext>
            </a:extLst>
          </p:cNvPr>
          <p:cNvCxnSpPr>
            <a:cxnSpLocks/>
            <a:stCxn id="77" idx="0"/>
            <a:endCxn id="94" idx="3"/>
          </p:cNvCxnSpPr>
          <p:nvPr/>
        </p:nvCxnSpPr>
        <p:spPr>
          <a:xfrm rot="16200000" flipV="1">
            <a:off x="5750983" y="5498387"/>
            <a:ext cx="372415" cy="530983"/>
          </a:xfrm>
          <a:prstGeom prst="curvedConnector2">
            <a:avLst/>
          </a:prstGeom>
          <a:ln w="19050">
            <a:solidFill>
              <a:srgbClr val="BFD37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: curvado 142">
            <a:extLst>
              <a:ext uri="{FF2B5EF4-FFF2-40B4-BE49-F238E27FC236}">
                <a16:creationId xmlns:a16="http://schemas.microsoft.com/office/drawing/2014/main" xmlns="" id="{6AFB8136-A477-43D1-9A27-7C47BCE0DBA7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5587256" y="3021537"/>
            <a:ext cx="1836228" cy="1514368"/>
          </a:xfrm>
          <a:prstGeom prst="curvedConnector3">
            <a:avLst>
              <a:gd name="adj1" fmla="val 50000"/>
            </a:avLst>
          </a:prstGeom>
          <a:ln w="19050">
            <a:solidFill>
              <a:srgbClr val="37BFF2"/>
            </a:solidFill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6" name="Elipse 55">
            <a:extLst>
              <a:ext uri="{FF2B5EF4-FFF2-40B4-BE49-F238E27FC236}">
                <a16:creationId xmlns:a16="http://schemas.microsoft.com/office/drawing/2014/main" xmlns="" id="{B585E689-FB5B-4F3C-B765-D9E285CAA788}"/>
              </a:ext>
            </a:extLst>
          </p:cNvPr>
          <p:cNvSpPr/>
          <p:nvPr/>
        </p:nvSpPr>
        <p:spPr>
          <a:xfrm>
            <a:off x="6121006" y="3150346"/>
            <a:ext cx="146669" cy="150551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9" name="Conector: curvado 45">
            <a:extLst>
              <a:ext uri="{FF2B5EF4-FFF2-40B4-BE49-F238E27FC236}">
                <a16:creationId xmlns:a16="http://schemas.microsoft.com/office/drawing/2014/main" xmlns="" id="{3503E47E-AEDA-4B81-870B-2FA503221A76}"/>
              </a:ext>
            </a:extLst>
          </p:cNvPr>
          <p:cNvCxnSpPr>
            <a:cxnSpLocks/>
          </p:cNvCxnSpPr>
          <p:nvPr/>
        </p:nvCxnSpPr>
        <p:spPr>
          <a:xfrm rot="10800000">
            <a:off x="3164306" y="4788568"/>
            <a:ext cx="1499939" cy="621636"/>
          </a:xfrm>
          <a:prstGeom prst="curvedConnector3">
            <a:avLst>
              <a:gd name="adj1" fmla="val 50000"/>
            </a:avLst>
          </a:prstGeom>
          <a:ln w="19050">
            <a:solidFill>
              <a:srgbClr val="37BFF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: curvado 71">
            <a:extLst>
              <a:ext uri="{FF2B5EF4-FFF2-40B4-BE49-F238E27FC236}">
                <a16:creationId xmlns:a16="http://schemas.microsoft.com/office/drawing/2014/main" xmlns="" id="{5A830508-658C-427D-9AE6-FBD4BD6DCBC9}"/>
              </a:ext>
            </a:extLst>
          </p:cNvPr>
          <p:cNvCxnSpPr>
            <a:cxnSpLocks/>
          </p:cNvCxnSpPr>
          <p:nvPr/>
        </p:nvCxnSpPr>
        <p:spPr>
          <a:xfrm rot="10800000" flipV="1">
            <a:off x="9023685" y="3873793"/>
            <a:ext cx="1655855" cy="1287754"/>
          </a:xfrm>
          <a:prstGeom prst="curvedConnector3">
            <a:avLst>
              <a:gd name="adj1" fmla="val 50000"/>
            </a:avLst>
          </a:prstGeom>
          <a:ln w="1905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: curvado 107">
            <a:extLst>
              <a:ext uri="{FF2B5EF4-FFF2-40B4-BE49-F238E27FC236}">
                <a16:creationId xmlns:a16="http://schemas.microsoft.com/office/drawing/2014/main" xmlns="" id="{D852597B-8DED-415E-8618-82F999A75825}"/>
              </a:ext>
            </a:extLst>
          </p:cNvPr>
          <p:cNvCxnSpPr>
            <a:cxnSpLocks/>
          </p:cNvCxnSpPr>
          <p:nvPr/>
        </p:nvCxnSpPr>
        <p:spPr>
          <a:xfrm>
            <a:off x="2780108" y="3456103"/>
            <a:ext cx="3680850" cy="1067771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: curvado 110">
            <a:extLst>
              <a:ext uri="{FF2B5EF4-FFF2-40B4-BE49-F238E27FC236}">
                <a16:creationId xmlns:a16="http://schemas.microsoft.com/office/drawing/2014/main" xmlns="" id="{F3AF7715-E054-4489-BAA9-20A9E0956A6A}"/>
              </a:ext>
            </a:extLst>
          </p:cNvPr>
          <p:cNvCxnSpPr>
            <a:cxnSpLocks/>
          </p:cNvCxnSpPr>
          <p:nvPr/>
        </p:nvCxnSpPr>
        <p:spPr>
          <a:xfrm rot="16200000" flipH="1">
            <a:off x="4650003" y="3916072"/>
            <a:ext cx="377783" cy="284367"/>
          </a:xfrm>
          <a:prstGeom prst="curvedConnector3">
            <a:avLst>
              <a:gd name="adj1" fmla="val 50000"/>
            </a:avLst>
          </a:prstGeom>
          <a:ln w="19050">
            <a:solidFill>
              <a:srgbClr val="CF765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curvado 94">
            <a:extLst>
              <a:ext uri="{FF2B5EF4-FFF2-40B4-BE49-F238E27FC236}">
                <a16:creationId xmlns:a16="http://schemas.microsoft.com/office/drawing/2014/main" xmlns="" id="{C7D7E32C-7201-4548-99F1-21BF2775F570}"/>
              </a:ext>
            </a:extLst>
          </p:cNvPr>
          <p:cNvCxnSpPr>
            <a:cxnSpLocks/>
          </p:cNvCxnSpPr>
          <p:nvPr/>
        </p:nvCxnSpPr>
        <p:spPr>
          <a:xfrm flipV="1">
            <a:off x="5651191" y="4737100"/>
            <a:ext cx="3950009" cy="945691"/>
          </a:xfrm>
          <a:prstGeom prst="curvedConnector3">
            <a:avLst>
              <a:gd name="adj1" fmla="val 50000"/>
            </a:avLst>
          </a:prstGeom>
          <a:ln w="19050">
            <a:solidFill>
              <a:srgbClr val="BFD3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94532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25624DB-6F3C-48BA-B43F-BF81DFA73E68}"/>
              </a:ext>
            </a:extLst>
          </p:cNvPr>
          <p:cNvSpPr/>
          <p:nvPr/>
        </p:nvSpPr>
        <p:spPr>
          <a:xfrm>
            <a:off x="1" y="0"/>
            <a:ext cx="1229031" cy="6857999"/>
          </a:xfrm>
          <a:prstGeom prst="rect">
            <a:avLst/>
          </a:prstGeom>
          <a:solidFill>
            <a:srgbClr val="B5E7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4" name="image2.png" descr="Conexiones_Horizontal1a.png">
            <a:extLst>
              <a:ext uri="{FF2B5EF4-FFF2-40B4-BE49-F238E27FC236}">
                <a16:creationId xmlns:a16="http://schemas.microsoft.com/office/drawing/2014/main" xmlns="" id="{A61FAFF9-48FE-4DA3-BA2C-E2DCD251C11E}"/>
              </a:ext>
            </a:extLst>
          </p:cNvPr>
          <p:cNvPicPr/>
          <p:nvPr/>
        </p:nvPicPr>
        <p:blipFill rotWithShape="1">
          <a:blip r:embed="rId2" cstate="print"/>
          <a:srcRect l="2910" t="18048" r="87149" b="5980"/>
          <a:stretch/>
        </p:blipFill>
        <p:spPr>
          <a:xfrm>
            <a:off x="116080" y="2919951"/>
            <a:ext cx="970456" cy="1018095"/>
          </a:xfrm>
          <a:prstGeom prst="rect">
            <a:avLst/>
          </a:prstGeom>
          <a:ln/>
        </p:spPr>
      </p:pic>
      <p:pic>
        <p:nvPicPr>
          <p:cNvPr id="7" name="Imagen 6" descr="C:\Users\Calidad\Pictures\escudo transparente.jpg">
            <a:extLst>
              <a:ext uri="{FF2B5EF4-FFF2-40B4-BE49-F238E27FC236}">
                <a16:creationId xmlns:a16="http://schemas.microsoft.com/office/drawing/2014/main" xmlns="" id="{8A7F97C8-82EB-4AE9-AC58-25ACD6AB8791}"/>
              </a:ext>
            </a:extLst>
          </p:cNvPr>
          <p:cNvPicPr/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200"/>
          <a:stretch/>
        </p:blipFill>
        <p:spPr bwMode="auto">
          <a:xfrm>
            <a:off x="206301" y="209336"/>
            <a:ext cx="790014" cy="927007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2049" name="Imagen 3">
            <a:extLst>
              <a:ext uri="{FF2B5EF4-FFF2-40B4-BE49-F238E27FC236}">
                <a16:creationId xmlns:a16="http://schemas.microsoft.com/office/drawing/2014/main" xmlns="" id="{86048BFE-9A76-4DB9-A86C-B6B60B067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3208" y="5939267"/>
            <a:ext cx="1255447" cy="6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2A8C3A0B-4AD8-4D0B-8AC2-99329F95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7BB0C504-30E6-4258-AAA9-6E84E74A34DA}"/>
              </a:ext>
            </a:extLst>
          </p:cNvPr>
          <p:cNvSpPr txBox="1"/>
          <p:nvPr/>
        </p:nvSpPr>
        <p:spPr>
          <a:xfrm>
            <a:off x="1261784" y="251037"/>
            <a:ext cx="10674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latin typeface="Adobe Garamond Pro Bold" pitchFamily="18" charset="0"/>
              </a:rPr>
              <a:t>PRODUCTOS GENERADOS EN LA 1ª </a:t>
            </a:r>
            <a:r>
              <a:rPr lang="es-MX" sz="4000" b="1" dirty="0" err="1">
                <a:latin typeface="Adobe Garamond Pro Bold" pitchFamily="18" charset="0"/>
              </a:rPr>
              <a:t>R.T</a:t>
            </a:r>
            <a:r>
              <a:rPr lang="es-MX" sz="4000" b="1" dirty="0">
                <a:latin typeface="Adobe Garamond Pro Bold" pitchFamily="18" charset="0"/>
              </a:rPr>
              <a:t>.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1A414646-993C-4247-B753-A675C35280C8}"/>
              </a:ext>
            </a:extLst>
          </p:cNvPr>
          <p:cNvCxnSpPr>
            <a:cxnSpLocks/>
          </p:cNvCxnSpPr>
          <p:nvPr/>
        </p:nvCxnSpPr>
        <p:spPr>
          <a:xfrm>
            <a:off x="1229032" y="20933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D7935684-24FE-44F2-93EE-E2DCFDB9BB74}"/>
              </a:ext>
            </a:extLst>
          </p:cNvPr>
          <p:cNvCxnSpPr>
            <a:cxnSpLocks/>
          </p:cNvCxnSpPr>
          <p:nvPr/>
        </p:nvCxnSpPr>
        <p:spPr>
          <a:xfrm>
            <a:off x="1484671" y="1132666"/>
            <a:ext cx="10707329" cy="0"/>
          </a:xfrm>
          <a:prstGeom prst="line">
            <a:avLst/>
          </a:prstGeom>
          <a:ln w="38100">
            <a:solidFill>
              <a:srgbClr val="B5E7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04770BF-2023-4974-9DAA-345EBC273739}"/>
              </a:ext>
            </a:extLst>
          </p:cNvPr>
          <p:cNvSpPr txBox="1"/>
          <p:nvPr/>
        </p:nvSpPr>
        <p:spPr>
          <a:xfrm>
            <a:off x="1261783" y="1172725"/>
            <a:ext cx="10217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>
                <a:latin typeface="Adobe Garamond Pro Bold" pitchFamily="18" charset="0"/>
              </a:rPr>
              <a:t>3. </a:t>
            </a:r>
            <a:r>
              <a:rPr lang="es-MX" sz="3200" b="1" dirty="0" smtClean="0">
                <a:latin typeface="Adobe Garamond Pro Bold" pitchFamily="18" charset="0"/>
              </a:rPr>
              <a:t>Fotografías </a:t>
            </a:r>
            <a:r>
              <a:rPr lang="es-MX" sz="3200" b="1" dirty="0">
                <a:latin typeface="Adobe Garamond Pro Bold" pitchFamily="18" charset="0"/>
              </a:rPr>
              <a:t>de </a:t>
            </a:r>
            <a:r>
              <a:rPr lang="es-MX" sz="3200" b="1" dirty="0" smtClean="0">
                <a:latin typeface="Adobe Garamond Pro Bold" pitchFamily="18" charset="0"/>
              </a:rPr>
              <a:t>sesión</a:t>
            </a:r>
            <a:endParaRPr lang="es-MX" sz="3200" b="1" dirty="0">
              <a:latin typeface="Adobe Garamond Pro Bold" pitchFamily="18" charset="0"/>
            </a:endParaRPr>
          </a:p>
        </p:txBody>
      </p:sp>
      <p:pic>
        <p:nvPicPr>
          <p:cNvPr id="17" name="Picture 16" descr="in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85417" y="1843838"/>
            <a:ext cx="5915526" cy="443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8286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858</Words>
  <Application>Microsoft Office PowerPoint</Application>
  <PresentationFormat>Custom</PresentationFormat>
  <Paragraphs>118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Green Consultancy</dc:creator>
  <cp:lastModifiedBy>Silvidona</cp:lastModifiedBy>
  <cp:revision>68</cp:revision>
  <dcterms:created xsi:type="dcterms:W3CDTF">2017-10-20T02:50:01Z</dcterms:created>
  <dcterms:modified xsi:type="dcterms:W3CDTF">2017-10-27T13:52:04Z</dcterms:modified>
</cp:coreProperties>
</file>