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8" r:id="rId4"/>
    <p:sldId id="259" r:id="rId5"/>
    <p:sldId id="268" r:id="rId6"/>
    <p:sldId id="260" r:id="rId7"/>
    <p:sldId id="262" r:id="rId8"/>
    <p:sldId id="263" r:id="rId9"/>
    <p:sldId id="264" r:id="rId10"/>
    <p:sldId id="266" r:id="rId11"/>
    <p:sldId id="261" r:id="rId12"/>
    <p:sldId id="267" r:id="rId13"/>
    <p:sldId id="299" r:id="rId14"/>
    <p:sldId id="326" r:id="rId15"/>
    <p:sldId id="282" r:id="rId16"/>
    <p:sldId id="283" r:id="rId17"/>
    <p:sldId id="284" r:id="rId18"/>
    <p:sldId id="311" r:id="rId19"/>
    <p:sldId id="285" r:id="rId20"/>
    <p:sldId id="314" r:id="rId21"/>
    <p:sldId id="291" r:id="rId22"/>
    <p:sldId id="296" r:id="rId23"/>
    <p:sldId id="286" r:id="rId24"/>
    <p:sldId id="313" r:id="rId25"/>
    <p:sldId id="316" r:id="rId26"/>
    <p:sldId id="324" r:id="rId27"/>
    <p:sldId id="319" r:id="rId28"/>
    <p:sldId id="320" r:id="rId29"/>
    <p:sldId id="321" r:id="rId30"/>
    <p:sldId id="322" r:id="rId31"/>
    <p:sldId id="32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8FA5D-D8C8-425B-81C4-3A73005A93D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s-ES"/>
        </a:p>
      </dgm:t>
    </dgm:pt>
    <dgm:pt modelId="{5E406322-25FD-43D6-BB6A-F7CD31E57AB9}">
      <dgm:prSet phldrT="[Texto]"/>
      <dgm:spPr/>
      <dgm:t>
        <a:bodyPr/>
        <a:lstStyle/>
        <a:p>
          <a:r>
            <a:rPr lang="es-ES" b="1" dirty="0"/>
            <a:t>ORIGEN, CONTEXTO Y APLICACIÓN DE LA GEOMETRÍA ANAL{ITICA: UNA VISIÓN INTERDISCIPLINARIA</a:t>
          </a:r>
        </a:p>
      </dgm:t>
    </dgm:pt>
    <dgm:pt modelId="{305C2520-9E46-4825-9520-B4A5310D6ACD}" type="parTrans" cxnId="{77BE9825-B517-46F7-B8A6-628BD45A50A4}">
      <dgm:prSet/>
      <dgm:spPr/>
      <dgm:t>
        <a:bodyPr/>
        <a:lstStyle/>
        <a:p>
          <a:endParaRPr lang="es-ES"/>
        </a:p>
      </dgm:t>
    </dgm:pt>
    <dgm:pt modelId="{7CFD8571-BAB5-45EC-AF8B-00C243802988}" type="sibTrans" cxnId="{77BE9825-B517-46F7-B8A6-628BD45A50A4}">
      <dgm:prSet/>
      <dgm:spPr/>
      <dgm:t>
        <a:bodyPr/>
        <a:lstStyle/>
        <a:p>
          <a:endParaRPr lang="es-ES"/>
        </a:p>
      </dgm:t>
    </dgm:pt>
    <dgm:pt modelId="{39B4FB7C-7C72-4FA3-B7B0-AD43CF5A895F}">
      <dgm:prSet phldrT="[Texto]"/>
      <dgm:spPr/>
      <dgm:t>
        <a:bodyPr/>
        <a:lstStyle/>
        <a:p>
          <a:r>
            <a:rPr lang="es-ES" dirty="0"/>
            <a:t>MATEMÁTICAS V (APLICACIÓN)</a:t>
          </a:r>
        </a:p>
        <a:p>
          <a:r>
            <a:rPr lang="es-ES" dirty="0"/>
            <a:t>UNIDADES I A XI</a:t>
          </a:r>
        </a:p>
      </dgm:t>
    </dgm:pt>
    <dgm:pt modelId="{B2504351-3FB8-48B7-96CC-C8524886D8CA}" type="parTrans" cxnId="{365FC0BF-62D9-4D4B-8CA8-935B86871BE9}">
      <dgm:prSet/>
      <dgm:spPr/>
      <dgm:t>
        <a:bodyPr/>
        <a:lstStyle/>
        <a:p>
          <a:endParaRPr lang="es-ES"/>
        </a:p>
      </dgm:t>
    </dgm:pt>
    <dgm:pt modelId="{9E90BA07-A1C0-4B82-BAAD-AB7503C9E23F}" type="sibTrans" cxnId="{365FC0BF-62D9-4D4B-8CA8-935B86871BE9}">
      <dgm:prSet/>
      <dgm:spPr/>
      <dgm:t>
        <a:bodyPr/>
        <a:lstStyle/>
        <a:p>
          <a:endParaRPr lang="es-ES"/>
        </a:p>
      </dgm:t>
    </dgm:pt>
    <dgm:pt modelId="{99297293-D499-448C-BCE8-7FEEBB82CC4A}">
      <dgm:prSet phldrT="[Texto]"/>
      <dgm:spPr/>
      <dgm:t>
        <a:bodyPr/>
        <a:lstStyle/>
        <a:p>
          <a:r>
            <a:rPr lang="es-ES" dirty="0"/>
            <a:t>LITERATURA UNIVERSAL</a:t>
          </a:r>
        </a:p>
        <a:p>
          <a:r>
            <a:rPr lang="es-ES" dirty="0"/>
            <a:t>(CONTEXTO)</a:t>
          </a:r>
        </a:p>
        <a:p>
          <a:r>
            <a:rPr lang="es-ES" dirty="0"/>
            <a:t>UNIDADES II A V</a:t>
          </a:r>
        </a:p>
      </dgm:t>
    </dgm:pt>
    <dgm:pt modelId="{B99ACA7B-B126-47A5-9D07-8400BA14882E}" type="parTrans" cxnId="{FC2E5828-DC00-42A9-9269-1C1FD38F69BC}">
      <dgm:prSet/>
      <dgm:spPr/>
      <dgm:t>
        <a:bodyPr/>
        <a:lstStyle/>
        <a:p>
          <a:endParaRPr lang="es-ES"/>
        </a:p>
      </dgm:t>
    </dgm:pt>
    <dgm:pt modelId="{6857D424-FC0A-430F-B1A7-1B337D476194}" type="sibTrans" cxnId="{FC2E5828-DC00-42A9-9269-1C1FD38F69BC}">
      <dgm:prSet/>
      <dgm:spPr/>
      <dgm:t>
        <a:bodyPr/>
        <a:lstStyle/>
        <a:p>
          <a:endParaRPr lang="es-ES"/>
        </a:p>
      </dgm:t>
    </dgm:pt>
    <dgm:pt modelId="{E95EF15B-3FE3-4E67-837E-785376D8065A}">
      <dgm:prSet phldrT="[Texto]"/>
      <dgm:spPr/>
      <dgm:t>
        <a:bodyPr/>
        <a:lstStyle/>
        <a:p>
          <a:r>
            <a:rPr lang="es-ES" dirty="0"/>
            <a:t>ETIMOLOGÍAS GRECO-LATINAS (ORIGEN)</a:t>
          </a:r>
        </a:p>
        <a:p>
          <a:r>
            <a:rPr lang="es-ES" dirty="0"/>
            <a:t>UNIDADES III Y IV</a:t>
          </a:r>
        </a:p>
      </dgm:t>
    </dgm:pt>
    <dgm:pt modelId="{BD354996-F073-4559-A64D-7DD4E93AF647}" type="parTrans" cxnId="{6DF3F842-548B-4A7A-9A33-3880F088F8C2}">
      <dgm:prSet/>
      <dgm:spPr/>
      <dgm:t>
        <a:bodyPr/>
        <a:lstStyle/>
        <a:p>
          <a:endParaRPr lang="es-ES"/>
        </a:p>
      </dgm:t>
    </dgm:pt>
    <dgm:pt modelId="{F4274D24-6DF5-4931-BADF-733445CC67C1}" type="sibTrans" cxnId="{6DF3F842-548B-4A7A-9A33-3880F088F8C2}">
      <dgm:prSet/>
      <dgm:spPr/>
      <dgm:t>
        <a:bodyPr/>
        <a:lstStyle/>
        <a:p>
          <a:endParaRPr lang="es-ES"/>
        </a:p>
      </dgm:t>
    </dgm:pt>
    <dgm:pt modelId="{B8CB54EA-80F8-4973-9347-17941CF3779D}" type="pres">
      <dgm:prSet presAssocID="{78D8FA5D-D8C8-425B-81C4-3A73005A93D2}" presName="cycle" presStyleCnt="0">
        <dgm:presLayoutVars>
          <dgm:chMax val="1"/>
          <dgm:dir/>
          <dgm:animLvl val="ctr"/>
          <dgm:resizeHandles val="exact"/>
        </dgm:presLayoutVars>
      </dgm:prSet>
      <dgm:spPr/>
      <dgm:t>
        <a:bodyPr/>
        <a:lstStyle/>
        <a:p>
          <a:endParaRPr lang="es-MX"/>
        </a:p>
      </dgm:t>
    </dgm:pt>
    <dgm:pt modelId="{8CB7240A-0131-4E67-85B4-F9B8CDC9080C}" type="pres">
      <dgm:prSet presAssocID="{5E406322-25FD-43D6-BB6A-F7CD31E57AB9}" presName="centerShape" presStyleLbl="node0" presStyleIdx="0" presStyleCnt="1" custLinFactNeighborX="704" custLinFactNeighborY="-3436"/>
      <dgm:spPr/>
      <dgm:t>
        <a:bodyPr/>
        <a:lstStyle/>
        <a:p>
          <a:endParaRPr lang="es-MX"/>
        </a:p>
      </dgm:t>
    </dgm:pt>
    <dgm:pt modelId="{B5B86595-E51C-434F-B9EF-298A0151BBF9}" type="pres">
      <dgm:prSet presAssocID="{B2504351-3FB8-48B7-96CC-C8524886D8CA}" presName="Name9" presStyleLbl="parChTrans1D2" presStyleIdx="0" presStyleCnt="3"/>
      <dgm:spPr/>
      <dgm:t>
        <a:bodyPr/>
        <a:lstStyle/>
        <a:p>
          <a:endParaRPr lang="es-MX"/>
        </a:p>
      </dgm:t>
    </dgm:pt>
    <dgm:pt modelId="{E7EC0747-4E33-4DF9-8F5A-186515B81453}" type="pres">
      <dgm:prSet presAssocID="{B2504351-3FB8-48B7-96CC-C8524886D8CA}" presName="connTx" presStyleLbl="parChTrans1D2" presStyleIdx="0" presStyleCnt="3"/>
      <dgm:spPr/>
      <dgm:t>
        <a:bodyPr/>
        <a:lstStyle/>
        <a:p>
          <a:endParaRPr lang="es-MX"/>
        </a:p>
      </dgm:t>
    </dgm:pt>
    <dgm:pt modelId="{5CDCA21F-BE14-42D1-9549-526ECFFDBF62}" type="pres">
      <dgm:prSet presAssocID="{39B4FB7C-7C72-4FA3-B7B0-AD43CF5A895F}" presName="node" presStyleLbl="node1" presStyleIdx="0" presStyleCnt="3">
        <dgm:presLayoutVars>
          <dgm:bulletEnabled val="1"/>
        </dgm:presLayoutVars>
      </dgm:prSet>
      <dgm:spPr/>
      <dgm:t>
        <a:bodyPr/>
        <a:lstStyle/>
        <a:p>
          <a:endParaRPr lang="es-MX"/>
        </a:p>
      </dgm:t>
    </dgm:pt>
    <dgm:pt modelId="{D0AA4E5D-2027-4F50-8F2D-C6B05A72E07E}" type="pres">
      <dgm:prSet presAssocID="{B99ACA7B-B126-47A5-9D07-8400BA14882E}" presName="Name9" presStyleLbl="parChTrans1D2" presStyleIdx="1" presStyleCnt="3"/>
      <dgm:spPr/>
      <dgm:t>
        <a:bodyPr/>
        <a:lstStyle/>
        <a:p>
          <a:endParaRPr lang="es-MX"/>
        </a:p>
      </dgm:t>
    </dgm:pt>
    <dgm:pt modelId="{C19A76EC-0263-46F2-B809-92A14C02EBCC}" type="pres">
      <dgm:prSet presAssocID="{B99ACA7B-B126-47A5-9D07-8400BA14882E}" presName="connTx" presStyleLbl="parChTrans1D2" presStyleIdx="1" presStyleCnt="3"/>
      <dgm:spPr/>
      <dgm:t>
        <a:bodyPr/>
        <a:lstStyle/>
        <a:p>
          <a:endParaRPr lang="es-MX"/>
        </a:p>
      </dgm:t>
    </dgm:pt>
    <dgm:pt modelId="{B5E8631A-5A38-488D-8043-52BEFABD65CE}" type="pres">
      <dgm:prSet presAssocID="{99297293-D499-448C-BCE8-7FEEBB82CC4A}" presName="node" presStyleLbl="node1" presStyleIdx="1" presStyleCnt="3" custRadScaleRad="94650" custRadScaleInc="-10523">
        <dgm:presLayoutVars>
          <dgm:bulletEnabled val="1"/>
        </dgm:presLayoutVars>
      </dgm:prSet>
      <dgm:spPr/>
      <dgm:t>
        <a:bodyPr/>
        <a:lstStyle/>
        <a:p>
          <a:endParaRPr lang="es-MX"/>
        </a:p>
      </dgm:t>
    </dgm:pt>
    <dgm:pt modelId="{B7A3B617-1FED-4BFC-91FD-BECB77CC44E4}" type="pres">
      <dgm:prSet presAssocID="{BD354996-F073-4559-A64D-7DD4E93AF647}" presName="Name9" presStyleLbl="parChTrans1D2" presStyleIdx="2" presStyleCnt="3"/>
      <dgm:spPr/>
      <dgm:t>
        <a:bodyPr/>
        <a:lstStyle/>
        <a:p>
          <a:endParaRPr lang="es-MX"/>
        </a:p>
      </dgm:t>
    </dgm:pt>
    <dgm:pt modelId="{232D63BC-0F43-48F8-869F-A031949B66C5}" type="pres">
      <dgm:prSet presAssocID="{BD354996-F073-4559-A64D-7DD4E93AF647}" presName="connTx" presStyleLbl="parChTrans1D2" presStyleIdx="2" presStyleCnt="3"/>
      <dgm:spPr/>
      <dgm:t>
        <a:bodyPr/>
        <a:lstStyle/>
        <a:p>
          <a:endParaRPr lang="es-MX"/>
        </a:p>
      </dgm:t>
    </dgm:pt>
    <dgm:pt modelId="{E6FF3B08-8CDA-402E-9C9D-F6A10B728B74}" type="pres">
      <dgm:prSet presAssocID="{E95EF15B-3FE3-4E67-837E-785376D8065A}" presName="node" presStyleLbl="node1" presStyleIdx="2" presStyleCnt="3" custRadScaleRad="95116" custRadScaleInc="9136">
        <dgm:presLayoutVars>
          <dgm:bulletEnabled val="1"/>
        </dgm:presLayoutVars>
      </dgm:prSet>
      <dgm:spPr/>
      <dgm:t>
        <a:bodyPr/>
        <a:lstStyle/>
        <a:p>
          <a:endParaRPr lang="es-MX"/>
        </a:p>
      </dgm:t>
    </dgm:pt>
  </dgm:ptLst>
  <dgm:cxnLst>
    <dgm:cxn modelId="{2CD9296D-3733-42CD-9837-2BB6F7554F89}" type="presOf" srcId="{BD354996-F073-4559-A64D-7DD4E93AF647}" destId="{B7A3B617-1FED-4BFC-91FD-BECB77CC44E4}" srcOrd="0" destOrd="0" presId="urn:microsoft.com/office/officeart/2005/8/layout/radial1"/>
    <dgm:cxn modelId="{EABAFD76-6838-4787-B5DB-E627701228B6}" type="presOf" srcId="{BD354996-F073-4559-A64D-7DD4E93AF647}" destId="{232D63BC-0F43-48F8-869F-A031949B66C5}" srcOrd="1" destOrd="0" presId="urn:microsoft.com/office/officeart/2005/8/layout/radial1"/>
    <dgm:cxn modelId="{6DF3F842-548B-4A7A-9A33-3880F088F8C2}" srcId="{5E406322-25FD-43D6-BB6A-F7CD31E57AB9}" destId="{E95EF15B-3FE3-4E67-837E-785376D8065A}" srcOrd="2" destOrd="0" parTransId="{BD354996-F073-4559-A64D-7DD4E93AF647}" sibTransId="{F4274D24-6DF5-4931-BADF-733445CC67C1}"/>
    <dgm:cxn modelId="{1C5C8FD2-7140-42C7-975E-5FAB5CF759AE}" type="presOf" srcId="{78D8FA5D-D8C8-425B-81C4-3A73005A93D2}" destId="{B8CB54EA-80F8-4973-9347-17941CF3779D}" srcOrd="0" destOrd="0" presId="urn:microsoft.com/office/officeart/2005/8/layout/radial1"/>
    <dgm:cxn modelId="{DD5517A0-2AF7-42AA-BB8A-8ED80DD9D538}" type="presOf" srcId="{B2504351-3FB8-48B7-96CC-C8524886D8CA}" destId="{E7EC0747-4E33-4DF9-8F5A-186515B81453}" srcOrd="1" destOrd="0" presId="urn:microsoft.com/office/officeart/2005/8/layout/radial1"/>
    <dgm:cxn modelId="{F120E768-189B-4809-AB48-7462846A4901}" type="presOf" srcId="{99297293-D499-448C-BCE8-7FEEBB82CC4A}" destId="{B5E8631A-5A38-488D-8043-52BEFABD65CE}" srcOrd="0" destOrd="0" presId="urn:microsoft.com/office/officeart/2005/8/layout/radial1"/>
    <dgm:cxn modelId="{365FC0BF-62D9-4D4B-8CA8-935B86871BE9}" srcId="{5E406322-25FD-43D6-BB6A-F7CD31E57AB9}" destId="{39B4FB7C-7C72-4FA3-B7B0-AD43CF5A895F}" srcOrd="0" destOrd="0" parTransId="{B2504351-3FB8-48B7-96CC-C8524886D8CA}" sibTransId="{9E90BA07-A1C0-4B82-BAAD-AB7503C9E23F}"/>
    <dgm:cxn modelId="{D53736DD-0381-473E-85CD-9D17AABB017A}" type="presOf" srcId="{E95EF15B-3FE3-4E67-837E-785376D8065A}" destId="{E6FF3B08-8CDA-402E-9C9D-F6A10B728B74}" srcOrd="0" destOrd="0" presId="urn:microsoft.com/office/officeart/2005/8/layout/radial1"/>
    <dgm:cxn modelId="{FC2E5828-DC00-42A9-9269-1C1FD38F69BC}" srcId="{5E406322-25FD-43D6-BB6A-F7CD31E57AB9}" destId="{99297293-D499-448C-BCE8-7FEEBB82CC4A}" srcOrd="1" destOrd="0" parTransId="{B99ACA7B-B126-47A5-9D07-8400BA14882E}" sibTransId="{6857D424-FC0A-430F-B1A7-1B337D476194}"/>
    <dgm:cxn modelId="{BF1035F3-352C-45FD-84B5-26282A9DF30A}" type="presOf" srcId="{39B4FB7C-7C72-4FA3-B7B0-AD43CF5A895F}" destId="{5CDCA21F-BE14-42D1-9549-526ECFFDBF62}" srcOrd="0" destOrd="0" presId="urn:microsoft.com/office/officeart/2005/8/layout/radial1"/>
    <dgm:cxn modelId="{50AF59EC-3E9D-4DC2-A0E3-77742FDF47E7}" type="presOf" srcId="{5E406322-25FD-43D6-BB6A-F7CD31E57AB9}" destId="{8CB7240A-0131-4E67-85B4-F9B8CDC9080C}" srcOrd="0" destOrd="0" presId="urn:microsoft.com/office/officeart/2005/8/layout/radial1"/>
    <dgm:cxn modelId="{65AF36C3-EA49-4A9E-BA0D-5F7EFBF6541B}" type="presOf" srcId="{B99ACA7B-B126-47A5-9D07-8400BA14882E}" destId="{D0AA4E5D-2027-4F50-8F2D-C6B05A72E07E}" srcOrd="0" destOrd="0" presId="urn:microsoft.com/office/officeart/2005/8/layout/radial1"/>
    <dgm:cxn modelId="{A5352552-5452-43CA-9B52-CB16AFF305B7}" type="presOf" srcId="{B99ACA7B-B126-47A5-9D07-8400BA14882E}" destId="{C19A76EC-0263-46F2-B809-92A14C02EBCC}" srcOrd="1" destOrd="0" presId="urn:microsoft.com/office/officeart/2005/8/layout/radial1"/>
    <dgm:cxn modelId="{77BE9825-B517-46F7-B8A6-628BD45A50A4}" srcId="{78D8FA5D-D8C8-425B-81C4-3A73005A93D2}" destId="{5E406322-25FD-43D6-BB6A-F7CD31E57AB9}" srcOrd="0" destOrd="0" parTransId="{305C2520-9E46-4825-9520-B4A5310D6ACD}" sibTransId="{7CFD8571-BAB5-45EC-AF8B-00C243802988}"/>
    <dgm:cxn modelId="{98A2BED2-F6D9-452F-8EF9-CC1F2B978A7A}" type="presOf" srcId="{B2504351-3FB8-48B7-96CC-C8524886D8CA}" destId="{B5B86595-E51C-434F-B9EF-298A0151BBF9}" srcOrd="0" destOrd="0" presId="urn:microsoft.com/office/officeart/2005/8/layout/radial1"/>
    <dgm:cxn modelId="{96E389C8-0DC4-4681-A796-732A91A2949C}" type="presParOf" srcId="{B8CB54EA-80F8-4973-9347-17941CF3779D}" destId="{8CB7240A-0131-4E67-85B4-F9B8CDC9080C}" srcOrd="0" destOrd="0" presId="urn:microsoft.com/office/officeart/2005/8/layout/radial1"/>
    <dgm:cxn modelId="{2E2648F4-89EF-4A8E-B3C3-FA6642AAE14E}" type="presParOf" srcId="{B8CB54EA-80F8-4973-9347-17941CF3779D}" destId="{B5B86595-E51C-434F-B9EF-298A0151BBF9}" srcOrd="1" destOrd="0" presId="urn:microsoft.com/office/officeart/2005/8/layout/radial1"/>
    <dgm:cxn modelId="{2B819C9C-514E-46A7-B7A4-9FCE930F872E}" type="presParOf" srcId="{B5B86595-E51C-434F-B9EF-298A0151BBF9}" destId="{E7EC0747-4E33-4DF9-8F5A-186515B81453}" srcOrd="0" destOrd="0" presId="urn:microsoft.com/office/officeart/2005/8/layout/radial1"/>
    <dgm:cxn modelId="{235C11C0-6219-41F6-80F8-3A29E4FBF263}" type="presParOf" srcId="{B8CB54EA-80F8-4973-9347-17941CF3779D}" destId="{5CDCA21F-BE14-42D1-9549-526ECFFDBF62}" srcOrd="2" destOrd="0" presId="urn:microsoft.com/office/officeart/2005/8/layout/radial1"/>
    <dgm:cxn modelId="{6062E4D6-B434-4E98-9BCE-87250BEDA743}" type="presParOf" srcId="{B8CB54EA-80F8-4973-9347-17941CF3779D}" destId="{D0AA4E5D-2027-4F50-8F2D-C6B05A72E07E}" srcOrd="3" destOrd="0" presId="urn:microsoft.com/office/officeart/2005/8/layout/radial1"/>
    <dgm:cxn modelId="{BE3870A6-C04A-4CD4-95DB-548C13D41311}" type="presParOf" srcId="{D0AA4E5D-2027-4F50-8F2D-C6B05A72E07E}" destId="{C19A76EC-0263-46F2-B809-92A14C02EBCC}" srcOrd="0" destOrd="0" presId="urn:microsoft.com/office/officeart/2005/8/layout/radial1"/>
    <dgm:cxn modelId="{6FD9D2BC-44C7-41D4-B166-5390EF97AE36}" type="presParOf" srcId="{B8CB54EA-80F8-4973-9347-17941CF3779D}" destId="{B5E8631A-5A38-488D-8043-52BEFABD65CE}" srcOrd="4" destOrd="0" presId="urn:microsoft.com/office/officeart/2005/8/layout/radial1"/>
    <dgm:cxn modelId="{512CCE63-7581-474C-A6B0-32F8C9AD81B0}" type="presParOf" srcId="{B8CB54EA-80F8-4973-9347-17941CF3779D}" destId="{B7A3B617-1FED-4BFC-91FD-BECB77CC44E4}" srcOrd="5" destOrd="0" presId="urn:microsoft.com/office/officeart/2005/8/layout/radial1"/>
    <dgm:cxn modelId="{85031605-56C5-4F72-8E56-B3A5EE2FD1AA}" type="presParOf" srcId="{B7A3B617-1FED-4BFC-91FD-BECB77CC44E4}" destId="{232D63BC-0F43-48F8-869F-A031949B66C5}" srcOrd="0" destOrd="0" presId="urn:microsoft.com/office/officeart/2005/8/layout/radial1"/>
    <dgm:cxn modelId="{09AB23D1-54A8-4F6B-AF7D-ACE37E04F3AD}" type="presParOf" srcId="{B8CB54EA-80F8-4973-9347-17941CF3779D}" destId="{E6FF3B08-8CDA-402E-9C9D-F6A10B728B74}"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9574C2-1BD3-4403-8A94-CFAD154E5E38}"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320065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9574C2-1BD3-4403-8A94-CFAD154E5E38}"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153636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9574C2-1BD3-4403-8A94-CFAD154E5E38}"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2826932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9574C2-1BD3-4403-8A94-CFAD154E5E38}"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070FAC-6B69-48A6-8D05-053B5B62411C}" type="slidenum">
              <a:rPr lang="es-MX" smtClean="0"/>
              <a:t>‹Nº›</a:t>
            </a:fld>
            <a:endParaRPr lang="es-MX"/>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2250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9574C2-1BD3-4403-8A94-CFAD154E5E38}"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323073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8F9574C2-1BD3-4403-8A94-CFAD154E5E38}" type="datetimeFigureOut">
              <a:rPr lang="es-MX" smtClean="0"/>
              <a:t>20/06/2018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48923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8F9574C2-1BD3-4403-8A94-CFAD154E5E38}" type="datetimeFigureOut">
              <a:rPr lang="es-MX" smtClean="0"/>
              <a:t>20/06/2018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2836051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9574C2-1BD3-4403-8A94-CFAD154E5E38}"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2415852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9574C2-1BD3-4403-8A94-CFAD154E5E38}"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224072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9574C2-1BD3-4403-8A94-CFAD154E5E38}"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91585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F9574C2-1BD3-4403-8A94-CFAD154E5E38}"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33964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9574C2-1BD3-4403-8A94-CFAD154E5E38}"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429150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9574C2-1BD3-4403-8A94-CFAD154E5E38}" type="datetimeFigureOut">
              <a:rPr lang="es-MX" smtClean="0"/>
              <a:t>20/06/2018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284311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9574C2-1BD3-4403-8A94-CFAD154E5E38}" type="datetimeFigureOut">
              <a:rPr lang="es-MX" smtClean="0"/>
              <a:t>20/06/2018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88441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574C2-1BD3-4403-8A94-CFAD154E5E38}" type="datetimeFigureOut">
              <a:rPr lang="es-MX" smtClean="0"/>
              <a:t>20/06/2018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395686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9574C2-1BD3-4403-8A94-CFAD154E5E38}"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277193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F9574C2-1BD3-4403-8A94-CFAD154E5E38}"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070FAC-6B69-48A6-8D05-053B5B62411C}" type="slidenum">
              <a:rPr lang="es-MX" smtClean="0"/>
              <a:t>‹Nº›</a:t>
            </a:fld>
            <a:endParaRPr lang="es-MX"/>
          </a:p>
        </p:txBody>
      </p:sp>
    </p:spTree>
    <p:extLst>
      <p:ext uri="{BB962C8B-B14F-4D97-AF65-F5344CB8AC3E}">
        <p14:creationId xmlns:p14="http://schemas.microsoft.com/office/powerpoint/2010/main" val="108372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F9574C2-1BD3-4403-8A94-CFAD154E5E38}" type="datetimeFigureOut">
              <a:rPr lang="es-MX" smtClean="0"/>
              <a:t>20/06/2018</a:t>
            </a:fld>
            <a:endParaRPr lang="es-MX"/>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MX"/>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D070FAC-6B69-48A6-8D05-053B5B62411C}" type="slidenum">
              <a:rPr lang="es-MX" smtClean="0"/>
              <a:t>‹Nº›</a:t>
            </a:fld>
            <a:endParaRPr lang="es-MX"/>
          </a:p>
        </p:txBody>
      </p:sp>
    </p:spTree>
    <p:extLst>
      <p:ext uri="{BB962C8B-B14F-4D97-AF65-F5344CB8AC3E}">
        <p14:creationId xmlns:p14="http://schemas.microsoft.com/office/powerpoint/2010/main" val="2141006419"/>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7.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diagramLayout" Target="../diagrams/layout1.xml"/><Relationship Id="rId21"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19.png"/><Relationship Id="rId25" Type="http://schemas.openxmlformats.org/officeDocument/2006/relationships/image" Target="../media/image23.png"/><Relationship Id="rId2" Type="http://schemas.openxmlformats.org/officeDocument/2006/relationships/diagramData" Target="../diagrams/data1.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6.png"/><Relationship Id="rId24" Type="http://schemas.openxmlformats.org/officeDocument/2006/relationships/image" Target="../media/image31.svg"/><Relationship Id="rId5" Type="http://schemas.openxmlformats.org/officeDocument/2006/relationships/diagramColors" Target="../diagrams/colors1.xml"/><Relationship Id="rId15" Type="http://schemas.openxmlformats.org/officeDocument/2006/relationships/image" Target="../media/image18.png"/><Relationship Id="rId23" Type="http://schemas.openxmlformats.org/officeDocument/2006/relationships/image" Target="../media/image22.png"/><Relationship Id="rId28" Type="http://schemas.openxmlformats.org/officeDocument/2006/relationships/image" Target="../media/image25.png"/><Relationship Id="rId10" Type="http://schemas.openxmlformats.org/officeDocument/2006/relationships/image" Target="../media/image17.svg"/><Relationship Id="rId19"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5.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es-MX" dirty="0"/>
              <a:t>Universidad Latina</a:t>
            </a:r>
            <a:br>
              <a:rPr lang="es-MX" dirty="0"/>
            </a:br>
            <a:r>
              <a:rPr lang="es-MX" dirty="0"/>
              <a:t>Campus Sur</a:t>
            </a:r>
          </a:p>
        </p:txBody>
      </p:sp>
      <p:sp>
        <p:nvSpPr>
          <p:cNvPr id="9" name="Marcador de texto 8"/>
          <p:cNvSpPr>
            <a:spLocks noGrp="1"/>
          </p:cNvSpPr>
          <p:nvPr>
            <p:ph type="body" sz="half" idx="2"/>
          </p:nvPr>
        </p:nvSpPr>
        <p:spPr/>
        <p:txBody>
          <a:bodyPr/>
          <a:lstStyle/>
          <a:p>
            <a:r>
              <a:rPr lang="es-MX" dirty="0"/>
              <a:t>Proyecto Conexiones</a:t>
            </a:r>
          </a:p>
          <a:p>
            <a:r>
              <a:rPr lang="es-MX" dirty="0"/>
              <a:t>Equipo 7	</a:t>
            </a:r>
          </a:p>
        </p:txBody>
      </p:sp>
      <p:pic>
        <p:nvPicPr>
          <p:cNvPr id="1026" name="Picture 2" descr="Resultado de imagen para universidad la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43" y="595595"/>
            <a:ext cx="4037602" cy="566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5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descr="Imagen que contiene persona, interior, suelo, mesa&#10;&#10;Descripción generada con confianza muy alta">
            <a:extLst>
              <a:ext uri="{FF2B5EF4-FFF2-40B4-BE49-F238E27FC236}">
                <a16:creationId xmlns:a16="http://schemas.microsoft.com/office/drawing/2014/main" xmlns="" id="{D61526DF-71EB-4C68-889A-CDA249775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74" y="1528549"/>
            <a:ext cx="11410122" cy="5071034"/>
          </a:xfrm>
          <a:prstGeom prst="rect">
            <a:avLst/>
          </a:prstGeom>
        </p:spPr>
      </p:pic>
      <p:sp>
        <p:nvSpPr>
          <p:cNvPr id="7" name="Rectángulo 6">
            <a:extLst>
              <a:ext uri="{FF2B5EF4-FFF2-40B4-BE49-F238E27FC236}">
                <a16:creationId xmlns:a16="http://schemas.microsoft.com/office/drawing/2014/main" xmlns="" id="{ACCF0EA9-7E81-47DC-AF60-C1509C7065F4}"/>
              </a:ext>
            </a:extLst>
          </p:cNvPr>
          <p:cNvSpPr/>
          <p:nvPr/>
        </p:nvSpPr>
        <p:spPr>
          <a:xfrm>
            <a:off x="397564" y="186035"/>
            <a:ext cx="11642035" cy="646331"/>
          </a:xfrm>
          <a:prstGeom prst="rect">
            <a:avLst/>
          </a:prstGeom>
        </p:spPr>
        <p:txBody>
          <a:bodyPr wrap="square">
            <a:spAutoFit/>
          </a:bodyPr>
          <a:lstStyle/>
          <a:p>
            <a:r>
              <a:rPr lang="es-MX" dirty="0"/>
              <a:t>5.a Productos generados en la primera sesión de trabajo. Productos:  2. </a:t>
            </a:r>
            <a:r>
              <a:rPr lang="es-MX" b="1" dirty="0">
                <a:solidFill>
                  <a:srgbClr val="FF0000"/>
                </a:solidFill>
              </a:rPr>
              <a:t>Producto 3</a:t>
            </a:r>
            <a:r>
              <a:rPr lang="es-MX" dirty="0"/>
              <a:t>. Fotografías de la sesión tomadas por los propios grupos y la persona asignada para tal fin.</a:t>
            </a:r>
          </a:p>
        </p:txBody>
      </p:sp>
    </p:spTree>
    <p:extLst>
      <p:ext uri="{BB962C8B-B14F-4D97-AF65-F5344CB8AC3E}">
        <p14:creationId xmlns:p14="http://schemas.microsoft.com/office/powerpoint/2010/main" val="397212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xmlns="" id="{3A3585EF-6B30-43D6-BC87-925C22B287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980" y="1800619"/>
            <a:ext cx="11793220" cy="4838720"/>
          </a:xfrm>
        </p:spPr>
      </p:pic>
      <p:sp>
        <p:nvSpPr>
          <p:cNvPr id="7" name="Rectángulo 6">
            <a:extLst>
              <a:ext uri="{FF2B5EF4-FFF2-40B4-BE49-F238E27FC236}">
                <a16:creationId xmlns:a16="http://schemas.microsoft.com/office/drawing/2014/main" xmlns="" id="{17B87DF6-F78E-4549-852F-C74CE32902BA}"/>
              </a:ext>
            </a:extLst>
          </p:cNvPr>
          <p:cNvSpPr/>
          <p:nvPr/>
        </p:nvSpPr>
        <p:spPr>
          <a:xfrm>
            <a:off x="397564" y="186035"/>
            <a:ext cx="11642035" cy="646331"/>
          </a:xfrm>
          <a:prstGeom prst="rect">
            <a:avLst/>
          </a:prstGeom>
        </p:spPr>
        <p:txBody>
          <a:bodyPr wrap="square">
            <a:spAutoFit/>
          </a:bodyPr>
          <a:lstStyle/>
          <a:p>
            <a:r>
              <a:rPr lang="es-MX" dirty="0"/>
              <a:t>5.a Productos generados en la primera sesión de trabajo. Productos:  2. </a:t>
            </a:r>
            <a:r>
              <a:rPr lang="es-MX" b="1" dirty="0">
                <a:solidFill>
                  <a:srgbClr val="FF0000"/>
                </a:solidFill>
              </a:rPr>
              <a:t>Producto 3</a:t>
            </a:r>
            <a:r>
              <a:rPr lang="es-MX" dirty="0"/>
              <a:t>. Fotografías de la sesión tomadas por los propios grupos y la persona asignada para tal fin.</a:t>
            </a:r>
          </a:p>
        </p:txBody>
      </p:sp>
    </p:spTree>
    <p:extLst>
      <p:ext uri="{BB962C8B-B14F-4D97-AF65-F5344CB8AC3E}">
        <p14:creationId xmlns:p14="http://schemas.microsoft.com/office/powerpoint/2010/main" val="78362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400" dirty="0"/>
              <a:t>5.b Organizador gráfico que muestre los contenidos y conceptos de todas las asignaturas </a:t>
            </a:r>
            <a:r>
              <a:rPr lang="es-MX" sz="2400" dirty="0" err="1"/>
              <a:t>invoucradas</a:t>
            </a:r>
            <a:r>
              <a:rPr lang="es-MX" sz="2400" dirty="0"/>
              <a:t> en el </a:t>
            </a:r>
            <a:r>
              <a:rPr lang="es-MX" sz="2400" dirty="0" err="1"/>
              <a:t>procto</a:t>
            </a:r>
            <a:r>
              <a:rPr lang="es-MX" sz="2400" dirty="0"/>
              <a:t> y su interrelación (</a:t>
            </a:r>
            <a:r>
              <a:rPr lang="es-MX" sz="2400" dirty="0">
                <a:solidFill>
                  <a:srgbClr val="FF0000"/>
                </a:solidFill>
              </a:rPr>
              <a:t>Producto 2. </a:t>
            </a:r>
            <a:r>
              <a:rPr lang="es-MX" sz="2400" dirty="0">
                <a:solidFill>
                  <a:schemeClr val="tx1"/>
                </a:solidFill>
              </a:rPr>
              <a:t>)</a:t>
            </a:r>
            <a:endParaRPr lang="es-MX" sz="2400" dirty="0"/>
          </a:p>
        </p:txBody>
      </p:sp>
      <p:pic>
        <p:nvPicPr>
          <p:cNvPr id="5" name="Imagen 4" descr="Imagen que contiene texto&#10;&#10;Descripción generada con confianza muy alta">
            <a:extLst>
              <a:ext uri="{FF2B5EF4-FFF2-40B4-BE49-F238E27FC236}">
                <a16:creationId xmlns:a16="http://schemas.microsoft.com/office/drawing/2014/main" xmlns="" id="{856E2ED4-22C0-4A9B-AC53-51E4F31A9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06111" y="1154463"/>
            <a:ext cx="4807500" cy="5658678"/>
          </a:xfrm>
          <a:prstGeom prst="rect">
            <a:avLst/>
          </a:prstGeom>
        </p:spPr>
      </p:pic>
    </p:spTree>
    <p:extLst>
      <p:ext uri="{BB962C8B-B14F-4D97-AF65-F5344CB8AC3E}">
        <p14:creationId xmlns:p14="http://schemas.microsoft.com/office/powerpoint/2010/main" val="214901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DC8A9BBE-2F0C-42B7-AC51-9E39D10A50BC}"/>
              </a:ext>
            </a:extLst>
          </p:cNvPr>
          <p:cNvGraphicFramePr>
            <a:graphicFrameLocks noGrp="1"/>
          </p:cNvGraphicFramePr>
          <p:nvPr>
            <p:ph idx="1"/>
            <p:extLst>
              <p:ext uri="{D42A27DB-BD31-4B8C-83A1-F6EECF244321}">
                <p14:modId xmlns:p14="http://schemas.microsoft.com/office/powerpoint/2010/main" val="2505558869"/>
              </p:ext>
            </p:extLst>
          </p:nvPr>
        </p:nvGraphicFramePr>
        <p:xfrm>
          <a:off x="1141411" y="1141329"/>
          <a:ext cx="9906000" cy="528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áfico 14" descr="Libros">
            <a:extLst>
              <a:ext uri="{FF2B5EF4-FFF2-40B4-BE49-F238E27FC236}">
                <a16:creationId xmlns:a16="http://schemas.microsoft.com/office/drawing/2014/main" xmlns="" id="{99BDEF0B-0F6B-4124-9AA8-0AE5C3B427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32574" y="4429540"/>
            <a:ext cx="914400" cy="914400"/>
          </a:xfrm>
          <a:prstGeom prst="rect">
            <a:avLst/>
          </a:prstGeom>
        </p:spPr>
      </p:pic>
      <p:pic>
        <p:nvPicPr>
          <p:cNvPr id="17" name="Gráfico 16" descr="Libro abierto">
            <a:extLst>
              <a:ext uri="{FF2B5EF4-FFF2-40B4-BE49-F238E27FC236}">
                <a16:creationId xmlns:a16="http://schemas.microsoft.com/office/drawing/2014/main" xmlns="" id="{7CC13A19-3E2C-43B3-9FC8-32261CA187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1439748">
            <a:off x="6157427" y="5399347"/>
            <a:ext cx="914400" cy="914400"/>
          </a:xfrm>
          <a:prstGeom prst="rect">
            <a:avLst/>
          </a:prstGeom>
        </p:spPr>
      </p:pic>
      <p:pic>
        <p:nvPicPr>
          <p:cNvPr id="19" name="Gráfico 18" descr="Lápiz">
            <a:extLst>
              <a:ext uri="{FF2B5EF4-FFF2-40B4-BE49-F238E27FC236}">
                <a16:creationId xmlns:a16="http://schemas.microsoft.com/office/drawing/2014/main" xmlns="" id="{C9475786-957B-4F7E-80BA-0A244116332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439748">
            <a:off x="7233860" y="3713923"/>
            <a:ext cx="914400" cy="914400"/>
          </a:xfrm>
          <a:prstGeom prst="rect">
            <a:avLst/>
          </a:prstGeom>
        </p:spPr>
      </p:pic>
      <p:pic>
        <p:nvPicPr>
          <p:cNvPr id="22" name="Gráfico 21" descr="Cerebro en cabeza">
            <a:extLst>
              <a:ext uri="{FF2B5EF4-FFF2-40B4-BE49-F238E27FC236}">
                <a16:creationId xmlns:a16="http://schemas.microsoft.com/office/drawing/2014/main" xmlns="" id="{15382133-563C-48B7-84A9-FD3C59120AD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2224639" y="5092148"/>
            <a:ext cx="914400" cy="914400"/>
          </a:xfrm>
          <a:prstGeom prst="rect">
            <a:avLst/>
          </a:prstGeom>
        </p:spPr>
      </p:pic>
      <p:pic>
        <p:nvPicPr>
          <p:cNvPr id="24" name="Gráfico 23" descr="Regla">
            <a:extLst>
              <a:ext uri="{FF2B5EF4-FFF2-40B4-BE49-F238E27FC236}">
                <a16:creationId xmlns:a16="http://schemas.microsoft.com/office/drawing/2014/main" xmlns="" id="{77399A98-D681-4437-899A-2FF8DFE3CAF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4386472" y="1233421"/>
            <a:ext cx="914400" cy="914400"/>
          </a:xfrm>
          <a:prstGeom prst="rect">
            <a:avLst/>
          </a:prstGeom>
        </p:spPr>
      </p:pic>
      <p:pic>
        <p:nvPicPr>
          <p:cNvPr id="26" name="Gráfico 25" descr="Libros en estantería">
            <a:extLst>
              <a:ext uri="{FF2B5EF4-FFF2-40B4-BE49-F238E27FC236}">
                <a16:creationId xmlns:a16="http://schemas.microsoft.com/office/drawing/2014/main" xmlns="" id="{604DB4FD-9BE8-4BBE-B20C-97B62693FA3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3139039" y="3567507"/>
            <a:ext cx="914400" cy="914400"/>
          </a:xfrm>
          <a:prstGeom prst="rect">
            <a:avLst/>
          </a:prstGeom>
        </p:spPr>
      </p:pic>
      <p:pic>
        <p:nvPicPr>
          <p:cNvPr id="28" name="Gráfico 27" descr="Bocadillo de pensamiento">
            <a:extLst>
              <a:ext uri="{FF2B5EF4-FFF2-40B4-BE49-F238E27FC236}">
                <a16:creationId xmlns:a16="http://schemas.microsoft.com/office/drawing/2014/main" xmlns="" id="{8DE5D391-B5F8-41EB-AF2E-E346066AEA8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958714" y="5399347"/>
            <a:ext cx="914400" cy="914400"/>
          </a:xfrm>
          <a:prstGeom prst="rect">
            <a:avLst/>
          </a:prstGeom>
        </p:spPr>
      </p:pic>
      <p:pic>
        <p:nvPicPr>
          <p:cNvPr id="30" name="Gráfico 29" descr="Documento">
            <a:extLst>
              <a:ext uri="{FF2B5EF4-FFF2-40B4-BE49-F238E27FC236}">
                <a16:creationId xmlns:a16="http://schemas.microsoft.com/office/drawing/2014/main" xmlns="" id="{FC4AAB14-203E-4403-857A-0BBA4EF29C1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8832575" y="5437780"/>
            <a:ext cx="914400" cy="914400"/>
          </a:xfrm>
          <a:prstGeom prst="rect">
            <a:avLst/>
          </a:prstGeom>
        </p:spPr>
      </p:pic>
      <p:pic>
        <p:nvPicPr>
          <p:cNvPr id="32" name="Gráfico 31" descr="Calculadora">
            <a:extLst>
              <a:ext uri="{FF2B5EF4-FFF2-40B4-BE49-F238E27FC236}">
                <a16:creationId xmlns:a16="http://schemas.microsoft.com/office/drawing/2014/main" xmlns="" id="{D8801B3E-2165-4B7C-9F78-A26007401C10}"/>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6911043" y="1571338"/>
            <a:ext cx="914400" cy="914400"/>
          </a:xfrm>
          <a:prstGeom prst="rect">
            <a:avLst/>
          </a:prstGeom>
        </p:spPr>
      </p:pic>
      <p:pic>
        <p:nvPicPr>
          <p:cNvPr id="34" name="Gráfico 33" descr="Cuaderno de estrategias">
            <a:extLst>
              <a:ext uri="{FF2B5EF4-FFF2-40B4-BE49-F238E27FC236}">
                <a16:creationId xmlns:a16="http://schemas.microsoft.com/office/drawing/2014/main" xmlns="" id="{1445CA1C-E4E2-4F7A-B3DF-9CB4B47AD0E5}"/>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4500940" y="2455176"/>
            <a:ext cx="914400" cy="914400"/>
          </a:xfrm>
          <a:prstGeom prst="rect">
            <a:avLst/>
          </a:prstGeom>
        </p:spPr>
      </p:pic>
      <p:pic>
        <p:nvPicPr>
          <p:cNvPr id="35" name="Imagen 34">
            <a:extLst>
              <a:ext uri="{FF2B5EF4-FFF2-40B4-BE49-F238E27FC236}">
                <a16:creationId xmlns:a16="http://schemas.microsoft.com/office/drawing/2014/main" xmlns="" id="{06D80759-A794-4BCB-BF4C-71E46DBB7FE1}"/>
              </a:ext>
            </a:extLst>
          </p:cNvPr>
          <p:cNvPicPr/>
          <p:nvPr/>
        </p:nvPicPr>
        <p:blipFill>
          <a:blip r:embed="rId27">
            <a:extLst>
              <a:ext uri="{28A0092B-C50C-407E-A947-70E740481C1C}">
                <a14:useLocalDpi xmlns:a14="http://schemas.microsoft.com/office/drawing/2010/main" val="0"/>
              </a:ext>
            </a:extLst>
          </a:blip>
          <a:srcRect/>
          <a:stretch>
            <a:fillRect/>
          </a:stretch>
        </p:blipFill>
        <p:spPr bwMode="auto">
          <a:xfrm>
            <a:off x="93980" y="91122"/>
            <a:ext cx="2094865" cy="1036955"/>
          </a:xfrm>
          <a:prstGeom prst="rect">
            <a:avLst/>
          </a:prstGeom>
          <a:noFill/>
        </p:spPr>
      </p:pic>
      <p:pic>
        <p:nvPicPr>
          <p:cNvPr id="2" name="Imagen 1">
            <a:extLst>
              <a:ext uri="{FF2B5EF4-FFF2-40B4-BE49-F238E27FC236}">
                <a16:creationId xmlns:a16="http://schemas.microsoft.com/office/drawing/2014/main" xmlns="" id="{9D593AC4-0A0E-411C-B9F3-CAD3898BD120}"/>
              </a:ext>
            </a:extLst>
          </p:cNvPr>
          <p:cNvPicPr>
            <a:picLocks noChangeAspect="1"/>
          </p:cNvPicPr>
          <p:nvPr/>
        </p:nvPicPr>
        <p:blipFill>
          <a:blip r:embed="rId28"/>
          <a:stretch>
            <a:fillRect/>
          </a:stretch>
        </p:blipFill>
        <p:spPr>
          <a:xfrm>
            <a:off x="2011808" y="94442"/>
            <a:ext cx="10180192" cy="1030313"/>
          </a:xfrm>
          <a:prstGeom prst="rect">
            <a:avLst/>
          </a:prstGeom>
        </p:spPr>
      </p:pic>
    </p:spTree>
    <p:extLst>
      <p:ext uri="{BB962C8B-B14F-4D97-AF65-F5344CB8AC3E}">
        <p14:creationId xmlns:p14="http://schemas.microsoft.com/office/powerpoint/2010/main" val="311488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F8B20A-EDA8-4945-891A-3E80E7875475}"/>
              </a:ext>
            </a:extLst>
          </p:cNvPr>
          <p:cNvSpPr>
            <a:spLocks noGrp="1"/>
          </p:cNvSpPr>
          <p:nvPr>
            <p:ph type="title"/>
          </p:nvPr>
        </p:nvSpPr>
        <p:spPr/>
        <p:txBody>
          <a:bodyPr/>
          <a:lstStyle/>
          <a:p>
            <a:r>
              <a:rPr lang="es-MX" dirty="0"/>
              <a:t>Vinculación de cada materia con el proyecto</a:t>
            </a:r>
          </a:p>
        </p:txBody>
      </p:sp>
      <p:sp>
        <p:nvSpPr>
          <p:cNvPr id="3" name="Marcador de contenido 2">
            <a:extLst>
              <a:ext uri="{FF2B5EF4-FFF2-40B4-BE49-F238E27FC236}">
                <a16:creationId xmlns:a16="http://schemas.microsoft.com/office/drawing/2014/main" xmlns="" id="{FB2CBE82-325B-4415-A14D-B37D93CF10E0}"/>
              </a:ext>
            </a:extLst>
          </p:cNvPr>
          <p:cNvSpPr>
            <a:spLocks noGrp="1"/>
          </p:cNvSpPr>
          <p:nvPr>
            <p:ph idx="1"/>
          </p:nvPr>
        </p:nvSpPr>
        <p:spPr/>
        <p:txBody>
          <a:bodyPr/>
          <a:lstStyle/>
          <a:p>
            <a:pPr fontAlgn="t"/>
            <a:r>
              <a:rPr lang="es-MX" dirty="0"/>
              <a:t>Matemáticas V: La materia se vincula al proyecto considerando el objetivo de lograr </a:t>
            </a:r>
            <a:r>
              <a:rPr lang="es-ES" dirty="0">
                <a:effectLst/>
              </a:rPr>
              <a:t>una comprensión y razonamiento lógico-matemático de la geometría analítica que involucre el razonamiento histórico-lingüístico de la misma, tanto a nivel de resolución de ejercicios como de la elaboración de figuras geométricas.</a:t>
            </a:r>
            <a:endParaRPr lang="es-MX" dirty="0">
              <a:effectLst/>
            </a:endParaRPr>
          </a:p>
          <a:p>
            <a:pPr fontAlgn="t"/>
            <a:r>
              <a:rPr lang="es-ES" dirty="0">
                <a:effectLst/>
              </a:rPr>
              <a:t>Literatura Universal: La materia se vincula al proyecto considerando el objetivo de lograr  la lectura de autores que incursionaron en el ámbito de las ciencias exactas.</a:t>
            </a:r>
            <a:endParaRPr lang="es-MX" dirty="0">
              <a:effectLst/>
            </a:endParaRPr>
          </a:p>
          <a:p>
            <a:pPr fontAlgn="t"/>
            <a:r>
              <a:rPr lang="es-ES" dirty="0">
                <a:effectLst/>
              </a:rPr>
              <a:t>Etimologías Grecolatinas: La materia se vincula al proyecto considerando el objetivo de alcanzar el conocimiento, en el ámbito de la geometría analítica, de los significados etimológicos de las palabras clave con relación al contenido del proyecto.</a:t>
            </a:r>
            <a:endParaRPr lang="es-MX" dirty="0">
              <a:effectLst/>
            </a:endParaRPr>
          </a:p>
          <a:p>
            <a:endParaRPr lang="es-MX" dirty="0"/>
          </a:p>
        </p:txBody>
      </p:sp>
    </p:spTree>
    <p:extLst>
      <p:ext uri="{BB962C8B-B14F-4D97-AF65-F5344CB8AC3E}">
        <p14:creationId xmlns:p14="http://schemas.microsoft.com/office/powerpoint/2010/main" val="90845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599"/>
            <a:ext cx="10353762" cy="1363579"/>
          </a:xfrm>
        </p:spPr>
        <p:txBody>
          <a:bodyPr>
            <a:noAutofit/>
          </a:bodyPr>
          <a:lstStyle/>
          <a:p>
            <a:r>
              <a:rPr lang="es-MX" dirty="0"/>
              <a:t>5. c Introducción o justificación y descripción del proyecto</a:t>
            </a:r>
          </a:p>
        </p:txBody>
      </p:sp>
      <p:sp>
        <p:nvSpPr>
          <p:cNvPr id="3" name="Marcador de contenido 2"/>
          <p:cNvSpPr>
            <a:spLocks noGrp="1"/>
          </p:cNvSpPr>
          <p:nvPr>
            <p:ph idx="1"/>
          </p:nvPr>
        </p:nvSpPr>
        <p:spPr>
          <a:xfrm>
            <a:off x="1154954" y="2603500"/>
            <a:ext cx="10457926" cy="3416300"/>
          </a:xfrm>
        </p:spPr>
        <p:txBody>
          <a:bodyPr>
            <a:normAutofit/>
          </a:bodyPr>
          <a:lstStyle/>
          <a:p>
            <a:r>
              <a:rPr lang="es-ES" sz="1800" dirty="0">
                <a:effectLst/>
              </a:rPr>
              <a:t>Justificación: Las matemáticas han jugado un papel determinante en el desarrollo de la humanidad. En nuestro proyecto, considerando la rama de la Geometría Analítica, como parte del programa actual de estudios de Matemáticas V. Asimismo, no podrían comprenderse sin un medio y modos de comunicación, tal como o constituyen el idioma (que en nuestro contexto es el español, que deriva en gran medida del griego y el latín), lo cual se plasma también en la transmisión de las ideas, como lo constituye la literatura. </a:t>
            </a:r>
          </a:p>
          <a:p>
            <a:r>
              <a:rPr lang="es-ES" sz="1800" dirty="0">
                <a:effectLst/>
              </a:rPr>
              <a:t>Descripción del proyecto: En este sentido, los alumnos abordarán  la geometría analítica desde la visión de las etimologías grecolatinas y la literatura de Edad Media y el Renacimiento. Así podrán comprender la interdisciplinariedad entre estas tres materias, con el fin de asimilar y vincular estos conocimientos en la realidad.</a:t>
            </a:r>
            <a:endParaRPr lang="es-MX" sz="1800" dirty="0">
              <a:effectLst/>
            </a:endParaRPr>
          </a:p>
          <a:p>
            <a:pPr marL="36900" indent="0" algn="just">
              <a:buNone/>
            </a:pPr>
            <a:endParaRPr lang="es-MX" sz="2000" dirty="0"/>
          </a:p>
        </p:txBody>
      </p:sp>
    </p:spTree>
    <p:extLst>
      <p:ext uri="{BB962C8B-B14F-4D97-AF65-F5344CB8AC3E}">
        <p14:creationId xmlns:p14="http://schemas.microsoft.com/office/powerpoint/2010/main" val="236320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969" y="699349"/>
            <a:ext cx="11405936" cy="706964"/>
          </a:xfrm>
        </p:spPr>
        <p:txBody>
          <a:bodyPr>
            <a:noAutofit/>
          </a:bodyPr>
          <a:lstStyle/>
          <a:p>
            <a:r>
              <a:rPr lang="es-MX" dirty="0"/>
              <a:t>5. d Objetivo general del proyecto y de cada asignatura involucrada.</a:t>
            </a:r>
          </a:p>
        </p:txBody>
      </p:sp>
      <p:sp>
        <p:nvSpPr>
          <p:cNvPr id="3" name="Marcador de contenido 2"/>
          <p:cNvSpPr>
            <a:spLocks noGrp="1"/>
          </p:cNvSpPr>
          <p:nvPr>
            <p:ph idx="1"/>
          </p:nvPr>
        </p:nvSpPr>
        <p:spPr>
          <a:xfrm>
            <a:off x="1074744" y="1957138"/>
            <a:ext cx="10457926" cy="4399547"/>
          </a:xfrm>
        </p:spPr>
        <p:txBody>
          <a:bodyPr>
            <a:normAutofit/>
          </a:bodyPr>
          <a:lstStyle/>
          <a:p>
            <a:pPr algn="just"/>
            <a:r>
              <a:rPr lang="es-ES" sz="1800" dirty="0">
                <a:effectLst/>
              </a:rPr>
              <a:t>Objetivo general del proyecto: Que los estudiantes, a partir de su realidad cotidiana, contextualicen y signifiquen la Geometría Analítica a partir de un análisis y reflexión apoyados en la Etimología y el Contexto Histórico-Literario.</a:t>
            </a:r>
          </a:p>
          <a:p>
            <a:pPr fontAlgn="t"/>
            <a:r>
              <a:rPr lang="es-ES" sz="1800" dirty="0">
                <a:effectLst/>
              </a:rPr>
              <a:t>Objetivo de la materia de Matemáticas V: </a:t>
            </a:r>
            <a:r>
              <a:rPr lang="es-ES" dirty="0">
                <a:effectLst/>
              </a:rPr>
              <a:t>Una comprensión y razonamiento lógico-matemático de la geometría analítica que involucre el razonamiento histórico-lingüístico de la misma, tanto a nivel de resolución de ejercicios como de la elaboración de figuras geométricas.</a:t>
            </a:r>
            <a:endParaRPr lang="es-MX" dirty="0">
              <a:effectLst/>
            </a:endParaRPr>
          </a:p>
          <a:p>
            <a:pPr fontAlgn="t"/>
            <a:r>
              <a:rPr lang="es-ES" dirty="0">
                <a:effectLst/>
              </a:rPr>
              <a:t>Objetivo de la materia de Literatura Universal: La lectura de autores que incursionaron en el ámbito de las ciencias exactas.</a:t>
            </a:r>
            <a:endParaRPr lang="es-MX" dirty="0">
              <a:effectLst/>
            </a:endParaRPr>
          </a:p>
          <a:p>
            <a:pPr fontAlgn="t"/>
            <a:r>
              <a:rPr lang="es-ES" dirty="0">
                <a:effectLst/>
              </a:rPr>
              <a:t>Objetivo de la materia de Etimologías Grecolatinas: El conocimiento, en el ámbito de la geometría analítica, de los significados etimológicos de las palabras clave en dicha materia. </a:t>
            </a:r>
            <a:endParaRPr lang="es-MX" dirty="0">
              <a:effectLst/>
            </a:endParaRPr>
          </a:p>
          <a:p>
            <a:pPr algn="just"/>
            <a:endParaRPr lang="es-MX" sz="1800" dirty="0"/>
          </a:p>
        </p:txBody>
      </p:sp>
    </p:spTree>
    <p:extLst>
      <p:ext uri="{BB962C8B-B14F-4D97-AF65-F5344CB8AC3E}">
        <p14:creationId xmlns:p14="http://schemas.microsoft.com/office/powerpoint/2010/main" val="91537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95" y="204048"/>
            <a:ext cx="12079705" cy="1402168"/>
          </a:xfrm>
        </p:spPr>
        <p:txBody>
          <a:bodyPr>
            <a:noAutofit/>
          </a:bodyPr>
          <a:lstStyle/>
          <a:p>
            <a:r>
              <a:rPr lang="es-MX" sz="3200" dirty="0"/>
              <a:t>5. e Pregunta generadora, pregunta guía, problema a abordar, asunto a resolver o a probar, propuesta, etcétera. Del proyecto(s) a realizar.</a:t>
            </a:r>
          </a:p>
        </p:txBody>
      </p:sp>
      <p:sp>
        <p:nvSpPr>
          <p:cNvPr id="3" name="Marcador de contenido 2"/>
          <p:cNvSpPr>
            <a:spLocks noGrp="1"/>
          </p:cNvSpPr>
          <p:nvPr>
            <p:ph idx="1"/>
          </p:nvPr>
        </p:nvSpPr>
        <p:spPr>
          <a:xfrm>
            <a:off x="769943" y="2101516"/>
            <a:ext cx="10457926" cy="3416300"/>
          </a:xfrm>
        </p:spPr>
        <p:txBody>
          <a:bodyPr>
            <a:normAutofit/>
          </a:bodyPr>
          <a:lstStyle/>
          <a:p>
            <a:pPr algn="just"/>
            <a:r>
              <a:rPr lang="es-MX" sz="2800" dirty="0"/>
              <a:t>Hacer más eficiente o mejorar algo. </a:t>
            </a:r>
            <a:r>
              <a:rPr lang="es-ES" sz="2800" dirty="0">
                <a:effectLst/>
              </a:rPr>
              <a:t>¿Es posible que los alumnos signifiquen y contextualicen la geometría analítica en su realidad cotidiana?</a:t>
            </a:r>
            <a:endParaRPr lang="es-MX" sz="2800" dirty="0"/>
          </a:p>
          <a:p>
            <a:pPr marL="0" indent="0" algn="just">
              <a:buNone/>
            </a:pPr>
            <a:r>
              <a:rPr lang="es-ES" sz="2800" dirty="0">
                <a:effectLst/>
              </a:rPr>
              <a:t>Que los estudiantes, a partir de su realidad cotidiana, contextualicen y signifiquen la Geometría Analítica a partir de un análisis y reflexión apoyados en la Etimología y el Contexto Histórico-Literario.</a:t>
            </a:r>
            <a:endParaRPr lang="es-MX" sz="2800" dirty="0"/>
          </a:p>
        </p:txBody>
      </p:sp>
    </p:spTree>
    <p:extLst>
      <p:ext uri="{BB962C8B-B14F-4D97-AF65-F5344CB8AC3E}">
        <p14:creationId xmlns:p14="http://schemas.microsoft.com/office/powerpoint/2010/main" val="209002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CBB7CF-D265-4CC2-8DAC-907FADE680B6}"/>
              </a:ext>
            </a:extLst>
          </p:cNvPr>
          <p:cNvSpPr>
            <a:spLocks noGrp="1"/>
          </p:cNvSpPr>
          <p:nvPr>
            <p:ph type="title"/>
          </p:nvPr>
        </p:nvSpPr>
        <p:spPr>
          <a:xfrm>
            <a:off x="112295" y="116576"/>
            <a:ext cx="11695392" cy="970450"/>
          </a:xfrm>
        </p:spPr>
        <p:txBody>
          <a:bodyPr>
            <a:noAutofit/>
          </a:bodyPr>
          <a:lstStyle/>
          <a:p>
            <a:r>
              <a:rPr lang="es-MX" sz="2000" dirty="0"/>
              <a:t>5.F Contenido. Temas y productos propuestos, organizados en forma cronológica. Integrar diferentes tipos  de evidencias o herramientas, por ejemplo: Manuscritas, digitales, impresas, físicas, documentos para planeación y seguimiento, etc. </a:t>
            </a:r>
          </a:p>
        </p:txBody>
      </p:sp>
      <p:graphicFrame>
        <p:nvGraphicFramePr>
          <p:cNvPr id="4" name="Marcador de contenido 3">
            <a:extLst>
              <a:ext uri="{FF2B5EF4-FFF2-40B4-BE49-F238E27FC236}">
                <a16:creationId xmlns:a16="http://schemas.microsoft.com/office/drawing/2014/main" xmlns="" id="{513581C5-7781-401E-B1E3-0ADCF74F257B}"/>
              </a:ext>
            </a:extLst>
          </p:cNvPr>
          <p:cNvGraphicFramePr>
            <a:graphicFrameLocks noGrp="1"/>
          </p:cNvGraphicFramePr>
          <p:nvPr>
            <p:ph idx="1"/>
            <p:extLst>
              <p:ext uri="{D42A27DB-BD31-4B8C-83A1-F6EECF244321}">
                <p14:modId xmlns:p14="http://schemas.microsoft.com/office/powerpoint/2010/main" val="1015240482"/>
              </p:ext>
            </p:extLst>
          </p:nvPr>
        </p:nvGraphicFramePr>
        <p:xfrm>
          <a:off x="212034" y="1087026"/>
          <a:ext cx="11502888" cy="4823444"/>
        </p:xfrm>
        <a:graphic>
          <a:graphicData uri="http://schemas.openxmlformats.org/drawingml/2006/table">
            <a:tbl>
              <a:tblPr/>
              <a:tblGrid>
                <a:gridCol w="1510749">
                  <a:extLst>
                    <a:ext uri="{9D8B030D-6E8A-4147-A177-3AD203B41FA5}">
                      <a16:colId xmlns:a16="http://schemas.microsoft.com/office/drawing/2014/main" xmlns="" val="1661339765"/>
                    </a:ext>
                  </a:extLst>
                </a:gridCol>
                <a:gridCol w="3304853">
                  <a:extLst>
                    <a:ext uri="{9D8B030D-6E8A-4147-A177-3AD203B41FA5}">
                      <a16:colId xmlns:a16="http://schemas.microsoft.com/office/drawing/2014/main" xmlns="" val="469999649"/>
                    </a:ext>
                  </a:extLst>
                </a:gridCol>
                <a:gridCol w="4875581">
                  <a:extLst>
                    <a:ext uri="{9D8B030D-6E8A-4147-A177-3AD203B41FA5}">
                      <a16:colId xmlns:a16="http://schemas.microsoft.com/office/drawing/2014/main" xmlns="" val="3778783823"/>
                    </a:ext>
                  </a:extLst>
                </a:gridCol>
                <a:gridCol w="1811705">
                  <a:extLst>
                    <a:ext uri="{9D8B030D-6E8A-4147-A177-3AD203B41FA5}">
                      <a16:colId xmlns:a16="http://schemas.microsoft.com/office/drawing/2014/main" xmlns="" val="1799936828"/>
                    </a:ext>
                  </a:extLst>
                </a:gridCol>
              </a:tblGrid>
              <a:tr h="856744">
                <a:tc>
                  <a:txBody>
                    <a:bodyPr/>
                    <a:lstStyle/>
                    <a:p>
                      <a:pPr algn="ctr">
                        <a:lnSpc>
                          <a:spcPct val="115000"/>
                        </a:lnSpc>
                        <a:spcAft>
                          <a:spcPts val="0"/>
                        </a:spcAft>
                      </a:pP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Disciplinas:</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1. </a:t>
                      </a:r>
                    </a:p>
                    <a:p>
                      <a:pPr>
                        <a:lnSpc>
                          <a:spcPct val="115000"/>
                        </a:lnSpc>
                        <a:spcAft>
                          <a:spcPts val="0"/>
                        </a:spcAft>
                      </a:pPr>
                      <a:r>
                        <a:rPr lang="es-ES" sz="1400" b="1" u="sng"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Matemáticas V</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2. </a:t>
                      </a:r>
                    </a:p>
                    <a:p>
                      <a:pPr>
                        <a:lnSpc>
                          <a:spcPct val="115000"/>
                        </a:lnSpc>
                        <a:spcAft>
                          <a:spcPts val="0"/>
                        </a:spcAft>
                      </a:pPr>
                      <a:r>
                        <a:rPr lang="es-ES" sz="1400" b="1" u="sng"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Literatura Universal</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3.</a:t>
                      </a:r>
                      <a:endParaRPr lang="es-MX" sz="14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400" b="1" u="sng"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Etimologías Grecolatinas</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extLst>
                  <a:ext uri="{0D108BD9-81ED-4DB2-BD59-A6C34878D82A}">
                    <a16:rowId xmlns:a16="http://schemas.microsoft.com/office/drawing/2014/main" xmlns="" val="1872932500"/>
                  </a:ext>
                </a:extLst>
              </a:tr>
              <a:tr h="3966700">
                <a:tc>
                  <a:txBody>
                    <a:bodyPr/>
                    <a:lstStyle/>
                    <a:p>
                      <a:pPr algn="just">
                        <a:lnSpc>
                          <a:spcPct val="115000"/>
                        </a:lnSpc>
                        <a:spcAft>
                          <a:spcPts val="0"/>
                        </a:spcAft>
                      </a:pP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1. Contenidos/</a:t>
                      </a:r>
                    </a:p>
                    <a:p>
                      <a:pPr algn="just">
                        <a:lnSpc>
                          <a:spcPct val="115000"/>
                        </a:lnSpc>
                        <a:spcAft>
                          <a:spcPts val="0"/>
                        </a:spcAft>
                      </a:pP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Temas Involucrados </a:t>
                      </a:r>
                      <a:r>
                        <a:rPr lang="es-ES" sz="14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del  programa, que se consideran</a:t>
                      </a:r>
                      <a:endParaRPr lang="es-MX" sz="1400" b="1" dirty="0">
                        <a:solidFill>
                          <a:srgbClr val="000000"/>
                        </a:solidFill>
                        <a:effectLst/>
                        <a:latin typeface="Arial" panose="020B0604020202020204" pitchFamily="34" charset="0"/>
                        <a:ea typeface="Arial" panose="020B0604020202020204" pitchFamily="34" charset="0"/>
                      </a:endParaRPr>
                    </a:p>
                    <a:p>
                      <a:pPr marL="180340" algn="just">
                        <a:lnSpc>
                          <a:spcPct val="115000"/>
                        </a:lnSpc>
                        <a:spcAft>
                          <a:spcPts val="0"/>
                        </a:spcAft>
                      </a:pPr>
                      <a:r>
                        <a:rPr lang="es-ES" sz="14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Arial" panose="020B0604020202020204" pitchFamily="34" charset="0"/>
                        <a:ea typeface="Arial" panose="020B0604020202020204" pitchFamily="34" charset="0"/>
                      </a:endParaRPr>
                    </a:p>
                    <a:p>
                      <a:pPr marL="180340" algn="just">
                        <a:lnSpc>
                          <a:spcPct val="115000"/>
                        </a:lnSpc>
                        <a:spcAft>
                          <a:spcPts val="0"/>
                        </a:spcAft>
                      </a:pPr>
                      <a:r>
                        <a:rPr lang="es-ES" sz="14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Relaciones y Funciones</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Funciones Trigonométricas</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Funciones Exponenciales y Logarítmicas</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Sistemas de Coordenadas y Algunos Conceptos Básicos</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Discusión de Ecuaciones Algebraicas</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Ecuación de Primer Grado</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Ecuación de Segundo Grado</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Circunferencia</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Parábola</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Elipse</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Hipérbola</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gn="just">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Las literaturas clásicas grecolatinas en la antigüedad. Las epopeyas homéricas. El género dramático en Grecia y en Roma. La i/rica grecolatina. Valores universales de la cultura clásica en el arte. La Edad Media en Europa. Los géneros literarios en el medioevo. Conceptos importantes de esta etapa. Contexto cultural de la literatura. Los grandes autores de la transición de la Edad Media al Renacimiento. La literatura en el Renacimiento. Características de la literatura renacentista. Lectura de textos seleccionados. Análisis estructural. El contexto sociocultural. Géneros literarios cultivados en este período</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gn="l">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Composición y derivación españolas con elementos griegos.</a:t>
                      </a:r>
                      <a:endParaRPr lang="es-MX" sz="14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Composición y derivación españolas con elementos latinos.</a:t>
                      </a:r>
                      <a:endParaRPr lang="es-MX" sz="14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extLst>
                  <a:ext uri="{0D108BD9-81ED-4DB2-BD59-A6C34878D82A}">
                    <a16:rowId xmlns:a16="http://schemas.microsoft.com/office/drawing/2014/main" xmlns="" val="3722397802"/>
                  </a:ext>
                </a:extLst>
              </a:tr>
            </a:tbl>
          </a:graphicData>
        </a:graphic>
      </p:graphicFrame>
    </p:spTree>
    <p:extLst>
      <p:ext uri="{BB962C8B-B14F-4D97-AF65-F5344CB8AC3E}">
        <p14:creationId xmlns:p14="http://schemas.microsoft.com/office/powerpoint/2010/main" val="123124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505" y="176463"/>
            <a:ext cx="11238085" cy="1229850"/>
          </a:xfrm>
        </p:spPr>
        <p:txBody>
          <a:bodyPr>
            <a:normAutofit/>
          </a:bodyPr>
          <a:lstStyle/>
          <a:p>
            <a:r>
              <a:rPr lang="es-MX" sz="2000" dirty="0"/>
              <a:t>5.F Contenido. Temas y productos propuestos, organizados en forma cronológica. Integrar diferentes tipos  de evidencias o herramientas, por ejemplo: Manuscritas, digitales, impresas, físicas, documentos para planeación y seguimiento, etc. </a:t>
            </a:r>
          </a:p>
        </p:txBody>
      </p:sp>
      <p:graphicFrame>
        <p:nvGraphicFramePr>
          <p:cNvPr id="3" name="Tabla 2">
            <a:extLst>
              <a:ext uri="{FF2B5EF4-FFF2-40B4-BE49-F238E27FC236}">
                <a16:creationId xmlns:a16="http://schemas.microsoft.com/office/drawing/2014/main" xmlns="" id="{F7CB762B-EDB7-46E5-954F-1CFA3CA9260F}"/>
              </a:ext>
            </a:extLst>
          </p:cNvPr>
          <p:cNvGraphicFramePr>
            <a:graphicFrameLocks noGrp="1"/>
          </p:cNvGraphicFramePr>
          <p:nvPr>
            <p:extLst>
              <p:ext uri="{D42A27DB-BD31-4B8C-83A1-F6EECF244321}">
                <p14:modId xmlns:p14="http://schemas.microsoft.com/office/powerpoint/2010/main" val="600445408"/>
              </p:ext>
            </p:extLst>
          </p:nvPr>
        </p:nvGraphicFramePr>
        <p:xfrm>
          <a:off x="457200" y="1406313"/>
          <a:ext cx="10973390" cy="4557165"/>
        </p:xfrm>
        <a:graphic>
          <a:graphicData uri="http://schemas.openxmlformats.org/drawingml/2006/table">
            <a:tbl>
              <a:tblPr/>
              <a:tblGrid>
                <a:gridCol w="2485584">
                  <a:extLst>
                    <a:ext uri="{9D8B030D-6E8A-4147-A177-3AD203B41FA5}">
                      <a16:colId xmlns:a16="http://schemas.microsoft.com/office/drawing/2014/main" xmlns="" val="2131933535"/>
                    </a:ext>
                  </a:extLst>
                </a:gridCol>
                <a:gridCol w="2629676">
                  <a:extLst>
                    <a:ext uri="{9D8B030D-6E8A-4147-A177-3AD203B41FA5}">
                      <a16:colId xmlns:a16="http://schemas.microsoft.com/office/drawing/2014/main" xmlns="" val="3002213637"/>
                    </a:ext>
                  </a:extLst>
                </a:gridCol>
                <a:gridCol w="2605659">
                  <a:extLst>
                    <a:ext uri="{9D8B030D-6E8A-4147-A177-3AD203B41FA5}">
                      <a16:colId xmlns:a16="http://schemas.microsoft.com/office/drawing/2014/main" xmlns="" val="4272351602"/>
                    </a:ext>
                  </a:extLst>
                </a:gridCol>
                <a:gridCol w="3252471">
                  <a:extLst>
                    <a:ext uri="{9D8B030D-6E8A-4147-A177-3AD203B41FA5}">
                      <a16:colId xmlns:a16="http://schemas.microsoft.com/office/drawing/2014/main" xmlns="" val="203034332"/>
                    </a:ext>
                  </a:extLst>
                </a:gridCol>
              </a:tblGrid>
              <a:tr h="4557165">
                <a:tc>
                  <a:txBody>
                    <a:bodyPr/>
                    <a:lstStyle/>
                    <a:p>
                      <a:pPr>
                        <a:lnSpc>
                          <a:spcPct val="115000"/>
                        </a:lnSpc>
                        <a:spcAft>
                          <a:spcPts val="0"/>
                        </a:spcAft>
                      </a:pPr>
                      <a:r>
                        <a:rPr lang="es-ES" sz="16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2. Conceptos clave,</a:t>
                      </a:r>
                      <a:endParaRPr lang="es-MX" sz="16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6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Trascendentales.</a:t>
                      </a:r>
                      <a:endParaRPr lang="es-MX" sz="1600" dirty="0">
                        <a:solidFill>
                          <a:srgbClr val="000000"/>
                        </a:solidFill>
                        <a:effectLst/>
                        <a:latin typeface="Arial" panose="020B0604020202020204" pitchFamily="34" charset="0"/>
                        <a:ea typeface="Arial" panose="020B0604020202020204" pitchFamily="34" charset="0"/>
                      </a:endParaRPr>
                    </a:p>
                    <a:p>
                      <a:pPr marL="176530">
                        <a:lnSpc>
                          <a:spcPct val="115000"/>
                        </a:lnSpc>
                        <a:spcAft>
                          <a:spcPts val="0"/>
                        </a:spcAft>
                      </a:pPr>
                      <a:r>
                        <a:rPr lang="es-ES" sz="16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Conceptos básicos que surgen  del proyecto,  permiten la comprensión del mismo y  pueden ser transferibles a otros ámbitos.</a:t>
                      </a:r>
                      <a:endParaRPr lang="es-MX" sz="1600" dirty="0">
                        <a:solidFill>
                          <a:srgbClr val="000000"/>
                        </a:solidFill>
                        <a:effectLst/>
                        <a:latin typeface="Arial" panose="020B0604020202020204" pitchFamily="34" charset="0"/>
                        <a:ea typeface="Arial" panose="020B0604020202020204" pitchFamily="34" charset="0"/>
                      </a:endParaRPr>
                    </a:p>
                    <a:p>
                      <a:pPr marL="176530">
                        <a:lnSpc>
                          <a:spcPct val="115000"/>
                        </a:lnSpc>
                        <a:spcAft>
                          <a:spcPts val="0"/>
                        </a:spcAft>
                      </a:pPr>
                      <a:r>
                        <a:rPr lang="es-ES" sz="16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Se consideran parte de un  Glosario.</a:t>
                      </a:r>
                      <a:endParaRPr lang="es-MX" sz="1600" dirty="0">
                        <a:solidFill>
                          <a:srgbClr val="000000"/>
                        </a:solidFill>
                        <a:effectLst/>
                        <a:latin typeface="Arial" panose="020B0604020202020204" pitchFamily="34" charset="0"/>
                        <a:ea typeface="Arial" panose="020B0604020202020204" pitchFamily="34" charset="0"/>
                      </a:endParaRPr>
                    </a:p>
                    <a:p>
                      <a:pPr algn="just">
                        <a:lnSpc>
                          <a:spcPct val="115000"/>
                        </a:lnSpc>
                        <a:spcAft>
                          <a:spcPts val="0"/>
                        </a:spcAft>
                      </a:pPr>
                      <a:r>
                        <a:rPr lang="es-ES" sz="16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6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Vincular los conceptos principales de la Geometría Analítica, desde su origen y significación a través de, las Etimologías Grecolatinas; asimismo, contextualizar los autores y el proceso histórico literario en el que se desarrolla para, posteriormente, resolver problemas que lleven a la construcción de figuras geométricas representativas.</a:t>
                      </a:r>
                      <a:endParaRPr lang="es-MX" sz="16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Vincular a los pensadores y sus obras en el contexto que va de las culturas grecolatinas hasta el Renacimiento, con la finalidad de comprender los momentos históricos que influenciaron su producción matemática. </a:t>
                      </a:r>
                      <a:endParaRPr lang="es-MX" sz="16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Vincular el significado desde su raíz grecolatina con el vocabulario que se usa en la geometría analítica. </a:t>
                      </a:r>
                      <a:endParaRPr lang="es-MX" sz="16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extLst>
                  <a:ext uri="{0D108BD9-81ED-4DB2-BD59-A6C34878D82A}">
                    <a16:rowId xmlns:a16="http://schemas.microsoft.com/office/drawing/2014/main" xmlns="" val="2963820593"/>
                  </a:ext>
                </a:extLst>
              </a:tr>
            </a:tbl>
          </a:graphicData>
        </a:graphic>
      </p:graphicFrame>
    </p:spTree>
    <p:extLst>
      <p:ext uri="{BB962C8B-B14F-4D97-AF65-F5344CB8AC3E}">
        <p14:creationId xmlns:p14="http://schemas.microsoft.com/office/powerpoint/2010/main" val="159006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Profesores Integrantes</a:t>
            </a:r>
          </a:p>
        </p:txBody>
      </p:sp>
      <p:sp>
        <p:nvSpPr>
          <p:cNvPr id="3" name="Marcador de contenido 2"/>
          <p:cNvSpPr>
            <a:spLocks noGrp="1"/>
          </p:cNvSpPr>
          <p:nvPr>
            <p:ph idx="1"/>
          </p:nvPr>
        </p:nvSpPr>
        <p:spPr/>
        <p:txBody>
          <a:bodyPr/>
          <a:lstStyle/>
          <a:p>
            <a:r>
              <a:rPr lang="es-MX" dirty="0"/>
              <a:t>Jorge Fernando Cruz Torres (Coordinador, Matemáticas V)</a:t>
            </a:r>
          </a:p>
          <a:p>
            <a:r>
              <a:rPr lang="es-MX" dirty="0"/>
              <a:t>Verónica Vega Salgado (Etimologías Grecolatinas)</a:t>
            </a:r>
          </a:p>
          <a:p>
            <a:r>
              <a:rPr lang="es-MX" dirty="0"/>
              <a:t>María Cristina Dorantes Martínez (Literatura Universal)</a:t>
            </a:r>
          </a:p>
        </p:txBody>
      </p:sp>
    </p:spTree>
    <p:extLst>
      <p:ext uri="{BB962C8B-B14F-4D97-AF65-F5344CB8AC3E}">
        <p14:creationId xmlns:p14="http://schemas.microsoft.com/office/powerpoint/2010/main" val="128365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938C9D-02A1-4796-8379-6C35F10E01CC}"/>
              </a:ext>
            </a:extLst>
          </p:cNvPr>
          <p:cNvSpPr>
            <a:spLocks noGrp="1"/>
          </p:cNvSpPr>
          <p:nvPr>
            <p:ph type="title"/>
          </p:nvPr>
        </p:nvSpPr>
        <p:spPr/>
        <p:txBody>
          <a:bodyPr>
            <a:noAutofit/>
          </a:bodyPr>
          <a:lstStyle/>
          <a:p>
            <a:r>
              <a:rPr lang="es-MX" sz="2000" dirty="0"/>
              <a:t>5.F Contenido. Temas y productos propuestos, organizados en forma cronológica. Integrar diferentes tipos  de evidencias o herramientas, por ejemplo: Manuscritas, digitales, impresas, físicas, documentos para planeación y seguimiento, etc. </a:t>
            </a:r>
          </a:p>
        </p:txBody>
      </p:sp>
      <p:graphicFrame>
        <p:nvGraphicFramePr>
          <p:cNvPr id="6" name="Tabla 5">
            <a:extLst>
              <a:ext uri="{FF2B5EF4-FFF2-40B4-BE49-F238E27FC236}">
                <a16:creationId xmlns:a16="http://schemas.microsoft.com/office/drawing/2014/main" xmlns="" id="{B3D578C7-FCF5-41C9-89FB-9445A68411E8}"/>
              </a:ext>
            </a:extLst>
          </p:cNvPr>
          <p:cNvGraphicFramePr>
            <a:graphicFrameLocks noGrp="1"/>
          </p:cNvGraphicFramePr>
          <p:nvPr>
            <p:extLst>
              <p:ext uri="{D42A27DB-BD31-4B8C-83A1-F6EECF244321}">
                <p14:modId xmlns:p14="http://schemas.microsoft.com/office/powerpoint/2010/main" val="1451552468"/>
              </p:ext>
            </p:extLst>
          </p:nvPr>
        </p:nvGraphicFramePr>
        <p:xfrm>
          <a:off x="716817" y="2194561"/>
          <a:ext cx="10747717" cy="3043365"/>
        </p:xfrm>
        <a:graphic>
          <a:graphicData uri="http://schemas.openxmlformats.org/drawingml/2006/table">
            <a:tbl>
              <a:tblPr>
                <a:tableStyleId>{5C22544A-7EE6-4342-B048-85BDC9FD1C3A}</a:tableStyleId>
              </a:tblPr>
              <a:tblGrid>
                <a:gridCol w="5280557">
                  <a:extLst>
                    <a:ext uri="{9D8B030D-6E8A-4147-A177-3AD203B41FA5}">
                      <a16:colId xmlns:a16="http://schemas.microsoft.com/office/drawing/2014/main" xmlns="" val="1253746171"/>
                    </a:ext>
                  </a:extLst>
                </a:gridCol>
                <a:gridCol w="5467160">
                  <a:extLst>
                    <a:ext uri="{9D8B030D-6E8A-4147-A177-3AD203B41FA5}">
                      <a16:colId xmlns:a16="http://schemas.microsoft.com/office/drawing/2014/main" xmlns="" val="3105204310"/>
                    </a:ext>
                  </a:extLst>
                </a:gridCol>
              </a:tblGrid>
              <a:tr h="637934">
                <a:tc>
                  <a:txBody>
                    <a:bodyPr/>
                    <a:lstStyle/>
                    <a:p>
                      <a:pPr marL="342900" lvl="0" indent="-342900" algn="ctr">
                        <a:lnSpc>
                          <a:spcPct val="115000"/>
                        </a:lnSpc>
                        <a:spcAft>
                          <a:spcPts val="0"/>
                        </a:spcAft>
                        <a:buFont typeface="+mj-lt"/>
                        <a:buAutoNum type="arabicPeriod"/>
                      </a:pPr>
                      <a:r>
                        <a:rPr lang="es-ES" sz="1800" b="1" dirty="0">
                          <a:solidFill>
                            <a:srgbClr val="002060"/>
                          </a:solidFill>
                          <a:effectLst/>
                        </a:rPr>
                        <a:t>¿Cuántas horas se trabajarán de manera  </a:t>
                      </a:r>
                      <a:endParaRPr lang="es-MX" sz="1800" b="1" dirty="0">
                        <a:solidFill>
                          <a:srgbClr val="002060"/>
                        </a:solidFill>
                        <a:effectLst/>
                      </a:endParaRPr>
                    </a:p>
                    <a:p>
                      <a:pPr marL="457200" algn="ctr">
                        <a:lnSpc>
                          <a:spcPct val="115000"/>
                        </a:lnSpc>
                        <a:spcAft>
                          <a:spcPts val="0"/>
                        </a:spcAft>
                      </a:pPr>
                      <a:r>
                        <a:rPr lang="es-ES" sz="1800" b="1" dirty="0">
                          <a:solidFill>
                            <a:srgbClr val="002060"/>
                          </a:solidFill>
                          <a:effectLst/>
                        </a:rPr>
                        <a:t>disciplinaria ?</a:t>
                      </a:r>
                      <a:endParaRPr lang="es-MX" sz="1800" b="1" dirty="0">
                        <a:solidFill>
                          <a:srgbClr val="00206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tc>
                  <a:txBody>
                    <a:bodyPr/>
                    <a:lstStyle/>
                    <a:p>
                      <a:pPr algn="ctr">
                        <a:lnSpc>
                          <a:spcPct val="115000"/>
                        </a:lnSpc>
                        <a:spcAft>
                          <a:spcPts val="0"/>
                        </a:spcAft>
                      </a:pPr>
                      <a:r>
                        <a:rPr lang="es-ES" sz="1800" b="1" dirty="0">
                          <a:solidFill>
                            <a:srgbClr val="002060"/>
                          </a:solidFill>
                          <a:effectLst/>
                        </a:rPr>
                        <a:t>2.  ¿Cuántas horas se trabajarán de manera interdisciplinaria?</a:t>
                      </a:r>
                      <a:endParaRPr lang="es-MX" sz="1800" b="1" dirty="0">
                        <a:solidFill>
                          <a:srgbClr val="002060"/>
                        </a:solidFill>
                        <a:effectLst/>
                      </a:endParaRPr>
                    </a:p>
                    <a:p>
                      <a:pPr algn="ctr">
                        <a:lnSpc>
                          <a:spcPct val="115000"/>
                        </a:lnSpc>
                        <a:spcAft>
                          <a:spcPts val="0"/>
                        </a:spcAft>
                      </a:pPr>
                      <a:r>
                        <a:rPr lang="es-ES" sz="1800" b="1" dirty="0">
                          <a:solidFill>
                            <a:srgbClr val="002060"/>
                          </a:solidFill>
                          <a:effectLst/>
                        </a:rPr>
                        <a:t> </a:t>
                      </a:r>
                      <a:endParaRPr lang="es-MX" sz="1800" b="1" dirty="0">
                        <a:solidFill>
                          <a:srgbClr val="00206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extLst>
                  <a:ext uri="{0D108BD9-81ED-4DB2-BD59-A6C34878D82A}">
                    <a16:rowId xmlns:a16="http://schemas.microsoft.com/office/drawing/2014/main" xmlns="" val="1424434022"/>
                  </a:ext>
                </a:extLst>
              </a:tr>
              <a:tr h="1626964">
                <a:tc>
                  <a:txBody>
                    <a:bodyPr/>
                    <a:lstStyle/>
                    <a:p>
                      <a:pPr>
                        <a:lnSpc>
                          <a:spcPct val="115000"/>
                        </a:lnSpc>
                        <a:spcAft>
                          <a:spcPts val="0"/>
                        </a:spcAft>
                      </a:pPr>
                      <a:r>
                        <a:rPr lang="es-ES" sz="1800" dirty="0">
                          <a:solidFill>
                            <a:srgbClr val="002060"/>
                          </a:solidFill>
                          <a:effectLst/>
                        </a:rPr>
                        <a:t> </a:t>
                      </a:r>
                      <a:endParaRPr lang="es-MX" sz="1800" dirty="0">
                        <a:solidFill>
                          <a:srgbClr val="002060"/>
                        </a:solidFill>
                        <a:effectLst/>
                      </a:endParaRPr>
                    </a:p>
                    <a:p>
                      <a:pPr algn="ctr">
                        <a:lnSpc>
                          <a:spcPct val="115000"/>
                        </a:lnSpc>
                        <a:spcAft>
                          <a:spcPts val="0"/>
                        </a:spcAft>
                      </a:pPr>
                      <a:r>
                        <a:rPr lang="es-ES" sz="1800" dirty="0">
                          <a:solidFill>
                            <a:srgbClr val="002060"/>
                          </a:solidFill>
                          <a:effectLst/>
                        </a:rPr>
                        <a:t>2 horas a la semana</a:t>
                      </a:r>
                      <a:endParaRPr lang="es-MX" sz="1800" dirty="0">
                        <a:solidFill>
                          <a:srgbClr val="002060"/>
                        </a:solidFill>
                        <a:effectLst/>
                      </a:endParaRPr>
                    </a:p>
                    <a:p>
                      <a:pPr>
                        <a:lnSpc>
                          <a:spcPct val="115000"/>
                        </a:lnSpc>
                        <a:spcAft>
                          <a:spcPts val="0"/>
                        </a:spcAft>
                      </a:pPr>
                      <a:r>
                        <a:rPr lang="es-ES" sz="1800" dirty="0">
                          <a:solidFill>
                            <a:srgbClr val="002060"/>
                          </a:solidFill>
                          <a:effectLst/>
                        </a:rPr>
                        <a:t> </a:t>
                      </a:r>
                      <a:endParaRPr lang="es-MX" sz="1800" dirty="0">
                        <a:solidFill>
                          <a:srgbClr val="002060"/>
                        </a:solidFill>
                        <a:effectLst/>
                      </a:endParaRPr>
                    </a:p>
                    <a:p>
                      <a:pPr>
                        <a:lnSpc>
                          <a:spcPct val="115000"/>
                        </a:lnSpc>
                        <a:spcAft>
                          <a:spcPts val="0"/>
                        </a:spcAft>
                      </a:pPr>
                      <a:r>
                        <a:rPr lang="es-ES" sz="1800" dirty="0">
                          <a:solidFill>
                            <a:srgbClr val="002060"/>
                          </a:solidFill>
                          <a:effectLst/>
                        </a:rPr>
                        <a:t> </a:t>
                      </a:r>
                      <a:endParaRPr lang="es-MX" sz="1800" dirty="0">
                        <a:solidFill>
                          <a:srgbClr val="002060"/>
                        </a:solidFill>
                        <a:effectLst/>
                      </a:endParaRPr>
                    </a:p>
                    <a:p>
                      <a:pPr>
                        <a:lnSpc>
                          <a:spcPct val="115000"/>
                        </a:lnSpc>
                        <a:spcAft>
                          <a:spcPts val="0"/>
                        </a:spcAft>
                      </a:pPr>
                      <a:r>
                        <a:rPr lang="es-ES" sz="1800" dirty="0">
                          <a:solidFill>
                            <a:srgbClr val="002060"/>
                          </a:solidFill>
                          <a:effectLst/>
                        </a:rPr>
                        <a:t> </a:t>
                      </a:r>
                      <a:endParaRPr lang="es-MX" sz="1800" dirty="0">
                        <a:solidFill>
                          <a:srgbClr val="002060"/>
                        </a:solidFill>
                        <a:effectLst/>
                      </a:endParaRPr>
                    </a:p>
                    <a:p>
                      <a:pPr>
                        <a:lnSpc>
                          <a:spcPct val="115000"/>
                        </a:lnSpc>
                        <a:spcAft>
                          <a:spcPts val="0"/>
                        </a:spcAft>
                      </a:pPr>
                      <a:r>
                        <a:rPr lang="es-ES" sz="1800" dirty="0">
                          <a:solidFill>
                            <a:srgbClr val="002060"/>
                          </a:solidFill>
                          <a:effectLst/>
                        </a:rPr>
                        <a:t> </a:t>
                      </a:r>
                      <a:endParaRPr lang="es-MX" sz="1800" dirty="0">
                        <a:solidFill>
                          <a:srgbClr val="00206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tc>
                  <a:txBody>
                    <a:bodyPr/>
                    <a:lstStyle/>
                    <a:p>
                      <a:pPr>
                        <a:lnSpc>
                          <a:spcPct val="115000"/>
                        </a:lnSpc>
                        <a:spcAft>
                          <a:spcPts val="0"/>
                        </a:spcAft>
                      </a:pPr>
                      <a:r>
                        <a:rPr lang="es-ES" sz="1800" dirty="0">
                          <a:solidFill>
                            <a:srgbClr val="002060"/>
                          </a:solidFill>
                          <a:effectLst/>
                        </a:rPr>
                        <a:t> </a:t>
                      </a:r>
                      <a:endParaRPr lang="es-MX" sz="1800" dirty="0">
                        <a:solidFill>
                          <a:srgbClr val="002060"/>
                        </a:solidFill>
                        <a:effectLst/>
                      </a:endParaRPr>
                    </a:p>
                    <a:p>
                      <a:pPr algn="ctr">
                        <a:lnSpc>
                          <a:spcPct val="115000"/>
                        </a:lnSpc>
                        <a:spcAft>
                          <a:spcPts val="0"/>
                        </a:spcAft>
                      </a:pPr>
                      <a:r>
                        <a:rPr lang="es-ES" sz="1800" dirty="0">
                          <a:solidFill>
                            <a:srgbClr val="002060"/>
                          </a:solidFill>
                          <a:effectLst/>
                        </a:rPr>
                        <a:t>2 horas a la semana</a:t>
                      </a:r>
                      <a:endParaRPr lang="es-MX" sz="1800" dirty="0">
                        <a:solidFill>
                          <a:srgbClr val="00206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extLst>
                  <a:ext uri="{0D108BD9-81ED-4DB2-BD59-A6C34878D82A}">
                    <a16:rowId xmlns:a16="http://schemas.microsoft.com/office/drawing/2014/main" xmlns="" val="2129240388"/>
                  </a:ext>
                </a:extLst>
              </a:tr>
            </a:tbl>
          </a:graphicData>
        </a:graphic>
      </p:graphicFrame>
    </p:spTree>
    <p:extLst>
      <p:ext uri="{BB962C8B-B14F-4D97-AF65-F5344CB8AC3E}">
        <p14:creationId xmlns:p14="http://schemas.microsoft.com/office/powerpoint/2010/main" val="66463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_20171221_08401526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42900" y="1843088"/>
            <a:ext cx="5638800" cy="3171825"/>
          </a:xfrm>
          <a:prstGeom prst="rect">
            <a:avLst/>
          </a:prstGeom>
        </p:spPr>
      </p:pic>
      <p:pic>
        <p:nvPicPr>
          <p:cNvPr id="3" name="Imagen 2" descr="IMG_20171221_084017312_HD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210300" y="1843088"/>
            <a:ext cx="5638800" cy="3171825"/>
          </a:xfrm>
          <a:prstGeom prst="rect">
            <a:avLst/>
          </a:prstGeom>
        </p:spPr>
      </p:pic>
      <p:sp>
        <p:nvSpPr>
          <p:cNvPr id="6" name="Título 1">
            <a:extLst>
              <a:ext uri="{FF2B5EF4-FFF2-40B4-BE49-F238E27FC236}">
                <a16:creationId xmlns:a16="http://schemas.microsoft.com/office/drawing/2014/main" xmlns="" id="{B1FA6DC3-6942-40A1-851E-E724E23539E5}"/>
              </a:ext>
            </a:extLst>
          </p:cNvPr>
          <p:cNvSpPr txBox="1">
            <a:spLocks/>
          </p:cNvSpPr>
          <p:nvPr/>
        </p:nvSpPr>
        <p:spPr>
          <a:xfrm>
            <a:off x="919111" y="492698"/>
            <a:ext cx="10353762" cy="9704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dirty="0"/>
              <a:t>5.F Contenido. Temas y productos propuestos, organizados en forma cronológica. Integrar diferentes tipos  de evidencias o herramientas, por ejemplo: Manuscritas, digitales, impresas, físicas, documentos para planeación y seguimiento, etc. </a:t>
            </a:r>
          </a:p>
        </p:txBody>
      </p:sp>
    </p:spTree>
    <p:extLst>
      <p:ext uri="{BB962C8B-B14F-4D97-AF65-F5344CB8AC3E}">
        <p14:creationId xmlns:p14="http://schemas.microsoft.com/office/powerpoint/2010/main" val="138616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_20171221_092905535_HD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42900" y="1843088"/>
            <a:ext cx="5638800" cy="3171825"/>
          </a:xfrm>
          <a:prstGeom prst="rect">
            <a:avLst/>
          </a:prstGeom>
        </p:spPr>
      </p:pic>
      <p:pic>
        <p:nvPicPr>
          <p:cNvPr id="3" name="Imagen 2" descr="IMG_20171221_092908478_HD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210300" y="1843088"/>
            <a:ext cx="5638800" cy="3171825"/>
          </a:xfrm>
          <a:prstGeom prst="rect">
            <a:avLst/>
          </a:prstGeom>
        </p:spPr>
      </p:pic>
      <p:sp>
        <p:nvSpPr>
          <p:cNvPr id="7" name="Título 1">
            <a:extLst>
              <a:ext uri="{FF2B5EF4-FFF2-40B4-BE49-F238E27FC236}">
                <a16:creationId xmlns:a16="http://schemas.microsoft.com/office/drawing/2014/main" xmlns="" id="{516BA8BE-7D24-4302-BBC7-F80DE3DC8698}"/>
              </a:ext>
            </a:extLst>
          </p:cNvPr>
          <p:cNvSpPr txBox="1">
            <a:spLocks/>
          </p:cNvSpPr>
          <p:nvPr/>
        </p:nvSpPr>
        <p:spPr>
          <a:xfrm>
            <a:off x="919111" y="492698"/>
            <a:ext cx="10353762" cy="9704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dirty="0"/>
              <a:t>5.F Contenido. Temas y productos propuestos, organizados en forma cronológica. Integrar diferentes tipos  de evidencias o herramientas, por ejemplo: Manuscritas, digitales, impresas, físicas, documentos para planeación y seguimiento, etc. </a:t>
            </a:r>
          </a:p>
        </p:txBody>
      </p:sp>
    </p:spTree>
    <p:extLst>
      <p:ext uri="{BB962C8B-B14F-4D97-AF65-F5344CB8AC3E}">
        <p14:creationId xmlns:p14="http://schemas.microsoft.com/office/powerpoint/2010/main" val="1053164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463" y="699349"/>
            <a:ext cx="11254127" cy="706964"/>
          </a:xfrm>
        </p:spPr>
        <p:txBody>
          <a:bodyPr>
            <a:normAutofit/>
          </a:bodyPr>
          <a:lstStyle/>
          <a:p>
            <a:r>
              <a:rPr lang="es-MX" sz="2000" dirty="0"/>
              <a:t>5.g Formatos e instrumentos para/con la planeación, seguimiento, evaluación, autoevaluación y coevaluación.</a:t>
            </a:r>
          </a:p>
        </p:txBody>
      </p:sp>
      <p:graphicFrame>
        <p:nvGraphicFramePr>
          <p:cNvPr id="4" name="Tabla 3">
            <a:extLst>
              <a:ext uri="{FF2B5EF4-FFF2-40B4-BE49-F238E27FC236}">
                <a16:creationId xmlns:a16="http://schemas.microsoft.com/office/drawing/2014/main" xmlns="" id="{CC6A511D-83BD-4379-AFDD-08D1DF1740E1}"/>
              </a:ext>
            </a:extLst>
          </p:cNvPr>
          <p:cNvGraphicFramePr>
            <a:graphicFrameLocks noGrp="1"/>
          </p:cNvGraphicFramePr>
          <p:nvPr>
            <p:extLst>
              <p:ext uri="{D42A27DB-BD31-4B8C-83A1-F6EECF244321}">
                <p14:modId xmlns:p14="http://schemas.microsoft.com/office/powerpoint/2010/main" val="417350589"/>
              </p:ext>
            </p:extLst>
          </p:nvPr>
        </p:nvGraphicFramePr>
        <p:xfrm>
          <a:off x="596348" y="1731963"/>
          <a:ext cx="10834245" cy="4767228"/>
        </p:xfrm>
        <a:graphic>
          <a:graphicData uri="http://schemas.openxmlformats.org/drawingml/2006/table">
            <a:tbl>
              <a:tblPr/>
              <a:tblGrid>
                <a:gridCol w="2531165">
                  <a:extLst>
                    <a:ext uri="{9D8B030D-6E8A-4147-A177-3AD203B41FA5}">
                      <a16:colId xmlns:a16="http://schemas.microsoft.com/office/drawing/2014/main" xmlns="" val="769140471"/>
                    </a:ext>
                  </a:extLst>
                </a:gridCol>
                <a:gridCol w="2519232">
                  <a:extLst>
                    <a:ext uri="{9D8B030D-6E8A-4147-A177-3AD203B41FA5}">
                      <a16:colId xmlns:a16="http://schemas.microsoft.com/office/drawing/2014/main" xmlns="" val="3619272767"/>
                    </a:ext>
                  </a:extLst>
                </a:gridCol>
                <a:gridCol w="2572619">
                  <a:extLst>
                    <a:ext uri="{9D8B030D-6E8A-4147-A177-3AD203B41FA5}">
                      <a16:colId xmlns:a16="http://schemas.microsoft.com/office/drawing/2014/main" xmlns="" val="3519653450"/>
                    </a:ext>
                  </a:extLst>
                </a:gridCol>
                <a:gridCol w="3211229">
                  <a:extLst>
                    <a:ext uri="{9D8B030D-6E8A-4147-A177-3AD203B41FA5}">
                      <a16:colId xmlns:a16="http://schemas.microsoft.com/office/drawing/2014/main" xmlns="" val="3826718512"/>
                    </a:ext>
                  </a:extLst>
                </a:gridCol>
              </a:tblGrid>
              <a:tr h="2755338">
                <a:tc>
                  <a:txBody>
                    <a:bodyPr/>
                    <a:lstStyle/>
                    <a:p>
                      <a:pPr>
                        <a:lnSpc>
                          <a:spcPct val="115000"/>
                        </a:lnSpc>
                        <a:spcAft>
                          <a:spcPts val="0"/>
                        </a:spcAft>
                      </a:pPr>
                      <a:r>
                        <a:rPr lang="es-ES" sz="18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4. Evaluación.</a:t>
                      </a:r>
                      <a:endParaRPr lang="es-MX" sz="18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Productos/evidencias</a:t>
                      </a:r>
                      <a:endParaRPr lang="es-MX" sz="18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de aprendizaje para </a:t>
                      </a:r>
                      <a:endParaRPr lang="es-MX" sz="18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demostrar el</a:t>
                      </a:r>
                      <a:r>
                        <a:rPr lang="es-MX" sz="1800" dirty="0">
                          <a:solidFill>
                            <a:srgbClr val="000000"/>
                          </a:solidFill>
                          <a:effectLst/>
                          <a:latin typeface="Arial" panose="020B0604020202020204" pitchFamily="34" charset="0"/>
                          <a:ea typeface="Century Gothic" panose="020B0502020202020204" pitchFamily="34" charset="0"/>
                          <a:cs typeface="+mn-cs"/>
                        </a:rPr>
                        <a:t> </a:t>
                      </a:r>
                      <a:r>
                        <a:rPr lang="es-ES" sz="1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avance del </a:t>
                      </a:r>
                      <a:r>
                        <a:rPr lang="es-ES" sz="1800" dirty="0">
                          <a:solidFill>
                            <a:srgbClr val="17365D"/>
                          </a:solidFill>
                          <a:effectLst/>
                          <a:latin typeface="Century Gothic" panose="020B0502020202020204" pitchFamily="34" charset="0"/>
                          <a:ea typeface="Century Gothic" panose="020B0502020202020204" pitchFamily="34" charset="0"/>
                          <a:cs typeface="Century Gothic" panose="020B0502020202020204" pitchFamily="34" charset="0"/>
                        </a:rPr>
                        <a:t> proceso  y </a:t>
                      </a:r>
                      <a:endParaRPr lang="es-MX" sz="18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800" dirty="0">
                          <a:solidFill>
                            <a:srgbClr val="17365D"/>
                          </a:solidFill>
                          <a:effectLst/>
                          <a:latin typeface="Century Gothic" panose="020B0502020202020204" pitchFamily="34" charset="0"/>
                          <a:ea typeface="Century Gothic" panose="020B0502020202020204" pitchFamily="34" charset="0"/>
                          <a:cs typeface="Century Gothic" panose="020B0502020202020204" pitchFamily="34" charset="0"/>
                        </a:rPr>
                        <a:t>el logro del  objetivo</a:t>
                      </a:r>
                      <a:endParaRPr lang="es-MX" sz="18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800" dirty="0">
                          <a:solidFill>
                            <a:srgbClr val="17365D"/>
                          </a:solidFill>
                          <a:effectLst/>
                          <a:latin typeface="Century Gothic" panose="020B0502020202020204" pitchFamily="34" charset="0"/>
                          <a:ea typeface="Century Gothic" panose="020B0502020202020204" pitchFamily="34" charset="0"/>
                          <a:cs typeface="Century Gothic" panose="020B0502020202020204" pitchFamily="34" charset="0"/>
                        </a:rPr>
                        <a:t>propuesto.</a:t>
                      </a:r>
                      <a:endParaRPr lang="es-MX" sz="18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tabLst>
                          <a:tab pos="1844675" algn="r"/>
                        </a:tabLst>
                      </a:pPr>
                      <a:r>
                        <a:rPr lang="es-E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8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elaboración de un formulario en donde el alumno contextualice dichas formulas. </a:t>
                      </a:r>
                      <a:endParaRPr lang="es-MX" sz="18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elaboración de un banco de problemas incorporando elementos de las asignaturas de etimologías grecolatinas y literatura universal</a:t>
                      </a:r>
                      <a:endParaRPr lang="es-MX" sz="18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elaboración de figuras geométricas.</a:t>
                      </a:r>
                      <a:endParaRPr lang="es-MX" sz="18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elaboración de una antología de autores más representativos que dedicaron parte de sus obras a reflexionar en torno a la geometría analítica.</a:t>
                      </a:r>
                      <a:endParaRPr lang="es-MX" sz="18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tc>
                  <a:txBody>
                    <a:bodyPr/>
                    <a:lstStyle/>
                    <a:p>
                      <a:pPr>
                        <a:lnSpc>
                          <a:spcPct val="115000"/>
                        </a:lnSpc>
                        <a:spcAft>
                          <a:spcPts val="0"/>
                        </a:spcAft>
                      </a:pPr>
                      <a:r>
                        <a:rPr lang="es-E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elaboración de un glosario en donde se recupere el significado y la simbología de los conceptos grecolatinos utilizados en la geometría analítica. </a:t>
                      </a:r>
                      <a:endParaRPr lang="es-MX" sz="1800" dirty="0">
                        <a:solidFill>
                          <a:srgbClr val="000000"/>
                        </a:solidFill>
                        <a:effectLst/>
                        <a:latin typeface="Arial" panose="020B0604020202020204" pitchFamily="34" charset="0"/>
                        <a:ea typeface="Arial" panose="020B0604020202020204" pitchFamily="34" charset="0"/>
                      </a:endParaRPr>
                    </a:p>
                  </a:txBody>
                  <a:tcPr marL="17604" marR="17604" marT="17604" marB="1760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solidFill>
                      <a:schemeClr val="tx1"/>
                    </a:solidFill>
                  </a:tcPr>
                </a:tc>
                <a:extLst>
                  <a:ext uri="{0D108BD9-81ED-4DB2-BD59-A6C34878D82A}">
                    <a16:rowId xmlns:a16="http://schemas.microsoft.com/office/drawing/2014/main" xmlns="" val="4235829627"/>
                  </a:ext>
                </a:extLst>
              </a:tr>
            </a:tbl>
          </a:graphicData>
        </a:graphic>
      </p:graphicFrame>
    </p:spTree>
    <p:extLst>
      <p:ext uri="{BB962C8B-B14F-4D97-AF65-F5344CB8AC3E}">
        <p14:creationId xmlns:p14="http://schemas.microsoft.com/office/powerpoint/2010/main" val="1021219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5E716D-375E-413E-BFF1-5035BE2D08D3}"/>
              </a:ext>
            </a:extLst>
          </p:cNvPr>
          <p:cNvSpPr>
            <a:spLocks noGrp="1"/>
          </p:cNvSpPr>
          <p:nvPr>
            <p:ph type="title"/>
          </p:nvPr>
        </p:nvSpPr>
        <p:spPr/>
        <p:txBody>
          <a:bodyPr>
            <a:normAutofit/>
          </a:bodyPr>
          <a:lstStyle/>
          <a:p>
            <a:r>
              <a:rPr lang="es-MX" sz="2000" dirty="0"/>
              <a:t>5.g Formatos e instrumentos para/con la planeación, seguimiento, evaluación, autoevaluación y coevaluación.</a:t>
            </a:r>
          </a:p>
        </p:txBody>
      </p:sp>
      <p:sp>
        <p:nvSpPr>
          <p:cNvPr id="5" name="Rectangle 1">
            <a:extLst>
              <a:ext uri="{FF2B5EF4-FFF2-40B4-BE49-F238E27FC236}">
                <a16:creationId xmlns:a16="http://schemas.microsoft.com/office/drawing/2014/main" xmlns="" id="{1E8BC4ED-D3E5-4C92-ABDF-8CDCD3866567}"/>
              </a:ext>
            </a:extLst>
          </p:cNvPr>
          <p:cNvSpPr>
            <a:spLocks noChangeArrowheads="1"/>
          </p:cNvSpPr>
          <p:nvPr/>
        </p:nvSpPr>
        <p:spPr bwMode="auto">
          <a:xfrm>
            <a:off x="1738313" y="3022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 name="Tabla 5">
            <a:extLst>
              <a:ext uri="{FF2B5EF4-FFF2-40B4-BE49-F238E27FC236}">
                <a16:creationId xmlns:a16="http://schemas.microsoft.com/office/drawing/2014/main" xmlns="" id="{C8933C47-F975-4B3D-85C7-D6D00864FB3D}"/>
              </a:ext>
            </a:extLst>
          </p:cNvPr>
          <p:cNvGraphicFramePr>
            <a:graphicFrameLocks noGrp="1"/>
          </p:cNvGraphicFramePr>
          <p:nvPr>
            <p:extLst>
              <p:ext uri="{D42A27DB-BD31-4B8C-83A1-F6EECF244321}">
                <p14:modId xmlns:p14="http://schemas.microsoft.com/office/powerpoint/2010/main" val="1605686144"/>
              </p:ext>
            </p:extLst>
          </p:nvPr>
        </p:nvGraphicFramePr>
        <p:xfrm>
          <a:off x="913794" y="1880700"/>
          <a:ext cx="10630505" cy="2650744"/>
        </p:xfrm>
        <a:graphic>
          <a:graphicData uri="http://schemas.openxmlformats.org/drawingml/2006/table">
            <a:tbl>
              <a:tblPr>
                <a:tableStyleId>{5C22544A-7EE6-4342-B048-85BDC9FD1C3A}</a:tableStyleId>
              </a:tblPr>
              <a:tblGrid>
                <a:gridCol w="2407917">
                  <a:extLst>
                    <a:ext uri="{9D8B030D-6E8A-4147-A177-3AD203B41FA5}">
                      <a16:colId xmlns:a16="http://schemas.microsoft.com/office/drawing/2014/main" xmlns="" val="2184855826"/>
                    </a:ext>
                  </a:extLst>
                </a:gridCol>
                <a:gridCol w="2547506">
                  <a:extLst>
                    <a:ext uri="{9D8B030D-6E8A-4147-A177-3AD203B41FA5}">
                      <a16:colId xmlns:a16="http://schemas.microsoft.com/office/drawing/2014/main" xmlns="" val="3258715425"/>
                    </a:ext>
                  </a:extLst>
                </a:gridCol>
                <a:gridCol w="2524241">
                  <a:extLst>
                    <a:ext uri="{9D8B030D-6E8A-4147-A177-3AD203B41FA5}">
                      <a16:colId xmlns:a16="http://schemas.microsoft.com/office/drawing/2014/main" xmlns="" val="1908409584"/>
                    </a:ext>
                  </a:extLst>
                </a:gridCol>
                <a:gridCol w="3150841">
                  <a:extLst>
                    <a:ext uri="{9D8B030D-6E8A-4147-A177-3AD203B41FA5}">
                      <a16:colId xmlns:a16="http://schemas.microsoft.com/office/drawing/2014/main" xmlns="" val="3488362249"/>
                    </a:ext>
                  </a:extLst>
                </a:gridCol>
              </a:tblGrid>
              <a:tr h="533400">
                <a:tc>
                  <a:txBody>
                    <a:bodyPr/>
                    <a:lstStyle/>
                    <a:p>
                      <a:pPr algn="l" defTabSz="457200" rtl="0" eaLnBrk="1" latinLnBrk="0" hangingPunct="1">
                        <a:lnSpc>
                          <a:spcPct val="115000"/>
                        </a:lnSpc>
                        <a:spcAft>
                          <a:spcPts val="0"/>
                        </a:spcAft>
                      </a:pPr>
                      <a:r>
                        <a:rPr lang="es-ES" sz="1800" b="1" kern="1200" dirty="0">
                          <a:solidFill>
                            <a:srgbClr val="1F497D"/>
                          </a:solidFill>
                          <a:effectLst/>
                          <a:latin typeface="Century Gothic" panose="020B0502020202020204" pitchFamily="34" charset="0"/>
                          <a:ea typeface="+mn-ea"/>
                          <a:cs typeface="+mn-cs"/>
                        </a:rPr>
                        <a:t>5. Tipos y herramientas de </a:t>
                      </a:r>
                      <a:endParaRPr lang="es-MX" sz="1800" b="1" kern="1200" dirty="0">
                        <a:solidFill>
                          <a:srgbClr val="1F497D"/>
                        </a:solidFill>
                        <a:effectLst/>
                        <a:latin typeface="Century Gothic" panose="020B0502020202020204" pitchFamily="34" charset="0"/>
                        <a:ea typeface="+mn-ea"/>
                        <a:cs typeface="+mn-cs"/>
                      </a:endParaRPr>
                    </a:p>
                    <a:p>
                      <a:pPr algn="l" defTabSz="457200" rtl="0" eaLnBrk="1" latinLnBrk="0" hangingPunct="1">
                        <a:lnSpc>
                          <a:spcPct val="115000"/>
                        </a:lnSpc>
                        <a:spcAft>
                          <a:spcPts val="0"/>
                        </a:spcAft>
                      </a:pPr>
                      <a:r>
                        <a:rPr lang="es-ES" sz="1800" b="1" kern="1200" dirty="0">
                          <a:solidFill>
                            <a:srgbClr val="1F497D"/>
                          </a:solidFill>
                          <a:effectLst/>
                          <a:latin typeface="Century Gothic" panose="020B0502020202020204" pitchFamily="34" charset="0"/>
                          <a:ea typeface="+mn-ea"/>
                          <a:cs typeface="+mn-cs"/>
                        </a:rPr>
                        <a:t>evaluación.</a:t>
                      </a:r>
                      <a:endParaRPr lang="es-MX" sz="1800" b="1" kern="1200" dirty="0">
                        <a:solidFill>
                          <a:srgbClr val="1F497D"/>
                        </a:solidFill>
                        <a:effectLst/>
                        <a:latin typeface="Century Gothic" panose="020B0502020202020204" pitchFamily="34" charset="0"/>
                        <a:ea typeface="+mn-ea"/>
                        <a:cs typeface="+mn-cs"/>
                      </a:endParaRPr>
                    </a:p>
                    <a:p>
                      <a:pPr algn="l" defTabSz="457200" rtl="0" eaLnBrk="1" latinLnBrk="0" hangingPunct="1">
                        <a:lnSpc>
                          <a:spcPct val="115000"/>
                        </a:lnSpc>
                        <a:spcAft>
                          <a:spcPts val="0"/>
                        </a:spcAft>
                      </a:pPr>
                      <a:r>
                        <a:rPr lang="es-ES" sz="1800" b="1" kern="1200" dirty="0">
                          <a:solidFill>
                            <a:srgbClr val="1F497D"/>
                          </a:solidFill>
                          <a:effectLst/>
                          <a:latin typeface="Century Gothic" panose="020B0502020202020204" pitchFamily="34" charset="0"/>
                          <a:ea typeface="+mn-ea"/>
                          <a:cs typeface="+mn-cs"/>
                        </a:rPr>
                        <a:t> </a:t>
                      </a:r>
                      <a:endParaRPr lang="es-MX" sz="1800" b="1" kern="1200" dirty="0">
                        <a:solidFill>
                          <a:srgbClr val="1F497D"/>
                        </a:solidFill>
                        <a:effectLst/>
                        <a:latin typeface="Century Gothic" panose="020B0502020202020204" pitchFamily="34" charset="0"/>
                        <a:ea typeface="+mn-ea"/>
                        <a:cs typeface="+mn-cs"/>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 </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tc>
                  <a:txBody>
                    <a:bodyPr/>
                    <a:lstStyle/>
                    <a:p>
                      <a:pPr>
                        <a:lnSpc>
                          <a:spcPct val="115000"/>
                        </a:lnSpc>
                        <a:spcAft>
                          <a:spcPts val="0"/>
                        </a:spcAft>
                      </a:pPr>
                      <a:r>
                        <a:rPr lang="es-ES" sz="1800" dirty="0">
                          <a:effectLst/>
                        </a:rPr>
                        <a:t>Grupal, en la que se toma en cuenta una rúbrica de limpieza, hoja de ruta de trabajo, bitácora de actividades, formulario, banco de problemas y figuras representativas.</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tc>
                  <a:txBody>
                    <a:bodyPr/>
                    <a:lstStyle/>
                    <a:p>
                      <a:pPr>
                        <a:lnSpc>
                          <a:spcPct val="115000"/>
                        </a:lnSpc>
                        <a:spcAft>
                          <a:spcPts val="0"/>
                        </a:spcAft>
                      </a:pPr>
                      <a:r>
                        <a:rPr lang="es-ES" sz="1800" dirty="0">
                          <a:effectLst/>
                        </a:rPr>
                        <a:t>Grupal, en la que se toma en cuenta la redacción, la ortografía, la estructura y el cuerpo de la antología.</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tc>
                  <a:txBody>
                    <a:bodyPr/>
                    <a:lstStyle/>
                    <a:p>
                      <a:pPr>
                        <a:lnSpc>
                          <a:spcPct val="115000"/>
                        </a:lnSpc>
                        <a:spcAft>
                          <a:spcPts val="0"/>
                        </a:spcAft>
                      </a:pPr>
                      <a:r>
                        <a:rPr lang="es-ES" sz="1800" dirty="0">
                          <a:effectLst/>
                        </a:rPr>
                        <a:t>Grupal, en la que se toma en cuenta la investigación y la presentación de los conceptos. </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solidFill>
                      <a:schemeClr val="tx1"/>
                    </a:solidFill>
                  </a:tcPr>
                </a:tc>
                <a:extLst>
                  <a:ext uri="{0D108BD9-81ED-4DB2-BD59-A6C34878D82A}">
                    <a16:rowId xmlns:a16="http://schemas.microsoft.com/office/drawing/2014/main" xmlns="" val="1201117326"/>
                  </a:ext>
                </a:extLst>
              </a:tr>
            </a:tbl>
          </a:graphicData>
        </a:graphic>
      </p:graphicFrame>
    </p:spTree>
    <p:extLst>
      <p:ext uri="{BB962C8B-B14F-4D97-AF65-F5344CB8AC3E}">
        <p14:creationId xmlns:p14="http://schemas.microsoft.com/office/powerpoint/2010/main" val="387508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18D8B2-C3BD-4C4B-9CEE-EAEA4663F7CE}"/>
              </a:ext>
            </a:extLst>
          </p:cNvPr>
          <p:cNvSpPr>
            <a:spLocks noGrp="1"/>
          </p:cNvSpPr>
          <p:nvPr>
            <p:ph type="title"/>
          </p:nvPr>
        </p:nvSpPr>
        <p:spPr/>
        <p:txBody>
          <a:bodyPr>
            <a:normAutofit/>
          </a:bodyPr>
          <a:lstStyle/>
          <a:p>
            <a:r>
              <a:rPr lang="es-MX" sz="2000" dirty="0"/>
              <a:t>5.g Formatos e instrumentos para/con la planeación, seguimiento, evaluación, autoevaluación y coevaluación.</a:t>
            </a:r>
          </a:p>
        </p:txBody>
      </p:sp>
      <p:graphicFrame>
        <p:nvGraphicFramePr>
          <p:cNvPr id="7" name="Tabla 6">
            <a:extLst>
              <a:ext uri="{FF2B5EF4-FFF2-40B4-BE49-F238E27FC236}">
                <a16:creationId xmlns:a16="http://schemas.microsoft.com/office/drawing/2014/main" xmlns="" id="{C527FC5D-09CF-4E4F-8709-AC09FF58083D}"/>
              </a:ext>
            </a:extLst>
          </p:cNvPr>
          <p:cNvGraphicFramePr>
            <a:graphicFrameLocks noGrp="1"/>
          </p:cNvGraphicFramePr>
          <p:nvPr>
            <p:extLst>
              <p:ext uri="{D42A27DB-BD31-4B8C-83A1-F6EECF244321}">
                <p14:modId xmlns:p14="http://schemas.microsoft.com/office/powerpoint/2010/main" val="2587642059"/>
              </p:ext>
            </p:extLst>
          </p:nvPr>
        </p:nvGraphicFramePr>
        <p:xfrm>
          <a:off x="351692" y="2188686"/>
          <a:ext cx="11352628" cy="3930760"/>
        </p:xfrm>
        <a:graphic>
          <a:graphicData uri="http://schemas.openxmlformats.org/drawingml/2006/table">
            <a:tbl>
              <a:tblPr>
                <a:tableStyleId>{5C22544A-7EE6-4342-B048-85BDC9FD1C3A}</a:tableStyleId>
              </a:tblPr>
              <a:tblGrid>
                <a:gridCol w="11352628">
                  <a:extLst>
                    <a:ext uri="{9D8B030D-6E8A-4147-A177-3AD203B41FA5}">
                      <a16:colId xmlns:a16="http://schemas.microsoft.com/office/drawing/2014/main" xmlns="" val="2966120523"/>
                    </a:ext>
                  </a:extLst>
                </a:gridCol>
              </a:tblGrid>
              <a:tr h="705090">
                <a:tc>
                  <a:txBody>
                    <a:bodyPr/>
                    <a:lstStyle/>
                    <a:p>
                      <a:pPr marL="0" lvl="0" indent="-342900" algn="l" defTabSz="457200" rtl="0" eaLnBrk="1" latinLnBrk="0" hangingPunct="1">
                        <a:lnSpc>
                          <a:spcPct val="115000"/>
                        </a:lnSpc>
                        <a:spcAft>
                          <a:spcPts val="0"/>
                        </a:spcAft>
                        <a:buFont typeface="+mj-lt"/>
                        <a:buAutoNum type="arabicPeriod"/>
                      </a:pPr>
                      <a:r>
                        <a:rPr lang="es-ES" sz="1400" b="1" kern="1200" dirty="0">
                          <a:solidFill>
                            <a:srgbClr val="1F497D"/>
                          </a:solidFill>
                          <a:effectLst/>
                          <a:latin typeface="Century Gothic" panose="020B0502020202020204" pitchFamily="34" charset="0"/>
                          <a:ea typeface="+mn-ea"/>
                          <a:cs typeface="+mn-cs"/>
                        </a:rPr>
                        <a:t>¿Qué se presentará?   2. ¿Cuándo?   3. ¿Cómo?  4. ¿Dónde?   4. ¿Con qué?</a:t>
                      </a:r>
                      <a:r>
                        <a:rPr lang="es-MX" sz="1400" b="1" kern="1200" dirty="0">
                          <a:solidFill>
                            <a:srgbClr val="1F497D"/>
                          </a:solidFill>
                          <a:effectLst/>
                          <a:latin typeface="Century Gothic" panose="020B0502020202020204" pitchFamily="34" charset="0"/>
                          <a:ea typeface="+mn-ea"/>
                          <a:cs typeface="+mn-cs"/>
                        </a:rPr>
                        <a:t> </a:t>
                      </a:r>
                      <a:r>
                        <a:rPr lang="es-ES" sz="1400" b="1" kern="1200" dirty="0">
                          <a:solidFill>
                            <a:srgbClr val="1F497D"/>
                          </a:solidFill>
                          <a:effectLst/>
                          <a:latin typeface="Century Gothic" panose="020B0502020202020204" pitchFamily="34" charset="0"/>
                          <a:ea typeface="+mn-ea"/>
                          <a:cs typeface="+mn-cs"/>
                        </a:rPr>
                        <a:t>5. ¿A quién, por qué y para qué?  </a:t>
                      </a:r>
                      <a:endParaRPr lang="es-MX" sz="1400" b="1" kern="1200" dirty="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extLst>
                  <a:ext uri="{0D108BD9-81ED-4DB2-BD59-A6C34878D82A}">
                    <a16:rowId xmlns:a16="http://schemas.microsoft.com/office/drawing/2014/main" xmlns="" val="376257796"/>
                  </a:ext>
                </a:extLst>
              </a:tr>
              <a:tr h="3225670">
                <a:tc>
                  <a:txBody>
                    <a:bodyPr/>
                    <a:lstStyle/>
                    <a:p>
                      <a:pPr marL="0" lvl="3" indent="-2286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alisto MT" panose="02040603050505030304" pitchFamily="18" charset="0"/>
                          <a:ea typeface="+mn-ea"/>
                          <a:cs typeface="+mn-cs"/>
                        </a:rPr>
                        <a:t>Se presentará una presentación en </a:t>
                      </a:r>
                      <a:r>
                        <a:rPr lang="es-ES" sz="1400" b="0" kern="1200" dirty="0" err="1">
                          <a:solidFill>
                            <a:srgbClr val="1F497D"/>
                          </a:solidFill>
                          <a:effectLst/>
                          <a:latin typeface="Calisto MT" panose="02040603050505030304" pitchFamily="18" charset="0"/>
                          <a:ea typeface="+mn-ea"/>
                          <a:cs typeface="+mn-cs"/>
                        </a:rPr>
                        <a:t>Power</a:t>
                      </a:r>
                      <a:r>
                        <a:rPr lang="es-ES" sz="1400" b="0" kern="1200" dirty="0">
                          <a:solidFill>
                            <a:srgbClr val="1F497D"/>
                          </a:solidFill>
                          <a:effectLst/>
                          <a:latin typeface="Calisto MT" panose="02040603050505030304" pitchFamily="18" charset="0"/>
                          <a:ea typeface="+mn-ea"/>
                          <a:cs typeface="+mn-cs"/>
                        </a:rPr>
                        <a:t> Point explicando todos los elementos que confluyen en el proyecto, así como una maqueta donde se explique la utilización de figuras geométricas, su origen etimológico, el contexto histórico cultural, acompañado de fichas de trabajo, rúbrica, ruta de trabajo y un problema ejemplo.</a:t>
                      </a:r>
                      <a:endParaRPr lang="es-MX" sz="1400" b="0" kern="1200" dirty="0">
                        <a:solidFill>
                          <a:srgbClr val="1F497D"/>
                        </a:solidFill>
                        <a:effectLst/>
                        <a:latin typeface="Calisto MT" panose="02040603050505030304" pitchFamily="18" charset="0"/>
                        <a:ea typeface="+mn-ea"/>
                        <a:cs typeface="+mn-cs"/>
                      </a:endParaRPr>
                    </a:p>
                    <a:p>
                      <a:pPr marL="0" lvl="3" indent="-2286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alisto MT" panose="02040603050505030304" pitchFamily="18" charset="0"/>
                          <a:ea typeface="+mn-ea"/>
                          <a:cs typeface="+mn-cs"/>
                        </a:rPr>
                        <a:t>En las fechas que indique el programa operativo y/o cuando se nos sea solicitado</a:t>
                      </a:r>
                      <a:endParaRPr lang="es-MX" sz="1400" b="0" kern="1200" dirty="0">
                        <a:solidFill>
                          <a:srgbClr val="1F497D"/>
                        </a:solidFill>
                        <a:effectLst/>
                        <a:latin typeface="Calisto MT" panose="02040603050505030304" pitchFamily="18" charset="0"/>
                        <a:ea typeface="+mn-ea"/>
                        <a:cs typeface="+mn-cs"/>
                      </a:endParaRPr>
                    </a:p>
                    <a:p>
                      <a:pPr marL="0" lvl="3" indent="-2286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alisto MT" panose="02040603050505030304" pitchFamily="18" charset="0"/>
                          <a:ea typeface="+mn-ea"/>
                          <a:cs typeface="+mn-cs"/>
                        </a:rPr>
                        <a:t>En equipo, exponiendo en conjunto el proyecto.</a:t>
                      </a:r>
                      <a:endParaRPr lang="es-MX" sz="1400" b="0" kern="1200" dirty="0">
                        <a:solidFill>
                          <a:srgbClr val="1F497D"/>
                        </a:solidFill>
                        <a:effectLst/>
                        <a:latin typeface="Calisto MT" panose="02040603050505030304" pitchFamily="18" charset="0"/>
                        <a:ea typeface="+mn-ea"/>
                        <a:cs typeface="+mn-cs"/>
                      </a:endParaRPr>
                    </a:p>
                    <a:p>
                      <a:pPr marL="0" lvl="3" indent="-2286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alisto MT" panose="02040603050505030304" pitchFamily="18" charset="0"/>
                          <a:ea typeface="+mn-ea"/>
                          <a:cs typeface="+mn-cs"/>
                        </a:rPr>
                        <a:t>Se sugiere en el auditorio de la escuela</a:t>
                      </a:r>
                      <a:endParaRPr lang="es-MX" sz="1400" b="0" kern="1200" dirty="0">
                        <a:solidFill>
                          <a:srgbClr val="1F497D"/>
                        </a:solidFill>
                        <a:effectLst/>
                        <a:latin typeface="Calisto MT" panose="02040603050505030304" pitchFamily="18" charset="0"/>
                        <a:ea typeface="+mn-ea"/>
                        <a:cs typeface="+mn-cs"/>
                      </a:endParaRPr>
                    </a:p>
                    <a:p>
                      <a:pPr marL="0" lvl="3" indent="-2286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alisto MT" panose="02040603050505030304" pitchFamily="18" charset="0"/>
                          <a:ea typeface="+mn-ea"/>
                          <a:cs typeface="+mn-cs"/>
                        </a:rPr>
                        <a:t>Maqueta representativa, presentación en </a:t>
                      </a:r>
                      <a:r>
                        <a:rPr lang="es-ES" sz="1400" b="0" kern="1200" dirty="0" err="1">
                          <a:solidFill>
                            <a:srgbClr val="1F497D"/>
                          </a:solidFill>
                          <a:effectLst/>
                          <a:latin typeface="Calisto MT" panose="02040603050505030304" pitchFamily="18" charset="0"/>
                          <a:ea typeface="+mn-ea"/>
                          <a:cs typeface="+mn-cs"/>
                        </a:rPr>
                        <a:t>Power</a:t>
                      </a:r>
                      <a:r>
                        <a:rPr lang="es-ES" sz="1400" b="0" kern="1200" dirty="0">
                          <a:solidFill>
                            <a:srgbClr val="1F497D"/>
                          </a:solidFill>
                          <a:effectLst/>
                          <a:latin typeface="Calisto MT" panose="02040603050505030304" pitchFamily="18" charset="0"/>
                          <a:ea typeface="+mn-ea"/>
                          <a:cs typeface="+mn-cs"/>
                        </a:rPr>
                        <a:t> Point con diapositivas</a:t>
                      </a:r>
                      <a:endParaRPr lang="es-MX" sz="1400" b="0" kern="1200" dirty="0">
                        <a:solidFill>
                          <a:srgbClr val="1F497D"/>
                        </a:solidFill>
                        <a:effectLst/>
                        <a:latin typeface="Calisto MT" panose="02040603050505030304" pitchFamily="18" charset="0"/>
                        <a:ea typeface="+mn-ea"/>
                        <a:cs typeface="+mn-cs"/>
                      </a:endParaRPr>
                    </a:p>
                    <a:p>
                      <a:pPr marL="0" lvl="3" indent="-2286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alisto MT" panose="02040603050505030304" pitchFamily="18" charset="0"/>
                          <a:ea typeface="+mn-ea"/>
                          <a:cs typeface="+mn-cs"/>
                        </a:rPr>
                        <a:t>A la comunidad académica, sin embargo, el alcance del proyecto es para el público en general, porque se busca que los jóvenes conozcan y difundan el conocimiento, para que así, nuestro proyecto trascienda el ámbito escolar y se inserte en la interdisciplinariedad en la cotidianidad y el entorno de vida.</a:t>
                      </a:r>
                      <a:endParaRPr lang="es-MX" sz="1400" b="0" kern="1200" dirty="0">
                        <a:solidFill>
                          <a:srgbClr val="1F497D"/>
                        </a:solidFill>
                        <a:effectLst/>
                        <a:latin typeface="Calisto MT" panose="02040603050505030304" pitchFamily="18" charset="0"/>
                        <a:ea typeface="+mn-ea"/>
                        <a:cs typeface="+mn-cs"/>
                      </a:endParaRPr>
                    </a:p>
                    <a:p>
                      <a:pPr marL="0" algn="l" defTabSz="457200" rtl="0" eaLnBrk="1" latinLnBrk="0" hangingPunct="1">
                        <a:lnSpc>
                          <a:spcPct val="115000"/>
                        </a:lnSpc>
                        <a:spcAft>
                          <a:spcPts val="0"/>
                        </a:spcAft>
                      </a:pPr>
                      <a:r>
                        <a:rPr lang="es-ES" sz="1400" b="1" kern="1200" dirty="0">
                          <a:solidFill>
                            <a:srgbClr val="1F497D"/>
                          </a:solidFill>
                          <a:effectLst/>
                          <a:latin typeface="Century Gothic" panose="020B0502020202020204" pitchFamily="34" charset="0"/>
                          <a:ea typeface="+mn-ea"/>
                          <a:cs typeface="+mn-cs"/>
                        </a:rPr>
                        <a:t> </a:t>
                      </a:r>
                      <a:endParaRPr lang="es-MX" sz="1400" b="1" kern="1200" dirty="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extLst>
                  <a:ext uri="{0D108BD9-81ED-4DB2-BD59-A6C34878D82A}">
                    <a16:rowId xmlns:a16="http://schemas.microsoft.com/office/drawing/2014/main" xmlns="" val="28897260"/>
                  </a:ext>
                </a:extLst>
              </a:tr>
            </a:tbl>
          </a:graphicData>
        </a:graphic>
      </p:graphicFrame>
    </p:spTree>
    <p:extLst>
      <p:ext uri="{BB962C8B-B14F-4D97-AF65-F5344CB8AC3E}">
        <p14:creationId xmlns:p14="http://schemas.microsoft.com/office/powerpoint/2010/main" val="355511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BA60FF39-CBB4-4750-BE59-6126F59BCF82}"/>
              </a:ext>
            </a:extLst>
          </p:cNvPr>
          <p:cNvSpPr>
            <a:spLocks noGrp="1"/>
          </p:cNvSpPr>
          <p:nvPr>
            <p:ph type="ctrTitle"/>
          </p:nvPr>
        </p:nvSpPr>
        <p:spPr>
          <a:xfrm>
            <a:off x="1370693" y="604911"/>
            <a:ext cx="9440034" cy="855141"/>
          </a:xfrm>
        </p:spPr>
        <p:txBody>
          <a:bodyPr>
            <a:normAutofit/>
          </a:bodyPr>
          <a:lstStyle/>
          <a:p>
            <a:r>
              <a:rPr lang="es-MX" sz="2000" dirty="0"/>
              <a:t>5.g Formatos e instrumentos para/con la planeación, seguimiento, evaluación, autoevaluación y coevaluación.</a:t>
            </a:r>
          </a:p>
        </p:txBody>
      </p:sp>
      <p:graphicFrame>
        <p:nvGraphicFramePr>
          <p:cNvPr id="5" name="Tabla 4">
            <a:extLst>
              <a:ext uri="{FF2B5EF4-FFF2-40B4-BE49-F238E27FC236}">
                <a16:creationId xmlns:a16="http://schemas.microsoft.com/office/drawing/2014/main" xmlns="" id="{26ABB7FE-585D-4D2B-8A0F-D04A08EC86F9}"/>
              </a:ext>
            </a:extLst>
          </p:cNvPr>
          <p:cNvGraphicFramePr>
            <a:graphicFrameLocks noGrp="1"/>
          </p:cNvGraphicFramePr>
          <p:nvPr>
            <p:extLst>
              <p:ext uri="{D42A27DB-BD31-4B8C-83A1-F6EECF244321}">
                <p14:modId xmlns:p14="http://schemas.microsoft.com/office/powerpoint/2010/main" val="987006325"/>
              </p:ext>
            </p:extLst>
          </p:nvPr>
        </p:nvGraphicFramePr>
        <p:xfrm>
          <a:off x="1737785" y="1563455"/>
          <a:ext cx="8705850" cy="4626103"/>
        </p:xfrm>
        <a:graphic>
          <a:graphicData uri="http://schemas.openxmlformats.org/drawingml/2006/table">
            <a:tbl>
              <a:tblPr>
                <a:tableStyleId>{5C22544A-7EE6-4342-B048-85BDC9FD1C3A}</a:tableStyleId>
              </a:tblPr>
              <a:tblGrid>
                <a:gridCol w="2743600">
                  <a:extLst>
                    <a:ext uri="{9D8B030D-6E8A-4147-A177-3AD203B41FA5}">
                      <a16:colId xmlns:a16="http://schemas.microsoft.com/office/drawing/2014/main" xmlns="" val="2299971624"/>
                    </a:ext>
                  </a:extLst>
                </a:gridCol>
                <a:gridCol w="2743600">
                  <a:extLst>
                    <a:ext uri="{9D8B030D-6E8A-4147-A177-3AD203B41FA5}">
                      <a16:colId xmlns:a16="http://schemas.microsoft.com/office/drawing/2014/main" xmlns="" val="1421730616"/>
                    </a:ext>
                  </a:extLst>
                </a:gridCol>
                <a:gridCol w="3218650">
                  <a:extLst>
                    <a:ext uri="{9D8B030D-6E8A-4147-A177-3AD203B41FA5}">
                      <a16:colId xmlns:a16="http://schemas.microsoft.com/office/drawing/2014/main" xmlns="" val="167825564"/>
                    </a:ext>
                  </a:extLst>
                </a:gridCol>
              </a:tblGrid>
              <a:tr h="669848">
                <a:tc>
                  <a:txBody>
                    <a:bodyPr/>
                    <a:lstStyle/>
                    <a:p>
                      <a:pPr marL="0" lvl="0" indent="-342900" algn="l" defTabSz="457200" rtl="0" eaLnBrk="1" latinLnBrk="0" hangingPunct="1">
                        <a:lnSpc>
                          <a:spcPct val="115000"/>
                        </a:lnSpc>
                        <a:spcAft>
                          <a:spcPts val="0"/>
                        </a:spcAft>
                        <a:buFont typeface="+mj-lt"/>
                        <a:buAutoNum type="arabicPeriod"/>
                      </a:pPr>
                      <a:r>
                        <a:rPr lang="es-ES" sz="1400" b="1" kern="1200" dirty="0">
                          <a:solidFill>
                            <a:srgbClr val="1F497D"/>
                          </a:solidFill>
                          <a:effectLst/>
                          <a:latin typeface="Century Gothic" panose="020B0502020202020204" pitchFamily="34" charset="0"/>
                          <a:ea typeface="+mn-ea"/>
                          <a:cs typeface="+mn-cs"/>
                        </a:rPr>
                        <a:t>1. ¿Qué aspectos se evaluarán?</a:t>
                      </a:r>
                      <a:endParaRPr lang="es-MX" sz="1400" b="1" kern="1200" dirty="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tc>
                  <a:txBody>
                    <a:bodyPr/>
                    <a:lstStyle/>
                    <a:p>
                      <a:pPr marL="0" lvl="0" indent="-342900" algn="l" defTabSz="457200" rtl="0" eaLnBrk="1" latinLnBrk="0" hangingPunct="1">
                        <a:lnSpc>
                          <a:spcPct val="115000"/>
                        </a:lnSpc>
                        <a:spcAft>
                          <a:spcPts val="0"/>
                        </a:spcAft>
                        <a:buFont typeface="+mj-lt"/>
                        <a:buAutoNum type="arabicPeriod"/>
                      </a:pPr>
                      <a:r>
                        <a:rPr lang="es-ES" sz="1400" b="1" kern="1200">
                          <a:solidFill>
                            <a:srgbClr val="1F497D"/>
                          </a:solidFill>
                          <a:effectLst/>
                          <a:latin typeface="Century Gothic" panose="020B0502020202020204" pitchFamily="34" charset="0"/>
                          <a:ea typeface="+mn-ea"/>
                          <a:cs typeface="+mn-cs"/>
                        </a:rPr>
                        <a:t>2. ¿Cuáles son los criterios que se utilizarán para evaluar cada aspecto?</a:t>
                      </a:r>
                      <a:endParaRPr lang="es-MX" sz="1400" b="1" kern="120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tc>
                  <a:txBody>
                    <a:bodyPr/>
                    <a:lstStyle/>
                    <a:p>
                      <a:pPr marL="0" lvl="0" indent="-342900" algn="l" defTabSz="457200" rtl="0" eaLnBrk="1" latinLnBrk="0" hangingPunct="1">
                        <a:lnSpc>
                          <a:spcPct val="115000"/>
                        </a:lnSpc>
                        <a:spcAft>
                          <a:spcPts val="0"/>
                        </a:spcAft>
                        <a:buFont typeface="+mj-lt"/>
                        <a:buAutoNum type="arabicPeriod"/>
                      </a:pPr>
                      <a:r>
                        <a:rPr lang="es-ES" sz="1400" b="1" kern="1200">
                          <a:solidFill>
                            <a:srgbClr val="1F497D"/>
                          </a:solidFill>
                          <a:effectLst/>
                          <a:latin typeface="Century Gothic" panose="020B0502020202020204" pitchFamily="34" charset="0"/>
                          <a:ea typeface="+mn-ea"/>
                          <a:cs typeface="+mn-cs"/>
                        </a:rPr>
                        <a:t>3. Herramientas e instrumentos de evaluación que se utilizarán.</a:t>
                      </a:r>
                      <a:endParaRPr lang="es-MX" sz="1400" b="1" kern="120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extLst>
                  <a:ext uri="{0D108BD9-81ED-4DB2-BD59-A6C34878D82A}">
                    <a16:rowId xmlns:a16="http://schemas.microsoft.com/office/drawing/2014/main" xmlns="" val="2186882953"/>
                  </a:ext>
                </a:extLst>
              </a:tr>
              <a:tr h="3407841">
                <a:tc>
                  <a:txBody>
                    <a:bodyPr/>
                    <a:lstStyle/>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Matemáticas V: </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-Resolución de problemas</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-Breve reseña sobre el contexto histórico-cultural y el origen etimológico de los conceptos</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-Elaboración de figuras</a:t>
                      </a:r>
                      <a:endParaRPr lang="es-MX" sz="1400" b="0" kern="1200" dirty="0">
                        <a:solidFill>
                          <a:srgbClr val="1F497D"/>
                        </a:solidFill>
                        <a:effectLst/>
                        <a:latin typeface="Century Gothic" panose="020B0502020202020204" pitchFamily="34" charset="0"/>
                        <a:ea typeface="+mn-ea"/>
                        <a:cs typeface="+mn-cs"/>
                      </a:endParaRP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Etimologías:</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Comprensión del producto</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Desempeño (trabajo colaborativo)</a:t>
                      </a: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Literatura Universal:</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Recopilación de datos </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Redacción </a:t>
                      </a:r>
                      <a:endParaRPr lang="es-MX" sz="1400" b="0" kern="1200" dirty="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tc>
                  <a:txBody>
                    <a:bodyPr/>
                    <a:lstStyle/>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Matemáticas V: </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Orden, limpieza, entrega a tiempo, claridad en la exposición, que se cumpla con un propósito divulgativo y de interés a la comunidad. </a:t>
                      </a:r>
                      <a:endParaRPr lang="es-MX" sz="1400" b="0" kern="1200" dirty="0">
                        <a:solidFill>
                          <a:srgbClr val="1F497D"/>
                        </a:solidFill>
                        <a:effectLst/>
                        <a:latin typeface="Century Gothic" panose="020B0502020202020204" pitchFamily="34" charset="0"/>
                        <a:ea typeface="+mn-ea"/>
                        <a:cs typeface="+mn-cs"/>
                      </a:endParaRP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Etimologías:</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Sintaxis y ortografía </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Diseño</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Claridad</a:t>
                      </a: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Literatura Universal:</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Corrección de la información </a:t>
                      </a:r>
                      <a:endParaRPr lang="es-MX" sz="1400" b="0" kern="1200" dirty="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tc>
                  <a:txBody>
                    <a:bodyPr/>
                    <a:lstStyle/>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Matemáticas V: Libros de texto, sitios de interés en internet, computadora, material para construcción de figuras, bitácora de actividades, hoja de ruta, banco de problemas.</a:t>
                      </a:r>
                      <a:endParaRPr lang="es-MX" sz="1400" b="0" kern="1200" dirty="0">
                        <a:solidFill>
                          <a:srgbClr val="1F497D"/>
                        </a:solidFill>
                        <a:effectLst/>
                        <a:latin typeface="Century Gothic" panose="020B0502020202020204" pitchFamily="34" charset="0"/>
                        <a:ea typeface="+mn-ea"/>
                        <a:cs typeface="+mn-cs"/>
                      </a:endParaRP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 Etimologías:</a:t>
                      </a:r>
                      <a:endParaRPr lang="es-MX" sz="1400" b="0" kern="1200" dirty="0">
                        <a:solidFill>
                          <a:srgbClr val="1F497D"/>
                        </a:solidFill>
                        <a:effectLst/>
                        <a:latin typeface="Century Gothic" panose="020B0502020202020204" pitchFamily="34" charset="0"/>
                        <a:ea typeface="+mn-ea"/>
                        <a:cs typeface="+mn-cs"/>
                      </a:endParaRPr>
                    </a:p>
                    <a:p>
                      <a:pPr marL="0" lvl="0" indent="-342900" algn="l" defTabSz="457200" rtl="0" eaLnBrk="1" latinLnBrk="0" hangingPunct="1">
                        <a:lnSpc>
                          <a:spcPct val="115000"/>
                        </a:lnSpc>
                        <a:spcAft>
                          <a:spcPts val="0"/>
                        </a:spcAft>
                        <a:buFont typeface="+mj-lt"/>
                        <a:buAutoNum type="arabicPeriod"/>
                      </a:pPr>
                      <a:r>
                        <a:rPr lang="es-ES" sz="1400" b="0" kern="1200" dirty="0">
                          <a:solidFill>
                            <a:srgbClr val="1F497D"/>
                          </a:solidFill>
                          <a:effectLst/>
                          <a:latin typeface="Century Gothic" panose="020B0502020202020204" pitchFamily="34" charset="0"/>
                          <a:ea typeface="+mn-ea"/>
                          <a:cs typeface="+mn-cs"/>
                        </a:rPr>
                        <a:t>Rúbrica</a:t>
                      </a: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Literatura Universal:</a:t>
                      </a: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Lista de cotejo</a:t>
                      </a:r>
                      <a:endParaRPr lang="es-MX" sz="1400" b="0" kern="1200" dirty="0">
                        <a:solidFill>
                          <a:srgbClr val="1F497D"/>
                        </a:solidFill>
                        <a:effectLst/>
                        <a:latin typeface="Century Gothic" panose="020B0502020202020204" pitchFamily="34" charset="0"/>
                        <a:ea typeface="+mn-ea"/>
                        <a:cs typeface="+mn-cs"/>
                      </a:endParaRPr>
                    </a:p>
                    <a:p>
                      <a:pPr marL="0" lvl="0" indent="0" algn="l" defTabSz="457200" rtl="0" eaLnBrk="1" latinLnBrk="0" hangingPunct="1">
                        <a:lnSpc>
                          <a:spcPct val="115000"/>
                        </a:lnSpc>
                        <a:spcAft>
                          <a:spcPts val="0"/>
                        </a:spcAft>
                        <a:buFont typeface="+mj-lt"/>
                        <a:buNone/>
                      </a:pPr>
                      <a:r>
                        <a:rPr lang="es-ES" sz="1400" b="0" kern="1200" dirty="0">
                          <a:solidFill>
                            <a:srgbClr val="1F497D"/>
                          </a:solidFill>
                          <a:effectLst/>
                          <a:latin typeface="Century Gothic" panose="020B0502020202020204" pitchFamily="34" charset="0"/>
                          <a:ea typeface="+mn-ea"/>
                          <a:cs typeface="+mn-cs"/>
                        </a:rPr>
                        <a:t> </a:t>
                      </a:r>
                      <a:endParaRPr lang="es-MX" sz="1400" b="0" kern="1200" dirty="0">
                        <a:solidFill>
                          <a:srgbClr val="1F497D"/>
                        </a:solidFill>
                        <a:effectLst/>
                        <a:latin typeface="Century Gothic" panose="020B0502020202020204" pitchFamily="34" charset="0"/>
                        <a:ea typeface="+mn-ea"/>
                        <a:cs typeface="+mn-cs"/>
                      </a:endParaRPr>
                    </a:p>
                  </a:txBody>
                  <a:tcPr marL="63500" marR="63500" marT="63500" marB="63500">
                    <a:solidFill>
                      <a:schemeClr val="tx1"/>
                    </a:solidFill>
                  </a:tcPr>
                </a:tc>
                <a:extLst>
                  <a:ext uri="{0D108BD9-81ED-4DB2-BD59-A6C34878D82A}">
                    <a16:rowId xmlns:a16="http://schemas.microsoft.com/office/drawing/2014/main" xmlns="" val="2818879207"/>
                  </a:ext>
                </a:extLst>
              </a:tr>
            </a:tbl>
          </a:graphicData>
        </a:graphic>
      </p:graphicFrame>
    </p:spTree>
    <p:extLst>
      <p:ext uri="{BB962C8B-B14F-4D97-AF65-F5344CB8AC3E}">
        <p14:creationId xmlns:p14="http://schemas.microsoft.com/office/powerpoint/2010/main" val="2680988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graphicFrame>
        <p:nvGraphicFramePr>
          <p:cNvPr id="6" name="Tabla 5"/>
          <p:cNvGraphicFramePr>
            <a:graphicFrameLocks noGrp="1"/>
          </p:cNvGraphicFramePr>
          <p:nvPr>
            <p:extLst>
              <p:ext uri="{D42A27DB-BD31-4B8C-83A1-F6EECF244321}">
                <p14:modId xmlns:p14="http://schemas.microsoft.com/office/powerpoint/2010/main" val="1002891000"/>
              </p:ext>
            </p:extLst>
          </p:nvPr>
        </p:nvGraphicFramePr>
        <p:xfrm>
          <a:off x="765906" y="2767273"/>
          <a:ext cx="10896210" cy="3284938"/>
        </p:xfrm>
        <a:graphic>
          <a:graphicData uri="http://schemas.openxmlformats.org/drawingml/2006/table">
            <a:tbl>
              <a:tblPr firstRow="1" bandRow="1">
                <a:tableStyleId>{5C22544A-7EE6-4342-B048-85BDC9FD1C3A}</a:tableStyleId>
              </a:tblPr>
              <a:tblGrid>
                <a:gridCol w="3632070">
                  <a:extLst>
                    <a:ext uri="{9D8B030D-6E8A-4147-A177-3AD203B41FA5}">
                      <a16:colId xmlns:a16="http://schemas.microsoft.com/office/drawing/2014/main" xmlns="" val="20000"/>
                    </a:ext>
                  </a:extLst>
                </a:gridCol>
                <a:gridCol w="3632070">
                  <a:extLst>
                    <a:ext uri="{9D8B030D-6E8A-4147-A177-3AD203B41FA5}">
                      <a16:colId xmlns:a16="http://schemas.microsoft.com/office/drawing/2014/main" xmlns="" val="20001"/>
                    </a:ext>
                  </a:extLst>
                </a:gridCol>
                <a:gridCol w="3632070">
                  <a:extLst>
                    <a:ext uri="{9D8B030D-6E8A-4147-A177-3AD203B41FA5}">
                      <a16:colId xmlns:a16="http://schemas.microsoft.com/office/drawing/2014/main" xmlns="" val="20002"/>
                    </a:ext>
                  </a:extLst>
                </a:gridCol>
              </a:tblGrid>
              <a:tr h="419818">
                <a:tc>
                  <a:txBody>
                    <a:bodyPr/>
                    <a:lstStyle/>
                    <a:p>
                      <a:pPr algn="ctr"/>
                      <a:r>
                        <a:rPr lang="es-MX" sz="1600" dirty="0">
                          <a:solidFill>
                            <a:srgbClr val="002060"/>
                          </a:solidFill>
                          <a:latin typeface="Century Gothic" panose="020B0502020202020204" pitchFamily="34" charset="0"/>
                        </a:rPr>
                        <a:t>AVANCES</a:t>
                      </a:r>
                      <a:endParaRPr lang="es-ES" sz="1600" dirty="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600" dirty="0">
                          <a:solidFill>
                            <a:srgbClr val="002060"/>
                          </a:solidFill>
                          <a:latin typeface="Century Gothic" panose="020B0502020202020204" pitchFamily="34" charset="0"/>
                        </a:rPr>
                        <a:t>TROPIEZOS</a:t>
                      </a:r>
                      <a:endParaRPr lang="es-ES" sz="1600" dirty="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600" dirty="0">
                          <a:solidFill>
                            <a:srgbClr val="002060"/>
                          </a:solidFill>
                          <a:latin typeface="Century Gothic" panose="020B0502020202020204" pitchFamily="34" charset="0"/>
                        </a:rPr>
                        <a:t>SOLUCIONES O PROPUESTAS</a:t>
                      </a:r>
                      <a:endParaRPr lang="es-ES" sz="1600" dirty="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912186">
                <a:tc>
                  <a:txBody>
                    <a:bodyPr/>
                    <a:lstStyle/>
                    <a:p>
                      <a:pPr marL="285750" indent="-285750">
                        <a:buFont typeface="Wingdings" panose="05000000000000000000" pitchFamily="2" charset="2"/>
                        <a:buChar char="Ø"/>
                      </a:pPr>
                      <a:r>
                        <a:rPr lang="es-MX" sz="1400" dirty="0">
                          <a:solidFill>
                            <a:srgbClr val="002060"/>
                          </a:solidFill>
                          <a:latin typeface="Century Gothic" panose="020B0502020202020204" pitchFamily="34" charset="0"/>
                        </a:rPr>
                        <a:t>Se</a:t>
                      </a:r>
                      <a:r>
                        <a:rPr lang="es-MX" sz="1400" baseline="0" dirty="0">
                          <a:solidFill>
                            <a:srgbClr val="002060"/>
                          </a:solidFill>
                          <a:latin typeface="Century Gothic" panose="020B0502020202020204" pitchFamily="34" charset="0"/>
                        </a:rPr>
                        <a:t> da el trabajo Cooperativo.</a:t>
                      </a:r>
                    </a:p>
                    <a:p>
                      <a:pPr marL="285750" indent="-285750">
                        <a:buFont typeface="Wingdings" panose="05000000000000000000" pitchFamily="2" charset="2"/>
                        <a:buChar char="Ø"/>
                      </a:pPr>
                      <a:r>
                        <a:rPr lang="es-MX" sz="1400" baseline="0" dirty="0">
                          <a:solidFill>
                            <a:srgbClr val="002060"/>
                          </a:solidFill>
                          <a:latin typeface="Century Gothic" panose="020B0502020202020204" pitchFamily="34" charset="0"/>
                        </a:rPr>
                        <a:t>Se da la sinergia entre equipos.</a:t>
                      </a:r>
                    </a:p>
                    <a:p>
                      <a:pPr marL="285750" indent="-285750">
                        <a:buFont typeface="Wingdings" panose="05000000000000000000" pitchFamily="2" charset="2"/>
                        <a:buChar char="Ø"/>
                      </a:pPr>
                      <a:r>
                        <a:rPr lang="es-MX" sz="1400" baseline="0" dirty="0">
                          <a:solidFill>
                            <a:srgbClr val="002060"/>
                          </a:solidFill>
                          <a:latin typeface="Century Gothic" panose="020B0502020202020204" pitchFamily="34" charset="0"/>
                        </a:rPr>
                        <a:t>Los maestros se dan cuenta de la relación entre materias.</a:t>
                      </a:r>
                    </a:p>
                    <a:p>
                      <a:pPr marL="285750" indent="-285750">
                        <a:buFont typeface="Wingdings" panose="05000000000000000000" pitchFamily="2" charset="2"/>
                        <a:buChar char="Ø"/>
                      </a:pPr>
                      <a:r>
                        <a:rPr lang="es-MX" sz="1400" baseline="0" dirty="0">
                          <a:solidFill>
                            <a:srgbClr val="002060"/>
                          </a:solidFill>
                          <a:latin typeface="Century Gothic" panose="020B0502020202020204" pitchFamily="34" charset="0"/>
                        </a:rPr>
                        <a:t>Apertura y colaboración por parte de los docentes.</a:t>
                      </a:r>
                    </a:p>
                    <a:p>
                      <a:pPr marL="285750" indent="-285750">
                        <a:buFont typeface="Wingdings" panose="05000000000000000000" pitchFamily="2" charset="2"/>
                        <a:buChar char="Ø"/>
                      </a:pPr>
                      <a:r>
                        <a:rPr lang="es-MX" sz="1400" baseline="0" dirty="0">
                          <a:solidFill>
                            <a:srgbClr val="002060"/>
                          </a:solidFill>
                          <a:latin typeface="Century Gothic" panose="020B0502020202020204" pitchFamily="34" charset="0"/>
                        </a:rPr>
                        <a:t>Se ha fomentado el compañerismo compartiendo ideas y estrategias de trabajo.</a:t>
                      </a:r>
                    </a:p>
                    <a:p>
                      <a:pPr marL="285750" indent="-285750">
                        <a:buFont typeface="Wingdings" panose="05000000000000000000" pitchFamily="2" charset="2"/>
                        <a:buChar char="Ø"/>
                      </a:pPr>
                      <a:r>
                        <a:rPr lang="es-MX" sz="1400" baseline="0" dirty="0">
                          <a:solidFill>
                            <a:srgbClr val="002060"/>
                          </a:solidFill>
                          <a:latin typeface="Century Gothic" panose="020B0502020202020204" pitchFamily="34" charset="0"/>
                        </a:rPr>
                        <a:t>Los profesores están más enfocados en el trabajo interdisciplinario.</a:t>
                      </a:r>
                    </a:p>
                    <a:p>
                      <a:endParaRPr lang="es-ES" sz="14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buFont typeface="Arial" panose="020B0604020202020204" pitchFamily="34" charset="0"/>
                        <a:buChar char="•"/>
                      </a:pPr>
                      <a:r>
                        <a:rPr lang="es-MX" sz="1400" dirty="0">
                          <a:solidFill>
                            <a:srgbClr val="002060"/>
                          </a:solidFill>
                          <a:latin typeface="Century Gothic" panose="020B0502020202020204" pitchFamily="34" charset="0"/>
                        </a:rPr>
                        <a:t>Romper con paradigmas</a:t>
                      </a:r>
                      <a:r>
                        <a:rPr lang="es-MX" sz="1400" baseline="0" dirty="0">
                          <a:solidFill>
                            <a:srgbClr val="002060"/>
                          </a:solidFill>
                          <a:latin typeface="Century Gothic" panose="020B0502020202020204" pitchFamily="34" charset="0"/>
                        </a:rPr>
                        <a:t>.</a:t>
                      </a:r>
                    </a:p>
                    <a:p>
                      <a:pPr marL="285750" indent="-285750">
                        <a:buFont typeface="Arial" panose="020B0604020202020204" pitchFamily="34" charset="0"/>
                        <a:buChar char="•"/>
                      </a:pPr>
                      <a:r>
                        <a:rPr lang="es-MX" sz="1400" baseline="0" dirty="0">
                          <a:solidFill>
                            <a:srgbClr val="002060"/>
                          </a:solidFill>
                          <a:latin typeface="Century Gothic" panose="020B0502020202020204" pitchFamily="34" charset="0"/>
                        </a:rPr>
                        <a:t>Es difícil que coincidan en horarios para establecer acuerdos.</a:t>
                      </a:r>
                    </a:p>
                    <a:p>
                      <a:pPr marL="285750" indent="-285750">
                        <a:buFont typeface="Arial" panose="020B0604020202020204" pitchFamily="34" charset="0"/>
                        <a:buChar char="•"/>
                      </a:pPr>
                      <a:r>
                        <a:rPr lang="es-MX" sz="1400" baseline="0" dirty="0">
                          <a:solidFill>
                            <a:srgbClr val="002060"/>
                          </a:solidFill>
                          <a:latin typeface="Century Gothic" panose="020B0502020202020204" pitchFamily="34" charset="0"/>
                        </a:rPr>
                        <a:t>No hay tiempo para reunirse y ponerse de acuerdo en la logística.</a:t>
                      </a:r>
                    </a:p>
                    <a:p>
                      <a:pPr marL="285750" indent="-285750">
                        <a:buFont typeface="Arial" panose="020B0604020202020204" pitchFamily="34" charset="0"/>
                        <a:buChar char="•"/>
                      </a:pPr>
                      <a:r>
                        <a:rPr lang="es-MX" sz="1400" baseline="0" dirty="0">
                          <a:solidFill>
                            <a:srgbClr val="002060"/>
                          </a:solidFill>
                          <a:latin typeface="Century Gothic" panose="020B0502020202020204" pitchFamily="34" charset="0"/>
                        </a:rPr>
                        <a:t>Maestros compartidos con secundaria o que laboran en otras instituciones.</a:t>
                      </a:r>
                    </a:p>
                    <a:p>
                      <a:pPr marL="285750" indent="-285750">
                        <a:buFont typeface="Arial" panose="020B0604020202020204" pitchFamily="34" charset="0"/>
                        <a:buChar char="•"/>
                      </a:pPr>
                      <a:r>
                        <a:rPr lang="es-MX" sz="1400" baseline="0" dirty="0">
                          <a:solidFill>
                            <a:srgbClr val="002060"/>
                          </a:solidFill>
                          <a:latin typeface="Century Gothic" panose="020B0502020202020204" pitchFamily="34" charset="0"/>
                        </a:rPr>
                        <a:t>Resistencia al cambio.</a:t>
                      </a:r>
                    </a:p>
                    <a:p>
                      <a:pPr marL="285750" indent="-285750">
                        <a:buFont typeface="Arial" panose="020B0604020202020204" pitchFamily="34" charset="0"/>
                        <a:buChar char="•"/>
                      </a:pPr>
                      <a:r>
                        <a:rPr lang="es-MX" sz="1400" baseline="0" dirty="0">
                          <a:solidFill>
                            <a:srgbClr val="002060"/>
                          </a:solidFill>
                          <a:latin typeface="Century Gothic" panose="020B0502020202020204" pitchFamily="34" charset="0"/>
                        </a:rPr>
                        <a:t>Falta de interés en el proyecto, ya que se considera como trabajo extra.</a:t>
                      </a:r>
                    </a:p>
                    <a:p>
                      <a:pPr marL="285750" indent="-285750">
                        <a:buFont typeface="Arial" panose="020B0604020202020204" pitchFamily="34" charset="0"/>
                        <a:buChar char="•"/>
                      </a:pPr>
                      <a:r>
                        <a:rPr lang="es-MX" sz="1400" baseline="0" dirty="0">
                          <a:solidFill>
                            <a:srgbClr val="002060"/>
                          </a:solidFill>
                          <a:latin typeface="Century Gothic" panose="020B0502020202020204" pitchFamily="34" charset="0"/>
                        </a:rPr>
                        <a:t>Complicaciones con la plataforma.</a:t>
                      </a:r>
                      <a:endParaRPr lang="es-ES" sz="14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buFont typeface="Wingdings" panose="05000000000000000000" pitchFamily="2" charset="2"/>
                        <a:buChar char="ü"/>
                      </a:pPr>
                      <a:r>
                        <a:rPr lang="es-MX" sz="1400" dirty="0">
                          <a:solidFill>
                            <a:srgbClr val="002060"/>
                          </a:solidFill>
                          <a:latin typeface="Century Gothic" panose="020B0502020202020204" pitchFamily="34" charset="0"/>
                        </a:rPr>
                        <a:t>Seguir trabajando con los docentes de forma más sistemática y sin carga de trabajo.</a:t>
                      </a:r>
                    </a:p>
                    <a:p>
                      <a:pPr marL="285750" indent="-285750">
                        <a:buFont typeface="Wingdings" panose="05000000000000000000" pitchFamily="2" charset="2"/>
                        <a:buChar char="ü"/>
                      </a:pPr>
                      <a:r>
                        <a:rPr lang="es-MX" sz="1400" dirty="0">
                          <a:solidFill>
                            <a:srgbClr val="002060"/>
                          </a:solidFill>
                          <a:latin typeface="Century Gothic" panose="020B0502020202020204" pitchFamily="34" charset="0"/>
                        </a:rPr>
                        <a:t>Buscar espacios</a:t>
                      </a:r>
                      <a:r>
                        <a:rPr lang="es-MX" sz="1400" baseline="0" dirty="0">
                          <a:solidFill>
                            <a:srgbClr val="002060"/>
                          </a:solidFill>
                          <a:latin typeface="Century Gothic" panose="020B0502020202020204" pitchFamily="34" charset="0"/>
                        </a:rPr>
                        <a:t> como el cierre del ciclo escolar para llevar a cabo dicha actividad.</a:t>
                      </a:r>
                    </a:p>
                    <a:p>
                      <a:pPr marL="285750" indent="-285750">
                        <a:buFont typeface="Wingdings" panose="05000000000000000000" pitchFamily="2" charset="2"/>
                        <a:buChar char="ü"/>
                      </a:pPr>
                      <a:r>
                        <a:rPr lang="es-MX" sz="1400" baseline="0" dirty="0">
                          <a:solidFill>
                            <a:srgbClr val="002060"/>
                          </a:solidFill>
                          <a:latin typeface="Century Gothic" panose="020B0502020202020204" pitchFamily="34" charset="0"/>
                        </a:rPr>
                        <a:t>Un proyecto por ciclo escolar y por materia.</a:t>
                      </a:r>
                    </a:p>
                    <a:p>
                      <a:pPr marL="285750" indent="-285750">
                        <a:buFont typeface="Wingdings" panose="05000000000000000000" pitchFamily="2" charset="2"/>
                        <a:buChar char="ü"/>
                      </a:pPr>
                      <a:r>
                        <a:rPr lang="es-MX" sz="1400" baseline="0" dirty="0">
                          <a:solidFill>
                            <a:srgbClr val="002060"/>
                          </a:solidFill>
                          <a:latin typeface="Century Gothic" panose="020B0502020202020204" pitchFamily="34" charset="0"/>
                        </a:rPr>
                        <a:t>Reuniones similares a las juntas de consejo de la SEP para el trabajo con docentes.</a:t>
                      </a:r>
                    </a:p>
                    <a:p>
                      <a:pPr marL="285750" indent="-285750">
                        <a:buFont typeface="Wingdings" panose="05000000000000000000" pitchFamily="2" charset="2"/>
                        <a:buChar char="ü"/>
                      </a:pPr>
                      <a:r>
                        <a:rPr lang="es-MX" sz="1400" baseline="0" dirty="0">
                          <a:solidFill>
                            <a:srgbClr val="002060"/>
                          </a:solidFill>
                          <a:latin typeface="Century Gothic" panose="020B0502020202020204" pitchFamily="34" charset="0"/>
                        </a:rPr>
                        <a:t>Uso de la tecnología: Google Drive.</a:t>
                      </a:r>
                      <a:endParaRPr lang="es-ES" sz="14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1"/>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50930870"/>
              </p:ext>
            </p:extLst>
          </p:nvPr>
        </p:nvGraphicFramePr>
        <p:xfrm>
          <a:off x="765908" y="1153550"/>
          <a:ext cx="10896209" cy="731520"/>
        </p:xfrm>
        <a:graphic>
          <a:graphicData uri="http://schemas.openxmlformats.org/drawingml/2006/table">
            <a:tbl>
              <a:tblPr firstRow="1" bandRow="1">
                <a:tableStyleId>{5C22544A-7EE6-4342-B048-85BDC9FD1C3A}</a:tableStyleId>
              </a:tblPr>
              <a:tblGrid>
                <a:gridCol w="10896209">
                  <a:extLst>
                    <a:ext uri="{9D8B030D-6E8A-4147-A177-3AD203B41FA5}">
                      <a16:colId xmlns:a16="http://schemas.microsoft.com/office/drawing/2014/main" xmlns="" val="20000"/>
                    </a:ext>
                  </a:extLst>
                </a:gridCol>
              </a:tblGrid>
              <a:tr h="685602">
                <a:tc>
                  <a:txBody>
                    <a:bodyPr/>
                    <a:lstStyle/>
                    <a:p>
                      <a:pPr algn="ctr"/>
                      <a:r>
                        <a:rPr lang="es-MX" sz="1400" dirty="0"/>
                        <a:t>5.H Reflexión sobre el proceso de planteamiento del proyecto. Logros alcanzados y aspectos a mejorar, expectativas para su realización.</a:t>
                      </a:r>
                    </a:p>
                    <a:p>
                      <a:pPr algn="ctr"/>
                      <a:r>
                        <a:rPr lang="es-MX" sz="1400" b="1" dirty="0">
                          <a:solidFill>
                            <a:schemeClr val="tx1"/>
                          </a:solidFill>
                          <a:latin typeface="Century Gothic" panose="020B0502020202020204" pitchFamily="34" charset="0"/>
                          <a:cs typeface="Arial" panose="020B0604020202020204" pitchFamily="34" charset="0"/>
                        </a:rPr>
                        <a:t>REFLEXION</a:t>
                      </a:r>
                    </a:p>
                    <a:p>
                      <a:pPr algn="l"/>
                      <a:r>
                        <a:rPr lang="es-MX" sz="1400" b="0" dirty="0">
                          <a:solidFill>
                            <a:schemeClr val="tx1"/>
                          </a:solidFill>
                          <a:latin typeface="Century Gothic" panose="020B0502020202020204" pitchFamily="34" charset="0"/>
                          <a:cs typeface="Arial" panose="020B0604020202020204" pitchFamily="34" charset="0"/>
                        </a:rPr>
                        <a:t>Conclusiones de la 3ª</a:t>
                      </a:r>
                      <a:r>
                        <a:rPr lang="es-MX" sz="1400" b="0" baseline="0" dirty="0">
                          <a:solidFill>
                            <a:schemeClr val="tx1"/>
                          </a:solidFill>
                          <a:latin typeface="Century Gothic" panose="020B0502020202020204" pitchFamily="34" charset="0"/>
                          <a:cs typeface="Arial" panose="020B0604020202020204" pitchFamily="34" charset="0"/>
                        </a:rPr>
                        <a:t> </a:t>
                      </a:r>
                      <a:r>
                        <a:rPr lang="es-MX" sz="1400" b="0" dirty="0">
                          <a:solidFill>
                            <a:schemeClr val="tx1"/>
                          </a:solidFill>
                          <a:latin typeface="Century Gothic" panose="020B0502020202020204" pitchFamily="34" charset="0"/>
                          <a:cs typeface="Arial" panose="020B0604020202020204" pitchFamily="34" charset="0"/>
                        </a:rPr>
                        <a:t>Reunión</a:t>
                      </a:r>
                      <a:r>
                        <a:rPr lang="es-MX" sz="1400" b="0" baseline="0" dirty="0">
                          <a:solidFill>
                            <a:schemeClr val="tx1"/>
                          </a:solidFill>
                          <a:latin typeface="Century Gothic" panose="020B0502020202020204" pitchFamily="34" charset="0"/>
                          <a:cs typeface="Arial" panose="020B0604020202020204" pitchFamily="34" charset="0"/>
                        </a:rPr>
                        <a:t> de Conexiones de la Zona I ENP, llevada a cabo en la Universidad Latina, S.C., Campus Sur</a:t>
                      </a:r>
                      <a:endParaRPr lang="es-ES" sz="1400" b="0" dirty="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9" name="Tabla 8"/>
          <p:cNvGraphicFramePr>
            <a:graphicFrameLocks noGrp="1"/>
          </p:cNvGraphicFramePr>
          <p:nvPr>
            <p:extLst/>
          </p:nvPr>
        </p:nvGraphicFramePr>
        <p:xfrm>
          <a:off x="765907" y="2173771"/>
          <a:ext cx="10896209" cy="304800"/>
        </p:xfrm>
        <a:graphic>
          <a:graphicData uri="http://schemas.openxmlformats.org/drawingml/2006/table">
            <a:tbl>
              <a:tblPr firstRow="1" bandRow="1">
                <a:tableStyleId>{5C22544A-7EE6-4342-B048-85BDC9FD1C3A}</a:tableStyleId>
              </a:tblPr>
              <a:tblGrid>
                <a:gridCol w="10896209">
                  <a:extLst>
                    <a:ext uri="{9D8B030D-6E8A-4147-A177-3AD203B41FA5}">
                      <a16:colId xmlns:a16="http://schemas.microsoft.com/office/drawing/2014/main" xmlns="" val="20000"/>
                    </a:ext>
                  </a:extLst>
                </a:gridCol>
              </a:tblGrid>
              <a:tr h="298428">
                <a:tc>
                  <a:txBody>
                    <a:bodyPr/>
                    <a:lstStyle/>
                    <a:p>
                      <a:pPr algn="l"/>
                      <a:r>
                        <a:rPr lang="es-MX" sz="1400" dirty="0">
                          <a:solidFill>
                            <a:schemeClr val="tx1"/>
                          </a:solidFill>
                          <a:latin typeface="Century Gothic" panose="020B0502020202020204" pitchFamily="34" charset="0"/>
                          <a:cs typeface="Arial" panose="020B0604020202020204" pitchFamily="34" charset="0"/>
                        </a:rPr>
                        <a:t>1. Trabajo Cooperativo</a:t>
                      </a:r>
                      <a:r>
                        <a:rPr lang="es-MX" sz="1400" baseline="0" dirty="0">
                          <a:solidFill>
                            <a:schemeClr val="tx1"/>
                          </a:solidFill>
                          <a:latin typeface="Century Gothic" panose="020B0502020202020204" pitchFamily="34" charset="0"/>
                          <a:cs typeface="Arial" panose="020B0604020202020204" pitchFamily="34" charset="0"/>
                        </a:rPr>
                        <a:t> de los Maestros</a:t>
                      </a:r>
                      <a:endParaRPr lang="es-MX" sz="1400" dirty="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35761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graphicFrame>
        <p:nvGraphicFramePr>
          <p:cNvPr id="5" name="Tabla 4"/>
          <p:cNvGraphicFramePr>
            <a:graphicFrameLocks noGrp="1"/>
          </p:cNvGraphicFramePr>
          <p:nvPr>
            <p:extLst/>
          </p:nvPr>
        </p:nvGraphicFramePr>
        <p:xfrm>
          <a:off x="595397" y="1628847"/>
          <a:ext cx="10896209" cy="304800"/>
        </p:xfrm>
        <a:graphic>
          <a:graphicData uri="http://schemas.openxmlformats.org/drawingml/2006/table">
            <a:tbl>
              <a:tblPr firstRow="1" bandRow="1">
                <a:tableStyleId>{5C22544A-7EE6-4342-B048-85BDC9FD1C3A}</a:tableStyleId>
              </a:tblPr>
              <a:tblGrid>
                <a:gridCol w="10896209">
                  <a:extLst>
                    <a:ext uri="{9D8B030D-6E8A-4147-A177-3AD203B41FA5}">
                      <a16:colId xmlns:a16="http://schemas.microsoft.com/office/drawing/2014/main" xmlns="" val="20000"/>
                    </a:ext>
                  </a:extLst>
                </a:gridCol>
              </a:tblGrid>
              <a:tr h="298428">
                <a:tc>
                  <a:txBody>
                    <a:bodyPr/>
                    <a:lstStyle/>
                    <a:p>
                      <a:pPr algn="l"/>
                      <a:r>
                        <a:rPr lang="es-MX" sz="1400" dirty="0">
                          <a:solidFill>
                            <a:schemeClr val="tx1"/>
                          </a:solidFill>
                          <a:latin typeface="Century Gothic" panose="020B0502020202020204" pitchFamily="34" charset="0"/>
                          <a:cs typeface="Arial" panose="020B0604020202020204" pitchFamily="34" charset="0"/>
                        </a:rPr>
                        <a:t>2. Proceso</a:t>
                      </a:r>
                      <a:r>
                        <a:rPr lang="es-MX" sz="1400" baseline="0" dirty="0">
                          <a:solidFill>
                            <a:schemeClr val="tx1"/>
                          </a:solidFill>
                          <a:latin typeface="Century Gothic" panose="020B0502020202020204" pitchFamily="34" charset="0"/>
                          <a:cs typeface="Arial" panose="020B0604020202020204" pitchFamily="34" charset="0"/>
                        </a:rPr>
                        <a:t> de planeación de las propuestas para proyectos interdisciplinarios.</a:t>
                      </a:r>
                      <a:endParaRPr lang="es-MX" sz="1400" dirty="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965085439"/>
              </p:ext>
            </p:extLst>
          </p:nvPr>
        </p:nvGraphicFramePr>
        <p:xfrm>
          <a:off x="583672" y="2331961"/>
          <a:ext cx="10896210" cy="3683759"/>
        </p:xfrm>
        <a:graphic>
          <a:graphicData uri="http://schemas.openxmlformats.org/drawingml/2006/table">
            <a:tbl>
              <a:tblPr firstRow="1" bandRow="1">
                <a:tableStyleId>{5C22544A-7EE6-4342-B048-85BDC9FD1C3A}</a:tableStyleId>
              </a:tblPr>
              <a:tblGrid>
                <a:gridCol w="3632070">
                  <a:extLst>
                    <a:ext uri="{9D8B030D-6E8A-4147-A177-3AD203B41FA5}">
                      <a16:colId xmlns:a16="http://schemas.microsoft.com/office/drawing/2014/main" xmlns="" val="20000"/>
                    </a:ext>
                  </a:extLst>
                </a:gridCol>
                <a:gridCol w="3632070">
                  <a:extLst>
                    <a:ext uri="{9D8B030D-6E8A-4147-A177-3AD203B41FA5}">
                      <a16:colId xmlns:a16="http://schemas.microsoft.com/office/drawing/2014/main" xmlns="" val="20001"/>
                    </a:ext>
                  </a:extLst>
                </a:gridCol>
                <a:gridCol w="3632070">
                  <a:extLst>
                    <a:ext uri="{9D8B030D-6E8A-4147-A177-3AD203B41FA5}">
                      <a16:colId xmlns:a16="http://schemas.microsoft.com/office/drawing/2014/main" xmlns="" val="20002"/>
                    </a:ext>
                  </a:extLst>
                </a:gridCol>
              </a:tblGrid>
              <a:tr h="0">
                <a:tc>
                  <a:txBody>
                    <a:bodyPr/>
                    <a:lstStyle/>
                    <a:p>
                      <a:pPr algn="ctr"/>
                      <a:r>
                        <a:rPr lang="es-MX" sz="1600" dirty="0">
                          <a:solidFill>
                            <a:srgbClr val="002060"/>
                          </a:solidFill>
                          <a:latin typeface="Century Gothic" panose="020B0502020202020204" pitchFamily="34" charset="0"/>
                        </a:rPr>
                        <a:t>AVANCES</a:t>
                      </a:r>
                      <a:endParaRPr lang="es-ES" sz="1600" dirty="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600" dirty="0">
                          <a:solidFill>
                            <a:srgbClr val="002060"/>
                          </a:solidFill>
                          <a:latin typeface="Century Gothic" panose="020B0502020202020204" pitchFamily="34" charset="0"/>
                        </a:rPr>
                        <a:t>TROPIEZOS</a:t>
                      </a:r>
                      <a:endParaRPr lang="es-ES" sz="1600" dirty="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600" dirty="0">
                          <a:solidFill>
                            <a:srgbClr val="002060"/>
                          </a:solidFill>
                          <a:latin typeface="Century Gothic" panose="020B0502020202020204" pitchFamily="34" charset="0"/>
                        </a:rPr>
                        <a:t>SOLUCIONES O PROPUESTAS</a:t>
                      </a:r>
                      <a:endParaRPr lang="es-ES" sz="1600" dirty="0">
                        <a:solidFill>
                          <a:srgbClr val="00206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3348479">
                <a:tc>
                  <a:txBody>
                    <a:bodyPr/>
                    <a:lstStyle/>
                    <a:p>
                      <a:pPr marL="285750" indent="-285750">
                        <a:buFont typeface="Wingdings" panose="05000000000000000000" pitchFamily="2" charset="2"/>
                        <a:buChar char="Ø"/>
                      </a:pPr>
                      <a:r>
                        <a:rPr lang="es-MX" sz="1400" dirty="0">
                          <a:solidFill>
                            <a:srgbClr val="002060"/>
                          </a:solidFill>
                          <a:latin typeface="Century Gothic" panose="020B0502020202020204" pitchFamily="34" charset="0"/>
                        </a:rPr>
                        <a:t>Mayor disposición de los docentes.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rgbClr val="002060"/>
                          </a:solidFill>
                          <a:latin typeface="Century Gothic" panose="020B0502020202020204" pitchFamily="34" charset="0"/>
                        </a:rPr>
                        <a:t>Conocer programas</a:t>
                      </a:r>
                      <a:r>
                        <a:rPr lang="es-MX" sz="1400" baseline="0" dirty="0">
                          <a:solidFill>
                            <a:srgbClr val="002060"/>
                          </a:solidFill>
                          <a:latin typeface="Century Gothic" panose="020B0502020202020204" pitchFamily="34" charset="0"/>
                        </a:rPr>
                        <a:t> de otras materias y afinidades.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rgbClr val="002060"/>
                          </a:solidFill>
                          <a:latin typeface="Century Gothic" panose="020B0502020202020204" pitchFamily="34" charset="0"/>
                        </a:rPr>
                        <a:t>Habilidad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rgbClr val="002060"/>
                          </a:solidFill>
                          <a:latin typeface="Century Gothic" panose="020B0502020202020204" pitchFamily="34" charset="0"/>
                        </a:rPr>
                        <a:t>Se definió</a:t>
                      </a:r>
                      <a:r>
                        <a:rPr lang="es-MX" sz="1400" baseline="0" dirty="0">
                          <a:solidFill>
                            <a:srgbClr val="002060"/>
                          </a:solidFill>
                          <a:latin typeface="Century Gothic" panose="020B0502020202020204" pitchFamily="34" charset="0"/>
                        </a:rPr>
                        <a:t> la metodología y los productos finales del trabajo interdisciplinario.</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rgbClr val="002060"/>
                          </a:solidFill>
                          <a:latin typeface="Century Gothic" panose="020B0502020202020204" pitchFamily="34" charset="0"/>
                        </a:rPr>
                        <a:t>Los programas</a:t>
                      </a:r>
                      <a:r>
                        <a:rPr lang="es-MX" sz="1400" baseline="0" dirty="0">
                          <a:solidFill>
                            <a:srgbClr val="002060"/>
                          </a:solidFill>
                          <a:latin typeface="Century Gothic" panose="020B0502020202020204" pitchFamily="34" charset="0"/>
                        </a:rPr>
                        <a:t> se llenan de forma individual, ahora es en convergencia con varias materias.</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MX" sz="14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buFont typeface="Arial" panose="020B0604020202020204" pitchFamily="34" charset="0"/>
                        <a:buChar char="•"/>
                      </a:pPr>
                      <a:r>
                        <a:rPr lang="es-MX" sz="1400" dirty="0">
                          <a:solidFill>
                            <a:srgbClr val="002060"/>
                          </a:solidFill>
                          <a:latin typeface="Century Gothic" panose="020B0502020202020204" pitchFamily="34" charset="0"/>
                        </a:rPr>
                        <a:t>Directrices del proyecto se establecieron ya iniciado el curso y no hubo la planeación adecuada de las actividades.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rgbClr val="002060"/>
                          </a:solidFill>
                          <a:latin typeface="Century Gothic" panose="020B0502020202020204" pitchFamily="34" charset="0"/>
                        </a:rPr>
                        <a:t>Sismo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rgbClr val="002060"/>
                          </a:solidFill>
                          <a:latin typeface="Century Gothic" panose="020B0502020202020204" pitchFamily="34" charset="0"/>
                        </a:rPr>
                        <a:t>Maestros en</a:t>
                      </a:r>
                      <a:r>
                        <a:rPr lang="es-MX" sz="1400" baseline="0" dirty="0">
                          <a:solidFill>
                            <a:srgbClr val="002060"/>
                          </a:solidFill>
                          <a:latin typeface="Century Gothic" panose="020B0502020202020204" pitchFamily="34" charset="0"/>
                        </a:rPr>
                        <a:t> distintos grados</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rgbClr val="002060"/>
                          </a:solidFill>
                          <a:latin typeface="Century Gothic" panose="020B0502020202020204" pitchFamily="34" charset="0"/>
                        </a:rPr>
                        <a:t>En matrículas</a:t>
                      </a:r>
                      <a:r>
                        <a:rPr lang="es-MX" sz="1400" baseline="0" dirty="0">
                          <a:solidFill>
                            <a:srgbClr val="002060"/>
                          </a:solidFill>
                          <a:latin typeface="Century Gothic" panose="020B0502020202020204" pitchFamily="34" charset="0"/>
                        </a:rPr>
                        <a:t> pequeñas dificulta el número de proyectos.</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rgbClr val="002060"/>
                          </a:solidFill>
                          <a:latin typeface="Century Gothic" panose="020B0502020202020204" pitchFamily="34" charset="0"/>
                        </a:rPr>
                        <a:t>Formatos rígidos</a:t>
                      </a:r>
                      <a:r>
                        <a:rPr lang="es-MX" sz="1400" baseline="0" dirty="0">
                          <a:solidFill>
                            <a:srgbClr val="002060"/>
                          </a:solidFill>
                          <a:latin typeface="Century Gothic" panose="020B0502020202020204" pitchFamily="34" charset="0"/>
                        </a:rPr>
                        <a:t> y explicaciones muy rebuscadas.</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rgbClr val="002060"/>
                          </a:solidFill>
                          <a:latin typeface="Century Gothic" panose="020B0502020202020204" pitchFamily="34" charset="0"/>
                        </a:rPr>
                        <a:t>No todos</a:t>
                      </a:r>
                      <a:r>
                        <a:rPr lang="es-MX" sz="1400" baseline="0" dirty="0">
                          <a:solidFill>
                            <a:srgbClr val="002060"/>
                          </a:solidFill>
                          <a:latin typeface="Century Gothic" panose="020B0502020202020204" pitchFamily="34" charset="0"/>
                        </a:rPr>
                        <a:t> los grupos trabajan al mismo ritmo.</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rgbClr val="002060"/>
                          </a:solidFill>
                          <a:latin typeface="Century Gothic" panose="020B0502020202020204" pitchFamily="34" charset="0"/>
                        </a:rPr>
                        <a:t>Existe</a:t>
                      </a:r>
                      <a:r>
                        <a:rPr lang="es-MX" sz="1400" baseline="0" dirty="0">
                          <a:solidFill>
                            <a:srgbClr val="002060"/>
                          </a:solidFill>
                          <a:latin typeface="Century Gothic" panose="020B0502020202020204" pitchFamily="34" charset="0"/>
                        </a:rPr>
                        <a:t> incertidumbre de los productos realizados ya que no hay retroalimentación.</a:t>
                      </a:r>
                      <a:endParaRPr lang="es-ES" sz="14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buFont typeface="Wingdings" panose="05000000000000000000" pitchFamily="2" charset="2"/>
                        <a:buChar char="ü"/>
                      </a:pPr>
                      <a:r>
                        <a:rPr lang="es-MX" sz="1400" dirty="0">
                          <a:solidFill>
                            <a:srgbClr val="002060"/>
                          </a:solidFill>
                          <a:latin typeface="Century Gothic" panose="020B0502020202020204" pitchFamily="34" charset="0"/>
                        </a:rPr>
                        <a:t>A través de la DGIRE buscar momentos específicos de trabajo a lo</a:t>
                      </a:r>
                      <a:r>
                        <a:rPr lang="es-MX" sz="1400" baseline="0" dirty="0">
                          <a:solidFill>
                            <a:srgbClr val="002060"/>
                          </a:solidFill>
                          <a:latin typeface="Century Gothic" panose="020B0502020202020204" pitchFamily="34" charset="0"/>
                        </a:rPr>
                        <a:t> largo del ciclo escolar, como el indicado el día de la interdisciplinariedad.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a:solidFill>
                            <a:srgbClr val="002060"/>
                          </a:solidFill>
                          <a:latin typeface="Century Gothic" panose="020B0502020202020204" pitchFamily="34" charset="0"/>
                        </a:rPr>
                        <a:t>Proyecto por grado / materia</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a:solidFill>
                            <a:srgbClr val="002060"/>
                          </a:solidFill>
                          <a:latin typeface="Century Gothic" panose="020B0502020202020204" pitchFamily="34" charset="0"/>
                        </a:rPr>
                        <a:t>Un viernes al mes ayuda a organizar y coincidir en tiempos,</a:t>
                      </a:r>
                      <a:r>
                        <a:rPr lang="es-MX" sz="1400" baseline="0" dirty="0">
                          <a:solidFill>
                            <a:srgbClr val="002060"/>
                          </a:solidFill>
                          <a:latin typeface="Century Gothic" panose="020B0502020202020204" pitchFamily="34" charset="0"/>
                        </a:rPr>
                        <a:t> al menos durante el tiempo que arranca el proyecto.</a:t>
                      </a:r>
                      <a:endParaRPr lang="es-ES" sz="1400" dirty="0">
                        <a:solidFill>
                          <a:srgbClr val="002060"/>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a:solidFill>
                            <a:srgbClr val="002060"/>
                          </a:solidFill>
                          <a:latin typeface="Century Gothic" panose="020B0502020202020204" pitchFamily="34" charset="0"/>
                        </a:rPr>
                        <a:t>Sirvió</a:t>
                      </a:r>
                      <a:r>
                        <a:rPr lang="es-MX" sz="1400" baseline="0" dirty="0">
                          <a:solidFill>
                            <a:srgbClr val="002060"/>
                          </a:solidFill>
                          <a:latin typeface="Century Gothic" panose="020B0502020202020204" pitchFamily="34" charset="0"/>
                        </a:rPr>
                        <a:t> mucho ver proyectos exitosos como ejemplos.</a:t>
                      </a:r>
                      <a:endParaRPr lang="es-ES" sz="1400" dirty="0">
                        <a:solidFill>
                          <a:srgbClr val="002060"/>
                        </a:solidFill>
                        <a:latin typeface="Century Gothic" panose="020B0502020202020204" pitchFamily="34" charset="0"/>
                      </a:endParaRPr>
                    </a:p>
                    <a:p>
                      <a:pPr marL="285750" indent="-285750">
                        <a:buFont typeface="Wingdings" panose="05000000000000000000" pitchFamily="2" charset="2"/>
                        <a:buChar char="ü"/>
                      </a:pPr>
                      <a:endParaRPr lang="es-ES" sz="14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77950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graphicFrame>
        <p:nvGraphicFramePr>
          <p:cNvPr id="5" name="Tabla 4"/>
          <p:cNvGraphicFramePr>
            <a:graphicFrameLocks noGrp="1"/>
          </p:cNvGraphicFramePr>
          <p:nvPr>
            <p:extLst>
              <p:ext uri="{D42A27DB-BD31-4B8C-83A1-F6EECF244321}">
                <p14:modId xmlns:p14="http://schemas.microsoft.com/office/powerpoint/2010/main" val="1816840363"/>
              </p:ext>
            </p:extLst>
          </p:nvPr>
        </p:nvGraphicFramePr>
        <p:xfrm>
          <a:off x="595397" y="1136477"/>
          <a:ext cx="10896209" cy="304800"/>
        </p:xfrm>
        <a:graphic>
          <a:graphicData uri="http://schemas.openxmlformats.org/drawingml/2006/table">
            <a:tbl>
              <a:tblPr firstRow="1" bandRow="1">
                <a:tableStyleId>{5C22544A-7EE6-4342-B048-85BDC9FD1C3A}</a:tableStyleId>
              </a:tblPr>
              <a:tblGrid>
                <a:gridCol w="10896209">
                  <a:extLst>
                    <a:ext uri="{9D8B030D-6E8A-4147-A177-3AD203B41FA5}">
                      <a16:colId xmlns:a16="http://schemas.microsoft.com/office/drawing/2014/main" xmlns="" val="20000"/>
                    </a:ext>
                  </a:extLst>
                </a:gridCol>
              </a:tblGrid>
              <a:tr h="298428">
                <a:tc>
                  <a:txBody>
                    <a:bodyPr/>
                    <a:lstStyle/>
                    <a:p>
                      <a:pPr algn="l"/>
                      <a:r>
                        <a:rPr lang="es-MX" sz="1400" dirty="0">
                          <a:solidFill>
                            <a:schemeClr val="tx1"/>
                          </a:solidFill>
                          <a:latin typeface="Century Gothic" panose="020B0502020202020204" pitchFamily="34" charset="0"/>
                          <a:cs typeface="Arial" panose="020B0604020202020204" pitchFamily="34" charset="0"/>
                        </a:rPr>
                        <a:t>3.</a:t>
                      </a:r>
                      <a:r>
                        <a:rPr lang="es-MX" sz="1400" baseline="0" dirty="0">
                          <a:solidFill>
                            <a:schemeClr val="tx1"/>
                          </a:solidFill>
                          <a:latin typeface="Century Gothic" panose="020B0502020202020204" pitchFamily="34" charset="0"/>
                          <a:cs typeface="Arial" panose="020B0604020202020204" pitchFamily="34" charset="0"/>
                        </a:rPr>
                        <a:t> Puntos a tomarse en cuenta para la implementación de proyectos interdisciplinarios.</a:t>
                      </a:r>
                      <a:endParaRPr lang="es-MX" sz="1400" dirty="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733642"/>
              </p:ext>
            </p:extLst>
          </p:nvPr>
        </p:nvGraphicFramePr>
        <p:xfrm>
          <a:off x="595397" y="1564880"/>
          <a:ext cx="10896210" cy="4452529"/>
        </p:xfrm>
        <a:graphic>
          <a:graphicData uri="http://schemas.openxmlformats.org/drawingml/2006/table">
            <a:tbl>
              <a:tblPr firstRow="1" bandRow="1">
                <a:tableStyleId>{5C22544A-7EE6-4342-B048-85BDC9FD1C3A}</a:tableStyleId>
              </a:tblPr>
              <a:tblGrid>
                <a:gridCol w="3632070">
                  <a:extLst>
                    <a:ext uri="{9D8B030D-6E8A-4147-A177-3AD203B41FA5}">
                      <a16:colId xmlns:a16="http://schemas.microsoft.com/office/drawing/2014/main" xmlns="" val="20000"/>
                    </a:ext>
                  </a:extLst>
                </a:gridCol>
                <a:gridCol w="3632070">
                  <a:extLst>
                    <a:ext uri="{9D8B030D-6E8A-4147-A177-3AD203B41FA5}">
                      <a16:colId xmlns:a16="http://schemas.microsoft.com/office/drawing/2014/main" xmlns="" val="20001"/>
                    </a:ext>
                  </a:extLst>
                </a:gridCol>
                <a:gridCol w="3632070">
                  <a:extLst>
                    <a:ext uri="{9D8B030D-6E8A-4147-A177-3AD203B41FA5}">
                      <a16:colId xmlns:a16="http://schemas.microsoft.com/office/drawing/2014/main" xmlns="" val="20002"/>
                    </a:ext>
                  </a:extLst>
                </a:gridCol>
              </a:tblGrid>
              <a:tr h="703489">
                <a:tc>
                  <a:txBody>
                    <a:bodyPr/>
                    <a:lstStyle/>
                    <a:p>
                      <a:pPr marL="0" algn="ctr" defTabSz="457200" rtl="0" eaLnBrk="1" latinLnBrk="0" hangingPunct="1"/>
                      <a:r>
                        <a:rPr lang="es-MX" sz="1600" b="1" kern="1200" dirty="0">
                          <a:solidFill>
                            <a:srgbClr val="002060"/>
                          </a:solidFill>
                          <a:latin typeface="Century Gothic" panose="020B0502020202020204" pitchFamily="34" charset="0"/>
                          <a:ea typeface="+mn-ea"/>
                          <a:cs typeface="+mn-cs"/>
                        </a:rPr>
                        <a:t>AVANCES</a:t>
                      </a:r>
                      <a:endParaRPr lang="es-ES" sz="1600" b="1" kern="1200" dirty="0">
                        <a:solidFill>
                          <a:srgbClr val="002060"/>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s-MX" sz="1600" b="1" kern="1200" dirty="0">
                          <a:solidFill>
                            <a:srgbClr val="002060"/>
                          </a:solidFill>
                          <a:latin typeface="Century Gothic" panose="020B0502020202020204" pitchFamily="34" charset="0"/>
                          <a:ea typeface="+mn-ea"/>
                          <a:cs typeface="+mn-cs"/>
                        </a:rPr>
                        <a:t>TROPIEZOS</a:t>
                      </a:r>
                      <a:endParaRPr lang="es-ES" sz="1600" b="1" kern="1200" dirty="0">
                        <a:solidFill>
                          <a:srgbClr val="002060"/>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s-MX" sz="1600" b="1" kern="1200" dirty="0">
                          <a:solidFill>
                            <a:srgbClr val="002060"/>
                          </a:solidFill>
                          <a:latin typeface="Century Gothic" panose="020B0502020202020204" pitchFamily="34" charset="0"/>
                          <a:ea typeface="+mn-ea"/>
                          <a:cs typeface="+mn-cs"/>
                        </a:rPr>
                        <a:t>SOLUCIONES O PROPUESTAS</a:t>
                      </a:r>
                      <a:endParaRPr lang="es-ES" sz="1600" b="1" kern="1200" dirty="0">
                        <a:solidFill>
                          <a:srgbClr val="002060"/>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3432095">
                <a:tc>
                  <a:txBody>
                    <a:bodyPr/>
                    <a:lstStyle/>
                    <a:p>
                      <a:pPr marL="0" indent="-285750" algn="ctr" defTabSz="457200" rtl="0" eaLnBrk="1" latinLnBrk="0" hangingPunct="1">
                        <a:buFont typeface="Wingdings" panose="05000000000000000000" pitchFamily="2" charset="2"/>
                        <a:buChar char="Ø"/>
                      </a:pPr>
                      <a:r>
                        <a:rPr lang="es-MX" sz="1600" b="1" kern="1200" dirty="0">
                          <a:solidFill>
                            <a:srgbClr val="002060"/>
                          </a:solidFill>
                          <a:latin typeface="Century Gothic" panose="020B0502020202020204" pitchFamily="34" charset="0"/>
                          <a:ea typeface="+mn-ea"/>
                          <a:cs typeface="+mn-cs"/>
                        </a:rPr>
                        <a:t>Coincidencia de programas</a:t>
                      </a:r>
                    </a:p>
                    <a:p>
                      <a:pPr marL="0" marR="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b="1" kern="1200" dirty="0">
                          <a:solidFill>
                            <a:srgbClr val="002060"/>
                          </a:solidFill>
                          <a:latin typeface="Century Gothic" panose="020B0502020202020204" pitchFamily="34" charset="0"/>
                          <a:ea typeface="+mn-ea"/>
                          <a:cs typeface="+mn-cs"/>
                        </a:rPr>
                        <a:t>Intereses comunes.</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b="1" kern="1200" dirty="0">
                          <a:solidFill>
                            <a:srgbClr val="002060"/>
                          </a:solidFill>
                          <a:latin typeface="Century Gothic" panose="020B0502020202020204" pitchFamily="34" charset="0"/>
                          <a:ea typeface="+mn-ea"/>
                          <a:cs typeface="+mn-cs"/>
                        </a:rPr>
                        <a:t>Trabajar colaborativamente con compañeros.</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b="1" kern="1200" dirty="0">
                          <a:solidFill>
                            <a:srgbClr val="002060"/>
                          </a:solidFill>
                          <a:latin typeface="Century Gothic" panose="020B0502020202020204" pitchFamily="34" charset="0"/>
                          <a:ea typeface="+mn-ea"/>
                          <a:cs typeface="+mn-cs"/>
                        </a:rPr>
                        <a:t>Se tienen más opciones metodológicas.</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b="1" kern="1200" dirty="0">
                          <a:solidFill>
                            <a:srgbClr val="002060"/>
                          </a:solidFill>
                          <a:latin typeface="Century Gothic" panose="020B0502020202020204" pitchFamily="34" charset="0"/>
                          <a:ea typeface="+mn-ea"/>
                          <a:cs typeface="+mn-cs"/>
                        </a:rPr>
                        <a:t>Se rompieron paradigmas</a:t>
                      </a:r>
                      <a:endParaRPr lang="es-ES" sz="1600" b="1" kern="1200" dirty="0">
                        <a:solidFill>
                          <a:srgbClr val="002060"/>
                        </a:solidFill>
                        <a:latin typeface="Century Gothic" panose="020B0502020202020204" pitchFamily="34" charset="0"/>
                        <a:ea typeface="+mn-ea"/>
                        <a:cs typeface="+mn-cs"/>
                      </a:endParaRPr>
                    </a:p>
                    <a:p>
                      <a:pPr marL="0" indent="-285750" algn="ctr" defTabSz="457200" rtl="0" eaLnBrk="1" latinLnBrk="0" hangingPunct="1">
                        <a:buFont typeface="Wingdings" panose="05000000000000000000" pitchFamily="2" charset="2"/>
                        <a:buChar char="Ø"/>
                      </a:pPr>
                      <a:endParaRPr lang="es-ES" sz="1600" b="1" kern="1200" dirty="0">
                        <a:solidFill>
                          <a:srgbClr val="002060"/>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285750" algn="ctr" defTabSz="457200" rtl="0" eaLnBrk="1" latinLnBrk="0" hangingPunct="1">
                        <a:buFont typeface="Arial" panose="020B0604020202020204" pitchFamily="34" charset="0"/>
                        <a:buChar char="•"/>
                      </a:pPr>
                      <a:r>
                        <a:rPr lang="es-MX" sz="1600" b="1" kern="1200" dirty="0">
                          <a:solidFill>
                            <a:srgbClr val="002060"/>
                          </a:solidFill>
                          <a:latin typeface="Century Gothic" panose="020B0502020202020204" pitchFamily="34" charset="0"/>
                          <a:ea typeface="+mn-ea"/>
                          <a:cs typeface="+mn-cs"/>
                        </a:rPr>
                        <a:t>Tiempos / horarios</a:t>
                      </a:r>
                    </a:p>
                    <a:p>
                      <a:pPr marL="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kern="1200" dirty="0">
                          <a:solidFill>
                            <a:srgbClr val="002060"/>
                          </a:solidFill>
                          <a:latin typeface="Century Gothic" panose="020B0502020202020204" pitchFamily="34" charset="0"/>
                          <a:ea typeface="+mn-ea"/>
                          <a:cs typeface="+mn-cs"/>
                        </a:rPr>
                        <a:t>Características del alumnado ya que en teoría ya manejan trabajo por proyectos por modelo educativo de SEP.</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kern="1200" dirty="0">
                          <a:solidFill>
                            <a:srgbClr val="002060"/>
                          </a:solidFill>
                          <a:latin typeface="Century Gothic" panose="020B0502020202020204" pitchFamily="34" charset="0"/>
                          <a:ea typeface="+mn-ea"/>
                          <a:cs typeface="+mn-cs"/>
                        </a:rPr>
                        <a:t>No hay madurez por parte de los alumnos para la responsabilidad de proyectos.</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kern="1200" dirty="0">
                          <a:solidFill>
                            <a:srgbClr val="002060"/>
                          </a:solidFill>
                          <a:latin typeface="Century Gothic" panose="020B0502020202020204" pitchFamily="34" charset="0"/>
                          <a:ea typeface="+mn-ea"/>
                          <a:cs typeface="+mn-cs"/>
                        </a:rPr>
                        <a:t>Rotación de profesores.</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kern="1200" dirty="0">
                          <a:solidFill>
                            <a:srgbClr val="002060"/>
                          </a:solidFill>
                          <a:latin typeface="Century Gothic" panose="020B0502020202020204" pitchFamily="34" charset="0"/>
                          <a:ea typeface="+mn-ea"/>
                          <a:cs typeface="+mn-cs"/>
                        </a:rPr>
                        <a:t>No hay calendarios de todo el proyecto y no ha podido realizarse una planeación real.</a:t>
                      </a:r>
                      <a:endParaRPr lang="es-ES" sz="1600" b="1" kern="1200" dirty="0">
                        <a:solidFill>
                          <a:srgbClr val="002060"/>
                        </a:solidFill>
                        <a:latin typeface="Century Gothic" panose="020B0502020202020204" pitchFamily="34" charset="0"/>
                        <a:ea typeface="+mn-ea"/>
                        <a:cs typeface="+mn-cs"/>
                      </a:endParaRPr>
                    </a:p>
                    <a:p>
                      <a:pPr marL="0" indent="-285750" algn="ctr" defTabSz="457200" rtl="0" eaLnBrk="1" latinLnBrk="0" hangingPunct="1">
                        <a:buFont typeface="Arial" panose="020B0604020202020204" pitchFamily="34" charset="0"/>
                        <a:buNone/>
                      </a:pPr>
                      <a:endParaRPr lang="es-ES" sz="1600" b="1" kern="1200" dirty="0">
                        <a:solidFill>
                          <a:srgbClr val="002060"/>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285750" algn="ctr" defTabSz="457200" rtl="0" eaLnBrk="1" latinLnBrk="0" hangingPunct="1">
                        <a:buFont typeface="Wingdings" panose="05000000000000000000" pitchFamily="2" charset="2"/>
                        <a:buChar char="ü"/>
                      </a:pPr>
                      <a:r>
                        <a:rPr lang="es-MX" sz="1600" b="1" kern="1200" dirty="0">
                          <a:solidFill>
                            <a:srgbClr val="002060"/>
                          </a:solidFill>
                          <a:latin typeface="Century Gothic" panose="020B0502020202020204" pitchFamily="34" charset="0"/>
                          <a:ea typeface="+mn-ea"/>
                          <a:cs typeface="+mn-cs"/>
                        </a:rPr>
                        <a:t>Proyecto por grado o por materia, no por docente.</a:t>
                      </a:r>
                    </a:p>
                    <a:p>
                      <a:pPr marL="0" marR="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600" b="1" kern="1200" dirty="0">
                          <a:solidFill>
                            <a:srgbClr val="002060"/>
                          </a:solidFill>
                          <a:latin typeface="Century Gothic" panose="020B0502020202020204" pitchFamily="34" charset="0"/>
                          <a:ea typeface="+mn-ea"/>
                          <a:cs typeface="+mn-cs"/>
                        </a:rPr>
                        <a:t>Delimitar alcances para que la mayor parte de los proyectos se lleven en clase.</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600" b="1" kern="1200" dirty="0">
                          <a:solidFill>
                            <a:srgbClr val="002060"/>
                          </a:solidFill>
                          <a:latin typeface="Century Gothic" panose="020B0502020202020204" pitchFamily="34" charset="0"/>
                          <a:ea typeface="+mn-ea"/>
                          <a:cs typeface="+mn-cs"/>
                        </a:rPr>
                        <a:t>Uso de la tecnología.</a:t>
                      </a:r>
                      <a:endParaRPr lang="es-ES" sz="1600" b="1" kern="1200" dirty="0">
                        <a:solidFill>
                          <a:srgbClr val="002060"/>
                        </a:solidFill>
                        <a:latin typeface="Century Gothic" panose="020B0502020202020204" pitchFamily="34" charset="0"/>
                        <a:ea typeface="+mn-ea"/>
                        <a:cs typeface="+mn-cs"/>
                      </a:endParaRPr>
                    </a:p>
                    <a:p>
                      <a:pPr marL="0" marR="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600" b="1" kern="1200" dirty="0">
                          <a:solidFill>
                            <a:srgbClr val="002060"/>
                          </a:solidFill>
                          <a:latin typeface="Century Gothic" panose="020B0502020202020204" pitchFamily="34" charset="0"/>
                          <a:ea typeface="+mn-ea"/>
                          <a:cs typeface="+mn-cs"/>
                        </a:rPr>
                        <a:t>Establecer estrategias para avanzar en los objetivos de los profesores.</a:t>
                      </a:r>
                      <a:endParaRPr lang="es-ES" sz="1600" b="1" kern="1200" dirty="0">
                        <a:solidFill>
                          <a:srgbClr val="002060"/>
                        </a:solidFill>
                        <a:latin typeface="Century Gothic" panose="020B0502020202020204" pitchFamily="34" charset="0"/>
                        <a:ea typeface="+mn-ea"/>
                        <a:cs typeface="+mn-cs"/>
                      </a:endParaRPr>
                    </a:p>
                    <a:p>
                      <a:pPr marL="0" indent="-285750" algn="ctr" defTabSz="457200" rtl="0" eaLnBrk="1" latinLnBrk="0" hangingPunct="1">
                        <a:buFont typeface="Wingdings" panose="05000000000000000000" pitchFamily="2" charset="2"/>
                        <a:buChar char="ü"/>
                      </a:pPr>
                      <a:endParaRPr lang="es-MX" sz="1600" b="1" kern="1200" dirty="0">
                        <a:solidFill>
                          <a:srgbClr val="002060"/>
                        </a:solidFill>
                        <a:latin typeface="Century Gothic" panose="020B0502020202020204" pitchFamily="34" charset="0"/>
                        <a:ea typeface="+mn-ea"/>
                        <a:cs typeface="+mn-cs"/>
                      </a:endParaRPr>
                    </a:p>
                    <a:p>
                      <a:pPr marL="0" indent="-285750" algn="ctr" defTabSz="457200" rtl="0" eaLnBrk="1" latinLnBrk="0" hangingPunct="1">
                        <a:buFont typeface="Wingdings" panose="05000000000000000000" pitchFamily="2" charset="2"/>
                        <a:buChar char="ü"/>
                      </a:pPr>
                      <a:endParaRPr lang="es-MX" sz="1600" b="1" kern="1200" dirty="0">
                        <a:solidFill>
                          <a:srgbClr val="002060"/>
                        </a:solidFill>
                        <a:latin typeface="Century Gothic" panose="020B0502020202020204" pitchFamily="34" charset="0"/>
                        <a:ea typeface="+mn-ea"/>
                        <a:cs typeface="+mn-cs"/>
                      </a:endParaRPr>
                    </a:p>
                    <a:p>
                      <a:pPr marL="0" indent="-285750" algn="ctr" defTabSz="457200" rtl="0" eaLnBrk="1" latinLnBrk="0" hangingPunct="1">
                        <a:buFont typeface="Wingdings" panose="05000000000000000000" pitchFamily="2" charset="2"/>
                        <a:buChar char="ü"/>
                      </a:pPr>
                      <a:endParaRPr lang="es-MX" sz="1600" b="1" kern="1200" dirty="0">
                        <a:solidFill>
                          <a:srgbClr val="002060"/>
                        </a:solidFill>
                        <a:latin typeface="Century Gothic" panose="020B0502020202020204" pitchFamily="34" charset="0"/>
                        <a:ea typeface="+mn-ea"/>
                        <a:cs typeface="+mn-cs"/>
                      </a:endParaRPr>
                    </a:p>
                    <a:p>
                      <a:pPr marL="0" indent="-285750" algn="ctr" defTabSz="457200" rtl="0" eaLnBrk="1" latinLnBrk="0" hangingPunct="1">
                        <a:buFont typeface="Wingdings" panose="05000000000000000000" pitchFamily="2" charset="2"/>
                        <a:buChar char="ü"/>
                      </a:pPr>
                      <a:endParaRPr lang="es-MX" sz="1600" b="1" kern="1200" dirty="0">
                        <a:solidFill>
                          <a:srgbClr val="002060"/>
                        </a:solidFill>
                        <a:latin typeface="Century Gothic" panose="020B0502020202020204" pitchFamily="34" charset="0"/>
                        <a:ea typeface="+mn-ea"/>
                        <a:cs typeface="+mn-cs"/>
                      </a:endParaRPr>
                    </a:p>
                    <a:p>
                      <a:pPr marL="0" indent="-285750" algn="ctr" defTabSz="457200" rtl="0" eaLnBrk="1" latinLnBrk="0" hangingPunct="1">
                        <a:buFont typeface="Wingdings" panose="05000000000000000000" pitchFamily="2" charset="2"/>
                        <a:buChar char="ü"/>
                      </a:pPr>
                      <a:endParaRPr lang="es-MX" sz="1600" b="1" kern="1200" dirty="0">
                        <a:solidFill>
                          <a:srgbClr val="002060"/>
                        </a:solidFill>
                        <a:latin typeface="Century Gothic" panose="020B0502020202020204" pitchFamily="34" charset="0"/>
                        <a:ea typeface="+mn-ea"/>
                        <a:cs typeface="+mn-cs"/>
                      </a:endParaRPr>
                    </a:p>
                    <a:p>
                      <a:pPr marL="0" indent="0" algn="ctr" defTabSz="457200" rtl="0" eaLnBrk="1" latinLnBrk="0" hangingPunct="1">
                        <a:buFont typeface="Wingdings" panose="05000000000000000000" pitchFamily="2" charset="2"/>
                        <a:buNone/>
                      </a:pPr>
                      <a:endParaRPr lang="es-ES" sz="1600" b="1" kern="1200" dirty="0">
                        <a:solidFill>
                          <a:srgbClr val="002060"/>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8860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Curso en el que se llevará a cabo el proyecto</a:t>
            </a:r>
          </a:p>
        </p:txBody>
      </p:sp>
      <p:sp>
        <p:nvSpPr>
          <p:cNvPr id="3" name="Marcador de contenido 2"/>
          <p:cNvSpPr>
            <a:spLocks noGrp="1"/>
          </p:cNvSpPr>
          <p:nvPr>
            <p:ph idx="1"/>
          </p:nvPr>
        </p:nvSpPr>
        <p:spPr/>
        <p:txBody>
          <a:bodyPr/>
          <a:lstStyle/>
          <a:p>
            <a:r>
              <a:rPr lang="es-MX" dirty="0"/>
              <a:t>Periodo: 2018-2019 (Fecha de inicio: 13 de Agosto de 2018-Fecha de cierre: 17 de Mayo de 2019).</a:t>
            </a:r>
          </a:p>
          <a:p>
            <a:r>
              <a:rPr lang="es-MX" dirty="0"/>
              <a:t>Asignaturas:</a:t>
            </a:r>
          </a:p>
          <a:p>
            <a:pPr lvl="1"/>
            <a:r>
              <a:rPr lang="es-MX" dirty="0"/>
              <a:t>Etimologías Grecolatinas</a:t>
            </a:r>
          </a:p>
          <a:p>
            <a:pPr lvl="1"/>
            <a:r>
              <a:rPr lang="es-MX" dirty="0"/>
              <a:t>Matemáticas V</a:t>
            </a:r>
          </a:p>
          <a:p>
            <a:pPr lvl="1"/>
            <a:r>
              <a:rPr lang="es-MX" dirty="0"/>
              <a:t>Literatura Universal</a:t>
            </a:r>
          </a:p>
          <a:p>
            <a:pPr algn="just"/>
            <a:r>
              <a:rPr lang="es-MX" dirty="0"/>
              <a:t>Se ha elegido que en las unidades pertinentes se presente el proyecto a los alumnos de manera que estos puedan comprender y apreciar la complejidad del mismo. En es sentido, hemos acordado una sesión colegiada con los alumnos para exponer cada parte del proyecto.</a:t>
            </a:r>
          </a:p>
        </p:txBody>
      </p:sp>
    </p:spTree>
    <p:extLst>
      <p:ext uri="{BB962C8B-B14F-4D97-AF65-F5344CB8AC3E}">
        <p14:creationId xmlns:p14="http://schemas.microsoft.com/office/powerpoint/2010/main" val="45556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pic>
        <p:nvPicPr>
          <p:cNvPr id="6" name="5 Imagen" descr="C:\Users\Maq-01\AppData\Local\Temp\Rar$DIa0.763\IMG-20180323-WA0008.jpg"/>
          <p:cNvPicPr/>
          <p:nvPr/>
        </p:nvPicPr>
        <p:blipFill>
          <a:blip r:embed="rId3" cstate="print"/>
          <a:srcRect/>
          <a:stretch>
            <a:fillRect/>
          </a:stretch>
        </p:blipFill>
        <p:spPr bwMode="auto">
          <a:xfrm>
            <a:off x="602029" y="1255102"/>
            <a:ext cx="2926617" cy="4301636"/>
          </a:xfrm>
          <a:prstGeom prst="rect">
            <a:avLst/>
          </a:prstGeom>
          <a:noFill/>
          <a:ln w="9525">
            <a:noFill/>
            <a:miter lim="800000"/>
            <a:headEnd/>
            <a:tailEnd/>
          </a:ln>
        </p:spPr>
      </p:pic>
      <p:pic>
        <p:nvPicPr>
          <p:cNvPr id="7" name="6 Imagen" descr="C:\Users\Maq-01\AppData\Local\Temp\Rar$DIa0.565\IMG-20180323-WA0028.jpg"/>
          <p:cNvPicPr/>
          <p:nvPr/>
        </p:nvPicPr>
        <p:blipFill>
          <a:blip r:embed="rId4" cstate="print"/>
          <a:srcRect/>
          <a:stretch>
            <a:fillRect/>
          </a:stretch>
        </p:blipFill>
        <p:spPr bwMode="auto">
          <a:xfrm>
            <a:off x="9214338" y="2133600"/>
            <a:ext cx="2537264" cy="4138245"/>
          </a:xfrm>
          <a:prstGeom prst="rect">
            <a:avLst/>
          </a:prstGeom>
          <a:noFill/>
          <a:ln w="9525">
            <a:noFill/>
            <a:miter lim="800000"/>
            <a:headEnd/>
            <a:tailEnd/>
          </a:ln>
        </p:spPr>
      </p:pic>
      <p:pic>
        <p:nvPicPr>
          <p:cNvPr id="8" name="7 Imagen" descr="C:\Users\Maq-01\AppData\Local\Temp\Rar$DIa0.092\IMG-20180323-WA0009.jpg"/>
          <p:cNvPicPr/>
          <p:nvPr/>
        </p:nvPicPr>
        <p:blipFill>
          <a:blip r:embed="rId5" cstate="print"/>
          <a:srcRect/>
          <a:stretch>
            <a:fillRect/>
          </a:stretch>
        </p:blipFill>
        <p:spPr bwMode="auto">
          <a:xfrm rot="20857841">
            <a:off x="4419347" y="1242523"/>
            <a:ext cx="3490911" cy="2703118"/>
          </a:xfrm>
          <a:prstGeom prst="rect">
            <a:avLst/>
          </a:prstGeom>
          <a:noFill/>
          <a:ln w="9525">
            <a:noFill/>
            <a:miter lim="800000"/>
            <a:headEnd/>
            <a:tailEnd/>
          </a:ln>
        </p:spPr>
      </p:pic>
      <p:pic>
        <p:nvPicPr>
          <p:cNvPr id="9" name="8 Imagen" descr="C:\Users\Maq-01\AppData\Local\Temp\Rar$DIa0.503\IMG-20180323-WA0012.jpg"/>
          <p:cNvPicPr/>
          <p:nvPr/>
        </p:nvPicPr>
        <p:blipFill>
          <a:blip r:embed="rId6" cstate="print"/>
          <a:srcRect/>
          <a:stretch>
            <a:fillRect/>
          </a:stretch>
        </p:blipFill>
        <p:spPr bwMode="auto">
          <a:xfrm rot="1201186">
            <a:off x="4293621" y="4211223"/>
            <a:ext cx="3338377" cy="1994533"/>
          </a:xfrm>
          <a:prstGeom prst="rect">
            <a:avLst/>
          </a:prstGeom>
          <a:noFill/>
          <a:ln w="9525">
            <a:noFill/>
            <a:miter lim="800000"/>
            <a:headEnd/>
            <a:tailEnd/>
          </a:ln>
        </p:spPr>
      </p:pic>
    </p:spTree>
    <p:extLst>
      <p:ext uri="{BB962C8B-B14F-4D97-AF65-F5344CB8AC3E}">
        <p14:creationId xmlns:p14="http://schemas.microsoft.com/office/powerpoint/2010/main" val="39554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158427"/>
            <a:ext cx="11237230" cy="983400"/>
          </a:xfrm>
          <a:prstGeom prst="rect">
            <a:avLst/>
          </a:prstGeom>
          <a:ln/>
        </p:spPr>
      </p:pic>
      <p:pic>
        <p:nvPicPr>
          <p:cNvPr id="5" name="4 Imagen" descr="C:\Users\Maq-01\AppData\Local\Temp\Rar$DIa0.936\IMG-20180323-WA0013.jpg"/>
          <p:cNvPicPr/>
          <p:nvPr/>
        </p:nvPicPr>
        <p:blipFill>
          <a:blip r:embed="rId3" cstate="print"/>
          <a:srcRect/>
          <a:stretch>
            <a:fillRect/>
          </a:stretch>
        </p:blipFill>
        <p:spPr bwMode="auto">
          <a:xfrm rot="20140608">
            <a:off x="782030" y="1570390"/>
            <a:ext cx="2921260" cy="2286192"/>
          </a:xfrm>
          <a:prstGeom prst="rect">
            <a:avLst/>
          </a:prstGeom>
          <a:noFill/>
          <a:ln w="9525">
            <a:noFill/>
            <a:miter lim="800000"/>
            <a:headEnd/>
            <a:tailEnd/>
          </a:ln>
        </p:spPr>
      </p:pic>
      <p:pic>
        <p:nvPicPr>
          <p:cNvPr id="6" name="5 Imagen" descr="C:\Users\Maq-01\AppData\Local\Temp\Rar$DIa0.694\IMG-20180323-WA0014.jpg"/>
          <p:cNvPicPr/>
          <p:nvPr/>
        </p:nvPicPr>
        <p:blipFill>
          <a:blip r:embed="rId4" cstate="print"/>
          <a:srcRect/>
          <a:stretch>
            <a:fillRect/>
          </a:stretch>
        </p:blipFill>
        <p:spPr bwMode="auto">
          <a:xfrm rot="1252029">
            <a:off x="8182262" y="1645934"/>
            <a:ext cx="3428940" cy="2531983"/>
          </a:xfrm>
          <a:prstGeom prst="rect">
            <a:avLst/>
          </a:prstGeom>
          <a:noFill/>
          <a:ln w="9525">
            <a:noFill/>
            <a:miter lim="800000"/>
            <a:headEnd/>
            <a:tailEnd/>
          </a:ln>
        </p:spPr>
      </p:pic>
      <p:pic>
        <p:nvPicPr>
          <p:cNvPr id="7" name="6 Imagen" descr="C:\Users\Maq-01\AppData\Local\Temp\Rar$DIa0.826\IMG-20180323-WA0011.jpg"/>
          <p:cNvPicPr/>
          <p:nvPr/>
        </p:nvPicPr>
        <p:blipFill>
          <a:blip r:embed="rId5" cstate="print"/>
          <a:srcRect/>
          <a:stretch>
            <a:fillRect/>
          </a:stretch>
        </p:blipFill>
        <p:spPr bwMode="auto">
          <a:xfrm>
            <a:off x="4124960" y="1322264"/>
            <a:ext cx="3541932" cy="2569797"/>
          </a:xfrm>
          <a:prstGeom prst="rect">
            <a:avLst/>
          </a:prstGeom>
          <a:noFill/>
          <a:ln w="9525">
            <a:noFill/>
            <a:miter lim="800000"/>
            <a:headEnd/>
            <a:tailEnd/>
          </a:ln>
        </p:spPr>
      </p:pic>
      <p:pic>
        <p:nvPicPr>
          <p:cNvPr id="8" name="7 Imagen" descr="C:\Users\Maq-01\AppData\Local\Temp\Rar$DIa0.951\IMG-20180323-WA0010.jpg"/>
          <p:cNvPicPr/>
          <p:nvPr/>
        </p:nvPicPr>
        <p:blipFill>
          <a:blip r:embed="rId6" cstate="print"/>
          <a:srcRect/>
          <a:stretch>
            <a:fillRect/>
          </a:stretch>
        </p:blipFill>
        <p:spPr bwMode="auto">
          <a:xfrm>
            <a:off x="1794118" y="3868616"/>
            <a:ext cx="3481266" cy="2731477"/>
          </a:xfrm>
          <a:prstGeom prst="rect">
            <a:avLst/>
          </a:prstGeom>
          <a:noFill/>
          <a:ln w="9525">
            <a:noFill/>
            <a:miter lim="800000"/>
            <a:headEnd/>
            <a:tailEnd/>
          </a:ln>
        </p:spPr>
      </p:pic>
      <p:pic>
        <p:nvPicPr>
          <p:cNvPr id="9" name="8 Imagen" descr="C:\Users\Maq-01\AppData\Local\Temp\Rar$DIa0.767\IMG-20180323-WA0012.jpg"/>
          <p:cNvPicPr/>
          <p:nvPr/>
        </p:nvPicPr>
        <p:blipFill>
          <a:blip r:embed="rId7" cstate="print"/>
          <a:srcRect/>
          <a:stretch>
            <a:fillRect/>
          </a:stretch>
        </p:blipFill>
        <p:spPr bwMode="auto">
          <a:xfrm rot="20659758">
            <a:off x="6305038" y="3717773"/>
            <a:ext cx="3133766" cy="2675329"/>
          </a:xfrm>
          <a:prstGeom prst="rect">
            <a:avLst/>
          </a:prstGeom>
          <a:noFill/>
          <a:ln w="9525">
            <a:noFill/>
            <a:miter lim="800000"/>
            <a:headEnd/>
            <a:tailEnd/>
          </a:ln>
        </p:spPr>
      </p:pic>
    </p:spTree>
    <p:extLst>
      <p:ext uri="{BB962C8B-B14F-4D97-AF65-F5344CB8AC3E}">
        <p14:creationId xmlns:p14="http://schemas.microsoft.com/office/powerpoint/2010/main" val="138925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Nombre del proyecto</a:t>
            </a:r>
          </a:p>
        </p:txBody>
      </p:sp>
      <p:sp>
        <p:nvSpPr>
          <p:cNvPr id="3" name="Marcador de contenido 2"/>
          <p:cNvSpPr>
            <a:spLocks noGrp="1"/>
          </p:cNvSpPr>
          <p:nvPr>
            <p:ph idx="1"/>
          </p:nvPr>
        </p:nvSpPr>
        <p:spPr/>
        <p:txBody>
          <a:bodyPr/>
          <a:lstStyle/>
          <a:p>
            <a:r>
              <a:rPr lang="es-MX" b="1" dirty="0"/>
              <a:t>Nombre: Origen, Contexto y Aplicación de la Geometría Analítica: Una Visión Interdisciplinaria</a:t>
            </a:r>
            <a:r>
              <a:rPr lang="es-MX" dirty="0"/>
              <a:t>.</a:t>
            </a:r>
          </a:p>
        </p:txBody>
      </p:sp>
    </p:spTree>
    <p:extLst>
      <p:ext uri="{BB962C8B-B14F-4D97-AF65-F5344CB8AC3E}">
        <p14:creationId xmlns:p14="http://schemas.microsoft.com/office/powerpoint/2010/main" val="411754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Índice</a:t>
            </a:r>
          </a:p>
        </p:txBody>
      </p:sp>
      <p:sp>
        <p:nvSpPr>
          <p:cNvPr id="4" name="Marcador de contenido 2">
            <a:extLst>
              <a:ext uri="{FF2B5EF4-FFF2-40B4-BE49-F238E27FC236}">
                <a16:creationId xmlns:a16="http://schemas.microsoft.com/office/drawing/2014/main" xmlns="" id="{F9E3090C-796A-0345-9CFF-B198816C8841}"/>
              </a:ext>
            </a:extLst>
          </p:cNvPr>
          <p:cNvSpPr txBox="1">
            <a:spLocks/>
          </p:cNvSpPr>
          <p:nvPr/>
        </p:nvSpPr>
        <p:spPr>
          <a:xfrm>
            <a:off x="1625669" y="1567543"/>
            <a:ext cx="8811553" cy="4846320"/>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s-US" dirty="0">
                <a:solidFill>
                  <a:schemeClr val="tx1"/>
                </a:solidFill>
              </a:rPr>
              <a:t>5a. Productos Generados en la primera sesión de  trabajo. Productos:</a:t>
            </a:r>
          </a:p>
          <a:p>
            <a:pPr marL="457200" indent="-457200">
              <a:buFont typeface="Wingdings 3" charset="2"/>
              <a:buAutoNum type="arabicPeriod"/>
            </a:pPr>
            <a:r>
              <a:rPr lang="es-US" b="1" dirty="0">
                <a:solidFill>
                  <a:schemeClr val="tx1"/>
                </a:solidFill>
              </a:rPr>
              <a:t>Productos 1</a:t>
            </a:r>
            <a:r>
              <a:rPr lang="es-US" dirty="0">
                <a:solidFill>
                  <a:schemeClr val="tx1"/>
                </a:solidFill>
              </a:rPr>
              <a:t>. C.A.I.A.C. Conclusiones Generales.</a:t>
            </a:r>
          </a:p>
          <a:p>
            <a:pPr marL="457200" indent="-457200">
              <a:buFont typeface="Wingdings 3" charset="2"/>
              <a:buAutoNum type="arabicPeriod"/>
            </a:pPr>
            <a:r>
              <a:rPr lang="es-US" b="1" dirty="0">
                <a:solidFill>
                  <a:schemeClr val="tx1"/>
                </a:solidFill>
              </a:rPr>
              <a:t>Producto 3</a:t>
            </a:r>
            <a:r>
              <a:rPr lang="es-US" dirty="0">
                <a:solidFill>
                  <a:schemeClr val="tx1"/>
                </a:solidFill>
              </a:rPr>
              <a:t>. Fotografías de la sesión tomadas por los propios grupos y las personas asignadas para tal fin.</a:t>
            </a:r>
          </a:p>
          <a:p>
            <a:pPr marL="0" indent="0">
              <a:buFont typeface="Wingdings 3" charset="2"/>
              <a:buNone/>
            </a:pPr>
            <a:r>
              <a:rPr lang="es-US" dirty="0">
                <a:solidFill>
                  <a:schemeClr val="tx1"/>
                </a:solidFill>
              </a:rPr>
              <a:t>5b. Organizador gráfico que muestre los contenidos y conceptos de todas las asignaturas involucradas en el proyecto y su interrelación </a:t>
            </a:r>
            <a:r>
              <a:rPr lang="es-US" b="1" dirty="0">
                <a:solidFill>
                  <a:schemeClr val="tx1"/>
                </a:solidFill>
              </a:rPr>
              <a:t>(Producto 2).</a:t>
            </a:r>
            <a:endParaRPr lang="es-US" dirty="0">
              <a:solidFill>
                <a:schemeClr val="tx1"/>
              </a:solidFill>
            </a:endParaRPr>
          </a:p>
          <a:p>
            <a:pPr marL="0" indent="0">
              <a:buFont typeface="Wingdings 3" charset="2"/>
              <a:buNone/>
            </a:pPr>
            <a:r>
              <a:rPr lang="es-US" dirty="0">
                <a:solidFill>
                  <a:schemeClr val="tx1"/>
                </a:solidFill>
              </a:rPr>
              <a:t>5c. Introducción o justificación y descripción del proyecto.</a:t>
            </a:r>
          </a:p>
          <a:p>
            <a:pPr marL="0" indent="0">
              <a:buFont typeface="Wingdings 3" charset="2"/>
              <a:buNone/>
            </a:pPr>
            <a:r>
              <a:rPr lang="es-US" dirty="0">
                <a:solidFill>
                  <a:schemeClr val="tx1"/>
                </a:solidFill>
              </a:rPr>
              <a:t>5d. Objetivo general del proyecto y de cada asignatura involucrada.</a:t>
            </a:r>
          </a:p>
          <a:p>
            <a:pPr marL="0" indent="0">
              <a:buFont typeface="Wingdings 3" charset="2"/>
              <a:buNone/>
            </a:pPr>
            <a:r>
              <a:rPr lang="es-US" dirty="0">
                <a:solidFill>
                  <a:schemeClr val="tx1"/>
                </a:solidFill>
              </a:rPr>
              <a:t>5e. Pregunta generadora, pregunta guía, problema a abordar, asunto a resolver o a probar, propuesta, etcétera, del proyecto(s) a realizar.</a:t>
            </a:r>
          </a:p>
          <a:p>
            <a:pPr marL="0" indent="0">
              <a:buFont typeface="Wingdings 3" charset="2"/>
              <a:buNone/>
            </a:pPr>
            <a:r>
              <a:rPr lang="es-US" dirty="0">
                <a:solidFill>
                  <a:schemeClr val="tx1"/>
                </a:solidFill>
              </a:rPr>
              <a:t>5.f Contenido. Temas y productos propuestos, organizados en forma cronológica. Integrar diferentes tipos de evidencias o herramientas, por ejemplo: Manuscritas, digitales, impresas, físicas, documentos para planeación y seguimiento, etc. </a:t>
            </a:r>
          </a:p>
          <a:p>
            <a:pPr marL="0" indent="0">
              <a:buFont typeface="Wingdings 3" charset="2"/>
              <a:buNone/>
            </a:pPr>
            <a:r>
              <a:rPr lang="es-US" dirty="0">
                <a:solidFill>
                  <a:schemeClr val="tx1"/>
                </a:solidFill>
              </a:rPr>
              <a:t>5.g Formatos e instrumentos para/con la planeación, seguimiento, evaluación, autoevaluación y coevaluación. </a:t>
            </a:r>
          </a:p>
          <a:p>
            <a:pPr marL="0" indent="0">
              <a:buFont typeface="Wingdings 3" charset="2"/>
              <a:buNone/>
            </a:pPr>
            <a:r>
              <a:rPr lang="es-US" dirty="0">
                <a:solidFill>
                  <a:schemeClr val="tx1"/>
                </a:solidFill>
              </a:rPr>
              <a:t>5.h Reflexión sobre el proceso de planteamiento del proyecto. Logros alcanzados y aspectos a mejorar, expectativas para su realización. </a:t>
            </a:r>
          </a:p>
          <a:p>
            <a:pPr marL="457200" indent="-457200">
              <a:buFont typeface="Wingdings 3" charset="2"/>
              <a:buAutoNum type="arabicPeriod"/>
            </a:pPr>
            <a:endParaRPr lang="es-US" dirty="0">
              <a:solidFill>
                <a:schemeClr val="tx1"/>
              </a:solidFill>
            </a:endParaRPr>
          </a:p>
        </p:txBody>
      </p:sp>
    </p:spTree>
    <p:extLst>
      <p:ext uri="{BB962C8B-B14F-4D97-AF65-F5344CB8AC3E}">
        <p14:creationId xmlns:p14="http://schemas.microsoft.com/office/powerpoint/2010/main" val="259710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00"/>
            <a:ext cx="11764370" cy="1240847"/>
          </a:xfrm>
        </p:spPr>
        <p:txBody>
          <a:bodyPr>
            <a:noAutofit/>
          </a:bodyPr>
          <a:lstStyle/>
          <a:p>
            <a:r>
              <a:rPr lang="es-MX" sz="3200" dirty="0"/>
              <a:t>5.a Productos generados en la primera sesión de trabajo. Productos:  1. </a:t>
            </a:r>
            <a:r>
              <a:rPr lang="es-MX" sz="3200" b="1" dirty="0">
                <a:solidFill>
                  <a:srgbClr val="FF0000"/>
                </a:solidFill>
              </a:rPr>
              <a:t>Producto 1</a:t>
            </a:r>
            <a:r>
              <a:rPr lang="es-MX" sz="3200" dirty="0"/>
              <a:t>. C.A.I.A.C. Conclusiones Generales.</a:t>
            </a:r>
          </a:p>
        </p:txBody>
      </p:sp>
      <p:pic>
        <p:nvPicPr>
          <p:cNvPr id="5" name="Marcador de contenido 4">
            <a:extLst>
              <a:ext uri="{FF2B5EF4-FFF2-40B4-BE49-F238E27FC236}">
                <a16:creationId xmlns:a16="http://schemas.microsoft.com/office/drawing/2014/main" xmlns="" id="{643243B1-F70D-456C-9FD0-947005CB2904}"/>
              </a:ext>
            </a:extLst>
          </p:cNvPr>
          <p:cNvPicPr>
            <a:picLocks noGrp="1" noChangeAspect="1"/>
          </p:cNvPicPr>
          <p:nvPr>
            <p:ph idx="1"/>
          </p:nvPr>
        </p:nvPicPr>
        <p:blipFill rotWithShape="1">
          <a:blip r:embed="rId2"/>
          <a:srcRect l="19693" t="23219" r="18665" b="13129"/>
          <a:stretch/>
        </p:blipFill>
        <p:spPr>
          <a:xfrm>
            <a:off x="522514" y="1402080"/>
            <a:ext cx="11350172" cy="5172891"/>
          </a:xfrm>
          <a:prstGeom prst="rect">
            <a:avLst/>
          </a:prstGeom>
        </p:spPr>
      </p:pic>
    </p:spTree>
    <p:extLst>
      <p:ext uri="{BB962C8B-B14F-4D97-AF65-F5344CB8AC3E}">
        <p14:creationId xmlns:p14="http://schemas.microsoft.com/office/powerpoint/2010/main" val="48211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6">
            <a:extLst>
              <a:ext uri="{FF2B5EF4-FFF2-40B4-BE49-F238E27FC236}">
                <a16:creationId xmlns:a16="http://schemas.microsoft.com/office/drawing/2014/main" xmlns="" id="{06D520A0-A439-4D5A-9EF5-A13B9A82066E}"/>
              </a:ext>
            </a:extLst>
          </p:cNvPr>
          <p:cNvPicPr>
            <a:picLocks noGrp="1" noChangeAspect="1"/>
          </p:cNvPicPr>
          <p:nvPr>
            <p:ph idx="1"/>
          </p:nvPr>
        </p:nvPicPr>
        <p:blipFill rotWithShape="1">
          <a:blip r:embed="rId2"/>
          <a:srcRect l="20629" t="23347" r="18998" b="7364"/>
          <a:stretch/>
        </p:blipFill>
        <p:spPr>
          <a:xfrm>
            <a:off x="362655" y="1393247"/>
            <a:ext cx="11039060" cy="5075583"/>
          </a:xfrm>
          <a:prstGeom prst="rect">
            <a:avLst/>
          </a:prstGeom>
        </p:spPr>
      </p:pic>
      <p:sp>
        <p:nvSpPr>
          <p:cNvPr id="5" name="Título 1">
            <a:extLst>
              <a:ext uri="{FF2B5EF4-FFF2-40B4-BE49-F238E27FC236}">
                <a16:creationId xmlns:a16="http://schemas.microsoft.com/office/drawing/2014/main" xmlns="" id="{683066AA-C3E3-4A08-8C60-E7F1149BF9D9}"/>
              </a:ext>
            </a:extLst>
          </p:cNvPr>
          <p:cNvSpPr txBox="1">
            <a:spLocks/>
          </p:cNvSpPr>
          <p:nvPr/>
        </p:nvSpPr>
        <p:spPr>
          <a:xfrm>
            <a:off x="0" y="152400"/>
            <a:ext cx="11764370" cy="1240847"/>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a:t>5.a Productos generados en la primera sesión de trabajo. Productos:  1. </a:t>
            </a:r>
            <a:r>
              <a:rPr lang="es-MX" sz="3200" b="1">
                <a:solidFill>
                  <a:srgbClr val="FF0000"/>
                </a:solidFill>
              </a:rPr>
              <a:t>Producto 1</a:t>
            </a:r>
            <a:r>
              <a:rPr lang="es-MX" sz="3200"/>
              <a:t>. C.A.I.A.C. Conclusiones Generales.</a:t>
            </a:r>
            <a:endParaRPr lang="es-MX" sz="3200" dirty="0"/>
          </a:p>
        </p:txBody>
      </p:sp>
    </p:spTree>
    <p:extLst>
      <p:ext uri="{BB962C8B-B14F-4D97-AF65-F5344CB8AC3E}">
        <p14:creationId xmlns:p14="http://schemas.microsoft.com/office/powerpoint/2010/main" val="130275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a:extLst>
              <a:ext uri="{FF2B5EF4-FFF2-40B4-BE49-F238E27FC236}">
                <a16:creationId xmlns:a16="http://schemas.microsoft.com/office/drawing/2014/main" xmlns="" id="{9B463845-3D34-4159-A8AC-001EB40DBA61}"/>
              </a:ext>
            </a:extLst>
          </p:cNvPr>
          <p:cNvPicPr>
            <a:picLocks noGrp="1" noChangeAspect="1"/>
          </p:cNvPicPr>
          <p:nvPr>
            <p:ph idx="1"/>
          </p:nvPr>
        </p:nvPicPr>
        <p:blipFill rotWithShape="1">
          <a:blip r:embed="rId2"/>
          <a:srcRect l="19403" t="23027" r="19887" b="9081"/>
          <a:stretch/>
        </p:blipFill>
        <p:spPr>
          <a:xfrm>
            <a:off x="353391" y="1224919"/>
            <a:ext cx="11176000" cy="5314112"/>
          </a:xfrm>
          <a:prstGeom prst="rect">
            <a:avLst/>
          </a:prstGeom>
        </p:spPr>
      </p:pic>
      <p:sp>
        <p:nvSpPr>
          <p:cNvPr id="4" name="Título 1">
            <a:extLst>
              <a:ext uri="{FF2B5EF4-FFF2-40B4-BE49-F238E27FC236}">
                <a16:creationId xmlns:a16="http://schemas.microsoft.com/office/drawing/2014/main" xmlns="" id="{F16D3A6A-2819-4138-84E4-88D082AAE852}"/>
              </a:ext>
            </a:extLst>
          </p:cNvPr>
          <p:cNvSpPr txBox="1">
            <a:spLocks/>
          </p:cNvSpPr>
          <p:nvPr/>
        </p:nvSpPr>
        <p:spPr>
          <a:xfrm>
            <a:off x="0" y="152400"/>
            <a:ext cx="11764370" cy="1240847"/>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a:t>5.a Productos generados en la primera sesión de trabajo. Productos:  1. </a:t>
            </a:r>
            <a:r>
              <a:rPr lang="es-MX" sz="3200" b="1" dirty="0">
                <a:solidFill>
                  <a:srgbClr val="FF0000"/>
                </a:solidFill>
              </a:rPr>
              <a:t>Producto 1</a:t>
            </a:r>
            <a:r>
              <a:rPr lang="es-MX" sz="3200" dirty="0"/>
              <a:t>. C.A.I.A.C. Conclusiones Generales.</a:t>
            </a:r>
          </a:p>
        </p:txBody>
      </p:sp>
    </p:spTree>
    <p:extLst>
      <p:ext uri="{BB962C8B-B14F-4D97-AF65-F5344CB8AC3E}">
        <p14:creationId xmlns:p14="http://schemas.microsoft.com/office/powerpoint/2010/main" val="415216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7" descr="Imagen que contiene suelo, interior, mesa&#10;&#10;Descripción generada con confianza alta">
            <a:extLst>
              <a:ext uri="{FF2B5EF4-FFF2-40B4-BE49-F238E27FC236}">
                <a16:creationId xmlns:a16="http://schemas.microsoft.com/office/drawing/2014/main" xmlns="" id="{A69BCCEA-67AA-4F99-9D4D-D44A00DF02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565" y="1393247"/>
            <a:ext cx="11343860" cy="5272596"/>
          </a:xfrm>
        </p:spPr>
      </p:pic>
      <p:sp>
        <p:nvSpPr>
          <p:cNvPr id="6" name="Rectángulo 5">
            <a:extLst>
              <a:ext uri="{FF2B5EF4-FFF2-40B4-BE49-F238E27FC236}">
                <a16:creationId xmlns:a16="http://schemas.microsoft.com/office/drawing/2014/main" xmlns="" id="{C3A705FC-0657-4270-B1C2-C43ACEE5F9B8}"/>
              </a:ext>
            </a:extLst>
          </p:cNvPr>
          <p:cNvSpPr/>
          <p:nvPr/>
        </p:nvSpPr>
        <p:spPr>
          <a:xfrm>
            <a:off x="397564" y="186035"/>
            <a:ext cx="11642035" cy="646331"/>
          </a:xfrm>
          <a:prstGeom prst="rect">
            <a:avLst/>
          </a:prstGeom>
        </p:spPr>
        <p:txBody>
          <a:bodyPr wrap="square">
            <a:spAutoFit/>
          </a:bodyPr>
          <a:lstStyle/>
          <a:p>
            <a:r>
              <a:rPr lang="es-MX" dirty="0"/>
              <a:t>5.a Productos generados en la primera sesión de trabajo. Productos:  2. </a:t>
            </a:r>
            <a:r>
              <a:rPr lang="es-MX" b="1" dirty="0">
                <a:solidFill>
                  <a:srgbClr val="FF0000"/>
                </a:solidFill>
              </a:rPr>
              <a:t>Producto 3</a:t>
            </a:r>
            <a:r>
              <a:rPr lang="es-MX" dirty="0"/>
              <a:t>. Fotografías de la sesión tomadas por los propios grupos y la persona asignada para tal fin.</a:t>
            </a:r>
          </a:p>
        </p:txBody>
      </p:sp>
    </p:spTree>
    <p:extLst>
      <p:ext uri="{BB962C8B-B14F-4D97-AF65-F5344CB8AC3E}">
        <p14:creationId xmlns:p14="http://schemas.microsoft.com/office/powerpoint/2010/main" val="1839862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359</TotalTime>
  <Words>2764</Words>
  <Application>Microsoft Office PowerPoint</Application>
  <PresentationFormat>Personalizado</PresentationFormat>
  <Paragraphs>236</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Pizarra</vt:lpstr>
      <vt:lpstr>Universidad Latina Campus Sur</vt:lpstr>
      <vt:lpstr>Profesores Integrantes</vt:lpstr>
      <vt:lpstr>Curso en el que se llevará a cabo el proyecto</vt:lpstr>
      <vt:lpstr>Nombre del proyecto</vt:lpstr>
      <vt:lpstr>Índice</vt:lpstr>
      <vt:lpstr>5.a Productos generados en la primera sesión de trabajo. Productos:  1. Producto 1. C.A.I.A.C. Conclusiones Generales.</vt:lpstr>
      <vt:lpstr>Presentación de PowerPoint</vt:lpstr>
      <vt:lpstr>Presentación de PowerPoint</vt:lpstr>
      <vt:lpstr>Presentación de PowerPoint</vt:lpstr>
      <vt:lpstr>Presentación de PowerPoint</vt:lpstr>
      <vt:lpstr>Presentación de PowerPoint</vt:lpstr>
      <vt:lpstr>5.b Organizador gráfico que muestre los contenidos y conceptos de todas las asignaturas invoucradas en el procto y su interrelación (Producto 2. )</vt:lpstr>
      <vt:lpstr>Presentación de PowerPoint</vt:lpstr>
      <vt:lpstr>Vinculación de cada materia con el proyecto</vt:lpstr>
      <vt:lpstr>5. c Introducción o justificación y descripción del proyecto</vt:lpstr>
      <vt:lpstr>5. d Objetivo general del proyecto y de cada asignatura involucrada.</vt:lpstr>
      <vt:lpstr>5. e Pregunta generadora, pregunta guía, problema a abordar, asunto a resolver o a probar, propuesta, etcétera. Del proyecto(s) a realizar.</vt:lpstr>
      <vt:lpstr>5.F Contenido. Temas y productos propuestos, organizados en forma cronológica. Integrar diferentes tipos  de evidencias o herramientas, por ejemplo: Manuscritas, digitales, impresas, físicas, documentos para planeación y seguimiento, etc. </vt:lpstr>
      <vt:lpstr>5.F Contenido. Temas y productos propuestos, organizados en forma cronológica. Integrar diferentes tipos  de evidencias o herramientas, por ejemplo: Manuscritas, digitales, impresas, físicas, documentos para planeación y seguimiento, etc. </vt:lpstr>
      <vt:lpstr>5.F Contenido. Temas y productos propuestos, organizados en forma cronológica. Integrar diferentes tipos  de evidencias o herramientas, por ejemplo: Manuscritas, digitales, impresas, físicas, documentos para planeación y seguimiento, etc. </vt:lpstr>
      <vt:lpstr>Presentación de PowerPoint</vt:lpstr>
      <vt:lpstr>Presentación de PowerPoint</vt:lpstr>
      <vt:lpstr>5.g Formatos e instrumentos para/con la planeación, seguimiento, evaluación, autoevaluación y coevaluación.</vt:lpstr>
      <vt:lpstr>5.g Formatos e instrumentos para/con la planeación, seguimiento, evaluación, autoevaluación y coevaluación.</vt:lpstr>
      <vt:lpstr>5.g Formatos e instrumentos para/con la planeación, seguimiento, evaluación, autoevaluación y coevaluación.</vt:lpstr>
      <vt:lpstr>5.g Formatos e instrumentos para/con la planeación, seguimiento, evaluación, autoevaluación y coevaluación.</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Latina</dc:title>
  <dc:creator>DELL</dc:creator>
  <cp:lastModifiedBy>Augusto Rafael Morales Rodriguez</cp:lastModifiedBy>
  <cp:revision>53</cp:revision>
  <dcterms:created xsi:type="dcterms:W3CDTF">2017-10-23T17:15:12Z</dcterms:created>
  <dcterms:modified xsi:type="dcterms:W3CDTF">2018-06-20T14:10:59Z</dcterms:modified>
</cp:coreProperties>
</file>