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  <p:sldId id="267" r:id="rId6"/>
    <p:sldId id="266" r:id="rId7"/>
    <p:sldId id="265" r:id="rId8"/>
    <p:sldId id="264" r:id="rId9"/>
    <p:sldId id="263" r:id="rId10"/>
    <p:sldId id="256" r:id="rId11"/>
    <p:sldId id="268" r:id="rId12"/>
    <p:sldId id="25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B0F0"/>
                </a:solidFill>
              </a:rPr>
              <a:t>Contenido </a:t>
            </a:r>
            <a:endParaRPr lang="es-MX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r>
              <a:rPr lang="es-MX" b="1" i="1" dirty="0" smtClean="0">
                <a:solidFill>
                  <a:srgbClr val="00B0F0"/>
                </a:solidFill>
              </a:rPr>
              <a:t>5a al 5f  </a:t>
            </a:r>
            <a:r>
              <a:rPr lang="es-MX" sz="2600" i="1" dirty="0" smtClean="0">
                <a:solidFill>
                  <a:srgbClr val="00B0F0"/>
                </a:solidFill>
              </a:rPr>
              <a:t>(con la información actualizada)</a:t>
            </a:r>
          </a:p>
          <a:p>
            <a:r>
              <a:rPr lang="es-MX" b="1" dirty="0" smtClean="0">
                <a:solidFill>
                  <a:srgbClr val="00B0F0"/>
                </a:solidFill>
              </a:rPr>
              <a:t>5.i Evidencias del Proceso </a:t>
            </a:r>
            <a:endParaRPr lang="es-MX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MX" sz="2400" b="1" i="1" dirty="0" smtClean="0">
                <a:solidFill>
                  <a:srgbClr val="FF0000"/>
                </a:solidFill>
              </a:rPr>
              <a:t>Producto 4 </a:t>
            </a:r>
            <a:r>
              <a:rPr lang="es-MX" sz="2400" i="1" dirty="0" smtClean="0"/>
              <a:t>Fotos del organizador de la lectura: El arte de formular preguntas esenciales…</a:t>
            </a:r>
            <a:endParaRPr lang="es-MX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MX" sz="2400" b="1" i="1" dirty="0" smtClean="0">
                <a:solidFill>
                  <a:srgbClr val="FF0000"/>
                </a:solidFill>
              </a:rPr>
              <a:t>Producto 5 </a:t>
            </a:r>
            <a:r>
              <a:rPr lang="es-MX" sz="2400" i="1" dirty="0" smtClean="0"/>
              <a:t>Fotos de los organizadores de las lecturas: </a:t>
            </a:r>
            <a:r>
              <a:rPr lang="es-MX" sz="2400" b="1" i="1" dirty="0" smtClean="0"/>
              <a:t>a) </a:t>
            </a:r>
            <a:r>
              <a:rPr lang="es-MX" sz="2400" i="1" dirty="0" smtClean="0"/>
              <a:t>La indagación…</a:t>
            </a:r>
          </a:p>
          <a:p>
            <a:pPr>
              <a:buNone/>
            </a:pPr>
            <a:r>
              <a:rPr lang="es-MX" sz="2400" b="1" i="1" dirty="0" smtClean="0"/>
              <a:t>b) </a:t>
            </a:r>
            <a:r>
              <a:rPr lang="es-MX" sz="2400" i="1" dirty="0" smtClean="0"/>
              <a:t>Las habilidades… </a:t>
            </a:r>
            <a:r>
              <a:rPr lang="es-MX" sz="2400" b="1" i="1" dirty="0" smtClean="0"/>
              <a:t>c) </a:t>
            </a:r>
            <a:r>
              <a:rPr lang="es-MX" sz="2400" i="1" dirty="0" smtClean="0"/>
              <a:t>Interdisciplinariedad… </a:t>
            </a:r>
            <a:endParaRPr lang="es-MX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MX" sz="2400" b="1" i="1" dirty="0" smtClean="0">
                <a:solidFill>
                  <a:srgbClr val="FF0000"/>
                </a:solidFill>
              </a:rPr>
              <a:t>Producto 6</a:t>
            </a:r>
            <a:r>
              <a:rPr lang="es-MX" sz="2400" i="1" dirty="0" smtClean="0"/>
              <a:t> Fotos del formato: </a:t>
            </a:r>
            <a:r>
              <a:rPr lang="es-MX" sz="2400" b="1" i="1" dirty="0" smtClean="0">
                <a:solidFill>
                  <a:srgbClr val="FF0000"/>
                </a:solidFill>
              </a:rPr>
              <a:t>d. AME General</a:t>
            </a:r>
          </a:p>
          <a:p>
            <a:pPr>
              <a:buNone/>
            </a:pPr>
            <a:r>
              <a:rPr lang="es-MX" sz="2400" b="1" i="1" dirty="0" smtClean="0">
                <a:solidFill>
                  <a:srgbClr val="FF0000"/>
                </a:solidFill>
              </a:rPr>
              <a:t>Producto 7</a:t>
            </a:r>
            <a:r>
              <a:rPr lang="es-MX" sz="2400" i="1" dirty="0" smtClean="0"/>
              <a:t> Fotos del formato </a:t>
            </a:r>
            <a:r>
              <a:rPr lang="es-MX" sz="2400" b="1" i="1" dirty="0" smtClean="0">
                <a:solidFill>
                  <a:srgbClr val="FF0000"/>
                </a:solidFill>
              </a:rPr>
              <a:t>g. EIP Resumen</a:t>
            </a:r>
          </a:p>
          <a:p>
            <a:pPr>
              <a:buNone/>
            </a:pPr>
            <a:r>
              <a:rPr lang="es-MX" sz="2400" b="1" i="1" dirty="0" smtClean="0">
                <a:solidFill>
                  <a:srgbClr val="FF0000"/>
                </a:solidFill>
              </a:rPr>
              <a:t>Producto 8 </a:t>
            </a:r>
            <a:r>
              <a:rPr lang="es-MX" sz="2400" i="1" dirty="0" smtClean="0"/>
              <a:t>Fotos del formato</a:t>
            </a:r>
            <a:r>
              <a:rPr lang="es-MX" sz="2400" b="1" i="1" dirty="0" smtClean="0">
                <a:solidFill>
                  <a:srgbClr val="FF0000"/>
                </a:solidFill>
              </a:rPr>
              <a:t>  h.EIP Elaboración de Proyecto </a:t>
            </a:r>
          </a:p>
          <a:p>
            <a:pPr>
              <a:buNone/>
            </a:pPr>
            <a:r>
              <a:rPr lang="es-MX" sz="2400" b="1" i="1" dirty="0" smtClean="0">
                <a:solidFill>
                  <a:srgbClr val="FF0000"/>
                </a:solidFill>
              </a:rPr>
              <a:t>Producto 9 </a:t>
            </a:r>
            <a:r>
              <a:rPr lang="es-MX" sz="2400" i="1" dirty="0" smtClean="0"/>
              <a:t>Fotos de las sesiones de trabajo </a:t>
            </a:r>
            <a:endParaRPr lang="es-MX" sz="2400" b="1" i="1" dirty="0" smtClean="0">
              <a:solidFill>
                <a:srgbClr val="00B0F0"/>
              </a:solidFill>
            </a:endParaRPr>
          </a:p>
          <a:p>
            <a:endParaRPr lang="es-MX" dirty="0"/>
          </a:p>
        </p:txBody>
      </p:sp>
      <p:pic>
        <p:nvPicPr>
          <p:cNvPr id="4" name="Picture 2" descr="C:\Users\CNC\Desktop\ELISAAIZPURU\DOCUMENTOS\LOGOS\colegio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196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00B0F0"/>
                </a:solidFill>
              </a:rPr>
              <a:t/>
            </a:r>
            <a:br>
              <a:rPr lang="es-MX" b="1" dirty="0" smtClean="0">
                <a:solidFill>
                  <a:srgbClr val="00B0F0"/>
                </a:solidFill>
              </a:rPr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solidFill>
                  <a:srgbClr val="00B0F0"/>
                </a:solidFill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solidFill>
                  <a:srgbClr val="FF0000"/>
                </a:solidFill>
              </a:rPr>
              <a:t>Producto 14</a:t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Infografìa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	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640960" cy="3289920"/>
          </a:xfrm>
        </p:spPr>
        <p:txBody>
          <a:bodyPr>
            <a:normAutofit/>
          </a:bodyPr>
          <a:lstStyle/>
          <a:p>
            <a:r>
              <a:rPr lang="es-ES" sz="2800" i="1" dirty="0" smtClean="0"/>
              <a:t>Se </a:t>
            </a:r>
            <a:r>
              <a:rPr lang="es-ES" sz="2800" i="1" dirty="0" smtClean="0"/>
              <a:t>anexan diversos ejemplos que </a:t>
            </a:r>
            <a:r>
              <a:rPr lang="es-ES" sz="2800" i="1" dirty="0" smtClean="0"/>
              <a:t>se </a:t>
            </a:r>
            <a:r>
              <a:rPr lang="es-ES" sz="2800" i="1" dirty="0" smtClean="0"/>
              <a:t>mostrarán </a:t>
            </a:r>
            <a:r>
              <a:rPr lang="es-ES" sz="2800" i="1" dirty="0" smtClean="0"/>
              <a:t>a los alumnos para que ellos mismos elaboren su propia infografía  </a:t>
            </a:r>
            <a:endParaRPr lang="es-MX" sz="2800" i="1" dirty="0"/>
          </a:p>
        </p:txBody>
      </p:sp>
      <p:pic>
        <p:nvPicPr>
          <p:cNvPr id="5" name="Picture 2" descr="C:\Users\CNC\Desktop\ELISAAIZPURU\DOCUMENTOS\LOGOS\colegio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196133"/>
          </a:xfrm>
          <a:prstGeom prst="rect">
            <a:avLst/>
          </a:prstGeom>
          <a:noFill/>
        </p:spPr>
      </p:pic>
      <p:pic>
        <p:nvPicPr>
          <p:cNvPr id="1026" name="Picture 2" descr="C:\Users\CNC\Desktop\ELISAAIZPURU\DOCUMENTOS\CONEXIONES\INFOGRAFÍAS\como-hacer-una-infograf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229200"/>
            <a:ext cx="1969788" cy="1412776"/>
          </a:xfrm>
          <a:prstGeom prst="rect">
            <a:avLst/>
          </a:prstGeom>
          <a:noFill/>
        </p:spPr>
      </p:pic>
      <p:pic>
        <p:nvPicPr>
          <p:cNvPr id="2050" name="Picture 2" descr="Resultado de imagen para infograph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301208"/>
            <a:ext cx="1656184" cy="1242138"/>
          </a:xfrm>
          <a:prstGeom prst="rect">
            <a:avLst/>
          </a:prstGeom>
          <a:noFill/>
        </p:spPr>
      </p:pic>
      <p:pic>
        <p:nvPicPr>
          <p:cNvPr id="2052" name="Picture 4" descr="Resultado de imagen para infographic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861048"/>
            <a:ext cx="3029559" cy="2016224"/>
          </a:xfrm>
          <a:prstGeom prst="rect">
            <a:avLst/>
          </a:prstGeom>
          <a:noFill/>
        </p:spPr>
      </p:pic>
      <p:pic>
        <p:nvPicPr>
          <p:cNvPr id="2054" name="Picture 6" descr="Resultado de imagen para infographic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212976"/>
            <a:ext cx="1458181" cy="1788617"/>
          </a:xfrm>
          <a:prstGeom prst="rect">
            <a:avLst/>
          </a:prstGeom>
          <a:noFill/>
        </p:spPr>
      </p:pic>
      <p:pic>
        <p:nvPicPr>
          <p:cNvPr id="2058" name="Picture 10" descr="Resultado de imagen para infographic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924944"/>
            <a:ext cx="1539608" cy="2180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>
                <a:solidFill>
                  <a:srgbClr val="FF0000"/>
                </a:solidFill>
              </a:rPr>
              <a:t>Producto 15</a:t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smtClean="0">
                <a:solidFill>
                  <a:srgbClr val="FF0000"/>
                </a:solidFill>
              </a:rPr>
              <a:t> Reflexiones personales </a:t>
            </a:r>
            <a:r>
              <a:rPr lang="es-MX" b="1" dirty="0" smtClean="0"/>
              <a:t>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2600" b="1" dirty="0" smtClean="0">
                <a:solidFill>
                  <a:srgbClr val="00B0F0"/>
                </a:solidFill>
              </a:rPr>
              <a:t>R</a:t>
            </a:r>
            <a:r>
              <a:rPr lang="es-MX" sz="2600" b="1" dirty="0" smtClean="0">
                <a:solidFill>
                  <a:srgbClr val="00B0F0"/>
                </a:solidFill>
              </a:rPr>
              <a:t>eflexión</a:t>
            </a:r>
            <a:r>
              <a:rPr lang="es-MX" sz="2600" b="1" dirty="0" smtClean="0">
                <a:solidFill>
                  <a:srgbClr val="00B0F0"/>
                </a:solidFill>
              </a:rPr>
              <a:t>, sobre el propio proceso de aprendizaje y crecimiento, durante la construcción del proyecto Interdisciplinario </a:t>
            </a:r>
            <a:r>
              <a:rPr lang="es-MX" sz="2600" b="1" dirty="0" smtClean="0">
                <a:solidFill>
                  <a:srgbClr val="00B0F0"/>
                </a:solidFill>
              </a:rPr>
              <a:t> </a:t>
            </a:r>
            <a:r>
              <a:rPr lang="es-MX" sz="2600" b="1" dirty="0" smtClean="0"/>
              <a:t>	</a:t>
            </a:r>
            <a:endParaRPr lang="es-MX" dirty="0" smtClean="0"/>
          </a:p>
          <a:p>
            <a:pPr marL="514350" indent="-514350">
              <a:buNone/>
            </a:pPr>
            <a:r>
              <a:rPr lang="es-MX" sz="2000" i="1" dirty="0" smtClean="0"/>
              <a:t>1.¿Cuáles </a:t>
            </a:r>
            <a:r>
              <a:rPr lang="es-MX" sz="2000" i="1" dirty="0" smtClean="0"/>
              <a:t>fueron las tres principales dificultades propias, para la construcción del proyecto interdisciplinario</a:t>
            </a:r>
            <a:r>
              <a:rPr lang="es-MX" sz="2000" i="1" dirty="0" smtClean="0"/>
              <a:t>?</a:t>
            </a:r>
          </a:p>
          <a:p>
            <a:pPr marL="514350" indent="-514350">
              <a:buNone/>
            </a:pPr>
            <a:endParaRPr lang="es-MX" sz="2000" i="1" dirty="0" smtClean="0"/>
          </a:p>
          <a:p>
            <a:pPr marL="514350" indent="-514350">
              <a:buNone/>
            </a:pPr>
            <a:endParaRPr lang="es-MX" sz="2000" i="1" dirty="0" smtClean="0"/>
          </a:p>
          <a:p>
            <a:pPr marL="514350" indent="-514350">
              <a:buNone/>
            </a:pPr>
            <a:r>
              <a:rPr lang="es-MX" sz="2000" i="1" dirty="0" smtClean="0"/>
              <a:t>2. ¿De </a:t>
            </a:r>
            <a:r>
              <a:rPr lang="es-MX" sz="2000" i="1" dirty="0" smtClean="0"/>
              <a:t>qué forma las resolviste</a:t>
            </a:r>
            <a:r>
              <a:rPr lang="es-MX" sz="2000" i="1" dirty="0" smtClean="0"/>
              <a:t>?</a:t>
            </a:r>
          </a:p>
          <a:p>
            <a:pPr marL="514350" indent="-514350">
              <a:buNone/>
            </a:pPr>
            <a:endParaRPr lang="es-MX" sz="2000" i="1" dirty="0" smtClean="0"/>
          </a:p>
          <a:p>
            <a:pPr marL="514350" indent="-514350">
              <a:buNone/>
            </a:pPr>
            <a:endParaRPr lang="es-MX" sz="2000" i="1" dirty="0" smtClean="0"/>
          </a:p>
          <a:p>
            <a:pPr marL="514350" indent="-514350">
              <a:buNone/>
            </a:pPr>
            <a:endParaRPr lang="es-MX" sz="2000" i="1" dirty="0" smtClean="0"/>
          </a:p>
          <a:p>
            <a:pPr marL="514350" indent="-514350">
              <a:buNone/>
            </a:pPr>
            <a:r>
              <a:rPr lang="es-MX" sz="2000" i="1" dirty="0" smtClean="0"/>
              <a:t>3. ¿Qué resultados obtuviste y cómo se evidencian éstos?</a:t>
            </a:r>
          </a:p>
          <a:p>
            <a:pPr marL="514350" indent="-514350">
              <a:buFont typeface="+mj-lt"/>
              <a:buAutoNum type="arabicPeriod"/>
            </a:pPr>
            <a:endParaRPr lang="es-MX" dirty="0" smtClean="0"/>
          </a:p>
          <a:p>
            <a:pPr marL="514350" indent="-514350">
              <a:buNone/>
            </a:pP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Picture 2" descr="C:\Users\CNC\Desktop\ELISAAIZPURU\DOCUMENTOS\LOGOS\colegio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196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>
                <a:solidFill>
                  <a:srgbClr val="FF0000"/>
                </a:solidFill>
              </a:rPr>
              <a:t>Producto 15</a:t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smtClean="0">
                <a:solidFill>
                  <a:srgbClr val="FF0000"/>
                </a:solidFill>
              </a:rPr>
              <a:t> Reflexiones personales </a:t>
            </a:r>
            <a:r>
              <a:rPr lang="es-MX" b="1" dirty="0" smtClean="0"/>
              <a:t>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2100" b="1" dirty="0" smtClean="0">
                <a:solidFill>
                  <a:srgbClr val="00B0F0"/>
                </a:solidFill>
              </a:rPr>
              <a:t>R</a:t>
            </a:r>
            <a:r>
              <a:rPr lang="es-MX" sz="2100" b="1" dirty="0" smtClean="0">
                <a:solidFill>
                  <a:srgbClr val="00B0F0"/>
                </a:solidFill>
              </a:rPr>
              <a:t>eflexión</a:t>
            </a:r>
            <a:r>
              <a:rPr lang="es-MX" sz="2100" b="1" dirty="0" smtClean="0">
                <a:solidFill>
                  <a:srgbClr val="00B0F0"/>
                </a:solidFill>
              </a:rPr>
              <a:t>, sobre el propio proceso de aprendizaje y crecimiento, durante la construcción del proyecto Interdisciplinario </a:t>
            </a:r>
            <a:r>
              <a:rPr lang="es-MX" sz="2100" b="1" dirty="0" smtClean="0">
                <a:solidFill>
                  <a:srgbClr val="00B0F0"/>
                </a:solidFill>
              </a:rPr>
              <a:t> </a:t>
            </a:r>
            <a:r>
              <a:rPr lang="es-MX" b="1" dirty="0" smtClean="0"/>
              <a:t>	</a:t>
            </a:r>
            <a:endParaRPr lang="es-MX" dirty="0" smtClean="0"/>
          </a:p>
          <a:p>
            <a:pPr marL="514350" indent="-514350">
              <a:buNone/>
            </a:pPr>
            <a:r>
              <a:rPr lang="es-MX" sz="2000" dirty="0" smtClean="0"/>
              <a:t>4. ¿</a:t>
            </a:r>
            <a:r>
              <a:rPr lang="es-MX" sz="2000" i="1" dirty="0" smtClean="0"/>
              <a:t>Qué </a:t>
            </a:r>
            <a:r>
              <a:rPr lang="es-MX" sz="2000" i="1" dirty="0" smtClean="0"/>
              <a:t>aspectos crees que puedes seguir trabajando en </a:t>
            </a:r>
            <a:r>
              <a:rPr lang="es-MX" sz="2000" i="1" dirty="0" smtClean="0"/>
              <a:t>ti </a:t>
            </a:r>
            <a:r>
              <a:rPr lang="es-MX" sz="2000" i="1" dirty="0" smtClean="0"/>
              <a:t>para obtener mejores resultados</a:t>
            </a:r>
            <a:r>
              <a:rPr lang="es-MX" sz="2000" i="1" dirty="0" smtClean="0"/>
              <a:t>?</a:t>
            </a:r>
          </a:p>
          <a:p>
            <a:pPr marL="514350" indent="-514350">
              <a:buNone/>
            </a:pPr>
            <a:endParaRPr lang="es-MX" sz="2000" i="1" dirty="0" smtClean="0"/>
          </a:p>
          <a:p>
            <a:pPr marL="514350" indent="-514350">
              <a:buNone/>
            </a:pPr>
            <a:endParaRPr lang="es-MX" sz="2000" i="1" dirty="0" smtClean="0"/>
          </a:p>
          <a:p>
            <a:pPr marL="514350" indent="-514350">
              <a:buNone/>
            </a:pPr>
            <a:endParaRPr lang="es-MX" sz="2000" i="1" dirty="0" smtClean="0"/>
          </a:p>
          <a:p>
            <a:pPr marL="514350" indent="-514350">
              <a:buNone/>
            </a:pPr>
            <a:r>
              <a:rPr lang="es-MX" sz="2000" i="1" dirty="0" smtClean="0"/>
              <a:t>5. ¿Qué </a:t>
            </a:r>
            <a:r>
              <a:rPr lang="es-MX" sz="2000" i="1" dirty="0" smtClean="0"/>
              <a:t>de lo aprendido en el proceso repercute de forma positiva en tu sesiones cotidianas de trabajo?, ¿de qué manera? </a:t>
            </a:r>
            <a:r>
              <a:rPr lang="es-MX" dirty="0" smtClean="0"/>
              <a:t>	</a:t>
            </a:r>
          </a:p>
          <a:p>
            <a:pPr>
              <a:buNone/>
            </a:pPr>
            <a:r>
              <a:rPr lang="es-MX" dirty="0" smtClean="0"/>
              <a:t>	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Picture 2" descr="C:\Users\CNC\Desktop\ELISAAIZPURU\DOCUMENTOS\LOGOS\colegio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196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00B0F0"/>
                </a:solidFill>
              </a:rPr>
              <a:t>Contenido </a:t>
            </a:r>
            <a:br>
              <a:rPr lang="es-MX" b="1" dirty="0" smtClean="0">
                <a:solidFill>
                  <a:srgbClr val="00B0F0"/>
                </a:solidFill>
              </a:rPr>
            </a:br>
            <a:r>
              <a:rPr lang="es-MX" b="1" dirty="0" smtClean="0">
                <a:solidFill>
                  <a:srgbClr val="00B0F0"/>
                </a:solidFill>
              </a:rPr>
              <a:t>4°RT</a:t>
            </a:r>
            <a:endParaRPr lang="es-MX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2400" b="1" i="1" dirty="0" smtClean="0">
                <a:solidFill>
                  <a:srgbClr val="FF0000"/>
                </a:solidFill>
              </a:rPr>
              <a:t>Producto 10   </a:t>
            </a:r>
            <a:r>
              <a:rPr lang="es-MX" sz="2400" dirty="0" smtClean="0"/>
              <a:t>Evaluación:  Tipos, herramientas y productos de aprendizaje </a:t>
            </a:r>
            <a:br>
              <a:rPr lang="es-MX" sz="2400" dirty="0" smtClean="0"/>
            </a:br>
            <a:endParaRPr lang="es-MX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MX" sz="2400" b="1" i="1" dirty="0" smtClean="0">
                <a:solidFill>
                  <a:srgbClr val="FF0000"/>
                </a:solidFill>
              </a:rPr>
              <a:t>Producto 11 </a:t>
            </a:r>
            <a:r>
              <a:rPr lang="es-MX" sz="2400" dirty="0" smtClean="0"/>
              <a:t>Evaluación: Formatos para los Prerrequisitos y para el  Producto </a:t>
            </a:r>
          </a:p>
          <a:p>
            <a:pPr>
              <a:buNone/>
            </a:pPr>
            <a:endParaRPr lang="es-MX" sz="2400" i="1" dirty="0" smtClean="0"/>
          </a:p>
          <a:p>
            <a:pPr>
              <a:buNone/>
            </a:pPr>
            <a:r>
              <a:rPr lang="es-MX" sz="2400" b="1" i="1" dirty="0" smtClean="0">
                <a:solidFill>
                  <a:srgbClr val="FF0000"/>
                </a:solidFill>
              </a:rPr>
              <a:t>Producto 12 </a:t>
            </a:r>
            <a:r>
              <a:rPr lang="es-MX" sz="2400" dirty="0" smtClean="0"/>
              <a:t>Evaluación: Formatos:  Grupo heterogéneo</a:t>
            </a:r>
            <a:endParaRPr lang="es-MX" sz="2400" i="1" dirty="0" smtClean="0"/>
          </a:p>
          <a:p>
            <a:pPr>
              <a:buNone/>
            </a:pPr>
            <a:endParaRPr lang="es-MX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MX" sz="2400" b="1" i="1" dirty="0" smtClean="0">
                <a:solidFill>
                  <a:srgbClr val="FF0000"/>
                </a:solidFill>
              </a:rPr>
              <a:t>Producto 13 </a:t>
            </a:r>
            <a:r>
              <a:rPr lang="es-MX" sz="2400" dirty="0" smtClean="0"/>
              <a:t>Lista con pasos para elaborar la infografía</a:t>
            </a:r>
          </a:p>
          <a:p>
            <a:pPr>
              <a:buNone/>
            </a:pPr>
            <a:endParaRPr lang="es-MX" sz="2400" i="1" dirty="0" smtClean="0"/>
          </a:p>
          <a:p>
            <a:pPr>
              <a:buNone/>
            </a:pPr>
            <a:r>
              <a:rPr lang="es-MX" sz="2400" b="1" i="1" dirty="0" smtClean="0">
                <a:solidFill>
                  <a:srgbClr val="FF0000"/>
                </a:solidFill>
              </a:rPr>
              <a:t>Producto 14 </a:t>
            </a:r>
            <a:r>
              <a:rPr lang="es-MX" sz="2400" dirty="0" smtClean="0"/>
              <a:t>Infografía (captura de pantalla)</a:t>
            </a:r>
          </a:p>
          <a:p>
            <a:pPr>
              <a:buFont typeface="Wingdings" pitchFamily="2" charset="2"/>
              <a:buChar char="v"/>
            </a:pPr>
            <a:endParaRPr lang="es-MX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s-MX" sz="2400" b="1" i="1" dirty="0" smtClean="0">
                <a:solidFill>
                  <a:srgbClr val="FF0000"/>
                </a:solidFill>
              </a:rPr>
              <a:t>Producto 15 </a:t>
            </a:r>
            <a:r>
              <a:rPr lang="es-MX" sz="2400" b="1" i="1" dirty="0" smtClean="0"/>
              <a:t>Reflexiones personales </a:t>
            </a:r>
            <a:r>
              <a:rPr lang="es-MX" sz="2400" i="1" dirty="0" smtClean="0"/>
              <a:t>(captura de pantalla) </a:t>
            </a:r>
          </a:p>
          <a:p>
            <a:pPr>
              <a:buNone/>
            </a:pPr>
            <a:endParaRPr lang="es-MX" sz="2400" b="1" i="1" dirty="0" smtClean="0">
              <a:solidFill>
                <a:srgbClr val="00B0F0"/>
              </a:solidFill>
            </a:endParaRPr>
          </a:p>
          <a:p>
            <a:endParaRPr lang="es-MX" dirty="0"/>
          </a:p>
        </p:txBody>
      </p:sp>
      <p:pic>
        <p:nvPicPr>
          <p:cNvPr id="4" name="Picture 2" descr="C:\Users\CNC\Desktop\ELISAAIZPURU\DOCUMENTOS\LOGOS\colegio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196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solidFill>
                  <a:srgbClr val="FF0000"/>
                </a:solidFill>
              </a:rPr>
              <a:t>Producto 10</a:t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sz="2700" b="1" dirty="0" smtClean="0">
                <a:solidFill>
                  <a:srgbClr val="00B0F0"/>
                </a:solidFill>
              </a:rPr>
              <a:t> Evaluación.</a:t>
            </a:r>
            <a:br>
              <a:rPr lang="es-MX" sz="2700" b="1" dirty="0" smtClean="0">
                <a:solidFill>
                  <a:srgbClr val="00B0F0"/>
                </a:solidFill>
              </a:rPr>
            </a:br>
            <a:r>
              <a:rPr lang="es-MX" sz="2700" b="1" dirty="0" smtClean="0">
                <a:solidFill>
                  <a:srgbClr val="00B0F0"/>
                </a:solidFill>
              </a:rPr>
              <a:t> Tipos, herramientas y productos de Aprendizaje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	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204864"/>
            <a:ext cx="8003232" cy="392129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Cuestionarios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Seguimiento de avances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Entrevistas documentadas 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Grabaciones de audio y video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Exámenes 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Trabajos escritos, reportes de lectura 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Presentaciones orales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Discusiones grupales y debates 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Puestas en escena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Carteles, posters 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Infografías </a:t>
            </a:r>
            <a:endParaRPr lang="es-MX" dirty="0"/>
          </a:p>
        </p:txBody>
      </p:sp>
      <p:pic>
        <p:nvPicPr>
          <p:cNvPr id="4" name="Picture 2" descr="C:\Users\CNC\Desktop\ELISAAIZPURU\DOCUMENTOS\LOGOS\colegio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196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solidFill>
                  <a:srgbClr val="FF0000"/>
                </a:solidFill>
              </a:rPr>
              <a:t>Producto 11</a:t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dirty="0" smtClean="0">
                <a:solidFill>
                  <a:srgbClr val="00B0F0"/>
                </a:solidFill>
              </a:rPr>
              <a:t> </a:t>
            </a:r>
            <a:r>
              <a:rPr lang="es-MX" sz="2700" b="1" dirty="0" smtClean="0">
                <a:solidFill>
                  <a:srgbClr val="00B0F0"/>
                </a:solidFill>
              </a:rPr>
              <a:t>Evaluación. Formatos. Prerrequisitos. </a:t>
            </a:r>
            <a:br>
              <a:rPr lang="es-MX" sz="2700" b="1" dirty="0" smtClean="0">
                <a:solidFill>
                  <a:srgbClr val="00B0F0"/>
                </a:solidFill>
              </a:rPr>
            </a:br>
            <a:r>
              <a:rPr lang="es-MX" sz="2700" b="1" dirty="0" smtClean="0">
                <a:solidFill>
                  <a:srgbClr val="00B0F0"/>
                </a:solidFill>
              </a:rPr>
              <a:t>Producto </a:t>
            </a:r>
            <a:r>
              <a:rPr lang="es-MX" sz="2700" b="1" i="1" dirty="0" smtClean="0">
                <a:solidFill>
                  <a:srgbClr val="00B0F0"/>
                </a:solidFill>
              </a:rPr>
              <a:t>Planificación </a:t>
            </a:r>
            <a:r>
              <a:rPr lang="es-MX" sz="2700" b="1" dirty="0" smtClean="0">
                <a:solidFill>
                  <a:srgbClr val="00B0F0"/>
                </a:solidFill>
              </a:rPr>
              <a:t> </a:t>
            </a:r>
            <a:r>
              <a:rPr lang="es-MX" b="1" dirty="0" smtClean="0">
                <a:solidFill>
                  <a:srgbClr val="FF0000"/>
                </a:solidFill>
              </a:rPr>
              <a:t/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	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Picture 2" descr="C:\Users\CNC\Desktop\ELISAAIZPURU\DOCUMENTOS\LOGOS\colegio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196133"/>
          </a:xfrm>
          <a:prstGeom prst="rect">
            <a:avLst/>
          </a:prstGeom>
          <a:noFill/>
        </p:spPr>
      </p:pic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3" cstate="print"/>
          <a:srcRect l="21312" t="18791" r="21030" b="6635"/>
          <a:stretch>
            <a:fillRect/>
          </a:stretch>
        </p:blipFill>
        <p:spPr bwMode="auto">
          <a:xfrm>
            <a:off x="683568" y="1961630"/>
            <a:ext cx="7632847" cy="489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solidFill>
                  <a:srgbClr val="FF0000"/>
                </a:solidFill>
              </a:rPr>
              <a:t>Producto 11</a:t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dirty="0" smtClean="0">
                <a:solidFill>
                  <a:srgbClr val="00B0F0"/>
                </a:solidFill>
              </a:rPr>
              <a:t> </a:t>
            </a:r>
            <a:r>
              <a:rPr lang="es-MX" sz="2700" b="1" dirty="0" smtClean="0">
                <a:solidFill>
                  <a:srgbClr val="00B0F0"/>
                </a:solidFill>
              </a:rPr>
              <a:t>Evaluación. Formatos. Prerrequisitos. </a:t>
            </a:r>
            <a:br>
              <a:rPr lang="es-MX" sz="2700" b="1" dirty="0" smtClean="0">
                <a:solidFill>
                  <a:srgbClr val="00B0F0"/>
                </a:solidFill>
              </a:rPr>
            </a:br>
            <a:r>
              <a:rPr lang="es-MX" sz="2700" b="1" dirty="0" smtClean="0">
                <a:solidFill>
                  <a:srgbClr val="00B0F0"/>
                </a:solidFill>
              </a:rPr>
              <a:t>Producto </a:t>
            </a:r>
            <a:r>
              <a:rPr lang="es-MX" sz="2700" b="1" i="1" dirty="0" smtClean="0">
                <a:solidFill>
                  <a:srgbClr val="00B0F0"/>
                </a:solidFill>
              </a:rPr>
              <a:t>Planificación </a:t>
            </a:r>
            <a:br>
              <a:rPr lang="es-MX" sz="2700" b="1" i="1" dirty="0" smtClean="0">
                <a:solidFill>
                  <a:srgbClr val="00B0F0"/>
                </a:solidFill>
              </a:rPr>
            </a:br>
            <a:r>
              <a:rPr lang="es-MX" sz="2700" i="1" dirty="0" smtClean="0"/>
              <a:t>calendarización de actividades </a:t>
            </a:r>
            <a:r>
              <a:rPr lang="es-MX" sz="2700" dirty="0" smtClean="0"/>
              <a:t> </a:t>
            </a:r>
            <a:r>
              <a:rPr lang="es-MX" b="1" dirty="0" smtClean="0">
                <a:solidFill>
                  <a:srgbClr val="FF0000"/>
                </a:solidFill>
              </a:rPr>
              <a:t/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	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Picture 2" descr="C:\Users\CNC\Desktop\ELISAAIZPURU\DOCUMENTOS\LOGOS\colegio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196133"/>
          </a:xfrm>
          <a:prstGeom prst="rect">
            <a:avLst/>
          </a:prstGeom>
          <a:noFill/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2492896"/>
          <a:ext cx="851763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04"/>
                <a:gridCol w="946404"/>
                <a:gridCol w="946404"/>
                <a:gridCol w="946404"/>
                <a:gridCol w="946404"/>
                <a:gridCol w="946404"/>
                <a:gridCol w="946404"/>
                <a:gridCol w="946404"/>
                <a:gridCol w="94640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Acciones</a:t>
                      </a:r>
                    </a:p>
                    <a:p>
                      <a:r>
                        <a:rPr lang="es-ES" sz="1200" dirty="0" smtClean="0"/>
                        <a:t>por</a:t>
                      </a:r>
                      <a:r>
                        <a:rPr lang="es-ES" sz="1200" baseline="0" dirty="0" smtClean="0"/>
                        <a:t> asignatura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Semana </a:t>
                      </a:r>
                    </a:p>
                    <a:p>
                      <a:pPr algn="ctr"/>
                      <a:r>
                        <a:rPr lang="es-ES" sz="1400" smtClean="0"/>
                        <a:t>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Semana </a:t>
                      </a:r>
                    </a:p>
                    <a:p>
                      <a:pPr algn="ctr"/>
                      <a:r>
                        <a:rPr lang="es-ES" sz="1400" dirty="0" smtClean="0"/>
                        <a:t>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Semana </a:t>
                      </a:r>
                    </a:p>
                    <a:p>
                      <a:pPr algn="ctr"/>
                      <a:r>
                        <a:rPr lang="es-ES" sz="1400" dirty="0" smtClean="0"/>
                        <a:t>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Semana</a:t>
                      </a:r>
                    </a:p>
                    <a:p>
                      <a:pPr algn="ctr"/>
                      <a:r>
                        <a:rPr lang="es-ES" sz="1400" dirty="0" smtClean="0"/>
                        <a:t> 4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Semana </a:t>
                      </a:r>
                    </a:p>
                    <a:p>
                      <a:pPr algn="ctr"/>
                      <a:r>
                        <a:rPr lang="es-ES" sz="1400" dirty="0" smtClean="0"/>
                        <a:t>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Semana </a:t>
                      </a:r>
                    </a:p>
                    <a:p>
                      <a:pPr algn="ctr"/>
                      <a:r>
                        <a:rPr lang="es-ES" sz="1400" smtClean="0"/>
                        <a:t>6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Semana</a:t>
                      </a:r>
                    </a:p>
                    <a:p>
                      <a:pPr algn="ctr"/>
                      <a:r>
                        <a:rPr lang="es-ES" sz="1400" dirty="0" smtClean="0"/>
                        <a:t> 7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Semana</a:t>
                      </a:r>
                    </a:p>
                    <a:p>
                      <a:pPr algn="ctr"/>
                      <a:r>
                        <a:rPr lang="es-ES" sz="1400" dirty="0" smtClean="0"/>
                        <a:t> 8 </a:t>
                      </a:r>
                      <a:endParaRPr lang="es-MX" sz="1400" dirty="0"/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NC\Desktop\ELISAAIZPURU\DOCUMENTOS\LOGOS\colegio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19613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solidFill>
                  <a:srgbClr val="FF0000"/>
                </a:solidFill>
              </a:rPr>
              <a:t>Producto 12</a:t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smtClean="0">
                <a:solidFill>
                  <a:srgbClr val="FF0000"/>
                </a:solidFill>
              </a:rPr>
              <a:t/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sz="3100" b="1" dirty="0" smtClean="0">
                <a:solidFill>
                  <a:srgbClr val="00B0F0"/>
                </a:solidFill>
              </a:rPr>
              <a:t>Evaluación. Formatos. Grupo heterogéneo</a:t>
            </a:r>
            <a:br>
              <a:rPr lang="es-MX" sz="3100" b="1" dirty="0" smtClean="0">
                <a:solidFill>
                  <a:srgbClr val="00B0F0"/>
                </a:solidFill>
              </a:rPr>
            </a:br>
            <a:r>
              <a:rPr lang="es-MX" sz="3100" i="1" dirty="0" smtClean="0"/>
              <a:t>investigaciones documentales y trabajos escritos</a:t>
            </a:r>
            <a:br>
              <a:rPr lang="es-MX" sz="3100" i="1" dirty="0" smtClean="0"/>
            </a:br>
            <a:r>
              <a:rPr lang="es-MX" i="1" dirty="0" smtClean="0"/>
              <a:t/>
            </a:r>
            <a:br>
              <a:rPr lang="es-MX" i="1" dirty="0" smtClean="0"/>
            </a:br>
            <a:r>
              <a:rPr lang="es-MX" b="1" dirty="0" smtClean="0">
                <a:solidFill>
                  <a:srgbClr val="FF0000"/>
                </a:solidFill>
              </a:rPr>
              <a:t/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	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 l="7934" t="15767" r="50102" b="5400"/>
          <a:stretch>
            <a:fillRect/>
          </a:stretch>
        </p:blipFill>
        <p:spPr bwMode="auto">
          <a:xfrm>
            <a:off x="179512" y="2276872"/>
            <a:ext cx="28083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4" cstate="print"/>
          <a:srcRect l="11828" t="25702" r="50224" b="6391"/>
          <a:stretch>
            <a:fillRect/>
          </a:stretch>
        </p:blipFill>
        <p:spPr bwMode="auto">
          <a:xfrm>
            <a:off x="2807296" y="2276872"/>
            <a:ext cx="57971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solidFill>
                  <a:srgbClr val="FF0000"/>
                </a:solidFill>
              </a:rPr>
              <a:t>Producto 12</a:t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sz="3100" b="1" dirty="0" smtClean="0">
                <a:solidFill>
                  <a:srgbClr val="00B0F0"/>
                </a:solidFill>
              </a:rPr>
              <a:t>Evaluación. Formatos. Grupo heterogéneo</a:t>
            </a:r>
            <a:br>
              <a:rPr lang="es-MX" sz="3100" b="1" dirty="0" smtClean="0">
                <a:solidFill>
                  <a:srgbClr val="00B0F0"/>
                </a:solidFill>
              </a:rPr>
            </a:br>
            <a:r>
              <a:rPr lang="es-MX" sz="3100" i="1" dirty="0" smtClean="0"/>
              <a:t>presentaciones orales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>
                <a:solidFill>
                  <a:srgbClr val="FF0000"/>
                </a:solidFill>
              </a:rPr>
              <a:t/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	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Picture 2" descr="C:\Users\CNC\Desktop\ELISAAIZPURU\DOCUMENTOS\LOGOS\colegio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196133"/>
          </a:xfrm>
          <a:prstGeom prst="rect">
            <a:avLst/>
          </a:prstGeom>
          <a:noFill/>
        </p:spPr>
      </p:pic>
      <p:pic>
        <p:nvPicPr>
          <p:cNvPr id="12" name="11 Imagen"/>
          <p:cNvPicPr/>
          <p:nvPr/>
        </p:nvPicPr>
        <p:blipFill>
          <a:blip r:embed="rId3" cstate="print"/>
          <a:srcRect l="17048" t="24190" r="49859" b="9287"/>
          <a:stretch>
            <a:fillRect/>
          </a:stretch>
        </p:blipFill>
        <p:spPr bwMode="auto">
          <a:xfrm>
            <a:off x="2195736" y="2249488"/>
            <a:ext cx="4824536" cy="3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solidFill>
                  <a:srgbClr val="FF0000"/>
                </a:solidFill>
              </a:rPr>
              <a:t>Producto 12</a:t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sz="3100" b="1" dirty="0" smtClean="0">
                <a:solidFill>
                  <a:srgbClr val="00B0F0"/>
                </a:solidFill>
              </a:rPr>
              <a:t>Evaluación. Formatos. Grupo heterogéneo</a:t>
            </a:r>
            <a:br>
              <a:rPr lang="es-MX" sz="3100" b="1" dirty="0" smtClean="0">
                <a:solidFill>
                  <a:srgbClr val="00B0F0"/>
                </a:solidFill>
              </a:rPr>
            </a:br>
            <a:r>
              <a:rPr lang="es-MX" sz="3100" i="1" dirty="0" smtClean="0"/>
              <a:t>autoevaluación alumno y evaluación entre maestros .</a:t>
            </a:r>
            <a:r>
              <a:rPr lang="es-MX" i="1" dirty="0" smtClean="0"/>
              <a:t/>
            </a:r>
            <a:br>
              <a:rPr lang="es-MX" i="1" dirty="0" smtClean="0"/>
            </a:br>
            <a:r>
              <a:rPr lang="es-MX" b="1" dirty="0" smtClean="0">
                <a:solidFill>
                  <a:srgbClr val="FF0000"/>
                </a:solidFill>
              </a:rPr>
              <a:t/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	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Picture 2" descr="C:\Users\CNC\Desktop\ELISAAIZPURU\DOCUMENTOS\LOGOS\colegio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196133"/>
          </a:xfrm>
          <a:prstGeom prst="rect">
            <a:avLst/>
          </a:prstGeom>
          <a:noFill/>
        </p:spPr>
      </p:pic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3" cstate="print"/>
          <a:srcRect l="11825" t="15767" r="50345" b="13175"/>
          <a:stretch>
            <a:fillRect/>
          </a:stretch>
        </p:blipFill>
        <p:spPr bwMode="auto">
          <a:xfrm>
            <a:off x="323528" y="1772816"/>
            <a:ext cx="39604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 cstate="print"/>
          <a:srcRect l="5395" t="23542" r="65095" b="15767"/>
          <a:stretch>
            <a:fillRect/>
          </a:stretch>
        </p:blipFill>
        <p:spPr bwMode="auto">
          <a:xfrm>
            <a:off x="4860032" y="2060848"/>
            <a:ext cx="4032448" cy="466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solidFill>
                  <a:srgbClr val="FF0000"/>
                </a:solidFill>
              </a:rPr>
              <a:t>Producto 13</a:t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smtClean="0">
                <a:solidFill>
                  <a:srgbClr val="FF0000"/>
                </a:solidFill>
              </a:rPr>
              <a:t> Lista: Pasos para crear una  Infografía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	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75252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MX" sz="3800" b="1" dirty="0" smtClean="0"/>
              <a:t>LINEAMIENTOS PARA EL CONTENIDO (pasos) </a:t>
            </a:r>
            <a:endParaRPr lang="es-MX" sz="3800" dirty="0" smtClean="0"/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Definir tema y  Objetivo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Determinar a  quién se dirige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Investigar  y recolectar información sintetizándola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Ordenar información por orden de importancia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Establecer vínculos entre las áreas o disciplinas involucradas  facilitando su comprensión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Mensaje claro, breve, bien redactado y no sobresaturado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Incluir referencias consultadas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Evitar imágenes, palabras y/o frases que resulten, incómodas, inapropiadas y/u  ofensivas para  los destinatarios  o lectores de la infografía </a:t>
            </a:r>
          </a:p>
          <a:p>
            <a:pPr>
              <a:buNone/>
            </a:pPr>
            <a:r>
              <a:rPr lang="es-MX" dirty="0" smtClean="0"/>
              <a:t> </a:t>
            </a:r>
          </a:p>
          <a:p>
            <a:pPr>
              <a:buNone/>
            </a:pPr>
            <a:r>
              <a:rPr lang="es-MX" sz="3800" b="1" dirty="0" smtClean="0"/>
              <a:t>LINEAMIENTOS PARA LA PRESENTACIÒN  (pasos)</a:t>
            </a:r>
            <a:endParaRPr lang="es-MX" sz="3800" dirty="0" smtClean="0"/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Definir dimensiones, diseño que capte la atención y facilite lectura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Planificar diseño con imágenes atractivas que atraen la atención y explican el mensaje que se está  transmitiendo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Elección de colores llamativos de acuerdo al tema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Elección de tipografía, gráficos e imágenes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Mostrar  originalidad  y creatividad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Elegir el medio de difusión: impreso o digital</a:t>
            </a:r>
            <a:endParaRPr lang="es-MX" dirty="0"/>
          </a:p>
        </p:txBody>
      </p:sp>
      <p:pic>
        <p:nvPicPr>
          <p:cNvPr id="4" name="Picture 2" descr="C:\Users\CNC\Desktop\ELISAAIZPURU\DOCUMENTOS\LOGOS\colegio_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0"/>
            <a:ext cx="1872208" cy="1196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285</Words>
  <Application>Microsoft Office PowerPoint</Application>
  <PresentationFormat>Presentación en pantalla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Contenido </vt:lpstr>
      <vt:lpstr>Contenido  4°RT</vt:lpstr>
      <vt:lpstr> Producto 10  Evaluación.  Tipos, herramientas y productos de Aprendizaje    </vt:lpstr>
      <vt:lpstr> Producto 11  Evaluación. Formatos. Prerrequisitos.  Producto Planificación       </vt:lpstr>
      <vt:lpstr> Producto 11  Evaluación. Formatos. Prerrequisitos.  Producto Planificación  calendarización de actividades       </vt:lpstr>
      <vt:lpstr>    Producto 12  Evaluación. Formatos. Grupo heterogéneo investigaciones documentales y trabajos escritos       </vt:lpstr>
      <vt:lpstr> Producto 12 Evaluación. Formatos. Grupo heterogéneo presentaciones orales       </vt:lpstr>
      <vt:lpstr> Producto 12 Evaluación. Formatos. Grupo heterogéneo autoevaluación alumno y evaluación entre maestros .      </vt:lpstr>
      <vt:lpstr> Producto 13  Lista: Pasos para crear una  Infografía   </vt:lpstr>
      <vt:lpstr>      Producto 14  Infografìa      </vt:lpstr>
      <vt:lpstr> Producto 15  Reflexiones personales  </vt:lpstr>
      <vt:lpstr> Producto 15  Reflexiones personales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Producto 13  Lista: Pasos para Infografía   </dc:title>
  <dc:creator>CNC</dc:creator>
  <cp:lastModifiedBy>CNC</cp:lastModifiedBy>
  <cp:revision>13</cp:revision>
  <dcterms:created xsi:type="dcterms:W3CDTF">2018-04-26T15:13:30Z</dcterms:created>
  <dcterms:modified xsi:type="dcterms:W3CDTF">2018-05-29T18:20:46Z</dcterms:modified>
</cp:coreProperties>
</file>