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sldIdLst>
    <p:sldId id="256" r:id="rId2"/>
    <p:sldId id="294" r:id="rId3"/>
    <p:sldId id="259" r:id="rId4"/>
    <p:sldId id="267" r:id="rId5"/>
    <p:sldId id="261" r:id="rId6"/>
    <p:sldId id="263" r:id="rId7"/>
    <p:sldId id="264" r:id="rId8"/>
    <p:sldId id="262" r:id="rId9"/>
    <p:sldId id="268" r:id="rId10"/>
    <p:sldId id="269" r:id="rId11"/>
    <p:sldId id="270" r:id="rId12"/>
    <p:sldId id="295" r:id="rId13"/>
    <p:sldId id="296" r:id="rId14"/>
    <p:sldId id="312" r:id="rId15"/>
    <p:sldId id="307" r:id="rId16"/>
    <p:sldId id="306" r:id="rId17"/>
    <p:sldId id="308" r:id="rId18"/>
    <p:sldId id="309" r:id="rId19"/>
    <p:sldId id="310" r:id="rId20"/>
    <p:sldId id="311" r:id="rId21"/>
    <p:sldId id="299" r:id="rId22"/>
    <p:sldId id="301" r:id="rId23"/>
    <p:sldId id="303" r:id="rId24"/>
    <p:sldId id="305" r:id="rId25"/>
    <p:sldId id="313" r:id="rId26"/>
    <p:sldId id="273" r:id="rId27"/>
    <p:sldId id="274" r:id="rId28"/>
    <p:sldId id="275" r:id="rId29"/>
    <p:sldId id="276" r:id="rId30"/>
    <p:sldId id="277" r:id="rId31"/>
    <p:sldId id="278" r:id="rId32"/>
    <p:sldId id="279" r:id="rId33"/>
    <p:sldId id="280" r:id="rId34"/>
    <p:sldId id="281" r:id="rId35"/>
    <p:sldId id="282" r:id="rId36"/>
    <p:sldId id="283" r:id="rId37"/>
    <p:sldId id="314" r:id="rId38"/>
    <p:sldId id="284" r:id="rId39"/>
    <p:sldId id="285" r:id="rId40"/>
    <p:sldId id="286" r:id="rId41"/>
    <p:sldId id="287" r:id="rId42"/>
    <p:sldId id="288" r:id="rId43"/>
    <p:sldId id="289" r:id="rId44"/>
    <p:sldId id="290" r:id="rId45"/>
    <p:sldId id="291" r:id="rId46"/>
    <p:sldId id="292" r:id="rId47"/>
    <p:sldId id="293" r:id="rId48"/>
    <p:sldId id="315" r:id="rId49"/>
    <p:sldId id="316" r:id="rId50"/>
    <p:sldId id="317" r:id="rId51"/>
    <p:sldId id="318" r:id="rId52"/>
    <p:sldId id="319" r:id="rId53"/>
    <p:sldId id="320" r:id="rId54"/>
    <p:sldId id="321" r:id="rId55"/>
    <p:sldId id="322" r:id="rId56"/>
    <p:sldId id="323" r:id="rId57"/>
    <p:sldId id="324" r:id="rId58"/>
    <p:sldId id="326" r:id="rId59"/>
    <p:sldId id="328" r:id="rId60"/>
    <p:sldId id="330" r:id="rId61"/>
    <p:sldId id="332" r:id="rId62"/>
    <p:sldId id="334" r:id="rId63"/>
    <p:sldId id="336" r:id="rId64"/>
    <p:sldId id="338" r:id="rId65"/>
    <p:sldId id="339" r:id="rId66"/>
    <p:sldId id="340" r:id="rId67"/>
    <p:sldId id="341" r:id="rId68"/>
    <p:sldId id="342" r:id="rId69"/>
    <p:sldId id="343" r:id="rId70"/>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0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E894BC-50B7-4D54-80BC-1DAB50EE74C7}" type="datetimeFigureOut">
              <a:rPr lang="es-MX" smtClean="0"/>
              <a:t>25/06/2018</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602DE8-B477-4822-B21E-49ACF058268F}" type="slidenum">
              <a:rPr lang="es-MX" smtClean="0"/>
              <a:t>‹Nº›</a:t>
            </a:fld>
            <a:endParaRPr lang="es-MX"/>
          </a:p>
        </p:txBody>
      </p:sp>
    </p:spTree>
    <p:extLst>
      <p:ext uri="{BB962C8B-B14F-4D97-AF65-F5344CB8AC3E}">
        <p14:creationId xmlns:p14="http://schemas.microsoft.com/office/powerpoint/2010/main" val="4273586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9 Triángulo rectángulo"/>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Título"/>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grpSp>
        <p:nvGrpSpPr>
          <p:cNvPr id="2" name="1 Grupo"/>
          <p:cNvGrpSpPr/>
          <p:nvPr/>
        </p:nvGrpSpPr>
        <p:grpSpPr>
          <a:xfrm>
            <a:off x="-3765" y="4953000"/>
            <a:ext cx="9147765" cy="1912088"/>
            <a:chOff x="-3765" y="4832896"/>
            <a:chExt cx="9147765" cy="2032192"/>
          </a:xfrm>
        </p:grpSpPr>
        <p:sp>
          <p:nvSpPr>
            <p:cNvPr id="7" name="6 Forma libre"/>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7 Forma libre"/>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Marcador de fecha"/>
          <p:cNvSpPr>
            <a:spLocks noGrp="1"/>
          </p:cNvSpPr>
          <p:nvPr>
            <p:ph type="dt" sz="half" idx="10"/>
          </p:nvPr>
        </p:nvSpPr>
        <p:spPr/>
        <p:txBody>
          <a:bodyPr/>
          <a:lstStyle>
            <a:lvl1pPr>
              <a:defRPr>
                <a:solidFill>
                  <a:srgbClr val="FFFFFF"/>
                </a:solidFill>
              </a:defRPr>
            </a:lvl1pPr>
            <a:extLst/>
          </a:lstStyle>
          <a:p>
            <a:fld id="{1EEDAB3E-E34A-423F-97CF-67C88951AE2D}" type="datetime1">
              <a:rPr lang="es-MX" smtClean="0"/>
              <a:t>25/06/2018</a:t>
            </a:fld>
            <a:endParaRPr lang="es-MX"/>
          </a:p>
        </p:txBody>
      </p:sp>
      <p:sp>
        <p:nvSpPr>
          <p:cNvPr id="19" name="18 Marcador de pie de página"/>
          <p:cNvSpPr>
            <a:spLocks noGrp="1"/>
          </p:cNvSpPr>
          <p:nvPr>
            <p:ph type="ftr" sz="quarter" idx="11"/>
          </p:nvPr>
        </p:nvSpPr>
        <p:spPr/>
        <p:txBody>
          <a:bodyPr/>
          <a:lstStyle>
            <a:lvl1pPr>
              <a:defRPr>
                <a:solidFill>
                  <a:schemeClr val="accent1">
                    <a:tint val="20000"/>
                  </a:schemeClr>
                </a:solidFill>
              </a:defRPr>
            </a:lvl1pPr>
            <a:extLst/>
          </a:lstStyle>
          <a:p>
            <a:r>
              <a:rPr lang="es-MX" smtClean="0"/>
              <a:t>ITYC -Proyecto conexiones, E7-</a:t>
            </a:r>
            <a:endParaRPr lang="es-MX"/>
          </a:p>
        </p:txBody>
      </p:sp>
      <p:sp>
        <p:nvSpPr>
          <p:cNvPr id="27" name="26 Marcador de número de diapositiva"/>
          <p:cNvSpPr>
            <a:spLocks noGrp="1"/>
          </p:cNvSpPr>
          <p:nvPr>
            <p:ph type="sldNum" sz="quarter" idx="12"/>
          </p:nvPr>
        </p:nvSpPr>
        <p:spPr/>
        <p:txBody>
          <a:bodyPr/>
          <a:lstStyle>
            <a:lvl1pPr>
              <a:defRPr>
                <a:solidFill>
                  <a:srgbClr val="FFFFFF"/>
                </a:solidFill>
              </a:defRPr>
            </a:lvl1pPr>
            <a:extLst/>
          </a:lstStyle>
          <a:p>
            <a:fld id="{8ED32C6E-D33A-4FEF-9D4A-0179E0CDA113}" type="slidenum">
              <a:rPr lang="es-MX" smtClean="0"/>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481329"/>
            <a:ext cx="8229600" cy="438607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DDE9727F-BE4C-4B4B-8131-29519DA8838D}" type="datetime1">
              <a:rPr lang="es-MX" smtClean="0"/>
              <a:t>25/06/2018</a:t>
            </a:fld>
            <a:endParaRPr lang="es-MX"/>
          </a:p>
        </p:txBody>
      </p:sp>
      <p:sp>
        <p:nvSpPr>
          <p:cNvPr id="5" name="4 Marcador de pie de página"/>
          <p:cNvSpPr>
            <a:spLocks noGrp="1"/>
          </p:cNvSpPr>
          <p:nvPr>
            <p:ph type="ftr" sz="quarter" idx="11"/>
          </p:nvPr>
        </p:nvSpPr>
        <p:spPr/>
        <p:txBody>
          <a:bodyPr/>
          <a:lstStyle>
            <a:extLst/>
          </a:lstStyle>
          <a:p>
            <a:r>
              <a:rPr lang="es-MX" smtClean="0"/>
              <a:t>ITYC -Proyecto conexiones, E7-</a:t>
            </a:r>
            <a:endParaRPr lang="es-MX"/>
          </a:p>
        </p:txBody>
      </p:sp>
      <p:sp>
        <p:nvSpPr>
          <p:cNvPr id="6" name="5 Marcador de número de diapositiva"/>
          <p:cNvSpPr>
            <a:spLocks noGrp="1"/>
          </p:cNvSpPr>
          <p:nvPr>
            <p:ph type="sldNum" sz="quarter" idx="12"/>
          </p:nvPr>
        </p:nvSpPr>
        <p:spPr/>
        <p:txBody>
          <a:bodyPr/>
          <a:lstStyle>
            <a:extLst/>
          </a:lstStyle>
          <a:p>
            <a:fld id="{8ED32C6E-D33A-4FEF-9D4A-0179E0CDA113}" type="slidenum">
              <a:rPr lang="es-MX" smtClean="0"/>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44013" y="274640"/>
            <a:ext cx="1777470" cy="5592761"/>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1"/>
            <a:ext cx="6324600" cy="5592760"/>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5BEBAAD0-50CB-4957-8946-1254E42D3219}" type="datetime1">
              <a:rPr lang="es-MX" smtClean="0"/>
              <a:t>25/06/2018</a:t>
            </a:fld>
            <a:endParaRPr lang="es-MX"/>
          </a:p>
        </p:txBody>
      </p:sp>
      <p:sp>
        <p:nvSpPr>
          <p:cNvPr id="5" name="4 Marcador de pie de página"/>
          <p:cNvSpPr>
            <a:spLocks noGrp="1"/>
          </p:cNvSpPr>
          <p:nvPr>
            <p:ph type="ftr" sz="quarter" idx="11"/>
          </p:nvPr>
        </p:nvSpPr>
        <p:spPr/>
        <p:txBody>
          <a:bodyPr/>
          <a:lstStyle>
            <a:extLst/>
          </a:lstStyle>
          <a:p>
            <a:r>
              <a:rPr lang="es-MX" smtClean="0"/>
              <a:t>ITYC -Proyecto conexiones, E7-</a:t>
            </a:r>
            <a:endParaRPr lang="es-MX"/>
          </a:p>
        </p:txBody>
      </p:sp>
      <p:sp>
        <p:nvSpPr>
          <p:cNvPr id="6" name="5 Marcador de número de diapositiva"/>
          <p:cNvSpPr>
            <a:spLocks noGrp="1"/>
          </p:cNvSpPr>
          <p:nvPr>
            <p:ph type="sldNum" sz="quarter" idx="12"/>
          </p:nvPr>
        </p:nvSpPr>
        <p:spPr/>
        <p:txBody>
          <a:bodyPr/>
          <a:lstStyle>
            <a:extLst/>
          </a:lstStyle>
          <a:p>
            <a:fld id="{8ED32C6E-D33A-4FEF-9D4A-0179E0CDA113}" type="slidenum">
              <a:rPr lang="es-MX" smtClean="0"/>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985F4B69-2F12-48C8-ACE2-729FAB564A89}" type="datetime1">
              <a:rPr lang="es-MX" smtClean="0"/>
              <a:t>25/06/2018</a:t>
            </a:fld>
            <a:endParaRPr lang="es-MX"/>
          </a:p>
        </p:txBody>
      </p:sp>
      <p:sp>
        <p:nvSpPr>
          <p:cNvPr id="5" name="4 Marcador de pie de página"/>
          <p:cNvSpPr>
            <a:spLocks noGrp="1"/>
          </p:cNvSpPr>
          <p:nvPr>
            <p:ph type="ftr" sz="quarter" idx="11"/>
          </p:nvPr>
        </p:nvSpPr>
        <p:spPr/>
        <p:txBody>
          <a:bodyPr/>
          <a:lstStyle>
            <a:extLst/>
          </a:lstStyle>
          <a:p>
            <a:r>
              <a:rPr lang="es-MX" smtClean="0"/>
              <a:t>ITYC -Proyecto conexiones, E7-</a:t>
            </a:r>
            <a:endParaRPr lang="es-MX"/>
          </a:p>
        </p:txBody>
      </p:sp>
      <p:sp>
        <p:nvSpPr>
          <p:cNvPr id="6" name="5 Marcador de número de diapositiva"/>
          <p:cNvSpPr>
            <a:spLocks noGrp="1"/>
          </p:cNvSpPr>
          <p:nvPr>
            <p:ph type="sldNum" sz="quarter" idx="12"/>
          </p:nvPr>
        </p:nvSpPr>
        <p:spPr/>
        <p:txBody>
          <a:bodyPr/>
          <a:lstStyle>
            <a:extLst/>
          </a:lstStyle>
          <a:p>
            <a:fld id="{8ED32C6E-D33A-4FEF-9D4A-0179E0CDA113}" type="slidenum">
              <a:rPr lang="es-MX" smtClean="0"/>
              <a:t>‹Nº›</a:t>
            </a:fld>
            <a:endParaRPr lang="es-MX"/>
          </a:p>
        </p:txBody>
      </p:sp>
      <p:sp>
        <p:nvSpPr>
          <p:cNvPr id="7" name="6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F87880BB-959B-43B0-9FB1-A9E512B13E74}" type="datetime1">
              <a:rPr lang="es-MX" smtClean="0"/>
              <a:t>25/06/2018</a:t>
            </a:fld>
            <a:endParaRPr lang="es-MX"/>
          </a:p>
        </p:txBody>
      </p:sp>
      <p:sp>
        <p:nvSpPr>
          <p:cNvPr id="5" name="4 Marcador de pie de página"/>
          <p:cNvSpPr>
            <a:spLocks noGrp="1"/>
          </p:cNvSpPr>
          <p:nvPr>
            <p:ph type="ftr" sz="quarter" idx="11"/>
          </p:nvPr>
        </p:nvSpPr>
        <p:spPr/>
        <p:txBody>
          <a:bodyPr/>
          <a:lstStyle>
            <a:extLst/>
          </a:lstStyle>
          <a:p>
            <a:r>
              <a:rPr lang="es-MX" smtClean="0"/>
              <a:t>ITYC -Proyecto conexiones, E7-</a:t>
            </a:r>
            <a:endParaRPr lang="es-MX"/>
          </a:p>
        </p:txBody>
      </p:sp>
      <p:sp>
        <p:nvSpPr>
          <p:cNvPr id="6" name="5 Marcador de número de diapositiva"/>
          <p:cNvSpPr>
            <a:spLocks noGrp="1"/>
          </p:cNvSpPr>
          <p:nvPr>
            <p:ph type="sldNum" sz="quarter" idx="12"/>
          </p:nvPr>
        </p:nvSpPr>
        <p:spPr/>
        <p:txBody>
          <a:bodyPr/>
          <a:lstStyle>
            <a:extLst/>
          </a:lstStyle>
          <a:p>
            <a:fld id="{8ED32C6E-D33A-4FEF-9D4A-0179E0CDA113}" type="slidenum">
              <a:rPr lang="es-MX" smtClean="0"/>
              <a:t>‹Nº›</a:t>
            </a:fld>
            <a:endParaRPr lang="es-MX"/>
          </a:p>
        </p:txBody>
      </p:sp>
      <p:sp>
        <p:nvSpPr>
          <p:cNvPr id="7" name="6 Cheurón"/>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7 Cheurón"/>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26EAFF97-6DC0-41C2-9350-177CCD15CE3F}" type="datetime1">
              <a:rPr lang="es-MX" smtClean="0"/>
              <a:t>25/06/2018</a:t>
            </a:fld>
            <a:endParaRPr lang="es-MX"/>
          </a:p>
        </p:txBody>
      </p:sp>
      <p:sp>
        <p:nvSpPr>
          <p:cNvPr id="6" name="5 Marcador de pie de página"/>
          <p:cNvSpPr>
            <a:spLocks noGrp="1"/>
          </p:cNvSpPr>
          <p:nvPr>
            <p:ph type="ftr" sz="quarter" idx="11"/>
          </p:nvPr>
        </p:nvSpPr>
        <p:spPr/>
        <p:txBody>
          <a:bodyPr/>
          <a:lstStyle>
            <a:extLst/>
          </a:lstStyle>
          <a:p>
            <a:r>
              <a:rPr lang="es-MX" smtClean="0"/>
              <a:t>ITYC -Proyecto conexiones, E7-</a:t>
            </a:r>
            <a:endParaRPr lang="es-MX"/>
          </a:p>
        </p:txBody>
      </p:sp>
      <p:sp>
        <p:nvSpPr>
          <p:cNvPr id="7" name="6 Marcador de número de diapositiva"/>
          <p:cNvSpPr>
            <a:spLocks noGrp="1"/>
          </p:cNvSpPr>
          <p:nvPr>
            <p:ph type="sldNum" sz="quarter" idx="12"/>
          </p:nvPr>
        </p:nvSpPr>
        <p:spPr/>
        <p:txBody>
          <a:bodyPr/>
          <a:lstStyle>
            <a:extLst/>
          </a:lstStyle>
          <a:p>
            <a:fld id="{8ED32C6E-D33A-4FEF-9D4A-0179E0CDA113}" type="slidenum">
              <a:rPr lang="es-MX" smtClean="0"/>
              <a:t>‹Nº›</a:t>
            </a:fld>
            <a:endParaRPr lang="es-MX"/>
          </a:p>
        </p:txBody>
      </p:sp>
      <p:sp>
        <p:nvSpPr>
          <p:cNvPr id="8" name="7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E24CEE5B-2AB0-445C-8175-6AFE43D91919}" type="datetime1">
              <a:rPr lang="es-MX" smtClean="0"/>
              <a:t>25/06/2018</a:t>
            </a:fld>
            <a:endParaRPr lang="es-MX"/>
          </a:p>
        </p:txBody>
      </p:sp>
      <p:sp>
        <p:nvSpPr>
          <p:cNvPr id="8" name="7 Marcador de pie de página"/>
          <p:cNvSpPr>
            <a:spLocks noGrp="1"/>
          </p:cNvSpPr>
          <p:nvPr>
            <p:ph type="ftr" sz="quarter" idx="11"/>
          </p:nvPr>
        </p:nvSpPr>
        <p:spPr/>
        <p:txBody>
          <a:bodyPr/>
          <a:lstStyle>
            <a:extLst/>
          </a:lstStyle>
          <a:p>
            <a:r>
              <a:rPr lang="es-MX" smtClean="0"/>
              <a:t>ITYC -Proyecto conexiones, E7-</a:t>
            </a:r>
            <a:endParaRPr lang="es-MX"/>
          </a:p>
        </p:txBody>
      </p:sp>
      <p:sp>
        <p:nvSpPr>
          <p:cNvPr id="9" name="8 Marcador de número de diapositiva"/>
          <p:cNvSpPr>
            <a:spLocks noGrp="1"/>
          </p:cNvSpPr>
          <p:nvPr>
            <p:ph type="sldNum" sz="quarter" idx="12"/>
          </p:nvPr>
        </p:nvSpPr>
        <p:spPr/>
        <p:txBody>
          <a:bodyPr/>
          <a:lstStyle>
            <a:extLst/>
          </a:lstStyle>
          <a:p>
            <a:fld id="{8ED32C6E-D33A-4FEF-9D4A-0179E0CDA113}" type="slidenum">
              <a:rPr lang="es-MX" smtClean="0"/>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extLst/>
          </a:lstStyle>
          <a:p>
            <a:fld id="{DA7CFCF2-7914-4509-A272-F99B1E1D5185}" type="datetime1">
              <a:rPr lang="es-MX" smtClean="0"/>
              <a:t>25/06/2018</a:t>
            </a:fld>
            <a:endParaRPr lang="es-MX"/>
          </a:p>
        </p:txBody>
      </p:sp>
      <p:sp>
        <p:nvSpPr>
          <p:cNvPr id="4" name="3 Marcador de pie de página"/>
          <p:cNvSpPr>
            <a:spLocks noGrp="1"/>
          </p:cNvSpPr>
          <p:nvPr>
            <p:ph type="ftr" sz="quarter" idx="11"/>
          </p:nvPr>
        </p:nvSpPr>
        <p:spPr/>
        <p:txBody>
          <a:bodyPr/>
          <a:lstStyle>
            <a:extLst/>
          </a:lstStyle>
          <a:p>
            <a:r>
              <a:rPr lang="es-MX" smtClean="0"/>
              <a:t>ITYC -Proyecto conexiones, E7-</a:t>
            </a:r>
            <a:endParaRPr lang="es-MX"/>
          </a:p>
        </p:txBody>
      </p:sp>
      <p:sp>
        <p:nvSpPr>
          <p:cNvPr id="5" name="4 Marcador de número de diapositiva"/>
          <p:cNvSpPr>
            <a:spLocks noGrp="1"/>
          </p:cNvSpPr>
          <p:nvPr>
            <p:ph type="sldNum" sz="quarter" idx="12"/>
          </p:nvPr>
        </p:nvSpPr>
        <p:spPr/>
        <p:txBody>
          <a:bodyPr/>
          <a:lstStyle>
            <a:extLst/>
          </a:lstStyle>
          <a:p>
            <a:fld id="{8ED32C6E-D33A-4FEF-9D4A-0179E0CDA113}" type="slidenum">
              <a:rPr lang="es-MX" smtClean="0"/>
              <a:t>‹Nº›</a:t>
            </a:fld>
            <a:endParaRPr lang="es-MX"/>
          </a:p>
        </p:txBody>
      </p:sp>
      <p:sp>
        <p:nvSpPr>
          <p:cNvPr id="6" name="5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fld id="{C1A13862-AB5A-4A01-801B-3A29D4A139D5}" type="datetime1">
              <a:rPr lang="es-MX" smtClean="0"/>
              <a:t>25/06/2018</a:t>
            </a:fld>
            <a:endParaRPr lang="es-MX"/>
          </a:p>
        </p:txBody>
      </p:sp>
      <p:sp>
        <p:nvSpPr>
          <p:cNvPr id="3" name="2 Marcador de pie de página"/>
          <p:cNvSpPr>
            <a:spLocks noGrp="1"/>
          </p:cNvSpPr>
          <p:nvPr>
            <p:ph type="ftr" sz="quarter" idx="11"/>
          </p:nvPr>
        </p:nvSpPr>
        <p:spPr/>
        <p:txBody>
          <a:bodyPr/>
          <a:lstStyle>
            <a:extLst/>
          </a:lstStyle>
          <a:p>
            <a:r>
              <a:rPr lang="es-MX" smtClean="0"/>
              <a:t>ITYC -Proyecto conexiones, E7-</a:t>
            </a:r>
            <a:endParaRPr lang="es-MX"/>
          </a:p>
        </p:txBody>
      </p:sp>
      <p:sp>
        <p:nvSpPr>
          <p:cNvPr id="4" name="3 Marcador de número de diapositiva"/>
          <p:cNvSpPr>
            <a:spLocks noGrp="1"/>
          </p:cNvSpPr>
          <p:nvPr>
            <p:ph type="sldNum" sz="quarter" idx="12"/>
          </p:nvPr>
        </p:nvSpPr>
        <p:spPr/>
        <p:txBody>
          <a:bodyPr/>
          <a:lstStyle>
            <a:extLst/>
          </a:lstStyle>
          <a:p>
            <a:fld id="{8ED32C6E-D33A-4FEF-9D4A-0179E0CDA113}" type="slidenum">
              <a:rPr lang="es-MX" smtClean="0"/>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727032" y="6407944"/>
            <a:ext cx="1920240" cy="365760"/>
          </a:xfrm>
        </p:spPr>
        <p:txBody>
          <a:bodyPr/>
          <a:lstStyle>
            <a:extLst/>
          </a:lstStyle>
          <a:p>
            <a:fld id="{3CCA8D93-DFDE-4806-8668-0052415DCFBE}" type="datetime1">
              <a:rPr lang="es-MX" smtClean="0"/>
              <a:t>25/06/2018</a:t>
            </a:fld>
            <a:endParaRPr lang="es-MX"/>
          </a:p>
        </p:txBody>
      </p:sp>
      <p:sp>
        <p:nvSpPr>
          <p:cNvPr id="6" name="5 Marcador de pie de página"/>
          <p:cNvSpPr>
            <a:spLocks noGrp="1"/>
          </p:cNvSpPr>
          <p:nvPr>
            <p:ph type="ftr" sz="quarter" idx="11"/>
          </p:nvPr>
        </p:nvSpPr>
        <p:spPr/>
        <p:txBody>
          <a:bodyPr/>
          <a:lstStyle>
            <a:extLst/>
          </a:lstStyle>
          <a:p>
            <a:r>
              <a:rPr lang="es-MX" smtClean="0"/>
              <a:t>ITYC -Proyecto conexiones, E7-</a:t>
            </a:r>
            <a:endParaRPr lang="es-MX"/>
          </a:p>
        </p:txBody>
      </p:sp>
      <p:sp>
        <p:nvSpPr>
          <p:cNvPr id="7" name="6 Marcador de número de diapositiva"/>
          <p:cNvSpPr>
            <a:spLocks noGrp="1"/>
          </p:cNvSpPr>
          <p:nvPr>
            <p:ph type="sldNum" sz="quarter" idx="12"/>
          </p:nvPr>
        </p:nvSpPr>
        <p:spPr/>
        <p:txBody>
          <a:bodyPr/>
          <a:lstStyle>
            <a:extLst/>
          </a:lstStyle>
          <a:p>
            <a:fld id="{8ED32C6E-D33A-4FEF-9D4A-0179E0CDA113}" type="slidenum">
              <a:rPr lang="es-MX" smtClean="0"/>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3" name="2 Marcador de posición de imagen"/>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s-ES" smtClean="0"/>
              <a:t>Haga clic en el icono para agregar una imagen</a:t>
            </a:r>
            <a:endParaRPr kumimoji="0" lang="en-US" dirty="0"/>
          </a:p>
        </p:txBody>
      </p:sp>
      <p:sp>
        <p:nvSpPr>
          <p:cNvPr id="5" name="4 Marcador de fecha"/>
          <p:cNvSpPr>
            <a:spLocks noGrp="1"/>
          </p:cNvSpPr>
          <p:nvPr>
            <p:ph type="dt" sz="half" idx="10"/>
          </p:nvPr>
        </p:nvSpPr>
        <p:spPr/>
        <p:txBody>
          <a:bodyPr/>
          <a:lstStyle>
            <a:lvl1pPr>
              <a:defRPr>
                <a:solidFill>
                  <a:schemeClr val="tx1"/>
                </a:solidFill>
              </a:defRPr>
            </a:lvl1pPr>
            <a:extLst/>
          </a:lstStyle>
          <a:p>
            <a:fld id="{F9E0EDB5-9716-4284-9F76-F48F4D688CCB}" type="datetime1">
              <a:rPr lang="es-MX" smtClean="0"/>
              <a:t>25/06/2018</a:t>
            </a:fld>
            <a:endParaRPr lang="es-MX"/>
          </a:p>
        </p:txBody>
      </p:sp>
      <p:sp>
        <p:nvSpPr>
          <p:cNvPr id="6" name="5 Marcador de pie de página"/>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s-MX" smtClean="0"/>
              <a:t>ITYC -Proyecto conexiones, E7-</a:t>
            </a:r>
            <a:endParaRPr lang="es-MX"/>
          </a:p>
        </p:txBody>
      </p:sp>
      <p:sp>
        <p:nvSpPr>
          <p:cNvPr id="7" name="6 Marcador de número de diapositiva"/>
          <p:cNvSpPr>
            <a:spLocks noGrp="1"/>
          </p:cNvSpPr>
          <p:nvPr>
            <p:ph type="sldNum" sz="quarter" idx="12"/>
          </p:nvPr>
        </p:nvSpPr>
        <p:spPr/>
        <p:txBody>
          <a:bodyPr/>
          <a:lstStyle>
            <a:lvl1pPr>
              <a:defRPr>
                <a:solidFill>
                  <a:schemeClr val="tx1"/>
                </a:solidFill>
              </a:defRPr>
            </a:lvl1pPr>
            <a:extLst/>
          </a:lstStyle>
          <a:p>
            <a:fld id="{8ED32C6E-D33A-4FEF-9D4A-0179E0CDA113}" type="slidenum">
              <a:rPr lang="es-MX" smtClean="0"/>
              <a:t>‹Nº›</a:t>
            </a:fld>
            <a:endParaRPr lang="es-MX"/>
          </a:p>
        </p:txBody>
      </p:sp>
      <p:sp>
        <p:nvSpPr>
          <p:cNvPr id="2" name="1 Título"/>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s-ES" smtClean="0"/>
              <a:t>Haga clic para modificar el estilo de título del patrón</a:t>
            </a:r>
            <a:endParaRPr kumimoji="0" lang="en-US"/>
          </a:p>
        </p:txBody>
      </p:sp>
      <p:sp>
        <p:nvSpPr>
          <p:cNvPr id="8" name="7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8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9 Triángulo rectángulo"/>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10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Cheurón"/>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12 Cheurón"/>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 name="12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13 Triángulo rectángulo"/>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026D9ABA-6DC7-4CA0-8DE5-71C685FF4759}" type="datetime1">
              <a:rPr lang="es-MX" smtClean="0"/>
              <a:t>25/06/2018</a:t>
            </a:fld>
            <a:endParaRPr lang="es-MX"/>
          </a:p>
        </p:txBody>
      </p:sp>
      <p:sp>
        <p:nvSpPr>
          <p:cNvPr id="22" name="21 Marcador de pie de página"/>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s-MX" smtClean="0"/>
              <a:t>ITYC -Proyecto conexiones, E7-</a:t>
            </a:r>
            <a:endParaRPr lang="es-MX"/>
          </a:p>
        </p:txBody>
      </p:sp>
      <p:sp>
        <p:nvSpPr>
          <p:cNvPr id="18" name="17 Marcador de número de diapositiva"/>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8ED32C6E-D33A-4FEF-9D4A-0179E0CDA113}" type="slidenum">
              <a:rPr lang="es-MX" smtClean="0"/>
              <a:t>‹Nº›</a:t>
            </a:fld>
            <a:endParaRPr lang="es-MX"/>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981658" y="595754"/>
            <a:ext cx="6833864" cy="675577"/>
          </a:xfrm>
        </p:spPr>
        <p:txBody>
          <a:bodyPr>
            <a:normAutofit fontScale="90000"/>
          </a:bodyPr>
          <a:lstStyle/>
          <a:p>
            <a:pPr algn="ctr"/>
            <a:r>
              <a:rPr lang="es-MX" sz="4000" dirty="0" smtClean="0"/>
              <a:t>Instituto Técnico y Cultural</a:t>
            </a:r>
            <a:endParaRPr lang="es-MX" sz="4000" dirty="0"/>
          </a:p>
        </p:txBody>
      </p:sp>
      <p:sp>
        <p:nvSpPr>
          <p:cNvPr id="3" name="2 Subtítulo"/>
          <p:cNvSpPr>
            <a:spLocks noGrp="1"/>
          </p:cNvSpPr>
          <p:nvPr>
            <p:ph type="subTitle" idx="1"/>
          </p:nvPr>
        </p:nvSpPr>
        <p:spPr>
          <a:xfrm>
            <a:off x="4067944" y="1190382"/>
            <a:ext cx="1800200" cy="537473"/>
          </a:xfrm>
        </p:spPr>
        <p:txBody>
          <a:bodyPr>
            <a:normAutofit/>
          </a:bodyPr>
          <a:lstStyle/>
          <a:p>
            <a:r>
              <a:rPr lang="es-MX" dirty="0" smtClean="0"/>
              <a:t>Equipo 7</a:t>
            </a:r>
            <a:endParaRPr lang="es-MX"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07968"/>
            <a:ext cx="1122820" cy="105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ador de pie de página"/>
          <p:cNvSpPr>
            <a:spLocks noGrp="1"/>
          </p:cNvSpPr>
          <p:nvPr>
            <p:ph type="ftr" sz="quarter" idx="11"/>
          </p:nvPr>
        </p:nvSpPr>
        <p:spPr/>
        <p:txBody>
          <a:bodyPr/>
          <a:lstStyle/>
          <a:p>
            <a:r>
              <a:rPr lang="es-MX" smtClean="0"/>
              <a:t>ITYC -Proyecto conexiones, E7-</a:t>
            </a:r>
            <a:endParaRPr lang="es-MX"/>
          </a:p>
        </p:txBody>
      </p:sp>
      <p:sp>
        <p:nvSpPr>
          <p:cNvPr id="5" name="4 Marcador de número de diapositiva"/>
          <p:cNvSpPr>
            <a:spLocks noGrp="1"/>
          </p:cNvSpPr>
          <p:nvPr>
            <p:ph type="sldNum" sz="quarter" idx="12"/>
          </p:nvPr>
        </p:nvSpPr>
        <p:spPr/>
        <p:txBody>
          <a:bodyPr/>
          <a:lstStyle/>
          <a:p>
            <a:fld id="{8ED32C6E-D33A-4FEF-9D4A-0179E0CDA113}" type="slidenum">
              <a:rPr lang="es-MX" smtClean="0"/>
              <a:t>1</a:t>
            </a:fld>
            <a:endParaRPr lang="es-MX"/>
          </a:p>
        </p:txBody>
      </p:sp>
      <p:sp>
        <p:nvSpPr>
          <p:cNvPr id="7" name="6 CuadroTexto"/>
          <p:cNvSpPr txBox="1"/>
          <p:nvPr/>
        </p:nvSpPr>
        <p:spPr>
          <a:xfrm>
            <a:off x="409278" y="1916832"/>
            <a:ext cx="8424936" cy="1815882"/>
          </a:xfrm>
          <a:prstGeom prst="rect">
            <a:avLst/>
          </a:prstGeom>
          <a:noFill/>
        </p:spPr>
        <p:txBody>
          <a:bodyPr wrap="square" rtlCol="0">
            <a:spAutoFit/>
          </a:bodyPr>
          <a:lstStyle/>
          <a:p>
            <a:pPr algn="ctr"/>
            <a:r>
              <a:rPr lang="es-MX" sz="2800" b="1" dirty="0" smtClean="0">
                <a:latin typeface="Arial" panose="020B0604020202020204" pitchFamily="34" charset="0"/>
                <a:cs typeface="Arial" panose="020B0604020202020204" pitchFamily="34" charset="0"/>
              </a:rPr>
              <a:t>Alvarado Sánchez Marco Antonio (Física IV)</a:t>
            </a:r>
            <a:endParaRPr lang="es-MX" sz="3000" b="1" dirty="0" smtClean="0">
              <a:latin typeface="Arial" panose="020B0604020202020204" pitchFamily="34" charset="0"/>
              <a:cs typeface="Arial" panose="020B0604020202020204" pitchFamily="34" charset="0"/>
            </a:endParaRPr>
          </a:p>
          <a:p>
            <a:pPr algn="ctr"/>
            <a:r>
              <a:rPr lang="es-MX" sz="2800" b="1" dirty="0" smtClean="0">
                <a:latin typeface="Arial" panose="020B0604020202020204" pitchFamily="34" charset="0"/>
                <a:cs typeface="Arial" panose="020B0604020202020204" pitchFamily="34" charset="0"/>
              </a:rPr>
              <a:t>Pérez González Alejandro (Matemáticas IV)</a:t>
            </a:r>
            <a:endParaRPr lang="es-MX" sz="3000" b="1" dirty="0" smtClean="0">
              <a:latin typeface="Arial" panose="020B0604020202020204" pitchFamily="34" charset="0"/>
              <a:cs typeface="Arial" panose="020B0604020202020204" pitchFamily="34" charset="0"/>
            </a:endParaRPr>
          </a:p>
          <a:p>
            <a:pPr algn="ctr"/>
            <a:r>
              <a:rPr lang="es-MX" sz="2800" b="1" dirty="0" smtClean="0">
                <a:latin typeface="Arial" panose="020B0604020202020204" pitchFamily="34" charset="0"/>
                <a:cs typeface="Arial" panose="020B0604020202020204" pitchFamily="34" charset="0"/>
              </a:rPr>
              <a:t>Valdés Cervantes Carolina (Geografía)</a:t>
            </a:r>
            <a:endParaRPr lang="es-MX" sz="2800" b="1" dirty="0">
              <a:latin typeface="Arial" panose="020B0604020202020204" pitchFamily="34" charset="0"/>
              <a:cs typeface="Arial" panose="020B0604020202020204" pitchFamily="34" charset="0"/>
            </a:endParaRPr>
          </a:p>
          <a:p>
            <a:pPr algn="ctr"/>
            <a:r>
              <a:rPr lang="es-MX" sz="2800" b="1" dirty="0" smtClean="0">
                <a:latin typeface="Arial" panose="020B0604020202020204" pitchFamily="34" charset="0"/>
                <a:cs typeface="Arial" panose="020B0604020202020204" pitchFamily="34" charset="0"/>
              </a:rPr>
              <a:t>Cuarto de preparatoria</a:t>
            </a:r>
            <a:endParaRPr lang="es-MX"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0306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10</a:t>
            </a:fld>
            <a:endParaRPr lang="es-MX"/>
          </a:p>
        </p:txBody>
      </p:sp>
      <p:sp>
        <p:nvSpPr>
          <p:cNvPr id="4" name="3 CuadroTexto"/>
          <p:cNvSpPr txBox="1"/>
          <p:nvPr/>
        </p:nvSpPr>
        <p:spPr>
          <a:xfrm>
            <a:off x="5940152" y="260648"/>
            <a:ext cx="3031599" cy="369332"/>
          </a:xfrm>
          <a:prstGeom prst="rect">
            <a:avLst/>
          </a:prstGeom>
          <a:noFill/>
        </p:spPr>
        <p:txBody>
          <a:bodyPr wrap="none" rtlCol="0">
            <a:spAutoFit/>
          </a:bodyPr>
          <a:lstStyle/>
          <a:p>
            <a:r>
              <a:rPr lang="es-MX" dirty="0" smtClean="0">
                <a:latin typeface="Arial" panose="020B0604020202020204" pitchFamily="34" charset="0"/>
                <a:cs typeface="Arial" panose="020B0604020202020204" pitchFamily="34" charset="0"/>
              </a:rPr>
              <a:t>Segunda reunión de trabajo</a:t>
            </a:r>
            <a:endParaRPr lang="es-MX" dirty="0">
              <a:latin typeface="Arial" panose="020B0604020202020204" pitchFamily="34" charset="0"/>
              <a:cs typeface="Arial" panose="020B0604020202020204" pitchFamily="34" charset="0"/>
            </a:endParaRPr>
          </a:p>
        </p:txBody>
      </p:sp>
      <p:sp>
        <p:nvSpPr>
          <p:cNvPr id="5" name="4 CuadroTexto"/>
          <p:cNvSpPr txBox="1"/>
          <p:nvPr/>
        </p:nvSpPr>
        <p:spPr>
          <a:xfrm>
            <a:off x="539552" y="1988840"/>
            <a:ext cx="8012931" cy="1477328"/>
          </a:xfrm>
          <a:prstGeom prst="rect">
            <a:avLst/>
          </a:prstGeom>
          <a:noFill/>
        </p:spPr>
        <p:txBody>
          <a:bodyPr wrap="square" rtlCol="0">
            <a:spAutoFit/>
          </a:bodyPr>
          <a:lstStyle/>
          <a:p>
            <a:endParaRPr lang="es-MX" dirty="0" smtClean="0"/>
          </a:p>
          <a:p>
            <a:r>
              <a:rPr lang="es-MX" b="1" dirty="0" smtClean="0"/>
              <a:t>5d. Objetivo o propósitos a alcanzar, de cada asignatura involucrada:</a:t>
            </a:r>
          </a:p>
          <a:p>
            <a:r>
              <a:rPr lang="es-MX" dirty="0" smtClean="0"/>
              <a:t>                                 Geografía             Física           Matemáticas</a:t>
            </a:r>
          </a:p>
          <a:p>
            <a:endParaRPr lang="es-MX" dirty="0"/>
          </a:p>
          <a:p>
            <a:endParaRPr lang="es-MX" dirty="0" smtClean="0"/>
          </a:p>
        </p:txBody>
      </p:sp>
      <p:sp>
        <p:nvSpPr>
          <p:cNvPr id="6" name="5 CuadroTexto"/>
          <p:cNvSpPr txBox="1"/>
          <p:nvPr/>
        </p:nvSpPr>
        <p:spPr>
          <a:xfrm>
            <a:off x="539552" y="836712"/>
            <a:ext cx="8280920" cy="1477328"/>
          </a:xfrm>
          <a:prstGeom prst="rect">
            <a:avLst/>
          </a:prstGeom>
          <a:noFill/>
        </p:spPr>
        <p:txBody>
          <a:bodyPr wrap="square" rtlCol="0">
            <a:spAutoFit/>
          </a:bodyPr>
          <a:lstStyle/>
          <a:p>
            <a:r>
              <a:rPr lang="es-MX" b="1" dirty="0" smtClean="0"/>
              <a:t>5d. Objetivo general del proyecto</a:t>
            </a:r>
          </a:p>
          <a:p>
            <a:endParaRPr lang="es-MX" dirty="0" smtClean="0"/>
          </a:p>
          <a:p>
            <a:r>
              <a:rPr lang="es-MX" dirty="0"/>
              <a:t>Analizar de manera cuantitativa y cualitativa el calentamiento global y sus repercusiones.</a:t>
            </a:r>
          </a:p>
          <a:p>
            <a:endParaRPr lang="es-MX"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96" t="33441" r="24159" b="26624"/>
          <a:stretch/>
        </p:blipFill>
        <p:spPr bwMode="auto">
          <a:xfrm>
            <a:off x="1258784" y="2852936"/>
            <a:ext cx="6875813" cy="2921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7318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11</a:t>
            </a:fld>
            <a:endParaRPr lang="es-MX"/>
          </a:p>
        </p:txBody>
      </p:sp>
      <p:sp>
        <p:nvSpPr>
          <p:cNvPr id="4" name="3 CuadroTexto"/>
          <p:cNvSpPr txBox="1"/>
          <p:nvPr/>
        </p:nvSpPr>
        <p:spPr>
          <a:xfrm>
            <a:off x="5940151" y="260648"/>
            <a:ext cx="3031599" cy="369332"/>
          </a:xfrm>
          <a:prstGeom prst="rect">
            <a:avLst/>
          </a:prstGeom>
          <a:noFill/>
        </p:spPr>
        <p:txBody>
          <a:bodyPr wrap="none" rtlCol="0">
            <a:spAutoFit/>
          </a:bodyPr>
          <a:lstStyle/>
          <a:p>
            <a:r>
              <a:rPr lang="es-MX" dirty="0" smtClean="0">
                <a:latin typeface="Arial" panose="020B0604020202020204" pitchFamily="34" charset="0"/>
                <a:cs typeface="Arial" panose="020B0604020202020204" pitchFamily="34" charset="0"/>
              </a:rPr>
              <a:t>Segunda reunión de trabajo</a:t>
            </a:r>
            <a:endParaRPr lang="es-MX" dirty="0">
              <a:latin typeface="Arial" panose="020B0604020202020204" pitchFamily="34" charset="0"/>
              <a:cs typeface="Arial" panose="020B0604020202020204" pitchFamily="34" charset="0"/>
            </a:endParaRPr>
          </a:p>
        </p:txBody>
      </p:sp>
      <p:sp>
        <p:nvSpPr>
          <p:cNvPr id="5" name="4 CuadroTexto"/>
          <p:cNvSpPr txBox="1"/>
          <p:nvPr/>
        </p:nvSpPr>
        <p:spPr>
          <a:xfrm>
            <a:off x="8166" y="2791360"/>
            <a:ext cx="9135834" cy="646331"/>
          </a:xfrm>
          <a:prstGeom prst="rect">
            <a:avLst/>
          </a:prstGeom>
          <a:noFill/>
        </p:spPr>
        <p:txBody>
          <a:bodyPr wrap="none" rtlCol="0">
            <a:spAutoFit/>
          </a:bodyPr>
          <a:lstStyle/>
          <a:p>
            <a:r>
              <a:rPr lang="es-MX" sz="3600" dirty="0">
                <a:latin typeface="Arial" panose="020B0604020202020204" pitchFamily="34" charset="0"/>
                <a:cs typeface="Arial" panose="020B0604020202020204" pitchFamily="34" charset="0"/>
              </a:rPr>
              <a:t>¿Realmente existe el calentamiento global?</a:t>
            </a:r>
          </a:p>
        </p:txBody>
      </p:sp>
      <p:sp>
        <p:nvSpPr>
          <p:cNvPr id="6" name="5 CuadroTexto"/>
          <p:cNvSpPr txBox="1"/>
          <p:nvPr/>
        </p:nvSpPr>
        <p:spPr>
          <a:xfrm>
            <a:off x="1907704" y="1268760"/>
            <a:ext cx="4187365" cy="523220"/>
          </a:xfrm>
          <a:prstGeom prst="rect">
            <a:avLst/>
          </a:prstGeom>
          <a:noFill/>
        </p:spPr>
        <p:txBody>
          <a:bodyPr wrap="none" rtlCol="0">
            <a:spAutoFit/>
          </a:bodyPr>
          <a:lstStyle/>
          <a:p>
            <a:r>
              <a:rPr lang="es-MX" sz="2800" dirty="0" smtClean="0">
                <a:latin typeface="Arial" panose="020B0604020202020204" pitchFamily="34" charset="0"/>
                <a:cs typeface="Arial" panose="020B0604020202020204" pitchFamily="34" charset="0"/>
              </a:rPr>
              <a:t>5e. Pregunta generadora</a:t>
            </a:r>
            <a:endParaRPr lang="es-MX"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4973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12</a:t>
            </a:fld>
            <a:endParaRPr lang="es-MX"/>
          </a:p>
        </p:txBody>
      </p:sp>
      <p:sp>
        <p:nvSpPr>
          <p:cNvPr id="4" name="3 CuadroTexto"/>
          <p:cNvSpPr txBox="1"/>
          <p:nvPr/>
        </p:nvSpPr>
        <p:spPr>
          <a:xfrm>
            <a:off x="1619672" y="548680"/>
            <a:ext cx="5335115" cy="369332"/>
          </a:xfrm>
          <a:prstGeom prst="rect">
            <a:avLst/>
          </a:prstGeom>
          <a:noFill/>
        </p:spPr>
        <p:txBody>
          <a:bodyPr wrap="none" rtlCol="0">
            <a:spAutoFit/>
          </a:bodyPr>
          <a:lstStyle/>
          <a:p>
            <a:r>
              <a:rPr lang="es-MX" dirty="0" smtClean="0"/>
              <a:t>5f. Contenido. Temas y productos propuestos</a:t>
            </a:r>
            <a:endParaRPr lang="es-MX"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22" t="32832" r="23816" b="41860"/>
          <a:stretch/>
        </p:blipFill>
        <p:spPr bwMode="auto">
          <a:xfrm>
            <a:off x="544426" y="1052736"/>
            <a:ext cx="8122146" cy="2153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717" t="16487" r="23819" b="63803"/>
          <a:stretch/>
        </p:blipFill>
        <p:spPr bwMode="auto">
          <a:xfrm>
            <a:off x="544426" y="3645024"/>
            <a:ext cx="8204038" cy="1700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551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13</a:t>
            </a:fld>
            <a:endParaRPr lang="es-MX"/>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39" t="14844" r="50000" b="24219"/>
          <a:stretch/>
        </p:blipFill>
        <p:spPr bwMode="auto">
          <a:xfrm>
            <a:off x="1691680" y="1700808"/>
            <a:ext cx="5915025"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479621" y="580038"/>
            <a:ext cx="8339142" cy="369332"/>
          </a:xfrm>
          <a:prstGeom prst="rect">
            <a:avLst/>
          </a:prstGeom>
          <a:noFill/>
        </p:spPr>
        <p:txBody>
          <a:bodyPr wrap="none" rtlCol="0">
            <a:spAutoFit/>
          </a:bodyPr>
          <a:lstStyle/>
          <a:p>
            <a:r>
              <a:rPr lang="es-MX" dirty="0" smtClean="0"/>
              <a:t>5g Formatos e instrumento para la planeación, seguimiento y evaluación</a:t>
            </a:r>
            <a:endParaRPr lang="es-MX" dirty="0"/>
          </a:p>
        </p:txBody>
      </p:sp>
      <p:sp>
        <p:nvSpPr>
          <p:cNvPr id="5" name="4 CuadroTexto"/>
          <p:cNvSpPr txBox="1"/>
          <p:nvPr/>
        </p:nvSpPr>
        <p:spPr>
          <a:xfrm>
            <a:off x="2123728" y="1124744"/>
            <a:ext cx="2307042" cy="369332"/>
          </a:xfrm>
          <a:prstGeom prst="rect">
            <a:avLst/>
          </a:prstGeom>
          <a:noFill/>
        </p:spPr>
        <p:txBody>
          <a:bodyPr wrap="none" rtlCol="0">
            <a:spAutoFit/>
          </a:bodyPr>
          <a:lstStyle/>
          <a:p>
            <a:r>
              <a:rPr lang="es-MX" dirty="0" smtClean="0"/>
              <a:t>Planeación General</a:t>
            </a:r>
            <a:endParaRPr lang="es-MX" dirty="0"/>
          </a:p>
        </p:txBody>
      </p:sp>
    </p:spTree>
    <p:extLst>
      <p:ext uri="{BB962C8B-B14F-4D97-AF65-F5344CB8AC3E}">
        <p14:creationId xmlns:p14="http://schemas.microsoft.com/office/powerpoint/2010/main" val="921226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14</a:t>
            </a:fld>
            <a:endParaRPr lang="es-MX"/>
          </a:p>
        </p:txBody>
      </p:sp>
      <p:sp>
        <p:nvSpPr>
          <p:cNvPr id="4" name="3 CuadroTexto"/>
          <p:cNvSpPr txBox="1"/>
          <p:nvPr/>
        </p:nvSpPr>
        <p:spPr>
          <a:xfrm>
            <a:off x="479621" y="580038"/>
            <a:ext cx="8339142" cy="369332"/>
          </a:xfrm>
          <a:prstGeom prst="rect">
            <a:avLst/>
          </a:prstGeom>
          <a:noFill/>
        </p:spPr>
        <p:txBody>
          <a:bodyPr wrap="none" rtlCol="0">
            <a:spAutoFit/>
          </a:bodyPr>
          <a:lstStyle/>
          <a:p>
            <a:r>
              <a:rPr lang="es-MX" dirty="0" smtClean="0"/>
              <a:t>5g Formatos e instrumento para la planeación, seguimiento y evaluación</a:t>
            </a:r>
            <a:endParaRPr lang="es-MX" dirty="0"/>
          </a:p>
        </p:txBody>
      </p:sp>
      <p:sp>
        <p:nvSpPr>
          <p:cNvPr id="5" name="4 CuadroTexto"/>
          <p:cNvSpPr txBox="1"/>
          <p:nvPr/>
        </p:nvSpPr>
        <p:spPr>
          <a:xfrm>
            <a:off x="2123728" y="1124744"/>
            <a:ext cx="2307042" cy="369332"/>
          </a:xfrm>
          <a:prstGeom prst="rect">
            <a:avLst/>
          </a:prstGeom>
          <a:noFill/>
        </p:spPr>
        <p:txBody>
          <a:bodyPr wrap="none" rtlCol="0">
            <a:spAutoFit/>
          </a:bodyPr>
          <a:lstStyle/>
          <a:p>
            <a:r>
              <a:rPr lang="es-MX" dirty="0" smtClean="0"/>
              <a:t>Planeación General</a:t>
            </a:r>
            <a:endParaRPr lang="es-MX"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54" t="27155" r="27904" b="14871"/>
          <a:stretch/>
        </p:blipFill>
        <p:spPr bwMode="auto">
          <a:xfrm>
            <a:off x="1572762" y="1494076"/>
            <a:ext cx="6152860" cy="458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7854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15</a:t>
            </a:fld>
            <a:endParaRPr lang="es-MX"/>
          </a:p>
        </p:txBody>
      </p:sp>
      <p:sp>
        <p:nvSpPr>
          <p:cNvPr id="4" name="3 CuadroTexto"/>
          <p:cNvSpPr txBox="1"/>
          <p:nvPr/>
        </p:nvSpPr>
        <p:spPr>
          <a:xfrm>
            <a:off x="479621" y="580038"/>
            <a:ext cx="8339142" cy="369332"/>
          </a:xfrm>
          <a:prstGeom prst="rect">
            <a:avLst/>
          </a:prstGeom>
          <a:noFill/>
        </p:spPr>
        <p:txBody>
          <a:bodyPr wrap="none" rtlCol="0">
            <a:spAutoFit/>
          </a:bodyPr>
          <a:lstStyle/>
          <a:p>
            <a:r>
              <a:rPr lang="es-MX" dirty="0" smtClean="0"/>
              <a:t>5g Formatos e instrumento para la planeación, seguimiento y evaluación</a:t>
            </a:r>
            <a:endParaRPr lang="es-MX" dirty="0"/>
          </a:p>
        </p:txBody>
      </p:sp>
      <p:sp>
        <p:nvSpPr>
          <p:cNvPr id="5" name="4 CuadroTexto"/>
          <p:cNvSpPr txBox="1"/>
          <p:nvPr/>
        </p:nvSpPr>
        <p:spPr>
          <a:xfrm>
            <a:off x="2123728" y="1124744"/>
            <a:ext cx="2307042" cy="369332"/>
          </a:xfrm>
          <a:prstGeom prst="rect">
            <a:avLst/>
          </a:prstGeom>
          <a:noFill/>
        </p:spPr>
        <p:txBody>
          <a:bodyPr wrap="none" rtlCol="0">
            <a:spAutoFit/>
          </a:bodyPr>
          <a:lstStyle/>
          <a:p>
            <a:r>
              <a:rPr lang="es-MX" dirty="0" smtClean="0"/>
              <a:t>Planeación General</a:t>
            </a:r>
            <a:endParaRPr lang="es-MX"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384" t="25862" r="26935" b="15086"/>
          <a:stretch/>
        </p:blipFill>
        <p:spPr bwMode="auto">
          <a:xfrm>
            <a:off x="1458970" y="1628800"/>
            <a:ext cx="5943600" cy="4319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9316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16</a:t>
            </a:fld>
            <a:endParaRPr lang="es-MX"/>
          </a:p>
        </p:txBody>
      </p:sp>
      <p:sp>
        <p:nvSpPr>
          <p:cNvPr id="5" name="4 CuadroTexto"/>
          <p:cNvSpPr txBox="1"/>
          <p:nvPr/>
        </p:nvSpPr>
        <p:spPr>
          <a:xfrm>
            <a:off x="479621" y="580038"/>
            <a:ext cx="8339142" cy="369332"/>
          </a:xfrm>
          <a:prstGeom prst="rect">
            <a:avLst/>
          </a:prstGeom>
          <a:noFill/>
        </p:spPr>
        <p:txBody>
          <a:bodyPr wrap="none" rtlCol="0">
            <a:spAutoFit/>
          </a:bodyPr>
          <a:lstStyle/>
          <a:p>
            <a:r>
              <a:rPr lang="es-MX" dirty="0" smtClean="0"/>
              <a:t>5g Formatos e instrumento para la planeación, seguimiento y evaluación</a:t>
            </a:r>
            <a:endParaRPr lang="es-MX" dirty="0"/>
          </a:p>
        </p:txBody>
      </p:sp>
      <p:sp>
        <p:nvSpPr>
          <p:cNvPr id="6" name="5 CuadroTexto"/>
          <p:cNvSpPr txBox="1"/>
          <p:nvPr/>
        </p:nvSpPr>
        <p:spPr>
          <a:xfrm>
            <a:off x="2123728" y="1124744"/>
            <a:ext cx="2307042" cy="369332"/>
          </a:xfrm>
          <a:prstGeom prst="rect">
            <a:avLst/>
          </a:prstGeom>
          <a:noFill/>
        </p:spPr>
        <p:txBody>
          <a:bodyPr wrap="none" rtlCol="0">
            <a:spAutoFit/>
          </a:bodyPr>
          <a:lstStyle/>
          <a:p>
            <a:r>
              <a:rPr lang="es-MX" dirty="0" smtClean="0"/>
              <a:t>Planeación General</a:t>
            </a:r>
            <a:endParaRPr lang="es-MX"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384" t="26940" r="27056" b="14009"/>
          <a:stretch/>
        </p:blipFill>
        <p:spPr bwMode="auto">
          <a:xfrm>
            <a:off x="1685275" y="1700808"/>
            <a:ext cx="5927834" cy="4319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1655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17</a:t>
            </a:fld>
            <a:endParaRPr lang="es-MX"/>
          </a:p>
        </p:txBody>
      </p:sp>
      <p:sp>
        <p:nvSpPr>
          <p:cNvPr id="4" name="3 CuadroTexto"/>
          <p:cNvSpPr txBox="1"/>
          <p:nvPr/>
        </p:nvSpPr>
        <p:spPr>
          <a:xfrm>
            <a:off x="479621" y="580038"/>
            <a:ext cx="8339142" cy="369332"/>
          </a:xfrm>
          <a:prstGeom prst="rect">
            <a:avLst/>
          </a:prstGeom>
          <a:noFill/>
        </p:spPr>
        <p:txBody>
          <a:bodyPr wrap="none" rtlCol="0">
            <a:spAutoFit/>
          </a:bodyPr>
          <a:lstStyle/>
          <a:p>
            <a:r>
              <a:rPr lang="es-MX" dirty="0" smtClean="0"/>
              <a:t>5g Formatos e instrumento para la planeación, seguimiento y evaluación</a:t>
            </a:r>
            <a:endParaRPr lang="es-MX" dirty="0"/>
          </a:p>
        </p:txBody>
      </p:sp>
      <p:sp>
        <p:nvSpPr>
          <p:cNvPr id="5" name="4 CuadroTexto"/>
          <p:cNvSpPr txBox="1"/>
          <p:nvPr/>
        </p:nvSpPr>
        <p:spPr>
          <a:xfrm>
            <a:off x="2123728" y="1124744"/>
            <a:ext cx="2307042" cy="369332"/>
          </a:xfrm>
          <a:prstGeom prst="rect">
            <a:avLst/>
          </a:prstGeom>
          <a:noFill/>
        </p:spPr>
        <p:txBody>
          <a:bodyPr wrap="none" rtlCol="0">
            <a:spAutoFit/>
          </a:bodyPr>
          <a:lstStyle/>
          <a:p>
            <a:r>
              <a:rPr lang="es-MX" dirty="0" smtClean="0"/>
              <a:t>Planeación General</a:t>
            </a:r>
            <a:endParaRPr lang="es-MX"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00" t="27155" r="25845" b="15948"/>
          <a:stretch/>
        </p:blipFill>
        <p:spPr bwMode="auto">
          <a:xfrm>
            <a:off x="1356494" y="1814797"/>
            <a:ext cx="6455866" cy="437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3133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18</a:t>
            </a:fld>
            <a:endParaRPr lang="es-MX"/>
          </a:p>
        </p:txBody>
      </p:sp>
      <p:sp>
        <p:nvSpPr>
          <p:cNvPr id="4" name="3 CuadroTexto"/>
          <p:cNvSpPr txBox="1"/>
          <p:nvPr/>
        </p:nvSpPr>
        <p:spPr>
          <a:xfrm>
            <a:off x="479621" y="580038"/>
            <a:ext cx="8339142" cy="369332"/>
          </a:xfrm>
          <a:prstGeom prst="rect">
            <a:avLst/>
          </a:prstGeom>
          <a:noFill/>
        </p:spPr>
        <p:txBody>
          <a:bodyPr wrap="none" rtlCol="0">
            <a:spAutoFit/>
          </a:bodyPr>
          <a:lstStyle/>
          <a:p>
            <a:r>
              <a:rPr lang="es-MX" dirty="0" smtClean="0"/>
              <a:t>5g Formatos e instrumento para la planeación, seguimiento y evaluación</a:t>
            </a:r>
            <a:endParaRPr lang="es-MX" dirty="0"/>
          </a:p>
        </p:txBody>
      </p:sp>
      <p:sp>
        <p:nvSpPr>
          <p:cNvPr id="5" name="4 CuadroTexto"/>
          <p:cNvSpPr txBox="1"/>
          <p:nvPr/>
        </p:nvSpPr>
        <p:spPr>
          <a:xfrm>
            <a:off x="2123728" y="1124744"/>
            <a:ext cx="2307042" cy="369332"/>
          </a:xfrm>
          <a:prstGeom prst="rect">
            <a:avLst/>
          </a:prstGeom>
          <a:noFill/>
        </p:spPr>
        <p:txBody>
          <a:bodyPr wrap="none" rtlCol="0">
            <a:spAutoFit/>
          </a:bodyPr>
          <a:lstStyle/>
          <a:p>
            <a:r>
              <a:rPr lang="es-MX" dirty="0" smtClean="0"/>
              <a:t>Planeación General</a:t>
            </a:r>
            <a:endParaRPr lang="es-MX"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00" t="25431" r="26329" b="15086"/>
          <a:stretch/>
        </p:blipFill>
        <p:spPr bwMode="auto">
          <a:xfrm>
            <a:off x="1606447" y="1827296"/>
            <a:ext cx="6085489" cy="4351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6412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19</a:t>
            </a:fld>
            <a:endParaRPr lang="es-MX"/>
          </a:p>
        </p:txBody>
      </p:sp>
      <p:sp>
        <p:nvSpPr>
          <p:cNvPr id="4" name="3 CuadroTexto"/>
          <p:cNvSpPr txBox="1"/>
          <p:nvPr/>
        </p:nvSpPr>
        <p:spPr>
          <a:xfrm>
            <a:off x="479621" y="580038"/>
            <a:ext cx="8339142" cy="369332"/>
          </a:xfrm>
          <a:prstGeom prst="rect">
            <a:avLst/>
          </a:prstGeom>
          <a:noFill/>
        </p:spPr>
        <p:txBody>
          <a:bodyPr wrap="none" rtlCol="0">
            <a:spAutoFit/>
          </a:bodyPr>
          <a:lstStyle/>
          <a:p>
            <a:r>
              <a:rPr lang="es-MX" dirty="0" smtClean="0"/>
              <a:t>5g Formatos e instrumento para la planeación, seguimiento y evaluación</a:t>
            </a:r>
            <a:endParaRPr lang="es-MX" dirty="0"/>
          </a:p>
        </p:txBody>
      </p:sp>
      <p:sp>
        <p:nvSpPr>
          <p:cNvPr id="5" name="4 CuadroTexto"/>
          <p:cNvSpPr txBox="1"/>
          <p:nvPr/>
        </p:nvSpPr>
        <p:spPr>
          <a:xfrm>
            <a:off x="2123728" y="1124744"/>
            <a:ext cx="2307042" cy="369332"/>
          </a:xfrm>
          <a:prstGeom prst="rect">
            <a:avLst/>
          </a:prstGeom>
          <a:noFill/>
        </p:spPr>
        <p:txBody>
          <a:bodyPr wrap="none" rtlCol="0">
            <a:spAutoFit/>
          </a:bodyPr>
          <a:lstStyle/>
          <a:p>
            <a:r>
              <a:rPr lang="es-MX" dirty="0" smtClean="0"/>
              <a:t>Planeación General</a:t>
            </a:r>
            <a:endParaRPr lang="es-MX"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36" t="27803" r="25723" b="11206"/>
          <a:stretch/>
        </p:blipFill>
        <p:spPr bwMode="auto">
          <a:xfrm>
            <a:off x="1907704" y="1700808"/>
            <a:ext cx="6211614" cy="4461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7171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2</a:t>
            </a:fld>
            <a:endParaRPr lang="es-MX"/>
          </a:p>
        </p:txBody>
      </p:sp>
      <p:sp>
        <p:nvSpPr>
          <p:cNvPr id="4" name="3 CuadroTexto"/>
          <p:cNvSpPr txBox="1"/>
          <p:nvPr/>
        </p:nvSpPr>
        <p:spPr>
          <a:xfrm>
            <a:off x="1547664" y="836712"/>
            <a:ext cx="6768752" cy="4031873"/>
          </a:xfrm>
          <a:prstGeom prst="rect">
            <a:avLst/>
          </a:prstGeom>
          <a:noFill/>
        </p:spPr>
        <p:txBody>
          <a:bodyPr wrap="square" rtlCol="0">
            <a:spAutoFit/>
          </a:bodyPr>
          <a:lstStyle/>
          <a:p>
            <a:pPr algn="ctr"/>
            <a:r>
              <a:rPr lang="es-MX" sz="3200" b="1" dirty="0" smtClean="0">
                <a:latin typeface="Arial" panose="020B0604020202020204" pitchFamily="34" charset="0"/>
                <a:cs typeface="Arial" panose="020B0604020202020204" pitchFamily="34" charset="0"/>
              </a:rPr>
              <a:t>Ciclo escolar en el que se llevará a cabo el proyecto: 2018-2019</a:t>
            </a:r>
          </a:p>
          <a:p>
            <a:pPr algn="ctr"/>
            <a:endParaRPr lang="es-MX" sz="3200" b="1" dirty="0">
              <a:latin typeface="Arial" panose="020B0604020202020204" pitchFamily="34" charset="0"/>
              <a:cs typeface="Arial" panose="020B0604020202020204" pitchFamily="34" charset="0"/>
            </a:endParaRPr>
          </a:p>
          <a:p>
            <a:pPr algn="ctr"/>
            <a:endParaRPr lang="es-MX" sz="3200" b="1" dirty="0" smtClean="0">
              <a:latin typeface="Arial" panose="020B0604020202020204" pitchFamily="34" charset="0"/>
              <a:cs typeface="Arial" panose="020B0604020202020204" pitchFamily="34" charset="0"/>
            </a:endParaRPr>
          </a:p>
          <a:p>
            <a:pPr algn="ctr"/>
            <a:endParaRPr lang="es-MX" sz="3200" b="1" dirty="0">
              <a:latin typeface="Arial" panose="020B0604020202020204" pitchFamily="34" charset="0"/>
              <a:cs typeface="Arial" panose="020B0604020202020204" pitchFamily="34" charset="0"/>
            </a:endParaRPr>
          </a:p>
          <a:p>
            <a:pPr algn="ctr"/>
            <a:endParaRPr lang="es-MX" sz="3200" b="1" dirty="0" smtClean="0">
              <a:latin typeface="Arial" panose="020B0604020202020204" pitchFamily="34" charset="0"/>
              <a:cs typeface="Arial" panose="020B0604020202020204" pitchFamily="34" charset="0"/>
            </a:endParaRPr>
          </a:p>
          <a:p>
            <a:pPr algn="ctr"/>
            <a:r>
              <a:rPr lang="es-MX" sz="3200" b="1" dirty="0">
                <a:latin typeface="Arial" panose="020B0604020202020204" pitchFamily="34" charset="0"/>
                <a:cs typeface="Arial" panose="020B0604020202020204" pitchFamily="34" charset="0"/>
              </a:rPr>
              <a:t>I</a:t>
            </a:r>
            <a:r>
              <a:rPr lang="es-MX" sz="3200" b="1" dirty="0" smtClean="0">
                <a:latin typeface="Arial" panose="020B0604020202020204" pitchFamily="34" charset="0"/>
                <a:cs typeface="Arial" panose="020B0604020202020204" pitchFamily="34" charset="0"/>
              </a:rPr>
              <a:t>nicio: Agosto de 2018</a:t>
            </a:r>
          </a:p>
          <a:p>
            <a:pPr algn="ctr"/>
            <a:r>
              <a:rPr lang="es-MX" sz="3200" b="1" dirty="0" smtClean="0">
                <a:latin typeface="Arial" panose="020B0604020202020204" pitchFamily="34" charset="0"/>
                <a:cs typeface="Arial" panose="020B0604020202020204" pitchFamily="34" charset="0"/>
              </a:rPr>
              <a:t>Termino: </a:t>
            </a:r>
            <a:r>
              <a:rPr lang="es-MX" sz="3200" b="1" dirty="0">
                <a:latin typeface="Arial" panose="020B0604020202020204" pitchFamily="34" charset="0"/>
                <a:cs typeface="Arial" panose="020B0604020202020204" pitchFamily="34" charset="0"/>
              </a:rPr>
              <a:t>D</a:t>
            </a:r>
            <a:r>
              <a:rPr lang="es-MX" sz="3200" b="1" dirty="0" smtClean="0">
                <a:latin typeface="Arial" panose="020B0604020202020204" pitchFamily="34" charset="0"/>
                <a:cs typeface="Arial" panose="020B0604020202020204" pitchFamily="34" charset="0"/>
              </a:rPr>
              <a:t>iciembre de 2018</a:t>
            </a:r>
            <a:endParaRPr lang="es-MX"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2186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20</a:t>
            </a:fld>
            <a:endParaRPr lang="es-MX"/>
          </a:p>
        </p:txBody>
      </p:sp>
      <p:sp>
        <p:nvSpPr>
          <p:cNvPr id="4" name="3 CuadroTexto"/>
          <p:cNvSpPr txBox="1"/>
          <p:nvPr/>
        </p:nvSpPr>
        <p:spPr>
          <a:xfrm>
            <a:off x="479621" y="580038"/>
            <a:ext cx="8339142" cy="369332"/>
          </a:xfrm>
          <a:prstGeom prst="rect">
            <a:avLst/>
          </a:prstGeom>
          <a:noFill/>
        </p:spPr>
        <p:txBody>
          <a:bodyPr wrap="none" rtlCol="0">
            <a:spAutoFit/>
          </a:bodyPr>
          <a:lstStyle/>
          <a:p>
            <a:r>
              <a:rPr lang="es-MX" dirty="0" smtClean="0"/>
              <a:t>5g Formatos e instrumento para la planeación, seguimiento y evaluación</a:t>
            </a:r>
            <a:endParaRPr lang="es-MX" dirty="0"/>
          </a:p>
        </p:txBody>
      </p:sp>
      <p:sp>
        <p:nvSpPr>
          <p:cNvPr id="5" name="4 CuadroTexto"/>
          <p:cNvSpPr txBox="1"/>
          <p:nvPr/>
        </p:nvSpPr>
        <p:spPr>
          <a:xfrm>
            <a:off x="2123728" y="1124744"/>
            <a:ext cx="2307042" cy="369332"/>
          </a:xfrm>
          <a:prstGeom prst="rect">
            <a:avLst/>
          </a:prstGeom>
          <a:noFill/>
        </p:spPr>
        <p:txBody>
          <a:bodyPr wrap="none" rtlCol="0">
            <a:spAutoFit/>
          </a:bodyPr>
          <a:lstStyle/>
          <a:p>
            <a:r>
              <a:rPr lang="es-MX" dirty="0" smtClean="0"/>
              <a:t>Planeación General</a:t>
            </a:r>
            <a:endParaRPr lang="es-MX"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78" t="29095" r="25845" b="11207"/>
          <a:stretch/>
        </p:blipFill>
        <p:spPr bwMode="auto">
          <a:xfrm>
            <a:off x="1835696" y="1700808"/>
            <a:ext cx="6164318" cy="4367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3112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21</a:t>
            </a:fld>
            <a:endParaRPr lang="es-MX"/>
          </a:p>
        </p:txBody>
      </p:sp>
      <p:sp>
        <p:nvSpPr>
          <p:cNvPr id="4" name="3 CuadroTexto"/>
          <p:cNvSpPr txBox="1"/>
          <p:nvPr/>
        </p:nvSpPr>
        <p:spPr>
          <a:xfrm>
            <a:off x="479621" y="395372"/>
            <a:ext cx="8339142" cy="369332"/>
          </a:xfrm>
          <a:prstGeom prst="rect">
            <a:avLst/>
          </a:prstGeom>
          <a:noFill/>
        </p:spPr>
        <p:txBody>
          <a:bodyPr wrap="none" rtlCol="0">
            <a:spAutoFit/>
          </a:bodyPr>
          <a:lstStyle/>
          <a:p>
            <a:r>
              <a:rPr lang="es-MX" dirty="0" smtClean="0"/>
              <a:t>5g Formatos e instrumento para la planeación, seguimiento y evaluación</a:t>
            </a:r>
            <a:endParaRPr lang="es-MX"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895" t="36116" r="26775" b="51259"/>
          <a:stretch/>
        </p:blipFill>
        <p:spPr bwMode="auto">
          <a:xfrm>
            <a:off x="251520" y="1412776"/>
            <a:ext cx="8567243"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195736" y="764704"/>
            <a:ext cx="1572866" cy="369332"/>
          </a:xfrm>
          <a:prstGeom prst="rect">
            <a:avLst/>
          </a:prstGeom>
          <a:noFill/>
        </p:spPr>
        <p:txBody>
          <a:bodyPr wrap="none" rtlCol="0">
            <a:spAutoFit/>
          </a:bodyPr>
          <a:lstStyle/>
          <a:p>
            <a:r>
              <a:rPr lang="es-MX" dirty="0" smtClean="0"/>
              <a:t>Seguimiento</a:t>
            </a:r>
            <a:endParaRPr lang="es-MX" dirty="0"/>
          </a:p>
        </p:txBody>
      </p:sp>
    </p:spTree>
    <p:extLst>
      <p:ext uri="{BB962C8B-B14F-4D97-AF65-F5344CB8AC3E}">
        <p14:creationId xmlns:p14="http://schemas.microsoft.com/office/powerpoint/2010/main" val="3781357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22</a:t>
            </a:fld>
            <a:endParaRPr lang="es-MX"/>
          </a:p>
        </p:txBody>
      </p:sp>
      <p:sp>
        <p:nvSpPr>
          <p:cNvPr id="4" name="3 CuadroTexto"/>
          <p:cNvSpPr txBox="1"/>
          <p:nvPr/>
        </p:nvSpPr>
        <p:spPr>
          <a:xfrm>
            <a:off x="479621" y="395372"/>
            <a:ext cx="8339142" cy="369332"/>
          </a:xfrm>
          <a:prstGeom prst="rect">
            <a:avLst/>
          </a:prstGeom>
          <a:noFill/>
        </p:spPr>
        <p:txBody>
          <a:bodyPr wrap="none" rtlCol="0">
            <a:spAutoFit/>
          </a:bodyPr>
          <a:lstStyle/>
          <a:p>
            <a:r>
              <a:rPr lang="es-MX" dirty="0" smtClean="0"/>
              <a:t>5g Formatos e instrumento para la planeación, seguimiento y evaluación</a:t>
            </a:r>
            <a:endParaRPr lang="es-MX"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895" t="36116" r="26775" b="51259"/>
          <a:stretch/>
        </p:blipFill>
        <p:spPr bwMode="auto">
          <a:xfrm>
            <a:off x="251520" y="1412776"/>
            <a:ext cx="8567243"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195736" y="764704"/>
            <a:ext cx="1366080" cy="369332"/>
          </a:xfrm>
          <a:prstGeom prst="rect">
            <a:avLst/>
          </a:prstGeom>
          <a:noFill/>
        </p:spPr>
        <p:txBody>
          <a:bodyPr wrap="none" rtlCol="0">
            <a:spAutoFit/>
          </a:bodyPr>
          <a:lstStyle/>
          <a:p>
            <a:r>
              <a:rPr lang="es-MX" dirty="0" smtClean="0"/>
              <a:t>Evaluación</a:t>
            </a:r>
            <a:endParaRPr lang="es-MX" dirty="0"/>
          </a:p>
        </p:txBody>
      </p:sp>
    </p:spTree>
    <p:extLst>
      <p:ext uri="{BB962C8B-B14F-4D97-AF65-F5344CB8AC3E}">
        <p14:creationId xmlns:p14="http://schemas.microsoft.com/office/powerpoint/2010/main" val="4141106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23</a:t>
            </a:fld>
            <a:endParaRPr lang="es-MX"/>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56" t="27864" r="52123" b="21875"/>
          <a:stretch/>
        </p:blipFill>
        <p:spPr bwMode="auto">
          <a:xfrm>
            <a:off x="1572350" y="1340768"/>
            <a:ext cx="6571010"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79621" y="395372"/>
            <a:ext cx="8339142" cy="369332"/>
          </a:xfrm>
          <a:prstGeom prst="rect">
            <a:avLst/>
          </a:prstGeom>
          <a:noFill/>
        </p:spPr>
        <p:txBody>
          <a:bodyPr wrap="none" rtlCol="0">
            <a:spAutoFit/>
          </a:bodyPr>
          <a:lstStyle/>
          <a:p>
            <a:r>
              <a:rPr lang="es-MX" dirty="0" smtClean="0"/>
              <a:t>5g Formatos e instrumento para la planeación, seguimiento y evaluación</a:t>
            </a:r>
            <a:endParaRPr lang="es-MX" dirty="0"/>
          </a:p>
        </p:txBody>
      </p:sp>
      <p:sp>
        <p:nvSpPr>
          <p:cNvPr id="6" name="5 CuadroTexto"/>
          <p:cNvSpPr txBox="1"/>
          <p:nvPr/>
        </p:nvSpPr>
        <p:spPr>
          <a:xfrm>
            <a:off x="2123728" y="785862"/>
            <a:ext cx="3610284" cy="369332"/>
          </a:xfrm>
          <a:prstGeom prst="rect">
            <a:avLst/>
          </a:prstGeom>
          <a:noFill/>
        </p:spPr>
        <p:txBody>
          <a:bodyPr wrap="none" rtlCol="0">
            <a:spAutoFit/>
          </a:bodyPr>
          <a:lstStyle/>
          <a:p>
            <a:r>
              <a:rPr lang="es-MX" dirty="0" smtClean="0"/>
              <a:t>Autoevaluación y </a:t>
            </a:r>
            <a:r>
              <a:rPr lang="es-MX" dirty="0" err="1" smtClean="0"/>
              <a:t>coevaluación</a:t>
            </a:r>
            <a:endParaRPr lang="es-MX" dirty="0"/>
          </a:p>
        </p:txBody>
      </p:sp>
    </p:spTree>
    <p:extLst>
      <p:ext uri="{BB962C8B-B14F-4D97-AF65-F5344CB8AC3E}">
        <p14:creationId xmlns:p14="http://schemas.microsoft.com/office/powerpoint/2010/main" val="2682683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24</a:t>
            </a:fld>
            <a:endParaRPr lang="es-MX"/>
          </a:p>
        </p:txBody>
      </p:sp>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564" t="28646" r="67057" b="11458"/>
          <a:stretch/>
        </p:blipFill>
        <p:spPr bwMode="auto">
          <a:xfrm>
            <a:off x="2514996" y="1196752"/>
            <a:ext cx="4361259" cy="5364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479621" y="395372"/>
            <a:ext cx="8339142" cy="369332"/>
          </a:xfrm>
          <a:prstGeom prst="rect">
            <a:avLst/>
          </a:prstGeom>
          <a:noFill/>
        </p:spPr>
        <p:txBody>
          <a:bodyPr wrap="none" rtlCol="0">
            <a:spAutoFit/>
          </a:bodyPr>
          <a:lstStyle/>
          <a:p>
            <a:r>
              <a:rPr lang="es-MX" dirty="0" smtClean="0"/>
              <a:t>5g Formatos e instrumento para la planeación, seguimiento y evaluación</a:t>
            </a:r>
            <a:endParaRPr lang="es-MX" dirty="0"/>
          </a:p>
        </p:txBody>
      </p:sp>
      <p:sp>
        <p:nvSpPr>
          <p:cNvPr id="7" name="6 CuadroTexto"/>
          <p:cNvSpPr txBox="1"/>
          <p:nvPr/>
        </p:nvSpPr>
        <p:spPr>
          <a:xfrm>
            <a:off x="2123728" y="785862"/>
            <a:ext cx="3610284" cy="369332"/>
          </a:xfrm>
          <a:prstGeom prst="rect">
            <a:avLst/>
          </a:prstGeom>
          <a:noFill/>
        </p:spPr>
        <p:txBody>
          <a:bodyPr wrap="none" rtlCol="0">
            <a:spAutoFit/>
          </a:bodyPr>
          <a:lstStyle/>
          <a:p>
            <a:r>
              <a:rPr lang="es-MX" dirty="0" smtClean="0"/>
              <a:t>Autoevaluación y </a:t>
            </a:r>
            <a:r>
              <a:rPr lang="es-MX" dirty="0" err="1" smtClean="0"/>
              <a:t>coevaluación</a:t>
            </a:r>
            <a:endParaRPr lang="es-MX" dirty="0"/>
          </a:p>
        </p:txBody>
      </p:sp>
    </p:spTree>
    <p:extLst>
      <p:ext uri="{BB962C8B-B14F-4D97-AF65-F5344CB8AC3E}">
        <p14:creationId xmlns:p14="http://schemas.microsoft.com/office/powerpoint/2010/main" val="4216238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25</a:t>
            </a:fld>
            <a:endParaRPr lang="es-MX"/>
          </a:p>
        </p:txBody>
      </p:sp>
      <p:sp>
        <p:nvSpPr>
          <p:cNvPr id="4" name="3 CuadroTexto"/>
          <p:cNvSpPr txBox="1"/>
          <p:nvPr/>
        </p:nvSpPr>
        <p:spPr>
          <a:xfrm>
            <a:off x="1331640" y="548680"/>
            <a:ext cx="4395755" cy="369332"/>
          </a:xfrm>
          <a:prstGeom prst="rect">
            <a:avLst/>
          </a:prstGeom>
          <a:noFill/>
        </p:spPr>
        <p:txBody>
          <a:bodyPr wrap="none" rtlCol="0">
            <a:spAutoFit/>
          </a:bodyPr>
          <a:lstStyle/>
          <a:p>
            <a:r>
              <a:rPr lang="es-MX" dirty="0" smtClean="0"/>
              <a:t>5h Reflexión. Grupo interdisciplinario</a:t>
            </a:r>
            <a:endParaRPr lang="es-MX" dirty="0"/>
          </a:p>
        </p:txBody>
      </p:sp>
      <p:sp>
        <p:nvSpPr>
          <p:cNvPr id="5" name="4 CuadroTexto"/>
          <p:cNvSpPr txBox="1"/>
          <p:nvPr/>
        </p:nvSpPr>
        <p:spPr>
          <a:xfrm>
            <a:off x="323528" y="1268760"/>
            <a:ext cx="8568952" cy="3139321"/>
          </a:xfrm>
          <a:prstGeom prst="rect">
            <a:avLst/>
          </a:prstGeom>
          <a:noFill/>
        </p:spPr>
        <p:txBody>
          <a:bodyPr wrap="square" rtlCol="0">
            <a:spAutoFit/>
          </a:bodyPr>
          <a:lstStyle/>
          <a:p>
            <a:pPr algn="just"/>
            <a:r>
              <a:rPr lang="es-MX" b="1" dirty="0" smtClean="0"/>
              <a:t>Avances:</a:t>
            </a:r>
            <a:r>
              <a:rPr lang="es-MX" dirty="0" smtClean="0"/>
              <a:t> Hasta el momento se han llevado a cabo todas las sesiones y hemos logrado cumplir con todos los productos solicitados por el proyecto. Encontramos que los puntos de coincidencia entre las diferentes  disciplinas propician el desarrollo de proyectos innovadores que fomentan aprendizajes colaborativos que fortalecen el aprendizaje de os alumnos.</a:t>
            </a:r>
          </a:p>
          <a:p>
            <a:pPr algn="just"/>
            <a:r>
              <a:rPr lang="es-MX" b="1" dirty="0" smtClean="0"/>
              <a:t>Tropiezos: </a:t>
            </a:r>
            <a:r>
              <a:rPr lang="es-MX" dirty="0" smtClean="0"/>
              <a:t>Se ha dificultado la coincidencia en tiempo y espacio de los profesores involucrados. Por otra parte, el manejo de la plataforma se ha dificultado bastante.</a:t>
            </a:r>
          </a:p>
          <a:p>
            <a:pPr algn="just"/>
            <a:r>
              <a:rPr lang="es-MX" b="1" dirty="0" smtClean="0"/>
              <a:t>Soluciones:</a:t>
            </a:r>
            <a:r>
              <a:rPr lang="es-MX" dirty="0" smtClean="0"/>
              <a:t> Los docentes han cedido de su tiempo en las tardes para desarrollar el proyecto en las reuniones plenarias, en donde hay una retroalimentación para resolver las dudas sobre el uso de las plenarias.</a:t>
            </a:r>
            <a:endParaRPr lang="es-MX" dirty="0"/>
          </a:p>
        </p:txBody>
      </p:sp>
    </p:spTree>
    <p:extLst>
      <p:ext uri="{BB962C8B-B14F-4D97-AF65-F5344CB8AC3E}">
        <p14:creationId xmlns:p14="http://schemas.microsoft.com/office/powerpoint/2010/main" val="74113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26</a:t>
            </a:fld>
            <a:endParaRPr lang="es-MX"/>
          </a:p>
        </p:txBody>
      </p:sp>
      <p:sp>
        <p:nvSpPr>
          <p:cNvPr id="4" name="3 CuadroTexto"/>
          <p:cNvSpPr txBox="1"/>
          <p:nvPr/>
        </p:nvSpPr>
        <p:spPr>
          <a:xfrm>
            <a:off x="2411760" y="260648"/>
            <a:ext cx="5570756" cy="646331"/>
          </a:xfrm>
          <a:prstGeom prst="rect">
            <a:avLst/>
          </a:prstGeom>
          <a:noFill/>
        </p:spPr>
        <p:txBody>
          <a:bodyPr wrap="none" rtlCol="0">
            <a:spAutoFit/>
          </a:bodyPr>
          <a:lstStyle/>
          <a:p>
            <a:r>
              <a:rPr lang="es-MX" dirty="0" smtClean="0">
                <a:latin typeface="Arial" panose="020B0604020202020204" pitchFamily="34" charset="0"/>
                <a:cs typeface="Arial" panose="020B0604020202020204" pitchFamily="34" charset="0"/>
              </a:rPr>
              <a:t>5i Productos en orden consecutivo del 4 en adelante</a:t>
            </a:r>
          </a:p>
          <a:p>
            <a:r>
              <a:rPr lang="es-MX" dirty="0" smtClean="0">
                <a:latin typeface="Arial" panose="020B0604020202020204" pitchFamily="34" charset="0"/>
                <a:cs typeface="Arial" panose="020B0604020202020204" pitchFamily="34" charset="0"/>
              </a:rPr>
              <a:t>4 Organizador gráfico </a:t>
            </a:r>
            <a:r>
              <a:rPr lang="es-MX" dirty="0">
                <a:latin typeface="Arial" panose="020B0604020202020204" pitchFamily="34" charset="0"/>
                <a:cs typeface="Arial" panose="020B0604020202020204" pitchFamily="34" charset="0"/>
              </a:rPr>
              <a:t>P</a:t>
            </a:r>
            <a:r>
              <a:rPr lang="es-MX" dirty="0" smtClean="0">
                <a:latin typeface="Arial" panose="020B0604020202020204" pitchFamily="34" charset="0"/>
                <a:cs typeface="Arial" panose="020B0604020202020204" pitchFamily="34" charset="0"/>
              </a:rPr>
              <a:t>reguntas esenciales</a:t>
            </a:r>
            <a:endParaRPr lang="es-MX" dirty="0">
              <a:latin typeface="Arial" panose="020B0604020202020204" pitchFamily="34" charset="0"/>
              <a:cs typeface="Arial" panose="020B0604020202020204" pitchFamily="34" charset="0"/>
            </a:endParaRPr>
          </a:p>
        </p:txBody>
      </p:sp>
      <p:pic>
        <p:nvPicPr>
          <p:cNvPr id="1026" name="Picture 2" descr="C:\Users\Marco\Desktop\Conexiones DGIRE\Producto 4 El arte de formular preguntas esenciales EQUIPO 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124744"/>
            <a:ext cx="7344816" cy="5508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096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27</a:t>
            </a:fld>
            <a:endParaRPr lang="es-MX"/>
          </a:p>
        </p:txBody>
      </p:sp>
      <p:pic>
        <p:nvPicPr>
          <p:cNvPr id="2050" name="Picture 2" descr="C:\Users\Marco\Desktop\Conexiones DGIRE\Producto 5 Proceso de indagación EQUIPO 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6359"/>
          <a:stretch/>
        </p:blipFill>
        <p:spPr bwMode="auto">
          <a:xfrm rot="5400000">
            <a:off x="732787" y="2429180"/>
            <a:ext cx="5461085" cy="3140245"/>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2411760" y="260648"/>
            <a:ext cx="5570756" cy="646331"/>
          </a:xfrm>
          <a:prstGeom prst="rect">
            <a:avLst/>
          </a:prstGeom>
          <a:noFill/>
        </p:spPr>
        <p:txBody>
          <a:bodyPr wrap="none" rtlCol="0">
            <a:spAutoFit/>
          </a:bodyPr>
          <a:lstStyle/>
          <a:p>
            <a:r>
              <a:rPr lang="es-MX" dirty="0" smtClean="0">
                <a:latin typeface="Arial" panose="020B0604020202020204" pitchFamily="34" charset="0"/>
                <a:cs typeface="Arial" panose="020B0604020202020204" pitchFamily="34" charset="0"/>
              </a:rPr>
              <a:t>5i Productos en orden consecutivo del 4 en adelante</a:t>
            </a:r>
          </a:p>
          <a:p>
            <a:r>
              <a:rPr lang="es-MX" dirty="0" smtClean="0">
                <a:latin typeface="Arial" panose="020B0604020202020204" pitchFamily="34" charset="0"/>
                <a:cs typeface="Arial" panose="020B0604020202020204" pitchFamily="34" charset="0"/>
              </a:rPr>
              <a:t>5. Organizador gráfico Proceso de indagación</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4165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28</a:t>
            </a:fld>
            <a:endParaRPr lang="es-MX"/>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916" t="21767" r="24372" b="10991"/>
          <a:stretch/>
        </p:blipFill>
        <p:spPr bwMode="auto">
          <a:xfrm>
            <a:off x="755576" y="907237"/>
            <a:ext cx="7056784" cy="5158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411760" y="260648"/>
            <a:ext cx="5570756" cy="646331"/>
          </a:xfrm>
          <a:prstGeom prst="rect">
            <a:avLst/>
          </a:prstGeom>
          <a:noFill/>
        </p:spPr>
        <p:txBody>
          <a:bodyPr wrap="none" rtlCol="0">
            <a:spAutoFit/>
          </a:bodyPr>
          <a:lstStyle/>
          <a:p>
            <a:r>
              <a:rPr lang="es-MX" dirty="0" smtClean="0">
                <a:latin typeface="Arial" panose="020B0604020202020204" pitchFamily="34" charset="0"/>
                <a:cs typeface="Arial" panose="020B0604020202020204" pitchFamily="34" charset="0"/>
              </a:rPr>
              <a:t>5i Productos en orden consecutivo del 4 en adelante</a:t>
            </a:r>
          </a:p>
          <a:p>
            <a:r>
              <a:rPr lang="es-MX" dirty="0" smtClean="0">
                <a:latin typeface="Arial" panose="020B0604020202020204" pitchFamily="34" charset="0"/>
                <a:cs typeface="Arial" panose="020B0604020202020204" pitchFamily="34" charset="0"/>
              </a:rPr>
              <a:t>6. e) A.M.E. general</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7533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29</a:t>
            </a:fld>
            <a:endParaRPr lang="es-MX"/>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18" t="23276" r="25723" b="10344"/>
          <a:stretch/>
        </p:blipFill>
        <p:spPr bwMode="auto">
          <a:xfrm>
            <a:off x="532731" y="764704"/>
            <a:ext cx="7075955"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037930" y="126773"/>
            <a:ext cx="5570756" cy="646331"/>
          </a:xfrm>
          <a:prstGeom prst="rect">
            <a:avLst/>
          </a:prstGeom>
          <a:noFill/>
        </p:spPr>
        <p:txBody>
          <a:bodyPr wrap="none" rtlCol="0">
            <a:spAutoFit/>
          </a:bodyPr>
          <a:lstStyle/>
          <a:p>
            <a:r>
              <a:rPr lang="es-MX" dirty="0" smtClean="0">
                <a:latin typeface="Arial" panose="020B0604020202020204" pitchFamily="34" charset="0"/>
                <a:cs typeface="Arial" panose="020B0604020202020204" pitchFamily="34" charset="0"/>
              </a:rPr>
              <a:t>5i Productos en orden consecutivo del 4 en adelante</a:t>
            </a:r>
          </a:p>
          <a:p>
            <a:r>
              <a:rPr lang="es-MX" dirty="0" smtClean="0">
                <a:latin typeface="Arial" panose="020B0604020202020204" pitchFamily="34" charset="0"/>
                <a:cs typeface="Arial" panose="020B0604020202020204" pitchFamily="34" charset="0"/>
              </a:rPr>
              <a:t>6. e) A.M.E. general</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9272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764704"/>
            <a:ext cx="7772400" cy="1037977"/>
          </a:xfrm>
        </p:spPr>
        <p:txBody>
          <a:bodyPr>
            <a:normAutofit/>
          </a:bodyPr>
          <a:lstStyle/>
          <a:p>
            <a:pPr algn="ctr"/>
            <a:r>
              <a:rPr lang="es-MX" sz="4000" dirty="0" smtClean="0">
                <a:latin typeface="Arial" panose="020B0604020202020204" pitchFamily="34" charset="0"/>
                <a:cs typeface="Arial" panose="020B0604020202020204" pitchFamily="34" charset="0"/>
              </a:rPr>
              <a:t>Nombre</a:t>
            </a:r>
            <a:r>
              <a:rPr lang="es-MX" sz="4000" dirty="0" smtClean="0"/>
              <a:t> del proyecto:</a:t>
            </a:r>
            <a:endParaRPr lang="es-MX" sz="4000" dirty="0"/>
          </a:p>
        </p:txBody>
      </p:sp>
      <p:sp>
        <p:nvSpPr>
          <p:cNvPr id="3" name="2 Subtítulo"/>
          <p:cNvSpPr>
            <a:spLocks noGrp="1"/>
          </p:cNvSpPr>
          <p:nvPr>
            <p:ph type="subTitle" idx="1"/>
          </p:nvPr>
        </p:nvSpPr>
        <p:spPr>
          <a:xfrm>
            <a:off x="395536" y="2204864"/>
            <a:ext cx="8568952" cy="1752600"/>
          </a:xfrm>
        </p:spPr>
        <p:txBody>
          <a:bodyPr>
            <a:noAutofit/>
          </a:bodyPr>
          <a:lstStyle/>
          <a:p>
            <a:pPr algn="ctr"/>
            <a:r>
              <a:rPr lang="es-MX" sz="4000" b="1" dirty="0" smtClean="0">
                <a:latin typeface="Arial" panose="020B0604020202020204" pitchFamily="34" charset="0"/>
                <a:cs typeface="Arial" panose="020B0604020202020204" pitchFamily="34" charset="0"/>
              </a:rPr>
              <a:t>“Calentamiento global </a:t>
            </a:r>
          </a:p>
          <a:p>
            <a:pPr algn="ctr"/>
            <a:r>
              <a:rPr lang="es-MX" sz="4000" b="1" dirty="0" smtClean="0">
                <a:latin typeface="Arial" panose="020B0604020202020204" pitchFamily="34" charset="0"/>
                <a:cs typeface="Arial" panose="020B0604020202020204" pitchFamily="34" charset="0"/>
              </a:rPr>
              <a:t>(incremento de la precipitación pluvial en CDMX)”</a:t>
            </a:r>
            <a:endParaRPr lang="es-MX" sz="4000" b="1" dirty="0">
              <a:latin typeface="Arial" panose="020B0604020202020204" pitchFamily="34" charset="0"/>
              <a:cs typeface="Arial" panose="020B0604020202020204" pitchFamily="34" charset="0"/>
            </a:endParaRPr>
          </a:p>
        </p:txBody>
      </p:sp>
      <p:sp>
        <p:nvSpPr>
          <p:cNvPr id="4" name="3 Marcador de pie de página"/>
          <p:cNvSpPr>
            <a:spLocks noGrp="1"/>
          </p:cNvSpPr>
          <p:nvPr>
            <p:ph type="ftr" sz="quarter" idx="11"/>
          </p:nvPr>
        </p:nvSpPr>
        <p:spPr/>
        <p:txBody>
          <a:bodyPr/>
          <a:lstStyle/>
          <a:p>
            <a:r>
              <a:rPr lang="es-MX" smtClean="0"/>
              <a:t>ITYC -Proyecto conexiones, E7-</a:t>
            </a:r>
            <a:endParaRPr lang="es-MX"/>
          </a:p>
        </p:txBody>
      </p:sp>
      <p:sp>
        <p:nvSpPr>
          <p:cNvPr id="5" name="4 Marcador de número de diapositiva"/>
          <p:cNvSpPr>
            <a:spLocks noGrp="1"/>
          </p:cNvSpPr>
          <p:nvPr>
            <p:ph type="sldNum" sz="quarter" idx="12"/>
          </p:nvPr>
        </p:nvSpPr>
        <p:spPr/>
        <p:txBody>
          <a:bodyPr/>
          <a:lstStyle/>
          <a:p>
            <a:fld id="{8ED32C6E-D33A-4FEF-9D4A-0179E0CDA113}" type="slidenum">
              <a:rPr lang="es-MX" smtClean="0"/>
              <a:t>3</a:t>
            </a:fld>
            <a:endParaRPr lang="es-MX"/>
          </a:p>
        </p:txBody>
      </p:sp>
    </p:spTree>
    <p:extLst>
      <p:ext uri="{BB962C8B-B14F-4D97-AF65-F5344CB8AC3E}">
        <p14:creationId xmlns:p14="http://schemas.microsoft.com/office/powerpoint/2010/main" val="3714233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30</a:t>
            </a:fld>
            <a:endParaRPr lang="es-MX"/>
          </a:p>
        </p:txBody>
      </p:sp>
      <p:pic>
        <p:nvPicPr>
          <p:cNvPr id="51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4475" t="22198" r="24876" b="31250"/>
          <a:stretch/>
        </p:blipFill>
        <p:spPr bwMode="auto">
          <a:xfrm>
            <a:off x="1187624" y="1412776"/>
            <a:ext cx="6589987" cy="3405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1697239" y="476672"/>
            <a:ext cx="5570756" cy="646331"/>
          </a:xfrm>
          <a:prstGeom prst="rect">
            <a:avLst/>
          </a:prstGeom>
          <a:noFill/>
        </p:spPr>
        <p:txBody>
          <a:bodyPr wrap="none" rtlCol="0">
            <a:spAutoFit/>
          </a:bodyPr>
          <a:lstStyle/>
          <a:p>
            <a:r>
              <a:rPr lang="es-MX" dirty="0" smtClean="0">
                <a:latin typeface="Arial" panose="020B0604020202020204" pitchFamily="34" charset="0"/>
                <a:cs typeface="Arial" panose="020B0604020202020204" pitchFamily="34" charset="0"/>
              </a:rPr>
              <a:t>5i Productos en orden consecutivo del 4 en adelante</a:t>
            </a:r>
          </a:p>
          <a:p>
            <a:r>
              <a:rPr lang="es-MX" dirty="0" smtClean="0">
                <a:latin typeface="Arial" panose="020B0604020202020204" pitchFamily="34" charset="0"/>
                <a:cs typeface="Arial" panose="020B0604020202020204" pitchFamily="34" charset="0"/>
              </a:rPr>
              <a:t>6. e) A.M.E. general</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525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31</a:t>
            </a:fld>
            <a:endParaRPr lang="es-MX"/>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991" t="25216" r="26087" b="12500"/>
          <a:stretch/>
        </p:blipFill>
        <p:spPr bwMode="auto">
          <a:xfrm>
            <a:off x="1031655" y="1124744"/>
            <a:ext cx="6912768" cy="4849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411760" y="260648"/>
            <a:ext cx="5570756" cy="646331"/>
          </a:xfrm>
          <a:prstGeom prst="rect">
            <a:avLst/>
          </a:prstGeom>
          <a:noFill/>
        </p:spPr>
        <p:txBody>
          <a:bodyPr wrap="none" rtlCol="0">
            <a:spAutoFit/>
          </a:bodyPr>
          <a:lstStyle/>
          <a:p>
            <a:r>
              <a:rPr lang="es-MX" dirty="0" smtClean="0">
                <a:latin typeface="Arial" panose="020B0604020202020204" pitchFamily="34" charset="0"/>
                <a:cs typeface="Arial" panose="020B0604020202020204" pitchFamily="34" charset="0"/>
              </a:rPr>
              <a:t>5i Productos en orden consecutivo del 4 en adelante</a:t>
            </a:r>
          </a:p>
          <a:p>
            <a:r>
              <a:rPr lang="es-MX" dirty="0" smtClean="0">
                <a:latin typeface="Arial" panose="020B0604020202020204" pitchFamily="34" charset="0"/>
                <a:cs typeface="Arial" panose="020B0604020202020204" pitchFamily="34" charset="0"/>
              </a:rPr>
              <a:t>7. g) E.I.P. Resumen</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9082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32</a:t>
            </a:fld>
            <a:endParaRPr lang="es-MX"/>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18" t="23060" r="24633" b="14224"/>
          <a:stretch/>
        </p:blipFill>
        <p:spPr bwMode="auto">
          <a:xfrm>
            <a:off x="1173018" y="953862"/>
            <a:ext cx="7072114" cy="4923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411760" y="260648"/>
            <a:ext cx="5570756" cy="646331"/>
          </a:xfrm>
          <a:prstGeom prst="rect">
            <a:avLst/>
          </a:prstGeom>
          <a:noFill/>
        </p:spPr>
        <p:txBody>
          <a:bodyPr wrap="none" rtlCol="0">
            <a:spAutoFit/>
          </a:bodyPr>
          <a:lstStyle/>
          <a:p>
            <a:r>
              <a:rPr lang="es-MX" dirty="0" smtClean="0">
                <a:latin typeface="Arial" panose="020B0604020202020204" pitchFamily="34" charset="0"/>
                <a:cs typeface="Arial" panose="020B0604020202020204" pitchFamily="34" charset="0"/>
              </a:rPr>
              <a:t>5i Productos en orden consecutivo del 4 en adelante</a:t>
            </a:r>
          </a:p>
          <a:p>
            <a:r>
              <a:rPr lang="es-MX" dirty="0" smtClean="0">
                <a:latin typeface="Arial" panose="020B0604020202020204" pitchFamily="34" charset="0"/>
                <a:cs typeface="Arial" panose="020B0604020202020204" pitchFamily="34" charset="0"/>
              </a:rPr>
              <a:t>7. g) E.I.P. Resumen</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8641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33</a:t>
            </a:fld>
            <a:endParaRPr lang="es-MX"/>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49" t="22414" r="25845" b="15086"/>
          <a:stretch/>
        </p:blipFill>
        <p:spPr bwMode="auto">
          <a:xfrm>
            <a:off x="827584" y="960682"/>
            <a:ext cx="6846176" cy="4772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411760" y="260648"/>
            <a:ext cx="5570756" cy="646331"/>
          </a:xfrm>
          <a:prstGeom prst="rect">
            <a:avLst/>
          </a:prstGeom>
          <a:noFill/>
        </p:spPr>
        <p:txBody>
          <a:bodyPr wrap="none" rtlCol="0">
            <a:spAutoFit/>
          </a:bodyPr>
          <a:lstStyle/>
          <a:p>
            <a:r>
              <a:rPr lang="es-MX" dirty="0" smtClean="0">
                <a:latin typeface="Arial" panose="020B0604020202020204" pitchFamily="34" charset="0"/>
                <a:cs typeface="Arial" panose="020B0604020202020204" pitchFamily="34" charset="0"/>
              </a:rPr>
              <a:t>5i Productos en orden consecutivo del 4 en adelante</a:t>
            </a:r>
          </a:p>
          <a:p>
            <a:r>
              <a:rPr lang="es-MX" dirty="0" smtClean="0">
                <a:latin typeface="Arial" panose="020B0604020202020204" pitchFamily="34" charset="0"/>
                <a:cs typeface="Arial" panose="020B0604020202020204" pitchFamily="34" charset="0"/>
              </a:rPr>
              <a:t>7. g) E.I.P. Resumen</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940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34</a:t>
            </a:fld>
            <a:endParaRPr lang="es-MX"/>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234" t="21982" r="26087" b="11638"/>
          <a:stretch/>
        </p:blipFill>
        <p:spPr bwMode="auto">
          <a:xfrm>
            <a:off x="755576" y="1052735"/>
            <a:ext cx="7007428" cy="5264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411760" y="260648"/>
            <a:ext cx="5570756" cy="646331"/>
          </a:xfrm>
          <a:prstGeom prst="rect">
            <a:avLst/>
          </a:prstGeom>
          <a:noFill/>
        </p:spPr>
        <p:txBody>
          <a:bodyPr wrap="none" rtlCol="0">
            <a:spAutoFit/>
          </a:bodyPr>
          <a:lstStyle/>
          <a:p>
            <a:r>
              <a:rPr lang="es-MX" dirty="0" smtClean="0">
                <a:latin typeface="Arial" panose="020B0604020202020204" pitchFamily="34" charset="0"/>
                <a:cs typeface="Arial" panose="020B0604020202020204" pitchFamily="34" charset="0"/>
              </a:rPr>
              <a:t>5i Productos en orden consecutivo del 4 en adelante</a:t>
            </a:r>
          </a:p>
          <a:p>
            <a:r>
              <a:rPr lang="es-MX" dirty="0" smtClean="0">
                <a:latin typeface="Arial" panose="020B0604020202020204" pitchFamily="34" charset="0"/>
                <a:cs typeface="Arial" panose="020B0604020202020204" pitchFamily="34" charset="0"/>
              </a:rPr>
              <a:t>7. g) E.I.P. Resumen</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269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35</a:t>
            </a:fld>
            <a:endParaRPr lang="es-MX"/>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355" t="21767" r="25360" b="12284"/>
          <a:stretch/>
        </p:blipFill>
        <p:spPr bwMode="auto">
          <a:xfrm>
            <a:off x="539552" y="942789"/>
            <a:ext cx="7056784" cy="5203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411760" y="260648"/>
            <a:ext cx="5570756" cy="646331"/>
          </a:xfrm>
          <a:prstGeom prst="rect">
            <a:avLst/>
          </a:prstGeom>
          <a:noFill/>
        </p:spPr>
        <p:txBody>
          <a:bodyPr wrap="none" rtlCol="0">
            <a:spAutoFit/>
          </a:bodyPr>
          <a:lstStyle/>
          <a:p>
            <a:r>
              <a:rPr lang="es-MX" dirty="0" smtClean="0">
                <a:latin typeface="Arial" panose="020B0604020202020204" pitchFamily="34" charset="0"/>
                <a:cs typeface="Arial" panose="020B0604020202020204" pitchFamily="34" charset="0"/>
              </a:rPr>
              <a:t>5i Productos en orden consecutivo del 4 en adelante</a:t>
            </a:r>
          </a:p>
          <a:p>
            <a:r>
              <a:rPr lang="es-MX" dirty="0" smtClean="0">
                <a:latin typeface="Arial" panose="020B0604020202020204" pitchFamily="34" charset="0"/>
                <a:cs typeface="Arial" panose="020B0604020202020204" pitchFamily="34" charset="0"/>
              </a:rPr>
              <a:t>7. g) E.I.P. Resumen</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6703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36</a:t>
            </a:fld>
            <a:endParaRPr lang="es-MX"/>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992" t="23060" r="24996" b="59852"/>
          <a:stretch/>
        </p:blipFill>
        <p:spPr bwMode="auto">
          <a:xfrm>
            <a:off x="683568" y="1124745"/>
            <a:ext cx="7143338" cy="1345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411760" y="260648"/>
            <a:ext cx="5570756" cy="646331"/>
          </a:xfrm>
          <a:prstGeom prst="rect">
            <a:avLst/>
          </a:prstGeom>
          <a:noFill/>
        </p:spPr>
        <p:txBody>
          <a:bodyPr wrap="none" rtlCol="0">
            <a:spAutoFit/>
          </a:bodyPr>
          <a:lstStyle/>
          <a:p>
            <a:r>
              <a:rPr lang="es-MX" dirty="0" smtClean="0">
                <a:latin typeface="Arial" panose="020B0604020202020204" pitchFamily="34" charset="0"/>
                <a:cs typeface="Arial" panose="020B0604020202020204" pitchFamily="34" charset="0"/>
              </a:rPr>
              <a:t>5i Productos en orden consecutivo del 4 en adelante</a:t>
            </a:r>
          </a:p>
          <a:p>
            <a:r>
              <a:rPr lang="es-MX" dirty="0" smtClean="0">
                <a:latin typeface="Arial" panose="020B0604020202020204" pitchFamily="34" charset="0"/>
                <a:cs typeface="Arial" panose="020B0604020202020204" pitchFamily="34" charset="0"/>
              </a:rPr>
              <a:t>7. g) E.I.P. Resumen</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011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37</a:t>
            </a:fld>
            <a:endParaRPr lang="es-MX"/>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992" t="41204" r="24996" b="13362"/>
          <a:stretch/>
        </p:blipFill>
        <p:spPr bwMode="auto">
          <a:xfrm>
            <a:off x="1115616" y="1498540"/>
            <a:ext cx="7143338" cy="3576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411760" y="260648"/>
            <a:ext cx="5570756" cy="646331"/>
          </a:xfrm>
          <a:prstGeom prst="rect">
            <a:avLst/>
          </a:prstGeom>
          <a:noFill/>
        </p:spPr>
        <p:txBody>
          <a:bodyPr wrap="none" rtlCol="0">
            <a:spAutoFit/>
          </a:bodyPr>
          <a:lstStyle/>
          <a:p>
            <a:r>
              <a:rPr lang="es-MX" dirty="0" smtClean="0">
                <a:latin typeface="Arial" panose="020B0604020202020204" pitchFamily="34" charset="0"/>
                <a:cs typeface="Arial" panose="020B0604020202020204" pitchFamily="34" charset="0"/>
              </a:rPr>
              <a:t>5i Productos en orden consecutivo del 4 en adelante</a:t>
            </a:r>
          </a:p>
          <a:p>
            <a:r>
              <a:rPr lang="es-MX" dirty="0">
                <a:latin typeface="Arial" panose="020B0604020202020204" pitchFamily="34" charset="0"/>
                <a:cs typeface="Arial" panose="020B0604020202020204" pitchFamily="34" charset="0"/>
              </a:rPr>
              <a:t>8</a:t>
            </a:r>
            <a:r>
              <a:rPr lang="es-MX" dirty="0" smtClean="0">
                <a:latin typeface="Arial" panose="020B0604020202020204" pitchFamily="34" charset="0"/>
                <a:cs typeface="Arial" panose="020B0604020202020204" pitchFamily="34" charset="0"/>
              </a:rPr>
              <a:t>. h) E.I.P. Elaboración de proyecto</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8810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38</a:t>
            </a:fld>
            <a:endParaRPr lang="es-MX"/>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629" t="16595" r="21361" b="16811"/>
          <a:stretch/>
        </p:blipFill>
        <p:spPr bwMode="auto">
          <a:xfrm>
            <a:off x="827584" y="1241041"/>
            <a:ext cx="7677807" cy="4871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051720" y="404664"/>
            <a:ext cx="6064481" cy="646331"/>
          </a:xfrm>
          <a:prstGeom prst="rect">
            <a:avLst/>
          </a:prstGeom>
          <a:noFill/>
        </p:spPr>
        <p:txBody>
          <a:bodyPr wrap="none" rtlCol="0">
            <a:spAutoFit/>
          </a:bodyPr>
          <a:lstStyle/>
          <a:p>
            <a:r>
              <a:rPr lang="es-MX" dirty="0" smtClean="0"/>
              <a:t>5i Productos en orden consecutivo del 4 en adelante</a:t>
            </a:r>
          </a:p>
          <a:p>
            <a:r>
              <a:rPr lang="es-MX" dirty="0" smtClean="0"/>
              <a:t>8. h) E.I.P. Elaboración de proyecto</a:t>
            </a:r>
            <a:endParaRPr lang="es-MX" dirty="0"/>
          </a:p>
        </p:txBody>
      </p:sp>
    </p:spTree>
    <p:extLst>
      <p:ext uri="{BB962C8B-B14F-4D97-AF65-F5344CB8AC3E}">
        <p14:creationId xmlns:p14="http://schemas.microsoft.com/office/powerpoint/2010/main" val="3454559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39</a:t>
            </a:fld>
            <a:endParaRPr lang="es-MX"/>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41" t="10553" r="23300" b="15517"/>
          <a:stretch/>
        </p:blipFill>
        <p:spPr bwMode="auto">
          <a:xfrm>
            <a:off x="971600" y="1095178"/>
            <a:ext cx="7267903" cy="5408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051720" y="404664"/>
            <a:ext cx="6064481" cy="646331"/>
          </a:xfrm>
          <a:prstGeom prst="rect">
            <a:avLst/>
          </a:prstGeom>
          <a:noFill/>
        </p:spPr>
        <p:txBody>
          <a:bodyPr wrap="none" rtlCol="0">
            <a:spAutoFit/>
          </a:bodyPr>
          <a:lstStyle/>
          <a:p>
            <a:r>
              <a:rPr lang="es-MX" dirty="0" smtClean="0"/>
              <a:t>5i Productos en orden consecutivo del 4 en adelante</a:t>
            </a:r>
          </a:p>
          <a:p>
            <a:r>
              <a:rPr lang="es-MX" dirty="0" smtClean="0"/>
              <a:t>8. h) E.I.P. Elaboración de proyecto</a:t>
            </a:r>
            <a:endParaRPr lang="es-MX" dirty="0"/>
          </a:p>
        </p:txBody>
      </p:sp>
    </p:spTree>
    <p:extLst>
      <p:ext uri="{BB962C8B-B14F-4D97-AF65-F5344CB8AC3E}">
        <p14:creationId xmlns:p14="http://schemas.microsoft.com/office/powerpoint/2010/main" val="1783949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4</a:t>
            </a:fld>
            <a:endParaRPr lang="es-MX"/>
          </a:p>
        </p:txBody>
      </p:sp>
      <p:sp>
        <p:nvSpPr>
          <p:cNvPr id="4" name="3 Rectángulo"/>
          <p:cNvSpPr/>
          <p:nvPr/>
        </p:nvSpPr>
        <p:spPr>
          <a:xfrm>
            <a:off x="323528" y="476672"/>
            <a:ext cx="8640960" cy="5693866"/>
          </a:xfrm>
          <a:prstGeom prst="rect">
            <a:avLst/>
          </a:prstGeom>
        </p:spPr>
        <p:txBody>
          <a:bodyPr wrap="square">
            <a:spAutoFit/>
          </a:bodyPr>
          <a:lstStyle/>
          <a:p>
            <a:pPr algn="ctr"/>
            <a:r>
              <a:rPr lang="es-MX" b="1" dirty="0" smtClean="0">
                <a:latin typeface="Arial" panose="020B0604020202020204" pitchFamily="34" charset="0"/>
                <a:cs typeface="Arial" panose="020B0604020202020204" pitchFamily="34" charset="0"/>
              </a:rPr>
              <a:t>Índice</a:t>
            </a:r>
            <a:endParaRPr lang="es-MX" b="1" dirty="0">
              <a:latin typeface="Arial" panose="020B0604020202020204" pitchFamily="34" charset="0"/>
              <a:cs typeface="Arial" panose="020B0604020202020204" pitchFamily="34" charset="0"/>
            </a:endParaRPr>
          </a:p>
          <a:p>
            <a:r>
              <a:rPr lang="es-MX" b="1" i="1" dirty="0" smtClean="0">
                <a:latin typeface="Arial" panose="020B0604020202020204" pitchFamily="34" charset="0"/>
                <a:cs typeface="Arial" panose="020B0604020202020204" pitchFamily="34" charset="0"/>
              </a:rPr>
              <a:t>1ª  Reunión de trabajo.</a:t>
            </a:r>
            <a:endParaRPr lang="es-MX" b="1" dirty="0" smtClean="0">
              <a:latin typeface="Arial" panose="020B0604020202020204" pitchFamily="34" charset="0"/>
              <a:cs typeface="Arial" panose="020B0604020202020204" pitchFamily="34" charset="0"/>
            </a:endParaRPr>
          </a:p>
          <a:p>
            <a:r>
              <a:rPr lang="es-MX" sz="1400" b="1" dirty="0">
                <a:latin typeface="Arial" panose="020B0604020202020204" pitchFamily="34" charset="0"/>
                <a:cs typeface="Arial" panose="020B0604020202020204" pitchFamily="34" charset="0"/>
              </a:rPr>
              <a:t>5.a</a:t>
            </a:r>
            <a:r>
              <a:rPr lang="es-MX" sz="1400" dirty="0">
                <a:latin typeface="Arial" panose="020B0604020202020204" pitchFamily="34" charset="0"/>
                <a:cs typeface="Arial" panose="020B0604020202020204" pitchFamily="34" charset="0"/>
              </a:rPr>
              <a:t>  Productos generados en la primera sesión de trabajo. Productos:</a:t>
            </a:r>
          </a:p>
          <a:p>
            <a:r>
              <a:rPr lang="es-MX" sz="1400" dirty="0" smtClean="0">
                <a:latin typeface="Arial" panose="020B0604020202020204" pitchFamily="34" charset="0"/>
                <a:cs typeface="Arial" panose="020B0604020202020204" pitchFamily="34" charset="0"/>
              </a:rPr>
              <a:t>       1</a:t>
            </a:r>
            <a:r>
              <a:rPr lang="es-MX" sz="1400" dirty="0">
                <a:latin typeface="Arial" panose="020B0604020202020204" pitchFamily="34" charset="0"/>
                <a:cs typeface="Arial" panose="020B0604020202020204" pitchFamily="34" charset="0"/>
              </a:rPr>
              <a:t>.</a:t>
            </a:r>
            <a:r>
              <a:rPr lang="es-MX" sz="1400" b="1" dirty="0">
                <a:latin typeface="Arial" panose="020B0604020202020204" pitchFamily="34" charset="0"/>
                <a:cs typeface="Arial" panose="020B0604020202020204" pitchFamily="34" charset="0"/>
              </a:rPr>
              <a:t> Producto 1. C.A.I.A.C. Conclusiones Generales.</a:t>
            </a:r>
            <a:endParaRPr lang="es-MX" sz="1400" dirty="0">
              <a:latin typeface="Arial" panose="020B0604020202020204" pitchFamily="34" charset="0"/>
              <a:cs typeface="Arial" panose="020B0604020202020204" pitchFamily="34" charset="0"/>
            </a:endParaRPr>
          </a:p>
          <a:p>
            <a:r>
              <a:rPr lang="es-MX" sz="1400" dirty="0" smtClean="0">
                <a:latin typeface="Arial" panose="020B0604020202020204" pitchFamily="34" charset="0"/>
                <a:cs typeface="Arial" panose="020B0604020202020204" pitchFamily="34" charset="0"/>
              </a:rPr>
              <a:t>       2</a:t>
            </a:r>
            <a:r>
              <a:rPr lang="es-MX" sz="1400" dirty="0">
                <a:latin typeface="Arial" panose="020B0604020202020204" pitchFamily="34" charset="0"/>
                <a:cs typeface="Arial" panose="020B0604020202020204" pitchFamily="34" charset="0"/>
              </a:rPr>
              <a:t>.</a:t>
            </a:r>
            <a:r>
              <a:rPr lang="es-MX" sz="1400" b="1" dirty="0">
                <a:latin typeface="Arial" panose="020B0604020202020204" pitchFamily="34" charset="0"/>
                <a:cs typeface="Arial" panose="020B0604020202020204" pitchFamily="34" charset="0"/>
              </a:rPr>
              <a:t> Producto 3.</a:t>
            </a:r>
            <a:r>
              <a:rPr lang="es-MX" sz="1400" dirty="0">
                <a:latin typeface="Arial" panose="020B0604020202020204" pitchFamily="34" charset="0"/>
                <a:cs typeface="Arial" panose="020B0604020202020204" pitchFamily="34" charset="0"/>
              </a:rPr>
              <a:t> Fotografías de la sesión tomadas por los propios </a:t>
            </a:r>
            <a:r>
              <a:rPr lang="es-MX" sz="1400" dirty="0" smtClean="0">
                <a:latin typeface="Arial" panose="020B0604020202020204" pitchFamily="34" charset="0"/>
                <a:cs typeface="Arial" panose="020B0604020202020204" pitchFamily="34" charset="0"/>
              </a:rPr>
              <a:t>grupos</a:t>
            </a:r>
          </a:p>
          <a:p>
            <a:r>
              <a:rPr lang="es-MX" sz="1400" dirty="0">
                <a:latin typeface="Arial" panose="020B0604020202020204" pitchFamily="34" charset="0"/>
                <a:cs typeface="Arial" panose="020B0604020202020204" pitchFamily="34" charset="0"/>
              </a:rPr>
              <a:t> </a:t>
            </a:r>
            <a:r>
              <a:rPr lang="es-MX" sz="1400" dirty="0" smtClean="0">
                <a:latin typeface="Arial" panose="020B0604020202020204" pitchFamily="34" charset="0"/>
                <a:cs typeface="Arial" panose="020B0604020202020204" pitchFamily="34" charset="0"/>
              </a:rPr>
              <a:t>          y </a:t>
            </a:r>
            <a:r>
              <a:rPr lang="es-MX" sz="1400" dirty="0">
                <a:latin typeface="Arial" panose="020B0604020202020204" pitchFamily="34" charset="0"/>
                <a:cs typeface="Arial" panose="020B0604020202020204" pitchFamily="34" charset="0"/>
              </a:rPr>
              <a:t>la persona asignada para tal fin.</a:t>
            </a:r>
          </a:p>
          <a:p>
            <a:r>
              <a:rPr lang="es-MX" sz="1400" b="1" dirty="0">
                <a:latin typeface="Arial" panose="020B0604020202020204" pitchFamily="34" charset="0"/>
                <a:cs typeface="Arial" panose="020B0604020202020204" pitchFamily="34" charset="0"/>
              </a:rPr>
              <a:t>5.b</a:t>
            </a:r>
            <a:r>
              <a:rPr lang="es-MX" sz="1400" dirty="0">
                <a:latin typeface="Arial" panose="020B0604020202020204" pitchFamily="34" charset="0"/>
                <a:cs typeface="Arial" panose="020B0604020202020204" pitchFamily="34" charset="0"/>
              </a:rPr>
              <a:t>    Organizador gráfico que muestre los contenidos y conceptos de </a:t>
            </a:r>
            <a:r>
              <a:rPr lang="es-MX" sz="1400" dirty="0" smtClean="0">
                <a:latin typeface="Arial" panose="020B0604020202020204" pitchFamily="34" charset="0"/>
                <a:cs typeface="Arial" panose="020B0604020202020204" pitchFamily="34" charset="0"/>
              </a:rPr>
              <a:t>todas las </a:t>
            </a:r>
            <a:r>
              <a:rPr lang="es-MX" sz="1400" dirty="0">
                <a:latin typeface="Arial" panose="020B0604020202020204" pitchFamily="34" charset="0"/>
                <a:cs typeface="Arial" panose="020B0604020202020204" pitchFamily="34" charset="0"/>
              </a:rPr>
              <a:t>asignaturas </a:t>
            </a:r>
            <a:endParaRPr lang="es-MX" sz="1400" dirty="0" smtClean="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 </a:t>
            </a:r>
            <a:r>
              <a:rPr lang="es-MX" sz="1400" dirty="0" smtClean="0">
                <a:latin typeface="Arial" panose="020B0604020202020204" pitchFamily="34" charset="0"/>
                <a:cs typeface="Arial" panose="020B0604020202020204" pitchFamily="34" charset="0"/>
              </a:rPr>
              <a:t>         involucradas </a:t>
            </a:r>
            <a:r>
              <a:rPr lang="es-MX" sz="1400" dirty="0">
                <a:latin typeface="Arial" panose="020B0604020202020204" pitchFamily="34" charset="0"/>
                <a:cs typeface="Arial" panose="020B0604020202020204" pitchFamily="34" charset="0"/>
              </a:rPr>
              <a:t> en el proyecto y </a:t>
            </a:r>
            <a:r>
              <a:rPr lang="es-MX" sz="1400" dirty="0" smtClean="0">
                <a:latin typeface="Arial" panose="020B0604020202020204" pitchFamily="34" charset="0"/>
                <a:cs typeface="Arial" panose="020B0604020202020204" pitchFamily="34" charset="0"/>
              </a:rPr>
              <a:t>su interrelación .</a:t>
            </a:r>
            <a:r>
              <a:rPr lang="es-MX" sz="1400" b="1" dirty="0" smtClean="0">
                <a:latin typeface="Arial" panose="020B0604020202020204" pitchFamily="34" charset="0"/>
                <a:cs typeface="Arial" panose="020B0604020202020204" pitchFamily="34" charset="0"/>
              </a:rPr>
              <a:t>(</a:t>
            </a:r>
            <a:r>
              <a:rPr lang="es-MX" sz="1400" b="1" dirty="0">
                <a:latin typeface="Arial" panose="020B0604020202020204" pitchFamily="34" charset="0"/>
                <a:cs typeface="Arial" panose="020B0604020202020204" pitchFamily="34" charset="0"/>
              </a:rPr>
              <a:t>Producto 2.)</a:t>
            </a:r>
            <a:endParaRPr lang="es-MX" sz="1400" dirty="0">
              <a:latin typeface="Arial" panose="020B0604020202020204" pitchFamily="34" charset="0"/>
              <a:cs typeface="Arial" panose="020B0604020202020204" pitchFamily="34" charset="0"/>
            </a:endParaRPr>
          </a:p>
          <a:p>
            <a:endParaRPr lang="es-MX" b="1" dirty="0">
              <a:latin typeface="Arial" panose="020B0604020202020204" pitchFamily="34" charset="0"/>
              <a:cs typeface="Arial" panose="020B0604020202020204" pitchFamily="34" charset="0"/>
            </a:endParaRPr>
          </a:p>
          <a:p>
            <a:r>
              <a:rPr lang="es-MX" b="1" i="1" dirty="0" smtClean="0">
                <a:latin typeface="Arial" panose="020B0604020202020204" pitchFamily="34" charset="0"/>
                <a:cs typeface="Arial" panose="020B0604020202020204" pitchFamily="34" charset="0"/>
              </a:rPr>
              <a:t>2ª  </a:t>
            </a:r>
            <a:r>
              <a:rPr lang="es-MX" b="1" i="1" dirty="0">
                <a:latin typeface="Arial" panose="020B0604020202020204" pitchFamily="34" charset="0"/>
                <a:cs typeface="Arial" panose="020B0604020202020204" pitchFamily="34" charset="0"/>
              </a:rPr>
              <a:t>R</a:t>
            </a:r>
            <a:r>
              <a:rPr lang="es-MX" b="1" i="1" dirty="0" smtClean="0">
                <a:latin typeface="Arial" panose="020B0604020202020204" pitchFamily="34" charset="0"/>
                <a:cs typeface="Arial" panose="020B0604020202020204" pitchFamily="34" charset="0"/>
              </a:rPr>
              <a:t>eunión de trabajo.</a:t>
            </a:r>
          </a:p>
          <a:p>
            <a:r>
              <a:rPr lang="es-MX" sz="1400" b="1" dirty="0" smtClean="0">
                <a:latin typeface="Arial" panose="020B0604020202020204" pitchFamily="34" charset="0"/>
                <a:cs typeface="Arial" panose="020B0604020202020204" pitchFamily="34" charset="0"/>
              </a:rPr>
              <a:t>5.c</a:t>
            </a:r>
            <a:r>
              <a:rPr lang="es-MX" sz="1400" dirty="0">
                <a:latin typeface="Arial" panose="020B0604020202020204" pitchFamily="34" charset="0"/>
                <a:cs typeface="Arial" panose="020B0604020202020204" pitchFamily="34" charset="0"/>
              </a:rPr>
              <a:t>    Introducción o justificación y descripción del proyecto.</a:t>
            </a:r>
          </a:p>
          <a:p>
            <a:r>
              <a:rPr lang="es-MX" sz="1400" b="1" dirty="0">
                <a:latin typeface="Arial" panose="020B0604020202020204" pitchFamily="34" charset="0"/>
                <a:cs typeface="Arial" panose="020B0604020202020204" pitchFamily="34" charset="0"/>
              </a:rPr>
              <a:t>5.d </a:t>
            </a:r>
            <a:r>
              <a:rPr lang="es-MX" sz="1400" dirty="0">
                <a:latin typeface="Arial" panose="020B0604020202020204" pitchFamily="34" charset="0"/>
                <a:cs typeface="Arial" panose="020B0604020202020204" pitchFamily="34" charset="0"/>
              </a:rPr>
              <a:t>   Objetivo general del proyecto y de cada asignatura involucrada.</a:t>
            </a:r>
          </a:p>
          <a:p>
            <a:r>
              <a:rPr lang="es-MX" sz="1400" b="1" dirty="0">
                <a:latin typeface="Arial" panose="020B0604020202020204" pitchFamily="34" charset="0"/>
                <a:cs typeface="Arial" panose="020B0604020202020204" pitchFamily="34" charset="0"/>
              </a:rPr>
              <a:t>5.e</a:t>
            </a:r>
            <a:r>
              <a:rPr lang="es-MX" sz="1400" dirty="0">
                <a:latin typeface="Arial" panose="020B0604020202020204" pitchFamily="34" charset="0"/>
                <a:cs typeface="Arial" panose="020B0604020202020204" pitchFamily="34" charset="0"/>
              </a:rPr>
              <a:t>    Pregunta generadora, pregunta guía, problema a abordar, asunto a resolver o a </a:t>
            </a:r>
            <a:endParaRPr lang="es-MX" sz="1400" dirty="0" smtClean="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 </a:t>
            </a:r>
            <a:r>
              <a:rPr lang="es-MX" sz="1400" dirty="0" smtClean="0">
                <a:latin typeface="Arial" panose="020B0604020202020204" pitchFamily="34" charset="0"/>
                <a:cs typeface="Arial" panose="020B0604020202020204" pitchFamily="34" charset="0"/>
              </a:rPr>
              <a:t>        probar</a:t>
            </a:r>
            <a:r>
              <a:rPr lang="es-MX" sz="1400" dirty="0">
                <a:latin typeface="Arial" panose="020B0604020202020204" pitchFamily="34" charset="0"/>
                <a:cs typeface="Arial" panose="020B0604020202020204" pitchFamily="34" charset="0"/>
              </a:rPr>
              <a:t>,    propuesta, etcétera, del proyecto(s) a realizar.</a:t>
            </a:r>
          </a:p>
          <a:p>
            <a:r>
              <a:rPr lang="es-MX" sz="1400" b="1" dirty="0">
                <a:latin typeface="Arial" panose="020B0604020202020204" pitchFamily="34" charset="0"/>
                <a:cs typeface="Arial" panose="020B0604020202020204" pitchFamily="34" charset="0"/>
              </a:rPr>
              <a:t>5.f</a:t>
            </a:r>
            <a:r>
              <a:rPr lang="es-MX" sz="1400" dirty="0">
                <a:latin typeface="Arial" panose="020B0604020202020204" pitchFamily="34" charset="0"/>
                <a:cs typeface="Arial" panose="020B0604020202020204" pitchFamily="34" charset="0"/>
              </a:rPr>
              <a:t>    Contenido.  Temas y productos propuestos, organizados en forma cronológica.   </a:t>
            </a:r>
            <a:r>
              <a:rPr lang="es-MX" sz="1400" dirty="0" smtClean="0">
                <a:latin typeface="Arial" panose="020B0604020202020204" pitchFamily="34" charset="0"/>
                <a:cs typeface="Arial" panose="020B0604020202020204" pitchFamily="34" charset="0"/>
              </a:rPr>
              <a:t>Integrar</a:t>
            </a:r>
          </a:p>
          <a:p>
            <a:r>
              <a:rPr lang="es-MX" sz="1400" dirty="0">
                <a:latin typeface="Arial" panose="020B0604020202020204" pitchFamily="34" charset="0"/>
                <a:cs typeface="Arial" panose="020B0604020202020204" pitchFamily="34" charset="0"/>
              </a:rPr>
              <a:t> </a:t>
            </a:r>
            <a:r>
              <a:rPr lang="es-MX" sz="1400" dirty="0" smtClean="0">
                <a:latin typeface="Arial" panose="020B0604020202020204" pitchFamily="34" charset="0"/>
                <a:cs typeface="Arial" panose="020B0604020202020204" pitchFamily="34" charset="0"/>
              </a:rPr>
              <a:t>        </a:t>
            </a:r>
            <a:r>
              <a:rPr lang="es-MX" sz="1400" dirty="0">
                <a:latin typeface="Arial" panose="020B0604020202020204" pitchFamily="34" charset="0"/>
                <a:cs typeface="Arial" panose="020B0604020202020204" pitchFamily="34" charset="0"/>
              </a:rPr>
              <a:t>diferentes tipos de evidencias o herramientas, por ejemplo:  Manuscritas, digitales, </a:t>
            </a:r>
            <a:endParaRPr lang="es-MX" sz="1400" dirty="0" smtClean="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 </a:t>
            </a:r>
            <a:r>
              <a:rPr lang="es-MX" sz="1400" dirty="0" smtClean="0">
                <a:latin typeface="Arial" panose="020B0604020202020204" pitchFamily="34" charset="0"/>
                <a:cs typeface="Arial" panose="020B0604020202020204" pitchFamily="34" charset="0"/>
              </a:rPr>
              <a:t>        impresas</a:t>
            </a:r>
            <a:r>
              <a:rPr lang="es-MX" sz="1400" dirty="0">
                <a:latin typeface="Arial" panose="020B0604020202020204" pitchFamily="34" charset="0"/>
                <a:cs typeface="Arial" panose="020B0604020202020204" pitchFamily="34" charset="0"/>
              </a:rPr>
              <a:t>, físicas, documentos para  planeación y seguimiento, etc.</a:t>
            </a:r>
          </a:p>
          <a:p>
            <a:endParaRPr lang="es-MX" sz="1400" dirty="0" smtClean="0">
              <a:latin typeface="Arial" panose="020B0604020202020204" pitchFamily="34" charset="0"/>
              <a:cs typeface="Arial" panose="020B0604020202020204" pitchFamily="34" charset="0"/>
            </a:endParaRPr>
          </a:p>
          <a:p>
            <a:r>
              <a:rPr lang="es-MX" b="1" i="1" dirty="0">
                <a:latin typeface="Arial" panose="020B0604020202020204" pitchFamily="34" charset="0"/>
                <a:cs typeface="Arial" panose="020B0604020202020204" pitchFamily="34" charset="0"/>
              </a:rPr>
              <a:t>3ª </a:t>
            </a:r>
            <a:r>
              <a:rPr lang="es-MX" b="1" i="1" dirty="0" smtClean="0">
                <a:latin typeface="Arial" panose="020B0604020202020204" pitchFamily="34" charset="0"/>
                <a:cs typeface="Arial" panose="020B0604020202020204" pitchFamily="34" charset="0"/>
              </a:rPr>
              <a:t>Reunión de trabajo.</a:t>
            </a:r>
            <a:endParaRPr lang="es-MX" i="1" dirty="0">
              <a:latin typeface="Arial" panose="020B0604020202020204" pitchFamily="34" charset="0"/>
              <a:cs typeface="Arial" panose="020B0604020202020204" pitchFamily="34" charset="0"/>
            </a:endParaRPr>
          </a:p>
          <a:p>
            <a:r>
              <a:rPr lang="es-MX" sz="1400" b="1" dirty="0">
                <a:latin typeface="Arial" panose="020B0604020202020204" pitchFamily="34" charset="0"/>
                <a:cs typeface="Arial" panose="020B0604020202020204" pitchFamily="34" charset="0"/>
              </a:rPr>
              <a:t>5.g   </a:t>
            </a:r>
            <a:r>
              <a:rPr lang="es-MX" sz="1400" dirty="0">
                <a:latin typeface="Arial" panose="020B0604020202020204" pitchFamily="34" charset="0"/>
                <a:cs typeface="Arial" panose="020B0604020202020204" pitchFamily="34" charset="0"/>
              </a:rPr>
              <a:t>Formatos e instrumentos para/con la planeación, seguimiento, evaluación, autoevaluación y </a:t>
            </a:r>
            <a:endParaRPr lang="es-MX" sz="1400" dirty="0" smtClean="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 </a:t>
            </a:r>
            <a:r>
              <a:rPr lang="es-MX" sz="1400" dirty="0" smtClean="0">
                <a:latin typeface="Arial" panose="020B0604020202020204" pitchFamily="34" charset="0"/>
                <a:cs typeface="Arial" panose="020B0604020202020204" pitchFamily="34" charset="0"/>
              </a:rPr>
              <a:t>       </a:t>
            </a:r>
            <a:r>
              <a:rPr lang="es-MX" sz="1400" dirty="0" err="1" smtClean="0">
                <a:latin typeface="Arial" panose="020B0604020202020204" pitchFamily="34" charset="0"/>
                <a:cs typeface="Arial" panose="020B0604020202020204" pitchFamily="34" charset="0"/>
              </a:rPr>
              <a:t>coevaluación</a:t>
            </a:r>
            <a:r>
              <a:rPr lang="es-MX" sz="1400" dirty="0">
                <a:latin typeface="Arial" panose="020B0604020202020204" pitchFamily="34" charset="0"/>
                <a:cs typeface="Arial" panose="020B0604020202020204" pitchFamily="34" charset="0"/>
              </a:rPr>
              <a:t>.</a:t>
            </a:r>
          </a:p>
          <a:p>
            <a:r>
              <a:rPr lang="es-MX" sz="1400" b="1" dirty="0">
                <a:latin typeface="Arial" panose="020B0604020202020204" pitchFamily="34" charset="0"/>
                <a:cs typeface="Arial" panose="020B0604020202020204" pitchFamily="34" charset="0"/>
              </a:rPr>
              <a:t>5.h</a:t>
            </a:r>
            <a:r>
              <a:rPr lang="es-MX" sz="1400" dirty="0">
                <a:latin typeface="Arial" panose="020B0604020202020204" pitchFamily="34" charset="0"/>
                <a:cs typeface="Arial" panose="020B0604020202020204" pitchFamily="34" charset="0"/>
              </a:rPr>
              <a:t>    Reflexión sobre el proceso de planteamiento del proyecto.  Logros alcanzados y aspectos a mejorar</a:t>
            </a:r>
            <a:r>
              <a:rPr lang="es-MX" sz="1400" dirty="0" smtClean="0">
                <a:latin typeface="Arial" panose="020B0604020202020204" pitchFamily="34" charset="0"/>
                <a:cs typeface="Arial" panose="020B0604020202020204" pitchFamily="34" charset="0"/>
              </a:rPr>
              <a:t>,</a:t>
            </a:r>
          </a:p>
          <a:p>
            <a:r>
              <a:rPr lang="es-MX" sz="1400" dirty="0">
                <a:latin typeface="Arial" panose="020B0604020202020204" pitchFamily="34" charset="0"/>
                <a:cs typeface="Arial" panose="020B0604020202020204" pitchFamily="34" charset="0"/>
              </a:rPr>
              <a:t> </a:t>
            </a:r>
            <a:r>
              <a:rPr lang="es-MX" sz="1400" dirty="0" smtClean="0">
                <a:latin typeface="Arial" panose="020B0604020202020204" pitchFamily="34" charset="0"/>
                <a:cs typeface="Arial" panose="020B0604020202020204" pitchFamily="34" charset="0"/>
              </a:rPr>
              <a:t>        </a:t>
            </a:r>
            <a:r>
              <a:rPr lang="es-MX" sz="1400" dirty="0">
                <a:latin typeface="Arial" panose="020B0604020202020204" pitchFamily="34" charset="0"/>
                <a:cs typeface="Arial" panose="020B0604020202020204" pitchFamily="34" charset="0"/>
              </a:rPr>
              <a:t>expectativas para su realización.</a:t>
            </a:r>
          </a:p>
          <a:p>
            <a:endParaRPr lang="es-MX"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6381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40</a:t>
            </a:fld>
            <a:endParaRPr lang="es-MX"/>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902" t="10553" r="20028" b="12500"/>
          <a:stretch/>
        </p:blipFill>
        <p:spPr bwMode="auto">
          <a:xfrm>
            <a:off x="611560" y="1095177"/>
            <a:ext cx="7514004" cy="5322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051720" y="404664"/>
            <a:ext cx="6064481" cy="646331"/>
          </a:xfrm>
          <a:prstGeom prst="rect">
            <a:avLst/>
          </a:prstGeom>
          <a:noFill/>
        </p:spPr>
        <p:txBody>
          <a:bodyPr wrap="none" rtlCol="0">
            <a:spAutoFit/>
          </a:bodyPr>
          <a:lstStyle/>
          <a:p>
            <a:r>
              <a:rPr lang="es-MX" dirty="0" smtClean="0"/>
              <a:t>5i Productos en orden consecutivo del 4 en adelante</a:t>
            </a:r>
          </a:p>
          <a:p>
            <a:r>
              <a:rPr lang="es-MX" dirty="0" smtClean="0"/>
              <a:t>8. h) E.I.P. Elaboración de proyecto</a:t>
            </a:r>
            <a:endParaRPr lang="es-MX" dirty="0"/>
          </a:p>
        </p:txBody>
      </p:sp>
    </p:spTree>
    <p:extLst>
      <p:ext uri="{BB962C8B-B14F-4D97-AF65-F5344CB8AC3E}">
        <p14:creationId xmlns:p14="http://schemas.microsoft.com/office/powerpoint/2010/main" val="695666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41</a:t>
            </a:fld>
            <a:endParaRPr lang="es-MX"/>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235" t="14971" r="21119" b="14440"/>
          <a:stretch/>
        </p:blipFill>
        <p:spPr bwMode="auto">
          <a:xfrm>
            <a:off x="899592" y="1095178"/>
            <a:ext cx="7630511" cy="5163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051720" y="404664"/>
            <a:ext cx="6064481" cy="646331"/>
          </a:xfrm>
          <a:prstGeom prst="rect">
            <a:avLst/>
          </a:prstGeom>
          <a:noFill/>
        </p:spPr>
        <p:txBody>
          <a:bodyPr wrap="none" rtlCol="0">
            <a:spAutoFit/>
          </a:bodyPr>
          <a:lstStyle/>
          <a:p>
            <a:r>
              <a:rPr lang="es-MX" dirty="0" smtClean="0"/>
              <a:t>5i Productos en orden consecutivo del 4 en adelante</a:t>
            </a:r>
          </a:p>
          <a:p>
            <a:r>
              <a:rPr lang="es-MX" dirty="0" smtClean="0"/>
              <a:t>8. h) E.I.P. Elaboración de proyecto</a:t>
            </a:r>
            <a:endParaRPr lang="es-MX" dirty="0"/>
          </a:p>
        </p:txBody>
      </p:sp>
    </p:spTree>
    <p:extLst>
      <p:ext uri="{BB962C8B-B14F-4D97-AF65-F5344CB8AC3E}">
        <p14:creationId xmlns:p14="http://schemas.microsoft.com/office/powerpoint/2010/main" val="2465678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42</a:t>
            </a:fld>
            <a:endParaRPr lang="es-MX"/>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447" t="10553" r="21967" b="12931"/>
          <a:stretch/>
        </p:blipFill>
        <p:spPr bwMode="auto">
          <a:xfrm>
            <a:off x="1115540" y="1124363"/>
            <a:ext cx="6912768" cy="525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051720" y="404664"/>
            <a:ext cx="6064481" cy="646331"/>
          </a:xfrm>
          <a:prstGeom prst="rect">
            <a:avLst/>
          </a:prstGeom>
          <a:noFill/>
        </p:spPr>
        <p:txBody>
          <a:bodyPr wrap="none" rtlCol="0">
            <a:spAutoFit/>
          </a:bodyPr>
          <a:lstStyle/>
          <a:p>
            <a:r>
              <a:rPr lang="es-MX" dirty="0" smtClean="0"/>
              <a:t>5i Productos en orden consecutivo del 4 en adelante</a:t>
            </a:r>
          </a:p>
          <a:p>
            <a:r>
              <a:rPr lang="es-MX" dirty="0" smtClean="0"/>
              <a:t>8. h) E.I.P. Elaboración de proyecto</a:t>
            </a:r>
            <a:endParaRPr lang="es-MX" dirty="0"/>
          </a:p>
        </p:txBody>
      </p:sp>
    </p:spTree>
    <p:extLst>
      <p:ext uri="{BB962C8B-B14F-4D97-AF65-F5344CB8AC3E}">
        <p14:creationId xmlns:p14="http://schemas.microsoft.com/office/powerpoint/2010/main" val="4070103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43</a:t>
            </a:fld>
            <a:endParaRPr lang="es-MX"/>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568" t="8836" r="22452" b="15517"/>
          <a:stretch/>
        </p:blipFill>
        <p:spPr bwMode="auto">
          <a:xfrm>
            <a:off x="755577" y="1073198"/>
            <a:ext cx="6912767" cy="5251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051720" y="404664"/>
            <a:ext cx="6064481" cy="646331"/>
          </a:xfrm>
          <a:prstGeom prst="rect">
            <a:avLst/>
          </a:prstGeom>
          <a:noFill/>
        </p:spPr>
        <p:txBody>
          <a:bodyPr wrap="none" rtlCol="0">
            <a:spAutoFit/>
          </a:bodyPr>
          <a:lstStyle/>
          <a:p>
            <a:r>
              <a:rPr lang="es-MX" dirty="0" smtClean="0"/>
              <a:t>5i Productos en orden consecutivo del 4 en adelante</a:t>
            </a:r>
          </a:p>
          <a:p>
            <a:r>
              <a:rPr lang="es-MX" dirty="0" smtClean="0"/>
              <a:t>8. h) E.I.P. Elaboración de proyecto</a:t>
            </a:r>
            <a:endParaRPr lang="es-MX" dirty="0"/>
          </a:p>
        </p:txBody>
      </p:sp>
    </p:spTree>
    <p:extLst>
      <p:ext uri="{BB962C8B-B14F-4D97-AF65-F5344CB8AC3E}">
        <p14:creationId xmlns:p14="http://schemas.microsoft.com/office/powerpoint/2010/main" val="3387369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44</a:t>
            </a:fld>
            <a:endParaRPr lang="es-MX"/>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173" t="20475" r="26571" b="15948"/>
          <a:stretch/>
        </p:blipFill>
        <p:spPr bwMode="auto">
          <a:xfrm>
            <a:off x="1475656" y="1340768"/>
            <a:ext cx="6480720" cy="4902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051720" y="404664"/>
            <a:ext cx="6064481" cy="646331"/>
          </a:xfrm>
          <a:prstGeom prst="rect">
            <a:avLst/>
          </a:prstGeom>
          <a:noFill/>
        </p:spPr>
        <p:txBody>
          <a:bodyPr wrap="none" rtlCol="0">
            <a:spAutoFit/>
          </a:bodyPr>
          <a:lstStyle/>
          <a:p>
            <a:r>
              <a:rPr lang="es-MX" dirty="0" smtClean="0"/>
              <a:t>5i Productos en orden consecutivo del 4 en adelante</a:t>
            </a:r>
          </a:p>
          <a:p>
            <a:r>
              <a:rPr lang="es-MX" dirty="0" smtClean="0"/>
              <a:t>8. h) E.I.P. Elaboración de proyecto</a:t>
            </a:r>
            <a:endParaRPr lang="es-MX" dirty="0"/>
          </a:p>
        </p:txBody>
      </p:sp>
    </p:spTree>
    <p:extLst>
      <p:ext uri="{BB962C8B-B14F-4D97-AF65-F5344CB8AC3E}">
        <p14:creationId xmlns:p14="http://schemas.microsoft.com/office/powerpoint/2010/main" val="2704640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45</a:t>
            </a:fld>
            <a:endParaRPr lang="es-MX"/>
          </a:p>
        </p:txBody>
      </p:sp>
      <p:sp>
        <p:nvSpPr>
          <p:cNvPr id="4" name="AutoShape 2" descr="https://mail.google.com/mail/?ui=2&amp;ik=8c761daea5&amp;view=fimg&amp;th=161c0265a0a95cd0&amp;attid=0.6&amp;disp=emb&amp;attbid=ANGjdJ9rycdmETxvzbn0IaNppnIYfSFjLGu4Khd35NJPOFj1W9ATEh4nxu4BShS-J2e_70GYC-Qv6tAIKwCWcZ4RJFcWyiwxHCjHs0SSkZPYlgpTlaVG2SktSOx8AmQ&amp;sz=s0-l75-ft&amp;ats=1519432493170&amp;rm=161c0265a0a95cd0&amp;zw&amp;atsh=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5" name="AutoShape 4" descr="https://mail.google.com/mail/?ui=2&amp;ik=8c761daea5&amp;view=fimg&amp;th=161c0265a0a95cd0&amp;attid=0.6&amp;disp=emb&amp;attbid=ANGjdJ9rycdmETxvzbn0IaNppnIYfSFjLGu4Khd35NJPOFj1W9ATEh4nxu4BShS-J2e_70GYC-Qv6tAIKwCWcZ4RJFcWyiwxHCjHs0SSkZPYlgpTlaVG2SktSOx8AmQ&amp;sz=s0-l75-ft&amp;ats=1519432493170&amp;rm=161c0265a0a95cd0&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6" name="AutoShape 6" descr="https://mail.google.com/mail/?ui=2&amp;ik=8c761daea5&amp;view=fimg&amp;th=161c0265a0a95cd0&amp;attid=0.6&amp;disp=emb&amp;attbid=ANGjdJ9rycdmETxvzbn0IaNppnIYfSFjLGu4Khd35NJPOFj1W9ATEh4nxu4BShS-J2e_70GYC-Qv6tAIKwCWcZ4RJFcWyiwxHCjHs0SSkZPYlgpTlaVG2SktSOx8AmQ&amp;sz=s0-l75-ft&amp;ats=1519432493170&amp;rm=161c0265a0a95cd0&amp;zw&amp;atsh=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3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1628799"/>
            <a:ext cx="5358340" cy="4018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612775" y="404664"/>
            <a:ext cx="8387232" cy="923330"/>
          </a:xfrm>
          <a:prstGeom prst="rect">
            <a:avLst/>
          </a:prstGeom>
          <a:noFill/>
        </p:spPr>
        <p:txBody>
          <a:bodyPr wrap="none" rtlCol="0">
            <a:spAutoFit/>
          </a:bodyPr>
          <a:lstStyle/>
          <a:p>
            <a:r>
              <a:rPr lang="es-MX" dirty="0" smtClean="0"/>
              <a:t>5i Productos en orden consecutivo del 4 en adelante</a:t>
            </a:r>
          </a:p>
          <a:p>
            <a:r>
              <a:rPr lang="es-MX" dirty="0"/>
              <a:t>9</a:t>
            </a:r>
            <a:r>
              <a:rPr lang="es-MX" dirty="0" smtClean="0"/>
              <a:t>. h) Fotografías de la sesión tomadas por la persona asignada ara tal fin</a:t>
            </a:r>
          </a:p>
          <a:p>
            <a:r>
              <a:rPr lang="es-MX" dirty="0" smtClean="0"/>
              <a:t>2ª. R.T.</a:t>
            </a:r>
            <a:endParaRPr lang="es-MX" dirty="0"/>
          </a:p>
        </p:txBody>
      </p:sp>
    </p:spTree>
    <p:extLst>
      <p:ext uri="{BB962C8B-B14F-4D97-AF65-F5344CB8AC3E}">
        <p14:creationId xmlns:p14="http://schemas.microsoft.com/office/powerpoint/2010/main" val="8143343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46</a:t>
            </a:fld>
            <a:endParaRPr lang="es-MX"/>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109" t="19661" r="26112" b="15789"/>
          <a:stretch/>
        </p:blipFill>
        <p:spPr bwMode="auto">
          <a:xfrm>
            <a:off x="1475656" y="1412776"/>
            <a:ext cx="6336704" cy="481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12775" y="404664"/>
            <a:ext cx="8387232" cy="923330"/>
          </a:xfrm>
          <a:prstGeom prst="rect">
            <a:avLst/>
          </a:prstGeom>
          <a:noFill/>
        </p:spPr>
        <p:txBody>
          <a:bodyPr wrap="none" rtlCol="0">
            <a:spAutoFit/>
          </a:bodyPr>
          <a:lstStyle/>
          <a:p>
            <a:r>
              <a:rPr lang="es-MX" dirty="0" smtClean="0"/>
              <a:t>5i Productos en orden consecutivo del 4 en adelante</a:t>
            </a:r>
          </a:p>
          <a:p>
            <a:r>
              <a:rPr lang="es-MX" dirty="0"/>
              <a:t>9</a:t>
            </a:r>
            <a:r>
              <a:rPr lang="es-MX" dirty="0" smtClean="0"/>
              <a:t>. h) Fotografías de la sesión tomadas por la persona asignada ara tal fin</a:t>
            </a:r>
          </a:p>
          <a:p>
            <a:r>
              <a:rPr lang="es-MX" dirty="0" smtClean="0"/>
              <a:t>2ª. R.T.</a:t>
            </a:r>
            <a:endParaRPr lang="es-MX" dirty="0"/>
          </a:p>
        </p:txBody>
      </p:sp>
    </p:spTree>
    <p:extLst>
      <p:ext uri="{BB962C8B-B14F-4D97-AF65-F5344CB8AC3E}">
        <p14:creationId xmlns:p14="http://schemas.microsoft.com/office/powerpoint/2010/main" val="35221321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47</a:t>
            </a:fld>
            <a:endParaRPr lang="es-MX"/>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159" t="19985" r="27269" b="19035"/>
          <a:stretch/>
        </p:blipFill>
        <p:spPr bwMode="auto">
          <a:xfrm>
            <a:off x="1475656" y="1484784"/>
            <a:ext cx="6326934" cy="46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12775" y="404664"/>
            <a:ext cx="8387232" cy="923330"/>
          </a:xfrm>
          <a:prstGeom prst="rect">
            <a:avLst/>
          </a:prstGeom>
          <a:noFill/>
        </p:spPr>
        <p:txBody>
          <a:bodyPr wrap="none" rtlCol="0">
            <a:spAutoFit/>
          </a:bodyPr>
          <a:lstStyle/>
          <a:p>
            <a:r>
              <a:rPr lang="es-MX" dirty="0" smtClean="0"/>
              <a:t>5i Productos en orden consecutivo del 4 en adelante</a:t>
            </a:r>
          </a:p>
          <a:p>
            <a:r>
              <a:rPr lang="es-MX" dirty="0"/>
              <a:t>9</a:t>
            </a:r>
            <a:r>
              <a:rPr lang="es-MX" dirty="0" smtClean="0"/>
              <a:t>. h) Fotografías de la sesión tomadas por la persona asignada ara tal fin</a:t>
            </a:r>
          </a:p>
          <a:p>
            <a:r>
              <a:rPr lang="es-MX" dirty="0" smtClean="0"/>
              <a:t>2ª. R.T.</a:t>
            </a:r>
            <a:endParaRPr lang="es-MX" dirty="0"/>
          </a:p>
        </p:txBody>
      </p:sp>
    </p:spTree>
    <p:extLst>
      <p:ext uri="{BB962C8B-B14F-4D97-AF65-F5344CB8AC3E}">
        <p14:creationId xmlns:p14="http://schemas.microsoft.com/office/powerpoint/2010/main" val="2846980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48</a:t>
            </a:fld>
            <a:endParaRPr lang="es-MX"/>
          </a:p>
        </p:txBody>
      </p:sp>
      <p:sp>
        <p:nvSpPr>
          <p:cNvPr id="5" name="4 CuadroTexto"/>
          <p:cNvSpPr txBox="1"/>
          <p:nvPr/>
        </p:nvSpPr>
        <p:spPr>
          <a:xfrm>
            <a:off x="612775" y="404664"/>
            <a:ext cx="6064481" cy="646331"/>
          </a:xfrm>
          <a:prstGeom prst="rect">
            <a:avLst/>
          </a:prstGeom>
          <a:noFill/>
        </p:spPr>
        <p:txBody>
          <a:bodyPr wrap="none" rtlCol="0">
            <a:spAutoFit/>
          </a:bodyPr>
          <a:lstStyle/>
          <a:p>
            <a:r>
              <a:rPr lang="es-MX" dirty="0" smtClean="0"/>
              <a:t>5i Productos en orden consecutivo del 4 en adelante</a:t>
            </a:r>
          </a:p>
          <a:p>
            <a:r>
              <a:rPr lang="es-MX" dirty="0" smtClean="0"/>
              <a:t>10. Evaluación. Tipos, y herramientas de aprendizaje</a:t>
            </a:r>
            <a:endParaRPr lang="es-MX" dirty="0"/>
          </a:p>
        </p:txBody>
      </p:sp>
      <p:pic>
        <p:nvPicPr>
          <p:cNvPr id="1126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610" t="25029" r="65457" b="17260"/>
          <a:stretch/>
        </p:blipFill>
        <p:spPr bwMode="auto">
          <a:xfrm>
            <a:off x="2267744" y="1196752"/>
            <a:ext cx="4176464" cy="4683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20022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49</a:t>
            </a:fld>
            <a:endParaRPr lang="es-MX"/>
          </a:p>
        </p:txBody>
      </p:sp>
      <p:sp>
        <p:nvSpPr>
          <p:cNvPr id="5" name="4 CuadroTexto"/>
          <p:cNvSpPr txBox="1"/>
          <p:nvPr/>
        </p:nvSpPr>
        <p:spPr>
          <a:xfrm>
            <a:off x="612775" y="404664"/>
            <a:ext cx="6064481" cy="646331"/>
          </a:xfrm>
          <a:prstGeom prst="rect">
            <a:avLst/>
          </a:prstGeom>
          <a:noFill/>
        </p:spPr>
        <p:txBody>
          <a:bodyPr wrap="none" rtlCol="0">
            <a:spAutoFit/>
          </a:bodyPr>
          <a:lstStyle/>
          <a:p>
            <a:r>
              <a:rPr lang="es-MX" dirty="0" smtClean="0"/>
              <a:t>5i Productos en orden consecutivo del 4 en adelante</a:t>
            </a:r>
          </a:p>
          <a:p>
            <a:r>
              <a:rPr lang="es-MX" dirty="0" smtClean="0"/>
              <a:t>10. Evaluación. Tipos, y herramientas de aprendizaje</a:t>
            </a:r>
            <a:endParaRPr lang="es-MX" dirty="0"/>
          </a:p>
        </p:txBody>
      </p:sp>
      <p:pic>
        <p:nvPicPr>
          <p:cNvPr id="12291"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389" t="27723" r="67417" b="10069"/>
          <a:stretch/>
        </p:blipFill>
        <p:spPr bwMode="auto">
          <a:xfrm>
            <a:off x="2411760" y="1050995"/>
            <a:ext cx="4536504" cy="4999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6467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480136214"/>
              </p:ext>
            </p:extLst>
          </p:nvPr>
        </p:nvGraphicFramePr>
        <p:xfrm>
          <a:off x="2195736" y="404664"/>
          <a:ext cx="5832648" cy="5580861"/>
        </p:xfrm>
        <a:graphic>
          <a:graphicData uri="http://schemas.openxmlformats.org/drawingml/2006/table">
            <a:tbl>
              <a:tblPr>
                <a:tableStyleId>{5C22544A-7EE6-4342-B048-85BDC9FD1C3A}</a:tableStyleId>
              </a:tblPr>
              <a:tblGrid>
                <a:gridCol w="1224136"/>
                <a:gridCol w="4608512"/>
              </a:tblGrid>
              <a:tr h="133138">
                <a:tc gridSpan="2">
                  <a:txBody>
                    <a:bodyPr/>
                    <a:lstStyle/>
                    <a:p>
                      <a:pPr algn="ctr">
                        <a:lnSpc>
                          <a:spcPct val="115000"/>
                        </a:lnSpc>
                        <a:spcAft>
                          <a:spcPts val="0"/>
                        </a:spcAft>
                      </a:pPr>
                      <a:r>
                        <a:rPr lang="es-ES" sz="600" dirty="0">
                          <a:effectLst/>
                          <a:latin typeface="Arial" panose="020B0604020202020204" pitchFamily="34" charset="0"/>
                          <a:cs typeface="Arial" panose="020B0604020202020204" pitchFamily="34" charset="0"/>
                        </a:rPr>
                        <a:t>La Interdisciplinariedad</a:t>
                      </a:r>
                      <a:endParaRPr lang="es-MX" sz="600" dirty="0">
                        <a:solidFill>
                          <a:srgbClr val="000000"/>
                        </a:solidFill>
                        <a:effectLst/>
                        <a:latin typeface="Arial" panose="020B0604020202020204" pitchFamily="34" charset="0"/>
                        <a:ea typeface="Arial"/>
                        <a:cs typeface="Arial" panose="020B0604020202020204" pitchFamily="34" charset="0"/>
                      </a:endParaRPr>
                    </a:p>
                  </a:txBody>
                  <a:tcPr marL="21181" marR="21181" marT="21181" marB="21181"/>
                </a:tc>
                <a:tc hMerge="1">
                  <a:txBody>
                    <a:bodyPr/>
                    <a:lstStyle/>
                    <a:p>
                      <a:endParaRPr lang="es-MX"/>
                    </a:p>
                  </a:txBody>
                  <a:tcPr/>
                </a:tc>
              </a:tr>
              <a:tr h="284530">
                <a:tc>
                  <a:txBody>
                    <a:bodyPr/>
                    <a:lstStyle/>
                    <a:p>
                      <a:pPr>
                        <a:lnSpc>
                          <a:spcPct val="115000"/>
                        </a:lnSpc>
                        <a:spcAft>
                          <a:spcPts val="0"/>
                        </a:spcAft>
                      </a:pPr>
                      <a:r>
                        <a:rPr lang="es-ES" sz="600" dirty="0">
                          <a:effectLst/>
                          <a:latin typeface="Arial" panose="020B0604020202020204" pitchFamily="34" charset="0"/>
                          <a:cs typeface="Arial" panose="020B0604020202020204" pitchFamily="34" charset="0"/>
                        </a:rPr>
                        <a:t>1. ¿Qué es?</a:t>
                      </a:r>
                      <a:endParaRPr lang="es-MX" sz="600" dirty="0">
                        <a:solidFill>
                          <a:srgbClr val="000000"/>
                        </a:solidFill>
                        <a:effectLst/>
                        <a:latin typeface="Arial" panose="020B0604020202020204" pitchFamily="34" charset="0"/>
                        <a:ea typeface="Arial"/>
                        <a:cs typeface="Arial" panose="020B0604020202020204" pitchFamily="34" charset="0"/>
                      </a:endParaRPr>
                    </a:p>
                  </a:txBody>
                  <a:tcPr marL="21181" marR="21181" marT="21181" marB="21181" anchor="ctr"/>
                </a:tc>
                <a:tc>
                  <a:txBody>
                    <a:bodyPr/>
                    <a:lstStyle/>
                    <a:p>
                      <a:pPr>
                        <a:lnSpc>
                          <a:spcPct val="115000"/>
                        </a:lnSpc>
                        <a:spcAft>
                          <a:spcPts val="0"/>
                        </a:spcAft>
                      </a:pPr>
                      <a:r>
                        <a:rPr lang="es-ES" sz="600" dirty="0">
                          <a:effectLst/>
                          <a:latin typeface="Arial" panose="020B0604020202020204" pitchFamily="34" charset="0"/>
                          <a:cs typeface="Arial" panose="020B0604020202020204" pitchFamily="34" charset="0"/>
                        </a:rPr>
                        <a:t>Proceso mediante el cual diversas disciplinas convergen e interactúan para la generación de nuevos conocimientos que permiten resolver un problema</a:t>
                      </a:r>
                      <a:r>
                        <a:rPr lang="es-ES" sz="600" dirty="0" smtClean="0">
                          <a:effectLst/>
                          <a:latin typeface="Arial" panose="020B0604020202020204" pitchFamily="34" charset="0"/>
                          <a:cs typeface="Arial" panose="020B0604020202020204" pitchFamily="34" charset="0"/>
                        </a:rPr>
                        <a:t>.</a:t>
                      </a:r>
                      <a:endParaRPr lang="es-MX" sz="600" dirty="0">
                        <a:effectLst/>
                        <a:latin typeface="Arial" panose="020B0604020202020204" pitchFamily="34" charset="0"/>
                        <a:cs typeface="Arial" panose="020B0604020202020204" pitchFamily="34" charset="0"/>
                      </a:endParaRPr>
                    </a:p>
                  </a:txBody>
                  <a:tcPr marL="21181" marR="21181" marT="21181" marB="21181"/>
                </a:tc>
              </a:tr>
              <a:tr h="360040">
                <a:tc>
                  <a:txBody>
                    <a:bodyPr/>
                    <a:lstStyle/>
                    <a:p>
                      <a:pPr>
                        <a:lnSpc>
                          <a:spcPct val="115000"/>
                        </a:lnSpc>
                        <a:spcAft>
                          <a:spcPts val="0"/>
                        </a:spcAft>
                      </a:pPr>
                      <a:r>
                        <a:rPr lang="es-ES" sz="600" dirty="0">
                          <a:effectLst/>
                          <a:latin typeface="Arial" panose="020B0604020202020204" pitchFamily="34" charset="0"/>
                          <a:cs typeface="Arial" panose="020B0604020202020204" pitchFamily="34" charset="0"/>
                        </a:rPr>
                        <a:t>2. ¿</a:t>
                      </a:r>
                      <a:r>
                        <a:rPr lang="es-ES" sz="600" dirty="0" smtClean="0">
                          <a:effectLst/>
                          <a:latin typeface="Arial" panose="020B0604020202020204" pitchFamily="34" charset="0"/>
                          <a:cs typeface="Arial" panose="020B0604020202020204" pitchFamily="34" charset="0"/>
                        </a:rPr>
                        <a:t>Qué</a:t>
                      </a:r>
                      <a:r>
                        <a:rPr lang="es-MX" sz="600" baseline="0" dirty="0" smtClean="0">
                          <a:effectLst/>
                          <a:latin typeface="Arial" panose="020B0604020202020204" pitchFamily="34" charset="0"/>
                          <a:cs typeface="Arial" panose="020B0604020202020204" pitchFamily="34" charset="0"/>
                        </a:rPr>
                        <a:t> </a:t>
                      </a:r>
                      <a:r>
                        <a:rPr lang="es-ES" sz="600" dirty="0" smtClean="0">
                          <a:effectLst/>
                          <a:latin typeface="Arial" panose="020B0604020202020204" pitchFamily="34" charset="0"/>
                          <a:cs typeface="Arial" panose="020B0604020202020204" pitchFamily="34" charset="0"/>
                        </a:rPr>
                        <a:t>características </a:t>
                      </a:r>
                      <a:endParaRPr lang="es-MX" sz="600" dirty="0">
                        <a:effectLst/>
                        <a:latin typeface="Arial" panose="020B0604020202020204" pitchFamily="34" charset="0"/>
                        <a:cs typeface="Arial" panose="020B0604020202020204" pitchFamily="34" charset="0"/>
                      </a:endParaRPr>
                    </a:p>
                    <a:p>
                      <a:pPr>
                        <a:lnSpc>
                          <a:spcPct val="115000"/>
                        </a:lnSpc>
                        <a:spcAft>
                          <a:spcPts val="0"/>
                        </a:spcAft>
                      </a:pPr>
                      <a:r>
                        <a:rPr lang="es-ES" sz="600" dirty="0">
                          <a:effectLst/>
                          <a:latin typeface="Arial" panose="020B0604020202020204" pitchFamily="34" charset="0"/>
                          <a:cs typeface="Arial" panose="020B0604020202020204" pitchFamily="34" charset="0"/>
                        </a:rPr>
                        <a:t>    tiene ?</a:t>
                      </a:r>
                      <a:endParaRPr lang="es-MX" sz="600" dirty="0">
                        <a:solidFill>
                          <a:srgbClr val="000000"/>
                        </a:solidFill>
                        <a:effectLst/>
                        <a:latin typeface="Arial" panose="020B0604020202020204" pitchFamily="34" charset="0"/>
                        <a:ea typeface="Arial"/>
                        <a:cs typeface="Arial" panose="020B0604020202020204" pitchFamily="34" charset="0"/>
                      </a:endParaRPr>
                    </a:p>
                  </a:txBody>
                  <a:tcPr marL="21181" marR="21181" marT="21181" marB="21181" anchor="ctr"/>
                </a:tc>
                <a:tc>
                  <a:txBody>
                    <a:bodyPr/>
                    <a:lstStyle/>
                    <a:p>
                      <a:pPr marL="342900" lvl="0" indent="-342900">
                        <a:lnSpc>
                          <a:spcPct val="115000"/>
                        </a:lnSpc>
                        <a:spcAft>
                          <a:spcPts val="0"/>
                        </a:spcAft>
                        <a:buFont typeface="Symbol"/>
                        <a:buChar char=""/>
                      </a:pPr>
                      <a:r>
                        <a:rPr lang="es-ES" sz="600" dirty="0">
                          <a:effectLst/>
                          <a:latin typeface="Arial" panose="020B0604020202020204" pitchFamily="34" charset="0"/>
                          <a:cs typeface="Arial" panose="020B0604020202020204" pitchFamily="34" charset="0"/>
                        </a:rPr>
                        <a:t>Trabajo colaborativo</a:t>
                      </a:r>
                      <a:endParaRPr lang="es-MX" sz="600" dirty="0">
                        <a:effectLst/>
                        <a:latin typeface="Arial" panose="020B0604020202020204" pitchFamily="34" charset="0"/>
                        <a:cs typeface="Arial" panose="020B0604020202020204" pitchFamily="34" charset="0"/>
                      </a:endParaRPr>
                    </a:p>
                    <a:p>
                      <a:pPr marL="342900" lvl="0" indent="-342900">
                        <a:lnSpc>
                          <a:spcPct val="115000"/>
                        </a:lnSpc>
                        <a:spcAft>
                          <a:spcPts val="0"/>
                        </a:spcAft>
                        <a:buFont typeface="Symbol"/>
                        <a:buChar char=""/>
                      </a:pPr>
                      <a:r>
                        <a:rPr lang="es-ES" sz="600" dirty="0">
                          <a:effectLst/>
                          <a:latin typeface="Arial" panose="020B0604020202020204" pitchFamily="34" charset="0"/>
                          <a:cs typeface="Arial" panose="020B0604020202020204" pitchFamily="34" charset="0"/>
                        </a:rPr>
                        <a:t>Intervención de diversas áreas del conocimiento</a:t>
                      </a:r>
                      <a:endParaRPr lang="es-MX" sz="600" dirty="0">
                        <a:effectLst/>
                        <a:latin typeface="Arial" panose="020B0604020202020204" pitchFamily="34" charset="0"/>
                        <a:cs typeface="Arial" panose="020B0604020202020204" pitchFamily="34" charset="0"/>
                      </a:endParaRPr>
                    </a:p>
                    <a:p>
                      <a:pPr marL="342900" lvl="0" indent="-342900">
                        <a:lnSpc>
                          <a:spcPct val="115000"/>
                        </a:lnSpc>
                        <a:spcAft>
                          <a:spcPts val="0"/>
                        </a:spcAft>
                        <a:buFont typeface="Symbol"/>
                        <a:buChar char=""/>
                      </a:pPr>
                      <a:r>
                        <a:rPr lang="es-ES" sz="600" dirty="0">
                          <a:effectLst/>
                          <a:latin typeface="Arial" panose="020B0604020202020204" pitchFamily="34" charset="0"/>
                          <a:cs typeface="Arial" panose="020B0604020202020204" pitchFamily="34" charset="0"/>
                        </a:rPr>
                        <a:t>Planeado, organizado y </a:t>
                      </a:r>
                      <a:r>
                        <a:rPr lang="es-ES" sz="600" dirty="0" smtClean="0">
                          <a:effectLst/>
                          <a:latin typeface="Arial" panose="020B0604020202020204" pitchFamily="34" charset="0"/>
                          <a:cs typeface="Arial" panose="020B0604020202020204" pitchFamily="34" charset="0"/>
                        </a:rPr>
                        <a:t>sistemático</a:t>
                      </a:r>
                      <a:endParaRPr lang="es-MX" sz="600" dirty="0">
                        <a:effectLst/>
                        <a:latin typeface="Arial" panose="020B0604020202020204" pitchFamily="34" charset="0"/>
                        <a:cs typeface="Arial" panose="020B0604020202020204" pitchFamily="34" charset="0"/>
                      </a:endParaRPr>
                    </a:p>
                  </a:txBody>
                  <a:tcPr marL="21181" marR="21181" marT="21181" marB="21181"/>
                </a:tc>
              </a:tr>
              <a:tr h="288032">
                <a:tc>
                  <a:txBody>
                    <a:bodyPr/>
                    <a:lstStyle/>
                    <a:p>
                      <a:pPr>
                        <a:lnSpc>
                          <a:spcPct val="115000"/>
                        </a:lnSpc>
                        <a:spcAft>
                          <a:spcPts val="0"/>
                        </a:spcAft>
                      </a:pPr>
                      <a:r>
                        <a:rPr lang="es-ES" sz="600" dirty="0">
                          <a:effectLst/>
                          <a:latin typeface="Arial" panose="020B0604020202020204" pitchFamily="34" charset="0"/>
                          <a:cs typeface="Arial" panose="020B0604020202020204" pitchFamily="34" charset="0"/>
                        </a:rPr>
                        <a:t>3. ¿Por qué es </a:t>
                      </a:r>
                      <a:r>
                        <a:rPr lang="es-ES" sz="600" dirty="0" smtClean="0">
                          <a:effectLst/>
                          <a:latin typeface="Arial" panose="020B0604020202020204" pitchFamily="34" charset="0"/>
                          <a:cs typeface="Arial" panose="020B0604020202020204" pitchFamily="34" charset="0"/>
                        </a:rPr>
                        <a:t> importante en la </a:t>
                      </a:r>
                      <a:endParaRPr lang="es-MX" sz="600" dirty="0" smtClean="0">
                        <a:effectLst/>
                        <a:latin typeface="Arial" panose="020B0604020202020204" pitchFamily="34" charset="0"/>
                        <a:cs typeface="Arial" panose="020B0604020202020204" pitchFamily="34" charset="0"/>
                      </a:endParaRPr>
                    </a:p>
                    <a:p>
                      <a:pPr>
                        <a:lnSpc>
                          <a:spcPct val="115000"/>
                        </a:lnSpc>
                        <a:spcAft>
                          <a:spcPts val="0"/>
                        </a:spcAft>
                      </a:pPr>
                      <a:r>
                        <a:rPr lang="es-ES" sz="600" dirty="0" smtClean="0">
                          <a:effectLst/>
                          <a:latin typeface="Arial" panose="020B0604020202020204" pitchFamily="34" charset="0"/>
                          <a:cs typeface="Arial" panose="020B0604020202020204" pitchFamily="34" charset="0"/>
                        </a:rPr>
                        <a:t>    </a:t>
                      </a:r>
                      <a:r>
                        <a:rPr lang="es-ES" sz="600" dirty="0">
                          <a:effectLst/>
                          <a:latin typeface="Arial" panose="020B0604020202020204" pitchFamily="34" charset="0"/>
                          <a:cs typeface="Arial" panose="020B0604020202020204" pitchFamily="34" charset="0"/>
                        </a:rPr>
                        <a:t>educación?</a:t>
                      </a:r>
                      <a:endParaRPr lang="es-MX" sz="600" dirty="0">
                        <a:solidFill>
                          <a:srgbClr val="000000"/>
                        </a:solidFill>
                        <a:effectLst/>
                        <a:latin typeface="Arial" panose="020B0604020202020204" pitchFamily="34" charset="0"/>
                        <a:ea typeface="Arial"/>
                        <a:cs typeface="Arial" panose="020B0604020202020204" pitchFamily="34" charset="0"/>
                      </a:endParaRPr>
                    </a:p>
                  </a:txBody>
                  <a:tcPr marL="21181" marR="21181" marT="21181" marB="21181" anchor="ctr"/>
                </a:tc>
                <a:tc>
                  <a:txBody>
                    <a:bodyPr/>
                    <a:lstStyle/>
                    <a:p>
                      <a:pPr>
                        <a:lnSpc>
                          <a:spcPct val="115000"/>
                        </a:lnSpc>
                        <a:spcAft>
                          <a:spcPts val="0"/>
                        </a:spcAft>
                      </a:pPr>
                      <a:r>
                        <a:rPr lang="es-ES" sz="600" dirty="0">
                          <a:effectLst/>
                          <a:latin typeface="Arial" panose="020B0604020202020204" pitchFamily="34" charset="0"/>
                          <a:cs typeface="Arial" panose="020B0604020202020204" pitchFamily="34" charset="0"/>
                        </a:rPr>
                        <a:t>Permite que los estudiantes comprendan que existe una relación entre todos los conocimientos adquiridos y que éstos tienen una utilidad práctica en su entorno</a:t>
                      </a:r>
                      <a:r>
                        <a:rPr lang="es-ES" sz="600" dirty="0" smtClean="0">
                          <a:effectLst/>
                          <a:latin typeface="Arial" panose="020B0604020202020204" pitchFamily="34" charset="0"/>
                          <a:cs typeface="Arial" panose="020B0604020202020204" pitchFamily="34" charset="0"/>
                        </a:rPr>
                        <a:t>.</a:t>
                      </a:r>
                      <a:endParaRPr lang="es-MX" sz="600" dirty="0">
                        <a:effectLst/>
                        <a:latin typeface="Arial" panose="020B0604020202020204" pitchFamily="34" charset="0"/>
                        <a:cs typeface="Arial" panose="020B0604020202020204" pitchFamily="34" charset="0"/>
                      </a:endParaRPr>
                    </a:p>
                  </a:txBody>
                  <a:tcPr marL="21181" marR="21181" marT="21181" marB="21181"/>
                </a:tc>
              </a:tr>
              <a:tr h="360040">
                <a:tc>
                  <a:txBody>
                    <a:bodyPr/>
                    <a:lstStyle/>
                    <a:p>
                      <a:pPr>
                        <a:lnSpc>
                          <a:spcPct val="115000"/>
                        </a:lnSpc>
                        <a:spcAft>
                          <a:spcPts val="0"/>
                        </a:spcAft>
                      </a:pPr>
                      <a:r>
                        <a:rPr lang="es-ES" sz="600" dirty="0">
                          <a:effectLst/>
                          <a:latin typeface="Arial" panose="020B0604020202020204" pitchFamily="34" charset="0"/>
                          <a:cs typeface="Arial" panose="020B0604020202020204" pitchFamily="34" charset="0"/>
                        </a:rPr>
                        <a:t>4. ¿Cómo motivar </a:t>
                      </a:r>
                      <a:r>
                        <a:rPr lang="es-ES" sz="600" dirty="0" smtClean="0">
                          <a:effectLst/>
                          <a:latin typeface="Arial" panose="020B0604020202020204" pitchFamily="34" charset="0"/>
                          <a:cs typeface="Arial" panose="020B0604020202020204" pitchFamily="34" charset="0"/>
                        </a:rPr>
                        <a:t>a </a:t>
                      </a:r>
                      <a:r>
                        <a:rPr lang="es-ES" sz="600" dirty="0">
                          <a:effectLst/>
                          <a:latin typeface="Arial" panose="020B0604020202020204" pitchFamily="34" charset="0"/>
                          <a:cs typeface="Arial" panose="020B0604020202020204" pitchFamily="34" charset="0"/>
                        </a:rPr>
                        <a:t>los alumnos</a:t>
                      </a:r>
                      <a:endParaRPr lang="es-MX" sz="600" dirty="0">
                        <a:effectLst/>
                        <a:latin typeface="Arial" panose="020B0604020202020204" pitchFamily="34" charset="0"/>
                        <a:cs typeface="Arial" panose="020B0604020202020204" pitchFamily="34" charset="0"/>
                      </a:endParaRPr>
                    </a:p>
                    <a:p>
                      <a:pPr>
                        <a:lnSpc>
                          <a:spcPct val="115000"/>
                        </a:lnSpc>
                        <a:spcAft>
                          <a:spcPts val="0"/>
                        </a:spcAft>
                      </a:pPr>
                      <a:r>
                        <a:rPr lang="es-ES" sz="600" dirty="0">
                          <a:effectLst/>
                          <a:latin typeface="Arial" panose="020B0604020202020204" pitchFamily="34" charset="0"/>
                          <a:cs typeface="Arial" panose="020B0604020202020204" pitchFamily="34" charset="0"/>
                        </a:rPr>
                        <a:t>    para el </a:t>
                      </a:r>
                      <a:r>
                        <a:rPr lang="es-ES" sz="600" dirty="0" smtClean="0">
                          <a:effectLst/>
                          <a:latin typeface="Arial" panose="020B0604020202020204" pitchFamily="34" charset="0"/>
                          <a:cs typeface="Arial" panose="020B0604020202020204" pitchFamily="34" charset="0"/>
                        </a:rPr>
                        <a:t>trabajo</a:t>
                      </a:r>
                      <a:r>
                        <a:rPr lang="es-ES" sz="600" baseline="0" dirty="0" smtClean="0">
                          <a:effectLst/>
                          <a:latin typeface="Arial" panose="020B0604020202020204" pitchFamily="34" charset="0"/>
                          <a:cs typeface="Arial" panose="020B0604020202020204" pitchFamily="34" charset="0"/>
                        </a:rPr>
                        <a:t> </a:t>
                      </a:r>
                      <a:r>
                        <a:rPr lang="es-ES" sz="600" dirty="0" smtClean="0">
                          <a:effectLst/>
                          <a:latin typeface="Arial" panose="020B0604020202020204" pitchFamily="34" charset="0"/>
                          <a:cs typeface="Arial" panose="020B0604020202020204" pitchFamily="34" charset="0"/>
                        </a:rPr>
                        <a:t>interdisciplinario?</a:t>
                      </a:r>
                      <a:endParaRPr lang="es-MX" sz="600" dirty="0">
                        <a:effectLst/>
                        <a:latin typeface="Arial" panose="020B0604020202020204" pitchFamily="34" charset="0"/>
                        <a:cs typeface="Arial" panose="020B0604020202020204" pitchFamily="34" charset="0"/>
                      </a:endParaRPr>
                    </a:p>
                  </a:txBody>
                  <a:tcPr marL="21181" marR="21181" marT="21181" marB="21181" anchor="ctr"/>
                </a:tc>
                <a:tc>
                  <a:txBody>
                    <a:bodyPr/>
                    <a:lstStyle/>
                    <a:p>
                      <a:pPr>
                        <a:lnSpc>
                          <a:spcPct val="115000"/>
                        </a:lnSpc>
                        <a:spcAft>
                          <a:spcPts val="0"/>
                        </a:spcAft>
                      </a:pPr>
                      <a:r>
                        <a:rPr lang="es-ES" sz="600" dirty="0">
                          <a:effectLst/>
                          <a:latin typeface="Arial" panose="020B0604020202020204" pitchFamily="34" charset="0"/>
                          <a:cs typeface="Arial" panose="020B0604020202020204" pitchFamily="34" charset="0"/>
                        </a:rPr>
                        <a:t>Promoviendo la resolución de problemas reales y/o vivenciales con actividades en las que utilicen los conocimientos de varias disciplinas.</a:t>
                      </a:r>
                      <a:endParaRPr lang="es-MX" sz="600" dirty="0">
                        <a:solidFill>
                          <a:srgbClr val="000000"/>
                        </a:solidFill>
                        <a:effectLst/>
                        <a:latin typeface="Arial" panose="020B0604020202020204" pitchFamily="34" charset="0"/>
                        <a:ea typeface="Arial"/>
                        <a:cs typeface="Arial" panose="020B0604020202020204" pitchFamily="34" charset="0"/>
                      </a:endParaRPr>
                    </a:p>
                  </a:txBody>
                  <a:tcPr marL="21181" marR="21181" marT="21181" marB="21181"/>
                </a:tc>
              </a:tr>
              <a:tr h="596067">
                <a:tc>
                  <a:txBody>
                    <a:bodyPr/>
                    <a:lstStyle/>
                    <a:p>
                      <a:pPr>
                        <a:lnSpc>
                          <a:spcPct val="115000"/>
                        </a:lnSpc>
                        <a:spcAft>
                          <a:spcPts val="0"/>
                        </a:spcAft>
                      </a:pPr>
                      <a:r>
                        <a:rPr lang="es-ES" sz="600" dirty="0">
                          <a:effectLst/>
                          <a:latin typeface="Arial" panose="020B0604020202020204" pitchFamily="34" charset="0"/>
                          <a:cs typeface="Arial" panose="020B0604020202020204" pitchFamily="34" charset="0"/>
                        </a:rPr>
                        <a:t>5. ¿Cuáles son </a:t>
                      </a:r>
                      <a:r>
                        <a:rPr lang="es-ES" sz="600" dirty="0" smtClean="0">
                          <a:effectLst/>
                          <a:latin typeface="Arial" panose="020B0604020202020204" pitchFamily="34" charset="0"/>
                          <a:cs typeface="Arial" panose="020B0604020202020204" pitchFamily="34" charset="0"/>
                        </a:rPr>
                        <a:t>los</a:t>
                      </a:r>
                      <a:r>
                        <a:rPr lang="es-MX" sz="600" baseline="0" dirty="0" smtClean="0">
                          <a:effectLst/>
                          <a:latin typeface="Arial" panose="020B0604020202020204" pitchFamily="34" charset="0"/>
                          <a:cs typeface="Arial" panose="020B0604020202020204" pitchFamily="34" charset="0"/>
                        </a:rPr>
                        <a:t> </a:t>
                      </a:r>
                      <a:r>
                        <a:rPr lang="es-ES" sz="600" dirty="0" smtClean="0">
                          <a:effectLst/>
                          <a:latin typeface="Arial" panose="020B0604020202020204" pitchFamily="34" charset="0"/>
                          <a:cs typeface="Arial" panose="020B0604020202020204" pitchFamily="34" charset="0"/>
                        </a:rPr>
                        <a:t>prerrequisitos </a:t>
                      </a:r>
                      <a:endParaRPr lang="es-MX" sz="600" dirty="0">
                        <a:effectLst/>
                        <a:latin typeface="Arial" panose="020B0604020202020204" pitchFamily="34" charset="0"/>
                        <a:cs typeface="Arial" panose="020B0604020202020204" pitchFamily="34" charset="0"/>
                      </a:endParaRPr>
                    </a:p>
                    <a:p>
                      <a:pPr>
                        <a:lnSpc>
                          <a:spcPct val="115000"/>
                        </a:lnSpc>
                        <a:spcAft>
                          <a:spcPts val="0"/>
                        </a:spcAft>
                      </a:pPr>
                      <a:r>
                        <a:rPr lang="es-ES" sz="600" dirty="0">
                          <a:effectLst/>
                          <a:latin typeface="Arial" panose="020B0604020202020204" pitchFamily="34" charset="0"/>
                          <a:cs typeface="Arial" panose="020B0604020202020204" pitchFamily="34" charset="0"/>
                        </a:rPr>
                        <a:t>    materiales</a:t>
                      </a:r>
                      <a:r>
                        <a:rPr lang="es-ES" sz="600" dirty="0" smtClean="0">
                          <a:effectLst/>
                          <a:latin typeface="Arial" panose="020B0604020202020204" pitchFamily="34" charset="0"/>
                          <a:cs typeface="Arial" panose="020B0604020202020204" pitchFamily="34" charset="0"/>
                        </a:rPr>
                        <a:t>, </a:t>
                      </a:r>
                      <a:r>
                        <a:rPr lang="es-ES" sz="600" dirty="0">
                          <a:effectLst/>
                          <a:latin typeface="Arial" panose="020B0604020202020204" pitchFamily="34" charset="0"/>
                          <a:cs typeface="Arial" panose="020B0604020202020204" pitchFamily="34" charset="0"/>
                        </a:rPr>
                        <a:t>organizacionales </a:t>
                      </a:r>
                      <a:r>
                        <a:rPr lang="es-ES" sz="600" dirty="0" smtClean="0">
                          <a:effectLst/>
                          <a:latin typeface="Arial" panose="020B0604020202020204" pitchFamily="34" charset="0"/>
                          <a:cs typeface="Arial" panose="020B0604020202020204" pitchFamily="34" charset="0"/>
                        </a:rPr>
                        <a:t>y </a:t>
                      </a:r>
                      <a:r>
                        <a:rPr lang="es-ES" sz="600" dirty="0">
                          <a:effectLst/>
                          <a:latin typeface="Arial" panose="020B0604020202020204" pitchFamily="34" charset="0"/>
                          <a:cs typeface="Arial" panose="020B0604020202020204" pitchFamily="34" charset="0"/>
                        </a:rPr>
                        <a:t>personales </a:t>
                      </a:r>
                      <a:r>
                        <a:rPr lang="es-ES" sz="600" dirty="0" smtClean="0">
                          <a:effectLst/>
                          <a:latin typeface="Arial" panose="020B0604020202020204" pitchFamily="34" charset="0"/>
                          <a:cs typeface="Arial" panose="020B0604020202020204" pitchFamily="34" charset="0"/>
                        </a:rPr>
                        <a:t>para la</a:t>
                      </a:r>
                      <a:r>
                        <a:rPr lang="es-MX" sz="600" baseline="0" dirty="0" smtClean="0">
                          <a:effectLst/>
                          <a:latin typeface="Arial" panose="020B0604020202020204" pitchFamily="34" charset="0"/>
                          <a:cs typeface="Arial" panose="020B0604020202020204" pitchFamily="34" charset="0"/>
                        </a:rPr>
                        <a:t> </a:t>
                      </a:r>
                      <a:r>
                        <a:rPr lang="es-ES" sz="600" dirty="0" smtClean="0">
                          <a:effectLst/>
                          <a:latin typeface="Arial" panose="020B0604020202020204" pitchFamily="34" charset="0"/>
                          <a:cs typeface="Arial" panose="020B0604020202020204" pitchFamily="34" charset="0"/>
                        </a:rPr>
                        <a:t>planeación </a:t>
                      </a:r>
                      <a:r>
                        <a:rPr lang="es-ES" sz="600" dirty="0">
                          <a:effectLst/>
                          <a:latin typeface="Arial" panose="020B0604020202020204" pitchFamily="34" charset="0"/>
                          <a:cs typeface="Arial" panose="020B0604020202020204" pitchFamily="34" charset="0"/>
                        </a:rPr>
                        <a:t>del </a:t>
                      </a:r>
                      <a:endParaRPr lang="es-MX" sz="600" dirty="0">
                        <a:effectLst/>
                        <a:latin typeface="Arial" panose="020B0604020202020204" pitchFamily="34" charset="0"/>
                        <a:cs typeface="Arial" panose="020B0604020202020204" pitchFamily="34" charset="0"/>
                      </a:endParaRPr>
                    </a:p>
                    <a:p>
                      <a:pPr>
                        <a:lnSpc>
                          <a:spcPct val="115000"/>
                        </a:lnSpc>
                        <a:spcAft>
                          <a:spcPts val="0"/>
                        </a:spcAft>
                      </a:pPr>
                      <a:r>
                        <a:rPr lang="es-ES" sz="600" dirty="0">
                          <a:effectLst/>
                          <a:latin typeface="Arial" panose="020B0604020202020204" pitchFamily="34" charset="0"/>
                          <a:cs typeface="Arial" panose="020B0604020202020204" pitchFamily="34" charset="0"/>
                        </a:rPr>
                        <a:t>   trabajo           interdisciplinario?</a:t>
                      </a:r>
                      <a:endParaRPr lang="es-MX" sz="600" dirty="0">
                        <a:solidFill>
                          <a:srgbClr val="000000"/>
                        </a:solidFill>
                        <a:effectLst/>
                        <a:latin typeface="Arial" panose="020B0604020202020204" pitchFamily="34" charset="0"/>
                        <a:ea typeface="Arial"/>
                        <a:cs typeface="Arial" panose="020B0604020202020204" pitchFamily="34" charset="0"/>
                      </a:endParaRPr>
                    </a:p>
                  </a:txBody>
                  <a:tcPr marL="21181" marR="21181" marT="21181" marB="21181" anchor="ctr"/>
                </a:tc>
                <a:tc>
                  <a:txBody>
                    <a:bodyPr/>
                    <a:lstStyle/>
                    <a:p>
                      <a:pPr marL="342900" lvl="0" indent="-342900">
                        <a:lnSpc>
                          <a:spcPct val="115000"/>
                        </a:lnSpc>
                        <a:spcAft>
                          <a:spcPts val="0"/>
                        </a:spcAft>
                        <a:buFont typeface="Symbol"/>
                        <a:buChar char=""/>
                      </a:pPr>
                      <a:r>
                        <a:rPr lang="es-ES" sz="600" dirty="0">
                          <a:effectLst/>
                          <a:latin typeface="Arial" panose="020B0604020202020204" pitchFamily="34" charset="0"/>
                          <a:cs typeface="Arial" panose="020B0604020202020204" pitchFamily="34" charset="0"/>
                        </a:rPr>
                        <a:t>Identificar la problemática a resolver</a:t>
                      </a:r>
                      <a:endParaRPr lang="es-MX" sz="600" dirty="0">
                        <a:effectLst/>
                        <a:latin typeface="Arial" panose="020B0604020202020204" pitchFamily="34" charset="0"/>
                        <a:cs typeface="Arial" panose="020B0604020202020204" pitchFamily="34" charset="0"/>
                      </a:endParaRPr>
                    </a:p>
                    <a:p>
                      <a:pPr marL="342900" lvl="0" indent="-342900">
                        <a:lnSpc>
                          <a:spcPct val="115000"/>
                        </a:lnSpc>
                        <a:spcAft>
                          <a:spcPts val="0"/>
                        </a:spcAft>
                        <a:buFont typeface="Symbol"/>
                        <a:buChar char=""/>
                      </a:pPr>
                      <a:r>
                        <a:rPr lang="es-ES" sz="600" dirty="0">
                          <a:effectLst/>
                          <a:latin typeface="Arial" panose="020B0604020202020204" pitchFamily="34" charset="0"/>
                          <a:cs typeface="Arial" panose="020B0604020202020204" pitchFamily="34" charset="0"/>
                        </a:rPr>
                        <a:t>Reunión de un grupo de especialistas de diversas áreas</a:t>
                      </a:r>
                      <a:endParaRPr lang="es-MX" sz="600" dirty="0">
                        <a:effectLst/>
                        <a:latin typeface="Arial" panose="020B0604020202020204" pitchFamily="34" charset="0"/>
                        <a:cs typeface="Arial" panose="020B0604020202020204" pitchFamily="34" charset="0"/>
                      </a:endParaRPr>
                    </a:p>
                    <a:p>
                      <a:pPr marL="342900" lvl="0" indent="-342900">
                        <a:lnSpc>
                          <a:spcPct val="115000"/>
                        </a:lnSpc>
                        <a:spcAft>
                          <a:spcPts val="0"/>
                        </a:spcAft>
                        <a:buFont typeface="Symbol"/>
                        <a:buChar char=""/>
                      </a:pPr>
                      <a:r>
                        <a:rPr lang="es-ES" sz="600" dirty="0">
                          <a:effectLst/>
                          <a:latin typeface="Arial" panose="020B0604020202020204" pitchFamily="34" charset="0"/>
                          <a:cs typeface="Arial" panose="020B0604020202020204" pitchFamily="34" charset="0"/>
                        </a:rPr>
                        <a:t>Mostrar motivación y apertura ante el trabajo colaborativo</a:t>
                      </a:r>
                      <a:endParaRPr lang="es-MX" sz="600" dirty="0">
                        <a:effectLst/>
                        <a:latin typeface="Arial" panose="020B0604020202020204" pitchFamily="34" charset="0"/>
                        <a:cs typeface="Arial" panose="020B0604020202020204" pitchFamily="34" charset="0"/>
                      </a:endParaRPr>
                    </a:p>
                    <a:p>
                      <a:pPr marL="342900" lvl="0" indent="-342900">
                        <a:lnSpc>
                          <a:spcPct val="115000"/>
                        </a:lnSpc>
                        <a:spcAft>
                          <a:spcPts val="0"/>
                        </a:spcAft>
                        <a:buFont typeface="Symbol"/>
                        <a:buChar char=""/>
                      </a:pPr>
                      <a:r>
                        <a:rPr lang="es-ES" sz="600" dirty="0">
                          <a:effectLst/>
                          <a:latin typeface="Arial" panose="020B0604020202020204" pitchFamily="34" charset="0"/>
                          <a:cs typeface="Arial" panose="020B0604020202020204" pitchFamily="34" charset="0"/>
                        </a:rPr>
                        <a:t>Distinguir puntos nodales de interacción entre las diversas áreas</a:t>
                      </a:r>
                      <a:endParaRPr lang="es-MX" sz="600" dirty="0">
                        <a:effectLst/>
                        <a:latin typeface="Arial" panose="020B0604020202020204" pitchFamily="34" charset="0"/>
                        <a:cs typeface="Arial" panose="020B0604020202020204" pitchFamily="34" charset="0"/>
                      </a:endParaRPr>
                    </a:p>
                    <a:p>
                      <a:pPr marL="342900" lvl="0" indent="-342900">
                        <a:lnSpc>
                          <a:spcPct val="115000"/>
                        </a:lnSpc>
                        <a:spcAft>
                          <a:spcPts val="0"/>
                        </a:spcAft>
                        <a:buFont typeface="Symbol"/>
                        <a:buChar char=""/>
                      </a:pPr>
                      <a:r>
                        <a:rPr lang="es-ES" sz="600" dirty="0">
                          <a:effectLst/>
                          <a:latin typeface="Arial" panose="020B0604020202020204" pitchFamily="34" charset="0"/>
                          <a:cs typeface="Arial" panose="020B0604020202020204" pitchFamily="34" charset="0"/>
                        </a:rPr>
                        <a:t>Desarrollar un plan de trabajo</a:t>
                      </a:r>
                      <a:endParaRPr lang="es-MX" sz="600" dirty="0">
                        <a:solidFill>
                          <a:srgbClr val="000000"/>
                        </a:solidFill>
                        <a:effectLst/>
                        <a:latin typeface="Arial" panose="020B0604020202020204" pitchFamily="34" charset="0"/>
                        <a:ea typeface="Arial"/>
                        <a:cs typeface="Arial" panose="020B0604020202020204" pitchFamily="34" charset="0"/>
                      </a:endParaRPr>
                    </a:p>
                  </a:txBody>
                  <a:tcPr marL="21181" marR="21181" marT="21181" marB="21181"/>
                </a:tc>
              </a:tr>
              <a:tr h="484053">
                <a:tc>
                  <a:txBody>
                    <a:bodyPr/>
                    <a:lstStyle/>
                    <a:p>
                      <a:pPr>
                        <a:lnSpc>
                          <a:spcPct val="115000"/>
                        </a:lnSpc>
                        <a:spcAft>
                          <a:spcPts val="0"/>
                        </a:spcAft>
                      </a:pPr>
                      <a:r>
                        <a:rPr lang="es-ES" sz="600" dirty="0">
                          <a:effectLst/>
                          <a:latin typeface="Arial" panose="020B0604020202020204" pitchFamily="34" charset="0"/>
                          <a:cs typeface="Arial" panose="020B0604020202020204" pitchFamily="34" charset="0"/>
                        </a:rPr>
                        <a:t>6. ¿Qué papel </a:t>
                      </a:r>
                      <a:r>
                        <a:rPr lang="es-ES" sz="600" dirty="0" smtClean="0">
                          <a:effectLst/>
                          <a:latin typeface="Arial" panose="020B0604020202020204" pitchFamily="34" charset="0"/>
                          <a:cs typeface="Arial" panose="020B0604020202020204" pitchFamily="34" charset="0"/>
                        </a:rPr>
                        <a:t>juega </a:t>
                      </a:r>
                      <a:r>
                        <a:rPr lang="es-ES" sz="600" dirty="0">
                          <a:effectLst/>
                          <a:latin typeface="Arial" panose="020B0604020202020204" pitchFamily="34" charset="0"/>
                          <a:cs typeface="Arial" panose="020B0604020202020204" pitchFamily="34" charset="0"/>
                        </a:rPr>
                        <a:t>la </a:t>
                      </a:r>
                      <a:r>
                        <a:rPr lang="es-ES" sz="600" dirty="0" smtClean="0">
                          <a:effectLst/>
                          <a:latin typeface="Arial" panose="020B0604020202020204" pitchFamily="34" charset="0"/>
                          <a:cs typeface="Arial" panose="020B0604020202020204" pitchFamily="34" charset="0"/>
                        </a:rPr>
                        <a:t>planeación en el trabajo</a:t>
                      </a:r>
                      <a:r>
                        <a:rPr lang="es-MX" sz="600" baseline="0" dirty="0" smtClean="0">
                          <a:effectLst/>
                          <a:latin typeface="Arial" panose="020B0604020202020204" pitchFamily="34" charset="0"/>
                          <a:cs typeface="Arial" panose="020B0604020202020204" pitchFamily="34" charset="0"/>
                        </a:rPr>
                        <a:t> </a:t>
                      </a:r>
                      <a:r>
                        <a:rPr lang="es-ES" sz="600" dirty="0" smtClean="0">
                          <a:effectLst/>
                          <a:latin typeface="Arial" panose="020B0604020202020204" pitchFamily="34" charset="0"/>
                          <a:cs typeface="Arial" panose="020B0604020202020204" pitchFamily="34" charset="0"/>
                        </a:rPr>
                        <a:t>interdisciplinario</a:t>
                      </a:r>
                      <a:r>
                        <a:rPr lang="es-MX" sz="600" baseline="0" dirty="0" smtClean="0">
                          <a:effectLst/>
                          <a:latin typeface="Arial" panose="020B0604020202020204" pitchFamily="34" charset="0"/>
                          <a:cs typeface="Arial" panose="020B0604020202020204" pitchFamily="34" charset="0"/>
                        </a:rPr>
                        <a:t> </a:t>
                      </a:r>
                      <a:r>
                        <a:rPr lang="es-ES" sz="600" dirty="0" smtClean="0">
                          <a:effectLst/>
                          <a:latin typeface="Arial" panose="020B0604020202020204" pitchFamily="34" charset="0"/>
                          <a:cs typeface="Arial" panose="020B0604020202020204" pitchFamily="34" charset="0"/>
                        </a:rPr>
                        <a:t>y </a:t>
                      </a:r>
                      <a:r>
                        <a:rPr lang="es-ES" sz="600" dirty="0">
                          <a:effectLst/>
                          <a:latin typeface="Arial" panose="020B0604020202020204" pitchFamily="34" charset="0"/>
                          <a:cs typeface="Arial" panose="020B0604020202020204" pitchFamily="34" charset="0"/>
                        </a:rPr>
                        <a:t>qué </a:t>
                      </a:r>
                      <a:r>
                        <a:rPr lang="es-MX" sz="600" baseline="0" dirty="0" smtClean="0">
                          <a:effectLst/>
                          <a:latin typeface="Arial" panose="020B0604020202020204" pitchFamily="34" charset="0"/>
                          <a:cs typeface="Arial" panose="020B0604020202020204" pitchFamily="34" charset="0"/>
                        </a:rPr>
                        <a:t> </a:t>
                      </a:r>
                      <a:r>
                        <a:rPr lang="es-ES" sz="600" dirty="0" smtClean="0">
                          <a:effectLst/>
                          <a:latin typeface="Arial" panose="020B0604020202020204" pitchFamily="34" charset="0"/>
                          <a:cs typeface="Arial" panose="020B0604020202020204" pitchFamily="34" charset="0"/>
                        </a:rPr>
                        <a:t>características</a:t>
                      </a:r>
                      <a:r>
                        <a:rPr lang="es-MX" sz="600" baseline="0" dirty="0" smtClean="0">
                          <a:effectLst/>
                          <a:latin typeface="Arial" panose="020B0604020202020204" pitchFamily="34" charset="0"/>
                          <a:cs typeface="Arial" panose="020B0604020202020204" pitchFamily="34" charset="0"/>
                        </a:rPr>
                        <a:t> </a:t>
                      </a:r>
                      <a:r>
                        <a:rPr lang="es-ES" sz="600" dirty="0" smtClean="0">
                          <a:effectLst/>
                          <a:latin typeface="Arial" panose="020B0604020202020204" pitchFamily="34" charset="0"/>
                          <a:cs typeface="Arial" panose="020B0604020202020204" pitchFamily="34" charset="0"/>
                        </a:rPr>
                        <a:t>debe </a:t>
                      </a:r>
                      <a:r>
                        <a:rPr lang="es-ES" sz="600" dirty="0">
                          <a:effectLst/>
                          <a:latin typeface="Arial" panose="020B0604020202020204" pitchFamily="34" charset="0"/>
                          <a:cs typeface="Arial" panose="020B0604020202020204" pitchFamily="34" charset="0"/>
                        </a:rPr>
                        <a:t>tener? </a:t>
                      </a:r>
                      <a:endParaRPr lang="es-MX" sz="600" dirty="0">
                        <a:solidFill>
                          <a:srgbClr val="000000"/>
                        </a:solidFill>
                        <a:effectLst/>
                        <a:latin typeface="Arial" panose="020B0604020202020204" pitchFamily="34" charset="0"/>
                        <a:ea typeface="Arial"/>
                        <a:cs typeface="Arial" panose="020B0604020202020204" pitchFamily="34" charset="0"/>
                      </a:endParaRPr>
                    </a:p>
                  </a:txBody>
                  <a:tcPr marL="21181" marR="21181" marT="21181" marB="21181" anchor="ctr"/>
                </a:tc>
                <a:tc>
                  <a:txBody>
                    <a:bodyPr/>
                    <a:lstStyle/>
                    <a:p>
                      <a:pPr>
                        <a:lnSpc>
                          <a:spcPct val="115000"/>
                        </a:lnSpc>
                        <a:spcAft>
                          <a:spcPts val="0"/>
                        </a:spcAft>
                      </a:pPr>
                      <a:r>
                        <a:rPr lang="es-ES" sz="600">
                          <a:effectLst/>
                          <a:latin typeface="Arial" panose="020B0604020202020204" pitchFamily="34" charset="0"/>
                          <a:cs typeface="Arial" panose="020B0604020202020204" pitchFamily="34" charset="0"/>
                        </a:rPr>
                        <a:t>Es fundamental porque permite la revisión crítica del problema o tema. Su cualidad principal es que debe </a:t>
                      </a:r>
                      <a:endParaRPr lang="es-MX" sz="600">
                        <a:solidFill>
                          <a:srgbClr val="000000"/>
                        </a:solidFill>
                        <a:effectLst/>
                        <a:latin typeface="Arial" panose="020B0604020202020204" pitchFamily="34" charset="0"/>
                        <a:ea typeface="Arial"/>
                        <a:cs typeface="Arial" panose="020B0604020202020204" pitchFamily="34" charset="0"/>
                      </a:endParaRPr>
                    </a:p>
                  </a:txBody>
                  <a:tcPr marL="21181" marR="21181" marT="21181" marB="21181"/>
                </a:tc>
              </a:tr>
              <a:tr h="133138">
                <a:tc gridSpan="2">
                  <a:txBody>
                    <a:bodyPr/>
                    <a:lstStyle/>
                    <a:p>
                      <a:pPr algn="ctr">
                        <a:lnSpc>
                          <a:spcPct val="115000"/>
                        </a:lnSpc>
                        <a:spcAft>
                          <a:spcPts val="0"/>
                        </a:spcAft>
                      </a:pPr>
                      <a:r>
                        <a:rPr lang="es-ES" sz="600">
                          <a:effectLst/>
                          <a:latin typeface="Arial" panose="020B0604020202020204" pitchFamily="34" charset="0"/>
                          <a:cs typeface="Arial" panose="020B0604020202020204" pitchFamily="34" charset="0"/>
                        </a:rPr>
                        <a:t>El Aprendizaje Cooperativo</a:t>
                      </a:r>
                      <a:endParaRPr lang="es-MX" sz="600">
                        <a:solidFill>
                          <a:srgbClr val="000000"/>
                        </a:solidFill>
                        <a:effectLst/>
                        <a:latin typeface="Arial" panose="020B0604020202020204" pitchFamily="34" charset="0"/>
                        <a:ea typeface="Arial"/>
                        <a:cs typeface="Arial" panose="020B0604020202020204" pitchFamily="34" charset="0"/>
                      </a:endParaRPr>
                    </a:p>
                  </a:txBody>
                  <a:tcPr marL="21181" marR="21181" marT="21181" marB="21181"/>
                </a:tc>
                <a:tc hMerge="1">
                  <a:txBody>
                    <a:bodyPr/>
                    <a:lstStyle/>
                    <a:p>
                      <a:endParaRPr lang="es-MX"/>
                    </a:p>
                  </a:txBody>
                  <a:tcPr/>
                </a:tc>
              </a:tr>
              <a:tr h="212522">
                <a:tc>
                  <a:txBody>
                    <a:bodyPr/>
                    <a:lstStyle/>
                    <a:p>
                      <a:pPr>
                        <a:lnSpc>
                          <a:spcPct val="115000"/>
                        </a:lnSpc>
                        <a:spcAft>
                          <a:spcPts val="0"/>
                        </a:spcAft>
                      </a:pPr>
                      <a:r>
                        <a:rPr lang="es-ES" sz="600" dirty="0">
                          <a:effectLst/>
                          <a:latin typeface="Arial" panose="020B0604020202020204" pitchFamily="34" charset="0"/>
                          <a:cs typeface="Arial" panose="020B0604020202020204" pitchFamily="34" charset="0"/>
                        </a:rPr>
                        <a:t>1. ¿Qué es?</a:t>
                      </a:r>
                      <a:endParaRPr lang="es-MX" sz="600" dirty="0">
                        <a:solidFill>
                          <a:srgbClr val="000000"/>
                        </a:solidFill>
                        <a:effectLst/>
                        <a:latin typeface="Arial" panose="020B0604020202020204" pitchFamily="34" charset="0"/>
                        <a:ea typeface="Arial"/>
                        <a:cs typeface="Arial" panose="020B0604020202020204" pitchFamily="34" charset="0"/>
                      </a:endParaRPr>
                    </a:p>
                  </a:txBody>
                  <a:tcPr marL="21181" marR="21181" marT="21181" marB="21181" anchor="ctr"/>
                </a:tc>
                <a:tc>
                  <a:txBody>
                    <a:bodyPr/>
                    <a:lstStyle/>
                    <a:p>
                      <a:pPr>
                        <a:lnSpc>
                          <a:spcPct val="115000"/>
                        </a:lnSpc>
                        <a:spcAft>
                          <a:spcPts val="0"/>
                        </a:spcAft>
                      </a:pPr>
                      <a:r>
                        <a:rPr lang="es-ES" sz="600" dirty="0">
                          <a:effectLst/>
                          <a:latin typeface="Arial" panose="020B0604020202020204" pitchFamily="34" charset="0"/>
                          <a:cs typeface="Arial" panose="020B0604020202020204" pitchFamily="34" charset="0"/>
                        </a:rPr>
                        <a:t>Una actividad entre grupos humanos. Interacción entre docentes y alumnos para construir un conocimiento nuevo.</a:t>
                      </a:r>
                      <a:endParaRPr lang="es-MX" sz="600" dirty="0">
                        <a:solidFill>
                          <a:srgbClr val="000000"/>
                        </a:solidFill>
                        <a:effectLst/>
                        <a:latin typeface="Arial" panose="020B0604020202020204" pitchFamily="34" charset="0"/>
                        <a:ea typeface="Arial"/>
                        <a:cs typeface="Arial" panose="020B0604020202020204" pitchFamily="34" charset="0"/>
                      </a:endParaRPr>
                    </a:p>
                  </a:txBody>
                  <a:tcPr marL="21181" marR="21181" marT="21181" marB="21181"/>
                </a:tc>
              </a:tr>
              <a:tr h="827917">
                <a:tc>
                  <a:txBody>
                    <a:bodyPr/>
                    <a:lstStyle/>
                    <a:p>
                      <a:pPr>
                        <a:lnSpc>
                          <a:spcPct val="115000"/>
                        </a:lnSpc>
                        <a:spcAft>
                          <a:spcPts val="0"/>
                        </a:spcAft>
                      </a:pPr>
                      <a:r>
                        <a:rPr lang="es-ES" sz="600">
                          <a:effectLst/>
                          <a:latin typeface="Arial" panose="020B0604020202020204" pitchFamily="34" charset="0"/>
                          <a:cs typeface="Arial" panose="020B0604020202020204" pitchFamily="34" charset="0"/>
                        </a:rPr>
                        <a:t>2. ¿Cuáles son</a:t>
                      </a:r>
                      <a:endParaRPr lang="es-MX" sz="600">
                        <a:effectLst/>
                        <a:latin typeface="Arial" panose="020B0604020202020204" pitchFamily="34" charset="0"/>
                        <a:cs typeface="Arial" panose="020B0604020202020204" pitchFamily="34" charset="0"/>
                      </a:endParaRPr>
                    </a:p>
                    <a:p>
                      <a:pPr>
                        <a:lnSpc>
                          <a:spcPct val="115000"/>
                        </a:lnSpc>
                        <a:spcAft>
                          <a:spcPts val="0"/>
                        </a:spcAft>
                      </a:pPr>
                      <a:r>
                        <a:rPr lang="es-ES" sz="600">
                          <a:effectLst/>
                          <a:latin typeface="Arial" panose="020B0604020202020204" pitchFamily="34" charset="0"/>
                          <a:cs typeface="Arial" panose="020B0604020202020204" pitchFamily="34" charset="0"/>
                        </a:rPr>
                        <a:t>    sus </a:t>
                      </a:r>
                      <a:endParaRPr lang="es-MX" sz="600">
                        <a:effectLst/>
                        <a:latin typeface="Arial" panose="020B0604020202020204" pitchFamily="34" charset="0"/>
                        <a:cs typeface="Arial" panose="020B0604020202020204" pitchFamily="34" charset="0"/>
                      </a:endParaRPr>
                    </a:p>
                    <a:p>
                      <a:pPr>
                        <a:lnSpc>
                          <a:spcPct val="115000"/>
                        </a:lnSpc>
                        <a:spcAft>
                          <a:spcPts val="0"/>
                        </a:spcAft>
                      </a:pPr>
                      <a:r>
                        <a:rPr lang="es-ES" sz="600">
                          <a:effectLst/>
                          <a:latin typeface="Arial" panose="020B0604020202020204" pitchFamily="34" charset="0"/>
                          <a:cs typeface="Arial" panose="020B0604020202020204" pitchFamily="34" charset="0"/>
                        </a:rPr>
                        <a:t>    características?</a:t>
                      </a:r>
                      <a:endParaRPr lang="es-MX" sz="600">
                        <a:solidFill>
                          <a:srgbClr val="000000"/>
                        </a:solidFill>
                        <a:effectLst/>
                        <a:latin typeface="Arial" panose="020B0604020202020204" pitchFamily="34" charset="0"/>
                        <a:ea typeface="Arial"/>
                        <a:cs typeface="Arial" panose="020B0604020202020204" pitchFamily="34" charset="0"/>
                      </a:endParaRPr>
                    </a:p>
                  </a:txBody>
                  <a:tcPr marL="21181" marR="21181" marT="21181" marB="21181" anchor="ctr"/>
                </a:tc>
                <a:tc>
                  <a:txBody>
                    <a:bodyPr/>
                    <a:lstStyle/>
                    <a:p>
                      <a:pPr>
                        <a:lnSpc>
                          <a:spcPct val="115000"/>
                        </a:lnSpc>
                        <a:spcAft>
                          <a:spcPts val="0"/>
                        </a:spcAft>
                      </a:pPr>
                      <a:r>
                        <a:rPr lang="es-ES" sz="600" dirty="0">
                          <a:effectLst/>
                          <a:latin typeface="Arial" panose="020B0604020202020204" pitchFamily="34" charset="0"/>
                          <a:cs typeface="Arial" panose="020B0604020202020204" pitchFamily="34" charset="0"/>
                        </a:rPr>
                        <a:t>Interdependencia positiva (los alumnos colaboran y depende entre sí)</a:t>
                      </a:r>
                      <a:endParaRPr lang="es-MX" sz="600" dirty="0">
                        <a:effectLst/>
                        <a:latin typeface="Arial" panose="020B0604020202020204" pitchFamily="34" charset="0"/>
                        <a:cs typeface="Arial" panose="020B0604020202020204" pitchFamily="34" charset="0"/>
                      </a:endParaRPr>
                    </a:p>
                    <a:p>
                      <a:pPr>
                        <a:lnSpc>
                          <a:spcPct val="115000"/>
                        </a:lnSpc>
                        <a:spcAft>
                          <a:spcPts val="0"/>
                        </a:spcAft>
                      </a:pPr>
                      <a:r>
                        <a:rPr lang="es-ES" sz="600" dirty="0">
                          <a:effectLst/>
                          <a:latin typeface="Arial" panose="020B0604020202020204" pitchFamily="34" charset="0"/>
                          <a:cs typeface="Arial" panose="020B0604020202020204" pitchFamily="34" charset="0"/>
                        </a:rPr>
                        <a:t>Valoración individual y grupal (cada miembro es importante)</a:t>
                      </a:r>
                      <a:endParaRPr lang="es-MX" sz="600" dirty="0">
                        <a:effectLst/>
                        <a:latin typeface="Arial" panose="020B0604020202020204" pitchFamily="34" charset="0"/>
                        <a:cs typeface="Arial" panose="020B0604020202020204" pitchFamily="34" charset="0"/>
                      </a:endParaRPr>
                    </a:p>
                    <a:p>
                      <a:pPr>
                        <a:lnSpc>
                          <a:spcPct val="115000"/>
                        </a:lnSpc>
                        <a:spcAft>
                          <a:spcPts val="0"/>
                        </a:spcAft>
                      </a:pPr>
                      <a:r>
                        <a:rPr lang="es-ES" sz="600" dirty="0">
                          <a:effectLst/>
                          <a:latin typeface="Arial" panose="020B0604020202020204" pitchFamily="34" charset="0"/>
                          <a:cs typeface="Arial" panose="020B0604020202020204" pitchFamily="34" charset="0"/>
                        </a:rPr>
                        <a:t>Miembros heterogéneos (los alumnos poseen habilidades diferentes)</a:t>
                      </a:r>
                      <a:endParaRPr lang="es-MX" sz="600" dirty="0">
                        <a:effectLst/>
                        <a:latin typeface="Arial" panose="020B0604020202020204" pitchFamily="34" charset="0"/>
                        <a:cs typeface="Arial" panose="020B0604020202020204" pitchFamily="34" charset="0"/>
                      </a:endParaRPr>
                    </a:p>
                    <a:p>
                      <a:pPr>
                        <a:lnSpc>
                          <a:spcPct val="115000"/>
                        </a:lnSpc>
                        <a:spcAft>
                          <a:spcPts val="0"/>
                        </a:spcAft>
                      </a:pPr>
                      <a:r>
                        <a:rPr lang="es-ES" sz="600" dirty="0">
                          <a:effectLst/>
                          <a:latin typeface="Arial" panose="020B0604020202020204" pitchFamily="34" charset="0"/>
                          <a:cs typeface="Arial" panose="020B0604020202020204" pitchFamily="34" charset="0"/>
                        </a:rPr>
                        <a:t>Liderazgo compartido (todos los alumnos pueden ser líderes)</a:t>
                      </a:r>
                      <a:endParaRPr lang="es-MX" sz="600" dirty="0">
                        <a:effectLst/>
                        <a:latin typeface="Arial" panose="020B0604020202020204" pitchFamily="34" charset="0"/>
                        <a:cs typeface="Arial" panose="020B0604020202020204" pitchFamily="34" charset="0"/>
                      </a:endParaRPr>
                    </a:p>
                    <a:p>
                      <a:pPr>
                        <a:lnSpc>
                          <a:spcPct val="115000"/>
                        </a:lnSpc>
                        <a:spcAft>
                          <a:spcPts val="0"/>
                        </a:spcAft>
                      </a:pPr>
                      <a:r>
                        <a:rPr lang="es-ES" sz="600" dirty="0">
                          <a:effectLst/>
                          <a:latin typeface="Arial" panose="020B0604020202020204" pitchFamily="34" charset="0"/>
                          <a:cs typeface="Arial" panose="020B0604020202020204" pitchFamily="34" charset="0"/>
                        </a:rPr>
                        <a:t>Responsabilidad (todos colaboran)</a:t>
                      </a:r>
                      <a:endParaRPr lang="es-MX" sz="600" dirty="0">
                        <a:effectLst/>
                        <a:latin typeface="Arial" panose="020B0604020202020204" pitchFamily="34" charset="0"/>
                        <a:cs typeface="Arial" panose="020B0604020202020204" pitchFamily="34" charset="0"/>
                      </a:endParaRPr>
                    </a:p>
                    <a:p>
                      <a:pPr>
                        <a:lnSpc>
                          <a:spcPct val="115000"/>
                        </a:lnSpc>
                        <a:spcAft>
                          <a:spcPts val="0"/>
                        </a:spcAft>
                      </a:pPr>
                      <a:r>
                        <a:rPr lang="es-ES" sz="600" dirty="0">
                          <a:effectLst/>
                          <a:latin typeface="Arial" panose="020B0604020202020204" pitchFamily="34" charset="0"/>
                          <a:cs typeface="Arial" panose="020B0604020202020204" pitchFamily="34" charset="0"/>
                        </a:rPr>
                        <a:t>Enfatiza la tarea y su mantenimiento/proceso</a:t>
                      </a:r>
                      <a:endParaRPr lang="es-MX" sz="600" dirty="0">
                        <a:effectLst/>
                        <a:latin typeface="Arial" panose="020B0604020202020204" pitchFamily="34" charset="0"/>
                        <a:cs typeface="Arial" panose="020B0604020202020204" pitchFamily="34" charset="0"/>
                      </a:endParaRPr>
                    </a:p>
                    <a:p>
                      <a:pPr>
                        <a:lnSpc>
                          <a:spcPct val="115000"/>
                        </a:lnSpc>
                        <a:spcAft>
                          <a:spcPts val="0"/>
                        </a:spcAft>
                      </a:pPr>
                      <a:r>
                        <a:rPr lang="es-ES" sz="600" dirty="0">
                          <a:effectLst/>
                          <a:latin typeface="Arial" panose="020B0604020202020204" pitchFamily="34" charset="0"/>
                          <a:cs typeface="Arial" panose="020B0604020202020204" pitchFamily="34" charset="0"/>
                        </a:rPr>
                        <a:t>Desarrollo de habilidades sociales</a:t>
                      </a:r>
                      <a:endParaRPr lang="es-MX" sz="600" dirty="0">
                        <a:effectLst/>
                        <a:latin typeface="Arial" panose="020B0604020202020204" pitchFamily="34" charset="0"/>
                        <a:cs typeface="Arial" panose="020B0604020202020204" pitchFamily="34" charset="0"/>
                      </a:endParaRPr>
                    </a:p>
                    <a:p>
                      <a:pPr>
                        <a:lnSpc>
                          <a:spcPct val="115000"/>
                        </a:lnSpc>
                        <a:spcAft>
                          <a:spcPts val="0"/>
                        </a:spcAft>
                      </a:pPr>
                      <a:r>
                        <a:rPr lang="es-ES" sz="600" dirty="0">
                          <a:effectLst/>
                          <a:latin typeface="Arial" panose="020B0604020202020204" pitchFamily="34" charset="0"/>
                          <a:cs typeface="Arial" panose="020B0604020202020204" pitchFamily="34" charset="0"/>
                        </a:rPr>
                        <a:t>Intervención  y observación del docente</a:t>
                      </a:r>
                      <a:endParaRPr lang="es-MX" sz="600" dirty="0">
                        <a:effectLst/>
                        <a:latin typeface="Arial" panose="020B0604020202020204" pitchFamily="34" charset="0"/>
                        <a:cs typeface="Arial" panose="020B0604020202020204" pitchFamily="34" charset="0"/>
                      </a:endParaRPr>
                    </a:p>
                    <a:p>
                      <a:pPr>
                        <a:lnSpc>
                          <a:spcPct val="115000"/>
                        </a:lnSpc>
                        <a:spcAft>
                          <a:spcPts val="0"/>
                        </a:spcAft>
                      </a:pPr>
                      <a:r>
                        <a:rPr lang="es-ES" sz="600" dirty="0">
                          <a:effectLst/>
                          <a:latin typeface="Arial" panose="020B0604020202020204" pitchFamily="34" charset="0"/>
                          <a:cs typeface="Arial" panose="020B0604020202020204" pitchFamily="34" charset="0"/>
                        </a:rPr>
                        <a:t>Procesamiento </a:t>
                      </a:r>
                      <a:r>
                        <a:rPr lang="es-ES" sz="600" dirty="0" smtClean="0">
                          <a:effectLst/>
                          <a:latin typeface="Arial" panose="020B0604020202020204" pitchFamily="34" charset="0"/>
                          <a:cs typeface="Arial" panose="020B0604020202020204" pitchFamily="34" charset="0"/>
                        </a:rPr>
                        <a:t>grupal</a:t>
                      </a:r>
                      <a:endParaRPr lang="es-MX" sz="600" dirty="0">
                        <a:effectLst/>
                        <a:latin typeface="Arial" panose="020B0604020202020204" pitchFamily="34" charset="0"/>
                        <a:cs typeface="Arial" panose="020B0604020202020204" pitchFamily="34" charset="0"/>
                      </a:endParaRPr>
                    </a:p>
                  </a:txBody>
                  <a:tcPr marL="21181" marR="21181" marT="21181" marB="21181"/>
                </a:tc>
              </a:tr>
              <a:tr h="364732">
                <a:tc>
                  <a:txBody>
                    <a:bodyPr/>
                    <a:lstStyle/>
                    <a:p>
                      <a:pPr>
                        <a:lnSpc>
                          <a:spcPct val="115000"/>
                        </a:lnSpc>
                        <a:spcAft>
                          <a:spcPts val="0"/>
                        </a:spcAft>
                      </a:pPr>
                      <a:r>
                        <a:rPr lang="es-ES" sz="600">
                          <a:effectLst/>
                          <a:latin typeface="Arial" panose="020B0604020202020204" pitchFamily="34" charset="0"/>
                          <a:cs typeface="Arial" panose="020B0604020202020204" pitchFamily="34" charset="0"/>
                        </a:rPr>
                        <a:t>3. ¿ Cuáles son sus</a:t>
                      </a:r>
                      <a:endParaRPr lang="es-MX" sz="600">
                        <a:effectLst/>
                        <a:latin typeface="Arial" panose="020B0604020202020204" pitchFamily="34" charset="0"/>
                        <a:cs typeface="Arial" panose="020B0604020202020204" pitchFamily="34" charset="0"/>
                      </a:endParaRPr>
                    </a:p>
                    <a:p>
                      <a:pPr>
                        <a:lnSpc>
                          <a:spcPct val="115000"/>
                        </a:lnSpc>
                        <a:spcAft>
                          <a:spcPts val="0"/>
                        </a:spcAft>
                      </a:pPr>
                      <a:r>
                        <a:rPr lang="es-ES" sz="600">
                          <a:effectLst/>
                          <a:latin typeface="Arial" panose="020B0604020202020204" pitchFamily="34" charset="0"/>
                          <a:cs typeface="Arial" panose="020B0604020202020204" pitchFamily="34" charset="0"/>
                        </a:rPr>
                        <a:t>    objetivos? </a:t>
                      </a:r>
                      <a:endParaRPr lang="es-MX" sz="600">
                        <a:effectLst/>
                        <a:latin typeface="Arial" panose="020B0604020202020204" pitchFamily="34" charset="0"/>
                        <a:cs typeface="Arial" panose="020B0604020202020204" pitchFamily="34" charset="0"/>
                      </a:endParaRPr>
                    </a:p>
                    <a:p>
                      <a:pPr>
                        <a:lnSpc>
                          <a:spcPct val="115000"/>
                        </a:lnSpc>
                        <a:spcAft>
                          <a:spcPts val="0"/>
                        </a:spcAft>
                      </a:pPr>
                      <a:r>
                        <a:rPr lang="es-ES" sz="600">
                          <a:effectLst/>
                          <a:latin typeface="Arial" panose="020B0604020202020204" pitchFamily="34" charset="0"/>
                          <a:cs typeface="Arial" panose="020B0604020202020204" pitchFamily="34" charset="0"/>
                        </a:rPr>
                        <a:t> </a:t>
                      </a:r>
                      <a:endParaRPr lang="es-MX" sz="600">
                        <a:solidFill>
                          <a:srgbClr val="000000"/>
                        </a:solidFill>
                        <a:effectLst/>
                        <a:latin typeface="Arial" panose="020B0604020202020204" pitchFamily="34" charset="0"/>
                        <a:ea typeface="Arial"/>
                        <a:cs typeface="Arial" panose="020B0604020202020204" pitchFamily="34" charset="0"/>
                      </a:endParaRPr>
                    </a:p>
                  </a:txBody>
                  <a:tcPr marL="21181" marR="21181" marT="21181" marB="21181" anchor="ctr"/>
                </a:tc>
                <a:tc>
                  <a:txBody>
                    <a:bodyPr/>
                    <a:lstStyle/>
                    <a:p>
                      <a:pPr>
                        <a:lnSpc>
                          <a:spcPct val="115000"/>
                        </a:lnSpc>
                        <a:spcAft>
                          <a:spcPts val="0"/>
                        </a:spcAft>
                      </a:pPr>
                      <a:r>
                        <a:rPr lang="es-ES" sz="600" dirty="0">
                          <a:effectLst/>
                          <a:latin typeface="Arial" panose="020B0604020202020204" pitchFamily="34" charset="0"/>
                          <a:cs typeface="Arial" panose="020B0604020202020204" pitchFamily="34" charset="0"/>
                        </a:rPr>
                        <a:t>Establecer contextos mentales compartidos</a:t>
                      </a:r>
                      <a:endParaRPr lang="es-MX" sz="600" dirty="0">
                        <a:effectLst/>
                        <a:latin typeface="Arial" panose="020B0604020202020204" pitchFamily="34" charset="0"/>
                        <a:cs typeface="Arial" panose="020B0604020202020204" pitchFamily="34" charset="0"/>
                      </a:endParaRPr>
                    </a:p>
                    <a:p>
                      <a:pPr>
                        <a:lnSpc>
                          <a:spcPct val="115000"/>
                        </a:lnSpc>
                        <a:spcAft>
                          <a:spcPts val="0"/>
                        </a:spcAft>
                      </a:pPr>
                      <a:r>
                        <a:rPr lang="es-ES" sz="600" dirty="0">
                          <a:effectLst/>
                          <a:latin typeface="Arial" panose="020B0604020202020204" pitchFamily="34" charset="0"/>
                          <a:cs typeface="Arial" panose="020B0604020202020204" pitchFamily="34" charset="0"/>
                        </a:rPr>
                        <a:t>Resaltar la colaboración y el trabajo cooperativo en equipo</a:t>
                      </a:r>
                      <a:endParaRPr lang="es-MX" sz="600" dirty="0">
                        <a:effectLst/>
                        <a:latin typeface="Arial" panose="020B0604020202020204" pitchFamily="34" charset="0"/>
                        <a:cs typeface="Arial" panose="020B0604020202020204" pitchFamily="34" charset="0"/>
                      </a:endParaRPr>
                    </a:p>
                    <a:p>
                      <a:pPr>
                        <a:lnSpc>
                          <a:spcPct val="115000"/>
                        </a:lnSpc>
                        <a:spcAft>
                          <a:spcPts val="0"/>
                        </a:spcAft>
                      </a:pPr>
                      <a:r>
                        <a:rPr lang="es-ES" sz="600" dirty="0">
                          <a:effectLst/>
                          <a:latin typeface="Arial" panose="020B0604020202020204" pitchFamily="34" charset="0"/>
                          <a:cs typeface="Arial" panose="020B0604020202020204" pitchFamily="34" charset="0"/>
                        </a:rPr>
                        <a:t>Promover el trabajo integrado para lograr metas </a:t>
                      </a:r>
                      <a:r>
                        <a:rPr lang="es-ES" sz="600" dirty="0" smtClean="0">
                          <a:effectLst/>
                          <a:latin typeface="Arial" panose="020B0604020202020204" pitchFamily="34" charset="0"/>
                          <a:cs typeface="Arial" panose="020B0604020202020204" pitchFamily="34" charset="0"/>
                        </a:rPr>
                        <a:t>comunes</a:t>
                      </a:r>
                      <a:endParaRPr lang="es-MX" sz="600" dirty="0">
                        <a:effectLst/>
                        <a:latin typeface="Arial" panose="020B0604020202020204" pitchFamily="34" charset="0"/>
                        <a:cs typeface="Arial" panose="020B0604020202020204" pitchFamily="34" charset="0"/>
                      </a:endParaRPr>
                    </a:p>
                  </a:txBody>
                  <a:tcPr marL="21181" marR="21181" marT="21181" marB="21181"/>
                </a:tc>
              </a:tr>
              <a:tr h="750719">
                <a:tc>
                  <a:txBody>
                    <a:bodyPr/>
                    <a:lstStyle/>
                    <a:p>
                      <a:pPr>
                        <a:lnSpc>
                          <a:spcPct val="115000"/>
                        </a:lnSpc>
                        <a:spcAft>
                          <a:spcPts val="0"/>
                        </a:spcAft>
                      </a:pPr>
                      <a:r>
                        <a:rPr lang="es-ES" sz="600" dirty="0">
                          <a:effectLst/>
                          <a:latin typeface="Arial" panose="020B0604020202020204" pitchFamily="34" charset="0"/>
                          <a:cs typeface="Arial" panose="020B0604020202020204" pitchFamily="34" charset="0"/>
                        </a:rPr>
                        <a:t>4. ¿Cuáles son </a:t>
                      </a:r>
                      <a:r>
                        <a:rPr lang="es-ES" sz="600" dirty="0" smtClean="0">
                          <a:effectLst/>
                          <a:latin typeface="Arial" panose="020B0604020202020204" pitchFamily="34" charset="0"/>
                          <a:cs typeface="Arial" panose="020B0604020202020204" pitchFamily="34" charset="0"/>
                        </a:rPr>
                        <a:t>las</a:t>
                      </a:r>
                      <a:r>
                        <a:rPr lang="es-MX" sz="600" baseline="0" dirty="0" smtClean="0">
                          <a:effectLst/>
                          <a:latin typeface="Arial" panose="020B0604020202020204" pitchFamily="34" charset="0"/>
                          <a:cs typeface="Arial" panose="020B0604020202020204" pitchFamily="34" charset="0"/>
                        </a:rPr>
                        <a:t> </a:t>
                      </a:r>
                      <a:r>
                        <a:rPr lang="es-ES" sz="600" dirty="0" smtClean="0">
                          <a:effectLst/>
                          <a:latin typeface="Arial" panose="020B0604020202020204" pitchFamily="34" charset="0"/>
                          <a:cs typeface="Arial" panose="020B0604020202020204" pitchFamily="34" charset="0"/>
                        </a:rPr>
                        <a:t>acciones </a:t>
                      </a:r>
                      <a:r>
                        <a:rPr lang="es-ES" sz="600" dirty="0">
                          <a:effectLst/>
                          <a:latin typeface="Arial" panose="020B0604020202020204" pitchFamily="34" charset="0"/>
                          <a:cs typeface="Arial" panose="020B0604020202020204" pitchFamily="34" charset="0"/>
                        </a:rPr>
                        <a:t>de  </a:t>
                      </a:r>
                      <a:endParaRPr lang="es-MX" sz="600" dirty="0">
                        <a:effectLst/>
                        <a:latin typeface="Arial" panose="020B0604020202020204" pitchFamily="34" charset="0"/>
                        <a:cs typeface="Arial" panose="020B0604020202020204" pitchFamily="34" charset="0"/>
                      </a:endParaRPr>
                    </a:p>
                    <a:p>
                      <a:pPr>
                        <a:lnSpc>
                          <a:spcPct val="115000"/>
                        </a:lnSpc>
                        <a:spcAft>
                          <a:spcPts val="0"/>
                        </a:spcAft>
                      </a:pPr>
                      <a:r>
                        <a:rPr lang="es-ES" sz="600" dirty="0" smtClean="0">
                          <a:effectLst/>
                          <a:latin typeface="Arial" panose="020B0604020202020204" pitchFamily="34" charset="0"/>
                          <a:cs typeface="Arial" panose="020B0604020202020204" pitchFamily="34" charset="0"/>
                        </a:rPr>
                        <a:t>planeación </a:t>
                      </a:r>
                      <a:r>
                        <a:rPr lang="es-ES" sz="600" dirty="0">
                          <a:effectLst/>
                          <a:latin typeface="Arial" panose="020B0604020202020204" pitchFamily="34" charset="0"/>
                          <a:cs typeface="Arial" panose="020B0604020202020204" pitchFamily="34" charset="0"/>
                        </a:rPr>
                        <a:t>y   acompañamiento </a:t>
                      </a:r>
                      <a:endParaRPr lang="es-MX" sz="600" dirty="0">
                        <a:effectLst/>
                        <a:latin typeface="Arial" panose="020B0604020202020204" pitchFamily="34" charset="0"/>
                        <a:cs typeface="Arial" panose="020B0604020202020204" pitchFamily="34" charset="0"/>
                      </a:endParaRPr>
                    </a:p>
                    <a:p>
                      <a:pPr>
                        <a:lnSpc>
                          <a:spcPct val="115000"/>
                        </a:lnSpc>
                        <a:spcAft>
                          <a:spcPts val="0"/>
                        </a:spcAft>
                      </a:pPr>
                      <a:r>
                        <a:rPr lang="es-ES" sz="600" dirty="0" smtClean="0">
                          <a:effectLst/>
                          <a:latin typeface="Arial" panose="020B0604020202020204" pitchFamily="34" charset="0"/>
                          <a:cs typeface="Arial" panose="020B0604020202020204" pitchFamily="34" charset="0"/>
                        </a:rPr>
                        <a:t>más </a:t>
                      </a:r>
                      <a:r>
                        <a:rPr lang="es-ES" sz="600" dirty="0">
                          <a:effectLst/>
                          <a:latin typeface="Arial" panose="020B0604020202020204" pitchFamily="34" charset="0"/>
                          <a:cs typeface="Arial" panose="020B0604020202020204" pitchFamily="34" charset="0"/>
                        </a:rPr>
                        <a:t>importantes </a:t>
                      </a:r>
                      <a:r>
                        <a:rPr lang="es-MX" sz="600" baseline="0" dirty="0" smtClean="0">
                          <a:effectLst/>
                          <a:latin typeface="Arial" panose="020B0604020202020204" pitchFamily="34" charset="0"/>
                          <a:cs typeface="Arial" panose="020B0604020202020204" pitchFamily="34" charset="0"/>
                        </a:rPr>
                        <a:t> </a:t>
                      </a:r>
                      <a:r>
                        <a:rPr lang="es-ES" sz="600" dirty="0" smtClean="0">
                          <a:effectLst/>
                          <a:latin typeface="Arial" panose="020B0604020202020204" pitchFamily="34" charset="0"/>
                          <a:cs typeface="Arial" panose="020B0604020202020204" pitchFamily="34" charset="0"/>
                        </a:rPr>
                        <a:t>del  </a:t>
                      </a:r>
                      <a:r>
                        <a:rPr lang="es-ES" sz="600" dirty="0">
                          <a:effectLst/>
                          <a:latin typeface="Arial" panose="020B0604020202020204" pitchFamily="34" charset="0"/>
                          <a:cs typeface="Arial" panose="020B0604020202020204" pitchFamily="34" charset="0"/>
                        </a:rPr>
                        <a:t>profesor, en</a:t>
                      </a:r>
                      <a:endParaRPr lang="es-MX" sz="600" dirty="0">
                        <a:effectLst/>
                        <a:latin typeface="Arial" panose="020B0604020202020204" pitchFamily="34" charset="0"/>
                        <a:cs typeface="Arial" panose="020B0604020202020204" pitchFamily="34" charset="0"/>
                      </a:endParaRPr>
                    </a:p>
                    <a:p>
                      <a:pPr>
                        <a:lnSpc>
                          <a:spcPct val="115000"/>
                        </a:lnSpc>
                        <a:spcAft>
                          <a:spcPts val="0"/>
                        </a:spcAft>
                      </a:pPr>
                      <a:r>
                        <a:rPr lang="es-ES" sz="600" dirty="0" smtClean="0">
                          <a:effectLst/>
                          <a:latin typeface="Arial" panose="020B0604020202020204" pitchFamily="34" charset="0"/>
                          <a:cs typeface="Arial" panose="020B0604020202020204" pitchFamily="34" charset="0"/>
                        </a:rPr>
                        <a:t>éste </a:t>
                      </a:r>
                      <a:r>
                        <a:rPr lang="es-ES" sz="600" dirty="0">
                          <a:effectLst/>
                          <a:latin typeface="Arial" panose="020B0604020202020204" pitchFamily="34" charset="0"/>
                          <a:cs typeface="Arial" panose="020B0604020202020204" pitchFamily="34" charset="0"/>
                        </a:rPr>
                        <a:t>tipo </a:t>
                      </a:r>
                      <a:r>
                        <a:rPr lang="es-ES" sz="600" dirty="0" smtClean="0">
                          <a:effectLst/>
                          <a:latin typeface="Arial" panose="020B0604020202020204" pitchFamily="34" charset="0"/>
                          <a:cs typeface="Arial" panose="020B0604020202020204" pitchFamily="34" charset="0"/>
                        </a:rPr>
                        <a:t>de</a:t>
                      </a:r>
                      <a:r>
                        <a:rPr lang="es-MX" sz="600" baseline="0" dirty="0" smtClean="0">
                          <a:effectLst/>
                          <a:latin typeface="Arial" panose="020B0604020202020204" pitchFamily="34" charset="0"/>
                          <a:cs typeface="Arial" panose="020B0604020202020204" pitchFamily="34" charset="0"/>
                        </a:rPr>
                        <a:t> </a:t>
                      </a:r>
                      <a:r>
                        <a:rPr lang="es-ES" sz="600" dirty="0" smtClean="0">
                          <a:effectLst/>
                          <a:latin typeface="Arial" panose="020B0604020202020204" pitchFamily="34" charset="0"/>
                          <a:cs typeface="Arial" panose="020B0604020202020204" pitchFamily="34" charset="0"/>
                        </a:rPr>
                        <a:t>trabajo</a:t>
                      </a:r>
                      <a:r>
                        <a:rPr lang="es-ES" sz="600" dirty="0">
                          <a:effectLst/>
                          <a:latin typeface="Arial" panose="020B0604020202020204" pitchFamily="34" charset="0"/>
                          <a:cs typeface="Arial" panose="020B0604020202020204" pitchFamily="34" charset="0"/>
                        </a:rPr>
                        <a:t>?</a:t>
                      </a:r>
                      <a:endParaRPr lang="es-MX" sz="600" dirty="0">
                        <a:effectLst/>
                        <a:latin typeface="Arial" panose="020B0604020202020204" pitchFamily="34" charset="0"/>
                        <a:cs typeface="Arial" panose="020B0604020202020204" pitchFamily="34" charset="0"/>
                      </a:endParaRPr>
                    </a:p>
                    <a:p>
                      <a:pPr>
                        <a:lnSpc>
                          <a:spcPct val="115000"/>
                        </a:lnSpc>
                        <a:spcAft>
                          <a:spcPts val="0"/>
                        </a:spcAft>
                      </a:pPr>
                      <a:r>
                        <a:rPr lang="es-ES" sz="600" dirty="0">
                          <a:effectLst/>
                          <a:latin typeface="Arial" panose="020B0604020202020204" pitchFamily="34" charset="0"/>
                          <a:cs typeface="Arial" panose="020B0604020202020204" pitchFamily="34" charset="0"/>
                        </a:rPr>
                        <a:t> </a:t>
                      </a:r>
                      <a:endParaRPr lang="es-MX" sz="600" dirty="0">
                        <a:solidFill>
                          <a:srgbClr val="000000"/>
                        </a:solidFill>
                        <a:effectLst/>
                        <a:latin typeface="Arial" panose="020B0604020202020204" pitchFamily="34" charset="0"/>
                        <a:ea typeface="Arial"/>
                        <a:cs typeface="Arial" panose="020B0604020202020204" pitchFamily="34" charset="0"/>
                      </a:endParaRPr>
                    </a:p>
                  </a:txBody>
                  <a:tcPr marL="21181" marR="21181" marT="21181" marB="21181" anchor="ctr"/>
                </a:tc>
                <a:tc>
                  <a:txBody>
                    <a:bodyPr/>
                    <a:lstStyle/>
                    <a:p>
                      <a:pPr>
                        <a:lnSpc>
                          <a:spcPct val="115000"/>
                        </a:lnSpc>
                        <a:spcAft>
                          <a:spcPts val="0"/>
                        </a:spcAft>
                      </a:pPr>
                      <a:r>
                        <a:rPr lang="es-ES" sz="600">
                          <a:effectLst/>
                          <a:latin typeface="Arial" panose="020B0604020202020204" pitchFamily="34" charset="0"/>
                          <a:cs typeface="Arial" panose="020B0604020202020204" pitchFamily="34" charset="0"/>
                        </a:rPr>
                        <a:t>Delimitar bien el objeto de estudio</a:t>
                      </a:r>
                      <a:endParaRPr lang="es-MX" sz="600">
                        <a:effectLst/>
                        <a:latin typeface="Arial" panose="020B0604020202020204" pitchFamily="34" charset="0"/>
                        <a:cs typeface="Arial" panose="020B0604020202020204" pitchFamily="34" charset="0"/>
                      </a:endParaRPr>
                    </a:p>
                    <a:p>
                      <a:pPr>
                        <a:lnSpc>
                          <a:spcPct val="115000"/>
                        </a:lnSpc>
                        <a:spcAft>
                          <a:spcPts val="0"/>
                        </a:spcAft>
                      </a:pPr>
                      <a:r>
                        <a:rPr lang="es-ES" sz="600">
                          <a:effectLst/>
                          <a:latin typeface="Arial" panose="020B0604020202020204" pitchFamily="34" charset="0"/>
                          <a:cs typeface="Arial" panose="020B0604020202020204" pitchFamily="34" charset="0"/>
                        </a:rPr>
                        <a:t>Organizar al grupo</a:t>
                      </a:r>
                      <a:endParaRPr lang="es-MX" sz="600">
                        <a:effectLst/>
                        <a:latin typeface="Arial" panose="020B0604020202020204" pitchFamily="34" charset="0"/>
                        <a:cs typeface="Arial" panose="020B0604020202020204" pitchFamily="34" charset="0"/>
                      </a:endParaRPr>
                    </a:p>
                    <a:p>
                      <a:pPr>
                        <a:lnSpc>
                          <a:spcPct val="115000"/>
                        </a:lnSpc>
                        <a:spcAft>
                          <a:spcPts val="0"/>
                        </a:spcAft>
                      </a:pPr>
                      <a:r>
                        <a:rPr lang="es-ES" sz="600">
                          <a:effectLst/>
                          <a:latin typeface="Arial" panose="020B0604020202020204" pitchFamily="34" charset="0"/>
                          <a:cs typeface="Arial" panose="020B0604020202020204" pitchFamily="34" charset="0"/>
                        </a:rPr>
                        <a:t>Crear un ambiente escolar adecuado</a:t>
                      </a:r>
                      <a:endParaRPr lang="es-MX" sz="600">
                        <a:effectLst/>
                        <a:latin typeface="Arial" panose="020B0604020202020204" pitchFamily="34" charset="0"/>
                        <a:cs typeface="Arial" panose="020B0604020202020204" pitchFamily="34" charset="0"/>
                      </a:endParaRPr>
                    </a:p>
                    <a:p>
                      <a:pPr>
                        <a:lnSpc>
                          <a:spcPct val="115000"/>
                        </a:lnSpc>
                        <a:spcAft>
                          <a:spcPts val="0"/>
                        </a:spcAft>
                      </a:pPr>
                      <a:r>
                        <a:rPr lang="es-ES" sz="600">
                          <a:effectLst/>
                          <a:latin typeface="Arial" panose="020B0604020202020204" pitchFamily="34" charset="0"/>
                          <a:cs typeface="Arial" panose="020B0604020202020204" pitchFamily="34" charset="0"/>
                        </a:rPr>
                        <a:t>Estructurar evaluaciones</a:t>
                      </a:r>
                      <a:endParaRPr lang="es-MX" sz="600">
                        <a:effectLst/>
                        <a:latin typeface="Arial" panose="020B0604020202020204" pitchFamily="34" charset="0"/>
                        <a:cs typeface="Arial" panose="020B0604020202020204" pitchFamily="34" charset="0"/>
                      </a:endParaRPr>
                    </a:p>
                    <a:p>
                      <a:pPr>
                        <a:lnSpc>
                          <a:spcPct val="115000"/>
                        </a:lnSpc>
                        <a:spcAft>
                          <a:spcPts val="0"/>
                        </a:spcAft>
                      </a:pPr>
                      <a:r>
                        <a:rPr lang="es-ES" sz="600">
                          <a:effectLst/>
                          <a:latin typeface="Arial" panose="020B0604020202020204" pitchFamily="34" charset="0"/>
                          <a:cs typeface="Arial" panose="020B0604020202020204" pitchFamily="34" charset="0"/>
                        </a:rPr>
                        <a:t>Valorar la pertinencia de las propuestas</a:t>
                      </a:r>
                      <a:endParaRPr lang="es-MX" sz="600">
                        <a:solidFill>
                          <a:srgbClr val="000000"/>
                        </a:solidFill>
                        <a:effectLst/>
                        <a:latin typeface="Arial" panose="020B0604020202020204" pitchFamily="34" charset="0"/>
                        <a:ea typeface="Arial"/>
                        <a:cs typeface="Arial" panose="020B0604020202020204" pitchFamily="34" charset="0"/>
                      </a:endParaRPr>
                    </a:p>
                  </a:txBody>
                  <a:tcPr marL="21181" marR="21181" marT="21181" marB="21181"/>
                </a:tc>
              </a:tr>
              <a:tr h="596324">
                <a:tc>
                  <a:txBody>
                    <a:bodyPr/>
                    <a:lstStyle/>
                    <a:p>
                      <a:pPr>
                        <a:lnSpc>
                          <a:spcPct val="115000"/>
                        </a:lnSpc>
                        <a:spcAft>
                          <a:spcPts val="0"/>
                        </a:spcAft>
                      </a:pPr>
                      <a:r>
                        <a:rPr lang="es-ES" sz="600" dirty="0">
                          <a:effectLst/>
                          <a:latin typeface="Arial" panose="020B0604020202020204" pitchFamily="34" charset="0"/>
                          <a:cs typeface="Arial" panose="020B0604020202020204" pitchFamily="34" charset="0"/>
                        </a:rPr>
                        <a:t>5. ¿De </a:t>
                      </a:r>
                      <a:r>
                        <a:rPr lang="es-ES" sz="600" dirty="0" smtClean="0">
                          <a:effectLst/>
                          <a:latin typeface="Arial" panose="020B0604020202020204" pitchFamily="34" charset="0"/>
                          <a:cs typeface="Arial" panose="020B0604020202020204" pitchFamily="34" charset="0"/>
                        </a:rPr>
                        <a:t>qué</a:t>
                      </a:r>
                      <a:r>
                        <a:rPr lang="es-MX" sz="600" baseline="0" dirty="0" smtClean="0">
                          <a:effectLst/>
                          <a:latin typeface="Arial" panose="020B0604020202020204" pitchFamily="34" charset="0"/>
                          <a:cs typeface="Arial" panose="020B0604020202020204" pitchFamily="34" charset="0"/>
                        </a:rPr>
                        <a:t> </a:t>
                      </a:r>
                      <a:r>
                        <a:rPr lang="es-ES" sz="600" dirty="0" smtClean="0">
                          <a:effectLst/>
                          <a:latin typeface="Arial" panose="020B0604020202020204" pitchFamily="34" charset="0"/>
                          <a:cs typeface="Arial" panose="020B0604020202020204" pitchFamily="34" charset="0"/>
                        </a:rPr>
                        <a:t>manera</a:t>
                      </a:r>
                      <a:r>
                        <a:rPr lang="es-MX" sz="600" baseline="0" dirty="0" smtClean="0">
                          <a:effectLst/>
                          <a:latin typeface="Arial" panose="020B0604020202020204" pitchFamily="34" charset="0"/>
                          <a:cs typeface="Arial" panose="020B0604020202020204" pitchFamily="34" charset="0"/>
                        </a:rPr>
                        <a:t> </a:t>
                      </a:r>
                      <a:r>
                        <a:rPr lang="es-ES" sz="600" dirty="0" smtClean="0">
                          <a:effectLst/>
                          <a:latin typeface="Arial" panose="020B0604020202020204" pitchFamily="34" charset="0"/>
                          <a:cs typeface="Arial" panose="020B0604020202020204" pitchFamily="34" charset="0"/>
                        </a:rPr>
                        <a:t>se  </a:t>
                      </a:r>
                      <a:r>
                        <a:rPr lang="es-ES" sz="600" dirty="0">
                          <a:effectLst/>
                          <a:latin typeface="Arial" panose="020B0604020202020204" pitchFamily="34" charset="0"/>
                          <a:cs typeface="Arial" panose="020B0604020202020204" pitchFamily="34" charset="0"/>
                        </a:rPr>
                        <a:t>vinculan  </a:t>
                      </a:r>
                      <a:r>
                        <a:rPr lang="es-ES" sz="600" dirty="0" smtClean="0">
                          <a:effectLst/>
                          <a:latin typeface="Arial" panose="020B0604020202020204" pitchFamily="34" charset="0"/>
                          <a:cs typeface="Arial" panose="020B0604020202020204" pitchFamily="34" charset="0"/>
                        </a:rPr>
                        <a:t>el</a:t>
                      </a:r>
                      <a:r>
                        <a:rPr lang="es-MX" sz="600" baseline="0" dirty="0" smtClean="0">
                          <a:effectLst/>
                          <a:latin typeface="Arial" panose="020B0604020202020204" pitchFamily="34" charset="0"/>
                          <a:cs typeface="Arial" panose="020B0604020202020204" pitchFamily="34" charset="0"/>
                        </a:rPr>
                        <a:t> </a:t>
                      </a:r>
                      <a:r>
                        <a:rPr lang="es-ES" sz="600" dirty="0" smtClean="0">
                          <a:effectLst/>
                          <a:latin typeface="Arial" panose="020B0604020202020204" pitchFamily="34" charset="0"/>
                          <a:cs typeface="Arial" panose="020B0604020202020204" pitchFamily="34" charset="0"/>
                        </a:rPr>
                        <a:t>trabajo</a:t>
                      </a:r>
                      <a:r>
                        <a:rPr lang="es-MX" sz="600" baseline="0" dirty="0" smtClean="0">
                          <a:effectLst/>
                          <a:latin typeface="Arial" panose="020B0604020202020204" pitchFamily="34" charset="0"/>
                          <a:cs typeface="Arial" panose="020B0604020202020204" pitchFamily="34" charset="0"/>
                        </a:rPr>
                        <a:t> </a:t>
                      </a:r>
                      <a:r>
                        <a:rPr lang="es-ES" sz="600" dirty="0" smtClean="0">
                          <a:effectLst/>
                          <a:latin typeface="Arial" panose="020B0604020202020204" pitchFamily="34" charset="0"/>
                          <a:cs typeface="Arial" panose="020B0604020202020204" pitchFamily="34" charset="0"/>
                        </a:rPr>
                        <a:t>interdisciplinario, y </a:t>
                      </a:r>
                      <a:r>
                        <a:rPr lang="es-ES" sz="600" dirty="0">
                          <a:effectLst/>
                          <a:latin typeface="Arial" panose="020B0604020202020204" pitchFamily="34" charset="0"/>
                          <a:cs typeface="Arial" panose="020B0604020202020204" pitchFamily="34" charset="0"/>
                        </a:rPr>
                        <a:t>el </a:t>
                      </a:r>
                      <a:r>
                        <a:rPr lang="es-ES" sz="600" dirty="0" smtClean="0">
                          <a:effectLst/>
                          <a:latin typeface="Arial" panose="020B0604020202020204" pitchFamily="34" charset="0"/>
                          <a:cs typeface="Arial" panose="020B0604020202020204" pitchFamily="34" charset="0"/>
                        </a:rPr>
                        <a:t>aprendizaje</a:t>
                      </a:r>
                      <a:r>
                        <a:rPr lang="es-MX" sz="600" baseline="0" dirty="0" smtClean="0">
                          <a:effectLst/>
                          <a:latin typeface="Arial" panose="020B0604020202020204" pitchFamily="34" charset="0"/>
                          <a:cs typeface="Arial" panose="020B0604020202020204" pitchFamily="34" charset="0"/>
                        </a:rPr>
                        <a:t> </a:t>
                      </a:r>
                      <a:r>
                        <a:rPr lang="es-ES" sz="600" dirty="0" smtClean="0">
                          <a:effectLst/>
                          <a:latin typeface="Arial" panose="020B0604020202020204" pitchFamily="34" charset="0"/>
                          <a:cs typeface="Arial" panose="020B0604020202020204" pitchFamily="34" charset="0"/>
                        </a:rPr>
                        <a:t>cooperativo</a:t>
                      </a:r>
                      <a:r>
                        <a:rPr lang="es-ES" sz="600" dirty="0">
                          <a:effectLst/>
                          <a:latin typeface="Arial" panose="020B0604020202020204" pitchFamily="34" charset="0"/>
                          <a:cs typeface="Arial" panose="020B0604020202020204" pitchFamily="34" charset="0"/>
                        </a:rPr>
                        <a:t>?</a:t>
                      </a:r>
                      <a:endParaRPr lang="es-MX" sz="600" dirty="0">
                        <a:solidFill>
                          <a:srgbClr val="000000"/>
                        </a:solidFill>
                        <a:effectLst/>
                        <a:latin typeface="Arial" panose="020B0604020202020204" pitchFamily="34" charset="0"/>
                        <a:ea typeface="Arial"/>
                        <a:cs typeface="Arial" panose="020B0604020202020204" pitchFamily="34" charset="0"/>
                      </a:endParaRPr>
                    </a:p>
                  </a:txBody>
                  <a:tcPr marL="21181" marR="21181" marT="21181" marB="21181" anchor="ctr"/>
                </a:tc>
                <a:tc>
                  <a:txBody>
                    <a:bodyPr/>
                    <a:lstStyle/>
                    <a:p>
                      <a:pPr>
                        <a:lnSpc>
                          <a:spcPct val="115000"/>
                        </a:lnSpc>
                        <a:spcAft>
                          <a:spcPts val="0"/>
                        </a:spcAft>
                      </a:pPr>
                      <a:r>
                        <a:rPr lang="es-ES" sz="600" dirty="0">
                          <a:effectLst/>
                          <a:latin typeface="Arial" panose="020B0604020202020204" pitchFamily="34" charset="0"/>
                          <a:cs typeface="Arial" panose="020B0604020202020204" pitchFamily="34" charset="0"/>
                        </a:rPr>
                        <a:t>Se vincula con el planteamiento de los objetivos que integran el conocimiento de las diversas áreas</a:t>
                      </a:r>
                      <a:endParaRPr lang="es-MX" sz="600" dirty="0">
                        <a:solidFill>
                          <a:srgbClr val="000000"/>
                        </a:solidFill>
                        <a:effectLst/>
                        <a:latin typeface="Arial" panose="020B0604020202020204" pitchFamily="34" charset="0"/>
                        <a:ea typeface="Arial"/>
                        <a:cs typeface="Arial" panose="020B0604020202020204" pitchFamily="34" charset="0"/>
                      </a:endParaRPr>
                    </a:p>
                  </a:txBody>
                  <a:tcPr marL="21181" marR="21181" marT="21181" marB="21181"/>
                </a:tc>
              </a:tr>
            </a:tbl>
          </a:graphicData>
        </a:graphic>
      </p:graphicFrame>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5</a:t>
            </a:fld>
            <a:endParaRPr lang="es-MX"/>
          </a:p>
        </p:txBody>
      </p:sp>
      <p:sp>
        <p:nvSpPr>
          <p:cNvPr id="5" name="4 Rectángulo"/>
          <p:cNvSpPr/>
          <p:nvPr/>
        </p:nvSpPr>
        <p:spPr>
          <a:xfrm>
            <a:off x="1187624" y="0"/>
            <a:ext cx="7956376" cy="461665"/>
          </a:xfrm>
          <a:prstGeom prst="rect">
            <a:avLst/>
          </a:prstGeom>
        </p:spPr>
        <p:txBody>
          <a:bodyPr wrap="square">
            <a:spAutoFit/>
          </a:bodyPr>
          <a:lstStyle/>
          <a:p>
            <a:r>
              <a:rPr lang="es-MX" sz="800" b="1" dirty="0">
                <a:latin typeface="Arial" panose="020B0604020202020204" pitchFamily="34" charset="0"/>
                <a:cs typeface="Arial" panose="020B0604020202020204" pitchFamily="34" charset="0"/>
              </a:rPr>
              <a:t>1ª  Reunión de trabajo.</a:t>
            </a:r>
          </a:p>
          <a:p>
            <a:r>
              <a:rPr lang="es-MX" sz="800" b="1" dirty="0">
                <a:latin typeface="Arial" panose="020B0604020202020204" pitchFamily="34" charset="0"/>
                <a:cs typeface="Arial" panose="020B0604020202020204" pitchFamily="34" charset="0"/>
              </a:rPr>
              <a:t>5.a  Productos generados en la primera sesión de trabajo. </a:t>
            </a:r>
          </a:p>
          <a:p>
            <a:r>
              <a:rPr lang="es-MX" sz="800" b="1" dirty="0">
                <a:latin typeface="Arial" panose="020B0604020202020204" pitchFamily="34" charset="0"/>
                <a:cs typeface="Arial" panose="020B0604020202020204" pitchFamily="34" charset="0"/>
              </a:rPr>
              <a:t>       1. Producto 1. C.A.I.A.C. Conclusiones </a:t>
            </a:r>
            <a:r>
              <a:rPr lang="es-MX" sz="800" b="1" dirty="0" smtClean="0">
                <a:latin typeface="Arial" panose="020B0604020202020204" pitchFamily="34" charset="0"/>
                <a:cs typeface="Arial" panose="020B0604020202020204" pitchFamily="34" charset="0"/>
              </a:rPr>
              <a:t>Generales. Interdisciplinariedad</a:t>
            </a:r>
            <a:endParaRPr lang="es-MX" sz="800" b="1" dirty="0"/>
          </a:p>
        </p:txBody>
      </p:sp>
    </p:spTree>
    <p:extLst>
      <p:ext uri="{BB962C8B-B14F-4D97-AF65-F5344CB8AC3E}">
        <p14:creationId xmlns:p14="http://schemas.microsoft.com/office/powerpoint/2010/main" val="5574446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50</a:t>
            </a:fld>
            <a:endParaRPr lang="es-MX"/>
          </a:p>
        </p:txBody>
      </p:sp>
      <p:sp>
        <p:nvSpPr>
          <p:cNvPr id="4" name="3 CuadroTexto"/>
          <p:cNvSpPr txBox="1"/>
          <p:nvPr/>
        </p:nvSpPr>
        <p:spPr>
          <a:xfrm>
            <a:off x="612775" y="260648"/>
            <a:ext cx="6064481" cy="646331"/>
          </a:xfrm>
          <a:prstGeom prst="rect">
            <a:avLst/>
          </a:prstGeom>
          <a:noFill/>
        </p:spPr>
        <p:txBody>
          <a:bodyPr wrap="none" rtlCol="0">
            <a:spAutoFit/>
          </a:bodyPr>
          <a:lstStyle/>
          <a:p>
            <a:r>
              <a:rPr lang="es-MX" dirty="0" smtClean="0"/>
              <a:t>5i Productos en orden consecutivo del 4 en adelante</a:t>
            </a:r>
          </a:p>
          <a:p>
            <a:r>
              <a:rPr lang="es-MX" dirty="0" smtClean="0"/>
              <a:t>10. Evaluación. Tipos, y herramientas de aprendizaje</a:t>
            </a:r>
            <a:endParaRPr lang="es-MX" dirty="0"/>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079" t="24561" r="19865" b="8825"/>
          <a:stretch/>
        </p:blipFill>
        <p:spPr bwMode="auto">
          <a:xfrm>
            <a:off x="971600" y="1052736"/>
            <a:ext cx="7813964" cy="4873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48681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51</a:t>
            </a:fld>
            <a:endParaRPr lang="es-MX"/>
          </a:p>
        </p:txBody>
      </p:sp>
      <p:sp>
        <p:nvSpPr>
          <p:cNvPr id="4" name="3 CuadroTexto"/>
          <p:cNvSpPr txBox="1"/>
          <p:nvPr/>
        </p:nvSpPr>
        <p:spPr>
          <a:xfrm>
            <a:off x="612775" y="260648"/>
            <a:ext cx="6295313" cy="646331"/>
          </a:xfrm>
          <a:prstGeom prst="rect">
            <a:avLst/>
          </a:prstGeom>
          <a:noFill/>
        </p:spPr>
        <p:txBody>
          <a:bodyPr wrap="none" rtlCol="0">
            <a:spAutoFit/>
          </a:bodyPr>
          <a:lstStyle/>
          <a:p>
            <a:r>
              <a:rPr lang="es-MX" dirty="0" smtClean="0"/>
              <a:t>5i Productos en orden consecutivo del 4 en adelante</a:t>
            </a:r>
          </a:p>
          <a:p>
            <a:r>
              <a:rPr lang="es-MX" dirty="0" smtClean="0"/>
              <a:t>11. Evaluación. Formatos. Prerrequisitos</a:t>
            </a:r>
            <a:endParaRPr lang="es-MX" dirty="0"/>
          </a:p>
        </p:txBody>
      </p:sp>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531" t="24649" r="23167" b="8529"/>
          <a:stretch/>
        </p:blipFill>
        <p:spPr bwMode="auto">
          <a:xfrm>
            <a:off x="1146079" y="1052736"/>
            <a:ext cx="6882305" cy="4850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8990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52</a:t>
            </a:fld>
            <a:endParaRPr lang="es-MX"/>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00" t="26283" r="21781" b="7799"/>
          <a:stretch/>
        </p:blipFill>
        <p:spPr bwMode="auto">
          <a:xfrm>
            <a:off x="1115616" y="1031309"/>
            <a:ext cx="7184571" cy="4821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12775" y="260648"/>
            <a:ext cx="6295313" cy="646331"/>
          </a:xfrm>
          <a:prstGeom prst="rect">
            <a:avLst/>
          </a:prstGeom>
          <a:noFill/>
        </p:spPr>
        <p:txBody>
          <a:bodyPr wrap="none" rtlCol="0">
            <a:spAutoFit/>
          </a:bodyPr>
          <a:lstStyle/>
          <a:p>
            <a:r>
              <a:rPr lang="es-MX" dirty="0" smtClean="0"/>
              <a:t>5i Productos en orden consecutivo del 4 en adelante</a:t>
            </a:r>
          </a:p>
          <a:p>
            <a:r>
              <a:rPr lang="es-MX" dirty="0" smtClean="0"/>
              <a:t>11. Evaluación. Formatos. Prerrequisitos</a:t>
            </a:r>
            <a:endParaRPr lang="es-MX" dirty="0"/>
          </a:p>
        </p:txBody>
      </p:sp>
    </p:spTree>
    <p:extLst>
      <p:ext uri="{BB962C8B-B14F-4D97-AF65-F5344CB8AC3E}">
        <p14:creationId xmlns:p14="http://schemas.microsoft.com/office/powerpoint/2010/main" val="5765832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53</a:t>
            </a:fld>
            <a:endParaRPr lang="es-MX"/>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904" t="24884" r="21325" b="9919"/>
          <a:stretch/>
        </p:blipFill>
        <p:spPr bwMode="auto">
          <a:xfrm>
            <a:off x="1043608" y="1124744"/>
            <a:ext cx="7386452" cy="4769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12775" y="260648"/>
            <a:ext cx="6295313" cy="646331"/>
          </a:xfrm>
          <a:prstGeom prst="rect">
            <a:avLst/>
          </a:prstGeom>
          <a:noFill/>
        </p:spPr>
        <p:txBody>
          <a:bodyPr wrap="none" rtlCol="0">
            <a:spAutoFit/>
          </a:bodyPr>
          <a:lstStyle/>
          <a:p>
            <a:r>
              <a:rPr lang="es-MX" dirty="0" smtClean="0"/>
              <a:t>5i Productos en orden consecutivo del 4 en adelante</a:t>
            </a:r>
          </a:p>
          <a:p>
            <a:r>
              <a:rPr lang="es-MX" dirty="0" smtClean="0"/>
              <a:t>11. Evaluación. Formatos. Prerrequisitos</a:t>
            </a:r>
            <a:endParaRPr lang="es-MX" dirty="0"/>
          </a:p>
        </p:txBody>
      </p:sp>
    </p:spTree>
    <p:extLst>
      <p:ext uri="{BB962C8B-B14F-4D97-AF65-F5344CB8AC3E}">
        <p14:creationId xmlns:p14="http://schemas.microsoft.com/office/powerpoint/2010/main" val="1671452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54</a:t>
            </a:fld>
            <a:endParaRPr lang="es-MX"/>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53" t="25278" r="21234" b="8679"/>
          <a:stretch/>
        </p:blipFill>
        <p:spPr bwMode="auto">
          <a:xfrm>
            <a:off x="1043608" y="1196752"/>
            <a:ext cx="7327075" cy="4831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12775" y="260648"/>
            <a:ext cx="6295313" cy="646331"/>
          </a:xfrm>
          <a:prstGeom prst="rect">
            <a:avLst/>
          </a:prstGeom>
          <a:noFill/>
        </p:spPr>
        <p:txBody>
          <a:bodyPr wrap="none" rtlCol="0">
            <a:spAutoFit/>
          </a:bodyPr>
          <a:lstStyle/>
          <a:p>
            <a:r>
              <a:rPr lang="es-MX" dirty="0" smtClean="0"/>
              <a:t>5i Productos en orden consecutivo del 4 en adelante</a:t>
            </a:r>
          </a:p>
          <a:p>
            <a:r>
              <a:rPr lang="es-MX" dirty="0" smtClean="0"/>
              <a:t>11. Evaluación. Formatos. Prerrequisitos</a:t>
            </a:r>
            <a:endParaRPr lang="es-MX" dirty="0"/>
          </a:p>
        </p:txBody>
      </p:sp>
    </p:spTree>
    <p:extLst>
      <p:ext uri="{BB962C8B-B14F-4D97-AF65-F5344CB8AC3E}">
        <p14:creationId xmlns:p14="http://schemas.microsoft.com/office/powerpoint/2010/main" val="4188489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55</a:t>
            </a:fld>
            <a:endParaRPr lang="es-MX"/>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53" t="25461" r="21598" b="9185"/>
          <a:stretch/>
        </p:blipFill>
        <p:spPr bwMode="auto">
          <a:xfrm>
            <a:off x="827584" y="1196752"/>
            <a:ext cx="7279574" cy="4780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12775" y="260648"/>
            <a:ext cx="6295313" cy="646331"/>
          </a:xfrm>
          <a:prstGeom prst="rect">
            <a:avLst/>
          </a:prstGeom>
          <a:noFill/>
        </p:spPr>
        <p:txBody>
          <a:bodyPr wrap="none" rtlCol="0">
            <a:spAutoFit/>
          </a:bodyPr>
          <a:lstStyle/>
          <a:p>
            <a:r>
              <a:rPr lang="es-MX" dirty="0" smtClean="0"/>
              <a:t>5i Productos en orden consecutivo del 4 en adelante</a:t>
            </a:r>
          </a:p>
          <a:p>
            <a:r>
              <a:rPr lang="es-MX" dirty="0" smtClean="0"/>
              <a:t>11. Evaluación. Formatos. Prerrequisitos</a:t>
            </a:r>
            <a:endParaRPr lang="es-MX" dirty="0"/>
          </a:p>
        </p:txBody>
      </p:sp>
    </p:spTree>
    <p:extLst>
      <p:ext uri="{BB962C8B-B14F-4D97-AF65-F5344CB8AC3E}">
        <p14:creationId xmlns:p14="http://schemas.microsoft.com/office/powerpoint/2010/main" val="23219493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56</a:t>
            </a:fld>
            <a:endParaRPr lang="es-MX"/>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270" t="24677" r="21873" b="9142"/>
          <a:stretch/>
        </p:blipFill>
        <p:spPr bwMode="auto">
          <a:xfrm>
            <a:off x="971600" y="1196752"/>
            <a:ext cx="7267699" cy="4841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12775" y="260648"/>
            <a:ext cx="6295313" cy="646331"/>
          </a:xfrm>
          <a:prstGeom prst="rect">
            <a:avLst/>
          </a:prstGeom>
          <a:noFill/>
        </p:spPr>
        <p:txBody>
          <a:bodyPr wrap="none" rtlCol="0">
            <a:spAutoFit/>
          </a:bodyPr>
          <a:lstStyle/>
          <a:p>
            <a:r>
              <a:rPr lang="es-MX" dirty="0" smtClean="0"/>
              <a:t>5i Productos en orden consecutivo del 4 en adelante</a:t>
            </a:r>
          </a:p>
          <a:p>
            <a:r>
              <a:rPr lang="es-MX" dirty="0" smtClean="0"/>
              <a:t>11. Evaluación. Formatos. Prerrequisitos</a:t>
            </a:r>
            <a:endParaRPr lang="es-MX" dirty="0"/>
          </a:p>
        </p:txBody>
      </p:sp>
    </p:spTree>
    <p:extLst>
      <p:ext uri="{BB962C8B-B14F-4D97-AF65-F5344CB8AC3E}">
        <p14:creationId xmlns:p14="http://schemas.microsoft.com/office/powerpoint/2010/main" val="35400878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57</a:t>
            </a:fld>
            <a:endParaRPr lang="es-MX"/>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00" t="25492" r="22420" b="10672"/>
          <a:stretch/>
        </p:blipFill>
        <p:spPr bwMode="auto">
          <a:xfrm>
            <a:off x="539552" y="1340768"/>
            <a:ext cx="7101444" cy="4669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12775" y="260648"/>
            <a:ext cx="6295313" cy="646331"/>
          </a:xfrm>
          <a:prstGeom prst="rect">
            <a:avLst/>
          </a:prstGeom>
          <a:noFill/>
        </p:spPr>
        <p:txBody>
          <a:bodyPr wrap="none" rtlCol="0">
            <a:spAutoFit/>
          </a:bodyPr>
          <a:lstStyle/>
          <a:p>
            <a:r>
              <a:rPr lang="es-MX" dirty="0" smtClean="0"/>
              <a:t>5i Productos en orden consecutivo del 4 en adelante</a:t>
            </a:r>
          </a:p>
          <a:p>
            <a:r>
              <a:rPr lang="es-MX" dirty="0" smtClean="0"/>
              <a:t>11. Evaluación. Formatos. Prerrequisitos</a:t>
            </a:r>
            <a:endParaRPr lang="es-MX" dirty="0"/>
          </a:p>
        </p:txBody>
      </p:sp>
    </p:spTree>
    <p:extLst>
      <p:ext uri="{BB962C8B-B14F-4D97-AF65-F5344CB8AC3E}">
        <p14:creationId xmlns:p14="http://schemas.microsoft.com/office/powerpoint/2010/main" val="34415998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58</a:t>
            </a:fld>
            <a:endParaRPr lang="es-MX"/>
          </a:p>
        </p:txBody>
      </p:sp>
      <p:sp>
        <p:nvSpPr>
          <p:cNvPr id="4" name="3 CuadroTexto"/>
          <p:cNvSpPr txBox="1"/>
          <p:nvPr/>
        </p:nvSpPr>
        <p:spPr>
          <a:xfrm>
            <a:off x="612775" y="260648"/>
            <a:ext cx="6295313" cy="646331"/>
          </a:xfrm>
          <a:prstGeom prst="rect">
            <a:avLst/>
          </a:prstGeom>
          <a:noFill/>
        </p:spPr>
        <p:txBody>
          <a:bodyPr wrap="none" rtlCol="0">
            <a:spAutoFit/>
          </a:bodyPr>
          <a:lstStyle/>
          <a:p>
            <a:r>
              <a:rPr lang="es-MX" dirty="0" smtClean="0"/>
              <a:t>5i Productos en orden consecutivo del 4 en adelante</a:t>
            </a:r>
          </a:p>
          <a:p>
            <a:r>
              <a:rPr lang="es-MX" dirty="0" smtClean="0"/>
              <a:t>12. Evaluación. Formatos. Grupo Heterogéneo</a:t>
            </a:r>
            <a:endParaRPr lang="es-MX" dirty="0"/>
          </a:p>
        </p:txBody>
      </p:sp>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531" t="24649" r="23167" b="8529"/>
          <a:stretch/>
        </p:blipFill>
        <p:spPr bwMode="auto">
          <a:xfrm>
            <a:off x="1146079" y="1052736"/>
            <a:ext cx="6882305" cy="4850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185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59</a:t>
            </a:fld>
            <a:endParaRPr lang="es-MX"/>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00" t="26283" r="21781" b="7799"/>
          <a:stretch/>
        </p:blipFill>
        <p:spPr bwMode="auto">
          <a:xfrm>
            <a:off x="1115616" y="1031309"/>
            <a:ext cx="7184571" cy="4821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12775" y="260648"/>
            <a:ext cx="6295313" cy="646331"/>
          </a:xfrm>
          <a:prstGeom prst="rect">
            <a:avLst/>
          </a:prstGeom>
          <a:noFill/>
        </p:spPr>
        <p:txBody>
          <a:bodyPr wrap="none" rtlCol="0">
            <a:spAutoFit/>
          </a:bodyPr>
          <a:lstStyle/>
          <a:p>
            <a:r>
              <a:rPr lang="es-MX" dirty="0" smtClean="0"/>
              <a:t>5i Productos en orden consecutivo del 4 en adelante</a:t>
            </a:r>
          </a:p>
          <a:p>
            <a:r>
              <a:rPr lang="es-MX" dirty="0" smtClean="0"/>
              <a:t>12. Evaluación. Formatos. Grupo Heterogéneo</a:t>
            </a:r>
            <a:endParaRPr lang="es-MX" dirty="0"/>
          </a:p>
        </p:txBody>
      </p:sp>
    </p:spTree>
    <p:extLst>
      <p:ext uri="{BB962C8B-B14F-4D97-AF65-F5344CB8AC3E}">
        <p14:creationId xmlns:p14="http://schemas.microsoft.com/office/powerpoint/2010/main" val="255522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966" y="548680"/>
            <a:ext cx="6277405" cy="470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6</a:t>
            </a:fld>
            <a:endParaRPr lang="es-MX"/>
          </a:p>
        </p:txBody>
      </p:sp>
      <p:sp>
        <p:nvSpPr>
          <p:cNvPr id="5" name="4 Rectángulo"/>
          <p:cNvSpPr/>
          <p:nvPr/>
        </p:nvSpPr>
        <p:spPr>
          <a:xfrm>
            <a:off x="4067944" y="134763"/>
            <a:ext cx="4572000" cy="369332"/>
          </a:xfrm>
          <a:prstGeom prst="rect">
            <a:avLst/>
          </a:prstGeom>
        </p:spPr>
        <p:txBody>
          <a:bodyPr>
            <a:spAutoFit/>
          </a:bodyPr>
          <a:lstStyle/>
          <a:p>
            <a:r>
              <a:rPr lang="es-MX" dirty="0" smtClean="0">
                <a:latin typeface="Arial" panose="020B0604020202020204" pitchFamily="34" charset="0"/>
                <a:cs typeface="Arial" panose="020B0604020202020204" pitchFamily="34" charset="0"/>
              </a:rPr>
              <a:t>5 a. Producto</a:t>
            </a:r>
            <a:r>
              <a:rPr lang="es-MX" dirty="0" smtClean="0"/>
              <a:t> 3.</a:t>
            </a:r>
            <a:r>
              <a:rPr lang="es-MX" dirty="0"/>
              <a:t> </a:t>
            </a:r>
            <a:r>
              <a:rPr lang="es-MX" dirty="0" smtClean="0"/>
              <a:t>Fotografías de la sesión</a:t>
            </a:r>
            <a:endParaRPr lang="es-MX" dirty="0"/>
          </a:p>
        </p:txBody>
      </p:sp>
    </p:spTree>
    <p:extLst>
      <p:ext uri="{BB962C8B-B14F-4D97-AF65-F5344CB8AC3E}">
        <p14:creationId xmlns:p14="http://schemas.microsoft.com/office/powerpoint/2010/main" val="21027544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60</a:t>
            </a:fld>
            <a:endParaRPr lang="es-MX"/>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904" t="24884" r="21325" b="9919"/>
          <a:stretch/>
        </p:blipFill>
        <p:spPr bwMode="auto">
          <a:xfrm>
            <a:off x="1043608" y="1124744"/>
            <a:ext cx="7386452" cy="4769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12775" y="260648"/>
            <a:ext cx="6295313" cy="646331"/>
          </a:xfrm>
          <a:prstGeom prst="rect">
            <a:avLst/>
          </a:prstGeom>
          <a:noFill/>
        </p:spPr>
        <p:txBody>
          <a:bodyPr wrap="none" rtlCol="0">
            <a:spAutoFit/>
          </a:bodyPr>
          <a:lstStyle/>
          <a:p>
            <a:r>
              <a:rPr lang="es-MX" dirty="0" smtClean="0"/>
              <a:t>5i Productos en orden consecutivo del 4 en adelante</a:t>
            </a:r>
          </a:p>
          <a:p>
            <a:r>
              <a:rPr lang="es-MX" dirty="0" smtClean="0"/>
              <a:t>12. Evaluación. Formatos. Grupo Heterogéneo</a:t>
            </a:r>
            <a:endParaRPr lang="es-MX" dirty="0"/>
          </a:p>
        </p:txBody>
      </p:sp>
    </p:spTree>
    <p:extLst>
      <p:ext uri="{BB962C8B-B14F-4D97-AF65-F5344CB8AC3E}">
        <p14:creationId xmlns:p14="http://schemas.microsoft.com/office/powerpoint/2010/main" val="35316064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61</a:t>
            </a:fld>
            <a:endParaRPr lang="es-MX"/>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53" t="25278" r="21234" b="8679"/>
          <a:stretch/>
        </p:blipFill>
        <p:spPr bwMode="auto">
          <a:xfrm>
            <a:off x="1043608" y="1196752"/>
            <a:ext cx="7327075" cy="4831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12775" y="260648"/>
            <a:ext cx="6295313" cy="646331"/>
          </a:xfrm>
          <a:prstGeom prst="rect">
            <a:avLst/>
          </a:prstGeom>
          <a:noFill/>
        </p:spPr>
        <p:txBody>
          <a:bodyPr wrap="none" rtlCol="0">
            <a:spAutoFit/>
          </a:bodyPr>
          <a:lstStyle/>
          <a:p>
            <a:r>
              <a:rPr lang="es-MX" dirty="0" smtClean="0"/>
              <a:t>5i Productos en orden consecutivo del 4 en adelante</a:t>
            </a:r>
          </a:p>
          <a:p>
            <a:r>
              <a:rPr lang="es-MX" dirty="0" smtClean="0"/>
              <a:t>12. Evaluación. Formatos. Grupo Heterogéneo</a:t>
            </a:r>
            <a:endParaRPr lang="es-MX" dirty="0"/>
          </a:p>
        </p:txBody>
      </p:sp>
    </p:spTree>
    <p:extLst>
      <p:ext uri="{BB962C8B-B14F-4D97-AF65-F5344CB8AC3E}">
        <p14:creationId xmlns:p14="http://schemas.microsoft.com/office/powerpoint/2010/main" val="23951137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62</a:t>
            </a:fld>
            <a:endParaRPr lang="es-MX"/>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53" t="25461" r="21598" b="9185"/>
          <a:stretch/>
        </p:blipFill>
        <p:spPr bwMode="auto">
          <a:xfrm>
            <a:off x="827584" y="1196752"/>
            <a:ext cx="7279574" cy="4780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12775" y="260648"/>
            <a:ext cx="6295313" cy="646331"/>
          </a:xfrm>
          <a:prstGeom prst="rect">
            <a:avLst/>
          </a:prstGeom>
          <a:noFill/>
        </p:spPr>
        <p:txBody>
          <a:bodyPr wrap="none" rtlCol="0">
            <a:spAutoFit/>
          </a:bodyPr>
          <a:lstStyle/>
          <a:p>
            <a:r>
              <a:rPr lang="es-MX" dirty="0" smtClean="0"/>
              <a:t>5i Productos en orden consecutivo del 4 en adelante</a:t>
            </a:r>
          </a:p>
          <a:p>
            <a:r>
              <a:rPr lang="es-MX" dirty="0" smtClean="0"/>
              <a:t>12. Evaluación. Formatos. Grupo Heterogéneo</a:t>
            </a:r>
            <a:endParaRPr lang="es-MX" dirty="0"/>
          </a:p>
        </p:txBody>
      </p:sp>
    </p:spTree>
    <p:extLst>
      <p:ext uri="{BB962C8B-B14F-4D97-AF65-F5344CB8AC3E}">
        <p14:creationId xmlns:p14="http://schemas.microsoft.com/office/powerpoint/2010/main" val="40785482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63</a:t>
            </a:fld>
            <a:endParaRPr lang="es-MX"/>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270" t="24677" r="21873" b="9142"/>
          <a:stretch/>
        </p:blipFill>
        <p:spPr bwMode="auto">
          <a:xfrm>
            <a:off x="971600" y="1196752"/>
            <a:ext cx="7267699" cy="4841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12775" y="260648"/>
            <a:ext cx="6295313" cy="646331"/>
          </a:xfrm>
          <a:prstGeom prst="rect">
            <a:avLst/>
          </a:prstGeom>
          <a:noFill/>
        </p:spPr>
        <p:txBody>
          <a:bodyPr wrap="none" rtlCol="0">
            <a:spAutoFit/>
          </a:bodyPr>
          <a:lstStyle/>
          <a:p>
            <a:r>
              <a:rPr lang="es-MX" dirty="0" smtClean="0"/>
              <a:t>5i Productos en orden consecutivo del 4 en adelante</a:t>
            </a:r>
          </a:p>
          <a:p>
            <a:r>
              <a:rPr lang="es-MX" dirty="0" smtClean="0"/>
              <a:t>12. Evaluación. Formatos. Grupo Heterogéneo</a:t>
            </a:r>
            <a:endParaRPr lang="es-MX" dirty="0"/>
          </a:p>
        </p:txBody>
      </p:sp>
    </p:spTree>
    <p:extLst>
      <p:ext uri="{BB962C8B-B14F-4D97-AF65-F5344CB8AC3E}">
        <p14:creationId xmlns:p14="http://schemas.microsoft.com/office/powerpoint/2010/main" val="1797719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64</a:t>
            </a:fld>
            <a:endParaRPr lang="es-MX"/>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00" t="25492" r="22420" b="10672"/>
          <a:stretch/>
        </p:blipFill>
        <p:spPr bwMode="auto">
          <a:xfrm>
            <a:off x="539552" y="1340768"/>
            <a:ext cx="7101444" cy="4669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12775" y="260648"/>
            <a:ext cx="6295313" cy="646331"/>
          </a:xfrm>
          <a:prstGeom prst="rect">
            <a:avLst/>
          </a:prstGeom>
          <a:noFill/>
        </p:spPr>
        <p:txBody>
          <a:bodyPr wrap="none" rtlCol="0">
            <a:spAutoFit/>
          </a:bodyPr>
          <a:lstStyle/>
          <a:p>
            <a:r>
              <a:rPr lang="es-MX" dirty="0" smtClean="0"/>
              <a:t>5i Productos en orden consecutivo del 4 en adelante</a:t>
            </a:r>
          </a:p>
          <a:p>
            <a:r>
              <a:rPr lang="es-MX" dirty="0" smtClean="0"/>
              <a:t>12. Evaluación. Formatos. Grupo Heterogéneo</a:t>
            </a:r>
            <a:endParaRPr lang="es-MX" dirty="0"/>
          </a:p>
        </p:txBody>
      </p:sp>
    </p:spTree>
    <p:extLst>
      <p:ext uri="{BB962C8B-B14F-4D97-AF65-F5344CB8AC3E}">
        <p14:creationId xmlns:p14="http://schemas.microsoft.com/office/powerpoint/2010/main" val="33438375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65</a:t>
            </a:fld>
            <a:endParaRPr lang="es-MX"/>
          </a:p>
        </p:txBody>
      </p:sp>
      <p:sp>
        <p:nvSpPr>
          <p:cNvPr id="5" name="4 CuadroTexto"/>
          <p:cNvSpPr txBox="1"/>
          <p:nvPr/>
        </p:nvSpPr>
        <p:spPr>
          <a:xfrm>
            <a:off x="611560" y="260648"/>
            <a:ext cx="8271678" cy="6186309"/>
          </a:xfrm>
          <a:prstGeom prst="rect">
            <a:avLst/>
          </a:prstGeom>
          <a:noFill/>
        </p:spPr>
        <p:txBody>
          <a:bodyPr wrap="square" rtlCol="0">
            <a:spAutoFit/>
          </a:bodyPr>
          <a:lstStyle/>
          <a:p>
            <a:r>
              <a:rPr lang="es-MX" dirty="0" smtClean="0"/>
              <a:t>5i Productos en orden consecutivo del 4 en adelante</a:t>
            </a:r>
          </a:p>
          <a:p>
            <a:r>
              <a:rPr lang="es-MX" dirty="0" smtClean="0"/>
              <a:t>13. </a:t>
            </a:r>
            <a:r>
              <a:rPr lang="es-MX" dirty="0" smtClean="0"/>
              <a:t>Lista. Pasos para infografía</a:t>
            </a:r>
          </a:p>
          <a:p>
            <a:endParaRPr lang="es-MX" dirty="0"/>
          </a:p>
          <a:p>
            <a:pPr marL="342900" indent="-342900">
              <a:buAutoNum type="arabicPeriod"/>
            </a:pPr>
            <a:r>
              <a:rPr lang="es-MX" dirty="0" smtClean="0"/>
              <a:t>Presentar </a:t>
            </a:r>
            <a:r>
              <a:rPr lang="es-MX" dirty="0"/>
              <a:t>la información de una forma clara y concisa y </a:t>
            </a:r>
            <a:endParaRPr lang="es-MX" dirty="0" smtClean="0"/>
          </a:p>
          <a:p>
            <a:r>
              <a:rPr lang="es-MX" dirty="0"/>
              <a:t> </a:t>
            </a:r>
            <a:r>
              <a:rPr lang="es-MX" dirty="0" smtClean="0"/>
              <a:t>    apoyándose </a:t>
            </a:r>
            <a:r>
              <a:rPr lang="es-MX" dirty="0"/>
              <a:t>en un diseño atractivo.</a:t>
            </a:r>
          </a:p>
          <a:p>
            <a:pPr marL="342900" indent="-342900">
              <a:buAutoNum type="arabicPeriod" startAt="2"/>
            </a:pPr>
            <a:r>
              <a:rPr lang="es-MX" dirty="0" smtClean="0"/>
              <a:t>Intentar </a:t>
            </a:r>
            <a:r>
              <a:rPr lang="es-MX" dirty="0"/>
              <a:t>concretar y resumir aquellos puntos más importantes </a:t>
            </a:r>
            <a:endParaRPr lang="es-MX" dirty="0" smtClean="0"/>
          </a:p>
          <a:p>
            <a:r>
              <a:rPr lang="es-MX" dirty="0"/>
              <a:t> </a:t>
            </a:r>
            <a:r>
              <a:rPr lang="es-MX" dirty="0" smtClean="0"/>
              <a:t>    del </a:t>
            </a:r>
            <a:r>
              <a:rPr lang="es-MX" dirty="0"/>
              <a:t>tema a desarrollar.</a:t>
            </a:r>
          </a:p>
          <a:p>
            <a:pPr marL="342900" indent="-342900">
              <a:buAutoNum type="arabicPeriod" startAt="3"/>
            </a:pPr>
            <a:r>
              <a:rPr lang="es-MX" dirty="0" smtClean="0"/>
              <a:t>Planifica </a:t>
            </a:r>
            <a:r>
              <a:rPr lang="es-MX" dirty="0"/>
              <a:t>su organización: requiere un flujo narrativo lógico, </a:t>
            </a:r>
            <a:endParaRPr lang="es-MX" dirty="0" smtClean="0"/>
          </a:p>
          <a:p>
            <a:r>
              <a:rPr lang="es-MX" dirty="0"/>
              <a:t> </a:t>
            </a:r>
            <a:r>
              <a:rPr lang="es-MX" dirty="0" smtClean="0"/>
              <a:t>    hacer </a:t>
            </a:r>
            <a:r>
              <a:rPr lang="es-MX" dirty="0"/>
              <a:t>una historia visual de un tema, se debe seguir una secuencia </a:t>
            </a:r>
            <a:endParaRPr lang="es-MX" dirty="0" smtClean="0"/>
          </a:p>
          <a:p>
            <a:r>
              <a:rPr lang="es-MX" dirty="0"/>
              <a:t> </a:t>
            </a:r>
            <a:r>
              <a:rPr lang="es-MX" dirty="0" smtClean="0"/>
              <a:t>    lógica</a:t>
            </a:r>
            <a:r>
              <a:rPr lang="es-MX" dirty="0"/>
              <a:t>. Cada sección se coloca con su título y se recomienda  el uso </a:t>
            </a:r>
            <a:endParaRPr lang="es-MX" dirty="0" smtClean="0"/>
          </a:p>
          <a:p>
            <a:r>
              <a:rPr lang="es-MX" dirty="0"/>
              <a:t> </a:t>
            </a:r>
            <a:r>
              <a:rPr lang="es-MX" dirty="0" smtClean="0"/>
              <a:t>    de </a:t>
            </a:r>
            <a:r>
              <a:rPr lang="es-MX" dirty="0"/>
              <a:t>líneas de. para dividir las secciones.</a:t>
            </a:r>
          </a:p>
          <a:p>
            <a:r>
              <a:rPr lang="es-MX" dirty="0" smtClean="0"/>
              <a:t>4.  Evitar </a:t>
            </a:r>
            <a:r>
              <a:rPr lang="es-MX" dirty="0"/>
              <a:t>sobrecargar con textos e imágenes.</a:t>
            </a:r>
          </a:p>
          <a:p>
            <a:pPr marL="342900" indent="-342900">
              <a:buAutoNum type="arabicPeriod" startAt="5"/>
            </a:pPr>
            <a:r>
              <a:rPr lang="es-MX" dirty="0" smtClean="0"/>
              <a:t>Es </a:t>
            </a:r>
            <a:r>
              <a:rPr lang="es-MX" dirty="0"/>
              <a:t>importante dejar suficiente espacio libre entre los </a:t>
            </a:r>
            <a:r>
              <a:rPr lang="es-MX" dirty="0" smtClean="0"/>
              <a:t>diferentes</a:t>
            </a:r>
          </a:p>
          <a:p>
            <a:r>
              <a:rPr lang="es-MX" dirty="0"/>
              <a:t> </a:t>
            </a:r>
            <a:r>
              <a:rPr lang="es-MX" dirty="0" smtClean="0"/>
              <a:t>    </a:t>
            </a:r>
            <a:r>
              <a:rPr lang="es-MX" dirty="0"/>
              <a:t>elementos.</a:t>
            </a:r>
          </a:p>
          <a:p>
            <a:pPr marL="342900" indent="-342900">
              <a:buAutoNum type="arabicPeriod" startAt="6"/>
            </a:pPr>
            <a:r>
              <a:rPr lang="es-MX" dirty="0" smtClean="0"/>
              <a:t>La </a:t>
            </a:r>
            <a:r>
              <a:rPr lang="es-MX" dirty="0"/>
              <a:t>información visual tiene un 650% más de probabilidad de ser </a:t>
            </a:r>
            <a:endParaRPr lang="es-MX" dirty="0" smtClean="0"/>
          </a:p>
          <a:p>
            <a:r>
              <a:rPr lang="es-MX" dirty="0"/>
              <a:t> </a:t>
            </a:r>
            <a:r>
              <a:rPr lang="es-MX" dirty="0" smtClean="0"/>
              <a:t>    retenida</a:t>
            </a:r>
            <a:r>
              <a:rPr lang="es-MX" dirty="0"/>
              <a:t>.</a:t>
            </a:r>
          </a:p>
          <a:p>
            <a:r>
              <a:rPr lang="es-MX" dirty="0" smtClean="0"/>
              <a:t>7.  Se </a:t>
            </a:r>
            <a:r>
              <a:rPr lang="es-MX" dirty="0"/>
              <a:t>recomienda incluir un máximo de entre 300 y 800 palabras.</a:t>
            </a:r>
          </a:p>
          <a:p>
            <a:pPr marL="342900" indent="-342900">
              <a:buAutoNum type="arabicPeriod" startAt="8"/>
            </a:pPr>
            <a:r>
              <a:rPr lang="es-MX" dirty="0" smtClean="0"/>
              <a:t>Es </a:t>
            </a:r>
            <a:r>
              <a:rPr lang="es-MX" dirty="0"/>
              <a:t>importante usar un lista de puntos o una numeración y el uso </a:t>
            </a:r>
            <a:r>
              <a:rPr lang="es-MX" dirty="0" smtClean="0"/>
              <a:t>de</a:t>
            </a:r>
          </a:p>
          <a:p>
            <a:r>
              <a:rPr lang="es-MX" dirty="0"/>
              <a:t> </a:t>
            </a:r>
            <a:r>
              <a:rPr lang="es-MX" dirty="0" smtClean="0"/>
              <a:t>    </a:t>
            </a:r>
            <a:r>
              <a:rPr lang="es-MX" dirty="0"/>
              <a:t>títulos y subtítulos.</a:t>
            </a:r>
          </a:p>
          <a:p>
            <a:r>
              <a:rPr lang="es-MX" dirty="0" smtClean="0"/>
              <a:t>9.  Elegir </a:t>
            </a:r>
            <a:r>
              <a:rPr lang="es-MX" dirty="0"/>
              <a:t>una paleta de colores adecuados.</a:t>
            </a:r>
          </a:p>
          <a:p>
            <a:r>
              <a:rPr lang="es-MX" dirty="0" smtClean="0"/>
              <a:t>10.Citar </a:t>
            </a:r>
            <a:r>
              <a:rPr lang="es-MX" dirty="0"/>
              <a:t>las fuentes de información.</a:t>
            </a:r>
          </a:p>
          <a:p>
            <a:endParaRPr lang="es-MX" dirty="0"/>
          </a:p>
        </p:txBody>
      </p:sp>
    </p:spTree>
    <p:extLst>
      <p:ext uri="{BB962C8B-B14F-4D97-AF65-F5344CB8AC3E}">
        <p14:creationId xmlns:p14="http://schemas.microsoft.com/office/powerpoint/2010/main" val="15682008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66</a:t>
            </a:fld>
            <a:endParaRPr lang="es-MX"/>
          </a:p>
        </p:txBody>
      </p:sp>
      <p:sp>
        <p:nvSpPr>
          <p:cNvPr id="5" name="4 Rectángulo"/>
          <p:cNvSpPr/>
          <p:nvPr/>
        </p:nvSpPr>
        <p:spPr>
          <a:xfrm>
            <a:off x="1187624" y="332656"/>
            <a:ext cx="6246440" cy="646331"/>
          </a:xfrm>
          <a:prstGeom prst="rect">
            <a:avLst/>
          </a:prstGeom>
        </p:spPr>
        <p:txBody>
          <a:bodyPr wrap="square">
            <a:spAutoFit/>
          </a:bodyPr>
          <a:lstStyle/>
          <a:p>
            <a:r>
              <a:rPr lang="es-MX" dirty="0"/>
              <a:t>5i Productos en orden consecutivo del 4 en adelante</a:t>
            </a:r>
          </a:p>
          <a:p>
            <a:r>
              <a:rPr lang="es-MX" dirty="0" smtClean="0"/>
              <a:t>14. </a:t>
            </a:r>
            <a:r>
              <a:rPr lang="es-MX" dirty="0"/>
              <a:t>I</a:t>
            </a:r>
            <a:r>
              <a:rPr lang="es-MX" dirty="0" smtClean="0"/>
              <a:t>nfografía</a:t>
            </a:r>
            <a:endParaRPr lang="es-MX" dirty="0"/>
          </a:p>
        </p:txBody>
      </p:sp>
      <p:pic>
        <p:nvPicPr>
          <p:cNvPr id="6" name="Imagen 3" descr="C:\Users\Marco Alvarado\Downloads\45d3c791-e89e-4813-b890-818b5cea86cf (1).png"/>
          <p:cNvPicPr/>
          <p:nvPr/>
        </p:nvPicPr>
        <p:blipFill>
          <a:blip r:embed="rId2">
            <a:extLst>
              <a:ext uri="{28A0092B-C50C-407E-A947-70E740481C1C}">
                <a14:useLocalDpi xmlns:a14="http://schemas.microsoft.com/office/drawing/2010/main" val="0"/>
              </a:ext>
            </a:extLst>
          </a:blip>
          <a:srcRect/>
          <a:stretch>
            <a:fillRect/>
          </a:stretch>
        </p:blipFill>
        <p:spPr bwMode="auto">
          <a:xfrm>
            <a:off x="1475656" y="978987"/>
            <a:ext cx="6120680" cy="4898284"/>
          </a:xfrm>
          <a:prstGeom prst="rect">
            <a:avLst/>
          </a:prstGeom>
          <a:noFill/>
          <a:ln>
            <a:noFill/>
          </a:ln>
        </p:spPr>
      </p:pic>
    </p:spTree>
    <p:extLst>
      <p:ext uri="{BB962C8B-B14F-4D97-AF65-F5344CB8AC3E}">
        <p14:creationId xmlns:p14="http://schemas.microsoft.com/office/powerpoint/2010/main" val="39469937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262969" y="175399"/>
            <a:ext cx="6174432" cy="646331"/>
          </a:xfrm>
          <a:prstGeom prst="rect">
            <a:avLst/>
          </a:prstGeom>
        </p:spPr>
        <p:txBody>
          <a:bodyPr wrap="square">
            <a:spAutoFit/>
          </a:bodyPr>
          <a:lstStyle/>
          <a:p>
            <a:r>
              <a:rPr lang="es-MX" dirty="0"/>
              <a:t>5i Productos en orden consecutivo del 4 en adelante</a:t>
            </a:r>
          </a:p>
          <a:p>
            <a:r>
              <a:rPr lang="es-MX" dirty="0" smtClean="0"/>
              <a:t>15. Reflexiones personales</a:t>
            </a:r>
            <a:endParaRPr lang="es-MX" dirty="0"/>
          </a:p>
        </p:txBody>
      </p:sp>
      <p:sp>
        <p:nvSpPr>
          <p:cNvPr id="6" name="5 Rectángulo"/>
          <p:cNvSpPr/>
          <p:nvPr/>
        </p:nvSpPr>
        <p:spPr>
          <a:xfrm>
            <a:off x="251520" y="834971"/>
            <a:ext cx="8676456" cy="4339650"/>
          </a:xfrm>
          <a:prstGeom prst="rect">
            <a:avLst/>
          </a:prstGeom>
        </p:spPr>
        <p:txBody>
          <a:bodyPr wrap="square">
            <a:spAutoFit/>
          </a:bodyPr>
          <a:lstStyle/>
          <a:p>
            <a:r>
              <a:rPr lang="es-MX" sz="1200" dirty="0" smtClean="0"/>
              <a:t>Carolina </a:t>
            </a:r>
            <a:r>
              <a:rPr lang="es-MX" sz="1200" dirty="0"/>
              <a:t>Valdés Cervantes</a:t>
            </a:r>
          </a:p>
          <a:p>
            <a:r>
              <a:rPr lang="es-MX" sz="1200" dirty="0"/>
              <a:t> Las tres principales dificultades fueron:</a:t>
            </a:r>
          </a:p>
          <a:p>
            <a:r>
              <a:rPr lang="es-MX" sz="1200" dirty="0"/>
              <a:t>* Falta de tiempo para las reuniones de trabajo.</a:t>
            </a:r>
          </a:p>
          <a:p>
            <a:r>
              <a:rPr lang="es-MX" sz="1200" dirty="0"/>
              <a:t>* Este fue un proyecto muy demandante en cuanto a la cantidad de trabajo y los tiempos.</a:t>
            </a:r>
          </a:p>
          <a:p>
            <a:r>
              <a:rPr lang="es-MX" sz="1200" dirty="0"/>
              <a:t>* Las instrucciones no siempre fueron suficientemente claras.</a:t>
            </a:r>
          </a:p>
          <a:p>
            <a:r>
              <a:rPr lang="es-MX" sz="1200" dirty="0"/>
              <a:t>Se resolvieron de la siguiente manera:</a:t>
            </a:r>
          </a:p>
          <a:p>
            <a:r>
              <a:rPr lang="es-MX" sz="1200" dirty="0"/>
              <a:t>Se tuvo que trabajar de manera individual y solamente en ciertas ocasiones muy contadas, se pudo hacer la reunión del equipo. Este proyecto me generó mucho estrés, ya que aunado a la gran cantidad de trabajo cotidiano propio de mis grupos, las actividades de Conexiones se me hicieron excesivas, por lo que en ocasiones tuvimos que destinarle demasiadas horas extras de nuestra jornada de trabajo. Entre los compañeros que trabajamos en los diferentes equipos, fuimos apoyándonos</a:t>
            </a:r>
          </a:p>
          <a:p>
            <a:r>
              <a:rPr lang="es-MX" sz="1200" dirty="0"/>
              <a:t>Obtuve los siguientes resultados:</a:t>
            </a:r>
          </a:p>
          <a:p>
            <a:r>
              <a:rPr lang="es-MX" sz="1200" dirty="0"/>
              <a:t>Se ha realizado el trabajo en tiempo y forma, pero como se dijo previamente, con un gran desgaste físico y emocional.</a:t>
            </a:r>
          </a:p>
          <a:p>
            <a:r>
              <a:rPr lang="es-MX" sz="1200" dirty="0"/>
              <a:t>Para obtener mejores resultados requiero:</a:t>
            </a:r>
          </a:p>
          <a:p>
            <a:r>
              <a:rPr lang="es-MX" sz="1200" dirty="0"/>
              <a:t>No sentir que es una obligación realizar este proyecto. Tener mis propios tiempos junto con los integrantes del equipo, ya que nuestros horarios no coincidían y era muy difícil podernos reunir.</a:t>
            </a:r>
          </a:p>
          <a:p>
            <a:r>
              <a:rPr lang="es-MX" sz="1200" dirty="0"/>
              <a:t>¿Qué de lo aprendido en el proceso repercute de forma positiva en  mis sesiones de trabajo?</a:t>
            </a:r>
          </a:p>
          <a:p>
            <a:r>
              <a:rPr lang="es-MX" sz="1200" dirty="0"/>
              <a:t>Considero muy complicado que se pueda desarrollar este tipo de trabajo en los horarios cotidianos de clase, por lo ya antes dicho de que los profesores no coincidimos en los horarios, además de que los chicos tienen horarios de clases estrictos y en ocasiones, poca disposición para quedarse tiempo extra clases.</a:t>
            </a:r>
          </a:p>
          <a:p>
            <a:r>
              <a:rPr lang="es-MX" sz="1200" dirty="0"/>
              <a:t>¿De qué manera?</a:t>
            </a:r>
          </a:p>
          <a:p>
            <a:r>
              <a:rPr lang="es-MX" sz="1200" dirty="0"/>
              <a:t>Apoyando el trabajo colaborativo y la capacidad de organización,  investigación y síntesis de los alumnos.</a:t>
            </a:r>
          </a:p>
        </p:txBody>
      </p:sp>
    </p:spTree>
    <p:extLst>
      <p:ext uri="{BB962C8B-B14F-4D97-AF65-F5344CB8AC3E}">
        <p14:creationId xmlns:p14="http://schemas.microsoft.com/office/powerpoint/2010/main" val="41182050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68</a:t>
            </a:fld>
            <a:endParaRPr lang="es-MX"/>
          </a:p>
        </p:txBody>
      </p:sp>
      <p:sp>
        <p:nvSpPr>
          <p:cNvPr id="4" name="3 Rectángulo"/>
          <p:cNvSpPr/>
          <p:nvPr/>
        </p:nvSpPr>
        <p:spPr>
          <a:xfrm>
            <a:off x="1619672" y="188640"/>
            <a:ext cx="6102424" cy="646331"/>
          </a:xfrm>
          <a:prstGeom prst="rect">
            <a:avLst/>
          </a:prstGeom>
        </p:spPr>
        <p:txBody>
          <a:bodyPr wrap="square">
            <a:spAutoFit/>
          </a:bodyPr>
          <a:lstStyle/>
          <a:p>
            <a:r>
              <a:rPr lang="es-MX" dirty="0"/>
              <a:t>5i Productos en orden consecutivo del 4 en adelante</a:t>
            </a:r>
          </a:p>
          <a:p>
            <a:r>
              <a:rPr lang="es-MX" dirty="0"/>
              <a:t>15. Reflexiones personales</a:t>
            </a:r>
          </a:p>
        </p:txBody>
      </p:sp>
      <p:sp>
        <p:nvSpPr>
          <p:cNvPr id="5" name="4 Rectángulo"/>
          <p:cNvSpPr/>
          <p:nvPr/>
        </p:nvSpPr>
        <p:spPr>
          <a:xfrm>
            <a:off x="782452" y="1268760"/>
            <a:ext cx="7776864" cy="3970318"/>
          </a:xfrm>
          <a:prstGeom prst="rect">
            <a:avLst/>
          </a:prstGeom>
        </p:spPr>
        <p:txBody>
          <a:bodyPr wrap="square">
            <a:spAutoFit/>
          </a:bodyPr>
          <a:lstStyle/>
          <a:p>
            <a:r>
              <a:rPr lang="es-MX" dirty="0" smtClean="0"/>
              <a:t>Alejandro Pérez</a:t>
            </a:r>
          </a:p>
          <a:p>
            <a:r>
              <a:rPr lang="es-MX" dirty="0" smtClean="0"/>
              <a:t>El </a:t>
            </a:r>
            <a:r>
              <a:rPr lang="es-MX" dirty="0"/>
              <a:t>trabajo interdisciplinario basado en proyectos ofrece muchas ventajas y beneficios para la formación de los alumnos, por lo tanto considero que debe planearse con mucho cuidado con el fin de evitar dificultades en cuanto a la reunión de los profesores involucrados en cada uno de los proyectos. Cuando no existe esta planeación previa es muy difícil coincidir con los compañeros y poder avanzar. Esta fue la dificultad más grande que se nos presentó.</a:t>
            </a:r>
          </a:p>
          <a:p>
            <a:r>
              <a:rPr lang="es-MX" dirty="0"/>
              <a:t>Considero que es un poco difícil cambiar de pronto a esta forma de trabajo debido a que requiere mucho más tiempo extra, probablemente debería incluirse en los horarios algunas horas dedicadas al diseño y seguimiento de estos proyectos para que realmente fuera un cambio significativo.</a:t>
            </a:r>
          </a:p>
        </p:txBody>
      </p:sp>
    </p:spTree>
    <p:extLst>
      <p:ext uri="{BB962C8B-B14F-4D97-AF65-F5344CB8AC3E}">
        <p14:creationId xmlns:p14="http://schemas.microsoft.com/office/powerpoint/2010/main" val="26478657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69</a:t>
            </a:fld>
            <a:endParaRPr lang="es-MX"/>
          </a:p>
        </p:txBody>
      </p:sp>
      <p:sp>
        <p:nvSpPr>
          <p:cNvPr id="4" name="3 Rectángulo"/>
          <p:cNvSpPr/>
          <p:nvPr/>
        </p:nvSpPr>
        <p:spPr>
          <a:xfrm>
            <a:off x="494319" y="1268760"/>
            <a:ext cx="7920880" cy="3693319"/>
          </a:xfrm>
          <a:prstGeom prst="rect">
            <a:avLst/>
          </a:prstGeom>
        </p:spPr>
        <p:txBody>
          <a:bodyPr wrap="square">
            <a:spAutoFit/>
          </a:bodyPr>
          <a:lstStyle/>
          <a:p>
            <a:r>
              <a:rPr lang="es-MX" dirty="0" smtClean="0"/>
              <a:t>Marco Alvarado</a:t>
            </a:r>
          </a:p>
          <a:p>
            <a:r>
              <a:rPr lang="es-MX" dirty="0" smtClean="0"/>
              <a:t>La </a:t>
            </a:r>
            <a:r>
              <a:rPr lang="es-MX" dirty="0"/>
              <a:t>principal dificultad del proyecto fue el tiempo en común con los miembros del equipo, la primera sesión se realizó sin problema porque hubo suspensión de clases, pero en las siguientes sesiones fue necesario utilizar tiempo </a:t>
            </a:r>
            <a:r>
              <a:rPr lang="es-MX" dirty="0" err="1"/>
              <a:t>extraclase</a:t>
            </a:r>
            <a:r>
              <a:rPr lang="es-MX" dirty="0"/>
              <a:t> para poder avanzar y repartir el trabajo que fuera posible para hacer por separado. Aun así fue difícil coincidir debido a que todos tenemos compromisos fuera del horario escolar.</a:t>
            </a:r>
          </a:p>
          <a:p>
            <a:r>
              <a:rPr lang="es-MX" dirty="0"/>
              <a:t>A pesar de que el proyecto es muy bueno y planea una forma completamente diferente de trabajar es necesario empezar modificando horarios y dándole el tiempo necesario al trabajo interdisciplinario. De otra forma es muy difícil incorporar la esencia de los proyectos interdisciplinarios.</a:t>
            </a:r>
          </a:p>
        </p:txBody>
      </p:sp>
      <p:sp>
        <p:nvSpPr>
          <p:cNvPr id="5" name="4 Rectángulo"/>
          <p:cNvSpPr/>
          <p:nvPr/>
        </p:nvSpPr>
        <p:spPr>
          <a:xfrm>
            <a:off x="1214399" y="404664"/>
            <a:ext cx="6480720" cy="646331"/>
          </a:xfrm>
          <a:prstGeom prst="rect">
            <a:avLst/>
          </a:prstGeom>
        </p:spPr>
        <p:txBody>
          <a:bodyPr wrap="square">
            <a:spAutoFit/>
          </a:bodyPr>
          <a:lstStyle/>
          <a:p>
            <a:r>
              <a:rPr lang="es-MX" dirty="0"/>
              <a:t>5i Productos en orden consecutivo del 4 en adelante</a:t>
            </a:r>
          </a:p>
          <a:p>
            <a:r>
              <a:rPr lang="es-MX" dirty="0"/>
              <a:t>15. Reflexiones personales</a:t>
            </a:r>
          </a:p>
        </p:txBody>
      </p:sp>
    </p:spTree>
    <p:extLst>
      <p:ext uri="{BB962C8B-B14F-4D97-AF65-F5344CB8AC3E}">
        <p14:creationId xmlns:p14="http://schemas.microsoft.com/office/powerpoint/2010/main" val="980451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404664"/>
            <a:ext cx="4320480"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7</a:t>
            </a:fld>
            <a:endParaRPr lang="es-MX"/>
          </a:p>
        </p:txBody>
      </p:sp>
      <p:sp>
        <p:nvSpPr>
          <p:cNvPr id="6" name="5 Rectángulo"/>
          <p:cNvSpPr/>
          <p:nvPr/>
        </p:nvSpPr>
        <p:spPr>
          <a:xfrm>
            <a:off x="4211960" y="35332"/>
            <a:ext cx="4572000" cy="369332"/>
          </a:xfrm>
          <a:prstGeom prst="rect">
            <a:avLst/>
          </a:prstGeom>
        </p:spPr>
        <p:txBody>
          <a:bodyPr>
            <a:spAutoFit/>
          </a:bodyPr>
          <a:lstStyle/>
          <a:p>
            <a:r>
              <a:rPr lang="es-MX" dirty="0" smtClean="0">
                <a:latin typeface="Arial" panose="020B0604020202020204" pitchFamily="34" charset="0"/>
                <a:cs typeface="Arial" panose="020B0604020202020204" pitchFamily="34" charset="0"/>
              </a:rPr>
              <a:t>5 a. Producto</a:t>
            </a:r>
            <a:r>
              <a:rPr lang="es-MX" dirty="0" smtClean="0"/>
              <a:t> 3.</a:t>
            </a:r>
            <a:r>
              <a:rPr lang="es-MX" dirty="0"/>
              <a:t> </a:t>
            </a:r>
            <a:r>
              <a:rPr lang="es-MX" dirty="0" smtClean="0"/>
              <a:t>Fotografías de la sesión</a:t>
            </a:r>
            <a:endParaRPr lang="es-MX" dirty="0"/>
          </a:p>
        </p:txBody>
      </p:sp>
    </p:spTree>
    <p:extLst>
      <p:ext uri="{BB962C8B-B14F-4D97-AF65-F5344CB8AC3E}">
        <p14:creationId xmlns:p14="http://schemas.microsoft.com/office/powerpoint/2010/main" val="1631347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a:extLst>
              <a:ext uri="{28A0092B-C50C-407E-A947-70E740481C1C}">
                <a14:useLocalDpi xmlns:a14="http://schemas.microsoft.com/office/drawing/2010/main" val="0"/>
              </a:ext>
            </a:extLst>
          </a:blip>
          <a:srcRect/>
          <a:stretch>
            <a:fillRect/>
          </a:stretch>
        </p:blipFill>
        <p:spPr bwMode="auto">
          <a:xfrm>
            <a:off x="1475656" y="620688"/>
            <a:ext cx="5828506" cy="5554960"/>
          </a:xfrm>
          <a:prstGeom prst="rect">
            <a:avLst/>
          </a:prstGeom>
          <a:noFill/>
          <a:ln>
            <a:noFill/>
          </a:ln>
        </p:spPr>
      </p:pic>
      <p:sp>
        <p:nvSpPr>
          <p:cNvPr id="3" name="2 Marcador de pie de página"/>
          <p:cNvSpPr>
            <a:spLocks noGrp="1"/>
          </p:cNvSpPr>
          <p:nvPr>
            <p:ph type="ftr" sz="quarter" idx="11"/>
          </p:nvPr>
        </p:nvSpPr>
        <p:spPr/>
        <p:txBody>
          <a:bodyPr/>
          <a:lstStyle/>
          <a:p>
            <a:r>
              <a:rPr lang="es-MX" smtClean="0"/>
              <a:t>ITYC -Proyecto conexiones, E7-</a:t>
            </a:r>
            <a:endParaRPr lang="es-MX"/>
          </a:p>
        </p:txBody>
      </p:sp>
      <p:sp>
        <p:nvSpPr>
          <p:cNvPr id="4" name="3 Marcador de número de diapositiva"/>
          <p:cNvSpPr>
            <a:spLocks noGrp="1"/>
          </p:cNvSpPr>
          <p:nvPr>
            <p:ph type="sldNum" sz="quarter" idx="12"/>
          </p:nvPr>
        </p:nvSpPr>
        <p:spPr/>
        <p:txBody>
          <a:bodyPr/>
          <a:lstStyle/>
          <a:p>
            <a:fld id="{8ED32C6E-D33A-4FEF-9D4A-0179E0CDA113}" type="slidenum">
              <a:rPr lang="es-MX" smtClean="0"/>
              <a:t>8</a:t>
            </a:fld>
            <a:endParaRPr lang="es-MX"/>
          </a:p>
        </p:txBody>
      </p:sp>
      <p:sp>
        <p:nvSpPr>
          <p:cNvPr id="5" name="4 Rectángulo"/>
          <p:cNvSpPr/>
          <p:nvPr/>
        </p:nvSpPr>
        <p:spPr>
          <a:xfrm>
            <a:off x="2732162" y="116632"/>
            <a:ext cx="6016302" cy="369332"/>
          </a:xfrm>
          <a:prstGeom prst="rect">
            <a:avLst/>
          </a:prstGeom>
        </p:spPr>
        <p:txBody>
          <a:bodyPr wrap="square">
            <a:spAutoFit/>
          </a:bodyPr>
          <a:lstStyle/>
          <a:p>
            <a:r>
              <a:rPr lang="es-MX" dirty="0" smtClean="0">
                <a:latin typeface="Arial" panose="020B0604020202020204" pitchFamily="34" charset="0"/>
                <a:cs typeface="Arial" panose="020B0604020202020204" pitchFamily="34" charset="0"/>
              </a:rPr>
              <a:t>5b. </a:t>
            </a:r>
            <a:r>
              <a:rPr lang="es-MX" smtClean="0">
                <a:latin typeface="Arial" panose="020B0604020202020204" pitchFamily="34" charset="0"/>
                <a:cs typeface="Arial" panose="020B0604020202020204" pitchFamily="34" charset="0"/>
              </a:rPr>
              <a:t>Producto</a:t>
            </a:r>
            <a:r>
              <a:rPr lang="es-MX" smtClean="0"/>
              <a:t> 2</a:t>
            </a:r>
            <a:r>
              <a:rPr lang="es-MX" dirty="0"/>
              <a:t> </a:t>
            </a:r>
            <a:r>
              <a:rPr lang="es-MX" dirty="0" smtClean="0"/>
              <a:t>Fotografía de Organizador Gráfico</a:t>
            </a:r>
            <a:endParaRPr lang="es-MX" dirty="0"/>
          </a:p>
        </p:txBody>
      </p:sp>
    </p:spTree>
    <p:extLst>
      <p:ext uri="{BB962C8B-B14F-4D97-AF65-F5344CB8AC3E}">
        <p14:creationId xmlns:p14="http://schemas.microsoft.com/office/powerpoint/2010/main" val="1682125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ITYC -Proyecto conexiones, E7-</a:t>
            </a:r>
            <a:endParaRPr lang="es-MX"/>
          </a:p>
        </p:txBody>
      </p:sp>
      <p:sp>
        <p:nvSpPr>
          <p:cNvPr id="3" name="2 Marcador de número de diapositiva"/>
          <p:cNvSpPr>
            <a:spLocks noGrp="1"/>
          </p:cNvSpPr>
          <p:nvPr>
            <p:ph type="sldNum" sz="quarter" idx="12"/>
          </p:nvPr>
        </p:nvSpPr>
        <p:spPr/>
        <p:txBody>
          <a:bodyPr/>
          <a:lstStyle/>
          <a:p>
            <a:fld id="{8ED32C6E-D33A-4FEF-9D4A-0179E0CDA113}" type="slidenum">
              <a:rPr lang="es-MX" smtClean="0"/>
              <a:t>9</a:t>
            </a:fld>
            <a:endParaRPr lang="es-MX"/>
          </a:p>
        </p:txBody>
      </p:sp>
      <p:sp>
        <p:nvSpPr>
          <p:cNvPr id="4" name="3 CuadroTexto"/>
          <p:cNvSpPr txBox="1"/>
          <p:nvPr/>
        </p:nvSpPr>
        <p:spPr>
          <a:xfrm>
            <a:off x="5940152" y="260648"/>
            <a:ext cx="3031599" cy="369332"/>
          </a:xfrm>
          <a:prstGeom prst="rect">
            <a:avLst/>
          </a:prstGeom>
          <a:noFill/>
        </p:spPr>
        <p:txBody>
          <a:bodyPr wrap="none" rtlCol="0">
            <a:spAutoFit/>
          </a:bodyPr>
          <a:lstStyle/>
          <a:p>
            <a:r>
              <a:rPr lang="es-MX" dirty="0" smtClean="0">
                <a:latin typeface="Arial" panose="020B0604020202020204" pitchFamily="34" charset="0"/>
                <a:cs typeface="Arial" panose="020B0604020202020204" pitchFamily="34" charset="0"/>
              </a:rPr>
              <a:t>Segunda reunión de trabajo</a:t>
            </a:r>
            <a:endParaRPr lang="es-MX" dirty="0">
              <a:latin typeface="Arial" panose="020B0604020202020204" pitchFamily="34" charset="0"/>
              <a:cs typeface="Arial" panose="020B0604020202020204" pitchFamily="34" charset="0"/>
            </a:endParaRPr>
          </a:p>
        </p:txBody>
      </p:sp>
      <p:sp>
        <p:nvSpPr>
          <p:cNvPr id="5" name="4 CuadroTexto"/>
          <p:cNvSpPr txBox="1"/>
          <p:nvPr/>
        </p:nvSpPr>
        <p:spPr>
          <a:xfrm>
            <a:off x="1043608" y="764704"/>
            <a:ext cx="7056784" cy="4247317"/>
          </a:xfrm>
          <a:prstGeom prst="rect">
            <a:avLst/>
          </a:prstGeom>
          <a:noFill/>
        </p:spPr>
        <p:txBody>
          <a:bodyPr wrap="square" rtlCol="0">
            <a:spAutoFit/>
          </a:bodyPr>
          <a:lstStyle/>
          <a:p>
            <a:r>
              <a:rPr lang="es-MX" dirty="0" smtClean="0"/>
              <a:t>5c. Justificación del proyecto</a:t>
            </a:r>
            <a:endParaRPr lang="es-MX" dirty="0"/>
          </a:p>
          <a:p>
            <a:endParaRPr lang="es-MX" dirty="0"/>
          </a:p>
          <a:p>
            <a:pPr algn="just"/>
            <a:r>
              <a:rPr lang="es-MX" dirty="0">
                <a:latin typeface="Arial" panose="020B0604020202020204" pitchFamily="34" charset="0"/>
                <a:cs typeface="Arial" panose="020B0604020202020204" pitchFamily="34" charset="0"/>
              </a:rPr>
              <a:t>Debido a los elevados índices de contaminación, causados por las industrias, los transportes y todas aquellas actividades en las que se queman combustibles fósiles y debido a la generación de clorofluorocarbonos, la capa de ozono que se encuentra en la estratósfera se ha ido adelgazando. Es así como se ha incrementado la cantidad de radiación solar que llega a la atmósfera y a la superficie terrestre.</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Lo anteriormente expuesto, se ha manifestado en un aumento gradual en la temperatura de la temperatura de todo el mundo, con graves consecuencias como el deshielo de los glaciares, la extinción de especies de flora y fauna, incremento de la desertificación, etc.</a:t>
            </a:r>
          </a:p>
        </p:txBody>
      </p:sp>
    </p:spTree>
    <p:extLst>
      <p:ext uri="{BB962C8B-B14F-4D97-AF65-F5344CB8AC3E}">
        <p14:creationId xmlns:p14="http://schemas.microsoft.com/office/powerpoint/2010/main" val="10673055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urrencia">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504</TotalTime>
  <Words>2935</Words>
  <Application>Microsoft Office PowerPoint</Application>
  <PresentationFormat>Presentación en pantalla (4:3)</PresentationFormat>
  <Paragraphs>414</Paragraphs>
  <Slides>69</Slides>
  <Notes>0</Notes>
  <HiddenSlides>0</HiddenSlides>
  <MMClips>0</MMClips>
  <ScaleCrop>false</ScaleCrop>
  <HeadingPairs>
    <vt:vector size="4" baseType="variant">
      <vt:variant>
        <vt:lpstr>Tema</vt:lpstr>
      </vt:variant>
      <vt:variant>
        <vt:i4>1</vt:i4>
      </vt:variant>
      <vt:variant>
        <vt:lpstr>Títulos de diapositiva</vt:lpstr>
      </vt:variant>
      <vt:variant>
        <vt:i4>69</vt:i4>
      </vt:variant>
    </vt:vector>
  </HeadingPairs>
  <TitlesOfParts>
    <vt:vector size="70" baseType="lpstr">
      <vt:lpstr>Concurrencia</vt:lpstr>
      <vt:lpstr>Instituto Técnico y Cultural</vt:lpstr>
      <vt:lpstr>Presentación de PowerPoint</vt:lpstr>
      <vt:lpstr>Nombre del proyecto: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Instituto Técnico y Cultural</dc:title>
  <dc:creator>Marco</dc:creator>
  <cp:lastModifiedBy>Marco</cp:lastModifiedBy>
  <cp:revision>92</cp:revision>
  <dcterms:created xsi:type="dcterms:W3CDTF">2017-10-20T18:34:49Z</dcterms:created>
  <dcterms:modified xsi:type="dcterms:W3CDTF">2018-06-25T19:50:59Z</dcterms:modified>
</cp:coreProperties>
</file>