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6"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7" r:id="rId19"/>
    <p:sldId id="293" r:id="rId20"/>
    <p:sldId id="292" r:id="rId21"/>
    <p:sldId id="294" r:id="rId22"/>
    <p:sldId id="295" r:id="rId23"/>
    <p:sldId id="296" r:id="rId24"/>
    <p:sldId id="298" r:id="rId25"/>
    <p:sldId id="300" r:id="rId26"/>
    <p:sldId id="301" r:id="rId27"/>
    <p:sldId id="302" r:id="rId28"/>
    <p:sldId id="310" r:id="rId29"/>
    <p:sldId id="303" r:id="rId30"/>
    <p:sldId id="304" r:id="rId31"/>
    <p:sldId id="305" r:id="rId32"/>
    <p:sldId id="306" r:id="rId33"/>
    <p:sldId id="307" r:id="rId34"/>
    <p:sldId id="308" r:id="rId35"/>
    <p:sldId id="309" r:id="rId36"/>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8" name="7 Marcador de pie de página"/>
          <p:cNvSpPr>
            <a:spLocks noGrp="1"/>
          </p:cNvSpPr>
          <p:nvPr>
            <p:ph type="ftr" sz="quarter" idx="11"/>
          </p:nvPr>
        </p:nvSpPr>
        <p:spPr/>
        <p:txBody>
          <a:bodyPr/>
          <a:lstStyle/>
          <a:p>
            <a:endParaRPr lang="es-ES_tradnl" dirty="0"/>
          </a:p>
        </p:txBody>
      </p:sp>
      <p:sp>
        <p:nvSpPr>
          <p:cNvPr id="9" name="8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4" name="3 Marcador de pie de página"/>
          <p:cNvSpPr>
            <a:spLocks noGrp="1"/>
          </p:cNvSpPr>
          <p:nvPr>
            <p:ph type="ftr" sz="quarter" idx="11"/>
          </p:nvPr>
        </p:nvSpPr>
        <p:spPr/>
        <p:txBody>
          <a:bodyPr/>
          <a:lstStyle/>
          <a:p>
            <a:endParaRPr lang="es-ES_tradnl" dirty="0"/>
          </a:p>
        </p:txBody>
      </p:sp>
      <p:sp>
        <p:nvSpPr>
          <p:cNvPr id="5" name="4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3" name="2 Marcador de pie de página"/>
          <p:cNvSpPr>
            <a:spLocks noGrp="1"/>
          </p:cNvSpPr>
          <p:nvPr>
            <p:ph type="ftr" sz="quarter" idx="11"/>
          </p:nvPr>
        </p:nvSpPr>
        <p:spPr/>
        <p:txBody>
          <a:bodyPr/>
          <a:lstStyle/>
          <a:p>
            <a:endParaRPr lang="es-ES_tradnl" dirty="0"/>
          </a:p>
        </p:txBody>
      </p:sp>
      <p:sp>
        <p:nvSpPr>
          <p:cNvPr id="4" name="3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028315-F319-44A4-83E3-DA4F56E72F31}" type="datetimeFigureOut">
              <a:rPr lang="es-ES_tradnl" smtClean="0"/>
              <a:pPr/>
              <a:t>28/04/2019</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DCB4688A-A9A1-4C6B-975D-0C274CCCABA6}" type="slidenum">
              <a:rPr lang="es-ES_tradnl" smtClean="0"/>
              <a:pPr/>
              <a:t>‹Nº›</a:t>
            </a:fld>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28315-F319-44A4-83E3-DA4F56E72F31}" type="datetimeFigureOut">
              <a:rPr lang="es-ES_tradnl" smtClean="0"/>
              <a:pPr/>
              <a:t>28/04/2019</a:t>
            </a:fld>
            <a:endParaRPr lang="es-ES_tradn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4688A-A9A1-4C6B-975D-0C274CCCABA6}"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6226196"/>
          </a:xfrm>
        </p:spPr>
        <p:txBody>
          <a:bodyPr>
            <a:normAutofit/>
          </a:bodyPr>
          <a:lstStyle/>
          <a:p>
            <a:r>
              <a:rPr lang="es-ES_tradnl" sz="2400" b="1" dirty="0" smtClean="0"/>
              <a:t>UNIVERSIDAD LATINOAMERICANA CAMPUS VALLE (1183)</a:t>
            </a:r>
            <a:br>
              <a:rPr lang="es-ES_tradnl" sz="2400" b="1" dirty="0" smtClean="0"/>
            </a:br>
            <a:r>
              <a:rPr lang="es-ES_tradnl" sz="2400" b="1" dirty="0" smtClean="0"/>
              <a:t/>
            </a:r>
            <a:br>
              <a:rPr lang="es-ES_tradnl" sz="2400" b="1" dirty="0" smtClean="0"/>
            </a:br>
            <a:r>
              <a:rPr lang="es-ES_tradnl" sz="2400" dirty="0" smtClean="0"/>
              <a:t>Numero de equipo: 3</a:t>
            </a:r>
            <a:br>
              <a:rPr lang="es-ES_tradnl" sz="2400" dirty="0" smtClean="0"/>
            </a:br>
            <a:r>
              <a:rPr lang="es-ES_tradnl" sz="2400" dirty="0" smtClean="0"/>
              <a:t>Proyecto dirigido a 6º grado </a:t>
            </a:r>
            <a:endParaRPr lang="es-ES_tradnl" sz="2400" b="1" dirty="0"/>
          </a:p>
        </p:txBody>
      </p:sp>
      <p:pic>
        <p:nvPicPr>
          <p:cNvPr id="5" name="4 Imagen" descr="Logo_ULA_VANTA_COLOR.png"/>
          <p:cNvPicPr>
            <a:picLocks noChangeAspect="1"/>
          </p:cNvPicPr>
          <p:nvPr/>
        </p:nvPicPr>
        <p:blipFill>
          <a:blip r:embed="rId2" cstate="print"/>
          <a:stretch>
            <a:fillRect/>
          </a:stretch>
        </p:blipFill>
        <p:spPr>
          <a:xfrm>
            <a:off x="0" y="-357214"/>
            <a:ext cx="4723281" cy="36498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pPr algn="l"/>
            <a:r>
              <a:rPr lang="es-ES_tradnl" sz="1800" dirty="0" smtClean="0">
                <a:latin typeface="Arial" pitchFamily="34" charset="0"/>
                <a:cs typeface="Arial" pitchFamily="34" charset="0"/>
              </a:rPr>
              <a:t>e. Asignaturas participantes: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-Geografía </a:t>
            </a:r>
            <a:r>
              <a:rPr lang="es-ES_tradnl" sz="1800" dirty="0" smtClean="0">
                <a:latin typeface="Arial" pitchFamily="34" charset="0"/>
                <a:cs typeface="Arial" pitchFamily="34" charset="0"/>
              </a:rPr>
              <a:t>Económica</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-Introducción al Estudio de las Ciencias Sociales y Económicas </a:t>
            </a: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-Problemas Sociales, Político – Económicos de México</a:t>
            </a: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-Geografía Política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f. Fuentes de apoyo:</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a:t>
            </a:r>
            <a:r>
              <a:rPr lang="es-ES" sz="1800" dirty="0" smtClean="0">
                <a:latin typeface="Arial" pitchFamily="34" charset="0"/>
                <a:cs typeface="Arial" pitchFamily="34" charset="0"/>
              </a:rPr>
              <a:t>www.onu.org</a:t>
            </a: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 sz="1800" dirty="0" smtClean="0">
                <a:latin typeface="Arial" pitchFamily="34" charset="0"/>
                <a:cs typeface="Arial" pitchFamily="34" charset="0"/>
              </a:rPr>
              <a:t>-www.cinu.mx</a:t>
            </a: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-www.undp.org/content/undp/es/home/sustainable-development-goals.html</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-www.un.org/sustainabledevelopment/es/objetivos-de-desarrollo-sostenible/</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-www.un.org/sustainabledevelopment/es/</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-www.onu.org.mx/agenda-2030/objetivos-del-desarrollo-sostenible/</a:t>
            </a:r>
            <a:endParaRPr lang="es-ES_tradn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97634"/>
          </a:xfrm>
        </p:spPr>
        <p:txBody>
          <a:bodyPr>
            <a:normAutofit fontScale="90000"/>
          </a:bodyPr>
          <a:lstStyle/>
          <a:p>
            <a:pPr algn="l"/>
            <a:r>
              <a:rPr lang="es-ES_tradnl" sz="1800" dirty="0" smtClean="0">
                <a:latin typeface="Arial" pitchFamily="34" charset="0"/>
                <a:cs typeface="Arial" pitchFamily="34" charset="0"/>
              </a:rPr>
              <a:t>f. Justificación de la actividad.</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La actividad general constará de tres actividades particulares, las cuales se aplicarán en tres momentos diferentes: elaboración de una infografía, elaboración de un tríptico (desarrollo de la actividad) y elaboración de un organizador gráfico (cierre de la actividad), estas actividades ahondan en los 17 ODS de la ONU y cual es el avance que ha tenido México en cada uno de ellos.</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El grupo seleccionado fue el 6040, donde este grupo se dividió en equipos de máximo 5 integrantes, para llevar a cabo un trabajo en equipo colaborativo en cada una de las 3 actividades particulares.</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El objetivo es que los alumnos a través de la infografía y tríptico plasmen las características de cada uno de los 17 ODS y el avance que México ha tenido, para ello se les proporcionó una lista de recursos digitales para poder elaborar sus productos: piktochart, power point, excel, word, etc.</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El tríptico fue distribuido entre los alumnos de la preparatoria como una campaña de concientización acerca de la agenda 2030.</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El organizador gráfico será la ultima actividad particular y corresponde a la etapa de cierre del proyecto. </a:t>
            </a:r>
            <a:endParaRPr lang="es-ES_tradn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pPr algn="l"/>
            <a:r>
              <a:rPr lang="es-ES_tradnl" sz="1800" dirty="0" smtClean="0">
                <a:latin typeface="Arial" pitchFamily="34" charset="0"/>
                <a:cs typeface="Arial" pitchFamily="34" charset="0"/>
              </a:rPr>
              <a:t>g. Descripción de Apertura de la actividad.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Actividad interdisciplinaria para dar inicio o detonar el proyecto</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dirty="0" smtClean="0">
                <a:latin typeface="Arial" pitchFamily="34" charset="0"/>
                <a:cs typeface="Arial" pitchFamily="34" charset="0"/>
              </a:rPr>
              <a:t>La clase interdisciplinaria para detonar el proyecto a través de la pregunta problematizadora se llevó a cabo el 25 de septiembre de 2018 en el grupo 6040 con la presencia de los profesores Alejandro Cano (Geografía Económica y Geografía Política ), Rogelio Rivera </a:t>
            </a:r>
            <a:r>
              <a:rPr lang="es-ES_tradnl" sz="1800" dirty="0" smtClean="0">
                <a:latin typeface="Arial" pitchFamily="34" charset="0"/>
                <a:cs typeface="Arial" pitchFamily="34" charset="0"/>
              </a:rPr>
              <a:t>(</a:t>
            </a:r>
            <a:r>
              <a:rPr lang="es-ES_tradnl" sz="1800" dirty="0" smtClean="0">
                <a:latin typeface="Arial" pitchFamily="34" charset="0"/>
                <a:cs typeface="Arial" pitchFamily="34" charset="0"/>
              </a:rPr>
              <a:t>Problemas Soc.</a:t>
            </a:r>
            <a:r>
              <a:rPr lang="es-ES_tradnl" sz="1800" dirty="0" smtClean="0">
                <a:latin typeface="Arial" pitchFamily="34" charset="0"/>
                <a:cs typeface="Arial" pitchFamily="34" charset="0"/>
              </a:rPr>
              <a:t>) </a:t>
            </a:r>
            <a:r>
              <a:rPr lang="es-ES_tradnl" sz="1800" dirty="0" smtClean="0">
                <a:latin typeface="Arial" pitchFamily="34" charset="0"/>
                <a:cs typeface="Arial" pitchFamily="34" charset="0"/>
              </a:rPr>
              <a:t>y Hayri Calderón (IECSE).</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La pregunta problematizadora se lanzó a través de una presentación de power point, donde antes de ello se realizó una introducción al grupo acerca del proyecto interdisciplinario que se llevará cabo.</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Posteriormente se procedió a conformar los equipos de trabajo en el grupo, donde el máximo de integrantes por equipo fue de 5. </a:t>
            </a:r>
            <a:endParaRPr lang="es-ES_tradn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pPr algn="r"/>
            <a:r>
              <a:rPr lang="es-ES_tradnl" sz="1800" dirty="0" smtClean="0">
                <a:latin typeface="Arial" pitchFamily="34" charset="0"/>
                <a:cs typeface="Arial" pitchFamily="34" charset="0"/>
              </a:rPr>
              <a:t>g. Descripción de Apertura de la actividad</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Pregunta detonante. Evidencias de aprendizaje</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endParaRPr lang="es-ES_tradnl" sz="1800" dirty="0">
              <a:latin typeface="Arial" pitchFamily="34" charset="0"/>
              <a:cs typeface="Arial" pitchFamily="34" charset="0"/>
            </a:endParaRPr>
          </a:p>
        </p:txBody>
      </p:sp>
      <p:pic>
        <p:nvPicPr>
          <p:cNvPr id="3" name="Picture 2" descr="d:\alex\Mis documentos\Documents\ULA VALLE\ACADEMIA. CIENCIAS SOCIALES\DGIRE\II ETAPA\EVIDENCIAS INFOGRAFIAS\6\PREGUNTA DETONANTE\42658033_105851750332139_2025097270705258496_n.jpg"/>
          <p:cNvPicPr>
            <a:picLocks noChangeAspect="1" noChangeArrowheads="1"/>
          </p:cNvPicPr>
          <p:nvPr/>
        </p:nvPicPr>
        <p:blipFill>
          <a:blip r:embed="rId2" cstate="print"/>
          <a:srcRect/>
          <a:stretch>
            <a:fillRect/>
          </a:stretch>
        </p:blipFill>
        <p:spPr bwMode="auto">
          <a:xfrm>
            <a:off x="214282" y="1357298"/>
            <a:ext cx="3929090" cy="5167349"/>
          </a:xfrm>
          <a:prstGeom prst="rect">
            <a:avLst/>
          </a:prstGeom>
          <a:noFill/>
        </p:spPr>
      </p:pic>
      <p:pic>
        <p:nvPicPr>
          <p:cNvPr id="4" name="Picture 3" descr="d:\alex\Mis documentos\Documents\ULA VALLE\ACADEMIA. CIENCIAS SOCIALES\DGIRE\II ETAPA\EVIDENCIAS INFOGRAFIAS\6\PREGUNTA DETONANTE\42570312_172967063593848_2150255546878394368_n.jpg"/>
          <p:cNvPicPr>
            <a:picLocks noChangeAspect="1" noChangeArrowheads="1"/>
          </p:cNvPicPr>
          <p:nvPr/>
        </p:nvPicPr>
        <p:blipFill>
          <a:blip r:embed="rId3" cstate="print"/>
          <a:srcRect/>
          <a:stretch>
            <a:fillRect/>
          </a:stretch>
        </p:blipFill>
        <p:spPr bwMode="auto">
          <a:xfrm>
            <a:off x="4286248" y="1285860"/>
            <a:ext cx="4357718" cy="53578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97634"/>
          </a:xfrm>
        </p:spPr>
        <p:txBody>
          <a:bodyPr>
            <a:normAutofit/>
          </a:bodyPr>
          <a:lstStyle/>
          <a:p>
            <a:pPr algn="r"/>
            <a:r>
              <a:rPr lang="es-ES_tradnl" sz="1800" dirty="0" smtClean="0">
                <a:latin typeface="Arial" pitchFamily="34" charset="0"/>
                <a:cs typeface="Arial" pitchFamily="34" charset="0"/>
              </a:rPr>
              <a:t>g. Descripción de Apertura de la actividad</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Pregunta detonante. Evidencias de aprendizaje</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endParaRPr lang="es-ES_tradnl" sz="1800" dirty="0">
              <a:latin typeface="Arial" pitchFamily="34" charset="0"/>
              <a:cs typeface="Arial" pitchFamily="34" charset="0"/>
            </a:endParaRPr>
          </a:p>
        </p:txBody>
      </p:sp>
      <p:pic>
        <p:nvPicPr>
          <p:cNvPr id="3" name="Picture 4" descr="d:\alex\Mis documentos\Documents\ULA VALLE\ACADEMIA. CIENCIAS SOCIALES\DGIRE\II ETAPA\EVIDENCIAS INFOGRAFIAS\6\PREGUNTA DETONANTE\42523234_745830685809304_7165211145832235008_n.jpg"/>
          <p:cNvPicPr>
            <a:picLocks noChangeAspect="1" noChangeArrowheads="1"/>
          </p:cNvPicPr>
          <p:nvPr/>
        </p:nvPicPr>
        <p:blipFill>
          <a:blip r:embed="rId2" cstate="print"/>
          <a:srcRect/>
          <a:stretch>
            <a:fillRect/>
          </a:stretch>
        </p:blipFill>
        <p:spPr bwMode="auto">
          <a:xfrm>
            <a:off x="214282" y="1714488"/>
            <a:ext cx="4286280" cy="4714908"/>
          </a:xfrm>
          <a:prstGeom prst="rect">
            <a:avLst/>
          </a:prstGeom>
          <a:noFill/>
        </p:spPr>
      </p:pic>
      <p:pic>
        <p:nvPicPr>
          <p:cNvPr id="4" name="Picture 5" descr="d:\alex\Mis documentos\Documents\ULA VALLE\ACADEMIA. CIENCIAS SOCIALES\DGIRE\II ETAPA\EVIDENCIAS INFOGRAFIAS\6\PREGUNTA DETONANTE\42625782_308652276586774_6909588320305545216_n.jpg"/>
          <p:cNvPicPr>
            <a:picLocks noChangeAspect="1" noChangeArrowheads="1"/>
          </p:cNvPicPr>
          <p:nvPr/>
        </p:nvPicPr>
        <p:blipFill>
          <a:blip r:embed="rId3" cstate="print"/>
          <a:srcRect/>
          <a:stretch>
            <a:fillRect/>
          </a:stretch>
        </p:blipFill>
        <p:spPr bwMode="auto">
          <a:xfrm>
            <a:off x="4643438" y="1785926"/>
            <a:ext cx="4143404" cy="464347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pPr algn="l"/>
            <a:r>
              <a:rPr lang="es-ES_tradnl" sz="1800" dirty="0" smtClean="0">
                <a:latin typeface="Arial" pitchFamily="34" charset="0"/>
                <a:cs typeface="Arial" pitchFamily="34" charset="0"/>
              </a:rPr>
              <a:t>h. Descripción del desarrollo de la actividad.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Primera actividad interdisciplinaria de desarrollo del proyecto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dirty="0" smtClean="0">
                <a:latin typeface="Arial" pitchFamily="34" charset="0"/>
                <a:cs typeface="Arial" pitchFamily="34" charset="0"/>
              </a:rPr>
              <a:t>El 16 de octubre de 2018, los alumnos del grupo 6040 debieron entregar una infografía elaborada en piktochart o en power point que diera respuesta a la pregunta detonante del proyecto. De manera previa al grupo se les dio una introducción acerca de las características que debe llevar una infografía.</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Esta infografía fue elaborada en equipos colaborativos de máximo 5 integrantes.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Las mejores infografías del grupo fueron expuestas en un periódico mural, realizado el 22 de marzo de 2019.</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Para la elaboración de las infografías se realizó como instrumento de evaluación una lista de cotejo, la cual fue proporcionada a cada uno de los equipos de trabajo. Esta lista de cotejo será tomada en cuenta y ponderada dentro de la evaluación continua.</a:t>
            </a:r>
            <a:endParaRPr lang="es-ES_tradn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pPr algn="r"/>
            <a:r>
              <a:rPr lang="es-ES_tradnl" sz="1800" dirty="0" smtClean="0">
                <a:latin typeface="Arial" pitchFamily="34" charset="0"/>
                <a:cs typeface="Arial" pitchFamily="34" charset="0"/>
              </a:rPr>
              <a:t>h. Descripción del desarrollo de la actividad.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Primera actividad interdisciplinaria de desarrollo del proyecto</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dirty="0" smtClean="0">
                <a:latin typeface="Arial" pitchFamily="34" charset="0"/>
                <a:cs typeface="Arial" pitchFamily="34" charset="0"/>
              </a:rPr>
              <a:t>Evidencias de aprendizaje</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endParaRPr lang="es-ES_tradnl" sz="1800" dirty="0">
              <a:latin typeface="Arial" pitchFamily="34" charset="0"/>
              <a:cs typeface="Arial" pitchFamily="34" charset="0"/>
            </a:endParaRPr>
          </a:p>
        </p:txBody>
      </p:sp>
      <p:pic>
        <p:nvPicPr>
          <p:cNvPr id="3" name="Picture 6" descr="d:\alex\Mis documentos\Documents\ULA VALLE\ACADEMIA. CIENCIAS SOCIALES\DGIRE\II ETAPA\EVIDENCIAS INFOGRAFIAS\6\INFOGRAFIAS\20181101_202700.jpg"/>
          <p:cNvPicPr>
            <a:picLocks noChangeAspect="1" noChangeArrowheads="1"/>
          </p:cNvPicPr>
          <p:nvPr/>
        </p:nvPicPr>
        <p:blipFill>
          <a:blip r:embed="rId2" cstate="print"/>
          <a:srcRect/>
          <a:stretch>
            <a:fillRect/>
          </a:stretch>
        </p:blipFill>
        <p:spPr bwMode="auto">
          <a:xfrm>
            <a:off x="214282" y="1928802"/>
            <a:ext cx="4214842" cy="4686226"/>
          </a:xfrm>
          <a:prstGeom prst="rect">
            <a:avLst/>
          </a:prstGeom>
          <a:noFill/>
        </p:spPr>
      </p:pic>
      <p:pic>
        <p:nvPicPr>
          <p:cNvPr id="4" name="Picture 7" descr="d:\alex\Mis documentos\Documents\ULA VALLE\ACADEMIA. CIENCIAS SOCIALES\DGIRE\II ETAPA\EVIDENCIAS INFOGRAFIAS\6\INFOGRAFIAS\20181101_202341.jpg"/>
          <p:cNvPicPr>
            <a:picLocks noChangeAspect="1" noChangeArrowheads="1"/>
          </p:cNvPicPr>
          <p:nvPr/>
        </p:nvPicPr>
        <p:blipFill>
          <a:blip r:embed="rId3" cstate="print"/>
          <a:srcRect/>
          <a:stretch>
            <a:fillRect/>
          </a:stretch>
        </p:blipFill>
        <p:spPr bwMode="auto">
          <a:xfrm>
            <a:off x="4500562" y="1928802"/>
            <a:ext cx="4331797" cy="47149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pPr algn="r"/>
            <a:r>
              <a:rPr lang="es-ES_tradnl" sz="1800" dirty="0" smtClean="0">
                <a:latin typeface="Arial" pitchFamily="34" charset="0"/>
                <a:cs typeface="Arial" pitchFamily="34" charset="0"/>
              </a:rPr>
              <a:t>h. Descripción del desarrollo de la actividad.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Primera actividad interdisciplinaria de desarrollo del proyecto</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dirty="0" smtClean="0">
                <a:latin typeface="Arial" pitchFamily="34" charset="0"/>
                <a:cs typeface="Arial" pitchFamily="34" charset="0"/>
              </a:rPr>
              <a:t>Evidencias de aprendizaje</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endParaRPr lang="es-ES_tradnl" sz="1800" dirty="0">
              <a:latin typeface="Arial" pitchFamily="34" charset="0"/>
              <a:cs typeface="Arial" pitchFamily="34" charset="0"/>
            </a:endParaRPr>
          </a:p>
        </p:txBody>
      </p:sp>
      <p:pic>
        <p:nvPicPr>
          <p:cNvPr id="3" name="Picture 8" descr="d:\alex\Mis documentos\Documents\ULA VALLE\ACADEMIA. CIENCIAS SOCIALES\DGIRE\II ETAPA\EVIDENCIAS INFOGRAFIAS\6\INFOGRAFIAS\20181101_202517.jpg"/>
          <p:cNvPicPr>
            <a:picLocks noChangeAspect="1" noChangeArrowheads="1"/>
          </p:cNvPicPr>
          <p:nvPr/>
        </p:nvPicPr>
        <p:blipFill>
          <a:blip r:embed="rId2" cstate="print"/>
          <a:srcRect/>
          <a:stretch>
            <a:fillRect/>
          </a:stretch>
        </p:blipFill>
        <p:spPr bwMode="auto">
          <a:xfrm>
            <a:off x="214282" y="2071678"/>
            <a:ext cx="4143404" cy="4429156"/>
          </a:xfrm>
          <a:prstGeom prst="rect">
            <a:avLst/>
          </a:prstGeom>
          <a:noFill/>
        </p:spPr>
      </p:pic>
      <p:pic>
        <p:nvPicPr>
          <p:cNvPr id="4" name="Picture 9" descr="d:\alex\Mis documentos\Documents\ULA VALLE\ACADEMIA. CIENCIAS SOCIALES\DGIRE\II ETAPA\EVIDENCIAS INFOGRAFIAS\6\INFOGRAFIAS\20181101_202620.jpg"/>
          <p:cNvPicPr>
            <a:picLocks noChangeAspect="1" noChangeArrowheads="1"/>
          </p:cNvPicPr>
          <p:nvPr/>
        </p:nvPicPr>
        <p:blipFill>
          <a:blip r:embed="rId3" cstate="print"/>
          <a:srcRect/>
          <a:stretch>
            <a:fillRect/>
          </a:stretch>
        </p:blipFill>
        <p:spPr bwMode="auto">
          <a:xfrm>
            <a:off x="4429124" y="2000240"/>
            <a:ext cx="4460083" cy="450059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466730"/>
          </a:xfrm>
        </p:spPr>
        <p:txBody>
          <a:bodyPr>
            <a:normAutofit/>
          </a:bodyPr>
          <a:lstStyle/>
          <a:p>
            <a:pPr algn="r"/>
            <a:r>
              <a:rPr lang="es-ES_tradnl" sz="1800" dirty="0">
                <a:latin typeface="Arial" pitchFamily="34" charset="0"/>
                <a:cs typeface="Arial" pitchFamily="34" charset="0"/>
              </a:rPr>
              <a:t>h. Descripción del desarrollo de la actividad. </a:t>
            </a:r>
            <a:br>
              <a:rPr lang="es-ES_tradnl" sz="1800" dirty="0">
                <a:latin typeface="Arial" pitchFamily="34" charset="0"/>
                <a:cs typeface="Arial" pitchFamily="34" charset="0"/>
              </a:rPr>
            </a:br>
            <a:r>
              <a:rPr lang="es-ES_tradnl" sz="1800" dirty="0">
                <a:latin typeface="Arial" pitchFamily="34" charset="0"/>
                <a:cs typeface="Arial" pitchFamily="34" charset="0"/>
              </a:rPr>
              <a:t/>
            </a:r>
            <a:br>
              <a:rPr lang="es-ES_tradnl" sz="1800" dirty="0">
                <a:latin typeface="Arial" pitchFamily="34" charset="0"/>
                <a:cs typeface="Arial" pitchFamily="34" charset="0"/>
              </a:rPr>
            </a:br>
            <a:r>
              <a:rPr lang="es-ES_tradnl" sz="1800" b="1" dirty="0">
                <a:latin typeface="Arial" pitchFamily="34" charset="0"/>
                <a:cs typeface="Arial" pitchFamily="34" charset="0"/>
              </a:rPr>
              <a:t>Primera actividad interdisciplinaria de desarrollo del proyecto</a:t>
            </a:r>
            <a:br>
              <a:rPr lang="es-ES_tradnl" sz="1800" b="1" dirty="0">
                <a:latin typeface="Arial" pitchFamily="34" charset="0"/>
                <a:cs typeface="Arial" pitchFamily="34" charset="0"/>
              </a:rPr>
            </a:br>
            <a:r>
              <a:rPr lang="es-ES_tradnl" sz="1800" b="1" dirty="0">
                <a:latin typeface="Arial" pitchFamily="34" charset="0"/>
                <a:cs typeface="Arial" pitchFamily="34" charset="0"/>
              </a:rPr>
              <a:t/>
            </a:r>
            <a:br>
              <a:rPr lang="es-ES_tradnl" sz="1800" b="1" dirty="0">
                <a:latin typeface="Arial" pitchFamily="34" charset="0"/>
                <a:cs typeface="Arial" pitchFamily="34" charset="0"/>
              </a:rPr>
            </a:br>
            <a:r>
              <a:rPr lang="es-ES_tradnl" sz="1800" dirty="0" smtClean="0">
                <a:latin typeface="Arial" pitchFamily="34" charset="0"/>
                <a:cs typeface="Arial" pitchFamily="34" charset="0"/>
              </a:rPr>
              <a:t>Exhibición de infografías</a:t>
            </a:r>
            <a:br>
              <a:rPr lang="es-ES_tradnl" sz="1800" dirty="0" smtClean="0">
                <a:latin typeface="Arial" pitchFamily="34" charset="0"/>
                <a:cs typeface="Arial" pitchFamily="34" charset="0"/>
              </a:rPr>
            </a:br>
            <a:r>
              <a:rPr lang="es-ES_tradnl" sz="1800" dirty="0">
                <a:latin typeface="Arial" pitchFamily="34" charset="0"/>
                <a:cs typeface="Arial" pitchFamily="34" charset="0"/>
              </a:rPr>
              <a:t/>
            </a:r>
            <a:br>
              <a:rPr lang="es-ES_tradnl" sz="1800" dirty="0">
                <a:latin typeface="Arial" pitchFamily="34" charset="0"/>
                <a:cs typeface="Arial" pitchFamily="34" charset="0"/>
              </a:rPr>
            </a:br>
            <a:r>
              <a:rPr lang="es-ES_tradnl" sz="1800" dirty="0">
                <a:latin typeface="Arial" pitchFamily="34" charset="0"/>
                <a:cs typeface="Arial" pitchFamily="34" charset="0"/>
              </a:rPr>
              <a:t/>
            </a:r>
            <a:br>
              <a:rPr lang="es-ES_tradnl" sz="1800" dirty="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a:latin typeface="Arial" pitchFamily="34" charset="0"/>
                <a:cs typeface="Arial" pitchFamily="34" charset="0"/>
              </a:rPr>
              <a:t/>
            </a:r>
            <a:br>
              <a:rPr lang="es-ES_tradnl" sz="1800" dirty="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a:latin typeface="Arial" pitchFamily="34" charset="0"/>
                <a:cs typeface="Arial" pitchFamily="34" charset="0"/>
              </a:rPr>
              <a:t/>
            </a:r>
            <a:br>
              <a:rPr lang="es-ES_tradnl" sz="1800" dirty="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a:latin typeface="Arial" pitchFamily="34" charset="0"/>
                <a:cs typeface="Arial" pitchFamily="34" charset="0"/>
              </a:rPr>
              <a:t/>
            </a:r>
            <a:br>
              <a:rPr lang="es-ES_tradnl" sz="1800" dirty="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a:latin typeface="Arial" pitchFamily="34" charset="0"/>
                <a:cs typeface="Arial" pitchFamily="34" charset="0"/>
              </a:rPr>
              <a:t/>
            </a:r>
            <a:br>
              <a:rPr lang="es-ES_tradnl" sz="1800" dirty="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a:latin typeface="Arial" pitchFamily="34" charset="0"/>
                <a:cs typeface="Arial" pitchFamily="34" charset="0"/>
              </a:rPr>
              <a:t/>
            </a:r>
            <a:br>
              <a:rPr lang="es-ES_tradnl" sz="1800" dirty="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a:latin typeface="Arial" pitchFamily="34" charset="0"/>
                <a:cs typeface="Arial" pitchFamily="34" charset="0"/>
              </a:rPr>
              <a:t/>
            </a:r>
            <a:br>
              <a:rPr lang="es-ES_tradnl" sz="1800" dirty="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a:latin typeface="Arial" pitchFamily="34" charset="0"/>
                <a:cs typeface="Arial" pitchFamily="34" charset="0"/>
              </a:rPr>
              <a:t/>
            </a:r>
            <a:br>
              <a:rPr lang="es-ES_tradnl" sz="1800" dirty="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endParaRPr lang="es-MX" sz="18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4824"/>
            <a:ext cx="4499992" cy="500567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844824"/>
            <a:ext cx="4644008" cy="5013176"/>
          </a:xfrm>
          <a:prstGeom prst="rect">
            <a:avLst/>
          </a:prstGeom>
        </p:spPr>
      </p:pic>
    </p:spTree>
    <p:extLst>
      <p:ext uri="{BB962C8B-B14F-4D97-AF65-F5344CB8AC3E}">
        <p14:creationId xmlns:p14="http://schemas.microsoft.com/office/powerpoint/2010/main" val="2288041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pPr algn="r"/>
            <a:r>
              <a:rPr lang="es-ES_tradnl" sz="1800" dirty="0" smtClean="0">
                <a:latin typeface="Arial" pitchFamily="34" charset="0"/>
                <a:cs typeface="Arial" pitchFamily="34" charset="0"/>
              </a:rPr>
              <a:t>h. Descripción del desarrollo de la actividad.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Primera actividad interdisciplinaria de desarrollo del proyecto</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dirty="0" smtClean="0">
                <a:latin typeface="Arial" pitchFamily="34" charset="0"/>
                <a:cs typeface="Arial" pitchFamily="34" charset="0"/>
              </a:rPr>
              <a:t>Evidencias de aprendizaje. Lista de cotejo para elaboración de infografía</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endParaRPr lang="es-ES_tradnl" sz="1800" dirty="0">
              <a:latin typeface="Arial" pitchFamily="34" charset="0"/>
              <a:cs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214282" y="2071678"/>
            <a:ext cx="4214842" cy="4525602"/>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500562" y="2143116"/>
            <a:ext cx="4429156" cy="4429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r>
              <a:rPr lang="es-ES_tradnl" sz="2800" dirty="0" smtClean="0">
                <a:latin typeface="Arial" pitchFamily="34" charset="0"/>
                <a:cs typeface="Arial" pitchFamily="34" charset="0"/>
              </a:rPr>
              <a:t>Maestros participantes y asignaturas:</a:t>
            </a:r>
            <a:br>
              <a:rPr lang="es-ES_tradnl" sz="2800" dirty="0" smtClean="0">
                <a:latin typeface="Arial" pitchFamily="34" charset="0"/>
                <a:cs typeface="Arial" pitchFamily="34" charset="0"/>
              </a:rPr>
            </a:br>
            <a:r>
              <a:rPr lang="es-ES_tradnl" sz="2800" dirty="0">
                <a:latin typeface="Arial" pitchFamily="34" charset="0"/>
                <a:cs typeface="Arial" pitchFamily="34" charset="0"/>
              </a:rPr>
              <a:t/>
            </a:r>
            <a:br>
              <a:rPr lang="es-ES_tradnl" sz="2800" dirty="0">
                <a:latin typeface="Arial" pitchFamily="34" charset="0"/>
                <a:cs typeface="Arial" pitchFamily="34" charset="0"/>
              </a:rPr>
            </a:br>
            <a:r>
              <a:rPr lang="es-ES_tradnl" sz="2800" dirty="0" smtClean="0">
                <a:latin typeface="Arial" pitchFamily="34" charset="0"/>
                <a:cs typeface="Arial" pitchFamily="34" charset="0"/>
              </a:rPr>
              <a:t/>
            </a:r>
            <a:br>
              <a:rPr lang="es-ES_tradnl" sz="2800" dirty="0" smtClean="0">
                <a:latin typeface="Arial" pitchFamily="34" charset="0"/>
                <a:cs typeface="Arial" pitchFamily="34" charset="0"/>
              </a:rPr>
            </a:br>
            <a:r>
              <a:rPr lang="es-ES_tradnl" sz="2800" dirty="0">
                <a:latin typeface="Arial" pitchFamily="34" charset="0"/>
                <a:cs typeface="Arial" pitchFamily="34" charset="0"/>
              </a:rPr>
              <a:t/>
            </a:r>
            <a:br>
              <a:rPr lang="es-ES_tradnl" sz="2800" dirty="0">
                <a:latin typeface="Arial" pitchFamily="34" charset="0"/>
                <a:cs typeface="Arial" pitchFamily="34" charset="0"/>
              </a:rPr>
            </a:br>
            <a:r>
              <a:rPr lang="es-ES_tradnl" sz="2800" dirty="0" smtClean="0">
                <a:latin typeface="Arial" pitchFamily="34" charset="0"/>
                <a:cs typeface="Arial" pitchFamily="34" charset="0"/>
              </a:rPr>
              <a:t/>
            </a:r>
            <a:br>
              <a:rPr lang="es-ES_tradnl" sz="2800" dirty="0" smtClean="0">
                <a:latin typeface="Arial" pitchFamily="34" charset="0"/>
                <a:cs typeface="Arial" pitchFamily="34" charset="0"/>
              </a:rPr>
            </a:br>
            <a:r>
              <a:rPr lang="es-ES_tradnl" sz="2800" dirty="0">
                <a:latin typeface="Arial" pitchFamily="34" charset="0"/>
                <a:cs typeface="Arial" pitchFamily="34" charset="0"/>
              </a:rPr>
              <a:t/>
            </a:r>
            <a:br>
              <a:rPr lang="es-ES_tradnl" sz="2800" dirty="0">
                <a:latin typeface="Arial" pitchFamily="34" charset="0"/>
                <a:cs typeface="Arial" pitchFamily="34" charset="0"/>
              </a:rPr>
            </a:br>
            <a:r>
              <a:rPr lang="es-ES_tradnl" sz="2800" dirty="0" smtClean="0">
                <a:latin typeface="Arial" pitchFamily="34" charset="0"/>
                <a:cs typeface="Arial" pitchFamily="34" charset="0"/>
              </a:rPr>
              <a:t/>
            </a:r>
            <a:br>
              <a:rPr lang="es-ES_tradnl" sz="2800" dirty="0" smtClean="0">
                <a:latin typeface="Arial" pitchFamily="34" charset="0"/>
                <a:cs typeface="Arial" pitchFamily="34" charset="0"/>
              </a:rPr>
            </a:br>
            <a:r>
              <a:rPr lang="es-ES_tradnl" sz="2800" dirty="0">
                <a:latin typeface="Arial" pitchFamily="34" charset="0"/>
                <a:cs typeface="Arial" pitchFamily="34" charset="0"/>
              </a:rPr>
              <a:t/>
            </a:r>
            <a:br>
              <a:rPr lang="es-ES_tradnl" sz="2800" dirty="0">
                <a:latin typeface="Arial" pitchFamily="34" charset="0"/>
                <a:cs typeface="Arial" pitchFamily="34" charset="0"/>
              </a:rPr>
            </a:br>
            <a:r>
              <a:rPr lang="es-ES_tradnl" sz="2800" dirty="0" smtClean="0">
                <a:latin typeface="Arial" pitchFamily="34" charset="0"/>
                <a:cs typeface="Arial" pitchFamily="34" charset="0"/>
              </a:rPr>
              <a:t/>
            </a:r>
            <a:br>
              <a:rPr lang="es-ES_tradnl" sz="2800" dirty="0" smtClean="0">
                <a:latin typeface="Arial" pitchFamily="34" charset="0"/>
                <a:cs typeface="Arial" pitchFamily="34" charset="0"/>
              </a:rPr>
            </a:br>
            <a:r>
              <a:rPr lang="es-ES_tradnl" sz="2800" dirty="0">
                <a:latin typeface="Arial" pitchFamily="34" charset="0"/>
                <a:cs typeface="Arial" pitchFamily="34" charset="0"/>
              </a:rPr>
              <a:t/>
            </a:r>
            <a:br>
              <a:rPr lang="es-ES_tradnl" sz="2800" dirty="0">
                <a:latin typeface="Arial" pitchFamily="34" charset="0"/>
                <a:cs typeface="Arial" pitchFamily="34" charset="0"/>
              </a:rPr>
            </a:br>
            <a:r>
              <a:rPr lang="es-ES_tradnl" sz="2800" dirty="0" smtClean="0">
                <a:latin typeface="Arial" pitchFamily="34" charset="0"/>
                <a:cs typeface="Arial" pitchFamily="34" charset="0"/>
              </a:rPr>
              <a:t/>
            </a:r>
            <a:br>
              <a:rPr lang="es-ES_tradnl" sz="2800" dirty="0" smtClean="0">
                <a:latin typeface="Arial" pitchFamily="34" charset="0"/>
                <a:cs typeface="Arial" pitchFamily="34" charset="0"/>
              </a:rPr>
            </a:br>
            <a:r>
              <a:rPr lang="es-ES_tradnl" sz="2800" dirty="0" smtClean="0">
                <a:latin typeface="Arial" pitchFamily="34" charset="0"/>
                <a:cs typeface="Arial" pitchFamily="34" charset="0"/>
              </a:rPr>
              <a:t/>
            </a:r>
            <a:br>
              <a:rPr lang="es-ES_tradnl" sz="2800" dirty="0" smtClean="0">
                <a:latin typeface="Arial" pitchFamily="34" charset="0"/>
                <a:cs typeface="Arial" pitchFamily="34" charset="0"/>
              </a:rPr>
            </a:br>
            <a:r>
              <a:rPr lang="es-ES_tradnl" sz="2800" dirty="0">
                <a:latin typeface="Arial" pitchFamily="34" charset="0"/>
                <a:cs typeface="Arial" pitchFamily="34" charset="0"/>
              </a:rPr>
              <a:t/>
            </a:r>
            <a:br>
              <a:rPr lang="es-ES_tradnl" sz="2800" dirty="0">
                <a:latin typeface="Arial" pitchFamily="34" charset="0"/>
                <a:cs typeface="Arial" pitchFamily="34" charset="0"/>
              </a:rPr>
            </a:br>
            <a:endParaRPr lang="es-ES_tradnl" sz="2800"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729410801"/>
              </p:ext>
            </p:extLst>
          </p:nvPr>
        </p:nvGraphicFramePr>
        <p:xfrm>
          <a:off x="785786" y="1428736"/>
          <a:ext cx="7786742" cy="3513922"/>
        </p:xfrm>
        <a:graphic>
          <a:graphicData uri="http://schemas.openxmlformats.org/drawingml/2006/table">
            <a:tbl>
              <a:tblPr firstRow="1" bandRow="1">
                <a:tableStyleId>{5C22544A-7EE6-4342-B048-85BDC9FD1C3A}</a:tableStyleId>
              </a:tblPr>
              <a:tblGrid>
                <a:gridCol w="3710868"/>
                <a:gridCol w="4075874"/>
              </a:tblGrid>
              <a:tr h="522518">
                <a:tc>
                  <a:txBody>
                    <a:bodyPr/>
                    <a:lstStyle/>
                    <a:p>
                      <a:pPr algn="ctr"/>
                      <a:r>
                        <a:rPr lang="es-ES_tradnl" dirty="0" smtClean="0">
                          <a:latin typeface="Arial" pitchFamily="34" charset="0"/>
                          <a:cs typeface="Arial" pitchFamily="34" charset="0"/>
                        </a:rPr>
                        <a:t>Asignatura</a:t>
                      </a:r>
                      <a:endParaRPr lang="es-ES_tradnl" dirty="0">
                        <a:latin typeface="Arial" pitchFamily="34" charset="0"/>
                        <a:cs typeface="Arial" pitchFamily="34" charset="0"/>
                      </a:endParaRPr>
                    </a:p>
                  </a:txBody>
                  <a:tcPr/>
                </a:tc>
                <a:tc>
                  <a:txBody>
                    <a:bodyPr/>
                    <a:lstStyle/>
                    <a:p>
                      <a:pPr algn="ctr"/>
                      <a:r>
                        <a:rPr lang="es-ES_tradnl" dirty="0" smtClean="0">
                          <a:latin typeface="Arial" pitchFamily="34" charset="0"/>
                          <a:cs typeface="Arial" pitchFamily="34" charset="0"/>
                        </a:rPr>
                        <a:t>Profesor</a:t>
                      </a:r>
                      <a:endParaRPr lang="es-ES_tradnl" dirty="0">
                        <a:latin typeface="Arial" pitchFamily="34" charset="0"/>
                        <a:cs typeface="Arial" pitchFamily="34" charset="0"/>
                      </a:endParaRPr>
                    </a:p>
                  </a:txBody>
                  <a:tcPr/>
                </a:tc>
              </a:tr>
              <a:tr h="914406">
                <a:tc>
                  <a:txBody>
                    <a:bodyPr/>
                    <a:lstStyle/>
                    <a:p>
                      <a:r>
                        <a:rPr lang="es-ES_tradnl" dirty="0" smtClean="0">
                          <a:latin typeface="Arial" pitchFamily="34" charset="0"/>
                          <a:cs typeface="Arial" pitchFamily="34" charset="0"/>
                        </a:rPr>
                        <a:t>Geografía</a:t>
                      </a:r>
                      <a:r>
                        <a:rPr lang="es-ES_tradnl" baseline="0" dirty="0" smtClean="0">
                          <a:latin typeface="Arial" pitchFamily="34" charset="0"/>
                          <a:cs typeface="Arial" pitchFamily="34" charset="0"/>
                        </a:rPr>
                        <a:t> Económica</a:t>
                      </a:r>
                      <a:endParaRPr lang="es-ES_tradnl"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smtClean="0">
                          <a:latin typeface="Arial" pitchFamily="34" charset="0"/>
                          <a:cs typeface="Arial" pitchFamily="34" charset="0"/>
                        </a:rPr>
                        <a:t>Cano Pérez Alejandro</a:t>
                      </a:r>
                      <a:r>
                        <a:rPr lang="es-ES_tradnl" baseline="0" dirty="0" smtClean="0">
                          <a:latin typeface="Arial" pitchFamily="34" charset="0"/>
                          <a:cs typeface="Arial" pitchFamily="34" charset="0"/>
                        </a:rPr>
                        <a:t> (líder del proyecto)</a:t>
                      </a:r>
                      <a:endParaRPr lang="es-ES_tradnl" dirty="0" smtClean="0">
                        <a:latin typeface="Arial" pitchFamily="34" charset="0"/>
                        <a:cs typeface="Arial" pitchFamily="34" charset="0"/>
                      </a:endParaRPr>
                    </a:p>
                    <a:p>
                      <a:endParaRPr lang="es-ES_tradnl" dirty="0">
                        <a:latin typeface="Arial" pitchFamily="34" charset="0"/>
                        <a:cs typeface="Arial" pitchFamily="34" charset="0"/>
                      </a:endParaRPr>
                    </a:p>
                  </a:txBody>
                  <a:tcPr/>
                </a:tc>
              </a:tr>
              <a:tr h="522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smtClean="0">
                          <a:latin typeface="Arial" pitchFamily="34" charset="0"/>
                          <a:cs typeface="Arial" pitchFamily="34" charset="0"/>
                        </a:rPr>
                        <a:t>Introducción</a:t>
                      </a:r>
                      <a:r>
                        <a:rPr lang="es-ES_tradnl" baseline="0" dirty="0" smtClean="0">
                          <a:latin typeface="Arial" pitchFamily="34" charset="0"/>
                          <a:cs typeface="Arial" pitchFamily="34" charset="0"/>
                        </a:rPr>
                        <a:t> al Estudio de las Ciencias Sociales</a:t>
                      </a:r>
                      <a:endParaRPr lang="es-ES_tradnl" dirty="0" smtClean="0">
                        <a:latin typeface="Arial" pitchFamily="34" charset="0"/>
                        <a:cs typeface="Arial" pitchFamily="34" charset="0"/>
                      </a:endParaRPr>
                    </a:p>
                    <a:p>
                      <a:endParaRPr lang="es-ES_tradnl"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smtClean="0">
                          <a:latin typeface="Arial" pitchFamily="34" charset="0"/>
                          <a:cs typeface="Arial" pitchFamily="34" charset="0"/>
                        </a:rPr>
                        <a:t>Calderón Lule Hairy Ariadne</a:t>
                      </a:r>
                    </a:p>
                    <a:p>
                      <a:endParaRPr lang="es-ES_tradnl" dirty="0">
                        <a:latin typeface="Arial" pitchFamily="34" charset="0"/>
                        <a:cs typeface="Arial" pitchFamily="34" charset="0"/>
                      </a:endParaRPr>
                    </a:p>
                  </a:txBody>
                  <a:tcPr/>
                </a:tc>
              </a:tr>
              <a:tr h="522518">
                <a:tc>
                  <a:txBody>
                    <a:bodyPr/>
                    <a:lstStyle/>
                    <a:p>
                      <a:r>
                        <a:rPr lang="es-ES_tradnl" dirty="0" smtClean="0">
                          <a:latin typeface="Arial" pitchFamily="34" charset="0"/>
                          <a:cs typeface="Arial" pitchFamily="34" charset="0"/>
                        </a:rPr>
                        <a:t>Problemas Sociales, Político – Económicos de México</a:t>
                      </a:r>
                      <a:endParaRPr lang="es-ES_tradnl" dirty="0">
                        <a:latin typeface="Arial" pitchFamily="34" charset="0"/>
                        <a:cs typeface="Arial" pitchFamily="34" charset="0"/>
                      </a:endParaRPr>
                    </a:p>
                  </a:txBody>
                  <a:tcPr/>
                </a:tc>
                <a:tc>
                  <a:txBody>
                    <a:bodyPr/>
                    <a:lstStyle/>
                    <a:p>
                      <a:r>
                        <a:rPr lang="es-ES_tradnl" dirty="0" smtClean="0">
                          <a:latin typeface="Arial" pitchFamily="34" charset="0"/>
                          <a:cs typeface="Arial" pitchFamily="34" charset="0"/>
                        </a:rPr>
                        <a:t>Rivera González Rogelio</a:t>
                      </a:r>
                      <a:endParaRPr lang="es-ES_tradnl" dirty="0">
                        <a:latin typeface="Arial" pitchFamily="34" charset="0"/>
                        <a:cs typeface="Arial" pitchFamily="34" charset="0"/>
                      </a:endParaRPr>
                    </a:p>
                  </a:txBody>
                  <a:tcPr/>
                </a:tc>
              </a:tr>
              <a:tr h="522518">
                <a:tc>
                  <a:txBody>
                    <a:bodyPr/>
                    <a:lstStyle/>
                    <a:p>
                      <a:r>
                        <a:rPr lang="es-ES_tradnl" dirty="0" smtClean="0">
                          <a:latin typeface="Arial" pitchFamily="34" charset="0"/>
                          <a:cs typeface="Arial" pitchFamily="34" charset="0"/>
                        </a:rPr>
                        <a:t>Geografía Política</a:t>
                      </a:r>
                      <a:endParaRPr lang="es-ES_tradnl" dirty="0">
                        <a:latin typeface="Arial" pitchFamily="34" charset="0"/>
                        <a:cs typeface="Arial" pitchFamily="34" charset="0"/>
                      </a:endParaRPr>
                    </a:p>
                  </a:txBody>
                  <a:tcPr/>
                </a:tc>
                <a:tc>
                  <a:txBody>
                    <a:bodyPr/>
                    <a:lstStyle/>
                    <a:p>
                      <a:r>
                        <a:rPr lang="es-ES_tradnl" dirty="0" smtClean="0">
                          <a:latin typeface="Arial" pitchFamily="34" charset="0"/>
                          <a:cs typeface="Arial" pitchFamily="34" charset="0"/>
                        </a:rPr>
                        <a:t>Cano Pérez</a:t>
                      </a:r>
                      <a:r>
                        <a:rPr lang="es-ES_tradnl" baseline="0" dirty="0" smtClean="0">
                          <a:latin typeface="Arial" pitchFamily="34" charset="0"/>
                          <a:cs typeface="Arial" pitchFamily="34" charset="0"/>
                        </a:rPr>
                        <a:t> Alejandro</a:t>
                      </a:r>
                      <a:endParaRPr lang="es-ES_tradnl"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97634"/>
          </a:xfrm>
        </p:spPr>
        <p:txBody>
          <a:bodyPr>
            <a:normAutofit/>
          </a:bodyPr>
          <a:lstStyle/>
          <a:p>
            <a:pPr algn="l"/>
            <a:r>
              <a:rPr lang="es-ES_tradnl" sz="1800" dirty="0" smtClean="0">
                <a:latin typeface="Arial" pitchFamily="34" charset="0"/>
                <a:cs typeface="Arial" pitchFamily="34" charset="0"/>
              </a:rPr>
              <a:t>h. Descripción del desarrollo de la actividad.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Segunda actividad interdisciplinaria de desarrollo del proyecto</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dirty="0" smtClean="0">
                <a:latin typeface="Arial" pitchFamily="34" charset="0"/>
                <a:cs typeface="Arial" pitchFamily="34" charset="0"/>
              </a:rPr>
              <a:t>El 23 de octubre de 2018, los alumnos del grupo 6040 debieron entregar un tríptico elaborado en piktochart o en power point que plasmara la información contenida en la infografía. De manera previa al grupo se les dio una introducción acerca de las características que debe llevar un tríptico.</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Los trípticos elaborados fueron distribuidos entre los alumnos de preparatoria, como una campaña de difusión acerca del proyecto interdisciplinario.</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Este tríptico fue elaborado en equipos colaborativos de máximo 5 integrantes.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Los mejores trípticos del grupo serán expuestos en el concurso interno de debate a realizarse en el mes de marzo de 2019.</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Para la elaboración de los trípticos se realizó como instrumento de evaluación una lista de cotejo, la cual fue proporcionada a cada uno de los equipos de trabajo. Esta lista de cotejo será tomada en cuenta y ponderada dentro de la evaluación continua.</a:t>
            </a:r>
            <a:endParaRPr lang="es-ES_tradn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97634"/>
          </a:xfrm>
        </p:spPr>
        <p:txBody>
          <a:bodyPr>
            <a:normAutofit/>
          </a:bodyPr>
          <a:lstStyle/>
          <a:p>
            <a:pPr algn="r"/>
            <a:r>
              <a:rPr lang="es-ES_tradnl" sz="1800" dirty="0" smtClean="0">
                <a:latin typeface="Arial" pitchFamily="34" charset="0"/>
                <a:cs typeface="Arial" pitchFamily="34" charset="0"/>
              </a:rPr>
              <a:t>h. Descripción del desarrollo de la actividad.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Segunda actividad interdisciplinaria de desarrollo del proyecto</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dirty="0" smtClean="0">
                <a:latin typeface="Arial" pitchFamily="34" charset="0"/>
                <a:cs typeface="Arial" pitchFamily="34" charset="0"/>
              </a:rPr>
              <a:t>Evidencias de aprendizaje</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endParaRPr lang="es-ES_tradnl" sz="1800" dirty="0">
              <a:latin typeface="Arial" pitchFamily="34" charset="0"/>
              <a:cs typeface="Arial" pitchFamily="34" charset="0"/>
            </a:endParaRPr>
          </a:p>
        </p:txBody>
      </p:sp>
      <p:pic>
        <p:nvPicPr>
          <p:cNvPr id="3" name="Picture 10" descr="d:\alex\Mis documentos\Documents\ULA VALLE\ACADEMIA. CIENCIAS SOCIALES\DGIRE\II ETAPA\EVIDENCIAS INFOGRAFIAS\6\TRIPTICOS\20181101_202742.jpg"/>
          <p:cNvPicPr>
            <a:picLocks noChangeAspect="1" noChangeArrowheads="1"/>
          </p:cNvPicPr>
          <p:nvPr/>
        </p:nvPicPr>
        <p:blipFill>
          <a:blip r:embed="rId2" cstate="print"/>
          <a:srcRect/>
          <a:stretch>
            <a:fillRect/>
          </a:stretch>
        </p:blipFill>
        <p:spPr bwMode="auto">
          <a:xfrm>
            <a:off x="285720" y="1928802"/>
            <a:ext cx="4357718" cy="4643470"/>
          </a:xfrm>
          <a:prstGeom prst="rect">
            <a:avLst/>
          </a:prstGeom>
          <a:noFill/>
        </p:spPr>
      </p:pic>
      <p:pic>
        <p:nvPicPr>
          <p:cNvPr id="4" name="Picture 11" descr="d:\alex\Mis documentos\Documents\ULA VALLE\ACADEMIA. CIENCIAS SOCIALES\DGIRE\II ETAPA\EVIDENCIAS INFOGRAFIAS\6\TRIPTICOS\20181101_202902.jpg"/>
          <p:cNvPicPr>
            <a:picLocks noChangeAspect="1" noChangeArrowheads="1"/>
          </p:cNvPicPr>
          <p:nvPr/>
        </p:nvPicPr>
        <p:blipFill>
          <a:blip r:embed="rId3" cstate="print"/>
          <a:srcRect/>
          <a:stretch>
            <a:fillRect/>
          </a:stretch>
        </p:blipFill>
        <p:spPr bwMode="auto">
          <a:xfrm flipH="1">
            <a:off x="4786314" y="1857364"/>
            <a:ext cx="4056238" cy="471490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97634"/>
          </a:xfrm>
        </p:spPr>
        <p:txBody>
          <a:bodyPr>
            <a:normAutofit/>
          </a:bodyPr>
          <a:lstStyle/>
          <a:p>
            <a:pPr algn="r"/>
            <a:r>
              <a:rPr lang="es-ES_tradnl" sz="1800" dirty="0" smtClean="0">
                <a:latin typeface="Arial" pitchFamily="34" charset="0"/>
                <a:cs typeface="Arial" pitchFamily="34" charset="0"/>
              </a:rPr>
              <a:t>h. Descripción del desarrollo de la actividad.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Segunda actividad interdisciplinaria de desarrollo del proyecto</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dirty="0" smtClean="0">
                <a:latin typeface="Arial" pitchFamily="34" charset="0"/>
                <a:cs typeface="Arial" pitchFamily="34" charset="0"/>
              </a:rPr>
              <a:t>Evidencias de aprendizaje</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endParaRPr lang="es-ES_tradnl" sz="1800" dirty="0">
              <a:latin typeface="Arial" pitchFamily="34" charset="0"/>
              <a:cs typeface="Arial" pitchFamily="34" charset="0"/>
            </a:endParaRPr>
          </a:p>
        </p:txBody>
      </p:sp>
      <p:pic>
        <p:nvPicPr>
          <p:cNvPr id="3" name="Picture 12" descr="d:\alex\Mis documentos\Documents\ULA VALLE\ACADEMIA. CIENCIAS SOCIALES\DGIRE\II ETAPA\EVIDENCIAS INFOGRAFIAS\6\TRIPTICOS\20181101_202938.jpg"/>
          <p:cNvPicPr>
            <a:picLocks noChangeAspect="1" noChangeArrowheads="1"/>
          </p:cNvPicPr>
          <p:nvPr/>
        </p:nvPicPr>
        <p:blipFill>
          <a:blip r:embed="rId2" cstate="print"/>
          <a:srcRect/>
          <a:stretch>
            <a:fillRect/>
          </a:stretch>
        </p:blipFill>
        <p:spPr bwMode="auto">
          <a:xfrm>
            <a:off x="214282" y="2071678"/>
            <a:ext cx="4572032" cy="4548120"/>
          </a:xfrm>
          <a:prstGeom prst="rect">
            <a:avLst/>
          </a:prstGeom>
          <a:noFill/>
        </p:spPr>
      </p:pic>
      <p:pic>
        <p:nvPicPr>
          <p:cNvPr id="4" name="Picture 13" descr="d:\alex\Mis documentos\Documents\ULA VALLE\ACADEMIA. CIENCIAS SOCIALES\DGIRE\II ETAPA\EVIDENCIAS INFOGRAFIAS\6\TRIPTICOS\20181101_203217.jpg"/>
          <p:cNvPicPr>
            <a:picLocks noChangeAspect="1" noChangeArrowheads="1"/>
          </p:cNvPicPr>
          <p:nvPr/>
        </p:nvPicPr>
        <p:blipFill>
          <a:blip r:embed="rId3" cstate="print"/>
          <a:srcRect/>
          <a:stretch>
            <a:fillRect/>
          </a:stretch>
        </p:blipFill>
        <p:spPr bwMode="auto">
          <a:xfrm>
            <a:off x="5072066" y="1857364"/>
            <a:ext cx="3786214" cy="47863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pPr algn="r"/>
            <a:r>
              <a:rPr lang="es-ES_tradnl" sz="1800" dirty="0" smtClean="0">
                <a:latin typeface="Arial" pitchFamily="34" charset="0"/>
                <a:cs typeface="Arial" pitchFamily="34" charset="0"/>
              </a:rPr>
              <a:t>h. Descripción del desarrollo de la actividad.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b="1" dirty="0" smtClean="0">
                <a:latin typeface="Arial" pitchFamily="34" charset="0"/>
                <a:cs typeface="Arial" pitchFamily="34" charset="0"/>
              </a:rPr>
              <a:t>Segunda actividad interdisciplinaria de desarrollo del proyecto</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dirty="0" smtClean="0">
                <a:latin typeface="Arial" pitchFamily="34" charset="0"/>
                <a:cs typeface="Arial" pitchFamily="34" charset="0"/>
              </a:rPr>
              <a:t>Evidencias de aprendizaje. Lista de cotejo para elaboración de tríptico</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endParaRPr lang="es-ES_tradnl" sz="1800" dirty="0">
              <a:latin typeface="Arial" pitchFamily="34" charset="0"/>
              <a:cs typeface="Arial" pitchFamily="34" charset="0"/>
            </a:endParaRPr>
          </a:p>
        </p:txBody>
      </p:sp>
      <p:pic>
        <p:nvPicPr>
          <p:cNvPr id="3" name="Picture 2"/>
          <p:cNvPicPr>
            <a:picLocks noChangeAspect="1" noChangeArrowheads="1"/>
          </p:cNvPicPr>
          <p:nvPr/>
        </p:nvPicPr>
        <p:blipFill>
          <a:blip r:embed="rId2"/>
          <a:srcRect/>
          <a:stretch>
            <a:fillRect/>
          </a:stretch>
        </p:blipFill>
        <p:spPr bwMode="auto">
          <a:xfrm>
            <a:off x="214282" y="2071678"/>
            <a:ext cx="4500594" cy="4572008"/>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786314" y="2071678"/>
            <a:ext cx="4143405" cy="4572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94722"/>
          </a:xfrm>
        </p:spPr>
        <p:txBody>
          <a:bodyPr>
            <a:normAutofit/>
          </a:bodyPr>
          <a:lstStyle/>
          <a:p>
            <a:pPr algn="l"/>
            <a:r>
              <a:rPr lang="es-MX" sz="1800" dirty="0" smtClean="0">
                <a:latin typeface="Arial" panose="020B0604020202020204" pitchFamily="34" charset="0"/>
                <a:cs typeface="Arial" panose="020B0604020202020204" pitchFamily="34" charset="0"/>
              </a:rPr>
              <a:t>h. Descripción del desarrollo de la actividad</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Una actividad por asignatura de la fase de desarrollo del proyecto</a:t>
            </a:r>
            <a:br>
              <a:rPr lang="es-MX" sz="1800" b="1" dirty="0" smtClean="0">
                <a:latin typeface="Arial" panose="020B0604020202020204" pitchFamily="34" charset="0"/>
                <a:cs typeface="Arial" panose="020B0604020202020204" pitchFamily="34" charset="0"/>
              </a:rPr>
            </a:br>
            <a:r>
              <a:rPr lang="es-MX" sz="1800" b="1" dirty="0">
                <a:latin typeface="Arial" panose="020B0604020202020204" pitchFamily="34" charset="0"/>
                <a:cs typeface="Arial" panose="020B0604020202020204" pitchFamily="34" charset="0"/>
              </a:rPr>
              <a:t/>
            </a:r>
            <a:br>
              <a:rPr lang="es-MX" sz="1800" b="1"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Del 25 de marzo al 5 de abril de 2019, cada profesor participante dentro del proyecto interdisciplinario, asignó al grupo 6040 una actividad disciplinaria relacionada con el proyecto, y la cual fue ponderada dentro de la evaluación continua.</a:t>
            </a: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803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83362"/>
          </a:xfrm>
        </p:spPr>
        <p:txBody>
          <a:bodyPr>
            <a:normAutofit/>
          </a:bodyPr>
          <a:lstStyle/>
          <a:p>
            <a:pPr algn="r"/>
            <a:r>
              <a:rPr lang="es-MX" sz="1800" dirty="0">
                <a:latin typeface="Arial" panose="020B0604020202020204" pitchFamily="34" charset="0"/>
                <a:cs typeface="Arial" panose="020B0604020202020204" pitchFamily="34" charset="0"/>
              </a:rPr>
              <a:t>h. Descripción del desarrollo de la actividad</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Una actividad por asignatura de la fase de desarrollo del proyecto</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Asignaturas: Geografía Económica (1614) y Geografía Política (1707)</a:t>
            </a: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Profesor: </a:t>
            </a:r>
            <a:r>
              <a:rPr lang="es-MX" sz="1800" dirty="0" smtClean="0">
                <a:latin typeface="Arial" panose="020B0604020202020204" pitchFamily="34" charset="0"/>
                <a:cs typeface="Arial" panose="020B0604020202020204" pitchFamily="34" charset="0"/>
              </a:rPr>
              <a:t>Alejandro Cano Pérez</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348880"/>
            <a:ext cx="4000366" cy="450912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48880"/>
            <a:ext cx="4545275" cy="4509120"/>
          </a:xfrm>
          <a:prstGeom prst="rect">
            <a:avLst/>
          </a:prstGeom>
        </p:spPr>
      </p:pic>
    </p:spTree>
    <p:extLst>
      <p:ext uri="{BB962C8B-B14F-4D97-AF65-F5344CB8AC3E}">
        <p14:creationId xmlns:p14="http://schemas.microsoft.com/office/powerpoint/2010/main" val="3810318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466730"/>
          </a:xfrm>
        </p:spPr>
        <p:txBody>
          <a:bodyPr>
            <a:normAutofit/>
          </a:bodyPr>
          <a:lstStyle/>
          <a:p>
            <a:pPr algn="r"/>
            <a:r>
              <a:rPr lang="es-MX" sz="1800" dirty="0">
                <a:latin typeface="Arial" panose="020B0604020202020204" pitchFamily="34" charset="0"/>
                <a:cs typeface="Arial" panose="020B0604020202020204" pitchFamily="34" charset="0"/>
              </a:rPr>
              <a:t>h. Descripción del desarrollo de la actividad</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Una actividad por asignatura de la fase de desarrollo del proyecto</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Asignaturas: Geografía Económica (1614) y Geografía Política (1707)</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Profesor: Alejandro Cano Pérez</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348880"/>
            <a:ext cx="4788024" cy="450912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348879"/>
            <a:ext cx="2745879" cy="4495633"/>
          </a:xfrm>
          <a:prstGeom prst="rect">
            <a:avLst/>
          </a:prstGeom>
        </p:spPr>
      </p:pic>
    </p:spTree>
    <p:extLst>
      <p:ext uri="{BB962C8B-B14F-4D97-AF65-F5344CB8AC3E}">
        <p14:creationId xmlns:p14="http://schemas.microsoft.com/office/powerpoint/2010/main" val="1331956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94722"/>
          </a:xfrm>
        </p:spPr>
        <p:txBody>
          <a:bodyPr>
            <a:normAutofit fontScale="90000"/>
          </a:bodyPr>
          <a:lstStyle/>
          <a:p>
            <a:pPr algn="r"/>
            <a:r>
              <a:rPr lang="es-MX" sz="1800" dirty="0">
                <a:latin typeface="Arial" panose="020B0604020202020204" pitchFamily="34" charset="0"/>
                <a:cs typeface="Arial" panose="020B0604020202020204" pitchFamily="34" charset="0"/>
              </a:rPr>
              <a:t>h. Descripción del desarrollo de la actividad</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Una actividad por asignatura de la fase de desarrollo del proyecto</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Asignatura: Introducción al Estudio de las Ciencias Sociales y Económicas</a:t>
            </a: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Profesora: Hayri Ariadne Calderón Lule</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0587" y="2641478"/>
            <a:ext cx="4437110" cy="3995935"/>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232" y="2420889"/>
            <a:ext cx="4835768" cy="4437111"/>
          </a:xfrm>
          <a:prstGeom prst="rect">
            <a:avLst/>
          </a:prstGeom>
        </p:spPr>
      </p:pic>
    </p:spTree>
    <p:extLst>
      <p:ext uri="{BB962C8B-B14F-4D97-AF65-F5344CB8AC3E}">
        <p14:creationId xmlns:p14="http://schemas.microsoft.com/office/powerpoint/2010/main" val="3634121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22714"/>
          </a:xfrm>
        </p:spPr>
        <p:txBody>
          <a:bodyPr>
            <a:normAutofit/>
          </a:bodyPr>
          <a:lstStyle/>
          <a:p>
            <a:pPr algn="r"/>
            <a:r>
              <a:rPr lang="es-MX" sz="1800" dirty="0">
                <a:latin typeface="Arial" panose="020B0604020202020204" pitchFamily="34" charset="0"/>
                <a:cs typeface="Arial" panose="020B0604020202020204" pitchFamily="34" charset="0"/>
              </a:rPr>
              <a:t>h. Descripción del desarrollo de la actividad</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Una actividad por asignatura de la fase de desarrollo del proyecto</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Asignatura: </a:t>
            </a:r>
            <a:r>
              <a:rPr lang="es-MX" sz="1800" dirty="0" smtClean="0">
                <a:latin typeface="Arial" panose="020B0604020202020204" pitchFamily="34" charset="0"/>
                <a:cs typeface="Arial" panose="020B0604020202020204" pitchFamily="34" charset="0"/>
              </a:rPr>
              <a:t>Problemas Sociales, Político – Económicos de México (1616)</a:t>
            </a: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Profesor</a:t>
            </a:r>
            <a:r>
              <a:rPr lang="es-MX" sz="1800" dirty="0" smtClean="0">
                <a:latin typeface="Arial" panose="020B0604020202020204" pitchFamily="34" charset="0"/>
                <a:cs typeface="Arial" panose="020B0604020202020204" pitchFamily="34" charset="0"/>
              </a:rPr>
              <a:t>: Rogelio Rivera González</a:t>
            </a:r>
            <a:br>
              <a:rPr lang="es-MX" sz="18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3" y="2492896"/>
            <a:ext cx="5179647" cy="4365104"/>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171" y="2492896"/>
            <a:ext cx="4138829" cy="4365104"/>
          </a:xfrm>
          <a:prstGeom prst="rect">
            <a:avLst/>
          </a:prstGeom>
        </p:spPr>
      </p:pic>
    </p:spTree>
    <p:extLst>
      <p:ext uri="{BB962C8B-B14F-4D97-AF65-F5344CB8AC3E}">
        <p14:creationId xmlns:p14="http://schemas.microsoft.com/office/powerpoint/2010/main" val="3136635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94722"/>
          </a:xfrm>
        </p:spPr>
        <p:txBody>
          <a:bodyPr>
            <a:normAutofit/>
          </a:bodyPr>
          <a:lstStyle/>
          <a:p>
            <a:pPr algn="l"/>
            <a:r>
              <a:rPr lang="es-MX" sz="1800" dirty="0" smtClean="0">
                <a:latin typeface="Arial" panose="020B0604020202020204" pitchFamily="34" charset="0"/>
                <a:cs typeface="Arial" panose="020B0604020202020204" pitchFamily="34" charset="0"/>
              </a:rPr>
              <a:t>i. Descripción del cierre de la actividad</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Una interdisciplinaria de cierre del proyecto</a:t>
            </a:r>
            <a:br>
              <a:rPr lang="es-MX" sz="18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Del 8 al 12 de abril de 2019 se llevó a cabo la actividad interdisciplinaria de cierre del proyecto, aplicada en el grupo 6040.</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Esta actividad consistió en que los alumnos en equipos colaborativos de trabajo, elaboraran un organizador gráfico (línea del tiempo, mapa mental, mapa conceptual, red semántica, infograma, etc.), sobre el desarrollo del proyecto interdisciplinario.</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Se generó un instrumento de evaluación, lista de cotejo, para evaluar los organizadores gráficos elaborados, ponderados dentro de la evaluación continua.</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372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6297634"/>
          </a:xfrm>
        </p:spPr>
        <p:txBody>
          <a:bodyPr>
            <a:normAutofit/>
          </a:bodyPr>
          <a:lstStyle/>
          <a:p>
            <a:pPr algn="l"/>
            <a:r>
              <a:rPr lang="es-ES_tradnl" sz="2800" dirty="0" smtClean="0">
                <a:latin typeface="Arial" pitchFamily="34" charset="0"/>
                <a:cs typeface="Arial" pitchFamily="34" charset="0"/>
              </a:rPr>
              <a:t>Ciclo escolar de aplicación del proyecto: 2018 – 2019. Meses de agosto 2018 a abril</a:t>
            </a:r>
            <a:br>
              <a:rPr lang="es-ES_tradnl" sz="2800" dirty="0" smtClean="0">
                <a:latin typeface="Arial" pitchFamily="34" charset="0"/>
                <a:cs typeface="Arial" pitchFamily="34" charset="0"/>
              </a:rPr>
            </a:br>
            <a:r>
              <a:rPr lang="es-ES_tradnl" sz="2800" dirty="0" smtClean="0">
                <a:latin typeface="Arial" pitchFamily="34" charset="0"/>
                <a:cs typeface="Arial" pitchFamily="34" charset="0"/>
              </a:rPr>
              <a:t> 2019.</a:t>
            </a:r>
            <a:endParaRPr lang="es-ES_tradnl"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250706"/>
          </a:xfrm>
        </p:spPr>
        <p:txBody>
          <a:bodyPr>
            <a:normAutofit/>
          </a:bodyPr>
          <a:lstStyle/>
          <a:p>
            <a:pPr algn="r"/>
            <a:r>
              <a:rPr lang="es-MX" sz="1800" dirty="0">
                <a:latin typeface="Arial" panose="020B0604020202020204" pitchFamily="34" charset="0"/>
                <a:cs typeface="Arial" panose="020B0604020202020204" pitchFamily="34" charset="0"/>
              </a:rPr>
              <a:t>i. Descripción del cierre de la actividad</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Una interdisciplinaria de cierre del </a:t>
            </a:r>
            <a:r>
              <a:rPr lang="es-MX" sz="1800" dirty="0" smtClean="0">
                <a:latin typeface="Arial" panose="020B0604020202020204" pitchFamily="34" charset="0"/>
                <a:cs typeface="Arial" panose="020B0604020202020204" pitchFamily="34" charset="0"/>
              </a:rPr>
              <a:t>proyecto</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2267"/>
            <a:ext cx="4283968" cy="5464735"/>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1385" y="1402266"/>
            <a:ext cx="4842615" cy="5464735"/>
          </a:xfrm>
          <a:prstGeom prst="rect">
            <a:avLst/>
          </a:prstGeom>
        </p:spPr>
      </p:pic>
    </p:spTree>
    <p:extLst>
      <p:ext uri="{BB962C8B-B14F-4D97-AF65-F5344CB8AC3E}">
        <p14:creationId xmlns:p14="http://schemas.microsoft.com/office/powerpoint/2010/main" val="3074056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94722"/>
          </a:xfrm>
        </p:spPr>
        <p:txBody>
          <a:bodyPr>
            <a:normAutofit/>
          </a:bodyPr>
          <a:lstStyle/>
          <a:p>
            <a:pPr algn="r"/>
            <a:r>
              <a:rPr lang="es-MX" sz="1800" dirty="0">
                <a:latin typeface="Arial" panose="020B0604020202020204" pitchFamily="34" charset="0"/>
                <a:cs typeface="Arial" panose="020B0604020202020204" pitchFamily="34" charset="0"/>
              </a:rPr>
              <a:t>i. Descripción del cierre de la actividad</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Una interdisciplinaria de cierre del proyecto</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28800"/>
            <a:ext cx="4200001" cy="5229200"/>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001" y="1628800"/>
            <a:ext cx="4943999" cy="5229200"/>
          </a:xfrm>
          <a:prstGeom prst="rect">
            <a:avLst/>
          </a:prstGeom>
        </p:spPr>
      </p:pic>
    </p:spTree>
    <p:extLst>
      <p:ext uri="{BB962C8B-B14F-4D97-AF65-F5344CB8AC3E}">
        <p14:creationId xmlns:p14="http://schemas.microsoft.com/office/powerpoint/2010/main" val="889284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22714"/>
          </a:xfrm>
        </p:spPr>
        <p:txBody>
          <a:bodyPr>
            <a:normAutofit/>
          </a:bodyPr>
          <a:lstStyle/>
          <a:p>
            <a:pPr algn="r"/>
            <a:r>
              <a:rPr lang="es-MX" sz="1800" dirty="0">
                <a:latin typeface="Arial" panose="020B0604020202020204" pitchFamily="34" charset="0"/>
                <a:cs typeface="Arial" panose="020B0604020202020204" pitchFamily="34" charset="0"/>
              </a:rPr>
              <a:t>i. Descripción del cierre de la actividad</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Una interdisciplinaria de cierre del proyecto</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9569" y="1556792"/>
            <a:ext cx="4044861" cy="5301208"/>
          </a:xfrm>
          <a:prstGeom prst="rect">
            <a:avLst/>
          </a:prstGeom>
        </p:spPr>
      </p:pic>
    </p:spTree>
    <p:extLst>
      <p:ext uri="{BB962C8B-B14F-4D97-AF65-F5344CB8AC3E}">
        <p14:creationId xmlns:p14="http://schemas.microsoft.com/office/powerpoint/2010/main" val="1010797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94722"/>
          </a:xfrm>
        </p:spPr>
        <p:txBody>
          <a:bodyPr>
            <a:normAutofit/>
          </a:bodyPr>
          <a:lstStyle/>
          <a:p>
            <a:pPr algn="r"/>
            <a:r>
              <a:rPr lang="es-MX" sz="1800" dirty="0">
                <a:latin typeface="Arial" panose="020B0604020202020204" pitchFamily="34" charset="0"/>
                <a:cs typeface="Arial" panose="020B0604020202020204" pitchFamily="34" charset="0"/>
              </a:rPr>
              <a:t>i. Descripción del cierre de la actividad</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Una interdisciplinaria de cierre del proyecto</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Instrumento de evaluación</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6300" y="1988841"/>
            <a:ext cx="4781724" cy="4903440"/>
          </a:xfrm>
          <a:prstGeom prst="rect">
            <a:avLst/>
          </a:prstGeom>
        </p:spPr>
      </p:pic>
      <p:pic>
        <p:nvPicPr>
          <p:cNvPr id="4" name="Imagen 3"/>
          <p:cNvPicPr>
            <a:picLocks noChangeAspect="1"/>
          </p:cNvPicPr>
          <p:nvPr/>
        </p:nvPicPr>
        <p:blipFill>
          <a:blip r:embed="rId3"/>
          <a:stretch>
            <a:fillRect/>
          </a:stretch>
        </p:blipFill>
        <p:spPr>
          <a:xfrm>
            <a:off x="4778350" y="1988841"/>
            <a:ext cx="4359350" cy="4903440"/>
          </a:xfrm>
          <a:prstGeom prst="rect">
            <a:avLst/>
          </a:prstGeom>
        </p:spPr>
      </p:pic>
    </p:spTree>
    <p:extLst>
      <p:ext uri="{BB962C8B-B14F-4D97-AF65-F5344CB8AC3E}">
        <p14:creationId xmlns:p14="http://schemas.microsoft.com/office/powerpoint/2010/main" val="4273928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94722"/>
          </a:xfrm>
        </p:spPr>
        <p:txBody>
          <a:bodyPr>
            <a:normAutofit fontScale="90000"/>
          </a:bodyPr>
          <a:lstStyle/>
          <a:p>
            <a:r>
              <a:rPr lang="es-MX" sz="1800" dirty="0" smtClean="0">
                <a:latin typeface="Arial" panose="020B0604020202020204" pitchFamily="34" charset="0"/>
                <a:cs typeface="Arial" panose="020B0604020202020204" pitchFamily="34" charset="0"/>
              </a:rPr>
              <a:t>m. Autoevaluación, co evaluación del proyecto, por parte de alumnos, maestros y autoridades/entrevistas video grabadas o escritas.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Autoevaluación: Considero fue un proyecto satisfactorio. Promovió el trabajo interdisciplinario entre profesores, lo cual se aplicó en los alumnos, y estos a su vez trabajaron en equipos colaborativos, evidenciando la interdisciplinariedad que existe entre las asignaturas que cursan.</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Valoración de los resultados obtenidos: </a:t>
            </a:r>
            <a:r>
              <a:rPr lang="es-MX" sz="1800" dirty="0">
                <a:latin typeface="Arial" panose="020B0604020202020204" pitchFamily="34" charset="0"/>
                <a:cs typeface="Arial" panose="020B0604020202020204" pitchFamily="34" charset="0"/>
              </a:rPr>
              <a:t>En el caso de sexto grado, el proyecto fue bastante bien recibido por los alumnos, ya que les pareció bien la idea de trabajar en un mismo proyecto que cuente dentro de la evaluación continua en varias asignaturas</a:t>
            </a:r>
            <a:r>
              <a:rPr lang="es-MX" sz="1800" dirty="0" smtClean="0">
                <a:latin typeface="Arial" panose="020B0604020202020204" pitchFamily="34" charset="0"/>
                <a:cs typeface="Arial" panose="020B0604020202020204" pitchFamily="34" charset="0"/>
              </a:rPr>
              <a:t>. </a:t>
            </a: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De todos los equipos confirmados en el grupo piloto (6040), solo uno no entregó las dos últimas actividades, las disciplinares y las interdisciplinaria de cierre del proyecto. </a:t>
            </a:r>
            <a:r>
              <a:rPr lang="es-MX" sz="2000" dirty="0">
                <a:latin typeface="Arial" panose="020B0604020202020204" pitchFamily="34" charset="0"/>
                <a:cs typeface="Arial" panose="020B0604020202020204" pitchFamily="34" charset="0"/>
              </a:rPr>
              <a:t>Este proyecto a través de los productos generados hizo que los alumnos profundizaran en las habilidades de investigación, redacción, síntesis y en el factor actitudinal del trabajo en equipo colaborativo, favoreciendo los valores de la tolerancia, la paciencia y el respeto. Además a través de la elaboración de las infografías y de los trípticos académicos, los alumnos pudieron hacer uso, promover y ahondar en su creatividad y originalidad.</a:t>
            </a:r>
            <a:br>
              <a:rPr lang="es-MX" sz="20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En cuanto al trabajo entre profesores, este se pudo llevar a cabo de la mejor manera posible, a pesar y creo lo principal es ponerse </a:t>
            </a:r>
            <a:r>
              <a:rPr lang="es-MX" sz="2000" dirty="0">
                <a:latin typeface="Arial" panose="020B0604020202020204" pitchFamily="34" charset="0"/>
                <a:cs typeface="Arial" panose="020B0604020202020204" pitchFamily="34" charset="0"/>
              </a:rPr>
              <a:t>de acuerdo con los colegas profesores, al tratar de hacer coincidir diferentes puntos de vista, además de tratar de conjuntar los diferentes enfoques disciplinarios. Otro aspecto a resaltar es la cuestión de tiempos, esto debido a que por los diferentes horarios de profesores en el plantel, era complicado establecer los días y horas de reuniones.</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889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394722"/>
          </a:xfrm>
        </p:spPr>
        <p:txBody>
          <a:bodyPr>
            <a:normAutofit fontScale="90000"/>
          </a:bodyPr>
          <a:lstStyle/>
          <a:p>
            <a:pPr algn="l"/>
            <a:r>
              <a:rPr lang="es-MX" sz="1800" dirty="0" smtClean="0">
                <a:latin typeface="Arial" panose="020B0604020202020204" pitchFamily="34" charset="0"/>
                <a:cs typeface="Arial" panose="020B0604020202020204" pitchFamily="34" charset="0"/>
              </a:rPr>
              <a:t>j. Descripción de lo que se hará con los resultados de la actividad.</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En cuanto a los productos generados por los alumnos no consideraría ninguna problemática, ya que desde el inicio del ciclo escolar, </a:t>
            </a:r>
            <a:r>
              <a:rPr lang="es-MX" sz="1800" dirty="0" smtClean="0">
                <a:latin typeface="Arial" panose="020B0604020202020204" pitchFamily="34" charset="0"/>
                <a:cs typeface="Arial" panose="020B0604020202020204" pitchFamily="34" charset="0"/>
              </a:rPr>
              <a:t>se explicó </a:t>
            </a:r>
            <a:r>
              <a:rPr lang="es-MX" sz="1800" dirty="0">
                <a:latin typeface="Arial" panose="020B0604020202020204" pitchFamily="34" charset="0"/>
                <a:cs typeface="Arial" panose="020B0604020202020204" pitchFamily="34" charset="0"/>
              </a:rPr>
              <a:t>a los alumnos los diferentes organizadores gráficos que </a:t>
            </a:r>
            <a:r>
              <a:rPr lang="es-MX" sz="1800" dirty="0" smtClean="0">
                <a:latin typeface="Arial" panose="020B0604020202020204" pitchFamily="34" charset="0"/>
                <a:cs typeface="Arial" panose="020B0604020202020204" pitchFamily="34" charset="0"/>
              </a:rPr>
              <a:t>existen, y esto pudieron ponerlo en practica al generar sus infografías, trípticos y organizadores gráficos.</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Se pretende que el próximo ciclo escolar 2019-2020, este proyecto ya sea aplicado en todos los grupos de área III, Ciencias Sociales, ya que en este ciclo escolar, en el grupo piloto se demostró la importancia del trabajo interdisciplinario en las aulas</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1800" dirty="0" smtClean="0">
                <a:latin typeface="Arial" panose="020B0604020202020204" pitchFamily="34" charset="0"/>
                <a:cs typeface="Arial" panose="020B0604020202020204" pitchFamily="34" charset="0"/>
              </a:rPr>
              <a:t>K. Análisis. Contrastación de lo esperado y lo sucedido.</a:t>
            </a:r>
            <a:br>
              <a:rPr lang="es-MX" sz="1800" dirty="0" smtClean="0">
                <a:latin typeface="Arial" panose="020B0604020202020204" pitchFamily="34" charset="0"/>
                <a:cs typeface="Arial" panose="020B0604020202020204" pitchFamily="34" charset="0"/>
              </a:rPr>
            </a:br>
            <a:r>
              <a:rPr lang="es-MX" sz="1800" dirty="0">
                <a:latin typeface="Arial" panose="020B0604020202020204" pitchFamily="34" charset="0"/>
                <a:cs typeface="Arial" panose="020B0604020202020204" pitchFamily="34" charset="0"/>
              </a:rPr>
              <a:t/>
            </a:r>
            <a:br>
              <a:rPr lang="es-MX" sz="18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Sucedió lo que se esperaba, los alumnos trabajaron de forma eficiente cada una de las actividades que contuvo el proyecto interdisciplinario. Los profesores a pesar los diversos puntos de vista y de los diferentes horarios que tenemos, pudimos ponernos de acuerdo para aplicar de forma óptima este proyecto y llevarlo a una conclusión satisfactoria.</a:t>
            </a:r>
            <a:br>
              <a:rPr lang="es-MX" sz="2000" dirty="0" smtClean="0">
                <a:latin typeface="Arial" panose="020B0604020202020204" pitchFamily="34" charset="0"/>
                <a:cs typeface="Arial" panose="020B0604020202020204" pitchFamily="34" charset="0"/>
              </a:rPr>
            </a:br>
            <a:r>
              <a:rPr lang="es-MX" sz="2000" dirty="0">
                <a:latin typeface="Arial" panose="020B0604020202020204" pitchFamily="34" charset="0"/>
                <a:cs typeface="Arial" panose="020B0604020202020204" pitchFamily="34" charset="0"/>
              </a:rPr>
              <a:t/>
            </a:r>
            <a:br>
              <a:rPr lang="es-MX" sz="2000" dirty="0">
                <a:latin typeface="Arial" panose="020B0604020202020204" pitchFamily="34" charset="0"/>
                <a:cs typeface="Arial" panose="020B0604020202020204" pitchFamily="34" charset="0"/>
              </a:rPr>
            </a:br>
            <a:r>
              <a:rPr lang="es-MX" sz="2000" dirty="0" smtClean="0">
                <a:latin typeface="Arial" panose="020B0604020202020204" pitchFamily="34" charset="0"/>
                <a:cs typeface="Arial" panose="020B0604020202020204" pitchFamily="34" charset="0"/>
              </a:rPr>
              <a:t>Por lo que concluimos que el proyecto de Conexiones, sentó la bases, a través de diferentes materiales, del trabajo interdisciplinario, el como llevarlo y ponerlo </a:t>
            </a:r>
            <a:r>
              <a:rPr lang="es-MX" sz="2000" smtClean="0">
                <a:latin typeface="Arial" panose="020B0604020202020204" pitchFamily="34" charset="0"/>
                <a:cs typeface="Arial" panose="020B0604020202020204" pitchFamily="34" charset="0"/>
              </a:rPr>
              <a:t>en </a:t>
            </a:r>
            <a:r>
              <a:rPr lang="es-MX" sz="2000" smtClean="0">
                <a:latin typeface="Arial" panose="020B0604020202020204" pitchFamily="34" charset="0"/>
                <a:cs typeface="Arial" panose="020B0604020202020204" pitchFamily="34" charset="0"/>
              </a:rPr>
              <a:t>práctica </a:t>
            </a:r>
            <a:r>
              <a:rPr lang="es-MX" sz="2000" dirty="0" smtClean="0">
                <a:latin typeface="Arial" panose="020B0604020202020204" pitchFamily="34" charset="0"/>
                <a:cs typeface="Arial" panose="020B0604020202020204" pitchFamily="34" charset="0"/>
              </a:rPr>
              <a:t>y de documentar las actividades, así como los resultados que se esperan.</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925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97634"/>
          </a:xfrm>
        </p:spPr>
        <p:txBody>
          <a:bodyPr/>
          <a:lstStyle/>
          <a:p>
            <a:r>
              <a:rPr lang="es-ES_tradnl" b="1" dirty="0" smtClean="0">
                <a:latin typeface="Arial" pitchFamily="34" charset="0"/>
                <a:cs typeface="Arial" pitchFamily="34" charset="0"/>
              </a:rPr>
              <a:t>Proyecto Conexiones etapa I:</a:t>
            </a:r>
            <a:br>
              <a:rPr lang="es-ES_tradnl" b="1" dirty="0" smtClean="0">
                <a:latin typeface="Arial" pitchFamily="34" charset="0"/>
                <a:cs typeface="Arial" pitchFamily="34" charset="0"/>
              </a:rPr>
            </a:br>
            <a:r>
              <a:rPr lang="es-ES_tradnl" b="1" dirty="0" smtClean="0">
                <a:latin typeface="Arial" pitchFamily="34" charset="0"/>
                <a:cs typeface="Arial" pitchFamily="34" charset="0"/>
              </a:rPr>
              <a:t> AGENDA 2030</a:t>
            </a:r>
            <a:endParaRPr lang="es-ES_tradnl"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69072"/>
          </a:xfrm>
        </p:spPr>
        <p:txBody>
          <a:bodyPr>
            <a:normAutofit/>
          </a:bodyPr>
          <a:lstStyle/>
          <a:p>
            <a:pPr algn="l"/>
            <a:r>
              <a:rPr lang="es-ES_tradnl" sz="1800" dirty="0" smtClean="0">
                <a:latin typeface="Arial" pitchFamily="34" charset="0"/>
                <a:cs typeface="Arial" pitchFamily="34" charset="0"/>
              </a:rPr>
              <a:t>Creación de nuevas soluciones y paradigmas, motivar la búsqueda cotidiana de conocimientos relacionados con la agenda 2030.</a:t>
            </a:r>
            <a:endParaRPr lang="es-ES_tradnl" sz="1800" dirty="0">
              <a:latin typeface="Arial" pitchFamily="34" charset="0"/>
              <a:cs typeface="Arial" pitchFamily="34" charset="0"/>
            </a:endParaRPr>
          </a:p>
        </p:txBody>
      </p:sp>
      <p:sp>
        <p:nvSpPr>
          <p:cNvPr id="3" name="2 CuadroTexto"/>
          <p:cNvSpPr txBox="1"/>
          <p:nvPr/>
        </p:nvSpPr>
        <p:spPr>
          <a:xfrm>
            <a:off x="6786578" y="428604"/>
            <a:ext cx="1928826" cy="369332"/>
          </a:xfrm>
          <a:prstGeom prst="rect">
            <a:avLst/>
          </a:prstGeom>
          <a:noFill/>
        </p:spPr>
        <p:txBody>
          <a:bodyPr wrap="square" rtlCol="0">
            <a:spAutoFit/>
          </a:bodyPr>
          <a:lstStyle/>
          <a:p>
            <a:r>
              <a:rPr lang="es-ES_tradnl" dirty="0" smtClean="0">
                <a:latin typeface="Arial" pitchFamily="34" charset="0"/>
                <a:cs typeface="Arial" pitchFamily="34" charset="0"/>
              </a:rPr>
              <a:t>i. Introducción</a:t>
            </a:r>
            <a:endParaRPr lang="es-ES_tradn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97634"/>
          </a:xfrm>
        </p:spPr>
        <p:txBody>
          <a:bodyPr>
            <a:normAutofit/>
          </a:bodyPr>
          <a:lstStyle/>
          <a:p>
            <a:pPr algn="l"/>
            <a:r>
              <a:rPr lang="es-ES_tradnl" sz="1800" dirty="0" smtClean="0">
                <a:latin typeface="Arial" pitchFamily="34" charset="0"/>
                <a:cs typeface="Arial" pitchFamily="34" charset="0"/>
              </a:rPr>
              <a:t>Objetivo general del proyecto: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Analizar el avance que han tenido los Objetivos de Desarrollo Sostenible (agenda 2030).</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endParaRPr lang="es-ES_tradnl" sz="1800" dirty="0">
              <a:latin typeface="Arial" pitchFamily="34" charset="0"/>
              <a:cs typeface="Arial" pitchFamily="34" charset="0"/>
            </a:endParaRPr>
          </a:p>
        </p:txBody>
      </p:sp>
      <p:sp>
        <p:nvSpPr>
          <p:cNvPr id="3" name="2 CuadroTexto"/>
          <p:cNvSpPr txBox="1"/>
          <p:nvPr/>
        </p:nvSpPr>
        <p:spPr>
          <a:xfrm>
            <a:off x="5929322" y="500042"/>
            <a:ext cx="2428892" cy="369332"/>
          </a:xfrm>
          <a:prstGeom prst="rect">
            <a:avLst/>
          </a:prstGeom>
          <a:noFill/>
        </p:spPr>
        <p:txBody>
          <a:bodyPr wrap="square" rtlCol="0">
            <a:spAutoFit/>
          </a:bodyPr>
          <a:lstStyle/>
          <a:p>
            <a:r>
              <a:rPr lang="es-ES_tradnl" dirty="0" smtClean="0">
                <a:latin typeface="Arial" pitchFamily="34" charset="0"/>
                <a:cs typeface="Arial" pitchFamily="34" charset="0"/>
              </a:rPr>
              <a:t>j. Objetivo General </a:t>
            </a:r>
            <a:endParaRPr lang="es-ES_tradn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97634"/>
          </a:xfrm>
        </p:spPr>
        <p:txBody>
          <a:bodyPr>
            <a:normAutofit/>
          </a:bodyPr>
          <a:lstStyle/>
          <a:p>
            <a:pPr algn="l"/>
            <a:r>
              <a:rPr lang="es-ES_tradnl" sz="1800" dirty="0" smtClean="0">
                <a:latin typeface="Arial" pitchFamily="34" charset="0"/>
                <a:cs typeface="Arial" pitchFamily="34" charset="0"/>
              </a:rPr>
              <a:t>Objetivos por asignatura:</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Introducción al Estudio de las Ciencias Sociales y Económicas: el estudiante identifica los derechos humanos y la sustentabilidad para cumplir con la agenda 2030.</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Problemas Sociales, Político – Económicos de México: el estudiante identifica las problemáticas del medio ambiente relacionadas con los factores económicos y factores de riesgo.</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Geografía Económica: que el alumno identifique la relación existente entre la agenda 2030 y las problemáticas de México.</a:t>
            </a:r>
            <a:endParaRPr lang="es-ES_tradnl" sz="1800" dirty="0"/>
          </a:p>
        </p:txBody>
      </p:sp>
      <p:sp>
        <p:nvSpPr>
          <p:cNvPr id="3" name="2 Rectángulo"/>
          <p:cNvSpPr/>
          <p:nvPr/>
        </p:nvSpPr>
        <p:spPr>
          <a:xfrm>
            <a:off x="5881568" y="428604"/>
            <a:ext cx="2993127" cy="369332"/>
          </a:xfrm>
          <a:prstGeom prst="rect">
            <a:avLst/>
          </a:prstGeom>
        </p:spPr>
        <p:txBody>
          <a:bodyPr wrap="none">
            <a:spAutoFit/>
          </a:bodyPr>
          <a:lstStyle/>
          <a:p>
            <a:r>
              <a:rPr lang="es-ES_tradnl" dirty="0" smtClean="0">
                <a:latin typeface="Arial" pitchFamily="34" charset="0"/>
                <a:cs typeface="Arial" pitchFamily="34" charset="0"/>
              </a:rPr>
              <a:t>k. Objetivos por asignatura </a:t>
            </a:r>
            <a:endParaRPr lang="es-ES_tradn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97634"/>
          </a:xfrm>
        </p:spPr>
        <p:txBody>
          <a:bodyPr>
            <a:normAutofit/>
          </a:bodyPr>
          <a:lstStyle/>
          <a:p>
            <a:r>
              <a:rPr lang="es-ES_tradnl" sz="1800" dirty="0" smtClean="0">
                <a:latin typeface="Arial" pitchFamily="34" charset="0"/>
                <a:cs typeface="Arial" pitchFamily="34" charset="0"/>
              </a:rPr>
              <a:t>l. Documentación de actividades y evidencias de enseñanza – aprendizaje, correspondientes a diferentes momentos del proceso de implementación del proyecto interdisciplinario.</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Una interdisciplinaria para dar inicio o detonar el proyecto</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*Dos interdisciplinarias de la fase de desarrollo del proyecto</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*Una por asignatura de la fase de desarrollo del proyecto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*Una interdisciplinaria de cierre del proyecto</a:t>
            </a:r>
            <a:endParaRPr lang="es-ES_tradn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26196"/>
          </a:xfrm>
        </p:spPr>
        <p:txBody>
          <a:bodyPr>
            <a:normAutofit/>
          </a:bodyPr>
          <a:lstStyle/>
          <a:p>
            <a:pPr algn="l"/>
            <a:r>
              <a:rPr lang="es-ES_tradnl" sz="1800" dirty="0" smtClean="0">
                <a:latin typeface="Arial" pitchFamily="34" charset="0"/>
                <a:cs typeface="Arial" pitchFamily="34" charset="0"/>
              </a:rPr>
              <a:t>a. Nombre de la actividad: Elaboración de diferentes recursos acerca de los Objetivos de Desarrollo Sostenible de la agenda 2030 de la ONU.</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b. Objetivo: Analizar cada uno de los 17 Objetivos de Desarrollo Sostenible de la Agenda 2030 de la ONU, para  analizar y evidenciar cuales de ellos México puede llegar a cumplir.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c. Grado: 6º. Grupo: 6040.</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
            </a:r>
            <a:br>
              <a:rPr lang="es-ES_tradnl" sz="1800" dirty="0" smtClean="0">
                <a:latin typeface="Arial" pitchFamily="34" charset="0"/>
                <a:cs typeface="Arial" pitchFamily="34" charset="0"/>
              </a:rPr>
            </a:br>
            <a:r>
              <a:rPr lang="es-ES_tradnl" sz="1800" dirty="0" smtClean="0">
                <a:latin typeface="Arial" pitchFamily="34" charset="0"/>
                <a:cs typeface="Arial" pitchFamily="34" charset="0"/>
              </a:rPr>
              <a:t>d. Fecha en que se llevará a cabo la actividad: de agosto de 2018 a abril de 2019, en diferentes momentos y fechas.</a:t>
            </a:r>
            <a:endParaRPr lang="es-ES_tradn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398</Words>
  <Application>Microsoft Office PowerPoint</Application>
  <PresentationFormat>Presentación en pantalla (4:3)</PresentationFormat>
  <Paragraphs>48</Paragraphs>
  <Slides>35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35</vt:i4>
      </vt:variant>
    </vt:vector>
  </HeadingPairs>
  <TitlesOfParts>
    <vt:vector size="38" baseType="lpstr">
      <vt:lpstr>Arial</vt:lpstr>
      <vt:lpstr>Calibri</vt:lpstr>
      <vt:lpstr>Tema de Office</vt:lpstr>
      <vt:lpstr>UNIVERSIDAD LATINOAMERICANA CAMPUS VALLE (1183)  Numero de equipo: 3 Proyecto dirigido a 6º grado </vt:lpstr>
      <vt:lpstr>Maestros participantes y asignaturas:             </vt:lpstr>
      <vt:lpstr>Ciclo escolar de aplicación del proyecto: 2018 – 2019. Meses de agosto 2018 a abril  2019.</vt:lpstr>
      <vt:lpstr>Proyecto Conexiones etapa I:  AGENDA 2030</vt:lpstr>
      <vt:lpstr>Creación de nuevas soluciones y paradigmas, motivar la búsqueda cotidiana de conocimientos relacionados con la agenda 2030.</vt:lpstr>
      <vt:lpstr>Objetivo general del proyecto:   Analizar el avance que han tenido los Objetivos de Desarrollo Sostenible (agenda 2030).  </vt:lpstr>
      <vt:lpstr>Objetivos por asignatura:  Introducción al Estudio de las Ciencias Sociales y Económicas: el estudiante identifica los derechos humanos y la sustentabilidad para cumplir con la agenda 2030.  Problemas Sociales, Político – Económicos de México: el estudiante identifica las problemáticas del medio ambiente relacionadas con los factores económicos y factores de riesgo.  Geografía Económica: que el alumno identifique la relación existente entre la agenda 2030 y las problemáticas de México.</vt:lpstr>
      <vt:lpstr>l. Documentación de actividades y evidencias de enseñanza – aprendizaje, correspondientes a diferentes momentos del proceso de implementación del proyecto interdisciplinario.  * Una interdisciplinaria para dar inicio o detonar el proyecto *Dos interdisciplinarias de la fase de desarrollo del proyecto *Una por asignatura de la fase de desarrollo del proyecto  *Una interdisciplinaria de cierre del proyecto</vt:lpstr>
      <vt:lpstr>a. Nombre de la actividad: Elaboración de diferentes recursos acerca de los Objetivos de Desarrollo Sostenible de la agenda 2030 de la ONU.  b. Objetivo: Analizar cada uno de los 17 Objetivos de Desarrollo Sostenible de la Agenda 2030 de la ONU, para  analizar y evidenciar cuales de ellos México puede llegar a cumplir.     c. Grado: 6º. Grupo: 6040.  d. Fecha en que se llevará a cabo la actividad: de agosto de 2018 a abril de 2019, en diferentes momentos y fechas.</vt:lpstr>
      <vt:lpstr>e. Asignaturas participantes:   -Geografía Económica -Introducción al Estudio de las Ciencias Sociales y Económicas  -Problemas Sociales, Político – Económicos de México -Geografía Política    f. Fuentes de apoyo:  -www.onu.org -www.cinu.mx  -www.undp.org/content/undp/es/home/sustainable-development-goals.html -www.un.org/sustainabledevelopment/es/objetivos-de-desarrollo-sostenible/ -www.un.org/sustainabledevelopment/es/ -www.onu.org.mx/agenda-2030/objetivos-del-desarrollo-sostenible/</vt:lpstr>
      <vt:lpstr>f. Justificación de la actividad.  La actividad general constará de tres actividades particulares, las cuales se aplicarán en tres momentos diferentes: elaboración de una infografía, elaboración de un tríptico (desarrollo de la actividad) y elaboración de un organizador gráfico (cierre de la actividad), estas actividades ahondan en los 17 ODS de la ONU y cual es el avance que ha tenido México en cada uno de ellos.  El grupo seleccionado fue el 6040, donde este grupo se dividió en equipos de máximo 5 integrantes, para llevar a cabo un trabajo en equipo colaborativo en cada una de las 3 actividades particulares.  El objetivo es que los alumnos a través de la infografía y tríptico plasmen las características de cada uno de los 17 ODS y el avance que México ha tenido, para ello se les proporcionó una lista de recursos digitales para poder elaborar sus productos: piktochart, power point, excel, word, etc.  El tríptico fue distribuido entre los alumnos de la preparatoria como una campaña de concientización acerca de la agenda 2030.  El organizador gráfico será la ultima actividad particular y corresponde a la etapa de cierre del proyecto. </vt:lpstr>
      <vt:lpstr>g. Descripción de Apertura de la actividad.   Actividad interdisciplinaria para dar inicio o detonar el proyecto  La clase interdisciplinaria para detonar el proyecto a través de la pregunta problematizadora se llevó a cabo el 25 de septiembre de 2018 en el grupo 6040 con la presencia de los profesores Alejandro Cano (Geografía Económica y Geografía Política ), Rogelio Rivera (Problemas Soc.) y Hayri Calderón (IECSE).  La pregunta problematizadora se lanzó a través de una presentación de power point, donde antes de ello se realizó una introducción al grupo acerca del proyecto interdisciplinario que se llevará cabo.  Posteriormente se procedió a conformar los equipos de trabajo en el grupo, donde el máximo de integrantes por equipo fue de 5. </vt:lpstr>
      <vt:lpstr>g. Descripción de Apertura de la actividad  Pregunta detonante. Evidencias de aprendizaje                   </vt:lpstr>
      <vt:lpstr>g. Descripción de Apertura de la actividad  Pregunta detonante. Evidencias de aprendizaje                   </vt:lpstr>
      <vt:lpstr>h. Descripción del desarrollo de la actividad.   Primera actividad interdisciplinaria de desarrollo del proyecto   El 16 de octubre de 2018, los alumnos del grupo 6040 debieron entregar una infografía elaborada en piktochart o en power point que diera respuesta a la pregunta detonante del proyecto. De manera previa al grupo se les dio una introducción acerca de las características que debe llevar una infografía.  Esta infografía fue elaborada en equipos colaborativos de máximo 5 integrantes.   Las mejores infografías del grupo fueron expuestas en un periódico mural, realizado el 22 de marzo de 2019.  Para la elaboración de las infografías se realizó como instrumento de evaluación una lista de cotejo, la cual fue proporcionada a cada uno de los equipos de trabajo. Esta lista de cotejo será tomada en cuenta y ponderada dentro de la evaluación continua.</vt:lpstr>
      <vt:lpstr>h. Descripción del desarrollo de la actividad.   Primera actividad interdisciplinaria de desarrollo del proyecto  Evidencias de aprendizaje                 </vt:lpstr>
      <vt:lpstr>h. Descripción del desarrollo de la actividad.   Primera actividad interdisciplinaria de desarrollo del proyecto  Evidencias de aprendizaje                 </vt:lpstr>
      <vt:lpstr>h. Descripción del desarrollo de la actividad.   Primera actividad interdisciplinaria de desarrollo del proyecto  Exhibición de infografías                  </vt:lpstr>
      <vt:lpstr>h. Descripción del desarrollo de la actividad.   Primera actividad interdisciplinaria de desarrollo del proyecto  Evidencias de aprendizaje. Lista de cotejo para elaboración de infografía                  </vt:lpstr>
      <vt:lpstr>h. Descripción del desarrollo de la actividad.   Segunda actividad interdisciplinaria de desarrollo del proyecto   El 23 de octubre de 2018, los alumnos del grupo 6040 debieron entregar un tríptico elaborado en piktochart o en power point que plasmara la información contenida en la infografía. De manera previa al grupo se les dio una introducción acerca de las características que debe llevar un tríptico.  Los trípticos elaborados fueron distribuidos entre los alumnos de preparatoria, como una campaña de difusión acerca del proyecto interdisciplinario.  Este tríptico fue elaborado en equipos colaborativos de máximo 5 integrantes.   Los mejores trípticos del grupo serán expuestos en el concurso interno de debate a realizarse en el mes de marzo de 2019.  Para la elaboración de los trípticos se realizó como instrumento de evaluación una lista de cotejo, la cual fue proporcionada a cada uno de los equipos de trabajo. Esta lista de cotejo será tomada en cuenta y ponderada dentro de la evaluación continua.</vt:lpstr>
      <vt:lpstr>h. Descripción del desarrollo de la actividad.   Segunda actividad interdisciplinaria de desarrollo del proyecto  Evidencias de aprendizaje                 </vt:lpstr>
      <vt:lpstr>h. Descripción del desarrollo de la actividad.   Segunda actividad interdisciplinaria de desarrollo del proyecto  Evidencias de aprendizaje                 </vt:lpstr>
      <vt:lpstr>h. Descripción del desarrollo de la actividad.   Segunda actividad interdisciplinaria de desarrollo del proyecto  Evidencias de aprendizaje. Lista de cotejo para elaboración de tríptico                 </vt:lpstr>
      <vt:lpstr>h. Descripción del desarrollo de la actividad  Una actividad por asignatura de la fase de desarrollo del proyecto  Del 25 de marzo al 5 de abril de 2019, cada profesor participante dentro del proyecto interdisciplinario, asignó al grupo 6040 una actividad disciplinaria relacionada con el proyecto, y la cual fue ponderada dentro de la evaluación continua. </vt:lpstr>
      <vt:lpstr>h. Descripción del desarrollo de la actividad  Una actividad por asignatura de la fase de desarrollo del proyecto  Asignaturas: Geografía Económica (1614) y Geografía Política (1707)  Profesor: Alejandro Cano Pérez                </vt:lpstr>
      <vt:lpstr>h. Descripción del desarrollo de la actividad  Una actividad por asignatura de la fase de desarrollo del proyecto  Asignaturas: Geografía Económica (1614) y Geografía Política (1707)  Profesor: Alejandro Cano Pérez                </vt:lpstr>
      <vt:lpstr>h. Descripción del desarrollo de la actividad  Una actividad por asignatura de la fase de desarrollo del proyecto  Asignatura: Introducción al Estudio de las Ciencias Sociales y Económicas  Profesora: Hayri Ariadne Calderón Lule                </vt:lpstr>
      <vt:lpstr>h. Descripción del desarrollo de la actividad  Una actividad por asignatura de la fase de desarrollo del proyecto  Asignatura: Problemas Sociales, Político – Económicos de México (1616)  Profesor: Rogelio Rivera González               </vt:lpstr>
      <vt:lpstr>i. Descripción del cierre de la actividad  Una interdisciplinaria de cierre del proyecto   Del 8 al 12 de abril de 2019 se llevó a cabo la actividad interdisciplinaria de cierre del proyecto, aplicada en el grupo 6040.  Esta actividad consistió en que los alumnos en equipos colaborativos de trabajo, elaboraran un organizador gráfico (línea del tiempo, mapa mental, mapa conceptual, red semántica, infograma, etc.), sobre el desarrollo del proyecto interdisciplinario.  Se generó un instrumento de evaluación, lista de cotejo, para evaluar los organizadores gráficos elaborados, ponderados dentro de la evaluación continua.</vt:lpstr>
      <vt:lpstr>i. Descripción del cierre de la actividad  Una interdisciplinaria de cierre del proyecto                  </vt:lpstr>
      <vt:lpstr>i. Descripción del cierre de la actividad  Una interdisciplinaria de cierre del proyecto                   </vt:lpstr>
      <vt:lpstr>i. Descripción del cierre de la actividad  Una interdisciplinaria de cierre del proyecto                  </vt:lpstr>
      <vt:lpstr>i. Descripción del cierre de la actividad  Una interdisciplinaria de cierre del proyecto  Instrumento de evaluación                 </vt:lpstr>
      <vt:lpstr>m. Autoevaluación, co evaluación del proyecto, por parte de alumnos, maestros y autoridades/entrevistas video grabadas o escritas.   Autoevaluación: Considero fue un proyecto satisfactorio. Promovió el trabajo interdisciplinario entre profesores, lo cual se aplicó en los alumnos, y estos a su vez trabajaron en equipos colaborativos, evidenciando la interdisciplinariedad que existe entre las asignaturas que cursan.  Valoración de los resultados obtenidos: En el caso de sexto grado, el proyecto fue bastante bien recibido por los alumnos, ya que les pareció bien la idea de trabajar en un mismo proyecto que cuente dentro de la evaluación continua en varias asignaturas.   De todos los equipos confirmados en el grupo piloto (6040), solo uno no entregó las dos últimas actividades, las disciplinares y las interdisciplinaria de cierre del proyecto. Este proyecto a través de los productos generados hizo que los alumnos profundizaran en las habilidades de investigación, redacción, síntesis y en el factor actitudinal del trabajo en equipo colaborativo, favoreciendo los valores de la tolerancia, la paciencia y el respeto. Además a través de la elaboración de las infografías y de los trípticos académicos, los alumnos pudieron hacer uso, promover y ahondar en su creatividad y originalidad.  En cuanto al trabajo entre profesores, este se pudo llevar a cabo de la mejor manera posible, a pesar y creo lo principal es ponerse de acuerdo con los colegas profesores, al tratar de hacer coincidir diferentes puntos de vista, además de tratar de conjuntar los diferentes enfoques disciplinarios. Otro aspecto a resaltar es la cuestión de tiempos, esto debido a que por los diferentes horarios de profesores en el plantel, era complicado establecer los días y horas de reuniones.    </vt:lpstr>
      <vt:lpstr>j. Descripción de lo que se hará con los resultados de la actividad.  En cuanto a los productos generados por los alumnos no consideraría ninguna problemática, ya que desde el inicio del ciclo escolar, se explicó a los alumnos los diferentes organizadores gráficos que existen, y esto pudieron ponerlo en practica al generar sus infografías, trípticos y organizadores gráficos.  Se pretende que el próximo ciclo escolar 2019-2020, este proyecto ya sea aplicado en todos los grupos de área III, Ciencias Sociales, ya que en este ciclo escolar, en el grupo piloto se demostró la importancia del trabajo interdisciplinario en las aulas  K. Análisis. Contrastación de lo esperado y lo sucedido.  Sucedió lo que se esperaba, los alumnos trabajaron de forma eficiente cada una de las actividades que contuvo el proyecto interdisciplinario. Los profesores a pesar los diversos puntos de vista y de los diferentes horarios que tenemos, pudimos ponernos de acuerdo para aplicar de forma óptima este proyecto y llevarlo a una conclusión satisfactoria.  Por lo que concluimos que el proyecto de Conexiones, sentó la bases, a través de diferentes materiales, del trabajo interdisciplinario, el como llevarlo y ponerlo en práctica y de documentar las actividades, así como los resultados que se esperan.</vt:lpstr>
    </vt:vector>
  </TitlesOfParts>
  <Company>Windows 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alex</dc:creator>
  <cp:lastModifiedBy>Alejandro</cp:lastModifiedBy>
  <cp:revision>50</cp:revision>
  <dcterms:created xsi:type="dcterms:W3CDTF">2017-10-29T01:06:55Z</dcterms:created>
  <dcterms:modified xsi:type="dcterms:W3CDTF">2019-04-29T02:05:53Z</dcterms:modified>
</cp:coreProperties>
</file>