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83" r:id="rId4"/>
    <p:sldId id="272" r:id="rId5"/>
    <p:sldId id="263" r:id="rId6"/>
    <p:sldId id="265" r:id="rId7"/>
    <p:sldId id="264" r:id="rId8"/>
    <p:sldId id="266" r:id="rId9"/>
    <p:sldId id="262" r:id="rId10"/>
    <p:sldId id="267" r:id="rId11"/>
    <p:sldId id="271" r:id="rId12"/>
    <p:sldId id="268" r:id="rId13"/>
    <p:sldId id="273" r:id="rId14"/>
    <p:sldId id="278" r:id="rId15"/>
    <p:sldId id="277" r:id="rId16"/>
    <p:sldId id="279" r:id="rId17"/>
    <p:sldId id="282" r:id="rId18"/>
    <p:sldId id="274" r:id="rId19"/>
    <p:sldId id="276" r:id="rId20"/>
    <p:sldId id="280" r:id="rId21"/>
    <p:sldId id="281" r:id="rId22"/>
    <p:sldId id="285" r:id="rId23"/>
    <p:sldId id="286" r:id="rId24"/>
    <p:sldId id="287" r:id="rId25"/>
    <p:sldId id="28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52"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3589C-D652-4029-BB47-29E0DE7DA4F6}" type="doc">
      <dgm:prSet loTypeId="urn:microsoft.com/office/officeart/2005/8/layout/radial6" loCatId="cycle" qsTypeId="urn:microsoft.com/office/officeart/2005/8/quickstyle/simple3" qsCatId="simple" csTypeId="urn:microsoft.com/office/officeart/2005/8/colors/colorful3" csCatId="colorful" phldr="1"/>
      <dgm:spPr/>
      <dgm:t>
        <a:bodyPr/>
        <a:lstStyle/>
        <a:p>
          <a:endParaRPr lang="es-MX"/>
        </a:p>
      </dgm:t>
    </dgm:pt>
    <dgm:pt modelId="{0030887D-5D83-4D13-8EA3-7A1C4B34B4D0}">
      <dgm:prSet phldrT="[Texto]">
        <dgm:style>
          <a:lnRef idx="1">
            <a:schemeClr val="accent4"/>
          </a:lnRef>
          <a:fillRef idx="3">
            <a:schemeClr val="accent4"/>
          </a:fillRef>
          <a:effectRef idx="2">
            <a:schemeClr val="accent4"/>
          </a:effectRef>
          <a:fontRef idx="minor">
            <a:schemeClr val="lt1"/>
          </a:fontRef>
        </dgm:style>
      </dgm:prSet>
      <dgm:spPr/>
      <dgm:t>
        <a:bodyPr/>
        <a:lstStyle/>
        <a:p>
          <a:r>
            <a:rPr lang="es-MX" dirty="0" smtClean="0"/>
            <a:t>A.L.I.C.I.A. en el mundo de las matemáticas</a:t>
          </a:r>
          <a:endParaRPr lang="es-MX" dirty="0"/>
        </a:p>
      </dgm:t>
    </dgm:pt>
    <dgm:pt modelId="{E2AD60AF-06BF-4459-967B-368FAF0F85FD}" type="parTrans" cxnId="{91ABAACE-0273-49F8-9BF1-FD4D2C7FDE01}">
      <dgm:prSet/>
      <dgm:spPr/>
      <dgm:t>
        <a:bodyPr/>
        <a:lstStyle/>
        <a:p>
          <a:endParaRPr lang="es-MX"/>
        </a:p>
      </dgm:t>
    </dgm:pt>
    <dgm:pt modelId="{45723AB1-7BFE-43F6-92E5-2936C82FEA40}" type="sibTrans" cxnId="{91ABAACE-0273-49F8-9BF1-FD4D2C7FDE01}">
      <dgm:prSet/>
      <dgm:spPr/>
      <dgm:t>
        <a:bodyPr/>
        <a:lstStyle/>
        <a:p>
          <a:endParaRPr lang="es-MX"/>
        </a:p>
      </dgm:t>
    </dgm:pt>
    <dgm:pt modelId="{83DC5859-0BA7-4B76-903D-9DC24C36ACD1}">
      <dgm:prSet phldrT="[Texto]" custT="1"/>
      <dgm:spPr/>
      <dgm:t>
        <a:bodyPr/>
        <a:lstStyle/>
        <a:p>
          <a:r>
            <a:rPr lang="es-MX" sz="1400" b="1" i="1" u="sng" dirty="0" smtClean="0">
              <a:latin typeface="Arial" pitchFamily="34" charset="0"/>
              <a:cs typeface="Arial" pitchFamily="34" charset="0"/>
            </a:rPr>
            <a:t>Informática:</a:t>
          </a:r>
        </a:p>
        <a:p>
          <a:r>
            <a:rPr lang="es-MX" sz="1000" b="1" i="0" u="none" dirty="0" smtClean="0">
              <a:latin typeface="Arial" pitchFamily="34" charset="0"/>
              <a:cs typeface="Arial" pitchFamily="34" charset="0"/>
            </a:rPr>
            <a:t>Unidad 2. Procesamiento digital de la información.</a:t>
          </a:r>
        </a:p>
      </dgm:t>
    </dgm:pt>
    <dgm:pt modelId="{75224D5D-4A48-4EBF-8E56-191C847B58D1}" type="parTrans" cxnId="{6EA204EC-05AE-469B-88C0-64C31D98E61C}">
      <dgm:prSet/>
      <dgm:spPr/>
      <dgm:t>
        <a:bodyPr/>
        <a:lstStyle/>
        <a:p>
          <a:endParaRPr lang="es-MX"/>
        </a:p>
      </dgm:t>
    </dgm:pt>
    <dgm:pt modelId="{2DF047DA-005E-4732-8FC7-3A8B267EDFA6}" type="sibTrans" cxnId="{6EA204EC-05AE-469B-88C0-64C31D98E61C}">
      <dgm:prSet/>
      <dgm:spPr/>
      <dgm:t>
        <a:bodyPr/>
        <a:lstStyle/>
        <a:p>
          <a:endParaRPr lang="es-MX"/>
        </a:p>
      </dgm:t>
    </dgm:pt>
    <dgm:pt modelId="{22B4C850-F570-47C7-B17F-7889E9552DA5}">
      <dgm:prSet phldrT="[Texto]" custT="1"/>
      <dgm:spPr/>
      <dgm:t>
        <a:bodyPr/>
        <a:lstStyle/>
        <a:p>
          <a:pPr algn="ctr"/>
          <a:r>
            <a:rPr lang="es-MX" sz="1400" b="1" i="1" u="sng" dirty="0" smtClean="0">
              <a:latin typeface="Arial" pitchFamily="34" charset="0"/>
              <a:cs typeface="Arial" pitchFamily="34" charset="0"/>
            </a:rPr>
            <a:t>Matemáticas</a:t>
          </a:r>
          <a:r>
            <a:rPr lang="es-MX" sz="1600" b="1" i="1" u="sng" dirty="0" smtClean="0">
              <a:latin typeface="Arial" pitchFamily="34" charset="0"/>
              <a:cs typeface="Arial" pitchFamily="34" charset="0"/>
            </a:rPr>
            <a:t>:  </a:t>
          </a:r>
          <a:endParaRPr lang="es-MX" sz="1600" u="sng" dirty="0" smtClean="0">
            <a:latin typeface="Arial" pitchFamily="34" charset="0"/>
            <a:cs typeface="Arial" pitchFamily="34" charset="0"/>
          </a:endParaRPr>
        </a:p>
        <a:p>
          <a:pPr algn="ctr"/>
          <a:r>
            <a:rPr lang="es-MX" sz="1000" b="1" dirty="0" smtClean="0">
              <a:latin typeface="Arial" pitchFamily="34" charset="0"/>
              <a:cs typeface="Arial" pitchFamily="34" charset="0"/>
            </a:rPr>
            <a:t>Unidad 1. Los números reales para contar, comparar y medir</a:t>
          </a:r>
        </a:p>
        <a:p>
          <a:pPr algn="l"/>
          <a:r>
            <a:rPr lang="es-MX" sz="900" b="1" i="0" dirty="0" smtClean="0">
              <a:latin typeface="Arial" pitchFamily="34" charset="0"/>
              <a:cs typeface="Arial" pitchFamily="34" charset="0"/>
            </a:rPr>
            <a:t>.</a:t>
          </a:r>
          <a:endParaRPr lang="es-MX" sz="900" b="1" i="0" dirty="0">
            <a:latin typeface="Arial" pitchFamily="34" charset="0"/>
            <a:cs typeface="Arial" pitchFamily="34" charset="0"/>
          </a:endParaRPr>
        </a:p>
      </dgm:t>
    </dgm:pt>
    <dgm:pt modelId="{BE946B02-E0EF-4549-B58C-B9A31C5E40B8}" type="parTrans" cxnId="{6F480D43-6D16-4B19-9036-DA498C140B6B}">
      <dgm:prSet/>
      <dgm:spPr/>
      <dgm:t>
        <a:bodyPr/>
        <a:lstStyle/>
        <a:p>
          <a:endParaRPr lang="es-MX"/>
        </a:p>
      </dgm:t>
    </dgm:pt>
    <dgm:pt modelId="{F7BE4CCB-A791-4274-BFBC-9C962C0992BA}" type="sibTrans" cxnId="{6F480D43-6D16-4B19-9036-DA498C140B6B}">
      <dgm:prSet/>
      <dgm:spPr/>
      <dgm:t>
        <a:bodyPr/>
        <a:lstStyle/>
        <a:p>
          <a:endParaRPr lang="es-MX"/>
        </a:p>
      </dgm:t>
    </dgm:pt>
    <dgm:pt modelId="{5E97E292-4F00-4279-8C8D-C1FFBDEC18F9}">
      <dgm:prSet phldrT="[Texto]" custT="1"/>
      <dgm:spPr/>
      <dgm:t>
        <a:bodyPr/>
        <a:lstStyle/>
        <a:p>
          <a:r>
            <a:rPr lang="es-MX" sz="1600" b="1" i="1" u="sng" dirty="0" smtClean="0"/>
            <a:t>Lógica </a:t>
          </a:r>
        </a:p>
        <a:p>
          <a:r>
            <a:rPr lang="es-MX" sz="1000" b="1" i="0" dirty="0" smtClean="0">
              <a:latin typeface="Arial" pitchFamily="34" charset="0"/>
              <a:cs typeface="Arial" pitchFamily="34" charset="0"/>
            </a:rPr>
            <a:t>Unidad 3. Para organizar el razonamiento: lógica deductiva.</a:t>
          </a:r>
          <a:endParaRPr lang="es-MX" sz="1000" b="1" u="none" dirty="0" smtClean="0">
            <a:latin typeface="Arial" pitchFamily="34" charset="0"/>
            <a:cs typeface="Arial" pitchFamily="34" charset="0"/>
          </a:endParaRPr>
        </a:p>
      </dgm:t>
    </dgm:pt>
    <dgm:pt modelId="{79B421E8-E1BB-4128-AEBF-9497B0EDAEA4}" type="parTrans" cxnId="{3CCD738B-3F46-4CF8-8416-2C894A32E8AC}">
      <dgm:prSet/>
      <dgm:spPr/>
      <dgm:t>
        <a:bodyPr/>
        <a:lstStyle/>
        <a:p>
          <a:endParaRPr lang="es-MX"/>
        </a:p>
      </dgm:t>
    </dgm:pt>
    <dgm:pt modelId="{BFAE4F2D-C437-4303-8F30-622ECFB1F484}" type="sibTrans" cxnId="{3CCD738B-3F46-4CF8-8416-2C894A32E8AC}">
      <dgm:prSet/>
      <dgm:spPr/>
      <dgm:t>
        <a:bodyPr/>
        <a:lstStyle/>
        <a:p>
          <a:endParaRPr lang="es-MX"/>
        </a:p>
      </dgm:t>
    </dgm:pt>
    <dgm:pt modelId="{4401CFCE-C5BE-499A-98C4-A3E2E9D57102}" type="pres">
      <dgm:prSet presAssocID="{9BF3589C-D652-4029-BB47-29E0DE7DA4F6}" presName="Name0" presStyleCnt="0">
        <dgm:presLayoutVars>
          <dgm:chMax val="1"/>
          <dgm:dir/>
          <dgm:animLvl val="ctr"/>
          <dgm:resizeHandles val="exact"/>
        </dgm:presLayoutVars>
      </dgm:prSet>
      <dgm:spPr/>
      <dgm:t>
        <a:bodyPr/>
        <a:lstStyle/>
        <a:p>
          <a:endParaRPr lang="es-MX"/>
        </a:p>
      </dgm:t>
    </dgm:pt>
    <dgm:pt modelId="{6858CFC5-22EA-400B-9A7C-C614D3498483}" type="pres">
      <dgm:prSet presAssocID="{0030887D-5D83-4D13-8EA3-7A1C4B34B4D0}" presName="centerShape" presStyleLbl="node0" presStyleIdx="0" presStyleCnt="1" custScaleX="160110" custLinFactNeighborX="1623" custLinFactNeighborY="1049"/>
      <dgm:spPr/>
      <dgm:t>
        <a:bodyPr/>
        <a:lstStyle/>
        <a:p>
          <a:endParaRPr lang="es-MX"/>
        </a:p>
      </dgm:t>
    </dgm:pt>
    <dgm:pt modelId="{5E3B34D1-5916-4EF1-B86C-D492B2B9906D}" type="pres">
      <dgm:prSet presAssocID="{83DC5859-0BA7-4B76-903D-9DC24C36ACD1}" presName="node" presStyleLbl="node1" presStyleIdx="0" presStyleCnt="3" custScaleX="227611" custScaleY="132741" custRadScaleRad="103945" custRadScaleInc="29874">
        <dgm:presLayoutVars>
          <dgm:bulletEnabled val="1"/>
        </dgm:presLayoutVars>
      </dgm:prSet>
      <dgm:spPr/>
      <dgm:t>
        <a:bodyPr/>
        <a:lstStyle/>
        <a:p>
          <a:endParaRPr lang="es-MX"/>
        </a:p>
      </dgm:t>
    </dgm:pt>
    <dgm:pt modelId="{558E4C77-DECE-4016-9F16-A9193AC6AA02}" type="pres">
      <dgm:prSet presAssocID="{83DC5859-0BA7-4B76-903D-9DC24C36ACD1}" presName="dummy" presStyleCnt="0"/>
      <dgm:spPr/>
      <dgm:t>
        <a:bodyPr/>
        <a:lstStyle/>
        <a:p>
          <a:endParaRPr lang="es-MX"/>
        </a:p>
      </dgm:t>
    </dgm:pt>
    <dgm:pt modelId="{2795D5EF-F24B-426D-A141-84B1A7F3178D}" type="pres">
      <dgm:prSet presAssocID="{2DF047DA-005E-4732-8FC7-3A8B267EDFA6}" presName="sibTrans" presStyleLbl="sibTrans2D1" presStyleIdx="0" presStyleCnt="3"/>
      <dgm:spPr/>
      <dgm:t>
        <a:bodyPr/>
        <a:lstStyle/>
        <a:p>
          <a:endParaRPr lang="es-MX"/>
        </a:p>
      </dgm:t>
    </dgm:pt>
    <dgm:pt modelId="{B161FB7A-94D9-44C3-8FD6-DB07293D9A83}" type="pres">
      <dgm:prSet presAssocID="{22B4C850-F570-47C7-B17F-7889E9552DA5}" presName="node" presStyleLbl="node1" presStyleIdx="1" presStyleCnt="3" custScaleX="205714" custScaleY="173358" custRadScaleRad="141827" custRadScaleInc="-16817">
        <dgm:presLayoutVars>
          <dgm:bulletEnabled val="1"/>
        </dgm:presLayoutVars>
      </dgm:prSet>
      <dgm:spPr/>
      <dgm:t>
        <a:bodyPr/>
        <a:lstStyle/>
        <a:p>
          <a:endParaRPr lang="es-MX"/>
        </a:p>
      </dgm:t>
    </dgm:pt>
    <dgm:pt modelId="{F5F73D3C-9B47-42FA-8AAD-961F527DA4E5}" type="pres">
      <dgm:prSet presAssocID="{22B4C850-F570-47C7-B17F-7889E9552DA5}" presName="dummy" presStyleCnt="0"/>
      <dgm:spPr/>
      <dgm:t>
        <a:bodyPr/>
        <a:lstStyle/>
        <a:p>
          <a:endParaRPr lang="es-MX"/>
        </a:p>
      </dgm:t>
    </dgm:pt>
    <dgm:pt modelId="{9CCE28DA-D155-42B4-8A9B-4AEC8C9A2A14}" type="pres">
      <dgm:prSet presAssocID="{F7BE4CCB-A791-4274-BFBC-9C962C0992BA}" presName="sibTrans" presStyleLbl="sibTrans2D1" presStyleIdx="1" presStyleCnt="3" custScaleX="107934" custLinFactNeighborX="1748" custLinFactNeighborY="-7469"/>
      <dgm:spPr/>
      <dgm:t>
        <a:bodyPr/>
        <a:lstStyle/>
        <a:p>
          <a:endParaRPr lang="es-MX"/>
        </a:p>
      </dgm:t>
    </dgm:pt>
    <dgm:pt modelId="{D76BBE8C-8FBB-4E02-94EE-5D466170946F}" type="pres">
      <dgm:prSet presAssocID="{5E97E292-4F00-4279-8C8D-C1FFBDEC18F9}" presName="node" presStyleLbl="node1" presStyleIdx="2" presStyleCnt="3" custScaleX="153643" custScaleY="138762" custRadScaleRad="152368" custRadScaleInc="68579">
        <dgm:presLayoutVars>
          <dgm:bulletEnabled val="1"/>
        </dgm:presLayoutVars>
      </dgm:prSet>
      <dgm:spPr/>
      <dgm:t>
        <a:bodyPr/>
        <a:lstStyle/>
        <a:p>
          <a:endParaRPr lang="es-MX"/>
        </a:p>
      </dgm:t>
    </dgm:pt>
    <dgm:pt modelId="{99F5C1F2-A458-42C5-BAA0-EA21D95F3366}" type="pres">
      <dgm:prSet presAssocID="{5E97E292-4F00-4279-8C8D-C1FFBDEC18F9}" presName="dummy" presStyleCnt="0"/>
      <dgm:spPr/>
      <dgm:t>
        <a:bodyPr/>
        <a:lstStyle/>
        <a:p>
          <a:endParaRPr lang="es-MX"/>
        </a:p>
      </dgm:t>
    </dgm:pt>
    <dgm:pt modelId="{674726B8-9255-4CF9-937A-7340EFB23047}" type="pres">
      <dgm:prSet presAssocID="{BFAE4F2D-C437-4303-8F30-622ECFB1F484}" presName="sibTrans" presStyleLbl="sibTrans2D1" presStyleIdx="2" presStyleCnt="3" custLinFactNeighborX="1229" custLinFactNeighborY="11133"/>
      <dgm:spPr/>
      <dgm:t>
        <a:bodyPr/>
        <a:lstStyle/>
        <a:p>
          <a:endParaRPr lang="es-MX"/>
        </a:p>
      </dgm:t>
    </dgm:pt>
  </dgm:ptLst>
  <dgm:cxnLst>
    <dgm:cxn modelId="{6F480D43-6D16-4B19-9036-DA498C140B6B}" srcId="{0030887D-5D83-4D13-8EA3-7A1C4B34B4D0}" destId="{22B4C850-F570-47C7-B17F-7889E9552DA5}" srcOrd="1" destOrd="0" parTransId="{BE946B02-E0EF-4549-B58C-B9A31C5E40B8}" sibTransId="{F7BE4CCB-A791-4274-BFBC-9C962C0992BA}"/>
    <dgm:cxn modelId="{D9CEB576-5645-416D-98FD-8D512EC59AFD}" type="presOf" srcId="{22B4C850-F570-47C7-B17F-7889E9552DA5}" destId="{B161FB7A-94D9-44C3-8FD6-DB07293D9A83}" srcOrd="0" destOrd="0" presId="urn:microsoft.com/office/officeart/2005/8/layout/radial6"/>
    <dgm:cxn modelId="{570F4E9D-2DA9-4CE0-8EE6-53BF34A3391D}" type="presOf" srcId="{2DF047DA-005E-4732-8FC7-3A8B267EDFA6}" destId="{2795D5EF-F24B-426D-A141-84B1A7F3178D}" srcOrd="0" destOrd="0" presId="urn:microsoft.com/office/officeart/2005/8/layout/radial6"/>
    <dgm:cxn modelId="{AA875B43-AE01-407A-A896-1574A81CAC1E}" type="presOf" srcId="{BFAE4F2D-C437-4303-8F30-622ECFB1F484}" destId="{674726B8-9255-4CF9-937A-7340EFB23047}" srcOrd="0" destOrd="0" presId="urn:microsoft.com/office/officeart/2005/8/layout/radial6"/>
    <dgm:cxn modelId="{3D1891DC-FF0B-492C-90D5-7809046203A4}" type="presOf" srcId="{F7BE4CCB-A791-4274-BFBC-9C962C0992BA}" destId="{9CCE28DA-D155-42B4-8A9B-4AEC8C9A2A14}" srcOrd="0" destOrd="0" presId="urn:microsoft.com/office/officeart/2005/8/layout/radial6"/>
    <dgm:cxn modelId="{B889A9D5-B487-44F9-A375-B8AA3FC4A049}" type="presOf" srcId="{83DC5859-0BA7-4B76-903D-9DC24C36ACD1}" destId="{5E3B34D1-5916-4EF1-B86C-D492B2B9906D}" srcOrd="0" destOrd="0" presId="urn:microsoft.com/office/officeart/2005/8/layout/radial6"/>
    <dgm:cxn modelId="{3CCD738B-3F46-4CF8-8416-2C894A32E8AC}" srcId="{0030887D-5D83-4D13-8EA3-7A1C4B34B4D0}" destId="{5E97E292-4F00-4279-8C8D-C1FFBDEC18F9}" srcOrd="2" destOrd="0" parTransId="{79B421E8-E1BB-4128-AEBF-9497B0EDAEA4}" sibTransId="{BFAE4F2D-C437-4303-8F30-622ECFB1F484}"/>
    <dgm:cxn modelId="{91ABAACE-0273-49F8-9BF1-FD4D2C7FDE01}" srcId="{9BF3589C-D652-4029-BB47-29E0DE7DA4F6}" destId="{0030887D-5D83-4D13-8EA3-7A1C4B34B4D0}" srcOrd="0" destOrd="0" parTransId="{E2AD60AF-06BF-4459-967B-368FAF0F85FD}" sibTransId="{45723AB1-7BFE-43F6-92E5-2936C82FEA40}"/>
    <dgm:cxn modelId="{29D05AE4-A76C-4CE1-831A-9683E5F9A06A}" type="presOf" srcId="{9BF3589C-D652-4029-BB47-29E0DE7DA4F6}" destId="{4401CFCE-C5BE-499A-98C4-A3E2E9D57102}" srcOrd="0" destOrd="0" presId="urn:microsoft.com/office/officeart/2005/8/layout/radial6"/>
    <dgm:cxn modelId="{EC064466-8835-44A0-AA90-C825E2AF35BD}" type="presOf" srcId="{5E97E292-4F00-4279-8C8D-C1FFBDEC18F9}" destId="{D76BBE8C-8FBB-4E02-94EE-5D466170946F}" srcOrd="0" destOrd="0" presId="urn:microsoft.com/office/officeart/2005/8/layout/radial6"/>
    <dgm:cxn modelId="{6EA204EC-05AE-469B-88C0-64C31D98E61C}" srcId="{0030887D-5D83-4D13-8EA3-7A1C4B34B4D0}" destId="{83DC5859-0BA7-4B76-903D-9DC24C36ACD1}" srcOrd="0" destOrd="0" parTransId="{75224D5D-4A48-4EBF-8E56-191C847B58D1}" sibTransId="{2DF047DA-005E-4732-8FC7-3A8B267EDFA6}"/>
    <dgm:cxn modelId="{B2362F8A-C1EB-4010-935A-06EDC2E18952}" type="presOf" srcId="{0030887D-5D83-4D13-8EA3-7A1C4B34B4D0}" destId="{6858CFC5-22EA-400B-9A7C-C614D3498483}" srcOrd="0" destOrd="0" presId="urn:microsoft.com/office/officeart/2005/8/layout/radial6"/>
    <dgm:cxn modelId="{5577372F-DA07-4B1A-B16F-A7B25F0A1135}" type="presParOf" srcId="{4401CFCE-C5BE-499A-98C4-A3E2E9D57102}" destId="{6858CFC5-22EA-400B-9A7C-C614D3498483}" srcOrd="0" destOrd="0" presId="urn:microsoft.com/office/officeart/2005/8/layout/radial6"/>
    <dgm:cxn modelId="{A3263ACD-E1AA-4FA0-AAD5-823A594C92B6}" type="presParOf" srcId="{4401CFCE-C5BE-499A-98C4-A3E2E9D57102}" destId="{5E3B34D1-5916-4EF1-B86C-D492B2B9906D}" srcOrd="1" destOrd="0" presId="urn:microsoft.com/office/officeart/2005/8/layout/radial6"/>
    <dgm:cxn modelId="{0DB6F02A-4519-44BC-8C65-76C7B400B78F}" type="presParOf" srcId="{4401CFCE-C5BE-499A-98C4-A3E2E9D57102}" destId="{558E4C77-DECE-4016-9F16-A9193AC6AA02}" srcOrd="2" destOrd="0" presId="urn:microsoft.com/office/officeart/2005/8/layout/radial6"/>
    <dgm:cxn modelId="{B10B7C54-5B37-4040-A5DB-CA7002AC91E5}" type="presParOf" srcId="{4401CFCE-C5BE-499A-98C4-A3E2E9D57102}" destId="{2795D5EF-F24B-426D-A141-84B1A7F3178D}" srcOrd="3" destOrd="0" presId="urn:microsoft.com/office/officeart/2005/8/layout/radial6"/>
    <dgm:cxn modelId="{0397E970-CCA2-4C49-A39D-B822C1CA90B1}" type="presParOf" srcId="{4401CFCE-C5BE-499A-98C4-A3E2E9D57102}" destId="{B161FB7A-94D9-44C3-8FD6-DB07293D9A83}" srcOrd="4" destOrd="0" presId="urn:microsoft.com/office/officeart/2005/8/layout/radial6"/>
    <dgm:cxn modelId="{5B78E92C-1EE0-4D4A-9706-67CEABAA9C4A}" type="presParOf" srcId="{4401CFCE-C5BE-499A-98C4-A3E2E9D57102}" destId="{F5F73D3C-9B47-42FA-8AAD-961F527DA4E5}" srcOrd="5" destOrd="0" presId="urn:microsoft.com/office/officeart/2005/8/layout/radial6"/>
    <dgm:cxn modelId="{3F19CF28-6515-478B-BC56-48000D8C88B3}" type="presParOf" srcId="{4401CFCE-C5BE-499A-98C4-A3E2E9D57102}" destId="{9CCE28DA-D155-42B4-8A9B-4AEC8C9A2A14}" srcOrd="6" destOrd="0" presId="urn:microsoft.com/office/officeart/2005/8/layout/radial6"/>
    <dgm:cxn modelId="{DD78A103-A4A3-4802-80E5-48E10BF39000}" type="presParOf" srcId="{4401CFCE-C5BE-499A-98C4-A3E2E9D57102}" destId="{D76BBE8C-8FBB-4E02-94EE-5D466170946F}" srcOrd="7" destOrd="0" presId="urn:microsoft.com/office/officeart/2005/8/layout/radial6"/>
    <dgm:cxn modelId="{FE6915AD-7915-49E3-AFD4-186D91790B80}" type="presParOf" srcId="{4401CFCE-C5BE-499A-98C4-A3E2E9D57102}" destId="{99F5C1F2-A458-42C5-BAA0-EA21D95F3366}" srcOrd="8" destOrd="0" presId="urn:microsoft.com/office/officeart/2005/8/layout/radial6"/>
    <dgm:cxn modelId="{79EFF133-C2B3-436A-876E-F5C603E04897}" type="presParOf" srcId="{4401CFCE-C5BE-499A-98C4-A3E2E9D57102}" destId="{674726B8-9255-4CF9-937A-7340EFB2304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726B8-9255-4CF9-937A-7340EFB23047}">
      <dsp:nvSpPr>
        <dsp:cNvPr id="0" name=""/>
        <dsp:cNvSpPr/>
      </dsp:nvSpPr>
      <dsp:spPr>
        <a:xfrm>
          <a:off x="802189" y="561393"/>
          <a:ext cx="3674597" cy="3674597"/>
        </a:xfrm>
        <a:prstGeom prst="blockArc">
          <a:avLst>
            <a:gd name="adj1" fmla="val 9591262"/>
            <a:gd name="adj2" fmla="val 18817497"/>
            <a:gd name="adj3" fmla="val 4639"/>
          </a:avLst>
        </a:prstGeom>
        <a:gradFill rotWithShape="0">
          <a:gsLst>
            <a:gs pos="0">
              <a:schemeClr val="accent3">
                <a:hueOff val="-9491525"/>
                <a:satOff val="-6236"/>
                <a:lumOff val="-12157"/>
                <a:alphaOff val="0"/>
                <a:tint val="35000"/>
                <a:satMod val="253000"/>
              </a:schemeClr>
            </a:gs>
            <a:gs pos="50000">
              <a:schemeClr val="accent3">
                <a:hueOff val="-9491525"/>
                <a:satOff val="-6236"/>
                <a:lumOff val="-12157"/>
                <a:alphaOff val="0"/>
                <a:tint val="42000"/>
                <a:satMod val="255000"/>
              </a:schemeClr>
            </a:gs>
            <a:gs pos="97000">
              <a:schemeClr val="accent3">
                <a:hueOff val="-9491525"/>
                <a:satOff val="-6236"/>
                <a:lumOff val="-12157"/>
                <a:alphaOff val="0"/>
                <a:tint val="53000"/>
                <a:satMod val="260000"/>
              </a:schemeClr>
            </a:gs>
            <a:gs pos="100000">
              <a:schemeClr val="accent3">
                <a:hueOff val="-9491525"/>
                <a:satOff val="-6236"/>
                <a:lumOff val="-12157"/>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9CCE28DA-D155-42B4-8A9B-4AEC8C9A2A14}">
      <dsp:nvSpPr>
        <dsp:cNvPr id="0" name=""/>
        <dsp:cNvSpPr/>
      </dsp:nvSpPr>
      <dsp:spPr>
        <a:xfrm>
          <a:off x="720068" y="132007"/>
          <a:ext cx="5429697" cy="5030571"/>
        </a:xfrm>
        <a:prstGeom prst="blockArc">
          <a:avLst>
            <a:gd name="adj1" fmla="val 580178"/>
            <a:gd name="adj2" fmla="val 11380178"/>
            <a:gd name="adj3" fmla="val 3389"/>
          </a:avLst>
        </a:prstGeom>
        <a:gradFill rotWithShape="0">
          <a:gsLst>
            <a:gs pos="0">
              <a:schemeClr val="accent3">
                <a:hueOff val="-4745762"/>
                <a:satOff val="-3118"/>
                <a:lumOff val="-6078"/>
                <a:alphaOff val="0"/>
                <a:tint val="35000"/>
                <a:satMod val="253000"/>
              </a:schemeClr>
            </a:gs>
            <a:gs pos="50000">
              <a:schemeClr val="accent3">
                <a:hueOff val="-4745762"/>
                <a:satOff val="-3118"/>
                <a:lumOff val="-6078"/>
                <a:alphaOff val="0"/>
                <a:tint val="42000"/>
                <a:satMod val="255000"/>
              </a:schemeClr>
            </a:gs>
            <a:gs pos="97000">
              <a:schemeClr val="accent3">
                <a:hueOff val="-4745762"/>
                <a:satOff val="-3118"/>
                <a:lumOff val="-6078"/>
                <a:alphaOff val="0"/>
                <a:tint val="53000"/>
                <a:satMod val="260000"/>
              </a:schemeClr>
            </a:gs>
            <a:gs pos="100000">
              <a:schemeClr val="accent3">
                <a:hueOff val="-4745762"/>
                <a:satOff val="-3118"/>
                <a:lumOff val="-6078"/>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2795D5EF-F24B-426D-A141-84B1A7F3178D}">
      <dsp:nvSpPr>
        <dsp:cNvPr id="0" name=""/>
        <dsp:cNvSpPr/>
      </dsp:nvSpPr>
      <dsp:spPr>
        <a:xfrm>
          <a:off x="2468270" y="584402"/>
          <a:ext cx="3674597" cy="3674597"/>
        </a:xfrm>
        <a:prstGeom prst="blockArc">
          <a:avLst>
            <a:gd name="adj1" fmla="val 15283069"/>
            <a:gd name="adj2" fmla="val 2070312"/>
            <a:gd name="adj3" fmla="val 4639"/>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6858CFC5-22EA-400B-9A7C-C614D3498483}">
      <dsp:nvSpPr>
        <dsp:cNvPr id="0" name=""/>
        <dsp:cNvSpPr/>
      </dsp:nvSpPr>
      <dsp:spPr>
        <a:xfrm>
          <a:off x="2150652" y="1677212"/>
          <a:ext cx="2707785" cy="1691203"/>
        </a:xfrm>
        <a:prstGeom prst="ellipse">
          <a:avLst/>
        </a:prstGeom>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w="9525" cap="flat" cmpd="sng" algn="ctr">
          <a:solidFill>
            <a:schemeClr val="accent4"/>
          </a:solidFill>
          <a:prstDash val="solid"/>
        </a:ln>
        <a:effectLst>
          <a:outerShdw blurRad="63500" dist="25400" dir="5400000" rotWithShape="0">
            <a:srgbClr val="000000">
              <a:alpha val="43137"/>
            </a:srgbClr>
          </a:outerShdw>
        </a:effectLst>
        <a:scene3d>
          <a:camera prst="orthographicFront"/>
          <a:lightRig rig="flat" dir="t"/>
        </a:scene3d>
        <a:sp3d contourW="12700">
          <a:bevelT w="0" h="0"/>
          <a:contourClr>
            <a:schemeClr val="accent4">
              <a:shade val="8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A.L.I.C.I.A. en el mundo de las matemáticas</a:t>
          </a:r>
          <a:endParaRPr lang="es-MX" sz="2300" kern="1200" dirty="0"/>
        </a:p>
      </dsp:txBody>
      <dsp:txXfrm>
        <a:off x="2547198" y="1924883"/>
        <a:ext cx="1914693" cy="1195861"/>
      </dsp:txXfrm>
    </dsp:sp>
    <dsp:sp modelId="{5E3B34D1-5916-4EF1-B86C-D492B2B9906D}">
      <dsp:nvSpPr>
        <dsp:cNvPr id="0" name=""/>
        <dsp:cNvSpPr/>
      </dsp:nvSpPr>
      <dsp:spPr>
        <a:xfrm>
          <a:off x="2485262" y="-95240"/>
          <a:ext cx="2694555" cy="1571444"/>
        </a:xfrm>
        <a:prstGeom prst="ellipse">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i="1" u="sng" kern="1200" dirty="0" smtClean="0">
              <a:latin typeface="Arial" pitchFamily="34" charset="0"/>
              <a:cs typeface="Arial" pitchFamily="34" charset="0"/>
            </a:rPr>
            <a:t>Informática:</a:t>
          </a:r>
        </a:p>
        <a:p>
          <a:pPr lvl="0" algn="ctr" defTabSz="622300">
            <a:lnSpc>
              <a:spcPct val="90000"/>
            </a:lnSpc>
            <a:spcBef>
              <a:spcPct val="0"/>
            </a:spcBef>
            <a:spcAft>
              <a:spcPct val="35000"/>
            </a:spcAft>
          </a:pPr>
          <a:r>
            <a:rPr lang="es-MX" sz="1000" b="1" i="0" u="none" kern="1200" dirty="0" smtClean="0">
              <a:latin typeface="Arial" pitchFamily="34" charset="0"/>
              <a:cs typeface="Arial" pitchFamily="34" charset="0"/>
            </a:rPr>
            <a:t>Unidad 2. Procesamiento digital de la información.</a:t>
          </a:r>
        </a:p>
      </dsp:txBody>
      <dsp:txXfrm>
        <a:off x="2879870" y="134893"/>
        <a:ext cx="1905339" cy="1111178"/>
      </dsp:txXfrm>
    </dsp:sp>
    <dsp:sp modelId="{B161FB7A-94D9-44C3-8FD6-DB07293D9A83}">
      <dsp:nvSpPr>
        <dsp:cNvPr id="0" name=""/>
        <dsp:cNvSpPr/>
      </dsp:nvSpPr>
      <dsp:spPr>
        <a:xfrm>
          <a:off x="4566855" y="2412210"/>
          <a:ext cx="2435329" cy="2052285"/>
        </a:xfrm>
        <a:prstGeom prst="ellipse">
          <a:avLst/>
        </a:prstGeom>
        <a:gradFill rotWithShape="0">
          <a:gsLst>
            <a:gs pos="0">
              <a:schemeClr val="accent3">
                <a:hueOff val="-4745762"/>
                <a:satOff val="-3118"/>
                <a:lumOff val="-6078"/>
                <a:alphaOff val="0"/>
                <a:tint val="35000"/>
                <a:satMod val="253000"/>
              </a:schemeClr>
            </a:gs>
            <a:gs pos="50000">
              <a:schemeClr val="accent3">
                <a:hueOff val="-4745762"/>
                <a:satOff val="-3118"/>
                <a:lumOff val="-6078"/>
                <a:alphaOff val="0"/>
                <a:tint val="42000"/>
                <a:satMod val="255000"/>
              </a:schemeClr>
            </a:gs>
            <a:gs pos="97000">
              <a:schemeClr val="accent3">
                <a:hueOff val="-4745762"/>
                <a:satOff val="-3118"/>
                <a:lumOff val="-6078"/>
                <a:alphaOff val="0"/>
                <a:tint val="53000"/>
                <a:satMod val="260000"/>
              </a:schemeClr>
            </a:gs>
            <a:gs pos="100000">
              <a:schemeClr val="accent3">
                <a:hueOff val="-4745762"/>
                <a:satOff val="-3118"/>
                <a:lumOff val="-6078"/>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i="1" u="sng" kern="1200" dirty="0" smtClean="0">
              <a:latin typeface="Arial" pitchFamily="34" charset="0"/>
              <a:cs typeface="Arial" pitchFamily="34" charset="0"/>
            </a:rPr>
            <a:t>Matemáticas</a:t>
          </a:r>
          <a:r>
            <a:rPr lang="es-MX" sz="1600" b="1" i="1" u="sng" kern="1200" dirty="0" smtClean="0">
              <a:latin typeface="Arial" pitchFamily="34" charset="0"/>
              <a:cs typeface="Arial" pitchFamily="34" charset="0"/>
            </a:rPr>
            <a:t>:  </a:t>
          </a:r>
          <a:endParaRPr lang="es-MX" sz="1600" u="sng" kern="1200" dirty="0" smtClean="0">
            <a:latin typeface="Arial" pitchFamily="34" charset="0"/>
            <a:cs typeface="Arial" pitchFamily="34" charset="0"/>
          </a:endParaRPr>
        </a:p>
        <a:p>
          <a:pPr lvl="0" algn="ctr" defTabSz="622300">
            <a:lnSpc>
              <a:spcPct val="90000"/>
            </a:lnSpc>
            <a:spcBef>
              <a:spcPct val="0"/>
            </a:spcBef>
            <a:spcAft>
              <a:spcPct val="35000"/>
            </a:spcAft>
          </a:pPr>
          <a:r>
            <a:rPr lang="es-MX" sz="1000" b="1" kern="1200" dirty="0" smtClean="0">
              <a:latin typeface="Arial" pitchFamily="34" charset="0"/>
              <a:cs typeface="Arial" pitchFamily="34" charset="0"/>
            </a:rPr>
            <a:t>Unidad 1. Los números reales para contar, comparar y medir</a:t>
          </a:r>
        </a:p>
        <a:p>
          <a:pPr lvl="0" algn="l" defTabSz="622300">
            <a:lnSpc>
              <a:spcPct val="90000"/>
            </a:lnSpc>
            <a:spcBef>
              <a:spcPct val="0"/>
            </a:spcBef>
            <a:spcAft>
              <a:spcPct val="35000"/>
            </a:spcAft>
          </a:pPr>
          <a:r>
            <a:rPr lang="es-MX" sz="900" b="1" i="0" kern="1200" dirty="0" smtClean="0">
              <a:latin typeface="Arial" pitchFamily="34" charset="0"/>
              <a:cs typeface="Arial" pitchFamily="34" charset="0"/>
            </a:rPr>
            <a:t>.</a:t>
          </a:r>
          <a:endParaRPr lang="es-MX" sz="900" b="1" i="0" kern="1200" dirty="0">
            <a:latin typeface="Arial" pitchFamily="34" charset="0"/>
            <a:cs typeface="Arial" pitchFamily="34" charset="0"/>
          </a:endParaRPr>
        </a:p>
      </dsp:txBody>
      <dsp:txXfrm>
        <a:off x="4923501" y="2712760"/>
        <a:ext cx="1722037" cy="1451185"/>
      </dsp:txXfrm>
    </dsp:sp>
    <dsp:sp modelId="{D76BBE8C-8FBB-4E02-94EE-5D466170946F}">
      <dsp:nvSpPr>
        <dsp:cNvPr id="0" name=""/>
        <dsp:cNvSpPr/>
      </dsp:nvSpPr>
      <dsp:spPr>
        <a:xfrm>
          <a:off x="0" y="1786339"/>
          <a:ext cx="1818891" cy="1642723"/>
        </a:xfrm>
        <a:prstGeom prst="ellipse">
          <a:avLst/>
        </a:prstGeom>
        <a:gradFill rotWithShape="0">
          <a:gsLst>
            <a:gs pos="0">
              <a:schemeClr val="accent3">
                <a:hueOff val="-9491525"/>
                <a:satOff val="-6236"/>
                <a:lumOff val="-12157"/>
                <a:alphaOff val="0"/>
                <a:tint val="35000"/>
                <a:satMod val="253000"/>
              </a:schemeClr>
            </a:gs>
            <a:gs pos="50000">
              <a:schemeClr val="accent3">
                <a:hueOff val="-9491525"/>
                <a:satOff val="-6236"/>
                <a:lumOff val="-12157"/>
                <a:alphaOff val="0"/>
                <a:tint val="42000"/>
                <a:satMod val="255000"/>
              </a:schemeClr>
            </a:gs>
            <a:gs pos="97000">
              <a:schemeClr val="accent3">
                <a:hueOff val="-9491525"/>
                <a:satOff val="-6236"/>
                <a:lumOff val="-12157"/>
                <a:alphaOff val="0"/>
                <a:tint val="53000"/>
                <a:satMod val="260000"/>
              </a:schemeClr>
            </a:gs>
            <a:gs pos="100000">
              <a:schemeClr val="accent3">
                <a:hueOff val="-9491525"/>
                <a:satOff val="-6236"/>
                <a:lumOff val="-12157"/>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u="sng" kern="1200" dirty="0" smtClean="0"/>
            <a:t>Lógica </a:t>
          </a:r>
        </a:p>
        <a:p>
          <a:pPr lvl="0" algn="ctr" defTabSz="711200">
            <a:lnSpc>
              <a:spcPct val="90000"/>
            </a:lnSpc>
            <a:spcBef>
              <a:spcPct val="0"/>
            </a:spcBef>
            <a:spcAft>
              <a:spcPct val="35000"/>
            </a:spcAft>
          </a:pPr>
          <a:r>
            <a:rPr lang="es-MX" sz="1000" b="1" i="0" kern="1200" dirty="0" smtClean="0">
              <a:latin typeface="Arial" pitchFamily="34" charset="0"/>
              <a:cs typeface="Arial" pitchFamily="34" charset="0"/>
            </a:rPr>
            <a:t>Unidad 3. Para organizar el razonamiento: lógica deductiva.</a:t>
          </a:r>
          <a:endParaRPr lang="es-MX" sz="1000" b="1" u="none" kern="1200" dirty="0" smtClean="0">
            <a:latin typeface="Arial" pitchFamily="34" charset="0"/>
            <a:cs typeface="Arial" pitchFamily="34" charset="0"/>
          </a:endParaRPr>
        </a:p>
      </dsp:txBody>
      <dsp:txXfrm>
        <a:off x="266370" y="2026910"/>
        <a:ext cx="1286151" cy="116158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C2498089-3648-4DD2-9504-D8AE54841802}" type="datetimeFigureOut">
              <a:rPr lang="es-MX" smtClean="0"/>
              <a:pPr/>
              <a:t>06/07/2018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0052F05A-A5B3-4C8F-8AE2-C02A19F16340}"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2498089-3648-4DD2-9504-D8AE54841802}" type="datetimeFigureOut">
              <a:rPr lang="es-MX" smtClean="0"/>
              <a:pPr/>
              <a:t>06/07/2018</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52F05A-A5B3-4C8F-8AE2-C02A19F16340}"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0.xml"/><Relationship Id="rId7" Type="http://schemas.openxmlformats.org/officeDocument/2006/relationships/slide" Target="slide18.xml"/><Relationship Id="rId2"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SICOLOGIA\Desktop\DEPARTAMENTO DE PSICOPEDAGOGÍA\LOGOTIPOS\Logo LEA.png"/>
          <p:cNvPicPr>
            <a:picLocks noChangeAspect="1" noChangeArrowheads="1"/>
          </p:cNvPicPr>
          <p:nvPr/>
        </p:nvPicPr>
        <p:blipFill>
          <a:blip r:embed="rId2" cstate="print"/>
          <a:srcRect/>
          <a:stretch>
            <a:fillRect/>
          </a:stretch>
        </p:blipFill>
        <p:spPr bwMode="auto">
          <a:xfrm>
            <a:off x="2915816" y="476672"/>
            <a:ext cx="3744416"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Rectángulo"/>
          <p:cNvSpPr/>
          <p:nvPr/>
        </p:nvSpPr>
        <p:spPr>
          <a:xfrm>
            <a:off x="1907704" y="5013176"/>
            <a:ext cx="6120680" cy="1354217"/>
          </a:xfrm>
          <a:prstGeom prst="rect">
            <a:avLst/>
          </a:prstGeom>
        </p:spPr>
        <p:txBody>
          <a:bodyPr wrap="square">
            <a:spAutoFit/>
          </a:bodyPr>
          <a:lstStyle/>
          <a:p>
            <a:pPr algn="ctr"/>
            <a:r>
              <a:rPr lang="es-MX"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A.L.I.C.I.A.</a:t>
            </a:r>
          </a:p>
          <a:p>
            <a:pPr algn="ctr"/>
            <a:r>
              <a:rPr lang="es-MX"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 el mundo de las matemáticas</a:t>
            </a:r>
            <a:endParaRPr lang="es-MX"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half" idx="2"/>
          </p:nvPr>
        </p:nvSpPr>
        <p:spPr/>
        <p:txBody>
          <a:bodyPr>
            <a:normAutofit/>
          </a:bodyPr>
          <a:lstStyle/>
          <a:p>
            <a:r>
              <a:rPr lang="es-MX" sz="2000" dirty="0" smtClean="0"/>
              <a:t>1ra Reunión</a:t>
            </a:r>
            <a:endParaRPr lang="es-MX" sz="2000" dirty="0"/>
          </a:p>
        </p:txBody>
      </p:sp>
      <p:pic>
        <p:nvPicPr>
          <p:cNvPr id="6" name="Picture 2" descr="C:\Users\PSICOLOGIA\Desktop\GINA\CONEXIONES\IMG-20171022-WA0002.jpg"/>
          <p:cNvPicPr>
            <a:picLocks noGrp="1" noChangeAspect="1" noChangeArrowheads="1"/>
          </p:cNvPicPr>
          <p:nvPr>
            <p:ph type="pic" idx="1"/>
          </p:nvPr>
        </p:nvPicPr>
        <p:blipFill>
          <a:blip r:embed="rId2" cstate="print"/>
          <a:srcRect l="14634" r="14634"/>
          <a:stretch>
            <a:fillRect/>
          </a:stretch>
        </p:blipFill>
        <p:spPr bwMode="auto">
          <a:prstGeom prst="rect">
            <a:avLst/>
          </a:prstGeom>
          <a:noFill/>
        </p:spPr>
      </p:pic>
      <p:pic>
        <p:nvPicPr>
          <p:cNvPr id="7" name="Picture 3" descr="C:\Users\PSICOLOGIA\Desktop\GINA\CONEXIONES\IMG-20171022-WA0004.jpg"/>
          <p:cNvPicPr>
            <a:picLocks noChangeAspect="1" noChangeArrowheads="1"/>
          </p:cNvPicPr>
          <p:nvPr/>
        </p:nvPicPr>
        <p:blipFill>
          <a:blip r:embed="rId3" cstate="print"/>
          <a:srcRect/>
          <a:stretch>
            <a:fillRect/>
          </a:stretch>
        </p:blipFill>
        <p:spPr bwMode="auto">
          <a:xfrm rot="21053182">
            <a:off x="5719425" y="1522783"/>
            <a:ext cx="3056197" cy="17191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2" descr="C:\Users\PSICOLOGIA\Desktop\GINA\CONEXIONES\IMG-20171022-WA0015.jpg"/>
          <p:cNvPicPr>
            <a:picLocks noChangeAspect="1" noChangeArrowheads="1"/>
          </p:cNvPicPr>
          <p:nvPr/>
        </p:nvPicPr>
        <p:blipFill>
          <a:blip r:embed="rId4" cstate="print"/>
          <a:srcRect/>
          <a:stretch>
            <a:fillRect/>
          </a:stretch>
        </p:blipFill>
        <p:spPr bwMode="auto">
          <a:xfrm rot="271771">
            <a:off x="5717178" y="4055445"/>
            <a:ext cx="3150573" cy="17721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ángulo 9"/>
          <p:cNvSpPr/>
          <p:nvPr/>
        </p:nvSpPr>
        <p:spPr>
          <a:xfrm>
            <a:off x="1985238" y="15007"/>
            <a:ext cx="5991577"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3</a:t>
            </a:r>
            <a:r>
              <a:rPr lang="es-ES" sz="2400" b="1" dirty="0" smtClean="0">
                <a:solidFill>
                  <a:srgbClr val="CC4125"/>
                </a:solidFill>
                <a:latin typeface="Arial" pitchFamily="34" charset="0"/>
                <a:ea typeface="Century Gothic" pitchFamily="34" charset="0"/>
                <a:cs typeface="Century Gothic" pitchFamily="34" charset="0"/>
              </a:rPr>
              <a:t>   Evidencias fotográficas</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SICOLOGIA\Desktop\GINA\CONEXIONES\IMG-20171022-WA0020.jpg"/>
          <p:cNvPicPr>
            <a:picLocks noChangeAspect="1" noChangeArrowheads="1"/>
          </p:cNvPicPr>
          <p:nvPr/>
        </p:nvPicPr>
        <p:blipFill>
          <a:blip r:embed="rId2" cstate="print"/>
          <a:srcRect/>
          <a:stretch>
            <a:fillRect/>
          </a:stretch>
        </p:blipFill>
        <p:spPr bwMode="auto">
          <a:xfrm>
            <a:off x="611560" y="764704"/>
            <a:ext cx="4352484"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2" descr="C:\Users\PSICOLOGIA\Desktop\GINA\CONEXIONES\IMG-20171022-WA0023.jpg"/>
          <p:cNvPicPr>
            <a:picLocks noChangeAspect="1" noChangeArrowheads="1"/>
          </p:cNvPicPr>
          <p:nvPr/>
        </p:nvPicPr>
        <p:blipFill>
          <a:blip r:embed="rId3" cstate="print"/>
          <a:srcRect/>
          <a:stretch>
            <a:fillRect/>
          </a:stretch>
        </p:blipFill>
        <p:spPr bwMode="auto">
          <a:xfrm>
            <a:off x="3523885" y="3717032"/>
            <a:ext cx="5248582" cy="2952328"/>
          </a:xfrm>
          <a:prstGeom prst="snip2DiagRect">
            <a:avLst>
              <a:gd name="adj1" fmla="val 0"/>
              <a:gd name="adj2" fmla="val 2933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2" descr="C:\Users\PSICOLOGIA\Desktop\GINA\CONEXIONES\IMG-20171022-WA0022.jpg"/>
          <p:cNvPicPr>
            <a:picLocks noChangeAspect="1" noChangeArrowheads="1"/>
          </p:cNvPicPr>
          <p:nvPr/>
        </p:nvPicPr>
        <p:blipFill>
          <a:blip r:embed="rId4" cstate="print"/>
          <a:srcRect/>
          <a:stretch>
            <a:fillRect/>
          </a:stretch>
        </p:blipFill>
        <p:spPr bwMode="auto">
          <a:xfrm rot="371524">
            <a:off x="5648378" y="968977"/>
            <a:ext cx="2947266" cy="16578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1918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p:txBody>
          <a:bodyPr/>
          <a:lstStyle/>
          <a:p>
            <a:r>
              <a:rPr lang="es-MX" dirty="0" smtClean="0"/>
              <a:t>Trabajo de formación de equipos</a:t>
            </a:r>
            <a:endParaRPr lang="es-MX" dirty="0"/>
          </a:p>
        </p:txBody>
      </p:sp>
      <p:sp>
        <p:nvSpPr>
          <p:cNvPr id="6" name="5 Marcador de texto"/>
          <p:cNvSpPr>
            <a:spLocks noGrp="1"/>
          </p:cNvSpPr>
          <p:nvPr>
            <p:ph type="body" sz="half" idx="3"/>
          </p:nvPr>
        </p:nvSpPr>
        <p:spPr/>
        <p:txBody>
          <a:bodyPr/>
          <a:lstStyle/>
          <a:p>
            <a:r>
              <a:rPr lang="es-MX" dirty="0" smtClean="0"/>
              <a:t>Exposición de la información</a:t>
            </a:r>
            <a:endParaRPr lang="es-MX" dirty="0"/>
          </a:p>
        </p:txBody>
      </p:sp>
      <p:pic>
        <p:nvPicPr>
          <p:cNvPr id="8" name="Picture 2" descr="C:\Users\PSICOLOGIA\Desktop\GINA\CONEXIONES\IMG-20171026-WA0006.jpg"/>
          <p:cNvPicPr>
            <a:picLocks noGrp="1" noChangeAspect="1" noChangeArrowheads="1"/>
          </p:cNvPicPr>
          <p:nvPr>
            <p:ph sz="quarter" idx="2"/>
          </p:nvPr>
        </p:nvPicPr>
        <p:blipFill>
          <a:blip r:embed="rId2" cstate="print"/>
          <a:srcRect l="9207" r="19191"/>
          <a:stretch>
            <a:fillRect/>
          </a:stretch>
        </p:blipFill>
        <p:spPr bwMode="auto">
          <a:xfrm>
            <a:off x="467544" y="1412776"/>
            <a:ext cx="4033028"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descr="C:\Users\PSICOLOGIA\Desktop\GINA\CONEXIONES\IMG-20171022-WA0014.jpg"/>
          <p:cNvPicPr>
            <a:picLocks noGrp="1" noChangeAspect="1" noChangeArrowheads="1"/>
          </p:cNvPicPr>
          <p:nvPr>
            <p:ph sz="quarter" idx="4"/>
          </p:nvPr>
        </p:nvPicPr>
        <p:blipFill>
          <a:blip r:embed="rId3" cstate="print"/>
          <a:srcRect l="6661" r="23697" b="2222"/>
          <a:stretch>
            <a:fillRect/>
          </a:stretch>
        </p:blipFill>
        <p:spPr bwMode="auto">
          <a:xfrm>
            <a:off x="4716016" y="1412776"/>
            <a:ext cx="4011781"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MX" dirty="0" smtClean="0"/>
              <a:t>2da Reunión</a:t>
            </a:r>
            <a:endParaRPr lang="es-MX" dirty="0"/>
          </a:p>
        </p:txBody>
      </p:sp>
      <p:sp>
        <p:nvSpPr>
          <p:cNvPr id="4" name="3 Subtítulo"/>
          <p:cNvSpPr>
            <a:spLocks noGrp="1"/>
          </p:cNvSpPr>
          <p:nvPr>
            <p:ph type="subTitle" idx="1"/>
          </p:nvPr>
        </p:nvSpPr>
        <p:spPr/>
        <p:txBody>
          <a:bodyPr>
            <a:normAutofit/>
          </a:bodyPr>
          <a:lstStyle/>
          <a:p>
            <a:r>
              <a:rPr lang="es-ES" sz="2200" b="1" dirty="0" smtClean="0"/>
              <a:t>CONCLUSIONES GENERALES</a:t>
            </a:r>
            <a:endParaRPr lang="es-MX" sz="2200" dirty="0" smtClean="0"/>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2.jpg"/>
          <p:cNvPicPr>
            <a:picLocks noChangeAspect="1"/>
          </p:cNvPicPr>
          <p:nvPr/>
        </p:nvPicPr>
        <p:blipFill>
          <a:blip r:embed="rId2" cstate="print"/>
          <a:stretch>
            <a:fillRect/>
          </a:stretch>
        </p:blipFill>
        <p:spPr>
          <a:xfrm>
            <a:off x="1187624" y="659436"/>
            <a:ext cx="7416824" cy="5649883"/>
          </a:xfrm>
          <a:prstGeom prst="rect">
            <a:avLst/>
          </a:prstGeom>
        </p:spPr>
      </p:pic>
      <p:sp>
        <p:nvSpPr>
          <p:cNvPr id="4" name="Rectángulo 3"/>
          <p:cNvSpPr/>
          <p:nvPr/>
        </p:nvSpPr>
        <p:spPr>
          <a:xfrm>
            <a:off x="2498364" y="-57001"/>
            <a:ext cx="5685404"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a:t>
            </a:r>
            <a:r>
              <a:rPr lang="es-ES" sz="2400" b="1" dirty="0" smtClean="0">
                <a:solidFill>
                  <a:srgbClr val="CC4125"/>
                </a:solidFill>
                <a:latin typeface="Arial" pitchFamily="34" charset="0"/>
                <a:ea typeface="Century Gothic" pitchFamily="34" charset="0"/>
                <a:cs typeface="Century Gothic" pitchFamily="34" charset="0"/>
              </a:rPr>
              <a:t>4   Preguntas esenciales</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01.jpg"/>
          <p:cNvPicPr>
            <a:picLocks noChangeAspect="1"/>
          </p:cNvPicPr>
          <p:nvPr/>
        </p:nvPicPr>
        <p:blipFill>
          <a:blip r:embed="rId2" cstate="print"/>
          <a:srcRect t="2002"/>
          <a:stretch>
            <a:fillRect/>
          </a:stretch>
        </p:blipFill>
        <p:spPr>
          <a:xfrm>
            <a:off x="1547664" y="641514"/>
            <a:ext cx="7215141" cy="5451782"/>
          </a:xfrm>
          <a:prstGeom prst="rect">
            <a:avLst/>
          </a:prstGeom>
        </p:spPr>
      </p:pic>
      <p:sp>
        <p:nvSpPr>
          <p:cNvPr id="6" name="Rectángulo 5"/>
          <p:cNvSpPr/>
          <p:nvPr/>
        </p:nvSpPr>
        <p:spPr>
          <a:xfrm>
            <a:off x="2281940" y="0"/>
            <a:ext cx="5818452"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a:t>
            </a:r>
            <a:r>
              <a:rPr lang="es-ES" sz="2400" b="1" dirty="0" smtClean="0">
                <a:solidFill>
                  <a:srgbClr val="CC4125"/>
                </a:solidFill>
                <a:latin typeface="Arial" pitchFamily="34" charset="0"/>
                <a:ea typeface="Century Gothic" pitchFamily="34" charset="0"/>
                <a:cs typeface="Century Gothic" pitchFamily="34" charset="0"/>
              </a:rPr>
              <a:t>5  Proceso de indagación</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3.jpg"/>
          <p:cNvPicPr>
            <a:picLocks noChangeAspect="1"/>
          </p:cNvPicPr>
          <p:nvPr/>
        </p:nvPicPr>
        <p:blipFill>
          <a:blip r:embed="rId2" cstate="print"/>
          <a:stretch>
            <a:fillRect/>
          </a:stretch>
        </p:blipFill>
        <p:spPr>
          <a:xfrm>
            <a:off x="1043608" y="260648"/>
            <a:ext cx="8019891" cy="60486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827420"/>
            <a:ext cx="1944216" cy="369332"/>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s-MX" dirty="0" smtClean="0"/>
              <a:t>APRENDIZAJE</a:t>
            </a:r>
            <a:endParaRPr lang="es-MX" dirty="0"/>
          </a:p>
        </p:txBody>
      </p:sp>
      <p:sp>
        <p:nvSpPr>
          <p:cNvPr id="6" name="5 CuadroTexto"/>
          <p:cNvSpPr txBox="1"/>
          <p:nvPr/>
        </p:nvSpPr>
        <p:spPr>
          <a:xfrm>
            <a:off x="611560" y="1556792"/>
            <a:ext cx="1512168" cy="338554"/>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sz="1600" dirty="0" smtClean="0"/>
              <a:t>INDAGACIÓN</a:t>
            </a:r>
            <a:endParaRPr lang="es-MX" sz="1600" dirty="0"/>
          </a:p>
        </p:txBody>
      </p:sp>
      <p:sp>
        <p:nvSpPr>
          <p:cNvPr id="7" name="6 CuadroTexto"/>
          <p:cNvSpPr txBox="1"/>
          <p:nvPr/>
        </p:nvSpPr>
        <p:spPr>
          <a:xfrm>
            <a:off x="179512" y="2348880"/>
            <a:ext cx="1080120"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MX" sz="1400" dirty="0" smtClean="0"/>
              <a:t>DOCENTE</a:t>
            </a:r>
            <a:endParaRPr lang="es-MX" sz="1400" dirty="0"/>
          </a:p>
        </p:txBody>
      </p:sp>
      <p:sp>
        <p:nvSpPr>
          <p:cNvPr id="8" name="7 CuadroTexto"/>
          <p:cNvSpPr txBox="1"/>
          <p:nvPr/>
        </p:nvSpPr>
        <p:spPr>
          <a:xfrm>
            <a:off x="1691680" y="2339588"/>
            <a:ext cx="1368152" cy="369332"/>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s-MX" dirty="0" smtClean="0"/>
              <a:t>ALUMNO</a:t>
            </a:r>
            <a:endParaRPr lang="es-MX" dirty="0"/>
          </a:p>
        </p:txBody>
      </p:sp>
      <p:sp>
        <p:nvSpPr>
          <p:cNvPr id="9" name="8 CuadroTexto"/>
          <p:cNvSpPr txBox="1"/>
          <p:nvPr/>
        </p:nvSpPr>
        <p:spPr>
          <a:xfrm>
            <a:off x="4283968" y="1412776"/>
            <a:ext cx="1512168" cy="584775"/>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sz="1600" dirty="0" smtClean="0"/>
              <a:t>EXPRESAR SUS IDEAS</a:t>
            </a:r>
            <a:endParaRPr lang="es-MX" sz="1600" dirty="0"/>
          </a:p>
        </p:txBody>
      </p:sp>
      <p:sp>
        <p:nvSpPr>
          <p:cNvPr id="10" name="9 CuadroTexto"/>
          <p:cNvSpPr txBox="1"/>
          <p:nvPr/>
        </p:nvSpPr>
        <p:spPr>
          <a:xfrm>
            <a:off x="4283968" y="3429000"/>
            <a:ext cx="1512168" cy="52322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sz="1400" dirty="0" smtClean="0"/>
              <a:t>COMPARTIR INFORMACIÓN</a:t>
            </a:r>
            <a:endParaRPr lang="es-MX" sz="1400" dirty="0"/>
          </a:p>
        </p:txBody>
      </p:sp>
      <p:sp>
        <p:nvSpPr>
          <p:cNvPr id="11" name="10 CuadroTexto"/>
          <p:cNvSpPr txBox="1"/>
          <p:nvPr/>
        </p:nvSpPr>
        <p:spPr>
          <a:xfrm>
            <a:off x="4283968" y="2492896"/>
            <a:ext cx="1512168" cy="338554"/>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s-MX" sz="1600" dirty="0" smtClean="0"/>
              <a:t>INVESTIGAR</a:t>
            </a:r>
            <a:endParaRPr lang="es-MX" sz="1600" dirty="0"/>
          </a:p>
        </p:txBody>
      </p:sp>
      <p:sp>
        <p:nvSpPr>
          <p:cNvPr id="12" name="11 CuadroTexto"/>
          <p:cNvSpPr txBox="1"/>
          <p:nvPr/>
        </p:nvSpPr>
        <p:spPr>
          <a:xfrm>
            <a:off x="179512" y="3255367"/>
            <a:ext cx="1728192" cy="46166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s-MX" sz="1200" dirty="0" smtClean="0"/>
              <a:t>DETERMINA EL TEMA  A DESARROLLAR</a:t>
            </a:r>
            <a:endParaRPr lang="es-MX" sz="1200" dirty="0"/>
          </a:p>
        </p:txBody>
      </p:sp>
      <p:sp>
        <p:nvSpPr>
          <p:cNvPr id="13" name="12 CuadroTexto"/>
          <p:cNvSpPr txBox="1"/>
          <p:nvPr/>
        </p:nvSpPr>
        <p:spPr>
          <a:xfrm>
            <a:off x="7020272" y="2204864"/>
            <a:ext cx="1872208"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s-MX" dirty="0" smtClean="0"/>
              <a:t>PROYECTO FINAL</a:t>
            </a:r>
            <a:endParaRPr lang="es-MX" dirty="0"/>
          </a:p>
        </p:txBody>
      </p:sp>
      <p:sp>
        <p:nvSpPr>
          <p:cNvPr id="14" name="13 CuadroTexto"/>
          <p:cNvSpPr txBox="1"/>
          <p:nvPr/>
        </p:nvSpPr>
        <p:spPr>
          <a:xfrm>
            <a:off x="179512" y="4858527"/>
            <a:ext cx="1728192" cy="46166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s-MX" sz="1200" dirty="0" smtClean="0"/>
              <a:t>DETERMINA LOS PUNTOS A EVALUAR</a:t>
            </a:r>
            <a:endParaRPr lang="es-MX" sz="1200" dirty="0"/>
          </a:p>
        </p:txBody>
      </p:sp>
      <p:sp>
        <p:nvSpPr>
          <p:cNvPr id="15" name="14 CuadroTexto"/>
          <p:cNvSpPr txBox="1"/>
          <p:nvPr/>
        </p:nvSpPr>
        <p:spPr>
          <a:xfrm>
            <a:off x="179512" y="4077072"/>
            <a:ext cx="1728192" cy="46166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sz="1200" dirty="0" smtClean="0"/>
              <a:t>SELECCIONA</a:t>
            </a:r>
          </a:p>
          <a:p>
            <a:r>
              <a:rPr lang="es-MX" sz="1200" dirty="0" smtClean="0"/>
              <a:t>ACTIVIDADES</a:t>
            </a:r>
            <a:endParaRPr lang="es-MX" sz="1200" dirty="0"/>
          </a:p>
        </p:txBody>
      </p:sp>
      <p:sp>
        <p:nvSpPr>
          <p:cNvPr id="16" name="15 CuadroTexto"/>
          <p:cNvSpPr txBox="1"/>
          <p:nvPr/>
        </p:nvSpPr>
        <p:spPr>
          <a:xfrm>
            <a:off x="7308304" y="4293096"/>
            <a:ext cx="1368152" cy="954107"/>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s-MX" sz="1400" dirty="0" smtClean="0"/>
              <a:t>COMPRENSIÓN DEL TEMA MÁS PROFUNDO</a:t>
            </a:r>
            <a:endParaRPr lang="es-MX" sz="1400" dirty="0"/>
          </a:p>
        </p:txBody>
      </p:sp>
      <p:cxnSp>
        <p:nvCxnSpPr>
          <p:cNvPr id="17" name="16 Conector recto de flecha"/>
          <p:cNvCxnSpPr/>
          <p:nvPr/>
        </p:nvCxnSpPr>
        <p:spPr>
          <a:xfrm>
            <a:off x="1259632" y="119675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1331640" y="191683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83568" y="2132856"/>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195736" y="2132856"/>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683568" y="2132856"/>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827584" y="2708920"/>
            <a:ext cx="0" cy="5667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827584" y="371703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827584" y="4559862"/>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1907704" y="3429000"/>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V="1">
            <a:off x="2483768" y="2708920"/>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26 Grupo"/>
          <p:cNvGrpSpPr/>
          <p:nvPr/>
        </p:nvGrpSpPr>
        <p:grpSpPr>
          <a:xfrm>
            <a:off x="3923928" y="1700808"/>
            <a:ext cx="360040" cy="2016224"/>
            <a:chOff x="3851920" y="1700808"/>
            <a:chExt cx="360040" cy="2016224"/>
          </a:xfrm>
        </p:grpSpPr>
        <p:cxnSp>
          <p:nvCxnSpPr>
            <p:cNvPr id="28" name="27 Conector recto"/>
            <p:cNvCxnSpPr/>
            <p:nvPr/>
          </p:nvCxnSpPr>
          <p:spPr>
            <a:xfrm>
              <a:off x="3851920" y="170080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3851920" y="2708920"/>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851920" y="3717032"/>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3851920" y="1700808"/>
              <a:ext cx="0" cy="201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31 Grupo"/>
          <p:cNvGrpSpPr/>
          <p:nvPr/>
        </p:nvGrpSpPr>
        <p:grpSpPr>
          <a:xfrm rot="10800000">
            <a:off x="5796136" y="1700808"/>
            <a:ext cx="360040" cy="2016224"/>
            <a:chOff x="3851920" y="1700808"/>
            <a:chExt cx="360040" cy="2016224"/>
          </a:xfrm>
        </p:grpSpPr>
        <p:cxnSp>
          <p:nvCxnSpPr>
            <p:cNvPr id="33" name="32 Conector recto"/>
            <p:cNvCxnSpPr/>
            <p:nvPr/>
          </p:nvCxnSpPr>
          <p:spPr>
            <a:xfrm>
              <a:off x="3851920" y="170080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3851920" y="2708920"/>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3851920" y="3717032"/>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3851920" y="1700808"/>
              <a:ext cx="0" cy="201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36 Conector recto de flecha"/>
          <p:cNvCxnSpPr>
            <a:endCxn id="13" idx="1"/>
          </p:cNvCxnSpPr>
          <p:nvPr/>
        </p:nvCxnSpPr>
        <p:spPr>
          <a:xfrm>
            <a:off x="6156176" y="2492896"/>
            <a:ext cx="864096" cy="351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3" idx="2"/>
          </p:cNvCxnSpPr>
          <p:nvPr/>
        </p:nvCxnSpPr>
        <p:spPr>
          <a:xfrm>
            <a:off x="7956376" y="2851195"/>
            <a:ext cx="0" cy="1297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3059832" y="2492896"/>
            <a:ext cx="8640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187624" y="1268760"/>
            <a:ext cx="1440160" cy="276999"/>
          </a:xfrm>
          <a:prstGeom prst="rect">
            <a:avLst/>
          </a:prstGeom>
          <a:noFill/>
        </p:spPr>
        <p:txBody>
          <a:bodyPr wrap="square" rtlCol="0">
            <a:spAutoFit/>
          </a:bodyPr>
          <a:lstStyle/>
          <a:p>
            <a:r>
              <a:rPr lang="es-MX"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UTILIZANDO</a:t>
            </a:r>
            <a:endParaRPr lang="es-MX" sz="1200" dirty="0"/>
          </a:p>
        </p:txBody>
      </p:sp>
      <p:sp>
        <p:nvSpPr>
          <p:cNvPr id="41" name="40 CuadroTexto"/>
          <p:cNvSpPr txBox="1"/>
          <p:nvPr/>
        </p:nvSpPr>
        <p:spPr>
          <a:xfrm>
            <a:off x="2483768" y="3068960"/>
            <a:ext cx="1008112" cy="369332"/>
          </a:xfrm>
          <a:prstGeom prst="rect">
            <a:avLst/>
          </a:prstGeom>
          <a:noFill/>
        </p:spPr>
        <p:txBody>
          <a:bodyPr wrap="square" rtlCol="0">
            <a:spAutoFit/>
          </a:bodyPr>
          <a:lstStyle/>
          <a:p>
            <a:r>
              <a:rPr lang="es-MX"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 DESRROLLA</a:t>
            </a:r>
            <a:endParaRPr lang="es-MX" sz="900" dirty="0"/>
          </a:p>
        </p:txBody>
      </p:sp>
      <p:sp>
        <p:nvSpPr>
          <p:cNvPr id="42" name="41 CuadroTexto"/>
          <p:cNvSpPr txBox="1"/>
          <p:nvPr/>
        </p:nvSpPr>
        <p:spPr>
          <a:xfrm>
            <a:off x="1331640" y="1916832"/>
            <a:ext cx="1008112" cy="230832"/>
          </a:xfrm>
          <a:prstGeom prst="rect">
            <a:avLst/>
          </a:prstGeom>
          <a:noFill/>
        </p:spPr>
        <p:txBody>
          <a:bodyPr wrap="square" rtlCol="0">
            <a:spAutoFit/>
          </a:bodyPr>
          <a:lstStyle/>
          <a:p>
            <a:r>
              <a:rPr lang="es-MX"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INVOLUCRA</a:t>
            </a:r>
            <a:endParaRPr lang="es-MX" sz="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3" name="42 CuadroTexto"/>
          <p:cNvSpPr txBox="1"/>
          <p:nvPr/>
        </p:nvSpPr>
        <p:spPr>
          <a:xfrm>
            <a:off x="2987824" y="2238980"/>
            <a:ext cx="1008112" cy="253916"/>
          </a:xfrm>
          <a:prstGeom prst="rect">
            <a:avLst/>
          </a:prstGeom>
          <a:noFill/>
        </p:spPr>
        <p:txBody>
          <a:bodyPr wrap="square" rtlCol="0">
            <a:spAutoFit/>
          </a:bodyPr>
          <a:lstStyle/>
          <a:p>
            <a:r>
              <a:rPr lang="es-MX" sz="105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MEDIANTE</a:t>
            </a:r>
            <a:endParaRPr lang="es-MX"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44" name="43 Conector recto de flecha"/>
          <p:cNvCxnSpPr>
            <a:stCxn id="7" idx="3"/>
            <a:endCxn id="8" idx="1"/>
          </p:cNvCxnSpPr>
          <p:nvPr/>
        </p:nvCxnSpPr>
        <p:spPr>
          <a:xfrm>
            <a:off x="1259632" y="2502769"/>
            <a:ext cx="432048" cy="21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1115616" y="2766120"/>
            <a:ext cx="720080" cy="230832"/>
          </a:xfrm>
          <a:prstGeom prst="rect">
            <a:avLst/>
          </a:prstGeom>
          <a:noFill/>
        </p:spPr>
        <p:txBody>
          <a:bodyPr wrap="square" rtlCol="0">
            <a:spAutoFit/>
          </a:bodyPr>
          <a:lstStyle/>
          <a:p>
            <a:r>
              <a:rPr lang="es-MX"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MOTIVA</a:t>
            </a:r>
            <a:endParaRPr lang="es-MX" sz="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6" name="45 CuadroTexto"/>
          <p:cNvSpPr txBox="1"/>
          <p:nvPr/>
        </p:nvSpPr>
        <p:spPr>
          <a:xfrm>
            <a:off x="6228184" y="2492896"/>
            <a:ext cx="1008112" cy="230832"/>
          </a:xfrm>
          <a:prstGeom prst="rect">
            <a:avLst/>
          </a:prstGeom>
          <a:noFill/>
        </p:spPr>
        <p:txBody>
          <a:bodyPr wrap="square" rtlCol="0">
            <a:spAutoFit/>
          </a:bodyPr>
          <a:lstStyle/>
          <a:p>
            <a:r>
              <a:rPr lang="es-MX"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REALIZA</a:t>
            </a:r>
            <a:endParaRPr lang="es-MX" sz="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47" name="46 Conector recto"/>
          <p:cNvCxnSpPr/>
          <p:nvPr/>
        </p:nvCxnSpPr>
        <p:spPr>
          <a:xfrm>
            <a:off x="1907704" y="4869160"/>
            <a:ext cx="48965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flipV="1">
            <a:off x="6804248" y="2780928"/>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a:off x="6804248" y="2780928"/>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7956376" y="3284984"/>
            <a:ext cx="1008112" cy="230832"/>
          </a:xfrm>
          <a:prstGeom prst="rect">
            <a:avLst/>
          </a:prstGeom>
          <a:noFill/>
        </p:spPr>
        <p:txBody>
          <a:bodyPr wrap="square" rtlCol="0">
            <a:spAutoFit/>
          </a:bodyPr>
          <a:lstStyle/>
          <a:p>
            <a:r>
              <a:rPr lang="es-MX"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RESULTADO</a:t>
            </a:r>
            <a:endParaRPr lang="es-MX" sz="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43608" y="620688"/>
          <a:ext cx="7992888" cy="5794980"/>
        </p:xfrm>
        <a:graphic>
          <a:graphicData uri="http://schemas.openxmlformats.org/drawingml/2006/table">
            <a:tbl>
              <a:tblPr/>
              <a:tblGrid>
                <a:gridCol w="3884727"/>
                <a:gridCol w="238252"/>
                <a:gridCol w="3869909"/>
              </a:tblGrid>
              <a:tr h="201120">
                <a:tc>
                  <a:txBody>
                    <a:bodyPr/>
                    <a:lstStyle/>
                    <a:p>
                      <a:pPr algn="ctr">
                        <a:lnSpc>
                          <a:spcPct val="115000"/>
                        </a:lnSpc>
                        <a:spcAft>
                          <a:spcPts val="0"/>
                        </a:spcAft>
                      </a:pPr>
                      <a:r>
                        <a:rPr lang="es-ES" sz="1200" b="1" i="1" dirty="0">
                          <a:solidFill>
                            <a:srgbClr val="1C4587"/>
                          </a:solidFill>
                          <a:latin typeface="Century Gothic"/>
                          <a:ea typeface="Century Gothic"/>
                          <a:cs typeface="Century Gothic"/>
                        </a:rPr>
                        <a:t> Planeación de proyectos Interdisciplinarios</a:t>
                      </a:r>
                      <a:endParaRPr lang="es-MX" sz="1200" dirty="0">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endParaRPr lang="es-MX" sz="1000">
                        <a:latin typeface="Arial"/>
                        <a:ea typeface="Arial"/>
                      </a:endParaRPr>
                    </a:p>
                  </a:txBody>
                  <a:tcPr marL="37902" marR="37902" marT="37902" marB="37902">
                    <a:lnL w="12700" cap="flat" cmpd="sng" algn="ctr">
                      <a:solidFill>
                        <a:srgbClr val="6FA8DC"/>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es-ES" sz="1050" b="1" i="1" dirty="0">
                          <a:solidFill>
                            <a:srgbClr val="1C4587"/>
                          </a:solidFill>
                          <a:latin typeface="Century Gothic"/>
                          <a:ea typeface="Century Gothic"/>
                          <a:cs typeface="Century Gothic"/>
                        </a:rPr>
                        <a:t>Documentación del proceso y portafolios de evidencias</a:t>
                      </a:r>
                      <a:endParaRPr lang="es-MX" sz="1050" dirty="0">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5297822">
                <a:tc>
                  <a:txBody>
                    <a:bodyPr/>
                    <a:lstStyle/>
                    <a:p>
                      <a:pPr algn="just">
                        <a:lnSpc>
                          <a:spcPct val="115000"/>
                        </a:lnSpc>
                        <a:spcAft>
                          <a:spcPts val="0"/>
                        </a:spcAft>
                      </a:pPr>
                      <a:endParaRPr lang="es-MX" sz="1000" dirty="0">
                        <a:latin typeface="Arial"/>
                        <a:ea typeface="Arial"/>
                      </a:endParaRPr>
                    </a:p>
                    <a:p>
                      <a:pPr algn="just">
                        <a:lnSpc>
                          <a:spcPct val="115000"/>
                        </a:lnSpc>
                        <a:spcAft>
                          <a:spcPts val="0"/>
                        </a:spcAft>
                      </a:pPr>
                      <a:r>
                        <a:rPr lang="es-ES" sz="1000" b="1" dirty="0">
                          <a:solidFill>
                            <a:srgbClr val="1C4587"/>
                          </a:solidFill>
                          <a:latin typeface="Century Gothic"/>
                          <a:ea typeface="Century Gothic"/>
                          <a:cs typeface="Century Gothic"/>
                        </a:rPr>
                        <a:t>¿A qué responde la necesidad de crear proyectos interdisciplinarios como medio de aprendizaje? </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A la necesidad de ampliar el enfoque que tienen los alumnos sobre la relación íntima que tienen todas la asignaturas que llevan a lo largo de su vida académica.</a:t>
                      </a:r>
                      <a:endParaRPr lang="es-MX" sz="1000" dirty="0">
                        <a:latin typeface="Arial"/>
                        <a:ea typeface="Arial"/>
                      </a:endParaRPr>
                    </a:p>
                    <a:p>
                      <a:pPr algn="just">
                        <a:lnSpc>
                          <a:spcPct val="115000"/>
                        </a:lnSpc>
                        <a:spcAft>
                          <a:spcPts val="0"/>
                        </a:spcAft>
                      </a:pPr>
                      <a:r>
                        <a:rPr lang="es-ES" sz="1000" b="1" dirty="0">
                          <a:solidFill>
                            <a:srgbClr val="1C4587"/>
                          </a:solidFill>
                          <a:latin typeface="Century Gothic"/>
                          <a:ea typeface="Century Gothic"/>
                          <a:cs typeface="Century Gothic"/>
                        </a:rPr>
                        <a:t>¿Cuáles son los elementos fundamentales para la estructuración y planeación de los proyectos interdisciplinarios?</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Compromiso por parte del docente:</a:t>
                      </a:r>
                      <a:endParaRPr lang="es-MX" sz="1000" dirty="0">
                        <a:latin typeface="Arial"/>
                        <a:ea typeface="Arial"/>
                      </a:endParaRPr>
                    </a:p>
                    <a:p>
                      <a:pPr marL="342900" lvl="0" indent="-342900" algn="just">
                        <a:lnSpc>
                          <a:spcPct val="115000"/>
                        </a:lnSpc>
                        <a:buFont typeface="+mj-lt"/>
                        <a:buAutoNum type="arabicPeriod"/>
                      </a:pPr>
                      <a:r>
                        <a:rPr lang="es-ES" sz="1000" dirty="0">
                          <a:solidFill>
                            <a:srgbClr val="1C4587"/>
                          </a:solidFill>
                          <a:latin typeface="Century Gothic"/>
                          <a:ea typeface="Century Gothic"/>
                          <a:cs typeface="Century Gothic"/>
                        </a:rPr>
                        <a:t>Conocimiento de su currícula.</a:t>
                      </a:r>
                      <a:endParaRPr lang="es-MX" sz="1000" dirty="0">
                        <a:latin typeface="Arial"/>
                      </a:endParaRPr>
                    </a:p>
                    <a:p>
                      <a:pPr marL="342900" lvl="0" indent="-342900" algn="just">
                        <a:lnSpc>
                          <a:spcPct val="115000"/>
                        </a:lnSpc>
                        <a:buFont typeface="+mj-lt"/>
                        <a:buAutoNum type="arabicPeriod"/>
                      </a:pPr>
                      <a:r>
                        <a:rPr lang="es-ES" sz="1000" dirty="0">
                          <a:solidFill>
                            <a:srgbClr val="1C4587"/>
                          </a:solidFill>
                          <a:latin typeface="Century Gothic"/>
                          <a:ea typeface="Century Gothic"/>
                          <a:cs typeface="Century Gothic"/>
                        </a:rPr>
                        <a:t>Conocimiento de evaluación.</a:t>
                      </a:r>
                      <a:endParaRPr lang="es-MX" sz="1000" dirty="0">
                        <a:latin typeface="Arial"/>
                      </a:endParaRPr>
                    </a:p>
                    <a:p>
                      <a:pPr marL="342900" lvl="0" indent="-342900" algn="just">
                        <a:lnSpc>
                          <a:spcPct val="115000"/>
                        </a:lnSpc>
                        <a:buFont typeface="+mj-lt"/>
                        <a:buAutoNum type="arabicPeriod"/>
                      </a:pPr>
                      <a:r>
                        <a:rPr lang="es-ES" sz="1000" dirty="0">
                          <a:solidFill>
                            <a:srgbClr val="1C4587"/>
                          </a:solidFill>
                          <a:latin typeface="Century Gothic"/>
                          <a:ea typeface="Century Gothic"/>
                          <a:cs typeface="Century Gothic"/>
                        </a:rPr>
                        <a:t>Trabajo colaborativo.</a:t>
                      </a:r>
                      <a:endParaRPr lang="es-MX" sz="1000" dirty="0">
                        <a:latin typeface="Arial"/>
                      </a:endParaRPr>
                    </a:p>
                    <a:p>
                      <a:pPr marL="342900" lvl="0" indent="-342900" algn="just">
                        <a:lnSpc>
                          <a:spcPct val="115000"/>
                        </a:lnSpc>
                        <a:buFont typeface="+mj-lt"/>
                        <a:buAutoNum type="arabicPeriod"/>
                      </a:pPr>
                      <a:r>
                        <a:rPr lang="es-ES" sz="1000" dirty="0">
                          <a:solidFill>
                            <a:srgbClr val="1C4587"/>
                          </a:solidFill>
                          <a:latin typeface="Century Gothic"/>
                          <a:ea typeface="Century Gothic"/>
                          <a:cs typeface="Century Gothic"/>
                        </a:rPr>
                        <a:t>Indagación.</a:t>
                      </a:r>
                      <a:endParaRPr lang="es-MX" sz="1000" dirty="0">
                        <a:latin typeface="Arial"/>
                      </a:endParaRPr>
                    </a:p>
                    <a:p>
                      <a:pPr marL="342900" lvl="0" indent="-342900" algn="just">
                        <a:lnSpc>
                          <a:spcPct val="115000"/>
                        </a:lnSpc>
                        <a:buFont typeface="+mj-lt"/>
                        <a:buAutoNum type="arabicPeriod"/>
                      </a:pPr>
                      <a:r>
                        <a:rPr lang="es-ES" sz="1000" dirty="0">
                          <a:solidFill>
                            <a:srgbClr val="1C4587"/>
                          </a:solidFill>
                          <a:latin typeface="Century Gothic"/>
                          <a:ea typeface="Century Gothic"/>
                          <a:cs typeface="Century Gothic"/>
                        </a:rPr>
                        <a:t>Generar a los alumnos la conexión de algunos temas relacionados con otras asignaturas.</a:t>
                      </a:r>
                      <a:endParaRPr lang="es-MX" sz="1000" dirty="0">
                        <a:latin typeface="Arial"/>
                      </a:endParaRPr>
                    </a:p>
                    <a:p>
                      <a:pPr algn="just">
                        <a:lnSpc>
                          <a:spcPct val="115000"/>
                        </a:lnSpc>
                        <a:spcAft>
                          <a:spcPts val="0"/>
                        </a:spcAft>
                      </a:pPr>
                      <a:r>
                        <a:rPr lang="es-ES" sz="1000" b="1" dirty="0">
                          <a:solidFill>
                            <a:srgbClr val="1C4587"/>
                          </a:solidFill>
                          <a:latin typeface="Century Gothic"/>
                          <a:ea typeface="Century Gothic"/>
                          <a:cs typeface="Century Gothic"/>
                        </a:rPr>
                        <a:t>¿Cuál es “el método” o “los pasos” para acercarse a la Interdisciplinariedad”?</a:t>
                      </a:r>
                      <a:endParaRPr lang="es-MX" sz="1000" dirty="0">
                        <a:latin typeface="Arial"/>
                        <a:ea typeface="Arial"/>
                      </a:endParaRPr>
                    </a:p>
                    <a:p>
                      <a:pPr marL="808038" lvl="3" indent="274638" algn="just">
                        <a:lnSpc>
                          <a:spcPct val="115000"/>
                        </a:lnSpc>
                        <a:buFont typeface="+mj-lt"/>
                        <a:buAutoNum type="arabicPeriod"/>
                      </a:pPr>
                      <a:r>
                        <a:rPr lang="es-ES" sz="1000" u="none" strike="noStrike" dirty="0">
                          <a:solidFill>
                            <a:srgbClr val="1C4587"/>
                          </a:solidFill>
                          <a:latin typeface="Century Gothic"/>
                          <a:ea typeface="Century Gothic"/>
                          <a:cs typeface="Century Gothic"/>
                        </a:rPr>
                        <a:t>Conocer el contenido del programa de su asignatura.</a:t>
                      </a:r>
                      <a:endParaRPr lang="es-MX" sz="1000" u="none" strike="noStrike" dirty="0">
                        <a:latin typeface="Arial"/>
                      </a:endParaRPr>
                    </a:p>
                    <a:p>
                      <a:pPr marL="808038" lvl="3" indent="274638" algn="just">
                        <a:lnSpc>
                          <a:spcPct val="115000"/>
                        </a:lnSpc>
                        <a:buFont typeface="+mj-lt"/>
                        <a:buAutoNum type="arabicPeriod"/>
                      </a:pPr>
                      <a:r>
                        <a:rPr lang="es-ES" sz="1000" u="none" strike="noStrike" dirty="0">
                          <a:solidFill>
                            <a:srgbClr val="1C4587"/>
                          </a:solidFill>
                          <a:latin typeface="Century Gothic"/>
                          <a:ea typeface="Century Gothic"/>
                          <a:cs typeface="Century Gothic"/>
                        </a:rPr>
                        <a:t>Jerarquizar los elementos dentro del programa, los que pueden ser transferibles.</a:t>
                      </a:r>
                      <a:endParaRPr lang="es-MX" sz="1000" u="none" strike="noStrike" dirty="0">
                        <a:latin typeface="Arial"/>
                      </a:endParaRPr>
                    </a:p>
                    <a:p>
                      <a:pPr marL="808038" lvl="3" indent="274638" algn="just">
                        <a:lnSpc>
                          <a:spcPct val="115000"/>
                        </a:lnSpc>
                        <a:buFont typeface="+mj-lt"/>
                        <a:buAutoNum type="arabicPeriod"/>
                      </a:pPr>
                      <a:r>
                        <a:rPr lang="es-ES" sz="1000" u="none" strike="noStrike" dirty="0">
                          <a:solidFill>
                            <a:srgbClr val="1C4587"/>
                          </a:solidFill>
                          <a:latin typeface="Century Gothic"/>
                          <a:ea typeface="Century Gothic"/>
                          <a:cs typeface="Century Gothic"/>
                        </a:rPr>
                        <a:t>Reconocer los temas que podrían relacionarse con otras asignaturas.</a:t>
                      </a:r>
                      <a:endParaRPr lang="es-MX" sz="1000" u="none" strike="noStrike" dirty="0">
                        <a:latin typeface="Arial"/>
                      </a:endParaRPr>
                    </a:p>
                    <a:p>
                      <a:pPr marL="808038" lvl="3" indent="274638" algn="just">
                        <a:lnSpc>
                          <a:spcPct val="115000"/>
                        </a:lnSpc>
                        <a:buFont typeface="+mj-lt"/>
                        <a:buAutoNum type="arabicPeriod"/>
                      </a:pPr>
                      <a:r>
                        <a:rPr lang="es-ES" sz="1000" u="none" strike="noStrike" dirty="0">
                          <a:solidFill>
                            <a:srgbClr val="1C4587"/>
                          </a:solidFill>
                          <a:latin typeface="Century Gothic"/>
                          <a:ea typeface="Century Gothic"/>
                          <a:cs typeface="Century Gothic"/>
                        </a:rPr>
                        <a:t>Reconocer un elemento de la realidad que se pueda abordar con diferentes asignaturas.</a:t>
                      </a:r>
                      <a:endParaRPr lang="es-MX" sz="1000" u="none" strike="noStrike" dirty="0">
                        <a:latin typeface="Arial"/>
                      </a:endParaRPr>
                    </a:p>
                    <a:p>
                      <a:pPr algn="just">
                        <a:lnSpc>
                          <a:spcPct val="115000"/>
                        </a:lnSpc>
                        <a:spcAft>
                          <a:spcPts val="0"/>
                        </a:spcAft>
                      </a:pPr>
                      <a:r>
                        <a:rPr lang="es-ES" sz="1000" b="1" dirty="0">
                          <a:solidFill>
                            <a:srgbClr val="1C4587"/>
                          </a:solidFill>
                          <a:latin typeface="Century Gothic"/>
                          <a:ea typeface="Century Gothic"/>
                          <a:cs typeface="Century Gothic"/>
                        </a:rPr>
                        <a:t>¿Qué características debe de tener el nombre del proyecto interdisciplinario?</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Debe ser un nombre atractivo, novedoso y actual, para llamar la atención de los alumnos y la comunidad para que se interesen en él.</a:t>
                      </a:r>
                      <a:endParaRPr lang="es-MX" sz="1000" dirty="0">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gn="just">
                        <a:lnSpc>
                          <a:spcPct val="115000"/>
                        </a:lnSpc>
                        <a:spcAft>
                          <a:spcPts val="0"/>
                        </a:spcAft>
                      </a:pPr>
                      <a:endParaRPr lang="es-MX" sz="1000">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just">
                        <a:lnSpc>
                          <a:spcPct val="115000"/>
                        </a:lnSpc>
                        <a:spcAft>
                          <a:spcPts val="0"/>
                        </a:spcAft>
                      </a:pPr>
                      <a:endParaRPr lang="es-MX" sz="1000" dirty="0">
                        <a:latin typeface="Arial"/>
                        <a:ea typeface="Arial"/>
                      </a:endParaRPr>
                    </a:p>
                    <a:p>
                      <a:pPr algn="just">
                        <a:lnSpc>
                          <a:spcPct val="115000"/>
                        </a:lnSpc>
                        <a:spcAft>
                          <a:spcPts val="0"/>
                        </a:spcAft>
                      </a:pPr>
                      <a:r>
                        <a:rPr lang="es-ES" sz="1000" b="1" i="1" dirty="0">
                          <a:solidFill>
                            <a:srgbClr val="1C4587"/>
                          </a:solidFill>
                          <a:latin typeface="Century Gothic"/>
                          <a:ea typeface="Century Gothic"/>
                          <a:cs typeface="Century Gothic"/>
                        </a:rPr>
                        <a:t>¿</a:t>
                      </a:r>
                      <a:r>
                        <a:rPr lang="es-ES" sz="1000" b="1" dirty="0">
                          <a:solidFill>
                            <a:srgbClr val="1C4587"/>
                          </a:solidFill>
                          <a:latin typeface="Century Gothic"/>
                          <a:ea typeface="Century Gothic"/>
                          <a:cs typeface="Century Gothic"/>
                        </a:rPr>
                        <a:t>Qué se entiende por “Documentación”?</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Consolidación de los aprendizajes. Es parte de una postura del docente como observador, los estudiantes fungen como los indagadores, así que todas las actividades que realicen los alumnos serán documentados. El docente, como observador, proporcionará una retroalimentación.</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 </a:t>
                      </a:r>
                      <a:endParaRPr lang="es-MX" sz="1000" dirty="0">
                        <a:latin typeface="Arial"/>
                        <a:ea typeface="Arial"/>
                      </a:endParaRPr>
                    </a:p>
                    <a:p>
                      <a:pPr algn="just">
                        <a:lnSpc>
                          <a:spcPct val="115000"/>
                        </a:lnSpc>
                        <a:spcAft>
                          <a:spcPts val="0"/>
                        </a:spcAft>
                      </a:pPr>
                      <a:r>
                        <a:rPr lang="es-ES" sz="1000" b="1" dirty="0">
                          <a:solidFill>
                            <a:srgbClr val="1C4587"/>
                          </a:solidFill>
                          <a:latin typeface="Century Gothic"/>
                          <a:ea typeface="Century Gothic"/>
                          <a:cs typeface="Century Gothic"/>
                        </a:rPr>
                        <a:t>¿Qué evidencias de documentación concretas se esperan  cuando se  trabaja de manera interdisciplinaria?</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Material de exploración que describa el proceso del proyecto. Pueden ser fotografías, visitas virtuales, vídeos, cartulinas, etc. para que el profesor pueda seguir el proceso.</a:t>
                      </a:r>
                      <a:endParaRPr lang="es-MX" sz="1000" dirty="0">
                        <a:latin typeface="Arial"/>
                        <a:ea typeface="Arial"/>
                      </a:endParaRPr>
                    </a:p>
                    <a:p>
                      <a:pPr algn="just">
                        <a:lnSpc>
                          <a:spcPct val="115000"/>
                        </a:lnSpc>
                        <a:spcAft>
                          <a:spcPts val="0"/>
                        </a:spcAft>
                      </a:pPr>
                      <a:r>
                        <a:rPr lang="es-ES" sz="1000" b="1" dirty="0">
                          <a:solidFill>
                            <a:srgbClr val="1C4587"/>
                          </a:solidFill>
                          <a:latin typeface="Century Gothic"/>
                          <a:ea typeface="Century Gothic"/>
                          <a:cs typeface="Century Gothic"/>
                        </a:rPr>
                        <a:t>¿Cuál es la intención de documentar en un proyecto y quién lo debe de hacer?</a:t>
                      </a:r>
                      <a:endParaRPr lang="es-MX" sz="1000" dirty="0">
                        <a:latin typeface="Arial"/>
                        <a:ea typeface="Arial"/>
                      </a:endParaRPr>
                    </a:p>
                    <a:p>
                      <a:pPr algn="just">
                        <a:lnSpc>
                          <a:spcPct val="115000"/>
                        </a:lnSpc>
                        <a:spcAft>
                          <a:spcPts val="0"/>
                        </a:spcAft>
                      </a:pPr>
                      <a:r>
                        <a:rPr lang="es-ES" sz="1000" dirty="0">
                          <a:solidFill>
                            <a:srgbClr val="1C4587"/>
                          </a:solidFill>
                          <a:latin typeface="Century Gothic"/>
                          <a:ea typeface="Century Gothic"/>
                          <a:cs typeface="Century Gothic"/>
                        </a:rPr>
                        <a:t>El alumno será el responsable. De esta forma, observará su avance a lo largo del proyecto para que se encuentre constantemente motivado de acuerdo a sus logros. Así, el alumno descubrirá que su trabajo es digno de mostrar a otros. </a:t>
                      </a:r>
                      <a:endParaRPr lang="es-MX" sz="1000" dirty="0">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263981" y="262389"/>
            <a:ext cx="33962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General</a:t>
            </a:r>
            <a:endParaRPr kumimoji="0" lang="es-MX"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ángulo 1"/>
          <p:cNvSpPr/>
          <p:nvPr/>
        </p:nvSpPr>
        <p:spPr>
          <a:xfrm>
            <a:off x="1645627" y="-57001"/>
            <a:ext cx="7390869"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6   A.M.E.     </a:t>
            </a:r>
            <a:r>
              <a:rPr lang="es-ES" b="1" dirty="0">
                <a:solidFill>
                  <a:srgbClr val="CC4125"/>
                </a:solidFill>
                <a:latin typeface="Arial" pitchFamily="34" charset="0"/>
                <a:ea typeface="Century Gothic" pitchFamily="34" charset="0"/>
                <a:cs typeface="Century Gothic" pitchFamily="34" charset="0"/>
              </a:rPr>
              <a:t>ANALISIS MESA DE EXPERTOS</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3"/>
          <p:cNvGraphicFramePr>
            <a:graphicFrameLocks noGrp="1"/>
          </p:cNvGraphicFramePr>
          <p:nvPr>
            <p:extLst>
              <p:ext uri="{D42A27DB-BD31-4B8C-83A1-F6EECF244321}">
                <p14:modId xmlns:p14="http://schemas.microsoft.com/office/powerpoint/2010/main" val="763066463"/>
              </p:ext>
            </p:extLst>
          </p:nvPr>
        </p:nvGraphicFramePr>
        <p:xfrm>
          <a:off x="1115616" y="119326"/>
          <a:ext cx="7848873" cy="6646422"/>
        </p:xfrm>
        <a:graphic>
          <a:graphicData uri="http://schemas.openxmlformats.org/drawingml/2006/table">
            <a:tbl>
              <a:tblPr>
                <a:tableStyleId>{2D5ABB26-0587-4C30-8999-92F81FD0307C}</a:tableStyleId>
              </a:tblPr>
              <a:tblGrid>
                <a:gridCol w="3960440"/>
                <a:gridCol w="216024"/>
                <a:gridCol w="3672409"/>
              </a:tblGrid>
              <a:tr h="520642">
                <a:tc>
                  <a:txBody>
                    <a:bodyPr/>
                    <a:lstStyle/>
                    <a:p>
                      <a:pPr algn="ctr">
                        <a:lnSpc>
                          <a:spcPct val="115000"/>
                        </a:lnSpc>
                        <a:spcAft>
                          <a:spcPts val="0"/>
                        </a:spcAft>
                      </a:pPr>
                      <a:r>
                        <a:rPr lang="es-MX" sz="1400" dirty="0">
                          <a:solidFill>
                            <a:schemeClr val="bg2">
                              <a:lumMod val="50000"/>
                            </a:schemeClr>
                          </a:solidFill>
                          <a:effectLst/>
                          <a:latin typeface="Century Gothic" pitchFamily="34" charset="0"/>
                        </a:rPr>
                        <a:t>Gestión de Proyectos interdisciplinarios</a:t>
                      </a:r>
                      <a:endParaRPr lang="es-MX" sz="1400" b="1" dirty="0">
                        <a:solidFill>
                          <a:schemeClr val="bg2">
                            <a:lumMod val="50000"/>
                          </a:schemeClr>
                        </a:solidFill>
                        <a:effectLst/>
                        <a:latin typeface="Century Gothic" pitchFamily="34" charset="0"/>
                        <a:ea typeface="Arial" panose="020B0604020202020204" pitchFamily="34" charset="0"/>
                      </a:endParaRPr>
                    </a:p>
                  </a:txBody>
                  <a:tcPr marL="18543" marR="18543" marT="18543" marB="18543">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s-MX" sz="1400" dirty="0">
                          <a:effectLst/>
                          <a:latin typeface="Century Gothic" pitchFamily="34" charset="0"/>
                        </a:rPr>
                        <a:t> </a:t>
                      </a:r>
                      <a:endParaRPr lang="es-MX" sz="1400" b="1" dirty="0">
                        <a:effectLst/>
                        <a:latin typeface="Century Gothic" pitchFamily="34" charset="0"/>
                        <a:ea typeface="Arial" panose="020B0604020202020204" pitchFamily="34" charset="0"/>
                      </a:endParaRPr>
                    </a:p>
                  </a:txBody>
                  <a:tcPr marL="18543" marR="18543" marT="18543" marB="18543">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chemeClr val="bg1"/>
                    </a:solidFill>
                  </a:tcPr>
                </a:tc>
                <a:tc>
                  <a:txBody>
                    <a:bodyPr/>
                    <a:lstStyle/>
                    <a:p>
                      <a:pPr algn="ctr">
                        <a:lnSpc>
                          <a:spcPct val="115000"/>
                        </a:lnSpc>
                        <a:spcAft>
                          <a:spcPts val="0"/>
                        </a:spcAft>
                      </a:pPr>
                      <a:r>
                        <a:rPr lang="es-MX" sz="1400" dirty="0">
                          <a:solidFill>
                            <a:schemeClr val="bg2">
                              <a:lumMod val="50000"/>
                            </a:schemeClr>
                          </a:solidFill>
                          <a:effectLst/>
                          <a:latin typeface="Century Gothic" pitchFamily="34" charset="0"/>
                        </a:rPr>
                        <a:t>   </a:t>
                      </a:r>
                      <a:r>
                        <a:rPr lang="es-MX" sz="1400" dirty="0" smtClean="0">
                          <a:solidFill>
                            <a:schemeClr val="bg2">
                              <a:lumMod val="50000"/>
                            </a:schemeClr>
                          </a:solidFill>
                          <a:effectLst/>
                          <a:latin typeface="Century Gothic" pitchFamily="34" charset="0"/>
                        </a:rPr>
                        <a:t>El </a:t>
                      </a:r>
                      <a:r>
                        <a:rPr lang="es-MX" sz="1400" dirty="0">
                          <a:solidFill>
                            <a:schemeClr val="bg2">
                              <a:lumMod val="50000"/>
                            </a:schemeClr>
                          </a:solidFill>
                          <a:effectLst/>
                          <a:latin typeface="Century Gothic" pitchFamily="34" charset="0"/>
                        </a:rPr>
                        <a:t>desarrollo profesional y la formación docente</a:t>
                      </a:r>
                      <a:endParaRPr lang="es-MX" sz="1400" b="1" dirty="0">
                        <a:solidFill>
                          <a:schemeClr val="bg2">
                            <a:lumMod val="50000"/>
                          </a:schemeClr>
                        </a:solidFill>
                        <a:effectLst/>
                        <a:latin typeface="Century Gothic" pitchFamily="34" charset="0"/>
                        <a:ea typeface="Arial" panose="020B0604020202020204" pitchFamily="34" charset="0"/>
                      </a:endParaRPr>
                    </a:p>
                  </a:txBody>
                  <a:tcPr marL="18543" marR="18543" marT="18543" marB="18543">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r>
              <a:tr h="6076710">
                <a:tc>
                  <a:txBody>
                    <a:bodyPr/>
                    <a:lstStyle/>
                    <a:p>
                      <a:pPr algn="just">
                        <a:lnSpc>
                          <a:spcPct val="115000"/>
                        </a:lnSpc>
                        <a:spcAft>
                          <a:spcPts val="0"/>
                        </a:spcAft>
                      </a:pPr>
                      <a:r>
                        <a:rPr lang="es-MX" sz="1050" dirty="0">
                          <a:solidFill>
                            <a:schemeClr val="bg2">
                              <a:lumMod val="25000"/>
                            </a:schemeClr>
                          </a:solidFill>
                          <a:effectLst/>
                          <a:latin typeface="Century Gothic" pitchFamily="34" charset="0"/>
                        </a:rPr>
                        <a:t>¿Qué factores se deben tomar en cuenta para hacer un proyecto? ¿Cómo se deben organizar?</a:t>
                      </a:r>
                    </a:p>
                    <a:p>
                      <a:pPr algn="just">
                        <a:lnSpc>
                          <a:spcPct val="115000"/>
                        </a:lnSpc>
                        <a:spcAft>
                          <a:spcPts val="0"/>
                        </a:spcAft>
                      </a:pPr>
                      <a:r>
                        <a:rPr lang="es-MX" sz="1050" dirty="0">
                          <a:solidFill>
                            <a:schemeClr val="bg2">
                              <a:lumMod val="25000"/>
                            </a:schemeClr>
                          </a:solidFill>
                          <a:effectLst/>
                          <a:latin typeface="Century Gothic" pitchFamily="34" charset="0"/>
                        </a:rPr>
                        <a:t>Tomar en cuenta el alcance del proyecto para organizar el tiempo que se le dedicará.</a:t>
                      </a:r>
                    </a:p>
                    <a:p>
                      <a:pPr algn="just">
                        <a:lnSpc>
                          <a:spcPct val="115000"/>
                        </a:lnSpc>
                        <a:spcAft>
                          <a:spcPts val="0"/>
                        </a:spcAft>
                      </a:pPr>
                      <a:r>
                        <a:rPr lang="es-MX" sz="1050" dirty="0">
                          <a:solidFill>
                            <a:schemeClr val="bg2">
                              <a:lumMod val="25000"/>
                            </a:schemeClr>
                          </a:solidFill>
                          <a:effectLst/>
                          <a:latin typeface="Century Gothic" pitchFamily="34" charset="0"/>
                        </a:rPr>
                        <a:t>Debe tener objetivos a corto, mediano y largo plazo.</a:t>
                      </a:r>
                    </a:p>
                    <a:p>
                      <a:pPr algn="just">
                        <a:lnSpc>
                          <a:spcPct val="115000"/>
                        </a:lnSpc>
                        <a:spcAft>
                          <a:spcPts val="0"/>
                        </a:spcAft>
                      </a:pPr>
                      <a:r>
                        <a:rPr lang="es-MX" sz="1050" dirty="0">
                          <a:solidFill>
                            <a:schemeClr val="bg2">
                              <a:lumMod val="25000"/>
                            </a:schemeClr>
                          </a:solidFill>
                          <a:effectLst/>
                          <a:latin typeface="Century Gothic" pitchFamily="34" charset="0"/>
                        </a:rPr>
                        <a:t>Planear, programar tiempos para la organización.</a:t>
                      </a:r>
                    </a:p>
                    <a:p>
                      <a:pPr algn="just">
                        <a:lnSpc>
                          <a:spcPct val="115000"/>
                        </a:lnSpc>
                        <a:spcAft>
                          <a:spcPts val="0"/>
                        </a:spcAft>
                      </a:pPr>
                      <a:r>
                        <a:rPr lang="es-MX" sz="1050" dirty="0">
                          <a:solidFill>
                            <a:schemeClr val="bg2">
                              <a:lumMod val="25000"/>
                            </a:schemeClr>
                          </a:solidFill>
                          <a:effectLst/>
                          <a:latin typeface="Century Gothic" pitchFamily="34" charset="0"/>
                        </a:rPr>
                        <a:t>Evidenciar el o los resultados del proyecto.</a:t>
                      </a:r>
                    </a:p>
                    <a:p>
                      <a:pPr algn="just">
                        <a:lnSpc>
                          <a:spcPct val="115000"/>
                        </a:lnSpc>
                        <a:spcAft>
                          <a:spcPts val="0"/>
                        </a:spcAft>
                      </a:pPr>
                      <a:endParaRPr lang="es-MX" sz="1050" dirty="0" smtClean="0">
                        <a:solidFill>
                          <a:schemeClr val="bg2">
                            <a:lumMod val="25000"/>
                          </a:schemeClr>
                        </a:solidFill>
                        <a:effectLst/>
                        <a:latin typeface="Century Gothic" pitchFamily="34" charset="0"/>
                      </a:endParaRPr>
                    </a:p>
                    <a:p>
                      <a:pPr algn="just">
                        <a:lnSpc>
                          <a:spcPct val="115000"/>
                        </a:lnSpc>
                        <a:spcAft>
                          <a:spcPts val="0"/>
                        </a:spcAft>
                      </a:pPr>
                      <a:r>
                        <a:rPr lang="es-MX" sz="1050" b="1" dirty="0" smtClean="0">
                          <a:solidFill>
                            <a:schemeClr val="bg2">
                              <a:lumMod val="75000"/>
                            </a:schemeClr>
                          </a:solidFill>
                          <a:effectLst/>
                          <a:latin typeface="Century Gothic" pitchFamily="34" charset="0"/>
                        </a:rPr>
                        <a:t>¿</a:t>
                      </a:r>
                      <a:r>
                        <a:rPr lang="es-MX" sz="1050" b="1" dirty="0">
                          <a:solidFill>
                            <a:schemeClr val="bg2">
                              <a:lumMod val="75000"/>
                            </a:schemeClr>
                          </a:solidFill>
                          <a:effectLst/>
                          <a:latin typeface="Century Gothic" pitchFamily="34" charset="0"/>
                        </a:rPr>
                        <a:t>Cómo se pueden identificar los puntos de interacción que permitan una indagación, desde situaciones complejas o la problematización?</a:t>
                      </a:r>
                    </a:p>
                    <a:p>
                      <a:pPr algn="just">
                        <a:lnSpc>
                          <a:spcPct val="115000"/>
                        </a:lnSpc>
                        <a:spcAft>
                          <a:spcPts val="0"/>
                        </a:spcAft>
                      </a:pPr>
                      <a:r>
                        <a:rPr lang="es-MX" sz="1050" dirty="0">
                          <a:solidFill>
                            <a:schemeClr val="bg2">
                              <a:lumMod val="25000"/>
                            </a:schemeClr>
                          </a:solidFill>
                          <a:effectLst/>
                          <a:latin typeface="Century Gothic" pitchFamily="34" charset="0"/>
                        </a:rPr>
                        <a:t>Realizar el planteamiento del problema, ver el problema en diferentes perspectivas y enfoques, para relacionarlo con las asignaturas involucradas.</a:t>
                      </a:r>
                    </a:p>
                    <a:p>
                      <a:pPr algn="just">
                        <a:lnSpc>
                          <a:spcPct val="115000"/>
                        </a:lnSpc>
                        <a:spcAft>
                          <a:spcPts val="0"/>
                        </a:spcAft>
                      </a:pPr>
                      <a:r>
                        <a:rPr lang="es-MX" sz="1050" dirty="0">
                          <a:solidFill>
                            <a:schemeClr val="bg2">
                              <a:lumMod val="25000"/>
                            </a:schemeClr>
                          </a:solidFill>
                          <a:effectLst/>
                          <a:latin typeface="Century Gothic" pitchFamily="34" charset="0"/>
                        </a:rPr>
                        <a:t>Inferir la solución del </a:t>
                      </a:r>
                      <a:r>
                        <a:rPr lang="es-MX" sz="1050" dirty="0" smtClean="0">
                          <a:solidFill>
                            <a:schemeClr val="bg2">
                              <a:lumMod val="25000"/>
                            </a:schemeClr>
                          </a:solidFill>
                          <a:effectLst/>
                          <a:latin typeface="Century Gothic" pitchFamily="34" charset="0"/>
                        </a:rPr>
                        <a:t>mismo </a:t>
                      </a:r>
                      <a:r>
                        <a:rPr lang="es-MX" sz="1050" dirty="0">
                          <a:solidFill>
                            <a:schemeClr val="bg2">
                              <a:lumMod val="25000"/>
                            </a:schemeClr>
                          </a:solidFill>
                          <a:effectLst/>
                          <a:latin typeface="Century Gothic" pitchFamily="34" charset="0"/>
                        </a:rPr>
                        <a:t>por medio de distintos puntos de vista</a:t>
                      </a:r>
                      <a:r>
                        <a:rPr lang="es-MX" sz="1050" dirty="0" smtClean="0">
                          <a:solidFill>
                            <a:schemeClr val="bg2">
                              <a:lumMod val="25000"/>
                            </a:schemeClr>
                          </a:solidFill>
                          <a:effectLst/>
                          <a:latin typeface="Century Gothic" pitchFamily="34" charset="0"/>
                        </a:rPr>
                        <a:t>.</a:t>
                      </a:r>
                    </a:p>
                    <a:p>
                      <a:pPr algn="just">
                        <a:lnSpc>
                          <a:spcPct val="115000"/>
                        </a:lnSpc>
                        <a:spcAft>
                          <a:spcPts val="0"/>
                        </a:spcAft>
                      </a:pPr>
                      <a:endParaRPr lang="es-MX" sz="1050" dirty="0">
                        <a:solidFill>
                          <a:schemeClr val="bg2">
                            <a:lumMod val="25000"/>
                          </a:schemeClr>
                        </a:solidFill>
                        <a:effectLst/>
                        <a:latin typeface="Century Gothic" pitchFamily="34" charset="0"/>
                      </a:endParaRPr>
                    </a:p>
                    <a:p>
                      <a:pPr algn="just">
                        <a:lnSpc>
                          <a:spcPct val="115000"/>
                        </a:lnSpc>
                        <a:spcAft>
                          <a:spcPts val="0"/>
                        </a:spcAft>
                      </a:pPr>
                      <a:r>
                        <a:rPr lang="es-MX" sz="1050" b="1" dirty="0" smtClean="0">
                          <a:solidFill>
                            <a:schemeClr val="bg2">
                              <a:lumMod val="75000"/>
                            </a:schemeClr>
                          </a:solidFill>
                          <a:effectLst/>
                          <a:latin typeface="Century Gothic" pitchFamily="34" charset="0"/>
                        </a:rPr>
                        <a:t>Si </a:t>
                      </a:r>
                      <a:r>
                        <a:rPr lang="es-MX" sz="1050" b="1" dirty="0">
                          <a:solidFill>
                            <a:schemeClr val="bg2">
                              <a:lumMod val="75000"/>
                            </a:schemeClr>
                          </a:solidFill>
                          <a:effectLst/>
                          <a:latin typeface="Century Gothic" pitchFamily="34" charset="0"/>
                        </a:rPr>
                        <a:t>se toma en cuenta lo que se hace generalmente, para el trabajo en clase ¿Qué cambios  deben  hacerse para generar un proyecto interdisciplinario?</a:t>
                      </a:r>
                    </a:p>
                    <a:p>
                      <a:pPr algn="just">
                        <a:lnSpc>
                          <a:spcPct val="115000"/>
                        </a:lnSpc>
                        <a:spcAft>
                          <a:spcPts val="0"/>
                        </a:spcAft>
                      </a:pPr>
                      <a:r>
                        <a:rPr lang="es-MX" sz="1050" dirty="0">
                          <a:solidFill>
                            <a:schemeClr val="bg2">
                              <a:lumMod val="25000"/>
                            </a:schemeClr>
                          </a:solidFill>
                          <a:effectLst/>
                          <a:latin typeface="Century Gothic" pitchFamily="34" charset="0"/>
                        </a:rPr>
                        <a:t>Que el profesor le informe a los alumnos los temas que se consideran interdisciplinarios en los cuales sustentan el proyecto interdisciplinario.</a:t>
                      </a:r>
                    </a:p>
                    <a:p>
                      <a:pPr algn="just">
                        <a:lnSpc>
                          <a:spcPct val="115000"/>
                        </a:lnSpc>
                        <a:spcAft>
                          <a:spcPts val="0"/>
                        </a:spcAft>
                      </a:pPr>
                      <a:r>
                        <a:rPr lang="es-MX" sz="1050" dirty="0">
                          <a:solidFill>
                            <a:schemeClr val="bg2">
                              <a:lumMod val="25000"/>
                            </a:schemeClr>
                          </a:solidFill>
                          <a:effectLst/>
                          <a:latin typeface="Century Gothic" pitchFamily="34" charset="0"/>
                        </a:rPr>
                        <a:t>El alumno genere sus propios cuestionamientos para la resolución del proyecto.</a:t>
                      </a:r>
                    </a:p>
                    <a:p>
                      <a:pPr algn="just">
                        <a:lnSpc>
                          <a:spcPct val="115000"/>
                        </a:lnSpc>
                        <a:spcAft>
                          <a:spcPts val="0"/>
                        </a:spcAft>
                      </a:pPr>
                      <a:r>
                        <a:rPr lang="es-MX" sz="1050" dirty="0">
                          <a:solidFill>
                            <a:schemeClr val="bg2">
                              <a:lumMod val="25000"/>
                            </a:schemeClr>
                          </a:solidFill>
                          <a:effectLst/>
                          <a:latin typeface="Century Gothic" pitchFamily="34" charset="0"/>
                        </a:rPr>
                        <a:t>Que el alumno genere el material exploratorio resultado de sus investigaciones.</a:t>
                      </a:r>
                    </a:p>
                    <a:p>
                      <a:pPr algn="just">
                        <a:lnSpc>
                          <a:spcPct val="115000"/>
                        </a:lnSpc>
                        <a:spcAft>
                          <a:spcPts val="0"/>
                        </a:spcAft>
                      </a:pPr>
                      <a:r>
                        <a:rPr lang="es-MX" sz="1050" dirty="0">
                          <a:solidFill>
                            <a:schemeClr val="bg2">
                              <a:lumMod val="25000"/>
                            </a:schemeClr>
                          </a:solidFill>
                          <a:effectLst/>
                          <a:latin typeface="Century Gothic" pitchFamily="34" charset="0"/>
                        </a:rPr>
                        <a:t>  </a:t>
                      </a:r>
                    </a:p>
                    <a:p>
                      <a:pPr algn="just">
                        <a:lnSpc>
                          <a:spcPct val="115000"/>
                        </a:lnSpc>
                        <a:spcAft>
                          <a:spcPts val="0"/>
                        </a:spcAft>
                      </a:pPr>
                      <a:r>
                        <a:rPr lang="es-MX" sz="1050" b="1" dirty="0">
                          <a:solidFill>
                            <a:schemeClr val="bg2">
                              <a:lumMod val="75000"/>
                            </a:schemeClr>
                          </a:solidFill>
                          <a:effectLst/>
                          <a:latin typeface="Century Gothic" pitchFamily="34" charset="0"/>
                        </a:rPr>
                        <a:t>¿Cómo beneficia al aprendizaje el trabajo interdisciplinario?</a:t>
                      </a:r>
                    </a:p>
                    <a:p>
                      <a:pPr algn="just">
                        <a:lnSpc>
                          <a:spcPct val="115000"/>
                        </a:lnSpc>
                        <a:spcAft>
                          <a:spcPts val="0"/>
                        </a:spcAft>
                      </a:pPr>
                      <a:r>
                        <a:rPr lang="es-MX" sz="1050" dirty="0">
                          <a:solidFill>
                            <a:schemeClr val="bg2">
                              <a:lumMod val="25000"/>
                            </a:schemeClr>
                          </a:solidFill>
                          <a:effectLst/>
                          <a:latin typeface="Century Gothic" pitchFamily="34" charset="0"/>
                        </a:rPr>
                        <a:t>Para el desarrollo cognitivo de los alumnos, permitiendo implementar diferentes habilidades en el desarrollo de los procesos de la vida cotidiana.</a:t>
                      </a:r>
                    </a:p>
                    <a:p>
                      <a:pPr algn="just">
                        <a:lnSpc>
                          <a:spcPct val="115000"/>
                        </a:lnSpc>
                        <a:spcAft>
                          <a:spcPts val="0"/>
                        </a:spcAft>
                      </a:pPr>
                      <a:r>
                        <a:rPr lang="es-MX" sz="1100" dirty="0">
                          <a:effectLst/>
                          <a:latin typeface="Century Gothic" pitchFamily="34" charset="0"/>
                        </a:rPr>
                        <a:t> </a:t>
                      </a:r>
                      <a:endParaRPr lang="es-MX" sz="1100" dirty="0">
                        <a:effectLst/>
                        <a:latin typeface="Century Gothic" pitchFamily="34" charset="0"/>
                        <a:ea typeface="Arial" panose="020B0604020202020204" pitchFamily="34" charset="0"/>
                      </a:endParaRPr>
                    </a:p>
                  </a:txBody>
                  <a:tcPr marL="18543" marR="18543" marT="18543" marB="18543">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just">
                        <a:lnSpc>
                          <a:spcPct val="115000"/>
                        </a:lnSpc>
                        <a:spcAft>
                          <a:spcPts val="0"/>
                        </a:spcAft>
                      </a:pPr>
                      <a:r>
                        <a:rPr lang="es-MX" sz="1100" dirty="0">
                          <a:effectLst/>
                          <a:latin typeface="Century Gothic" pitchFamily="34" charset="0"/>
                        </a:rPr>
                        <a:t> </a:t>
                      </a:r>
                      <a:endParaRPr lang="es-MX" sz="1100" dirty="0">
                        <a:effectLst/>
                        <a:latin typeface="Century Gothic" pitchFamily="34" charset="0"/>
                        <a:ea typeface="Arial" panose="020B0604020202020204" pitchFamily="34" charset="0"/>
                      </a:endParaRPr>
                    </a:p>
                  </a:txBody>
                  <a:tcPr marL="18543" marR="18543" marT="18543" marB="18543">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a:txBody>
                    <a:bodyPr/>
                    <a:lstStyle/>
                    <a:p>
                      <a:pPr algn="just">
                        <a:lnSpc>
                          <a:spcPct val="115000"/>
                        </a:lnSpc>
                        <a:spcAft>
                          <a:spcPts val="0"/>
                        </a:spcAft>
                      </a:pPr>
                      <a:r>
                        <a:rPr lang="es-MX" sz="1100" dirty="0">
                          <a:effectLst/>
                          <a:latin typeface="Century Gothic" pitchFamily="34" charset="0"/>
                        </a:rPr>
                        <a:t> </a:t>
                      </a:r>
                    </a:p>
                    <a:p>
                      <a:pPr algn="just">
                        <a:lnSpc>
                          <a:spcPct val="115000"/>
                        </a:lnSpc>
                        <a:spcAft>
                          <a:spcPts val="0"/>
                        </a:spcAft>
                      </a:pPr>
                      <a:r>
                        <a:rPr lang="es-MX" sz="1100" b="1" dirty="0">
                          <a:solidFill>
                            <a:schemeClr val="bg2">
                              <a:lumMod val="75000"/>
                            </a:schemeClr>
                          </a:solidFill>
                          <a:effectLst/>
                          <a:latin typeface="Century Gothic" pitchFamily="34" charset="0"/>
                        </a:rPr>
                        <a:t>¿Qué implicaciones tiene, dentro del esquema de formación docente, el trabajo orientado hacia la interdisciplinariedad? </a:t>
                      </a:r>
                    </a:p>
                    <a:p>
                      <a:pPr marL="365125" lvl="6" indent="-182563" algn="just">
                        <a:lnSpc>
                          <a:spcPct val="115000"/>
                        </a:lnSpc>
                        <a:buFont typeface="+mj-lt"/>
                        <a:buAutoNum type="arabicPeriod"/>
                      </a:pPr>
                      <a:r>
                        <a:rPr lang="es-MX" sz="1100" u="none" strike="noStrike" dirty="0">
                          <a:solidFill>
                            <a:schemeClr val="bg2">
                              <a:lumMod val="25000"/>
                            </a:schemeClr>
                          </a:solidFill>
                          <a:effectLst/>
                          <a:latin typeface="Century Gothic" pitchFamily="34" charset="0"/>
                        </a:rPr>
                        <a:t>El docente pueda reconocer que el conocimiento no está acabado. Sigue revolucionando.</a:t>
                      </a:r>
                    </a:p>
                    <a:p>
                      <a:pPr marL="365125" lvl="6" indent="-182563" algn="just">
                        <a:lnSpc>
                          <a:spcPct val="115000"/>
                        </a:lnSpc>
                        <a:buFont typeface="+mj-lt"/>
                        <a:buAutoNum type="arabicPeriod"/>
                      </a:pPr>
                      <a:r>
                        <a:rPr lang="es-MX" sz="1100" u="none" strike="noStrike" dirty="0">
                          <a:solidFill>
                            <a:schemeClr val="bg2">
                              <a:lumMod val="25000"/>
                            </a:schemeClr>
                          </a:solidFill>
                          <a:effectLst/>
                          <a:latin typeface="Century Gothic" pitchFamily="34" charset="0"/>
                        </a:rPr>
                        <a:t>No hay una única forma de transmitir ese conocimiento.</a:t>
                      </a:r>
                    </a:p>
                    <a:p>
                      <a:pPr marL="365125" lvl="6" indent="-182563" algn="just">
                        <a:lnSpc>
                          <a:spcPct val="115000"/>
                        </a:lnSpc>
                        <a:buFont typeface="+mj-lt"/>
                        <a:buAutoNum type="arabicPeriod"/>
                      </a:pPr>
                      <a:r>
                        <a:rPr lang="es-MX" sz="1100" u="none" strike="noStrike" dirty="0">
                          <a:solidFill>
                            <a:schemeClr val="bg2">
                              <a:lumMod val="25000"/>
                            </a:schemeClr>
                          </a:solidFill>
                          <a:effectLst/>
                          <a:latin typeface="Century Gothic" pitchFamily="34" charset="0"/>
                        </a:rPr>
                        <a:t>No hay una única forma para que ese conocimiento sea comprendido por los estudiantes.</a:t>
                      </a:r>
                    </a:p>
                    <a:p>
                      <a:pPr marL="365125" lvl="6" indent="-182563" algn="just">
                        <a:lnSpc>
                          <a:spcPct val="115000"/>
                        </a:lnSpc>
                        <a:buFont typeface="+mj-lt"/>
                        <a:buAutoNum type="arabicPeriod"/>
                      </a:pPr>
                      <a:r>
                        <a:rPr lang="es-MX" sz="1100" u="none" strike="noStrike" dirty="0">
                          <a:solidFill>
                            <a:schemeClr val="bg2">
                              <a:lumMod val="25000"/>
                            </a:schemeClr>
                          </a:solidFill>
                          <a:effectLst/>
                          <a:latin typeface="Century Gothic" pitchFamily="34" charset="0"/>
                        </a:rPr>
                        <a:t>El modo de acceso a ese conocimiento no puede ser único.</a:t>
                      </a:r>
                    </a:p>
                    <a:p>
                      <a:pPr algn="just">
                        <a:lnSpc>
                          <a:spcPct val="115000"/>
                        </a:lnSpc>
                        <a:spcAft>
                          <a:spcPts val="0"/>
                        </a:spcAft>
                      </a:pPr>
                      <a:r>
                        <a:rPr lang="es-MX" sz="1100" dirty="0">
                          <a:effectLst/>
                          <a:latin typeface="Century Gothic" pitchFamily="34" charset="0"/>
                        </a:rPr>
                        <a:t> </a:t>
                      </a:r>
                    </a:p>
                    <a:p>
                      <a:pPr algn="just">
                        <a:lnSpc>
                          <a:spcPct val="115000"/>
                        </a:lnSpc>
                        <a:spcAft>
                          <a:spcPts val="0"/>
                        </a:spcAft>
                      </a:pPr>
                      <a:r>
                        <a:rPr lang="es-MX" sz="1100" b="1" dirty="0">
                          <a:solidFill>
                            <a:schemeClr val="bg2">
                              <a:lumMod val="75000"/>
                            </a:schemeClr>
                          </a:solidFill>
                          <a:effectLst/>
                          <a:latin typeface="Century Gothic" pitchFamily="34" charset="0"/>
                        </a:rPr>
                        <a:t>¿Qué dimensiones deben tenerse en cuenta para proyectos interdisciplinarios?</a:t>
                      </a:r>
                    </a:p>
                    <a:p>
                      <a:pPr algn="just">
                        <a:lnSpc>
                          <a:spcPct val="115000"/>
                        </a:lnSpc>
                        <a:spcAft>
                          <a:spcPts val="0"/>
                        </a:spcAft>
                      </a:pPr>
                      <a:r>
                        <a:rPr lang="es-MX" sz="1100" dirty="0">
                          <a:solidFill>
                            <a:schemeClr val="bg2">
                              <a:lumMod val="25000"/>
                            </a:schemeClr>
                          </a:solidFill>
                          <a:effectLst/>
                          <a:latin typeface="Century Gothic" pitchFamily="34" charset="0"/>
                        </a:rPr>
                        <a:t>El proyecto debe ser atractivo, novedoso y actual para los alumnos.</a:t>
                      </a:r>
                    </a:p>
                    <a:p>
                      <a:pPr algn="just">
                        <a:lnSpc>
                          <a:spcPct val="115000"/>
                        </a:lnSpc>
                        <a:spcAft>
                          <a:spcPts val="0"/>
                        </a:spcAft>
                      </a:pPr>
                      <a:r>
                        <a:rPr lang="es-MX" sz="1100" dirty="0">
                          <a:effectLst/>
                          <a:latin typeface="Century Gothic" pitchFamily="34" charset="0"/>
                        </a:rPr>
                        <a:t> </a:t>
                      </a:r>
                      <a:endParaRPr lang="es-MX" sz="1100" dirty="0">
                        <a:effectLst/>
                        <a:latin typeface="Century Gothic" pitchFamily="34" charset="0"/>
                        <a:ea typeface="Arial" panose="020B0604020202020204" pitchFamily="34" charset="0"/>
                      </a:endParaRPr>
                    </a:p>
                  </a:txBody>
                  <a:tcPr marL="18543" marR="18543" marT="18543" marB="18543">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1916832"/>
            <a:ext cx="6768752" cy="3970318"/>
          </a:xfrm>
          <a:prstGeom prst="rect">
            <a:avLst/>
          </a:prstGeom>
        </p:spPr>
        <p:txBody>
          <a:bodyPr wrap="square">
            <a:spAutoFit/>
          </a:bodyPr>
          <a:lstStyle/>
          <a:p>
            <a:endParaRPr lang="es-MX" dirty="0" smtClean="0"/>
          </a:p>
          <a:p>
            <a:r>
              <a:rPr lang="es-MX" dirty="0" smtClean="0"/>
              <a:t>José Fidel Maldonado Hernández           -- MATEMÁTICAS</a:t>
            </a:r>
          </a:p>
          <a:p>
            <a:endParaRPr lang="es-MX" dirty="0" smtClean="0"/>
          </a:p>
          <a:p>
            <a:r>
              <a:rPr lang="es-MX" dirty="0" smtClean="0"/>
              <a:t>Eduardo Sarmiento Gutiérrez  	 -- LÓGICA </a:t>
            </a:r>
          </a:p>
          <a:p>
            <a:endParaRPr lang="es-MX" dirty="0" smtClean="0"/>
          </a:p>
          <a:p>
            <a:r>
              <a:rPr lang="es-MX" dirty="0" smtClean="0"/>
              <a:t>Luis Francisco Aldana  Pérez  		-- INFORMÁTICA</a:t>
            </a:r>
          </a:p>
          <a:p>
            <a:endParaRPr lang="es-MX" dirty="0" smtClean="0"/>
          </a:p>
          <a:p>
            <a:endParaRPr lang="es-MX" dirty="0"/>
          </a:p>
          <a:p>
            <a:endParaRPr lang="es-MX" dirty="0" smtClean="0"/>
          </a:p>
          <a:p>
            <a:r>
              <a:rPr lang="es-MX" dirty="0" smtClean="0"/>
              <a:t>Ciclo escolar 2018 – 2019</a:t>
            </a:r>
          </a:p>
          <a:p>
            <a:endParaRPr lang="es-MX" dirty="0" smtClean="0"/>
          </a:p>
          <a:p>
            <a:r>
              <a:rPr lang="es-MX" dirty="0" smtClean="0"/>
              <a:t>Fecha de inicio: Septiembre 2018</a:t>
            </a:r>
          </a:p>
          <a:p>
            <a:r>
              <a:rPr lang="es-MX" dirty="0" smtClean="0"/>
              <a:t>Fecha de termino: Febrero 2019</a:t>
            </a:r>
          </a:p>
          <a:p>
            <a:endParaRPr lang="es-MX" dirty="0" smtClean="0"/>
          </a:p>
        </p:txBody>
      </p:sp>
      <p:sp>
        <p:nvSpPr>
          <p:cNvPr id="5" name="4 Título"/>
          <p:cNvSpPr>
            <a:spLocks noGrp="1"/>
          </p:cNvSpPr>
          <p:nvPr>
            <p:ph type="title"/>
          </p:nvPr>
        </p:nvSpPr>
        <p:spPr/>
        <p:txBody>
          <a:bodyPr>
            <a:normAutofit fontScale="90000"/>
          </a:bodyPr>
          <a:lstStyle/>
          <a:p>
            <a:r>
              <a:rPr lang="es-MX"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A.L.I.C.I.A. </a:t>
            </a:r>
            <a:r>
              <a:rPr lang="es-MX" dirty="0" smtClean="0"/>
              <a:t/>
            </a:r>
            <a:br>
              <a:rPr lang="es-MX" dirty="0" smtClean="0"/>
            </a:br>
            <a:r>
              <a:rPr lang="es-MX"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 el mundo de las matemáticas</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descr="IMG_20180525_130256.jpg"/>
          <p:cNvPicPr>
            <a:picLocks noGrp="1" noChangeAspect="1"/>
          </p:cNvPicPr>
          <p:nvPr>
            <p:ph type="pic" idx="1"/>
          </p:nvPr>
        </p:nvPicPr>
        <p:blipFill>
          <a:blip r:embed="rId2" cstate="print"/>
          <a:srcRect l="14634" r="14634"/>
          <a:stretch>
            <a:fillRect/>
          </a:stretch>
        </p:blipFill>
        <p:spPr/>
      </p:pic>
      <p:sp>
        <p:nvSpPr>
          <p:cNvPr id="4" name="3 Marcador de texto"/>
          <p:cNvSpPr>
            <a:spLocks noGrp="1"/>
          </p:cNvSpPr>
          <p:nvPr>
            <p:ph type="body" sz="half" idx="2"/>
          </p:nvPr>
        </p:nvSpPr>
        <p:spPr/>
        <p:txBody>
          <a:bodyPr/>
          <a:lstStyle/>
          <a:p>
            <a:r>
              <a:rPr lang="es-ES" dirty="0" smtClean="0"/>
              <a:t>2da Reunión</a:t>
            </a:r>
            <a:endParaRPr lang="es-MX" dirty="0"/>
          </a:p>
        </p:txBody>
      </p:sp>
      <p:pic>
        <p:nvPicPr>
          <p:cNvPr id="6" name="5 Imagen" descr="IMG_20180525_131554.jpg"/>
          <p:cNvPicPr>
            <a:picLocks noChangeAspect="1"/>
          </p:cNvPicPr>
          <p:nvPr/>
        </p:nvPicPr>
        <p:blipFill>
          <a:blip r:embed="rId3" cstate="print"/>
          <a:srcRect r="20075"/>
          <a:stretch>
            <a:fillRect/>
          </a:stretch>
        </p:blipFill>
        <p:spPr>
          <a:xfrm>
            <a:off x="5580112" y="1556792"/>
            <a:ext cx="3347864" cy="23561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6 Imagen" descr="IMG_20180525_130244.jpg"/>
          <p:cNvPicPr>
            <a:picLocks noChangeAspect="1"/>
          </p:cNvPicPr>
          <p:nvPr/>
        </p:nvPicPr>
        <p:blipFill>
          <a:blip r:embed="rId4" cstate="print"/>
          <a:stretch>
            <a:fillRect/>
          </a:stretch>
        </p:blipFill>
        <p:spPr>
          <a:xfrm>
            <a:off x="5616624" y="4363139"/>
            <a:ext cx="3203848" cy="1802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IMG_20180525_130231.jpg"/>
          <p:cNvPicPr>
            <a:picLocks noChangeAspect="1"/>
          </p:cNvPicPr>
          <p:nvPr/>
        </p:nvPicPr>
        <p:blipFill>
          <a:blip r:embed="rId2" cstate="print">
            <a:lum contrast="-20000"/>
          </a:blip>
          <a:srcRect l="26375"/>
          <a:stretch>
            <a:fillRect/>
          </a:stretch>
        </p:blipFill>
        <p:spPr>
          <a:xfrm>
            <a:off x="611560" y="476672"/>
            <a:ext cx="3864252"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10 Imagen" descr="IMG_20180525_130310.jpg"/>
          <p:cNvPicPr>
            <a:picLocks noChangeAspect="1"/>
          </p:cNvPicPr>
          <p:nvPr/>
        </p:nvPicPr>
        <p:blipFill>
          <a:blip r:embed="rId3" cstate="print">
            <a:lum bright="10000" contrast="-20000"/>
          </a:blip>
          <a:stretch>
            <a:fillRect/>
          </a:stretch>
        </p:blipFill>
        <p:spPr>
          <a:xfrm>
            <a:off x="3203848" y="3861048"/>
            <a:ext cx="4928547" cy="27723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11 Imagen" descr="IMG_20180525_135814.jpg"/>
          <p:cNvPicPr>
            <a:picLocks noChangeAspect="1"/>
          </p:cNvPicPr>
          <p:nvPr/>
        </p:nvPicPr>
        <p:blipFill>
          <a:blip r:embed="rId4" cstate="print">
            <a:lum bright="10000" contrast="-30000"/>
          </a:blip>
          <a:stretch>
            <a:fillRect/>
          </a:stretch>
        </p:blipFill>
        <p:spPr>
          <a:xfrm rot="318372">
            <a:off x="5325914" y="676509"/>
            <a:ext cx="3463870" cy="19484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a:spLocks noGrp="1"/>
          </p:cNvSpPr>
          <p:nvPr>
            <p:ph type="ctrTitle"/>
          </p:nvPr>
        </p:nvSpPr>
        <p:spPr>
          <a:xfrm>
            <a:off x="1432560" y="359898"/>
            <a:ext cx="7406640" cy="1472184"/>
          </a:xfrm>
        </p:spPr>
        <p:txBody>
          <a:bodyPr/>
          <a:lstStyle/>
          <a:p>
            <a:r>
              <a:rPr lang="es-MX" dirty="0" smtClean="0"/>
              <a:t>3ra Reunión</a:t>
            </a:r>
            <a:endParaRPr lang="es-MX" dirty="0"/>
          </a:p>
        </p:txBody>
      </p:sp>
      <p:sp>
        <p:nvSpPr>
          <p:cNvPr id="8" name="3 Subtítulo"/>
          <p:cNvSpPr>
            <a:spLocks noGrp="1"/>
          </p:cNvSpPr>
          <p:nvPr>
            <p:ph type="subTitle" idx="1"/>
          </p:nvPr>
        </p:nvSpPr>
        <p:spPr>
          <a:xfrm>
            <a:off x="1432560" y="1850064"/>
            <a:ext cx="7406640" cy="1752600"/>
          </a:xfrm>
        </p:spPr>
        <p:txBody>
          <a:bodyPr>
            <a:normAutofit/>
          </a:bodyPr>
          <a:lstStyle/>
          <a:p>
            <a:r>
              <a:rPr lang="es-MX" sz="2200" b="1" dirty="0" smtClean="0"/>
              <a:t>Planeación general del proyecto interdisciplinario</a:t>
            </a:r>
            <a:endParaRPr lang="es-MX" sz="2200" dirty="0" smtClean="0"/>
          </a:p>
          <a:p>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7476" t="1569" r="4818" b="6296"/>
          <a:stretch/>
        </p:blipFill>
        <p:spPr>
          <a:xfrm>
            <a:off x="1254091" y="692695"/>
            <a:ext cx="7494373" cy="5904657"/>
          </a:xfrm>
          <a:prstGeom prst="rect">
            <a:avLst/>
          </a:prstGeom>
        </p:spPr>
      </p:pic>
      <p:sp>
        <p:nvSpPr>
          <p:cNvPr id="7" name="Rectángulo 6"/>
          <p:cNvSpPr/>
          <p:nvPr/>
        </p:nvSpPr>
        <p:spPr>
          <a:xfrm>
            <a:off x="2499166" y="-57001"/>
            <a:ext cx="5683800"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a:t>
            </a:r>
            <a:r>
              <a:rPr lang="es-ES" sz="2400" b="1" dirty="0" smtClean="0">
                <a:solidFill>
                  <a:srgbClr val="CC4125"/>
                </a:solidFill>
                <a:latin typeface="Arial" pitchFamily="34" charset="0"/>
                <a:ea typeface="Century Gothic" pitchFamily="34" charset="0"/>
                <a:cs typeface="Century Gothic" pitchFamily="34" charset="0"/>
              </a:rPr>
              <a:t>7  Formas de evaluación</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2201" t="8000" r="5113"/>
          <a:stretch/>
        </p:blipFill>
        <p:spPr>
          <a:xfrm>
            <a:off x="1259042" y="239370"/>
            <a:ext cx="7705446" cy="642999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6400" r="31800" b="51050"/>
          <a:stretch/>
        </p:blipFill>
        <p:spPr>
          <a:xfrm>
            <a:off x="1115616" y="-1"/>
            <a:ext cx="5400600" cy="6804713"/>
          </a:xfrm>
          <a:prstGeom prst="rect">
            <a:avLst/>
          </a:prstGeom>
        </p:spPr>
      </p:pic>
      <p:sp>
        <p:nvSpPr>
          <p:cNvPr id="9" name="Rectángulo 8"/>
          <p:cNvSpPr/>
          <p:nvPr/>
        </p:nvSpPr>
        <p:spPr>
          <a:xfrm>
            <a:off x="6516216" y="764704"/>
            <a:ext cx="2563522" cy="1754326"/>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lvl="0" algn="ctr" fontAlgn="base">
              <a:spcBef>
                <a:spcPct val="0"/>
              </a:spcBef>
              <a:spcAft>
                <a:spcPct val="0"/>
              </a:spcAft>
            </a:pPr>
            <a:r>
              <a:rPr lang="es-ES" sz="2800" b="1" dirty="0" smtClean="0">
                <a:solidFill>
                  <a:srgbClr val="CC4125"/>
                </a:solidFill>
                <a:latin typeface="Arial" pitchFamily="34" charset="0"/>
                <a:ea typeface="Century Gothic" pitchFamily="34" charset="0"/>
                <a:cs typeface="Century Gothic" pitchFamily="34" charset="0"/>
              </a:rPr>
              <a:t>Formas </a:t>
            </a:r>
          </a:p>
          <a:p>
            <a:pPr lvl="0" algn="ctr" fontAlgn="base">
              <a:spcBef>
                <a:spcPct val="0"/>
              </a:spcBef>
              <a:spcAft>
                <a:spcPct val="0"/>
              </a:spcAft>
            </a:pPr>
            <a:r>
              <a:rPr lang="es-ES" sz="2800" b="1" dirty="0" smtClean="0">
                <a:solidFill>
                  <a:srgbClr val="CC4125"/>
                </a:solidFill>
                <a:latin typeface="Arial" pitchFamily="34" charset="0"/>
                <a:ea typeface="Century Gothic" pitchFamily="34" charset="0"/>
                <a:cs typeface="Century Gothic" pitchFamily="34" charset="0"/>
              </a:rPr>
              <a:t>de evaluación</a:t>
            </a:r>
          </a:p>
          <a:p>
            <a:pPr lvl="0" algn="ctr" fontAlgn="base">
              <a:spcBef>
                <a:spcPct val="0"/>
              </a:spcBef>
              <a:spcAft>
                <a:spcPct val="0"/>
              </a:spcAft>
            </a:pPr>
            <a:endParaRPr lang="es-ES" sz="2800" b="1" dirty="0">
              <a:solidFill>
                <a:srgbClr val="CC4125"/>
              </a:solidFill>
              <a:latin typeface="Arial" pitchFamily="34" charset="0"/>
              <a:cs typeface="Arial" pitchFamily="34" charset="0"/>
            </a:endParaRPr>
          </a:p>
          <a:p>
            <a:pPr lvl="0" algn="ctr" fontAlgn="base">
              <a:spcBef>
                <a:spcPct val="0"/>
              </a:spcBef>
              <a:spcAft>
                <a:spcPct val="0"/>
              </a:spcAft>
            </a:pPr>
            <a:r>
              <a:rPr lang="es-ES" sz="2400" b="1" i="1" dirty="0" smtClean="0">
                <a:solidFill>
                  <a:srgbClr val="CC4125"/>
                </a:solidFill>
                <a:latin typeface="Arial" pitchFamily="34" charset="0"/>
                <a:cs typeface="Arial" pitchFamily="34" charset="0"/>
              </a:rPr>
              <a:t>Formativa</a:t>
            </a:r>
            <a:endParaRPr lang="es-MX" sz="11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22001" t="50000" r="31800"/>
          <a:stretch/>
        </p:blipFill>
        <p:spPr>
          <a:xfrm>
            <a:off x="2470478" y="72008"/>
            <a:ext cx="4621802" cy="6669360"/>
          </a:xfrm>
          <a:prstGeom prst="rect">
            <a:avLst/>
          </a:prstGeom>
        </p:spPr>
      </p:pic>
    </p:spTree>
    <p:extLst>
      <p:ext uri="{BB962C8B-B14F-4D97-AF65-F5344CB8AC3E}">
        <p14:creationId xmlns:p14="http://schemas.microsoft.com/office/powerpoint/2010/main" val="627900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6536" t="1001" r="22039" b="3858"/>
          <a:stretch/>
        </p:blipFill>
        <p:spPr>
          <a:xfrm>
            <a:off x="1403648" y="44623"/>
            <a:ext cx="3240360" cy="6692047"/>
          </a:xfrm>
          <a:prstGeom prst="rect">
            <a:avLst/>
          </a:prstGeom>
        </p:spPr>
      </p:pic>
      <p:sp>
        <p:nvSpPr>
          <p:cNvPr id="3" name="Rectángulo 2"/>
          <p:cNvSpPr/>
          <p:nvPr/>
        </p:nvSpPr>
        <p:spPr>
          <a:xfrm>
            <a:off x="4788024" y="476672"/>
            <a:ext cx="3961341" cy="1323439"/>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lvl="0" algn="ctr" fontAlgn="base">
              <a:spcBef>
                <a:spcPct val="0"/>
              </a:spcBef>
              <a:spcAft>
                <a:spcPct val="0"/>
              </a:spcAft>
            </a:pPr>
            <a:r>
              <a:rPr lang="es-ES" sz="2800" b="1" dirty="0" smtClean="0">
                <a:solidFill>
                  <a:srgbClr val="CC4125"/>
                </a:solidFill>
                <a:latin typeface="Arial" pitchFamily="34" charset="0"/>
                <a:ea typeface="Century Gothic" pitchFamily="34" charset="0"/>
                <a:cs typeface="Century Gothic" pitchFamily="34" charset="0"/>
              </a:rPr>
              <a:t>Formas de evaluación</a:t>
            </a:r>
          </a:p>
          <a:p>
            <a:pPr lvl="0" algn="ctr" fontAlgn="base">
              <a:spcBef>
                <a:spcPct val="0"/>
              </a:spcBef>
              <a:spcAft>
                <a:spcPct val="0"/>
              </a:spcAft>
            </a:pPr>
            <a:endParaRPr lang="es-ES" sz="2800" b="1" dirty="0">
              <a:solidFill>
                <a:srgbClr val="CC4125"/>
              </a:solidFill>
              <a:latin typeface="Arial" pitchFamily="34" charset="0"/>
              <a:cs typeface="Arial" pitchFamily="34" charset="0"/>
            </a:endParaRPr>
          </a:p>
          <a:p>
            <a:pPr lvl="0" algn="ctr" fontAlgn="base">
              <a:spcBef>
                <a:spcPct val="0"/>
              </a:spcBef>
              <a:spcAft>
                <a:spcPct val="0"/>
              </a:spcAft>
            </a:pPr>
            <a:r>
              <a:rPr lang="es-ES" sz="2400" b="1" i="1" dirty="0" err="1" smtClean="0">
                <a:solidFill>
                  <a:srgbClr val="CC4125"/>
                </a:solidFill>
                <a:latin typeface="Arial" pitchFamily="34" charset="0"/>
                <a:cs typeface="Arial" pitchFamily="34" charset="0"/>
              </a:rPr>
              <a:t>Sumativa</a:t>
            </a:r>
            <a:endParaRPr lang="es-MX" sz="1100" i="1" dirty="0">
              <a:latin typeface="Arial" pitchFamily="34" charset="0"/>
              <a:cs typeface="Arial" pitchFamily="34" charset="0"/>
            </a:endParaRPr>
          </a:p>
        </p:txBody>
      </p:sp>
    </p:spTree>
    <p:extLst>
      <p:ext uri="{BB962C8B-B14F-4D97-AF65-F5344CB8AC3E}">
        <p14:creationId xmlns:p14="http://schemas.microsoft.com/office/powerpoint/2010/main" val="309518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50544192"/>
              </p:ext>
            </p:extLst>
          </p:nvPr>
        </p:nvGraphicFramePr>
        <p:xfrm>
          <a:off x="1230257" y="1950040"/>
          <a:ext cx="7499350" cy="4791328"/>
        </p:xfrm>
        <a:graphic>
          <a:graphicData uri="http://schemas.openxmlformats.org/drawingml/2006/table">
            <a:tbl>
              <a:tblPr/>
              <a:tblGrid>
                <a:gridCol w="7499350"/>
              </a:tblGrid>
              <a:tr h="4791328">
                <a:tc>
                  <a:txBody>
                    <a:bodyPr/>
                    <a:lstStyle/>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El bajo rendimiento y la alta reprobación que se presenta en el aprendizaje de las matemáticas es una grave problemática en un alto porcentaje de alumnos de todos los niveles educativos en nuestro país. Lo anterior repercute en una deficiencia en el desarrollo del razonamiento, del pensamiento lógico y analítico ya que ayuda a ordenar ideas para expresarlas adecuadamente, así como en la resolución práctica de problemas al poder identificar prioridades. </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Partiendo de las estadísticas de reprobación parcial de los estudiantes de 4º grado de Preparatoria nos dimos a la tarea de realizar un ejercicio de reflexión colectiva entre el personal docente del área, así como de áreas del conocimiento, junto con los alumnos de 4º grado de Preparatoria, de donde surgieron las siguientes preguntas:</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¿Por qué tienen que ser tan difíciles y tan aburridas las matemáticas?</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¿Tienen una aplicación real para la vida los conocimientos matemáticos que vemos en la Preparatoria?</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¿Por qué hay un bajo rendimiento y un alto índice de reprobación en esa materia?</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¿Habrá otra forma de enseñar y aprender las matemática¿</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Con las respuestas que se daban pudimos percatarnos que esta problemática es multicausal, donde algunas de estas causas rebasan por completo al contexto escolar y se sustentan en el contexto económico y social en el cual se desarrollan los alumnos, así como el contexto familiar y las situaciones anímicas y </a:t>
                      </a:r>
                      <a:r>
                        <a:rPr lang="es-MX" sz="1200" b="0" i="0" u="none" strike="noStrike" dirty="0" err="1">
                          <a:solidFill>
                            <a:srgbClr val="000000"/>
                          </a:solidFill>
                          <a:effectLst/>
                          <a:latin typeface="Century Gothic" panose="020B0502020202020204" pitchFamily="34" charset="0"/>
                        </a:rPr>
                        <a:t>psico</a:t>
                      </a:r>
                      <a:r>
                        <a:rPr lang="es-MX" sz="1200" b="0" i="0" u="none" strike="noStrike" dirty="0">
                          <a:solidFill>
                            <a:srgbClr val="000000"/>
                          </a:solidFill>
                          <a:effectLst/>
                          <a:latin typeface="Century Gothic" panose="020B0502020202020204" pitchFamily="34" charset="0"/>
                        </a:rPr>
                        <a:t>-emocionales que presentan los alumnos y maestros.</a:t>
                      </a:r>
                      <a:endParaRPr lang="es-MX" sz="2800" dirty="0">
                        <a:effectLst/>
                      </a:endParaRPr>
                    </a:p>
                    <a:p>
                      <a:pPr marR="114300" algn="just" rtl="0" fontAlgn="t">
                        <a:spcBef>
                          <a:spcPts val="370"/>
                        </a:spcBef>
                        <a:spcAft>
                          <a:spcPts val="0"/>
                        </a:spcAft>
                      </a:pPr>
                      <a:r>
                        <a:rPr lang="es-MX" sz="1200" b="0" i="0" u="none" strike="noStrike" dirty="0">
                          <a:solidFill>
                            <a:srgbClr val="000000"/>
                          </a:solidFill>
                          <a:effectLst/>
                          <a:latin typeface="Century Gothic" panose="020B0502020202020204" pitchFamily="34" charset="0"/>
                        </a:rPr>
                        <a:t>Dentro del ámbito escolar fue recurrente el cuestionamiento acerca de si existen formas diferentes, más divertidas, lúdicas y atractivas de impartir las matemáticas para que ayuden a los alumnos a despertar un interés en la forma de enseñanza y facilite su aprendizaje, para ello se pensó en conjunción de otras disciplinas para desarrollar formas diferentes de aprender y aprehender el conocimiento matemático.</a:t>
                      </a:r>
                      <a:endParaRPr lang="es-MX" sz="28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259632" y="620688"/>
            <a:ext cx="74993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altLang="es-MX" sz="1600" b="1" i="0" u="none" strike="noStrike" cap="none" normalizeH="0" baseline="0" dirty="0" smtClean="0">
                <a:ln>
                  <a:noFill/>
                </a:ln>
                <a:solidFill>
                  <a:srgbClr val="1C4587"/>
                </a:solidFill>
                <a:effectLst/>
                <a:latin typeface="Century Gothic" panose="020B0502020202020204" pitchFamily="34" charset="0"/>
              </a:rPr>
              <a:t>Contexto. </a:t>
            </a:r>
            <a:r>
              <a:rPr kumimoji="0" lang="es-MX" altLang="es-MX" sz="1600" b="0" i="0" u="none" strike="noStrike" cap="none" normalizeH="0" baseline="0" dirty="0" smtClean="0">
                <a:ln>
                  <a:noFill/>
                </a:ln>
                <a:solidFill>
                  <a:srgbClr val="1C4587"/>
                </a:solidFill>
                <a:effectLst/>
                <a:latin typeface="Century Gothic" panose="020B0502020202020204" pitchFamily="34" charset="0"/>
              </a:rPr>
              <a:t>Justifica las circunstancias o elementos de la realidad en los que se da el problema</a:t>
            </a:r>
            <a:r>
              <a:rPr kumimoji="0" lang="es-MX" altLang="es-MX" sz="1600" b="0" i="0" u="none" strike="noStrike" cap="none" normalizeH="0" baseline="0" dirty="0" smtClean="0">
                <a:ln>
                  <a:noFill/>
                </a:ln>
                <a:solidFill>
                  <a:srgbClr val="000000"/>
                </a:solidFill>
                <a:effectLst/>
                <a:latin typeface="Century Gothic" panose="020B0502020202020204" pitchFamily="34" charset="0"/>
              </a:rPr>
              <a:t>.</a:t>
            </a:r>
            <a:r>
              <a:rPr kumimoji="0" lang="es-MX" altLang="es-MX" sz="1600" b="1" i="0" u="none" strike="noStrike" cap="none" normalizeH="0" baseline="0" dirty="0" smtClean="0">
                <a:ln>
                  <a:noFill/>
                </a:ln>
                <a:solidFill>
                  <a:srgbClr val="FF0000"/>
                </a:solidFill>
                <a:effectLst/>
                <a:latin typeface="Century Gothic" panose="020B0502020202020204" pitchFamily="34" charset="0"/>
              </a:rPr>
              <a:t> </a:t>
            </a:r>
            <a:endParaRPr kumimoji="0" lang="es-MX" altLang="es-MX"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smtClean="0">
                <a:ln>
                  <a:noFill/>
                </a:ln>
                <a:solidFill>
                  <a:srgbClr val="1C4587"/>
                </a:solidFill>
                <a:effectLst/>
                <a:latin typeface="Century Gothic" panose="020B0502020202020204" pitchFamily="34" charset="0"/>
              </a:rPr>
              <a:t>     Introducción y/o justificación del proyecto.</a:t>
            </a:r>
            <a:endParaRPr kumimoji="0" lang="es-MX" altLang="es-MX"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4296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23975712"/>
              </p:ext>
            </p:extLst>
          </p:nvPr>
        </p:nvGraphicFramePr>
        <p:xfrm>
          <a:off x="1115616" y="1135792"/>
          <a:ext cx="7848872" cy="5173528"/>
        </p:xfrm>
        <a:graphic>
          <a:graphicData uri="http://schemas.openxmlformats.org/drawingml/2006/table">
            <a:tbl>
              <a:tblPr/>
              <a:tblGrid>
                <a:gridCol w="7848872"/>
              </a:tblGrid>
              <a:tr h="648072">
                <a:tc>
                  <a:txBody>
                    <a:bodyPr/>
                    <a:lstStyle/>
                    <a:p>
                      <a:pPr algn="ctr" rtl="0" fontAlgn="t">
                        <a:spcBef>
                          <a:spcPts val="0"/>
                        </a:spcBef>
                        <a:spcAft>
                          <a:spcPts val="0"/>
                        </a:spcAft>
                      </a:pPr>
                      <a:r>
                        <a:rPr lang="es-MX" sz="1200" b="1" i="0" u="none" strike="noStrike" dirty="0">
                          <a:solidFill>
                            <a:srgbClr val="1C4587"/>
                          </a:solidFill>
                          <a:effectLst/>
                          <a:latin typeface="Century Gothic" panose="020B0502020202020204" pitchFamily="34" charset="0"/>
                        </a:rPr>
                        <a:t>Resolver un problema</a:t>
                      </a:r>
                      <a:endParaRPr lang="es-MX" sz="1600" dirty="0">
                        <a:effectLst/>
                      </a:endParaRPr>
                    </a:p>
                    <a:p>
                      <a:pPr algn="ctr" rtl="0" fontAlgn="t">
                        <a:spcBef>
                          <a:spcPts val="0"/>
                        </a:spcBef>
                        <a:spcAft>
                          <a:spcPts val="0"/>
                        </a:spcAft>
                      </a:pPr>
                      <a:r>
                        <a:rPr lang="es-MX" sz="1200" b="0" i="0" u="none" strike="noStrike" dirty="0">
                          <a:solidFill>
                            <a:srgbClr val="1C4587"/>
                          </a:solidFill>
                          <a:effectLst/>
                          <a:latin typeface="Century Gothic" panose="020B0502020202020204" pitchFamily="34" charset="0"/>
                        </a:rPr>
                        <a:t>Explicar de manera detallada cómo se puede abordar y/o solucionar el problema.</a:t>
                      </a:r>
                      <a:endParaRPr lang="es-MX" sz="1600" dirty="0">
                        <a:effectLst/>
                      </a:endParaRPr>
                    </a:p>
                    <a:p>
                      <a:pPr fontAlgn="t"/>
                      <a:r>
                        <a:rPr lang="es-MX" sz="1100" dirty="0">
                          <a:effectLst/>
                        </a:rPr>
                        <a:t/>
                      </a:r>
                      <a:br>
                        <a:rPr lang="es-MX" sz="1100" dirty="0">
                          <a:effectLst/>
                        </a:rPr>
                      </a:br>
                      <a:endParaRPr lang="es-MX" sz="1100" dirty="0">
                        <a:effectLst/>
                      </a:endParaRPr>
                    </a:p>
                  </a:txBody>
                  <a:tcPr marL="21018" marR="21018" marT="21018" marB="2101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4430452">
                <a:tc>
                  <a:txBody>
                    <a:bodyPr/>
                    <a:lstStyle/>
                    <a:p>
                      <a:pPr algn="just" rtl="0" fontAlgn="t">
                        <a:spcBef>
                          <a:spcPts val="0"/>
                        </a:spcBef>
                        <a:spcAft>
                          <a:spcPts val="0"/>
                        </a:spcAft>
                      </a:pPr>
                      <a:r>
                        <a:rPr lang="es-MX" sz="1400" b="0" i="0" u="none" strike="noStrike" dirty="0">
                          <a:solidFill>
                            <a:srgbClr val="000000"/>
                          </a:solidFill>
                          <a:effectLst/>
                          <a:latin typeface="Century Gothic" panose="020B0502020202020204" pitchFamily="34" charset="0"/>
                        </a:rPr>
                        <a:t>Problema: El bajo rendimiento y la alta reprobación que se presenta en el aprendizaje de las matemáticas junto con la apatía, rechazo y hasta temor hacia el aprendizaje de las matemáticas.  </a:t>
                      </a:r>
                      <a:endParaRPr lang="es-MX" sz="2000" dirty="0">
                        <a:effectLst/>
                      </a:endParaRPr>
                    </a:p>
                    <a:p>
                      <a:pPr algn="just" rtl="0" fontAlgn="t">
                        <a:spcBef>
                          <a:spcPts val="0"/>
                        </a:spcBef>
                        <a:spcAft>
                          <a:spcPts val="0"/>
                        </a:spcAft>
                      </a:pPr>
                      <a:r>
                        <a:rPr lang="es-MX" sz="2000" dirty="0">
                          <a:effectLst/>
                        </a:rPr>
                        <a:t/>
                      </a:r>
                      <a:br>
                        <a:rPr lang="es-MX" sz="2000" dirty="0">
                          <a:effectLst/>
                        </a:rPr>
                      </a:br>
                      <a:r>
                        <a:rPr lang="es-MX" sz="1400" b="0" i="0" u="none" strike="noStrike" dirty="0" smtClean="0">
                          <a:solidFill>
                            <a:srgbClr val="000000"/>
                          </a:solidFill>
                          <a:effectLst/>
                          <a:latin typeface="Century Gothic" panose="020B0502020202020204" pitchFamily="34" charset="0"/>
                        </a:rPr>
                        <a:t>Se </a:t>
                      </a:r>
                      <a:r>
                        <a:rPr lang="es-MX" sz="1400" b="0" i="0" u="none" strike="noStrike" dirty="0">
                          <a:solidFill>
                            <a:srgbClr val="000000"/>
                          </a:solidFill>
                          <a:effectLst/>
                          <a:latin typeface="Century Gothic" panose="020B0502020202020204" pitchFamily="34" charset="0"/>
                        </a:rPr>
                        <a:t>trata de un problema de fondo que atañe a todo el sistema educativo y que </a:t>
                      </a:r>
                      <a:r>
                        <a:rPr lang="es-MX" sz="1400" b="0" i="0" u="none" strike="noStrike" dirty="0" smtClean="0">
                          <a:solidFill>
                            <a:srgbClr val="000000"/>
                          </a:solidFill>
                          <a:effectLst/>
                          <a:latin typeface="Century Gothic" panose="020B0502020202020204" pitchFamily="34" charset="0"/>
                        </a:rPr>
                        <a:t>no </a:t>
                      </a:r>
                      <a:r>
                        <a:rPr lang="es-MX" sz="1400" b="0" i="0" u="none" strike="noStrike" dirty="0">
                          <a:solidFill>
                            <a:srgbClr val="000000"/>
                          </a:solidFill>
                          <a:effectLst/>
                          <a:latin typeface="Century Gothic" panose="020B0502020202020204" pitchFamily="34" charset="0"/>
                        </a:rPr>
                        <a:t>podemos abordar aquí. No obstante, hay que tener en cuenta que se trata de un prejuicio asumido con naturalidad por estudiantes y docentes y, en cierta forma, por la sociedad en general. </a:t>
                      </a:r>
                      <a:r>
                        <a:rPr lang="es-MX" sz="1400" b="0" i="0" u="none" strike="noStrike" dirty="0" smtClean="0">
                          <a:solidFill>
                            <a:srgbClr val="000000"/>
                          </a:solidFill>
                          <a:effectLst/>
                          <a:latin typeface="Century Gothic" panose="020B0502020202020204" pitchFamily="34" charset="0"/>
                        </a:rPr>
                        <a:t>Por </a:t>
                      </a:r>
                      <a:r>
                        <a:rPr lang="es-MX" sz="1400" b="0" i="0" u="none" strike="noStrike" dirty="0">
                          <a:solidFill>
                            <a:srgbClr val="000000"/>
                          </a:solidFill>
                          <a:effectLst/>
                          <a:latin typeface="Century Gothic" panose="020B0502020202020204" pitchFamily="34" charset="0"/>
                        </a:rPr>
                        <a:t>un lado, hablar de bajo rendimiento no es sólo una cuestión que refiere a las formas de evaluación sino también a las formas en que se construyen las relaciones entre el docente, el estudiante y la institución educativa en la que se da el proceso de aprendizaje. Desde luego, las relaciones entre estudiantes y docentes son múltiples: en el aula, en el pasillo, en la puerta de la institución, al momento de evaluar, etcétera. En esas </a:t>
                      </a:r>
                      <a:r>
                        <a:rPr lang="es-MX" sz="1400" b="0" i="0" u="none" strike="noStrike" dirty="0" smtClean="0">
                          <a:solidFill>
                            <a:srgbClr val="000000"/>
                          </a:solidFill>
                          <a:effectLst/>
                          <a:latin typeface="Century Gothic" panose="020B0502020202020204" pitchFamily="34" charset="0"/>
                        </a:rPr>
                        <a:t>relaciones </a:t>
                      </a:r>
                      <a:r>
                        <a:rPr lang="es-MX" sz="1400" b="0" i="0" u="none" strike="noStrike" dirty="0">
                          <a:solidFill>
                            <a:srgbClr val="000000"/>
                          </a:solidFill>
                          <a:effectLst/>
                          <a:latin typeface="Century Gothic" panose="020B0502020202020204" pitchFamily="34" charset="0"/>
                        </a:rPr>
                        <a:t>se mezclan aspectos subjetivos, psicológicos, humores y ánimos que impactan en el rendimiento toda vez que ahí se anuda la parte actitudinal. Pero además, si esas relaciones se construyen de forma vertical donde el Maestro aparece como el iluminado que trasmite un cúmulo de conocimiento previamente seleccionado a los estudiantes, entonces no podemos recriminar su actitud pasiva y hasta de rechazo en cualquier asignatura. </a:t>
                      </a:r>
                      <a:endParaRPr lang="es-MX" sz="2000" dirty="0">
                        <a:effectLst/>
                      </a:endParaRPr>
                    </a:p>
                  </a:txBody>
                  <a:tcPr marL="21018" marR="21018" marT="21018" marB="2101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743325" y="141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4" name="Rectángulo 3"/>
          <p:cNvSpPr/>
          <p:nvPr/>
        </p:nvSpPr>
        <p:spPr>
          <a:xfrm>
            <a:off x="1115616" y="406405"/>
            <a:ext cx="7632848" cy="646331"/>
          </a:xfrm>
          <a:prstGeom prst="rect">
            <a:avLst/>
          </a:prstGeom>
        </p:spPr>
        <p:txBody>
          <a:bodyPr wrap="square">
            <a:spAutoFit/>
          </a:bodyPr>
          <a:lstStyle/>
          <a:p>
            <a:r>
              <a:rPr lang="es-MX" b="1" dirty="0">
                <a:solidFill>
                  <a:srgbClr val="1C4587"/>
                </a:solidFill>
                <a:latin typeface="Century Gothic" panose="020B0502020202020204" pitchFamily="34" charset="0"/>
              </a:rPr>
              <a:t>II. Intención. </a:t>
            </a:r>
            <a:r>
              <a:rPr lang="es-MX" dirty="0">
                <a:solidFill>
                  <a:srgbClr val="1C4587"/>
                </a:solidFill>
                <a:latin typeface="Century Gothic" panose="020B0502020202020204" pitchFamily="34" charset="0"/>
              </a:rPr>
              <a:t> </a:t>
            </a:r>
            <a:r>
              <a:rPr lang="es-MX" b="1" dirty="0">
                <a:solidFill>
                  <a:srgbClr val="009999"/>
                </a:solidFill>
                <a:latin typeface="Century Gothic" panose="020B0502020202020204" pitchFamily="34" charset="0"/>
              </a:rPr>
              <a:t>Sólo una de las propuestas da nombre al proyecto. </a:t>
            </a:r>
            <a:r>
              <a:rPr lang="es-MX" dirty="0">
                <a:solidFill>
                  <a:srgbClr val="1C4587"/>
                </a:solidFill>
                <a:latin typeface="Century Gothic" panose="020B0502020202020204" pitchFamily="34" charset="0"/>
              </a:rPr>
              <a:t>Redactar como pregunta o premisa </a:t>
            </a:r>
            <a:r>
              <a:rPr lang="es-MX" dirty="0" err="1">
                <a:solidFill>
                  <a:srgbClr val="1C4587"/>
                </a:solidFill>
                <a:latin typeface="Century Gothic" panose="020B0502020202020204" pitchFamily="34" charset="0"/>
              </a:rPr>
              <a:t>problematizadora</a:t>
            </a:r>
            <a:r>
              <a:rPr lang="es-MX" dirty="0">
                <a:solidFill>
                  <a:srgbClr val="1C4587"/>
                </a:solidFill>
                <a:latin typeface="Century Gothic" panose="020B0502020202020204" pitchFamily="34" charset="0"/>
              </a:rPr>
              <a:t>. </a:t>
            </a:r>
            <a:endParaRPr lang="es-MX" dirty="0"/>
          </a:p>
        </p:txBody>
      </p:sp>
    </p:spTree>
    <p:extLst>
      <p:ext uri="{BB962C8B-B14F-4D97-AF65-F5344CB8AC3E}">
        <p14:creationId xmlns:p14="http://schemas.microsoft.com/office/powerpoint/2010/main" val="207410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INDICE</a:t>
            </a:r>
            <a:endParaRPr lang="es-MX" dirty="0"/>
          </a:p>
        </p:txBody>
      </p:sp>
      <p:sp>
        <p:nvSpPr>
          <p:cNvPr id="3" name="CuadroTexto 2"/>
          <p:cNvSpPr txBox="1"/>
          <p:nvPr/>
        </p:nvSpPr>
        <p:spPr>
          <a:xfrm>
            <a:off x="1259632" y="1988840"/>
            <a:ext cx="1519006" cy="1892826"/>
          </a:xfrm>
          <a:prstGeom prst="rect">
            <a:avLst/>
          </a:prstGeom>
          <a:noFill/>
        </p:spPr>
        <p:txBody>
          <a:bodyPr wrap="none" rtlCol="0">
            <a:spAutoFit/>
          </a:bodyPr>
          <a:lstStyle/>
          <a:p>
            <a:r>
              <a:rPr lang="es-MX" dirty="0" smtClean="0"/>
              <a:t>ÍNDICE</a:t>
            </a:r>
          </a:p>
          <a:p>
            <a:endParaRPr lang="es-MX" dirty="0"/>
          </a:p>
          <a:p>
            <a:pPr marL="285750" indent="-285750">
              <a:lnSpc>
                <a:spcPct val="150000"/>
              </a:lnSpc>
              <a:buFont typeface="Arial" panose="020B0604020202020204" pitchFamily="34" charset="0"/>
              <a:buChar char="•"/>
            </a:pPr>
            <a:r>
              <a:rPr lang="es-MX" dirty="0" smtClean="0">
                <a:hlinkClick r:id="rId2" action="ppaction://hlinksldjump"/>
              </a:rPr>
              <a:t>Producto 1</a:t>
            </a:r>
            <a:endParaRPr lang="es-MX" dirty="0" smtClean="0"/>
          </a:p>
          <a:p>
            <a:pPr marL="285750" indent="-285750">
              <a:lnSpc>
                <a:spcPct val="150000"/>
              </a:lnSpc>
              <a:buFont typeface="Arial" panose="020B0604020202020204" pitchFamily="34" charset="0"/>
              <a:buChar char="•"/>
            </a:pPr>
            <a:r>
              <a:rPr lang="es-MX" dirty="0" smtClean="0">
                <a:hlinkClick r:id="rId3" action="ppaction://hlinksldjump"/>
              </a:rPr>
              <a:t>Producto 3</a:t>
            </a:r>
            <a:endParaRPr lang="es-MX" dirty="0" smtClean="0"/>
          </a:p>
          <a:p>
            <a:pPr marL="285750" indent="-285750">
              <a:lnSpc>
                <a:spcPct val="150000"/>
              </a:lnSpc>
              <a:buFont typeface="Arial" panose="020B0604020202020204" pitchFamily="34" charset="0"/>
              <a:buChar char="•"/>
            </a:pPr>
            <a:r>
              <a:rPr lang="es-MX" dirty="0" smtClean="0">
                <a:hlinkClick r:id="rId4" action="ppaction://hlinksldjump"/>
              </a:rPr>
              <a:t>Producto 2</a:t>
            </a:r>
            <a:endParaRPr lang="es-MX" dirty="0"/>
          </a:p>
        </p:txBody>
      </p:sp>
      <p:sp>
        <p:nvSpPr>
          <p:cNvPr id="4" name="CuadroTexto 3"/>
          <p:cNvSpPr txBox="1"/>
          <p:nvPr/>
        </p:nvSpPr>
        <p:spPr>
          <a:xfrm>
            <a:off x="4788024" y="2682786"/>
            <a:ext cx="1519006" cy="17543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s-MX" dirty="0" smtClean="0">
                <a:hlinkClick r:id="rId5" action="ppaction://hlinksldjump"/>
              </a:rPr>
              <a:t>Producto 4</a:t>
            </a:r>
            <a:endParaRPr lang="es-MX" dirty="0" smtClean="0"/>
          </a:p>
          <a:p>
            <a:pPr marL="285750" indent="-285750">
              <a:lnSpc>
                <a:spcPct val="150000"/>
              </a:lnSpc>
              <a:buFont typeface="Arial" panose="020B0604020202020204" pitchFamily="34" charset="0"/>
              <a:buChar char="•"/>
            </a:pPr>
            <a:r>
              <a:rPr lang="es-MX" dirty="0" smtClean="0">
                <a:hlinkClick r:id="rId6" action="ppaction://hlinksldjump"/>
              </a:rPr>
              <a:t>Producto 5</a:t>
            </a:r>
            <a:endParaRPr lang="es-MX" dirty="0" smtClean="0"/>
          </a:p>
          <a:p>
            <a:pPr marL="285750" indent="-285750">
              <a:lnSpc>
                <a:spcPct val="150000"/>
              </a:lnSpc>
              <a:buFont typeface="Arial" panose="020B0604020202020204" pitchFamily="34" charset="0"/>
              <a:buChar char="•"/>
            </a:pPr>
            <a:r>
              <a:rPr lang="es-MX" dirty="0" smtClean="0">
                <a:hlinkClick r:id="rId7" action="ppaction://hlinksldjump"/>
              </a:rPr>
              <a:t>Producto 6</a:t>
            </a:r>
            <a:endParaRPr lang="es-MX" dirty="0" smtClean="0"/>
          </a:p>
          <a:p>
            <a:pPr marL="285750" indent="-285750">
              <a:lnSpc>
                <a:spcPct val="150000"/>
              </a:lnSpc>
              <a:buFont typeface="Arial" panose="020B0604020202020204" pitchFamily="34" charset="0"/>
              <a:buChar char="•"/>
            </a:pPr>
            <a:r>
              <a:rPr lang="es-MX" dirty="0" smtClean="0">
                <a:hlinkClick r:id="rId8" action="ppaction://hlinksldjump"/>
              </a:rPr>
              <a:t>Producto 7</a:t>
            </a: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250954"/>
            <a:ext cx="7848872" cy="6217087"/>
          </a:xfrm>
          <a:prstGeom prst="rect">
            <a:avLst/>
          </a:prstGeom>
        </p:spPr>
        <p:txBody>
          <a:bodyPr wrap="square">
            <a:spAutoFit/>
          </a:bodyPr>
          <a:lstStyle/>
          <a:p>
            <a:pPr algn="just" fontAlgn="t"/>
            <a:r>
              <a:rPr lang="es-MX" sz="1400" dirty="0" smtClean="0">
                <a:solidFill>
                  <a:srgbClr val="000000"/>
                </a:solidFill>
                <a:latin typeface="Century Gothic" panose="020B0502020202020204" pitchFamily="34" charset="0"/>
              </a:rPr>
              <a:t>Es </a:t>
            </a:r>
            <a:r>
              <a:rPr lang="es-MX" sz="1400" dirty="0">
                <a:solidFill>
                  <a:srgbClr val="000000"/>
                </a:solidFill>
                <a:latin typeface="Century Gothic" panose="020B0502020202020204" pitchFamily="34" charset="0"/>
              </a:rPr>
              <a:t>por ello que, el primer paso, antes de emprender un proyecto de trabajo, debe ser la modificación del ámbito actitudinal comenzando por el docente. En concreto, debe darse un acercamiento amigable con los estudiantes, ubicar a cada uno (por lo menos en lo general y algún rasgos distintivo) y que  sepan quién es ese docente que se para frente al aula. Lo más probable es que, un docente que genere empatía con los estudiantes, tendrá mayor credibilidad y aceptación al momento de proponer algún tipo de trabajo escolar. Por otro lado, en cuanto la apatía, rechazo y hasta temor hacia el aprendizaje de las matemáticas, diremos lo siguiente. Una vez que se ha creado un clima propicio dentro del aula, y sin perder de vista las condiciones materiales que ofrece la misma institución, hay que servirse de diferentes estrategias que mantengan la horizontalidad en el aprendizaje. Es decir, bajo una especie de circularidad (contenidos-docentes-estudiantes) propiciaremos un trabajo que parte de lo lúdico (juegos y entretenimientos intelectuales) hasta llegar a un ámbito más formal. </a:t>
            </a:r>
            <a:endParaRPr lang="es-MX" sz="1400" dirty="0" smtClean="0">
              <a:solidFill>
                <a:srgbClr val="000000"/>
              </a:solidFill>
              <a:latin typeface="Century Gothic" panose="020B0502020202020204" pitchFamily="34" charset="0"/>
            </a:endParaRPr>
          </a:p>
          <a:p>
            <a:pPr algn="just" fontAlgn="t"/>
            <a:endParaRPr lang="es-MX" sz="2000" dirty="0"/>
          </a:p>
          <a:p>
            <a:pPr algn="just" fontAlgn="t"/>
            <a:r>
              <a:rPr lang="es-MX" sz="1400" dirty="0">
                <a:solidFill>
                  <a:srgbClr val="000000"/>
                </a:solidFill>
                <a:latin typeface="Century Gothic" panose="020B0502020202020204" pitchFamily="34" charset="0"/>
              </a:rPr>
              <a:t>Serán los estudiantes quienes desarrollen por sí mismos sus capacidades superiores (pensamiento crítico, pensamiento creativo, pensamiento resolutivo, pensamiento ejecutivo) sin dejar de fortalecer las capacidades básicas (esto último refiere al modelo de Martiniano Román Pérez) en la conformación de un proyecto colaborativo que gire en torno de las matemáticas.  Asimismo, sin olvidar las atinadas críticas de Sartori o Chomsky al uso desmedido de las tecnologías en la Era de la información, nos serviremos de algunas de ellas para generar materiales lúdicos de trabajo y que esté al servicio de la comunidad LEA. El enfoque particular: matemáticas, lógica, informática. El enfoque general: las matemáticas. Así pues, con ello queremos que los estudiantes, se acerquen de manera autónoma a estas asignaturas y ellos mismos descubran el amplio y maravilloso mundo de las matemáticas. Pero ese mundo, no está dado sino que lo van a construir apoyándose del razonamiento lógico natural y formal, de las herramientas tecnológicas (módulos y micro-sitios) y su creatividad bajo un trabajo colaborativo y creativo. Ese mundo se llamará: A.L.I.C.I.A en el país de las </a:t>
            </a:r>
            <a:r>
              <a:rPr lang="es-MX" sz="1400" dirty="0" smtClean="0">
                <a:solidFill>
                  <a:srgbClr val="000000"/>
                </a:solidFill>
                <a:latin typeface="Century Gothic" panose="020B0502020202020204" pitchFamily="34" charset="0"/>
              </a:rPr>
              <a:t>matemáticas.</a:t>
            </a:r>
            <a:endParaRPr lang="es-MX" sz="2000" dirty="0"/>
          </a:p>
        </p:txBody>
      </p:sp>
    </p:spTree>
    <p:extLst>
      <p:ext uri="{BB962C8B-B14F-4D97-AF65-F5344CB8AC3E}">
        <p14:creationId xmlns:p14="http://schemas.microsoft.com/office/powerpoint/2010/main" val="2182165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188640"/>
            <a:ext cx="6984776" cy="646331"/>
          </a:xfrm>
          <a:prstGeom prst="rect">
            <a:avLst/>
          </a:prstGeom>
        </p:spPr>
        <p:txBody>
          <a:bodyPr wrap="square">
            <a:spAutoFit/>
          </a:bodyPr>
          <a:lstStyle/>
          <a:p>
            <a:r>
              <a:rPr lang="es-MX" b="1" dirty="0">
                <a:solidFill>
                  <a:srgbClr val="1C4587"/>
                </a:solidFill>
                <a:latin typeface="Century Gothic" panose="020B0502020202020204" pitchFamily="34" charset="0"/>
              </a:rPr>
              <a:t>III. Objetivo general del proyecto. </a:t>
            </a:r>
            <a:r>
              <a:rPr lang="es-MX" dirty="0">
                <a:solidFill>
                  <a:srgbClr val="1C4587"/>
                </a:solidFill>
                <a:latin typeface="Century Gothic" panose="020B0502020202020204" pitchFamily="34" charset="0"/>
              </a:rPr>
              <a:t>Tomar en cuenta todas las asignaturas  involucradas.</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172123124"/>
              </p:ext>
            </p:extLst>
          </p:nvPr>
        </p:nvGraphicFramePr>
        <p:xfrm>
          <a:off x="1259632" y="1052736"/>
          <a:ext cx="7272808" cy="1200657"/>
        </p:xfrm>
        <a:graphic>
          <a:graphicData uri="http://schemas.openxmlformats.org/drawingml/2006/table">
            <a:tbl>
              <a:tblPr/>
              <a:tblGrid>
                <a:gridCol w="7272808"/>
              </a:tblGrid>
              <a:tr h="1200657">
                <a:tc>
                  <a:txBody>
                    <a:bodyPr/>
                    <a:lstStyle/>
                    <a:p>
                      <a:pPr marR="114300" rtl="0" fontAlgn="t">
                        <a:lnSpc>
                          <a:spcPct val="150000"/>
                        </a:lnSpc>
                        <a:spcBef>
                          <a:spcPts val="370"/>
                        </a:spcBef>
                        <a:spcAft>
                          <a:spcPts val="0"/>
                        </a:spcAft>
                      </a:pPr>
                      <a:r>
                        <a:rPr lang="es-MX" sz="1400" b="0" i="0" u="none" strike="noStrike" dirty="0" smtClean="0">
                          <a:solidFill>
                            <a:srgbClr val="000000"/>
                          </a:solidFill>
                          <a:effectLst/>
                          <a:latin typeface="Century Gothic" panose="020B0502020202020204" pitchFamily="34" charset="0"/>
                        </a:rPr>
                        <a:t>Construir </a:t>
                      </a:r>
                      <a:r>
                        <a:rPr lang="es-MX" sz="1400" b="0" i="0" u="none" strike="noStrike" dirty="0">
                          <a:solidFill>
                            <a:srgbClr val="000000"/>
                          </a:solidFill>
                          <a:effectLst/>
                          <a:latin typeface="Century Gothic" panose="020B0502020202020204" pitchFamily="34" charset="0"/>
                        </a:rPr>
                        <a:t>actividades lúdicas que despierten el interés en el aprendizaje de las matemáticas para encontrar la relación práctica de estas con la vida cotidiana y profesional, a través del uso de las TIC.</a:t>
                      </a:r>
                      <a:endParaRPr lang="es-MX" sz="32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15616" y="1899361"/>
            <a:ext cx="75293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Resultado de imagen para alicia en el paÃ­s de las maravillas litografÃ­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90960" y="4332135"/>
            <a:ext cx="3429512" cy="240923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251961" y="2483604"/>
            <a:ext cx="2371162" cy="369332"/>
          </a:xfrm>
          <a:prstGeom prst="rect">
            <a:avLst/>
          </a:prstGeom>
        </p:spPr>
        <p:txBody>
          <a:bodyPr wrap="none">
            <a:spAutoFit/>
          </a:bodyPr>
          <a:lstStyle/>
          <a:p>
            <a:r>
              <a:rPr lang="es-MX" b="1" dirty="0">
                <a:solidFill>
                  <a:srgbClr val="1C4587"/>
                </a:solidFill>
                <a:latin typeface="Century Gothic" panose="020B0502020202020204" pitchFamily="34" charset="0"/>
              </a:rPr>
              <a:t>Objetivo </a:t>
            </a:r>
            <a:r>
              <a:rPr lang="es-MX" b="1" dirty="0" smtClean="0">
                <a:solidFill>
                  <a:srgbClr val="1C4587"/>
                </a:solidFill>
                <a:latin typeface="Century Gothic" panose="020B0502020202020204" pitchFamily="34" charset="0"/>
              </a:rPr>
              <a:t>específico</a:t>
            </a:r>
            <a:endParaRPr lang="es-MX" dirty="0"/>
          </a:p>
        </p:txBody>
      </p:sp>
      <p:sp>
        <p:nvSpPr>
          <p:cNvPr id="6" name="Rectángulo 5"/>
          <p:cNvSpPr/>
          <p:nvPr/>
        </p:nvSpPr>
        <p:spPr>
          <a:xfrm>
            <a:off x="1259632" y="2873337"/>
            <a:ext cx="6624736" cy="2687915"/>
          </a:xfrm>
          <a:prstGeom prst="rect">
            <a:avLst/>
          </a:prstGeom>
        </p:spPr>
        <p:txBody>
          <a:bodyPr wrap="square">
            <a:spAutoFit/>
          </a:bodyPr>
          <a:lstStyle/>
          <a:p>
            <a:pPr marR="114300" fontAlgn="t">
              <a:lnSpc>
                <a:spcPct val="150000"/>
              </a:lnSpc>
              <a:spcBef>
                <a:spcPts val="370"/>
              </a:spcBef>
            </a:pPr>
            <a:r>
              <a:rPr lang="es-MX" dirty="0" smtClean="0">
                <a:solidFill>
                  <a:srgbClr val="000000"/>
                </a:solidFill>
                <a:latin typeface="Century Gothic" panose="020B0502020202020204" pitchFamily="34" charset="0"/>
              </a:rPr>
              <a:t>Reportar una ACTITUD positiva hacia las matemáticas, realizando actividades LÚDICAS nacidas de la INICIATIVA de los alumnos que buscan un CAMBIO auténtico haciendo uso de la IMAGINACIÓN </a:t>
            </a:r>
          </a:p>
          <a:p>
            <a:pPr marR="114300" fontAlgn="t">
              <a:lnSpc>
                <a:spcPct val="150000"/>
              </a:lnSpc>
              <a:spcBef>
                <a:spcPts val="370"/>
              </a:spcBef>
            </a:pPr>
            <a:r>
              <a:rPr lang="es-MX" dirty="0" smtClean="0">
                <a:solidFill>
                  <a:srgbClr val="000000"/>
                </a:solidFill>
                <a:latin typeface="Century Gothic" panose="020B0502020202020204" pitchFamily="34" charset="0"/>
              </a:rPr>
              <a:t>para estar en ARMONÍA con el </a:t>
            </a:r>
          </a:p>
          <a:p>
            <a:pPr marR="114300" fontAlgn="t">
              <a:lnSpc>
                <a:spcPct val="150000"/>
              </a:lnSpc>
              <a:spcBef>
                <a:spcPts val="370"/>
              </a:spcBef>
            </a:pPr>
            <a:r>
              <a:rPr lang="es-MX" dirty="0" smtClean="0">
                <a:solidFill>
                  <a:srgbClr val="000000"/>
                </a:solidFill>
                <a:latin typeface="Century Gothic" panose="020B0502020202020204" pitchFamily="34" charset="0"/>
              </a:rPr>
              <a:t>mundo que los rodea.</a:t>
            </a:r>
            <a:endParaRPr lang="es-MX" sz="4000" dirty="0"/>
          </a:p>
        </p:txBody>
      </p:sp>
    </p:spTree>
    <p:extLst>
      <p:ext uri="{BB962C8B-B14F-4D97-AF65-F5344CB8AC3E}">
        <p14:creationId xmlns:p14="http://schemas.microsoft.com/office/powerpoint/2010/main" val="573786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260648"/>
            <a:ext cx="6750496" cy="369332"/>
          </a:xfrm>
          <a:prstGeom prst="rect">
            <a:avLst/>
          </a:prstGeom>
        </p:spPr>
        <p:txBody>
          <a:bodyPr wrap="square">
            <a:spAutoFit/>
          </a:bodyPr>
          <a:lstStyle/>
          <a:p>
            <a:r>
              <a:rPr lang="es-MX" b="1" dirty="0">
                <a:solidFill>
                  <a:srgbClr val="1C4587"/>
                </a:solidFill>
                <a:latin typeface="Century Gothic" panose="020B0502020202020204" pitchFamily="34" charset="0"/>
              </a:rPr>
              <a:t>IV. Disciplinas involucradas en el  trabajo interdisciplinario.</a:t>
            </a:r>
            <a:endParaRPr lang="es-MX" dirty="0"/>
          </a:p>
        </p:txBody>
      </p:sp>
      <p:sp>
        <p:nvSpPr>
          <p:cNvPr id="4" name="Rectangle 1"/>
          <p:cNvSpPr>
            <a:spLocks noChangeArrowheads="1"/>
          </p:cNvSpPr>
          <p:nvPr/>
        </p:nvSpPr>
        <p:spPr bwMode="auto">
          <a:xfrm>
            <a:off x="1435100" y="2718098"/>
            <a:ext cx="75293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854794648"/>
              </p:ext>
            </p:extLst>
          </p:nvPr>
        </p:nvGraphicFramePr>
        <p:xfrm>
          <a:off x="1115616" y="836942"/>
          <a:ext cx="7872893" cy="5616393"/>
        </p:xfrm>
        <a:graphic>
          <a:graphicData uri="http://schemas.openxmlformats.org/drawingml/2006/table">
            <a:tbl>
              <a:tblPr/>
              <a:tblGrid>
                <a:gridCol w="1824220"/>
                <a:gridCol w="1944216"/>
                <a:gridCol w="1907972"/>
                <a:gridCol w="2196485"/>
              </a:tblGrid>
              <a:tr h="640466">
                <a:tc>
                  <a:txBody>
                    <a:bodyPr/>
                    <a:lstStyle/>
                    <a:p>
                      <a:pPr algn="ctr" rtl="0" fontAlgn="t">
                        <a:spcBef>
                          <a:spcPts val="0"/>
                        </a:spcBef>
                        <a:spcAft>
                          <a:spcPts val="0"/>
                        </a:spcAft>
                      </a:pPr>
                      <a:r>
                        <a:rPr lang="es-MX" sz="1100" b="1" i="0" u="none" strike="noStrike" dirty="0">
                          <a:solidFill>
                            <a:srgbClr val="1C4587"/>
                          </a:solidFill>
                          <a:effectLst/>
                          <a:latin typeface="Century Gothic" panose="020B0502020202020204" pitchFamily="34" charset="0"/>
                        </a:rPr>
                        <a:t>Disciplinas:</a:t>
                      </a:r>
                      <a:endParaRPr lang="es-MX" sz="24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1100" b="1" i="0" u="none" strike="noStrike">
                          <a:solidFill>
                            <a:srgbClr val="1C4587"/>
                          </a:solidFill>
                          <a:effectLst/>
                          <a:latin typeface="Century Gothic" panose="020B0502020202020204" pitchFamily="34" charset="0"/>
                        </a:rPr>
                        <a:t>Disciplina 1. </a:t>
                      </a:r>
                      <a:endParaRPr lang="es-MX" sz="2400">
                        <a:effectLst/>
                      </a:endParaRPr>
                    </a:p>
                    <a:p>
                      <a:pPr algn="ctr" rtl="0" fontAlgn="t">
                        <a:spcBef>
                          <a:spcPts val="0"/>
                        </a:spcBef>
                        <a:spcAft>
                          <a:spcPts val="0"/>
                        </a:spcAft>
                      </a:pPr>
                      <a:r>
                        <a:rPr lang="es-MX" sz="1100" b="1" i="0" u="none" strike="noStrike">
                          <a:solidFill>
                            <a:srgbClr val="1C4587"/>
                          </a:solidFill>
                          <a:effectLst/>
                          <a:latin typeface="Century Gothic" panose="020B0502020202020204" pitchFamily="34" charset="0"/>
                        </a:rPr>
                        <a:t>Matemáticas</a:t>
                      </a: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1100" b="1" i="0" u="none" strike="noStrike">
                          <a:solidFill>
                            <a:srgbClr val="1C4587"/>
                          </a:solidFill>
                          <a:effectLst/>
                          <a:latin typeface="Century Gothic" panose="020B0502020202020204" pitchFamily="34" charset="0"/>
                        </a:rPr>
                        <a:t>Disciplina 2. </a:t>
                      </a:r>
                      <a:endParaRPr lang="es-MX" sz="2400">
                        <a:effectLst/>
                      </a:endParaRPr>
                    </a:p>
                    <a:p>
                      <a:pPr algn="ctr" rtl="0" fontAlgn="t">
                        <a:spcBef>
                          <a:spcPts val="0"/>
                        </a:spcBef>
                        <a:spcAft>
                          <a:spcPts val="0"/>
                        </a:spcAft>
                      </a:pPr>
                      <a:r>
                        <a:rPr lang="es-MX" sz="1100" b="1" i="0" u="none" strike="noStrike">
                          <a:solidFill>
                            <a:srgbClr val="1C4587"/>
                          </a:solidFill>
                          <a:effectLst/>
                          <a:latin typeface="Century Gothic" panose="020B0502020202020204" pitchFamily="34" charset="0"/>
                        </a:rPr>
                        <a:t>Lógica</a:t>
                      </a: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1100" b="1" i="0" u="none" strike="noStrike">
                          <a:solidFill>
                            <a:srgbClr val="1C4587"/>
                          </a:solidFill>
                          <a:effectLst/>
                          <a:latin typeface="Century Gothic" panose="020B0502020202020204" pitchFamily="34" charset="0"/>
                        </a:rPr>
                        <a:t>Disciplina 3.</a:t>
                      </a:r>
                      <a:endParaRPr lang="es-MX" sz="2400">
                        <a:effectLst/>
                      </a:endParaRPr>
                    </a:p>
                    <a:p>
                      <a:pPr algn="ctr" rtl="0" fontAlgn="t">
                        <a:spcBef>
                          <a:spcPts val="0"/>
                        </a:spcBef>
                        <a:spcAft>
                          <a:spcPts val="0"/>
                        </a:spcAft>
                      </a:pPr>
                      <a:r>
                        <a:rPr lang="es-MX" sz="1100" b="1" i="0" u="none" strike="noStrike">
                          <a:solidFill>
                            <a:srgbClr val="1C4587"/>
                          </a:solidFill>
                          <a:effectLst/>
                          <a:latin typeface="Century Gothic" panose="020B0502020202020204" pitchFamily="34" charset="0"/>
                        </a:rPr>
                        <a:t>Informática</a:t>
                      </a: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245150">
                <a:tc>
                  <a:txBody>
                    <a:bodyPr/>
                    <a:lstStyle/>
                    <a:p>
                      <a:pPr algn="just" rtl="0" fontAlgn="t">
                        <a:spcBef>
                          <a:spcPts val="0"/>
                        </a:spcBef>
                        <a:spcAft>
                          <a:spcPts val="0"/>
                        </a:spcAft>
                      </a:pPr>
                      <a:r>
                        <a:rPr lang="es-MX" sz="1100" b="1" i="0" u="none" strike="noStrike">
                          <a:solidFill>
                            <a:srgbClr val="1C4587"/>
                          </a:solidFill>
                          <a:effectLst/>
                          <a:latin typeface="Century Gothic" panose="020B0502020202020204" pitchFamily="34" charset="0"/>
                        </a:rPr>
                        <a:t>1. Contenidos/Temas</a:t>
                      </a:r>
                      <a:endParaRPr lang="es-MX" sz="2400">
                        <a:effectLst/>
                      </a:endParaRPr>
                    </a:p>
                    <a:p>
                      <a:pPr algn="just" rtl="0" fontAlgn="t">
                        <a:spcBef>
                          <a:spcPts val="0"/>
                        </a:spcBef>
                        <a:spcAft>
                          <a:spcPts val="0"/>
                        </a:spcAft>
                      </a:pPr>
                      <a:r>
                        <a:rPr lang="es-MX" sz="1100" b="1" i="0" u="none" strike="noStrike">
                          <a:solidFill>
                            <a:srgbClr val="1C4587"/>
                          </a:solidFill>
                          <a:effectLst/>
                          <a:latin typeface="Century Gothic" panose="020B0502020202020204" pitchFamily="34" charset="0"/>
                        </a:rPr>
                        <a:t>   Involucrados</a:t>
                      </a:r>
                      <a:endParaRPr lang="es-MX" sz="2400">
                        <a:effectLst/>
                      </a:endParaRPr>
                    </a:p>
                    <a:p>
                      <a:pPr marL="180340" algn="just" rtl="0" fontAlgn="t">
                        <a:spcBef>
                          <a:spcPts val="0"/>
                        </a:spcBef>
                        <a:spcAft>
                          <a:spcPts val="0"/>
                        </a:spcAft>
                      </a:pPr>
                      <a:r>
                        <a:rPr lang="es-MX" sz="1100" b="0" i="0" u="none" strike="noStrike">
                          <a:solidFill>
                            <a:srgbClr val="1F497D"/>
                          </a:solidFill>
                          <a:effectLst/>
                          <a:latin typeface="Century Gothic" panose="020B0502020202020204" pitchFamily="34" charset="0"/>
                        </a:rPr>
                        <a:t>del  programa, que se consideran.</a:t>
                      </a:r>
                      <a:endParaRPr lang="es-MX" sz="2400">
                        <a:effectLst/>
                      </a:endParaRPr>
                    </a:p>
                    <a:p>
                      <a:pPr fontAlgn="t"/>
                      <a:r>
                        <a:rPr lang="es-MX" sz="2400">
                          <a:effectLst/>
                        </a:rPr>
                        <a:t/>
                      </a:r>
                      <a:br>
                        <a:rPr lang="es-MX" sz="2400">
                          <a:effectLst/>
                        </a:rPr>
                      </a:br>
                      <a:r>
                        <a:rPr lang="es-MX" sz="2400">
                          <a:effectLst/>
                        </a:rPr>
                        <a:t/>
                      </a:r>
                      <a:br>
                        <a:rPr lang="es-MX" sz="2400">
                          <a:effectLst/>
                        </a:rPr>
                      </a:b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100" b="1" i="0" u="none" strike="noStrike">
                          <a:solidFill>
                            <a:srgbClr val="000000"/>
                          </a:solidFill>
                          <a:effectLst/>
                          <a:latin typeface="Century Gothic" panose="020B0502020202020204" pitchFamily="34" charset="0"/>
                        </a:rPr>
                        <a:t>Unidad 1.-</a:t>
                      </a:r>
                      <a:r>
                        <a:rPr lang="es-MX" sz="1100" b="0" i="0" u="none" strike="noStrike">
                          <a:solidFill>
                            <a:srgbClr val="000000"/>
                          </a:solidFill>
                          <a:effectLst/>
                          <a:latin typeface="Century Gothic" panose="020B0502020202020204" pitchFamily="34" charset="0"/>
                        </a:rPr>
                        <a:t> Los números reales para contar, comparar y medir</a:t>
                      </a:r>
                      <a:endParaRPr lang="es-MX" sz="2400">
                        <a:effectLst/>
                      </a:endParaRPr>
                    </a:p>
                    <a:p>
                      <a:pPr fontAlgn="t"/>
                      <a:r>
                        <a:rPr lang="es-MX" sz="2400">
                          <a:effectLst/>
                        </a:rPr>
                        <a:t/>
                      </a:r>
                      <a:br>
                        <a:rPr lang="es-MX" sz="2400">
                          <a:effectLst/>
                        </a:rPr>
                      </a:br>
                      <a:r>
                        <a:rPr lang="es-MX" sz="2400">
                          <a:effectLst/>
                        </a:rPr>
                        <a:t/>
                      </a:r>
                      <a:br>
                        <a:rPr lang="es-MX" sz="2400">
                          <a:effectLst/>
                        </a:rPr>
                      </a:b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100" b="1" i="0" u="none" strike="noStrike">
                          <a:solidFill>
                            <a:srgbClr val="000000"/>
                          </a:solidFill>
                          <a:effectLst/>
                          <a:latin typeface="Century Gothic" panose="020B0502020202020204" pitchFamily="34" charset="0"/>
                        </a:rPr>
                        <a:t>Unidad 3.- </a:t>
                      </a:r>
                      <a:r>
                        <a:rPr lang="es-MX" sz="1100" b="0" i="0" u="none" strike="noStrike">
                          <a:solidFill>
                            <a:srgbClr val="000000"/>
                          </a:solidFill>
                          <a:effectLst/>
                          <a:latin typeface="Century Gothic" panose="020B0502020202020204" pitchFamily="34" charset="0"/>
                        </a:rPr>
                        <a:t>Para organizar el razonamiento: lógica deductiva</a:t>
                      </a: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100" b="1" i="0" u="none" strike="noStrike" dirty="0">
                          <a:solidFill>
                            <a:srgbClr val="000000"/>
                          </a:solidFill>
                          <a:effectLst/>
                          <a:latin typeface="Century Gothic" panose="020B0502020202020204" pitchFamily="34" charset="0"/>
                        </a:rPr>
                        <a:t>Unidad 2.</a:t>
                      </a:r>
                      <a:r>
                        <a:rPr lang="es-MX" sz="1100" b="0" i="0" u="none" strike="noStrike" dirty="0">
                          <a:solidFill>
                            <a:srgbClr val="000000"/>
                          </a:solidFill>
                          <a:effectLst/>
                          <a:latin typeface="Century Gothic" panose="020B0502020202020204" pitchFamily="34" charset="0"/>
                        </a:rPr>
                        <a:t>- Procesamiento digital de la información</a:t>
                      </a:r>
                      <a:endParaRPr lang="es-MX" sz="2400" dirty="0">
                        <a:effectLst/>
                      </a:endParaRPr>
                    </a:p>
                    <a:p>
                      <a:pPr fontAlgn="t"/>
                      <a:r>
                        <a:rPr lang="es-MX" sz="2400" dirty="0">
                          <a:effectLst/>
                        </a:rPr>
                        <a:t/>
                      </a:r>
                      <a:br>
                        <a:rPr lang="es-MX" sz="2400" dirty="0">
                          <a:effectLst/>
                        </a:rPr>
                      </a:br>
                      <a:r>
                        <a:rPr lang="es-MX" sz="2400" dirty="0">
                          <a:effectLst/>
                        </a:rPr>
                        <a:t/>
                      </a:r>
                      <a:br>
                        <a:rPr lang="es-MX" sz="2400" dirty="0">
                          <a:effectLst/>
                        </a:rPr>
                      </a:br>
                      <a:endParaRPr lang="es-MX" sz="24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730777">
                <a:tc>
                  <a:txBody>
                    <a:bodyPr/>
                    <a:lstStyle/>
                    <a:p>
                      <a:pPr rtl="0" fontAlgn="t">
                        <a:spcBef>
                          <a:spcPts val="0"/>
                        </a:spcBef>
                        <a:spcAft>
                          <a:spcPts val="0"/>
                        </a:spcAft>
                      </a:pPr>
                      <a:r>
                        <a:rPr lang="es-MX" sz="1100" b="1" i="0" u="none" strike="noStrike">
                          <a:solidFill>
                            <a:srgbClr val="1F497D"/>
                          </a:solidFill>
                          <a:effectLst/>
                          <a:latin typeface="Century Gothic" panose="020B0502020202020204" pitchFamily="34" charset="0"/>
                        </a:rPr>
                        <a:t>2. Conceptos clave,</a:t>
                      </a:r>
                      <a:endParaRPr lang="es-MX" sz="2400">
                        <a:effectLst/>
                      </a:endParaRPr>
                    </a:p>
                    <a:p>
                      <a:pPr rtl="0" fontAlgn="t">
                        <a:spcBef>
                          <a:spcPts val="0"/>
                        </a:spcBef>
                        <a:spcAft>
                          <a:spcPts val="0"/>
                        </a:spcAft>
                      </a:pPr>
                      <a:r>
                        <a:rPr lang="es-MX" sz="1100" b="1" i="0" u="none" strike="noStrike">
                          <a:solidFill>
                            <a:srgbClr val="1F497D"/>
                          </a:solidFill>
                          <a:effectLst/>
                          <a:latin typeface="Century Gothic" panose="020B0502020202020204" pitchFamily="34" charset="0"/>
                        </a:rPr>
                        <a:t>    Trascendentales.</a:t>
                      </a:r>
                      <a:endParaRPr lang="es-MX" sz="2400">
                        <a:effectLst/>
                      </a:endParaRPr>
                    </a:p>
                    <a:p>
                      <a:pPr marL="176530" rtl="0" fontAlgn="t">
                        <a:spcBef>
                          <a:spcPts val="0"/>
                        </a:spcBef>
                        <a:spcAft>
                          <a:spcPts val="0"/>
                        </a:spcAft>
                      </a:pPr>
                      <a:r>
                        <a:rPr lang="es-MX" sz="1100" b="0" i="0" u="none" strike="noStrike">
                          <a:solidFill>
                            <a:srgbClr val="1F497D"/>
                          </a:solidFill>
                          <a:effectLst/>
                          <a:latin typeface="Century Gothic" panose="020B0502020202020204" pitchFamily="34" charset="0"/>
                        </a:rPr>
                        <a:t>Conceptos básicos que surgen  del proyecto, permiten la comprensión del mismo y  pueden ser transferibles a otros ámbitos.</a:t>
                      </a:r>
                      <a:endParaRPr lang="es-MX" sz="2400">
                        <a:effectLst/>
                      </a:endParaRPr>
                    </a:p>
                    <a:p>
                      <a:pPr marL="176530" rtl="0" fontAlgn="t">
                        <a:spcBef>
                          <a:spcPts val="0"/>
                        </a:spcBef>
                        <a:spcAft>
                          <a:spcPts val="0"/>
                        </a:spcAft>
                      </a:pPr>
                      <a:r>
                        <a:rPr lang="es-MX" sz="1100" b="0" i="0" u="none" strike="noStrike">
                          <a:solidFill>
                            <a:srgbClr val="1F497D"/>
                          </a:solidFill>
                          <a:effectLst/>
                          <a:latin typeface="Century Gothic" panose="020B0502020202020204" pitchFamily="34" charset="0"/>
                        </a:rPr>
                        <a:t>Se consideran parte de un  Glosario.</a:t>
                      </a:r>
                      <a:endParaRPr lang="es-MX" sz="24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MX" sz="1100" b="0" i="0" u="none" strike="noStrike" dirty="0" smtClean="0">
                          <a:solidFill>
                            <a:srgbClr val="000000"/>
                          </a:solidFill>
                          <a:effectLst/>
                          <a:latin typeface="Century Gothic" panose="020B0502020202020204" pitchFamily="34" charset="0"/>
                        </a:rPr>
                        <a:t>Lenguaje </a:t>
                      </a:r>
                      <a:r>
                        <a:rPr lang="es-MX" sz="1100" b="0" i="0" u="none" strike="noStrike" dirty="0">
                          <a:solidFill>
                            <a:srgbClr val="000000"/>
                          </a:solidFill>
                          <a:effectLst/>
                          <a:latin typeface="Century Gothic" panose="020B0502020202020204" pitchFamily="34" charset="0"/>
                        </a:rPr>
                        <a:t>matemático Códigos </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Razonamiento lógico </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Número reales</a:t>
                      </a: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Concepto</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Razonamiento</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Proposición</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Deducción</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Inducción</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Inferir</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Analogías </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Argumentación </a:t>
                      </a:r>
                    </a:p>
                    <a:p>
                      <a:pPr rtl="0" fontAlgn="base">
                        <a:spcBef>
                          <a:spcPts val="0"/>
                        </a:spcBef>
                        <a:spcAft>
                          <a:spcPts val="0"/>
                        </a:spcAft>
                        <a:buFont typeface="Arial" panose="020B0604020202020204" pitchFamily="34" charset="0"/>
                        <a:buChar char="•"/>
                      </a:pPr>
                      <a:r>
                        <a:rPr lang="es-MX" sz="1100" b="0" i="0" u="none" strike="noStrike">
                          <a:solidFill>
                            <a:srgbClr val="000000"/>
                          </a:solidFill>
                          <a:effectLst/>
                          <a:latin typeface="Century Gothic" panose="020B0502020202020204" pitchFamily="34" charset="0"/>
                        </a:rPr>
                        <a:t>Pensamiento crítico y analítico.</a:t>
                      </a: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Programación </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Habilidades digitales </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Tecnologías de la información</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Dispositivos digitales</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Buscadores, bases de datos, bibliotecas digitales y sitios web</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Procesamiento de información</a:t>
                      </a:r>
                    </a:p>
                    <a:p>
                      <a:pPr rtl="0" fontAlgn="base">
                        <a:spcBef>
                          <a:spcPts val="0"/>
                        </a:spcBef>
                        <a:spcAft>
                          <a:spcPts val="0"/>
                        </a:spcAft>
                        <a:buFont typeface="Arial" panose="020B0604020202020204" pitchFamily="34" charset="0"/>
                        <a:buChar char="•"/>
                      </a:pPr>
                      <a:r>
                        <a:rPr lang="es-MX" sz="1100" b="0" i="0" u="none" strike="noStrike" dirty="0">
                          <a:solidFill>
                            <a:srgbClr val="000000"/>
                          </a:solidFill>
                          <a:effectLst/>
                          <a:latin typeface="Century Gothic" panose="020B0502020202020204" pitchFamily="34" charset="0"/>
                        </a:rPr>
                        <a:t>Pensamiento lógico, matemático y algorítmico.</a:t>
                      </a: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1091596" y="836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7779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63652314"/>
              </p:ext>
            </p:extLst>
          </p:nvPr>
        </p:nvGraphicFramePr>
        <p:xfrm>
          <a:off x="1187624" y="260649"/>
          <a:ext cx="7704856" cy="6341115"/>
        </p:xfrm>
        <a:graphic>
          <a:graphicData uri="http://schemas.openxmlformats.org/drawingml/2006/table">
            <a:tbl>
              <a:tblPr/>
              <a:tblGrid>
                <a:gridCol w="1728192"/>
                <a:gridCol w="1872208"/>
                <a:gridCol w="1954852"/>
                <a:gridCol w="2149604"/>
              </a:tblGrid>
              <a:tr h="2352504">
                <a:tc>
                  <a:txBody>
                    <a:bodyPr/>
                    <a:lstStyle/>
                    <a:p>
                      <a:pPr rtl="0" fontAlgn="base">
                        <a:spcBef>
                          <a:spcPts val="0"/>
                        </a:spcBef>
                        <a:spcAft>
                          <a:spcPts val="0"/>
                        </a:spcAft>
                        <a:buFont typeface="+mj-lt"/>
                        <a:buAutoNum type="arabicPeriod" startAt="3"/>
                      </a:pPr>
                      <a:r>
                        <a:rPr lang="es-MX" sz="1050" b="1" i="0" u="none" strike="noStrike" dirty="0">
                          <a:solidFill>
                            <a:srgbClr val="1F497D"/>
                          </a:solidFill>
                          <a:effectLst/>
                          <a:latin typeface="Century Gothic" panose="020B0502020202020204" pitchFamily="34" charset="0"/>
                        </a:rPr>
                        <a:t>Objetivos o propósitos</a:t>
                      </a:r>
                      <a:endParaRPr lang="es-MX" sz="1050" b="0" i="0" u="none" strike="noStrike" dirty="0">
                        <a:solidFill>
                          <a:srgbClr val="1F497D"/>
                        </a:solidFill>
                        <a:effectLst/>
                        <a:latin typeface="Century Gothic" panose="020B0502020202020204" pitchFamily="34" charset="0"/>
                      </a:endParaRPr>
                    </a:p>
                    <a:p>
                      <a:pPr marL="180340" rtl="0" fontAlgn="t">
                        <a:spcBef>
                          <a:spcPts val="0"/>
                        </a:spcBef>
                        <a:spcAft>
                          <a:spcPts val="0"/>
                        </a:spcAft>
                      </a:pPr>
                      <a:r>
                        <a:rPr lang="es-MX" sz="1050" b="0" i="0" u="none" strike="noStrike" dirty="0">
                          <a:solidFill>
                            <a:srgbClr val="1F497D"/>
                          </a:solidFill>
                          <a:effectLst/>
                          <a:latin typeface="Century Gothic" panose="020B0502020202020204" pitchFamily="34" charset="0"/>
                        </a:rPr>
                        <a:t>a alcanzar. </a:t>
                      </a:r>
                      <a:endParaRPr lang="es-MX" sz="2000" dirty="0">
                        <a:effectLst/>
                      </a:endParaRPr>
                    </a:p>
                    <a:p>
                      <a:pPr algn="just" rtl="0" fontAlgn="t">
                        <a:spcBef>
                          <a:spcPts val="0"/>
                        </a:spcBef>
                        <a:spcAft>
                          <a:spcPts val="0"/>
                        </a:spcAft>
                      </a:pPr>
                      <a:r>
                        <a:rPr lang="es-MX" sz="1050" b="0" i="0" u="none" strike="noStrike" dirty="0">
                          <a:solidFill>
                            <a:srgbClr val="1C4587"/>
                          </a:solidFill>
                          <a:effectLst/>
                          <a:latin typeface="Century Gothic" panose="020B0502020202020204" pitchFamily="34" charset="0"/>
                        </a:rPr>
                        <a:t>  </a:t>
                      </a:r>
                      <a:endParaRPr lang="es-MX" sz="2000" dirty="0">
                        <a:effectLst/>
                      </a:endParaRPr>
                    </a:p>
                    <a:p>
                      <a:pPr fontAlgn="t"/>
                      <a:r>
                        <a:rPr lang="es-MX" sz="2000" dirty="0">
                          <a:effectLst/>
                        </a:rPr>
                        <a:t/>
                      </a:r>
                      <a:br>
                        <a:rPr lang="es-MX" sz="2000" dirty="0">
                          <a:effectLst/>
                        </a:rPr>
                      </a:br>
                      <a:r>
                        <a:rPr lang="es-MX" sz="2000" dirty="0">
                          <a:effectLst/>
                        </a:rPr>
                        <a:t/>
                      </a:r>
                      <a:br>
                        <a:rPr lang="es-MX" sz="2000" dirty="0">
                          <a:effectLst/>
                        </a:rPr>
                      </a:b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a:solidFill>
                            <a:srgbClr val="000000"/>
                          </a:solidFill>
                          <a:effectLst/>
                          <a:latin typeface="Century Gothic" panose="020B0502020202020204" pitchFamily="34" charset="0"/>
                        </a:rPr>
                        <a:t>Desarrollar actividades y herramientas atractivas para el aprendizaje de las matemáticas.</a:t>
                      </a:r>
                      <a:endParaRPr lang="es-MX" sz="2000">
                        <a:effectLst/>
                      </a:endParaRPr>
                    </a:p>
                    <a:p>
                      <a:pPr rtl="0" fontAlgn="t">
                        <a:spcBef>
                          <a:spcPts val="0"/>
                        </a:spcBef>
                        <a:spcAft>
                          <a:spcPts val="0"/>
                        </a:spcAft>
                      </a:pPr>
                      <a:r>
                        <a:rPr lang="es-MX" sz="2000">
                          <a:effectLst/>
                        </a:rPr>
                        <a:t/>
                      </a:r>
                      <a:br>
                        <a:rPr lang="es-MX" sz="2000">
                          <a:effectLst/>
                        </a:rPr>
                      </a:br>
                      <a:r>
                        <a:rPr lang="es-MX" sz="1050" b="0" i="0" u="none" strike="noStrike">
                          <a:solidFill>
                            <a:srgbClr val="000000"/>
                          </a:solidFill>
                          <a:effectLst/>
                          <a:latin typeface="Century Gothic" panose="020B0502020202020204" pitchFamily="34" charset="0"/>
                        </a:rPr>
                        <a:t>Incitar a los alumnos para generar interés a través del juego y las tecnologías modernas en el aprendizaje de la asignatura.</a:t>
                      </a:r>
                      <a:endParaRPr lang="es-MX" sz="20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dirty="0" smtClean="0">
                          <a:solidFill>
                            <a:srgbClr val="000000"/>
                          </a:solidFill>
                          <a:effectLst/>
                          <a:latin typeface="Century Gothic" panose="020B0502020202020204" pitchFamily="34" charset="0"/>
                        </a:rPr>
                        <a:t>Diseñar </a:t>
                      </a:r>
                      <a:r>
                        <a:rPr lang="es-MX" sz="1050" b="0" i="0" u="none" strike="noStrike" dirty="0">
                          <a:solidFill>
                            <a:srgbClr val="000000"/>
                          </a:solidFill>
                          <a:effectLst/>
                          <a:latin typeface="Century Gothic" panose="020B0502020202020204" pitchFamily="34" charset="0"/>
                        </a:rPr>
                        <a:t>una serie de actividades que faciliten el acercamiento a las matemáticas. </a:t>
                      </a:r>
                      <a:endParaRPr lang="es-MX" sz="2000" dirty="0">
                        <a:effectLst/>
                      </a:endParaRPr>
                    </a:p>
                    <a:p>
                      <a:pPr rtl="0" fontAlgn="t">
                        <a:spcBef>
                          <a:spcPts val="0"/>
                        </a:spcBef>
                        <a:spcAft>
                          <a:spcPts val="0"/>
                        </a:spcAft>
                      </a:pPr>
                      <a:r>
                        <a:rPr lang="es-MX" sz="2000" dirty="0">
                          <a:effectLst/>
                        </a:rPr>
                        <a:t/>
                      </a:r>
                      <a:br>
                        <a:rPr lang="es-MX" sz="2000" dirty="0">
                          <a:effectLst/>
                        </a:rPr>
                      </a:br>
                      <a:r>
                        <a:rPr lang="es-MX" sz="1050" b="0" i="0" u="none" strike="noStrike" dirty="0" smtClean="0">
                          <a:solidFill>
                            <a:srgbClr val="000000"/>
                          </a:solidFill>
                          <a:effectLst/>
                          <a:latin typeface="Century Gothic" panose="020B0502020202020204" pitchFamily="34" charset="0"/>
                        </a:rPr>
                        <a:t>Discutir </a:t>
                      </a:r>
                      <a:r>
                        <a:rPr lang="es-MX" sz="1050" b="0" i="0" u="none" strike="noStrike" dirty="0">
                          <a:solidFill>
                            <a:srgbClr val="000000"/>
                          </a:solidFill>
                          <a:effectLst/>
                          <a:latin typeface="Century Gothic" panose="020B0502020202020204" pitchFamily="34" charset="0"/>
                        </a:rPr>
                        <a:t> la importancia de las matemáticas a través de experiencias </a:t>
                      </a:r>
                      <a:r>
                        <a:rPr lang="es-MX" sz="1050" b="0" i="0" u="none" strike="noStrike" dirty="0" smtClean="0">
                          <a:solidFill>
                            <a:srgbClr val="000000"/>
                          </a:solidFill>
                          <a:effectLst/>
                          <a:latin typeface="Century Gothic" panose="020B0502020202020204" pitchFamily="34" charset="0"/>
                        </a:rPr>
                        <a:t>lúdico-formativas</a:t>
                      </a:r>
                      <a:r>
                        <a:rPr lang="es-MX" sz="1050" b="0" i="0" u="none" strike="noStrike" dirty="0">
                          <a:solidFill>
                            <a:srgbClr val="000000"/>
                          </a:solidFill>
                          <a:effectLst/>
                          <a:latin typeface="Century Gothic" panose="020B0502020202020204" pitchFamily="34" charset="0"/>
                        </a:rPr>
                        <a:t>. </a:t>
                      </a: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a:solidFill>
                            <a:srgbClr val="000000"/>
                          </a:solidFill>
                          <a:effectLst/>
                          <a:latin typeface="Century Gothic" panose="020B0502020202020204" pitchFamily="34" charset="0"/>
                        </a:rPr>
                        <a:t>Programar módulos y micro-sitios que coadyuven en el aprendizaje de las matemáticas.</a:t>
                      </a:r>
                      <a:endParaRPr lang="es-MX" sz="2000">
                        <a:effectLst/>
                      </a:endParaRPr>
                    </a:p>
                    <a:p>
                      <a:pPr rtl="0" fontAlgn="t">
                        <a:spcBef>
                          <a:spcPts val="0"/>
                        </a:spcBef>
                        <a:spcAft>
                          <a:spcPts val="0"/>
                        </a:spcAft>
                      </a:pPr>
                      <a:r>
                        <a:rPr lang="es-MX" sz="2000">
                          <a:effectLst/>
                        </a:rPr>
                        <a:t/>
                      </a:r>
                      <a:br>
                        <a:rPr lang="es-MX" sz="2000">
                          <a:effectLst/>
                        </a:rPr>
                      </a:br>
                      <a:r>
                        <a:rPr lang="es-MX" sz="1050" b="0" i="0" u="none" strike="noStrike">
                          <a:solidFill>
                            <a:srgbClr val="000000"/>
                          </a:solidFill>
                          <a:effectLst/>
                          <a:latin typeface="Century Gothic" panose="020B0502020202020204" pitchFamily="34" charset="0"/>
                        </a:rPr>
                        <a:t>Aplicar los conocimientos informáticos para elaborar diapositivas, juegos o aplicaciones para la enseñanza de la misma asignatura.</a:t>
                      </a:r>
                      <a:endParaRPr lang="es-MX" sz="20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067521">
                <a:tc>
                  <a:txBody>
                    <a:bodyPr/>
                    <a:lstStyle/>
                    <a:p>
                      <a:pPr rtl="0" fontAlgn="t">
                        <a:spcBef>
                          <a:spcPts val="0"/>
                        </a:spcBef>
                        <a:spcAft>
                          <a:spcPts val="0"/>
                        </a:spcAft>
                      </a:pPr>
                      <a:r>
                        <a:rPr lang="es-MX" sz="1050" b="1" i="0" u="none" strike="noStrike">
                          <a:solidFill>
                            <a:srgbClr val="1F497D"/>
                          </a:solidFill>
                          <a:effectLst/>
                          <a:latin typeface="Century Gothic" panose="020B0502020202020204" pitchFamily="34" charset="0"/>
                        </a:rPr>
                        <a:t>4. Evaluación.</a:t>
                      </a:r>
                      <a:endParaRPr lang="es-MX" sz="2000">
                        <a:effectLst/>
                      </a:endParaRPr>
                    </a:p>
                    <a:p>
                      <a:pPr rtl="0" fontAlgn="t">
                        <a:spcBef>
                          <a:spcPts val="0"/>
                        </a:spcBef>
                        <a:spcAft>
                          <a:spcPts val="0"/>
                        </a:spcAft>
                      </a:pPr>
                      <a:r>
                        <a:rPr lang="es-MX" sz="1050" b="0" i="0" u="none" strike="noStrike">
                          <a:solidFill>
                            <a:srgbClr val="1F497D"/>
                          </a:solidFill>
                          <a:effectLst/>
                          <a:latin typeface="Century Gothic" panose="020B0502020202020204" pitchFamily="34" charset="0"/>
                        </a:rPr>
                        <a:t>   Productos /evidencias</a:t>
                      </a:r>
                      <a:endParaRPr lang="es-MX" sz="2000">
                        <a:effectLst/>
                      </a:endParaRPr>
                    </a:p>
                    <a:p>
                      <a:pPr rtl="0" fontAlgn="t">
                        <a:spcBef>
                          <a:spcPts val="0"/>
                        </a:spcBef>
                        <a:spcAft>
                          <a:spcPts val="0"/>
                        </a:spcAft>
                      </a:pPr>
                      <a:r>
                        <a:rPr lang="es-MX" sz="1050" b="0" i="0" u="none" strike="noStrike">
                          <a:solidFill>
                            <a:srgbClr val="1F497D"/>
                          </a:solidFill>
                          <a:effectLst/>
                          <a:latin typeface="Century Gothic" panose="020B0502020202020204" pitchFamily="34" charset="0"/>
                        </a:rPr>
                        <a:t>   de aprendizaje para </a:t>
                      </a:r>
                      <a:endParaRPr lang="es-MX" sz="2000">
                        <a:effectLst/>
                      </a:endParaRPr>
                    </a:p>
                    <a:p>
                      <a:pPr rtl="0" fontAlgn="t">
                        <a:spcBef>
                          <a:spcPts val="0"/>
                        </a:spcBef>
                        <a:spcAft>
                          <a:spcPts val="0"/>
                        </a:spcAft>
                      </a:pPr>
                      <a:r>
                        <a:rPr lang="es-MX" sz="1050" b="0" i="0" u="none" strike="noStrike">
                          <a:solidFill>
                            <a:srgbClr val="1F497D"/>
                          </a:solidFill>
                          <a:effectLst/>
                          <a:latin typeface="Century Gothic" panose="020B0502020202020204" pitchFamily="34" charset="0"/>
                        </a:rPr>
                        <a:t>   demostrar el</a:t>
                      </a:r>
                      <a:endParaRPr lang="es-MX" sz="2000">
                        <a:effectLst/>
                      </a:endParaRPr>
                    </a:p>
                    <a:p>
                      <a:pPr rtl="0" fontAlgn="t">
                        <a:spcBef>
                          <a:spcPts val="0"/>
                        </a:spcBef>
                        <a:spcAft>
                          <a:spcPts val="0"/>
                        </a:spcAft>
                      </a:pPr>
                      <a:r>
                        <a:rPr lang="es-MX" sz="1050" b="0" i="0" u="none" strike="noStrike">
                          <a:solidFill>
                            <a:srgbClr val="1F497D"/>
                          </a:solidFill>
                          <a:effectLst/>
                          <a:latin typeface="Century Gothic" panose="020B0502020202020204" pitchFamily="34" charset="0"/>
                        </a:rPr>
                        <a:t>   avance del </a:t>
                      </a:r>
                      <a:r>
                        <a:rPr lang="es-MX" sz="1050" b="0" i="0" u="none" strike="noStrike">
                          <a:solidFill>
                            <a:srgbClr val="17365D"/>
                          </a:solidFill>
                          <a:effectLst/>
                          <a:latin typeface="Century Gothic" panose="020B0502020202020204" pitchFamily="34" charset="0"/>
                        </a:rPr>
                        <a:t> proceso  y </a:t>
                      </a:r>
                      <a:endParaRPr lang="es-MX" sz="2000">
                        <a:effectLst/>
                      </a:endParaRPr>
                    </a:p>
                    <a:p>
                      <a:pPr rtl="0" fontAlgn="t">
                        <a:spcBef>
                          <a:spcPts val="0"/>
                        </a:spcBef>
                        <a:spcAft>
                          <a:spcPts val="0"/>
                        </a:spcAft>
                      </a:pPr>
                      <a:r>
                        <a:rPr lang="es-MX" sz="1050" b="0" i="0" u="none" strike="noStrike">
                          <a:solidFill>
                            <a:srgbClr val="17365D"/>
                          </a:solidFill>
                          <a:effectLst/>
                          <a:latin typeface="Century Gothic" panose="020B0502020202020204" pitchFamily="34" charset="0"/>
                        </a:rPr>
                        <a:t>   el logro del  objetivo</a:t>
                      </a:r>
                      <a:endParaRPr lang="es-MX" sz="2000">
                        <a:effectLst/>
                      </a:endParaRPr>
                    </a:p>
                    <a:p>
                      <a:pPr rtl="0" fontAlgn="t">
                        <a:spcBef>
                          <a:spcPts val="0"/>
                        </a:spcBef>
                        <a:spcAft>
                          <a:spcPts val="0"/>
                        </a:spcAft>
                      </a:pPr>
                      <a:r>
                        <a:rPr lang="es-MX" sz="1050" b="0" i="0" u="none" strike="noStrike">
                          <a:solidFill>
                            <a:srgbClr val="17365D"/>
                          </a:solidFill>
                          <a:effectLst/>
                          <a:latin typeface="Century Gothic" panose="020B0502020202020204" pitchFamily="34" charset="0"/>
                        </a:rPr>
                        <a:t>   propuesto.</a:t>
                      </a:r>
                      <a:endParaRPr lang="es-MX" sz="20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dirty="0">
                          <a:solidFill>
                            <a:srgbClr val="000000"/>
                          </a:solidFill>
                          <a:effectLst/>
                          <a:latin typeface="Century Gothic" panose="020B0502020202020204" pitchFamily="34" charset="0"/>
                        </a:rPr>
                        <a:t>Juegos y diapositivas en primera instancia entregadas por escrito o en forma de infografías relacionadas con los temas que verá en el curso.</a:t>
                      </a:r>
                      <a:endParaRPr lang="es-MX" sz="2000" dirty="0">
                        <a:effectLst/>
                      </a:endParaRPr>
                    </a:p>
                    <a:p>
                      <a:pPr fontAlgn="t"/>
                      <a:r>
                        <a:rPr lang="es-MX" sz="2000" dirty="0">
                          <a:effectLst/>
                        </a:rPr>
                        <a:t/>
                      </a:r>
                      <a:br>
                        <a:rPr lang="es-MX" sz="2000" dirty="0">
                          <a:effectLst/>
                        </a:rPr>
                      </a:br>
                      <a:r>
                        <a:rPr lang="es-MX" sz="2000" dirty="0">
                          <a:effectLst/>
                        </a:rPr>
                        <a:t/>
                      </a:r>
                      <a:br>
                        <a:rPr lang="es-MX" sz="2000" dirty="0">
                          <a:effectLst/>
                        </a:rPr>
                      </a:b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1" i="0" u="none" strike="noStrike" dirty="0">
                          <a:solidFill>
                            <a:srgbClr val="000000"/>
                          </a:solidFill>
                          <a:effectLst/>
                          <a:latin typeface="Century Gothic" panose="020B0502020202020204" pitchFamily="34" charset="0"/>
                        </a:rPr>
                        <a:t>a.</a:t>
                      </a:r>
                      <a:r>
                        <a:rPr lang="es-MX" sz="1050" b="0" i="0" u="none" strike="noStrike" dirty="0">
                          <a:solidFill>
                            <a:srgbClr val="000000"/>
                          </a:solidFill>
                          <a:effectLst/>
                          <a:latin typeface="Century Gothic" panose="020B0502020202020204" pitchFamily="34" charset="0"/>
                        </a:rPr>
                        <a:t> Juegos y materiales en funcionamiento en el sitio. </a:t>
                      </a:r>
                      <a:endParaRPr lang="es-MX" sz="2000" dirty="0">
                        <a:effectLst/>
                      </a:endParaRPr>
                    </a:p>
                    <a:p>
                      <a:pPr rtl="0" fontAlgn="t">
                        <a:spcBef>
                          <a:spcPts val="0"/>
                        </a:spcBef>
                        <a:spcAft>
                          <a:spcPts val="0"/>
                        </a:spcAft>
                      </a:pPr>
                      <a:r>
                        <a:rPr lang="es-MX" sz="1050" b="1" i="0" u="none" strike="noStrike" dirty="0">
                          <a:solidFill>
                            <a:srgbClr val="000000"/>
                          </a:solidFill>
                          <a:effectLst/>
                          <a:latin typeface="Century Gothic" panose="020B0502020202020204" pitchFamily="34" charset="0"/>
                        </a:rPr>
                        <a:t>b.</a:t>
                      </a:r>
                      <a:r>
                        <a:rPr lang="es-MX" sz="1050" b="0" i="0" u="none" strike="noStrike" dirty="0">
                          <a:solidFill>
                            <a:srgbClr val="000000"/>
                          </a:solidFill>
                          <a:effectLst/>
                          <a:latin typeface="Century Gothic" panose="020B0502020202020204" pitchFamily="34" charset="0"/>
                        </a:rPr>
                        <a:t> Informe por escrito sobre cada una de las labores. </a:t>
                      </a:r>
                      <a:endParaRPr lang="es-MX" sz="2000" dirty="0">
                        <a:effectLst/>
                      </a:endParaRPr>
                    </a:p>
                    <a:p>
                      <a:pPr rtl="0" fontAlgn="t">
                        <a:spcBef>
                          <a:spcPts val="0"/>
                        </a:spcBef>
                        <a:spcAft>
                          <a:spcPts val="0"/>
                        </a:spcAft>
                      </a:pPr>
                      <a:r>
                        <a:rPr lang="es-MX" sz="1050" b="1" i="0" u="none" strike="noStrike" dirty="0">
                          <a:solidFill>
                            <a:srgbClr val="000000"/>
                          </a:solidFill>
                          <a:effectLst/>
                          <a:latin typeface="Century Gothic" panose="020B0502020202020204" pitchFamily="34" charset="0"/>
                        </a:rPr>
                        <a:t>c.</a:t>
                      </a:r>
                      <a:r>
                        <a:rPr lang="es-MX" sz="1050" b="0" i="0" u="none" strike="noStrike" dirty="0">
                          <a:solidFill>
                            <a:srgbClr val="000000"/>
                          </a:solidFill>
                          <a:effectLst/>
                          <a:latin typeface="Century Gothic" panose="020B0502020202020204" pitchFamily="34" charset="0"/>
                        </a:rPr>
                        <a:t> Cuestionario y ejercicios elaborados y respondidos por los estudiantes. </a:t>
                      </a: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a:solidFill>
                            <a:srgbClr val="000000"/>
                          </a:solidFill>
                          <a:effectLst/>
                          <a:latin typeface="Century Gothic" panose="020B0502020202020204" pitchFamily="34" charset="0"/>
                        </a:rPr>
                        <a:t>Minisitios y módulos elaborados por los alumnos que contengan juegos y diapositivas para el aprendizaje de las matemáticas.</a:t>
                      </a:r>
                      <a:endParaRPr lang="es-MX" sz="2000">
                        <a:effectLst/>
                      </a:endParaRPr>
                    </a:p>
                    <a:p>
                      <a:pPr rtl="0" fontAlgn="t">
                        <a:spcBef>
                          <a:spcPts val="0"/>
                        </a:spcBef>
                        <a:spcAft>
                          <a:spcPts val="0"/>
                        </a:spcAft>
                      </a:pPr>
                      <a:r>
                        <a:rPr lang="es-MX" sz="2000">
                          <a:effectLst/>
                        </a:rPr>
                        <a:t/>
                      </a:r>
                      <a:br>
                        <a:rPr lang="es-MX" sz="2000">
                          <a:effectLst/>
                        </a:rPr>
                      </a:br>
                      <a:r>
                        <a:rPr lang="es-MX" sz="1050" b="0" i="0" u="none" strike="noStrike">
                          <a:solidFill>
                            <a:srgbClr val="000000"/>
                          </a:solidFill>
                          <a:effectLst/>
                          <a:latin typeface="Century Gothic" panose="020B0502020202020204" pitchFamily="34" charset="0"/>
                        </a:rPr>
                        <a:t>Ejercicios de programación.</a:t>
                      </a:r>
                      <a:endParaRPr lang="es-MX" sz="20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844671">
                <a:tc>
                  <a:txBody>
                    <a:bodyPr/>
                    <a:lstStyle/>
                    <a:p>
                      <a:pPr rtl="0" fontAlgn="t">
                        <a:spcBef>
                          <a:spcPts val="0"/>
                        </a:spcBef>
                        <a:spcAft>
                          <a:spcPts val="0"/>
                        </a:spcAft>
                      </a:pPr>
                      <a:r>
                        <a:rPr lang="es-MX" sz="1050" b="1" i="0" u="none" strike="noStrike" dirty="0">
                          <a:solidFill>
                            <a:srgbClr val="1F497D"/>
                          </a:solidFill>
                          <a:effectLst/>
                          <a:latin typeface="Century Gothic" panose="020B0502020202020204" pitchFamily="34" charset="0"/>
                        </a:rPr>
                        <a:t>5. Tipos </a:t>
                      </a:r>
                      <a:r>
                        <a:rPr lang="es-MX" sz="1100" b="1" i="0" u="none" strike="noStrike" dirty="0">
                          <a:solidFill>
                            <a:srgbClr val="1F497D"/>
                          </a:solidFill>
                          <a:effectLst/>
                          <a:latin typeface="Century Gothic" panose="020B0502020202020204" pitchFamily="34" charset="0"/>
                        </a:rPr>
                        <a:t>y</a:t>
                      </a:r>
                      <a:r>
                        <a:rPr lang="es-MX" sz="1050" b="1" i="0" u="none" strike="noStrike" dirty="0">
                          <a:solidFill>
                            <a:srgbClr val="1F497D"/>
                          </a:solidFill>
                          <a:effectLst/>
                          <a:latin typeface="Century Gothic" panose="020B0502020202020204" pitchFamily="34" charset="0"/>
                        </a:rPr>
                        <a:t> herramientas</a:t>
                      </a:r>
                      <a:r>
                        <a:rPr lang="es-MX" sz="1050" b="0" i="0" u="none" strike="noStrike" dirty="0">
                          <a:solidFill>
                            <a:srgbClr val="1F497D"/>
                          </a:solidFill>
                          <a:effectLst/>
                          <a:latin typeface="Century Gothic" panose="020B0502020202020204" pitchFamily="34" charset="0"/>
                        </a:rPr>
                        <a:t> de evaluación.</a:t>
                      </a:r>
                      <a:endParaRPr lang="es-MX" sz="2000" dirty="0">
                        <a:effectLst/>
                      </a:endParaRPr>
                    </a:p>
                    <a:p>
                      <a:pPr fontAlgn="t"/>
                      <a:r>
                        <a:rPr lang="es-MX" sz="2000" dirty="0">
                          <a:effectLst/>
                        </a:rPr>
                        <a:t/>
                      </a:r>
                      <a:br>
                        <a:rPr lang="es-MX" sz="2000" dirty="0">
                          <a:effectLst/>
                        </a:rPr>
                      </a:br>
                      <a:r>
                        <a:rPr lang="es-MX" sz="2000" dirty="0">
                          <a:effectLst/>
                        </a:rPr>
                        <a:t/>
                      </a:r>
                      <a:br>
                        <a:rPr lang="es-MX" sz="2000" dirty="0">
                          <a:effectLst/>
                        </a:rPr>
                      </a:br>
                      <a:r>
                        <a:rPr lang="es-MX" sz="2000" dirty="0">
                          <a:effectLst/>
                        </a:rPr>
                        <a:t/>
                      </a:r>
                      <a:br>
                        <a:rPr lang="es-MX" sz="2000" dirty="0">
                          <a:effectLst/>
                        </a:rPr>
                      </a:b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a:solidFill>
                            <a:srgbClr val="000000"/>
                          </a:solidFill>
                          <a:effectLst/>
                          <a:latin typeface="Century Gothic" panose="020B0502020202020204" pitchFamily="34" charset="0"/>
                        </a:rPr>
                        <a:t>Entrega de productos</a:t>
                      </a:r>
                      <a:endParaRPr lang="es-MX" sz="2000">
                        <a:effectLst/>
                      </a:endParaRPr>
                    </a:p>
                    <a:p>
                      <a:pPr rtl="0" fontAlgn="t">
                        <a:spcBef>
                          <a:spcPts val="0"/>
                        </a:spcBef>
                        <a:spcAft>
                          <a:spcPts val="0"/>
                        </a:spcAft>
                      </a:pPr>
                      <a:r>
                        <a:rPr lang="es-MX" sz="1050" b="0" i="0" u="none" strike="noStrike">
                          <a:solidFill>
                            <a:srgbClr val="000000"/>
                          </a:solidFill>
                          <a:effectLst/>
                          <a:latin typeface="Century Gothic" panose="020B0502020202020204" pitchFamily="34" charset="0"/>
                        </a:rPr>
                        <a:t>Rúbricas</a:t>
                      </a:r>
                      <a:endParaRPr lang="es-MX" sz="20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a:solidFill>
                            <a:srgbClr val="000000"/>
                          </a:solidFill>
                          <a:effectLst/>
                          <a:latin typeface="Century Gothic" panose="020B0502020202020204" pitchFamily="34" charset="0"/>
                        </a:rPr>
                        <a:t>Entrega de productos. </a:t>
                      </a:r>
                      <a:endParaRPr lang="es-MX" sz="2000">
                        <a:effectLst/>
                      </a:endParaRPr>
                    </a:p>
                    <a:p>
                      <a:pPr rtl="0" fontAlgn="t">
                        <a:spcBef>
                          <a:spcPts val="0"/>
                        </a:spcBef>
                        <a:spcAft>
                          <a:spcPts val="0"/>
                        </a:spcAft>
                      </a:pPr>
                      <a:r>
                        <a:rPr lang="es-MX" sz="1050" b="0" i="0" u="none" strike="noStrike">
                          <a:solidFill>
                            <a:srgbClr val="000000"/>
                          </a:solidFill>
                          <a:effectLst/>
                          <a:latin typeface="Century Gothic" panose="020B0502020202020204" pitchFamily="34" charset="0"/>
                        </a:rPr>
                        <a:t>Rúbricas</a:t>
                      </a:r>
                      <a:endParaRPr lang="es-MX" sz="200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dirty="0">
                          <a:solidFill>
                            <a:srgbClr val="000000"/>
                          </a:solidFill>
                          <a:effectLst/>
                          <a:latin typeface="Century Gothic" panose="020B0502020202020204" pitchFamily="34" charset="0"/>
                        </a:rPr>
                        <a:t>Entrega de productos</a:t>
                      </a:r>
                      <a:endParaRPr lang="es-MX" sz="2000" dirty="0">
                        <a:effectLst/>
                      </a:endParaRPr>
                    </a:p>
                    <a:p>
                      <a:pPr rtl="0" fontAlgn="t">
                        <a:spcBef>
                          <a:spcPts val="0"/>
                        </a:spcBef>
                        <a:spcAft>
                          <a:spcPts val="0"/>
                        </a:spcAft>
                      </a:pPr>
                      <a:r>
                        <a:rPr lang="es-MX" sz="1050" b="0" i="0" u="none" strike="noStrike" dirty="0">
                          <a:solidFill>
                            <a:srgbClr val="000000"/>
                          </a:solidFill>
                          <a:effectLst/>
                          <a:latin typeface="Century Gothic" panose="020B0502020202020204" pitchFamily="34" charset="0"/>
                        </a:rPr>
                        <a:t>Rúbricas</a:t>
                      </a: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03648" y="13407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1586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44624"/>
            <a:ext cx="6858000" cy="646331"/>
          </a:xfrm>
          <a:prstGeom prst="rect">
            <a:avLst/>
          </a:prstGeom>
        </p:spPr>
        <p:txBody>
          <a:bodyPr wrap="square">
            <a:spAutoFit/>
          </a:bodyPr>
          <a:lstStyle/>
          <a:p>
            <a:r>
              <a:rPr lang="es-MX" b="1" dirty="0">
                <a:solidFill>
                  <a:srgbClr val="1C4587"/>
                </a:solidFill>
                <a:latin typeface="Century Gothic" panose="020B0502020202020204" pitchFamily="34" charset="0"/>
              </a:rPr>
              <a:t>V. Esquema del proceso de construcción del proyecto por disciplinas.</a:t>
            </a:r>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4273137580"/>
              </p:ext>
            </p:extLst>
          </p:nvPr>
        </p:nvGraphicFramePr>
        <p:xfrm>
          <a:off x="1187624" y="747664"/>
          <a:ext cx="7776863" cy="5959422"/>
        </p:xfrm>
        <a:graphic>
          <a:graphicData uri="http://schemas.openxmlformats.org/drawingml/2006/table">
            <a:tbl>
              <a:tblPr/>
              <a:tblGrid>
                <a:gridCol w="1980899"/>
                <a:gridCol w="1760799"/>
                <a:gridCol w="2188798"/>
                <a:gridCol w="1846367"/>
              </a:tblGrid>
              <a:tr h="484684">
                <a:tc>
                  <a:txBody>
                    <a:bodyPr/>
                    <a:lstStyle/>
                    <a:p>
                      <a:pPr fontAlgn="t"/>
                      <a:r>
                        <a:rPr lang="es-MX" sz="1400" dirty="0">
                          <a:effectLst/>
                        </a:rPr>
                        <a:t/>
                      </a:r>
                      <a:br>
                        <a:rPr lang="es-MX" sz="1400" dirty="0">
                          <a:effectLst/>
                        </a:rPr>
                      </a:br>
                      <a:endParaRPr lang="es-MX" sz="1400" dirty="0">
                        <a:effectLst/>
                      </a:endParaRPr>
                    </a:p>
                  </a:txBody>
                  <a:tcPr marL="35592" marR="35592" marT="35592" marB="3559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1000" b="1" i="0" u="none" strike="noStrike">
                          <a:solidFill>
                            <a:srgbClr val="1C4587"/>
                          </a:solidFill>
                          <a:effectLst/>
                          <a:latin typeface="Century Gothic" panose="020B0502020202020204" pitchFamily="34" charset="0"/>
                        </a:rPr>
                        <a:t>Disciplina 1.</a:t>
                      </a:r>
                      <a:endParaRPr lang="es-MX" sz="1400">
                        <a:effectLst/>
                      </a:endParaRPr>
                    </a:p>
                  </a:txBody>
                  <a:tcPr marL="35592" marR="35592" marT="35592" marB="3559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1000" b="1" i="0" u="none" strike="noStrike" dirty="0">
                          <a:solidFill>
                            <a:srgbClr val="1C4587"/>
                          </a:solidFill>
                          <a:effectLst/>
                          <a:latin typeface="Century Gothic" panose="020B0502020202020204" pitchFamily="34" charset="0"/>
                        </a:rPr>
                        <a:t>Disciplina 2.</a:t>
                      </a:r>
                      <a:endParaRPr lang="es-MX" sz="1400" dirty="0">
                        <a:effectLst/>
                      </a:endParaRPr>
                    </a:p>
                  </a:txBody>
                  <a:tcPr marL="35592" marR="35592" marT="35592" marB="35592">
                    <a:lnL w="12700" cap="flat" cmpd="sng" algn="ctr">
                      <a:solidFill>
                        <a:srgbClr val="1C4587"/>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1000" b="1" i="0" u="none" strike="noStrike">
                          <a:solidFill>
                            <a:srgbClr val="1C4587"/>
                          </a:solidFill>
                          <a:effectLst/>
                          <a:latin typeface="Century Gothic" panose="020B0502020202020204" pitchFamily="34" charset="0"/>
                        </a:rPr>
                        <a:t>Disciplina 3.</a:t>
                      </a:r>
                      <a:endParaRPr lang="es-MX" sz="1400">
                        <a:effectLst/>
                      </a:endParaRPr>
                    </a:p>
                  </a:txBody>
                  <a:tcPr marL="35592" marR="35592" marT="35592" marB="35592">
                    <a:lnL w="6350" cap="flat" cmpd="sng" algn="ctr">
                      <a:solidFill>
                        <a:srgbClr val="000000"/>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523158">
                <a:tc>
                  <a:txBody>
                    <a:bodyPr/>
                    <a:lstStyle/>
                    <a:p>
                      <a:pPr marL="95250" indent="-180340" rtl="0" fontAlgn="t">
                        <a:spcBef>
                          <a:spcPts val="0"/>
                        </a:spcBef>
                        <a:spcAft>
                          <a:spcPts val="0"/>
                        </a:spcAft>
                      </a:pPr>
                      <a:r>
                        <a:rPr lang="es-MX" sz="1000" b="1" i="0" u="none" strike="noStrike" dirty="0">
                          <a:solidFill>
                            <a:srgbClr val="1C4587"/>
                          </a:solidFill>
                          <a:effectLst/>
                          <a:latin typeface="Century Gothic" panose="020B0502020202020204" pitchFamily="34" charset="0"/>
                        </a:rPr>
                        <a:t>1.  </a:t>
                      </a:r>
                      <a:r>
                        <a:rPr lang="es-MX" sz="1000" b="1" i="0" u="none" strike="noStrike" dirty="0">
                          <a:solidFill>
                            <a:srgbClr val="1F497D"/>
                          </a:solidFill>
                          <a:effectLst/>
                          <a:latin typeface="Century Gothic" panose="020B0502020202020204" pitchFamily="34" charset="0"/>
                        </a:rPr>
                        <a:t>Preguntar y cuestionar.</a:t>
                      </a:r>
                      <a:endParaRPr lang="es-MX" sz="1400" dirty="0">
                        <a:effectLst/>
                      </a:endParaRPr>
                    </a:p>
                    <a:p>
                      <a:pPr marL="95250" indent="-180340" rtl="0" fontAlgn="t">
                        <a:spcBef>
                          <a:spcPts val="0"/>
                        </a:spcBef>
                        <a:spcAft>
                          <a:spcPts val="0"/>
                        </a:spcAft>
                      </a:pPr>
                      <a:r>
                        <a:rPr lang="es-MX" sz="1000" b="0" i="0" u="none" strike="noStrike" dirty="0">
                          <a:solidFill>
                            <a:srgbClr val="1F497D"/>
                          </a:solidFill>
                          <a:effectLst/>
                          <a:latin typeface="Century Gothic" panose="020B0502020202020204" pitchFamily="34" charset="0"/>
                        </a:rPr>
                        <a:t>    Preguntas para dirigir  la Investigación Interdisciplinaria.</a:t>
                      </a:r>
                      <a:endParaRPr lang="es-MX" sz="1400" dirty="0">
                        <a:effectLst/>
                      </a:endParaRPr>
                    </a:p>
                  </a:txBody>
                  <a:tcPr marL="35592" marR="35592" marT="35592" marB="3559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¿Existe una forma lúdica de aprender las matemáticas?</a:t>
                      </a:r>
                      <a:endParaRPr lang="es-MX" sz="1400" dirty="0">
                        <a:effectLst/>
                      </a:endParaRPr>
                    </a:p>
                  </a:txBody>
                  <a:tcPr marL="35592" marR="35592" marT="35592" marB="35592">
                    <a:lnL w="12700" cap="flat" cmpd="sng" algn="ctr">
                      <a:solidFill>
                        <a:srgbClr val="1C4587"/>
                      </a:solidFill>
                      <a:prstDash val="solid"/>
                      <a:round/>
                      <a:headEnd type="none" w="med" len="med"/>
                      <a:tailEnd type="none" w="med" len="med"/>
                    </a:lnL>
                    <a:lnR w="6350" cap="flat" cmpd="sng" algn="ctr">
                      <a:solidFill>
                        <a:srgbClr val="366091"/>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¿Cómo sería tu vida sin las matemáticas? </a:t>
                      </a:r>
                      <a:endParaRPr lang="es-MX" sz="1000" b="0" i="0" u="none" strike="noStrike" dirty="0" smtClean="0">
                        <a:solidFill>
                          <a:srgbClr val="000000"/>
                        </a:solidFill>
                        <a:effectLst/>
                        <a:latin typeface="Century Gothic" panose="020B0502020202020204" pitchFamily="34" charset="0"/>
                      </a:endParaRPr>
                    </a:p>
                    <a:p>
                      <a:pPr rtl="0" fontAlgn="t">
                        <a:spcBef>
                          <a:spcPts val="0"/>
                        </a:spcBef>
                        <a:spcAft>
                          <a:spcPts val="0"/>
                        </a:spcAft>
                      </a:pPr>
                      <a:r>
                        <a:rPr lang="es-MX" sz="1000" b="0" i="0" u="none" strike="noStrike" dirty="0" smtClean="0">
                          <a:solidFill>
                            <a:srgbClr val="000000"/>
                          </a:solidFill>
                          <a:effectLst/>
                          <a:latin typeface="Century Gothic" panose="020B0502020202020204" pitchFamily="34" charset="0"/>
                        </a:rPr>
                        <a:t>¿</a:t>
                      </a:r>
                      <a:r>
                        <a:rPr lang="es-MX" sz="1000" b="0" i="0" u="none" strike="noStrike" dirty="0">
                          <a:solidFill>
                            <a:srgbClr val="000000"/>
                          </a:solidFill>
                          <a:effectLst/>
                          <a:latin typeface="Century Gothic" panose="020B0502020202020204" pitchFamily="34" charset="0"/>
                        </a:rPr>
                        <a:t>Se puede pensar sin matemáticas?</a:t>
                      </a:r>
                      <a:endParaRPr lang="es-MX" sz="1400" dirty="0">
                        <a:effectLst/>
                      </a:endParaRPr>
                    </a:p>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¿Cuál es la relación práctica del conocimiento matemático en la vida diaria?</a:t>
                      </a:r>
                      <a:endParaRPr lang="es-MX" sz="1400" dirty="0">
                        <a:effectLst/>
                      </a:endParaRPr>
                    </a:p>
                    <a:p>
                      <a:pPr fontAlgn="t"/>
                      <a:r>
                        <a:rPr lang="es-MX" sz="1400" dirty="0">
                          <a:effectLst/>
                        </a:rPr>
                        <a:t/>
                      </a:r>
                      <a:br>
                        <a:rPr lang="es-MX" sz="1400" dirty="0">
                          <a:effectLst/>
                        </a:rPr>
                      </a:br>
                      <a:endParaRPr lang="es-MX" sz="1400" dirty="0">
                        <a:effectLst/>
                      </a:endParaRPr>
                    </a:p>
                  </a:txBody>
                  <a:tcPr marL="35592" marR="35592" marT="35592" marB="35592">
                    <a:lnL w="6350" cap="flat" cmpd="sng" algn="ctr">
                      <a:solidFill>
                        <a:srgbClr val="366091"/>
                      </a:solidFill>
                      <a:prstDash val="solid"/>
                      <a:round/>
                      <a:headEnd type="none" w="med" len="med"/>
                      <a:tailEnd type="none" w="med" len="med"/>
                    </a:lnL>
                    <a:lnR w="6350" cap="flat" cmpd="sng" algn="ctr">
                      <a:solidFill>
                        <a:srgbClr val="366091"/>
                      </a:solidFill>
                      <a:prstDash val="solid"/>
                      <a:round/>
                      <a:headEnd type="none" w="med" len="med"/>
                      <a:tailEnd type="none" w="med" len="med"/>
                    </a:lnR>
                    <a:lnT w="12700" cap="flat" cmpd="sng" algn="ctr">
                      <a:solidFill>
                        <a:srgbClr val="1C4587"/>
                      </a:solidFill>
                      <a:prstDash val="solid"/>
                      <a:round/>
                      <a:headEnd type="none" w="med" len="med"/>
                      <a:tailEnd type="none" w="med" len="med"/>
                    </a:lnT>
                    <a:lnB w="6350" cap="flat" cmpd="sng" algn="ctr">
                      <a:solidFill>
                        <a:srgbClr val="366091"/>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¿Cómo nos sirven las nuevas tecnologías de la información y comunicación en la resolución de </a:t>
                      </a:r>
                      <a:r>
                        <a:rPr lang="es-MX" sz="1000" b="0" i="0" u="none" strike="noStrike" dirty="0" smtClean="0">
                          <a:solidFill>
                            <a:srgbClr val="000000"/>
                          </a:solidFill>
                          <a:effectLst/>
                          <a:latin typeface="Century Gothic" panose="020B0502020202020204" pitchFamily="34" charset="0"/>
                        </a:rPr>
                        <a:t>problemas?</a:t>
                      </a:r>
                      <a:endParaRPr lang="es-MX" sz="1400" dirty="0">
                        <a:effectLst/>
                      </a:endParaRPr>
                    </a:p>
                  </a:txBody>
                  <a:tcPr marL="35592" marR="35592" marT="35592" marB="35592">
                    <a:lnL w="6350" cap="flat" cmpd="sng" algn="ctr">
                      <a:solidFill>
                        <a:srgbClr val="366091"/>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3896814">
                <a:tc>
                  <a:txBody>
                    <a:bodyPr/>
                    <a:lstStyle/>
                    <a:p>
                      <a:pPr marL="95250" indent="-180340" rtl="0" fontAlgn="t">
                        <a:spcBef>
                          <a:spcPts val="0"/>
                        </a:spcBef>
                        <a:spcAft>
                          <a:spcPts val="0"/>
                        </a:spcAft>
                      </a:pPr>
                      <a:r>
                        <a:rPr lang="es-MX" sz="1000" b="1" i="0" u="none" strike="noStrike" dirty="0">
                          <a:solidFill>
                            <a:srgbClr val="1C4587"/>
                          </a:solidFill>
                          <a:effectLst/>
                          <a:latin typeface="Century Gothic" panose="020B0502020202020204" pitchFamily="34" charset="0"/>
                        </a:rPr>
                        <a:t>2. Despertar el interés </a:t>
                      </a:r>
                      <a:r>
                        <a:rPr lang="es-MX" sz="1000" b="1" i="0" u="none" strike="noStrike" dirty="0">
                          <a:solidFill>
                            <a:srgbClr val="1F497D"/>
                          </a:solidFill>
                          <a:effectLst/>
                          <a:latin typeface="Century Gothic" panose="020B0502020202020204" pitchFamily="34" charset="0"/>
                        </a:rPr>
                        <a:t>(detonar).</a:t>
                      </a:r>
                      <a:endParaRPr lang="es-MX" sz="1400" dirty="0">
                        <a:effectLst/>
                      </a:endParaRPr>
                    </a:p>
                    <a:p>
                      <a:pPr marL="90170" indent="-180340" rtl="0" fontAlgn="t">
                        <a:spcBef>
                          <a:spcPts val="0"/>
                        </a:spcBef>
                        <a:spcAft>
                          <a:spcPts val="0"/>
                        </a:spcAft>
                      </a:pPr>
                      <a:r>
                        <a:rPr lang="es-MX" sz="1000" b="0" i="0" u="none" strike="noStrike" dirty="0">
                          <a:solidFill>
                            <a:srgbClr val="000000"/>
                          </a:solidFill>
                          <a:effectLst/>
                          <a:latin typeface="Century Gothic" panose="020B0502020202020204" pitchFamily="34" charset="0"/>
                        </a:rPr>
                        <a:t>   </a:t>
                      </a:r>
                      <a:r>
                        <a:rPr lang="es-MX" sz="1000" b="0" i="0" u="none" strike="noStrike" dirty="0">
                          <a:solidFill>
                            <a:srgbClr val="1F497D"/>
                          </a:solidFill>
                          <a:effectLst/>
                          <a:latin typeface="Century Gothic" panose="020B0502020202020204" pitchFamily="34" charset="0"/>
                        </a:rPr>
                        <a:t>Estrategias para involucrar a los estudiantes con la problemática planteada, en el salón de clase</a:t>
                      </a:r>
                      <a:endParaRPr lang="es-MX" sz="1400" dirty="0">
                        <a:effectLst/>
                      </a:endParaRPr>
                    </a:p>
                    <a:p>
                      <a:pPr marL="95250" indent="-180340" rtl="0" fontAlgn="t">
                        <a:spcBef>
                          <a:spcPts val="0"/>
                        </a:spcBef>
                        <a:spcAft>
                          <a:spcPts val="0"/>
                        </a:spcAft>
                      </a:pPr>
                      <a:r>
                        <a:rPr lang="es-MX" sz="1000" b="0" i="0" u="none" strike="noStrike" dirty="0">
                          <a:solidFill>
                            <a:srgbClr val="1C4587"/>
                          </a:solidFill>
                          <a:effectLst/>
                          <a:latin typeface="Century Gothic" panose="020B0502020202020204" pitchFamily="34" charset="0"/>
                        </a:rPr>
                        <a:t>   </a:t>
                      </a:r>
                      <a:endParaRPr lang="es-MX" sz="1400" dirty="0">
                        <a:effectLst/>
                      </a:endParaRPr>
                    </a:p>
                    <a:p>
                      <a:pPr fontAlgn="t"/>
                      <a:r>
                        <a:rPr lang="es-MX" sz="1400" dirty="0">
                          <a:effectLst/>
                        </a:rPr>
                        <a:t/>
                      </a:r>
                      <a:br>
                        <a:rPr lang="es-MX" sz="1400" dirty="0">
                          <a:effectLst/>
                        </a:rPr>
                      </a:br>
                      <a:endParaRPr lang="es-MX" sz="1400" dirty="0">
                        <a:effectLst/>
                      </a:endParaRPr>
                    </a:p>
                  </a:txBody>
                  <a:tcPr marL="35592" marR="35592" marT="35592" marB="3559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A través </a:t>
                      </a:r>
                      <a:r>
                        <a:rPr lang="es-MX" sz="1000" b="0" i="0" u="none" strike="noStrike" dirty="0" smtClean="0">
                          <a:solidFill>
                            <a:srgbClr val="000000"/>
                          </a:solidFill>
                          <a:effectLst/>
                          <a:latin typeface="Century Gothic" panose="020B0502020202020204" pitchFamily="34" charset="0"/>
                        </a:rPr>
                        <a:t>de procesos </a:t>
                      </a:r>
                      <a:r>
                        <a:rPr lang="es-MX" sz="1000" b="0" i="0" u="none" strike="noStrike" dirty="0">
                          <a:solidFill>
                            <a:srgbClr val="000000"/>
                          </a:solidFill>
                          <a:effectLst/>
                          <a:latin typeface="Century Gothic" panose="020B0502020202020204" pitchFamily="34" charset="0"/>
                        </a:rPr>
                        <a:t>mentales que involucran las matemáticas para resolver o ganar el juego.</a:t>
                      </a:r>
                      <a:endParaRPr lang="es-MX" sz="1400" dirty="0">
                        <a:effectLst/>
                      </a:endParaRPr>
                    </a:p>
                  </a:txBody>
                  <a:tcPr marL="35592" marR="35592" marT="35592" marB="35592">
                    <a:lnL w="12700" cap="flat" cmpd="sng" algn="ctr">
                      <a:solidFill>
                        <a:srgbClr val="1C4587"/>
                      </a:solidFill>
                      <a:prstDash val="solid"/>
                      <a:round/>
                      <a:headEnd type="none" w="med" len="med"/>
                      <a:tailEnd type="none" w="med" len="med"/>
                    </a:lnL>
                    <a:lnR w="6350" cap="flat" cmpd="sng" algn="ctr">
                      <a:solidFill>
                        <a:srgbClr val="366091"/>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A través de juegos de “azar” donde se involucra la estadística, el pensamiento abstracto, el razonamiento lógico - matemático.</a:t>
                      </a:r>
                      <a:endParaRPr lang="es-MX" sz="1400" dirty="0">
                        <a:effectLst/>
                      </a:endParaRPr>
                    </a:p>
                    <a:p>
                      <a:pPr rtl="0" fontAlgn="t">
                        <a:spcBef>
                          <a:spcPts val="0"/>
                        </a:spcBef>
                        <a:spcAft>
                          <a:spcPts val="0"/>
                        </a:spcAft>
                      </a:pPr>
                      <a:r>
                        <a:rPr lang="es-MX" sz="1000" b="1" i="0" u="none" strike="noStrike" dirty="0">
                          <a:solidFill>
                            <a:srgbClr val="000000"/>
                          </a:solidFill>
                          <a:effectLst/>
                          <a:latin typeface="Century Gothic" panose="020B0502020202020204" pitchFamily="34" charset="0"/>
                        </a:rPr>
                        <a:t>a</a:t>
                      </a:r>
                      <a:r>
                        <a:rPr lang="es-MX" sz="1000" b="0" i="0" u="none" strike="noStrike" dirty="0">
                          <a:solidFill>
                            <a:srgbClr val="000000"/>
                          </a:solidFill>
                          <a:effectLst/>
                          <a:latin typeface="Century Gothic" panose="020B0502020202020204" pitchFamily="34" charset="0"/>
                        </a:rPr>
                        <a:t>. Elaborarán como juego electrónico un </a:t>
                      </a:r>
                      <a:r>
                        <a:rPr lang="es-MX" sz="1000" b="0" i="0" u="none" strike="noStrike" dirty="0" err="1">
                          <a:solidFill>
                            <a:srgbClr val="000000"/>
                          </a:solidFill>
                          <a:effectLst/>
                          <a:latin typeface="Century Gothic" panose="020B0502020202020204" pitchFamily="34" charset="0"/>
                        </a:rPr>
                        <a:t>memorama</a:t>
                      </a:r>
                      <a:r>
                        <a:rPr lang="es-MX" sz="1000" b="0" i="0" u="none" strike="noStrike" dirty="0">
                          <a:solidFill>
                            <a:srgbClr val="000000"/>
                          </a:solidFill>
                          <a:effectLst/>
                          <a:latin typeface="Century Gothic" panose="020B0502020202020204" pitchFamily="34" charset="0"/>
                        </a:rPr>
                        <a:t> (operaciones y resultados)</a:t>
                      </a:r>
                      <a:endParaRPr lang="es-MX" sz="1400" dirty="0">
                        <a:effectLst/>
                      </a:endParaRPr>
                    </a:p>
                    <a:p>
                      <a:pPr rtl="0" fontAlgn="t">
                        <a:spcBef>
                          <a:spcPts val="0"/>
                        </a:spcBef>
                        <a:spcAft>
                          <a:spcPts val="0"/>
                        </a:spcAft>
                      </a:pPr>
                      <a:r>
                        <a:rPr lang="es-MX" sz="1000" b="1" i="0" u="none" strike="noStrike" dirty="0">
                          <a:solidFill>
                            <a:srgbClr val="000000"/>
                          </a:solidFill>
                          <a:effectLst/>
                          <a:latin typeface="Century Gothic" panose="020B0502020202020204" pitchFamily="34" charset="0"/>
                        </a:rPr>
                        <a:t>b.</a:t>
                      </a:r>
                      <a:r>
                        <a:rPr lang="es-MX" sz="1000" b="0" i="0" u="none" strike="noStrike" dirty="0">
                          <a:solidFill>
                            <a:srgbClr val="000000"/>
                          </a:solidFill>
                          <a:effectLst/>
                          <a:latin typeface="Century Gothic" panose="020B0502020202020204" pitchFamily="34" charset="0"/>
                        </a:rPr>
                        <a:t> Rompiendo la lógica. En el sitio deberán construir una historia al revés. Los participantes deberán reconstruirla en sentido contrario. </a:t>
                      </a:r>
                      <a:endParaRPr lang="es-MX" sz="1400" dirty="0">
                        <a:effectLst/>
                      </a:endParaRPr>
                    </a:p>
                    <a:p>
                      <a:pPr rtl="0" fontAlgn="t">
                        <a:spcBef>
                          <a:spcPts val="0"/>
                        </a:spcBef>
                        <a:spcAft>
                          <a:spcPts val="0"/>
                        </a:spcAft>
                      </a:pPr>
                      <a:r>
                        <a:rPr lang="es-MX" sz="1000" b="1" i="0" u="none" strike="noStrike" dirty="0">
                          <a:solidFill>
                            <a:srgbClr val="000000"/>
                          </a:solidFill>
                          <a:effectLst/>
                          <a:latin typeface="Century Gothic" panose="020B0502020202020204" pitchFamily="34" charset="0"/>
                        </a:rPr>
                        <a:t>c.</a:t>
                      </a:r>
                      <a:r>
                        <a:rPr lang="es-MX" sz="1000" b="0" i="0" u="none" strike="noStrike" dirty="0">
                          <a:solidFill>
                            <a:srgbClr val="000000"/>
                          </a:solidFill>
                          <a:effectLst/>
                          <a:latin typeface="Century Gothic" panose="020B0502020202020204" pitchFamily="34" charset="0"/>
                        </a:rPr>
                        <a:t> Organizarán un concurso en la escuela que promueva la coherencia y secuencia lógica en el razonamiento matemático.  El juego consiste en decir, y a contra reloj, la mayor cantidad de palabras asociadas a las matemáticas que tengan sentido y relación.  Se grabará y subirá al sitio.</a:t>
                      </a:r>
                      <a:endParaRPr lang="es-MX" sz="1400" dirty="0">
                        <a:effectLst/>
                      </a:endParaRPr>
                    </a:p>
                    <a:p>
                      <a:pPr fontAlgn="t"/>
                      <a:r>
                        <a:rPr lang="es-MX" sz="1400" dirty="0">
                          <a:effectLst/>
                        </a:rPr>
                        <a:t/>
                      </a:r>
                      <a:br>
                        <a:rPr lang="es-MX" sz="1400" dirty="0">
                          <a:effectLst/>
                        </a:rPr>
                      </a:br>
                      <a:endParaRPr lang="es-MX" sz="1400" dirty="0">
                        <a:effectLst/>
                      </a:endParaRPr>
                    </a:p>
                  </a:txBody>
                  <a:tcPr marL="35592" marR="35592" marT="35592" marB="35592">
                    <a:lnL w="6350" cap="flat" cmpd="sng" algn="ctr">
                      <a:solidFill>
                        <a:srgbClr val="366091"/>
                      </a:solidFill>
                      <a:prstDash val="solid"/>
                      <a:round/>
                      <a:headEnd type="none" w="med" len="med"/>
                      <a:tailEnd type="none" w="med" len="med"/>
                    </a:lnL>
                    <a:lnR w="6350" cap="flat" cmpd="sng" algn="ctr">
                      <a:solidFill>
                        <a:srgbClr val="366091"/>
                      </a:solidFill>
                      <a:prstDash val="solid"/>
                      <a:round/>
                      <a:headEnd type="none" w="med" len="med"/>
                      <a:tailEnd type="none" w="med" len="med"/>
                    </a:lnR>
                    <a:lnT w="6350" cap="flat" cmpd="sng" algn="ctr">
                      <a:solidFill>
                        <a:srgbClr val="366091"/>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Mostrar las nuevas tecnologías de la información y comunicación que existen para la resolución y desarrollo de problemas de una forma amigable para el usuario final y desarrollador</a:t>
                      </a:r>
                      <a:endParaRPr lang="es-MX" sz="1400" dirty="0">
                        <a:effectLst/>
                      </a:endParaRPr>
                    </a:p>
                    <a:p>
                      <a:pPr fontAlgn="t"/>
                      <a:r>
                        <a:rPr lang="es-MX" sz="1400" dirty="0">
                          <a:effectLst/>
                        </a:rPr>
                        <a:t/>
                      </a:r>
                      <a:br>
                        <a:rPr lang="es-MX" sz="1400" dirty="0">
                          <a:effectLst/>
                        </a:rPr>
                      </a:br>
                      <a:endParaRPr lang="es-MX" sz="1400" dirty="0">
                        <a:effectLst/>
                      </a:endParaRPr>
                    </a:p>
                  </a:txBody>
                  <a:tcPr marL="35592" marR="35592" marT="35592" marB="35592">
                    <a:lnL w="6350" cap="flat" cmpd="sng" algn="ctr">
                      <a:solidFill>
                        <a:srgbClr val="366091"/>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445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30941611"/>
              </p:ext>
            </p:extLst>
          </p:nvPr>
        </p:nvGraphicFramePr>
        <p:xfrm>
          <a:off x="1187624" y="69026"/>
          <a:ext cx="7632848" cy="6672342"/>
        </p:xfrm>
        <a:graphic>
          <a:graphicData uri="http://schemas.openxmlformats.org/drawingml/2006/table">
            <a:tbl>
              <a:tblPr/>
              <a:tblGrid>
                <a:gridCol w="2232247"/>
                <a:gridCol w="1656184"/>
                <a:gridCol w="1932241"/>
                <a:gridCol w="1812176"/>
              </a:tblGrid>
              <a:tr h="1625052">
                <a:tc>
                  <a:txBody>
                    <a:bodyPr/>
                    <a:lstStyle/>
                    <a:p>
                      <a:pPr marL="95250" indent="-180340" rtl="0" fontAlgn="t">
                        <a:spcBef>
                          <a:spcPts val="0"/>
                        </a:spcBef>
                        <a:spcAft>
                          <a:spcPts val="0"/>
                        </a:spcAft>
                      </a:pPr>
                      <a:r>
                        <a:rPr lang="es-MX" sz="1000" b="1" i="0" u="none" strike="noStrike" dirty="0">
                          <a:solidFill>
                            <a:srgbClr val="1C4587"/>
                          </a:solidFill>
                          <a:effectLst/>
                          <a:latin typeface="Century Gothic" panose="020B0502020202020204" pitchFamily="34" charset="0"/>
                        </a:rPr>
                        <a:t>3. Recopilar información a través de la investigación.</a:t>
                      </a:r>
                      <a:endParaRPr lang="es-MX" sz="1000" dirty="0">
                        <a:effectLst/>
                      </a:endParaRPr>
                    </a:p>
                    <a:p>
                      <a:pPr marL="95250" indent="-175260" rtl="0" fontAlgn="t">
                        <a:spcBef>
                          <a:spcPts val="0"/>
                        </a:spcBef>
                        <a:spcAft>
                          <a:spcPts val="0"/>
                        </a:spcAft>
                      </a:pPr>
                      <a:r>
                        <a:rPr lang="es-MX" sz="1000" b="0" i="0" u="none" strike="noStrike" dirty="0">
                          <a:solidFill>
                            <a:srgbClr val="1C4587"/>
                          </a:solidFill>
                          <a:effectLst/>
                          <a:latin typeface="Century Gothic" panose="020B0502020202020204" pitchFamily="34" charset="0"/>
                        </a:rPr>
                        <a:t>   Propuestas a investigar y sus fuentes. </a:t>
                      </a:r>
                      <a:endParaRPr lang="es-MX" sz="1000" dirty="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a:solidFill>
                            <a:srgbClr val="000000"/>
                          </a:solidFill>
                          <a:effectLst/>
                          <a:latin typeface="Century Gothic" panose="020B0502020202020204" pitchFamily="34" charset="0"/>
                        </a:rPr>
                        <a:t>Búsqueda de juegos matemáticos y aplicaciones ya existentes en la web.</a:t>
                      </a:r>
                      <a:endParaRPr lang="es-MX" sz="1000">
                        <a:effectLst/>
                      </a:endParaRPr>
                    </a:p>
                    <a:p>
                      <a:pPr fontAlgn="t"/>
                      <a:r>
                        <a:rPr lang="es-MX" sz="1000">
                          <a:effectLst/>
                        </a:rPr>
                        <a:t/>
                      </a:r>
                      <a:br>
                        <a:rPr lang="es-MX" sz="1000">
                          <a:effectLst/>
                        </a:rPr>
                      </a:br>
                      <a:r>
                        <a:rPr lang="es-MX" sz="1000">
                          <a:effectLst/>
                        </a:rPr>
                        <a:t/>
                      </a:r>
                      <a:br>
                        <a:rPr lang="es-MX" sz="1000">
                          <a:effectLst/>
                        </a:rPr>
                      </a:br>
                      <a:r>
                        <a:rPr lang="es-MX" sz="1000">
                          <a:effectLst/>
                        </a:rPr>
                        <a:t/>
                      </a:r>
                      <a:br>
                        <a:rPr lang="es-MX" sz="1000">
                          <a:effectLst/>
                        </a:rPr>
                      </a:br>
                      <a:r>
                        <a:rPr lang="es-MX" sz="1000">
                          <a:effectLst/>
                        </a:rPr>
                        <a:t/>
                      </a:r>
                      <a:br>
                        <a:rPr lang="es-MX" sz="1000">
                          <a:effectLst/>
                        </a:rPr>
                      </a:br>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Investigación (método inductivo) sobre la perspectiva de los estudiantes, docentes y trabajadores que se tiene en LEA sobre las matemáticas. </a:t>
                      </a:r>
                      <a:endParaRPr lang="es-MX" sz="1000" dirty="0">
                        <a:effectLst/>
                      </a:endParaRPr>
                    </a:p>
                    <a:p>
                      <a:pPr rtl="0" fontAlgn="t">
                        <a:spcBef>
                          <a:spcPts val="0"/>
                        </a:spcBef>
                        <a:spcAft>
                          <a:spcPts val="0"/>
                        </a:spcAft>
                      </a:pPr>
                      <a:r>
                        <a:rPr lang="es-MX" sz="1000" b="0" i="0" u="none" strike="noStrike" dirty="0">
                          <a:solidFill>
                            <a:srgbClr val="000000"/>
                          </a:solidFill>
                          <a:effectLst/>
                          <a:latin typeface="Century Gothic" panose="020B0502020202020204" pitchFamily="34" charset="0"/>
                        </a:rPr>
                        <a:t>Búsqueda de información periodística sobre el </a:t>
                      </a:r>
                      <a:r>
                        <a:rPr lang="es-MX" sz="1000" b="0" i="0" u="none" strike="noStrike" dirty="0" smtClean="0">
                          <a:solidFill>
                            <a:srgbClr val="000000"/>
                          </a:solidFill>
                          <a:effectLst/>
                          <a:latin typeface="Century Gothic" panose="020B0502020202020204" pitchFamily="34" charset="0"/>
                        </a:rPr>
                        <a:t>estado </a:t>
                      </a:r>
                      <a:r>
                        <a:rPr lang="es-MX" sz="1000" b="0" i="0" u="none" strike="noStrike" dirty="0">
                          <a:solidFill>
                            <a:srgbClr val="000000"/>
                          </a:solidFill>
                          <a:effectLst/>
                          <a:latin typeface="Century Gothic" panose="020B0502020202020204" pitchFamily="34" charset="0"/>
                        </a:rPr>
                        <a:t>actual de las matemáticas en las escuelas de media superior (método deductivo).</a:t>
                      </a:r>
                      <a:endParaRPr lang="es-MX" sz="1000" dirty="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a:solidFill>
                            <a:srgbClr val="000000"/>
                          </a:solidFill>
                          <a:effectLst/>
                          <a:latin typeface="Century Gothic" panose="020B0502020202020204" pitchFamily="34" charset="0"/>
                        </a:rPr>
                        <a:t>Investigar sobre la programación HTML5, CSS3, PHP, Servidores Apache y Tomcat, Base de datos MariaDB</a:t>
                      </a: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626112">
                <a:tc>
                  <a:txBody>
                    <a:bodyPr/>
                    <a:lstStyle/>
                    <a:p>
                      <a:pPr marL="95250" indent="-180340" rtl="0" fontAlgn="t">
                        <a:spcBef>
                          <a:spcPts val="0"/>
                        </a:spcBef>
                        <a:spcAft>
                          <a:spcPts val="0"/>
                        </a:spcAft>
                      </a:pPr>
                      <a:r>
                        <a:rPr lang="es-MX" sz="1000" b="1" i="0" u="none" strike="noStrike" dirty="0">
                          <a:solidFill>
                            <a:srgbClr val="1C4587"/>
                          </a:solidFill>
                          <a:effectLst/>
                          <a:latin typeface="Century Gothic" panose="020B0502020202020204" pitchFamily="34" charset="0"/>
                        </a:rPr>
                        <a:t>4. Organizar la información.</a:t>
                      </a:r>
                      <a:endParaRPr lang="es-MX" sz="1000" dirty="0">
                        <a:effectLst/>
                      </a:endParaRPr>
                    </a:p>
                    <a:p>
                      <a:pPr marL="95250" indent="-180340" rtl="0" fontAlgn="t">
                        <a:spcBef>
                          <a:spcPts val="0"/>
                        </a:spcBef>
                        <a:spcAft>
                          <a:spcPts val="0"/>
                        </a:spcAft>
                      </a:pPr>
                      <a:r>
                        <a:rPr lang="es-MX" sz="1000" b="1" i="0" u="none" strike="noStrike" dirty="0">
                          <a:solidFill>
                            <a:srgbClr val="1C4587"/>
                          </a:solidFill>
                          <a:effectLst/>
                          <a:latin typeface="Century Gothic" panose="020B0502020202020204" pitchFamily="34" charset="0"/>
                        </a:rPr>
                        <a:t>   </a:t>
                      </a:r>
                      <a:r>
                        <a:rPr lang="es-MX" sz="1000" b="0" i="0" u="none" strike="noStrike" dirty="0">
                          <a:solidFill>
                            <a:srgbClr val="1C4587"/>
                          </a:solidFill>
                          <a:effectLst/>
                          <a:latin typeface="Century Gothic" panose="020B0502020202020204" pitchFamily="34" charset="0"/>
                        </a:rPr>
                        <a:t>Implica:</a:t>
                      </a:r>
                      <a:endParaRPr lang="es-MX" sz="1000" dirty="0">
                        <a:effectLst/>
                      </a:endParaRPr>
                    </a:p>
                    <a:p>
                      <a:pPr marL="95250" indent="-180340" rtl="0" fontAlgn="t">
                        <a:spcBef>
                          <a:spcPts val="0"/>
                        </a:spcBef>
                        <a:spcAft>
                          <a:spcPts val="0"/>
                        </a:spcAft>
                      </a:pPr>
                      <a:r>
                        <a:rPr lang="es-MX" sz="1000" b="0" i="0" u="none" strike="noStrike" dirty="0">
                          <a:solidFill>
                            <a:srgbClr val="1C4587"/>
                          </a:solidFill>
                          <a:effectLst/>
                          <a:latin typeface="Century Gothic" panose="020B0502020202020204" pitchFamily="34" charset="0"/>
                        </a:rPr>
                        <a:t>   clasificación de datos obtenidos,</a:t>
                      </a:r>
                      <a:endParaRPr lang="es-MX" sz="1000" dirty="0">
                        <a:effectLst/>
                      </a:endParaRPr>
                    </a:p>
                    <a:p>
                      <a:pPr marL="95250" indent="-180340" rtl="0" fontAlgn="t">
                        <a:spcBef>
                          <a:spcPts val="0"/>
                        </a:spcBef>
                        <a:spcAft>
                          <a:spcPts val="0"/>
                        </a:spcAft>
                      </a:pPr>
                      <a:r>
                        <a:rPr lang="es-MX" sz="1000" b="0" i="0" u="none" strike="noStrike" dirty="0">
                          <a:solidFill>
                            <a:srgbClr val="1C4587"/>
                          </a:solidFill>
                          <a:effectLst/>
                          <a:latin typeface="Century Gothic" panose="020B0502020202020204" pitchFamily="34" charset="0"/>
                        </a:rPr>
                        <a:t>   análisis de los datos obtenidos,            registro de la información.</a:t>
                      </a:r>
                      <a:endParaRPr lang="es-MX" sz="1000" dirty="0">
                        <a:effectLst/>
                      </a:endParaRPr>
                    </a:p>
                    <a:p>
                      <a:pPr marL="95250" indent="-180340" rtl="0" fontAlgn="t">
                        <a:spcBef>
                          <a:spcPts val="0"/>
                        </a:spcBef>
                        <a:spcAft>
                          <a:spcPts val="0"/>
                        </a:spcAft>
                      </a:pPr>
                      <a:r>
                        <a:rPr lang="es-MX" sz="1000" b="0" i="0" u="none" strike="noStrike" dirty="0">
                          <a:solidFill>
                            <a:srgbClr val="1C4587"/>
                          </a:solidFill>
                          <a:effectLst/>
                          <a:latin typeface="Century Gothic" panose="020B0502020202020204" pitchFamily="34" charset="0"/>
                        </a:rPr>
                        <a:t>   conclusiones por disciplina,</a:t>
                      </a:r>
                      <a:endParaRPr lang="es-MX" sz="1000" dirty="0">
                        <a:effectLst/>
                      </a:endParaRPr>
                    </a:p>
                    <a:p>
                      <a:pPr marL="95250" indent="-180340" rtl="0" fontAlgn="t">
                        <a:spcBef>
                          <a:spcPts val="0"/>
                        </a:spcBef>
                        <a:spcAft>
                          <a:spcPts val="0"/>
                        </a:spcAft>
                      </a:pPr>
                      <a:r>
                        <a:rPr lang="es-MX" sz="1000" b="0" i="0" u="none" strike="noStrike" dirty="0">
                          <a:solidFill>
                            <a:srgbClr val="1C4587"/>
                          </a:solidFill>
                          <a:effectLst/>
                          <a:latin typeface="Century Gothic" panose="020B0502020202020204" pitchFamily="34" charset="0"/>
                        </a:rPr>
                        <a:t>   conclusiones conjuntas.</a:t>
                      </a:r>
                      <a:endParaRPr lang="es-MX" sz="1000" dirty="0">
                        <a:effectLst/>
                      </a:endParaRPr>
                    </a:p>
                    <a:p>
                      <a:pPr fontAlgn="t"/>
                      <a:r>
                        <a:rPr lang="es-MX" sz="1000" dirty="0">
                          <a:effectLst/>
                        </a:rPr>
                        <a:t/>
                      </a:r>
                      <a:br>
                        <a:rPr lang="es-MX" sz="1000" dirty="0">
                          <a:effectLst/>
                        </a:rPr>
                      </a:br>
                      <a:endParaRPr lang="es-MX" sz="1000" dirty="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a:solidFill>
                            <a:srgbClr val="000000"/>
                          </a:solidFill>
                          <a:effectLst/>
                          <a:latin typeface="Century Gothic" panose="020B0502020202020204" pitchFamily="34" charset="0"/>
                        </a:rPr>
                        <a:t>Selección de temas en el programa operativo</a:t>
                      </a:r>
                      <a:endParaRPr lang="es-MX" sz="1000">
                        <a:effectLst/>
                      </a:endParaRPr>
                    </a:p>
                    <a:p>
                      <a:pPr rtl="0" fontAlgn="t">
                        <a:spcBef>
                          <a:spcPts val="0"/>
                        </a:spcBef>
                        <a:spcAft>
                          <a:spcPts val="0"/>
                        </a:spcAft>
                      </a:pPr>
                      <a:r>
                        <a:rPr lang="es-MX" sz="1000">
                          <a:effectLst/>
                        </a:rPr>
                        <a:t/>
                      </a:r>
                      <a:br>
                        <a:rPr lang="es-MX" sz="1000">
                          <a:effectLst/>
                        </a:rPr>
                      </a:br>
                      <a:r>
                        <a:rPr lang="es-MX" sz="1000" b="0" i="0" u="none" strike="noStrike">
                          <a:solidFill>
                            <a:srgbClr val="000000"/>
                          </a:solidFill>
                          <a:effectLst/>
                          <a:latin typeface="Century Gothic" panose="020B0502020202020204" pitchFamily="34" charset="0"/>
                        </a:rPr>
                        <a:t>Revisión de los diferentes programas y aplicaciones para trabajar los diferentes contenidos del programa.</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Selección y verificación de la utilidad.</a:t>
                      </a:r>
                      <a:endParaRPr lang="es-MX" sz="1000">
                        <a:effectLst/>
                      </a:endParaRPr>
                    </a:p>
                    <a:p>
                      <a:pPr fontAlgn="t"/>
                      <a:r>
                        <a:rPr lang="es-MX" sz="1000">
                          <a:effectLst/>
                        </a:rPr>
                        <a:t/>
                      </a:r>
                      <a:br>
                        <a:rPr lang="es-MX" sz="1000">
                          <a:effectLst/>
                        </a:rPr>
                      </a:br>
                      <a:r>
                        <a:rPr lang="es-MX" sz="1000">
                          <a:effectLst/>
                        </a:rPr>
                        <a:t/>
                      </a:r>
                      <a:br>
                        <a:rPr lang="es-MX" sz="1000">
                          <a:effectLst/>
                        </a:rPr>
                      </a:br>
                      <a:r>
                        <a:rPr lang="es-MX" sz="1000">
                          <a:effectLst/>
                        </a:rPr>
                        <a:t/>
                      </a:r>
                      <a:br>
                        <a:rPr lang="es-MX" sz="1000">
                          <a:effectLst/>
                        </a:rPr>
                      </a:br>
                      <a:r>
                        <a:rPr lang="es-MX" sz="1000">
                          <a:effectLst/>
                        </a:rPr>
                        <a:t/>
                      </a:r>
                      <a:br>
                        <a:rPr lang="es-MX" sz="1000">
                          <a:effectLst/>
                        </a:rPr>
                      </a:br>
                      <a:r>
                        <a:rPr lang="es-MX" sz="1000">
                          <a:effectLst/>
                        </a:rPr>
                        <a:t/>
                      </a:r>
                      <a:br>
                        <a:rPr lang="es-MX" sz="1000">
                          <a:effectLst/>
                        </a:rPr>
                      </a:br>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a:solidFill>
                            <a:srgbClr val="000000"/>
                          </a:solidFill>
                          <a:effectLst/>
                          <a:latin typeface="Century Gothic" panose="020B0502020202020204" pitchFamily="34" charset="0"/>
                        </a:rPr>
                        <a:t>Identificar diferencias y semejanzas en los datos obtenidos.</a:t>
                      </a:r>
                      <a:endParaRPr lang="es-MX" sz="1000">
                        <a:effectLst/>
                      </a:endParaRPr>
                    </a:p>
                    <a:p>
                      <a:pPr rtl="0" fontAlgn="t">
                        <a:spcBef>
                          <a:spcPts val="0"/>
                        </a:spcBef>
                        <a:spcAft>
                          <a:spcPts val="0"/>
                        </a:spcAft>
                      </a:pPr>
                      <a:r>
                        <a:rPr lang="es-MX" sz="1000">
                          <a:effectLst/>
                        </a:rPr>
                        <a:t/>
                      </a:r>
                      <a:br>
                        <a:rPr lang="es-MX" sz="1000">
                          <a:effectLst/>
                        </a:rPr>
                      </a:br>
                      <a:r>
                        <a:rPr lang="es-MX" sz="1000" b="0" i="0" u="none" strike="noStrike">
                          <a:solidFill>
                            <a:srgbClr val="000000"/>
                          </a:solidFill>
                          <a:effectLst/>
                          <a:latin typeface="Century Gothic" panose="020B0502020202020204" pitchFamily="34" charset="0"/>
                        </a:rPr>
                        <a:t>Clasificar rangos educativos (4to, 5to,6to). </a:t>
                      </a:r>
                      <a:endParaRPr lang="es-MX" sz="1000">
                        <a:effectLst/>
                      </a:endParaRPr>
                    </a:p>
                    <a:p>
                      <a:pPr rtl="0" fontAlgn="t">
                        <a:spcBef>
                          <a:spcPts val="0"/>
                        </a:spcBef>
                        <a:spcAft>
                          <a:spcPts val="0"/>
                        </a:spcAft>
                      </a:pPr>
                      <a:r>
                        <a:rPr lang="es-MX" sz="1000">
                          <a:effectLst/>
                        </a:rPr>
                        <a:t/>
                      </a:r>
                      <a:br>
                        <a:rPr lang="es-MX" sz="1000">
                          <a:effectLst/>
                        </a:rPr>
                      </a:br>
                      <a:r>
                        <a:rPr lang="es-MX" sz="1000" b="0" i="0" u="none" strike="noStrike">
                          <a:solidFill>
                            <a:srgbClr val="000000"/>
                          </a:solidFill>
                          <a:effectLst/>
                          <a:latin typeface="Century Gothic" panose="020B0502020202020204" pitchFamily="34" charset="0"/>
                        </a:rPr>
                        <a:t>Exponer de forma escrita la información y datos ya ordenados. </a:t>
                      </a:r>
                      <a:endParaRPr lang="es-MX" sz="1000">
                        <a:effectLst/>
                      </a:endParaRPr>
                    </a:p>
                    <a:p>
                      <a:pPr fontAlgn="t"/>
                      <a:r>
                        <a:rPr lang="es-MX" sz="1000">
                          <a:effectLst/>
                        </a:rPr>
                        <a:t/>
                      </a:r>
                      <a:br>
                        <a:rPr lang="es-MX" sz="1000">
                          <a:effectLst/>
                        </a:rPr>
                      </a:br>
                      <a:r>
                        <a:rPr lang="es-MX" sz="1000">
                          <a:effectLst/>
                        </a:rPr>
                        <a:t/>
                      </a:r>
                      <a:br>
                        <a:rPr lang="es-MX" sz="1000">
                          <a:effectLst/>
                        </a:rPr>
                      </a:br>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a:solidFill>
                            <a:srgbClr val="000000"/>
                          </a:solidFill>
                          <a:effectLst/>
                          <a:latin typeface="Century Gothic" panose="020B0502020202020204" pitchFamily="34" charset="0"/>
                        </a:rPr>
                        <a:t>Selección del API para programar</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Diseño del sitio</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Diseño del contenido</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Programación de los módulos</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Ensamblaje de los módulos</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Prueba de operabilidad</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Rediseño</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Comunicación del sitio a la comunidad</a:t>
                      </a:r>
                      <a:endParaRPr lang="es-MX" sz="1000">
                        <a:effectLst/>
                      </a:endParaRPr>
                    </a:p>
                    <a:p>
                      <a:pPr rtl="0" fontAlgn="t">
                        <a:spcBef>
                          <a:spcPts val="0"/>
                        </a:spcBef>
                        <a:spcAft>
                          <a:spcPts val="0"/>
                        </a:spcAft>
                      </a:pPr>
                      <a:r>
                        <a:rPr lang="es-MX" sz="1000" b="0" i="0" u="none" strike="noStrike">
                          <a:solidFill>
                            <a:srgbClr val="000000"/>
                          </a:solidFill>
                          <a:effectLst/>
                          <a:latin typeface="Century Gothic" panose="020B0502020202020204" pitchFamily="34" charset="0"/>
                        </a:rPr>
                        <a:t>Retroalimentación</a:t>
                      </a:r>
                      <a:endParaRPr lang="es-MX" sz="1000">
                        <a:effectLst/>
                      </a:endParaRPr>
                    </a:p>
                    <a:p>
                      <a:pPr fontAlgn="t"/>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085541">
                <a:tc>
                  <a:txBody>
                    <a:bodyPr/>
                    <a:lstStyle/>
                    <a:p>
                      <a:pPr marL="90170" rtl="0" fontAlgn="t">
                        <a:spcBef>
                          <a:spcPts val="0"/>
                        </a:spcBef>
                        <a:spcAft>
                          <a:spcPts val="0"/>
                        </a:spcAft>
                      </a:pPr>
                      <a:r>
                        <a:rPr lang="es-MX" sz="1000" b="1" i="0" u="none" strike="noStrike">
                          <a:solidFill>
                            <a:srgbClr val="1C4587"/>
                          </a:solidFill>
                          <a:effectLst/>
                          <a:latin typeface="Century Gothic" panose="020B0502020202020204" pitchFamily="34" charset="0"/>
                        </a:rPr>
                        <a:t>5.  Llegar a</a:t>
                      </a:r>
                      <a:r>
                        <a:rPr lang="es-MX" sz="1000" b="1" i="1" u="none" strike="noStrike">
                          <a:solidFill>
                            <a:srgbClr val="1C4587"/>
                          </a:solidFill>
                          <a:effectLst/>
                          <a:latin typeface="Century Gothic" panose="020B0502020202020204" pitchFamily="34" charset="0"/>
                        </a:rPr>
                        <a:t> </a:t>
                      </a:r>
                      <a:r>
                        <a:rPr lang="es-MX" sz="1000" b="1" i="0" u="none" strike="noStrike">
                          <a:solidFill>
                            <a:srgbClr val="1C4587"/>
                          </a:solidFill>
                          <a:effectLst/>
                          <a:latin typeface="Century Gothic" panose="020B0502020202020204" pitchFamily="34" charset="0"/>
                        </a:rPr>
                        <a:t>conclusiones parciales</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(por disciplina).</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Preguntas útiles para el </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proyecto, de tal forma que lo </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aclaren, describan o descifren  </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(para la  reflexión colaborativa</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de los estudiantes).</a:t>
                      </a:r>
                      <a:endParaRPr lang="es-MX" sz="1000">
                        <a:effectLst/>
                      </a:endParaRPr>
                    </a:p>
                    <a:p>
                      <a:pPr marL="90170" rtl="0" fontAlgn="t">
                        <a:spcBef>
                          <a:spcPts val="0"/>
                        </a:spcBef>
                        <a:spcAft>
                          <a:spcPts val="0"/>
                        </a:spcAft>
                      </a:pPr>
                      <a:r>
                        <a:rPr lang="es-MX" sz="1000" b="0" i="0" u="none" strike="noStrike">
                          <a:solidFill>
                            <a:srgbClr val="1C4587"/>
                          </a:solidFill>
                          <a:effectLst/>
                          <a:latin typeface="Century Gothic" panose="020B0502020202020204" pitchFamily="34" charset="0"/>
                        </a:rPr>
                        <a:t>    ¿Cómo se lograrán?</a:t>
                      </a:r>
                      <a:endParaRPr lang="es-MX" sz="1000">
                        <a:effectLst/>
                      </a:endParaRPr>
                    </a:p>
                    <a:p>
                      <a:pPr fontAlgn="t"/>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MX" sz="1000" b="0" i="0" u="none" strike="noStrike">
                          <a:solidFill>
                            <a:srgbClr val="000000"/>
                          </a:solidFill>
                          <a:effectLst/>
                          <a:latin typeface="Century Gothic" panose="020B0502020202020204" pitchFamily="34" charset="0"/>
                        </a:rPr>
                        <a:t>¿Los juegos desarrollan o refuerzan alguna habilidad?</a:t>
                      </a:r>
                    </a:p>
                    <a:p>
                      <a:pPr rtl="0" fontAlgn="base">
                        <a:spcBef>
                          <a:spcPts val="0"/>
                        </a:spcBef>
                        <a:spcAft>
                          <a:spcPts val="0"/>
                        </a:spcAft>
                        <a:buFont typeface="Arial" panose="020B0604020202020204" pitchFamily="34" charset="0"/>
                        <a:buChar char="•"/>
                      </a:pPr>
                      <a:r>
                        <a:rPr lang="es-MX" sz="1000" b="0" i="0" u="none" strike="noStrike">
                          <a:solidFill>
                            <a:srgbClr val="000000"/>
                          </a:solidFill>
                          <a:effectLst/>
                          <a:latin typeface="Century Gothic" panose="020B0502020202020204" pitchFamily="34" charset="0"/>
                        </a:rPr>
                        <a:t>¿Aumenta el nivel de dificultad conforme se avanza?</a:t>
                      </a:r>
                      <a:br>
                        <a:rPr lang="es-MX" sz="1000" b="0" i="0" u="none" strike="noStrike">
                          <a:solidFill>
                            <a:srgbClr val="000000"/>
                          </a:solidFill>
                          <a:effectLst/>
                          <a:latin typeface="Century Gothic" panose="020B0502020202020204" pitchFamily="34" charset="0"/>
                        </a:rPr>
                      </a:br>
                      <a:r>
                        <a:rPr lang="es-MX" sz="1000" b="0" i="0" u="none" strike="noStrike">
                          <a:solidFill>
                            <a:srgbClr val="000000"/>
                          </a:solidFill>
                          <a:effectLst/>
                          <a:latin typeface="Century Gothic" panose="020B0502020202020204" pitchFamily="34" charset="0"/>
                        </a:rPr>
                        <a:t/>
                      </a:r>
                      <a:br>
                        <a:rPr lang="es-MX" sz="1000" b="0" i="0" u="none" strike="noStrike">
                          <a:solidFill>
                            <a:srgbClr val="000000"/>
                          </a:solidFill>
                          <a:effectLst/>
                          <a:latin typeface="Century Gothic" panose="020B0502020202020204" pitchFamily="34" charset="0"/>
                        </a:rPr>
                      </a:br>
                      <a:endParaRPr lang="es-MX" sz="1000" b="0" i="0" u="none" strike="noStrike">
                        <a:solidFill>
                          <a:srgbClr val="000000"/>
                        </a:solidFill>
                        <a:effectLst/>
                        <a:latin typeface="Century Gothic" panose="020B0502020202020204" pitchFamily="34" charset="0"/>
                      </a:endParaRPr>
                    </a:p>
                    <a:p>
                      <a:pPr rtl="0" fontAlgn="base">
                        <a:spcBef>
                          <a:spcPts val="0"/>
                        </a:spcBef>
                        <a:spcAft>
                          <a:spcPts val="0"/>
                        </a:spcAft>
                        <a:buFont typeface="Arial" panose="020B0604020202020204" pitchFamily="34" charset="0"/>
                        <a:buChar char="•"/>
                      </a:pPr>
                      <a:r>
                        <a:rPr lang="es-MX" sz="1000" b="0" i="0" u="none" strike="noStrike">
                          <a:solidFill>
                            <a:srgbClr val="000000"/>
                          </a:solidFill>
                          <a:effectLst/>
                          <a:latin typeface="Century Gothic" panose="020B0502020202020204" pitchFamily="34" charset="0"/>
                        </a:rPr>
                        <a:t>¿Los estudiantes entienden cómo jugar?</a:t>
                      </a:r>
                    </a:p>
                    <a:p>
                      <a:pPr fontAlgn="t"/>
                      <a:r>
                        <a:rPr lang="es-MX" sz="1000">
                          <a:effectLst/>
                        </a:rPr>
                        <a:t/>
                      </a:r>
                      <a:br>
                        <a:rPr lang="es-MX" sz="1000">
                          <a:effectLst/>
                        </a:rPr>
                      </a:br>
                      <a:r>
                        <a:rPr lang="es-MX" sz="1000">
                          <a:effectLst/>
                        </a:rPr>
                        <a:t/>
                      </a:r>
                      <a:br>
                        <a:rPr lang="es-MX" sz="1000">
                          <a:effectLst/>
                        </a:rPr>
                      </a:br>
                      <a:r>
                        <a:rPr lang="es-MX" sz="1000">
                          <a:effectLst/>
                        </a:rPr>
                        <a:t/>
                      </a:r>
                      <a:br>
                        <a:rPr lang="es-MX" sz="1000">
                          <a:effectLst/>
                        </a:rPr>
                      </a:br>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00" b="0" i="0" u="none" strike="noStrike">
                          <a:solidFill>
                            <a:srgbClr val="000000"/>
                          </a:solidFill>
                          <a:effectLst/>
                          <a:latin typeface="Century Gothic" panose="020B0502020202020204" pitchFamily="34" charset="0"/>
                        </a:rPr>
                        <a:t>Deducir conclusiones generales por rango. </a:t>
                      </a:r>
                      <a:endParaRPr lang="es-MX" sz="1000">
                        <a:effectLst/>
                      </a:endParaRPr>
                    </a:p>
                    <a:p>
                      <a:pPr rtl="0" fontAlgn="t">
                        <a:spcBef>
                          <a:spcPts val="0"/>
                        </a:spcBef>
                        <a:spcAft>
                          <a:spcPts val="0"/>
                        </a:spcAft>
                      </a:pPr>
                      <a:r>
                        <a:rPr lang="es-MX" sz="1000">
                          <a:effectLst/>
                        </a:rPr>
                        <a:t/>
                      </a:r>
                      <a:br>
                        <a:rPr lang="es-MX" sz="1000">
                          <a:effectLst/>
                        </a:rPr>
                      </a:br>
                      <a:r>
                        <a:rPr lang="es-MX" sz="1000" b="0" i="0" u="none" strike="noStrike">
                          <a:solidFill>
                            <a:srgbClr val="000000"/>
                          </a:solidFill>
                          <a:effectLst/>
                          <a:latin typeface="Century Gothic" panose="020B0502020202020204" pitchFamily="34" charset="0"/>
                        </a:rPr>
                        <a:t>¿Qué razones se ofrecen para rechazar las matemáticas?</a:t>
                      </a:r>
                      <a:endParaRPr lang="es-MX" sz="1000">
                        <a:effectLst/>
                      </a:endParaRPr>
                    </a:p>
                    <a:p>
                      <a:pPr rtl="0" fontAlgn="t">
                        <a:spcBef>
                          <a:spcPts val="0"/>
                        </a:spcBef>
                        <a:spcAft>
                          <a:spcPts val="0"/>
                        </a:spcAft>
                      </a:pPr>
                      <a:r>
                        <a:rPr lang="es-MX" sz="1000">
                          <a:effectLst/>
                        </a:rPr>
                        <a:t/>
                      </a:r>
                      <a:br>
                        <a:rPr lang="es-MX" sz="1000">
                          <a:effectLst/>
                        </a:rPr>
                      </a:br>
                      <a:r>
                        <a:rPr lang="es-MX" sz="1000" b="0" i="0" u="none" strike="noStrike">
                          <a:solidFill>
                            <a:srgbClr val="000000"/>
                          </a:solidFill>
                          <a:effectLst/>
                          <a:latin typeface="Century Gothic" panose="020B0502020202020204" pitchFamily="34" charset="0"/>
                        </a:rPr>
                        <a:t>¿Son los juegos una alternativa favorable para el aprendizaje de las matemáticas?</a:t>
                      </a:r>
                      <a:endParaRPr lang="es-MX" sz="1000">
                        <a:effectLst/>
                      </a:endParaRPr>
                    </a:p>
                    <a:p>
                      <a:pPr fontAlgn="t"/>
                      <a:r>
                        <a:rPr lang="es-MX" sz="1000">
                          <a:effectLst/>
                        </a:rPr>
                        <a:t/>
                      </a:r>
                      <a:br>
                        <a:rPr lang="es-MX" sz="1000">
                          <a:effectLst/>
                        </a:rPr>
                      </a:br>
                      <a:r>
                        <a:rPr lang="es-MX" sz="1000">
                          <a:effectLst/>
                        </a:rPr>
                        <a:t/>
                      </a:r>
                      <a:br>
                        <a:rPr lang="es-MX" sz="1000">
                          <a:effectLst/>
                        </a:rPr>
                      </a:br>
                      <a:endParaRPr lang="es-MX" sz="1000">
                        <a:effectLst/>
                      </a:endParaRP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MX" sz="1000" b="0" i="0" u="none" strike="noStrike" dirty="0">
                          <a:solidFill>
                            <a:srgbClr val="000000"/>
                          </a:solidFill>
                          <a:effectLst/>
                          <a:latin typeface="Century Gothic" panose="020B0502020202020204" pitchFamily="34" charset="0"/>
                        </a:rPr>
                        <a:t>¿El sitio es amigable con los usuarios?</a:t>
                      </a:r>
                    </a:p>
                    <a:p>
                      <a:pPr rtl="0" fontAlgn="base">
                        <a:spcBef>
                          <a:spcPts val="0"/>
                        </a:spcBef>
                        <a:spcAft>
                          <a:spcPts val="0"/>
                        </a:spcAft>
                        <a:buFont typeface="Arial" panose="020B0604020202020204" pitchFamily="34" charset="0"/>
                        <a:buChar char="•"/>
                      </a:pPr>
                      <a:r>
                        <a:rPr lang="es-MX" sz="1000" b="0" i="0" u="none" strike="noStrike" dirty="0">
                          <a:solidFill>
                            <a:srgbClr val="000000"/>
                          </a:solidFill>
                          <a:effectLst/>
                          <a:latin typeface="Century Gothic" panose="020B0502020202020204" pitchFamily="34" charset="0"/>
                        </a:rPr>
                        <a:t>¿Es fácil corregir errores por parte del desarrollador?</a:t>
                      </a:r>
                    </a:p>
                    <a:p>
                      <a:pPr rtl="0" fontAlgn="base">
                        <a:spcBef>
                          <a:spcPts val="0"/>
                        </a:spcBef>
                        <a:spcAft>
                          <a:spcPts val="0"/>
                        </a:spcAft>
                        <a:buFont typeface="Arial" panose="020B0604020202020204" pitchFamily="34" charset="0"/>
                        <a:buChar char="•"/>
                      </a:pPr>
                      <a:r>
                        <a:rPr lang="es-MX" sz="1000" b="0" i="0" u="none" strike="noStrike" dirty="0">
                          <a:solidFill>
                            <a:srgbClr val="000000"/>
                          </a:solidFill>
                          <a:effectLst/>
                          <a:latin typeface="Century Gothic" panose="020B0502020202020204" pitchFamily="34" charset="0"/>
                        </a:rPr>
                        <a:t>¿Es fácil de usar y entender cada </a:t>
                      </a:r>
                      <a:r>
                        <a:rPr lang="es-MX" sz="1000" b="0" i="0" u="none" strike="noStrike" dirty="0" err="1">
                          <a:solidFill>
                            <a:srgbClr val="000000"/>
                          </a:solidFill>
                          <a:effectLst/>
                          <a:latin typeface="Century Gothic" panose="020B0502020202020204" pitchFamily="34" charset="0"/>
                        </a:rPr>
                        <a:t>minisitio</a:t>
                      </a:r>
                      <a:r>
                        <a:rPr lang="es-MX" sz="1000" b="0" i="0" u="none" strike="noStrike" dirty="0">
                          <a:solidFill>
                            <a:srgbClr val="000000"/>
                          </a:solidFill>
                          <a:effectLst/>
                          <a:latin typeface="Century Gothic" panose="020B0502020202020204" pitchFamily="34" charset="0"/>
                        </a:rPr>
                        <a:t>?</a:t>
                      </a:r>
                    </a:p>
                    <a:p>
                      <a:pPr rtl="0" fontAlgn="base">
                        <a:spcBef>
                          <a:spcPts val="0"/>
                        </a:spcBef>
                        <a:spcAft>
                          <a:spcPts val="0"/>
                        </a:spcAft>
                        <a:buFont typeface="Arial" panose="020B0604020202020204" pitchFamily="34" charset="0"/>
                        <a:buChar char="•"/>
                      </a:pPr>
                      <a:r>
                        <a:rPr lang="es-MX" sz="1000" b="0" i="0" u="none" strike="noStrike" dirty="0">
                          <a:solidFill>
                            <a:srgbClr val="000000"/>
                          </a:solidFill>
                          <a:effectLst/>
                          <a:latin typeface="Century Gothic" panose="020B0502020202020204" pitchFamily="34" charset="0"/>
                        </a:rPr>
                        <a:t>¿Fluye de forma adecuada entre pagina y pagina?</a:t>
                      </a:r>
                    </a:p>
                    <a:p>
                      <a:pPr rtl="0" fontAlgn="base">
                        <a:spcBef>
                          <a:spcPts val="0"/>
                        </a:spcBef>
                        <a:spcAft>
                          <a:spcPts val="0"/>
                        </a:spcAft>
                        <a:buFont typeface="Arial" panose="020B0604020202020204" pitchFamily="34" charset="0"/>
                        <a:buChar char="•"/>
                      </a:pPr>
                      <a:r>
                        <a:rPr lang="es-MX" sz="1000" b="0" i="0" u="none" strike="noStrike" dirty="0">
                          <a:solidFill>
                            <a:srgbClr val="000000"/>
                          </a:solidFill>
                          <a:effectLst/>
                          <a:latin typeface="Century Gothic" panose="020B0502020202020204" pitchFamily="34" charset="0"/>
                        </a:rPr>
                        <a:t>¿Qué tan frecuente se actualizarán los juegos?</a:t>
                      </a:r>
                    </a:p>
                    <a:p>
                      <a:pPr rtl="0" fontAlgn="base">
                        <a:spcBef>
                          <a:spcPts val="0"/>
                        </a:spcBef>
                        <a:spcAft>
                          <a:spcPts val="0"/>
                        </a:spcAft>
                        <a:buFont typeface="Arial" panose="020B0604020202020204" pitchFamily="34" charset="0"/>
                        <a:buChar char="•"/>
                      </a:pPr>
                      <a:r>
                        <a:rPr lang="es-MX" sz="1000" b="0" i="0" u="none" strike="noStrike" dirty="0">
                          <a:solidFill>
                            <a:srgbClr val="000000"/>
                          </a:solidFill>
                          <a:effectLst/>
                          <a:latin typeface="Century Gothic" panose="020B0502020202020204" pitchFamily="34" charset="0"/>
                        </a:rPr>
                        <a:t>¿Las instrucciones son claras y precisas?</a:t>
                      </a:r>
                    </a:p>
                  </a:txBody>
                  <a:tcPr marL="19857" marR="19857" marT="19857" marB="1985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3824288"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866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44293214"/>
              </p:ext>
            </p:extLst>
          </p:nvPr>
        </p:nvGraphicFramePr>
        <p:xfrm>
          <a:off x="1115616" y="188640"/>
          <a:ext cx="7848872" cy="4968552"/>
        </p:xfrm>
        <a:graphic>
          <a:graphicData uri="http://schemas.openxmlformats.org/drawingml/2006/table">
            <a:tbl>
              <a:tblPr/>
              <a:tblGrid>
                <a:gridCol w="2627740"/>
                <a:gridCol w="5221132"/>
              </a:tblGrid>
              <a:tr h="4968552">
                <a:tc>
                  <a:txBody>
                    <a:bodyPr/>
                    <a:lstStyle/>
                    <a:p>
                      <a:pPr marL="90170" indent="-269875" rtl="0" fontAlgn="t">
                        <a:spcBef>
                          <a:spcPts val="0"/>
                        </a:spcBef>
                        <a:spcAft>
                          <a:spcPts val="0"/>
                        </a:spcAft>
                      </a:pPr>
                      <a:r>
                        <a:rPr lang="es-MX" sz="1100" b="1" i="0" u="none" strike="noStrike" dirty="0">
                          <a:solidFill>
                            <a:srgbClr val="1C4587"/>
                          </a:solidFill>
                          <a:effectLst/>
                          <a:latin typeface="Century Gothic" panose="020B0502020202020204" pitchFamily="34" charset="0"/>
                        </a:rPr>
                        <a:t>6.</a:t>
                      </a:r>
                      <a:r>
                        <a:rPr lang="es-MX" sz="1100" b="0" i="0" u="none" strike="noStrike" dirty="0">
                          <a:solidFill>
                            <a:srgbClr val="1C4587"/>
                          </a:solidFill>
                          <a:effectLst/>
                          <a:latin typeface="Century Gothic" panose="020B0502020202020204" pitchFamily="34" charset="0"/>
                        </a:rPr>
                        <a:t> </a:t>
                      </a:r>
                      <a:r>
                        <a:rPr lang="es-MX" sz="1100" b="1" i="0" u="none" strike="noStrike" dirty="0">
                          <a:solidFill>
                            <a:srgbClr val="1C4587"/>
                          </a:solidFill>
                          <a:effectLst/>
                          <a:latin typeface="Century Gothic" panose="020B0502020202020204" pitchFamily="34" charset="0"/>
                        </a:rPr>
                        <a:t>Conectar.</a:t>
                      </a:r>
                      <a:endParaRPr lang="es-MX" sz="2000" dirty="0">
                        <a:effectLst/>
                      </a:endParaRPr>
                    </a:p>
                    <a:p>
                      <a:pPr marL="90170" indent="-269875" rtl="0" fontAlgn="t">
                        <a:spcBef>
                          <a:spcPts val="0"/>
                        </a:spcBef>
                        <a:spcAft>
                          <a:spcPts val="0"/>
                        </a:spcAft>
                      </a:pPr>
                      <a:r>
                        <a:rPr lang="es-MX" sz="1100" b="1" i="0" u="none" strike="noStrike" dirty="0">
                          <a:solidFill>
                            <a:srgbClr val="1C4587"/>
                          </a:solidFill>
                          <a:effectLst/>
                          <a:latin typeface="Century Gothic" panose="020B0502020202020204" pitchFamily="34" charset="0"/>
                        </a:rPr>
                        <a:t>   </a:t>
                      </a:r>
                      <a:r>
                        <a:rPr lang="es-MX" sz="1100" b="0" i="0" u="none" strike="noStrike" dirty="0">
                          <a:solidFill>
                            <a:srgbClr val="1C4587"/>
                          </a:solidFill>
                          <a:effectLst/>
                          <a:latin typeface="Century Gothic" panose="020B0502020202020204" pitchFamily="34" charset="0"/>
                        </a:rPr>
                        <a:t>¿De qué manera  las </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conclusiones de cada disciplina</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se vinculan, para dar respuesta</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a la pregunta disparadora del</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proyecto? </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¿Cuál será la   estrategia o</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actividad  que se utilizará para </a:t>
                      </a:r>
                      <a:endParaRPr lang="es-MX" sz="2000" dirty="0">
                        <a:effectLst/>
                      </a:endParaRPr>
                    </a:p>
                    <a:p>
                      <a:pPr marL="90170" indent="-269875" rtl="0" fontAlgn="t">
                        <a:spcBef>
                          <a:spcPts val="0"/>
                        </a:spcBef>
                        <a:spcAft>
                          <a:spcPts val="0"/>
                        </a:spcAft>
                      </a:pPr>
                      <a:r>
                        <a:rPr lang="es-MX" sz="1100" b="0" i="0" u="none" strike="noStrike" dirty="0">
                          <a:solidFill>
                            <a:srgbClr val="1C4587"/>
                          </a:solidFill>
                          <a:effectLst/>
                          <a:latin typeface="Century Gothic" panose="020B0502020202020204" pitchFamily="34" charset="0"/>
                        </a:rPr>
                        <a:t>    lograr que haya conciencia de </a:t>
                      </a:r>
                      <a:endParaRPr lang="es-MX" sz="2000" dirty="0">
                        <a:effectLst/>
                      </a:endParaRPr>
                    </a:p>
                    <a:p>
                      <a:pPr marL="90170" indent="-180340" rtl="0" fontAlgn="t">
                        <a:spcBef>
                          <a:spcPts val="0"/>
                        </a:spcBef>
                        <a:spcAft>
                          <a:spcPts val="0"/>
                        </a:spcAft>
                      </a:pPr>
                      <a:r>
                        <a:rPr lang="es-MX" sz="1100" b="0" i="0" u="none" strike="noStrike" dirty="0">
                          <a:solidFill>
                            <a:srgbClr val="1C4587"/>
                          </a:solidFill>
                          <a:effectLst/>
                          <a:latin typeface="Century Gothic" panose="020B0502020202020204" pitchFamily="34" charset="0"/>
                        </a:rPr>
                        <a:t>    ello?</a:t>
                      </a:r>
                      <a:endParaRPr lang="es-MX" sz="2000" dirty="0">
                        <a:effectLst/>
                      </a:endParaRPr>
                    </a:p>
                    <a:p>
                      <a:pPr fontAlgn="t"/>
                      <a:r>
                        <a:rPr lang="es-MX" sz="2000" dirty="0">
                          <a:effectLst/>
                        </a:rPr>
                        <a:t/>
                      </a:r>
                      <a:br>
                        <a:rPr lang="es-MX" sz="2000" dirty="0">
                          <a:effectLst/>
                        </a:rPr>
                      </a:br>
                      <a:endParaRPr lang="es-MX" sz="2000" dirty="0">
                        <a:effectLst/>
                      </a:endParaRPr>
                    </a:p>
                  </a:txBody>
                  <a:tcPr marL="47362" marR="47362" marT="47362" marB="4736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rtl="0" fontAlgn="t">
                        <a:spcBef>
                          <a:spcPts val="0"/>
                        </a:spcBef>
                        <a:spcAft>
                          <a:spcPts val="0"/>
                        </a:spcAft>
                      </a:pPr>
                      <a:r>
                        <a:rPr lang="es-MX" sz="1200" b="0" i="0" u="none" strike="noStrike" dirty="0" smtClean="0">
                          <a:solidFill>
                            <a:srgbClr val="000000"/>
                          </a:solidFill>
                          <a:effectLst/>
                          <a:latin typeface="Times New Roman" panose="02020603050405020304" pitchFamily="18" charset="0"/>
                        </a:rPr>
                        <a:t>Partimos del hecho que</a:t>
                      </a:r>
                      <a:r>
                        <a:rPr lang="es-MX" sz="1200" b="0" i="0" u="none" strike="noStrike" baseline="0" dirty="0" smtClean="0">
                          <a:solidFill>
                            <a:srgbClr val="000000"/>
                          </a:solidFill>
                          <a:effectLst/>
                          <a:latin typeface="Times New Roman" panose="02020603050405020304" pitchFamily="18" charset="0"/>
                        </a:rPr>
                        <a:t> especifica que cada disciplina abre un campo específico para la resolución de cuestiones, por ejemplo: el bajo rendimiento o el tedio que ocasionan las matemáticas. </a:t>
                      </a:r>
                    </a:p>
                    <a:p>
                      <a:pPr algn="just" rtl="0" fontAlgn="t">
                        <a:spcBef>
                          <a:spcPts val="0"/>
                        </a:spcBef>
                        <a:spcAft>
                          <a:spcPts val="0"/>
                        </a:spcAft>
                      </a:pPr>
                      <a:endParaRPr lang="es-MX" sz="1200" b="0" i="0" u="none" strike="noStrike" baseline="0" dirty="0" smtClean="0">
                        <a:solidFill>
                          <a:srgbClr val="000000"/>
                        </a:solidFill>
                        <a:effectLst/>
                        <a:latin typeface="Times New Roman" panose="02020603050405020304" pitchFamily="18" charset="0"/>
                      </a:endParaRPr>
                    </a:p>
                    <a:p>
                      <a:pPr algn="just" rtl="0" fontAlgn="t">
                        <a:spcBef>
                          <a:spcPts val="0"/>
                        </a:spcBef>
                        <a:spcAft>
                          <a:spcPts val="0"/>
                        </a:spcAft>
                      </a:pPr>
                      <a:r>
                        <a:rPr lang="es-MX" sz="1200" b="0" i="0" u="none" strike="noStrike" baseline="0" dirty="0" smtClean="0">
                          <a:solidFill>
                            <a:srgbClr val="000000"/>
                          </a:solidFill>
                          <a:effectLst/>
                          <a:latin typeface="Times New Roman" panose="02020603050405020304" pitchFamily="18" charset="0"/>
                        </a:rPr>
                        <a:t>Por eso, a partir de la asignatura, vamos a enfatizar en el juego como una estrategia que facilita su aprendizaje. Desde el plano de la lógica se ofrecen razones y argumentos para justificar los juegos y en el plano de la informática se van a materializar. De esta forma, se visibiliza el juego con las matemáticas de manera accesible y como producto de los estudiantes. </a:t>
                      </a:r>
                    </a:p>
                    <a:p>
                      <a:pPr algn="just" rtl="0" fontAlgn="t">
                        <a:spcBef>
                          <a:spcPts val="0"/>
                        </a:spcBef>
                        <a:spcAft>
                          <a:spcPts val="0"/>
                        </a:spcAft>
                      </a:pPr>
                      <a:endParaRPr lang="es-MX" sz="1200" b="0" i="0" u="none" strike="noStrike" baseline="0" dirty="0" smtClean="0">
                        <a:solidFill>
                          <a:srgbClr val="000000"/>
                        </a:solidFill>
                        <a:effectLst/>
                        <a:latin typeface="Times New Roman" panose="02020603050405020304" pitchFamily="18" charset="0"/>
                      </a:endParaRPr>
                    </a:p>
                    <a:p>
                      <a:pPr algn="just" rtl="0" fontAlgn="t">
                        <a:spcBef>
                          <a:spcPts val="0"/>
                        </a:spcBef>
                        <a:spcAft>
                          <a:spcPts val="0"/>
                        </a:spcAft>
                      </a:pPr>
                      <a:r>
                        <a:rPr lang="es-MX" sz="1200" b="0" i="0" u="none" strike="noStrike" baseline="0" dirty="0" smtClean="0">
                          <a:solidFill>
                            <a:srgbClr val="000000"/>
                          </a:solidFill>
                          <a:effectLst/>
                          <a:latin typeface="Times New Roman" panose="02020603050405020304" pitchFamily="18" charset="0"/>
                        </a:rPr>
                        <a:t>En las conclusiones se reflejaría el manejo de la programación como una condición que facilita el acceso al aprendizaje matemático. De igual forma, se espera la comprensión lógica de las matemáticas y su condicionamiento a partir del tipo de programación que se desarrolle.</a:t>
                      </a:r>
                    </a:p>
                    <a:p>
                      <a:pPr algn="just" rtl="0" fontAlgn="t">
                        <a:spcBef>
                          <a:spcPts val="0"/>
                        </a:spcBef>
                        <a:spcAft>
                          <a:spcPts val="0"/>
                        </a:spcAft>
                      </a:pPr>
                      <a:endParaRPr lang="es-MX" sz="1200" b="0" i="0" u="none" strike="noStrike" baseline="0" dirty="0" smtClean="0">
                        <a:solidFill>
                          <a:srgbClr val="000000"/>
                        </a:solidFill>
                        <a:effectLst/>
                        <a:latin typeface="Times New Roman" panose="02020603050405020304" pitchFamily="18" charset="0"/>
                      </a:endParaRPr>
                    </a:p>
                    <a:p>
                      <a:pPr algn="just" rtl="0" fontAlgn="t">
                        <a:spcBef>
                          <a:spcPts val="0"/>
                        </a:spcBef>
                        <a:spcAft>
                          <a:spcPts val="0"/>
                        </a:spcAft>
                      </a:pPr>
                      <a:r>
                        <a:rPr lang="es-MX" sz="1200" b="0" i="0" u="none" strike="noStrike" dirty="0" smtClean="0">
                          <a:solidFill>
                            <a:srgbClr val="000000"/>
                          </a:solidFill>
                          <a:effectLst/>
                          <a:latin typeface="Times New Roman" panose="02020603050405020304" pitchFamily="18" charset="0"/>
                        </a:rPr>
                        <a:t>En </a:t>
                      </a:r>
                      <a:r>
                        <a:rPr lang="es-MX" sz="1200" b="0" i="0" u="none" strike="noStrike" dirty="0">
                          <a:solidFill>
                            <a:srgbClr val="000000"/>
                          </a:solidFill>
                          <a:effectLst/>
                          <a:latin typeface="Times New Roman" panose="02020603050405020304" pitchFamily="18" charset="0"/>
                        </a:rPr>
                        <a:t>suma: el buen uso de la programación entraña el manejo de la lógica (ordenamiento racional) y, como herramienta, permite que las matemáticas estén al alcance de los estudiantes. </a:t>
                      </a:r>
                      <a:endParaRPr lang="es-MX" sz="1200" b="0" i="0" u="none" strike="noStrike" dirty="0" smtClean="0">
                        <a:solidFill>
                          <a:srgbClr val="000000"/>
                        </a:solidFill>
                        <a:effectLst/>
                        <a:latin typeface="Times New Roman" panose="02020603050405020304" pitchFamily="18" charset="0"/>
                      </a:endParaRPr>
                    </a:p>
                    <a:p>
                      <a:pPr algn="just" rtl="0" fontAlgn="t">
                        <a:spcBef>
                          <a:spcPts val="0"/>
                        </a:spcBef>
                        <a:spcAft>
                          <a:spcPts val="0"/>
                        </a:spcAft>
                      </a:pPr>
                      <a:r>
                        <a:rPr lang="es-MX" sz="2000" dirty="0">
                          <a:effectLst/>
                        </a:rPr>
                        <a:t/>
                      </a:r>
                      <a:br>
                        <a:rPr lang="es-MX" sz="2000" dirty="0">
                          <a:effectLst/>
                        </a:rPr>
                      </a:br>
                      <a:r>
                        <a:rPr lang="es-MX" sz="1200" b="0" i="0" u="none" strike="noStrike" dirty="0">
                          <a:solidFill>
                            <a:srgbClr val="000000"/>
                          </a:solidFill>
                          <a:effectLst/>
                          <a:latin typeface="Times New Roman" panose="02020603050405020304" pitchFamily="18" charset="0"/>
                        </a:rPr>
                        <a:t>La inclusión de otros sectores de la comunidad LEA al proyecto A.L.I.C.I.A en el </a:t>
                      </a:r>
                      <a:r>
                        <a:rPr lang="es-MX" sz="1200" b="0" i="0" u="none" strike="noStrike" dirty="0" smtClean="0">
                          <a:solidFill>
                            <a:srgbClr val="000000"/>
                          </a:solidFill>
                          <a:effectLst/>
                          <a:latin typeface="Times New Roman" panose="02020603050405020304" pitchFamily="18" charset="0"/>
                        </a:rPr>
                        <a:t>mundo </a:t>
                      </a:r>
                      <a:r>
                        <a:rPr lang="es-MX" sz="1200" b="0" i="0" u="none" strike="noStrike" dirty="0">
                          <a:solidFill>
                            <a:srgbClr val="000000"/>
                          </a:solidFill>
                          <a:effectLst/>
                          <a:latin typeface="Times New Roman" panose="02020603050405020304" pitchFamily="18" charset="0"/>
                        </a:rPr>
                        <a:t>de las </a:t>
                      </a:r>
                      <a:r>
                        <a:rPr lang="es-MX" sz="1200" b="0" i="0" u="none" strike="noStrike" dirty="0" smtClean="0">
                          <a:solidFill>
                            <a:srgbClr val="000000"/>
                          </a:solidFill>
                          <a:effectLst/>
                          <a:latin typeface="Times New Roman" panose="02020603050405020304" pitchFamily="18" charset="0"/>
                        </a:rPr>
                        <a:t>matemáticas</a:t>
                      </a:r>
                      <a:r>
                        <a:rPr lang="es-MX" sz="1200" b="0" i="0" u="none" strike="noStrike" baseline="0" dirty="0" smtClean="0">
                          <a:solidFill>
                            <a:srgbClr val="000000"/>
                          </a:solidFill>
                          <a:effectLst/>
                          <a:latin typeface="Times New Roman" panose="02020603050405020304" pitchFamily="18" charset="0"/>
                        </a:rPr>
                        <a:t> permuta en la idea de elaborar un proyecto que</a:t>
                      </a:r>
                      <a:r>
                        <a:rPr lang="es-MX" sz="1200" b="0" i="0" u="none" strike="noStrike" dirty="0" smtClean="0">
                          <a:solidFill>
                            <a:srgbClr val="000000"/>
                          </a:solidFill>
                          <a:effectLst/>
                          <a:latin typeface="Times New Roman" panose="02020603050405020304" pitchFamily="18" charset="0"/>
                        </a:rPr>
                        <a:t> sea </a:t>
                      </a:r>
                      <a:r>
                        <a:rPr lang="es-MX" sz="1200" b="0" i="0" u="none" strike="noStrike" dirty="0">
                          <a:solidFill>
                            <a:srgbClr val="000000"/>
                          </a:solidFill>
                          <a:effectLst/>
                          <a:latin typeface="Times New Roman" panose="02020603050405020304" pitchFamily="18" charset="0"/>
                        </a:rPr>
                        <a:t>refinado, actualizado, y que </a:t>
                      </a:r>
                      <a:r>
                        <a:rPr lang="es-MX" sz="1200" b="0" i="0" u="none" strike="noStrike" dirty="0" smtClean="0">
                          <a:solidFill>
                            <a:srgbClr val="000000"/>
                          </a:solidFill>
                          <a:effectLst/>
                          <a:latin typeface="Times New Roman" panose="02020603050405020304" pitchFamily="18" charset="0"/>
                        </a:rPr>
                        <a:t>culmine</a:t>
                      </a:r>
                      <a:r>
                        <a:rPr lang="es-MX" sz="1200" b="0" i="0" u="none" strike="noStrike" baseline="0" dirty="0" smtClean="0">
                          <a:solidFill>
                            <a:srgbClr val="000000"/>
                          </a:solidFill>
                          <a:effectLst/>
                          <a:latin typeface="Times New Roman" panose="02020603050405020304" pitchFamily="18" charset="0"/>
                        </a:rPr>
                        <a:t> en</a:t>
                      </a:r>
                      <a:r>
                        <a:rPr lang="es-MX" sz="1200" b="0" i="0" u="none" strike="noStrike" dirty="0" smtClean="0">
                          <a:solidFill>
                            <a:srgbClr val="000000"/>
                          </a:solidFill>
                          <a:effectLst/>
                          <a:latin typeface="Times New Roman" panose="02020603050405020304" pitchFamily="18" charset="0"/>
                        </a:rPr>
                        <a:t> </a:t>
                      </a:r>
                      <a:r>
                        <a:rPr lang="es-MX" sz="1200" b="0" i="0" u="none" strike="noStrike" dirty="0">
                          <a:solidFill>
                            <a:srgbClr val="000000"/>
                          </a:solidFill>
                          <a:effectLst/>
                          <a:latin typeface="Times New Roman" panose="02020603050405020304" pitchFamily="18" charset="0"/>
                        </a:rPr>
                        <a:t>un proyecto permanente en el que participen </a:t>
                      </a:r>
                      <a:r>
                        <a:rPr lang="es-MX" sz="1200" b="0" i="0" u="none" strike="noStrike" dirty="0" smtClean="0">
                          <a:solidFill>
                            <a:srgbClr val="000000"/>
                          </a:solidFill>
                          <a:effectLst/>
                          <a:latin typeface="Times New Roman" panose="02020603050405020304" pitchFamily="18" charset="0"/>
                        </a:rPr>
                        <a:t>la comunidad estudiantil, profesores</a:t>
                      </a:r>
                      <a:r>
                        <a:rPr lang="es-MX" sz="1200" b="0" i="0" u="none" strike="noStrike" baseline="0" dirty="0" smtClean="0">
                          <a:solidFill>
                            <a:srgbClr val="000000"/>
                          </a:solidFill>
                          <a:effectLst/>
                          <a:latin typeface="Times New Roman" panose="02020603050405020304" pitchFamily="18" charset="0"/>
                        </a:rPr>
                        <a:t> y agentes externos</a:t>
                      </a:r>
                      <a:r>
                        <a:rPr lang="es-MX" sz="1200" b="0" i="0" u="none" strike="noStrike" dirty="0" smtClean="0">
                          <a:solidFill>
                            <a:srgbClr val="000000"/>
                          </a:solidFill>
                          <a:effectLst/>
                          <a:latin typeface="Times New Roman" panose="02020603050405020304" pitchFamily="18" charset="0"/>
                        </a:rPr>
                        <a:t>. </a:t>
                      </a:r>
                      <a:r>
                        <a:rPr lang="es-MX" sz="1200" b="0" i="0" u="none" strike="noStrike" dirty="0">
                          <a:solidFill>
                            <a:srgbClr val="000000"/>
                          </a:solidFill>
                          <a:effectLst/>
                          <a:latin typeface="Times New Roman" panose="02020603050405020304" pitchFamily="18" charset="0"/>
                        </a:rPr>
                        <a:t>Esto requiere de la motivación y unidad de docentes para ampliarlo hacia los otros niveles del plantel (preescolar, primaria y secundaria). </a:t>
                      </a:r>
                      <a:endParaRPr lang="es-MX" sz="2000" dirty="0">
                        <a:effectLst/>
                      </a:endParaRPr>
                    </a:p>
                  </a:txBody>
                  <a:tcPr marL="47362" marR="47362" marT="47362" marB="4736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938338"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062455451"/>
              </p:ext>
            </p:extLst>
          </p:nvPr>
        </p:nvGraphicFramePr>
        <p:xfrm>
          <a:off x="1187624" y="5558602"/>
          <a:ext cx="7499350" cy="1159637"/>
        </p:xfrm>
        <a:graphic>
          <a:graphicData uri="http://schemas.openxmlformats.org/drawingml/2006/table">
            <a:tbl>
              <a:tblPr/>
              <a:tblGrid>
                <a:gridCol w="2510723"/>
                <a:gridCol w="4988627"/>
              </a:tblGrid>
              <a:tr h="1159637">
                <a:tc>
                  <a:txBody>
                    <a:bodyPr/>
                    <a:lstStyle/>
                    <a:p>
                      <a:pPr rtl="0" fontAlgn="t">
                        <a:spcBef>
                          <a:spcPts val="0"/>
                        </a:spcBef>
                        <a:spcAft>
                          <a:spcPts val="0"/>
                        </a:spcAft>
                      </a:pPr>
                      <a:r>
                        <a:rPr lang="es-MX" sz="1050" b="1" i="0" u="none" strike="noStrike" dirty="0">
                          <a:solidFill>
                            <a:srgbClr val="000000"/>
                          </a:solidFill>
                          <a:effectLst/>
                          <a:latin typeface="Century Gothic" panose="020B0502020202020204" pitchFamily="34" charset="0"/>
                        </a:rPr>
                        <a:t> </a:t>
                      </a:r>
                      <a:r>
                        <a:rPr lang="es-MX" sz="1050" b="1" i="0" u="none" strike="noStrike" dirty="0">
                          <a:solidFill>
                            <a:srgbClr val="1F497D"/>
                          </a:solidFill>
                          <a:effectLst/>
                          <a:latin typeface="Century Gothic" panose="020B0502020202020204" pitchFamily="34" charset="0"/>
                        </a:rPr>
                        <a:t>7.</a:t>
                      </a:r>
                      <a:r>
                        <a:rPr lang="es-MX" sz="1050" b="0" i="0" u="none" strike="noStrike" dirty="0">
                          <a:solidFill>
                            <a:srgbClr val="1F497D"/>
                          </a:solidFill>
                          <a:effectLst/>
                          <a:latin typeface="Century Gothic" panose="020B0502020202020204" pitchFamily="34" charset="0"/>
                        </a:rPr>
                        <a:t> </a:t>
                      </a:r>
                      <a:r>
                        <a:rPr lang="es-MX" sz="1050" b="1" i="0" u="none" strike="noStrike" dirty="0">
                          <a:solidFill>
                            <a:srgbClr val="1F497D"/>
                          </a:solidFill>
                          <a:effectLst/>
                          <a:latin typeface="Century Gothic" panose="020B0502020202020204" pitchFamily="34" charset="0"/>
                        </a:rPr>
                        <a:t>Evaluar la información generada.</a:t>
                      </a:r>
                      <a:endParaRPr lang="es-MX" sz="2000" dirty="0">
                        <a:effectLst/>
                      </a:endParaRPr>
                    </a:p>
                    <a:p>
                      <a:pPr marL="270510" rtl="0" fontAlgn="t">
                        <a:spcBef>
                          <a:spcPts val="0"/>
                        </a:spcBef>
                        <a:spcAft>
                          <a:spcPts val="0"/>
                        </a:spcAft>
                      </a:pPr>
                      <a:r>
                        <a:rPr lang="es-MX" sz="1050" b="0" i="0" u="none" strike="noStrike" dirty="0">
                          <a:solidFill>
                            <a:srgbClr val="1F497D"/>
                          </a:solidFill>
                          <a:effectLst/>
                          <a:latin typeface="Century Gothic" panose="020B0502020202020204" pitchFamily="34" charset="0"/>
                        </a:rPr>
                        <a:t>¿Qué otras investigaciones o asignaturas se pueden  proponer para complementar el proyecto</a:t>
                      </a:r>
                      <a:r>
                        <a:rPr lang="es-MX" sz="1050" b="0" i="0" u="none" strike="noStrike" dirty="0" smtClean="0">
                          <a:solidFill>
                            <a:srgbClr val="1F497D"/>
                          </a:solidFill>
                          <a:effectLst/>
                          <a:latin typeface="Century Gothic" panose="020B0502020202020204" pitchFamily="34" charset="0"/>
                        </a:rPr>
                        <a:t>?</a:t>
                      </a: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1050" b="0" i="0" u="none" strike="noStrike" dirty="0">
                          <a:solidFill>
                            <a:srgbClr val="000000"/>
                          </a:solidFill>
                          <a:effectLst/>
                          <a:latin typeface="Century Gothic" panose="020B0502020202020204" pitchFamily="34" charset="0"/>
                        </a:rPr>
                        <a:t>Lengua Española</a:t>
                      </a:r>
                      <a:endParaRPr lang="es-MX" sz="2000" dirty="0">
                        <a:effectLst/>
                      </a:endParaRPr>
                    </a:p>
                    <a:p>
                      <a:pPr rtl="0" fontAlgn="t">
                        <a:spcBef>
                          <a:spcPts val="0"/>
                        </a:spcBef>
                        <a:spcAft>
                          <a:spcPts val="0"/>
                        </a:spcAft>
                      </a:pPr>
                      <a:r>
                        <a:rPr lang="es-MX" sz="1050" b="0" i="0" u="none" strike="noStrike" dirty="0">
                          <a:solidFill>
                            <a:srgbClr val="000000"/>
                          </a:solidFill>
                          <a:effectLst/>
                          <a:latin typeface="Century Gothic" panose="020B0502020202020204" pitchFamily="34" charset="0"/>
                        </a:rPr>
                        <a:t>Dibujo II </a:t>
                      </a:r>
                      <a:endParaRPr lang="es-MX" sz="2000" dirty="0">
                        <a:effectLst/>
                      </a:endParaRPr>
                    </a:p>
                  </a:txBody>
                  <a:tcPr marL="54700" marR="54700" marT="54700" marB="547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1187624" y="5558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1747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mario party honeycomb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3937938"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220072" y="129406"/>
            <a:ext cx="3816424" cy="923330"/>
          </a:xfrm>
          <a:prstGeom prst="rect">
            <a:avLst/>
          </a:prstGeom>
        </p:spPr>
        <p:txBody>
          <a:bodyPr wrap="square">
            <a:spAutoFit/>
          </a:bodyPr>
          <a:lstStyle/>
          <a:p>
            <a:r>
              <a:rPr lang="es-MX" b="1" dirty="0" smtClean="0">
                <a:solidFill>
                  <a:srgbClr val="1C4587"/>
                </a:solidFill>
                <a:latin typeface="Century Gothic" panose="020B0502020202020204" pitchFamily="34" charset="0"/>
              </a:rPr>
              <a:t>Ejemplos de videojuegos</a:t>
            </a:r>
          </a:p>
          <a:p>
            <a:r>
              <a:rPr lang="es-MX" b="1" dirty="0" smtClean="0">
                <a:solidFill>
                  <a:srgbClr val="1C4587"/>
                </a:solidFill>
                <a:latin typeface="Century Gothic" panose="020B0502020202020204" pitchFamily="34" charset="0"/>
              </a:rPr>
              <a:t>relacionados con</a:t>
            </a:r>
            <a:r>
              <a:rPr lang="es-MX" b="1" dirty="0">
                <a:solidFill>
                  <a:srgbClr val="1C4587"/>
                </a:solidFill>
                <a:latin typeface="Century Gothic" panose="020B0502020202020204" pitchFamily="34" charset="0"/>
              </a:rPr>
              <a:t> </a:t>
            </a:r>
            <a:r>
              <a:rPr lang="es-MX" b="1" dirty="0" smtClean="0">
                <a:solidFill>
                  <a:srgbClr val="1C4587"/>
                </a:solidFill>
                <a:latin typeface="Century Gothic" panose="020B0502020202020204" pitchFamily="34" charset="0"/>
              </a:rPr>
              <a:t>las matemáticas:</a:t>
            </a:r>
            <a:endParaRPr lang="es-MX" dirty="0"/>
          </a:p>
        </p:txBody>
      </p:sp>
      <p:sp>
        <p:nvSpPr>
          <p:cNvPr id="4" name="Rectángulo 3"/>
          <p:cNvSpPr/>
          <p:nvPr/>
        </p:nvSpPr>
        <p:spPr>
          <a:xfrm>
            <a:off x="5220072" y="954594"/>
            <a:ext cx="3600400" cy="1754326"/>
          </a:xfrm>
          <a:prstGeom prst="rect">
            <a:avLst/>
          </a:prstGeom>
        </p:spPr>
        <p:txBody>
          <a:bodyPr wrap="square">
            <a:spAutoFit/>
          </a:bodyPr>
          <a:lstStyle/>
          <a:p>
            <a:pPr marR="114300" fontAlgn="t">
              <a:lnSpc>
                <a:spcPct val="150000"/>
              </a:lnSpc>
              <a:spcBef>
                <a:spcPts val="370"/>
              </a:spcBef>
            </a:pPr>
            <a:r>
              <a:rPr lang="es-MX" dirty="0" smtClean="0">
                <a:solidFill>
                  <a:srgbClr val="000000"/>
                </a:solidFill>
                <a:latin typeface="Century Gothic" panose="020B0502020202020204" pitchFamily="34" charset="0"/>
              </a:rPr>
              <a:t>Instrucciones: Descubre el número que debes obtener para evitar los panales de abeja.</a:t>
            </a:r>
            <a:endParaRPr lang="es-MX" sz="4000" dirty="0"/>
          </a:p>
        </p:txBody>
      </p:sp>
      <p:sp>
        <p:nvSpPr>
          <p:cNvPr id="5" name="Rectángulo 4"/>
          <p:cNvSpPr/>
          <p:nvPr/>
        </p:nvSpPr>
        <p:spPr>
          <a:xfrm>
            <a:off x="1259632" y="2873337"/>
            <a:ext cx="6624736" cy="2272417"/>
          </a:xfrm>
          <a:prstGeom prst="rect">
            <a:avLst/>
          </a:prstGeom>
        </p:spPr>
        <p:txBody>
          <a:bodyPr wrap="square">
            <a:spAutoFit/>
          </a:bodyPr>
          <a:lstStyle/>
          <a:p>
            <a:pPr marR="114300" fontAlgn="t">
              <a:lnSpc>
                <a:spcPct val="150000"/>
              </a:lnSpc>
              <a:spcBef>
                <a:spcPts val="370"/>
              </a:spcBef>
            </a:pPr>
            <a:r>
              <a:rPr lang="es-MX" dirty="0" smtClean="0">
                <a:solidFill>
                  <a:srgbClr val="000000"/>
                </a:solidFill>
                <a:latin typeface="Century Gothic" panose="020B0502020202020204" pitchFamily="34" charset="0"/>
              </a:rPr>
              <a:t>Si JUGADOR 1 determina X y JUGADOR 2 determina Y. ¿Cuál será el valor numérico de Z para ganar el juego?</a:t>
            </a:r>
            <a:r>
              <a:rPr lang="es-MX" dirty="0">
                <a:solidFill>
                  <a:srgbClr val="000000"/>
                </a:solidFill>
                <a:latin typeface="Century Gothic" panose="020B0502020202020204" pitchFamily="34" charset="0"/>
              </a:rPr>
              <a:t> </a:t>
            </a:r>
            <a:endParaRPr lang="es-MX" dirty="0" smtClean="0">
              <a:solidFill>
                <a:srgbClr val="000000"/>
              </a:solidFill>
              <a:latin typeface="Century Gothic" panose="020B0502020202020204" pitchFamily="34" charset="0"/>
            </a:endParaRPr>
          </a:p>
          <a:p>
            <a:pPr marR="114300" fontAlgn="t">
              <a:lnSpc>
                <a:spcPct val="150000"/>
              </a:lnSpc>
              <a:spcBef>
                <a:spcPts val="370"/>
              </a:spcBef>
            </a:pPr>
            <a:r>
              <a:rPr lang="es-MX" dirty="0" smtClean="0">
                <a:solidFill>
                  <a:srgbClr val="000000"/>
                </a:solidFill>
                <a:latin typeface="Century Gothic" panose="020B0502020202020204" pitchFamily="34" charset="0"/>
              </a:rPr>
              <a:t>¿Qué elementos de azar interfieren en la dinámica?</a:t>
            </a:r>
          </a:p>
          <a:p>
            <a:pPr marR="114300" fontAlgn="t">
              <a:lnSpc>
                <a:spcPct val="150000"/>
              </a:lnSpc>
              <a:spcBef>
                <a:spcPts val="370"/>
              </a:spcBef>
            </a:pPr>
            <a:r>
              <a:rPr lang="es-MX" dirty="0" smtClean="0">
                <a:solidFill>
                  <a:srgbClr val="000000"/>
                </a:solidFill>
                <a:latin typeface="Century Gothic" panose="020B0502020202020204" pitchFamily="34" charset="0"/>
              </a:rPr>
              <a:t>¿Cuál es la probabilidad de que JUGADOR 1 cambie el valor de X y cómo afecta al resultado?</a:t>
            </a:r>
            <a:endParaRPr lang="es-MX" sz="4000" dirty="0" smtClean="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842381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ire emblem heroes estadÃ­sticas espaÃ±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844" y="116632"/>
            <a:ext cx="2239028" cy="39804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fire emblem heroes estadÃ­sticas espaÃ±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6634"/>
            <a:ext cx="2237279" cy="3980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156176" y="44624"/>
            <a:ext cx="2808312" cy="3883114"/>
          </a:xfrm>
          <a:prstGeom prst="rect">
            <a:avLst/>
          </a:prstGeom>
        </p:spPr>
        <p:txBody>
          <a:bodyPr wrap="square">
            <a:spAutoFit/>
          </a:bodyPr>
          <a:lstStyle/>
          <a:p>
            <a:pPr marR="114300" fontAlgn="t">
              <a:lnSpc>
                <a:spcPct val="150000"/>
              </a:lnSpc>
              <a:spcBef>
                <a:spcPts val="370"/>
              </a:spcBef>
            </a:pPr>
            <a:r>
              <a:rPr lang="es-MX" b="1" dirty="0" smtClean="0">
                <a:solidFill>
                  <a:srgbClr val="000000"/>
                </a:solidFill>
                <a:latin typeface="Century Gothic" panose="020B0502020202020204" pitchFamily="34" charset="0"/>
              </a:rPr>
              <a:t>Instrucciones: </a:t>
            </a:r>
            <a:r>
              <a:rPr lang="es-MX" dirty="0" smtClean="0">
                <a:solidFill>
                  <a:srgbClr val="000000"/>
                </a:solidFill>
                <a:latin typeface="Century Gothic" panose="020B0502020202020204" pitchFamily="34" charset="0"/>
              </a:rPr>
              <a:t>Determina el resultado del combate. </a:t>
            </a:r>
            <a:endParaRPr lang="es-MX" dirty="0">
              <a:solidFill>
                <a:srgbClr val="000000"/>
              </a:solidFill>
              <a:latin typeface="Century Gothic" panose="020B0502020202020204" pitchFamily="34" charset="0"/>
            </a:endParaRPr>
          </a:p>
          <a:p>
            <a:pPr marR="114300" fontAlgn="t">
              <a:lnSpc>
                <a:spcPct val="150000"/>
              </a:lnSpc>
              <a:spcBef>
                <a:spcPts val="370"/>
              </a:spcBef>
            </a:pPr>
            <a:r>
              <a:rPr lang="es-MX" dirty="0" smtClean="0">
                <a:solidFill>
                  <a:srgbClr val="000000"/>
                </a:solidFill>
                <a:latin typeface="Century Gothic" panose="020B0502020202020204" pitchFamily="34" charset="0"/>
              </a:rPr>
              <a:t>El personaje que alcance un valor de 0 o menos en sus PV (Puntos de vida) será eliminado.</a:t>
            </a:r>
          </a:p>
        </p:txBody>
      </p:sp>
      <p:sp>
        <p:nvSpPr>
          <p:cNvPr id="6" name="Rectángulo 5"/>
          <p:cNvSpPr/>
          <p:nvPr/>
        </p:nvSpPr>
        <p:spPr>
          <a:xfrm>
            <a:off x="1146589" y="4143657"/>
            <a:ext cx="7817899" cy="2508379"/>
          </a:xfrm>
          <a:prstGeom prst="rect">
            <a:avLst/>
          </a:prstGeom>
        </p:spPr>
        <p:txBody>
          <a:bodyPr wrap="square">
            <a:spAutoFit/>
          </a:bodyPr>
          <a:lstStyle/>
          <a:p>
            <a:pPr marR="114300" fontAlgn="t">
              <a:lnSpc>
                <a:spcPct val="150000"/>
              </a:lnSpc>
              <a:spcBef>
                <a:spcPts val="370"/>
              </a:spcBef>
            </a:pPr>
            <a:r>
              <a:rPr lang="es-MX" sz="1400" dirty="0" smtClean="0">
                <a:solidFill>
                  <a:srgbClr val="000000"/>
                </a:solidFill>
                <a:latin typeface="Century Gothic" panose="020B0502020202020204" pitchFamily="34" charset="0"/>
              </a:rPr>
              <a:t>El JUGADOR 1 inicia el combate.</a:t>
            </a:r>
          </a:p>
          <a:p>
            <a:pPr marR="114300" fontAlgn="t">
              <a:lnSpc>
                <a:spcPct val="150000"/>
              </a:lnSpc>
              <a:spcBef>
                <a:spcPts val="370"/>
              </a:spcBef>
            </a:pPr>
            <a:r>
              <a:rPr lang="es-MX" sz="1400" dirty="0" smtClean="0">
                <a:solidFill>
                  <a:srgbClr val="000000"/>
                </a:solidFill>
                <a:latin typeface="Century Gothic" panose="020B0502020202020204" pitchFamily="34" charset="0"/>
              </a:rPr>
              <a:t>Se aplica el valor de ATA (ataque) del JUGADOR 1 en contra del valor de DEF (defensa) del JUGADOR 2. El resultado se resta en contra de los PV del JUGADOR 2.</a:t>
            </a:r>
          </a:p>
          <a:p>
            <a:pPr marR="114300" fontAlgn="t">
              <a:lnSpc>
                <a:spcPct val="150000"/>
              </a:lnSpc>
              <a:spcBef>
                <a:spcPts val="370"/>
              </a:spcBef>
            </a:pPr>
            <a:r>
              <a:rPr lang="es-MX" sz="1400" dirty="0" smtClean="0">
                <a:solidFill>
                  <a:srgbClr val="000000"/>
                </a:solidFill>
                <a:latin typeface="Century Gothic" panose="020B0502020202020204" pitchFamily="34" charset="0"/>
              </a:rPr>
              <a:t>Se aplica el valor de ATA  del JUGADOR 2 en contra del valor de DEF. El resultado se resta en contra de los PV del JUGADOR 1.</a:t>
            </a:r>
          </a:p>
          <a:p>
            <a:pPr marR="114300" fontAlgn="t">
              <a:lnSpc>
                <a:spcPct val="150000"/>
              </a:lnSpc>
              <a:spcBef>
                <a:spcPts val="370"/>
              </a:spcBef>
            </a:pPr>
            <a:r>
              <a:rPr lang="es-MX" sz="1400" dirty="0" smtClean="0">
                <a:solidFill>
                  <a:srgbClr val="000000"/>
                </a:solidFill>
                <a:latin typeface="Century Gothic" panose="020B0502020202020204" pitchFamily="34" charset="0"/>
              </a:rPr>
              <a:t>Si el valor de VEL (velocidad) del JUGADOR 1 es el doble del oponente, el JUGADOR 1 atacará de nuevo. De lo contrario, el combate termina.</a:t>
            </a:r>
          </a:p>
        </p:txBody>
      </p:sp>
    </p:spTree>
    <p:extLst>
      <p:ext uri="{BB962C8B-B14F-4D97-AF65-F5344CB8AC3E}">
        <p14:creationId xmlns:p14="http://schemas.microsoft.com/office/powerpoint/2010/main" val="3076106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MX" dirty="0" smtClean="0"/>
              <a:t>1ra Reunión</a:t>
            </a:r>
            <a:endParaRPr lang="es-MX" dirty="0"/>
          </a:p>
        </p:txBody>
      </p:sp>
      <p:sp>
        <p:nvSpPr>
          <p:cNvPr id="4" name="3 Subtítulo"/>
          <p:cNvSpPr>
            <a:spLocks noGrp="1"/>
          </p:cNvSpPr>
          <p:nvPr>
            <p:ph type="subTitle" idx="1"/>
          </p:nvPr>
        </p:nvSpPr>
        <p:spPr/>
        <p:txBody>
          <a:bodyPr>
            <a:normAutofit/>
          </a:bodyPr>
          <a:lstStyle/>
          <a:p>
            <a:r>
              <a:rPr lang="es-ES" sz="2200" b="1" dirty="0" smtClean="0"/>
              <a:t>ANÁLISIS DE LA INTERDISCIPLINARIEDAD </a:t>
            </a:r>
            <a:endParaRPr lang="es-MX" sz="2200" dirty="0" smtClean="0"/>
          </a:p>
          <a:p>
            <a:r>
              <a:rPr lang="es-ES" sz="2200" b="1" dirty="0" smtClean="0"/>
              <a:t>y   EL APRENDIZAJE COOPERATIVO</a:t>
            </a:r>
            <a:endParaRPr lang="es-MX" sz="2200" dirty="0" smtClean="0"/>
          </a:p>
          <a:p>
            <a:r>
              <a:rPr lang="es-ES" sz="2200" b="1" dirty="0" smtClean="0"/>
              <a:t> </a:t>
            </a:r>
            <a:endParaRPr lang="es-MX" sz="2200" dirty="0" smtClean="0"/>
          </a:p>
          <a:p>
            <a:r>
              <a:rPr lang="es-ES" sz="2200" b="1" dirty="0" smtClean="0"/>
              <a:t>CONCLUSIONES GENERALES</a:t>
            </a:r>
            <a:endParaRPr lang="es-MX" sz="2200" dirty="0" smtClean="0"/>
          </a:p>
          <a:p>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52385965"/>
              </p:ext>
            </p:extLst>
          </p:nvPr>
        </p:nvGraphicFramePr>
        <p:xfrm>
          <a:off x="1115616" y="476671"/>
          <a:ext cx="7848872" cy="6264697"/>
        </p:xfrm>
        <a:graphic>
          <a:graphicData uri="http://schemas.openxmlformats.org/drawingml/2006/table">
            <a:tbl>
              <a:tblPr/>
              <a:tblGrid>
                <a:gridCol w="1728192"/>
                <a:gridCol w="6120680"/>
              </a:tblGrid>
              <a:tr h="470448">
                <a:tc gridSpan="2">
                  <a:txBody>
                    <a:bodyPr/>
                    <a:lstStyle/>
                    <a:p>
                      <a:pPr algn="ctr">
                        <a:lnSpc>
                          <a:spcPct val="115000"/>
                        </a:lnSpc>
                        <a:spcAft>
                          <a:spcPts val="0"/>
                        </a:spcAft>
                      </a:pPr>
                      <a:r>
                        <a:rPr lang="es-MX" sz="1800" b="1" dirty="0">
                          <a:solidFill>
                            <a:srgbClr val="000000"/>
                          </a:solidFill>
                          <a:latin typeface="Century Gothic"/>
                          <a:ea typeface="Century Gothic"/>
                          <a:cs typeface="Century Gothic"/>
                        </a:rPr>
                        <a:t>La Interdisciplinariedad</a:t>
                      </a:r>
                      <a:endParaRPr lang="es-MX" sz="1200" dirty="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tr>
              <a:tr h="2078635">
                <a:tc>
                  <a:txBody>
                    <a:bodyPr/>
                    <a:lstStyle/>
                    <a:p>
                      <a:pPr>
                        <a:lnSpc>
                          <a:spcPct val="115000"/>
                        </a:lnSpc>
                        <a:spcAft>
                          <a:spcPts val="0"/>
                        </a:spcAft>
                      </a:pPr>
                      <a:r>
                        <a:rPr lang="es-MX" sz="1200" b="1" dirty="0">
                          <a:solidFill>
                            <a:srgbClr val="000000"/>
                          </a:solidFill>
                          <a:latin typeface="Century Gothic"/>
                          <a:ea typeface="Century Gothic"/>
                          <a:cs typeface="Century Gothic"/>
                        </a:rPr>
                        <a:t>1.</a:t>
                      </a:r>
                      <a:r>
                        <a:rPr lang="es-MX" sz="1200" dirty="0">
                          <a:solidFill>
                            <a:srgbClr val="000000"/>
                          </a:solidFill>
                          <a:latin typeface="Century Gothic"/>
                          <a:ea typeface="Century Gothic"/>
                          <a:cs typeface="Century Gothic"/>
                        </a:rPr>
                        <a:t> ¿Qué es?</a:t>
                      </a:r>
                      <a:endParaRPr lang="es-MX" sz="1200" dirty="0">
                        <a:solidFill>
                          <a:srgbClr val="000000"/>
                        </a:solidFill>
                        <a:latin typeface="Arial"/>
                        <a:ea typeface="Arial"/>
                        <a:cs typeface="Times New Roman"/>
                      </a:endParaRPr>
                    </a:p>
                  </a:txBody>
                  <a:tcPr marL="37053" marR="37053" marT="37053" marB="3705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La construcción de un método de transmisión de conocimientos y saberes, además de la aplicación práctica de los mismos con un enfoque permita el desempeño social de acuerdo a la relación justa y sin jerarquía de distintas disciplinas.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De acuerdo a la propuesta de Yves </a:t>
                      </a:r>
                      <a:r>
                        <a:rPr lang="es-MX" sz="1200" dirty="0" err="1">
                          <a:solidFill>
                            <a:srgbClr val="000000"/>
                          </a:solidFill>
                          <a:latin typeface="Century Gothic"/>
                          <a:ea typeface="Century Gothic"/>
                          <a:cs typeface="Century Gothic"/>
                        </a:rPr>
                        <a:t>Lenoir</a:t>
                      </a:r>
                      <a:r>
                        <a:rPr lang="es-MX" sz="1200" dirty="0">
                          <a:solidFill>
                            <a:srgbClr val="000000"/>
                          </a:solidFill>
                          <a:latin typeface="Century Gothic"/>
                          <a:ea typeface="Century Gothic"/>
                          <a:cs typeface="Century Gothic"/>
                        </a:rPr>
                        <a:t> en </a:t>
                      </a:r>
                      <a:r>
                        <a:rPr lang="es-MX" sz="1200" i="1" dirty="0">
                          <a:solidFill>
                            <a:srgbClr val="000000"/>
                          </a:solidFill>
                          <a:latin typeface="Century Gothic"/>
                          <a:ea typeface="Century Gothic"/>
                          <a:cs typeface="Century Gothic"/>
                        </a:rPr>
                        <a:t>Interdisciplinariedad en educación: Una síntesis de sus especificidades y actualización</a:t>
                      </a:r>
                      <a:r>
                        <a:rPr lang="es-MX" sz="1200" dirty="0">
                          <a:solidFill>
                            <a:srgbClr val="000000"/>
                          </a:solidFill>
                          <a:latin typeface="Century Gothic"/>
                          <a:ea typeface="Century Gothic"/>
                          <a:cs typeface="Century Gothic"/>
                        </a:rPr>
                        <a:t>, es romper con la tradición a partir de una pedagogía abierta. Propuesta que se refleja con la ponencia otorgada por Dr. Ricardo Mancilla, en donde se explican los beneficios de la interrelación de bases de acuerdo a las distintas asignaturas.</a:t>
                      </a:r>
                      <a:endParaRPr lang="es-MX" sz="1200" dirty="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38538">
                <a:tc>
                  <a:txBody>
                    <a:bodyPr/>
                    <a:lstStyle/>
                    <a:p>
                      <a:pPr>
                        <a:lnSpc>
                          <a:spcPct val="115000"/>
                        </a:lnSpc>
                        <a:spcAft>
                          <a:spcPts val="0"/>
                        </a:spcAft>
                      </a:pPr>
                      <a:r>
                        <a:rPr lang="es-MX" sz="1200" b="1">
                          <a:solidFill>
                            <a:srgbClr val="000000"/>
                          </a:solidFill>
                          <a:latin typeface="Century Gothic"/>
                          <a:ea typeface="Century Gothic"/>
                          <a:cs typeface="Century Gothic"/>
                        </a:rPr>
                        <a:t>2.</a:t>
                      </a:r>
                      <a:r>
                        <a:rPr lang="es-MX" sz="1200">
                          <a:solidFill>
                            <a:srgbClr val="000000"/>
                          </a:solidFill>
                          <a:latin typeface="Century Gothic"/>
                          <a:ea typeface="Century Gothic"/>
                          <a:cs typeface="Century Gothic"/>
                        </a:rPr>
                        <a:t> ¿Qué</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características </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tiene ?</a:t>
                      </a:r>
                      <a:endParaRPr lang="es-MX" sz="1200">
                        <a:solidFill>
                          <a:srgbClr val="000000"/>
                        </a:solidFill>
                        <a:latin typeface="Arial"/>
                        <a:ea typeface="Arial"/>
                        <a:cs typeface="Times New Roman"/>
                      </a:endParaRPr>
                    </a:p>
                  </a:txBody>
                  <a:tcPr marL="37053" marR="37053" marT="37053" marB="3705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A primera instancia, el estudiante va a relacionar los conceptos básicos de sus distintas asignaturas para así establecer un punto de encuentro, así como lo estipula R. </a:t>
                      </a:r>
                      <a:r>
                        <a:rPr lang="es-MX" sz="1200" dirty="0" err="1">
                          <a:solidFill>
                            <a:srgbClr val="000000"/>
                          </a:solidFill>
                          <a:latin typeface="Century Gothic"/>
                          <a:ea typeface="Century Gothic"/>
                          <a:cs typeface="Century Gothic"/>
                        </a:rPr>
                        <a:t>Follari</a:t>
                      </a:r>
                      <a:r>
                        <a:rPr lang="es-MX" sz="1200" dirty="0">
                          <a:solidFill>
                            <a:srgbClr val="000000"/>
                          </a:solidFill>
                          <a:latin typeface="Century Gothic"/>
                          <a:ea typeface="Century Gothic"/>
                          <a:cs typeface="Century Gothic"/>
                        </a:rPr>
                        <a:t>, en donde se sugiere un encuentro de docentes que permita la ágil relación entre distintas disciplinas. De esta forma, se fomenta la integración de saberes y se complementa el aprendizaje.</a:t>
                      </a:r>
                      <a:endParaRPr lang="es-MX" sz="1200" dirty="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38538">
                <a:tc>
                  <a:txBody>
                    <a:bodyPr/>
                    <a:lstStyle/>
                    <a:p>
                      <a:pPr>
                        <a:lnSpc>
                          <a:spcPct val="115000"/>
                        </a:lnSpc>
                        <a:spcAft>
                          <a:spcPts val="0"/>
                        </a:spcAft>
                      </a:pPr>
                      <a:r>
                        <a:rPr lang="es-MX" sz="1200" b="1">
                          <a:solidFill>
                            <a:srgbClr val="000000"/>
                          </a:solidFill>
                          <a:latin typeface="Century Gothic"/>
                          <a:ea typeface="Century Gothic"/>
                          <a:cs typeface="Century Gothic"/>
                        </a:rPr>
                        <a:t>3.</a:t>
                      </a:r>
                      <a:r>
                        <a:rPr lang="es-MX" sz="1200">
                          <a:solidFill>
                            <a:srgbClr val="000000"/>
                          </a:solidFill>
                          <a:latin typeface="Century Gothic"/>
                          <a:ea typeface="Century Gothic"/>
                          <a:cs typeface="Century Gothic"/>
                        </a:rPr>
                        <a:t> ¿Por qué es </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importante en la </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educación?</a:t>
                      </a:r>
                      <a:endParaRPr lang="es-MX" sz="1200">
                        <a:solidFill>
                          <a:srgbClr val="000000"/>
                        </a:solidFill>
                        <a:latin typeface="Arial"/>
                        <a:ea typeface="Arial"/>
                        <a:cs typeface="Times New Roman"/>
                      </a:endParaRPr>
                    </a:p>
                  </a:txBody>
                  <a:tcPr marL="37053" marR="37053" marT="37053" marB="3705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Para desarrollar la construcción del conocimiento colectivo. A partir de las ideas propuestas por R. </a:t>
                      </a:r>
                      <a:r>
                        <a:rPr lang="es-MX" sz="1200" dirty="0" err="1">
                          <a:solidFill>
                            <a:srgbClr val="000000"/>
                          </a:solidFill>
                          <a:latin typeface="Century Gothic"/>
                          <a:ea typeface="Century Gothic"/>
                          <a:cs typeface="Century Gothic"/>
                        </a:rPr>
                        <a:t>Follari</a:t>
                      </a:r>
                      <a:r>
                        <a:rPr lang="es-MX" sz="1200" dirty="0">
                          <a:solidFill>
                            <a:srgbClr val="000000"/>
                          </a:solidFill>
                          <a:latin typeface="Century Gothic"/>
                          <a:ea typeface="Century Gothic"/>
                          <a:cs typeface="Century Gothic"/>
                        </a:rPr>
                        <a:t>; se pueden crear paradigmas que no se habían considerado con anterioridad. De esta forma, los conocimientos particulares pasarán a ser un conocimiento general que se beneficie de la no jerarquía de disciplinas, según lo dicho por Yves </a:t>
                      </a:r>
                      <a:r>
                        <a:rPr lang="es-MX" sz="1200" dirty="0" err="1">
                          <a:solidFill>
                            <a:srgbClr val="000000"/>
                          </a:solidFill>
                          <a:latin typeface="Century Gothic"/>
                          <a:ea typeface="Century Gothic"/>
                          <a:cs typeface="Century Gothic"/>
                        </a:rPr>
                        <a:t>Lenoir</a:t>
                      </a:r>
                      <a:r>
                        <a:rPr lang="es-MX" sz="1200" dirty="0">
                          <a:solidFill>
                            <a:srgbClr val="000000"/>
                          </a:solidFill>
                          <a:latin typeface="Century Gothic"/>
                          <a:ea typeface="Century Gothic"/>
                          <a:cs typeface="Century Gothic"/>
                        </a:rPr>
                        <a:t>.</a:t>
                      </a:r>
                      <a:endParaRPr lang="es-MX" sz="1200" dirty="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238538">
                <a:tc>
                  <a:txBody>
                    <a:bodyPr/>
                    <a:lstStyle/>
                    <a:p>
                      <a:pPr>
                        <a:lnSpc>
                          <a:spcPct val="115000"/>
                        </a:lnSpc>
                        <a:spcAft>
                          <a:spcPts val="0"/>
                        </a:spcAft>
                      </a:pPr>
                      <a:r>
                        <a:rPr lang="es-MX" sz="1200" b="1" dirty="0">
                          <a:solidFill>
                            <a:srgbClr val="000000"/>
                          </a:solidFill>
                          <a:latin typeface="Century Gothic"/>
                          <a:ea typeface="Century Gothic"/>
                          <a:cs typeface="Century Gothic"/>
                        </a:rPr>
                        <a:t>4.</a:t>
                      </a:r>
                      <a:r>
                        <a:rPr lang="es-MX" sz="1200" dirty="0">
                          <a:solidFill>
                            <a:srgbClr val="000000"/>
                          </a:solidFill>
                          <a:latin typeface="Century Gothic"/>
                          <a:ea typeface="Century Gothic"/>
                          <a:cs typeface="Century Gothic"/>
                        </a:rPr>
                        <a:t> ¿Cómo motivar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a los alumnos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para el trabajo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interdisciplinario?</a:t>
                      </a:r>
                      <a:endParaRPr lang="es-MX" sz="1200" dirty="0">
                        <a:solidFill>
                          <a:srgbClr val="000000"/>
                        </a:solidFill>
                        <a:latin typeface="Arial"/>
                        <a:ea typeface="Arial"/>
                        <a:cs typeface="Times New Roman"/>
                      </a:endParaRPr>
                    </a:p>
                  </a:txBody>
                  <a:tcPr marL="37053" marR="37053" marT="37053" marB="3705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Se puede explicar ejemplos específicos de cómo la unión de asignaturas convergen en la vida diaria a partir de los productos de la vida diaria. De esta forma, podemos lograr la atracción por la interrelación de las disciplinas a través de un ejemplo práctica y aplicable a un contexto y una realidad social.</a:t>
                      </a:r>
                      <a:endParaRPr lang="es-MX" sz="1200" dirty="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
        <p:nvSpPr>
          <p:cNvPr id="3" name="Rectángulo 2"/>
          <p:cNvSpPr/>
          <p:nvPr/>
        </p:nvSpPr>
        <p:spPr>
          <a:xfrm>
            <a:off x="3456958" y="-57001"/>
            <a:ext cx="3768211"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a:t>
            </a:r>
            <a:r>
              <a:rPr lang="es-ES" sz="2400" b="1" dirty="0" smtClean="0">
                <a:solidFill>
                  <a:srgbClr val="CC4125"/>
                </a:solidFill>
                <a:latin typeface="Arial" pitchFamily="34" charset="0"/>
                <a:ea typeface="Century Gothic" pitchFamily="34" charset="0"/>
                <a:cs typeface="Century Gothic" pitchFamily="34" charset="0"/>
              </a:rPr>
              <a:t>1 C.A.I.A.C.</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115616" y="548680"/>
          <a:ext cx="7848872" cy="5616624"/>
        </p:xfrm>
        <a:graphic>
          <a:graphicData uri="http://schemas.openxmlformats.org/drawingml/2006/table">
            <a:tbl>
              <a:tblPr/>
              <a:tblGrid>
                <a:gridCol w="2016224"/>
                <a:gridCol w="5832648"/>
              </a:tblGrid>
              <a:tr h="2965679">
                <a:tc>
                  <a:txBody>
                    <a:bodyPr/>
                    <a:lstStyle/>
                    <a:p>
                      <a:pPr>
                        <a:lnSpc>
                          <a:spcPct val="115000"/>
                        </a:lnSpc>
                        <a:spcAft>
                          <a:spcPts val="0"/>
                        </a:spcAft>
                      </a:pPr>
                      <a:r>
                        <a:rPr lang="es-MX" sz="1200" b="1" dirty="0">
                          <a:solidFill>
                            <a:srgbClr val="000000"/>
                          </a:solidFill>
                          <a:latin typeface="Century Gothic"/>
                          <a:ea typeface="Century Gothic"/>
                          <a:cs typeface="Century Gothic"/>
                        </a:rPr>
                        <a:t>5.</a:t>
                      </a:r>
                      <a:r>
                        <a:rPr lang="es-MX" sz="1200" dirty="0">
                          <a:solidFill>
                            <a:srgbClr val="000000"/>
                          </a:solidFill>
                          <a:latin typeface="Century Gothic"/>
                          <a:ea typeface="Century Gothic"/>
                          <a:cs typeface="Century Gothic"/>
                        </a:rPr>
                        <a:t> ¿Cuáles son los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prerrequisitos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materiales,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organizacionales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y personales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para la</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planeación del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trabajo           interdisciplinario?</a:t>
                      </a:r>
                      <a:endParaRPr lang="es-MX" sz="1200" dirty="0">
                        <a:solidFill>
                          <a:srgbClr val="000000"/>
                        </a:solidFill>
                        <a:latin typeface="Arial"/>
                        <a:ea typeface="Arial"/>
                        <a:cs typeface="Times New Roman"/>
                      </a:endParaRPr>
                    </a:p>
                  </a:txBody>
                  <a:tcPr marL="37053" marR="37053" marT="37053" marB="3705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a:solidFill>
                            <a:srgbClr val="000000"/>
                          </a:solidFill>
                          <a:latin typeface="Century Gothic"/>
                          <a:ea typeface="Century Gothic"/>
                          <a:cs typeface="Century Gothic"/>
                        </a:rPr>
                        <a:t>Fomentar la reunión del docente involucrado en el plan escolar para mantener una línea de planeación que permita el desarrollo de los tópicos a partir de la relación de disciplinas. De igual forma, se deberá plantear una disposición que rompa paradigmas a partir de un nuevo modelo educativo.</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A partir de estas ideas, podemos entablar una apertura que permita la evolución del conocimiento y asimilando las áreas de oportunidad más allá de una especialidad.</a:t>
                      </a:r>
                      <a:endParaRPr lang="es-MX" sz="120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2650945">
                <a:tc>
                  <a:txBody>
                    <a:bodyPr/>
                    <a:lstStyle/>
                    <a:p>
                      <a:pPr>
                        <a:lnSpc>
                          <a:spcPct val="115000"/>
                        </a:lnSpc>
                        <a:spcAft>
                          <a:spcPts val="0"/>
                        </a:spcAft>
                      </a:pPr>
                      <a:r>
                        <a:rPr lang="es-MX" sz="1200" b="1" dirty="0">
                          <a:solidFill>
                            <a:srgbClr val="000000"/>
                          </a:solidFill>
                          <a:latin typeface="Century Gothic"/>
                          <a:ea typeface="Century Gothic"/>
                          <a:cs typeface="Century Gothic"/>
                        </a:rPr>
                        <a:t>6.</a:t>
                      </a:r>
                      <a:r>
                        <a:rPr lang="es-MX" sz="1200" dirty="0">
                          <a:solidFill>
                            <a:srgbClr val="000000"/>
                          </a:solidFill>
                          <a:latin typeface="Century Gothic"/>
                          <a:ea typeface="Century Gothic"/>
                          <a:cs typeface="Century Gothic"/>
                        </a:rPr>
                        <a:t> ¿Qué papel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juega la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planeación en</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el trabajo</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interdisciplinario</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y qué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características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debe tener? </a:t>
                      </a:r>
                      <a:endParaRPr lang="es-MX" sz="1200" dirty="0">
                        <a:solidFill>
                          <a:srgbClr val="000000"/>
                        </a:solidFill>
                        <a:latin typeface="Arial"/>
                        <a:ea typeface="Arial"/>
                        <a:cs typeface="Times New Roman"/>
                      </a:endParaRPr>
                    </a:p>
                  </a:txBody>
                  <a:tcPr marL="37053" marR="37053" marT="37053" marB="37053"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De acuerdo a las ideas de Yves </a:t>
                      </a:r>
                      <a:r>
                        <a:rPr lang="es-MX" sz="1200" dirty="0" err="1">
                          <a:solidFill>
                            <a:srgbClr val="000000"/>
                          </a:solidFill>
                          <a:latin typeface="Century Gothic"/>
                          <a:ea typeface="Century Gothic"/>
                          <a:cs typeface="Century Gothic"/>
                        </a:rPr>
                        <a:t>Lenoir</a:t>
                      </a:r>
                      <a:r>
                        <a:rPr lang="es-MX" sz="1200" dirty="0">
                          <a:solidFill>
                            <a:srgbClr val="000000"/>
                          </a:solidFill>
                          <a:latin typeface="Century Gothic"/>
                          <a:ea typeface="Century Gothic"/>
                          <a:cs typeface="Century Gothic"/>
                        </a:rPr>
                        <a:t>, funge como una guía para la integración de saberes en un proceso de construcción constante. Pensamiento que se refuerza de manera específica con la propuesta de R. </a:t>
                      </a:r>
                      <a:r>
                        <a:rPr lang="es-MX" sz="1200" dirty="0" err="1">
                          <a:solidFill>
                            <a:srgbClr val="000000"/>
                          </a:solidFill>
                          <a:latin typeface="Century Gothic"/>
                          <a:ea typeface="Century Gothic"/>
                          <a:cs typeface="Century Gothic"/>
                        </a:rPr>
                        <a:t>Follari</a:t>
                      </a:r>
                      <a:r>
                        <a:rPr lang="es-MX" sz="1200" dirty="0">
                          <a:solidFill>
                            <a:srgbClr val="000000"/>
                          </a:solidFill>
                          <a:latin typeface="Century Gothic"/>
                          <a:ea typeface="Century Gothic"/>
                          <a:cs typeface="Century Gothic"/>
                        </a:rPr>
                        <a:t> al entablar las bases del conocimiento por parte del docente involucrado para establecer tópicos en común.</a:t>
                      </a:r>
                      <a:endParaRPr lang="es-MX" sz="1200" dirty="0">
                        <a:solidFill>
                          <a:srgbClr val="000000"/>
                        </a:solidFill>
                        <a:latin typeface="Arial"/>
                        <a:ea typeface="Arial"/>
                        <a:cs typeface="Times New Roman"/>
                      </a:endParaRPr>
                    </a:p>
                  </a:txBody>
                  <a:tcPr marL="37053" marR="37053" marT="37053" marB="37053">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678853909"/>
              </p:ext>
            </p:extLst>
          </p:nvPr>
        </p:nvGraphicFramePr>
        <p:xfrm>
          <a:off x="1115616" y="476672"/>
          <a:ext cx="7848872" cy="6326811"/>
        </p:xfrm>
        <a:graphic>
          <a:graphicData uri="http://schemas.openxmlformats.org/drawingml/2006/table">
            <a:tbl>
              <a:tblPr/>
              <a:tblGrid>
                <a:gridCol w="2088232"/>
                <a:gridCol w="5760640"/>
              </a:tblGrid>
              <a:tr h="294735">
                <a:tc gridSpan="2">
                  <a:txBody>
                    <a:bodyPr/>
                    <a:lstStyle/>
                    <a:p>
                      <a:pPr algn="ctr">
                        <a:lnSpc>
                          <a:spcPct val="115000"/>
                        </a:lnSpc>
                        <a:spcAft>
                          <a:spcPts val="0"/>
                        </a:spcAft>
                      </a:pPr>
                      <a:endParaRPr lang="es-MX" sz="1200" b="1" dirty="0" smtClean="0">
                        <a:solidFill>
                          <a:srgbClr val="000000"/>
                        </a:solidFill>
                        <a:latin typeface="Century Gothic"/>
                        <a:ea typeface="Century Gothic"/>
                        <a:cs typeface="Century Gothic"/>
                      </a:endParaRPr>
                    </a:p>
                    <a:p>
                      <a:pPr algn="ctr">
                        <a:lnSpc>
                          <a:spcPct val="115000"/>
                        </a:lnSpc>
                        <a:spcAft>
                          <a:spcPts val="0"/>
                        </a:spcAft>
                      </a:pPr>
                      <a:r>
                        <a:rPr lang="es-MX" sz="1800" b="1" dirty="0" smtClean="0">
                          <a:solidFill>
                            <a:srgbClr val="000000"/>
                          </a:solidFill>
                          <a:latin typeface="Century Gothic"/>
                          <a:ea typeface="Century Gothic"/>
                          <a:cs typeface="Century Gothic"/>
                        </a:rPr>
                        <a:t>El </a:t>
                      </a:r>
                      <a:r>
                        <a:rPr lang="es-MX" sz="1800" b="1" dirty="0">
                          <a:solidFill>
                            <a:srgbClr val="000000"/>
                          </a:solidFill>
                          <a:latin typeface="Century Gothic"/>
                          <a:ea typeface="Century Gothic"/>
                          <a:cs typeface="Century Gothic"/>
                        </a:rPr>
                        <a:t>Aprendizaje Cooperativo</a:t>
                      </a:r>
                      <a:endParaRPr lang="es-MX" sz="700" dirty="0">
                        <a:solidFill>
                          <a:srgbClr val="000000"/>
                        </a:solidFill>
                        <a:latin typeface="Arial"/>
                        <a:ea typeface="Arial"/>
                        <a:cs typeface="Times New Roman"/>
                      </a:endParaRPr>
                    </a:p>
                  </a:txBody>
                  <a:tcPr marL="42114" marR="42114"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MX"/>
                    </a:p>
                  </a:txBody>
                  <a:tcPr/>
                </a:tc>
              </a:tr>
              <a:tr h="1905601">
                <a:tc>
                  <a:txBody>
                    <a:bodyPr/>
                    <a:lstStyle/>
                    <a:p>
                      <a:pPr>
                        <a:lnSpc>
                          <a:spcPct val="115000"/>
                        </a:lnSpc>
                        <a:spcAft>
                          <a:spcPts val="0"/>
                        </a:spcAft>
                      </a:pPr>
                      <a:r>
                        <a:rPr lang="es-MX" sz="1200" b="1" dirty="0">
                          <a:solidFill>
                            <a:srgbClr val="000000"/>
                          </a:solidFill>
                          <a:latin typeface="Century Gothic"/>
                          <a:ea typeface="Century Gothic"/>
                          <a:cs typeface="Century Gothic"/>
                        </a:rPr>
                        <a:t>1.</a:t>
                      </a:r>
                      <a:r>
                        <a:rPr lang="es-MX" sz="1200" dirty="0">
                          <a:solidFill>
                            <a:srgbClr val="000000"/>
                          </a:solidFill>
                          <a:latin typeface="Century Gothic"/>
                          <a:ea typeface="Century Gothic"/>
                          <a:cs typeface="Century Gothic"/>
                        </a:rPr>
                        <a:t> ¿Qué es?</a:t>
                      </a:r>
                      <a:endParaRPr lang="es-MX" sz="1200" dirty="0">
                        <a:solidFill>
                          <a:srgbClr val="000000"/>
                        </a:solidFill>
                        <a:latin typeface="Arial"/>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a:solidFill>
                            <a:srgbClr val="000000"/>
                          </a:solidFill>
                          <a:latin typeface="Century Gothic"/>
                          <a:ea typeface="Century Gothic"/>
                          <a:cs typeface="Century Gothic"/>
                        </a:rPr>
                        <a:t>Es una metodología en donde distintas disciplinas confieren y colaboran para elaborar un proyecto. A partir del conocimiento base de los tópicos a tratar, los alumnos podrán elaborar y conglomerar el entendimiento de distintas disciplinas en un producto.</a:t>
                      </a:r>
                      <a:endParaRPr lang="es-MX" sz="1200">
                        <a:solidFill>
                          <a:srgbClr val="000000"/>
                        </a:solidFill>
                        <a:latin typeface="Arial"/>
                        <a:ea typeface="Arial"/>
                        <a:cs typeface="Times New Roman"/>
                      </a:endParaRPr>
                    </a:p>
                  </a:txBody>
                  <a:tcPr marL="42114" marR="42114"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905601">
                <a:tc>
                  <a:txBody>
                    <a:bodyPr/>
                    <a:lstStyle/>
                    <a:p>
                      <a:pPr>
                        <a:lnSpc>
                          <a:spcPct val="115000"/>
                        </a:lnSpc>
                        <a:spcAft>
                          <a:spcPts val="0"/>
                        </a:spcAft>
                      </a:pPr>
                      <a:r>
                        <a:rPr lang="es-MX" sz="1200" b="1" dirty="0">
                          <a:solidFill>
                            <a:srgbClr val="000000"/>
                          </a:solidFill>
                          <a:latin typeface="Century Gothic"/>
                          <a:ea typeface="Century Gothic"/>
                          <a:cs typeface="Century Gothic"/>
                        </a:rPr>
                        <a:t>2.</a:t>
                      </a:r>
                      <a:r>
                        <a:rPr lang="es-MX" sz="1200" dirty="0">
                          <a:solidFill>
                            <a:srgbClr val="000000"/>
                          </a:solidFill>
                          <a:latin typeface="Century Gothic"/>
                          <a:ea typeface="Century Gothic"/>
                          <a:cs typeface="Century Gothic"/>
                        </a:rPr>
                        <a:t> ¿Cuáles son</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sus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características?</a:t>
                      </a:r>
                      <a:endParaRPr lang="es-MX" sz="1200" dirty="0">
                        <a:solidFill>
                          <a:srgbClr val="000000"/>
                        </a:solidFill>
                        <a:latin typeface="Arial"/>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La unión de disciplinas y del docente, como un grupo de trabajo que proponga ideas innovadoras a un plan de estudios que rompe con el paradigma previamente estipulado. De igual forma, el desenvolvimiento de una comunicación asertiva por parte de todos los involucrados.</a:t>
                      </a:r>
                      <a:endParaRPr lang="es-MX" sz="1200" dirty="0">
                        <a:solidFill>
                          <a:srgbClr val="000000"/>
                        </a:solidFill>
                        <a:latin typeface="Arial"/>
                        <a:ea typeface="Arial"/>
                        <a:cs typeface="Times New Roman"/>
                      </a:endParaRPr>
                    </a:p>
                  </a:txBody>
                  <a:tcPr marL="42114" marR="42114"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1905601">
                <a:tc>
                  <a:txBody>
                    <a:bodyPr/>
                    <a:lstStyle/>
                    <a:p>
                      <a:pPr>
                        <a:lnSpc>
                          <a:spcPct val="115000"/>
                        </a:lnSpc>
                        <a:spcAft>
                          <a:spcPts val="0"/>
                        </a:spcAft>
                      </a:pPr>
                      <a:r>
                        <a:rPr lang="es-MX" sz="1200" b="1" dirty="0">
                          <a:solidFill>
                            <a:srgbClr val="000000"/>
                          </a:solidFill>
                          <a:latin typeface="Century Gothic"/>
                          <a:ea typeface="Century Gothic"/>
                          <a:cs typeface="Century Gothic"/>
                        </a:rPr>
                        <a:t>3.</a:t>
                      </a:r>
                      <a:r>
                        <a:rPr lang="es-MX" sz="1200" dirty="0">
                          <a:solidFill>
                            <a:srgbClr val="000000"/>
                          </a:solidFill>
                          <a:latin typeface="Century Gothic"/>
                          <a:ea typeface="Century Gothic"/>
                          <a:cs typeface="Century Gothic"/>
                        </a:rPr>
                        <a:t> ¿ Cuáles son sus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objetivos? </a:t>
                      </a:r>
                      <a:endParaRPr lang="es-MX" sz="1200" dirty="0">
                        <a:solidFill>
                          <a:srgbClr val="000000"/>
                        </a:solidFill>
                        <a:latin typeface="Arial"/>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Una relación óptima para involucrar a los relacionados con la transición del conocimiento, de acuerdo al plan de estudios estipulado. De esta forma, el docente podrá apoyar al alumnado para propiciar un ambiente de trabajo estable.</a:t>
                      </a:r>
                      <a:endParaRPr lang="es-MX" sz="1200" dirty="0">
                        <a:solidFill>
                          <a:srgbClr val="000000"/>
                        </a:solidFill>
                        <a:latin typeface="Arial"/>
                        <a:ea typeface="Arial"/>
                        <a:cs typeface="Times New Roman"/>
                      </a:endParaRPr>
                    </a:p>
                  </a:txBody>
                  <a:tcPr marL="42114" marR="42114"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187624" y="260648"/>
          <a:ext cx="7776864" cy="6408712"/>
        </p:xfrm>
        <a:graphic>
          <a:graphicData uri="http://schemas.openxmlformats.org/drawingml/2006/table">
            <a:tbl>
              <a:tblPr/>
              <a:tblGrid>
                <a:gridCol w="2016224"/>
                <a:gridCol w="5760640"/>
              </a:tblGrid>
              <a:tr h="3676206">
                <a:tc>
                  <a:txBody>
                    <a:bodyPr/>
                    <a:lstStyle/>
                    <a:p>
                      <a:pPr>
                        <a:lnSpc>
                          <a:spcPct val="115000"/>
                        </a:lnSpc>
                        <a:spcAft>
                          <a:spcPts val="0"/>
                        </a:spcAft>
                      </a:pPr>
                      <a:r>
                        <a:rPr lang="es-MX" sz="1200" dirty="0">
                          <a:solidFill>
                            <a:srgbClr val="000000"/>
                          </a:solidFill>
                          <a:latin typeface="Century Gothic"/>
                          <a:ea typeface="Century Gothic"/>
                          <a:cs typeface="Century Gothic"/>
                        </a:rPr>
                        <a:t>4. ¿Cuáles son las</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acciones de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planeación y   acompañamiento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más importantes </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del  profesor, en</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éste tipo de</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     trabajo?</a:t>
                      </a:r>
                      <a:endParaRPr lang="es-MX" sz="1200" dirty="0">
                        <a:solidFill>
                          <a:srgbClr val="000000"/>
                        </a:solidFill>
                        <a:latin typeface="Arial"/>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Establecer el objetivo de cada proyecto, entre docentes y alumnado para colaborar en un ambiente de trabajo estable, en donde se desarrolle y apoyo el conocimiento y la propuesta de nuevas ideas que relacionen los tópicos a tratar. A partir del conocimiento del proyecto, el docente podrá sugerir un plan de trabajo y el rol de cada individuo dentro del grupo de investigación.</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Una vez estipulado el plan de trabajo del proyecto, se diseñarán actividades inclusivas para desarrollar las habilidades de los estudiantes involucrados. A partir de la investigación y proposición de conocimientos, el profesorado podrá monitorear y evaluar los alcances obtenidos dentro de cada proyecto. </a:t>
                      </a:r>
                      <a:endParaRPr lang="es-MX" sz="1200" dirty="0">
                        <a:solidFill>
                          <a:srgbClr val="000000"/>
                        </a:solidFill>
                        <a:latin typeface="Arial"/>
                        <a:ea typeface="Arial"/>
                        <a:cs typeface="Times New Roman"/>
                      </a:endParaRPr>
                    </a:p>
                  </a:txBody>
                  <a:tcPr marL="42114" marR="42114"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2732506">
                <a:tc>
                  <a:txBody>
                    <a:bodyPr/>
                    <a:lstStyle/>
                    <a:p>
                      <a:pPr>
                        <a:lnSpc>
                          <a:spcPct val="115000"/>
                        </a:lnSpc>
                        <a:spcAft>
                          <a:spcPts val="0"/>
                        </a:spcAft>
                      </a:pPr>
                      <a:r>
                        <a:rPr lang="es-MX" sz="1200">
                          <a:solidFill>
                            <a:srgbClr val="000000"/>
                          </a:solidFill>
                          <a:latin typeface="Century Gothic"/>
                          <a:ea typeface="Century Gothic"/>
                          <a:cs typeface="Century Gothic"/>
                        </a:rPr>
                        <a:t>5. ¿De qué</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manera</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se  vinculan  el</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trabajo</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interdisciplinario, </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y el aprendizaje</a:t>
                      </a:r>
                      <a:endParaRPr lang="es-MX" sz="1200">
                        <a:solidFill>
                          <a:srgbClr val="000000"/>
                        </a:solidFill>
                        <a:latin typeface="Arial"/>
                        <a:ea typeface="Arial"/>
                        <a:cs typeface="Times New Roman"/>
                      </a:endParaRPr>
                    </a:p>
                    <a:p>
                      <a:pPr>
                        <a:lnSpc>
                          <a:spcPct val="115000"/>
                        </a:lnSpc>
                        <a:spcAft>
                          <a:spcPts val="0"/>
                        </a:spcAft>
                      </a:pPr>
                      <a:r>
                        <a:rPr lang="es-MX" sz="1200">
                          <a:solidFill>
                            <a:srgbClr val="000000"/>
                          </a:solidFill>
                          <a:latin typeface="Century Gothic"/>
                          <a:ea typeface="Century Gothic"/>
                          <a:cs typeface="Century Gothic"/>
                        </a:rPr>
                        <a:t>    cooperativo?</a:t>
                      </a:r>
                      <a:endParaRPr lang="es-MX" sz="1200">
                        <a:solidFill>
                          <a:srgbClr val="000000"/>
                        </a:solidFill>
                        <a:latin typeface="Arial"/>
                        <a:ea typeface="Arial"/>
                        <a:cs typeface="Times New Roman"/>
                      </a:endParaRPr>
                    </a:p>
                  </a:txBody>
                  <a:tcPr marL="42114" marR="42114"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Century Gothic"/>
                          <a:ea typeface="Century Gothic"/>
                          <a:cs typeface="Century Gothic"/>
                        </a:rPr>
                        <a:t>La base del proyecto va a reflejar los principios básicos de cada disciplina que se va a tratar dentro de la investigación. De esta forma, se busca crear una relación de tópicos en donde surja un conocimiento que englobe a las distintas asignaturas desde un punto de vista diferente.</a:t>
                      </a:r>
                      <a:endParaRPr lang="es-MX" sz="1200" dirty="0">
                        <a:solidFill>
                          <a:srgbClr val="000000"/>
                        </a:solidFill>
                        <a:latin typeface="Arial"/>
                        <a:ea typeface="Arial"/>
                        <a:cs typeface="Times New Roman"/>
                      </a:endParaRPr>
                    </a:p>
                    <a:p>
                      <a:pPr>
                        <a:lnSpc>
                          <a:spcPct val="115000"/>
                        </a:lnSpc>
                        <a:spcAft>
                          <a:spcPts val="0"/>
                        </a:spcAft>
                      </a:pPr>
                      <a:r>
                        <a:rPr lang="es-MX" sz="1200" dirty="0">
                          <a:solidFill>
                            <a:srgbClr val="000000"/>
                          </a:solidFill>
                          <a:latin typeface="Century Gothic"/>
                          <a:ea typeface="Century Gothic"/>
                          <a:cs typeface="Century Gothic"/>
                        </a:rPr>
                        <a:t>A partir de esta idea, el alumno podrá notar la relación entre los diferentes tópicos y cómo se involucran sus asignaturas dentro de la vida diaria en un proyecto en común. </a:t>
                      </a:r>
                      <a:endParaRPr lang="es-MX" sz="1200" dirty="0">
                        <a:solidFill>
                          <a:srgbClr val="000000"/>
                        </a:solidFill>
                        <a:latin typeface="Arial"/>
                        <a:ea typeface="Arial"/>
                        <a:cs typeface="Times New Roman"/>
                      </a:endParaRPr>
                    </a:p>
                  </a:txBody>
                  <a:tcPr marL="42114" marR="42114"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65420492"/>
              </p:ext>
            </p:extLst>
          </p:nvPr>
        </p:nvGraphicFramePr>
        <p:xfrm>
          <a:off x="1475656" y="1124744"/>
          <a:ext cx="72008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rot="20115381">
            <a:off x="1456516" y="1251186"/>
            <a:ext cx="4523091" cy="2179906"/>
          </a:xfrm>
          <a:prstGeom prst="rect">
            <a:avLst/>
          </a:prstGeom>
          <a:noFill/>
        </p:spPr>
        <p:txBody>
          <a:bodyPr wrap="none" lIns="91440" tIns="45720" rIns="91440" bIns="45720">
            <a:prstTxWarp prst="textArchUp">
              <a:avLst>
                <a:gd name="adj" fmla="val 10836406"/>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LENGUA ESPAÑOLA</a:t>
            </a:r>
            <a:endParaRPr lang="es-E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4 Rectángulo"/>
          <p:cNvSpPr/>
          <p:nvPr/>
        </p:nvSpPr>
        <p:spPr>
          <a:xfrm rot="13452012">
            <a:off x="888556" y="3774917"/>
            <a:ext cx="3869756" cy="1716458"/>
          </a:xfrm>
          <a:prstGeom prst="rect">
            <a:avLst/>
          </a:prstGeom>
          <a:noFill/>
        </p:spPr>
        <p:txBody>
          <a:bodyPr wrap="none" lIns="91440" tIns="45720" rIns="91440" bIns="45720">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PINTURA</a:t>
            </a:r>
            <a:endParaRPr lang="es-E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Rectángulo 6"/>
          <p:cNvSpPr/>
          <p:nvPr/>
        </p:nvSpPr>
        <p:spPr>
          <a:xfrm>
            <a:off x="2251336" y="-57001"/>
            <a:ext cx="5459380" cy="461665"/>
          </a:xfrm>
          <a:prstGeom prst="rect">
            <a:avLst/>
          </a:prstGeom>
          <a:noFill/>
        </p:spPr>
        <p:txBody>
          <a:bodyPr wrap="none" lIns="91440" tIns="45720" rIns="91440" bIns="45720">
            <a:spAutoFit/>
          </a:bodyPr>
          <a:lstStyle/>
          <a:p>
            <a:pPr lvl="0" algn="ctr" fontAlgn="base">
              <a:spcBef>
                <a:spcPct val="0"/>
              </a:spcBef>
              <a:spcAft>
                <a:spcPct val="0"/>
              </a:spcAft>
            </a:pPr>
            <a:r>
              <a:rPr lang="es-ES" sz="2400" b="1" dirty="0">
                <a:solidFill>
                  <a:srgbClr val="CC4125"/>
                </a:solidFill>
                <a:latin typeface="Arial" pitchFamily="34" charset="0"/>
                <a:ea typeface="Century Gothic" pitchFamily="34" charset="0"/>
                <a:cs typeface="Century Gothic" pitchFamily="34" charset="0"/>
              </a:rPr>
              <a:t>PRODUCTO  2</a:t>
            </a:r>
            <a:r>
              <a:rPr lang="es-ES" sz="2400" b="1" dirty="0" smtClean="0">
                <a:solidFill>
                  <a:srgbClr val="CC4125"/>
                </a:solidFill>
                <a:latin typeface="Arial" pitchFamily="34" charset="0"/>
                <a:ea typeface="Century Gothic" pitchFamily="34" charset="0"/>
                <a:cs typeface="Century Gothic" pitchFamily="34" charset="0"/>
              </a:rPr>
              <a:t>   Organizador gráfico</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1507</TotalTime>
  <Words>3330</Words>
  <Application>Microsoft Office PowerPoint</Application>
  <PresentationFormat>Presentación en pantalla (4:3)</PresentationFormat>
  <Paragraphs>430</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Century Gothic</vt:lpstr>
      <vt:lpstr>Gill Sans MT</vt:lpstr>
      <vt:lpstr>Times New Roman</vt:lpstr>
      <vt:lpstr>Verdana</vt:lpstr>
      <vt:lpstr>Wingdings 2</vt:lpstr>
      <vt:lpstr>Solsticio</vt:lpstr>
      <vt:lpstr>Presentación de PowerPoint</vt:lpstr>
      <vt:lpstr>A.L.I.C.I.A.  En el mundo de las matemáticas</vt:lpstr>
      <vt:lpstr>INDICE</vt:lpstr>
      <vt:lpstr>1ra Reunión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2da Reunión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3ra Reunión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PSICOLOGIA</dc:creator>
  <cp:lastModifiedBy>Admin</cp:lastModifiedBy>
  <cp:revision>123</cp:revision>
  <dcterms:created xsi:type="dcterms:W3CDTF">2018-05-31T18:59:00Z</dcterms:created>
  <dcterms:modified xsi:type="dcterms:W3CDTF">2018-07-06T18:03:03Z</dcterms:modified>
</cp:coreProperties>
</file>