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1" r:id="rId1"/>
  </p:sldMasterIdLst>
  <p:notesMasterIdLst>
    <p:notesMasterId r:id="rId48"/>
  </p:notesMasterIdLst>
  <p:handoutMasterIdLst>
    <p:handoutMasterId r:id="rId49"/>
  </p:handoutMasterIdLst>
  <p:sldIdLst>
    <p:sldId id="256" r:id="rId2"/>
    <p:sldId id="257" r:id="rId3"/>
    <p:sldId id="258" r:id="rId4"/>
    <p:sldId id="259" r:id="rId5"/>
    <p:sldId id="260" r:id="rId6"/>
    <p:sldId id="261" r:id="rId7"/>
    <p:sldId id="262" r:id="rId8"/>
    <p:sldId id="268" r:id="rId9"/>
    <p:sldId id="269" r:id="rId10"/>
    <p:sldId id="270" r:id="rId11"/>
    <p:sldId id="271" r:id="rId12"/>
    <p:sldId id="263" r:id="rId13"/>
    <p:sldId id="264" r:id="rId14"/>
    <p:sldId id="265" r:id="rId15"/>
    <p:sldId id="266" r:id="rId16"/>
    <p:sldId id="267"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6" r:id="rId31"/>
    <p:sldId id="297" r:id="rId32"/>
    <p:sldId id="298" r:id="rId33"/>
    <p:sldId id="299" r:id="rId34"/>
    <p:sldId id="300" r:id="rId35"/>
    <p:sldId id="301" r:id="rId36"/>
    <p:sldId id="302" r:id="rId37"/>
    <p:sldId id="285" r:id="rId38"/>
    <p:sldId id="286" r:id="rId39"/>
    <p:sldId id="287" r:id="rId40"/>
    <p:sldId id="288" r:id="rId41"/>
    <p:sldId id="289" r:id="rId42"/>
    <p:sldId id="290" r:id="rId43"/>
    <p:sldId id="291" r:id="rId44"/>
    <p:sldId id="292" r:id="rId45"/>
    <p:sldId id="293" r:id="rId46"/>
    <p:sldId id="295" r:id="rId4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67" d="100"/>
          <a:sy n="67"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7B9FEA-B72F-E649-8A8F-4ED5B0301607}" type="datetimeFigureOut">
              <a:rPr lang="es-ES_tradnl" smtClean="0"/>
              <a:t>06/07/2018</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1ED05D-40BB-7B46-94A1-9E1FC534668F}" type="slidenum">
              <a:rPr lang="es-ES_tradnl" smtClean="0"/>
              <a:t>‹Nº›</a:t>
            </a:fld>
            <a:endParaRPr lang="es-ES_tradnl"/>
          </a:p>
        </p:txBody>
      </p:sp>
    </p:spTree>
    <p:extLst>
      <p:ext uri="{BB962C8B-B14F-4D97-AF65-F5344CB8AC3E}">
        <p14:creationId xmlns:p14="http://schemas.microsoft.com/office/powerpoint/2010/main" val="782840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7A656-6306-DF4B-8386-F820FAD6D31D}" type="datetimeFigureOut">
              <a:rPr lang="es-ES_tradnl" smtClean="0"/>
              <a:t>06/07/2018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D16DE-9842-4540-B107-464423E6BB96}" type="slidenum">
              <a:rPr lang="es-ES_tradnl" smtClean="0"/>
              <a:t>‹Nº›</a:t>
            </a:fld>
            <a:endParaRPr lang="es-ES_tradnl"/>
          </a:p>
        </p:txBody>
      </p:sp>
    </p:spTree>
    <p:extLst>
      <p:ext uri="{BB962C8B-B14F-4D97-AF65-F5344CB8AC3E}">
        <p14:creationId xmlns:p14="http://schemas.microsoft.com/office/powerpoint/2010/main" val="30012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EDD16DE-9842-4540-B107-464423E6BB96}" type="slidenum">
              <a:rPr lang="es-ES_tradnl" smtClean="0"/>
              <a:t>2</a:t>
            </a:fld>
            <a:endParaRPr lang="es-ES_tradnl"/>
          </a:p>
        </p:txBody>
      </p:sp>
    </p:spTree>
    <p:extLst>
      <p:ext uri="{BB962C8B-B14F-4D97-AF65-F5344CB8AC3E}">
        <p14:creationId xmlns:p14="http://schemas.microsoft.com/office/powerpoint/2010/main" val="52597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EDD16DE-9842-4540-B107-464423E6BB96}" type="slidenum">
              <a:rPr lang="es-ES_tradnl" smtClean="0"/>
              <a:t>3</a:t>
            </a:fld>
            <a:endParaRPr lang="es-ES_tradnl"/>
          </a:p>
        </p:txBody>
      </p:sp>
    </p:spTree>
    <p:extLst>
      <p:ext uri="{BB962C8B-B14F-4D97-AF65-F5344CB8AC3E}">
        <p14:creationId xmlns:p14="http://schemas.microsoft.com/office/powerpoint/2010/main" val="86969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EDD16DE-9842-4540-B107-464423E6BB96}" type="slidenum">
              <a:rPr lang="es-ES_tradnl" smtClean="0"/>
              <a:t>6</a:t>
            </a:fld>
            <a:endParaRPr lang="es-ES_tradnl"/>
          </a:p>
        </p:txBody>
      </p:sp>
    </p:spTree>
    <p:extLst>
      <p:ext uri="{BB962C8B-B14F-4D97-AF65-F5344CB8AC3E}">
        <p14:creationId xmlns:p14="http://schemas.microsoft.com/office/powerpoint/2010/main" val="171878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EDD16DE-9842-4540-B107-464423E6BB96}" type="slidenum">
              <a:rPr lang="es-ES_tradnl" smtClean="0"/>
              <a:t>7</a:t>
            </a:fld>
            <a:endParaRPr lang="es-ES_tradnl"/>
          </a:p>
        </p:txBody>
      </p:sp>
    </p:spTree>
    <p:extLst>
      <p:ext uri="{BB962C8B-B14F-4D97-AF65-F5344CB8AC3E}">
        <p14:creationId xmlns:p14="http://schemas.microsoft.com/office/powerpoint/2010/main" val="183654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EDD16DE-9842-4540-B107-464423E6BB96}" type="slidenum">
              <a:rPr lang="es-ES_tradnl" smtClean="0"/>
              <a:t>21</a:t>
            </a:fld>
            <a:endParaRPr lang="es-ES_tradnl"/>
          </a:p>
        </p:txBody>
      </p:sp>
    </p:spTree>
    <p:extLst>
      <p:ext uri="{BB962C8B-B14F-4D97-AF65-F5344CB8AC3E}">
        <p14:creationId xmlns:p14="http://schemas.microsoft.com/office/powerpoint/2010/main" val="1144298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_tradnl"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85BE2CB-3412-324F-9511-AAA2FFA28F61}" type="datetime1">
              <a:rPr lang="es-MX" smtClean="0"/>
              <a:t>06/07/2018</a:t>
            </a:fld>
            <a:endParaRPr lang="es-ES_tradnl"/>
          </a:p>
        </p:txBody>
      </p:sp>
      <p:sp>
        <p:nvSpPr>
          <p:cNvPr id="5" name="Footer Placeholder 4"/>
          <p:cNvSpPr>
            <a:spLocks noGrp="1"/>
          </p:cNvSpPr>
          <p:nvPr>
            <p:ph type="ftr" sz="quarter" idx="11"/>
          </p:nvPr>
        </p:nvSpPr>
        <p:spPr>
          <a:xfrm>
            <a:off x="3962399" y="5870575"/>
            <a:ext cx="4893958" cy="377825"/>
          </a:xfrm>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a:xfrm>
            <a:off x="10608958" y="5870575"/>
            <a:ext cx="551167" cy="377825"/>
          </a:xfrm>
        </p:spPr>
        <p:txBody>
          <a:bodyPr/>
          <a:lstStyle/>
          <a:p>
            <a:fld id="{97AA37A8-2A8F-A24A-9812-8292EB35CB79}" type="slidenum">
              <a:rPr lang="es-ES_tradnl" smtClean="0"/>
              <a:t>‹Nº›</a:t>
            </a:fld>
            <a:endParaRPr lang="es-ES_tradn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_tradnl"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DD4D3A5F-2A32-6146-A042-154174E77949}" type="datetime1">
              <a:rPr lang="es-MX" smtClean="0"/>
              <a:t>06/07/2018</a:t>
            </a:fld>
            <a:endParaRPr lang="es-ES_tradnl"/>
          </a:p>
        </p:txBody>
      </p:sp>
      <p:sp>
        <p:nvSpPr>
          <p:cNvPr id="6" name="Footer Placeholder 5"/>
          <p:cNvSpPr>
            <a:spLocks noGrp="1"/>
          </p:cNvSpPr>
          <p:nvPr>
            <p:ph type="ftr" sz="quarter" idx="11"/>
          </p:nvPr>
        </p:nvSpPr>
        <p:spPr/>
        <p:txBody>
          <a:bodyPr/>
          <a:lstStyle/>
          <a:p>
            <a:r>
              <a:rPr lang="es-ES_tradnl" smtClean="0"/>
              <a:t>Elaborado por: Sandra Hernández, Liliana Calzada,</a:t>
            </a:r>
            <a:endParaRPr lang="es-ES_tradnl"/>
          </a:p>
        </p:txBody>
      </p:sp>
      <p:sp>
        <p:nvSpPr>
          <p:cNvPr id="7" name="Slide Number Placeholder 6"/>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DD4D3A5F-2A32-6146-A042-154174E77949}"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smtClean="0"/>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DD4D3A5F-2A32-6146-A042-154174E77949}"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DD4D3A5F-2A32-6146-A042-154174E77949}"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_tradnl" smtClean="0"/>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DD4D3A5F-2A32-6146-A042-154174E77949}"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_tradnl"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_tradnl" smtClean="0"/>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DD4D3A5F-2A32-6146-A042-154174E77949}"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6428E3C2-9D9F-C14C-89F3-DE054651BB08}"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_tradnl"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DF5E41EC-E4E8-9E48-931A-3A5284D6BDCA}"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0B469D1B-CFB2-6E4D-8BCA-6BDD4A029196}"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los estilos de texto del patrón</a:t>
            </a:r>
          </a:p>
        </p:txBody>
      </p:sp>
      <p:sp>
        <p:nvSpPr>
          <p:cNvPr id="4" name="Date Placeholder 3"/>
          <p:cNvSpPr>
            <a:spLocks noGrp="1"/>
          </p:cNvSpPr>
          <p:nvPr>
            <p:ph type="dt" sz="half" idx="10"/>
          </p:nvPr>
        </p:nvSpPr>
        <p:spPr/>
        <p:txBody>
          <a:bodyPr/>
          <a:lstStyle/>
          <a:p>
            <a:fld id="{F19ABB96-C70D-3747-BC24-5689927A3B38}" type="datetime1">
              <a:rPr lang="es-MX" smtClean="0"/>
              <a:t>06/07/2018</a:t>
            </a:fld>
            <a:endParaRPr lang="es-ES_tradnl"/>
          </a:p>
        </p:txBody>
      </p:sp>
      <p:sp>
        <p:nvSpPr>
          <p:cNvPr id="5" name="Footer Placeholder 4"/>
          <p:cNvSpPr>
            <a:spLocks noGrp="1"/>
          </p:cNvSpPr>
          <p:nvPr>
            <p:ph type="ftr" sz="quarter" idx="11"/>
          </p:nvPr>
        </p:nvSpPr>
        <p:spPr/>
        <p:txBody>
          <a:bodyPr/>
          <a:lstStyle/>
          <a:p>
            <a:r>
              <a:rPr lang="es-ES_tradnl" smtClean="0"/>
              <a:t>Elaborado por: Sandra Hernández, Liliana Calzada,</a:t>
            </a:r>
            <a:endParaRPr lang="es-ES_tradnl"/>
          </a:p>
        </p:txBody>
      </p:sp>
      <p:sp>
        <p:nvSpPr>
          <p:cNvPr id="6" name="Slide Number Placeholder 5"/>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0B43D93F-9D65-7D47-802E-4D5D1A08303B}" type="datetime1">
              <a:rPr lang="es-MX" smtClean="0"/>
              <a:t>06/07/2018</a:t>
            </a:fld>
            <a:endParaRPr lang="es-ES_tradnl"/>
          </a:p>
        </p:txBody>
      </p:sp>
      <p:sp>
        <p:nvSpPr>
          <p:cNvPr id="6" name="Footer Placeholder 5"/>
          <p:cNvSpPr>
            <a:spLocks noGrp="1"/>
          </p:cNvSpPr>
          <p:nvPr>
            <p:ph type="ftr" sz="quarter" idx="11"/>
          </p:nvPr>
        </p:nvSpPr>
        <p:spPr/>
        <p:txBody>
          <a:bodyPr/>
          <a:lstStyle/>
          <a:p>
            <a:r>
              <a:rPr lang="es-ES_tradnl" smtClean="0"/>
              <a:t>Elaborado por: Sandra Hernández, Liliana Calzada,</a:t>
            </a:r>
            <a:endParaRPr lang="es-ES_tradnl"/>
          </a:p>
        </p:txBody>
      </p:sp>
      <p:sp>
        <p:nvSpPr>
          <p:cNvPr id="7" name="Slide Number Placeholder 6"/>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092F9E99-FC28-1F44-8077-EB334A0EB86D}" type="datetime1">
              <a:rPr lang="es-MX" smtClean="0"/>
              <a:t>06/07/2018</a:t>
            </a:fld>
            <a:endParaRPr lang="es-ES_tradnl"/>
          </a:p>
        </p:txBody>
      </p:sp>
      <p:sp>
        <p:nvSpPr>
          <p:cNvPr id="8" name="Footer Placeholder 7"/>
          <p:cNvSpPr>
            <a:spLocks noGrp="1"/>
          </p:cNvSpPr>
          <p:nvPr>
            <p:ph type="ftr" sz="quarter" idx="11"/>
          </p:nvPr>
        </p:nvSpPr>
        <p:spPr/>
        <p:txBody>
          <a:bodyPr/>
          <a:lstStyle/>
          <a:p>
            <a:r>
              <a:rPr lang="es-ES_tradnl" smtClean="0"/>
              <a:t>Elaborado por: Sandra Hernández, Liliana Calzada,</a:t>
            </a:r>
            <a:endParaRPr lang="es-ES_tradnl"/>
          </a:p>
        </p:txBody>
      </p:sp>
      <p:sp>
        <p:nvSpPr>
          <p:cNvPr id="9" name="Slide Number Placeholder 8"/>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F17ABC7-4A3A-E64B-921D-AE61B69C01F3}" type="datetime1">
              <a:rPr lang="es-MX" smtClean="0"/>
              <a:t>06/07/2018</a:t>
            </a:fld>
            <a:endParaRPr lang="es-ES_tradnl"/>
          </a:p>
        </p:txBody>
      </p:sp>
      <p:sp>
        <p:nvSpPr>
          <p:cNvPr id="4" name="Footer Placeholder 3"/>
          <p:cNvSpPr>
            <a:spLocks noGrp="1"/>
          </p:cNvSpPr>
          <p:nvPr>
            <p:ph type="ftr" sz="quarter" idx="11"/>
          </p:nvPr>
        </p:nvSpPr>
        <p:spPr/>
        <p:txBody>
          <a:bodyPr/>
          <a:lstStyle/>
          <a:p>
            <a:r>
              <a:rPr lang="es-ES_tradnl" smtClean="0"/>
              <a:t>Elaborado por: Sandra Hernández, Liliana Calzada,</a:t>
            </a:r>
            <a:endParaRPr lang="es-ES_tradnl"/>
          </a:p>
        </p:txBody>
      </p:sp>
      <p:sp>
        <p:nvSpPr>
          <p:cNvPr id="5" name="Slide Number Placeholder 4"/>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D46C9D9-0FD9-5B47-A7B9-357A24ECB751}" type="datetime1">
              <a:rPr lang="es-MX" smtClean="0"/>
              <a:t>06/07/2018</a:t>
            </a:fld>
            <a:endParaRPr lang="es-ES_tradnl"/>
          </a:p>
        </p:txBody>
      </p:sp>
      <p:sp>
        <p:nvSpPr>
          <p:cNvPr id="3" name="Footer Placeholder 2"/>
          <p:cNvSpPr>
            <a:spLocks noGrp="1"/>
          </p:cNvSpPr>
          <p:nvPr>
            <p:ph type="ftr" sz="quarter" idx="11"/>
          </p:nvPr>
        </p:nvSpPr>
        <p:spPr/>
        <p:txBody>
          <a:bodyPr/>
          <a:lstStyle/>
          <a:p>
            <a:r>
              <a:rPr lang="es-ES_tradnl" smtClean="0"/>
              <a:t>Elaborado por: Sandra Hernández, Liliana Calzada,</a:t>
            </a:r>
            <a:endParaRPr lang="es-ES_tradnl"/>
          </a:p>
        </p:txBody>
      </p:sp>
      <p:sp>
        <p:nvSpPr>
          <p:cNvPr id="4" name="Slide Number Placeholder 3"/>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_tradnl"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0470CB3C-7E62-304E-A825-437F3611C642}" type="datetime1">
              <a:rPr lang="es-MX" smtClean="0"/>
              <a:t>06/07/2018</a:t>
            </a:fld>
            <a:endParaRPr lang="es-ES_tradnl"/>
          </a:p>
        </p:txBody>
      </p:sp>
      <p:sp>
        <p:nvSpPr>
          <p:cNvPr id="6" name="Footer Placeholder 5"/>
          <p:cNvSpPr>
            <a:spLocks noGrp="1"/>
          </p:cNvSpPr>
          <p:nvPr>
            <p:ph type="ftr" sz="quarter" idx="11"/>
          </p:nvPr>
        </p:nvSpPr>
        <p:spPr/>
        <p:txBody>
          <a:bodyPr/>
          <a:lstStyle/>
          <a:p>
            <a:r>
              <a:rPr lang="es-ES_tradnl" smtClean="0"/>
              <a:t>Elaborado por: Sandra Hernández, Liliana Calzada,</a:t>
            </a:r>
            <a:endParaRPr lang="es-ES_tradnl"/>
          </a:p>
        </p:txBody>
      </p:sp>
      <p:sp>
        <p:nvSpPr>
          <p:cNvPr id="7" name="Slide Number Placeholder 6"/>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_tradnl"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los estilos de texto del patrón</a:t>
            </a:r>
          </a:p>
        </p:txBody>
      </p:sp>
      <p:sp>
        <p:nvSpPr>
          <p:cNvPr id="5" name="Date Placeholder 4"/>
          <p:cNvSpPr>
            <a:spLocks noGrp="1"/>
          </p:cNvSpPr>
          <p:nvPr>
            <p:ph type="dt" sz="half" idx="10"/>
          </p:nvPr>
        </p:nvSpPr>
        <p:spPr/>
        <p:txBody>
          <a:bodyPr/>
          <a:lstStyle/>
          <a:p>
            <a:fld id="{B79B8A69-91FF-8C48-9154-293CA57DC562}" type="datetime1">
              <a:rPr lang="es-MX" smtClean="0"/>
              <a:t>06/07/2018</a:t>
            </a:fld>
            <a:endParaRPr lang="es-ES_tradnl"/>
          </a:p>
        </p:txBody>
      </p:sp>
      <p:sp>
        <p:nvSpPr>
          <p:cNvPr id="6" name="Footer Placeholder 5"/>
          <p:cNvSpPr>
            <a:spLocks noGrp="1"/>
          </p:cNvSpPr>
          <p:nvPr>
            <p:ph type="ftr" sz="quarter" idx="11"/>
          </p:nvPr>
        </p:nvSpPr>
        <p:spPr/>
        <p:txBody>
          <a:bodyPr/>
          <a:lstStyle/>
          <a:p>
            <a:r>
              <a:rPr lang="es-ES_tradnl" smtClean="0"/>
              <a:t>Elaborado por: Sandra Hernández, Liliana Calzada,</a:t>
            </a:r>
            <a:endParaRPr lang="es-ES_tradnl"/>
          </a:p>
        </p:txBody>
      </p:sp>
      <p:sp>
        <p:nvSpPr>
          <p:cNvPr id="7" name="Slide Number Placeholder 6"/>
          <p:cNvSpPr>
            <a:spLocks noGrp="1"/>
          </p:cNvSpPr>
          <p:nvPr>
            <p:ph type="sldNum" sz="quarter" idx="12"/>
          </p:nvPr>
        </p:nvSpPr>
        <p:spPr/>
        <p:txBody>
          <a:bodyPr/>
          <a:lstStyle/>
          <a:p>
            <a:fld id="{97AA37A8-2A8F-A24A-9812-8292EB35CB79}" type="slidenum">
              <a:rPr lang="es-ES_tradnl" smtClean="0"/>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_tradnl"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D4D3A5F-2A32-6146-A042-154174E77949}" type="datetime1">
              <a:rPr lang="es-MX" smtClean="0"/>
              <a:t>06/07/2018</a:t>
            </a:fld>
            <a:endParaRPr lang="es-ES_tradnl"/>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_tradnl" smtClean="0"/>
              <a:t>Elaborado por: Sandra Hernández, Liliana Calzada,</a:t>
            </a:r>
            <a:endParaRPr lang="es-ES_tradnl"/>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7AA37A8-2A8F-A24A-9812-8292EB35CB79}" type="slidenum">
              <a:rPr lang="es-ES_tradnl" smtClean="0"/>
              <a:t>‹Nº›</a:t>
            </a:fld>
            <a:endParaRPr lang="es-ES_tradnl"/>
          </a:p>
        </p:txBody>
      </p:sp>
    </p:spTree>
    <p:extLst>
      <p:ext uri="{BB962C8B-B14F-4D97-AF65-F5344CB8AC3E}">
        <p14:creationId xmlns:p14="http://schemas.microsoft.com/office/powerpoint/2010/main" val="417665032"/>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32543" y="1137920"/>
            <a:ext cx="7210862" cy="769441"/>
          </a:xfrm>
          <a:prstGeom prst="rect">
            <a:avLst/>
          </a:prstGeom>
          <a:noFill/>
        </p:spPr>
        <p:txBody>
          <a:bodyPr wrap="square" rtlCol="0">
            <a:spAutoFit/>
          </a:bodyPr>
          <a:lstStyle/>
          <a:p>
            <a:r>
              <a:rPr lang="es-MX" sz="4400" b="1" dirty="0" smtClean="0">
                <a:solidFill>
                  <a:srgbClr val="002060"/>
                </a:solidFill>
                <a:latin typeface="Arial" charset="0"/>
                <a:ea typeface="Arial" charset="0"/>
                <a:cs typeface="Arial" charset="0"/>
              </a:rPr>
              <a:t>UNIVERSIDAD</a:t>
            </a:r>
            <a:r>
              <a:rPr lang="es-ES_tradnl" sz="4400" dirty="0" smtClean="0">
                <a:solidFill>
                  <a:srgbClr val="002060"/>
                </a:solidFill>
                <a:latin typeface="Arial" charset="0"/>
                <a:ea typeface="Arial" charset="0"/>
                <a:cs typeface="Arial" charset="0"/>
              </a:rPr>
              <a:t> </a:t>
            </a:r>
            <a:r>
              <a:rPr lang="es-MX" sz="4400" b="1" dirty="0" smtClean="0">
                <a:solidFill>
                  <a:srgbClr val="002060"/>
                </a:solidFill>
                <a:latin typeface="Arial" charset="0"/>
                <a:ea typeface="Arial" charset="0"/>
                <a:cs typeface="Arial" charset="0"/>
              </a:rPr>
              <a:t>MEXICANA</a:t>
            </a:r>
            <a:endParaRPr lang="es-ES_tradnl" sz="4400" dirty="0">
              <a:solidFill>
                <a:srgbClr val="002060"/>
              </a:solidFill>
              <a:latin typeface="Arial" charset="0"/>
              <a:ea typeface="Arial" charset="0"/>
              <a:cs typeface="Arial"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bwMode="auto">
          <a:xfrm>
            <a:off x="450376" y="372562"/>
            <a:ext cx="2072983" cy="2072983"/>
          </a:xfrm>
          <a:prstGeom prst="rect">
            <a:avLst/>
          </a:prstGeom>
          <a:noFill/>
          <a:ln>
            <a:noFill/>
          </a:ln>
        </p:spPr>
      </p:pic>
      <p:sp>
        <p:nvSpPr>
          <p:cNvPr id="6" name="CuadroTexto 5"/>
          <p:cNvSpPr txBox="1"/>
          <p:nvPr/>
        </p:nvSpPr>
        <p:spPr>
          <a:xfrm>
            <a:off x="6792570" y="1749454"/>
            <a:ext cx="3050835" cy="400110"/>
          </a:xfrm>
          <a:prstGeom prst="rect">
            <a:avLst/>
          </a:prstGeom>
          <a:noFill/>
        </p:spPr>
        <p:txBody>
          <a:bodyPr wrap="none" rtlCol="0">
            <a:spAutoFit/>
          </a:bodyPr>
          <a:lstStyle/>
          <a:p>
            <a:r>
              <a:rPr lang="es-MX" sz="2000" dirty="0">
                <a:solidFill>
                  <a:schemeClr val="bg2">
                    <a:lumMod val="20000"/>
                    <a:lumOff val="80000"/>
                  </a:schemeClr>
                </a:solidFill>
                <a:latin typeface="Arial" charset="0"/>
                <a:ea typeface="Arial" charset="0"/>
                <a:cs typeface="Arial" charset="0"/>
              </a:rPr>
              <a:t> Plantel Cuautitlán Izcalli</a:t>
            </a:r>
            <a:r>
              <a:rPr lang="es-ES_tradnl" sz="2000" dirty="0" smtClean="0">
                <a:solidFill>
                  <a:schemeClr val="bg2">
                    <a:lumMod val="20000"/>
                    <a:lumOff val="80000"/>
                  </a:schemeClr>
                </a:solidFill>
                <a:effectLst/>
                <a:latin typeface="Arial" charset="0"/>
                <a:ea typeface="Arial" charset="0"/>
                <a:cs typeface="Arial" charset="0"/>
              </a:rPr>
              <a:t> </a:t>
            </a:r>
            <a:endParaRPr lang="es-ES_tradnl" sz="2000" dirty="0">
              <a:solidFill>
                <a:schemeClr val="bg2">
                  <a:lumMod val="20000"/>
                  <a:lumOff val="80000"/>
                </a:schemeClr>
              </a:solidFill>
              <a:latin typeface="Arial" charset="0"/>
              <a:ea typeface="Arial" charset="0"/>
              <a:cs typeface="Arial" charset="0"/>
            </a:endParaRPr>
          </a:p>
        </p:txBody>
      </p:sp>
      <p:sp>
        <p:nvSpPr>
          <p:cNvPr id="7" name="CuadroTexto 6"/>
          <p:cNvSpPr txBox="1"/>
          <p:nvPr/>
        </p:nvSpPr>
        <p:spPr>
          <a:xfrm>
            <a:off x="1798940" y="2529840"/>
            <a:ext cx="8594019" cy="1446550"/>
          </a:xfrm>
          <a:prstGeom prst="rect">
            <a:avLst/>
          </a:prstGeom>
          <a:noFill/>
          <a:ln>
            <a:noFill/>
          </a:ln>
        </p:spPr>
        <p:txBody>
          <a:bodyPr wrap="none" rtlCol="0">
            <a:spAutoFit/>
            <a:scene3d>
              <a:camera prst="orthographicFront"/>
              <a:lightRig rig="harsh" dir="t"/>
            </a:scene3d>
            <a:sp3d extrusionH="57150" prstMaterial="matte">
              <a:bevelT w="63500" h="12700" prst="coolSlant"/>
              <a:contourClr>
                <a:schemeClr val="bg1">
                  <a:lumMod val="65000"/>
                </a:schemeClr>
              </a:contourClr>
            </a:sp3d>
          </a:bodyPr>
          <a:lstStyle/>
          <a:p>
            <a:r>
              <a:rPr lang="es-MX" sz="8800" b="1" u="sng" dirty="0" smtClean="0">
                <a:ln/>
                <a:solidFill>
                  <a:srgbClr val="002060"/>
                </a:solidFill>
                <a:effectLst>
                  <a:glow rad="63500">
                    <a:schemeClr val="accent2">
                      <a:satMod val="175000"/>
                      <a:alpha val="40000"/>
                    </a:schemeClr>
                  </a:glow>
                  <a:outerShdw blurRad="50800" dist="76200" dir="16200000" rotWithShape="0">
                    <a:prstClr val="black">
                      <a:alpha val="40000"/>
                    </a:prstClr>
                  </a:outerShdw>
                  <a:reflection blurRad="6350" stA="60000" endA="900" endPos="60000" dist="29997" dir="5400000" sy="-100000" algn="bl" rotWithShape="0"/>
                </a:effectLst>
                <a:latin typeface="Arial" charset="0"/>
                <a:ea typeface="Arial" charset="0"/>
                <a:cs typeface="Arial" charset="0"/>
              </a:rPr>
              <a:t>Bóveda Celeste</a:t>
            </a:r>
            <a:endParaRPr lang="es-ES_tradnl" sz="8800" b="1" dirty="0">
              <a:ln/>
              <a:solidFill>
                <a:srgbClr val="002060"/>
              </a:solidFill>
              <a:effectLst>
                <a:glow rad="63500">
                  <a:schemeClr val="accent2">
                    <a:satMod val="175000"/>
                    <a:alpha val="40000"/>
                  </a:schemeClr>
                </a:glow>
                <a:outerShdw blurRad="50800" dist="76200" dir="16200000" rotWithShape="0">
                  <a:prstClr val="black">
                    <a:alpha val="40000"/>
                  </a:prstClr>
                </a:outerShdw>
                <a:reflection blurRad="6350" stA="60000" endA="900" endPos="60000" dist="29997" dir="5400000" sy="-100000" algn="bl" rotWithShape="0"/>
              </a:effectLst>
            </a:endParaRPr>
          </a:p>
        </p:txBody>
      </p:sp>
      <p:sp>
        <p:nvSpPr>
          <p:cNvPr id="9" name="Subtítulo 8"/>
          <p:cNvSpPr>
            <a:spLocks noGrp="1"/>
          </p:cNvSpPr>
          <p:nvPr>
            <p:ph type="subTitle" idx="1"/>
          </p:nvPr>
        </p:nvSpPr>
        <p:spPr>
          <a:xfrm>
            <a:off x="1719532" y="5060146"/>
            <a:ext cx="8673427" cy="1322587"/>
          </a:xfrm>
        </p:spPr>
        <p:txBody>
          <a:bodyPr>
            <a:noAutofit/>
          </a:bodyPr>
          <a:lstStyle/>
          <a:p>
            <a:r>
              <a:rPr lang="es-ES_tradnl" sz="2800" dirty="0">
                <a:effectLst>
                  <a:outerShdw blurRad="50800" dist="76200" dir="16200000" rotWithShape="0">
                    <a:prstClr val="black">
                      <a:alpha val="40000"/>
                    </a:prstClr>
                  </a:outerShdw>
                </a:effectLst>
                <a:latin typeface="Arial" charset="0"/>
                <a:ea typeface="Arial" charset="0"/>
                <a:cs typeface="Arial" charset="0"/>
              </a:rPr>
              <a:t/>
            </a:r>
            <a:br>
              <a:rPr lang="es-ES_tradnl" sz="2800" dirty="0">
                <a:effectLst>
                  <a:outerShdw blurRad="50800" dist="76200" dir="16200000" rotWithShape="0">
                    <a:prstClr val="black">
                      <a:alpha val="40000"/>
                    </a:prstClr>
                  </a:outerShdw>
                </a:effectLst>
                <a:latin typeface="Arial" charset="0"/>
                <a:ea typeface="Arial" charset="0"/>
                <a:cs typeface="Arial" charset="0"/>
              </a:rPr>
            </a:br>
            <a:r>
              <a:rPr lang="es-MX" sz="2800" b="1" dirty="0">
                <a:effectLst>
                  <a:outerShdw blurRad="50800" dist="76200" dir="16200000" rotWithShape="0">
                    <a:prstClr val="black">
                      <a:alpha val="40000"/>
                    </a:prstClr>
                  </a:outerShdw>
                </a:effectLst>
                <a:latin typeface="Arial" charset="0"/>
                <a:ea typeface="Arial" charset="0"/>
                <a:cs typeface="Arial" charset="0"/>
              </a:rPr>
              <a:t>“Una mirada al Cosmos”</a:t>
            </a:r>
            <a:endParaRPr lang="es-ES_tradnl" sz="2800" dirty="0">
              <a:effectLst>
                <a:outerShdw blurRad="50800" dist="76200" dir="16200000" rotWithShape="0">
                  <a:prstClr val="black">
                    <a:alpha val="40000"/>
                  </a:prstClr>
                </a:outerShdw>
              </a:effectLst>
              <a:latin typeface="Arial" charset="0"/>
              <a:ea typeface="Arial" charset="0"/>
              <a:cs typeface="Arial" charset="0"/>
            </a:endParaRPr>
          </a:p>
        </p:txBody>
      </p:sp>
      <p:sp>
        <p:nvSpPr>
          <p:cNvPr id="18" name="Marcador de número de diapositiva 17"/>
          <p:cNvSpPr>
            <a:spLocks noGrp="1"/>
          </p:cNvSpPr>
          <p:nvPr>
            <p:ph type="sldNum" sz="quarter" idx="12"/>
          </p:nvPr>
        </p:nvSpPr>
        <p:spPr/>
        <p:txBody>
          <a:bodyPr/>
          <a:lstStyle/>
          <a:p>
            <a:fld id="{97AA37A8-2A8F-A24A-9812-8292EB35CB79}" type="slidenum">
              <a:rPr lang="es-ES_tradnl" smtClean="0">
                <a:effectLst>
                  <a:outerShdw blurRad="50800" dist="50800" dir="5400000" sx="72000" sy="72000" algn="ctr" rotWithShape="0">
                    <a:srgbClr val="000000">
                      <a:alpha val="43137"/>
                    </a:srgbClr>
                  </a:outerShdw>
                </a:effectLst>
              </a:rPr>
              <a:t>1</a:t>
            </a:fld>
            <a:endParaRPr lang="es-ES_tradnl" dirty="0">
              <a:effectLst>
                <a:outerShdw blurRad="50800" dist="50800" dir="5400000" sx="72000" sy="72000" algn="ctr" rotWithShape="0">
                  <a:srgbClr val="000000">
                    <a:alpha val="43137"/>
                  </a:srgbClr>
                </a:outerShdw>
              </a:effectLst>
            </a:endParaRPr>
          </a:p>
        </p:txBody>
      </p:sp>
    </p:spTree>
    <p:extLst>
      <p:ext uri="{BB962C8B-B14F-4D97-AF65-F5344CB8AC3E}">
        <p14:creationId xmlns:p14="http://schemas.microsoft.com/office/powerpoint/2010/main" val="1743980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10</a:t>
            </a:fld>
            <a:endParaRPr lang="es-ES_tradnl"/>
          </a:p>
        </p:txBody>
      </p:sp>
      <p:sp>
        <p:nvSpPr>
          <p:cNvPr id="5" name="Título 4"/>
          <p:cNvSpPr txBox="1">
            <a:spLocks noGrp="1"/>
          </p:cNvSpPr>
          <p:nvPr>
            <p:ph type="title"/>
          </p:nvPr>
        </p:nvSpPr>
        <p:spPr>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1. </a:t>
            </a:r>
          </a:p>
          <a:p>
            <a:r>
              <a:rPr lang="es-ES_tradnl" sz="32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C.A.I.A.C. Conclusiones Generales.</a:t>
            </a:r>
          </a:p>
          <a:p>
            <a:r>
              <a:rPr lang="es-ES_tradnl" sz="20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Interdisciplinariedad.</a:t>
            </a:r>
            <a:endParaRPr lang="es-ES_tradnl" sz="20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396" y="2065867"/>
            <a:ext cx="8936990" cy="4546552"/>
          </a:xfrm>
          <a:prstGeom prst="rect">
            <a:avLst/>
          </a:prstGeom>
        </p:spPr>
      </p:pic>
    </p:spTree>
    <p:extLst>
      <p:ext uri="{BB962C8B-B14F-4D97-AF65-F5344CB8AC3E}">
        <p14:creationId xmlns:p14="http://schemas.microsoft.com/office/powerpoint/2010/main" val="151294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11</a:t>
            </a:fld>
            <a:endParaRPr lang="es-ES_tradnl"/>
          </a:p>
        </p:txBody>
      </p:sp>
      <p:sp>
        <p:nvSpPr>
          <p:cNvPr id="5" name="Título 4"/>
          <p:cNvSpPr txBox="1">
            <a:spLocks noGrp="1"/>
          </p:cNvSpPr>
          <p:nvPr>
            <p:ph type="title"/>
          </p:nvPr>
        </p:nvSpPr>
        <p:spPr>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1. </a:t>
            </a:r>
          </a:p>
          <a:p>
            <a:r>
              <a:rPr lang="es-ES_tradnl" sz="32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C.A.I.A.C. Conclusiones Generales.</a:t>
            </a:r>
          </a:p>
          <a:p>
            <a:r>
              <a:rPr lang="es-ES_tradnl" sz="20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Interdisciplinariedad.</a:t>
            </a:r>
            <a:endParaRPr lang="es-ES_tradnl" sz="20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56" y="2383084"/>
            <a:ext cx="9393570" cy="3170274"/>
          </a:xfrm>
          <a:prstGeom prst="rect">
            <a:avLst/>
          </a:prstGeom>
        </p:spPr>
      </p:pic>
    </p:spTree>
    <p:extLst>
      <p:ext uri="{BB962C8B-B14F-4D97-AF65-F5344CB8AC3E}">
        <p14:creationId xmlns:p14="http://schemas.microsoft.com/office/powerpoint/2010/main" val="260174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12</a:t>
            </a:fld>
            <a:endParaRPr lang="es-ES_tradnl"/>
          </a:p>
        </p:txBody>
      </p:sp>
      <p:sp>
        <p:nvSpPr>
          <p:cNvPr id="5" name="Título 4"/>
          <p:cNvSpPr txBox="1">
            <a:spLocks noGrp="1"/>
          </p:cNvSpPr>
          <p:nvPr>
            <p:ph type="title"/>
          </p:nvPr>
        </p:nvSpPr>
        <p:spPr>
          <a:xfrm>
            <a:off x="685801" y="737569"/>
            <a:ext cx="6904711"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3. </a:t>
            </a:r>
          </a:p>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Fotografías de la sesión</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186" y="2443822"/>
            <a:ext cx="3052483" cy="2288504"/>
          </a:xfrm>
          <a:prstGeom prst="rect">
            <a:avLst/>
          </a:prstGeom>
          <a:noFill/>
          <a:ln>
            <a:noFill/>
          </a:ln>
          <a:effectLst>
            <a:glow rad="139700">
              <a:schemeClr val="accent3">
                <a:satMod val="175000"/>
                <a:alpha val="40000"/>
              </a:schemeClr>
            </a:glo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002" y="3930035"/>
            <a:ext cx="3091954" cy="2318365"/>
          </a:xfrm>
          <a:prstGeom prst="rect">
            <a:avLst/>
          </a:prstGeom>
          <a:noFill/>
          <a:ln>
            <a:noFill/>
          </a:ln>
          <a:effectLst>
            <a:glow rad="139700">
              <a:schemeClr val="accent2">
                <a:satMod val="175000"/>
                <a:alpha val="40000"/>
              </a:schemeClr>
            </a:glo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289" y="2395824"/>
            <a:ext cx="2873652" cy="2336502"/>
          </a:xfrm>
          <a:prstGeom prst="rect">
            <a:avLst/>
          </a:prstGeom>
          <a:noFill/>
          <a:ln>
            <a:noFill/>
          </a:ln>
          <a:effectLst>
            <a:glow rad="139700">
              <a:schemeClr val="accent3">
                <a:satMod val="175000"/>
                <a:alpha val="40000"/>
              </a:schemeClr>
            </a:glo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09274" y="3874304"/>
            <a:ext cx="2427482" cy="2374096"/>
          </a:xfrm>
          <a:prstGeom prst="rect">
            <a:avLst/>
          </a:prstGeom>
          <a:ln>
            <a:noFill/>
          </a:ln>
          <a:effectLst>
            <a:glow rad="139700">
              <a:schemeClr val="accent2">
                <a:satMod val="175000"/>
                <a:alpha val="40000"/>
              </a:schemeClr>
            </a:glow>
            <a:outerShdw blurRad="50800" dist="76200" dir="5400000" algn="t" rotWithShape="0">
              <a:prstClr val="black">
                <a:alpha val="40000"/>
              </a:prstClr>
            </a:outerShdw>
          </a:effectLst>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41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13</a:t>
            </a:fld>
            <a:endParaRPr lang="es-ES_tradnl"/>
          </a:p>
        </p:txBody>
      </p:sp>
      <p:sp>
        <p:nvSpPr>
          <p:cNvPr id="5" name="Título 4"/>
          <p:cNvSpPr txBox="1">
            <a:spLocks noGrp="1"/>
          </p:cNvSpPr>
          <p:nvPr>
            <p:ph type="title"/>
          </p:nvPr>
        </p:nvSpPr>
        <p:spPr>
          <a:xfrm>
            <a:off x="687407" y="88983"/>
            <a:ext cx="9854236"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2. </a:t>
            </a:r>
          </a:p>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Fotografía de Organizador gráfico</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273" y="1601164"/>
            <a:ext cx="9696893" cy="4991628"/>
          </a:xfrm>
          <a:prstGeom prst="rect">
            <a:avLst/>
          </a:prstGeom>
        </p:spPr>
      </p:pic>
    </p:spTree>
    <p:extLst>
      <p:ext uri="{BB962C8B-B14F-4D97-AF65-F5344CB8AC3E}">
        <p14:creationId xmlns:p14="http://schemas.microsoft.com/office/powerpoint/2010/main" val="413148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14</a:t>
            </a:fld>
            <a:endParaRPr lang="es-ES_tradnl"/>
          </a:p>
        </p:txBody>
      </p:sp>
      <p:sp>
        <p:nvSpPr>
          <p:cNvPr id="5" name="Título 4"/>
          <p:cNvSpPr txBox="1">
            <a:spLocks noGrp="1"/>
          </p:cNvSpPr>
          <p:nvPr>
            <p:ph type="title"/>
          </p:nvPr>
        </p:nvSpPr>
        <p:spPr>
          <a:xfrm>
            <a:off x="632638" y="514838"/>
            <a:ext cx="3390672"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CONEXIONES.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92" y="1603375"/>
            <a:ext cx="7493000" cy="4267200"/>
          </a:xfrm>
          <a:prstGeom prst="rect">
            <a:avLst/>
          </a:prstGeom>
        </p:spPr>
      </p:pic>
    </p:spTree>
    <p:extLst>
      <p:ext uri="{BB962C8B-B14F-4D97-AF65-F5344CB8AC3E}">
        <p14:creationId xmlns:p14="http://schemas.microsoft.com/office/powerpoint/2010/main" val="497461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5801" y="2269663"/>
            <a:ext cx="10131425" cy="3649133"/>
          </a:xfrm>
        </p:spPr>
        <p:txBody>
          <a:bodyPr/>
          <a:lstStyle/>
          <a:p>
            <a:pPr algn="just"/>
            <a:r>
              <a:rPr lang="es-MX" dirty="0">
                <a:latin typeface="Arial" charset="0"/>
                <a:ea typeface="Arial" charset="0"/>
                <a:cs typeface="Arial" charset="0"/>
              </a:rPr>
              <a:t>La sociedad y el campo laboral en México, exigen de los futuros profesionales diferentes Habilidades y competencias, entre las que se encuentran, el manejo de Proyectos. </a:t>
            </a:r>
            <a:endParaRPr lang="es-MX" dirty="0" smtClean="0">
              <a:latin typeface="Arial" charset="0"/>
              <a:ea typeface="Arial" charset="0"/>
              <a:cs typeface="Arial" charset="0"/>
            </a:endParaRPr>
          </a:p>
          <a:p>
            <a:pPr algn="just"/>
            <a:endParaRPr lang="es-MX" dirty="0" smtClean="0">
              <a:latin typeface="Arial" charset="0"/>
              <a:ea typeface="Arial" charset="0"/>
              <a:cs typeface="Arial" charset="0"/>
            </a:endParaRPr>
          </a:p>
          <a:p>
            <a:pPr algn="just"/>
            <a:r>
              <a:rPr lang="es-MX" dirty="0" smtClean="0">
                <a:latin typeface="Arial" charset="0"/>
                <a:ea typeface="Arial" charset="0"/>
                <a:cs typeface="Arial" charset="0"/>
              </a:rPr>
              <a:t>Motivo </a:t>
            </a:r>
            <a:r>
              <a:rPr lang="es-MX" dirty="0">
                <a:latin typeface="Arial" charset="0"/>
                <a:ea typeface="Arial" charset="0"/>
                <a:cs typeface="Arial" charset="0"/>
              </a:rPr>
              <a:t>por el cual nuestra institución busca promover una cultura de trabajo colaborativo entre los alumnos y docentes de esta </a:t>
            </a:r>
            <a:r>
              <a:rPr lang="es-MX" dirty="0" smtClean="0">
                <a:latin typeface="Arial" charset="0"/>
                <a:ea typeface="Arial" charset="0"/>
                <a:cs typeface="Arial" charset="0"/>
              </a:rPr>
              <a:t>Institución, </a:t>
            </a:r>
            <a:r>
              <a:rPr lang="es-MX" dirty="0">
                <a:latin typeface="Arial" charset="0"/>
                <a:ea typeface="Arial" charset="0"/>
                <a:cs typeface="Arial" charset="0"/>
              </a:rPr>
              <a:t>a través de la participación y desarrollo de proyectos con diferentes enfoques y aplicaciones tales como: de investigación, </a:t>
            </a:r>
            <a:r>
              <a:rPr lang="es-MX" dirty="0" smtClean="0">
                <a:latin typeface="Arial" charset="0"/>
                <a:ea typeface="Arial" charset="0"/>
                <a:cs typeface="Arial" charset="0"/>
              </a:rPr>
              <a:t>tecnológicos</a:t>
            </a:r>
            <a:r>
              <a:rPr lang="es-MX" dirty="0">
                <a:latin typeface="Arial" charset="0"/>
                <a:ea typeface="Arial" charset="0"/>
                <a:cs typeface="Arial" charset="0"/>
              </a:rPr>
              <a:t>, </a:t>
            </a:r>
            <a:r>
              <a:rPr lang="es-MX" dirty="0" smtClean="0">
                <a:latin typeface="Arial" charset="0"/>
                <a:ea typeface="Arial" charset="0"/>
                <a:cs typeface="Arial" charset="0"/>
              </a:rPr>
              <a:t>innovación</a:t>
            </a:r>
            <a:r>
              <a:rPr lang="es-MX" dirty="0">
                <a:latin typeface="Arial" charset="0"/>
                <a:ea typeface="Arial" charset="0"/>
                <a:cs typeface="Arial" charset="0"/>
              </a:rPr>
              <a:t>, mejora sociocultural y deportiva, entre otros vértices,  tal que nos asegure generar las competencias necesarias para la vida futura de nuestros educandos, </a:t>
            </a:r>
            <a:r>
              <a:rPr lang="es-MX" dirty="0" smtClean="0">
                <a:latin typeface="Arial" charset="0"/>
                <a:ea typeface="Arial" charset="0"/>
                <a:cs typeface="Arial" charset="0"/>
              </a:rPr>
              <a:t>así mismo </a:t>
            </a:r>
            <a:r>
              <a:rPr lang="es-MX" dirty="0">
                <a:latin typeface="Arial" charset="0"/>
                <a:ea typeface="Arial" charset="0"/>
                <a:cs typeface="Arial" charset="0"/>
              </a:rPr>
              <a:t>se trata de que estos proyectos sean multidisciplinarios y que exista transversalidad en su elaboración y </a:t>
            </a:r>
            <a:r>
              <a:rPr lang="es-MX" dirty="0" smtClean="0">
                <a:latin typeface="Arial" charset="0"/>
                <a:ea typeface="Arial" charset="0"/>
                <a:cs typeface="Arial" charset="0"/>
              </a:rPr>
              <a:t>elaboración, </a:t>
            </a:r>
            <a:r>
              <a:rPr lang="es-MX" dirty="0">
                <a:latin typeface="Arial" charset="0"/>
                <a:ea typeface="Arial" charset="0"/>
                <a:cs typeface="Arial" charset="0"/>
              </a:rPr>
              <a:t>para que nuestros alumnos encuentren aplicación en su vida cotidiana.  </a:t>
            </a:r>
            <a:endParaRPr lang="es-ES_tradnl" dirty="0">
              <a:latin typeface="Arial" charset="0"/>
              <a:ea typeface="Arial" charset="0"/>
              <a:cs typeface="Arial" charset="0"/>
            </a:endParaRPr>
          </a:p>
          <a:p>
            <a:pPr algn="just"/>
            <a:endParaRPr lang="es-ES_tradnl" dirty="0">
              <a:solidFill>
                <a:schemeClr val="tx1">
                  <a:lumMod val="95000"/>
                </a:schemeClr>
              </a:solidFill>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15</a:t>
            </a:fld>
            <a:endParaRPr lang="es-ES_tradnl"/>
          </a:p>
        </p:txBody>
      </p:sp>
      <p:sp>
        <p:nvSpPr>
          <p:cNvPr id="5" name="Título 4"/>
          <p:cNvSpPr txBox="1">
            <a:spLocks noGrp="1"/>
          </p:cNvSpPr>
          <p:nvPr>
            <p:ph type="title"/>
          </p:nvPr>
        </p:nvSpPr>
        <p:spPr>
          <a:xfrm>
            <a:off x="685801" y="737569"/>
            <a:ext cx="8058616"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INTRODUCCIÓN O JUSTIFICACIÓN.</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DESCRIPCIÓN DEL PROYECTO.</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Tree>
    <p:extLst>
      <p:ext uri="{BB962C8B-B14F-4D97-AF65-F5344CB8AC3E}">
        <p14:creationId xmlns:p14="http://schemas.microsoft.com/office/powerpoint/2010/main" val="931918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algn="just"/>
            <a:r>
              <a:rPr lang="es-MX" sz="2800" dirty="0">
                <a:latin typeface="Arial" charset="0"/>
                <a:ea typeface="Arial" charset="0"/>
                <a:cs typeface="Arial" charset="0"/>
              </a:rPr>
              <a:t>Diseñar una </a:t>
            </a:r>
            <a:r>
              <a:rPr lang="es-MX" sz="2800" dirty="0" smtClean="0">
                <a:latin typeface="Arial" charset="0"/>
                <a:ea typeface="Arial" charset="0"/>
                <a:cs typeface="Arial" charset="0"/>
              </a:rPr>
              <a:t>estrategía </a:t>
            </a:r>
            <a:r>
              <a:rPr lang="es-MX" sz="2800" dirty="0">
                <a:latin typeface="Arial" charset="0"/>
                <a:ea typeface="Arial" charset="0"/>
                <a:cs typeface="Arial" charset="0"/>
              </a:rPr>
              <a:t>para poder implementar la metodología del Aprendizaje Basado en Proyectos, para enfrentar al alumno a problemas auténticos, que no son ejercicios escolares ni </a:t>
            </a:r>
            <a:r>
              <a:rPr lang="es-MX" sz="2800" dirty="0" smtClean="0">
                <a:latin typeface="Arial" charset="0"/>
                <a:ea typeface="Arial" charset="0"/>
                <a:cs typeface="Arial" charset="0"/>
              </a:rPr>
              <a:t>rutinarios, </a:t>
            </a:r>
            <a:r>
              <a:rPr lang="es-MX" sz="2800" dirty="0">
                <a:latin typeface="Arial" charset="0"/>
                <a:ea typeface="Arial" charset="0"/>
                <a:cs typeface="Arial" charset="0"/>
              </a:rPr>
              <a:t>que los conduzcan mediante el Trabajo Colaborativo a la adquisición de competencias para la </a:t>
            </a:r>
            <a:r>
              <a:rPr lang="es-MX" sz="2800" dirty="0" smtClean="0">
                <a:latin typeface="Arial" charset="0"/>
                <a:ea typeface="Arial" charset="0"/>
                <a:cs typeface="Arial" charset="0"/>
              </a:rPr>
              <a:t>vida, y a su vez trabajar con el proyecto como una fuente de conociemiento y aprendizaje remoto, en el cual se apliquen las diversas TIC, para poder implementar el espacio destinado a la Bóveda Celeste.</a:t>
            </a:r>
            <a:endParaRPr lang="es-ES_tradnl" sz="2800" dirty="0">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16</a:t>
            </a:fld>
            <a:endParaRPr lang="es-ES_tradnl"/>
          </a:p>
        </p:txBody>
      </p:sp>
      <p:sp>
        <p:nvSpPr>
          <p:cNvPr id="5" name="Título 4"/>
          <p:cNvSpPr txBox="1">
            <a:spLocks noGrp="1"/>
          </p:cNvSpPr>
          <p:nvPr>
            <p:ph type="title"/>
          </p:nvPr>
        </p:nvSpPr>
        <p:spPr>
          <a:xfrm>
            <a:off x="685801" y="1014568"/>
            <a:ext cx="8777403"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OBJETIVO GENERAL DEL PROYECTO.</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Tree>
    <p:extLst>
      <p:ext uri="{BB962C8B-B14F-4D97-AF65-F5344CB8AC3E}">
        <p14:creationId xmlns:p14="http://schemas.microsoft.com/office/powerpoint/2010/main" val="82353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a 31"/>
          <p:cNvGraphicFramePr>
            <a:graphicFrameLocks noGrp="1"/>
          </p:cNvGraphicFramePr>
          <p:nvPr>
            <p:extLst>
              <p:ext uri="{D42A27DB-BD31-4B8C-83A1-F6EECF244321}">
                <p14:modId xmlns:p14="http://schemas.microsoft.com/office/powerpoint/2010/main" val="131394860"/>
              </p:ext>
            </p:extLst>
          </p:nvPr>
        </p:nvGraphicFramePr>
        <p:xfrm>
          <a:off x="6886876" y="2624675"/>
          <a:ext cx="3833628" cy="3155112"/>
        </p:xfrm>
        <a:graphic>
          <a:graphicData uri="http://schemas.openxmlformats.org/drawingml/2006/table">
            <a:tbl>
              <a:tblPr firstRow="1" bandRow="1">
                <a:tableStyleId>{306799F8-075E-4A3A-A7F6-7FBC6576F1A4}</a:tableStyleId>
              </a:tblPr>
              <a:tblGrid>
                <a:gridCol w="3833628"/>
              </a:tblGrid>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a:p>
                  </a:txBody>
                  <a:tcPr/>
                </a:tc>
              </a:tr>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dirty="0"/>
                    </a:p>
                  </a:txBody>
                  <a:tcPr/>
                </a:tc>
              </a:tr>
            </a:tbl>
          </a:graphicData>
        </a:graphic>
      </p:graphicFrame>
      <p:sp>
        <p:nvSpPr>
          <p:cNvPr id="3" name="Marcador de contenido 2"/>
          <p:cNvSpPr>
            <a:spLocks noGrp="1"/>
          </p:cNvSpPr>
          <p:nvPr>
            <p:ph idx="1"/>
          </p:nvPr>
        </p:nvSpPr>
        <p:spPr>
          <a:xfrm>
            <a:off x="685802" y="2693950"/>
            <a:ext cx="5321593" cy="3649133"/>
          </a:xfrm>
        </p:spPr>
        <p:txBody>
          <a:bodyPr>
            <a:normAutofit/>
          </a:bodyPr>
          <a:lstStyle/>
          <a:p>
            <a:pPr lvl="0" algn="just"/>
            <a:r>
              <a:rPr lang="es-ES" sz="1600" dirty="0">
                <a:latin typeface="Arial" charset="0"/>
                <a:ea typeface="Arial" charset="0"/>
                <a:cs typeface="Arial" charset="0"/>
              </a:rPr>
              <a:t>Interpretará y analizará las diferentes representaciones simbólicas empleadas en la física para la descripción de fenómenos </a:t>
            </a:r>
            <a:endParaRPr lang="es-ES" sz="1600" dirty="0" smtClean="0">
              <a:latin typeface="Arial" charset="0"/>
              <a:ea typeface="Arial" charset="0"/>
              <a:cs typeface="Arial" charset="0"/>
            </a:endParaRPr>
          </a:p>
          <a:p>
            <a:pPr lvl="0" algn="just"/>
            <a:endParaRPr lang="es-ES_tradnl" sz="1600" dirty="0">
              <a:latin typeface="Arial" charset="0"/>
              <a:ea typeface="Arial" charset="0"/>
              <a:cs typeface="Arial" charset="0"/>
            </a:endParaRPr>
          </a:p>
          <a:p>
            <a:pPr lvl="0" algn="just"/>
            <a:r>
              <a:rPr lang="es-ES" sz="1600" dirty="0">
                <a:latin typeface="Arial" charset="0"/>
                <a:ea typeface="Arial" charset="0"/>
                <a:cs typeface="Arial" charset="0"/>
              </a:rPr>
              <a:t>Identificará y analizará las variables que describen el movimiento de un satélite en términos cinemáticos y dinámicos  </a:t>
            </a:r>
            <a:endParaRPr lang="es-ES" sz="1600" dirty="0" smtClean="0">
              <a:latin typeface="Arial" charset="0"/>
              <a:ea typeface="Arial" charset="0"/>
              <a:cs typeface="Arial" charset="0"/>
            </a:endParaRPr>
          </a:p>
          <a:p>
            <a:pPr lvl="0" algn="just"/>
            <a:endParaRPr lang="es-ES_tradnl" sz="1600" dirty="0">
              <a:latin typeface="Arial" charset="0"/>
              <a:ea typeface="Arial" charset="0"/>
              <a:cs typeface="Arial" charset="0"/>
            </a:endParaRPr>
          </a:p>
          <a:p>
            <a:pPr algn="just"/>
            <a:r>
              <a:rPr lang="es-ES" sz="1600" dirty="0">
                <a:latin typeface="Arial" charset="0"/>
                <a:ea typeface="Arial" charset="0"/>
                <a:cs typeface="Arial" charset="0"/>
              </a:rPr>
              <a:t>Generalizará la dinámica de los satélites terrestres para la interpretación del sistema solar.</a:t>
            </a:r>
            <a:endParaRPr lang="es-ES_tradnl" sz="1600" dirty="0">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17</a:t>
            </a:fld>
            <a:endParaRPr lang="es-ES_tradnl"/>
          </a:p>
        </p:txBody>
      </p:sp>
      <p:sp>
        <p:nvSpPr>
          <p:cNvPr id="5" name="Título 4"/>
          <p:cNvSpPr txBox="1">
            <a:spLocks noGrp="1"/>
          </p:cNvSpPr>
          <p:nvPr>
            <p:ph type="title"/>
          </p:nvPr>
        </p:nvSpPr>
        <p:spPr>
          <a:xfrm>
            <a:off x="685801" y="737569"/>
            <a:ext cx="10050957"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OBJETIVO o propósitos a alcanzar de</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de cada asignatura involucrada.</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11" name="Título 4"/>
          <p:cNvSpPr txBox="1">
            <a:spLocks/>
          </p:cNvSpPr>
          <p:nvPr/>
        </p:nvSpPr>
        <p:spPr>
          <a:xfrm>
            <a:off x="685801" y="2357911"/>
            <a:ext cx="3815725" cy="523220"/>
          </a:xfrm>
          <a:prstGeom prst="rect">
            <a:avLst/>
          </a:prstGeom>
          <a:noFill/>
          <a:effectLst/>
        </p:spPr>
        <p:txBody>
          <a:bodyPr vert="horz" wrap="none" lIns="91440" tIns="45720" rIns="91440" bIns="45720" rtlCol="0" anchor="ctr">
            <a:spAutoFit/>
            <a:scene3d>
              <a:camera prst="orthographicFront"/>
              <a:lightRig rig="threePt" dir="t"/>
            </a:scene3d>
            <a:sp3d extrusionH="57150">
              <a:bevelT w="38100" h="38100" prst="angle"/>
            </a:sp3d>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800" b="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asignatura física</a:t>
            </a:r>
            <a:endParaRPr lang="es-ES_tradnl" sz="28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25" name="CuadroTexto 24"/>
          <p:cNvSpPr txBox="1"/>
          <p:nvPr/>
        </p:nvSpPr>
        <p:spPr>
          <a:xfrm>
            <a:off x="6897656" y="4296180"/>
            <a:ext cx="1484317" cy="369332"/>
          </a:xfrm>
          <a:prstGeom prst="rect">
            <a:avLst/>
          </a:prstGeom>
          <a:noFill/>
        </p:spPr>
        <p:txBody>
          <a:bodyPr wrap="none" rtlCol="0">
            <a:spAutoFit/>
          </a:bodyPr>
          <a:lstStyle/>
          <a:p>
            <a:r>
              <a:rPr lang="es-ES_tradnl" b="1" dirty="0" smtClean="0">
                <a:solidFill>
                  <a:srgbClr val="002060"/>
                </a:solidFill>
              </a:rPr>
              <a:t>INTERPRETAR</a:t>
            </a:r>
            <a:endParaRPr lang="es-ES_tradnl" b="1" dirty="0">
              <a:solidFill>
                <a:srgbClr val="002060"/>
              </a:solidFill>
            </a:endParaRPr>
          </a:p>
        </p:txBody>
      </p:sp>
      <p:sp>
        <p:nvSpPr>
          <p:cNvPr id="26" name="CuadroTexto 25"/>
          <p:cNvSpPr txBox="1"/>
          <p:nvPr/>
        </p:nvSpPr>
        <p:spPr>
          <a:xfrm>
            <a:off x="6915837" y="5335018"/>
            <a:ext cx="1153073" cy="369332"/>
          </a:xfrm>
          <a:prstGeom prst="rect">
            <a:avLst/>
          </a:prstGeom>
          <a:noFill/>
        </p:spPr>
        <p:txBody>
          <a:bodyPr wrap="none" rtlCol="0">
            <a:spAutoFit/>
          </a:bodyPr>
          <a:lstStyle/>
          <a:p>
            <a:r>
              <a:rPr lang="es-ES_tradnl" b="1" dirty="0" smtClean="0">
                <a:solidFill>
                  <a:srgbClr val="002060"/>
                </a:solidFill>
              </a:rPr>
              <a:t>ANALIZAR</a:t>
            </a:r>
            <a:endParaRPr lang="es-ES_tradnl" b="1" dirty="0">
              <a:solidFill>
                <a:srgbClr val="002060"/>
              </a:solidFill>
            </a:endParaRPr>
          </a:p>
        </p:txBody>
      </p:sp>
      <p:sp>
        <p:nvSpPr>
          <p:cNvPr id="27" name="CuadroTexto 26"/>
          <p:cNvSpPr txBox="1"/>
          <p:nvPr/>
        </p:nvSpPr>
        <p:spPr>
          <a:xfrm>
            <a:off x="6897656" y="2696465"/>
            <a:ext cx="1528752" cy="369332"/>
          </a:xfrm>
          <a:prstGeom prst="rect">
            <a:avLst/>
          </a:prstGeom>
          <a:noFill/>
        </p:spPr>
        <p:txBody>
          <a:bodyPr wrap="none" rtlCol="0">
            <a:spAutoFit/>
          </a:bodyPr>
          <a:lstStyle/>
          <a:p>
            <a:r>
              <a:rPr lang="es-ES_tradnl" b="1" dirty="0" smtClean="0">
                <a:solidFill>
                  <a:srgbClr val="002060"/>
                </a:solidFill>
              </a:rPr>
              <a:t>REPRESENTAR</a:t>
            </a:r>
            <a:endParaRPr lang="es-ES_tradnl" b="1" dirty="0">
              <a:solidFill>
                <a:srgbClr val="002060"/>
              </a:solidFill>
            </a:endParaRPr>
          </a:p>
        </p:txBody>
      </p:sp>
      <p:sp>
        <p:nvSpPr>
          <p:cNvPr id="28" name="CuadroTexto 27"/>
          <p:cNvSpPr txBox="1"/>
          <p:nvPr/>
        </p:nvSpPr>
        <p:spPr>
          <a:xfrm>
            <a:off x="6884803" y="3774891"/>
            <a:ext cx="1388522" cy="369332"/>
          </a:xfrm>
          <a:prstGeom prst="rect">
            <a:avLst/>
          </a:prstGeom>
          <a:noFill/>
        </p:spPr>
        <p:txBody>
          <a:bodyPr wrap="none" rtlCol="0">
            <a:spAutoFit/>
          </a:bodyPr>
          <a:lstStyle/>
          <a:p>
            <a:r>
              <a:rPr lang="es-ES_tradnl" b="1" dirty="0" smtClean="0">
                <a:solidFill>
                  <a:srgbClr val="002060"/>
                </a:solidFill>
              </a:rPr>
              <a:t>IDENTIFICAR</a:t>
            </a:r>
            <a:endParaRPr lang="es-ES_tradnl" b="1" dirty="0">
              <a:solidFill>
                <a:srgbClr val="002060"/>
              </a:solidFill>
            </a:endParaRPr>
          </a:p>
        </p:txBody>
      </p:sp>
      <p:sp>
        <p:nvSpPr>
          <p:cNvPr id="29" name="CuadroTexto 28"/>
          <p:cNvSpPr txBox="1"/>
          <p:nvPr/>
        </p:nvSpPr>
        <p:spPr>
          <a:xfrm>
            <a:off x="6897656" y="3253602"/>
            <a:ext cx="1182888" cy="369332"/>
          </a:xfrm>
          <a:prstGeom prst="rect">
            <a:avLst/>
          </a:prstGeom>
          <a:noFill/>
        </p:spPr>
        <p:txBody>
          <a:bodyPr wrap="none" rtlCol="0">
            <a:spAutoFit/>
          </a:bodyPr>
          <a:lstStyle/>
          <a:p>
            <a:r>
              <a:rPr lang="es-ES_tradnl" b="1" dirty="0" smtClean="0">
                <a:solidFill>
                  <a:srgbClr val="002060"/>
                </a:solidFill>
              </a:rPr>
              <a:t>DESCRIBIR</a:t>
            </a:r>
            <a:endParaRPr lang="es-ES_tradnl" b="1" dirty="0">
              <a:solidFill>
                <a:srgbClr val="002060"/>
              </a:solidFill>
            </a:endParaRPr>
          </a:p>
        </p:txBody>
      </p:sp>
      <p:sp>
        <p:nvSpPr>
          <p:cNvPr id="30" name="CuadroTexto 29"/>
          <p:cNvSpPr txBox="1"/>
          <p:nvPr/>
        </p:nvSpPr>
        <p:spPr>
          <a:xfrm>
            <a:off x="6897656" y="4824689"/>
            <a:ext cx="1107996" cy="369332"/>
          </a:xfrm>
          <a:prstGeom prst="rect">
            <a:avLst/>
          </a:prstGeom>
          <a:noFill/>
        </p:spPr>
        <p:txBody>
          <a:bodyPr wrap="none" rtlCol="0">
            <a:spAutoFit/>
          </a:bodyPr>
          <a:lstStyle/>
          <a:p>
            <a:r>
              <a:rPr lang="es-ES_tradnl" b="1" smtClean="0">
                <a:solidFill>
                  <a:srgbClr val="002060"/>
                </a:solidFill>
              </a:rPr>
              <a:t>GENERAR</a:t>
            </a:r>
            <a:endParaRPr lang="es-ES_tradnl" b="1">
              <a:solidFill>
                <a:srgbClr val="002060"/>
              </a:solidFill>
            </a:endParaRPr>
          </a:p>
        </p:txBody>
      </p:sp>
      <p:sp>
        <p:nvSpPr>
          <p:cNvPr id="31" name="CuadroTexto 30"/>
          <p:cNvSpPr txBox="1"/>
          <p:nvPr/>
        </p:nvSpPr>
        <p:spPr>
          <a:xfrm rot="16200000">
            <a:off x="10033071" y="4859400"/>
            <a:ext cx="1768433" cy="253916"/>
          </a:xfrm>
          <a:prstGeom prst="rect">
            <a:avLst/>
          </a:prstGeom>
          <a:noFill/>
        </p:spPr>
        <p:txBody>
          <a:bodyPr wrap="none" rtlCol="0">
            <a:spAutoFit/>
          </a:bodyPr>
          <a:lstStyle/>
          <a:p>
            <a:r>
              <a:rPr lang="es-ES_tradnl" sz="1050" b="1" smtClean="0">
                <a:latin typeface="Arial" charset="0"/>
                <a:ea typeface="Arial" charset="0"/>
                <a:cs typeface="Arial" charset="0"/>
              </a:rPr>
              <a:t>TAXONOMÍA DE BLOOM</a:t>
            </a:r>
            <a:endParaRPr lang="es-ES_tradnl" sz="1050" b="1">
              <a:latin typeface="Arial" charset="0"/>
              <a:ea typeface="Arial" charset="0"/>
              <a:cs typeface="Arial" charset="0"/>
            </a:endParaRPr>
          </a:p>
        </p:txBody>
      </p:sp>
      <p:cxnSp>
        <p:nvCxnSpPr>
          <p:cNvPr id="34" name="Conector recto de flecha 33"/>
          <p:cNvCxnSpPr/>
          <p:nvPr/>
        </p:nvCxnSpPr>
        <p:spPr>
          <a:xfrm>
            <a:off x="8527312" y="2881131"/>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p:nvPr/>
        </p:nvCxnSpPr>
        <p:spPr>
          <a:xfrm>
            <a:off x="8527312" y="3438268"/>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p:nvPr/>
        </p:nvCxnSpPr>
        <p:spPr>
          <a:xfrm>
            <a:off x="8527312" y="3959557"/>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p:nvPr/>
        </p:nvCxnSpPr>
        <p:spPr>
          <a:xfrm>
            <a:off x="8527312" y="5009355"/>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a:off x="8527312" y="4480846"/>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p:nvPr/>
        </p:nvCxnSpPr>
        <p:spPr>
          <a:xfrm>
            <a:off x="8527312" y="5519684"/>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a:off x="8920716" y="2704583"/>
            <a:ext cx="1817357" cy="307777"/>
          </a:xfrm>
          <a:prstGeom prst="rect">
            <a:avLst/>
          </a:prstGeom>
          <a:noFill/>
        </p:spPr>
        <p:txBody>
          <a:bodyPr wrap="none" rtlCol="0">
            <a:spAutoFit/>
          </a:bodyPr>
          <a:lstStyle/>
          <a:p>
            <a:r>
              <a:rPr lang="es-ES_tradnl" sz="1400" smtClean="0"/>
              <a:t>Crear, sumar, imaginar</a:t>
            </a:r>
            <a:endParaRPr lang="es-ES_tradnl" sz="1400"/>
          </a:p>
        </p:txBody>
      </p:sp>
      <p:sp>
        <p:nvSpPr>
          <p:cNvPr id="42" name="CuadroTexto 41"/>
          <p:cNvSpPr txBox="1"/>
          <p:nvPr/>
        </p:nvSpPr>
        <p:spPr>
          <a:xfrm>
            <a:off x="8953599" y="3191660"/>
            <a:ext cx="1609993" cy="523220"/>
          </a:xfrm>
          <a:prstGeom prst="rect">
            <a:avLst/>
          </a:prstGeom>
          <a:noFill/>
        </p:spPr>
        <p:txBody>
          <a:bodyPr wrap="none" rtlCol="0">
            <a:spAutoFit/>
          </a:bodyPr>
          <a:lstStyle/>
          <a:p>
            <a:r>
              <a:rPr lang="es-ES_tradnl" sz="1400" dirty="0" smtClean="0"/>
              <a:t>Asociar, </a:t>
            </a:r>
            <a:r>
              <a:rPr lang="es-ES_tradnl" sz="1400" smtClean="0"/>
              <a:t>desarrollar,</a:t>
            </a:r>
          </a:p>
          <a:p>
            <a:r>
              <a:rPr lang="es-ES_tradnl" sz="1400" dirty="0" smtClean="0"/>
              <a:t>detallar</a:t>
            </a:r>
            <a:endParaRPr lang="es-ES_tradnl" sz="1400" dirty="0"/>
          </a:p>
        </p:txBody>
      </p:sp>
      <p:sp>
        <p:nvSpPr>
          <p:cNvPr id="43" name="CuadroTexto 42"/>
          <p:cNvSpPr txBox="1"/>
          <p:nvPr/>
        </p:nvSpPr>
        <p:spPr>
          <a:xfrm>
            <a:off x="8953599" y="3711588"/>
            <a:ext cx="1508683" cy="523220"/>
          </a:xfrm>
          <a:prstGeom prst="rect">
            <a:avLst/>
          </a:prstGeom>
          <a:noFill/>
        </p:spPr>
        <p:txBody>
          <a:bodyPr wrap="none" rtlCol="0">
            <a:spAutoFit/>
          </a:bodyPr>
          <a:lstStyle/>
          <a:p>
            <a:r>
              <a:rPr lang="es-ES_tradnl" sz="1400" dirty="0" smtClean="0"/>
              <a:t>Señalar, observar, </a:t>
            </a:r>
          </a:p>
          <a:p>
            <a:r>
              <a:rPr lang="es-ES_tradnl" sz="1400" dirty="0" smtClean="0"/>
              <a:t>retener</a:t>
            </a:r>
            <a:endParaRPr lang="es-ES_tradnl" sz="1400" dirty="0"/>
          </a:p>
        </p:txBody>
      </p:sp>
      <p:sp>
        <p:nvSpPr>
          <p:cNvPr id="44" name="CuadroTexto 43"/>
          <p:cNvSpPr txBox="1"/>
          <p:nvPr/>
        </p:nvSpPr>
        <p:spPr>
          <a:xfrm>
            <a:off x="8953599" y="4256906"/>
            <a:ext cx="1375248" cy="523220"/>
          </a:xfrm>
          <a:prstGeom prst="rect">
            <a:avLst/>
          </a:prstGeom>
          <a:noFill/>
        </p:spPr>
        <p:txBody>
          <a:bodyPr wrap="none" rtlCol="0">
            <a:spAutoFit/>
          </a:bodyPr>
          <a:lstStyle/>
          <a:p>
            <a:r>
              <a:rPr lang="es-ES_tradnl" sz="1400" dirty="0" smtClean="0"/>
              <a:t>Estimar</a:t>
            </a:r>
            <a:r>
              <a:rPr lang="es-ES_tradnl" sz="1400" smtClean="0"/>
              <a:t>, decidir, </a:t>
            </a:r>
          </a:p>
          <a:p>
            <a:r>
              <a:rPr lang="es-ES_tradnl" sz="1400" dirty="0" smtClean="0"/>
              <a:t>reproducir</a:t>
            </a:r>
            <a:endParaRPr lang="es-ES_tradnl" sz="1400" dirty="0"/>
          </a:p>
        </p:txBody>
      </p:sp>
      <p:sp>
        <p:nvSpPr>
          <p:cNvPr id="45" name="CuadroTexto 44"/>
          <p:cNvSpPr txBox="1"/>
          <p:nvPr/>
        </p:nvSpPr>
        <p:spPr>
          <a:xfrm>
            <a:off x="8953599" y="4786013"/>
            <a:ext cx="1760803" cy="523220"/>
          </a:xfrm>
          <a:prstGeom prst="rect">
            <a:avLst/>
          </a:prstGeom>
          <a:noFill/>
        </p:spPr>
        <p:txBody>
          <a:bodyPr wrap="none" rtlCol="0">
            <a:spAutoFit/>
          </a:bodyPr>
          <a:lstStyle/>
          <a:p>
            <a:r>
              <a:rPr lang="es-ES_tradnl" sz="1400" dirty="0" smtClean="0"/>
              <a:t>Demostrar, comentar,</a:t>
            </a:r>
          </a:p>
          <a:p>
            <a:r>
              <a:rPr lang="es-ES_tradnl" sz="1400" dirty="0" smtClean="0"/>
              <a:t>realizar</a:t>
            </a:r>
            <a:endParaRPr lang="es-ES_tradnl" sz="1400" dirty="0"/>
          </a:p>
        </p:txBody>
      </p:sp>
      <p:sp>
        <p:nvSpPr>
          <p:cNvPr id="46" name="CuadroTexto 45"/>
          <p:cNvSpPr txBox="1"/>
          <p:nvPr/>
        </p:nvSpPr>
        <p:spPr>
          <a:xfrm>
            <a:off x="8953599" y="5280196"/>
            <a:ext cx="1565108" cy="523220"/>
          </a:xfrm>
          <a:prstGeom prst="rect">
            <a:avLst/>
          </a:prstGeom>
          <a:noFill/>
        </p:spPr>
        <p:txBody>
          <a:bodyPr wrap="none" rtlCol="0">
            <a:spAutoFit/>
          </a:bodyPr>
          <a:lstStyle/>
          <a:p>
            <a:r>
              <a:rPr lang="es-ES_tradnl" sz="1400" dirty="0" smtClean="0"/>
              <a:t>Conectar, ordenar</a:t>
            </a:r>
            <a:r>
              <a:rPr lang="es-ES_tradnl" sz="1400" smtClean="0"/>
              <a:t>, </a:t>
            </a:r>
          </a:p>
          <a:p>
            <a:r>
              <a:rPr lang="es-ES_tradnl" sz="1400" dirty="0" smtClean="0"/>
              <a:t>apreciar</a:t>
            </a:r>
            <a:endParaRPr lang="es-ES_tradnl" sz="1400" dirty="0"/>
          </a:p>
        </p:txBody>
      </p:sp>
      <p:sp>
        <p:nvSpPr>
          <p:cNvPr id="47" name="Flecha derecha 46"/>
          <p:cNvSpPr/>
          <p:nvPr/>
        </p:nvSpPr>
        <p:spPr>
          <a:xfrm rot="16200000">
            <a:off x="5020585" y="4026154"/>
            <a:ext cx="3178741" cy="375781"/>
          </a:xfrm>
          <a:prstGeom prst="rightArrow">
            <a:avLst/>
          </a:prstGeom>
          <a:solidFill>
            <a:srgbClr val="00206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CuadroTexto 47"/>
          <p:cNvSpPr txBox="1"/>
          <p:nvPr/>
        </p:nvSpPr>
        <p:spPr>
          <a:xfrm>
            <a:off x="6334506" y="5804683"/>
            <a:ext cx="606256" cy="276999"/>
          </a:xfrm>
          <a:prstGeom prst="rect">
            <a:avLst/>
          </a:prstGeom>
          <a:noFill/>
        </p:spPr>
        <p:txBody>
          <a:bodyPr wrap="none" rtlCol="0">
            <a:spAutoFit/>
          </a:bodyPr>
          <a:lstStyle/>
          <a:p>
            <a:r>
              <a:rPr lang="es-ES_tradnl" sz="1200" dirty="0"/>
              <a:t>S</a:t>
            </a:r>
            <a:r>
              <a:rPr lang="es-ES_tradnl" sz="1200" dirty="0" smtClean="0"/>
              <a:t>imple</a:t>
            </a:r>
            <a:endParaRPr lang="es-ES_tradnl" dirty="0"/>
          </a:p>
        </p:txBody>
      </p:sp>
      <p:sp>
        <p:nvSpPr>
          <p:cNvPr id="49" name="CuadroTexto 48"/>
          <p:cNvSpPr txBox="1"/>
          <p:nvPr/>
        </p:nvSpPr>
        <p:spPr>
          <a:xfrm>
            <a:off x="6246340" y="2383571"/>
            <a:ext cx="782587" cy="276999"/>
          </a:xfrm>
          <a:prstGeom prst="rect">
            <a:avLst/>
          </a:prstGeom>
          <a:noFill/>
        </p:spPr>
        <p:txBody>
          <a:bodyPr wrap="none" rtlCol="0">
            <a:spAutoFit/>
          </a:bodyPr>
          <a:lstStyle/>
          <a:p>
            <a:r>
              <a:rPr lang="es-ES_tradnl" sz="1200"/>
              <a:t>C</a:t>
            </a:r>
            <a:r>
              <a:rPr lang="es-ES_tradnl" sz="1200" smtClean="0"/>
              <a:t>omplejo</a:t>
            </a:r>
            <a:endParaRPr lang="es-ES_tradnl" sz="1200"/>
          </a:p>
        </p:txBody>
      </p:sp>
    </p:spTree>
    <p:extLst>
      <p:ext uri="{BB962C8B-B14F-4D97-AF65-F5344CB8AC3E}">
        <p14:creationId xmlns:p14="http://schemas.microsoft.com/office/powerpoint/2010/main" val="1092601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5803" y="2878616"/>
            <a:ext cx="5714998" cy="3649133"/>
          </a:xfrm>
        </p:spPr>
        <p:txBody>
          <a:bodyPr>
            <a:normAutofit/>
          </a:bodyPr>
          <a:lstStyle/>
          <a:p>
            <a:pPr algn="just"/>
            <a:r>
              <a:rPr lang="es-ES" sz="1600" dirty="0" smtClean="0">
                <a:latin typeface="Arial" charset="0"/>
                <a:ea typeface="Arial" charset="0"/>
                <a:cs typeface="Arial" charset="0"/>
              </a:rPr>
              <a:t>Realizará </a:t>
            </a:r>
            <a:r>
              <a:rPr lang="es-ES" sz="1600" dirty="0">
                <a:latin typeface="Arial" charset="0"/>
                <a:ea typeface="Arial" charset="0"/>
                <a:cs typeface="Arial" charset="0"/>
              </a:rPr>
              <a:t>elementos de la estructura del universo para representar cuerpos celestes con materiales </a:t>
            </a:r>
            <a:r>
              <a:rPr lang="es-ES" sz="1600" dirty="0" smtClean="0">
                <a:latin typeface="Arial" charset="0"/>
                <a:ea typeface="Arial" charset="0"/>
                <a:cs typeface="Arial" charset="0"/>
              </a:rPr>
              <a:t>amigables.</a:t>
            </a:r>
          </a:p>
          <a:p>
            <a:pPr algn="just"/>
            <a:endParaRPr lang="es-ES_tradnl" sz="1600" dirty="0">
              <a:latin typeface="Arial" charset="0"/>
              <a:ea typeface="Arial" charset="0"/>
              <a:cs typeface="Arial" charset="0"/>
            </a:endParaRPr>
          </a:p>
          <a:p>
            <a:pPr algn="just"/>
            <a:r>
              <a:rPr lang="es-ES" sz="1600" dirty="0">
                <a:latin typeface="Arial" charset="0"/>
                <a:ea typeface="Arial" charset="0"/>
                <a:cs typeface="Arial" charset="0"/>
              </a:rPr>
              <a:t> </a:t>
            </a:r>
            <a:r>
              <a:rPr lang="es-ES" sz="1600" dirty="0" smtClean="0">
                <a:latin typeface="Arial" charset="0"/>
                <a:ea typeface="Arial" charset="0"/>
                <a:cs typeface="Arial" charset="0"/>
              </a:rPr>
              <a:t>Elaboración de una Bóveda Celeste, de manera creativa e innovadora a través de medios digitales, y en pro del medio ambiente.</a:t>
            </a:r>
          </a:p>
          <a:p>
            <a:pPr algn="just"/>
            <a:endParaRPr lang="es-ES" sz="1600" dirty="0" smtClean="0">
              <a:latin typeface="Arial" charset="0"/>
              <a:ea typeface="Arial" charset="0"/>
              <a:cs typeface="Arial" charset="0"/>
            </a:endParaRPr>
          </a:p>
          <a:p>
            <a:pPr algn="just"/>
            <a:r>
              <a:rPr lang="es-ES" sz="1600" dirty="0" smtClean="0">
                <a:latin typeface="Arial" charset="0"/>
                <a:ea typeface="Arial" charset="0"/>
                <a:cs typeface="Arial" charset="0"/>
              </a:rPr>
              <a:t>Explotar la creatividad y la imaginación de cada de uno de nuestros alumnos a través de la escultura, y llevando a cabo los prototipos necesarios para la implementación de la bóveda celeste.</a:t>
            </a:r>
            <a:endParaRPr lang="es-ES_tradnl" sz="1600" dirty="0">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18</a:t>
            </a:fld>
            <a:endParaRPr lang="es-ES_tradnl"/>
          </a:p>
        </p:txBody>
      </p:sp>
      <p:sp>
        <p:nvSpPr>
          <p:cNvPr id="5" name="Título 4"/>
          <p:cNvSpPr txBox="1">
            <a:spLocks noGrp="1"/>
          </p:cNvSpPr>
          <p:nvPr>
            <p:ph type="title"/>
          </p:nvPr>
        </p:nvSpPr>
        <p:spPr>
          <a:xfrm>
            <a:off x="685801" y="737569"/>
            <a:ext cx="10050957"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OBJETIVO o propósitos a alcanzar de</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de cada asignatura involucrada.</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9" name="CuadroTexto 8"/>
          <p:cNvSpPr txBox="1"/>
          <p:nvPr/>
        </p:nvSpPr>
        <p:spPr>
          <a:xfrm>
            <a:off x="893135" y="2509284"/>
            <a:ext cx="184731" cy="369332"/>
          </a:xfrm>
          <a:prstGeom prst="rect">
            <a:avLst/>
          </a:prstGeom>
          <a:noFill/>
        </p:spPr>
        <p:txBody>
          <a:bodyPr wrap="none" rtlCol="0">
            <a:spAutoFit/>
          </a:bodyPr>
          <a:lstStyle/>
          <a:p>
            <a:endParaRPr lang="es-ES_tradnl" dirty="0"/>
          </a:p>
        </p:txBody>
      </p:sp>
      <p:sp>
        <p:nvSpPr>
          <p:cNvPr id="11" name="Título 4"/>
          <p:cNvSpPr txBox="1">
            <a:spLocks/>
          </p:cNvSpPr>
          <p:nvPr/>
        </p:nvSpPr>
        <p:spPr>
          <a:xfrm>
            <a:off x="685801" y="2357911"/>
            <a:ext cx="5962851" cy="523220"/>
          </a:xfrm>
          <a:prstGeom prst="rect">
            <a:avLst/>
          </a:prstGeom>
          <a:noFill/>
          <a:effectLst/>
        </p:spPr>
        <p:txBody>
          <a:bodyPr vert="horz" wrap="none" lIns="91440" tIns="45720" rIns="91440" bIns="45720" rtlCol="0" anchor="ctr">
            <a:spAutoFit/>
            <a:scene3d>
              <a:camera prst="orthographicFront"/>
              <a:lightRig rig="threePt" dir="t"/>
            </a:scene3d>
            <a:sp3d extrusionH="57150">
              <a:bevelT w="38100" h="38100" prst="angle"/>
            </a:sp3d>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8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asignatura </a:t>
            </a:r>
            <a:r>
              <a:rPr lang="es-ES_tradnl" sz="2800" b="1" dirty="0" err="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e.e.a</a:t>
            </a:r>
            <a:r>
              <a:rPr lang="es-ES_tradnl" sz="28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 escultura</a:t>
            </a:r>
          </a:p>
        </p:txBody>
      </p:sp>
      <p:graphicFrame>
        <p:nvGraphicFramePr>
          <p:cNvPr id="53" name="Tabla 52"/>
          <p:cNvGraphicFramePr>
            <a:graphicFrameLocks noGrp="1"/>
          </p:cNvGraphicFramePr>
          <p:nvPr>
            <p:extLst>
              <p:ext uri="{D42A27DB-BD31-4B8C-83A1-F6EECF244321}">
                <p14:modId xmlns:p14="http://schemas.microsoft.com/office/powerpoint/2010/main" val="1159668236"/>
              </p:ext>
            </p:extLst>
          </p:nvPr>
        </p:nvGraphicFramePr>
        <p:xfrm>
          <a:off x="7427777" y="2715463"/>
          <a:ext cx="3833628" cy="3155112"/>
        </p:xfrm>
        <a:graphic>
          <a:graphicData uri="http://schemas.openxmlformats.org/drawingml/2006/table">
            <a:tbl>
              <a:tblPr firstRow="1" bandRow="1">
                <a:tableStyleId>{306799F8-075E-4A3A-A7F6-7FBC6576F1A4}</a:tableStyleId>
              </a:tblPr>
              <a:tblGrid>
                <a:gridCol w="3833628"/>
              </a:tblGrid>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a:p>
                  </a:txBody>
                  <a:tcPr/>
                </a:tc>
              </a:tr>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dirty="0"/>
                    </a:p>
                  </a:txBody>
                  <a:tcPr/>
                </a:tc>
              </a:tr>
            </a:tbl>
          </a:graphicData>
        </a:graphic>
      </p:graphicFrame>
      <p:sp>
        <p:nvSpPr>
          <p:cNvPr id="54" name="CuadroTexto 53"/>
          <p:cNvSpPr txBox="1"/>
          <p:nvPr/>
        </p:nvSpPr>
        <p:spPr>
          <a:xfrm>
            <a:off x="7438557" y="4386968"/>
            <a:ext cx="1568058" cy="369332"/>
          </a:xfrm>
          <a:prstGeom prst="rect">
            <a:avLst/>
          </a:prstGeom>
          <a:noFill/>
        </p:spPr>
        <p:txBody>
          <a:bodyPr wrap="none" rtlCol="0">
            <a:spAutoFit/>
          </a:bodyPr>
          <a:lstStyle/>
          <a:p>
            <a:r>
              <a:rPr lang="es-ES_tradnl" b="1" dirty="0" smtClean="0">
                <a:solidFill>
                  <a:srgbClr val="002060"/>
                </a:solidFill>
              </a:rPr>
              <a:t>COMPRENDER</a:t>
            </a:r>
            <a:endParaRPr lang="es-ES_tradnl" b="1" dirty="0">
              <a:solidFill>
                <a:srgbClr val="002060"/>
              </a:solidFill>
            </a:endParaRPr>
          </a:p>
        </p:txBody>
      </p:sp>
      <p:sp>
        <p:nvSpPr>
          <p:cNvPr id="55" name="CuadroTexto 54"/>
          <p:cNvSpPr txBox="1"/>
          <p:nvPr/>
        </p:nvSpPr>
        <p:spPr>
          <a:xfrm>
            <a:off x="7456738" y="5425806"/>
            <a:ext cx="1211614" cy="369332"/>
          </a:xfrm>
          <a:prstGeom prst="rect">
            <a:avLst/>
          </a:prstGeom>
          <a:noFill/>
        </p:spPr>
        <p:txBody>
          <a:bodyPr wrap="none" rtlCol="0">
            <a:spAutoFit/>
          </a:bodyPr>
          <a:lstStyle/>
          <a:p>
            <a:r>
              <a:rPr lang="es-ES_tradnl" b="1" dirty="0" smtClean="0">
                <a:solidFill>
                  <a:srgbClr val="002060"/>
                </a:solidFill>
              </a:rPr>
              <a:t>OBSERVAR</a:t>
            </a:r>
            <a:endParaRPr lang="es-ES_tradnl" b="1" dirty="0">
              <a:solidFill>
                <a:srgbClr val="002060"/>
              </a:solidFill>
            </a:endParaRPr>
          </a:p>
        </p:txBody>
      </p:sp>
      <p:sp>
        <p:nvSpPr>
          <p:cNvPr id="56" name="CuadroTexto 55"/>
          <p:cNvSpPr txBox="1"/>
          <p:nvPr/>
        </p:nvSpPr>
        <p:spPr>
          <a:xfrm>
            <a:off x="7438557" y="2787253"/>
            <a:ext cx="685252" cy="369332"/>
          </a:xfrm>
          <a:prstGeom prst="rect">
            <a:avLst/>
          </a:prstGeom>
          <a:noFill/>
        </p:spPr>
        <p:txBody>
          <a:bodyPr wrap="none" rtlCol="0">
            <a:spAutoFit/>
          </a:bodyPr>
          <a:lstStyle/>
          <a:p>
            <a:r>
              <a:rPr lang="es-ES_tradnl" b="1" dirty="0" smtClean="0">
                <a:solidFill>
                  <a:srgbClr val="002060"/>
                </a:solidFill>
              </a:rPr>
              <a:t>CEAR</a:t>
            </a:r>
            <a:endParaRPr lang="es-ES_tradnl" b="1" dirty="0">
              <a:solidFill>
                <a:srgbClr val="002060"/>
              </a:solidFill>
            </a:endParaRPr>
          </a:p>
        </p:txBody>
      </p:sp>
      <p:sp>
        <p:nvSpPr>
          <p:cNvPr id="57" name="CuadroTexto 56"/>
          <p:cNvSpPr txBox="1"/>
          <p:nvPr/>
        </p:nvSpPr>
        <p:spPr>
          <a:xfrm>
            <a:off x="7425704" y="3865679"/>
            <a:ext cx="1182888" cy="369332"/>
          </a:xfrm>
          <a:prstGeom prst="rect">
            <a:avLst/>
          </a:prstGeom>
          <a:noFill/>
        </p:spPr>
        <p:txBody>
          <a:bodyPr wrap="none" rtlCol="0">
            <a:spAutoFit/>
          </a:bodyPr>
          <a:lstStyle/>
          <a:p>
            <a:r>
              <a:rPr lang="es-ES_tradnl" b="1" dirty="0" smtClean="0">
                <a:solidFill>
                  <a:srgbClr val="002060"/>
                </a:solidFill>
              </a:rPr>
              <a:t>DESCRIBIR</a:t>
            </a:r>
            <a:endParaRPr lang="es-ES_tradnl" b="1" dirty="0">
              <a:solidFill>
                <a:srgbClr val="002060"/>
              </a:solidFill>
            </a:endParaRPr>
          </a:p>
        </p:txBody>
      </p:sp>
      <p:sp>
        <p:nvSpPr>
          <p:cNvPr id="58" name="CuadroTexto 57"/>
          <p:cNvSpPr txBox="1"/>
          <p:nvPr/>
        </p:nvSpPr>
        <p:spPr>
          <a:xfrm>
            <a:off x="7438557" y="3344390"/>
            <a:ext cx="997389" cy="369332"/>
          </a:xfrm>
          <a:prstGeom prst="rect">
            <a:avLst/>
          </a:prstGeom>
          <a:noFill/>
        </p:spPr>
        <p:txBody>
          <a:bodyPr wrap="none" rtlCol="0">
            <a:spAutoFit/>
          </a:bodyPr>
          <a:lstStyle/>
          <a:p>
            <a:r>
              <a:rPr lang="es-ES_tradnl" b="1" dirty="0" smtClean="0">
                <a:solidFill>
                  <a:srgbClr val="002060"/>
                </a:solidFill>
              </a:rPr>
              <a:t>APLICAR</a:t>
            </a:r>
            <a:endParaRPr lang="es-ES_tradnl" b="1" dirty="0">
              <a:solidFill>
                <a:srgbClr val="002060"/>
              </a:solidFill>
            </a:endParaRPr>
          </a:p>
        </p:txBody>
      </p:sp>
      <p:sp>
        <p:nvSpPr>
          <p:cNvPr id="59" name="CuadroTexto 58"/>
          <p:cNvSpPr txBox="1"/>
          <p:nvPr/>
        </p:nvSpPr>
        <p:spPr>
          <a:xfrm>
            <a:off x="7438557" y="4915477"/>
            <a:ext cx="1153073" cy="369332"/>
          </a:xfrm>
          <a:prstGeom prst="rect">
            <a:avLst/>
          </a:prstGeom>
          <a:noFill/>
        </p:spPr>
        <p:txBody>
          <a:bodyPr wrap="none" rtlCol="0">
            <a:spAutoFit/>
          </a:bodyPr>
          <a:lstStyle/>
          <a:p>
            <a:r>
              <a:rPr lang="es-ES_tradnl" b="1" dirty="0" smtClean="0">
                <a:solidFill>
                  <a:srgbClr val="002060"/>
                </a:solidFill>
              </a:rPr>
              <a:t>ANALIZAR</a:t>
            </a:r>
            <a:endParaRPr lang="es-ES_tradnl" b="1" dirty="0">
              <a:solidFill>
                <a:srgbClr val="002060"/>
              </a:solidFill>
            </a:endParaRPr>
          </a:p>
        </p:txBody>
      </p:sp>
      <p:sp>
        <p:nvSpPr>
          <p:cNvPr id="60" name="CuadroTexto 59"/>
          <p:cNvSpPr txBox="1"/>
          <p:nvPr/>
        </p:nvSpPr>
        <p:spPr>
          <a:xfrm rot="16200000">
            <a:off x="10573972" y="4950188"/>
            <a:ext cx="1768433" cy="253916"/>
          </a:xfrm>
          <a:prstGeom prst="rect">
            <a:avLst/>
          </a:prstGeom>
          <a:noFill/>
        </p:spPr>
        <p:txBody>
          <a:bodyPr wrap="none" rtlCol="0">
            <a:spAutoFit/>
          </a:bodyPr>
          <a:lstStyle/>
          <a:p>
            <a:r>
              <a:rPr lang="es-ES_tradnl" sz="1050" b="1" smtClean="0">
                <a:latin typeface="Arial" charset="0"/>
                <a:ea typeface="Arial" charset="0"/>
                <a:cs typeface="Arial" charset="0"/>
              </a:rPr>
              <a:t>TAXONOMÍA DE BLOOM</a:t>
            </a:r>
            <a:endParaRPr lang="es-ES_tradnl" sz="1050" b="1">
              <a:latin typeface="Arial" charset="0"/>
              <a:ea typeface="Arial" charset="0"/>
              <a:cs typeface="Arial" charset="0"/>
            </a:endParaRPr>
          </a:p>
        </p:txBody>
      </p:sp>
      <p:cxnSp>
        <p:nvCxnSpPr>
          <p:cNvPr id="61" name="Conector recto de flecha 60"/>
          <p:cNvCxnSpPr/>
          <p:nvPr/>
        </p:nvCxnSpPr>
        <p:spPr>
          <a:xfrm>
            <a:off x="9068213" y="2971919"/>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p:cNvCxnSpPr/>
          <p:nvPr/>
        </p:nvCxnSpPr>
        <p:spPr>
          <a:xfrm>
            <a:off x="9068213" y="3529056"/>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p:cNvCxnSpPr/>
          <p:nvPr/>
        </p:nvCxnSpPr>
        <p:spPr>
          <a:xfrm>
            <a:off x="9068213" y="4050345"/>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p:cNvCxnSpPr/>
          <p:nvPr/>
        </p:nvCxnSpPr>
        <p:spPr>
          <a:xfrm>
            <a:off x="9068213" y="5100143"/>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p:cNvCxnSpPr/>
          <p:nvPr/>
        </p:nvCxnSpPr>
        <p:spPr>
          <a:xfrm>
            <a:off x="9068213" y="4571634"/>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p:cNvCxnSpPr/>
          <p:nvPr/>
        </p:nvCxnSpPr>
        <p:spPr>
          <a:xfrm>
            <a:off x="9068213" y="5610472"/>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7" name="CuadroTexto 66"/>
          <p:cNvSpPr txBox="1"/>
          <p:nvPr/>
        </p:nvSpPr>
        <p:spPr>
          <a:xfrm>
            <a:off x="9461617" y="2720940"/>
            <a:ext cx="1481431" cy="523220"/>
          </a:xfrm>
          <a:prstGeom prst="rect">
            <a:avLst/>
          </a:prstGeom>
          <a:noFill/>
        </p:spPr>
        <p:txBody>
          <a:bodyPr wrap="none" rtlCol="0">
            <a:spAutoFit/>
          </a:bodyPr>
          <a:lstStyle/>
          <a:p>
            <a:r>
              <a:rPr lang="es-ES_tradnl" sz="1400" smtClean="0"/>
              <a:t>Decidir, imaginar, </a:t>
            </a:r>
          </a:p>
          <a:p>
            <a:r>
              <a:rPr lang="es-ES_tradnl" sz="1400" dirty="0" smtClean="0"/>
              <a:t>asociar</a:t>
            </a:r>
            <a:endParaRPr lang="es-ES_tradnl" sz="1400" dirty="0"/>
          </a:p>
        </p:txBody>
      </p:sp>
      <p:sp>
        <p:nvSpPr>
          <p:cNvPr id="68" name="CuadroTexto 67"/>
          <p:cNvSpPr txBox="1"/>
          <p:nvPr/>
        </p:nvSpPr>
        <p:spPr>
          <a:xfrm>
            <a:off x="9494500" y="3250549"/>
            <a:ext cx="1803186" cy="523220"/>
          </a:xfrm>
          <a:prstGeom prst="rect">
            <a:avLst/>
          </a:prstGeom>
          <a:noFill/>
        </p:spPr>
        <p:txBody>
          <a:bodyPr wrap="none" rtlCol="0">
            <a:spAutoFit/>
          </a:bodyPr>
          <a:lstStyle/>
          <a:p>
            <a:r>
              <a:rPr lang="es-ES_tradnl" sz="1400" dirty="0" smtClean="0"/>
              <a:t>Demostrar, completar,</a:t>
            </a:r>
          </a:p>
          <a:p>
            <a:r>
              <a:rPr lang="es-ES_tradnl" sz="1400" dirty="0" smtClean="0"/>
              <a:t>modificar</a:t>
            </a:r>
            <a:endParaRPr lang="es-ES_tradnl" sz="1400" dirty="0"/>
          </a:p>
        </p:txBody>
      </p:sp>
      <p:sp>
        <p:nvSpPr>
          <p:cNvPr id="69" name="CuadroTexto 68"/>
          <p:cNvSpPr txBox="1"/>
          <p:nvPr/>
        </p:nvSpPr>
        <p:spPr>
          <a:xfrm>
            <a:off x="9494500" y="3802376"/>
            <a:ext cx="1720792" cy="523220"/>
          </a:xfrm>
          <a:prstGeom prst="rect">
            <a:avLst/>
          </a:prstGeom>
          <a:noFill/>
        </p:spPr>
        <p:txBody>
          <a:bodyPr wrap="none" rtlCol="0">
            <a:spAutoFit/>
          </a:bodyPr>
          <a:lstStyle/>
          <a:p>
            <a:r>
              <a:rPr lang="es-ES_tradnl" sz="1400" dirty="0" smtClean="0"/>
              <a:t>Visualizar, identificar,</a:t>
            </a:r>
          </a:p>
          <a:p>
            <a:r>
              <a:rPr lang="es-ES_tradnl" sz="1400" dirty="0" smtClean="0"/>
              <a:t>comentar</a:t>
            </a:r>
            <a:endParaRPr lang="es-ES_tradnl" sz="1400" dirty="0"/>
          </a:p>
        </p:txBody>
      </p:sp>
      <p:sp>
        <p:nvSpPr>
          <p:cNvPr id="71" name="CuadroTexto 70"/>
          <p:cNvSpPr txBox="1"/>
          <p:nvPr/>
        </p:nvSpPr>
        <p:spPr>
          <a:xfrm>
            <a:off x="9494500" y="4876801"/>
            <a:ext cx="1526828" cy="523220"/>
          </a:xfrm>
          <a:prstGeom prst="rect">
            <a:avLst/>
          </a:prstGeom>
          <a:noFill/>
        </p:spPr>
        <p:txBody>
          <a:bodyPr wrap="none" rtlCol="0">
            <a:spAutoFit/>
          </a:bodyPr>
          <a:lstStyle/>
          <a:p>
            <a:r>
              <a:rPr lang="es-ES_tradnl" sz="1400" dirty="0" smtClean="0"/>
              <a:t>Ordenar, conectar,</a:t>
            </a:r>
          </a:p>
          <a:p>
            <a:r>
              <a:rPr lang="es-ES_tradnl" sz="1400" dirty="0" smtClean="0"/>
              <a:t>explicar</a:t>
            </a:r>
            <a:endParaRPr lang="es-ES_tradnl" sz="1400" dirty="0"/>
          </a:p>
        </p:txBody>
      </p:sp>
      <p:sp>
        <p:nvSpPr>
          <p:cNvPr id="72" name="CuadroTexto 71"/>
          <p:cNvSpPr txBox="1"/>
          <p:nvPr/>
        </p:nvSpPr>
        <p:spPr>
          <a:xfrm>
            <a:off x="9494500" y="5370984"/>
            <a:ext cx="1478225" cy="523220"/>
          </a:xfrm>
          <a:prstGeom prst="rect">
            <a:avLst/>
          </a:prstGeom>
          <a:noFill/>
        </p:spPr>
        <p:txBody>
          <a:bodyPr wrap="none" rtlCol="0">
            <a:spAutoFit/>
          </a:bodyPr>
          <a:lstStyle/>
          <a:p>
            <a:r>
              <a:rPr lang="es-ES_tradnl" sz="1400" dirty="0" smtClean="0"/>
              <a:t>Fijar, contemplar, </a:t>
            </a:r>
          </a:p>
          <a:p>
            <a:r>
              <a:rPr lang="es-ES_tradnl" sz="1400" dirty="0"/>
              <a:t>a</a:t>
            </a:r>
            <a:r>
              <a:rPr lang="es-ES_tradnl" sz="1400" dirty="0" smtClean="0"/>
              <a:t>dmirar</a:t>
            </a:r>
          </a:p>
        </p:txBody>
      </p:sp>
      <p:sp>
        <p:nvSpPr>
          <p:cNvPr id="73" name="Flecha derecha 72"/>
          <p:cNvSpPr/>
          <p:nvPr/>
        </p:nvSpPr>
        <p:spPr>
          <a:xfrm rot="16200000">
            <a:off x="5561486" y="4116942"/>
            <a:ext cx="3178741" cy="375781"/>
          </a:xfrm>
          <a:prstGeom prst="rightArrow">
            <a:avLst/>
          </a:prstGeom>
          <a:solidFill>
            <a:srgbClr val="00206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4" name="CuadroTexto 73"/>
          <p:cNvSpPr txBox="1"/>
          <p:nvPr/>
        </p:nvSpPr>
        <p:spPr>
          <a:xfrm>
            <a:off x="6787241" y="2474359"/>
            <a:ext cx="782587" cy="276999"/>
          </a:xfrm>
          <a:prstGeom prst="rect">
            <a:avLst/>
          </a:prstGeom>
          <a:noFill/>
        </p:spPr>
        <p:txBody>
          <a:bodyPr wrap="none" rtlCol="0">
            <a:spAutoFit/>
          </a:bodyPr>
          <a:lstStyle/>
          <a:p>
            <a:r>
              <a:rPr lang="es-ES_tradnl" sz="1200"/>
              <a:t>C</a:t>
            </a:r>
            <a:r>
              <a:rPr lang="es-ES_tradnl" sz="1200" smtClean="0"/>
              <a:t>omplejo</a:t>
            </a:r>
            <a:endParaRPr lang="es-ES_tradnl" sz="1200"/>
          </a:p>
        </p:txBody>
      </p:sp>
      <p:sp>
        <p:nvSpPr>
          <p:cNvPr id="75" name="CuadroTexto 74"/>
          <p:cNvSpPr txBox="1"/>
          <p:nvPr/>
        </p:nvSpPr>
        <p:spPr>
          <a:xfrm>
            <a:off x="6857235" y="5884032"/>
            <a:ext cx="606256" cy="276999"/>
          </a:xfrm>
          <a:prstGeom prst="rect">
            <a:avLst/>
          </a:prstGeom>
          <a:noFill/>
        </p:spPr>
        <p:txBody>
          <a:bodyPr wrap="none" rtlCol="0">
            <a:spAutoFit/>
          </a:bodyPr>
          <a:lstStyle/>
          <a:p>
            <a:r>
              <a:rPr lang="es-ES_tradnl" sz="1200" dirty="0"/>
              <a:t>S</a:t>
            </a:r>
            <a:r>
              <a:rPr lang="es-ES_tradnl" sz="1200" dirty="0" smtClean="0"/>
              <a:t>imple</a:t>
            </a:r>
            <a:endParaRPr lang="es-ES_tradnl" dirty="0"/>
          </a:p>
        </p:txBody>
      </p:sp>
      <p:sp>
        <p:nvSpPr>
          <p:cNvPr id="76" name="CuadroTexto 75"/>
          <p:cNvSpPr txBox="1"/>
          <p:nvPr/>
        </p:nvSpPr>
        <p:spPr>
          <a:xfrm>
            <a:off x="9494500" y="4324919"/>
            <a:ext cx="1529329" cy="523220"/>
          </a:xfrm>
          <a:prstGeom prst="rect">
            <a:avLst/>
          </a:prstGeom>
          <a:noFill/>
        </p:spPr>
        <p:txBody>
          <a:bodyPr wrap="none" rtlCol="0">
            <a:spAutoFit/>
          </a:bodyPr>
          <a:lstStyle/>
          <a:p>
            <a:r>
              <a:rPr lang="es-ES_tradnl" sz="1400" dirty="0" smtClean="0"/>
              <a:t>Entender, asimilar,</a:t>
            </a:r>
          </a:p>
          <a:p>
            <a:r>
              <a:rPr lang="es-ES_tradnl" sz="1400" dirty="0" smtClean="0"/>
              <a:t>demostrar</a:t>
            </a:r>
          </a:p>
        </p:txBody>
      </p:sp>
    </p:spTree>
    <p:extLst>
      <p:ext uri="{BB962C8B-B14F-4D97-AF65-F5344CB8AC3E}">
        <p14:creationId xmlns:p14="http://schemas.microsoft.com/office/powerpoint/2010/main" val="195824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8503" y="2619521"/>
            <a:ext cx="5513630" cy="3649133"/>
          </a:xfrm>
        </p:spPr>
        <p:txBody>
          <a:bodyPr>
            <a:normAutofit/>
          </a:bodyPr>
          <a:lstStyle/>
          <a:p>
            <a:pPr algn="just"/>
            <a:r>
              <a:rPr lang="es-ES" sz="1600" dirty="0">
                <a:latin typeface="Arial" charset="0"/>
                <a:ea typeface="Arial" charset="0"/>
                <a:cs typeface="Arial" charset="0"/>
              </a:rPr>
              <a:t>Desarrollará habilidades para obtener información básica y especializada de la vida cotidiana y escolar, utilizando criterios de búsqueda en sitios confiables de internet como en bases de datos especializadas, en bibliotecas digitales y otros sitios institucionales. </a:t>
            </a:r>
            <a:endParaRPr lang="es-ES" sz="1600" dirty="0" smtClean="0">
              <a:latin typeface="Arial" charset="0"/>
              <a:ea typeface="Arial" charset="0"/>
              <a:cs typeface="Arial" charset="0"/>
            </a:endParaRPr>
          </a:p>
          <a:p>
            <a:pPr algn="just"/>
            <a:endParaRPr lang="es-ES_tradnl" sz="1600" dirty="0">
              <a:latin typeface="Arial" charset="0"/>
              <a:ea typeface="Arial" charset="0"/>
              <a:cs typeface="Arial" charset="0"/>
            </a:endParaRPr>
          </a:p>
          <a:p>
            <a:pPr algn="just"/>
            <a:r>
              <a:rPr lang="es-ES" sz="1600" dirty="0">
                <a:latin typeface="Arial" charset="0"/>
                <a:ea typeface="Arial" charset="0"/>
                <a:cs typeface="Arial" charset="0"/>
              </a:rPr>
              <a:t>Valorará el uso de dispositivos digitales que le permitan resguardar la información obtenida de manera segura, identificando y evitando los riesgos inherentes al uso de internet.</a:t>
            </a:r>
            <a:r>
              <a:rPr lang="es-ES_tradnl" sz="1600" dirty="0">
                <a:latin typeface="Arial" charset="0"/>
                <a:ea typeface="Arial" charset="0"/>
                <a:cs typeface="Arial" charset="0"/>
              </a:rPr>
              <a:t> </a:t>
            </a: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19</a:t>
            </a:fld>
            <a:endParaRPr lang="es-ES_tradnl"/>
          </a:p>
        </p:txBody>
      </p:sp>
      <p:sp>
        <p:nvSpPr>
          <p:cNvPr id="5" name="Título 4"/>
          <p:cNvSpPr txBox="1">
            <a:spLocks noGrp="1"/>
          </p:cNvSpPr>
          <p:nvPr>
            <p:ph type="title"/>
          </p:nvPr>
        </p:nvSpPr>
        <p:spPr>
          <a:xfrm>
            <a:off x="685801" y="737569"/>
            <a:ext cx="10050957"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OBJETIVO o propósitos a alcanzar de</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de cada asignatura involucrada.</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9" name="CuadroTexto 8"/>
          <p:cNvSpPr txBox="1"/>
          <p:nvPr/>
        </p:nvSpPr>
        <p:spPr>
          <a:xfrm>
            <a:off x="893135" y="2509284"/>
            <a:ext cx="184731" cy="369332"/>
          </a:xfrm>
          <a:prstGeom prst="rect">
            <a:avLst/>
          </a:prstGeom>
          <a:noFill/>
        </p:spPr>
        <p:txBody>
          <a:bodyPr wrap="none" rtlCol="0">
            <a:spAutoFit/>
          </a:bodyPr>
          <a:lstStyle/>
          <a:p>
            <a:endParaRPr lang="es-ES_tradnl" dirty="0"/>
          </a:p>
        </p:txBody>
      </p:sp>
      <p:sp>
        <p:nvSpPr>
          <p:cNvPr id="11" name="Título 4"/>
          <p:cNvSpPr txBox="1">
            <a:spLocks/>
          </p:cNvSpPr>
          <p:nvPr/>
        </p:nvSpPr>
        <p:spPr>
          <a:xfrm>
            <a:off x="685801" y="2357911"/>
            <a:ext cx="5127686" cy="523220"/>
          </a:xfrm>
          <a:prstGeom prst="rect">
            <a:avLst/>
          </a:prstGeom>
          <a:noFill/>
          <a:effectLst/>
        </p:spPr>
        <p:txBody>
          <a:bodyPr vert="horz" wrap="none" lIns="91440" tIns="45720" rIns="91440" bIns="45720" rtlCol="0" anchor="ctr">
            <a:spAutoFit/>
            <a:scene3d>
              <a:camera prst="orthographicFront"/>
              <a:lightRig rig="threePt" dir="t"/>
            </a:scene3d>
            <a:sp3d extrusionH="57150">
              <a:bevelT w="38100" h="38100" prst="angle"/>
            </a:sp3d>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8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asignatura informática</a:t>
            </a:r>
          </a:p>
        </p:txBody>
      </p:sp>
      <p:graphicFrame>
        <p:nvGraphicFramePr>
          <p:cNvPr id="10" name="Tabla 9"/>
          <p:cNvGraphicFramePr>
            <a:graphicFrameLocks noGrp="1"/>
          </p:cNvGraphicFramePr>
          <p:nvPr>
            <p:extLst>
              <p:ext uri="{D42A27DB-BD31-4B8C-83A1-F6EECF244321}">
                <p14:modId xmlns:p14="http://schemas.microsoft.com/office/powerpoint/2010/main" val="2129945927"/>
              </p:ext>
            </p:extLst>
          </p:nvPr>
        </p:nvGraphicFramePr>
        <p:xfrm>
          <a:off x="7088895" y="2715463"/>
          <a:ext cx="3833628" cy="3155112"/>
        </p:xfrm>
        <a:graphic>
          <a:graphicData uri="http://schemas.openxmlformats.org/drawingml/2006/table">
            <a:tbl>
              <a:tblPr firstRow="1" bandRow="1">
                <a:tableStyleId>{306799F8-075E-4A3A-A7F6-7FBC6576F1A4}</a:tableStyleId>
              </a:tblPr>
              <a:tblGrid>
                <a:gridCol w="3833628"/>
              </a:tblGrid>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a:p>
                  </a:txBody>
                  <a:tcPr/>
                </a:tc>
              </a:tr>
              <a:tr h="525852">
                <a:tc>
                  <a:txBody>
                    <a:bodyPr/>
                    <a:lstStyle/>
                    <a:p>
                      <a:endParaRPr lang="es-ES_tradnl" dirty="0"/>
                    </a:p>
                  </a:txBody>
                  <a:tcPr/>
                </a:tc>
              </a:tr>
              <a:tr h="525852">
                <a:tc>
                  <a:txBody>
                    <a:bodyPr/>
                    <a:lstStyle/>
                    <a:p>
                      <a:endParaRPr lang="es-ES_tradnl" dirty="0"/>
                    </a:p>
                  </a:txBody>
                  <a:tcPr/>
                </a:tc>
              </a:tr>
              <a:tr h="525852">
                <a:tc>
                  <a:txBody>
                    <a:bodyPr/>
                    <a:lstStyle/>
                    <a:p>
                      <a:endParaRPr lang="es-ES_tradnl" dirty="0"/>
                    </a:p>
                  </a:txBody>
                  <a:tcPr/>
                </a:tc>
              </a:tr>
            </a:tbl>
          </a:graphicData>
        </a:graphic>
      </p:graphicFrame>
      <p:sp>
        <p:nvSpPr>
          <p:cNvPr id="12" name="CuadroTexto 11"/>
          <p:cNvSpPr txBox="1"/>
          <p:nvPr/>
        </p:nvSpPr>
        <p:spPr>
          <a:xfrm>
            <a:off x="7099675" y="4386968"/>
            <a:ext cx="997389" cy="369332"/>
          </a:xfrm>
          <a:prstGeom prst="rect">
            <a:avLst/>
          </a:prstGeom>
          <a:noFill/>
        </p:spPr>
        <p:txBody>
          <a:bodyPr wrap="none" rtlCol="0">
            <a:spAutoFit/>
          </a:bodyPr>
          <a:lstStyle/>
          <a:p>
            <a:r>
              <a:rPr lang="es-ES_tradnl" b="1" dirty="0" smtClean="0">
                <a:solidFill>
                  <a:srgbClr val="002060"/>
                </a:solidFill>
              </a:rPr>
              <a:t>APLICAR</a:t>
            </a:r>
            <a:endParaRPr lang="es-ES_tradnl" b="1" dirty="0">
              <a:solidFill>
                <a:srgbClr val="002060"/>
              </a:solidFill>
            </a:endParaRPr>
          </a:p>
        </p:txBody>
      </p:sp>
      <p:sp>
        <p:nvSpPr>
          <p:cNvPr id="13" name="CuadroTexto 12"/>
          <p:cNvSpPr txBox="1"/>
          <p:nvPr/>
        </p:nvSpPr>
        <p:spPr>
          <a:xfrm>
            <a:off x="7117856" y="5425806"/>
            <a:ext cx="1132041" cy="369332"/>
          </a:xfrm>
          <a:prstGeom prst="rect">
            <a:avLst/>
          </a:prstGeom>
          <a:noFill/>
        </p:spPr>
        <p:txBody>
          <a:bodyPr wrap="none" rtlCol="0">
            <a:spAutoFit/>
          </a:bodyPr>
          <a:lstStyle/>
          <a:p>
            <a:r>
              <a:rPr lang="es-ES_tradnl" b="1" dirty="0" smtClean="0">
                <a:solidFill>
                  <a:srgbClr val="002060"/>
                </a:solidFill>
              </a:rPr>
              <a:t>CONOCER</a:t>
            </a:r>
            <a:endParaRPr lang="es-ES_tradnl" b="1" dirty="0">
              <a:solidFill>
                <a:srgbClr val="002060"/>
              </a:solidFill>
            </a:endParaRPr>
          </a:p>
        </p:txBody>
      </p:sp>
      <p:sp>
        <p:nvSpPr>
          <p:cNvPr id="14" name="CuadroTexto 13"/>
          <p:cNvSpPr txBox="1"/>
          <p:nvPr/>
        </p:nvSpPr>
        <p:spPr>
          <a:xfrm>
            <a:off x="7099675" y="2787253"/>
            <a:ext cx="1066574" cy="369332"/>
          </a:xfrm>
          <a:prstGeom prst="rect">
            <a:avLst/>
          </a:prstGeom>
          <a:noFill/>
        </p:spPr>
        <p:txBody>
          <a:bodyPr wrap="none" rtlCol="0">
            <a:spAutoFit/>
          </a:bodyPr>
          <a:lstStyle/>
          <a:p>
            <a:r>
              <a:rPr lang="es-ES_tradnl" b="1" dirty="0" smtClean="0">
                <a:solidFill>
                  <a:srgbClr val="002060"/>
                </a:solidFill>
              </a:rPr>
              <a:t>EVALUAR</a:t>
            </a:r>
            <a:endParaRPr lang="es-ES_tradnl" b="1" dirty="0">
              <a:solidFill>
                <a:srgbClr val="002060"/>
              </a:solidFill>
            </a:endParaRPr>
          </a:p>
        </p:txBody>
      </p:sp>
      <p:sp>
        <p:nvSpPr>
          <p:cNvPr id="15" name="CuadroTexto 14"/>
          <p:cNvSpPr txBox="1"/>
          <p:nvPr/>
        </p:nvSpPr>
        <p:spPr>
          <a:xfrm>
            <a:off x="7086822" y="3865679"/>
            <a:ext cx="1286121" cy="369332"/>
          </a:xfrm>
          <a:prstGeom prst="rect">
            <a:avLst/>
          </a:prstGeom>
          <a:noFill/>
        </p:spPr>
        <p:txBody>
          <a:bodyPr wrap="none" rtlCol="0">
            <a:spAutoFit/>
          </a:bodyPr>
          <a:lstStyle/>
          <a:p>
            <a:r>
              <a:rPr lang="es-ES_tradnl" b="1" dirty="0" smtClean="0">
                <a:solidFill>
                  <a:srgbClr val="002060"/>
                </a:solidFill>
              </a:rPr>
              <a:t>SINTETIZAR</a:t>
            </a:r>
            <a:endParaRPr lang="es-ES_tradnl" b="1" dirty="0">
              <a:solidFill>
                <a:srgbClr val="002060"/>
              </a:solidFill>
            </a:endParaRPr>
          </a:p>
        </p:txBody>
      </p:sp>
      <p:sp>
        <p:nvSpPr>
          <p:cNvPr id="16" name="CuadroTexto 15"/>
          <p:cNvSpPr txBox="1"/>
          <p:nvPr/>
        </p:nvSpPr>
        <p:spPr>
          <a:xfrm>
            <a:off x="7099675" y="3344390"/>
            <a:ext cx="1191993" cy="369332"/>
          </a:xfrm>
          <a:prstGeom prst="rect">
            <a:avLst/>
          </a:prstGeom>
          <a:noFill/>
        </p:spPr>
        <p:txBody>
          <a:bodyPr wrap="none" rtlCol="0">
            <a:spAutoFit/>
          </a:bodyPr>
          <a:lstStyle/>
          <a:p>
            <a:r>
              <a:rPr lang="es-ES_tradnl" b="1" dirty="0" smtClean="0">
                <a:solidFill>
                  <a:srgbClr val="002060"/>
                </a:solidFill>
              </a:rPr>
              <a:t>REDACTAR</a:t>
            </a:r>
            <a:endParaRPr lang="es-ES_tradnl" b="1" dirty="0">
              <a:solidFill>
                <a:srgbClr val="002060"/>
              </a:solidFill>
            </a:endParaRPr>
          </a:p>
        </p:txBody>
      </p:sp>
      <p:sp>
        <p:nvSpPr>
          <p:cNvPr id="17" name="CuadroTexto 16"/>
          <p:cNvSpPr txBox="1"/>
          <p:nvPr/>
        </p:nvSpPr>
        <p:spPr>
          <a:xfrm>
            <a:off x="7099675" y="4915477"/>
            <a:ext cx="1568058" cy="369332"/>
          </a:xfrm>
          <a:prstGeom prst="rect">
            <a:avLst/>
          </a:prstGeom>
          <a:noFill/>
        </p:spPr>
        <p:txBody>
          <a:bodyPr wrap="none" rtlCol="0">
            <a:spAutoFit/>
          </a:bodyPr>
          <a:lstStyle/>
          <a:p>
            <a:r>
              <a:rPr lang="es-ES_tradnl" b="1" dirty="0" smtClean="0">
                <a:solidFill>
                  <a:srgbClr val="002060"/>
                </a:solidFill>
              </a:rPr>
              <a:t>COMPRENDER</a:t>
            </a:r>
            <a:endParaRPr lang="es-ES_tradnl" b="1" dirty="0">
              <a:solidFill>
                <a:srgbClr val="002060"/>
              </a:solidFill>
            </a:endParaRPr>
          </a:p>
        </p:txBody>
      </p:sp>
      <p:sp>
        <p:nvSpPr>
          <p:cNvPr id="18" name="CuadroTexto 17"/>
          <p:cNvSpPr txBox="1"/>
          <p:nvPr/>
        </p:nvSpPr>
        <p:spPr>
          <a:xfrm rot="16200000">
            <a:off x="10235090" y="4950188"/>
            <a:ext cx="1768433" cy="253916"/>
          </a:xfrm>
          <a:prstGeom prst="rect">
            <a:avLst/>
          </a:prstGeom>
          <a:noFill/>
        </p:spPr>
        <p:txBody>
          <a:bodyPr wrap="none" rtlCol="0">
            <a:spAutoFit/>
          </a:bodyPr>
          <a:lstStyle/>
          <a:p>
            <a:r>
              <a:rPr lang="es-ES_tradnl" sz="1050" b="1" smtClean="0">
                <a:latin typeface="Arial" charset="0"/>
                <a:ea typeface="Arial" charset="0"/>
                <a:cs typeface="Arial" charset="0"/>
              </a:rPr>
              <a:t>TAXONOMÍA DE BLOOM</a:t>
            </a:r>
            <a:endParaRPr lang="es-ES_tradnl" sz="1050" b="1">
              <a:latin typeface="Arial" charset="0"/>
              <a:ea typeface="Arial" charset="0"/>
              <a:cs typeface="Arial" charset="0"/>
            </a:endParaRPr>
          </a:p>
        </p:txBody>
      </p:sp>
      <p:cxnSp>
        <p:nvCxnSpPr>
          <p:cNvPr id="19" name="Conector recto de flecha 18"/>
          <p:cNvCxnSpPr/>
          <p:nvPr/>
        </p:nvCxnSpPr>
        <p:spPr>
          <a:xfrm>
            <a:off x="8729331" y="2971919"/>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8729331" y="3529056"/>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8729331" y="4050345"/>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8729331" y="5100143"/>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8729331" y="4571634"/>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8729331" y="5610472"/>
            <a:ext cx="393404"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9122735" y="2725921"/>
            <a:ext cx="1373518" cy="523220"/>
          </a:xfrm>
          <a:prstGeom prst="rect">
            <a:avLst/>
          </a:prstGeom>
          <a:noFill/>
        </p:spPr>
        <p:txBody>
          <a:bodyPr wrap="none" rtlCol="0">
            <a:spAutoFit/>
          </a:bodyPr>
          <a:lstStyle/>
          <a:p>
            <a:r>
              <a:rPr lang="es-ES_tradnl" sz="1400" dirty="0" smtClean="0"/>
              <a:t>Juzgar, apreciar, </a:t>
            </a:r>
          </a:p>
          <a:p>
            <a:r>
              <a:rPr lang="es-ES_tradnl" sz="1400" dirty="0" smtClean="0"/>
              <a:t>comparar</a:t>
            </a:r>
            <a:endParaRPr lang="es-ES_tradnl" sz="1400" dirty="0"/>
          </a:p>
        </p:txBody>
      </p:sp>
      <p:sp>
        <p:nvSpPr>
          <p:cNvPr id="26" name="CuadroTexto 25"/>
          <p:cNvSpPr txBox="1"/>
          <p:nvPr/>
        </p:nvSpPr>
        <p:spPr>
          <a:xfrm>
            <a:off x="9155618" y="3282448"/>
            <a:ext cx="1524328" cy="523220"/>
          </a:xfrm>
          <a:prstGeom prst="rect">
            <a:avLst/>
          </a:prstGeom>
          <a:noFill/>
        </p:spPr>
        <p:txBody>
          <a:bodyPr wrap="none" rtlCol="0">
            <a:spAutoFit/>
          </a:bodyPr>
          <a:lstStyle/>
          <a:p>
            <a:r>
              <a:rPr lang="es-ES_tradnl" sz="1400" dirty="0" smtClean="0"/>
              <a:t>Organizar, diseñar,</a:t>
            </a:r>
          </a:p>
          <a:p>
            <a:r>
              <a:rPr lang="es-ES_tradnl" sz="1400" dirty="0" smtClean="0"/>
              <a:t>esquematizar</a:t>
            </a:r>
            <a:endParaRPr lang="es-ES_tradnl" sz="1400" dirty="0"/>
          </a:p>
        </p:txBody>
      </p:sp>
      <p:sp>
        <p:nvSpPr>
          <p:cNvPr id="27" name="CuadroTexto 26"/>
          <p:cNvSpPr txBox="1"/>
          <p:nvPr/>
        </p:nvSpPr>
        <p:spPr>
          <a:xfrm>
            <a:off x="9155618" y="3802376"/>
            <a:ext cx="1791644" cy="523220"/>
          </a:xfrm>
          <a:prstGeom prst="rect">
            <a:avLst/>
          </a:prstGeom>
          <a:noFill/>
        </p:spPr>
        <p:txBody>
          <a:bodyPr wrap="none" rtlCol="0">
            <a:spAutoFit/>
          </a:bodyPr>
          <a:lstStyle/>
          <a:p>
            <a:r>
              <a:rPr lang="es-ES_tradnl" sz="1400" dirty="0" smtClean="0"/>
              <a:t>Compilar, categorizar, </a:t>
            </a:r>
          </a:p>
          <a:p>
            <a:r>
              <a:rPr lang="es-ES_tradnl" sz="1400" dirty="0" smtClean="0"/>
              <a:t>proyectar</a:t>
            </a:r>
            <a:endParaRPr lang="es-ES_tradnl" sz="1400" dirty="0"/>
          </a:p>
        </p:txBody>
      </p:sp>
      <p:sp>
        <p:nvSpPr>
          <p:cNvPr id="28" name="CuadroTexto 27"/>
          <p:cNvSpPr txBox="1"/>
          <p:nvPr/>
        </p:nvSpPr>
        <p:spPr>
          <a:xfrm>
            <a:off x="9155618" y="4347694"/>
            <a:ext cx="1459182" cy="523220"/>
          </a:xfrm>
          <a:prstGeom prst="rect">
            <a:avLst/>
          </a:prstGeom>
          <a:noFill/>
        </p:spPr>
        <p:txBody>
          <a:bodyPr wrap="none" rtlCol="0">
            <a:spAutoFit/>
          </a:bodyPr>
          <a:lstStyle/>
          <a:p>
            <a:r>
              <a:rPr lang="es-ES_tradnl" sz="1400" dirty="0" smtClean="0"/>
              <a:t>Ejemplificar, usar,</a:t>
            </a:r>
          </a:p>
          <a:p>
            <a:r>
              <a:rPr lang="es-ES_tradnl" sz="1400" dirty="0" smtClean="0"/>
              <a:t>demostrar</a:t>
            </a:r>
            <a:endParaRPr lang="es-ES_tradnl" sz="1400" dirty="0"/>
          </a:p>
        </p:txBody>
      </p:sp>
      <p:sp>
        <p:nvSpPr>
          <p:cNvPr id="29" name="CuadroTexto 28"/>
          <p:cNvSpPr txBox="1"/>
          <p:nvPr/>
        </p:nvSpPr>
        <p:spPr>
          <a:xfrm>
            <a:off x="9155618" y="4876801"/>
            <a:ext cx="1547668" cy="523220"/>
          </a:xfrm>
          <a:prstGeom prst="rect">
            <a:avLst/>
          </a:prstGeom>
          <a:noFill/>
        </p:spPr>
        <p:txBody>
          <a:bodyPr wrap="none" rtlCol="0">
            <a:spAutoFit/>
          </a:bodyPr>
          <a:lstStyle/>
          <a:p>
            <a:r>
              <a:rPr lang="es-ES_tradnl" sz="1400" dirty="0" smtClean="0"/>
              <a:t>Distinguir, resumir,</a:t>
            </a:r>
          </a:p>
          <a:p>
            <a:r>
              <a:rPr lang="es-ES_tradnl" sz="1400" dirty="0" smtClean="0"/>
              <a:t>explicar</a:t>
            </a:r>
          </a:p>
        </p:txBody>
      </p:sp>
      <p:sp>
        <p:nvSpPr>
          <p:cNvPr id="30" name="CuadroTexto 29"/>
          <p:cNvSpPr txBox="1"/>
          <p:nvPr/>
        </p:nvSpPr>
        <p:spPr>
          <a:xfrm>
            <a:off x="9155618" y="5370984"/>
            <a:ext cx="1411092" cy="523220"/>
          </a:xfrm>
          <a:prstGeom prst="rect">
            <a:avLst/>
          </a:prstGeom>
          <a:noFill/>
        </p:spPr>
        <p:txBody>
          <a:bodyPr wrap="none" rtlCol="0">
            <a:spAutoFit/>
          </a:bodyPr>
          <a:lstStyle/>
          <a:p>
            <a:r>
              <a:rPr lang="es-ES_tradnl" sz="1400" dirty="0" smtClean="0"/>
              <a:t>Definir, describir,</a:t>
            </a:r>
          </a:p>
          <a:p>
            <a:r>
              <a:rPr lang="es-ES_tradnl" sz="1400" dirty="0" smtClean="0"/>
              <a:t>apreciar</a:t>
            </a:r>
            <a:endParaRPr lang="es-ES_tradnl" sz="1400" dirty="0"/>
          </a:p>
        </p:txBody>
      </p:sp>
      <p:sp>
        <p:nvSpPr>
          <p:cNvPr id="31" name="Flecha derecha 30"/>
          <p:cNvSpPr/>
          <p:nvPr/>
        </p:nvSpPr>
        <p:spPr>
          <a:xfrm rot="16200000">
            <a:off x="5222604" y="4116942"/>
            <a:ext cx="3178741" cy="375781"/>
          </a:xfrm>
          <a:prstGeom prst="rightArrow">
            <a:avLst/>
          </a:prstGeom>
          <a:solidFill>
            <a:srgbClr val="00206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CuadroTexto 31"/>
          <p:cNvSpPr txBox="1"/>
          <p:nvPr/>
        </p:nvSpPr>
        <p:spPr>
          <a:xfrm>
            <a:off x="6448359" y="2474359"/>
            <a:ext cx="782587" cy="276999"/>
          </a:xfrm>
          <a:prstGeom prst="rect">
            <a:avLst/>
          </a:prstGeom>
          <a:noFill/>
        </p:spPr>
        <p:txBody>
          <a:bodyPr wrap="none" rtlCol="0">
            <a:spAutoFit/>
          </a:bodyPr>
          <a:lstStyle/>
          <a:p>
            <a:r>
              <a:rPr lang="es-ES_tradnl" sz="1200"/>
              <a:t>C</a:t>
            </a:r>
            <a:r>
              <a:rPr lang="es-ES_tradnl" sz="1200" smtClean="0"/>
              <a:t>omplejo</a:t>
            </a:r>
            <a:endParaRPr lang="es-ES_tradnl" sz="1200"/>
          </a:p>
        </p:txBody>
      </p:sp>
      <p:sp>
        <p:nvSpPr>
          <p:cNvPr id="33" name="CuadroTexto 32"/>
          <p:cNvSpPr txBox="1"/>
          <p:nvPr/>
        </p:nvSpPr>
        <p:spPr>
          <a:xfrm>
            <a:off x="6511600" y="5920988"/>
            <a:ext cx="606256" cy="276999"/>
          </a:xfrm>
          <a:prstGeom prst="rect">
            <a:avLst/>
          </a:prstGeom>
          <a:noFill/>
        </p:spPr>
        <p:txBody>
          <a:bodyPr wrap="none" rtlCol="0">
            <a:spAutoFit/>
          </a:bodyPr>
          <a:lstStyle/>
          <a:p>
            <a:r>
              <a:rPr lang="es-ES_tradnl" sz="1200" dirty="0"/>
              <a:t>S</a:t>
            </a:r>
            <a:r>
              <a:rPr lang="es-ES_tradnl" sz="1200" dirty="0" smtClean="0"/>
              <a:t>imple</a:t>
            </a:r>
            <a:endParaRPr lang="es-ES_tradnl" dirty="0"/>
          </a:p>
        </p:txBody>
      </p:sp>
    </p:spTree>
    <p:extLst>
      <p:ext uri="{BB962C8B-B14F-4D97-AF65-F5344CB8AC3E}">
        <p14:creationId xmlns:p14="http://schemas.microsoft.com/office/powerpoint/2010/main" val="42869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24299" y="2204675"/>
            <a:ext cx="9138408" cy="482714"/>
          </a:xfrm>
        </p:spPr>
        <p:txBody>
          <a:bodyPr>
            <a:noAutofit/>
          </a:bodyPr>
          <a:lstStyle/>
          <a:p>
            <a:pPr algn="l"/>
            <a:r>
              <a:rPr lang="es-ES_tradnl" sz="2800" b="1" dirty="0" smtClean="0">
                <a:solidFill>
                  <a:srgbClr val="002060"/>
                </a:solidFill>
                <a:effectLst>
                  <a:outerShdw blurRad="50800" dist="76200" dir="5400000" algn="t" rotWithShape="0">
                    <a:prstClr val="black">
                      <a:alpha val="40000"/>
                    </a:prstClr>
                  </a:outerShdw>
                </a:effectLst>
                <a:latin typeface="Arial" charset="0"/>
                <a:ea typeface="Arial" charset="0"/>
                <a:cs typeface="Arial" charset="0"/>
              </a:rPr>
              <a:t>Sandra Jacqueline Hernández González</a:t>
            </a:r>
            <a:endParaRPr lang="es-ES_tradnl" sz="2800" b="1" dirty="0">
              <a:solidFill>
                <a:srgbClr val="002060"/>
              </a:solidFill>
              <a:effectLst>
                <a:outerShdw blurRad="50800" dist="76200" dir="5400000" algn="t" rotWithShape="0">
                  <a:prstClr val="black">
                    <a:alpha val="40000"/>
                  </a:prstClr>
                </a:outerShdw>
              </a:effectLst>
              <a:latin typeface="Arial" charset="0"/>
              <a:ea typeface="Arial" charset="0"/>
              <a:cs typeface="Arial" charset="0"/>
            </a:endParaRPr>
          </a:p>
        </p:txBody>
      </p:sp>
      <p:sp>
        <p:nvSpPr>
          <p:cNvPr id="16" name="Marcador de número de diapositiva 15"/>
          <p:cNvSpPr>
            <a:spLocks noGrp="1"/>
          </p:cNvSpPr>
          <p:nvPr>
            <p:ph type="sldNum" sz="quarter" idx="12"/>
          </p:nvPr>
        </p:nvSpPr>
        <p:spPr/>
        <p:txBody>
          <a:bodyPr/>
          <a:lstStyle/>
          <a:p>
            <a:fld id="{97AA37A8-2A8F-A24A-9812-8292EB35CB79}" type="slidenum">
              <a:rPr lang="es-ES_tradnl" smtClean="0"/>
              <a:t>2</a:t>
            </a:fld>
            <a:endParaRPr lang="es-ES_tradnl"/>
          </a:p>
        </p:txBody>
      </p:sp>
      <p:sp>
        <p:nvSpPr>
          <p:cNvPr id="7" name="CuadroTexto 6"/>
          <p:cNvSpPr txBox="1"/>
          <p:nvPr/>
        </p:nvSpPr>
        <p:spPr>
          <a:xfrm>
            <a:off x="749871" y="660170"/>
            <a:ext cx="8323689"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NOMBRES DE LOS PARTICIPANTES:</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8" name="Título 3"/>
          <p:cNvSpPr txBox="1">
            <a:spLocks/>
          </p:cNvSpPr>
          <p:nvPr/>
        </p:nvSpPr>
        <p:spPr>
          <a:xfrm>
            <a:off x="3344214" y="2620640"/>
            <a:ext cx="5490224" cy="482714"/>
          </a:xfrm>
          <a:prstGeom prst="rect">
            <a:avLst/>
          </a:prstGeom>
        </p:spPr>
        <p:txBody>
          <a:bodyPr vert="horz" lIns="228600" tIns="228600" rIns="228600" bIns="0" rtlCol="0" anchor="b">
            <a:normAutofit fontScale="52500" lnSpcReduction="20000"/>
          </a:bodyPr>
          <a:lstStyle>
            <a:lvl1pPr algn="ctr" defTabSz="914400" rtl="0" eaLnBrk="1" latinLnBrk="0" hangingPunct="1">
              <a:lnSpc>
                <a:spcPct val="85000"/>
              </a:lnSpc>
              <a:spcBef>
                <a:spcPct val="0"/>
              </a:spcBef>
              <a:buNone/>
              <a:defRPr sz="4400" b="0" i="0" kern="1200" cap="none" spc="-150">
                <a:solidFill>
                  <a:srgbClr val="FFFEFF"/>
                </a:solidFill>
                <a:effectLst/>
                <a:latin typeface="+mj-lt"/>
                <a:ea typeface="+mj-ea"/>
                <a:cs typeface="+mj-cs"/>
              </a:defRPr>
            </a:lvl1pPr>
          </a:lstStyle>
          <a:p>
            <a:endParaRPr lang="es-ES_tradnl"/>
          </a:p>
        </p:txBody>
      </p:sp>
      <p:sp>
        <p:nvSpPr>
          <p:cNvPr id="9" name="Título 3"/>
          <p:cNvSpPr txBox="1">
            <a:spLocks/>
          </p:cNvSpPr>
          <p:nvPr/>
        </p:nvSpPr>
        <p:spPr>
          <a:xfrm>
            <a:off x="675443" y="3504984"/>
            <a:ext cx="7458464" cy="482714"/>
          </a:xfrm>
          <a:prstGeom prst="rect">
            <a:avLst/>
          </a:prstGeom>
        </p:spPr>
        <p:txBody>
          <a:bodyPr vert="horz" lIns="228600" tIns="228600" rIns="228600" bIns="0" rtlCol="0" anchor="b">
            <a:noAutofit/>
          </a:bodyPr>
          <a:lstStyle>
            <a:lvl1pPr algn="ctr" defTabSz="914400" rtl="0" eaLnBrk="1" latinLnBrk="0" hangingPunct="1">
              <a:lnSpc>
                <a:spcPct val="85000"/>
              </a:lnSpc>
              <a:spcBef>
                <a:spcPct val="0"/>
              </a:spcBef>
              <a:buNone/>
              <a:defRPr sz="4400" b="0" i="0" kern="1200" cap="none" spc="-150">
                <a:solidFill>
                  <a:srgbClr val="FFFEFF"/>
                </a:solidFill>
                <a:effectLst/>
                <a:latin typeface="+mj-lt"/>
                <a:ea typeface="+mj-ea"/>
                <a:cs typeface="+mj-cs"/>
              </a:defRPr>
            </a:lvl1pPr>
          </a:lstStyle>
          <a:p>
            <a:pPr algn="l"/>
            <a:r>
              <a:rPr lang="es-ES_tradnl" sz="2800" b="1" dirty="0" smtClean="0">
                <a:solidFill>
                  <a:srgbClr val="002060"/>
                </a:solidFill>
                <a:effectLst>
                  <a:outerShdw blurRad="50800" dist="76200" dir="5400000" algn="t" rotWithShape="0">
                    <a:prstClr val="black">
                      <a:alpha val="40000"/>
                    </a:prstClr>
                  </a:outerShdw>
                </a:effectLst>
                <a:latin typeface="Arial" charset="0"/>
                <a:ea typeface="Arial" charset="0"/>
                <a:cs typeface="Arial" charset="0"/>
              </a:rPr>
              <a:t>THALÍA LILIANA CALZADA MEJÍA</a:t>
            </a:r>
            <a:endParaRPr lang="es-ES_tradnl" sz="2800" b="1" dirty="0">
              <a:solidFill>
                <a:srgbClr val="002060"/>
              </a:solidFill>
              <a:effectLst>
                <a:outerShdw blurRad="50800" dist="76200" dir="5400000" algn="t" rotWithShape="0">
                  <a:prstClr val="black">
                    <a:alpha val="40000"/>
                  </a:prstClr>
                </a:outerShdw>
              </a:effectLst>
              <a:latin typeface="Arial" charset="0"/>
              <a:ea typeface="Arial" charset="0"/>
              <a:cs typeface="Arial" charset="0"/>
            </a:endParaRPr>
          </a:p>
        </p:txBody>
      </p:sp>
      <p:sp>
        <p:nvSpPr>
          <p:cNvPr id="11" name="Título 3"/>
          <p:cNvSpPr txBox="1">
            <a:spLocks/>
          </p:cNvSpPr>
          <p:nvPr/>
        </p:nvSpPr>
        <p:spPr>
          <a:xfrm>
            <a:off x="675443" y="4703159"/>
            <a:ext cx="5490224" cy="482714"/>
          </a:xfrm>
          <a:prstGeom prst="rect">
            <a:avLst/>
          </a:prstGeom>
        </p:spPr>
        <p:txBody>
          <a:bodyPr vert="horz" lIns="228600" tIns="228600" rIns="228600" bIns="0" rtlCol="0" anchor="b">
            <a:noAutofit/>
          </a:bodyPr>
          <a:lstStyle>
            <a:lvl1pPr algn="ctr" defTabSz="914400" rtl="0" eaLnBrk="1" latinLnBrk="0" hangingPunct="1">
              <a:lnSpc>
                <a:spcPct val="85000"/>
              </a:lnSpc>
              <a:spcBef>
                <a:spcPct val="0"/>
              </a:spcBef>
              <a:buNone/>
              <a:defRPr sz="4400" b="0" i="0" kern="1200" cap="none" spc="-150">
                <a:solidFill>
                  <a:srgbClr val="FFFEFF"/>
                </a:solidFill>
                <a:effectLst/>
                <a:latin typeface="+mj-lt"/>
                <a:ea typeface="+mj-ea"/>
                <a:cs typeface="+mj-cs"/>
              </a:defRPr>
            </a:lvl1pPr>
          </a:lstStyle>
          <a:p>
            <a:pPr algn="l"/>
            <a:r>
              <a:rPr lang="es-ES_tradnl" sz="2800" b="1" dirty="0" smtClean="0">
                <a:solidFill>
                  <a:srgbClr val="002060"/>
                </a:solidFill>
                <a:effectLst>
                  <a:outerShdw blurRad="50800" dist="76200" dir="5400000" algn="t" rotWithShape="0">
                    <a:prstClr val="black">
                      <a:alpha val="40000"/>
                    </a:prstClr>
                  </a:outerShdw>
                </a:effectLst>
                <a:latin typeface="Arial" charset="0"/>
                <a:ea typeface="Arial" charset="0"/>
                <a:cs typeface="Arial" charset="0"/>
              </a:rPr>
              <a:t>OCTAVIO CASTAÑEDA GARCÍA</a:t>
            </a:r>
            <a:endParaRPr lang="es-ES_tradnl" sz="2800" b="1" dirty="0">
              <a:solidFill>
                <a:srgbClr val="002060"/>
              </a:solidFill>
              <a:effectLst>
                <a:outerShdw blurRad="50800" dist="76200" dir="5400000" algn="t" rotWithShape="0">
                  <a:prstClr val="black">
                    <a:alpha val="40000"/>
                  </a:prstClr>
                </a:outerShdw>
              </a:effectLst>
              <a:latin typeface="Arial" charset="0"/>
              <a:ea typeface="Arial" charset="0"/>
              <a:cs typeface="Arial" charset="0"/>
            </a:endParaRPr>
          </a:p>
        </p:txBody>
      </p:sp>
      <p:sp>
        <p:nvSpPr>
          <p:cNvPr id="12" name="CuadroTexto 11"/>
          <p:cNvSpPr txBox="1"/>
          <p:nvPr/>
        </p:nvSpPr>
        <p:spPr>
          <a:xfrm>
            <a:off x="6195777" y="2606771"/>
            <a:ext cx="3119252" cy="461665"/>
          </a:xfrm>
          <a:prstGeom prst="rect">
            <a:avLst/>
          </a:prstGeom>
          <a:noFill/>
        </p:spPr>
        <p:txBody>
          <a:bodyPr wrap="none" rtlCol="0">
            <a:spAutoFit/>
          </a:bodyPr>
          <a:lstStyle/>
          <a:p>
            <a:r>
              <a:rPr lang="es-ES_tradnl" sz="2400" b="1" u="sng" dirty="0" smtClean="0">
                <a:solidFill>
                  <a:srgbClr val="92D050"/>
                </a:solidFill>
                <a:latin typeface="Arial" charset="0"/>
                <a:ea typeface="Arial" charset="0"/>
                <a:cs typeface="Arial" charset="0"/>
              </a:rPr>
              <a:t>MAT. INFORMÁTICA</a:t>
            </a:r>
            <a:endParaRPr lang="es-ES_tradnl" sz="2400" b="1" u="sng" dirty="0">
              <a:solidFill>
                <a:srgbClr val="92D050"/>
              </a:solidFill>
              <a:latin typeface="Arial" charset="0"/>
              <a:ea typeface="Arial" charset="0"/>
              <a:cs typeface="Arial" charset="0"/>
            </a:endParaRPr>
          </a:p>
        </p:txBody>
      </p:sp>
      <p:sp>
        <p:nvSpPr>
          <p:cNvPr id="13" name="CuadroTexto 12"/>
          <p:cNvSpPr txBox="1"/>
          <p:nvPr/>
        </p:nvSpPr>
        <p:spPr>
          <a:xfrm>
            <a:off x="5500395" y="3913781"/>
            <a:ext cx="3814634" cy="461665"/>
          </a:xfrm>
          <a:prstGeom prst="rect">
            <a:avLst/>
          </a:prstGeom>
          <a:noFill/>
        </p:spPr>
        <p:txBody>
          <a:bodyPr wrap="none" rtlCol="0">
            <a:spAutoFit/>
          </a:bodyPr>
          <a:lstStyle/>
          <a:p>
            <a:r>
              <a:rPr lang="es-ES_tradnl" sz="2400" b="1" u="sng" dirty="0" smtClean="0">
                <a:solidFill>
                  <a:srgbClr val="92D050"/>
                </a:solidFill>
                <a:latin typeface="Arial" charset="0"/>
                <a:ea typeface="Arial" charset="0"/>
                <a:cs typeface="Arial" charset="0"/>
              </a:rPr>
              <a:t>MAT. E.E.A. ESCULTURA</a:t>
            </a:r>
            <a:endParaRPr lang="es-ES_tradnl" sz="2400" b="1" u="sng" dirty="0">
              <a:solidFill>
                <a:srgbClr val="92D050"/>
              </a:solidFill>
              <a:latin typeface="Arial" charset="0"/>
              <a:ea typeface="Arial" charset="0"/>
              <a:cs typeface="Arial" charset="0"/>
            </a:endParaRPr>
          </a:p>
        </p:txBody>
      </p:sp>
      <p:sp>
        <p:nvSpPr>
          <p:cNvPr id="14" name="CuadroTexto 13"/>
          <p:cNvSpPr txBox="1"/>
          <p:nvPr/>
        </p:nvSpPr>
        <p:spPr>
          <a:xfrm>
            <a:off x="7341925" y="5199731"/>
            <a:ext cx="1973104" cy="461665"/>
          </a:xfrm>
          <a:prstGeom prst="rect">
            <a:avLst/>
          </a:prstGeom>
          <a:noFill/>
        </p:spPr>
        <p:txBody>
          <a:bodyPr wrap="none" rtlCol="0">
            <a:spAutoFit/>
          </a:bodyPr>
          <a:lstStyle/>
          <a:p>
            <a:r>
              <a:rPr lang="es-ES_tradnl" sz="2400" b="1" u="sng" dirty="0" smtClean="0">
                <a:solidFill>
                  <a:srgbClr val="92D050"/>
                </a:solidFill>
                <a:latin typeface="Arial" charset="0"/>
                <a:ea typeface="Arial" charset="0"/>
                <a:cs typeface="Arial" charset="0"/>
              </a:rPr>
              <a:t>MAT. FÍSICA</a:t>
            </a:r>
            <a:endParaRPr lang="es-ES_tradnl" sz="2400" b="1" u="sng" dirty="0">
              <a:solidFill>
                <a:srgbClr val="92D050"/>
              </a:solidFill>
              <a:latin typeface="Arial" charset="0"/>
              <a:ea typeface="Arial" charset="0"/>
              <a:cs typeface="Arial" charset="0"/>
            </a:endParaRPr>
          </a:p>
        </p:txBody>
      </p:sp>
    </p:spTree>
    <p:extLst>
      <p:ext uri="{BB962C8B-B14F-4D97-AF65-F5344CB8AC3E}">
        <p14:creationId xmlns:p14="http://schemas.microsoft.com/office/powerpoint/2010/main" val="36296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20</a:t>
            </a:fld>
            <a:endParaRPr lang="es-ES_tradnl"/>
          </a:p>
        </p:txBody>
      </p:sp>
      <p:sp>
        <p:nvSpPr>
          <p:cNvPr id="5" name="Título 4"/>
          <p:cNvSpPr txBox="1">
            <a:spLocks noGrp="1"/>
          </p:cNvSpPr>
          <p:nvPr>
            <p:ph type="title"/>
          </p:nvPr>
        </p:nvSpPr>
        <p:spPr>
          <a:xfrm>
            <a:off x="685801" y="737569"/>
            <a:ext cx="8486106"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Preguntas generadoras, guía, </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problemas</a:t>
            </a:r>
            <a:r>
              <a:rPr lang="es-ES_tradnl"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 </a:t>
            </a: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 abordar, etc.</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08" y="2492414"/>
            <a:ext cx="11259959" cy="3075009"/>
          </a:xfrm>
          <a:prstGeom prst="rect">
            <a:avLst/>
          </a:prstGeom>
        </p:spPr>
      </p:pic>
    </p:spTree>
    <p:extLst>
      <p:ext uri="{BB962C8B-B14F-4D97-AF65-F5344CB8AC3E}">
        <p14:creationId xmlns:p14="http://schemas.microsoft.com/office/powerpoint/2010/main" val="41957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21</a:t>
            </a:fld>
            <a:endParaRPr lang="es-ES_tradnl"/>
          </a:p>
        </p:txBody>
      </p:sp>
      <p:sp>
        <p:nvSpPr>
          <p:cNvPr id="5" name="Título 4"/>
          <p:cNvSpPr txBox="1">
            <a:spLocks noGrp="1"/>
          </p:cNvSpPr>
          <p:nvPr>
            <p:ph type="title"/>
          </p:nvPr>
        </p:nvSpPr>
        <p:spPr>
          <a:xfrm>
            <a:off x="685801" y="737569"/>
            <a:ext cx="8743419"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CONTENIDO.</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TEMAS Y PRODUCTOS PROPUESTOS.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60" y="4603991"/>
            <a:ext cx="9753600" cy="19558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460" y="2243499"/>
            <a:ext cx="9779000" cy="1727200"/>
          </a:xfrm>
          <a:prstGeom prst="rect">
            <a:avLst/>
          </a:prstGeom>
        </p:spPr>
      </p:pic>
    </p:spTree>
    <p:extLst>
      <p:ext uri="{BB962C8B-B14F-4D97-AF65-F5344CB8AC3E}">
        <p14:creationId xmlns:p14="http://schemas.microsoft.com/office/powerpoint/2010/main" val="1595332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22</a:t>
            </a:fld>
            <a:endParaRPr lang="es-ES_tradnl"/>
          </a:p>
        </p:txBody>
      </p:sp>
      <p:sp>
        <p:nvSpPr>
          <p:cNvPr id="5" name="Título 4"/>
          <p:cNvSpPr txBox="1">
            <a:spLocks noGrp="1"/>
          </p:cNvSpPr>
          <p:nvPr>
            <p:ph type="title"/>
          </p:nvPr>
        </p:nvSpPr>
        <p:spPr>
          <a:xfrm>
            <a:off x="685801" y="1014568"/>
            <a:ext cx="5750292"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Planeación General.</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6" name="CuadroTexto 5"/>
          <p:cNvSpPr txBox="1"/>
          <p:nvPr/>
        </p:nvSpPr>
        <p:spPr>
          <a:xfrm>
            <a:off x="685801" y="1934669"/>
            <a:ext cx="10720952" cy="3970318"/>
          </a:xfrm>
          <a:prstGeom prst="rect">
            <a:avLst/>
          </a:prstGeom>
          <a:noFill/>
        </p:spPr>
        <p:txBody>
          <a:bodyPr wrap="square" rtlCol="0">
            <a:spAutoFit/>
          </a:bodyPr>
          <a:lstStyle/>
          <a:p>
            <a:pPr algn="just"/>
            <a:r>
              <a:rPr lang="es-ES_tradnl" sz="1200" dirty="0" smtClean="0"/>
              <a:t> </a:t>
            </a:r>
            <a:r>
              <a:rPr lang="es-MX" sz="1200" b="1" dirty="0"/>
              <a:t>INTRODUCCIÓN:</a:t>
            </a:r>
            <a:endParaRPr lang="es-ES_tradnl" sz="1200" dirty="0"/>
          </a:p>
          <a:p>
            <a:pPr algn="just"/>
            <a:r>
              <a:rPr lang="es-MX" sz="1200" dirty="0"/>
              <a:t>Esta etapa se utilizara para la elaboracion y formacion de objetivos para la elaboracion del proyecto, asi como tambien la organización de los equipos de trabajo, en los cuales se veran y analizaran las lluvias de ideas y la planteación de las investigaciones avaladas, por los mapas mentales que realizaran los alumnos, se dividira el trabajo en aproximadamente 1 mes. Para que al momento de empezar la planificación tengamos todos los objetivos claros.</a:t>
            </a:r>
            <a:endParaRPr lang="es-ES_tradnl" sz="1200" dirty="0"/>
          </a:p>
          <a:p>
            <a:pPr algn="just"/>
            <a:r>
              <a:rPr lang="es-MX" sz="1200" dirty="0"/>
              <a:t> </a:t>
            </a:r>
            <a:endParaRPr lang="es-ES_tradnl" sz="1200" dirty="0"/>
          </a:p>
          <a:p>
            <a:pPr algn="just"/>
            <a:r>
              <a:rPr lang="es-MX" sz="1200" b="1" dirty="0"/>
              <a:t>PLANIFICACIÓN:</a:t>
            </a:r>
            <a:endParaRPr lang="es-ES_tradnl" sz="1200" dirty="0"/>
          </a:p>
          <a:p>
            <a:pPr algn="just"/>
            <a:r>
              <a:rPr lang="es-MX" sz="1200" dirty="0"/>
              <a:t> </a:t>
            </a:r>
            <a:r>
              <a:rPr lang="es-ES" sz="1200" dirty="0" smtClean="0"/>
              <a:t>Aquí </a:t>
            </a:r>
            <a:r>
              <a:rPr lang="es-ES" sz="1200" dirty="0"/>
              <a:t>se comenzará por la conceptualización del proyecto en específico, y la elaboración de la fundamentación y los objetivos ya asentados del proyecto, así como el diseño y </a:t>
            </a:r>
            <a:r>
              <a:rPr lang="es-ES" sz="1200" dirty="0" err="1"/>
              <a:t>bocetaje</a:t>
            </a:r>
            <a:r>
              <a:rPr lang="es-ES" sz="1200" dirty="0"/>
              <a:t> del proyecto de manera digital y manual, para con esto empezar a contemplar la funcionabilidad, del proyecto y ver si es viable o no.</a:t>
            </a:r>
            <a:endParaRPr lang="es-ES_tradnl" sz="1200" dirty="0"/>
          </a:p>
          <a:p>
            <a:pPr algn="just"/>
            <a:r>
              <a:rPr lang="es-ES" sz="1200" dirty="0"/>
              <a:t> </a:t>
            </a:r>
            <a:endParaRPr lang="es-ES_tradnl" sz="1200" dirty="0"/>
          </a:p>
          <a:p>
            <a:pPr algn="just"/>
            <a:r>
              <a:rPr lang="es-ES" sz="1200" b="1" dirty="0"/>
              <a:t>PROTOTIPADO</a:t>
            </a:r>
            <a:endParaRPr lang="es-ES_tradnl" sz="1200" dirty="0"/>
          </a:p>
          <a:p>
            <a:pPr algn="just"/>
            <a:r>
              <a:rPr lang="es-ES" sz="1200" dirty="0"/>
              <a:t>Explorar conocimientos y conceptos de lo que abarca la bóveda celeste, así mismo determinar los lineamientos de su implementación, en esta etapa comenzaremos también con la construcción de los prototipos en la cual se verá mezclada la materia de escultura, conforme se vayan realizando los prototipos se irán tomando las fotos del proceso, que se tomaran como evidencia del mismo, así mismo se realizara un informe escrito de cada uno de los pasos que se vayan empleando en la elaboración de la bóveda, por último se harán pruebas para comprobar que la bóveda si este cumpliendo su efectividad.</a:t>
            </a:r>
            <a:endParaRPr lang="es-ES_tradnl" sz="1200" dirty="0"/>
          </a:p>
          <a:p>
            <a:pPr algn="just"/>
            <a:endParaRPr lang="es-ES" sz="1200" b="1" dirty="0" smtClean="0"/>
          </a:p>
          <a:p>
            <a:pPr algn="just"/>
            <a:r>
              <a:rPr lang="es-ES" sz="1200" b="1" dirty="0" smtClean="0"/>
              <a:t>IMPLEMENTACIÓN</a:t>
            </a:r>
            <a:endParaRPr lang="es-ES_tradnl" sz="1200" dirty="0"/>
          </a:p>
          <a:p>
            <a:pPr algn="just"/>
            <a:r>
              <a:rPr lang="es-ES" sz="1200" dirty="0"/>
              <a:t>Aquí realizaremos las pruebas pertinentes de aceptación por parte del alumnado y docentes de la institución, también se pondrán en práctica las galerías de la bóveda con la que se avalarán con las fotos que hayan tomado durante la elaboración de prototipos y montajes de la bóveda, así como se la dará el visto bueno al proyecto elaborado de manera escrita para que quede como antecedente dentro de la institución. Y por último quedara la implementación digital y física de la bóveda celeste, como recurso educativo digital y físico, para la utilización de nuestros alumnos, profesores y directivos.</a:t>
            </a:r>
            <a:endParaRPr lang="es-ES_tradnl" sz="1200" dirty="0"/>
          </a:p>
          <a:p>
            <a:pPr algn="just"/>
            <a:endParaRPr lang="es-ES_tradnl" sz="1200" dirty="0"/>
          </a:p>
        </p:txBody>
      </p:sp>
    </p:spTree>
    <p:extLst>
      <p:ext uri="{BB962C8B-B14F-4D97-AF65-F5344CB8AC3E}">
        <p14:creationId xmlns:p14="http://schemas.microsoft.com/office/powerpoint/2010/main" val="167459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23</a:t>
            </a:fld>
            <a:endParaRPr lang="es-ES_tradnl"/>
          </a:p>
        </p:txBody>
      </p:sp>
      <p:sp>
        <p:nvSpPr>
          <p:cNvPr id="5" name="Título 4"/>
          <p:cNvSpPr txBox="1">
            <a:spLocks noGrp="1"/>
          </p:cNvSpPr>
          <p:nvPr>
            <p:ph type="title"/>
          </p:nvPr>
        </p:nvSpPr>
        <p:spPr>
          <a:xfrm>
            <a:off x="685801" y="677280"/>
            <a:ext cx="5622180"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Planeación día a día.</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6"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7170" name="Imagen 8" descr="image1.jpeg"/>
          <p:cNvPicPr>
            <a:picLocks noChangeAspect="1" noChangeArrowheads="1"/>
          </p:cNvPicPr>
          <p:nvPr/>
        </p:nvPicPr>
        <p:blipFill rotWithShape="1">
          <a:blip r:embed="rId2">
            <a:extLst>
              <a:ext uri="{28A0092B-C50C-407E-A947-70E740481C1C}">
                <a14:useLocalDpi xmlns:a14="http://schemas.microsoft.com/office/drawing/2010/main" val="0"/>
              </a:ext>
            </a:extLst>
          </a:blip>
          <a:srcRect l="5768" t="5958" r="16744" b="15755"/>
          <a:stretch/>
        </p:blipFill>
        <p:spPr bwMode="auto">
          <a:xfrm>
            <a:off x="781291" y="3738623"/>
            <a:ext cx="5394250" cy="2690431"/>
          </a:xfrm>
          <a:prstGeom prst="rect">
            <a:avLst/>
          </a:prstGeom>
          <a:noFill/>
          <a:ln w="57150">
            <a:solidFill>
              <a:srgbClr val="00B0F0"/>
            </a:solidFill>
            <a:prstDash val="sysDot"/>
          </a:ln>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0" y="3429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7169" name="Imagen 16" descr="../Desktop/Captura%20de%20pantalla%202018-05-31%20a%20la(s)%2001.36.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854" y="1909823"/>
            <a:ext cx="5166168" cy="2620833"/>
          </a:xfrm>
          <a:prstGeom prst="rect">
            <a:avLst/>
          </a:prstGeom>
          <a:noFill/>
          <a:ln w="57150">
            <a:solidFill>
              <a:srgbClr val="00B0F0"/>
            </a:solidFill>
            <a:prstDash val="sysDot"/>
          </a:ln>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0" y="6972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9" name="CuadroTexto 8"/>
          <p:cNvSpPr txBox="1"/>
          <p:nvPr/>
        </p:nvSpPr>
        <p:spPr>
          <a:xfrm>
            <a:off x="601884" y="2274824"/>
            <a:ext cx="5706097" cy="830997"/>
          </a:xfrm>
          <a:prstGeom prst="rect">
            <a:avLst/>
          </a:prstGeom>
          <a:noFill/>
        </p:spPr>
        <p:txBody>
          <a:bodyPr wrap="square" rtlCol="0">
            <a:spAutoFit/>
          </a:bodyPr>
          <a:lstStyle/>
          <a:p>
            <a:pPr algn="just"/>
            <a:r>
              <a:rPr lang="es-ES_tradnl" sz="1600" b="1" dirty="0" smtClean="0">
                <a:latin typeface="Arial" charset="0"/>
                <a:ea typeface="Arial" charset="0"/>
                <a:cs typeface="Arial" charset="0"/>
              </a:rPr>
              <a:t>LAS FECHAS Y LAS ACTIVIDADES EN </a:t>
            </a:r>
            <a:r>
              <a:rPr lang="es-ES_tradnl" sz="1600" b="1" smtClean="0">
                <a:latin typeface="Arial" charset="0"/>
                <a:ea typeface="Arial" charset="0"/>
                <a:cs typeface="Arial" charset="0"/>
              </a:rPr>
              <a:t>LOS CRONOGRMAS SON </a:t>
            </a:r>
            <a:r>
              <a:rPr lang="es-ES_tradnl" sz="1600" b="1" dirty="0" smtClean="0">
                <a:latin typeface="Arial" charset="0"/>
                <a:ea typeface="Arial" charset="0"/>
                <a:cs typeface="Arial" charset="0"/>
              </a:rPr>
              <a:t>TENTATIVAS Y PUEDEN ESTAR SUJETAS A ALGUN </a:t>
            </a:r>
            <a:r>
              <a:rPr lang="es-ES_tradnl" sz="1600" b="1" smtClean="0">
                <a:latin typeface="Arial" charset="0"/>
                <a:ea typeface="Arial" charset="0"/>
                <a:cs typeface="Arial" charset="0"/>
              </a:rPr>
              <a:t>TIPO DE </a:t>
            </a:r>
            <a:r>
              <a:rPr lang="es-ES_tradnl" sz="1600" b="1" dirty="0" smtClean="0">
                <a:latin typeface="Arial" charset="0"/>
                <a:ea typeface="Arial" charset="0"/>
                <a:cs typeface="Arial" charset="0"/>
              </a:rPr>
              <a:t>CAMBIO.</a:t>
            </a:r>
            <a:endParaRPr lang="es-ES_tradnl" sz="1600" b="1" dirty="0">
              <a:latin typeface="Arial" charset="0"/>
              <a:ea typeface="Arial" charset="0"/>
              <a:cs typeface="Arial" charset="0"/>
            </a:endParaRPr>
          </a:p>
        </p:txBody>
      </p:sp>
    </p:spTree>
    <p:extLst>
      <p:ext uri="{BB962C8B-B14F-4D97-AF65-F5344CB8AC3E}">
        <p14:creationId xmlns:p14="http://schemas.microsoft.com/office/powerpoint/2010/main" val="592414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24</a:t>
            </a:fld>
            <a:endParaRPr lang="es-ES_tradnl"/>
          </a:p>
        </p:txBody>
      </p:sp>
      <p:sp>
        <p:nvSpPr>
          <p:cNvPr id="5" name="Título 4"/>
          <p:cNvSpPr txBox="1">
            <a:spLocks noGrp="1"/>
          </p:cNvSpPr>
          <p:nvPr>
            <p:ph type="title"/>
          </p:nvPr>
        </p:nvSpPr>
        <p:spPr>
          <a:xfrm>
            <a:off x="685800" y="136480"/>
            <a:ext cx="8888587" cy="1754326"/>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SEGUIMIENTO, EVALUACIÓN, </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AUTOEVALUACIÓN Y COEVALUACIÓN.</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49" y="1991970"/>
            <a:ext cx="11142656" cy="3598601"/>
          </a:xfrm>
          <a:prstGeom prst="rect">
            <a:avLst/>
          </a:prstGeom>
        </p:spPr>
      </p:pic>
    </p:spTree>
    <p:extLst>
      <p:ext uri="{BB962C8B-B14F-4D97-AF65-F5344CB8AC3E}">
        <p14:creationId xmlns:p14="http://schemas.microsoft.com/office/powerpoint/2010/main" val="157323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25</a:t>
            </a:fld>
            <a:endParaRPr lang="es-ES_tradnl"/>
          </a:p>
        </p:txBody>
      </p:sp>
      <p:sp>
        <p:nvSpPr>
          <p:cNvPr id="5" name="Título 4"/>
          <p:cNvSpPr txBox="1">
            <a:spLocks noGrp="1"/>
          </p:cNvSpPr>
          <p:nvPr>
            <p:ph type="title"/>
          </p:nvPr>
        </p:nvSpPr>
        <p:spPr>
          <a:xfrm>
            <a:off x="685801" y="713626"/>
            <a:ext cx="9853980"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REFLEXIÓN. GRUPO INTERDISCIPLINARIO.</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46" y="1743629"/>
            <a:ext cx="3469975" cy="4504771"/>
          </a:xfrm>
          <a:prstGeom prst="rect">
            <a:avLst/>
          </a:prstGeom>
          <a:effectLst>
            <a:glow rad="228600">
              <a:schemeClr val="accent2">
                <a:satMod val="175000"/>
                <a:alpha val="40000"/>
              </a:schemeClr>
            </a:glow>
            <a:outerShdw blurRad="50800" dist="76200" dir="5400000" algn="t" rotWithShape="0">
              <a:prstClr val="black">
                <a:alpha val="40000"/>
              </a:prstClr>
            </a:outerShdw>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318" y="1743629"/>
            <a:ext cx="3655531" cy="4526868"/>
          </a:xfrm>
          <a:prstGeom prst="rect">
            <a:avLst/>
          </a:prstGeom>
          <a:effectLst>
            <a:glow rad="228600">
              <a:schemeClr val="accent2">
                <a:satMod val="175000"/>
                <a:alpha val="40000"/>
              </a:schemeClr>
            </a:glow>
            <a:outerShdw blurRad="50800" dist="76200" dir="5400000" algn="t" rotWithShape="0">
              <a:prstClr val="black">
                <a:alpha val="40000"/>
              </a:prstClr>
            </a:outerShdw>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647" y="1743629"/>
            <a:ext cx="3662279" cy="2342234"/>
          </a:xfrm>
          <a:prstGeom prst="rect">
            <a:avLst/>
          </a:prstGeom>
          <a:effectLst>
            <a:glow rad="228600">
              <a:schemeClr val="accent2">
                <a:satMod val="175000"/>
                <a:alpha val="40000"/>
              </a:schemeClr>
            </a:glow>
            <a:outerShdw blurRad="50800" dist="76200" dir="5400000" algn="t" rotWithShape="0">
              <a:prstClr val="black">
                <a:alpha val="40000"/>
              </a:prstClr>
            </a:outerShdw>
          </a:effectLst>
        </p:spPr>
      </p:pic>
    </p:spTree>
    <p:extLst>
      <p:ext uri="{BB962C8B-B14F-4D97-AF65-F5344CB8AC3E}">
        <p14:creationId xmlns:p14="http://schemas.microsoft.com/office/powerpoint/2010/main" val="30299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26</a:t>
            </a:fld>
            <a:endParaRPr lang="es-ES_tradnl"/>
          </a:p>
        </p:txBody>
      </p:sp>
      <p:sp>
        <p:nvSpPr>
          <p:cNvPr id="5" name="Título 4"/>
          <p:cNvSpPr txBox="1">
            <a:spLocks noGrp="1"/>
          </p:cNvSpPr>
          <p:nvPr>
            <p:ph type="title"/>
          </p:nvPr>
        </p:nvSpPr>
        <p:spPr>
          <a:xfrm>
            <a:off x="685801" y="459776"/>
            <a:ext cx="6254726"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ORGANIZADOR GRÁFICO.</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PREGUNTAS ESENCIALES.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145" y="1909824"/>
            <a:ext cx="7830026" cy="4438718"/>
          </a:xfrm>
          <a:prstGeom prst="rect">
            <a:avLst/>
          </a:prstGeom>
        </p:spPr>
      </p:pic>
    </p:spTree>
    <p:extLst>
      <p:ext uri="{BB962C8B-B14F-4D97-AF65-F5344CB8AC3E}">
        <p14:creationId xmlns:p14="http://schemas.microsoft.com/office/powerpoint/2010/main" val="1660608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27</a:t>
            </a:fld>
            <a:endParaRPr lang="es-ES_tradnl"/>
          </a:p>
        </p:txBody>
      </p:sp>
      <p:sp>
        <p:nvSpPr>
          <p:cNvPr id="5" name="Título 4"/>
          <p:cNvSpPr txBox="1">
            <a:spLocks noGrp="1"/>
          </p:cNvSpPr>
          <p:nvPr>
            <p:ph type="title"/>
          </p:nvPr>
        </p:nvSpPr>
        <p:spPr>
          <a:xfrm>
            <a:off x="685801" y="436627"/>
            <a:ext cx="6494085"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Organizador gráfico.</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Proceso de indagación.</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631" y="1886673"/>
            <a:ext cx="8183300" cy="4686746"/>
          </a:xfrm>
          <a:prstGeom prst="rect">
            <a:avLst/>
          </a:prstGeom>
        </p:spPr>
      </p:pic>
    </p:spTree>
    <p:extLst>
      <p:ext uri="{BB962C8B-B14F-4D97-AF65-F5344CB8AC3E}">
        <p14:creationId xmlns:p14="http://schemas.microsoft.com/office/powerpoint/2010/main" val="368588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28</a:t>
            </a:fld>
            <a:endParaRPr lang="es-ES_tradnl"/>
          </a:p>
        </p:txBody>
      </p:sp>
      <p:sp>
        <p:nvSpPr>
          <p:cNvPr id="5" name="Título 4"/>
          <p:cNvSpPr txBox="1">
            <a:spLocks noGrp="1"/>
          </p:cNvSpPr>
          <p:nvPr>
            <p:ph type="title"/>
          </p:nvPr>
        </p:nvSpPr>
        <p:spPr>
          <a:xfrm>
            <a:off x="685800" y="713626"/>
            <a:ext cx="4108817"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A.M.E. GENERAL.</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22" y="1739956"/>
            <a:ext cx="3577520" cy="4799739"/>
          </a:xfrm>
          <a:prstGeom prst="rect">
            <a:avLst/>
          </a:prstGeom>
          <a:effectLst>
            <a:glow rad="228600">
              <a:schemeClr val="accent2">
                <a:satMod val="175000"/>
                <a:alpha val="40000"/>
              </a:schemeClr>
            </a:glow>
          </a:effec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571" y="1739955"/>
            <a:ext cx="3527661" cy="4799739"/>
          </a:xfrm>
          <a:prstGeom prst="rect">
            <a:avLst/>
          </a:prstGeom>
          <a:effectLst>
            <a:glow rad="228600">
              <a:schemeClr val="accent2">
                <a:satMod val="175000"/>
                <a:alpha val="40000"/>
              </a:schemeClr>
            </a:glow>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091" y="1739955"/>
            <a:ext cx="3654982" cy="21784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554716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29</a:t>
            </a:fld>
            <a:endParaRPr lang="es-ES_tradnl"/>
          </a:p>
        </p:txBody>
      </p:sp>
      <p:sp>
        <p:nvSpPr>
          <p:cNvPr id="5" name="Título 4"/>
          <p:cNvSpPr txBox="1">
            <a:spLocks noGrp="1"/>
          </p:cNvSpPr>
          <p:nvPr>
            <p:ph type="title"/>
          </p:nvPr>
        </p:nvSpPr>
        <p:spPr>
          <a:xfrm>
            <a:off x="814388" y="128751"/>
            <a:ext cx="381886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E.I.P. RESUMEN.</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2" name="Imagen 1"/>
          <p:cNvPicPr>
            <a:picLocks noChangeAspect="1"/>
          </p:cNvPicPr>
          <p:nvPr/>
        </p:nvPicPr>
        <p:blipFill rotWithShape="1">
          <a:blip r:embed="rId2"/>
          <a:srcRect l="13031" t="16406" r="12738" b="7813"/>
          <a:stretch/>
        </p:blipFill>
        <p:spPr>
          <a:xfrm>
            <a:off x="883292" y="978500"/>
            <a:ext cx="10160945" cy="5832022"/>
          </a:xfrm>
          <a:prstGeom prst="rect">
            <a:avLst/>
          </a:prstGeom>
        </p:spPr>
      </p:pic>
    </p:spTree>
    <p:extLst>
      <p:ext uri="{BB962C8B-B14F-4D97-AF65-F5344CB8AC3E}">
        <p14:creationId xmlns:p14="http://schemas.microsoft.com/office/powerpoint/2010/main" val="7624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81968" y="1573959"/>
            <a:ext cx="4609213" cy="2697323"/>
          </a:xfrm>
        </p:spPr>
        <p:txBody>
          <a:bodyPr>
            <a:noAutofit/>
          </a:bodyPr>
          <a:lstStyle/>
          <a:p>
            <a:pPr algn="ctr"/>
            <a:r>
              <a:rPr lang="es-ES_tradnl" sz="4000" b="1" u="sng" smtClean="0">
                <a:solidFill>
                  <a:schemeClr val="bg2">
                    <a:lumMod val="75000"/>
                  </a:schemeClr>
                </a:solidFill>
                <a:effectLst>
                  <a:glow rad="101600">
                    <a:schemeClr val="accent3">
                      <a:satMod val="175000"/>
                      <a:alpha val="40000"/>
                    </a:schemeClr>
                  </a:glow>
                  <a:outerShdw blurRad="50800" dist="76200" dir="16200000" rotWithShape="0">
                    <a:prstClr val="black">
                      <a:alpha val="40000"/>
                    </a:prstClr>
                  </a:outerShdw>
                </a:effectLst>
                <a:latin typeface="Arial" charset="0"/>
                <a:ea typeface="Arial" charset="0"/>
                <a:cs typeface="Arial" charset="0"/>
              </a:rPr>
              <a:t>Ciclo Escolar</a:t>
            </a:r>
            <a:br>
              <a:rPr lang="es-ES_tradnl" sz="4000" b="1" u="sng" smtClean="0">
                <a:solidFill>
                  <a:schemeClr val="bg2">
                    <a:lumMod val="75000"/>
                  </a:schemeClr>
                </a:solidFill>
                <a:effectLst>
                  <a:glow rad="101600">
                    <a:schemeClr val="accent3">
                      <a:satMod val="175000"/>
                      <a:alpha val="40000"/>
                    </a:schemeClr>
                  </a:glow>
                  <a:outerShdw blurRad="50800" dist="76200" dir="16200000" rotWithShape="0">
                    <a:prstClr val="black">
                      <a:alpha val="40000"/>
                    </a:prstClr>
                  </a:outerShdw>
                </a:effectLst>
                <a:latin typeface="Arial" charset="0"/>
                <a:ea typeface="Arial" charset="0"/>
                <a:cs typeface="Arial" charset="0"/>
              </a:rPr>
            </a:br>
            <a:r>
              <a:rPr lang="es-ES_tradnl" sz="4000" b="1" u="sng" smtClean="0">
                <a:solidFill>
                  <a:schemeClr val="bg2">
                    <a:lumMod val="75000"/>
                  </a:schemeClr>
                </a:solidFill>
                <a:effectLst>
                  <a:glow rad="101600">
                    <a:schemeClr val="accent3">
                      <a:satMod val="175000"/>
                      <a:alpha val="40000"/>
                    </a:schemeClr>
                  </a:glow>
                  <a:outerShdw blurRad="50800" dist="76200" dir="16200000" rotWithShape="0">
                    <a:prstClr val="black">
                      <a:alpha val="40000"/>
                    </a:prstClr>
                  </a:outerShdw>
                </a:effectLst>
                <a:latin typeface="Arial" charset="0"/>
                <a:ea typeface="Arial" charset="0"/>
                <a:cs typeface="Arial" charset="0"/>
              </a:rPr>
              <a:t>2018 - 2019</a:t>
            </a:r>
            <a:endParaRPr lang="es-ES_tradnl" sz="4000" b="1" u="sng">
              <a:solidFill>
                <a:schemeClr val="bg2">
                  <a:lumMod val="75000"/>
                </a:schemeClr>
              </a:solidFill>
              <a:effectLst>
                <a:glow rad="101600">
                  <a:schemeClr val="accent3">
                    <a:satMod val="175000"/>
                    <a:alpha val="40000"/>
                  </a:schemeClr>
                </a:glow>
                <a:outerShdw blurRad="50800" dist="76200" dir="16200000" rotWithShape="0">
                  <a:prstClr val="black">
                    <a:alpha val="40000"/>
                  </a:prstClr>
                </a:outerShdw>
              </a:effectLst>
              <a:latin typeface="Arial" charset="0"/>
              <a:ea typeface="Arial" charset="0"/>
              <a:cs typeface="Arial" charset="0"/>
            </a:endParaRPr>
          </a:p>
        </p:txBody>
      </p:sp>
      <p:sp>
        <p:nvSpPr>
          <p:cNvPr id="5" name="Marcador de texto vertical 4"/>
          <p:cNvSpPr>
            <a:spLocks noGrp="1"/>
          </p:cNvSpPr>
          <p:nvPr>
            <p:ph type="body" orient="vert" idx="1"/>
          </p:nvPr>
        </p:nvSpPr>
        <p:spPr>
          <a:xfrm rot="16200000">
            <a:off x="2590416" y="1774926"/>
            <a:ext cx="813670" cy="5257090"/>
          </a:xfrm>
        </p:spPr>
        <p:txBody>
          <a:bodyPr>
            <a:noAutofit/>
          </a:bodyPr>
          <a:lstStyle/>
          <a:p>
            <a:r>
              <a:rPr lang="es-ES_tradnl" sz="2000" dirty="0" smtClean="0">
                <a:latin typeface="Arial" charset="0"/>
                <a:ea typeface="Arial" charset="0"/>
                <a:cs typeface="Arial" charset="0"/>
              </a:rPr>
              <a:t>Inicio de Actividades: </a:t>
            </a:r>
          </a:p>
          <a:p>
            <a:pPr lvl="2"/>
            <a:r>
              <a:rPr lang="es-ES_tradnl" sz="2000" dirty="0" smtClean="0">
                <a:latin typeface="Arial" charset="0"/>
                <a:ea typeface="Arial" charset="0"/>
                <a:cs typeface="Arial" charset="0"/>
              </a:rPr>
              <a:t>20 de Ago., 2018.</a:t>
            </a:r>
            <a:endParaRPr lang="es-ES_tradnl" sz="2000" dirty="0">
              <a:latin typeface="Arial" charset="0"/>
              <a:ea typeface="Arial" charset="0"/>
              <a:cs typeface="Arial" charset="0"/>
            </a:endParaRPr>
          </a:p>
          <a:p>
            <a:pPr lvl="2"/>
            <a:endParaRPr lang="es-ES_tradnl" sz="2000" dirty="0" smtClean="0">
              <a:latin typeface="Arial" charset="0"/>
              <a:ea typeface="Arial" charset="0"/>
              <a:cs typeface="Arial" charset="0"/>
            </a:endParaRPr>
          </a:p>
        </p:txBody>
      </p:sp>
      <p:sp>
        <p:nvSpPr>
          <p:cNvPr id="12" name="Marcador de número de diapositiva 11"/>
          <p:cNvSpPr>
            <a:spLocks noGrp="1"/>
          </p:cNvSpPr>
          <p:nvPr>
            <p:ph type="sldNum" sz="quarter" idx="12"/>
          </p:nvPr>
        </p:nvSpPr>
        <p:spPr/>
        <p:txBody>
          <a:bodyPr/>
          <a:lstStyle/>
          <a:p>
            <a:fld id="{97AA37A8-2A8F-A24A-9812-8292EB35CB79}" type="slidenum">
              <a:rPr lang="es-ES_tradnl" smtClean="0"/>
              <a:t>3</a:t>
            </a:fld>
            <a:endParaRPr lang="es-ES_tradnl"/>
          </a:p>
        </p:txBody>
      </p:sp>
      <p:sp>
        <p:nvSpPr>
          <p:cNvPr id="7" name="CuadroTexto 6"/>
          <p:cNvSpPr txBox="1"/>
          <p:nvPr/>
        </p:nvSpPr>
        <p:spPr>
          <a:xfrm>
            <a:off x="8455501" y="1371978"/>
            <a:ext cx="3266728" cy="369332"/>
          </a:xfrm>
          <a:prstGeom prst="rect">
            <a:avLst/>
          </a:prstGeom>
          <a:noFill/>
        </p:spPr>
        <p:txBody>
          <a:bodyPr wrap="none" rtlCol="0">
            <a:spAutoFit/>
          </a:bodyPr>
          <a:lstStyle/>
          <a:p>
            <a:r>
              <a:rPr lang="es-ES_tradnl" b="1" dirty="0" smtClean="0">
                <a:solidFill>
                  <a:schemeClr val="accent4">
                    <a:lumMod val="50000"/>
                  </a:schemeClr>
                </a:solidFill>
                <a:latin typeface="Arial" charset="0"/>
                <a:ea typeface="Arial" charset="0"/>
                <a:cs typeface="Arial" charset="0"/>
              </a:rPr>
              <a:t>Inicio de ciclo Agosto, 2018.</a:t>
            </a:r>
            <a:endParaRPr lang="es-ES_tradnl" b="1" dirty="0">
              <a:solidFill>
                <a:schemeClr val="accent4">
                  <a:lumMod val="50000"/>
                </a:schemeClr>
              </a:solidFill>
              <a:latin typeface="Arial" charset="0"/>
              <a:ea typeface="Arial" charset="0"/>
              <a:cs typeface="Arial" charset="0"/>
            </a:endParaRPr>
          </a:p>
        </p:txBody>
      </p:sp>
      <p:pic>
        <p:nvPicPr>
          <p:cNvPr id="8" name="Imagen 7" descr="../Desktop/Captura%20de%20pantalla%202018-05-31%20a%20la(s)%2001.36.2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417" y="2179693"/>
            <a:ext cx="6527071" cy="3690881"/>
          </a:xfrm>
          <a:prstGeom prst="rect">
            <a:avLst/>
          </a:prstGeom>
          <a:noFill/>
          <a:ln>
            <a:noFill/>
          </a:ln>
        </p:spPr>
      </p:pic>
      <p:sp>
        <p:nvSpPr>
          <p:cNvPr id="10" name="CuadroTexto 9"/>
          <p:cNvSpPr txBox="1"/>
          <p:nvPr/>
        </p:nvSpPr>
        <p:spPr>
          <a:xfrm rot="16200000">
            <a:off x="11050470" y="5018723"/>
            <a:ext cx="1587294" cy="307777"/>
          </a:xfrm>
          <a:prstGeom prst="rect">
            <a:avLst/>
          </a:prstGeom>
          <a:noFill/>
        </p:spPr>
        <p:txBody>
          <a:bodyPr wrap="none" rtlCol="0">
            <a:spAutoFit/>
          </a:bodyPr>
          <a:lstStyle/>
          <a:p>
            <a:r>
              <a:rPr lang="es-ES_tradnl" sz="1400" u="sng" smtClean="0">
                <a:latin typeface="Arial" charset="0"/>
                <a:ea typeface="Arial" charset="0"/>
                <a:cs typeface="Arial" charset="0"/>
              </a:rPr>
              <a:t>Fechas tentativas</a:t>
            </a:r>
            <a:endParaRPr lang="es-ES_tradnl" sz="1400" u="sng">
              <a:latin typeface="Arial" charset="0"/>
              <a:ea typeface="Arial" charset="0"/>
              <a:cs typeface="Arial" charset="0"/>
            </a:endParaRPr>
          </a:p>
        </p:txBody>
      </p:sp>
      <p:sp>
        <p:nvSpPr>
          <p:cNvPr id="13" name="CuadroTexto 12"/>
          <p:cNvSpPr txBox="1"/>
          <p:nvPr/>
        </p:nvSpPr>
        <p:spPr>
          <a:xfrm>
            <a:off x="338717" y="454760"/>
            <a:ext cx="10478510"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CICLO ESCOLAR ESTIMADO DEL PROYECTO:</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14" name="Marcador de texto vertical 4"/>
          <p:cNvSpPr txBox="1">
            <a:spLocks/>
          </p:cNvSpPr>
          <p:nvPr/>
        </p:nvSpPr>
        <p:spPr>
          <a:xfrm rot="16200000">
            <a:off x="2590416" y="3061465"/>
            <a:ext cx="813670" cy="5257090"/>
          </a:xfrm>
          <a:prstGeom prst="rect">
            <a:avLst/>
          </a:prstGeom>
        </p:spPr>
        <p:txBody>
          <a:bodyPr vert="eaVert" lIns="91440" tIns="45720" rIns="91440" bIns="45720" rtlCol="0" anchor="t">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es-ES_tradnl" sz="2000" dirty="0" smtClean="0">
                <a:latin typeface="Arial" charset="0"/>
                <a:ea typeface="Arial" charset="0"/>
                <a:cs typeface="Arial" charset="0"/>
              </a:rPr>
              <a:t>Termino de Actividades: </a:t>
            </a:r>
          </a:p>
          <a:p>
            <a:pPr lvl="2"/>
            <a:r>
              <a:rPr lang="es-ES_tradnl" sz="2000" dirty="0" smtClean="0">
                <a:latin typeface="Arial" charset="0"/>
                <a:ea typeface="Arial" charset="0"/>
                <a:cs typeface="Arial" charset="0"/>
              </a:rPr>
              <a:t>14 de Dic., 2018.</a:t>
            </a:r>
          </a:p>
          <a:p>
            <a:pPr lvl="2"/>
            <a:endParaRPr lang="es-ES_tradnl" sz="2000" dirty="0" smtClean="0">
              <a:latin typeface="Arial" charset="0"/>
              <a:ea typeface="Arial" charset="0"/>
              <a:cs typeface="Arial" charset="0"/>
            </a:endParaRPr>
          </a:p>
        </p:txBody>
      </p:sp>
    </p:spTree>
    <p:extLst>
      <p:ext uri="{BB962C8B-B14F-4D97-AF65-F5344CB8AC3E}">
        <p14:creationId xmlns:p14="http://schemas.microsoft.com/office/powerpoint/2010/main" val="370911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10266060" y="5851683"/>
            <a:ext cx="551167" cy="415608"/>
          </a:xfrm>
        </p:spPr>
        <p:txBody>
          <a:bodyPr/>
          <a:lstStyle/>
          <a:p>
            <a:fld id="{97AA37A8-2A8F-A24A-9812-8292EB35CB79}" type="slidenum">
              <a:rPr lang="es-ES_tradnl" smtClean="0"/>
              <a:t>30</a:t>
            </a:fld>
            <a:endParaRPr lang="es-ES_tradnl"/>
          </a:p>
        </p:txBody>
      </p:sp>
      <p:pic>
        <p:nvPicPr>
          <p:cNvPr id="5" name="Imagen 4"/>
          <p:cNvPicPr>
            <a:picLocks noChangeAspect="1"/>
          </p:cNvPicPr>
          <p:nvPr/>
        </p:nvPicPr>
        <p:blipFill rotWithShape="1">
          <a:blip r:embed="rId2"/>
          <a:srcRect l="15008" t="14063" r="13287" b="8008"/>
          <a:stretch/>
        </p:blipFill>
        <p:spPr>
          <a:xfrm>
            <a:off x="1543050" y="800100"/>
            <a:ext cx="9329738" cy="5700713"/>
          </a:xfrm>
          <a:prstGeom prst="rect">
            <a:avLst/>
          </a:prstGeom>
        </p:spPr>
      </p:pic>
    </p:spTree>
    <p:extLst>
      <p:ext uri="{BB962C8B-B14F-4D97-AF65-F5344CB8AC3E}">
        <p14:creationId xmlns:p14="http://schemas.microsoft.com/office/powerpoint/2010/main" val="505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31</a:t>
            </a:fld>
            <a:endParaRPr lang="es-ES_tradnl"/>
          </a:p>
        </p:txBody>
      </p:sp>
      <p:pic>
        <p:nvPicPr>
          <p:cNvPr id="5" name="Imagen 4"/>
          <p:cNvPicPr>
            <a:picLocks noChangeAspect="1"/>
          </p:cNvPicPr>
          <p:nvPr/>
        </p:nvPicPr>
        <p:blipFill rotWithShape="1">
          <a:blip r:embed="rId2"/>
          <a:srcRect l="22255" t="12890" r="18997" b="12304"/>
          <a:stretch/>
        </p:blipFill>
        <p:spPr>
          <a:xfrm>
            <a:off x="885825" y="242886"/>
            <a:ext cx="9101138" cy="6515395"/>
          </a:xfrm>
          <a:prstGeom prst="rect">
            <a:avLst/>
          </a:prstGeom>
        </p:spPr>
      </p:pic>
    </p:spTree>
    <p:extLst>
      <p:ext uri="{BB962C8B-B14F-4D97-AF65-F5344CB8AC3E}">
        <p14:creationId xmlns:p14="http://schemas.microsoft.com/office/powerpoint/2010/main" val="3915734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32</a:t>
            </a:fld>
            <a:endParaRPr lang="es-ES_tradnl"/>
          </a:p>
        </p:txBody>
      </p:sp>
      <p:pic>
        <p:nvPicPr>
          <p:cNvPr id="5" name="Imagen 4"/>
          <p:cNvPicPr>
            <a:picLocks noChangeAspect="1"/>
          </p:cNvPicPr>
          <p:nvPr/>
        </p:nvPicPr>
        <p:blipFill rotWithShape="1">
          <a:blip r:embed="rId2"/>
          <a:srcRect l="23023" t="13672" r="21413" b="16601"/>
          <a:stretch/>
        </p:blipFill>
        <p:spPr>
          <a:xfrm>
            <a:off x="941338" y="128587"/>
            <a:ext cx="9324722" cy="6578907"/>
          </a:xfrm>
          <a:prstGeom prst="rect">
            <a:avLst/>
          </a:prstGeom>
        </p:spPr>
      </p:pic>
    </p:spTree>
    <p:extLst>
      <p:ext uri="{BB962C8B-B14F-4D97-AF65-F5344CB8AC3E}">
        <p14:creationId xmlns:p14="http://schemas.microsoft.com/office/powerpoint/2010/main" val="3636308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33</a:t>
            </a:fld>
            <a:endParaRPr lang="es-ES_tradnl"/>
          </a:p>
        </p:txBody>
      </p:sp>
      <p:pic>
        <p:nvPicPr>
          <p:cNvPr id="6" name="Imagen 5"/>
          <p:cNvPicPr>
            <a:picLocks noChangeAspect="1"/>
          </p:cNvPicPr>
          <p:nvPr/>
        </p:nvPicPr>
        <p:blipFill rotWithShape="1">
          <a:blip r:embed="rId2"/>
          <a:srcRect l="22475" t="14844" r="21193" b="10156"/>
          <a:stretch/>
        </p:blipFill>
        <p:spPr>
          <a:xfrm>
            <a:off x="1814513" y="-1"/>
            <a:ext cx="9174807" cy="6867691"/>
          </a:xfrm>
          <a:prstGeom prst="rect">
            <a:avLst/>
          </a:prstGeom>
        </p:spPr>
      </p:pic>
    </p:spTree>
    <p:extLst>
      <p:ext uri="{BB962C8B-B14F-4D97-AF65-F5344CB8AC3E}">
        <p14:creationId xmlns:p14="http://schemas.microsoft.com/office/powerpoint/2010/main" val="4058017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34</a:t>
            </a:fld>
            <a:endParaRPr lang="es-ES_tradnl"/>
          </a:p>
        </p:txBody>
      </p:sp>
      <p:pic>
        <p:nvPicPr>
          <p:cNvPr id="2" name="Imagen 1"/>
          <p:cNvPicPr>
            <a:picLocks noChangeAspect="1"/>
          </p:cNvPicPr>
          <p:nvPr/>
        </p:nvPicPr>
        <p:blipFill rotWithShape="1">
          <a:blip r:embed="rId2"/>
          <a:srcRect l="22585" t="12500" r="20974" b="12110"/>
          <a:stretch/>
        </p:blipFill>
        <p:spPr>
          <a:xfrm>
            <a:off x="1628775" y="0"/>
            <a:ext cx="9157103" cy="6876735"/>
          </a:xfrm>
          <a:prstGeom prst="rect">
            <a:avLst/>
          </a:prstGeom>
        </p:spPr>
      </p:pic>
    </p:spTree>
    <p:extLst>
      <p:ext uri="{BB962C8B-B14F-4D97-AF65-F5344CB8AC3E}">
        <p14:creationId xmlns:p14="http://schemas.microsoft.com/office/powerpoint/2010/main" val="1886843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35</a:t>
            </a:fld>
            <a:endParaRPr lang="es-ES_tradnl"/>
          </a:p>
        </p:txBody>
      </p:sp>
      <p:pic>
        <p:nvPicPr>
          <p:cNvPr id="2" name="Imagen 1"/>
          <p:cNvPicPr>
            <a:picLocks noChangeAspect="1"/>
          </p:cNvPicPr>
          <p:nvPr/>
        </p:nvPicPr>
        <p:blipFill rotWithShape="1">
          <a:blip r:embed="rId2"/>
          <a:srcRect l="21925" t="15039" r="21852" b="10351"/>
          <a:stretch/>
        </p:blipFill>
        <p:spPr>
          <a:xfrm>
            <a:off x="1734622" y="0"/>
            <a:ext cx="9191875" cy="6858000"/>
          </a:xfrm>
          <a:prstGeom prst="rect">
            <a:avLst/>
          </a:prstGeom>
        </p:spPr>
      </p:pic>
    </p:spTree>
    <p:extLst>
      <p:ext uri="{BB962C8B-B14F-4D97-AF65-F5344CB8AC3E}">
        <p14:creationId xmlns:p14="http://schemas.microsoft.com/office/powerpoint/2010/main" val="289229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36</a:t>
            </a:fld>
            <a:endParaRPr lang="es-ES_tradnl"/>
          </a:p>
        </p:txBody>
      </p:sp>
      <p:pic>
        <p:nvPicPr>
          <p:cNvPr id="5" name="Imagen 4"/>
          <p:cNvPicPr>
            <a:picLocks noChangeAspect="1"/>
          </p:cNvPicPr>
          <p:nvPr/>
        </p:nvPicPr>
        <p:blipFill rotWithShape="1">
          <a:blip r:embed="rId2"/>
          <a:srcRect l="21706" t="18946" r="19985" b="31055"/>
          <a:stretch/>
        </p:blipFill>
        <p:spPr>
          <a:xfrm>
            <a:off x="271462" y="514350"/>
            <a:ext cx="11109983" cy="5356225"/>
          </a:xfrm>
          <a:prstGeom prst="rect">
            <a:avLst/>
          </a:prstGeom>
        </p:spPr>
      </p:pic>
    </p:spTree>
    <p:extLst>
      <p:ext uri="{BB962C8B-B14F-4D97-AF65-F5344CB8AC3E}">
        <p14:creationId xmlns:p14="http://schemas.microsoft.com/office/powerpoint/2010/main" val="628179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37</a:t>
            </a:fld>
            <a:endParaRPr lang="es-ES_tradnl"/>
          </a:p>
        </p:txBody>
      </p:sp>
      <p:sp>
        <p:nvSpPr>
          <p:cNvPr id="5" name="Título 4"/>
          <p:cNvSpPr txBox="1">
            <a:spLocks noGrp="1"/>
          </p:cNvSpPr>
          <p:nvPr>
            <p:ph type="title"/>
          </p:nvPr>
        </p:nvSpPr>
        <p:spPr>
          <a:xfrm>
            <a:off x="685801" y="590025"/>
            <a:ext cx="8298939"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E.I.P. ELABORACIÓN DE PROYECTO</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224" y="1417982"/>
            <a:ext cx="5844211" cy="2548283"/>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226" y="3966265"/>
            <a:ext cx="5844210" cy="2721926"/>
          </a:xfrm>
          <a:prstGeom prst="rect">
            <a:avLst/>
          </a:prstGeom>
        </p:spPr>
      </p:pic>
    </p:spTree>
    <p:extLst>
      <p:ext uri="{BB962C8B-B14F-4D97-AF65-F5344CB8AC3E}">
        <p14:creationId xmlns:p14="http://schemas.microsoft.com/office/powerpoint/2010/main" val="1070641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38</a:t>
            </a:fld>
            <a:endParaRPr lang="es-ES_tradnl"/>
          </a:p>
        </p:txBody>
      </p:sp>
      <p:sp>
        <p:nvSpPr>
          <p:cNvPr id="5" name="Título 4"/>
          <p:cNvSpPr txBox="1">
            <a:spLocks noGrp="1"/>
          </p:cNvSpPr>
          <p:nvPr>
            <p:ph type="title"/>
          </p:nvPr>
        </p:nvSpPr>
        <p:spPr>
          <a:xfrm>
            <a:off x="685801" y="609454"/>
            <a:ext cx="6904711"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FOTOGRAFÍAS DE LA SESIÓN</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6922" y="2028464"/>
            <a:ext cx="3344876" cy="2508657"/>
          </a:xfrm>
          <a:prstGeom prst="rect">
            <a:avLst/>
          </a:prstGeom>
          <a:effectLst>
            <a:glow rad="228600">
              <a:schemeClr val="accent2">
                <a:satMod val="175000"/>
                <a:alpha val="40000"/>
              </a:schemeClr>
            </a:glow>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06" y="2068975"/>
            <a:ext cx="3290862" cy="2468147"/>
          </a:xfrm>
          <a:prstGeom prst="rect">
            <a:avLst/>
          </a:prstGeom>
          <a:effectLst>
            <a:glow rad="228600">
              <a:schemeClr val="accent2">
                <a:satMod val="175000"/>
                <a:alpha val="40000"/>
              </a:schemeClr>
            </a:glow>
          </a:effectLst>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514" y="2068974"/>
            <a:ext cx="3290862" cy="2468147"/>
          </a:xfrm>
          <a:prstGeom prst="rect">
            <a:avLst/>
          </a:prstGeom>
          <a:effectLst>
            <a:glow rad="228600">
              <a:schemeClr val="accent2">
                <a:satMod val="175000"/>
                <a:alpha val="40000"/>
              </a:schemeClr>
            </a:glow>
          </a:effectLst>
        </p:spPr>
      </p:pic>
      <p:sp>
        <p:nvSpPr>
          <p:cNvPr id="9" name="CuadroTexto 8"/>
          <p:cNvSpPr txBox="1"/>
          <p:nvPr/>
        </p:nvSpPr>
        <p:spPr>
          <a:xfrm>
            <a:off x="11042248" y="4834516"/>
            <a:ext cx="782265" cy="369332"/>
          </a:xfrm>
          <a:prstGeom prst="rect">
            <a:avLst/>
          </a:prstGeom>
          <a:noFill/>
        </p:spPr>
        <p:txBody>
          <a:bodyPr wrap="none" rtlCol="0">
            <a:spAutoFit/>
          </a:bodyPr>
          <a:lstStyle/>
          <a:p>
            <a:r>
              <a:rPr lang="es-ES_tradnl" b="1" u="sng" smtClean="0"/>
              <a:t>2ª R.T.</a:t>
            </a:r>
            <a:endParaRPr lang="es-ES_tradnl" b="1" u="sng"/>
          </a:p>
        </p:txBody>
      </p:sp>
    </p:spTree>
    <p:extLst>
      <p:ext uri="{BB962C8B-B14F-4D97-AF65-F5344CB8AC3E}">
        <p14:creationId xmlns:p14="http://schemas.microsoft.com/office/powerpoint/2010/main" val="72792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39</a:t>
            </a:fld>
            <a:endParaRPr lang="es-ES_tradnl"/>
          </a:p>
        </p:txBody>
      </p:sp>
      <p:sp>
        <p:nvSpPr>
          <p:cNvPr id="5" name="Título 4"/>
          <p:cNvSpPr txBox="1">
            <a:spLocks noGrp="1"/>
          </p:cNvSpPr>
          <p:nvPr>
            <p:ph type="title"/>
          </p:nvPr>
        </p:nvSpPr>
        <p:spPr>
          <a:xfrm>
            <a:off x="685801" y="737569"/>
            <a:ext cx="9426555"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EVALUACIÓN. TIPOS DE HERRAMIENTAS</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Y APRENDIZAJES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91" y="2108361"/>
            <a:ext cx="5016286" cy="3762214"/>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08361"/>
            <a:ext cx="5016285" cy="3762214"/>
          </a:xfrm>
          <a:prstGeom prst="rect">
            <a:avLst/>
          </a:prstGeom>
        </p:spPr>
      </p:pic>
    </p:spTree>
    <p:extLst>
      <p:ext uri="{BB962C8B-B14F-4D97-AF65-F5344CB8AC3E}">
        <p14:creationId xmlns:p14="http://schemas.microsoft.com/office/powerpoint/2010/main" val="197960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173702" y="5547409"/>
            <a:ext cx="5647700" cy="646331"/>
          </a:xfrm>
          <a:prstGeom prst="rect">
            <a:avLst/>
          </a:prstGeom>
          <a:noFill/>
        </p:spPr>
        <p:txBody>
          <a:bodyPr wrap="none" rtlCol="0">
            <a:spAutoFit/>
          </a:bodyPr>
          <a:lstStyle/>
          <a:p>
            <a:r>
              <a:rPr lang="es-ES_tradnl" sz="3600" b="1" smtClean="0">
                <a:solidFill>
                  <a:srgbClr val="002060"/>
                </a:solidFill>
                <a:effectLst>
                  <a:glow rad="228600">
                    <a:schemeClr val="accent2">
                      <a:satMod val="175000"/>
                      <a:alpha val="40000"/>
                    </a:schemeClr>
                  </a:glow>
                </a:effectLst>
                <a:latin typeface="Arial" charset="0"/>
                <a:ea typeface="Arial" charset="0"/>
                <a:cs typeface="Arial" charset="0"/>
              </a:rPr>
              <a:t>¿Una mirada al cosmos?</a:t>
            </a:r>
            <a:endParaRPr lang="es-ES_tradnl" sz="3600" b="1">
              <a:solidFill>
                <a:srgbClr val="002060"/>
              </a:solidFill>
              <a:effectLst>
                <a:glow rad="228600">
                  <a:schemeClr val="accent2">
                    <a:satMod val="175000"/>
                    <a:alpha val="40000"/>
                  </a:schemeClr>
                </a:glow>
              </a:effectLst>
              <a:latin typeface="Arial" charset="0"/>
              <a:ea typeface="Arial" charset="0"/>
              <a:cs typeface="Arial" charset="0"/>
            </a:endParaRPr>
          </a:p>
        </p:txBody>
      </p:sp>
      <p:sp>
        <p:nvSpPr>
          <p:cNvPr id="12" name="CuadroTexto 11"/>
          <p:cNvSpPr txBox="1"/>
          <p:nvPr/>
        </p:nvSpPr>
        <p:spPr>
          <a:xfrm>
            <a:off x="1813056" y="2169041"/>
            <a:ext cx="8553689" cy="3323987"/>
          </a:xfrm>
          <a:prstGeom prst="rect">
            <a:avLst/>
          </a:prstGeom>
          <a:noFill/>
        </p:spPr>
        <p:txBody>
          <a:bodyPr wrap="square" rtlCol="0">
            <a:spAutoFit/>
          </a:bodyPr>
          <a:lstStyle/>
          <a:p>
            <a:pPr algn="just"/>
            <a:r>
              <a:rPr lang="es-ES_tradnl" sz="1400" dirty="0" smtClean="0">
                <a:latin typeface="Arial" charset="0"/>
                <a:ea typeface="Arial" charset="0"/>
                <a:cs typeface="Arial" charset="0"/>
              </a:rPr>
              <a:t>El desarrollo de competencias de nuestros estudiantes no se daría, sin la aportación de los conocimientos</a:t>
            </a:r>
          </a:p>
          <a:p>
            <a:pPr algn="just"/>
            <a:r>
              <a:rPr lang="es-ES_tradnl" sz="1400" dirty="0" smtClean="0">
                <a:latin typeface="Arial" charset="0"/>
                <a:ea typeface="Arial" charset="0"/>
                <a:cs typeface="Arial" charset="0"/>
              </a:rPr>
              <a:t>y contenidos temáticos vertidos por sus diferentes docentes, desarrollados a través de su vida estudiantil, </a:t>
            </a:r>
          </a:p>
          <a:p>
            <a:pPr algn="just"/>
            <a:r>
              <a:rPr lang="es-ES_tradnl" sz="1400" dirty="0" smtClean="0">
                <a:latin typeface="Arial" charset="0"/>
                <a:ea typeface="Arial" charset="0"/>
                <a:cs typeface="Arial" charset="0"/>
              </a:rPr>
              <a:t>por lo que en consenso y tomando en cuenta los intereses de nuestros alumnos con respecto a:</a:t>
            </a:r>
          </a:p>
          <a:p>
            <a:pPr algn="just"/>
            <a:r>
              <a:rPr lang="es-ES_tradnl" sz="1400" dirty="0" smtClean="0">
                <a:latin typeface="Arial" charset="0"/>
                <a:ea typeface="Arial" charset="0"/>
                <a:cs typeface="Arial" charset="0"/>
              </a:rPr>
              <a:t> </a:t>
            </a:r>
          </a:p>
          <a:p>
            <a:pPr algn="just"/>
            <a:r>
              <a:rPr lang="es-ES_tradnl" sz="1400" b="1" dirty="0" smtClean="0">
                <a:latin typeface="Arial" charset="0"/>
                <a:ea typeface="Arial" charset="0"/>
                <a:cs typeface="Arial" charset="0"/>
              </a:rPr>
              <a:t>¿Cuántas veces miras tu Bóveda Celestre? y</a:t>
            </a:r>
            <a:r>
              <a:rPr lang="es-ES_tradnl" sz="1400" b="1" dirty="0">
                <a:latin typeface="Arial" charset="0"/>
                <a:ea typeface="Arial" charset="0"/>
                <a:cs typeface="Arial" charset="0"/>
              </a:rPr>
              <a:t> </a:t>
            </a:r>
            <a:r>
              <a:rPr lang="es-ES_tradnl" sz="1400" b="1" dirty="0" smtClean="0">
                <a:latin typeface="Arial" charset="0"/>
                <a:ea typeface="Arial" charset="0"/>
                <a:cs typeface="Arial" charset="0"/>
              </a:rPr>
              <a:t>¿Qué piensas sobre el Universo en el que habitas?,</a:t>
            </a:r>
          </a:p>
          <a:p>
            <a:pPr algn="just"/>
            <a:endParaRPr lang="es-ES_tradnl" sz="1400" dirty="0" smtClean="0">
              <a:latin typeface="Arial" charset="0"/>
              <a:ea typeface="Arial" charset="0"/>
              <a:cs typeface="Arial" charset="0"/>
            </a:endParaRPr>
          </a:p>
          <a:p>
            <a:pPr algn="just"/>
            <a:r>
              <a:rPr lang="es-ES_tradnl" sz="1400" dirty="0" smtClean="0">
                <a:latin typeface="Arial" charset="0"/>
                <a:ea typeface="Arial" charset="0"/>
                <a:cs typeface="Arial" charset="0"/>
              </a:rPr>
              <a:t>llegamos a la conclusión de trabajar en el diseño, elaboración y construcción de una Bóveda Celeste, que nos permitiera Intersectar los intereses de los alumnos respecto a su origen en el universo por otro lado lograr una conjunción de los diferente saberes adquiridos significativamente por nuestros alumnos durante su vida estudiantil con relación al cosmos, y por tanto donde consideremos que se realiza una transversalidad de saberes, a través de los diferentes contenidos que se tratan en las asignaturas que se les imparte en el bachillerato.</a:t>
            </a:r>
          </a:p>
          <a:p>
            <a:pPr algn="just"/>
            <a:endParaRPr lang="es-ES_tradnl" sz="1400" dirty="0" smtClean="0">
              <a:latin typeface="Arial" charset="0"/>
              <a:ea typeface="Arial" charset="0"/>
              <a:cs typeface="Arial" charset="0"/>
            </a:endParaRPr>
          </a:p>
          <a:p>
            <a:pPr algn="just"/>
            <a:r>
              <a:rPr lang="es-ES_tradnl" sz="1400" dirty="0" smtClean="0">
                <a:latin typeface="Arial" charset="0"/>
                <a:ea typeface="Arial" charset="0"/>
                <a:cs typeface="Arial" charset="0"/>
              </a:rPr>
              <a:t>Estamos ciertos que las asignaturas antes mencionadas comparten disciplinariamente contenidos centrales y fundamentales que se aplicaran para la elaboración de este proyecto.</a:t>
            </a:r>
            <a:endParaRPr lang="es-ES_tradnl" sz="1400" dirty="0">
              <a:latin typeface="Arial" charset="0"/>
              <a:ea typeface="Arial" charset="0"/>
              <a:cs typeface="Arial" charset="0"/>
            </a:endParaRPr>
          </a:p>
        </p:txBody>
      </p:sp>
      <p:sp>
        <p:nvSpPr>
          <p:cNvPr id="15" name="Marcador de número de diapositiva 14"/>
          <p:cNvSpPr>
            <a:spLocks noGrp="1"/>
          </p:cNvSpPr>
          <p:nvPr>
            <p:ph type="sldNum" sz="quarter" idx="12"/>
          </p:nvPr>
        </p:nvSpPr>
        <p:spPr/>
        <p:txBody>
          <a:bodyPr/>
          <a:lstStyle/>
          <a:p>
            <a:fld id="{97AA37A8-2A8F-A24A-9812-8292EB35CB79}" type="slidenum">
              <a:rPr lang="es-ES_tradnl" smtClean="0"/>
              <a:t>4</a:t>
            </a:fld>
            <a:endParaRPr lang="es-ES_tradnl"/>
          </a:p>
        </p:txBody>
      </p:sp>
      <p:sp>
        <p:nvSpPr>
          <p:cNvPr id="16" name="CuadroTexto 15"/>
          <p:cNvSpPr txBox="1"/>
          <p:nvPr/>
        </p:nvSpPr>
        <p:spPr>
          <a:xfrm>
            <a:off x="1700542" y="148147"/>
            <a:ext cx="8594019" cy="1446550"/>
          </a:xfrm>
          <a:prstGeom prst="rect">
            <a:avLst/>
          </a:prstGeom>
          <a:noFill/>
          <a:ln>
            <a:noFill/>
          </a:ln>
        </p:spPr>
        <p:txBody>
          <a:bodyPr wrap="none" rtlCol="0">
            <a:spAutoFit/>
            <a:scene3d>
              <a:camera prst="orthographicFront"/>
              <a:lightRig rig="harsh" dir="t"/>
            </a:scene3d>
            <a:sp3d extrusionH="57150" prstMaterial="matte">
              <a:bevelT w="63500" h="12700" prst="coolSlant"/>
              <a:contourClr>
                <a:schemeClr val="bg1">
                  <a:lumMod val="65000"/>
                </a:schemeClr>
              </a:contourClr>
            </a:sp3d>
          </a:bodyPr>
          <a:lstStyle/>
          <a:p>
            <a:r>
              <a:rPr lang="es-MX" sz="8800" b="1" u="sng" dirty="0" smtClean="0">
                <a:ln/>
                <a:solidFill>
                  <a:srgbClr val="002060"/>
                </a:solidFill>
                <a:effectLst>
                  <a:glow rad="63500">
                    <a:schemeClr val="accent2">
                      <a:satMod val="175000"/>
                      <a:alpha val="40000"/>
                    </a:schemeClr>
                  </a:glow>
                  <a:outerShdw blurRad="50800" dist="76200" dir="16200000" rotWithShape="0">
                    <a:prstClr val="black">
                      <a:alpha val="40000"/>
                    </a:prstClr>
                  </a:outerShdw>
                  <a:reflection blurRad="6350" stA="60000" endA="900" endPos="60000" dist="29997" dir="5400000" sy="-100000" algn="bl" rotWithShape="0"/>
                </a:effectLst>
                <a:latin typeface="Arial" charset="0"/>
                <a:ea typeface="Arial" charset="0"/>
                <a:cs typeface="Arial" charset="0"/>
              </a:rPr>
              <a:t>Bóveda Celeste</a:t>
            </a:r>
            <a:endParaRPr lang="es-ES_tradnl" sz="8800" b="1" dirty="0">
              <a:ln/>
              <a:solidFill>
                <a:srgbClr val="002060"/>
              </a:solidFill>
              <a:effectLst>
                <a:glow rad="63500">
                  <a:schemeClr val="accent2">
                    <a:satMod val="175000"/>
                    <a:alpha val="40000"/>
                  </a:schemeClr>
                </a:glow>
                <a:outerShdw blurRad="50800" dist="76200" dir="16200000" rotWithShape="0">
                  <a:prstClr val="black">
                    <a:alpha val="40000"/>
                  </a:prstClr>
                </a:outerShdw>
                <a:reflection blurRad="6350" stA="60000" endA="900" endPos="60000" dist="29997" dir="5400000" sy="-100000" algn="bl" rotWithShape="0"/>
              </a:effectLst>
            </a:endParaRPr>
          </a:p>
        </p:txBody>
      </p:sp>
    </p:spTree>
    <p:extLst>
      <p:ext uri="{BB962C8B-B14F-4D97-AF65-F5344CB8AC3E}">
        <p14:creationId xmlns:p14="http://schemas.microsoft.com/office/powerpoint/2010/main" val="1068930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40</a:t>
            </a:fld>
            <a:endParaRPr lang="es-ES_tradnl"/>
          </a:p>
        </p:txBody>
      </p:sp>
      <p:sp>
        <p:nvSpPr>
          <p:cNvPr id="5" name="Título 4"/>
          <p:cNvSpPr txBox="1">
            <a:spLocks noGrp="1"/>
          </p:cNvSpPr>
          <p:nvPr>
            <p:ph type="title"/>
          </p:nvPr>
        </p:nvSpPr>
        <p:spPr>
          <a:xfrm>
            <a:off x="685800" y="621029"/>
            <a:ext cx="1056404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EVALUACIÓN. FORMATOS. PRERREQUISITOS.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476" y="1390461"/>
            <a:ext cx="7590941" cy="5297058"/>
          </a:xfrm>
          <a:prstGeom prst="rect">
            <a:avLst/>
          </a:prstGeom>
        </p:spPr>
      </p:pic>
    </p:spTree>
    <p:extLst>
      <p:ext uri="{BB962C8B-B14F-4D97-AF65-F5344CB8AC3E}">
        <p14:creationId xmlns:p14="http://schemas.microsoft.com/office/powerpoint/2010/main" val="1812832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41</a:t>
            </a:fld>
            <a:endParaRPr lang="es-ES_tradnl"/>
          </a:p>
        </p:txBody>
      </p:sp>
      <p:sp>
        <p:nvSpPr>
          <p:cNvPr id="5" name="Título 4"/>
          <p:cNvSpPr txBox="1">
            <a:spLocks noGrp="1"/>
          </p:cNvSpPr>
          <p:nvPr>
            <p:ph type="title"/>
          </p:nvPr>
        </p:nvSpPr>
        <p:spPr>
          <a:xfrm>
            <a:off x="685800" y="413477"/>
            <a:ext cx="6314806"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EVALUACIÓN. FORMATOS. </a:t>
            </a:r>
            <a:r>
              <a:rPr lang="es-ES_tradnl"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
            </a:r>
            <a:br>
              <a:rPr lang="es-ES_tradnl"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GRUPO HETEROGÉNEO.</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34" y="1672526"/>
            <a:ext cx="3517869" cy="4575874"/>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213" y="1672526"/>
            <a:ext cx="3619609" cy="460428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832" y="1613806"/>
            <a:ext cx="3504787" cy="2481020"/>
          </a:xfrm>
          <a:prstGeom prst="rect">
            <a:avLst/>
          </a:prstGeom>
        </p:spPr>
      </p:pic>
    </p:spTree>
    <p:extLst>
      <p:ext uri="{BB962C8B-B14F-4D97-AF65-F5344CB8AC3E}">
        <p14:creationId xmlns:p14="http://schemas.microsoft.com/office/powerpoint/2010/main" val="532999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5801" y="976393"/>
            <a:ext cx="10131425" cy="7113722"/>
          </a:xfrm>
        </p:spPr>
        <p:txBody>
          <a:bodyPr>
            <a:normAutofit/>
          </a:bodyPr>
          <a:lstStyle/>
          <a:p>
            <a:pPr algn="just"/>
            <a:r>
              <a:rPr lang="es-ES_tradnl" sz="2000" b="1" dirty="0" smtClean="0">
                <a:latin typeface="Arial" charset="0"/>
                <a:ea typeface="Arial" charset="0"/>
                <a:cs typeface="Arial" charset="0"/>
              </a:rPr>
              <a:t>Escoger el tema para la elaboración de la Infografía.</a:t>
            </a:r>
            <a:endParaRPr lang="es-ES_tradnl" sz="2000" b="1" dirty="0">
              <a:latin typeface="Arial" charset="0"/>
              <a:ea typeface="Arial" charset="0"/>
              <a:cs typeface="Arial" charset="0"/>
            </a:endParaRPr>
          </a:p>
          <a:p>
            <a:pPr algn="just"/>
            <a:r>
              <a:rPr lang="es-ES_tradnl" sz="2000" b="1" dirty="0" smtClean="0">
                <a:latin typeface="Arial" charset="0"/>
                <a:ea typeface="Arial" charset="0"/>
                <a:cs typeface="Arial" charset="0"/>
              </a:rPr>
              <a:t>Realizar una búsqueda sobre el tema, para tener todo el conocimiento posible.</a:t>
            </a:r>
            <a:endParaRPr lang="es-ES_tradnl" sz="2000" b="1" dirty="0">
              <a:latin typeface="Arial" charset="0"/>
              <a:ea typeface="Arial" charset="0"/>
              <a:cs typeface="Arial" charset="0"/>
            </a:endParaRPr>
          </a:p>
          <a:p>
            <a:pPr algn="just"/>
            <a:r>
              <a:rPr lang="es-ES_tradnl" sz="2000" b="1" dirty="0" smtClean="0">
                <a:latin typeface="Arial" charset="0"/>
                <a:ea typeface="Arial" charset="0"/>
                <a:cs typeface="Arial" charset="0"/>
              </a:rPr>
              <a:t>Organizar </a:t>
            </a:r>
            <a:r>
              <a:rPr lang="es-ES_tradnl" sz="2000" b="1" dirty="0">
                <a:latin typeface="Arial" charset="0"/>
                <a:ea typeface="Arial" charset="0"/>
                <a:cs typeface="Arial" charset="0"/>
              </a:rPr>
              <a:t>las </a:t>
            </a:r>
            <a:r>
              <a:rPr lang="es-ES_tradnl" sz="2000" b="1" dirty="0" smtClean="0">
                <a:latin typeface="Arial" charset="0"/>
                <a:ea typeface="Arial" charset="0"/>
                <a:cs typeface="Arial" charset="0"/>
              </a:rPr>
              <a:t>ideas y seleccionar la información necesaria.</a:t>
            </a:r>
          </a:p>
          <a:p>
            <a:pPr algn="just"/>
            <a:r>
              <a:rPr lang="es-ES_tradnl" sz="2000" b="1" dirty="0" smtClean="0">
                <a:latin typeface="Arial" charset="0"/>
                <a:ea typeface="Arial" charset="0"/>
                <a:cs typeface="Arial" charset="0"/>
              </a:rPr>
              <a:t>Elaborar un boceto de la infografía, manejando un diseño sencillo y entendible.</a:t>
            </a:r>
          </a:p>
          <a:p>
            <a:pPr algn="just"/>
            <a:r>
              <a:rPr lang="es-ES_tradnl" sz="2000" b="1" dirty="0" smtClean="0">
                <a:latin typeface="Arial" charset="0"/>
                <a:ea typeface="Arial" charset="0"/>
                <a:cs typeface="Arial" charset="0"/>
              </a:rPr>
              <a:t>Seleccionar paletas de colores, tipografías, imágenes, etc.</a:t>
            </a:r>
            <a:endParaRPr lang="es-ES_tradnl" sz="2000" b="1" dirty="0">
              <a:latin typeface="Arial" charset="0"/>
              <a:ea typeface="Arial" charset="0"/>
              <a:cs typeface="Arial" charset="0"/>
            </a:endParaRPr>
          </a:p>
          <a:p>
            <a:pPr algn="just"/>
            <a:r>
              <a:rPr lang="es-ES_tradnl" sz="2000" b="1" dirty="0" smtClean="0">
                <a:latin typeface="Arial" charset="0"/>
                <a:ea typeface="Arial" charset="0"/>
                <a:cs typeface="Arial" charset="0"/>
              </a:rPr>
              <a:t>Diseñar la infografía de manera más formal, maquetando con colores y espacios para imágenes</a:t>
            </a:r>
            <a:r>
              <a:rPr lang="es-ES_tradnl" sz="2000" b="1" i="1" dirty="0" smtClean="0">
                <a:latin typeface="Arial" charset="0"/>
                <a:ea typeface="Arial" charset="0"/>
                <a:cs typeface="Arial" charset="0"/>
              </a:rPr>
              <a:t> etc.</a:t>
            </a:r>
            <a:r>
              <a:rPr lang="es-ES_tradnl" sz="2000" b="1" dirty="0">
                <a:latin typeface="Arial" charset="0"/>
                <a:ea typeface="Arial" charset="0"/>
                <a:cs typeface="Arial" charset="0"/>
              </a:rPr>
              <a:t> </a:t>
            </a:r>
          </a:p>
          <a:p>
            <a:pPr algn="just"/>
            <a:r>
              <a:rPr lang="es-ES_tradnl" sz="2000" b="1" dirty="0" smtClean="0">
                <a:latin typeface="Arial" charset="0"/>
                <a:ea typeface="Arial" charset="0"/>
                <a:cs typeface="Arial" charset="0"/>
              </a:rPr>
              <a:t>Utilizar los programas de diseño adecuados para la elaboración de dicha infografía.</a:t>
            </a:r>
            <a:endParaRPr lang="es-ES_tradnl" sz="2000" b="1" dirty="0">
              <a:latin typeface="Arial" charset="0"/>
              <a:ea typeface="Arial" charset="0"/>
              <a:cs typeface="Arial" charset="0"/>
            </a:endParaRPr>
          </a:p>
          <a:p>
            <a:pPr algn="just"/>
            <a:endParaRPr lang="es-ES_tradnl" sz="2000" b="1" dirty="0">
              <a:latin typeface="Arial" charset="0"/>
              <a:ea typeface="Arial" charset="0"/>
              <a:cs typeface="Arial" charset="0"/>
            </a:endParaRPr>
          </a:p>
        </p:txBody>
      </p:sp>
      <p:sp>
        <p:nvSpPr>
          <p:cNvPr id="4" name="Marcador de número de diapositiva 3"/>
          <p:cNvSpPr>
            <a:spLocks noGrp="1"/>
          </p:cNvSpPr>
          <p:nvPr>
            <p:ph type="sldNum" sz="quarter" idx="12"/>
          </p:nvPr>
        </p:nvSpPr>
        <p:spPr/>
        <p:txBody>
          <a:bodyPr/>
          <a:lstStyle/>
          <a:p>
            <a:fld id="{97AA37A8-2A8F-A24A-9812-8292EB35CB79}" type="slidenum">
              <a:rPr lang="es-ES_tradnl" smtClean="0"/>
              <a:t>42</a:t>
            </a:fld>
            <a:endParaRPr lang="es-ES_tradnl"/>
          </a:p>
        </p:txBody>
      </p:sp>
      <p:sp>
        <p:nvSpPr>
          <p:cNvPr id="5" name="Título 4"/>
          <p:cNvSpPr txBox="1">
            <a:spLocks noGrp="1"/>
          </p:cNvSpPr>
          <p:nvPr>
            <p:ph type="title"/>
          </p:nvPr>
        </p:nvSpPr>
        <p:spPr>
          <a:xfrm>
            <a:off x="685801" y="737569"/>
            <a:ext cx="7921977" cy="1200329"/>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LISTA DE PASOS PARA REALIZAR </a:t>
            </a:r>
            <a:b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br>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UNA INFORGRAFÍA DIGITAL</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Tree>
    <p:extLst>
      <p:ext uri="{BB962C8B-B14F-4D97-AF65-F5344CB8AC3E}">
        <p14:creationId xmlns:p14="http://schemas.microsoft.com/office/powerpoint/2010/main" val="1387439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43</a:t>
            </a:fld>
            <a:endParaRPr lang="es-ES_tradnl"/>
          </a:p>
        </p:txBody>
      </p:sp>
      <p:sp>
        <p:nvSpPr>
          <p:cNvPr id="6" name="Título 4"/>
          <p:cNvSpPr txBox="1">
            <a:spLocks noGrp="1"/>
          </p:cNvSpPr>
          <p:nvPr>
            <p:ph type="title"/>
          </p:nvPr>
        </p:nvSpPr>
        <p:spPr>
          <a:xfrm>
            <a:off x="685801" y="702051"/>
            <a:ext cx="350185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INFORGRAFÍA.</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424" y="1025216"/>
            <a:ext cx="3728533" cy="5610386"/>
          </a:xfrm>
          <a:prstGeom prst="rect">
            <a:avLst/>
          </a:prstGeom>
        </p:spPr>
      </p:pic>
    </p:spTree>
    <p:extLst>
      <p:ext uri="{BB962C8B-B14F-4D97-AF65-F5344CB8AC3E}">
        <p14:creationId xmlns:p14="http://schemas.microsoft.com/office/powerpoint/2010/main" val="47745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44</a:t>
            </a:fld>
            <a:endParaRPr lang="es-ES_tradnl"/>
          </a:p>
        </p:txBody>
      </p:sp>
      <p:sp>
        <p:nvSpPr>
          <p:cNvPr id="5" name="Título 4"/>
          <p:cNvSpPr txBox="1">
            <a:spLocks noGrp="1"/>
          </p:cNvSpPr>
          <p:nvPr>
            <p:ph type="title"/>
          </p:nvPr>
        </p:nvSpPr>
        <p:spPr>
          <a:xfrm>
            <a:off x="685801" y="806223"/>
            <a:ext cx="687880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Reflexiones personales.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2" name="CuadroTexto 1"/>
          <p:cNvSpPr txBox="1"/>
          <p:nvPr/>
        </p:nvSpPr>
        <p:spPr>
          <a:xfrm>
            <a:off x="685804" y="1573078"/>
            <a:ext cx="10658472" cy="5355312"/>
          </a:xfrm>
          <a:prstGeom prst="rect">
            <a:avLst/>
          </a:prstGeom>
          <a:noFill/>
        </p:spPr>
        <p:txBody>
          <a:bodyPr wrap="square" rtlCol="0">
            <a:spAutoFit/>
          </a:bodyPr>
          <a:lstStyle/>
          <a:p>
            <a:r>
              <a:rPr lang="es-ES_tradnl" b="1" dirty="0" smtClean="0">
                <a:latin typeface="Arial" charset="0"/>
                <a:ea typeface="Arial" charset="0"/>
                <a:cs typeface="Arial" charset="0"/>
              </a:rPr>
              <a:t>ING. SANDRA </a:t>
            </a:r>
            <a:r>
              <a:rPr lang="es-ES_tradnl" b="1" dirty="0" smtClean="0">
                <a:latin typeface="Arial" charset="0"/>
                <a:ea typeface="Arial" charset="0"/>
                <a:cs typeface="Arial" charset="0"/>
              </a:rPr>
              <a:t>HERNÁNDEZ</a:t>
            </a:r>
          </a:p>
          <a:p>
            <a:endParaRPr lang="es-ES_tradnl" b="1" dirty="0" smtClean="0">
              <a:latin typeface="Arial" charset="0"/>
              <a:ea typeface="Arial" charset="0"/>
              <a:cs typeface="Arial" charset="0"/>
            </a:endParaRPr>
          </a:p>
          <a:p>
            <a:r>
              <a:rPr lang="es-MX" b="1" dirty="0">
                <a:latin typeface="Arial" charset="0"/>
                <a:ea typeface="Arial" charset="0"/>
                <a:cs typeface="Arial" charset="0"/>
              </a:rPr>
              <a:t>Reflexión: Sandra Jacqueline Hernández González Informática</a:t>
            </a:r>
            <a:r>
              <a:rPr lang="es-MX" b="1" dirty="0" smtClean="0">
                <a:latin typeface="Arial" charset="0"/>
                <a:ea typeface="Arial" charset="0"/>
                <a:cs typeface="Arial" charset="0"/>
              </a:rPr>
              <a:t>. Todos </a:t>
            </a:r>
            <a:r>
              <a:rPr lang="es-MX" b="1" dirty="0">
                <a:latin typeface="Arial" charset="0"/>
                <a:ea typeface="Arial" charset="0"/>
                <a:cs typeface="Arial" charset="0"/>
              </a:rPr>
              <a:t>los cambios en si son difíciles de aceptar, en un principio todos se mostraban de cierta manera confundidos y con incertidumbre, poco a poco esto fue cambiando, muchos mostrando desinterés y otros más motivados con el deseo de ser el líder del grupo, en nuestro proyecto en particular quedaban algunas dudas, conforme iba avanzando se corrigieron errores que mismo Conexiones nos iba </a:t>
            </a:r>
            <a:r>
              <a:rPr lang="es-MX" b="1" dirty="0" smtClean="0">
                <a:latin typeface="Arial" charset="0"/>
                <a:ea typeface="Arial" charset="0"/>
                <a:cs typeface="Arial" charset="0"/>
              </a:rPr>
              <a:t>indicando. </a:t>
            </a:r>
          </a:p>
          <a:p>
            <a:endParaRPr lang="es-MX" b="1" dirty="0">
              <a:latin typeface="Arial" charset="0"/>
              <a:ea typeface="Arial" charset="0"/>
              <a:cs typeface="Arial" charset="0"/>
            </a:endParaRPr>
          </a:p>
          <a:p>
            <a:r>
              <a:rPr lang="es-MX" b="1" dirty="0" smtClean="0">
                <a:latin typeface="Arial" charset="0"/>
                <a:ea typeface="Arial" charset="0"/>
                <a:cs typeface="Arial" charset="0"/>
              </a:rPr>
              <a:t>Acciones </a:t>
            </a:r>
            <a:r>
              <a:rPr lang="es-MX" b="1" dirty="0">
                <a:latin typeface="Arial" charset="0"/>
                <a:ea typeface="Arial" charset="0"/>
                <a:cs typeface="Arial" charset="0"/>
              </a:rPr>
              <a:t>como el que los profesores que dando clases en mas de una escuela ellos podían indicar a cual irse o en cual deseaban trabajar, eso nos trajo complicaciones ya que en la segunda junta no se presentaron ya que se encontraban en otro centro de trabajo y los grupos comenzaron a cambiar, por lo tanto la información también</a:t>
            </a:r>
            <a:r>
              <a:rPr lang="es-MX" b="1" dirty="0" smtClean="0">
                <a:latin typeface="Arial" charset="0"/>
                <a:ea typeface="Arial" charset="0"/>
                <a:cs typeface="Arial" charset="0"/>
              </a:rPr>
              <a:t>. </a:t>
            </a:r>
          </a:p>
          <a:p>
            <a:endParaRPr lang="es-MX" b="1" dirty="0">
              <a:latin typeface="Arial" charset="0"/>
              <a:ea typeface="Arial" charset="0"/>
              <a:cs typeface="Arial" charset="0"/>
            </a:endParaRPr>
          </a:p>
          <a:p>
            <a:r>
              <a:rPr lang="es-MX" b="1" dirty="0" smtClean="0">
                <a:latin typeface="Arial" charset="0"/>
                <a:ea typeface="Arial" charset="0"/>
                <a:cs typeface="Arial" charset="0"/>
              </a:rPr>
              <a:t>A </a:t>
            </a:r>
            <a:r>
              <a:rPr lang="es-MX" b="1" dirty="0">
                <a:latin typeface="Arial" charset="0"/>
                <a:ea typeface="Arial" charset="0"/>
                <a:cs typeface="Arial" charset="0"/>
              </a:rPr>
              <a:t>todo ello también hubieron profesores comprometidos, trabajadores, que dieron más de lo que se solicitaba y se pudo hacer buen equipo con ellos</a:t>
            </a:r>
            <a:r>
              <a:rPr lang="es-MX" b="1" dirty="0" smtClean="0">
                <a:latin typeface="Arial" charset="0"/>
                <a:ea typeface="Arial" charset="0"/>
                <a:cs typeface="Arial" charset="0"/>
              </a:rPr>
              <a:t>. Creo </a:t>
            </a:r>
            <a:r>
              <a:rPr lang="es-MX" b="1" dirty="0">
                <a:latin typeface="Arial" charset="0"/>
                <a:ea typeface="Arial" charset="0"/>
                <a:cs typeface="Arial" charset="0"/>
              </a:rPr>
              <a:t>que esto que vivimos con el proyecto es el día a día, el trabajar con diferentes tipos de personas y siempre hay que ver lo bueno de cada una de ellas.</a:t>
            </a:r>
            <a:endParaRPr lang="es-ES_tradnl" b="1" dirty="0" smtClean="0">
              <a:latin typeface="Arial" charset="0"/>
              <a:ea typeface="Arial" charset="0"/>
              <a:cs typeface="Arial" charset="0"/>
            </a:endParaRPr>
          </a:p>
          <a:p>
            <a:endParaRPr lang="es-ES_tradnl" b="1" dirty="0">
              <a:latin typeface="Arial" charset="0"/>
              <a:ea typeface="Arial" charset="0"/>
              <a:cs typeface="Arial" charset="0"/>
            </a:endParaRPr>
          </a:p>
        </p:txBody>
      </p:sp>
    </p:spTree>
    <p:extLst>
      <p:ext uri="{BB962C8B-B14F-4D97-AF65-F5344CB8AC3E}">
        <p14:creationId xmlns:p14="http://schemas.microsoft.com/office/powerpoint/2010/main" val="473048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45</a:t>
            </a:fld>
            <a:endParaRPr lang="es-ES_tradnl"/>
          </a:p>
        </p:txBody>
      </p:sp>
      <p:sp>
        <p:nvSpPr>
          <p:cNvPr id="5" name="Título 4"/>
          <p:cNvSpPr txBox="1">
            <a:spLocks noGrp="1"/>
          </p:cNvSpPr>
          <p:nvPr>
            <p:ph type="title"/>
          </p:nvPr>
        </p:nvSpPr>
        <p:spPr>
          <a:xfrm>
            <a:off x="685801" y="806223"/>
            <a:ext cx="687880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Reflexiones personales.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2" name="CuadroTexto 1"/>
          <p:cNvSpPr txBox="1"/>
          <p:nvPr/>
        </p:nvSpPr>
        <p:spPr>
          <a:xfrm>
            <a:off x="685801" y="1999282"/>
            <a:ext cx="2882007" cy="646331"/>
          </a:xfrm>
          <a:prstGeom prst="rect">
            <a:avLst/>
          </a:prstGeom>
          <a:noFill/>
        </p:spPr>
        <p:txBody>
          <a:bodyPr wrap="none" rtlCol="0">
            <a:spAutoFit/>
          </a:bodyPr>
          <a:lstStyle/>
          <a:p>
            <a:r>
              <a:rPr lang="es-ES_tradnl" b="1" dirty="0" smtClean="0">
                <a:latin typeface="Arial" charset="0"/>
                <a:ea typeface="Arial" charset="0"/>
                <a:cs typeface="Arial" charset="0"/>
              </a:rPr>
              <a:t>LDG. LILIANA CALZADA</a:t>
            </a:r>
          </a:p>
          <a:p>
            <a:endParaRPr lang="es-ES_tradnl" b="1" dirty="0">
              <a:latin typeface="Arial" charset="0"/>
              <a:ea typeface="Arial" charset="0"/>
              <a:cs typeface="Arial" charset="0"/>
            </a:endParaRPr>
          </a:p>
        </p:txBody>
      </p:sp>
      <p:sp>
        <p:nvSpPr>
          <p:cNvPr id="6" name="CuadroTexto 5"/>
          <p:cNvSpPr txBox="1"/>
          <p:nvPr/>
        </p:nvSpPr>
        <p:spPr>
          <a:xfrm>
            <a:off x="1766807" y="3363132"/>
            <a:ext cx="184731" cy="369332"/>
          </a:xfrm>
          <a:prstGeom prst="rect">
            <a:avLst/>
          </a:prstGeom>
          <a:noFill/>
        </p:spPr>
        <p:txBody>
          <a:bodyPr wrap="none" rtlCol="0">
            <a:spAutoFit/>
          </a:bodyPr>
          <a:lstStyle/>
          <a:p>
            <a:endParaRPr lang="es-ES_tradnl" dirty="0"/>
          </a:p>
        </p:txBody>
      </p:sp>
      <p:sp>
        <p:nvSpPr>
          <p:cNvPr id="7" name="CuadroTexto 6"/>
          <p:cNvSpPr txBox="1"/>
          <p:nvPr/>
        </p:nvSpPr>
        <p:spPr>
          <a:xfrm>
            <a:off x="685801" y="2565654"/>
            <a:ext cx="10798443" cy="3647152"/>
          </a:xfrm>
          <a:prstGeom prst="rect">
            <a:avLst/>
          </a:prstGeom>
          <a:noFill/>
        </p:spPr>
        <p:txBody>
          <a:bodyPr wrap="square" rtlCol="0">
            <a:spAutoFit/>
          </a:bodyPr>
          <a:lstStyle/>
          <a:p>
            <a:pPr algn="just"/>
            <a:r>
              <a:rPr lang="es-ES_tradnl" sz="1600" dirty="0"/>
              <a:t>Consideramos que es un cambio importante en la manera de dar las clases, y a su vez en la enseñanza, para los alumnos, por eso creemos que es sumamente importante la participación de estos, así como la de nuestros docentes de las diversas materias, en la implementación del proyecto de la Bóveda Celeste, con el cual se sufrirá un cambio importante en la forma de abordar la enseñanza y en la aplicación de crear y cambiar nuestro entorno y en el de los alumnos para que puedan transformar su pensamiento.</a:t>
            </a:r>
          </a:p>
          <a:p>
            <a:pPr algn="just"/>
            <a:r>
              <a:rPr lang="es-ES_tradnl" sz="1600" dirty="0"/>
              <a:t>Y con ello el alumno va a interactuar con las diferentes asignaturas del bachillerato y consolidar lo aprendido con relación al cosmos, dentro de su educación básica, a través de un modelo cinético constructivo. Y con esto el alumno va a destacar su habilidad de construcción y creatividad, a través de un modelo el cual representara el cosmos, y así mismo consolidar los conocimientos en cuanto herramientas tecnológicas y digitales, para destacar sus habilidades.</a:t>
            </a:r>
          </a:p>
          <a:p>
            <a:pPr algn="just"/>
            <a:r>
              <a:rPr lang="es-ES_tradnl" sz="1600" dirty="0"/>
              <a:t> </a:t>
            </a:r>
          </a:p>
          <a:p>
            <a:pPr algn="just"/>
            <a:r>
              <a:rPr lang="es-ES_tradnl" sz="1600" dirty="0"/>
              <a:t>Consideramos que el proyecto es sumamente viable, ya que nos tenemos que concientizar que, al elaborar un proyecto de esta magnitud, los alumnos y los docentes podremos explotar todas las áreas de aprendizaje y enseñanza, de una manera más práctica y didacta, y este proyecto podemos tomarlo como piloto, para pulirlo y a su vez implementarlo en otras materias y áreas de la institución, y poder desencadenar el Aprendizaje Basado en Proyectos. </a:t>
            </a:r>
          </a:p>
          <a:p>
            <a:pPr algn="just"/>
            <a:endParaRPr lang="es-ES_tradnl" sz="800" dirty="0"/>
          </a:p>
        </p:txBody>
      </p:sp>
    </p:spTree>
    <p:extLst>
      <p:ext uri="{BB962C8B-B14F-4D97-AF65-F5344CB8AC3E}">
        <p14:creationId xmlns:p14="http://schemas.microsoft.com/office/powerpoint/2010/main" val="391080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46</a:t>
            </a:fld>
            <a:endParaRPr lang="es-ES_tradnl"/>
          </a:p>
        </p:txBody>
      </p:sp>
      <p:sp>
        <p:nvSpPr>
          <p:cNvPr id="5" name="Título 4"/>
          <p:cNvSpPr txBox="1">
            <a:spLocks noGrp="1"/>
          </p:cNvSpPr>
          <p:nvPr>
            <p:ph type="title"/>
          </p:nvPr>
        </p:nvSpPr>
        <p:spPr>
          <a:xfrm>
            <a:off x="685801" y="806223"/>
            <a:ext cx="687880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Reflexiones personales.</a:t>
            </a:r>
            <a:endPar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
        <p:nvSpPr>
          <p:cNvPr id="2" name="CuadroTexto 1"/>
          <p:cNvSpPr txBox="1"/>
          <p:nvPr/>
        </p:nvSpPr>
        <p:spPr>
          <a:xfrm>
            <a:off x="685802" y="2030278"/>
            <a:ext cx="9801224" cy="3139321"/>
          </a:xfrm>
          <a:prstGeom prst="rect">
            <a:avLst/>
          </a:prstGeom>
          <a:noFill/>
        </p:spPr>
        <p:txBody>
          <a:bodyPr wrap="square" rtlCol="0">
            <a:spAutoFit/>
          </a:bodyPr>
          <a:lstStyle/>
          <a:p>
            <a:r>
              <a:rPr lang="es-ES_tradnl" b="1" dirty="0" smtClean="0">
                <a:latin typeface="Arial" charset="0"/>
                <a:ea typeface="Arial" charset="0"/>
                <a:cs typeface="Arial" charset="0"/>
              </a:rPr>
              <a:t>ING. OCTAVIO </a:t>
            </a:r>
            <a:r>
              <a:rPr lang="es-ES_tradnl" b="1" dirty="0" smtClean="0">
                <a:latin typeface="Arial" charset="0"/>
                <a:ea typeface="Arial" charset="0"/>
                <a:cs typeface="Arial" charset="0"/>
              </a:rPr>
              <a:t>CASTAÑEDA</a:t>
            </a:r>
          </a:p>
          <a:p>
            <a:endParaRPr lang="es-ES_tradnl" b="1" dirty="0" smtClean="0">
              <a:latin typeface="Arial" charset="0"/>
              <a:ea typeface="Arial" charset="0"/>
              <a:cs typeface="Arial" charset="0"/>
            </a:endParaRPr>
          </a:p>
          <a:p>
            <a:endParaRPr lang="es-ES_tradnl" b="1" dirty="0">
              <a:latin typeface="Arial" charset="0"/>
              <a:ea typeface="Arial" charset="0"/>
              <a:cs typeface="Arial" charset="0"/>
            </a:endParaRPr>
          </a:p>
          <a:p>
            <a:r>
              <a:rPr lang="es-MX" b="1" dirty="0">
                <a:latin typeface="Arial" charset="0"/>
                <a:ea typeface="Arial" charset="0"/>
                <a:cs typeface="Arial" charset="0"/>
              </a:rPr>
              <a:t>El aprendizaje a través de este proyecto guiado por la universidad nos permitió la interacción entre los docentes y comprender de mejor forma el trabajo colaborativo utilizando la multidisciplinariedad tanto en su aplicación como el debate de los </a:t>
            </a:r>
            <a:r>
              <a:rPr lang="es-MX" b="1" dirty="0" smtClean="0">
                <a:latin typeface="Arial" charset="0"/>
                <a:ea typeface="Arial" charset="0"/>
                <a:cs typeface="Arial" charset="0"/>
              </a:rPr>
              <a:t>conceptos.</a:t>
            </a:r>
          </a:p>
          <a:p>
            <a:endParaRPr lang="es-MX" b="1" dirty="0">
              <a:latin typeface="Arial" charset="0"/>
              <a:ea typeface="Arial" charset="0"/>
              <a:cs typeface="Arial" charset="0"/>
            </a:endParaRPr>
          </a:p>
          <a:p>
            <a:r>
              <a:rPr lang="es-MX" b="1" dirty="0" smtClean="0">
                <a:latin typeface="Arial" charset="0"/>
                <a:ea typeface="Arial" charset="0"/>
                <a:cs typeface="Arial" charset="0"/>
              </a:rPr>
              <a:t>Esperamos </a:t>
            </a:r>
            <a:r>
              <a:rPr lang="es-MX" b="1" dirty="0">
                <a:latin typeface="Arial" charset="0"/>
                <a:ea typeface="Arial" charset="0"/>
                <a:cs typeface="Arial" charset="0"/>
              </a:rPr>
              <a:t>que con lo aprendido podamos aterrizar un proyecto y aplicarlo en el siguiente ciclo, para ver nuestro aprendizaje significativo aplicado a los alumnos</a:t>
            </a:r>
            <a:endParaRPr lang="es-ES_tradnl" b="1" dirty="0" smtClean="0">
              <a:latin typeface="Arial" charset="0"/>
              <a:ea typeface="Arial" charset="0"/>
              <a:cs typeface="Arial" charset="0"/>
            </a:endParaRPr>
          </a:p>
          <a:p>
            <a:endParaRPr lang="es-ES_tradnl" b="1" dirty="0">
              <a:latin typeface="Arial" charset="0"/>
              <a:ea typeface="Arial" charset="0"/>
              <a:cs typeface="Arial" charset="0"/>
            </a:endParaRPr>
          </a:p>
        </p:txBody>
      </p:sp>
    </p:spTree>
    <p:extLst>
      <p:ext uri="{BB962C8B-B14F-4D97-AF65-F5344CB8AC3E}">
        <p14:creationId xmlns:p14="http://schemas.microsoft.com/office/powerpoint/2010/main" val="1745426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1593359" y="1904340"/>
            <a:ext cx="8295797" cy="4524315"/>
          </a:xfrm>
          <a:prstGeom prst="rect">
            <a:avLst/>
          </a:prstGeom>
          <a:noFill/>
        </p:spPr>
        <p:txBody>
          <a:bodyPr wrap="none" rtlCol="0">
            <a:spAutoFit/>
          </a:bodyPr>
          <a:lstStyle/>
          <a:p>
            <a:r>
              <a:rPr lang="es-ES_tradnl" sz="1600" b="1" dirty="0" smtClean="0">
                <a:latin typeface="Arial" charset="0"/>
                <a:ea typeface="Arial" charset="0"/>
                <a:cs typeface="Arial" charset="0"/>
              </a:rPr>
              <a:t>Producto 1. C.A.I.A.C. Conclusiones Generales Interdisciplinariedad </a:t>
            </a:r>
            <a:br>
              <a:rPr lang="es-ES_tradnl" sz="1600" b="1" dirty="0" smtClean="0">
                <a:latin typeface="Arial" charset="0"/>
                <a:ea typeface="Arial" charset="0"/>
                <a:cs typeface="Arial" charset="0"/>
              </a:rPr>
            </a:br>
            <a:r>
              <a:rPr lang="es-ES_tradnl" sz="1600" b="1" dirty="0" smtClean="0">
                <a:latin typeface="Arial" charset="0"/>
                <a:ea typeface="Arial" charset="0"/>
                <a:cs typeface="Arial" charset="0"/>
              </a:rPr>
              <a:t>Producto 3. Fotografías de la sesión</a:t>
            </a:r>
            <a:br>
              <a:rPr lang="es-ES_tradnl" sz="1600" b="1" dirty="0" smtClean="0">
                <a:latin typeface="Arial" charset="0"/>
                <a:ea typeface="Arial" charset="0"/>
                <a:cs typeface="Arial" charset="0"/>
              </a:rPr>
            </a:br>
            <a:r>
              <a:rPr lang="es-ES_tradnl" sz="1600" b="1" dirty="0" smtClean="0">
                <a:latin typeface="Arial" charset="0"/>
                <a:ea typeface="Arial" charset="0"/>
                <a:cs typeface="Arial" charset="0"/>
              </a:rPr>
              <a:t>Producto 2. Fotografía de Organizador Gráfico</a:t>
            </a:r>
          </a:p>
          <a:p>
            <a:r>
              <a:rPr lang="es-ES_tradnl" sz="1600" b="1" dirty="0" smtClean="0">
                <a:latin typeface="Arial" charset="0"/>
                <a:ea typeface="Arial" charset="0"/>
                <a:cs typeface="Arial" charset="0"/>
              </a:rPr>
              <a:t>Introducción o justificación. </a:t>
            </a:r>
          </a:p>
          <a:p>
            <a:r>
              <a:rPr lang="es-ES_tradnl" sz="1600" b="1" dirty="0">
                <a:latin typeface="Arial" charset="0"/>
                <a:ea typeface="Arial" charset="0"/>
                <a:cs typeface="Arial" charset="0"/>
              </a:rPr>
              <a:t>	</a:t>
            </a:r>
            <a:r>
              <a:rPr lang="es-ES_tradnl" sz="1600" b="1" dirty="0" smtClean="0">
                <a:latin typeface="Arial" charset="0"/>
                <a:ea typeface="Arial" charset="0"/>
                <a:cs typeface="Arial" charset="0"/>
              </a:rPr>
              <a:t>Descripción del proyecto.</a:t>
            </a:r>
          </a:p>
          <a:p>
            <a:r>
              <a:rPr lang="es-ES_tradnl" sz="1600" b="1" dirty="0" smtClean="0">
                <a:latin typeface="Arial" charset="0"/>
                <a:ea typeface="Arial" charset="0"/>
                <a:cs typeface="Arial" charset="0"/>
              </a:rPr>
              <a:t>Objetivo general del proyecto.</a:t>
            </a:r>
          </a:p>
          <a:p>
            <a:r>
              <a:rPr lang="es-ES_tradnl" sz="1600" b="1" dirty="0">
                <a:latin typeface="Arial" charset="0"/>
                <a:ea typeface="Arial" charset="0"/>
                <a:cs typeface="Arial" charset="0"/>
              </a:rPr>
              <a:t>	</a:t>
            </a:r>
            <a:r>
              <a:rPr lang="es-ES_tradnl" sz="1600" b="1" dirty="0" smtClean="0">
                <a:latin typeface="Arial" charset="0"/>
                <a:ea typeface="Arial" charset="0"/>
                <a:cs typeface="Arial" charset="0"/>
              </a:rPr>
              <a:t>Objetivos o propósitos a alcanzar, de cada asignatura involucrada.</a:t>
            </a:r>
          </a:p>
          <a:p>
            <a:r>
              <a:rPr lang="es-ES_tradnl" sz="1600" b="1" dirty="0" smtClean="0">
                <a:latin typeface="Arial" charset="0"/>
                <a:ea typeface="Arial" charset="0"/>
                <a:cs typeface="Arial" charset="0"/>
              </a:rPr>
              <a:t>Pregunta/s generadora/s, pregunta/s guía, problema/s a abordar, asunto a resolver </a:t>
            </a:r>
          </a:p>
          <a:p>
            <a:r>
              <a:rPr lang="es-ES_tradnl" sz="1600" b="1" dirty="0" smtClean="0">
                <a:latin typeface="Arial" charset="0"/>
                <a:ea typeface="Arial" charset="0"/>
                <a:cs typeface="Arial" charset="0"/>
              </a:rPr>
              <a:t>o a probar, propuesta, etc., del proyecto a realizar.</a:t>
            </a:r>
          </a:p>
          <a:p>
            <a:r>
              <a:rPr lang="es-ES_tradnl" sz="1600" b="1" dirty="0" smtClean="0">
                <a:latin typeface="Arial" charset="0"/>
                <a:ea typeface="Arial" charset="0"/>
                <a:cs typeface="Arial" charset="0"/>
              </a:rPr>
              <a:t>Contenido. Temas y productos propuestos.</a:t>
            </a:r>
          </a:p>
          <a:p>
            <a:r>
              <a:rPr lang="es-ES_tradnl" sz="1600" b="1" dirty="0" smtClean="0">
                <a:latin typeface="Arial" charset="0"/>
                <a:ea typeface="Arial" charset="0"/>
                <a:cs typeface="Arial" charset="0"/>
              </a:rPr>
              <a:t>Planeación General.</a:t>
            </a:r>
          </a:p>
          <a:p>
            <a:r>
              <a:rPr lang="es-ES_tradnl" sz="1600" b="1" dirty="0" smtClean="0">
                <a:latin typeface="Arial" charset="0"/>
                <a:ea typeface="Arial" charset="0"/>
                <a:cs typeface="Arial" charset="0"/>
              </a:rPr>
              <a:t>Planeación día a día.</a:t>
            </a:r>
          </a:p>
          <a:p>
            <a:r>
              <a:rPr lang="es-ES_tradnl" sz="1600" b="1" dirty="0" smtClean="0">
                <a:latin typeface="Arial" charset="0"/>
                <a:ea typeface="Arial" charset="0"/>
                <a:cs typeface="Arial" charset="0"/>
              </a:rPr>
              <a:t>Seguimiento.</a:t>
            </a:r>
          </a:p>
          <a:p>
            <a:r>
              <a:rPr lang="es-ES_tradnl" sz="1600" b="1" dirty="0" smtClean="0">
                <a:latin typeface="Arial" charset="0"/>
                <a:ea typeface="Arial" charset="0"/>
                <a:cs typeface="Arial" charset="0"/>
              </a:rPr>
              <a:t>Evaluación.</a:t>
            </a:r>
          </a:p>
          <a:p>
            <a:r>
              <a:rPr lang="es-ES_tradnl" sz="1600" b="1" dirty="0" smtClean="0">
                <a:latin typeface="Arial" charset="0"/>
                <a:ea typeface="Arial" charset="0"/>
                <a:cs typeface="Arial" charset="0"/>
              </a:rPr>
              <a:t>Autoevaluación y coevaluación.</a:t>
            </a:r>
          </a:p>
          <a:p>
            <a:r>
              <a:rPr lang="es-ES_tradnl" sz="1600" b="1" dirty="0" smtClean="0">
                <a:latin typeface="Arial" charset="0"/>
                <a:ea typeface="Arial" charset="0"/>
                <a:cs typeface="Arial" charset="0"/>
              </a:rPr>
              <a:t>Reflexión. Grupo Interdisciplinario.</a:t>
            </a:r>
          </a:p>
          <a:p>
            <a:endParaRPr lang="es-ES_tradnl" sz="1600" b="1" dirty="0" smtClean="0">
              <a:latin typeface="Arial" charset="0"/>
              <a:ea typeface="Arial" charset="0"/>
              <a:cs typeface="Arial" charset="0"/>
            </a:endParaRPr>
          </a:p>
          <a:p>
            <a:endParaRPr lang="es-ES_tradnl" sz="1600" b="1" dirty="0"/>
          </a:p>
        </p:txBody>
      </p:sp>
      <p:sp>
        <p:nvSpPr>
          <p:cNvPr id="16" name="Marcador de número de diapositiva 15"/>
          <p:cNvSpPr>
            <a:spLocks noGrp="1"/>
          </p:cNvSpPr>
          <p:nvPr>
            <p:ph type="sldNum" sz="quarter" idx="12"/>
          </p:nvPr>
        </p:nvSpPr>
        <p:spPr/>
        <p:txBody>
          <a:bodyPr/>
          <a:lstStyle/>
          <a:p>
            <a:fld id="{97AA37A8-2A8F-A24A-9812-8292EB35CB79}" type="slidenum">
              <a:rPr lang="es-ES_tradnl" smtClean="0"/>
              <a:t>5</a:t>
            </a:fld>
            <a:endParaRPr lang="es-ES_tradnl"/>
          </a:p>
        </p:txBody>
      </p:sp>
      <p:sp>
        <p:nvSpPr>
          <p:cNvPr id="18" name="CuadroTexto 17"/>
          <p:cNvSpPr txBox="1"/>
          <p:nvPr/>
        </p:nvSpPr>
        <p:spPr>
          <a:xfrm>
            <a:off x="1593359" y="714636"/>
            <a:ext cx="563923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INDICE DE APARTADOS:</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Tree>
    <p:extLst>
      <p:ext uri="{BB962C8B-B14F-4D97-AF65-F5344CB8AC3E}">
        <p14:creationId xmlns:p14="http://schemas.microsoft.com/office/powerpoint/2010/main" val="1129712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593359" y="1936238"/>
            <a:ext cx="6769802" cy="3785652"/>
          </a:xfrm>
          <a:prstGeom prst="rect">
            <a:avLst/>
          </a:prstGeom>
          <a:noFill/>
        </p:spPr>
        <p:txBody>
          <a:bodyPr wrap="none" rtlCol="0">
            <a:spAutoFit/>
          </a:bodyPr>
          <a:lstStyle/>
          <a:p>
            <a:r>
              <a:rPr lang="es-ES_tradnl" sz="1600" b="1" dirty="0" smtClean="0">
                <a:latin typeface="Arial" charset="0"/>
                <a:ea typeface="Arial" charset="0"/>
                <a:cs typeface="Arial" charset="0"/>
              </a:rPr>
              <a:t>Reflexión. Reunión de zona.</a:t>
            </a:r>
          </a:p>
          <a:p>
            <a:r>
              <a:rPr lang="es-ES_tradnl" sz="1600" b="1" dirty="0" smtClean="0">
                <a:latin typeface="Arial" charset="0"/>
                <a:ea typeface="Arial" charset="0"/>
                <a:cs typeface="Arial" charset="0"/>
              </a:rPr>
              <a:t>Organizador Gráfico. Preguntas esenciales.</a:t>
            </a:r>
          </a:p>
          <a:p>
            <a:r>
              <a:rPr lang="es-ES_tradnl" sz="1600" b="1" dirty="0" smtClean="0">
                <a:latin typeface="Arial" charset="0"/>
                <a:ea typeface="Arial" charset="0"/>
                <a:cs typeface="Arial" charset="0"/>
              </a:rPr>
              <a:t>Organizador Gráfico. Proceso de indagación.</a:t>
            </a:r>
          </a:p>
          <a:p>
            <a:r>
              <a:rPr lang="es-ES_tradnl" sz="1600" b="1" dirty="0" smtClean="0">
                <a:latin typeface="Arial" charset="0"/>
                <a:ea typeface="Arial" charset="0"/>
                <a:cs typeface="Arial" charset="0"/>
              </a:rPr>
              <a:t>A.M.E. general.</a:t>
            </a:r>
          </a:p>
          <a:p>
            <a:r>
              <a:rPr lang="es-ES_tradnl" sz="1600" b="1" dirty="0" smtClean="0">
                <a:latin typeface="Arial" charset="0"/>
                <a:ea typeface="Arial" charset="0"/>
                <a:cs typeface="Arial" charset="0"/>
              </a:rPr>
              <a:t>E.I.P. Resumen.</a:t>
            </a:r>
          </a:p>
          <a:p>
            <a:r>
              <a:rPr lang="es-ES_tradnl" sz="1600" b="1" dirty="0" smtClean="0">
                <a:latin typeface="Arial" charset="0"/>
                <a:ea typeface="Arial" charset="0"/>
                <a:cs typeface="Arial" charset="0"/>
              </a:rPr>
              <a:t>E.I.P. Elaboración de proyecto.</a:t>
            </a:r>
          </a:p>
          <a:p>
            <a:r>
              <a:rPr lang="es-ES_tradnl" sz="1600" b="1" dirty="0" smtClean="0">
                <a:latin typeface="Arial" charset="0"/>
                <a:ea typeface="Arial" charset="0"/>
                <a:cs typeface="Arial" charset="0"/>
              </a:rPr>
              <a:t>Fotografías de la sesión tomas por la persona asignada para tal fin.</a:t>
            </a:r>
          </a:p>
          <a:p>
            <a:r>
              <a:rPr lang="es-ES_tradnl" sz="1600" b="1" dirty="0" smtClean="0">
                <a:latin typeface="Arial" charset="0"/>
                <a:ea typeface="Arial" charset="0"/>
                <a:cs typeface="Arial" charset="0"/>
              </a:rPr>
              <a:t>Evaluación. Formatos. Prerrequisitos.</a:t>
            </a:r>
          </a:p>
          <a:p>
            <a:r>
              <a:rPr lang="es-ES_tradnl" sz="1600" b="1" dirty="0" smtClean="0">
                <a:latin typeface="Arial" charset="0"/>
                <a:ea typeface="Arial" charset="0"/>
                <a:cs typeface="Arial" charset="0"/>
              </a:rPr>
              <a:t>Evaluación. Formatos. Grupo heterogéneo.</a:t>
            </a:r>
          </a:p>
          <a:p>
            <a:r>
              <a:rPr lang="es-ES_tradnl" sz="1600" b="1" dirty="0" smtClean="0">
                <a:latin typeface="Arial" charset="0"/>
                <a:ea typeface="Arial" charset="0"/>
                <a:cs typeface="Arial" charset="0"/>
              </a:rPr>
              <a:t>Listas de pasos para realizar una infografía digital</a:t>
            </a:r>
          </a:p>
          <a:p>
            <a:r>
              <a:rPr lang="es-ES_tradnl" sz="1600" b="1" dirty="0" smtClean="0">
                <a:latin typeface="Arial" charset="0"/>
                <a:ea typeface="Arial" charset="0"/>
                <a:cs typeface="Arial" charset="0"/>
              </a:rPr>
              <a:t>Infografía.</a:t>
            </a:r>
          </a:p>
          <a:p>
            <a:r>
              <a:rPr lang="es-ES_tradnl" sz="1600" b="1" dirty="0" smtClean="0">
                <a:latin typeface="Arial" charset="0"/>
                <a:ea typeface="Arial" charset="0"/>
                <a:cs typeface="Arial" charset="0"/>
              </a:rPr>
              <a:t>Reflexiones Personales.</a:t>
            </a:r>
          </a:p>
          <a:p>
            <a:endParaRPr lang="es-ES_tradnl" sz="1600" b="1" dirty="0" smtClean="0">
              <a:latin typeface="Arial" charset="0"/>
              <a:ea typeface="Arial" charset="0"/>
              <a:cs typeface="Arial" charset="0"/>
            </a:endParaRPr>
          </a:p>
          <a:p>
            <a:endParaRPr lang="es-ES_tradnl" sz="1600" b="1" dirty="0" smtClean="0">
              <a:latin typeface="Arial" charset="0"/>
              <a:ea typeface="Arial" charset="0"/>
              <a:cs typeface="Arial" charset="0"/>
            </a:endParaRPr>
          </a:p>
          <a:p>
            <a:endParaRPr lang="es-ES_tradnl" sz="1600" b="1" dirty="0"/>
          </a:p>
        </p:txBody>
      </p:sp>
      <p:sp>
        <p:nvSpPr>
          <p:cNvPr id="11" name="Marcador de número de diapositiva 10"/>
          <p:cNvSpPr>
            <a:spLocks noGrp="1"/>
          </p:cNvSpPr>
          <p:nvPr>
            <p:ph type="sldNum" sz="quarter" idx="12"/>
          </p:nvPr>
        </p:nvSpPr>
        <p:spPr/>
        <p:txBody>
          <a:bodyPr/>
          <a:lstStyle/>
          <a:p>
            <a:fld id="{97AA37A8-2A8F-A24A-9812-8292EB35CB79}" type="slidenum">
              <a:rPr lang="es-ES_tradnl" smtClean="0"/>
              <a:t>6</a:t>
            </a:fld>
            <a:endParaRPr lang="es-ES_tradnl"/>
          </a:p>
        </p:txBody>
      </p:sp>
      <p:sp>
        <p:nvSpPr>
          <p:cNvPr id="12" name="CuadroTexto 11"/>
          <p:cNvSpPr txBox="1"/>
          <p:nvPr/>
        </p:nvSpPr>
        <p:spPr>
          <a:xfrm>
            <a:off x="1593359" y="714636"/>
            <a:ext cx="5639236" cy="646331"/>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INDICE DE APARTADOS:</a:t>
            </a:r>
            <a:endParaRPr lang="es-ES_tradnl" sz="36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spTree>
    <p:extLst>
      <p:ext uri="{BB962C8B-B14F-4D97-AF65-F5344CB8AC3E}">
        <p14:creationId xmlns:p14="http://schemas.microsoft.com/office/powerpoint/2010/main" val="2090737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97AA37A8-2A8F-A24A-9812-8292EB35CB79}" type="slidenum">
              <a:rPr lang="es-ES_tradnl" smtClean="0"/>
              <a:t>7</a:t>
            </a:fld>
            <a:endParaRPr lang="es-ES_tradnl"/>
          </a:p>
        </p:txBody>
      </p:sp>
      <p:sp>
        <p:nvSpPr>
          <p:cNvPr id="6" name="CuadroTexto 5"/>
          <p:cNvSpPr txBox="1"/>
          <p:nvPr/>
        </p:nvSpPr>
        <p:spPr>
          <a:xfrm>
            <a:off x="590109" y="406291"/>
            <a:ext cx="7061549" cy="1446550"/>
          </a:xfrm>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1. </a:t>
            </a:r>
          </a:p>
          <a:p>
            <a:r>
              <a:rPr lang="es-ES_tradnl" sz="32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C.A.I.A.C. Conclusiones Generales.</a:t>
            </a:r>
          </a:p>
          <a:p>
            <a:r>
              <a:rPr lang="es-ES_tradnl" sz="20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Interdisciplinariedad.</a:t>
            </a:r>
            <a:endParaRPr lang="es-ES_tradnl" sz="20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868" y="1967024"/>
            <a:ext cx="9196776" cy="4635796"/>
          </a:xfrm>
          <a:prstGeom prst="rect">
            <a:avLst/>
          </a:prstGeom>
        </p:spPr>
      </p:pic>
    </p:spTree>
    <p:extLst>
      <p:ext uri="{BB962C8B-B14F-4D97-AF65-F5344CB8AC3E}">
        <p14:creationId xmlns:p14="http://schemas.microsoft.com/office/powerpoint/2010/main" val="1085962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8</a:t>
            </a:fld>
            <a:endParaRPr lang="es-ES_tradnl"/>
          </a:p>
        </p:txBody>
      </p:sp>
      <p:sp>
        <p:nvSpPr>
          <p:cNvPr id="5" name="Título 4"/>
          <p:cNvSpPr txBox="1">
            <a:spLocks noGrp="1"/>
          </p:cNvSpPr>
          <p:nvPr>
            <p:ph type="title"/>
          </p:nvPr>
        </p:nvSpPr>
        <p:spPr>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1. </a:t>
            </a:r>
          </a:p>
          <a:p>
            <a:r>
              <a:rPr lang="es-ES_tradnl" sz="32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C.A.I.A.C. Conclusiones Generales.</a:t>
            </a:r>
          </a:p>
          <a:p>
            <a:r>
              <a:rPr lang="es-ES_tradnl" sz="20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Interdisciplinariedad.</a:t>
            </a:r>
            <a:endParaRPr lang="es-ES_tradnl" sz="20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537" y="2208027"/>
            <a:ext cx="8989533" cy="4233046"/>
          </a:xfrm>
          <a:prstGeom prst="rect">
            <a:avLst/>
          </a:prstGeom>
        </p:spPr>
      </p:pic>
    </p:spTree>
    <p:extLst>
      <p:ext uri="{BB962C8B-B14F-4D97-AF65-F5344CB8AC3E}">
        <p14:creationId xmlns:p14="http://schemas.microsoft.com/office/powerpoint/2010/main" val="61372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97AA37A8-2A8F-A24A-9812-8292EB35CB79}" type="slidenum">
              <a:rPr lang="es-ES_tradnl" smtClean="0"/>
              <a:t>9</a:t>
            </a:fld>
            <a:endParaRPr lang="es-ES_tradnl"/>
          </a:p>
        </p:txBody>
      </p:sp>
      <p:sp>
        <p:nvSpPr>
          <p:cNvPr id="5" name="Título 4"/>
          <p:cNvSpPr txBox="1">
            <a:spLocks noGrp="1"/>
          </p:cNvSpPr>
          <p:nvPr>
            <p:ph type="title"/>
          </p:nvPr>
        </p:nvSpPr>
        <p:spPr>
          <a:prstGeom prst="rect">
            <a:avLst/>
          </a:prstGeom>
          <a:noFill/>
        </p:spPr>
        <p:txBody>
          <a:bodyPr wrap="none" rtlCol="0">
            <a:spAutoFit/>
            <a:scene3d>
              <a:camera prst="orthographicFront"/>
              <a:lightRig rig="threePt" dir="t"/>
            </a:scene3d>
            <a:sp3d extrusionH="57150">
              <a:bevelT w="38100" h="38100" prst="angle"/>
            </a:sp3d>
          </a:bodyPr>
          <a:lstStyle/>
          <a:p>
            <a:r>
              <a:rPr lang="es-ES_tradnl" sz="36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PRODUCTO 1. </a:t>
            </a:r>
          </a:p>
          <a:p>
            <a:r>
              <a:rPr lang="es-ES_tradnl" sz="32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C.A.I.A.C. Conclusiones Generales.</a:t>
            </a:r>
          </a:p>
          <a:p>
            <a:r>
              <a:rPr lang="es-ES_tradnl" sz="2000" b="1" dirty="0" smtClean="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rPr>
              <a:t>Interdisciplinariedad.</a:t>
            </a:r>
            <a:endParaRPr lang="es-ES_tradnl" sz="2000" b="1" dirty="0">
              <a:solidFill>
                <a:srgbClr val="002060"/>
              </a:solidFill>
              <a:effectLst>
                <a:outerShdw blurRad="50800" dist="76200" dir="5400000" algn="t" rotWithShape="0">
                  <a:prstClr val="black">
                    <a:alpha val="40000"/>
                  </a:prstClr>
                </a:outerShdw>
                <a:reflection blurRad="6350" stA="60000" endA="900" endPos="58000" dir="5400000" sy="-100000" algn="bl" rotWithShape="0"/>
              </a:effectLst>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2196571"/>
            <a:ext cx="10020300" cy="3543300"/>
          </a:xfrm>
          <a:prstGeom prst="rect">
            <a:avLst/>
          </a:prstGeom>
        </p:spPr>
      </p:pic>
    </p:spTree>
    <p:extLst>
      <p:ext uri="{BB962C8B-B14F-4D97-AF65-F5344CB8AC3E}">
        <p14:creationId xmlns:p14="http://schemas.microsoft.com/office/powerpoint/2010/main" val="979462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1090</TotalTime>
  <Words>1747</Words>
  <Application>Microsoft Office PowerPoint</Application>
  <PresentationFormat>Panorámica</PresentationFormat>
  <Paragraphs>275</Paragraphs>
  <Slides>46</Slides>
  <Notes>5</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46</vt:i4>
      </vt:variant>
    </vt:vector>
  </HeadingPairs>
  <TitlesOfParts>
    <vt:vector size="50" baseType="lpstr">
      <vt:lpstr>Arial</vt:lpstr>
      <vt:lpstr>Calibri</vt:lpstr>
      <vt:lpstr>Calibri Light</vt:lpstr>
      <vt:lpstr>Celestial</vt:lpstr>
      <vt:lpstr>Presentación de PowerPoint</vt:lpstr>
      <vt:lpstr>Sandra Jacqueline Hernández González</vt:lpstr>
      <vt:lpstr>Ciclo Escolar 2018 - 2019</vt:lpstr>
      <vt:lpstr>Presentación de PowerPoint</vt:lpstr>
      <vt:lpstr>Presentación de PowerPoint</vt:lpstr>
      <vt:lpstr>Presentación de PowerPoint</vt:lpstr>
      <vt:lpstr>Presentación de PowerPoint</vt:lpstr>
      <vt:lpstr>PRODUCTO 1.  C.A.I.A.C. Conclusiones Generales. Interdisciplinariedad.</vt:lpstr>
      <vt:lpstr>PRODUCTO 1.  C.A.I.A.C. Conclusiones Generales. Interdisciplinariedad.</vt:lpstr>
      <vt:lpstr>PRODUCTO 1.  C.A.I.A.C. Conclusiones Generales. Interdisciplinariedad.</vt:lpstr>
      <vt:lpstr>PRODUCTO 1.  C.A.I.A.C. Conclusiones Generales. Interdisciplinariedad.</vt:lpstr>
      <vt:lpstr>PRODUCTO 3.  Fotografías de la sesión</vt:lpstr>
      <vt:lpstr>PRODUCTO 2.  Fotografía de Organizador gráfico</vt:lpstr>
      <vt:lpstr>CONEXIONES.</vt:lpstr>
      <vt:lpstr>INTRODUCCIÓN O JUSTIFICACIÓN. DESCRIPCIÓN DEL PROYECTO.</vt:lpstr>
      <vt:lpstr>OBJETIVO GENERAL DEL PROYECTO.</vt:lpstr>
      <vt:lpstr>OBJETIVO o propósitos a alcanzar de de cada asignatura involucrada.</vt:lpstr>
      <vt:lpstr>OBJETIVO o propósitos a alcanzar de de cada asignatura involucrada.</vt:lpstr>
      <vt:lpstr>OBJETIVO o propósitos a alcanzar de de cada asignatura involucrada.</vt:lpstr>
      <vt:lpstr>Preguntas generadoras, guía,  problemas a abordar, etc.</vt:lpstr>
      <vt:lpstr>CONTENIDO. TEMAS Y PRODUCTOS PROPUESTOS.</vt:lpstr>
      <vt:lpstr>Planeación General.</vt:lpstr>
      <vt:lpstr>Planeación día a día.</vt:lpstr>
      <vt:lpstr>SEGUIMIENTO, EVALUACIÓN,  AUTOEVALUACIÓN Y COEVALUACIÓN. </vt:lpstr>
      <vt:lpstr>REFLEXIÓN. GRUPO INTERDISCIPLINARIO.</vt:lpstr>
      <vt:lpstr>ORGANIZADOR GRÁFICO. PREGUNTAS ESENCIALES.</vt:lpstr>
      <vt:lpstr>Organizador gráfico. Proceso de indagación.</vt:lpstr>
      <vt:lpstr>A.M.E. GENERAL.</vt:lpstr>
      <vt:lpstr>E.I.P. RESUMEN.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E.I.P. ELABORACIÓN DE PROYECTO</vt:lpstr>
      <vt:lpstr>FOTOGRAFÍAS DE LA SESIÓN</vt:lpstr>
      <vt:lpstr>EVALUACIÓN. TIPOS DE HERRAMIENTAS Y APRENDIZAJES</vt:lpstr>
      <vt:lpstr>EVALUACIÓN. FORMATOS. PRERREQUISITOS.</vt:lpstr>
      <vt:lpstr>EVALUACIÓN. FORMATOS.  GRUPO HETEROGÉNEO.</vt:lpstr>
      <vt:lpstr>LISTA DE PASOS PARA REALIZAR  UNA INFORGRAFÍA DIGITAL</vt:lpstr>
      <vt:lpstr>INFORGRAFÍA.</vt:lpstr>
      <vt:lpstr>Reflexiones personales.</vt:lpstr>
      <vt:lpstr>Reflexiones personales.</vt:lpstr>
      <vt:lpstr>Reflexiones personales.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mirada al Cosmos”</dc:title>
  <dc:creator>Usuario de Microsoft Office</dc:creator>
  <cp:lastModifiedBy>Cpreparatoria01 Preparatoria</cp:lastModifiedBy>
  <cp:revision>50</cp:revision>
  <dcterms:created xsi:type="dcterms:W3CDTF">2018-06-27T21:43:15Z</dcterms:created>
  <dcterms:modified xsi:type="dcterms:W3CDTF">2018-07-06T18:26:47Z</dcterms:modified>
</cp:coreProperties>
</file>