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9" r:id="rId3"/>
    <p:sldId id="300" r:id="rId4"/>
    <p:sldId id="301" r:id="rId5"/>
    <p:sldId id="309" r:id="rId6"/>
    <p:sldId id="257" r:id="rId7"/>
    <p:sldId id="260" r:id="rId8"/>
    <p:sldId id="259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  <p:sldId id="283" r:id="rId31"/>
    <p:sldId id="280" r:id="rId32"/>
    <p:sldId id="284" r:id="rId33"/>
    <p:sldId id="285" r:id="rId34"/>
    <p:sldId id="302" r:id="rId35"/>
    <p:sldId id="28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3" r:id="rId45"/>
    <p:sldId id="306" r:id="rId46"/>
    <p:sldId id="308" r:id="rId47"/>
    <p:sldId id="307" r:id="rId48"/>
    <p:sldId id="310" r:id="rId49"/>
    <p:sldId id="311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6"/>
    <p:restoredTop sz="91348"/>
  </p:normalViewPr>
  <p:slideViewPr>
    <p:cSldViewPr>
      <p:cViewPr varScale="1">
        <p:scale>
          <a:sx n="76" d="100"/>
          <a:sy n="76" d="100"/>
        </p:scale>
        <p:origin x="12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ABF9-20B9-9E45-9E79-08613875EC00}" type="datetimeFigureOut">
              <a:rPr lang="es-ES_tradnl" smtClean="0"/>
              <a:t>31/5/18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530C-322C-C345-ADCE-C4ED506C17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0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65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9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05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15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87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8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71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57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1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92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4C39-08B3-405B-A143-85CB137F747E}" type="datetimeFigureOut">
              <a:rPr lang="es-MX" smtClean="0"/>
              <a:t>31/05/18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C488-DBC4-4110-99CA-65330F3F8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8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2852" y="1939996"/>
            <a:ext cx="6904856" cy="429731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Equipo1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Sherezada Leyva Téllez</a:t>
            </a:r>
            <a:r>
              <a:rPr lang="es-MX" sz="2800" dirty="0">
                <a:solidFill>
                  <a:srgbClr val="002060"/>
                </a:solidFill>
              </a:rPr>
              <a:t> (Literatura Mexicana e Iberoamericana 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Nivia Becerra Rosete</a:t>
            </a:r>
            <a:r>
              <a:rPr lang="es-MX" sz="2800" dirty="0">
                <a:solidFill>
                  <a:srgbClr val="002060"/>
                </a:solidFill>
              </a:rPr>
              <a:t> (Inglés)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Cesar Antonio </a:t>
            </a:r>
            <a:r>
              <a:rPr lang="es-MX" sz="2800" b="1" dirty="0" err="1">
                <a:solidFill>
                  <a:srgbClr val="002060"/>
                </a:solidFill>
              </a:rPr>
              <a:t>Montoro</a:t>
            </a:r>
            <a:r>
              <a:rPr lang="es-MX" sz="2800" b="1" dirty="0">
                <a:solidFill>
                  <a:srgbClr val="002060"/>
                </a:solidFill>
              </a:rPr>
              <a:t> </a:t>
            </a:r>
            <a:r>
              <a:rPr lang="es-MX" sz="2800" b="1" dirty="0" err="1">
                <a:solidFill>
                  <a:srgbClr val="002060"/>
                </a:solidFill>
              </a:rPr>
              <a:t>Barenas</a:t>
            </a:r>
            <a:r>
              <a:rPr lang="es-MX" sz="2800" dirty="0">
                <a:solidFill>
                  <a:srgbClr val="002060"/>
                </a:solidFill>
              </a:rPr>
              <a:t> (Biología V)</a:t>
            </a:r>
          </a:p>
          <a:p>
            <a:r>
              <a:rPr lang="es-MX" dirty="0">
                <a:solidFill>
                  <a:srgbClr val="002060"/>
                </a:solidFill>
              </a:rPr>
              <a:t>Ciclo 2018-2019</a:t>
            </a:r>
          </a:p>
          <a:p>
            <a:r>
              <a:rPr lang="es-MX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Civilización o barbarie</a:t>
            </a:r>
          </a:p>
        </p:txBody>
      </p:sp>
      <p:pic>
        <p:nvPicPr>
          <p:cNvPr id="1026" name="Picture 2" descr="https://upload.wikimedia.org/wikipedia/commons/3/36/Membreteu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3888432" cy="14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Producto 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3305340" cy="24790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98370"/>
            <a:ext cx="4067944" cy="3050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02459"/>
            <a:ext cx="2852192" cy="21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2852" y="1939996"/>
            <a:ext cx="6904856" cy="4297315"/>
          </a:xfrm>
        </p:spPr>
        <p:txBody>
          <a:bodyPr>
            <a:normAutofit fontScale="77500" lnSpcReduction="2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Equipo1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Sherezada Leyva Téllez</a:t>
            </a:r>
            <a:r>
              <a:rPr lang="es-MX" sz="2800" dirty="0">
                <a:solidFill>
                  <a:srgbClr val="002060"/>
                </a:solidFill>
              </a:rPr>
              <a:t> (Literatura Mexicana e Iberoamericana 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Nivia Becerra Rosete</a:t>
            </a:r>
            <a:r>
              <a:rPr lang="es-MX" sz="2800" dirty="0">
                <a:solidFill>
                  <a:srgbClr val="002060"/>
                </a:solidFill>
              </a:rPr>
              <a:t> (Inglés)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Cesar Antonio Montoro Barenas</a:t>
            </a:r>
            <a:r>
              <a:rPr lang="es-MX" sz="2800" dirty="0">
                <a:solidFill>
                  <a:srgbClr val="002060"/>
                </a:solidFill>
              </a:rPr>
              <a:t> (Biología V)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Eva Garza Calderón</a:t>
            </a:r>
            <a:r>
              <a:rPr lang="es-MX" sz="2800" dirty="0">
                <a:solidFill>
                  <a:srgbClr val="002060"/>
                </a:solidFill>
              </a:rPr>
              <a:t> (Química III)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Paola Sandoval Encarnación</a:t>
            </a:r>
            <a:r>
              <a:rPr lang="es-MX" sz="2800" dirty="0">
                <a:solidFill>
                  <a:srgbClr val="002060"/>
                </a:solidFill>
              </a:rPr>
              <a:t> (Etimologías grecolatinas)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Néstor Daniel López Reyes</a:t>
            </a:r>
            <a:r>
              <a:rPr lang="es-MX" sz="2800" dirty="0">
                <a:solidFill>
                  <a:srgbClr val="002060"/>
                </a:solidFill>
              </a:rPr>
              <a:t> ( Literatura universal)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Rosa María del Consuelo Campos Paredes </a:t>
            </a:r>
            <a:r>
              <a:rPr lang="es-MX" sz="2800" dirty="0">
                <a:solidFill>
                  <a:srgbClr val="002060"/>
                </a:solidFill>
              </a:rPr>
              <a:t>( Educación para la salud)</a:t>
            </a:r>
          </a:p>
          <a:p>
            <a:r>
              <a:rPr lang="es-MX" dirty="0">
                <a:solidFill>
                  <a:srgbClr val="002060"/>
                </a:solidFill>
              </a:rPr>
              <a:t>Ciclo 2018-2019</a:t>
            </a:r>
          </a:p>
          <a:p>
            <a:r>
              <a:rPr lang="es-MX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Civilización o barbarie</a:t>
            </a:r>
          </a:p>
        </p:txBody>
      </p:sp>
      <p:pic>
        <p:nvPicPr>
          <p:cNvPr id="1026" name="Picture 2" descr="https://upload.wikimedia.org/wikipedia/commons/3/36/Membreteu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3888432" cy="14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6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4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7638"/>
            <a:ext cx="8903816" cy="5035698"/>
          </a:xfrm>
        </p:spPr>
      </p:pic>
    </p:spTree>
    <p:extLst>
      <p:ext uri="{BB962C8B-B14F-4D97-AF65-F5344CB8AC3E}">
        <p14:creationId xmlns:p14="http://schemas.microsoft.com/office/powerpoint/2010/main" val="32239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_tradnl" dirty="0"/>
              <a:t>Producto 5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1248490"/>
            <a:ext cx="7524328" cy="5643246"/>
          </a:xfrm>
        </p:spPr>
      </p:pic>
    </p:spTree>
    <p:extLst>
      <p:ext uri="{BB962C8B-B14F-4D97-AF65-F5344CB8AC3E}">
        <p14:creationId xmlns:p14="http://schemas.microsoft.com/office/powerpoint/2010/main" val="46786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6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441" y="1600200"/>
            <a:ext cx="6273117" cy="4525963"/>
          </a:xfrm>
        </p:spPr>
      </p:pic>
    </p:spTree>
    <p:extLst>
      <p:ext uri="{BB962C8B-B14F-4D97-AF65-F5344CB8AC3E}">
        <p14:creationId xmlns:p14="http://schemas.microsoft.com/office/powerpoint/2010/main" val="140241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6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819" y="1600200"/>
            <a:ext cx="5942361" cy="4525963"/>
          </a:xfrm>
        </p:spPr>
      </p:pic>
    </p:spTree>
    <p:extLst>
      <p:ext uri="{BB962C8B-B14F-4D97-AF65-F5344CB8AC3E}">
        <p14:creationId xmlns:p14="http://schemas.microsoft.com/office/powerpoint/2010/main" val="173611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6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336" y="1600200"/>
            <a:ext cx="6127327" cy="4525963"/>
          </a:xfrm>
        </p:spPr>
      </p:pic>
    </p:spTree>
    <p:extLst>
      <p:ext uri="{BB962C8B-B14F-4D97-AF65-F5344CB8AC3E}">
        <p14:creationId xmlns:p14="http://schemas.microsoft.com/office/powerpoint/2010/main" val="101008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7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410" y="1600200"/>
            <a:ext cx="6089179" cy="4525963"/>
          </a:xfrm>
        </p:spPr>
      </p:pic>
    </p:spTree>
    <p:extLst>
      <p:ext uri="{BB962C8B-B14F-4D97-AF65-F5344CB8AC3E}">
        <p14:creationId xmlns:p14="http://schemas.microsoft.com/office/powerpoint/2010/main" val="115637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7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33" y="1600200"/>
            <a:ext cx="5925333" cy="4525963"/>
          </a:xfrm>
        </p:spPr>
      </p:pic>
    </p:spTree>
    <p:extLst>
      <p:ext uri="{BB962C8B-B14F-4D97-AF65-F5344CB8AC3E}">
        <p14:creationId xmlns:p14="http://schemas.microsoft.com/office/powerpoint/2010/main" val="50409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7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183" y="1600200"/>
            <a:ext cx="6109633" cy="4525963"/>
          </a:xfrm>
        </p:spPr>
      </p:pic>
    </p:spTree>
    <p:extLst>
      <p:ext uri="{BB962C8B-B14F-4D97-AF65-F5344CB8AC3E}">
        <p14:creationId xmlns:p14="http://schemas.microsoft.com/office/powerpoint/2010/main" val="43176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B0FA8-C10B-064B-956E-923C9E50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Índice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1F361-FFCC-6744-B7ED-1DAD6BBDD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1ª reunión de trabajo</a:t>
            </a:r>
          </a:p>
          <a:p>
            <a:pPr lvl="1"/>
            <a:r>
              <a:rPr lang="es-ES_tradnl" dirty="0"/>
              <a:t>Producto 1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C.A.I.A.C. Conclusiones Generales </a:t>
            </a:r>
            <a:endParaRPr lang="es-ES_tradnl" dirty="0"/>
          </a:p>
          <a:p>
            <a:pPr lvl="1"/>
            <a:r>
              <a:rPr lang="es-ES_tradnl" dirty="0"/>
              <a:t>Producto 2 </a:t>
            </a:r>
            <a:r>
              <a:rPr lang="es-ES" dirty="0"/>
              <a:t>Organizador gráfico de contenidos y conceptos </a:t>
            </a:r>
            <a:endParaRPr lang="es-ES_tradnl" dirty="0"/>
          </a:p>
          <a:p>
            <a:pPr lvl="1"/>
            <a:r>
              <a:rPr lang="es-ES_tradnl" dirty="0"/>
              <a:t>Producto 3 </a:t>
            </a:r>
            <a:r>
              <a:rPr lang="es-ES" dirty="0"/>
              <a:t>Fotografías de la sesión </a:t>
            </a:r>
            <a:endParaRPr lang="es-ES_tradnl" dirty="0"/>
          </a:p>
          <a:p>
            <a:pPr lvl="1"/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43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s-ES_tradnl" dirty="0"/>
              <a:t>Producto 7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59" y="1143000"/>
            <a:ext cx="6084905" cy="4525963"/>
          </a:xfrm>
        </p:spPr>
      </p:pic>
    </p:spTree>
    <p:extLst>
      <p:ext uri="{BB962C8B-B14F-4D97-AF65-F5344CB8AC3E}">
        <p14:creationId xmlns:p14="http://schemas.microsoft.com/office/powerpoint/2010/main" val="25089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7</a:t>
            </a:r>
          </a:p>
        </p:txBody>
      </p:sp>
    </p:spTree>
    <p:extLst>
      <p:ext uri="{BB962C8B-B14F-4D97-AF65-F5344CB8AC3E}">
        <p14:creationId xmlns:p14="http://schemas.microsoft.com/office/powerpoint/2010/main" val="123215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7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42" y="1600200"/>
            <a:ext cx="6373116" cy="4525963"/>
          </a:xfrm>
        </p:spPr>
      </p:pic>
    </p:spTree>
    <p:extLst>
      <p:ext uri="{BB962C8B-B14F-4D97-AF65-F5344CB8AC3E}">
        <p14:creationId xmlns:p14="http://schemas.microsoft.com/office/powerpoint/2010/main" val="57424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89" y="1600200"/>
            <a:ext cx="5934221" cy="4525963"/>
          </a:xfrm>
        </p:spPr>
      </p:pic>
    </p:spTree>
    <p:extLst>
      <p:ext uri="{BB962C8B-B14F-4D97-AF65-F5344CB8AC3E}">
        <p14:creationId xmlns:p14="http://schemas.microsoft.com/office/powerpoint/2010/main" val="25752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19" y="1600200"/>
            <a:ext cx="5758162" cy="4525963"/>
          </a:xfrm>
        </p:spPr>
      </p:pic>
    </p:spTree>
    <p:extLst>
      <p:ext uri="{BB962C8B-B14F-4D97-AF65-F5344CB8AC3E}">
        <p14:creationId xmlns:p14="http://schemas.microsoft.com/office/powerpoint/2010/main" val="991478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7" y="1600200"/>
            <a:ext cx="7939706" cy="4525963"/>
          </a:xfrm>
        </p:spPr>
      </p:pic>
    </p:spTree>
    <p:extLst>
      <p:ext uri="{BB962C8B-B14F-4D97-AF65-F5344CB8AC3E}">
        <p14:creationId xmlns:p14="http://schemas.microsoft.com/office/powerpoint/2010/main" val="145158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57045"/>
            <a:ext cx="8229600" cy="3412273"/>
          </a:xfrm>
        </p:spPr>
      </p:pic>
    </p:spTree>
    <p:extLst>
      <p:ext uri="{BB962C8B-B14F-4D97-AF65-F5344CB8AC3E}">
        <p14:creationId xmlns:p14="http://schemas.microsoft.com/office/powerpoint/2010/main" val="133814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5" name="Marcador de contenido 4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53" y="1600200"/>
            <a:ext cx="5814493" cy="4525963"/>
          </a:xfrm>
        </p:spPr>
      </p:pic>
    </p:spTree>
    <p:extLst>
      <p:ext uri="{BB962C8B-B14F-4D97-AF65-F5344CB8AC3E}">
        <p14:creationId xmlns:p14="http://schemas.microsoft.com/office/powerpoint/2010/main" val="170022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755" y="1600200"/>
            <a:ext cx="6586490" cy="4525963"/>
          </a:xfrm>
        </p:spPr>
      </p:pic>
    </p:spTree>
    <p:extLst>
      <p:ext uri="{BB962C8B-B14F-4D97-AF65-F5344CB8AC3E}">
        <p14:creationId xmlns:p14="http://schemas.microsoft.com/office/powerpoint/2010/main" val="1333261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794" y="1600200"/>
            <a:ext cx="5838412" cy="4525963"/>
          </a:xfrm>
        </p:spPr>
      </p:pic>
    </p:spTree>
    <p:extLst>
      <p:ext uri="{BB962C8B-B14F-4D97-AF65-F5344CB8AC3E}">
        <p14:creationId xmlns:p14="http://schemas.microsoft.com/office/powerpoint/2010/main" val="1927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40C17-1B48-9847-A327-21838D8D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519A90-252C-FE46-B0F5-AC207426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2ª reunión de trabajo</a:t>
            </a:r>
          </a:p>
          <a:p>
            <a:pPr lvl="1"/>
            <a:r>
              <a:rPr lang="es-ES_tradnl" dirty="0"/>
              <a:t>Producto 4: </a:t>
            </a:r>
            <a:r>
              <a:rPr lang="es-ES" dirty="0">
                <a:solidFill>
                  <a:prstClr val="black"/>
                </a:solidFill>
              </a:rPr>
              <a:t>Organizador gráfico. Preguntas esenciales.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5: </a:t>
            </a:r>
            <a:r>
              <a:rPr lang="es-ES" dirty="0"/>
              <a:t>Organizador gráfico. Proceso de indagación 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6: </a:t>
            </a:r>
            <a:r>
              <a:rPr lang="es-ES" dirty="0"/>
              <a:t>A.M.E. General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7: </a:t>
            </a:r>
            <a:r>
              <a:rPr lang="es-ES" dirty="0"/>
              <a:t>E.I.P. Resumen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8: </a:t>
            </a:r>
            <a:r>
              <a:rPr lang="es-ES" dirty="0"/>
              <a:t>E.I.P. Elaboración de Proyecto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9: </a:t>
            </a:r>
            <a:r>
              <a:rPr lang="es-ES" dirty="0"/>
              <a:t>Fotografías de la sesión </a:t>
            </a:r>
            <a:endParaRPr lang="es-ES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359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00" y="1600200"/>
            <a:ext cx="6037400" cy="4525963"/>
          </a:xfrm>
        </p:spPr>
      </p:pic>
    </p:spTree>
    <p:extLst>
      <p:ext uri="{BB962C8B-B14F-4D97-AF65-F5344CB8AC3E}">
        <p14:creationId xmlns:p14="http://schemas.microsoft.com/office/powerpoint/2010/main" val="175298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048" y="1417638"/>
            <a:ext cx="6643111" cy="5186209"/>
          </a:xfrm>
        </p:spPr>
      </p:pic>
    </p:spTree>
    <p:extLst>
      <p:ext uri="{BB962C8B-B14F-4D97-AF65-F5344CB8AC3E}">
        <p14:creationId xmlns:p14="http://schemas.microsoft.com/office/powerpoint/2010/main" val="128325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8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27" y="1600200"/>
            <a:ext cx="6958546" cy="4525963"/>
          </a:xfrm>
        </p:spPr>
      </p:pic>
    </p:spTree>
    <p:extLst>
      <p:ext uri="{BB962C8B-B14F-4D97-AF65-F5344CB8AC3E}">
        <p14:creationId xmlns:p14="http://schemas.microsoft.com/office/powerpoint/2010/main" val="1034976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9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6" y="1135739"/>
            <a:ext cx="3273705" cy="245527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105" y="1221698"/>
            <a:ext cx="3044480" cy="2283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78" y="1870893"/>
            <a:ext cx="2329627" cy="17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0C3AD-8F54-EA48-BDF4-966DA50D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776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Producto 10 </a:t>
            </a:r>
            <a:r>
              <a:rPr lang="es-ES" dirty="0"/>
              <a:t>Organizador Gráfico. Evaluación, Tipos Herramientas</a:t>
            </a:r>
            <a:endParaRPr lang="es-ES_tradn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8B7CDA-7DA1-2548-841E-A5C8C0F1D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3" y="0"/>
            <a:ext cx="5266597" cy="6858000"/>
          </a:xfrm>
        </p:spPr>
      </p:pic>
    </p:spTree>
    <p:extLst>
      <p:ext uri="{BB962C8B-B14F-4D97-AF65-F5344CB8AC3E}">
        <p14:creationId xmlns:p14="http://schemas.microsoft.com/office/powerpoint/2010/main" val="323598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BD43A-FA1E-7B4A-BA08-DF827086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75667"/>
            <a:ext cx="4176464" cy="1143000"/>
          </a:xfrm>
        </p:spPr>
        <p:txBody>
          <a:bodyPr>
            <a:normAutofit/>
          </a:bodyPr>
          <a:lstStyle/>
          <a:p>
            <a:r>
              <a:rPr lang="es-MX" dirty="0"/>
              <a:t>Producto 11.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1BEE1-4DA6-9843-B1D0-7D4CB447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43B326-2CB0-054F-B624-857E3DB8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9227"/>
            <a:ext cx="581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7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39A42-6832-6943-9E9B-1E4ECDFE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7324DA-0898-CD4F-9F62-B5EFE418C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49" y="1600200"/>
            <a:ext cx="3585302" cy="4525963"/>
          </a:xfrm>
        </p:spPr>
      </p:pic>
    </p:spTree>
    <p:extLst>
      <p:ext uri="{BB962C8B-B14F-4D97-AF65-F5344CB8AC3E}">
        <p14:creationId xmlns:p14="http://schemas.microsoft.com/office/powerpoint/2010/main" val="367600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81153-5D6A-7643-A053-084C87F6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BBE8E8-ED2D-A642-A2BA-95B232129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50" y="1600200"/>
            <a:ext cx="5251499" cy="4525963"/>
          </a:xfrm>
        </p:spPr>
      </p:pic>
    </p:spTree>
    <p:extLst>
      <p:ext uri="{BB962C8B-B14F-4D97-AF65-F5344CB8AC3E}">
        <p14:creationId xmlns:p14="http://schemas.microsoft.com/office/powerpoint/2010/main" val="59905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83912-9BD7-A043-B2AE-37D2D983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3EA28B-DC6F-4B41-82A7-C551631BA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86" y="1600200"/>
            <a:ext cx="3685427" cy="4525963"/>
          </a:xfrm>
        </p:spPr>
      </p:pic>
    </p:spTree>
    <p:extLst>
      <p:ext uri="{BB962C8B-B14F-4D97-AF65-F5344CB8AC3E}">
        <p14:creationId xmlns:p14="http://schemas.microsoft.com/office/powerpoint/2010/main" val="1413852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1FBB-61FA-ED47-82B6-2B0C1324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BC21C2-0A70-C54D-A9FB-43B0A32C8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69" y="1600200"/>
            <a:ext cx="3594861" cy="4525963"/>
          </a:xfrm>
        </p:spPr>
      </p:pic>
    </p:spTree>
    <p:extLst>
      <p:ext uri="{BB962C8B-B14F-4D97-AF65-F5344CB8AC3E}">
        <p14:creationId xmlns:p14="http://schemas.microsoft.com/office/powerpoint/2010/main" val="365687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219B5-B5D8-E643-8290-5B1403E1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97CCB-6C8A-3842-BAC9-EC1B4A89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3ª reunión de trabajo</a:t>
            </a:r>
          </a:p>
          <a:p>
            <a:pPr lvl="1"/>
            <a:r>
              <a:rPr lang="es-ES_tradnl" dirty="0"/>
              <a:t>Producto 10: </a:t>
            </a:r>
            <a:r>
              <a:rPr lang="es-ES" dirty="0"/>
              <a:t>Organizador gráfico. Evaluación, Tipos de herramienta, Productos </a:t>
            </a:r>
            <a:endParaRPr lang="es-ES" dirty="0">
              <a:solidFill>
                <a:prstClr val="black"/>
              </a:solidFill>
            </a:endParaRP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11: </a:t>
            </a:r>
            <a:r>
              <a:rPr lang="es-ES" dirty="0"/>
              <a:t>Evaluación. Formatos. Prerrequisitos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Producto 12: </a:t>
            </a:r>
            <a:r>
              <a:rPr lang="es-ES" dirty="0"/>
              <a:t>Evaluación. Formatos. Grupo Heterogéneo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242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A8AC2-E596-4747-A985-A66BB488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251B4E-99EB-D04E-A2AC-19F2BA9E6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48" y="1600200"/>
            <a:ext cx="3674303" cy="4525963"/>
          </a:xfrm>
        </p:spPr>
      </p:pic>
    </p:spTree>
    <p:extLst>
      <p:ext uri="{BB962C8B-B14F-4D97-AF65-F5344CB8AC3E}">
        <p14:creationId xmlns:p14="http://schemas.microsoft.com/office/powerpoint/2010/main" val="1343300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9D308-EBB9-254B-80D5-4D4B2DC6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44DDE3-F717-824C-9A8B-31CEC66DB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3" y="1600200"/>
            <a:ext cx="4828413" cy="4525963"/>
          </a:xfrm>
        </p:spPr>
      </p:pic>
    </p:spTree>
    <p:extLst>
      <p:ext uri="{BB962C8B-B14F-4D97-AF65-F5344CB8AC3E}">
        <p14:creationId xmlns:p14="http://schemas.microsoft.com/office/powerpoint/2010/main" val="3716871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33260-BD8F-F241-8FFF-49EAA470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B05D35-A12E-5747-816B-4DC224E65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3" y="1600200"/>
            <a:ext cx="3684493" cy="4525963"/>
          </a:xfrm>
        </p:spPr>
      </p:pic>
    </p:spTree>
    <p:extLst>
      <p:ext uri="{BB962C8B-B14F-4D97-AF65-F5344CB8AC3E}">
        <p14:creationId xmlns:p14="http://schemas.microsoft.com/office/powerpoint/2010/main" val="569337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38F77-D49E-7A4E-B753-09AE853C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2B724C-0F6B-BC4E-A6D3-176AFB54D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3240881"/>
            <a:ext cx="5727700" cy="1244600"/>
          </a:xfrm>
        </p:spPr>
      </p:pic>
    </p:spTree>
    <p:extLst>
      <p:ext uri="{BB962C8B-B14F-4D97-AF65-F5344CB8AC3E}">
        <p14:creationId xmlns:p14="http://schemas.microsoft.com/office/powerpoint/2010/main" val="1784105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1DFFB-79A6-614D-85F2-D619110E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12.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6AAC91-5BCD-AA46-8ED4-A7B92135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2 Imagen">
            <a:extLst>
              <a:ext uri="{FF2B5EF4-FFF2-40B4-BE49-F238E27FC236}">
                <a16:creationId xmlns:a16="http://schemas.microsoft.com/office/drawing/2014/main" id="{9C917201-E892-844A-AC25-29292372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4" y="1417638"/>
            <a:ext cx="7283152" cy="53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83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AA53C-FFBA-434C-A64D-33C27541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13. lista de pasos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9D90D83-AAC7-E947-9E51-DF1E929F9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943100"/>
            <a:ext cx="7645400" cy="3124200"/>
          </a:xfrm>
        </p:spPr>
      </p:pic>
    </p:spTree>
    <p:extLst>
      <p:ext uri="{BB962C8B-B14F-4D97-AF65-F5344CB8AC3E}">
        <p14:creationId xmlns:p14="http://schemas.microsoft.com/office/powerpoint/2010/main" val="1934294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DAA6B-1B8E-FA43-9FA4-100A6539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14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2D7153-BC0A-6545-A5A3-6E6F983C8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7" y="1556792"/>
            <a:ext cx="7863586" cy="4392488"/>
          </a:xfrm>
        </p:spPr>
      </p:pic>
    </p:spTree>
    <p:extLst>
      <p:ext uri="{BB962C8B-B14F-4D97-AF65-F5344CB8AC3E}">
        <p14:creationId xmlns:p14="http://schemas.microsoft.com/office/powerpoint/2010/main" val="2092285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7A78-4639-6B47-A5F8-ADBDBA7D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15.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1FB925-CC13-9340-A18C-AF72256FD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5904656" cy="5657042"/>
          </a:xfrm>
        </p:spPr>
      </p:pic>
    </p:spTree>
    <p:extLst>
      <p:ext uri="{BB962C8B-B14F-4D97-AF65-F5344CB8AC3E}">
        <p14:creationId xmlns:p14="http://schemas.microsoft.com/office/powerpoint/2010/main" val="1956636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C50D3-A43E-ED42-B53D-55D1F8AE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BACB25-A104-F14A-AA32-5100C7588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4638"/>
            <a:ext cx="6408712" cy="6558750"/>
          </a:xfrm>
        </p:spPr>
      </p:pic>
    </p:spTree>
    <p:extLst>
      <p:ext uri="{BB962C8B-B14F-4D97-AF65-F5344CB8AC3E}">
        <p14:creationId xmlns:p14="http://schemas.microsoft.com/office/powerpoint/2010/main" val="3783573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0173B-4A42-0540-B12D-F6C728EB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FA13D8-209E-7844-8FFC-163618A6D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0"/>
            <a:ext cx="6538031" cy="6858000"/>
          </a:xfrm>
        </p:spPr>
      </p:pic>
    </p:spTree>
    <p:extLst>
      <p:ext uri="{BB962C8B-B14F-4D97-AF65-F5344CB8AC3E}">
        <p14:creationId xmlns:p14="http://schemas.microsoft.com/office/powerpoint/2010/main" val="60928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69C44-162E-2441-9ACF-4150531E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D75E7-13FC-B44F-91E0-923988E3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4ª reunión de trabajo</a:t>
            </a:r>
          </a:p>
          <a:p>
            <a:pPr lvl="1"/>
            <a:r>
              <a:rPr lang="es-ES_tradnl" dirty="0"/>
              <a:t>Producto 13. Lista de pasos</a:t>
            </a:r>
          </a:p>
          <a:p>
            <a:pPr lvl="1"/>
            <a:r>
              <a:rPr lang="es-ES_tradnl" dirty="0"/>
              <a:t>Producto 14. Infografía</a:t>
            </a:r>
          </a:p>
          <a:p>
            <a:pPr lvl="1"/>
            <a:r>
              <a:rPr lang="es-ES_tradnl" dirty="0"/>
              <a:t>Producto 15. Reflexión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371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284039"/>
            <a:ext cx="8229600" cy="1143000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Producto 1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7266"/>
              </p:ext>
            </p:extLst>
          </p:nvPr>
        </p:nvGraphicFramePr>
        <p:xfrm>
          <a:off x="179512" y="846139"/>
          <a:ext cx="8964488" cy="601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La Interdisciplinariedad</a:t>
                      </a:r>
                      <a:endParaRPr lang="es-ES_tradnl" sz="9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 ¿Qué es?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Nace de la disciplinariedad y aborda temas que sólo pueden considerarse desde diferentes perspectivas, en la frontera entre materias aparentemente disímiles. Establece un diálogo diverso entre disciplinas, añadiendo significado, tanto a los temas abordados como a sí mismos, combatiendo, al mismo tiempo, la especialización. Permite la aplicación práctica de soluciones y propuestas a problemas específicos.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2. ¿Qué</a:t>
                      </a:r>
                      <a:endParaRPr lang="es-ES_tradnl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    características </a:t>
                      </a:r>
                      <a:endParaRPr lang="es-ES_tradnl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    tiene ?</a:t>
                      </a:r>
                      <a:endParaRPr lang="es-ES_tradnl" sz="9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Currículo propositivo y acorde a la problemática real del alumno; integración de los docentes desde la planeación del currículo; parte de la disciplinariedad y aborda un tema específico, fronterizo entre disciplinas. No resuelve lo problemas de manera definitiva, sino alternativas.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3. ¿Por qué es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importante en la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educación?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Al abordar temas del interés del alumno, le motiva naturalmente al proceso de aprendizaje y le permite reconocer aplicaciones prácticas de las asignaturas curriculares. Al relacionarse con el contexto inmediato del alumno, le permite lograr un aprendizaje significativo, mientras desarrolla sus habilidades cognitivas, afectivas y sociales.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 ¿Cómo motivar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a los alumnos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para el trabajo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interdisciplinario?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Definiendo temas y problemáticas relacionadas con el contexto inmediato del alumno (natural, social y humano) y que formen parte de su interés. Se puede fomentar su participación permitiéndole formular la problemática.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5. ¿Cuáles son los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prerrequisitos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materiales,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organizacionales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y personales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para la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planeación del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trabajo           interdisciplinario?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 requiere de la capacitación y formación del profesor en el entendimiento mismo de la interdisciplinariedad, haciéndole comprender su funcionalidad y metodología. Asimismo, las intituciones educativas deben garantizar la reunión y el trabajo colaborativo e interdiscilinario de su personal docente. Este mismo personal debe planificar su trabajo desde el currículum oficial.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3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6. ¿Qué papel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juega la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planeación en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el trabajo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interdisciplinario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y qué 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características</a:t>
                      </a:r>
                      <a:endParaRPr lang="es-ES_tradnl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debe tener? </a:t>
                      </a:r>
                      <a:endParaRPr lang="es-ES_tradnl" sz="9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Garantiza la interacción entre disciplinas en momentos definidos del curso. Al ser interdisciplinario, permite la resolución de problemas con resultados diversos (u opuestos) a los proyectados originalmente sin convertirse en un fracaso (se evalúa de acuerdo al aprendizaje logrado, no al resultado cuantitativo).</a:t>
                      </a:r>
                      <a:endParaRPr lang="es-ES_tradnl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La planeación debe partir de temas específicos abordados en diferentes disciplinas, con objetivos y metodología definidos, aunque con la suficiente apertura para permitir resultados diversos.</a:t>
                      </a:r>
                      <a:endParaRPr lang="es-ES_tradnl" sz="9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1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283343"/>
              </p:ext>
            </p:extLst>
          </p:nvPr>
        </p:nvGraphicFramePr>
        <p:xfrm>
          <a:off x="251520" y="1484784"/>
          <a:ext cx="8712968" cy="5246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1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Aprendizaje Cooperativo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 ¿Qué es?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 aprendizaje obtenido a través del trabajo interdependiente de grupos pequeños.</a:t>
                      </a: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2. ¿Cuáles son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sus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características?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Planeación del trabajo con metas compartidas, trabajo interdependiente (todos los individuos colaboran activa y participativamente, sin eclipsar ni afectar a los otros), se fomenta la adquisición de valores y el desarrollo de habilidades sociales. Se evalúa tanto de manera individual como grupal, heterogénea (docente a alumnos) como homogénea (evaluación entre pares).</a:t>
                      </a: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3. ¿ Cuáles son sus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objetivos?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Lograr el desarrollo de habilidades sociales (trabajo en equipo, tolerancia, resolución de problemas, búsqueda de objetivos) y afectivas (resolución de conflictos, manejo de las emociones); generar aprendizaje significativo; evaluación entre pares.</a:t>
                      </a: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4. ¿Cuáles son las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acciones de 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planeación y   acompañamiento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más importantes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del  profesor, en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éste tipo de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 trabajo?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Especificar los objetivos.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Planear los materiales y aspectos del trabajo (integrantes de los equipos, resultados esperados).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Estructurar metas y valoraciones individuales y grupales.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Especificar el comportamiento esperado de cada individuo dentro del grupo.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Monitorear la actividad y proporcionar retroalimentación durante el desarrollo de la práctica.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Intervenir para enfatizar las habilidades socioafectivas y de colaboración.</a:t>
                      </a:r>
                      <a:endParaRPr lang="es-ES_tradnl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Evaluar los aprendizajes y el funcionamiento del grupo.</a:t>
                      </a:r>
                      <a:endParaRPr lang="es-ES_tradnl" sz="110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5. ¿De qué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manera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se  vinculan  el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trabajo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interdisciplinario, 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y el aprendizaje</a:t>
                      </a:r>
                      <a:endParaRPr lang="es-ES_tradnl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   cooperativo?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Ambos establecen relaciones de interdependencia positiva y fomentan el desarrollo social y afectivo del alumno, logrando así aprendizajes significativos.</a:t>
                      </a:r>
                      <a:endParaRPr lang="es-ES_tradnl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23177" marR="23177" marT="23177" marB="2317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1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Producto 2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9712"/>
            <a:ext cx="4427984" cy="3320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" y="3140968"/>
            <a:ext cx="4620070" cy="34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7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2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1031</Words>
  <Application>Microsoft Macintosh PowerPoint</Application>
  <PresentationFormat>Presentación en pantalla (4:3)</PresentationFormat>
  <Paragraphs>138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de Office</vt:lpstr>
      <vt:lpstr>Presentación de PowerPoint</vt:lpstr>
      <vt:lpstr>Índice </vt:lpstr>
      <vt:lpstr>Presentación de PowerPoint</vt:lpstr>
      <vt:lpstr>Presentación de PowerPoint</vt:lpstr>
      <vt:lpstr>Presentación de PowerPoint</vt:lpstr>
      <vt:lpstr>Producto 1</vt:lpstr>
      <vt:lpstr>Producto 1</vt:lpstr>
      <vt:lpstr>Producto 2</vt:lpstr>
      <vt:lpstr>Presentación de PowerPoint</vt:lpstr>
      <vt:lpstr>Producto 3</vt:lpstr>
      <vt:lpstr>Presentación de PowerPoint</vt:lpstr>
      <vt:lpstr>Producto 4 </vt:lpstr>
      <vt:lpstr>Producto 5</vt:lpstr>
      <vt:lpstr>Producto 6</vt:lpstr>
      <vt:lpstr>Producto 6</vt:lpstr>
      <vt:lpstr>Producto 6</vt:lpstr>
      <vt:lpstr>Producto 7</vt:lpstr>
      <vt:lpstr>Producto 7</vt:lpstr>
      <vt:lpstr>Producto 7</vt:lpstr>
      <vt:lpstr>Producto 7</vt:lpstr>
      <vt:lpstr>Producto 7</vt:lpstr>
      <vt:lpstr>Producto 7</vt:lpstr>
      <vt:lpstr>Producto 8</vt:lpstr>
      <vt:lpstr>Producto 8</vt:lpstr>
      <vt:lpstr>Producto 8</vt:lpstr>
      <vt:lpstr>Producto 8</vt:lpstr>
      <vt:lpstr>Producto 8</vt:lpstr>
      <vt:lpstr>Producto 8</vt:lpstr>
      <vt:lpstr>Producto 8</vt:lpstr>
      <vt:lpstr>Producto 8</vt:lpstr>
      <vt:lpstr>Producto 8</vt:lpstr>
      <vt:lpstr>Producto 8</vt:lpstr>
      <vt:lpstr>Producto 9 </vt:lpstr>
      <vt:lpstr>Producto 10 Organizador Gráfico. Evaluación, Tipos Herramientas</vt:lpstr>
      <vt:lpstr>Producto 11.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12. </vt:lpstr>
      <vt:lpstr>Producto 13. lista de pasos </vt:lpstr>
      <vt:lpstr>Producto 14 </vt:lpstr>
      <vt:lpstr>Producto 15. 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Latinoamericana, campus Florida</dc:title>
  <dc:creator>Cynthia N. Sánchez</dc:creator>
  <cp:lastModifiedBy>Cesar Montoro Barenas</cp:lastModifiedBy>
  <cp:revision>33</cp:revision>
  <dcterms:created xsi:type="dcterms:W3CDTF">2017-10-20T21:46:11Z</dcterms:created>
  <dcterms:modified xsi:type="dcterms:W3CDTF">2018-05-31T13:37:29Z</dcterms:modified>
</cp:coreProperties>
</file>