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98"/>
  </p:notesMasterIdLst>
  <p:sldIdLst>
    <p:sldId id="357" r:id="rId2"/>
    <p:sldId id="356"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AB78BC-D6EA-4682-BD33-B8B9871F664D}">
  <a:tblStyle styleId="{75AB78BC-D6EA-4682-BD33-B8B9871F664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858"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2746308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13051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9096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79127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49281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067092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250873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3057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95550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Shape 1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862460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951590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Shape 1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504164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10150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84704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86466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139246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13707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Shape 1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039731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5652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34132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99652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8123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2302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 name="Shape 5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0698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891592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19499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56526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113648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65532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47891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786243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955324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06013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7930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Shape 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7804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88675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4418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884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78579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6297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35335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8" name="Shape 2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022449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3" name="Shape 2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27672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Shape 2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48867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6" name="Shape 2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21447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Shape 6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45377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Shape 3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47597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Shape 3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894283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05500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993147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407311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60032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059149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740707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5974991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3" name="Shape 3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1169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Shape 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2603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9" name="Shape 3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11190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431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1" name="Shape 3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82694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6" name="Shape 3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16936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72765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69235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Shape 3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375659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324441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6" name="Shape 4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789057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434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Shape 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96477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050528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0" name="Shape 4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189692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7" name="Shape 4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393597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6661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1" name="Shape 4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614642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408482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643692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254545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570072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6090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46441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2" name="Shape 48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858359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985023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2" name="Shape 4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5201558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91891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2" name="Shape 5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646240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555020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3" name="Shape 5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213246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9" name="Shape 5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087190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153200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1" name="Shape 5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337688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6032237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7" name="Shape 5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972907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Shape 5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3" name="Shape 5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1987131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Shape 5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9" name="Shape 5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40320391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72628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332312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6" name="Shape 5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054112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78406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5" name="Shape 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18" name="Shape 18"/>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160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1600"/>
              </a:spcBef>
              <a:spcAft>
                <a:spcPts val="160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22" name="Shape 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3"/>
        <p:cNvGrpSpPr/>
        <p:nvPr/>
      </p:nvGrpSpPr>
      <p:grpSpPr>
        <a:xfrm>
          <a:off x="0" y="0"/>
          <a:ext cx="0" cy="0"/>
          <a:chOff x="0" y="0"/>
          <a:chExt cx="0" cy="0"/>
        </a:xfrm>
      </p:grpSpPr>
      <p:sp>
        <p:nvSpPr>
          <p:cNvPr id="24" name="Shape 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Shape 2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26" name="Shape 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27" name="Shape 2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34" name="Shape 3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ctr"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ctr"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0" y="-326550"/>
            <a:ext cx="8992374" cy="5470050"/>
          </a:xfrm>
          <a:prstGeom prst="rect">
            <a:avLst/>
          </a:prstGeom>
          <a:noFill/>
          <a:ln>
            <a:noFill/>
          </a:ln>
        </p:spPr>
      </p:pic>
      <p:sp>
        <p:nvSpPr>
          <p:cNvPr id="75" name="Shape 75"/>
          <p:cNvSpPr txBox="1"/>
          <p:nvPr/>
        </p:nvSpPr>
        <p:spPr>
          <a:xfrm>
            <a:off x="1533750" y="1552615"/>
            <a:ext cx="6076500" cy="1166400"/>
          </a:xfrm>
          <a:prstGeom prst="rect">
            <a:avLst/>
          </a:prstGeom>
          <a:noFill/>
          <a:ln>
            <a:noFill/>
          </a:ln>
        </p:spPr>
        <p:txBody>
          <a:bodyPr wrap="square" lIns="91425" tIns="91425" rIns="91425" bIns="91425" anchor="t" anchorCtr="0">
            <a:noAutofit/>
          </a:bodyPr>
          <a:lstStyle/>
          <a:p>
            <a:pPr lvl="0" algn="ctr">
              <a:spcBef>
                <a:spcPts val="0"/>
              </a:spcBef>
              <a:buNone/>
            </a:pPr>
            <a:r>
              <a:rPr lang="es" sz="2400" b="1" dirty="0"/>
              <a:t>PROYECT</a:t>
            </a:r>
            <a:r>
              <a:rPr lang="es-MX" sz="2400" b="1" dirty="0"/>
              <a:t>O</a:t>
            </a:r>
            <a:r>
              <a:rPr lang="es" sz="2400" b="1" dirty="0"/>
              <a:t> </a:t>
            </a:r>
            <a:r>
              <a:rPr lang="es" sz="2400" b="1" dirty="0" smtClean="0"/>
              <a:t>CONEXIONES</a:t>
            </a:r>
          </a:p>
          <a:p>
            <a:pPr lvl="0" algn="ctr">
              <a:spcBef>
                <a:spcPts val="0"/>
              </a:spcBef>
              <a:buNone/>
            </a:pPr>
            <a:r>
              <a:rPr lang="es" sz="2400" b="1" dirty="0" smtClean="0"/>
              <a:t>“COMER PARA VIVIR”</a:t>
            </a:r>
            <a:endParaRPr lang="es" sz="2400" b="1" dirty="0"/>
          </a:p>
          <a:p>
            <a:pPr lvl="0" algn="ctr">
              <a:spcBef>
                <a:spcPts val="0"/>
              </a:spcBef>
              <a:buNone/>
            </a:pPr>
            <a:endParaRPr sz="2400" b="1" dirty="0"/>
          </a:p>
        </p:txBody>
      </p:sp>
    </p:spTree>
    <p:extLst>
      <p:ext uri="{BB962C8B-B14F-4D97-AF65-F5344CB8AC3E}">
        <p14:creationId xmlns:p14="http://schemas.microsoft.com/office/powerpoint/2010/main" val="1821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Shape 93"/>
          <p:cNvGraphicFramePr/>
          <p:nvPr/>
        </p:nvGraphicFramePr>
        <p:xfrm>
          <a:off x="209550" y="1591625"/>
          <a:ext cx="8724900" cy="285750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323975">
                <a:tc>
                  <a:txBody>
                    <a:bodyPr/>
                    <a:lstStyle/>
                    <a:p>
                      <a:pPr marL="0" lvl="0" indent="0" algn="just" rtl="0">
                        <a:lnSpc>
                          <a:spcPct val="150000"/>
                        </a:lnSpc>
                        <a:spcBef>
                          <a:spcPts val="0"/>
                        </a:spcBef>
                        <a:spcAft>
                          <a:spcPts val="0"/>
                        </a:spcAft>
                        <a:buNone/>
                      </a:pPr>
                      <a:r>
                        <a:rPr lang="es" sz="1200" b="1"/>
                        <a:t>2.</a:t>
                      </a:r>
                      <a:r>
                        <a:rPr lang="es" sz="1200"/>
                        <a:t>¿Qué características tiene?</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Establece objetivos precisos y alcanzables.</a:t>
                      </a:r>
                      <a:endParaRPr sz="1200"/>
                    </a:p>
                    <a:p>
                      <a:pPr marL="0" lvl="0" indent="0" algn="just" rtl="0">
                        <a:lnSpc>
                          <a:spcPct val="115000"/>
                        </a:lnSpc>
                        <a:spcBef>
                          <a:spcPts val="0"/>
                        </a:spcBef>
                        <a:spcAft>
                          <a:spcPts val="0"/>
                        </a:spcAft>
                        <a:buNone/>
                      </a:pPr>
                      <a:r>
                        <a:rPr lang="es" sz="1200"/>
                        <a:t>Se desarrolla en un ámbito de comunicación y apoyo entre sus participantes.</a:t>
                      </a:r>
                      <a:endParaRPr sz="1200"/>
                    </a:p>
                    <a:p>
                      <a:pPr marL="0" lvl="0" indent="0" algn="just" rtl="0">
                        <a:lnSpc>
                          <a:spcPct val="115000"/>
                        </a:lnSpc>
                        <a:spcBef>
                          <a:spcPts val="0"/>
                        </a:spcBef>
                        <a:spcAft>
                          <a:spcPts val="0"/>
                        </a:spcAft>
                        <a:buNone/>
                      </a:pPr>
                      <a:r>
                        <a:rPr lang="es" sz="1200"/>
                        <a:t>Enriquece los puntos de vista personales.</a:t>
                      </a:r>
                      <a:endParaRPr sz="1200"/>
                    </a:p>
                    <a:p>
                      <a:pPr marL="0" lvl="0" indent="0" algn="just" rtl="0">
                        <a:lnSpc>
                          <a:spcPct val="115000"/>
                        </a:lnSpc>
                        <a:spcBef>
                          <a:spcPts val="0"/>
                        </a:spcBef>
                        <a:spcAft>
                          <a:spcPts val="0"/>
                        </a:spcAft>
                        <a:buNone/>
                      </a:pPr>
                      <a:r>
                        <a:rPr lang="es" sz="1200"/>
                        <a:t>Comparte herramientas teóricas y procedimentales propias de cada disciplina con las otras áreas.</a:t>
                      </a:r>
                      <a:endParaRPr sz="1200"/>
                    </a:p>
                    <a:p>
                      <a:pPr marL="0" lvl="0" indent="0" algn="just" rtl="0">
                        <a:lnSpc>
                          <a:spcPct val="115000"/>
                        </a:lnSpc>
                        <a:spcBef>
                          <a:spcPts val="0"/>
                        </a:spcBef>
                        <a:spcAft>
                          <a:spcPts val="0"/>
                        </a:spcAft>
                        <a:buNone/>
                      </a:pPr>
                      <a:r>
                        <a:rPr lang="es" sz="1200"/>
                        <a:t>Busca desarrollar la problemática o temática en varios sentidos: teórico, práctico/aplicado y actitudinal.</a:t>
                      </a:r>
                      <a:endParaRPr sz="1200"/>
                    </a:p>
                  </a:txBody>
                  <a:tcPr marL="91425" marR="91425" marT="91425" marB="91425"/>
                </a:tc>
                <a:extLst>
                  <a:ext uri="{0D108BD9-81ED-4DB2-BD59-A6C34878D82A}">
                    <a16:rowId xmlns:a16="http://schemas.microsoft.com/office/drawing/2014/main" val="10000"/>
                  </a:ext>
                </a:extLst>
              </a:tr>
              <a:tr h="1533525">
                <a:tc>
                  <a:txBody>
                    <a:bodyPr/>
                    <a:lstStyle/>
                    <a:p>
                      <a:pPr marL="0" lvl="0" indent="0" algn="just" rtl="0">
                        <a:lnSpc>
                          <a:spcPct val="150000"/>
                        </a:lnSpc>
                        <a:spcBef>
                          <a:spcPts val="0"/>
                        </a:spcBef>
                        <a:spcAft>
                          <a:spcPts val="0"/>
                        </a:spcAft>
                        <a:buNone/>
                      </a:pPr>
                      <a:r>
                        <a:rPr lang="es" sz="1200" b="1"/>
                        <a:t>3.</a:t>
                      </a:r>
                      <a:r>
                        <a:rPr lang="es" sz="1200"/>
                        <a:t> ¿Por qué es</a:t>
                      </a:r>
                      <a:endParaRPr sz="1200"/>
                    </a:p>
                    <a:p>
                      <a:pPr marL="0" lvl="0" indent="0" algn="just" rtl="0">
                        <a:lnSpc>
                          <a:spcPct val="150000"/>
                        </a:lnSpc>
                        <a:spcBef>
                          <a:spcPts val="0"/>
                        </a:spcBef>
                        <a:spcAft>
                          <a:spcPts val="0"/>
                        </a:spcAft>
                        <a:buNone/>
                      </a:pPr>
                      <a:r>
                        <a:rPr lang="es" sz="1200"/>
                        <a:t>importante en la</a:t>
                      </a:r>
                      <a:endParaRPr sz="1200"/>
                    </a:p>
                    <a:p>
                      <a:pPr marL="0" lvl="0" indent="0" algn="just" rtl="0">
                        <a:lnSpc>
                          <a:spcPct val="150000"/>
                        </a:lnSpc>
                        <a:spcBef>
                          <a:spcPts val="0"/>
                        </a:spcBef>
                        <a:spcAft>
                          <a:spcPts val="0"/>
                        </a:spcAft>
                        <a:buNone/>
                      </a:pPr>
                      <a:r>
                        <a:rPr lang="es" sz="1200"/>
                        <a:t>educación?</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La interdisciplinariedad es importante en la educación primero que nada porque, con base en su concepto cuestiona los planes de estudio que estén aislados unos de los otros  para mejorarlos o enriquecerlos.</a:t>
                      </a:r>
                      <a:endParaRPr sz="1200"/>
                    </a:p>
                    <a:p>
                      <a:pPr marL="0" lvl="0" indent="0" algn="just" rtl="0">
                        <a:lnSpc>
                          <a:spcPct val="115000"/>
                        </a:lnSpc>
                        <a:spcBef>
                          <a:spcPts val="0"/>
                        </a:spcBef>
                        <a:spcAft>
                          <a:spcPts val="0"/>
                        </a:spcAft>
                        <a:buNone/>
                      </a:pPr>
                      <a:r>
                        <a:rPr lang="es" sz="1200"/>
                        <a:t>Por otra parte, busca que el aprendizaje se lleve a cabo con los procedimientos de modelos de enseñanza que trabajen a un nivel cognitivo más profundo,  para que el conocimiento sea duradero y pueda ser aplicado en la resolución de problemas reales de cualquier disciplina.</a:t>
                      </a: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aphicFrame>
        <p:nvGraphicFramePr>
          <p:cNvPr id="98" name="Shape 98"/>
          <p:cNvGraphicFramePr/>
          <p:nvPr/>
        </p:nvGraphicFramePr>
        <p:xfrm>
          <a:off x="152400" y="1844625"/>
          <a:ext cx="8724900" cy="15544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419225">
                <a:tc>
                  <a:txBody>
                    <a:bodyPr/>
                    <a:lstStyle/>
                    <a:p>
                      <a:pPr marL="0" lvl="0" indent="0" algn="just" rtl="0">
                        <a:lnSpc>
                          <a:spcPct val="150000"/>
                        </a:lnSpc>
                        <a:spcBef>
                          <a:spcPts val="0"/>
                        </a:spcBef>
                        <a:spcAft>
                          <a:spcPts val="0"/>
                        </a:spcAft>
                        <a:buNone/>
                      </a:pPr>
                      <a:r>
                        <a:rPr lang="es" sz="1200" b="1"/>
                        <a:t>4.</a:t>
                      </a:r>
                      <a:r>
                        <a:rPr lang="es" sz="1200"/>
                        <a:t>¿Cómo motivar a los alumnos</a:t>
                      </a:r>
                      <a:endParaRPr sz="1200"/>
                    </a:p>
                    <a:p>
                      <a:pPr marL="0" lvl="0" indent="0" algn="just" rtl="0">
                        <a:lnSpc>
                          <a:spcPct val="150000"/>
                        </a:lnSpc>
                        <a:spcBef>
                          <a:spcPts val="0"/>
                        </a:spcBef>
                        <a:spcAft>
                          <a:spcPts val="0"/>
                        </a:spcAft>
                        <a:buNone/>
                      </a:pPr>
                      <a:r>
                        <a:rPr lang="es" sz="1200"/>
                        <a:t>para el trabajo</a:t>
                      </a:r>
                      <a:endParaRPr sz="1200"/>
                    </a:p>
                    <a:p>
                      <a:pPr marL="0" lvl="0" indent="0" algn="just" rtl="0">
                        <a:lnSpc>
                          <a:spcPct val="150000"/>
                        </a:lnSpc>
                        <a:spcBef>
                          <a:spcPts val="0"/>
                        </a:spcBef>
                        <a:spcAft>
                          <a:spcPts val="0"/>
                        </a:spcAft>
                        <a:buNone/>
                      </a:pPr>
                      <a:r>
                        <a:rPr lang="es" sz="1200"/>
                        <a:t>interdisciplinario?</a:t>
                      </a:r>
                      <a:endParaRPr sz="1200"/>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Sensibilizarlos con respecto a temáticas o problemáticas que de alguna manera les afecten, aunque no se den cuenta, ó que a pesar de que no les conciernen directamente, sucedan a su alrededor.</a:t>
                      </a:r>
                      <a:endParaRPr sz="1200"/>
                    </a:p>
                    <a:p>
                      <a:pPr marL="0" lvl="0" indent="0" algn="just" rtl="0">
                        <a:lnSpc>
                          <a:spcPct val="115000"/>
                        </a:lnSpc>
                        <a:spcBef>
                          <a:spcPts val="0"/>
                        </a:spcBef>
                        <a:spcAft>
                          <a:spcPts val="0"/>
                        </a:spcAft>
                        <a:buNone/>
                      </a:pPr>
                      <a:r>
                        <a:rPr lang="es" sz="1200"/>
                        <a:t>Resaltando que la aplicación del trabajo interdisciplinario ha tenido como resultado el desarrollo de objetos o productos de utilidad para el ser humano, por ejemplo el desarrollo de tecnologías en la industria, medicina, medioambiente, etcétera, por mencionar algunas. Creando grupos de trabajo con integrantes diferentes en intereses, personalidad, habilidades, etc.</a:t>
                      </a:r>
                      <a:endParaRPr sz="120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graphicFrame>
        <p:nvGraphicFramePr>
          <p:cNvPr id="103" name="Shape 103"/>
          <p:cNvGraphicFramePr/>
          <p:nvPr/>
        </p:nvGraphicFramePr>
        <p:xfrm>
          <a:off x="209550" y="1497250"/>
          <a:ext cx="8724900" cy="2628870"/>
        </p:xfrm>
        <a:graphic>
          <a:graphicData uri="http://schemas.openxmlformats.org/drawingml/2006/table">
            <a:tbl>
              <a:tblPr>
                <a:noFill/>
                <a:tableStyleId>{75AB78BC-D6EA-4682-BD33-B8B9871F664D}</a:tableStyleId>
              </a:tblPr>
              <a:tblGrid>
                <a:gridCol w="1609725">
                  <a:extLst>
                    <a:ext uri="{9D8B030D-6E8A-4147-A177-3AD203B41FA5}">
                      <a16:colId xmlns:a16="http://schemas.microsoft.com/office/drawing/2014/main" val="20000"/>
                    </a:ext>
                  </a:extLst>
                </a:gridCol>
                <a:gridCol w="7115175">
                  <a:extLst>
                    <a:ext uri="{9D8B030D-6E8A-4147-A177-3AD203B41FA5}">
                      <a16:colId xmlns:a16="http://schemas.microsoft.com/office/drawing/2014/main" val="20001"/>
                    </a:ext>
                  </a:extLst>
                </a:gridCol>
              </a:tblGrid>
              <a:tr h="1998375">
                <a:tc>
                  <a:txBody>
                    <a:bodyPr/>
                    <a:lstStyle/>
                    <a:p>
                      <a:pPr marL="0" lvl="0" indent="0" algn="just" rtl="0">
                        <a:lnSpc>
                          <a:spcPct val="150000"/>
                        </a:lnSpc>
                        <a:spcBef>
                          <a:spcPts val="0"/>
                        </a:spcBef>
                        <a:spcAft>
                          <a:spcPts val="0"/>
                        </a:spcAft>
                        <a:buNone/>
                      </a:pPr>
                      <a:r>
                        <a:rPr lang="es" sz="1200" b="1"/>
                        <a:t>5.</a:t>
                      </a:r>
                      <a:r>
                        <a:rPr lang="es" sz="1200"/>
                        <a:t> ¿Cuáles son los prerrequisitos</a:t>
                      </a:r>
                      <a:endParaRPr sz="1200"/>
                    </a:p>
                    <a:p>
                      <a:pPr marL="0" lvl="0" indent="0" algn="just" rtl="0">
                        <a:lnSpc>
                          <a:spcPct val="150000"/>
                        </a:lnSpc>
                        <a:spcBef>
                          <a:spcPts val="0"/>
                        </a:spcBef>
                        <a:spcAft>
                          <a:spcPts val="0"/>
                        </a:spcAft>
                        <a:buNone/>
                      </a:pPr>
                      <a:r>
                        <a:rPr lang="es" sz="1200"/>
                        <a:t>materiales organizacionales</a:t>
                      </a:r>
                      <a:endParaRPr sz="1200"/>
                    </a:p>
                    <a:p>
                      <a:pPr marL="0" lvl="0" indent="0" algn="just" rtl="0">
                        <a:lnSpc>
                          <a:spcPct val="150000"/>
                        </a:lnSpc>
                        <a:spcBef>
                          <a:spcPts val="0"/>
                        </a:spcBef>
                        <a:spcAft>
                          <a:spcPts val="0"/>
                        </a:spcAft>
                        <a:buNone/>
                      </a:pPr>
                      <a:r>
                        <a:rPr lang="es" sz="1200"/>
                        <a:t>y personales  para la planeación del</a:t>
                      </a:r>
                      <a:endParaRPr sz="1200"/>
                    </a:p>
                    <a:p>
                      <a:pPr marL="0" lvl="0" indent="0" algn="just" rtl="0">
                        <a:lnSpc>
                          <a:spcPct val="150000"/>
                        </a:lnSpc>
                        <a:spcBef>
                          <a:spcPts val="0"/>
                        </a:spcBef>
                        <a:spcAft>
                          <a:spcPts val="0"/>
                        </a:spcAft>
                        <a:buNone/>
                      </a:pPr>
                      <a:r>
                        <a:rPr lang="es" sz="1200"/>
                        <a:t>trabajo   	</a:t>
                      </a:r>
                      <a:r>
                        <a:rPr lang="es" sz="1100"/>
                        <a:t>interdisciplinario?</a:t>
                      </a:r>
                      <a:endParaRPr sz="1100"/>
                    </a:p>
                  </a:txBody>
                  <a:tcPr marL="91425" marR="91425" marT="91425" marB="91425"/>
                </a:tc>
                <a:tc>
                  <a:txBody>
                    <a:bodyPr/>
                    <a:lstStyle/>
                    <a:p>
                      <a:pPr marL="0" lvl="0" indent="0" rtl="0">
                        <a:lnSpc>
                          <a:spcPct val="115000"/>
                        </a:lnSpc>
                        <a:spcBef>
                          <a:spcPts val="0"/>
                        </a:spcBef>
                        <a:spcAft>
                          <a:spcPts val="0"/>
                        </a:spcAft>
                        <a:buNone/>
                      </a:pPr>
                      <a:r>
                        <a:rPr lang="es" sz="1200"/>
                        <a:t>Los requisitos materiales son las fuentes de información, material didáctico, herramientas de enseñanza y otros objetos que si bien son  comúnmente utilizados más en una materia que en otra, puedan ser aplicados en otras áreas, fuera de lo común, para mejorar el aprendizaje.</a:t>
                      </a:r>
                      <a:endParaRPr sz="1200"/>
                    </a:p>
                    <a:p>
                      <a:pPr marL="0" lvl="0" indent="0" rtl="0">
                        <a:lnSpc>
                          <a:spcPct val="115000"/>
                        </a:lnSpc>
                        <a:spcBef>
                          <a:spcPts val="0"/>
                        </a:spcBef>
                        <a:spcAft>
                          <a:spcPts val="0"/>
                        </a:spcAft>
                        <a:buNone/>
                      </a:pPr>
                      <a:r>
                        <a:rPr lang="es" sz="1200"/>
                        <a:t> </a:t>
                      </a:r>
                      <a:endParaRPr sz="1200"/>
                    </a:p>
                    <a:p>
                      <a:pPr marL="0" lvl="0" indent="0" rtl="0">
                        <a:lnSpc>
                          <a:spcPct val="115000"/>
                        </a:lnSpc>
                        <a:spcBef>
                          <a:spcPts val="0"/>
                        </a:spcBef>
                        <a:spcAft>
                          <a:spcPts val="0"/>
                        </a:spcAft>
                        <a:buNone/>
                      </a:pPr>
                      <a:r>
                        <a:rPr lang="es" sz="1200"/>
                        <a:t>Los requisitos organizacionales son, partir de una estructura curricular de materias y planes de estudio interdisciplinarios, buscar intereses en común, realizar reuniones, llegar a consensos. </a:t>
                      </a:r>
                      <a:endParaRPr sz="1200"/>
                    </a:p>
                    <a:p>
                      <a:pPr marL="0" lvl="0" indent="0" rtl="0">
                        <a:lnSpc>
                          <a:spcPct val="115000"/>
                        </a:lnSpc>
                        <a:spcBef>
                          <a:spcPts val="0"/>
                        </a:spcBef>
                        <a:spcAft>
                          <a:spcPts val="0"/>
                        </a:spcAft>
                        <a:buNone/>
                      </a:pPr>
                      <a:r>
                        <a:rPr lang="es" sz="1200"/>
                        <a:t> </a:t>
                      </a:r>
                      <a:endParaRPr sz="1200"/>
                    </a:p>
                    <a:p>
                      <a:pPr marL="0" lvl="0" indent="0" rtl="0">
                        <a:lnSpc>
                          <a:spcPct val="115000"/>
                        </a:lnSpc>
                        <a:spcBef>
                          <a:spcPts val="0"/>
                        </a:spcBef>
                        <a:spcAft>
                          <a:spcPts val="0"/>
                        </a:spcAft>
                        <a:buNone/>
                      </a:pPr>
                      <a:r>
                        <a:rPr lang="es" sz="1200"/>
                        <a:t>Los requisitos personales son el interés y una actitud abierta hacia las temáticas abordadas y el trabajo interdisciplinario.</a:t>
                      </a:r>
                      <a:endParaRPr sz="120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aphicFrame>
        <p:nvGraphicFramePr>
          <p:cNvPr id="108" name="Shape 108"/>
          <p:cNvGraphicFramePr/>
          <p:nvPr/>
        </p:nvGraphicFramePr>
        <p:xfrm>
          <a:off x="75825" y="1497250"/>
          <a:ext cx="8724900" cy="29260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2847975">
                <a:tc>
                  <a:txBody>
                    <a:bodyPr/>
                    <a:lstStyle/>
                    <a:p>
                      <a:pPr marL="0" lvl="0" indent="0" rtl="0">
                        <a:lnSpc>
                          <a:spcPct val="150000"/>
                        </a:lnSpc>
                        <a:spcBef>
                          <a:spcPts val="0"/>
                        </a:spcBef>
                        <a:spcAft>
                          <a:spcPts val="0"/>
                        </a:spcAft>
                        <a:buNone/>
                      </a:pPr>
                      <a:r>
                        <a:rPr lang="es" sz="1200" b="1"/>
                        <a:t>6.</a:t>
                      </a:r>
                      <a:r>
                        <a:rPr lang="es" sz="1200"/>
                        <a:t> ¿Qué papel juega la</a:t>
                      </a:r>
                      <a:endParaRPr sz="1200"/>
                    </a:p>
                    <a:p>
                      <a:pPr marL="0" lvl="0" indent="0" rtl="0">
                        <a:lnSpc>
                          <a:spcPct val="150000"/>
                        </a:lnSpc>
                        <a:spcBef>
                          <a:spcPts val="0"/>
                        </a:spcBef>
                        <a:spcAft>
                          <a:spcPts val="0"/>
                        </a:spcAft>
                        <a:buNone/>
                      </a:pPr>
                      <a:r>
                        <a:rPr lang="es" sz="1200"/>
                        <a:t>planeación en el trabajo</a:t>
                      </a:r>
                      <a:endParaRPr sz="1200"/>
                    </a:p>
                    <a:p>
                      <a:pPr marL="0" lvl="0" indent="0" rtl="0">
                        <a:lnSpc>
                          <a:spcPct val="150000"/>
                        </a:lnSpc>
                        <a:spcBef>
                          <a:spcPts val="0"/>
                        </a:spcBef>
                        <a:spcAft>
                          <a:spcPts val="0"/>
                        </a:spcAft>
                        <a:buNone/>
                      </a:pPr>
                      <a:r>
                        <a:rPr lang="es" sz="1200"/>
                        <a:t>interdisciplinario y qué características</a:t>
                      </a:r>
                      <a:endParaRPr sz="1200"/>
                    </a:p>
                    <a:p>
                      <a:pPr marL="0" lvl="0" indent="0" rtl="0">
                        <a:lnSpc>
                          <a:spcPct val="150000"/>
                        </a:lnSpc>
                        <a:spcBef>
                          <a:spcPts val="0"/>
                        </a:spcBef>
                        <a:spcAft>
                          <a:spcPts val="0"/>
                        </a:spcAft>
                        <a:buNone/>
                      </a:pPr>
                      <a:r>
                        <a:rPr lang="es" sz="1200"/>
                        <a:t>debe tener?</a:t>
                      </a:r>
                      <a:endParaRPr sz="1200"/>
                    </a:p>
                    <a:p>
                      <a:pPr marL="0" lvl="0" indent="0" rtl="0">
                        <a:lnSpc>
                          <a:spcPct val="150000"/>
                        </a:lnSpc>
                        <a:spcBef>
                          <a:spcPts val="0"/>
                        </a:spcBef>
                        <a:spcAft>
                          <a:spcPts val="0"/>
                        </a:spcAft>
                        <a:buNone/>
                      </a:pPr>
                      <a:r>
                        <a:rPr lang="es" sz="1200"/>
                        <a:t> </a:t>
                      </a:r>
                      <a:endParaRPr sz="1200"/>
                    </a:p>
                    <a:p>
                      <a:pPr marL="0" lvl="0" indent="0"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50000"/>
                        </a:lnSpc>
                        <a:spcBef>
                          <a:spcPts val="0"/>
                        </a:spcBef>
                        <a:spcAft>
                          <a:spcPts val="0"/>
                        </a:spcAft>
                        <a:buNone/>
                      </a:pPr>
                      <a:r>
                        <a:rPr lang="es" sz="1200"/>
                        <a:t>La planeación del trabajo interdisciplinario dirige las actividades hacia el logro del o los objetivos, evita la vaguedad de los temas y la pérdida de tiempo, por el contrario busca optimizarlo. Es la guía para que los proyectos se puedan cumplir de. Características:</a:t>
                      </a:r>
                      <a:endParaRPr sz="1200"/>
                    </a:p>
                    <a:p>
                      <a:pPr marL="0" lvl="0" indent="0" rtl="0">
                        <a:lnSpc>
                          <a:spcPct val="150000"/>
                        </a:lnSpc>
                        <a:spcBef>
                          <a:spcPts val="0"/>
                        </a:spcBef>
                        <a:spcAft>
                          <a:spcPts val="0"/>
                        </a:spcAft>
                        <a:buNone/>
                      </a:pPr>
                      <a:r>
                        <a:rPr lang="es" sz="1200"/>
                        <a:t>• Está fundamentada en el Modelo Pedagógico institucional que oriente las actividades de aprendizaje, enseñanza y evaluación.</a:t>
                      </a:r>
                      <a:endParaRPr sz="1200"/>
                    </a:p>
                    <a:p>
                      <a:pPr marL="0" lvl="0" indent="0" algn="just" rtl="0">
                        <a:lnSpc>
                          <a:spcPct val="150000"/>
                        </a:lnSpc>
                        <a:spcBef>
                          <a:spcPts val="0"/>
                        </a:spcBef>
                        <a:spcAft>
                          <a:spcPts val="0"/>
                        </a:spcAft>
                        <a:buNone/>
                      </a:pPr>
                      <a:r>
                        <a:rPr lang="es" sz="1200"/>
                        <a:t>• Debe considerar secuencias didácticas programadas y organizadas así como una instrumentación didáctica congruente con los materiales y contexto de los proyectos que se trabajen de manera interdisciplinaria.</a:t>
                      </a:r>
                      <a:endParaRPr sz="1200"/>
                    </a:p>
                    <a:p>
                      <a:pPr marL="0" lvl="0" indent="0" algn="just" rtl="0">
                        <a:lnSpc>
                          <a:spcPct val="150000"/>
                        </a:lnSpc>
                        <a:spcBef>
                          <a:spcPts val="0"/>
                        </a:spcBef>
                        <a:spcAft>
                          <a:spcPts val="0"/>
                        </a:spcAft>
                        <a:buNone/>
                      </a:pPr>
                      <a:r>
                        <a:rPr lang="es" sz="1200"/>
                        <a:t>• La planeación debe ser cotidiana y abarcar las acciones de aprendizaje en clase y en los proyectos interdisciplinarios, es decir, la planeación integra el trabajo en todos los momentos de aprendizaje.</a:t>
                      </a:r>
                      <a:endParaRPr sz="120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graphicFrame>
        <p:nvGraphicFramePr>
          <p:cNvPr id="113" name="Shape 113"/>
          <p:cNvGraphicFramePr/>
          <p:nvPr/>
        </p:nvGraphicFramePr>
        <p:xfrm>
          <a:off x="140600" y="2028125"/>
          <a:ext cx="8724900" cy="23812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438150">
                <a:tc gridSpan="2">
                  <a:txBody>
                    <a:bodyPr/>
                    <a:lstStyle/>
                    <a:p>
                      <a:pPr marL="0" lvl="0" indent="0" algn="ctr" rtl="0">
                        <a:lnSpc>
                          <a:spcPct val="115000"/>
                        </a:lnSpc>
                        <a:spcBef>
                          <a:spcPts val="0"/>
                        </a:spcBef>
                        <a:spcAft>
                          <a:spcPts val="0"/>
                        </a:spcAft>
                        <a:buNone/>
                      </a:pPr>
                      <a:r>
                        <a:rPr lang="es" b="1"/>
                        <a:t>El Aprendizaje Cooperativo</a:t>
                      </a:r>
                      <a:endParaRPr b="1"/>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1943100">
                <a:tc>
                  <a:txBody>
                    <a:bodyPr/>
                    <a:lstStyle/>
                    <a:p>
                      <a:pPr marL="0" lvl="0" indent="0" algn="just" rtl="0">
                        <a:lnSpc>
                          <a:spcPct val="150000"/>
                        </a:lnSpc>
                        <a:spcBef>
                          <a:spcPts val="0"/>
                        </a:spcBef>
                        <a:spcAft>
                          <a:spcPts val="0"/>
                        </a:spcAft>
                        <a:buNone/>
                      </a:pPr>
                      <a:r>
                        <a:rPr lang="es" b="1"/>
                        <a:t>1.</a:t>
                      </a:r>
                      <a:r>
                        <a:rPr lang="es"/>
                        <a:t> ¿Qué es?</a:t>
                      </a:r>
                      <a:endParaRPr/>
                    </a:p>
                  </a:txBody>
                  <a:tcPr marL="91425" marR="91425" marT="91425" marB="91425"/>
                </a:tc>
                <a:tc>
                  <a:txBody>
                    <a:bodyPr/>
                    <a:lstStyle/>
                    <a:p>
                      <a:pPr marL="0" lvl="0" indent="0" rtl="0">
                        <a:lnSpc>
                          <a:spcPct val="115000"/>
                        </a:lnSpc>
                        <a:spcBef>
                          <a:spcPts val="0"/>
                        </a:spcBef>
                        <a:spcAft>
                          <a:spcPts val="0"/>
                        </a:spcAft>
                        <a:buNone/>
                      </a:pPr>
                      <a:r>
                        <a:rPr lang="es"/>
                        <a:t>El aprendizaje cooperativo es el diseño y aplicación actividades de aprendizaje que motiven a los alumnos a trabajar hacia un objetivo común. </a:t>
                      </a:r>
                      <a:endParaRPr/>
                    </a:p>
                    <a:p>
                      <a:pPr marL="0" lvl="0" indent="0" rtl="0">
                        <a:lnSpc>
                          <a:spcPct val="115000"/>
                        </a:lnSpc>
                        <a:spcBef>
                          <a:spcPts val="0"/>
                        </a:spcBef>
                        <a:spcAft>
                          <a:spcPts val="0"/>
                        </a:spcAft>
                        <a:buNone/>
                      </a:pPr>
                      <a:r>
                        <a:rPr lang="es"/>
                        <a:t>Durante el proceso la motivación debe ser el punto de partida para llevar a cabo la responsabilidad individual y grupal de manera genuina.</a:t>
                      </a:r>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graphicFrame>
        <p:nvGraphicFramePr>
          <p:cNvPr id="118" name="Shape 118"/>
          <p:cNvGraphicFramePr/>
          <p:nvPr/>
        </p:nvGraphicFramePr>
        <p:xfrm>
          <a:off x="75825" y="1674225"/>
          <a:ext cx="8724900" cy="276225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2762250">
                <a:tc>
                  <a:txBody>
                    <a:bodyPr/>
                    <a:lstStyle/>
                    <a:p>
                      <a:pPr marL="0" lvl="0" indent="0" algn="ctr" rtl="0">
                        <a:lnSpc>
                          <a:spcPct val="150000"/>
                        </a:lnSpc>
                        <a:spcBef>
                          <a:spcPts val="0"/>
                        </a:spcBef>
                        <a:spcAft>
                          <a:spcPts val="0"/>
                        </a:spcAft>
                        <a:buNone/>
                      </a:pPr>
                      <a:r>
                        <a:rPr lang="es" b="1"/>
                        <a:t>2.</a:t>
                      </a:r>
                      <a:r>
                        <a:rPr lang="es"/>
                        <a:t> ¿Cuáles son sus</a:t>
                      </a:r>
                      <a:endParaRPr/>
                    </a:p>
                    <a:p>
                      <a:pPr marL="0" lvl="0" indent="0" algn="ctr" rtl="0">
                        <a:lnSpc>
                          <a:spcPct val="150000"/>
                        </a:lnSpc>
                        <a:spcBef>
                          <a:spcPts val="0"/>
                        </a:spcBef>
                        <a:spcAft>
                          <a:spcPts val="0"/>
                        </a:spcAft>
                        <a:buNone/>
                      </a:pPr>
                      <a:r>
                        <a:rPr lang="es"/>
                        <a:t>características?</a:t>
                      </a:r>
                      <a:endParaRPr/>
                    </a:p>
                  </a:txBody>
                  <a:tcPr marL="91425" marR="91425" marT="91425" marB="91425"/>
                </a:tc>
                <a:tc>
                  <a:txBody>
                    <a:bodyPr/>
                    <a:lstStyle/>
                    <a:p>
                      <a:pPr marL="0" lvl="0" indent="0" rtl="0">
                        <a:lnSpc>
                          <a:spcPct val="115000"/>
                        </a:lnSpc>
                        <a:spcBef>
                          <a:spcPts val="0"/>
                        </a:spcBef>
                        <a:spcAft>
                          <a:spcPts val="0"/>
                        </a:spcAft>
                        <a:buNone/>
                      </a:pPr>
                      <a:r>
                        <a:rPr lang="es"/>
                        <a:t>•Promueve la solidaridad.</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•Trabajo arduo.</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•Responsabilidad compartida y en equivalente a la del profesor.</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•Autonomía de los alumnos en cuanto a la toma de decisiones, actividades a realizar, manera de realizarlas, en la elección de contenidos y formas de trabajar.</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•La recompensa es el beneficio mutuo.</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aphicFrame>
        <p:nvGraphicFramePr>
          <p:cNvPr id="123" name="Shape 123"/>
          <p:cNvGraphicFramePr/>
          <p:nvPr/>
        </p:nvGraphicFramePr>
        <p:xfrm>
          <a:off x="75825" y="2216875"/>
          <a:ext cx="8724900" cy="141729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238250">
                <a:tc>
                  <a:txBody>
                    <a:bodyPr/>
                    <a:lstStyle/>
                    <a:p>
                      <a:pPr marL="0" lvl="0" indent="0" algn="ctr" rtl="0">
                        <a:lnSpc>
                          <a:spcPct val="150000"/>
                        </a:lnSpc>
                        <a:spcBef>
                          <a:spcPts val="0"/>
                        </a:spcBef>
                        <a:spcAft>
                          <a:spcPts val="0"/>
                        </a:spcAft>
                        <a:buNone/>
                      </a:pPr>
                      <a:r>
                        <a:rPr lang="es" b="1"/>
                        <a:t>3.</a:t>
                      </a:r>
                      <a:r>
                        <a:rPr lang="es"/>
                        <a:t> ¿ Cuáles son sus</a:t>
                      </a:r>
                      <a:endParaRPr/>
                    </a:p>
                    <a:p>
                      <a:pPr marL="0" lvl="0" indent="0" algn="ctr" rtl="0">
                        <a:lnSpc>
                          <a:spcPct val="150000"/>
                        </a:lnSpc>
                        <a:spcBef>
                          <a:spcPts val="0"/>
                        </a:spcBef>
                        <a:spcAft>
                          <a:spcPts val="0"/>
                        </a:spcAft>
                        <a:buNone/>
                      </a:pPr>
                      <a:r>
                        <a:rPr lang="es"/>
                        <a:t>objetivos?</a:t>
                      </a:r>
                      <a:endParaRPr/>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15000"/>
                        </a:lnSpc>
                        <a:spcBef>
                          <a:spcPts val="0"/>
                        </a:spcBef>
                        <a:spcAft>
                          <a:spcPts val="0"/>
                        </a:spcAft>
                        <a:buNone/>
                      </a:pPr>
                      <a:r>
                        <a:rPr lang="es"/>
                        <a:t>•Lograr que los alumnos le den un significado a los contenidos.</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•Qué el aprendizaje sea efectivo, duradero y aplicativo a contextos nuevos que se vayan suscitando en los  grados escolares posteriores.</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graphicFrame>
        <p:nvGraphicFramePr>
          <p:cNvPr id="128" name="Shape 128"/>
          <p:cNvGraphicFramePr/>
          <p:nvPr/>
        </p:nvGraphicFramePr>
        <p:xfrm>
          <a:off x="209550" y="1579825"/>
          <a:ext cx="8724900" cy="2377410"/>
        </p:xfrm>
        <a:graphic>
          <a:graphicData uri="http://schemas.openxmlformats.org/drawingml/2006/table">
            <a:tbl>
              <a:tblPr>
                <a:noFill/>
                <a:tableStyleId>{75AB78BC-D6EA-4682-BD33-B8B9871F664D}</a:tableStyleId>
              </a:tblPr>
              <a:tblGrid>
                <a:gridCol w="2066925">
                  <a:extLst>
                    <a:ext uri="{9D8B030D-6E8A-4147-A177-3AD203B41FA5}">
                      <a16:colId xmlns:a16="http://schemas.microsoft.com/office/drawing/2014/main" val="20000"/>
                    </a:ext>
                  </a:extLst>
                </a:gridCol>
                <a:gridCol w="6657975">
                  <a:extLst>
                    <a:ext uri="{9D8B030D-6E8A-4147-A177-3AD203B41FA5}">
                      <a16:colId xmlns:a16="http://schemas.microsoft.com/office/drawing/2014/main" val="20001"/>
                    </a:ext>
                  </a:extLst>
                </a:gridCol>
              </a:tblGrid>
              <a:tr h="2333625">
                <a:tc>
                  <a:txBody>
                    <a:bodyPr/>
                    <a:lstStyle/>
                    <a:p>
                      <a:pPr marL="0" lvl="0" indent="0" algn="just" rtl="0">
                        <a:lnSpc>
                          <a:spcPct val="150000"/>
                        </a:lnSpc>
                        <a:spcBef>
                          <a:spcPts val="0"/>
                        </a:spcBef>
                        <a:spcAft>
                          <a:spcPts val="0"/>
                        </a:spcAft>
                        <a:buNone/>
                      </a:pPr>
                      <a:r>
                        <a:rPr lang="es" sz="1200"/>
                        <a:t>4. ¿Cuáles son las acciones de</a:t>
                      </a:r>
                      <a:endParaRPr sz="1200"/>
                    </a:p>
                    <a:p>
                      <a:pPr marL="0" lvl="0" indent="0" algn="just" rtl="0">
                        <a:lnSpc>
                          <a:spcPct val="150000"/>
                        </a:lnSpc>
                        <a:spcBef>
                          <a:spcPts val="0"/>
                        </a:spcBef>
                        <a:spcAft>
                          <a:spcPts val="0"/>
                        </a:spcAft>
                        <a:buNone/>
                      </a:pPr>
                      <a:r>
                        <a:rPr lang="es" sz="1200"/>
                        <a:t>planeación y   acompañamiento</a:t>
                      </a:r>
                      <a:endParaRPr sz="1200"/>
                    </a:p>
                    <a:p>
                      <a:pPr marL="0" lvl="0" indent="0" algn="just" rtl="0">
                        <a:lnSpc>
                          <a:spcPct val="150000"/>
                        </a:lnSpc>
                        <a:spcBef>
                          <a:spcPts val="0"/>
                        </a:spcBef>
                        <a:spcAft>
                          <a:spcPts val="0"/>
                        </a:spcAft>
                        <a:buNone/>
                      </a:pPr>
                      <a:r>
                        <a:rPr lang="es" sz="1200"/>
                        <a:t>más importantes</a:t>
                      </a:r>
                      <a:endParaRPr sz="1200"/>
                    </a:p>
                    <a:p>
                      <a:pPr marL="0" lvl="0" indent="0" algn="just" rtl="0">
                        <a:lnSpc>
                          <a:spcPct val="150000"/>
                        </a:lnSpc>
                        <a:spcBef>
                          <a:spcPts val="0"/>
                        </a:spcBef>
                        <a:spcAft>
                          <a:spcPts val="0"/>
                        </a:spcAft>
                        <a:buNone/>
                      </a:pPr>
                      <a:r>
                        <a:rPr lang="es" sz="1200"/>
                        <a:t>del  profesor, en</a:t>
                      </a:r>
                      <a:endParaRPr sz="1200"/>
                    </a:p>
                    <a:p>
                      <a:pPr marL="0" lvl="0" indent="0" algn="just" rtl="0">
                        <a:lnSpc>
                          <a:spcPct val="150000"/>
                        </a:lnSpc>
                        <a:spcBef>
                          <a:spcPts val="0"/>
                        </a:spcBef>
                        <a:spcAft>
                          <a:spcPts val="0"/>
                        </a:spcAft>
                        <a:buNone/>
                      </a:pPr>
                      <a:r>
                        <a:rPr lang="es" sz="1200"/>
                        <a:t>éste tipo de trabajo?</a:t>
                      </a:r>
                      <a:endParaRPr sz="1200"/>
                    </a:p>
                    <a:p>
                      <a:pPr marL="0" lvl="0" indent="0" algn="just" rtl="0">
                        <a:lnSpc>
                          <a:spcPct val="150000"/>
                        </a:lnSpc>
                        <a:spcBef>
                          <a:spcPts val="0"/>
                        </a:spcBef>
                        <a:spcAft>
                          <a:spcPts val="0"/>
                        </a:spcAft>
                        <a:buNone/>
                      </a:pPr>
                      <a:r>
                        <a:rPr lang="es" sz="1200"/>
                        <a:t> </a:t>
                      </a:r>
                      <a:endParaRPr sz="1200"/>
                    </a:p>
                  </a:txBody>
                  <a:tcPr marL="91425" marR="91425" marT="91425" marB="91425"/>
                </a:tc>
                <a:tc>
                  <a:txBody>
                    <a:bodyPr/>
                    <a:lstStyle/>
                    <a:p>
                      <a:pPr marL="0" lvl="0" indent="0" rtl="0">
                        <a:lnSpc>
                          <a:spcPct val="115000"/>
                        </a:lnSpc>
                        <a:spcBef>
                          <a:spcPts val="0"/>
                        </a:spcBef>
                        <a:spcAft>
                          <a:spcPts val="0"/>
                        </a:spcAft>
                        <a:buNone/>
                      </a:pPr>
                      <a:r>
                        <a:rPr lang="es"/>
                        <a:t>•La planeación del trabajo cooperativo en el aula debe estar bien estructurada.</a:t>
                      </a:r>
                      <a:endParaRPr/>
                    </a:p>
                    <a:p>
                      <a:pPr marL="0" lvl="0" indent="0" rtl="0">
                        <a:lnSpc>
                          <a:spcPct val="115000"/>
                        </a:lnSpc>
                        <a:spcBef>
                          <a:spcPts val="0"/>
                        </a:spcBef>
                        <a:spcAft>
                          <a:spcPts val="0"/>
                        </a:spcAft>
                        <a:buNone/>
                      </a:pPr>
                      <a:r>
                        <a:rPr lang="es"/>
                        <a:t>•</a:t>
                      </a:r>
                      <a:endParaRPr/>
                    </a:p>
                    <a:p>
                      <a:pPr marL="0" lvl="0" indent="0" rtl="0">
                        <a:lnSpc>
                          <a:spcPct val="115000"/>
                        </a:lnSpc>
                        <a:spcBef>
                          <a:spcPts val="0"/>
                        </a:spcBef>
                        <a:spcAft>
                          <a:spcPts val="0"/>
                        </a:spcAft>
                        <a:buNone/>
                      </a:pPr>
                      <a:r>
                        <a:rPr lang="es"/>
                        <a:t>•El profesor se convierte en un mediador entre el conocimiento y el alumno y lo guía para que el estudiante lo desarrolle de manera autónoma.</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graphicFrame>
        <p:nvGraphicFramePr>
          <p:cNvPr id="133" name="Shape 133"/>
          <p:cNvGraphicFramePr/>
          <p:nvPr/>
        </p:nvGraphicFramePr>
        <p:xfrm>
          <a:off x="134825" y="1485450"/>
          <a:ext cx="8724900" cy="2743170"/>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1838325">
                <a:tc>
                  <a:txBody>
                    <a:bodyPr/>
                    <a:lstStyle/>
                    <a:p>
                      <a:pPr marL="0" lvl="0" indent="0" algn="just" rtl="0">
                        <a:lnSpc>
                          <a:spcPct val="150000"/>
                        </a:lnSpc>
                        <a:spcBef>
                          <a:spcPts val="0"/>
                        </a:spcBef>
                        <a:spcAft>
                          <a:spcPts val="0"/>
                        </a:spcAft>
                        <a:buNone/>
                      </a:pPr>
                      <a:r>
                        <a:rPr lang="es"/>
                        <a:t>5. ¿De qué manera</a:t>
                      </a:r>
                      <a:endParaRPr/>
                    </a:p>
                    <a:p>
                      <a:pPr marL="0" lvl="0" indent="0" algn="just" rtl="0">
                        <a:lnSpc>
                          <a:spcPct val="150000"/>
                        </a:lnSpc>
                        <a:spcBef>
                          <a:spcPts val="0"/>
                        </a:spcBef>
                        <a:spcAft>
                          <a:spcPts val="0"/>
                        </a:spcAft>
                        <a:buNone/>
                      </a:pPr>
                      <a:r>
                        <a:rPr lang="es"/>
                        <a:t>se  vinculan  el trabajo</a:t>
                      </a:r>
                      <a:endParaRPr/>
                    </a:p>
                    <a:p>
                      <a:pPr marL="0" lvl="0" indent="0" algn="just" rtl="0">
                        <a:lnSpc>
                          <a:spcPct val="150000"/>
                        </a:lnSpc>
                        <a:spcBef>
                          <a:spcPts val="0"/>
                        </a:spcBef>
                        <a:spcAft>
                          <a:spcPts val="0"/>
                        </a:spcAft>
                        <a:buNone/>
                      </a:pPr>
                      <a:r>
                        <a:rPr lang="es"/>
                        <a:t>interdisciplinario y el aprendizaje</a:t>
                      </a:r>
                      <a:endParaRPr/>
                    </a:p>
                    <a:p>
                      <a:pPr marL="0" lvl="0" indent="0" algn="just" rtl="0">
                        <a:lnSpc>
                          <a:spcPct val="150000"/>
                        </a:lnSpc>
                        <a:spcBef>
                          <a:spcPts val="0"/>
                        </a:spcBef>
                        <a:spcAft>
                          <a:spcPts val="0"/>
                        </a:spcAft>
                        <a:buNone/>
                      </a:pPr>
                      <a:r>
                        <a:rPr lang="es"/>
                        <a:t>cooperativo?</a:t>
                      </a:r>
                      <a:endParaRPr/>
                    </a:p>
                  </a:txBody>
                  <a:tcPr marL="91425" marR="91425" marT="91425" marB="91425"/>
                </a:tc>
                <a:tc>
                  <a:txBody>
                    <a:bodyPr/>
                    <a:lstStyle/>
                    <a:p>
                      <a:pPr marL="0" lvl="0" indent="0" algn="just" rtl="0">
                        <a:lnSpc>
                          <a:spcPct val="150000"/>
                        </a:lnSpc>
                        <a:spcBef>
                          <a:spcPts val="0"/>
                        </a:spcBef>
                        <a:spcAft>
                          <a:spcPts val="0"/>
                        </a:spcAft>
                        <a:buNone/>
                      </a:pPr>
                      <a:r>
                        <a:rPr lang="es"/>
                        <a:t>El trabajo interdisciplinario no es una simple relación de contenidos o actividades de diferentes campos del conocimiento, es una interacción esencial del conocimiento que implica una contextualización e intercambio de significados, prácticos, científicos y humanos.</a:t>
                      </a:r>
                      <a:endParaRPr/>
                    </a:p>
                    <a:p>
                      <a:pPr marL="0" lvl="0" indent="0" algn="just" rtl="0">
                        <a:lnSpc>
                          <a:spcPct val="150000"/>
                        </a:lnSpc>
                        <a:spcBef>
                          <a:spcPts val="0"/>
                        </a:spcBef>
                        <a:spcAft>
                          <a:spcPts val="0"/>
                        </a:spcAft>
                        <a:buNone/>
                      </a:pPr>
                      <a:r>
                        <a:rPr lang="es"/>
                        <a:t> </a:t>
                      </a:r>
                      <a:endParaRPr/>
                    </a:p>
                    <a:p>
                      <a:pPr marL="0" lvl="0" indent="0" algn="just" rtl="0">
                        <a:lnSpc>
                          <a:spcPct val="150000"/>
                        </a:lnSpc>
                        <a:spcBef>
                          <a:spcPts val="0"/>
                        </a:spcBef>
                        <a:spcAft>
                          <a:spcPts val="0"/>
                        </a:spcAft>
                        <a:buNone/>
                      </a:pPr>
                      <a:r>
                        <a:rPr lang="es"/>
                        <a:t>El trabajo cooperativo a partir de la solución de problemas y situaciones inéditas, implica la integración del conocimiento y la retroalimentación permanente en el proceso educativo. </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Shape 138"/>
          <p:cNvPicPr preferRelativeResize="0"/>
          <p:nvPr/>
        </p:nvPicPr>
        <p:blipFill>
          <a:blip r:embed="rId3">
            <a:alphaModFix/>
          </a:blip>
          <a:stretch>
            <a:fillRect/>
          </a:stretch>
        </p:blipFill>
        <p:spPr>
          <a:xfrm>
            <a:off x="2046996" y="1423846"/>
            <a:ext cx="5050001" cy="283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Shape 67"/>
          <p:cNvPicPr preferRelativeResize="0"/>
          <p:nvPr/>
        </p:nvPicPr>
        <p:blipFill>
          <a:blip r:embed="rId3">
            <a:alphaModFix/>
          </a:blip>
          <a:stretch>
            <a:fillRect/>
          </a:stretch>
        </p:blipFill>
        <p:spPr>
          <a:xfrm>
            <a:off x="0" y="-443225"/>
            <a:ext cx="8992374" cy="5528400"/>
          </a:xfrm>
          <a:prstGeom prst="rect">
            <a:avLst/>
          </a:prstGeom>
          <a:noFill/>
          <a:ln>
            <a:noFill/>
          </a:ln>
        </p:spPr>
      </p:pic>
      <p:sp>
        <p:nvSpPr>
          <p:cNvPr id="68" name="Shape 68"/>
          <p:cNvSpPr txBox="1"/>
          <p:nvPr/>
        </p:nvSpPr>
        <p:spPr>
          <a:xfrm>
            <a:off x="671025" y="1337025"/>
            <a:ext cx="5424975" cy="3182221"/>
          </a:xfrm>
          <a:prstGeom prst="rect">
            <a:avLst/>
          </a:prstGeom>
          <a:noFill/>
          <a:ln>
            <a:noFill/>
          </a:ln>
        </p:spPr>
        <p:txBody>
          <a:bodyPr wrap="square" lIns="91425" tIns="91425" rIns="91425" bIns="91425" anchor="t" anchorCtr="0">
            <a:noAutofit/>
          </a:bodyPr>
          <a:lstStyle/>
          <a:p>
            <a:pPr lvl="0" algn="ctr">
              <a:spcBef>
                <a:spcPts val="0"/>
              </a:spcBef>
              <a:buNone/>
            </a:pPr>
            <a:endParaRPr sz="1800" b="1" dirty="0"/>
          </a:p>
          <a:p>
            <a:pPr lvl="0" algn="ctr">
              <a:spcBef>
                <a:spcPts val="0"/>
              </a:spcBef>
              <a:buNone/>
            </a:pPr>
            <a:r>
              <a:rPr lang="es" sz="1800" b="1" dirty="0" smtClean="0"/>
              <a:t>EQUIPO 1</a:t>
            </a:r>
          </a:p>
          <a:p>
            <a:pPr lvl="0" algn="ctr">
              <a:spcBef>
                <a:spcPts val="0"/>
              </a:spcBef>
              <a:buNone/>
            </a:pPr>
            <a:endParaRPr lang="es" sz="1800" b="1" dirty="0"/>
          </a:p>
          <a:p>
            <a:pPr lvl="0" algn="ctr">
              <a:spcBef>
                <a:spcPts val="0"/>
              </a:spcBef>
              <a:buNone/>
            </a:pPr>
            <a:r>
              <a:rPr lang="es" sz="1800" b="1" dirty="0" smtClean="0"/>
              <a:t>MA. DE LA LUZ RENDÓN</a:t>
            </a:r>
          </a:p>
          <a:p>
            <a:pPr lvl="0" algn="ctr" rtl="0">
              <a:spcBef>
                <a:spcPts val="0"/>
              </a:spcBef>
              <a:buNone/>
            </a:pPr>
            <a:r>
              <a:rPr lang="es-MX" sz="1800" b="1" dirty="0" smtClean="0"/>
              <a:t>ARACELI SOSA ABAD</a:t>
            </a:r>
          </a:p>
          <a:p>
            <a:pPr lvl="0" algn="ctr" rtl="0">
              <a:spcBef>
                <a:spcPts val="0"/>
              </a:spcBef>
              <a:buNone/>
            </a:pPr>
            <a:r>
              <a:rPr lang="es" sz="1800" b="1" dirty="0" smtClean="0"/>
              <a:t>LUIS DÍAZ CRUZ	</a:t>
            </a:r>
            <a:endParaRPr sz="1800" b="1" dirty="0"/>
          </a:p>
        </p:txBody>
      </p:sp>
      <p:pic>
        <p:nvPicPr>
          <p:cNvPr id="69" name="Shape 69" descr="Día Mundial del Medio Ambiente 2014 * #DMMA2014 | &amp;quot;Alza tu v… | Flickr"/>
          <p:cNvPicPr preferRelativeResize="0"/>
          <p:nvPr/>
        </p:nvPicPr>
        <p:blipFill>
          <a:blip r:embed="rId4">
            <a:alphaModFix/>
          </a:blip>
          <a:stretch>
            <a:fillRect/>
          </a:stretch>
        </p:blipFill>
        <p:spPr>
          <a:xfrm>
            <a:off x="6543100" y="1802000"/>
            <a:ext cx="2449275" cy="1836950"/>
          </a:xfrm>
          <a:prstGeom prst="rect">
            <a:avLst/>
          </a:prstGeom>
          <a:noFill/>
          <a:ln>
            <a:noFill/>
          </a:ln>
        </p:spPr>
      </p:pic>
    </p:spTree>
    <p:extLst>
      <p:ext uri="{BB962C8B-B14F-4D97-AF65-F5344CB8AC3E}">
        <p14:creationId xmlns:p14="http://schemas.microsoft.com/office/powerpoint/2010/main" val="305840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a:blip r:embed="rId3">
            <a:alphaModFix/>
          </a:blip>
          <a:stretch>
            <a:fillRect/>
          </a:stretch>
        </p:blipFill>
        <p:spPr>
          <a:xfrm>
            <a:off x="1822299" y="1621075"/>
            <a:ext cx="5499401" cy="2894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Shape 148"/>
          <p:cNvPicPr preferRelativeResize="0"/>
          <p:nvPr/>
        </p:nvPicPr>
        <p:blipFill>
          <a:blip r:embed="rId3">
            <a:alphaModFix/>
          </a:blip>
          <a:stretch>
            <a:fillRect/>
          </a:stretch>
        </p:blipFill>
        <p:spPr>
          <a:xfrm>
            <a:off x="2402600" y="1542000"/>
            <a:ext cx="4765975" cy="288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225225" y="1417625"/>
            <a:ext cx="6890100" cy="3000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800" b="1">
                <a:solidFill>
                  <a:schemeClr val="dk1"/>
                </a:solidFill>
              </a:rPr>
              <a:t>ORGANIZADOR GRÁFICO CON INTERCONEXIONES</a:t>
            </a:r>
            <a:r>
              <a:rPr lang="es" sz="2400" b="1">
                <a:solidFill>
                  <a:schemeClr val="dk1"/>
                </a:solidFill>
              </a:rPr>
              <a:t> </a:t>
            </a:r>
            <a:r>
              <a:rPr lang="es" sz="1800" b="1">
                <a:solidFill>
                  <a:schemeClr val="dk1"/>
                </a:solidFill>
              </a:rPr>
              <a:t>DE TEMAS DE LAS DIFERENTES ASIGNATURAS</a:t>
            </a:r>
            <a:endParaRPr sz="1800" b="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Shape 158"/>
          <p:cNvPicPr preferRelativeResize="0"/>
          <p:nvPr/>
        </p:nvPicPr>
        <p:blipFill>
          <a:blip r:embed="rId3">
            <a:alphaModFix/>
          </a:blip>
          <a:stretch>
            <a:fillRect/>
          </a:stretch>
        </p:blipFill>
        <p:spPr>
          <a:xfrm>
            <a:off x="1632400" y="1572397"/>
            <a:ext cx="6676050" cy="2990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p:cNvPicPr preferRelativeResize="0"/>
          <p:nvPr/>
        </p:nvPicPr>
        <p:blipFill>
          <a:blip r:embed="rId3">
            <a:alphaModFix/>
          </a:blip>
          <a:stretch>
            <a:fillRect/>
          </a:stretch>
        </p:blipFill>
        <p:spPr>
          <a:xfrm>
            <a:off x="1527600" y="1568100"/>
            <a:ext cx="6963251" cy="3105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401750" y="1344875"/>
            <a:ext cx="8647200" cy="3303300"/>
          </a:xfrm>
          <a:prstGeom prst="rect">
            <a:avLst/>
          </a:prstGeom>
          <a:noFill/>
          <a:ln>
            <a:noFill/>
          </a:ln>
        </p:spPr>
        <p:txBody>
          <a:bodyPr spcFirstLastPara="1" wrap="square" lIns="91425" tIns="91425" rIns="91425" bIns="91425" anchor="ctr" anchorCtr="0">
            <a:noAutofit/>
          </a:bodyPr>
          <a:lstStyle/>
          <a:p>
            <a:pPr marL="0" lvl="0" indent="0" algn="r" rtl="0">
              <a:lnSpc>
                <a:spcPct val="115000"/>
              </a:lnSpc>
              <a:spcBef>
                <a:spcPts val="0"/>
              </a:spcBef>
              <a:spcAft>
                <a:spcPts val="0"/>
              </a:spcAft>
              <a:buNone/>
            </a:pPr>
            <a:r>
              <a:rPr lang="es" b="1">
                <a:solidFill>
                  <a:schemeClr val="dk1"/>
                </a:solidFill>
              </a:rPr>
              <a:t>INTRODUCCIÓN</a:t>
            </a:r>
            <a:endParaRPr b="1">
              <a:solidFill>
                <a:schemeClr val="dk1"/>
              </a:solidFill>
            </a:endParaRPr>
          </a:p>
          <a:p>
            <a:pPr marL="0" lvl="0" indent="0" algn="just" rtl="0">
              <a:lnSpc>
                <a:spcPct val="115000"/>
              </a:lnSpc>
              <a:spcBef>
                <a:spcPts val="0"/>
              </a:spcBef>
              <a:spcAft>
                <a:spcPts val="0"/>
              </a:spcAft>
              <a:buNone/>
            </a:pPr>
            <a:r>
              <a:rPr lang="es">
                <a:solidFill>
                  <a:schemeClr val="dk1"/>
                </a:solidFill>
              </a:rPr>
              <a:t>A nivel mundial, la alimentación se ha convertido en una industria en donde la nutrición se ha dejado de lado y es más importante “llenarte” que nutrirte.</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Esta industria ha llenado los mercados de alimentos procesados, enfocándose, principalmente, en las ganancias monetarias que éstos les generan a costa de la salud de los individuos.</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En la actualidad, las técnicas tradicionales de cultivo se han dejado de lado y se le ha dado más apertura a la famosa dieta occidental, la cual consiste en el consumo desmedido de carnes, harinas, aceites y azúcares; sin embargo, este cambio significativo ha tenido grandes repercusiones en nuestro cuerpo, siendo a su vez la mayor amenaza para nuestra salud.</a:t>
            </a:r>
            <a:endParaRPr>
              <a:solidFill>
                <a:schemeClr val="dk1"/>
              </a:solidFill>
            </a:endParaRPr>
          </a:p>
          <a:p>
            <a:pPr marL="0" lvl="0" indent="0" algn="just" rtl="0">
              <a:lnSpc>
                <a:spcPct val="115000"/>
              </a:lnSpc>
              <a:spcBef>
                <a:spcPts val="0"/>
              </a:spcBef>
              <a:spcAft>
                <a:spcPts val="0"/>
              </a:spcAft>
              <a:buNone/>
            </a:pPr>
            <a:endParaRPr sz="1700" b="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p:nvPr/>
        </p:nvSpPr>
        <p:spPr>
          <a:xfrm>
            <a:off x="154050" y="1403850"/>
            <a:ext cx="8835900" cy="32106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a:solidFill>
                  <a:schemeClr val="dk1"/>
                </a:solidFill>
              </a:rPr>
              <a:t>La mayoría de las decisiones que tomamos respecto a nuestra alimentación, son de manera inconsciente; ya que diversos factores, tales como el orden en que consumimos los alimentos o los recipientes en los que son servidos  muestran un gran impacto en nuestra vida.</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En gran parte de la población,  el comportamiento de su alimentación es consecuencia de la observación de los hábitos alimenticios de las demás personas.</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Hoy en día, la cultura y la sociedad son esenciales en la formación de los hábitos de alimentación de una persona. Por desgracia, como sociedad en lo que lo barato es bueno y lo rápido es mejor, hemos introducido los súper tamaños (o el aumento en las proporciones) y la comida rápida de bajo costo, lo cual ha resultado en un aumento masivo de la tasa de obesidad.</a:t>
            </a:r>
            <a:endParaRPr>
              <a:solidFill>
                <a:schemeClr val="dk1"/>
              </a:solidFill>
            </a:endParaRPr>
          </a:p>
          <a:p>
            <a:pPr marL="0" lvl="0" indent="0" algn="just" rtl="0">
              <a:lnSpc>
                <a:spcPct val="115000"/>
              </a:lnSpc>
              <a:spcBef>
                <a:spcPts val="0"/>
              </a:spcBef>
              <a:spcAft>
                <a:spcPts val="0"/>
              </a:spcAft>
              <a:buNone/>
            </a:pPr>
            <a:endParaRPr b="1">
              <a:solidFill>
                <a:schemeClr val="dk1"/>
              </a:solidFill>
            </a:endParaRPr>
          </a:p>
          <a:p>
            <a:pPr marL="0" lvl="0" indent="0" algn="just" rtl="0">
              <a:lnSpc>
                <a:spcPct val="115000"/>
              </a:lnSpc>
              <a:spcBef>
                <a:spcPts val="0"/>
              </a:spcBef>
              <a:spcAft>
                <a:spcPts val="0"/>
              </a:spcAft>
              <a:buNone/>
            </a:pPr>
            <a:endParaRPr sz="1700" b="1">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254250" y="1462800"/>
            <a:ext cx="86355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endParaRPr b="1">
              <a:solidFill>
                <a:schemeClr val="dk1"/>
              </a:solidFill>
            </a:endParaRPr>
          </a:p>
          <a:p>
            <a:pPr marL="0" lvl="0" indent="0" algn="just" rtl="0">
              <a:lnSpc>
                <a:spcPct val="115000"/>
              </a:lnSpc>
              <a:spcBef>
                <a:spcPts val="0"/>
              </a:spcBef>
              <a:spcAft>
                <a:spcPts val="0"/>
              </a:spcAft>
              <a:buNone/>
            </a:pPr>
            <a:r>
              <a:rPr lang="es">
                <a:solidFill>
                  <a:schemeClr val="dk1"/>
                </a:solidFill>
              </a:rPr>
              <a:t>Diversos estudios han mostrado que en las comunidades rurales, no existen enfermedades, cardiovasculares, obesidad y cáncer; debido a que su alimentación se basa en técnicas ancestrales, que han sido respetadas a lo largo del tiempo;  es decir, siembran sus vegetales y cazan su propia comida.</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Por lo tanto podemos afirmar que el consumo de alimentos procesados es proporcional al incremento de enfermedades.</a:t>
            </a:r>
            <a:endParaRPr>
              <a:solidFill>
                <a:schemeClr val="dk1"/>
              </a:solidFill>
            </a:endParaRPr>
          </a:p>
          <a:p>
            <a:pPr marL="0" lvl="0" indent="0" algn="just" rtl="0">
              <a:lnSpc>
                <a:spcPct val="115000"/>
              </a:lnSpc>
              <a:spcBef>
                <a:spcPts val="0"/>
              </a:spcBef>
              <a:spcAft>
                <a:spcPts val="0"/>
              </a:spcAft>
              <a:buNone/>
            </a:pPr>
            <a:r>
              <a:rPr lang="es">
                <a:solidFill>
                  <a:schemeClr val="dk1"/>
                </a:solidFill>
              </a:rPr>
              <a:t>Este proyecto propone enseñar técnicas de cultivo las cuales van desde preparar el suelo, sembrar diversas frutas y vegetales y cultivarlos. La elaboración de sus propios platillos basados principalmente en el consumo de vegetales. Y la posible comercialización y distribución de los mismos.</a:t>
            </a:r>
            <a:endParaRPr>
              <a:solidFill>
                <a:schemeClr val="dk1"/>
              </a:solidFill>
            </a:endParaRPr>
          </a:p>
          <a:p>
            <a:pPr marL="0" lvl="0" indent="0" algn="just" rtl="0">
              <a:lnSpc>
                <a:spcPct val="115000"/>
              </a:lnSpc>
              <a:spcBef>
                <a:spcPts val="0"/>
              </a:spcBef>
              <a:spcAft>
                <a:spcPts val="0"/>
              </a:spcAft>
              <a:buNone/>
            </a:pPr>
            <a:endParaRPr b="1">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311708" y="1794200"/>
            <a:ext cx="8520600" cy="2052600"/>
          </a:xfrm>
          <a:prstGeom prst="rect">
            <a:avLst/>
          </a:prstGeom>
        </p:spPr>
        <p:txBody>
          <a:bodyPr spcFirstLastPara="1" wrap="square" lIns="91425" tIns="91425" rIns="91425" bIns="91425" anchor="b" anchorCtr="0">
            <a:noAutofit/>
          </a:bodyPr>
          <a:lstStyle/>
          <a:p>
            <a:pPr marL="0" lvl="0" indent="0" rtl="0">
              <a:lnSpc>
                <a:spcPct val="115000"/>
              </a:lnSpc>
              <a:spcBef>
                <a:spcPts val="0"/>
              </a:spcBef>
              <a:spcAft>
                <a:spcPts val="0"/>
              </a:spcAft>
              <a:buNone/>
            </a:pPr>
            <a:endParaRPr sz="1800" b="1"/>
          </a:p>
          <a:p>
            <a:pPr marL="0" lvl="0" indent="0" rtl="0">
              <a:lnSpc>
                <a:spcPct val="115000"/>
              </a:lnSpc>
              <a:spcBef>
                <a:spcPts val="0"/>
              </a:spcBef>
              <a:spcAft>
                <a:spcPts val="0"/>
              </a:spcAft>
              <a:buNone/>
            </a:pPr>
            <a:endParaRPr sz="1800" b="1"/>
          </a:p>
          <a:p>
            <a:pPr marL="0" lvl="0" indent="0" algn="r" rtl="0">
              <a:lnSpc>
                <a:spcPct val="115000"/>
              </a:lnSpc>
              <a:spcBef>
                <a:spcPts val="0"/>
              </a:spcBef>
              <a:spcAft>
                <a:spcPts val="0"/>
              </a:spcAft>
              <a:buClr>
                <a:schemeClr val="dk1"/>
              </a:buClr>
              <a:buSzPts val="1100"/>
              <a:buFont typeface="Arial"/>
              <a:buNone/>
            </a:pPr>
            <a:r>
              <a:rPr lang="es" sz="1400" b="1"/>
              <a:t>OBJETIVO GENERA</a:t>
            </a:r>
            <a:r>
              <a:rPr lang="es" sz="1800" b="1"/>
              <a:t>L</a:t>
            </a:r>
            <a:endParaRPr sz="1800" b="1"/>
          </a:p>
          <a:p>
            <a:pPr marL="0" lvl="0" indent="0" rtl="0">
              <a:lnSpc>
                <a:spcPct val="115000"/>
              </a:lnSpc>
              <a:spcBef>
                <a:spcPts val="0"/>
              </a:spcBef>
              <a:spcAft>
                <a:spcPts val="0"/>
              </a:spcAft>
              <a:buClr>
                <a:schemeClr val="dk1"/>
              </a:buClr>
              <a:buSzPts val="1100"/>
              <a:buFont typeface="Arial"/>
              <a:buNone/>
            </a:pPr>
            <a:endParaRPr sz="1800" b="1"/>
          </a:p>
          <a:p>
            <a:pPr marL="0" lvl="0" indent="0" algn="just" rtl="0">
              <a:lnSpc>
                <a:spcPct val="115000"/>
              </a:lnSpc>
              <a:spcBef>
                <a:spcPts val="0"/>
              </a:spcBef>
              <a:spcAft>
                <a:spcPts val="0"/>
              </a:spcAft>
              <a:buClr>
                <a:schemeClr val="dk1"/>
              </a:buClr>
              <a:buSzPts val="1100"/>
              <a:buFont typeface="Arial"/>
              <a:buNone/>
            </a:pPr>
            <a:r>
              <a:rPr lang="es" sz="1400"/>
              <a:t>Crear conciencia sobre el impacto que tiene el consumo desmedido de productos procesados a nuestra salud y motivar un cambio de hábito en nuestra alimentación, además de generar su propio alimento a través del cultivo de vegetales para tener una mejor calidad de vida.</a:t>
            </a:r>
            <a:endParaRPr sz="1400"/>
          </a:p>
          <a:p>
            <a:pPr marL="0" lvl="0" indent="0">
              <a:spcBef>
                <a:spcPts val="0"/>
              </a:spcBef>
              <a:spcAft>
                <a:spcPts val="0"/>
              </a:spcAft>
              <a:buNone/>
            </a:pPr>
            <a:endParaRPr sz="1700"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graphicFrame>
        <p:nvGraphicFramePr>
          <p:cNvPr id="188" name="Shape 188"/>
          <p:cNvGraphicFramePr/>
          <p:nvPr/>
        </p:nvGraphicFramePr>
        <p:xfrm>
          <a:off x="364725" y="1343900"/>
          <a:ext cx="8524875" cy="3127218"/>
        </p:xfrm>
        <a:graphic>
          <a:graphicData uri="http://schemas.openxmlformats.org/drawingml/2006/table">
            <a:tbl>
              <a:tblPr>
                <a:noFill/>
                <a:tableStyleId>{75AB78BC-D6EA-4682-BD33-B8B9871F664D}</a:tableStyleId>
              </a:tblPr>
              <a:tblGrid>
                <a:gridCol w="8524875">
                  <a:extLst>
                    <a:ext uri="{9D8B030D-6E8A-4147-A177-3AD203B41FA5}">
                      <a16:colId xmlns:a16="http://schemas.microsoft.com/office/drawing/2014/main" val="20000"/>
                    </a:ext>
                  </a:extLst>
                </a:gridCol>
              </a:tblGrid>
              <a:tr h="2771775">
                <a:tc>
                  <a:txBody>
                    <a:bodyPr/>
                    <a:lstStyle/>
                    <a:p>
                      <a:pPr marL="0" lvl="0" indent="0" algn="r" rtl="0">
                        <a:lnSpc>
                          <a:spcPct val="115000"/>
                        </a:lnSpc>
                        <a:spcBef>
                          <a:spcPts val="0"/>
                        </a:spcBef>
                        <a:spcAft>
                          <a:spcPts val="0"/>
                        </a:spcAft>
                        <a:buNone/>
                      </a:pPr>
                      <a:r>
                        <a:rPr lang="es" b="1"/>
                        <a:t>OBJETIVOS PARTICULARES</a:t>
                      </a:r>
                      <a:endParaRPr b="1"/>
                    </a:p>
                    <a:p>
                      <a:pPr marL="0" lvl="0" indent="0" algn="just" rtl="0">
                        <a:lnSpc>
                          <a:spcPct val="115000"/>
                        </a:lnSpc>
                        <a:spcBef>
                          <a:spcPts val="0"/>
                        </a:spcBef>
                        <a:spcAft>
                          <a:spcPts val="0"/>
                        </a:spcAft>
                        <a:buNone/>
                      </a:pPr>
                      <a:r>
                        <a:rPr lang="es"/>
                        <a:t>Objetivo para taller de lectura y redacción: Fomentar la conciencia de leer y revisar las etiquetas, investigando y analizando los contenidos de los alimentos que consumimos; para así consumir alimentos que realmente nos nutran.</a:t>
                      </a:r>
                      <a:endParaRPr/>
                    </a:p>
                    <a:p>
                      <a:pPr marL="0" lvl="0" indent="0" algn="just" rtl="0">
                        <a:lnSpc>
                          <a:spcPct val="115000"/>
                        </a:lnSpc>
                        <a:spcBef>
                          <a:spcPts val="0"/>
                        </a:spcBef>
                        <a:spcAft>
                          <a:spcPts val="0"/>
                        </a:spcAft>
                        <a:buNone/>
                      </a:pPr>
                      <a:endParaRPr/>
                    </a:p>
                    <a:p>
                      <a:pPr marL="0" lvl="0" indent="0" algn="just" rtl="0">
                        <a:lnSpc>
                          <a:spcPct val="115000"/>
                        </a:lnSpc>
                        <a:spcBef>
                          <a:spcPts val="0"/>
                        </a:spcBef>
                        <a:spcAft>
                          <a:spcPts val="0"/>
                        </a:spcAft>
                        <a:buNone/>
                      </a:pPr>
                      <a:r>
                        <a:rPr lang="es"/>
                        <a:t>Objetivo para inglés: Students will search for information about ten vegetables which could be harvested at Centro Universitario Fresnos as well as to develop the steps to follow in order to have this activity into practice. </a:t>
                      </a:r>
                      <a:endParaRPr/>
                    </a:p>
                    <a:p>
                      <a:pPr marL="0" lvl="0" indent="0" algn="just" rtl="0">
                        <a:lnSpc>
                          <a:spcPct val="115000"/>
                        </a:lnSpc>
                        <a:spcBef>
                          <a:spcPts val="0"/>
                        </a:spcBef>
                        <a:spcAft>
                          <a:spcPts val="0"/>
                        </a:spcAft>
                        <a:buNone/>
                      </a:pPr>
                      <a:endParaRPr/>
                    </a:p>
                    <a:p>
                      <a:pPr marL="0" lvl="0" indent="0" algn="just" rtl="0">
                        <a:lnSpc>
                          <a:spcPct val="115000"/>
                        </a:lnSpc>
                        <a:spcBef>
                          <a:spcPts val="0"/>
                        </a:spcBef>
                        <a:spcAft>
                          <a:spcPts val="0"/>
                        </a:spcAft>
                        <a:buNone/>
                      </a:pPr>
                      <a:r>
                        <a:rPr lang="es"/>
                        <a:t>Objetivo para química: Que los alumnos conozcan las características fisicoquímicas del suelo e identifiquen sus nutrientes con el fin de evaluar su fertilidad  y saber la importancia de esto para el cultivo de sus alimentos.</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p:nvPr/>
        </p:nvSpPr>
        <p:spPr>
          <a:xfrm>
            <a:off x="1609550" y="1988550"/>
            <a:ext cx="6076500" cy="182731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 sz="2400" b="1" i="0" u="none" strike="noStrike" cap="none">
                <a:solidFill>
                  <a:srgbClr val="000000"/>
                </a:solidFill>
                <a:latin typeface="Arial"/>
                <a:ea typeface="Arial"/>
                <a:cs typeface="Arial"/>
                <a:sym typeface="Arial"/>
              </a:rPr>
              <a:t>CICLO ESCOLAR DE APLICACIÓN</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 sz="2400" b="1"/>
              <a:t>2018-2019</a:t>
            </a:r>
            <a:r>
              <a:rPr lang="es" sz="24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s" sz="2400" b="1" i="0" u="none" strike="noStrike" cap="none">
                <a:solidFill>
                  <a:srgbClr val="000000"/>
                </a:solidFill>
                <a:latin typeface="Arial"/>
                <a:ea typeface="Arial"/>
                <a:cs typeface="Arial"/>
                <a:sym typeface="Arial"/>
              </a:rPr>
              <a:t>Agosto 2018 – </a:t>
            </a:r>
            <a:r>
              <a:rPr lang="es" sz="2400" b="1"/>
              <a:t>J</a:t>
            </a:r>
            <a:r>
              <a:rPr lang="es" sz="2400" b="1" i="0" u="none" strike="noStrike" cap="none">
                <a:solidFill>
                  <a:srgbClr val="000000"/>
                </a:solidFill>
                <a:latin typeface="Arial"/>
                <a:ea typeface="Arial"/>
                <a:cs typeface="Arial"/>
                <a:sym typeface="Arial"/>
              </a:rPr>
              <a:t>unio 2019</a:t>
            </a:r>
            <a:endParaRPr sz="2400" b="1"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58975" y="1321275"/>
            <a:ext cx="9012900" cy="30000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Objetivo para computación: El alumno diseñará la propaganda mediante trípticos y carteles para el proyecto "comer para vivir", y llevará su control de comida en una base de datos en Excel, y podrán graficar su avance.</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0"/>
              </a:spcBef>
              <a:spcAft>
                <a:spcPts val="0"/>
              </a:spcAft>
              <a:buNone/>
            </a:pPr>
            <a:r>
              <a:rPr lang="es">
                <a:solidFill>
                  <a:schemeClr val="dk1"/>
                </a:solidFill>
              </a:rPr>
              <a:t>Objetivo para biología: Comparar y determinar las especies vegetales que por sus requerimientos de crecimiento, su utilidad en la producción de alimentos y su aporte nutrimental, sean más adecuadas para ser cultivadas dentro de las instalaciones del plantel.</a:t>
            </a:r>
            <a:endParaRPr>
              <a:solidFill>
                <a:schemeClr val="dk1"/>
              </a:solidFill>
            </a:endParaRPr>
          </a:p>
          <a:p>
            <a:pPr marL="0" lvl="0" indent="0" algn="just" rtl="0">
              <a:lnSpc>
                <a:spcPct val="115000"/>
              </a:lnSpc>
              <a:spcBef>
                <a:spcPts val="0"/>
              </a:spcBef>
              <a:spcAft>
                <a:spcPts val="0"/>
              </a:spcAft>
              <a:buNone/>
            </a:pPr>
            <a:endParaRPr>
              <a:solidFill>
                <a:schemeClr val="dk1"/>
              </a:solidFill>
            </a:endParaRPr>
          </a:p>
          <a:p>
            <a:pPr marL="0" lvl="0" indent="0" algn="just" rtl="0">
              <a:lnSpc>
                <a:spcPct val="115000"/>
              </a:lnSpc>
              <a:spcBef>
                <a:spcPts val="400"/>
              </a:spcBef>
              <a:spcAft>
                <a:spcPts val="0"/>
              </a:spcAft>
              <a:buNone/>
            </a:pPr>
            <a:r>
              <a:rPr lang="es">
                <a:solidFill>
                  <a:schemeClr val="dk1"/>
                </a:solidFill>
              </a:rPr>
              <a:t>Objetivo para estadística: Hacer un análisis estadístico de la cantidad de alimentos naturales y procesados (enlatados, empacados, etc.) que los alumnos consumen y a su vez compara los nutrientes que cada uno aporta.</a:t>
            </a:r>
            <a:endParaRPr>
              <a:solidFill>
                <a:schemeClr val="dk1"/>
              </a:solidFill>
            </a:endParaRPr>
          </a:p>
          <a:p>
            <a:pPr marL="0" lvl="0" indent="0" rtl="0">
              <a:lnSpc>
                <a:spcPct val="115000"/>
              </a:lnSpc>
              <a:spcBef>
                <a:spcPts val="0"/>
              </a:spcBef>
              <a:spcAft>
                <a:spcPts val="0"/>
              </a:spcAft>
              <a:buNone/>
            </a:pPr>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ctrTitle"/>
          </p:nvPr>
        </p:nvSpPr>
        <p:spPr>
          <a:xfrm>
            <a:off x="5895600" y="1285875"/>
            <a:ext cx="3155100" cy="3831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PREGUNTAR Y CUESTIONAR</a:t>
            </a:r>
            <a:endParaRPr sz="1400" b="1"/>
          </a:p>
        </p:txBody>
      </p:sp>
      <p:sp>
        <p:nvSpPr>
          <p:cNvPr id="199" name="Shape 199"/>
          <p:cNvSpPr txBox="1">
            <a:spLocks noGrp="1"/>
          </p:cNvSpPr>
          <p:nvPr>
            <p:ph type="subTitle" idx="1"/>
          </p:nvPr>
        </p:nvSpPr>
        <p:spPr>
          <a:xfrm>
            <a:off x="169825" y="1928825"/>
            <a:ext cx="8662500" cy="2595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 sz="1400"/>
              <a:t>¿Comemos o nos alimentamos?</a:t>
            </a:r>
            <a:endParaRPr sz="1400"/>
          </a:p>
          <a:p>
            <a:pPr marL="0" lvl="0" indent="0">
              <a:spcBef>
                <a:spcPts val="0"/>
              </a:spcBef>
              <a:spcAft>
                <a:spcPts val="0"/>
              </a:spcAft>
              <a:buNone/>
            </a:pPr>
            <a:endParaRPr sz="1400"/>
          </a:p>
          <a:p>
            <a:pPr marL="0" lvl="0" indent="0">
              <a:spcBef>
                <a:spcPts val="0"/>
              </a:spcBef>
              <a:spcAft>
                <a:spcPts val="0"/>
              </a:spcAft>
              <a:buNone/>
            </a:pPr>
            <a:r>
              <a:rPr lang="es" sz="1400"/>
              <a:t>¿Los alimentos que consumimos tienen los nutrientes que necesitamos? </a:t>
            </a:r>
            <a:endParaRPr sz="1400"/>
          </a:p>
          <a:p>
            <a:pPr marL="0" lvl="0" indent="0">
              <a:spcBef>
                <a:spcPts val="0"/>
              </a:spcBef>
              <a:spcAft>
                <a:spcPts val="0"/>
              </a:spcAft>
              <a:buNone/>
            </a:pPr>
            <a:endParaRPr sz="1400"/>
          </a:p>
          <a:p>
            <a:pPr marL="0" lvl="0" indent="0">
              <a:spcBef>
                <a:spcPts val="0"/>
              </a:spcBef>
              <a:spcAft>
                <a:spcPts val="0"/>
              </a:spcAft>
              <a:buNone/>
            </a:pPr>
            <a:r>
              <a:rPr lang="es" sz="1400"/>
              <a:t>¿Cuales son las consecuencias de comer alimentos procesados?</a:t>
            </a:r>
            <a:endParaRPr sz="1400"/>
          </a:p>
          <a:p>
            <a:pPr marL="0" lvl="0" indent="0">
              <a:spcBef>
                <a:spcPts val="0"/>
              </a:spcBef>
              <a:spcAft>
                <a:spcPts val="0"/>
              </a:spcAft>
              <a:buNone/>
            </a:pPr>
            <a:endParaRPr sz="1400"/>
          </a:p>
          <a:p>
            <a:pPr marL="0" lvl="0" indent="0">
              <a:spcBef>
                <a:spcPts val="0"/>
              </a:spcBef>
              <a:spcAft>
                <a:spcPts val="0"/>
              </a:spcAft>
              <a:buNone/>
            </a:pPr>
            <a:r>
              <a:rPr lang="es" sz="1400"/>
              <a:t>¿Cuales son los métodos de propagación de las plantas?</a:t>
            </a:r>
            <a:endParaRPr sz="1400"/>
          </a:p>
          <a:p>
            <a:pPr marL="0" lvl="0" indent="0">
              <a:spcBef>
                <a:spcPts val="0"/>
              </a:spcBef>
              <a:spcAft>
                <a:spcPts val="0"/>
              </a:spcAft>
              <a:buNone/>
            </a:pPr>
            <a:endParaRPr sz="1400"/>
          </a:p>
          <a:p>
            <a:pPr marL="0" lvl="0" indent="0">
              <a:spcBef>
                <a:spcPts val="0"/>
              </a:spcBef>
              <a:spcAft>
                <a:spcPts val="0"/>
              </a:spcAft>
              <a:buNone/>
            </a:pPr>
            <a:r>
              <a:rPr lang="es" sz="1400"/>
              <a:t>¿Que tipo de suelo es el adecuado para cultivar plantas orgánicas?</a:t>
            </a:r>
            <a:endParaRPr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ctrTitle"/>
          </p:nvPr>
        </p:nvSpPr>
        <p:spPr>
          <a:xfrm>
            <a:off x="7351375" y="1266225"/>
            <a:ext cx="1578000" cy="5412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CONTEXTO</a:t>
            </a:r>
            <a:endParaRPr sz="1400" b="1"/>
          </a:p>
        </p:txBody>
      </p:sp>
      <p:sp>
        <p:nvSpPr>
          <p:cNvPr id="205" name="Shape 205"/>
          <p:cNvSpPr txBox="1">
            <a:spLocks noGrp="1"/>
          </p:cNvSpPr>
          <p:nvPr>
            <p:ph type="subTitle" idx="1"/>
          </p:nvPr>
        </p:nvSpPr>
        <p:spPr>
          <a:xfrm>
            <a:off x="311700" y="1697000"/>
            <a:ext cx="8520600" cy="792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400">
                <a:solidFill>
                  <a:schemeClr val="dk1"/>
                </a:solidFill>
              </a:rPr>
              <a:t>Justifica las circunstancias o elementos de la realidad en la que se da el problema o propuesta</a:t>
            </a:r>
            <a:endParaRPr sz="14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Introducción y/o justificación del proyecto.</a:t>
            </a:r>
            <a:endParaRPr sz="1400" b="1">
              <a:solidFill>
                <a:schemeClr val="dk1"/>
              </a:solidFill>
            </a:endParaRPr>
          </a:p>
        </p:txBody>
      </p:sp>
      <p:graphicFrame>
        <p:nvGraphicFramePr>
          <p:cNvPr id="206" name="Shape 206"/>
          <p:cNvGraphicFramePr/>
          <p:nvPr/>
        </p:nvGraphicFramePr>
        <p:xfrm>
          <a:off x="309550" y="2219275"/>
          <a:ext cx="8524875" cy="2247900"/>
        </p:xfrm>
        <a:graphic>
          <a:graphicData uri="http://schemas.openxmlformats.org/drawingml/2006/table">
            <a:tbl>
              <a:tblPr>
                <a:noFill/>
                <a:tableStyleId>{75AB78BC-D6EA-4682-BD33-B8B9871F664D}</a:tableStyleId>
              </a:tblPr>
              <a:tblGrid>
                <a:gridCol w="8524875">
                  <a:extLst>
                    <a:ext uri="{9D8B030D-6E8A-4147-A177-3AD203B41FA5}">
                      <a16:colId xmlns:a16="http://schemas.microsoft.com/office/drawing/2014/main" val="20000"/>
                    </a:ext>
                  </a:extLst>
                </a:gridCol>
              </a:tblGrid>
              <a:tr h="2247900">
                <a:tc>
                  <a:txBody>
                    <a:bodyPr/>
                    <a:lstStyle/>
                    <a:p>
                      <a:pPr marL="0" lvl="0" indent="0" algn="just" rtl="0">
                        <a:lnSpc>
                          <a:spcPct val="115000"/>
                        </a:lnSpc>
                        <a:spcBef>
                          <a:spcPts val="400"/>
                        </a:spcBef>
                        <a:spcAft>
                          <a:spcPts val="0"/>
                        </a:spcAft>
                        <a:buNone/>
                      </a:pPr>
                      <a:r>
                        <a:rPr lang="es"/>
                        <a:t>En décadas recientes el estado nutricional de la población ha transitado de la desnutrición por falta de alimento, en los sectores socioeconómicos más bajos,  a la desnutrición por exceso de alimentos deficientes en nutrientes y micronutrientes esenciales, y abundantes en grasas hidrogenadas, azúcares y harinas refinadas.</a:t>
                      </a:r>
                      <a:endParaRPr/>
                    </a:p>
                    <a:p>
                      <a:pPr marL="0" lvl="0" indent="0" algn="just" rtl="0">
                        <a:lnSpc>
                          <a:spcPct val="115000"/>
                        </a:lnSpc>
                        <a:spcBef>
                          <a:spcPts val="400"/>
                        </a:spcBef>
                        <a:spcAft>
                          <a:spcPts val="0"/>
                        </a:spcAft>
                        <a:buNone/>
                      </a:pPr>
                      <a:r>
                        <a:rPr lang="es"/>
                        <a:t>De acuerdo a la Encuesta  Nacional de Ingresos y Gastos de los Hogares y de las Hojas de Balance Alimenticio de la FAO  el 30% de los niños menores de 5 años tienen deficiencia en vitaminas y minerales. Por otra parte entre los niños de 5 a 11 años el 16% tiene una menor talla de la promedio y 4.5% menor peso, aunado a ello el índice de anemia es de 19.5% (Jasso y Becerra, 2015). </a:t>
                      </a: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subTitle" idx="1"/>
          </p:nvPr>
        </p:nvSpPr>
        <p:spPr>
          <a:xfrm>
            <a:off x="311700" y="1903250"/>
            <a:ext cx="8520600" cy="1652100"/>
          </a:xfrm>
          <a:prstGeom prst="rect">
            <a:avLst/>
          </a:prstGeom>
        </p:spPr>
        <p:txBody>
          <a:bodyPr spcFirstLastPara="1" wrap="square" lIns="91425" tIns="91425" rIns="91425" bIns="91425" anchor="t" anchorCtr="0">
            <a:noAutofit/>
          </a:bodyPr>
          <a:lstStyle/>
          <a:p>
            <a:pPr marL="0" lvl="0" indent="0" algn="just" rtl="0">
              <a:lnSpc>
                <a:spcPct val="115000"/>
              </a:lnSpc>
              <a:spcBef>
                <a:spcPts val="400"/>
              </a:spcBef>
              <a:spcAft>
                <a:spcPts val="0"/>
              </a:spcAft>
              <a:buClr>
                <a:schemeClr val="dk1"/>
              </a:buClr>
              <a:buSzPts val="1100"/>
              <a:buFont typeface="Arial"/>
              <a:buNone/>
            </a:pPr>
            <a:r>
              <a:rPr lang="es" sz="1400">
                <a:solidFill>
                  <a:schemeClr val="dk1"/>
                </a:solidFill>
              </a:rPr>
              <a:t>Dichos datos son un indicador alarmante sobre las consecuencias que ha tenido el reemplazo de una alimentación basada en productos animales y vegetales consumidos a nivel más local, hacia el consumo habitual de alimentos procesados disponibles en cualquier tienda o supermercado.</a:t>
            </a:r>
            <a:endParaRPr sz="1400">
              <a:solidFill>
                <a:schemeClr val="dk1"/>
              </a:solidFill>
            </a:endParaRPr>
          </a:p>
          <a:p>
            <a:pPr marL="0" lvl="0" indent="0" algn="just" rtl="0">
              <a:lnSpc>
                <a:spcPct val="115000"/>
              </a:lnSpc>
              <a:spcBef>
                <a:spcPts val="400"/>
              </a:spcBef>
              <a:spcAft>
                <a:spcPts val="0"/>
              </a:spcAft>
              <a:buClr>
                <a:schemeClr val="dk1"/>
              </a:buClr>
              <a:buSzPts val="1100"/>
              <a:buFont typeface="Arial"/>
              <a:buNone/>
            </a:pPr>
            <a:r>
              <a:rPr lang="es" sz="1400">
                <a:solidFill>
                  <a:schemeClr val="dk1"/>
                </a:solidFill>
              </a:rPr>
              <a:t>Por ello es importante involucrar a la comunidad escolar en los aspectos relacionados con la producción de recursos alimenticios, para concientizar sobre la importancia social y médica del consumo de alimentos sin procesar y con ello promover una mejora en los hábitos alimenticios escolares.</a:t>
            </a:r>
            <a:endParaRPr sz="1400">
              <a:solidFill>
                <a:schemeClr val="dk1"/>
              </a:solidFill>
            </a:endParaRPr>
          </a:p>
          <a:p>
            <a:pPr marL="0" lvl="0" indent="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subTitle" idx="1"/>
          </p:nvPr>
        </p:nvSpPr>
        <p:spPr>
          <a:xfrm>
            <a:off x="0" y="1303700"/>
            <a:ext cx="8520600" cy="358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II. Intención. Sólo una de las propuestas da nombre al proyecto.</a:t>
            </a:r>
            <a:endParaRPr sz="1400" b="1">
              <a:solidFill>
                <a:schemeClr val="dk1"/>
              </a:solidFill>
            </a:endParaRPr>
          </a:p>
          <a:p>
            <a:pPr marL="0" lvl="0" indent="0" rtl="0">
              <a:spcBef>
                <a:spcPts val="0"/>
              </a:spcBef>
              <a:spcAft>
                <a:spcPts val="0"/>
              </a:spcAft>
              <a:buNone/>
            </a:pPr>
            <a:endParaRPr/>
          </a:p>
        </p:txBody>
      </p:sp>
      <p:graphicFrame>
        <p:nvGraphicFramePr>
          <p:cNvPr id="217" name="Shape 217"/>
          <p:cNvGraphicFramePr/>
          <p:nvPr/>
        </p:nvGraphicFramePr>
        <p:xfrm>
          <a:off x="487263" y="1661900"/>
          <a:ext cx="8429625" cy="2983200"/>
        </p:xfrm>
        <a:graphic>
          <a:graphicData uri="http://schemas.openxmlformats.org/drawingml/2006/table">
            <a:tbl>
              <a:tblPr>
                <a:noFill/>
                <a:tableStyleId>{75AB78BC-D6EA-4682-BD33-B8B9871F664D}</a:tableStyleId>
              </a:tblPr>
              <a:tblGrid>
                <a:gridCol w="2000250">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gridCol w="2000250">
                  <a:extLst>
                    <a:ext uri="{9D8B030D-6E8A-4147-A177-3AD203B41FA5}">
                      <a16:colId xmlns:a16="http://schemas.microsoft.com/office/drawing/2014/main" val="20002"/>
                    </a:ext>
                  </a:extLst>
                </a:gridCol>
                <a:gridCol w="2428875">
                  <a:extLst>
                    <a:ext uri="{9D8B030D-6E8A-4147-A177-3AD203B41FA5}">
                      <a16:colId xmlns:a16="http://schemas.microsoft.com/office/drawing/2014/main" val="20003"/>
                    </a:ext>
                  </a:extLst>
                </a:gridCol>
              </a:tblGrid>
              <a:tr h="933450">
                <a:tc>
                  <a:txBody>
                    <a:bodyPr/>
                    <a:lstStyle/>
                    <a:p>
                      <a:pPr marL="0" lvl="0" indent="0" algn="ctr" rtl="0">
                        <a:lnSpc>
                          <a:spcPct val="115000"/>
                        </a:lnSpc>
                        <a:spcBef>
                          <a:spcPts val="0"/>
                        </a:spcBef>
                        <a:spcAft>
                          <a:spcPts val="0"/>
                        </a:spcAft>
                        <a:buNone/>
                      </a:pPr>
                      <a:r>
                        <a:rPr lang="es" sz="1000"/>
                        <a:t>Dar explicación</a:t>
                      </a:r>
                      <a:endParaRPr sz="1000"/>
                    </a:p>
                    <a:p>
                      <a:pPr marL="0" lvl="0" indent="0" algn="ctr" rtl="0">
                        <a:lnSpc>
                          <a:spcPct val="115000"/>
                        </a:lnSpc>
                        <a:spcBef>
                          <a:spcPts val="0"/>
                        </a:spcBef>
                        <a:spcAft>
                          <a:spcPts val="0"/>
                        </a:spcAft>
                        <a:buNone/>
                      </a:pPr>
                      <a:r>
                        <a:rPr lang="es" sz="1000"/>
                        <a:t>¿Por qué algo es cómo es?</a:t>
                      </a:r>
                      <a:endParaRPr sz="1000"/>
                    </a:p>
                    <a:p>
                      <a:pPr marL="0" lvl="0" indent="0" algn="ctr" rtl="0">
                        <a:lnSpc>
                          <a:spcPct val="115000"/>
                        </a:lnSpc>
                        <a:spcBef>
                          <a:spcPts val="0"/>
                        </a:spcBef>
                        <a:spcAft>
                          <a:spcPts val="0"/>
                        </a:spcAft>
                        <a:buNone/>
                      </a:pPr>
                      <a:r>
                        <a:rPr lang="es" sz="1000"/>
                        <a:t>Determinar las razones que generan el problema o la situación.</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Resolver un problema</a:t>
                      </a:r>
                      <a:endParaRPr sz="1000"/>
                    </a:p>
                    <a:p>
                      <a:pPr marL="0" lvl="0" indent="0" algn="ctr" rtl="0">
                        <a:lnSpc>
                          <a:spcPct val="115000"/>
                        </a:lnSpc>
                        <a:spcBef>
                          <a:spcPts val="0"/>
                        </a:spcBef>
                        <a:spcAft>
                          <a:spcPts val="0"/>
                        </a:spcAft>
                        <a:buNone/>
                      </a:pPr>
                      <a:r>
                        <a:rPr lang="es" sz="1000"/>
                        <a:t>Explicar de manera detallada cómo se puede abordar y/o solucionar el problema.</a:t>
                      </a:r>
                      <a:endParaRPr sz="1000"/>
                    </a:p>
                    <a:p>
                      <a:pPr marL="0" lvl="0" indent="0" algn="ctr" rtl="0">
                        <a:lnSpc>
                          <a:spcPct val="115000"/>
                        </a:lnSpc>
                        <a:spcBef>
                          <a:spcPts val="0"/>
                        </a:spcBef>
                        <a:spcAft>
                          <a:spcPts val="0"/>
                        </a:spcAft>
                        <a:buNone/>
                      </a:pPr>
                      <a:r>
                        <a:rPr lang="es" sz="1000"/>
                        <a:t> </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Hacer más eficiente o mejorar algo</a:t>
                      </a:r>
                      <a:endParaRPr sz="1000"/>
                    </a:p>
                    <a:p>
                      <a:pPr marL="0" lvl="0" indent="0" algn="ctr" rtl="0">
                        <a:lnSpc>
                          <a:spcPct val="115000"/>
                        </a:lnSpc>
                        <a:spcBef>
                          <a:spcPts val="0"/>
                        </a:spcBef>
                        <a:spcAft>
                          <a:spcPts val="0"/>
                        </a:spcAft>
                        <a:buNone/>
                      </a:pPr>
                      <a:r>
                        <a:rPr lang="es" sz="1000"/>
                        <a:t>Explicar de qué manera se pueden optimizar los procesos para alcanzar el objetivo.</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Inventar, innovar,  diseñar o crear algo nuevo</a:t>
                      </a:r>
                      <a:endParaRPr sz="1000"/>
                    </a:p>
                    <a:p>
                      <a:pPr marL="0" lvl="0" indent="0" algn="ctr" rtl="0">
                        <a:lnSpc>
                          <a:spcPct val="115000"/>
                        </a:lnSpc>
                        <a:spcBef>
                          <a:spcPts val="0"/>
                        </a:spcBef>
                        <a:spcAft>
                          <a:spcPts val="0"/>
                        </a:spcAft>
                        <a:buNone/>
                      </a:pPr>
                      <a:r>
                        <a:rPr lang="es" sz="1000"/>
                        <a:t>¿Cómo podría ser diferente?</a:t>
                      </a:r>
                      <a:endParaRPr sz="1000"/>
                    </a:p>
                    <a:p>
                      <a:pPr marL="0" lvl="0" indent="0" algn="ctr" rtl="0">
                        <a:lnSpc>
                          <a:spcPct val="115000"/>
                        </a:lnSpc>
                        <a:spcBef>
                          <a:spcPts val="0"/>
                        </a:spcBef>
                        <a:spcAft>
                          <a:spcPts val="0"/>
                        </a:spcAft>
                        <a:buNone/>
                      </a:pPr>
                      <a:r>
                        <a:rPr lang="es" sz="1000"/>
                        <a:t>¿Qué nuevo producto o propuesta puedo hacer?</a:t>
                      </a:r>
                      <a:endParaRPr sz="1000"/>
                    </a:p>
                  </a:txBody>
                  <a:tcPr marL="91425" marR="91425" marT="91425" marB="91425"/>
                </a:tc>
                <a:extLst>
                  <a:ext uri="{0D108BD9-81ED-4DB2-BD59-A6C34878D82A}">
                    <a16:rowId xmlns:a16="http://schemas.microsoft.com/office/drawing/2014/main" val="10000"/>
                  </a:ext>
                </a:extLst>
              </a:tr>
              <a:tr h="1924050">
                <a:tc gridSpan="4">
                  <a:txBody>
                    <a:bodyPr/>
                    <a:lstStyle/>
                    <a:p>
                      <a:pPr marL="0" lvl="0" indent="0" algn="just" rtl="0">
                        <a:lnSpc>
                          <a:spcPct val="115000"/>
                        </a:lnSpc>
                        <a:spcBef>
                          <a:spcPts val="0"/>
                        </a:spcBef>
                        <a:spcAft>
                          <a:spcPts val="0"/>
                        </a:spcAft>
                        <a:buNone/>
                      </a:pPr>
                      <a:r>
                        <a:rPr lang="es"/>
                        <a:t>Resolver un problema.</a:t>
                      </a:r>
                      <a:endParaRPr/>
                    </a:p>
                    <a:p>
                      <a:pPr marL="0" lvl="0" indent="0" algn="just" rtl="0">
                        <a:lnSpc>
                          <a:spcPct val="115000"/>
                        </a:lnSpc>
                        <a:spcBef>
                          <a:spcPts val="0"/>
                        </a:spcBef>
                        <a:spcAft>
                          <a:spcPts val="0"/>
                        </a:spcAft>
                        <a:buNone/>
                      </a:pPr>
                      <a:r>
                        <a:rPr lang="es"/>
                        <a:t>Debido al ritmo acelerado de las actividades cotidianas se consumen alimentos que resulten prácticos y más agradables al sentido del gusto, sin embargo, dicha practicidad y sabor es resultado de un proceso de producción en el cual se le añaden aditivos, saborizantes y conservadores que los hacen más duraderos. No obstante, el proceso de producción implica la pérdida de sustancias que sí aportan un beneficio en la salud como la fibra, vitaminas y minerales.</a:t>
                      </a:r>
                      <a:endParaRPr/>
                    </a:p>
                    <a:p>
                      <a:pPr marL="0" lvl="0" indent="0" algn="just" rtl="0">
                        <a:lnSpc>
                          <a:spcPct val="115000"/>
                        </a:lnSpc>
                        <a:spcBef>
                          <a:spcPts val="0"/>
                        </a:spcBef>
                        <a:spcAft>
                          <a:spcPts val="0"/>
                        </a:spcAft>
                        <a:buNone/>
                      </a:pPr>
                      <a:endParaRPr/>
                    </a:p>
                  </a:txBody>
                  <a:tcPr marL="91425" marR="91425" marT="91425" marB="91425"/>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subTitle" idx="1"/>
          </p:nvPr>
        </p:nvSpPr>
        <p:spPr>
          <a:xfrm>
            <a:off x="185500" y="1414150"/>
            <a:ext cx="8520600" cy="10683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s" sz="1400">
                <a:solidFill>
                  <a:schemeClr val="dk1"/>
                </a:solidFill>
              </a:rPr>
              <a:t>A través de involucrarse con los procesos de producción de los vegetales, de conocer la diversidad de productos que se pueden cultivar y las mejoras en la calidad de vida que pueden obtenerse al consumirlos e incluso comercializarlos, se pretende generar una conciencia entre la comunidad escolar, así como la transición de los hábitos alimenticios.</a:t>
            </a:r>
            <a:endParaRPr sz="1400">
              <a:solidFill>
                <a:schemeClr val="dk1"/>
              </a:solidFill>
            </a:endParaRPr>
          </a:p>
          <a:p>
            <a:pPr marL="0" lvl="0" indent="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subTitle" idx="1"/>
          </p:nvPr>
        </p:nvSpPr>
        <p:spPr>
          <a:xfrm>
            <a:off x="311700" y="1398375"/>
            <a:ext cx="8520600" cy="547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s" sz="1400" b="1">
                <a:solidFill>
                  <a:schemeClr val="dk1"/>
                </a:solidFill>
              </a:rPr>
              <a:t>III. Objetivo general del proyecto. Toma en cuenta a todas las asignaturas  involucradas.</a:t>
            </a:r>
            <a:endParaRPr sz="1400"/>
          </a:p>
        </p:txBody>
      </p:sp>
      <p:graphicFrame>
        <p:nvGraphicFramePr>
          <p:cNvPr id="228" name="Shape 228"/>
          <p:cNvGraphicFramePr/>
          <p:nvPr/>
        </p:nvGraphicFramePr>
        <p:xfrm>
          <a:off x="183950" y="1588175"/>
          <a:ext cx="8524875" cy="3668746"/>
        </p:xfrm>
        <a:graphic>
          <a:graphicData uri="http://schemas.openxmlformats.org/drawingml/2006/table">
            <a:tbl>
              <a:tblPr>
                <a:noFill/>
                <a:tableStyleId>{75AB78BC-D6EA-4682-BD33-B8B9871F664D}</a:tableStyleId>
              </a:tblPr>
              <a:tblGrid>
                <a:gridCol w="8524875">
                  <a:extLst>
                    <a:ext uri="{9D8B030D-6E8A-4147-A177-3AD203B41FA5}">
                      <a16:colId xmlns:a16="http://schemas.microsoft.com/office/drawing/2014/main" val="20000"/>
                    </a:ext>
                  </a:extLst>
                </a:gridCol>
              </a:tblGrid>
              <a:tr h="2600325">
                <a:tc>
                  <a:txBody>
                    <a:bodyPr/>
                    <a:lstStyle/>
                    <a:p>
                      <a:pPr marL="0" lvl="0" indent="0" rtl="0">
                        <a:lnSpc>
                          <a:spcPct val="115000"/>
                        </a:lnSpc>
                        <a:spcBef>
                          <a:spcPts val="400"/>
                        </a:spcBef>
                        <a:spcAft>
                          <a:spcPts val="0"/>
                        </a:spcAft>
                        <a:buNone/>
                      </a:pPr>
                      <a:r>
                        <a:rPr lang="es"/>
                        <a:t>Crear conciencia sobre el impacto que tiene el consumo desmedido de productos procesados a nuestra salud y motivar un cambio de hábitos en nuestra alimentación, para tener una mayor calidad de vida.</a:t>
                      </a:r>
                      <a:endParaRPr/>
                    </a:p>
                    <a:p>
                      <a:pPr marL="0" lvl="0" indent="0" rtl="0">
                        <a:lnSpc>
                          <a:spcPct val="115000"/>
                        </a:lnSpc>
                        <a:spcBef>
                          <a:spcPts val="400"/>
                        </a:spcBef>
                        <a:spcAft>
                          <a:spcPts val="0"/>
                        </a:spcAft>
                        <a:buNone/>
                      </a:pPr>
                      <a:endParaRPr/>
                    </a:p>
                    <a:p>
                      <a:pPr marL="0" lvl="0" indent="0" rtl="0">
                        <a:lnSpc>
                          <a:spcPct val="115000"/>
                        </a:lnSpc>
                        <a:spcBef>
                          <a:spcPts val="0"/>
                        </a:spcBef>
                        <a:spcAft>
                          <a:spcPts val="0"/>
                        </a:spcAft>
                        <a:buNone/>
                      </a:pPr>
                      <a:r>
                        <a:rPr lang="es"/>
                        <a:t>Objetivo para taller de lectura y redacción: Fomentar la conciencia de leer y revisar las etiquetas, investigando y analizando los contenidos de los alimentos que consumimos; para así consumir alimentos que realmente nos nutran.</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r>
                        <a:rPr lang="es"/>
                        <a:t>Objetivo para inglés: Students will search for information about ten vegetables which could be harvested at Centro Universitario Fresnos as well as to develop the steps to follow in order to have this activity into practice. </a:t>
                      </a: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p:nvPr/>
        </p:nvSpPr>
        <p:spPr>
          <a:xfrm>
            <a:off x="201600" y="1267475"/>
            <a:ext cx="8740800" cy="33732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química: Que los alumnos conozcan las características fisicoquímicas del suelo e identifiquen sus nutrientes con el fin de evaluar su fertilidad  y saber la importancia de esto para el cultivo de sus alimentos.</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computación: El alumno diseñará la propaganda mediante trípticos y carteles para el proyecto "comer para vivir", y llevará su control de comida en una base de datos en Excel, y podrán graficar su avance.</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r>
              <a:rPr lang="es">
                <a:solidFill>
                  <a:schemeClr val="dk1"/>
                </a:solidFill>
              </a:rPr>
              <a:t>Objetivo para biología: Comparar y determinar las especies vegetales que por sus requerimientos de crecimiento, su utilidad en la producción de alimentos y su aporte nutrimental, sean más adecuadas para ser cultivadas dentro de las instalaciones del plantel.</a:t>
            </a: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40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a:p>
            <a:pPr marL="0" lvl="0" indent="0" rtl="0">
              <a:lnSpc>
                <a:spcPct val="115000"/>
              </a:lnSpc>
              <a:spcBef>
                <a:spcPts val="0"/>
              </a:spcBef>
              <a:spcAft>
                <a:spcPts val="0"/>
              </a:spcAft>
              <a:buNone/>
            </a:pP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94650" y="1435750"/>
            <a:ext cx="8835600" cy="731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400"/>
              </a:spcBef>
              <a:spcAft>
                <a:spcPts val="0"/>
              </a:spcAft>
              <a:buNone/>
            </a:pPr>
            <a:r>
              <a:rPr lang="es">
                <a:solidFill>
                  <a:schemeClr val="dk1"/>
                </a:solidFill>
              </a:rPr>
              <a:t>Objetivo para estadística: Hacer un análisis estadístico de la cantidad de alimentos naturales y procesados (enlatados, empacados, etc.) que los alumnos consumen y a su vez compara los nutrientes que cada uno aporta.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ubTitle" idx="1"/>
          </p:nvPr>
        </p:nvSpPr>
        <p:spPr>
          <a:xfrm>
            <a:off x="138150" y="1177475"/>
            <a:ext cx="8520600" cy="421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 sz="1400" b="1">
                <a:solidFill>
                  <a:schemeClr val="dk1"/>
                </a:solidFill>
              </a:rPr>
              <a:t>IV. Disciplinas involucradas en el  trabajo interdisciplinario.</a:t>
            </a:r>
            <a:endParaRPr sz="1400" b="1">
              <a:solidFill>
                <a:schemeClr val="dk1"/>
              </a:solidFill>
            </a:endParaRPr>
          </a:p>
        </p:txBody>
      </p:sp>
      <p:graphicFrame>
        <p:nvGraphicFramePr>
          <p:cNvPr id="244" name="Shape 244"/>
          <p:cNvGraphicFramePr/>
          <p:nvPr/>
        </p:nvGraphicFramePr>
        <p:xfrm>
          <a:off x="138150" y="1524575"/>
          <a:ext cx="9005850" cy="3308895"/>
        </p:xfrm>
        <a:graphic>
          <a:graphicData uri="http://schemas.openxmlformats.org/drawingml/2006/table">
            <a:tbl>
              <a:tblPr>
                <a:noFill/>
                <a:tableStyleId>{75AB78BC-D6EA-4682-BD33-B8B9871F664D}</a:tableStyleId>
              </a:tblPr>
              <a:tblGrid>
                <a:gridCol w="2673150">
                  <a:extLst>
                    <a:ext uri="{9D8B030D-6E8A-4147-A177-3AD203B41FA5}">
                      <a16:colId xmlns:a16="http://schemas.microsoft.com/office/drawing/2014/main" val="20000"/>
                    </a:ext>
                  </a:extLst>
                </a:gridCol>
                <a:gridCol w="2830975">
                  <a:extLst>
                    <a:ext uri="{9D8B030D-6E8A-4147-A177-3AD203B41FA5}">
                      <a16:colId xmlns:a16="http://schemas.microsoft.com/office/drawing/2014/main" val="20001"/>
                    </a:ext>
                  </a:extLst>
                </a:gridCol>
                <a:gridCol w="3501725">
                  <a:extLst>
                    <a:ext uri="{9D8B030D-6E8A-4147-A177-3AD203B41FA5}">
                      <a16:colId xmlns:a16="http://schemas.microsoft.com/office/drawing/2014/main" val="20002"/>
                    </a:ext>
                  </a:extLst>
                </a:gridCol>
              </a:tblGrid>
              <a:tr h="361950">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Biología</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Estadística</a:t>
                      </a:r>
                      <a:endParaRPr sz="1050"/>
                    </a:p>
                  </a:txBody>
                  <a:tcPr marL="91425" marR="91425" marT="91425" marB="91425"/>
                </a:tc>
                <a:extLst>
                  <a:ext uri="{0D108BD9-81ED-4DB2-BD59-A6C34878D82A}">
                    <a16:rowId xmlns:a16="http://schemas.microsoft.com/office/drawing/2014/main" val="10000"/>
                  </a:ext>
                </a:extLst>
              </a:tr>
              <a:tr h="1228725">
                <a:tc>
                  <a:txBody>
                    <a:bodyPr/>
                    <a:lstStyle/>
                    <a:p>
                      <a:pPr marL="0" lvl="0" indent="0" rtl="0">
                        <a:lnSpc>
                          <a:spcPct val="115000"/>
                        </a:lnSpc>
                        <a:spcBef>
                          <a:spcPts val="0"/>
                        </a:spcBef>
                        <a:spcAft>
                          <a:spcPts val="0"/>
                        </a:spcAft>
                        <a:buNone/>
                      </a:pPr>
                      <a:r>
                        <a:rPr lang="es" sz="1050"/>
                        <a:t>1. Contenidos / Temas</a:t>
                      </a:r>
                      <a:endParaRPr sz="1050"/>
                    </a:p>
                    <a:p>
                      <a:pPr marL="0" lvl="0" indent="0" rtl="0">
                        <a:lnSpc>
                          <a:spcPct val="115000"/>
                        </a:lnSpc>
                        <a:spcBef>
                          <a:spcPts val="0"/>
                        </a:spcBef>
                        <a:spcAft>
                          <a:spcPts val="0"/>
                        </a:spcAft>
                        <a:buNone/>
                      </a:pPr>
                      <a:r>
                        <a:rPr lang="es" sz="1050"/>
                        <a:t>     involucrados.</a:t>
                      </a:r>
                      <a:endParaRPr sz="1050"/>
                    </a:p>
                    <a:p>
                      <a:pPr marL="0" lvl="0" indent="0" rtl="0">
                        <a:lnSpc>
                          <a:spcPct val="115000"/>
                        </a:lnSpc>
                        <a:spcBef>
                          <a:spcPts val="0"/>
                        </a:spcBef>
                        <a:spcAft>
                          <a:spcPts val="0"/>
                        </a:spcAft>
                        <a:buNone/>
                      </a:pPr>
                      <a:r>
                        <a:rPr lang="es" sz="1050"/>
                        <a:t>Temas y contenidos  del  programa, que se consideran.</a:t>
                      </a:r>
                      <a:endParaRPr sz="1050"/>
                    </a:p>
                  </a:txBody>
                  <a:tcPr marL="91425" marR="91425" marT="91425" marB="91425"/>
                </a:tc>
                <a:tc>
                  <a:txBody>
                    <a:bodyPr/>
                    <a:lstStyle/>
                    <a:p>
                      <a:pPr marL="0" lvl="0" indent="0" rtl="0">
                        <a:lnSpc>
                          <a:spcPct val="115000"/>
                        </a:lnSpc>
                        <a:spcBef>
                          <a:spcPts val="0"/>
                        </a:spcBef>
                        <a:spcAft>
                          <a:spcPts val="0"/>
                        </a:spcAft>
                        <a:buNone/>
                      </a:pPr>
                      <a:r>
                        <a:rPr lang="es" sz="1050"/>
                        <a:t>Biomoléculas.</a:t>
                      </a:r>
                      <a:endParaRPr sz="1050"/>
                    </a:p>
                    <a:p>
                      <a:pPr marL="0" lvl="0" indent="0" rtl="0">
                        <a:lnSpc>
                          <a:spcPct val="115000"/>
                        </a:lnSpc>
                        <a:spcBef>
                          <a:spcPts val="0"/>
                        </a:spcBef>
                        <a:spcAft>
                          <a:spcPts val="0"/>
                        </a:spcAft>
                        <a:buNone/>
                      </a:pPr>
                      <a:r>
                        <a:rPr lang="es" sz="1050"/>
                        <a:t>Tipos de reproducción.</a:t>
                      </a:r>
                      <a:endParaRPr sz="1050"/>
                    </a:p>
                    <a:p>
                      <a:pPr marL="0" lvl="0" indent="0" rtl="0">
                        <a:lnSpc>
                          <a:spcPct val="115000"/>
                        </a:lnSpc>
                        <a:spcBef>
                          <a:spcPts val="0"/>
                        </a:spcBef>
                        <a:spcAft>
                          <a:spcPts val="0"/>
                        </a:spcAft>
                        <a:buNone/>
                      </a:pPr>
                      <a:r>
                        <a:rPr lang="es" sz="1050"/>
                        <a:t>Consecuencias de la evolución.</a:t>
                      </a:r>
                      <a:endParaRPr sz="1050"/>
                    </a:p>
                    <a:p>
                      <a:pPr marL="0" lvl="0" indent="0" rtl="0">
                        <a:lnSpc>
                          <a:spcPct val="115000"/>
                        </a:lnSpc>
                        <a:spcBef>
                          <a:spcPts val="0"/>
                        </a:spcBef>
                        <a:spcAft>
                          <a:spcPts val="0"/>
                        </a:spcAft>
                        <a:buNone/>
                      </a:pPr>
                      <a:r>
                        <a:rPr lang="es" sz="1050"/>
                        <a:t>Conceptos, niveles e importancia de la biodiversidad.</a:t>
                      </a:r>
                      <a:endParaRPr sz="1050"/>
                    </a:p>
                    <a:p>
                      <a:pPr marL="0" lvl="0" indent="0" rtl="0">
                        <a:lnSpc>
                          <a:spcPct val="115000"/>
                        </a:lnSpc>
                        <a:spcBef>
                          <a:spcPts val="0"/>
                        </a:spcBef>
                        <a:spcAft>
                          <a:spcPts val="0"/>
                        </a:spcAft>
                        <a:buNone/>
                      </a:pPr>
                      <a:r>
                        <a:rPr lang="es" sz="1050"/>
                        <a:t>Componentes del ecosistema.</a:t>
                      </a:r>
                      <a:endParaRPr sz="1050"/>
                    </a:p>
                    <a:p>
                      <a:pPr marL="0" lvl="0" indent="0" rtl="0">
                        <a:lnSpc>
                          <a:spcPct val="115000"/>
                        </a:lnSpc>
                        <a:spcBef>
                          <a:spcPts val="0"/>
                        </a:spcBef>
                        <a:spcAft>
                          <a:spcPts val="0"/>
                        </a:spcAft>
                        <a:buNone/>
                      </a:pPr>
                      <a:r>
                        <a:rPr lang="es" sz="1050"/>
                        <a:t>Ciclos biogeoquímicos.</a:t>
                      </a:r>
                      <a:endParaRPr sz="1050"/>
                    </a:p>
                  </a:txBody>
                  <a:tcPr marL="91425" marR="91425" marT="91425" marB="91425"/>
                </a:tc>
                <a:tc>
                  <a:txBody>
                    <a:bodyPr/>
                    <a:lstStyle/>
                    <a:p>
                      <a:pPr marL="0" lvl="0" indent="0" rtl="0">
                        <a:lnSpc>
                          <a:spcPct val="115000"/>
                        </a:lnSpc>
                        <a:spcBef>
                          <a:spcPts val="0"/>
                        </a:spcBef>
                        <a:spcAft>
                          <a:spcPts val="0"/>
                        </a:spcAft>
                        <a:buNone/>
                      </a:pPr>
                      <a:r>
                        <a:rPr lang="es" sz="1050"/>
                        <a:t>Variable y recopilación de datos.</a:t>
                      </a:r>
                      <a:endParaRPr sz="1050"/>
                    </a:p>
                    <a:p>
                      <a:pPr marL="0" lvl="0" indent="0" rtl="0">
                        <a:lnSpc>
                          <a:spcPct val="115000"/>
                        </a:lnSpc>
                        <a:spcBef>
                          <a:spcPts val="0"/>
                        </a:spcBef>
                        <a:spcAft>
                          <a:spcPts val="0"/>
                        </a:spcAft>
                        <a:buNone/>
                      </a:pPr>
                      <a:r>
                        <a:rPr lang="es" sz="1050"/>
                        <a:t>Tabla de distribución de frecuencias.</a:t>
                      </a:r>
                      <a:endParaRPr sz="1050"/>
                    </a:p>
                    <a:p>
                      <a:pPr marL="0" lvl="0" indent="0" rtl="0">
                        <a:lnSpc>
                          <a:spcPct val="115000"/>
                        </a:lnSpc>
                        <a:spcBef>
                          <a:spcPts val="0"/>
                        </a:spcBef>
                        <a:spcAft>
                          <a:spcPts val="0"/>
                        </a:spcAft>
                        <a:buNone/>
                      </a:pPr>
                      <a:r>
                        <a:rPr lang="es" sz="1050"/>
                        <a:t>Representaciones gráficas.</a:t>
                      </a:r>
                      <a:endParaRPr sz="1050"/>
                    </a:p>
                    <a:p>
                      <a:pPr marL="0" lvl="0" indent="0" rtl="0">
                        <a:lnSpc>
                          <a:spcPct val="115000"/>
                        </a:lnSpc>
                        <a:spcBef>
                          <a:spcPts val="0"/>
                        </a:spcBef>
                        <a:spcAft>
                          <a:spcPts val="0"/>
                        </a:spcAft>
                        <a:buNone/>
                      </a:pPr>
                      <a:r>
                        <a:rPr lang="es" sz="1050"/>
                        <a:t>Medidas de tendencia central.</a:t>
                      </a:r>
                      <a:endParaRPr sz="1050"/>
                    </a:p>
                    <a:p>
                      <a:pPr marL="0" lvl="0" indent="0" rtl="0">
                        <a:lnSpc>
                          <a:spcPct val="115000"/>
                        </a:lnSpc>
                        <a:spcBef>
                          <a:spcPts val="0"/>
                        </a:spcBef>
                        <a:spcAft>
                          <a:spcPts val="0"/>
                        </a:spcAft>
                        <a:buNone/>
                      </a:pPr>
                      <a:r>
                        <a:rPr lang="es" sz="1050"/>
                        <a:t>Medidas de dispersión.</a:t>
                      </a:r>
                      <a:endParaRPr sz="1050"/>
                    </a:p>
                  </a:txBody>
                  <a:tcPr marL="91425" marR="91425" marT="91425" marB="91425"/>
                </a:tc>
                <a:extLst>
                  <a:ext uri="{0D108BD9-81ED-4DB2-BD59-A6C34878D82A}">
                    <a16:rowId xmlns:a16="http://schemas.microsoft.com/office/drawing/2014/main" val="10001"/>
                  </a:ext>
                </a:extLst>
              </a:tr>
              <a:tr h="1457325">
                <a:tc>
                  <a:txBody>
                    <a:bodyPr/>
                    <a:lstStyle/>
                    <a:p>
                      <a:pPr marL="0" lvl="0" indent="0" rtl="0">
                        <a:lnSpc>
                          <a:spcPct val="115000"/>
                        </a:lnSpc>
                        <a:spcBef>
                          <a:spcPts val="0"/>
                        </a:spcBef>
                        <a:spcAft>
                          <a:spcPts val="0"/>
                        </a:spcAft>
                        <a:buNone/>
                      </a:pPr>
                      <a:r>
                        <a:rPr lang="es" sz="1050"/>
                        <a:t>2. Conceptos clave,</a:t>
                      </a:r>
                      <a:endParaRPr sz="1050"/>
                    </a:p>
                    <a:p>
                      <a:pPr marL="0" lvl="0" indent="0" rtl="0">
                        <a:lnSpc>
                          <a:spcPct val="115000"/>
                        </a:lnSpc>
                        <a:spcBef>
                          <a:spcPts val="0"/>
                        </a:spcBef>
                        <a:spcAft>
                          <a:spcPts val="0"/>
                        </a:spcAft>
                        <a:buNone/>
                      </a:pPr>
                      <a:r>
                        <a:rPr lang="es" sz="1050"/>
                        <a:t>     trascendentales.</a:t>
                      </a:r>
                      <a:endParaRPr sz="1050"/>
                    </a:p>
                    <a:p>
                      <a:pPr marL="0" lvl="0" indent="0" rtl="0">
                        <a:lnSpc>
                          <a:spcPct val="115000"/>
                        </a:lnSpc>
                        <a:spcBef>
                          <a:spcPts val="0"/>
                        </a:spcBef>
                        <a:spcAft>
                          <a:spcPts val="0"/>
                        </a:spcAft>
                        <a:buNone/>
                      </a:pPr>
                      <a:r>
                        <a:rPr lang="es" sz="1050"/>
                        <a:t>Conceptos básicos que surgen  del proyecto,  permiten la comprensión del mismo y  pueden ser transferibles a otros ámbitos.</a:t>
                      </a:r>
                      <a:endParaRPr sz="1050"/>
                    </a:p>
                    <a:p>
                      <a:pPr marL="0" lvl="0" indent="0" rtl="0">
                        <a:lnSpc>
                          <a:spcPct val="115000"/>
                        </a:lnSpc>
                        <a:spcBef>
                          <a:spcPts val="0"/>
                        </a:spcBef>
                        <a:spcAft>
                          <a:spcPts val="0"/>
                        </a:spcAft>
                        <a:buNone/>
                      </a:pPr>
                      <a:r>
                        <a:rPr lang="es" sz="1050"/>
                        <a:t>Se consideran parte de un  Glosario.</a:t>
                      </a:r>
                      <a:endParaRPr sz="1050"/>
                    </a:p>
                  </a:txBody>
                  <a:tcPr marL="91425" marR="91425" marT="91425" marB="91425"/>
                </a:tc>
                <a:tc>
                  <a:txBody>
                    <a:bodyPr/>
                    <a:lstStyle/>
                    <a:p>
                      <a:pPr marL="0" lvl="0" indent="0" rtl="0">
                        <a:lnSpc>
                          <a:spcPct val="115000"/>
                        </a:lnSpc>
                        <a:spcBef>
                          <a:spcPts val="0"/>
                        </a:spcBef>
                        <a:spcAft>
                          <a:spcPts val="0"/>
                        </a:spcAft>
                        <a:buNone/>
                      </a:pPr>
                      <a:r>
                        <a:rPr lang="es" sz="1050"/>
                        <a:t>Proteínas, lípidos, carbohidratos, proteínas.</a:t>
                      </a:r>
                      <a:endParaRPr sz="1050"/>
                    </a:p>
                    <a:p>
                      <a:pPr marL="0" lvl="0" indent="0" rtl="0">
                        <a:lnSpc>
                          <a:spcPct val="115000"/>
                        </a:lnSpc>
                        <a:spcBef>
                          <a:spcPts val="0"/>
                        </a:spcBef>
                        <a:spcAft>
                          <a:spcPts val="0"/>
                        </a:spcAft>
                        <a:buNone/>
                      </a:pPr>
                      <a:r>
                        <a:rPr lang="es" sz="1050"/>
                        <a:t>Macronutrientes y micronutrientes.</a:t>
                      </a:r>
                      <a:endParaRPr sz="1050"/>
                    </a:p>
                    <a:p>
                      <a:pPr marL="0" lvl="0" indent="0" rtl="0">
                        <a:lnSpc>
                          <a:spcPct val="115000"/>
                        </a:lnSpc>
                        <a:spcBef>
                          <a:spcPts val="0"/>
                        </a:spcBef>
                        <a:spcAft>
                          <a:spcPts val="0"/>
                        </a:spcAft>
                        <a:buNone/>
                      </a:pPr>
                      <a:r>
                        <a:rPr lang="es" sz="1050"/>
                        <a:t>Catabolismo y anabolismo.</a:t>
                      </a:r>
                      <a:endParaRPr sz="1050"/>
                    </a:p>
                    <a:p>
                      <a:pPr marL="0" lvl="0" indent="0" rtl="0">
                        <a:lnSpc>
                          <a:spcPct val="115000"/>
                        </a:lnSpc>
                        <a:spcBef>
                          <a:spcPts val="0"/>
                        </a:spcBef>
                        <a:spcAft>
                          <a:spcPts val="0"/>
                        </a:spcAft>
                        <a:buNone/>
                      </a:pPr>
                      <a:r>
                        <a:rPr lang="es" sz="1050"/>
                        <a:t>Fotosíntesis.</a:t>
                      </a:r>
                      <a:endParaRPr sz="1050"/>
                    </a:p>
                    <a:p>
                      <a:pPr marL="0" lvl="0" indent="0" rtl="0">
                        <a:lnSpc>
                          <a:spcPct val="115000"/>
                        </a:lnSpc>
                        <a:spcBef>
                          <a:spcPts val="0"/>
                        </a:spcBef>
                        <a:spcAft>
                          <a:spcPts val="0"/>
                        </a:spcAft>
                        <a:buNone/>
                      </a:pPr>
                      <a:r>
                        <a:rPr lang="es" sz="1050"/>
                        <a:t>Variabilidad genética.</a:t>
                      </a:r>
                      <a:endParaRPr sz="1050"/>
                    </a:p>
                    <a:p>
                      <a:pPr marL="0" lvl="0" indent="0" rtl="0">
                        <a:lnSpc>
                          <a:spcPct val="115000"/>
                        </a:lnSpc>
                        <a:spcBef>
                          <a:spcPts val="0"/>
                        </a:spcBef>
                        <a:spcAft>
                          <a:spcPts val="0"/>
                        </a:spcAft>
                        <a:buNone/>
                      </a:pPr>
                      <a:r>
                        <a:rPr lang="es" sz="1050"/>
                        <a:t>Selección artificial.</a:t>
                      </a:r>
                      <a:endParaRPr sz="1050"/>
                    </a:p>
                  </a:txBody>
                  <a:tcPr marL="91425" marR="91425" marT="91425" marB="91425"/>
                </a:tc>
                <a:tc>
                  <a:txBody>
                    <a:bodyPr/>
                    <a:lstStyle/>
                    <a:p>
                      <a:pPr marL="0" lvl="0" indent="0" rtl="0">
                        <a:lnSpc>
                          <a:spcPct val="115000"/>
                        </a:lnSpc>
                        <a:spcBef>
                          <a:spcPts val="0"/>
                        </a:spcBef>
                        <a:spcAft>
                          <a:spcPts val="0"/>
                        </a:spcAft>
                        <a:buNone/>
                      </a:pPr>
                      <a:r>
                        <a:rPr lang="es" sz="1050"/>
                        <a:t>Media</a:t>
                      </a:r>
                      <a:endParaRPr sz="1050"/>
                    </a:p>
                    <a:p>
                      <a:pPr marL="0" lvl="0" indent="0" rtl="0">
                        <a:lnSpc>
                          <a:spcPct val="115000"/>
                        </a:lnSpc>
                        <a:spcBef>
                          <a:spcPts val="0"/>
                        </a:spcBef>
                        <a:spcAft>
                          <a:spcPts val="0"/>
                        </a:spcAft>
                        <a:buNone/>
                      </a:pPr>
                      <a:r>
                        <a:rPr lang="es" sz="1050"/>
                        <a:t>Moda</a:t>
                      </a:r>
                      <a:endParaRPr sz="1050"/>
                    </a:p>
                    <a:p>
                      <a:pPr marL="0" lvl="0" indent="0" rtl="0">
                        <a:lnSpc>
                          <a:spcPct val="115000"/>
                        </a:lnSpc>
                        <a:spcBef>
                          <a:spcPts val="0"/>
                        </a:spcBef>
                        <a:spcAft>
                          <a:spcPts val="0"/>
                        </a:spcAft>
                        <a:buNone/>
                      </a:pPr>
                      <a:r>
                        <a:rPr lang="es" sz="1050"/>
                        <a:t>Mediana</a:t>
                      </a:r>
                      <a:endParaRPr sz="1050"/>
                    </a:p>
                    <a:p>
                      <a:pPr marL="0" lvl="0" indent="0" rtl="0">
                        <a:lnSpc>
                          <a:spcPct val="115000"/>
                        </a:lnSpc>
                        <a:spcBef>
                          <a:spcPts val="0"/>
                        </a:spcBef>
                        <a:spcAft>
                          <a:spcPts val="0"/>
                        </a:spcAft>
                        <a:buNone/>
                      </a:pPr>
                      <a:r>
                        <a:rPr lang="es" sz="1050"/>
                        <a:t>Histograma</a:t>
                      </a:r>
                      <a:endParaRPr sz="1050"/>
                    </a:p>
                    <a:p>
                      <a:pPr marL="0" lvl="0" indent="0" rtl="0">
                        <a:lnSpc>
                          <a:spcPct val="115000"/>
                        </a:lnSpc>
                        <a:spcBef>
                          <a:spcPts val="0"/>
                        </a:spcBef>
                        <a:spcAft>
                          <a:spcPts val="0"/>
                        </a:spcAft>
                        <a:buNone/>
                      </a:pPr>
                      <a:r>
                        <a:rPr lang="es" sz="1050"/>
                        <a:t>Tablas de distribución de frecuencias </a:t>
                      </a:r>
                      <a:endParaRPr sz="105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txBox="1"/>
          <p:nvPr/>
        </p:nvSpPr>
        <p:spPr>
          <a:xfrm>
            <a:off x="1113025" y="1988550"/>
            <a:ext cx="6573000" cy="19509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s" sz="1800" b="1">
                <a:solidFill>
                  <a:schemeClr val="dk1"/>
                </a:solidFill>
              </a:rPr>
              <a:t>PREGUNTA GENERADORA</a:t>
            </a:r>
            <a:endParaRPr sz="1800" b="1">
              <a:solidFill>
                <a:schemeClr val="dk1"/>
              </a:solidFill>
            </a:endParaRPr>
          </a:p>
          <a:p>
            <a:pPr marL="0" lvl="0" indent="0" rtl="0">
              <a:lnSpc>
                <a:spcPct val="115000"/>
              </a:lnSpc>
              <a:spcBef>
                <a:spcPts val="0"/>
              </a:spcBef>
              <a:spcAft>
                <a:spcPts val="0"/>
              </a:spcAft>
              <a:buClr>
                <a:schemeClr val="dk1"/>
              </a:buClr>
              <a:buSzPts val="1100"/>
              <a:buFont typeface="Arial"/>
              <a:buNone/>
            </a:pPr>
            <a:r>
              <a:rPr lang="es" sz="1700" b="1">
                <a:solidFill>
                  <a:schemeClr val="dk1"/>
                </a:solidFill>
              </a:rPr>
              <a:t>¿Nuestros hábitos alimenticios son los adecuados para tener una calidad de vida saludable?</a:t>
            </a:r>
            <a:endParaRPr sz="1700" b="1">
              <a:solidFill>
                <a:schemeClr val="dk1"/>
              </a:solidFill>
            </a:endParaRPr>
          </a:p>
          <a:p>
            <a:pPr marL="0" marR="0" lvl="0" indent="0" algn="ctr" rtl="0">
              <a:lnSpc>
                <a:spcPct val="100000"/>
              </a:lnSpc>
              <a:spcBef>
                <a:spcPts val="0"/>
              </a:spcBef>
              <a:spcAft>
                <a:spcPts val="0"/>
              </a:spcAft>
              <a:buClr>
                <a:srgbClr val="000000"/>
              </a:buClr>
              <a:buSzPts val="2400"/>
              <a:buFont typeface="Arial"/>
              <a:buNone/>
            </a:pPr>
            <a:endParaRPr sz="24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aphicFrame>
        <p:nvGraphicFramePr>
          <p:cNvPr id="249" name="Shape 249"/>
          <p:cNvGraphicFramePr/>
          <p:nvPr/>
        </p:nvGraphicFramePr>
        <p:xfrm>
          <a:off x="136625" y="1319925"/>
          <a:ext cx="8880825" cy="3124872"/>
        </p:xfrm>
        <a:graphic>
          <a:graphicData uri="http://schemas.openxmlformats.org/drawingml/2006/table">
            <a:tbl>
              <a:tblPr>
                <a:noFill/>
                <a:tableStyleId>{75AB78BC-D6EA-4682-BD33-B8B9871F664D}</a:tableStyleId>
              </a:tblPr>
              <a:tblGrid>
                <a:gridCol w="2642475">
                  <a:extLst>
                    <a:ext uri="{9D8B030D-6E8A-4147-A177-3AD203B41FA5}">
                      <a16:colId xmlns:a16="http://schemas.microsoft.com/office/drawing/2014/main" val="20000"/>
                    </a:ext>
                  </a:extLst>
                </a:gridCol>
                <a:gridCol w="2787575">
                  <a:extLst>
                    <a:ext uri="{9D8B030D-6E8A-4147-A177-3AD203B41FA5}">
                      <a16:colId xmlns:a16="http://schemas.microsoft.com/office/drawing/2014/main" val="20001"/>
                    </a:ext>
                  </a:extLst>
                </a:gridCol>
                <a:gridCol w="3450775">
                  <a:extLst>
                    <a:ext uri="{9D8B030D-6E8A-4147-A177-3AD203B41FA5}">
                      <a16:colId xmlns:a16="http://schemas.microsoft.com/office/drawing/2014/main" val="20002"/>
                    </a:ext>
                  </a:extLst>
                </a:gridCol>
              </a:tblGrid>
              <a:tr h="408675">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p>
                      <a:pPr marL="0" lvl="0" indent="0" algn="ctr" rtl="0">
                        <a:lnSpc>
                          <a:spcPct val="115000"/>
                        </a:lnSpc>
                        <a:spcBef>
                          <a:spcPts val="0"/>
                        </a:spcBef>
                        <a:spcAft>
                          <a:spcPts val="0"/>
                        </a:spcAft>
                        <a:buNone/>
                      </a:pPr>
                      <a:r>
                        <a:rPr lang="es" sz="1050"/>
                        <a:t>Biología</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951725">
                <a:tc>
                  <a:txBody>
                    <a:bodyPr/>
                    <a:lstStyle/>
                    <a:p>
                      <a:pPr marL="0" lvl="0" indent="0" rtl="0">
                        <a:lnSpc>
                          <a:spcPct val="115000"/>
                        </a:lnSpc>
                        <a:spcBef>
                          <a:spcPts val="0"/>
                        </a:spcBef>
                        <a:spcAft>
                          <a:spcPts val="0"/>
                        </a:spcAft>
                        <a:buNone/>
                      </a:pPr>
                      <a:r>
                        <a:rPr lang="es" sz="1050"/>
                        <a:t>3. Objetivos o propósitos alcanzados.</a:t>
                      </a:r>
                      <a:endParaRPr sz="1050"/>
                    </a:p>
                  </a:txBody>
                  <a:tcPr marL="91425" marR="91425" marT="91425" marB="91425"/>
                </a:tc>
                <a:tc>
                  <a:txBody>
                    <a:bodyPr/>
                    <a:lstStyle/>
                    <a:p>
                      <a:pPr marL="0" lvl="0" indent="0" rtl="0">
                        <a:lnSpc>
                          <a:spcPct val="115000"/>
                        </a:lnSpc>
                        <a:spcBef>
                          <a:spcPts val="0"/>
                        </a:spcBef>
                        <a:spcAft>
                          <a:spcPts val="0"/>
                        </a:spcAft>
                        <a:buNone/>
                      </a:pPr>
                      <a:r>
                        <a:rPr lang="es" sz="1050"/>
                        <a:t>Valorar la diversidad de recursos vegetales de la localidad.</a:t>
                      </a:r>
                      <a:endParaRPr sz="1050"/>
                    </a:p>
                    <a:p>
                      <a:pPr marL="0" lvl="0" indent="0" rtl="0">
                        <a:lnSpc>
                          <a:spcPct val="115000"/>
                        </a:lnSpc>
                        <a:spcBef>
                          <a:spcPts val="0"/>
                        </a:spcBef>
                        <a:spcAft>
                          <a:spcPts val="0"/>
                        </a:spcAft>
                        <a:buNone/>
                      </a:pPr>
                      <a:r>
                        <a:rPr lang="es" sz="1050"/>
                        <a:t>Conocer los requerimientos para la producción de vegetales.</a:t>
                      </a:r>
                      <a:endParaRPr sz="1050"/>
                    </a:p>
                    <a:p>
                      <a:pPr marL="0" lvl="0" indent="0" rtl="0">
                        <a:lnSpc>
                          <a:spcPct val="115000"/>
                        </a:lnSpc>
                        <a:spcBef>
                          <a:spcPts val="0"/>
                        </a:spcBef>
                        <a:spcAft>
                          <a:spcPts val="0"/>
                        </a:spcAft>
                        <a:buNone/>
                      </a:pPr>
                      <a:r>
                        <a:rPr lang="es" sz="1050"/>
                        <a:t>Evaluar diversas técnicas de cultivo.</a:t>
                      </a:r>
                      <a:endParaRPr sz="1050"/>
                    </a:p>
                  </a:txBody>
                  <a:tcPr marL="91425" marR="91425" marT="91425" marB="91425"/>
                </a:tc>
                <a:tc>
                  <a:txBody>
                    <a:bodyPr/>
                    <a:lstStyle/>
                    <a:p>
                      <a:pPr marL="0" lvl="0" indent="0" rtl="0">
                        <a:lnSpc>
                          <a:spcPct val="115000"/>
                        </a:lnSpc>
                        <a:spcBef>
                          <a:spcPts val="0"/>
                        </a:spcBef>
                        <a:spcAft>
                          <a:spcPts val="0"/>
                        </a:spcAft>
                        <a:buNone/>
                      </a:pPr>
                      <a:r>
                        <a:rPr lang="es" sz="1050"/>
                        <a:t>Adquirir los elementos, métodos y técnicas para estudiar fenómenos de naturaleza aleatoria.</a:t>
                      </a:r>
                      <a:endParaRPr sz="1050"/>
                    </a:p>
                    <a:p>
                      <a:pPr marL="0" lvl="0" indent="0" rtl="0">
                        <a:lnSpc>
                          <a:spcPct val="115000"/>
                        </a:lnSpc>
                        <a:spcBef>
                          <a:spcPts val="0"/>
                        </a:spcBef>
                        <a:spcAft>
                          <a:spcPts val="0"/>
                        </a:spcAft>
                        <a:buNone/>
                      </a:pPr>
                      <a:r>
                        <a:rPr lang="es" sz="1050"/>
                        <a:t>Obtener información sobre el comportamiento de los fenómenos de naturaleza aleatoria.</a:t>
                      </a:r>
                      <a:endParaRPr sz="1050"/>
                    </a:p>
                    <a:p>
                      <a:pPr marL="0" lvl="0" indent="0" rtl="0">
                        <a:lnSpc>
                          <a:spcPct val="115000"/>
                        </a:lnSpc>
                        <a:spcBef>
                          <a:spcPts val="0"/>
                        </a:spcBef>
                        <a:spcAft>
                          <a:spcPts val="0"/>
                        </a:spcAft>
                        <a:buNone/>
                      </a:pPr>
                      <a:r>
                        <a:rPr lang="es" sz="1050"/>
                        <a:t>Evaluar los resultados de los fenómenos de naturaleza aleatoria.</a:t>
                      </a:r>
                      <a:endParaRPr sz="1050"/>
                    </a:p>
                  </a:txBody>
                  <a:tcPr marL="91425" marR="91425" marT="91425" marB="91425"/>
                </a:tc>
                <a:extLst>
                  <a:ext uri="{0D108BD9-81ED-4DB2-BD59-A6C34878D82A}">
                    <a16:rowId xmlns:a16="http://schemas.microsoft.com/office/drawing/2014/main" val="10001"/>
                  </a:ext>
                </a:extLst>
              </a:tr>
              <a:tr h="951725">
                <a:tc>
                  <a:txBody>
                    <a:bodyPr/>
                    <a:lstStyle/>
                    <a:p>
                      <a:pPr marL="0" lvl="0" indent="0" rtl="0">
                        <a:lnSpc>
                          <a:spcPct val="115000"/>
                        </a:lnSpc>
                        <a:spcBef>
                          <a:spcPts val="0"/>
                        </a:spcBef>
                        <a:spcAft>
                          <a:spcPts val="0"/>
                        </a:spcAft>
                        <a:buNone/>
                      </a:pPr>
                      <a:r>
                        <a:rPr lang="es" sz="1050"/>
                        <a:t>4. Evaluación.</a:t>
                      </a:r>
                      <a:endParaRPr sz="1050"/>
                    </a:p>
                    <a:p>
                      <a:pPr marL="0" lvl="0" indent="0" rtl="0">
                        <a:lnSpc>
                          <a:spcPct val="115000"/>
                        </a:lnSpc>
                        <a:spcBef>
                          <a:spcPts val="0"/>
                        </a:spcBef>
                        <a:spcAft>
                          <a:spcPts val="0"/>
                        </a:spcAft>
                        <a:buNone/>
                      </a:pPr>
                      <a:r>
                        <a:rPr lang="es" sz="1050"/>
                        <a:t>    Productos /evidencias</a:t>
                      </a:r>
                      <a:endParaRPr sz="1050"/>
                    </a:p>
                    <a:p>
                      <a:pPr marL="0" lvl="0" indent="0" rtl="0">
                        <a:lnSpc>
                          <a:spcPct val="115000"/>
                        </a:lnSpc>
                        <a:spcBef>
                          <a:spcPts val="0"/>
                        </a:spcBef>
                        <a:spcAft>
                          <a:spcPts val="0"/>
                        </a:spcAft>
                        <a:buNone/>
                      </a:pPr>
                      <a:r>
                        <a:rPr lang="es" sz="1050"/>
                        <a:t>    de aprendizaje, que</a:t>
                      </a:r>
                      <a:endParaRPr sz="1050"/>
                    </a:p>
                    <a:p>
                      <a:pPr marL="0" lvl="0" indent="0" rtl="0">
                        <a:lnSpc>
                          <a:spcPct val="115000"/>
                        </a:lnSpc>
                        <a:spcBef>
                          <a:spcPts val="0"/>
                        </a:spcBef>
                        <a:spcAft>
                          <a:spcPts val="0"/>
                        </a:spcAft>
                        <a:buNone/>
                      </a:pPr>
                      <a:r>
                        <a:rPr lang="es" sz="1050"/>
                        <a:t>    demuestran el avance</a:t>
                      </a:r>
                      <a:endParaRPr sz="1050"/>
                    </a:p>
                    <a:p>
                      <a:pPr marL="0" lvl="0" indent="0" rtl="0">
                        <a:lnSpc>
                          <a:spcPct val="115000"/>
                        </a:lnSpc>
                        <a:spcBef>
                          <a:spcPts val="0"/>
                        </a:spcBef>
                        <a:spcAft>
                          <a:spcPts val="0"/>
                        </a:spcAft>
                        <a:buNone/>
                      </a:pPr>
                      <a:r>
                        <a:rPr lang="es" sz="1050"/>
                        <a:t>    en el proceso y el logro</a:t>
                      </a:r>
                      <a:endParaRPr sz="1050"/>
                    </a:p>
                    <a:p>
                      <a:pPr marL="0" lvl="0" indent="0" rtl="0">
                        <a:lnSpc>
                          <a:spcPct val="115000"/>
                        </a:lnSpc>
                        <a:spcBef>
                          <a:spcPts val="0"/>
                        </a:spcBef>
                        <a:spcAft>
                          <a:spcPts val="0"/>
                        </a:spcAft>
                        <a:buNone/>
                      </a:pPr>
                      <a:r>
                        <a:rPr lang="es" sz="1050"/>
                        <a:t>    del objetivo propuesto.</a:t>
                      </a:r>
                      <a:endParaRPr sz="1050"/>
                    </a:p>
                  </a:txBody>
                  <a:tcPr marL="91425" marR="91425" marT="91425" marB="91425"/>
                </a:tc>
                <a:tc>
                  <a:txBody>
                    <a:bodyPr/>
                    <a:lstStyle/>
                    <a:p>
                      <a:pPr marL="0" lvl="0" indent="0" rtl="0">
                        <a:lnSpc>
                          <a:spcPct val="115000"/>
                        </a:lnSpc>
                        <a:spcBef>
                          <a:spcPts val="0"/>
                        </a:spcBef>
                        <a:spcAft>
                          <a:spcPts val="0"/>
                        </a:spcAft>
                        <a:buNone/>
                      </a:pPr>
                      <a:r>
                        <a:rPr lang="es" sz="1050"/>
                        <a:t>Investigación documental.</a:t>
                      </a:r>
                      <a:endParaRPr sz="1050"/>
                    </a:p>
                    <a:p>
                      <a:pPr marL="0" lvl="0" indent="0" rtl="0">
                        <a:lnSpc>
                          <a:spcPct val="115000"/>
                        </a:lnSpc>
                        <a:spcBef>
                          <a:spcPts val="0"/>
                        </a:spcBef>
                        <a:spcAft>
                          <a:spcPts val="0"/>
                        </a:spcAft>
                        <a:buNone/>
                      </a:pPr>
                      <a:r>
                        <a:rPr lang="es" sz="1050"/>
                        <a:t>Germinación y propagación de vegetales por diversas técnicas.</a:t>
                      </a:r>
                      <a:endParaRPr sz="1050"/>
                    </a:p>
                    <a:p>
                      <a:pPr marL="0" lvl="0" indent="0" rtl="0">
                        <a:lnSpc>
                          <a:spcPct val="115000"/>
                        </a:lnSpc>
                        <a:spcBef>
                          <a:spcPts val="0"/>
                        </a:spcBef>
                        <a:spcAft>
                          <a:spcPts val="0"/>
                        </a:spcAft>
                        <a:buNone/>
                      </a:pPr>
                      <a:r>
                        <a:rPr lang="es" sz="1050"/>
                        <a:t>Obtención de los productos vegetales.</a:t>
                      </a:r>
                      <a:endParaRPr sz="1050"/>
                    </a:p>
                  </a:txBody>
                  <a:tcPr marL="91425" marR="91425" marT="91425" marB="91425"/>
                </a:tc>
                <a:tc>
                  <a:txBody>
                    <a:bodyPr/>
                    <a:lstStyle/>
                    <a:p>
                      <a:pPr marL="0" lvl="0" indent="0" rtl="0">
                        <a:lnSpc>
                          <a:spcPct val="115000"/>
                        </a:lnSpc>
                        <a:spcBef>
                          <a:spcPts val="0"/>
                        </a:spcBef>
                        <a:spcAft>
                          <a:spcPts val="0"/>
                        </a:spcAft>
                        <a:buNone/>
                      </a:pPr>
                      <a:r>
                        <a:rPr lang="es" sz="1050"/>
                        <a:t>Bitácora.</a:t>
                      </a:r>
                      <a:endParaRPr sz="1050"/>
                    </a:p>
                    <a:p>
                      <a:pPr marL="0" lvl="0" indent="0" rtl="0">
                        <a:lnSpc>
                          <a:spcPct val="115000"/>
                        </a:lnSpc>
                        <a:spcBef>
                          <a:spcPts val="0"/>
                        </a:spcBef>
                        <a:spcAft>
                          <a:spcPts val="0"/>
                        </a:spcAft>
                        <a:buNone/>
                      </a:pPr>
                      <a:r>
                        <a:rPr lang="es" sz="1050"/>
                        <a:t>Tablas de distribución de frecuencia.</a:t>
                      </a:r>
                      <a:endParaRPr sz="1050"/>
                    </a:p>
                    <a:p>
                      <a:pPr marL="0" lvl="0" indent="0" rtl="0">
                        <a:lnSpc>
                          <a:spcPct val="115000"/>
                        </a:lnSpc>
                        <a:spcBef>
                          <a:spcPts val="0"/>
                        </a:spcBef>
                        <a:spcAft>
                          <a:spcPts val="0"/>
                        </a:spcAft>
                        <a:buNone/>
                      </a:pPr>
                      <a:r>
                        <a:rPr lang="es" sz="1050"/>
                        <a:t>Gráficas.</a:t>
                      </a:r>
                      <a:endParaRPr sz="1050"/>
                    </a:p>
                    <a:p>
                      <a:pPr marL="0" lvl="0" indent="0" rtl="0">
                        <a:lnSpc>
                          <a:spcPct val="115000"/>
                        </a:lnSpc>
                        <a:spcBef>
                          <a:spcPts val="0"/>
                        </a:spcBef>
                        <a:spcAft>
                          <a:spcPts val="0"/>
                        </a:spcAft>
                        <a:buNone/>
                      </a:pPr>
                      <a:r>
                        <a:rPr lang="es" sz="1050"/>
                        <a:t>Reporte final.</a:t>
                      </a:r>
                      <a:endParaRPr sz="105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graphicFrame>
        <p:nvGraphicFramePr>
          <p:cNvPr id="254" name="Shape 254"/>
          <p:cNvGraphicFramePr/>
          <p:nvPr/>
        </p:nvGraphicFramePr>
        <p:xfrm>
          <a:off x="136625" y="1319925"/>
          <a:ext cx="8880825" cy="918942"/>
        </p:xfrm>
        <a:graphic>
          <a:graphicData uri="http://schemas.openxmlformats.org/drawingml/2006/table">
            <a:tbl>
              <a:tblPr>
                <a:noFill/>
                <a:tableStyleId>{75AB78BC-D6EA-4682-BD33-B8B9871F664D}</a:tableStyleId>
              </a:tblPr>
              <a:tblGrid>
                <a:gridCol w="2642475">
                  <a:extLst>
                    <a:ext uri="{9D8B030D-6E8A-4147-A177-3AD203B41FA5}">
                      <a16:colId xmlns:a16="http://schemas.microsoft.com/office/drawing/2014/main" val="20000"/>
                    </a:ext>
                  </a:extLst>
                </a:gridCol>
                <a:gridCol w="2787575">
                  <a:extLst>
                    <a:ext uri="{9D8B030D-6E8A-4147-A177-3AD203B41FA5}">
                      <a16:colId xmlns:a16="http://schemas.microsoft.com/office/drawing/2014/main" val="20001"/>
                    </a:ext>
                  </a:extLst>
                </a:gridCol>
                <a:gridCol w="3450775">
                  <a:extLst>
                    <a:ext uri="{9D8B030D-6E8A-4147-A177-3AD203B41FA5}">
                      <a16:colId xmlns:a16="http://schemas.microsoft.com/office/drawing/2014/main" val="20002"/>
                    </a:ext>
                  </a:extLst>
                </a:gridCol>
              </a:tblGrid>
              <a:tr h="680200">
                <a:tc>
                  <a:txBody>
                    <a:bodyPr/>
                    <a:lstStyle/>
                    <a:p>
                      <a:pPr marL="0" lvl="0" indent="0" rtl="0">
                        <a:lnSpc>
                          <a:spcPct val="115000"/>
                        </a:lnSpc>
                        <a:spcBef>
                          <a:spcPts val="0"/>
                        </a:spcBef>
                        <a:spcAft>
                          <a:spcPts val="0"/>
                        </a:spcAft>
                        <a:buNone/>
                      </a:pPr>
                      <a:r>
                        <a:rPr lang="es" sz="1050"/>
                        <a:t>5. Tipos y herramientas de</a:t>
                      </a:r>
                      <a:endParaRPr sz="1050"/>
                    </a:p>
                    <a:p>
                      <a:pPr marL="0" lvl="0" indent="0" rtl="0">
                        <a:lnSpc>
                          <a:spcPct val="115000"/>
                        </a:lnSpc>
                        <a:spcBef>
                          <a:spcPts val="0"/>
                        </a:spcBef>
                        <a:spcAft>
                          <a:spcPts val="0"/>
                        </a:spcAft>
                        <a:buNone/>
                      </a:pPr>
                      <a:r>
                        <a:rPr lang="es" sz="1050"/>
                        <a:t>    evaluación.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Protocolo y reporte final.</a:t>
                      </a:r>
                      <a:endParaRPr sz="1050"/>
                    </a:p>
                    <a:p>
                      <a:pPr marL="0" lvl="0" indent="0" rtl="0">
                        <a:lnSpc>
                          <a:spcPct val="115000"/>
                        </a:lnSpc>
                        <a:spcBef>
                          <a:spcPts val="0"/>
                        </a:spcBef>
                        <a:spcAft>
                          <a:spcPts val="0"/>
                        </a:spcAft>
                        <a:buNone/>
                      </a:pPr>
                      <a:r>
                        <a:rPr lang="es" sz="1050"/>
                        <a:t>Fichas técnicas de cultivo.</a:t>
                      </a:r>
                      <a:endParaRPr sz="1050"/>
                    </a:p>
                    <a:p>
                      <a:pPr marL="0" lvl="0" indent="0" rtl="0">
                        <a:lnSpc>
                          <a:spcPct val="115000"/>
                        </a:lnSpc>
                        <a:spcBef>
                          <a:spcPts val="0"/>
                        </a:spcBef>
                        <a:spcAft>
                          <a:spcPts val="0"/>
                        </a:spcAft>
                        <a:buNone/>
                      </a:pPr>
                      <a:r>
                        <a:rPr lang="es" sz="1050"/>
                        <a:t>Análisis del contenido nutrimental.</a:t>
                      </a:r>
                      <a:endParaRPr sz="1050"/>
                    </a:p>
                    <a:p>
                      <a:pPr marL="0" lvl="0" indent="0" rtl="0">
                        <a:lnSpc>
                          <a:spcPct val="115000"/>
                        </a:lnSpc>
                        <a:spcBef>
                          <a:spcPts val="0"/>
                        </a:spcBef>
                        <a:spcAft>
                          <a:spcPts val="0"/>
                        </a:spcAft>
                        <a:buNone/>
                      </a:pPr>
                      <a:r>
                        <a:rPr lang="es" sz="1050"/>
                        <a:t>Informes finales.</a:t>
                      </a:r>
                      <a:endParaRPr sz="1050"/>
                    </a:p>
                  </a:txBody>
                  <a:tcPr marL="91425" marR="91425" marT="91425" marB="91425"/>
                </a:tc>
                <a:tc>
                  <a:txBody>
                    <a:bodyPr/>
                    <a:lstStyle/>
                    <a:p>
                      <a:pPr marL="0" lvl="0" indent="0" rtl="0">
                        <a:lnSpc>
                          <a:spcPct val="115000"/>
                        </a:lnSpc>
                        <a:spcBef>
                          <a:spcPts val="0"/>
                        </a:spcBef>
                        <a:spcAft>
                          <a:spcPts val="0"/>
                        </a:spcAft>
                        <a:buNone/>
                      </a:pPr>
                      <a:r>
                        <a:rPr lang="es" sz="1050"/>
                        <a:t>Rúbrica.</a:t>
                      </a:r>
                      <a:endParaRPr sz="1050"/>
                    </a:p>
                    <a:p>
                      <a:pPr marL="0" lvl="0" indent="0" rtl="0">
                        <a:lnSpc>
                          <a:spcPct val="115000"/>
                        </a:lnSpc>
                        <a:spcBef>
                          <a:spcPts val="0"/>
                        </a:spcBef>
                        <a:spcAft>
                          <a:spcPts val="0"/>
                        </a:spcAft>
                        <a:buNone/>
                      </a:pPr>
                      <a:r>
                        <a:rPr lang="es" sz="1050"/>
                        <a:t>Formato de protocolo y reporte final completo.</a:t>
                      </a:r>
                      <a:endParaRPr sz="105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0" y="1214850"/>
            <a:ext cx="9144000" cy="6048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s" b="1">
                <a:solidFill>
                  <a:schemeClr val="dk1"/>
                </a:solidFill>
              </a:rPr>
              <a:t>V. Esquema del proceso de construcción del proyecto por disciplinas.</a:t>
            </a:r>
            <a:endParaRPr b="1">
              <a:solidFill>
                <a:schemeClr val="dk1"/>
              </a:solidFill>
            </a:endParaRPr>
          </a:p>
        </p:txBody>
      </p:sp>
      <p:graphicFrame>
        <p:nvGraphicFramePr>
          <p:cNvPr id="260" name="Shape 260"/>
          <p:cNvGraphicFramePr/>
          <p:nvPr/>
        </p:nvGraphicFramePr>
        <p:xfrm>
          <a:off x="0" y="1540825"/>
          <a:ext cx="9143975" cy="2940849"/>
        </p:xfrm>
        <a:graphic>
          <a:graphicData uri="http://schemas.openxmlformats.org/drawingml/2006/table">
            <a:tbl>
              <a:tblPr>
                <a:noFill/>
                <a:tableStyleId>{75AB78BC-D6EA-4682-BD33-B8B9871F664D}</a:tableStyleId>
              </a:tblPr>
              <a:tblGrid>
                <a:gridCol w="2723950">
                  <a:extLst>
                    <a:ext uri="{9D8B030D-6E8A-4147-A177-3AD203B41FA5}">
                      <a16:colId xmlns:a16="http://schemas.microsoft.com/office/drawing/2014/main" val="20000"/>
                    </a:ext>
                  </a:extLst>
                </a:gridCol>
                <a:gridCol w="3554300">
                  <a:extLst>
                    <a:ext uri="{9D8B030D-6E8A-4147-A177-3AD203B41FA5}">
                      <a16:colId xmlns:a16="http://schemas.microsoft.com/office/drawing/2014/main" val="20001"/>
                    </a:ext>
                  </a:extLst>
                </a:gridCol>
                <a:gridCol w="2865725">
                  <a:extLst>
                    <a:ext uri="{9D8B030D-6E8A-4147-A177-3AD203B41FA5}">
                      <a16:colId xmlns:a16="http://schemas.microsoft.com/office/drawing/2014/main" val="20002"/>
                    </a:ext>
                  </a:extLst>
                </a:gridCol>
              </a:tblGrid>
              <a:tr h="0">
                <a:tc>
                  <a:txBody>
                    <a:bodyPr/>
                    <a:lstStyle/>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1047750">
                <a:tc>
                  <a:txBody>
                    <a:bodyPr/>
                    <a:lstStyle/>
                    <a:p>
                      <a:pPr marL="0" lvl="0" indent="0" rtl="0">
                        <a:lnSpc>
                          <a:spcPct val="115000"/>
                        </a:lnSpc>
                        <a:spcBef>
                          <a:spcPts val="0"/>
                        </a:spcBef>
                        <a:spcAft>
                          <a:spcPts val="0"/>
                        </a:spcAft>
                        <a:buNone/>
                      </a:pPr>
                      <a:r>
                        <a:rPr lang="es" sz="1050"/>
                        <a:t>1. Preguntar y cuestionar.</a:t>
                      </a:r>
                      <a:endParaRPr sz="1050"/>
                    </a:p>
                    <a:p>
                      <a:pPr marL="0" lvl="0" indent="0" rtl="0">
                        <a:lnSpc>
                          <a:spcPct val="115000"/>
                        </a:lnSpc>
                        <a:spcBef>
                          <a:spcPts val="0"/>
                        </a:spcBef>
                        <a:spcAft>
                          <a:spcPts val="0"/>
                        </a:spcAft>
                        <a:buNone/>
                      </a:pPr>
                      <a:r>
                        <a:rPr lang="es" sz="1050"/>
                        <a:t> 	Preguntas que dirigen la Investigación Interdisciplinaria.</a:t>
                      </a:r>
                      <a:endParaRPr sz="1050"/>
                    </a:p>
                  </a:txBody>
                  <a:tcPr marL="91425" marR="91425" marT="91425" marB="91425"/>
                </a:tc>
                <a:tc>
                  <a:txBody>
                    <a:bodyPr/>
                    <a:lstStyle/>
                    <a:p>
                      <a:pPr marL="0" lvl="0" indent="0" rtl="0">
                        <a:lnSpc>
                          <a:spcPct val="115000"/>
                        </a:lnSpc>
                        <a:spcBef>
                          <a:spcPts val="0"/>
                        </a:spcBef>
                        <a:spcAft>
                          <a:spcPts val="0"/>
                        </a:spcAft>
                        <a:buNone/>
                      </a:pPr>
                      <a:r>
                        <a:rPr lang="es" sz="1050"/>
                        <a:t>¿Qué recursos vegetales son más adecuados para producir?</a:t>
                      </a:r>
                      <a:endParaRPr sz="1050"/>
                    </a:p>
                    <a:p>
                      <a:pPr marL="0" lvl="0" indent="0" rtl="0">
                        <a:lnSpc>
                          <a:spcPct val="115000"/>
                        </a:lnSpc>
                        <a:spcBef>
                          <a:spcPts val="0"/>
                        </a:spcBef>
                        <a:spcAft>
                          <a:spcPts val="0"/>
                        </a:spcAft>
                        <a:buNone/>
                      </a:pPr>
                      <a:r>
                        <a:rPr lang="es" sz="1050"/>
                        <a:t>¿Qué técnica de propagación resulta más eficiente?</a:t>
                      </a:r>
                      <a:endParaRPr sz="1050"/>
                    </a:p>
                    <a:p>
                      <a:pPr marL="0" lvl="0" indent="0" rtl="0">
                        <a:lnSpc>
                          <a:spcPct val="115000"/>
                        </a:lnSpc>
                        <a:spcBef>
                          <a:spcPts val="0"/>
                        </a:spcBef>
                        <a:spcAft>
                          <a:spcPts val="0"/>
                        </a:spcAft>
                        <a:buNone/>
                      </a:pPr>
                      <a:r>
                        <a:rPr lang="es" sz="1050"/>
                        <a:t>¿Qué requerimientos son básicos para la producción de vegetales?</a:t>
                      </a:r>
                      <a:endParaRPr sz="1050"/>
                    </a:p>
                  </a:txBody>
                  <a:tcPr marL="91425" marR="91425" marT="91425" marB="91425"/>
                </a:tc>
                <a:tc>
                  <a:txBody>
                    <a:bodyPr/>
                    <a:lstStyle/>
                    <a:p>
                      <a:pPr marL="0" lvl="0" indent="0" rtl="0">
                        <a:lnSpc>
                          <a:spcPct val="115000"/>
                        </a:lnSpc>
                        <a:spcBef>
                          <a:spcPts val="0"/>
                        </a:spcBef>
                        <a:spcAft>
                          <a:spcPts val="0"/>
                        </a:spcAft>
                        <a:buNone/>
                      </a:pPr>
                      <a:r>
                        <a:rPr lang="es" sz="1050"/>
                        <a:t>¿Cuál es la proporción de consumo individual de productos procesados?</a:t>
                      </a:r>
                      <a:endParaRPr sz="1050"/>
                    </a:p>
                    <a:p>
                      <a:pPr marL="0" lvl="0" indent="0" rtl="0">
                        <a:lnSpc>
                          <a:spcPct val="115000"/>
                        </a:lnSpc>
                        <a:spcBef>
                          <a:spcPts val="0"/>
                        </a:spcBef>
                        <a:spcAft>
                          <a:spcPts val="0"/>
                        </a:spcAft>
                        <a:buNone/>
                      </a:pPr>
                      <a:r>
                        <a:rPr lang="es" sz="1050"/>
                        <a:t>¿Cuál es la proporción de consumo individual de productos no procesados?</a:t>
                      </a:r>
                      <a:endParaRPr sz="1050"/>
                    </a:p>
                    <a:p>
                      <a:pPr marL="0" lvl="0" indent="0" rtl="0">
                        <a:lnSpc>
                          <a:spcPct val="115000"/>
                        </a:lnSpc>
                        <a:spcBef>
                          <a:spcPts val="0"/>
                        </a:spcBef>
                        <a:spcAft>
                          <a:spcPts val="0"/>
                        </a:spcAft>
                        <a:buNone/>
                      </a:pPr>
                      <a:r>
                        <a:rPr lang="es" sz="1050"/>
                        <a:t>¿Es adecuada la proporción entre estos tipos de productos?</a:t>
                      </a:r>
                      <a:endParaRPr sz="1050"/>
                    </a:p>
                  </a:txBody>
                  <a:tcPr marL="91425" marR="91425" marT="91425" marB="91425"/>
                </a:tc>
                <a:extLst>
                  <a:ext uri="{0D108BD9-81ED-4DB2-BD59-A6C34878D82A}">
                    <a16:rowId xmlns:a16="http://schemas.microsoft.com/office/drawing/2014/main" val="10001"/>
                  </a:ext>
                </a:extLst>
              </a:tr>
              <a:tr h="1047750">
                <a:tc>
                  <a:txBody>
                    <a:bodyPr/>
                    <a:lstStyle/>
                    <a:p>
                      <a:pPr marL="0" lvl="0" indent="0" rtl="0">
                        <a:lnSpc>
                          <a:spcPct val="115000"/>
                        </a:lnSpc>
                        <a:spcBef>
                          <a:spcPts val="0"/>
                        </a:spcBef>
                        <a:spcAft>
                          <a:spcPts val="0"/>
                        </a:spcAft>
                        <a:buNone/>
                      </a:pPr>
                      <a:r>
                        <a:rPr lang="es" sz="1050"/>
                        <a:t>2. Despertar el interés (detonar).</a:t>
                      </a:r>
                      <a:endParaRPr sz="1050"/>
                    </a:p>
                    <a:p>
                      <a:pPr marL="0" lvl="0" indent="0" rtl="0">
                        <a:lnSpc>
                          <a:spcPct val="115000"/>
                        </a:lnSpc>
                        <a:spcBef>
                          <a:spcPts val="0"/>
                        </a:spcBef>
                        <a:spcAft>
                          <a:spcPts val="0"/>
                        </a:spcAft>
                        <a:buNone/>
                      </a:pPr>
                      <a:r>
                        <a:rPr lang="es" sz="1050"/>
                        <a:t> 	Estrategias para involucrar a los estudiantes con la problemática planteada, en el salón de clase.</a:t>
                      </a:r>
                      <a:endParaRPr sz="1050"/>
                    </a:p>
                  </a:txBody>
                  <a:tcPr marL="91425" marR="91425" marT="91425" marB="91425"/>
                </a:tc>
                <a:tc>
                  <a:txBody>
                    <a:bodyPr/>
                    <a:lstStyle/>
                    <a:p>
                      <a:pPr marL="0" lvl="0" indent="0" rtl="0">
                        <a:lnSpc>
                          <a:spcPct val="115000"/>
                        </a:lnSpc>
                        <a:spcBef>
                          <a:spcPts val="0"/>
                        </a:spcBef>
                        <a:spcAft>
                          <a:spcPts val="0"/>
                        </a:spcAft>
                        <a:buNone/>
                      </a:pPr>
                      <a:r>
                        <a:rPr lang="es" sz="1050"/>
                        <a:t>Los recursos vegetales son necesidades básicas del ser humano.</a:t>
                      </a:r>
                      <a:endParaRPr sz="1050"/>
                    </a:p>
                    <a:p>
                      <a:pPr marL="0" lvl="0" indent="0" rtl="0">
                        <a:lnSpc>
                          <a:spcPct val="115000"/>
                        </a:lnSpc>
                        <a:spcBef>
                          <a:spcPts val="0"/>
                        </a:spcBef>
                        <a:spcAft>
                          <a:spcPts val="0"/>
                        </a:spcAft>
                        <a:buNone/>
                      </a:pPr>
                      <a:r>
                        <a:rPr lang="es" sz="1050"/>
                        <a:t>Los daños en la salud por el cambio de hábitos alimenticios es un problema de salud pública.</a:t>
                      </a:r>
                      <a:endParaRPr sz="1050"/>
                    </a:p>
                    <a:p>
                      <a:pPr marL="0" lvl="0" indent="0" rtl="0">
                        <a:lnSpc>
                          <a:spcPct val="115000"/>
                        </a:lnSpc>
                        <a:spcBef>
                          <a:spcPts val="0"/>
                        </a:spcBef>
                        <a:spcAft>
                          <a:spcPts val="0"/>
                        </a:spcAft>
                        <a:buNone/>
                      </a:pPr>
                      <a:r>
                        <a:rPr lang="es" sz="1050"/>
                        <a:t>La industria de productos vegetales requiere muchas innovación y puede ser un mercado muy redituable.</a:t>
                      </a:r>
                      <a:endParaRPr sz="1050"/>
                    </a:p>
                  </a:txBody>
                  <a:tcPr marL="91425" marR="91425" marT="91425" marB="91425"/>
                </a:tc>
                <a:tc>
                  <a:txBody>
                    <a:bodyPr/>
                    <a:lstStyle/>
                    <a:p>
                      <a:pPr marL="0" lvl="0" indent="0" rtl="0">
                        <a:lnSpc>
                          <a:spcPct val="115000"/>
                        </a:lnSpc>
                        <a:spcBef>
                          <a:spcPts val="0"/>
                        </a:spcBef>
                        <a:spcAft>
                          <a:spcPts val="0"/>
                        </a:spcAft>
                        <a:buNone/>
                      </a:pPr>
                      <a:r>
                        <a:rPr lang="es" sz="1050"/>
                        <a:t>Analizar y discutir documentales donde se observe los efectos en el cuerpo del consumo excesivo de productos procesados.</a:t>
                      </a:r>
                      <a:endParaRPr sz="1050"/>
                    </a:p>
                    <a:p>
                      <a:pPr marL="0" lvl="0" indent="0" rtl="0">
                        <a:lnSpc>
                          <a:spcPct val="115000"/>
                        </a:lnSpc>
                        <a:spcBef>
                          <a:spcPts val="0"/>
                        </a:spcBef>
                        <a:spcAft>
                          <a:spcPts val="0"/>
                        </a:spcAft>
                        <a:buNone/>
                      </a:pPr>
                      <a:r>
                        <a:rPr lang="es" sz="1050"/>
                        <a:t>Discutir estudios de caso.</a:t>
                      </a:r>
                      <a:endParaRPr sz="1050"/>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graphicFrame>
        <p:nvGraphicFramePr>
          <p:cNvPr id="265" name="Shape 265"/>
          <p:cNvGraphicFramePr/>
          <p:nvPr/>
        </p:nvGraphicFramePr>
        <p:xfrm>
          <a:off x="13" y="1272600"/>
          <a:ext cx="9143975" cy="918942"/>
        </p:xfrm>
        <a:graphic>
          <a:graphicData uri="http://schemas.openxmlformats.org/drawingml/2006/table">
            <a:tbl>
              <a:tblPr>
                <a:noFill/>
                <a:tableStyleId>{75AB78BC-D6EA-4682-BD33-B8B9871F664D}</a:tableStyleId>
              </a:tblPr>
              <a:tblGrid>
                <a:gridCol w="2723950">
                  <a:extLst>
                    <a:ext uri="{9D8B030D-6E8A-4147-A177-3AD203B41FA5}">
                      <a16:colId xmlns:a16="http://schemas.microsoft.com/office/drawing/2014/main" val="20000"/>
                    </a:ext>
                  </a:extLst>
                </a:gridCol>
                <a:gridCol w="3554300">
                  <a:extLst>
                    <a:ext uri="{9D8B030D-6E8A-4147-A177-3AD203B41FA5}">
                      <a16:colId xmlns:a16="http://schemas.microsoft.com/office/drawing/2014/main" val="20001"/>
                    </a:ext>
                  </a:extLst>
                </a:gridCol>
                <a:gridCol w="2865725">
                  <a:extLst>
                    <a:ext uri="{9D8B030D-6E8A-4147-A177-3AD203B41FA5}">
                      <a16:colId xmlns:a16="http://schemas.microsoft.com/office/drawing/2014/main" val="20002"/>
                    </a:ext>
                  </a:extLst>
                </a:gridCol>
              </a:tblGrid>
              <a:tr h="704850">
                <a:tc>
                  <a:txBody>
                    <a:bodyPr/>
                    <a:lstStyle/>
                    <a:p>
                      <a:pPr marL="0" lvl="0" indent="0" rtl="0">
                        <a:lnSpc>
                          <a:spcPct val="115000"/>
                        </a:lnSpc>
                        <a:spcBef>
                          <a:spcPts val="0"/>
                        </a:spcBef>
                        <a:spcAft>
                          <a:spcPts val="0"/>
                        </a:spcAft>
                        <a:buNone/>
                      </a:pPr>
                      <a:r>
                        <a:rPr lang="es" sz="1050"/>
                        <a:t>3. Recopilar información a través de la investigación.</a:t>
                      </a:r>
                      <a:endParaRPr sz="1050"/>
                    </a:p>
                    <a:p>
                      <a:pPr marL="0" lvl="0" indent="0" rtl="0">
                        <a:lnSpc>
                          <a:spcPct val="115000"/>
                        </a:lnSpc>
                        <a:spcBef>
                          <a:spcPts val="0"/>
                        </a:spcBef>
                        <a:spcAft>
                          <a:spcPts val="0"/>
                        </a:spcAft>
                        <a:buNone/>
                      </a:pPr>
                      <a:r>
                        <a:rPr lang="es" sz="1050"/>
                        <a:t>	Lo que se investiga.</a:t>
                      </a:r>
                      <a:endParaRPr sz="1050"/>
                    </a:p>
                    <a:p>
                      <a:pPr marL="0" lvl="0" indent="0" rtl="0">
                        <a:lnSpc>
                          <a:spcPct val="115000"/>
                        </a:lnSpc>
                        <a:spcBef>
                          <a:spcPts val="0"/>
                        </a:spcBef>
                        <a:spcAft>
                          <a:spcPts val="0"/>
                        </a:spcAft>
                        <a:buNone/>
                      </a:pPr>
                      <a:r>
                        <a:rPr lang="es" sz="1050"/>
                        <a:t>   Fuentes  que se utilizan.</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SAGARPA, SENASICA, COLPOS, etc.</a:t>
                      </a:r>
                      <a:endParaRPr sz="1050"/>
                    </a:p>
                    <a:p>
                      <a:pPr marL="0" lvl="0" indent="0" rtl="0">
                        <a:lnSpc>
                          <a:spcPct val="115000"/>
                        </a:lnSpc>
                        <a:spcBef>
                          <a:spcPts val="0"/>
                        </a:spcBef>
                        <a:spcAft>
                          <a:spcPts val="0"/>
                        </a:spcAft>
                        <a:buNone/>
                      </a:pPr>
                      <a:r>
                        <a:rPr lang="es" sz="1050"/>
                        <a:t>Bases de datos de artículos científicos Redalyc, ncbi.</a:t>
                      </a:r>
                      <a:endParaRPr sz="1050"/>
                    </a:p>
                    <a:p>
                      <a:pPr marL="0" lvl="0" indent="0" rtl="0">
                        <a:lnSpc>
                          <a:spcPct val="115000"/>
                        </a:lnSpc>
                        <a:spcBef>
                          <a:spcPts val="0"/>
                        </a:spcBef>
                        <a:spcAft>
                          <a:spcPts val="0"/>
                        </a:spcAft>
                        <a:buNone/>
                      </a:pPr>
                      <a:r>
                        <a:rPr lang="es" sz="1050"/>
                        <a:t>Biblioteca escolar y de FES Cuautitlán.</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INEGI, COFEPRIS, IMMS, etc.</a:t>
                      </a:r>
                      <a:endParaRPr sz="1050"/>
                    </a:p>
                    <a:p>
                      <a:pPr marL="0" lvl="0" indent="0" rtl="0">
                        <a:lnSpc>
                          <a:spcPct val="115000"/>
                        </a:lnSpc>
                        <a:spcBef>
                          <a:spcPts val="0"/>
                        </a:spcBef>
                        <a:spcAft>
                          <a:spcPts val="0"/>
                        </a:spcAft>
                        <a:buNone/>
                      </a:pPr>
                      <a:r>
                        <a:rPr lang="es" sz="1050"/>
                        <a:t>Biblioteca escolar</a:t>
                      </a:r>
                      <a:endParaRPr sz="1050"/>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graphicFrame>
        <p:nvGraphicFramePr>
          <p:cNvPr id="270" name="Shape 270"/>
          <p:cNvGraphicFramePr/>
          <p:nvPr/>
        </p:nvGraphicFramePr>
        <p:xfrm>
          <a:off x="0" y="1447850"/>
          <a:ext cx="9144000" cy="2942022"/>
        </p:xfrm>
        <a:graphic>
          <a:graphicData uri="http://schemas.openxmlformats.org/drawingml/2006/table">
            <a:tbl>
              <a:tblPr>
                <a:noFill/>
                <a:tableStyleId>{75AB78BC-D6EA-4682-BD33-B8B9871F664D}</a:tableStyleId>
              </a:tblPr>
              <a:tblGrid>
                <a:gridCol w="3867825">
                  <a:extLst>
                    <a:ext uri="{9D8B030D-6E8A-4147-A177-3AD203B41FA5}">
                      <a16:colId xmlns:a16="http://schemas.microsoft.com/office/drawing/2014/main" val="20000"/>
                    </a:ext>
                  </a:extLst>
                </a:gridCol>
                <a:gridCol w="2418675">
                  <a:extLst>
                    <a:ext uri="{9D8B030D-6E8A-4147-A177-3AD203B41FA5}">
                      <a16:colId xmlns:a16="http://schemas.microsoft.com/office/drawing/2014/main" val="20001"/>
                    </a:ext>
                  </a:extLst>
                </a:gridCol>
                <a:gridCol w="2857500">
                  <a:extLst>
                    <a:ext uri="{9D8B030D-6E8A-4147-A177-3AD203B41FA5}">
                      <a16:colId xmlns:a16="http://schemas.microsoft.com/office/drawing/2014/main" val="20002"/>
                    </a:ext>
                  </a:extLst>
                </a:gridCol>
              </a:tblGrid>
              <a:tr h="1228725">
                <a:tc>
                  <a:txBody>
                    <a:bodyPr/>
                    <a:lstStyle/>
                    <a:p>
                      <a:pPr marL="0" lvl="0" indent="0" rtl="0">
                        <a:lnSpc>
                          <a:spcPct val="115000"/>
                        </a:lnSpc>
                        <a:spcBef>
                          <a:spcPts val="0"/>
                        </a:spcBef>
                        <a:spcAft>
                          <a:spcPts val="0"/>
                        </a:spcAft>
                        <a:buNone/>
                      </a:pPr>
                      <a:r>
                        <a:rPr lang="es" sz="1050"/>
                        <a:t>4. Organizar la información.</a:t>
                      </a:r>
                      <a:endParaRPr sz="1050"/>
                    </a:p>
                    <a:p>
                      <a:pPr marL="0" lvl="0" indent="0" rtl="0">
                        <a:lnSpc>
                          <a:spcPct val="115000"/>
                        </a:lnSpc>
                        <a:spcBef>
                          <a:spcPts val="0"/>
                        </a:spcBef>
                        <a:spcAft>
                          <a:spcPts val="0"/>
                        </a:spcAft>
                        <a:buNone/>
                      </a:pPr>
                      <a:r>
                        <a:rPr lang="es" sz="1050"/>
                        <a:t>	Implica:</a:t>
                      </a:r>
                      <a:endParaRPr sz="1050"/>
                    </a:p>
                    <a:p>
                      <a:pPr marL="0" lvl="0" indent="0" rtl="0">
                        <a:lnSpc>
                          <a:spcPct val="115000"/>
                        </a:lnSpc>
                        <a:spcBef>
                          <a:spcPts val="0"/>
                        </a:spcBef>
                        <a:spcAft>
                          <a:spcPts val="0"/>
                        </a:spcAft>
                        <a:buNone/>
                      </a:pPr>
                      <a:r>
                        <a:rPr lang="es" sz="1050"/>
                        <a:t>	clasificación de datos obtenidos,</a:t>
                      </a:r>
                      <a:endParaRPr sz="1050"/>
                    </a:p>
                    <a:p>
                      <a:pPr marL="0" lvl="0" indent="0" rtl="0">
                        <a:lnSpc>
                          <a:spcPct val="115000"/>
                        </a:lnSpc>
                        <a:spcBef>
                          <a:spcPts val="0"/>
                        </a:spcBef>
                        <a:spcAft>
                          <a:spcPts val="0"/>
                        </a:spcAft>
                        <a:buNone/>
                      </a:pPr>
                      <a:r>
                        <a:rPr lang="es" sz="1050"/>
                        <a:t>	análisis de los datos obtenidos, </a:t>
                      </a:r>
                      <a:endParaRPr sz="1050"/>
                    </a:p>
                    <a:p>
                      <a:pPr marL="0" lvl="0" indent="0" rtl="0">
                        <a:lnSpc>
                          <a:spcPct val="115000"/>
                        </a:lnSpc>
                        <a:spcBef>
                          <a:spcPts val="0"/>
                        </a:spcBef>
                        <a:spcAft>
                          <a:spcPts val="0"/>
                        </a:spcAft>
                        <a:buNone/>
                      </a:pPr>
                      <a:r>
                        <a:rPr lang="es" sz="1050"/>
                        <a:t>             registro de la información.</a:t>
                      </a:r>
                      <a:endParaRPr sz="1050"/>
                    </a:p>
                    <a:p>
                      <a:pPr marL="0" lvl="0" indent="0" rtl="0">
                        <a:lnSpc>
                          <a:spcPct val="115000"/>
                        </a:lnSpc>
                        <a:spcBef>
                          <a:spcPts val="0"/>
                        </a:spcBef>
                        <a:spcAft>
                          <a:spcPts val="0"/>
                        </a:spcAft>
                        <a:buNone/>
                      </a:pPr>
                      <a:r>
                        <a:rPr lang="es" sz="1050"/>
                        <a:t>	conclusiones por disciplina,</a:t>
                      </a:r>
                      <a:endParaRPr sz="1050"/>
                    </a:p>
                    <a:p>
                      <a:pPr marL="0" lvl="0" indent="0" rtl="0">
                        <a:lnSpc>
                          <a:spcPct val="115000"/>
                        </a:lnSpc>
                        <a:spcBef>
                          <a:spcPts val="0"/>
                        </a:spcBef>
                        <a:spcAft>
                          <a:spcPts val="0"/>
                        </a:spcAft>
                        <a:buNone/>
                      </a:pPr>
                      <a:r>
                        <a:rPr lang="es" sz="1050"/>
                        <a:t>	conclusiones conjuntas.</a:t>
                      </a:r>
                      <a:endParaRPr sz="1050"/>
                    </a:p>
                  </a:txBody>
                  <a:tcPr marL="91425" marR="91425" marT="91425" marB="91425"/>
                </a:tc>
                <a:tc>
                  <a:txBody>
                    <a:bodyPr/>
                    <a:lstStyle/>
                    <a:p>
                      <a:pPr marL="0" lvl="0" indent="0" rtl="0">
                        <a:lnSpc>
                          <a:spcPct val="115000"/>
                        </a:lnSpc>
                        <a:spcBef>
                          <a:spcPts val="0"/>
                        </a:spcBef>
                        <a:spcAft>
                          <a:spcPts val="0"/>
                        </a:spcAft>
                        <a:buNone/>
                      </a:pPr>
                      <a:r>
                        <a:rPr lang="es" sz="1050"/>
                        <a:t>Realización de fichas bibliográficas de la información investigada.</a:t>
                      </a:r>
                      <a:endParaRPr sz="1050"/>
                    </a:p>
                    <a:p>
                      <a:pPr marL="0" lvl="0" indent="0" rtl="0">
                        <a:lnSpc>
                          <a:spcPct val="115000"/>
                        </a:lnSpc>
                        <a:spcBef>
                          <a:spcPts val="0"/>
                        </a:spcBef>
                        <a:spcAft>
                          <a:spcPts val="0"/>
                        </a:spcAft>
                        <a:buNone/>
                      </a:pPr>
                      <a:r>
                        <a:rPr lang="es" sz="1050"/>
                        <a:t>Comparación de los datos proporcionados en los papers.</a:t>
                      </a:r>
                      <a:endParaRPr sz="1050"/>
                    </a:p>
                    <a:p>
                      <a:pPr marL="0" lvl="0" indent="0" rtl="0">
                        <a:lnSpc>
                          <a:spcPct val="115000"/>
                        </a:lnSpc>
                        <a:spcBef>
                          <a:spcPts val="0"/>
                        </a:spcBef>
                        <a:spcAft>
                          <a:spcPts val="0"/>
                        </a:spcAft>
                        <a:buNone/>
                      </a:pPr>
                      <a:r>
                        <a:rPr lang="es" sz="1050"/>
                        <a:t>Normas de calidad de alimentos.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Tablas</a:t>
                      </a:r>
                      <a:endParaRPr sz="1050"/>
                    </a:p>
                    <a:p>
                      <a:pPr marL="0" lvl="0" indent="0" rtl="0">
                        <a:lnSpc>
                          <a:spcPct val="115000"/>
                        </a:lnSpc>
                        <a:spcBef>
                          <a:spcPts val="0"/>
                        </a:spcBef>
                        <a:spcAft>
                          <a:spcPts val="0"/>
                        </a:spcAft>
                        <a:buNone/>
                      </a:pPr>
                      <a:r>
                        <a:rPr lang="es" sz="1050"/>
                        <a:t>Gráficas</a:t>
                      </a:r>
                      <a:endParaRPr sz="1050"/>
                    </a:p>
                  </a:txBody>
                  <a:tcPr marL="91425" marR="91425" marT="91425" marB="91425"/>
                </a:tc>
                <a:extLst>
                  <a:ext uri="{0D108BD9-81ED-4DB2-BD59-A6C34878D82A}">
                    <a16:rowId xmlns:a16="http://schemas.microsoft.com/office/drawing/2014/main" val="10000"/>
                  </a:ext>
                </a:extLst>
              </a:tr>
              <a:tr h="1228725">
                <a:tc>
                  <a:txBody>
                    <a:bodyPr/>
                    <a:lstStyle/>
                    <a:p>
                      <a:pPr marL="0" lvl="0" indent="0" rtl="0">
                        <a:lnSpc>
                          <a:spcPct val="115000"/>
                        </a:lnSpc>
                        <a:spcBef>
                          <a:spcPts val="0"/>
                        </a:spcBef>
                        <a:spcAft>
                          <a:spcPts val="0"/>
                        </a:spcAft>
                        <a:buNone/>
                      </a:pPr>
                      <a:r>
                        <a:rPr lang="es" sz="1050"/>
                        <a:t>  5. Llegar a conclusiones parciales</a:t>
                      </a:r>
                      <a:endParaRPr sz="1050"/>
                    </a:p>
                    <a:p>
                      <a:pPr marL="0" lvl="0" indent="0" rtl="0">
                        <a:lnSpc>
                          <a:spcPct val="115000"/>
                        </a:lnSpc>
                        <a:spcBef>
                          <a:spcPts val="0"/>
                        </a:spcBef>
                        <a:spcAft>
                          <a:spcPts val="0"/>
                        </a:spcAft>
                        <a:buNone/>
                      </a:pPr>
                      <a:r>
                        <a:rPr lang="es" sz="1050"/>
                        <a:t>         (por disciplina) útiles para el</a:t>
                      </a:r>
                      <a:endParaRPr sz="1050"/>
                    </a:p>
                    <a:p>
                      <a:pPr marL="0" lvl="0" indent="0" rtl="0">
                        <a:lnSpc>
                          <a:spcPct val="115000"/>
                        </a:lnSpc>
                        <a:spcBef>
                          <a:spcPts val="0"/>
                        </a:spcBef>
                        <a:spcAft>
                          <a:spcPts val="0"/>
                        </a:spcAft>
                        <a:buNone/>
                      </a:pPr>
                      <a:r>
                        <a:rPr lang="es" sz="1050"/>
                        <a:t>         proyecto, de tal forma que lo</a:t>
                      </a:r>
                      <a:endParaRPr sz="1050"/>
                    </a:p>
                    <a:p>
                      <a:pPr marL="0" lvl="0" indent="0" rtl="0">
                        <a:lnSpc>
                          <a:spcPct val="115000"/>
                        </a:lnSpc>
                        <a:spcBef>
                          <a:spcPts val="0"/>
                        </a:spcBef>
                        <a:spcAft>
                          <a:spcPts val="0"/>
                        </a:spcAft>
                        <a:buNone/>
                      </a:pPr>
                      <a:r>
                        <a:rPr lang="es" sz="1050"/>
                        <a:t>         aclaran, describen o descifran, </a:t>
                      </a:r>
                      <a:endParaRPr sz="1050"/>
                    </a:p>
                    <a:p>
                      <a:pPr marL="0" lvl="0" indent="0" rtl="0">
                        <a:lnSpc>
                          <a:spcPct val="115000"/>
                        </a:lnSpc>
                        <a:spcBef>
                          <a:spcPts val="0"/>
                        </a:spcBef>
                        <a:spcAft>
                          <a:spcPts val="0"/>
                        </a:spcAft>
                        <a:buNone/>
                      </a:pPr>
                      <a:r>
                        <a:rPr lang="es" sz="1050"/>
                        <a:t>         (fruto de la reflexión colaborativa</a:t>
                      </a:r>
                      <a:endParaRPr sz="1050"/>
                    </a:p>
                    <a:p>
                      <a:pPr marL="0" lvl="0" indent="0" rtl="0">
                        <a:lnSpc>
                          <a:spcPct val="115000"/>
                        </a:lnSpc>
                        <a:spcBef>
                          <a:spcPts val="0"/>
                        </a:spcBef>
                        <a:spcAft>
                          <a:spcPts val="0"/>
                        </a:spcAft>
                        <a:buNone/>
                      </a:pPr>
                      <a:r>
                        <a:rPr lang="es" sz="1050"/>
                        <a:t>         de los estudiantes).</a:t>
                      </a:r>
                      <a:endParaRPr sz="1050"/>
                    </a:p>
                    <a:p>
                      <a:pPr marL="0" lvl="0" indent="0" rtl="0">
                        <a:lnSpc>
                          <a:spcPct val="115000"/>
                        </a:lnSpc>
                        <a:spcBef>
                          <a:spcPts val="0"/>
                        </a:spcBef>
                        <a:spcAft>
                          <a:spcPts val="0"/>
                        </a:spcAft>
                        <a:buNone/>
                      </a:pPr>
                      <a:r>
                        <a:rPr lang="es" sz="1050"/>
                        <a:t>         ¿Cómo se lograron?</a:t>
                      </a:r>
                      <a:endParaRPr sz="1050"/>
                    </a:p>
                  </a:txBody>
                  <a:tcPr marL="91425" marR="91425" marT="91425" marB="91425"/>
                </a:tc>
                <a:tc>
                  <a:txBody>
                    <a:bodyPr/>
                    <a:lstStyle/>
                    <a:p>
                      <a:pPr marL="0" lvl="0" indent="0" rtl="0">
                        <a:lnSpc>
                          <a:spcPct val="115000"/>
                        </a:lnSpc>
                        <a:spcBef>
                          <a:spcPts val="0"/>
                        </a:spcBef>
                        <a:spcAft>
                          <a:spcPts val="0"/>
                        </a:spcAft>
                        <a:buNone/>
                      </a:pPr>
                      <a:r>
                        <a:rPr lang="es" sz="1050"/>
                        <a:t>Elección de las especies vegetales que por costo-beneficio es más viable cultivar.</a:t>
                      </a:r>
                      <a:endParaRPr sz="1050"/>
                    </a:p>
                    <a:p>
                      <a:pPr marL="0" lvl="0" indent="0" rtl="0">
                        <a:lnSpc>
                          <a:spcPct val="115000"/>
                        </a:lnSpc>
                        <a:spcBef>
                          <a:spcPts val="0"/>
                        </a:spcBef>
                        <a:spcAft>
                          <a:spcPts val="0"/>
                        </a:spcAft>
                        <a:buNone/>
                      </a:pPr>
                      <a:r>
                        <a:rPr lang="es" sz="1050"/>
                        <a:t>Elección de las técnicas de cultivo y propagación.</a:t>
                      </a:r>
                      <a:endParaRPr sz="1050"/>
                    </a:p>
                  </a:txBody>
                  <a:tcPr marL="91425" marR="91425" marT="91425" marB="91425"/>
                </a:tc>
                <a:tc>
                  <a:txBody>
                    <a:bodyPr/>
                    <a:lstStyle/>
                    <a:p>
                      <a:pPr marL="0" lvl="0" indent="0" rtl="0">
                        <a:lnSpc>
                          <a:spcPct val="115000"/>
                        </a:lnSpc>
                        <a:spcBef>
                          <a:spcPts val="0"/>
                        </a:spcBef>
                        <a:spcAft>
                          <a:spcPts val="0"/>
                        </a:spcAft>
                        <a:buNone/>
                      </a:pPr>
                      <a:r>
                        <a:rPr lang="es" sz="1050"/>
                        <a:t>La proporción en el consumo de alimentos procesados es mayor que a la proporción de alimentos sin procesar.</a:t>
                      </a:r>
                      <a:endParaRPr sz="1050"/>
                    </a:p>
                    <a:p>
                      <a:pPr marL="0" lvl="0" indent="0" rtl="0">
                        <a:lnSpc>
                          <a:spcPct val="115000"/>
                        </a:lnSpc>
                        <a:spcBef>
                          <a:spcPts val="0"/>
                        </a:spcBef>
                        <a:spcAft>
                          <a:spcPts val="0"/>
                        </a:spcAft>
                        <a:buNone/>
                      </a:pPr>
                      <a:r>
                        <a:rPr lang="es" sz="1050"/>
                        <a:t>Sondeo rápido entre la población escolar.</a:t>
                      </a:r>
                      <a:endParaRPr sz="105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aphicFrame>
        <p:nvGraphicFramePr>
          <p:cNvPr id="275" name="Shape 275"/>
          <p:cNvGraphicFramePr/>
          <p:nvPr/>
        </p:nvGraphicFramePr>
        <p:xfrm>
          <a:off x="76188" y="1351500"/>
          <a:ext cx="8991625" cy="2575149"/>
        </p:xfrm>
        <a:graphic>
          <a:graphicData uri="http://schemas.openxmlformats.org/drawingml/2006/table">
            <a:tbl>
              <a:tblPr>
                <a:noFill/>
                <a:tableStyleId>{75AB78BC-D6EA-4682-BD33-B8B9871F664D}</a:tableStyleId>
              </a:tblPr>
              <a:tblGrid>
                <a:gridCol w="2080875">
                  <a:extLst>
                    <a:ext uri="{9D8B030D-6E8A-4147-A177-3AD203B41FA5}">
                      <a16:colId xmlns:a16="http://schemas.microsoft.com/office/drawing/2014/main" val="20000"/>
                    </a:ext>
                  </a:extLst>
                </a:gridCol>
                <a:gridCol w="4126950">
                  <a:extLst>
                    <a:ext uri="{9D8B030D-6E8A-4147-A177-3AD203B41FA5}">
                      <a16:colId xmlns:a16="http://schemas.microsoft.com/office/drawing/2014/main" val="20001"/>
                    </a:ext>
                  </a:extLst>
                </a:gridCol>
                <a:gridCol w="1391900">
                  <a:extLst>
                    <a:ext uri="{9D8B030D-6E8A-4147-A177-3AD203B41FA5}">
                      <a16:colId xmlns:a16="http://schemas.microsoft.com/office/drawing/2014/main" val="20002"/>
                    </a:ext>
                  </a:extLst>
                </a:gridCol>
                <a:gridCol w="1391900">
                  <a:extLst>
                    <a:ext uri="{9D8B030D-6E8A-4147-A177-3AD203B41FA5}">
                      <a16:colId xmlns:a16="http://schemas.microsoft.com/office/drawing/2014/main" val="20003"/>
                    </a:ext>
                  </a:extLst>
                </a:gridCol>
              </a:tblGrid>
              <a:tr h="1752600">
                <a:tc>
                  <a:txBody>
                    <a:bodyPr/>
                    <a:lstStyle/>
                    <a:p>
                      <a:pPr marL="0" lvl="0" indent="0" rtl="0">
                        <a:lnSpc>
                          <a:spcPct val="115000"/>
                        </a:lnSpc>
                        <a:spcBef>
                          <a:spcPts val="0"/>
                        </a:spcBef>
                        <a:spcAft>
                          <a:spcPts val="0"/>
                        </a:spcAft>
                        <a:buNone/>
                      </a:pPr>
                      <a:r>
                        <a:rPr lang="es" sz="1050"/>
                        <a:t>  6. Conectar.</a:t>
                      </a:r>
                      <a:endParaRPr sz="1050"/>
                    </a:p>
                    <a:p>
                      <a:pPr marL="0" lvl="0" indent="0" rtl="0">
                        <a:lnSpc>
                          <a:spcPct val="115000"/>
                        </a:lnSpc>
                        <a:spcBef>
                          <a:spcPts val="0"/>
                        </a:spcBef>
                        <a:spcAft>
                          <a:spcPts val="0"/>
                        </a:spcAft>
                        <a:buNone/>
                      </a:pPr>
                      <a:r>
                        <a:rPr lang="es" sz="1050"/>
                        <a:t> 	Manera en que las conclusiones</a:t>
                      </a:r>
                      <a:endParaRPr sz="1050"/>
                    </a:p>
                    <a:p>
                      <a:pPr marL="0" lvl="0" indent="0" rtl="0">
                        <a:lnSpc>
                          <a:spcPct val="115000"/>
                        </a:lnSpc>
                        <a:spcBef>
                          <a:spcPts val="0"/>
                        </a:spcBef>
                        <a:spcAft>
                          <a:spcPts val="0"/>
                        </a:spcAft>
                        <a:buNone/>
                      </a:pPr>
                      <a:r>
                        <a:rPr lang="es" sz="1050"/>
                        <a:t>     de cada disciplina dan</a:t>
                      </a:r>
                      <a:endParaRPr sz="1050"/>
                    </a:p>
                    <a:p>
                      <a:pPr marL="0" lvl="0" indent="0" rtl="0">
                        <a:lnSpc>
                          <a:spcPct val="115000"/>
                        </a:lnSpc>
                        <a:spcBef>
                          <a:spcPts val="0"/>
                        </a:spcBef>
                        <a:spcAft>
                          <a:spcPts val="0"/>
                        </a:spcAft>
                        <a:buNone/>
                      </a:pPr>
                      <a:r>
                        <a:rPr lang="es" sz="1050"/>
                        <a:t> 	respuesta  o se vinculan con</a:t>
                      </a:r>
                      <a:endParaRPr sz="1050"/>
                    </a:p>
                    <a:p>
                      <a:pPr marL="0" lvl="0" indent="0" rtl="0">
                        <a:lnSpc>
                          <a:spcPct val="115000"/>
                        </a:lnSpc>
                        <a:spcBef>
                          <a:spcPts val="0"/>
                        </a:spcBef>
                        <a:spcAft>
                          <a:spcPts val="0"/>
                        </a:spcAft>
                        <a:buNone/>
                      </a:pPr>
                      <a:r>
                        <a:rPr lang="es" sz="1050"/>
                        <a:t> 	la pregunta  disparadora del</a:t>
                      </a:r>
                      <a:endParaRPr sz="1050"/>
                    </a:p>
                    <a:p>
                      <a:pPr marL="0" lvl="0" indent="0" rtl="0">
                        <a:lnSpc>
                          <a:spcPct val="115000"/>
                        </a:lnSpc>
                        <a:spcBef>
                          <a:spcPts val="0"/>
                        </a:spcBef>
                        <a:spcAft>
                          <a:spcPts val="0"/>
                        </a:spcAft>
                        <a:buNone/>
                      </a:pPr>
                      <a:r>
                        <a:rPr lang="es" sz="1050"/>
                        <a:t> 	proyecto.</a:t>
                      </a:r>
                      <a:endParaRPr sz="1050"/>
                    </a:p>
                    <a:p>
                      <a:pPr marL="0" lvl="0" indent="0" rtl="0">
                        <a:lnSpc>
                          <a:spcPct val="115000"/>
                        </a:lnSpc>
                        <a:spcBef>
                          <a:spcPts val="0"/>
                        </a:spcBef>
                        <a:spcAft>
                          <a:spcPts val="0"/>
                        </a:spcAft>
                        <a:buNone/>
                      </a:pPr>
                      <a:r>
                        <a:rPr lang="es" sz="1050"/>
                        <a:t> 	Estrategia o  actividad para lograr</a:t>
                      </a:r>
                      <a:endParaRPr sz="1050"/>
                    </a:p>
                    <a:p>
                      <a:pPr marL="0" lvl="0" indent="0" rtl="0">
                        <a:lnSpc>
                          <a:spcPct val="115000"/>
                        </a:lnSpc>
                        <a:spcBef>
                          <a:spcPts val="0"/>
                        </a:spcBef>
                        <a:spcAft>
                          <a:spcPts val="0"/>
                        </a:spcAft>
                        <a:buNone/>
                      </a:pPr>
                      <a:r>
                        <a:rPr lang="es" sz="1050"/>
                        <a:t>   	que haya   conciencia de ello.</a:t>
                      </a:r>
                      <a:endParaRPr sz="1050"/>
                    </a:p>
                  </a:txBody>
                  <a:tcPr marL="91425" marR="91425" marT="91425" marB="91425"/>
                </a:tc>
                <a:tc gridSpan="3">
                  <a:txBody>
                    <a:bodyPr/>
                    <a:lstStyle/>
                    <a:p>
                      <a:pPr marL="0" lvl="0" indent="0" algn="just" rtl="0">
                        <a:lnSpc>
                          <a:spcPct val="115000"/>
                        </a:lnSpc>
                        <a:spcBef>
                          <a:spcPts val="0"/>
                        </a:spcBef>
                        <a:spcAft>
                          <a:spcPts val="0"/>
                        </a:spcAft>
                        <a:buNone/>
                      </a:pPr>
                      <a:r>
                        <a:rPr lang="es" sz="1050"/>
                        <a:t>El objetivo se logra con la supervisión del proyecto por parte del maestro en cada materia, la asesoría metodológica-procedimental entre las áreas y la comunicación de resultados. Con ello se irán estableciendo conclusiones parciales y tomando decisiones.</a:t>
                      </a:r>
                      <a:endParaRPr sz="1050"/>
                    </a:p>
                    <a:p>
                      <a:pPr marL="0" lvl="0" indent="0" algn="just" rtl="0">
                        <a:lnSpc>
                          <a:spcPct val="115000"/>
                        </a:lnSpc>
                        <a:spcBef>
                          <a:spcPts val="0"/>
                        </a:spcBef>
                        <a:spcAft>
                          <a:spcPts val="0"/>
                        </a:spcAft>
                        <a:buNone/>
                      </a:pPr>
                      <a:r>
                        <a:rPr lang="es" sz="1050"/>
                        <a:t>Identificando los puntos del proyecto donde convergen las materias, por ejemplo haciendo una relación de causas-consecuencias en cadena, de manera que los alumnos analicen que los alimentos que deben consumir en mayor cantidad (vegetales) requieren de condiciones específicas del suelo para su producción, qué la buena alimentación promueve la calidad en la salud, que pueden investigar las problemáticas de salud con herramientas de diversas materias y que la exposición de resultados de manera formal tiene requerimientos de comunicación verbal y escrita específicos.</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aphicFrame>
        <p:nvGraphicFramePr>
          <p:cNvPr id="280" name="Shape 280"/>
          <p:cNvGraphicFramePr/>
          <p:nvPr/>
        </p:nvGraphicFramePr>
        <p:xfrm>
          <a:off x="76175" y="1756425"/>
          <a:ext cx="8991625" cy="1655034"/>
        </p:xfrm>
        <a:graphic>
          <a:graphicData uri="http://schemas.openxmlformats.org/drawingml/2006/table">
            <a:tbl>
              <a:tblPr>
                <a:noFill/>
                <a:tableStyleId>{75AB78BC-D6EA-4682-BD33-B8B9871F664D}</a:tableStyleId>
              </a:tblPr>
              <a:tblGrid>
                <a:gridCol w="2080875">
                  <a:extLst>
                    <a:ext uri="{9D8B030D-6E8A-4147-A177-3AD203B41FA5}">
                      <a16:colId xmlns:a16="http://schemas.microsoft.com/office/drawing/2014/main" val="20000"/>
                    </a:ext>
                  </a:extLst>
                </a:gridCol>
                <a:gridCol w="4126950">
                  <a:extLst>
                    <a:ext uri="{9D8B030D-6E8A-4147-A177-3AD203B41FA5}">
                      <a16:colId xmlns:a16="http://schemas.microsoft.com/office/drawing/2014/main" val="20001"/>
                    </a:ext>
                  </a:extLst>
                </a:gridCol>
                <a:gridCol w="1391900">
                  <a:extLst>
                    <a:ext uri="{9D8B030D-6E8A-4147-A177-3AD203B41FA5}">
                      <a16:colId xmlns:a16="http://schemas.microsoft.com/office/drawing/2014/main" val="20002"/>
                    </a:ext>
                  </a:extLst>
                </a:gridCol>
                <a:gridCol w="1391900">
                  <a:extLst>
                    <a:ext uri="{9D8B030D-6E8A-4147-A177-3AD203B41FA5}">
                      <a16:colId xmlns:a16="http://schemas.microsoft.com/office/drawing/2014/main" val="20003"/>
                    </a:ext>
                  </a:extLst>
                </a:gridCol>
              </a:tblGrid>
              <a:tr h="1581150">
                <a:tc>
                  <a:txBody>
                    <a:bodyPr/>
                    <a:lstStyle/>
                    <a:p>
                      <a:pPr marL="0" lvl="0" indent="0" rtl="0">
                        <a:lnSpc>
                          <a:spcPct val="115000"/>
                        </a:lnSpc>
                        <a:spcBef>
                          <a:spcPts val="0"/>
                        </a:spcBef>
                        <a:spcAft>
                          <a:spcPts val="0"/>
                        </a:spcAft>
                        <a:buNone/>
                      </a:pPr>
                      <a:r>
                        <a:rPr lang="es" sz="1050"/>
                        <a:t>7.  Evaluar la información generada.</a:t>
                      </a:r>
                      <a:endParaRPr sz="1050"/>
                    </a:p>
                    <a:p>
                      <a:pPr marL="0" lvl="0" indent="0" rtl="0">
                        <a:lnSpc>
                          <a:spcPct val="115000"/>
                        </a:lnSpc>
                        <a:spcBef>
                          <a:spcPts val="0"/>
                        </a:spcBef>
                        <a:spcAft>
                          <a:spcPts val="0"/>
                        </a:spcAft>
                        <a:buNone/>
                      </a:pPr>
                      <a:r>
                        <a:rPr lang="es" sz="1050"/>
                        <a:t>¿La información obtenida cubre las necesidades para la solución del problema?</a:t>
                      </a:r>
                      <a:endParaRPr sz="1050"/>
                    </a:p>
                    <a:p>
                      <a:pPr marL="0" lvl="0" indent="0" rtl="0">
                        <a:lnSpc>
                          <a:spcPct val="115000"/>
                        </a:lnSpc>
                        <a:spcBef>
                          <a:spcPts val="0"/>
                        </a:spcBef>
                        <a:spcAft>
                          <a:spcPts val="0"/>
                        </a:spcAft>
                        <a:buNone/>
                      </a:pPr>
                      <a:r>
                        <a:rPr lang="es" sz="1050"/>
                        <a:t>Propuesta de investigaciones para complementar el proyecto.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Las herramientas  encontradas en las experiencias exitosas son de gran ayuda ya que orientan sobre el trabajo en equipo y la importancia de la investigación. </a:t>
                      </a:r>
                      <a:endParaRPr sz="1050"/>
                    </a:p>
                    <a:p>
                      <a:pPr marL="0" lvl="0" indent="0" rtl="0">
                        <a:lnSpc>
                          <a:spcPct val="115000"/>
                        </a:lnSpc>
                        <a:spcBef>
                          <a:spcPts val="0"/>
                        </a:spcBef>
                        <a:spcAft>
                          <a:spcPts val="0"/>
                        </a:spcAft>
                        <a:buNone/>
                      </a:pPr>
                      <a:r>
                        <a:rPr lang="es" sz="1050"/>
                        <a:t>La propuesta de la investigación es basada en documentales de casos reales, en datos gubernamentales, datos reales de la población, literatura especializada así como en parámetros técnicos bien definidos. </a:t>
                      </a:r>
                      <a:endParaRPr sz="1050"/>
                    </a:p>
                    <a:p>
                      <a:pPr marL="0" lvl="0" indent="0" rtl="0">
                        <a:lnSpc>
                          <a:spcPct val="115000"/>
                        </a:lnSpc>
                        <a:spcBef>
                          <a:spcPts val="0"/>
                        </a:spcBef>
                        <a:spcAft>
                          <a:spcPts val="0"/>
                        </a:spcAft>
                        <a:buNone/>
                      </a:pPr>
                      <a:r>
                        <a:rPr lang="es" sz="1050"/>
                        <a:t>Los datos recopilados serán la justificación para abordar la problemática, los datos generados entre la población estudiantil antes y después del desarrollo del proyecto y su comparación permitirá conocer el grado de alcance de los objetivos.</a:t>
                      </a:r>
                      <a:endParaRPr sz="1050"/>
                    </a:p>
                    <a:p>
                      <a:pPr marL="0" lvl="0" indent="0" rtl="0">
                        <a:lnSpc>
                          <a:spcPct val="115000"/>
                        </a:lnSpc>
                        <a:spcBef>
                          <a:spcPts val="0"/>
                        </a:spcBef>
                        <a:spcAft>
                          <a:spcPts val="0"/>
                        </a:spcAft>
                        <a:buNone/>
                      </a:pPr>
                      <a:r>
                        <a:rPr lang="es" sz="1050"/>
                        <a:t> </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aphicFrame>
        <p:nvGraphicFramePr>
          <p:cNvPr id="285" name="Shape 285"/>
          <p:cNvGraphicFramePr/>
          <p:nvPr/>
        </p:nvGraphicFramePr>
        <p:xfrm>
          <a:off x="123825" y="1631900"/>
          <a:ext cx="8896350" cy="3800796"/>
        </p:xfrm>
        <a:graphic>
          <a:graphicData uri="http://schemas.openxmlformats.org/drawingml/2006/table">
            <a:tbl>
              <a:tblPr>
                <a:noFill/>
                <a:tableStyleId>{75AB78BC-D6EA-4682-BD33-B8B9871F664D}</a:tableStyleId>
              </a:tblPr>
              <a:tblGrid>
                <a:gridCol w="4162425">
                  <a:extLst>
                    <a:ext uri="{9D8B030D-6E8A-4147-A177-3AD203B41FA5}">
                      <a16:colId xmlns:a16="http://schemas.microsoft.com/office/drawing/2014/main" val="20000"/>
                    </a:ext>
                  </a:extLst>
                </a:gridCol>
                <a:gridCol w="4733925">
                  <a:extLst>
                    <a:ext uri="{9D8B030D-6E8A-4147-A177-3AD203B41FA5}">
                      <a16:colId xmlns:a16="http://schemas.microsoft.com/office/drawing/2014/main" val="20001"/>
                    </a:ext>
                  </a:extLst>
                </a:gridCol>
              </a:tblGrid>
              <a:tr h="1609825">
                <a:tc>
                  <a:txBody>
                    <a:bodyPr/>
                    <a:lstStyle/>
                    <a:p>
                      <a:pPr marL="0" lvl="0" indent="0" algn="ctr" rtl="0">
                        <a:lnSpc>
                          <a:spcPct val="115000"/>
                        </a:lnSpc>
                        <a:spcBef>
                          <a:spcPts val="0"/>
                        </a:spcBef>
                        <a:spcAft>
                          <a:spcPts val="0"/>
                        </a:spcAft>
                        <a:buNone/>
                      </a:pPr>
                      <a:r>
                        <a:rPr lang="es"/>
                        <a:t>Tiempos dedicados al proyecto cada semana.</a:t>
                      </a:r>
                      <a:endParaRPr/>
                    </a:p>
                    <a:p>
                      <a:pPr marL="0" lvl="0" indent="0" algn="ctr" rtl="0">
                        <a:lnSpc>
                          <a:spcPct val="115000"/>
                        </a:lnSpc>
                        <a:spcBef>
                          <a:spcPts val="0"/>
                        </a:spcBef>
                        <a:spcAft>
                          <a:spcPts val="0"/>
                        </a:spcAft>
                        <a:buNone/>
                      </a:pPr>
                      <a:r>
                        <a:rPr lang="es"/>
                        <a:t>      Momentos  se destinados al Proyecto.</a:t>
                      </a:r>
                      <a:endParaRPr/>
                    </a:p>
                    <a:p>
                      <a:pPr marL="0" lvl="0" indent="0" algn="ctr" rtl="0">
                        <a:lnSpc>
                          <a:spcPct val="115000"/>
                        </a:lnSpc>
                        <a:spcBef>
                          <a:spcPts val="0"/>
                        </a:spcBef>
                        <a:spcAft>
                          <a:spcPts val="0"/>
                        </a:spcAft>
                        <a:buNone/>
                      </a:pPr>
                      <a:r>
                        <a:rPr lang="es"/>
                        <a:t>     Horas de trabajo dedicadas al trabajo disciplinario.</a:t>
                      </a:r>
                      <a:endParaRPr/>
                    </a:p>
                    <a:p>
                      <a:pPr marL="0" lvl="0" indent="0" algn="ctr" rtl="0">
                        <a:lnSpc>
                          <a:spcPct val="115000"/>
                        </a:lnSpc>
                        <a:spcBef>
                          <a:spcPts val="0"/>
                        </a:spcBef>
                        <a:spcAft>
                          <a:spcPts val="0"/>
                        </a:spcAft>
                        <a:buNone/>
                      </a:pPr>
                      <a:r>
                        <a:rPr lang="es"/>
                        <a:t>Horas de trabajo dedicadas al trabajo interdisciplinario.</a:t>
                      </a:r>
                      <a:endParaRPr/>
                    </a:p>
                    <a:p>
                      <a:pPr marL="0" lvl="0" indent="0" algn="ctr" rtl="0">
                        <a:lnSpc>
                          <a:spcPct val="115000"/>
                        </a:lnSpc>
                        <a:spcBef>
                          <a:spcPts val="0"/>
                        </a:spcBef>
                        <a:spcAft>
                          <a:spcPts val="0"/>
                        </a:spcAft>
                        <a:buNone/>
                      </a:pPr>
                      <a:r>
                        <a:rPr lang="es"/>
                        <a:t> </a:t>
                      </a:r>
                      <a:endParaRPr/>
                    </a:p>
                  </a:txBody>
                  <a:tcPr marL="91425" marR="91425" marT="91425" marB="91425"/>
                </a:tc>
                <a:tc>
                  <a:txBody>
                    <a:bodyPr/>
                    <a:lstStyle/>
                    <a:p>
                      <a:pPr marL="0" lvl="0" indent="0" algn="ctr" rtl="0">
                        <a:lnSpc>
                          <a:spcPct val="115000"/>
                        </a:lnSpc>
                        <a:spcBef>
                          <a:spcPts val="0"/>
                        </a:spcBef>
                        <a:spcAft>
                          <a:spcPts val="0"/>
                        </a:spcAft>
                        <a:buNone/>
                      </a:pPr>
                      <a:r>
                        <a:rPr lang="es"/>
                        <a:t>Presentación del proyecto (producto).</a:t>
                      </a:r>
                      <a:endParaRPr/>
                    </a:p>
                    <a:p>
                      <a:pPr marL="0" lvl="0" indent="0" algn="ctr" rtl="0">
                        <a:lnSpc>
                          <a:spcPct val="115000"/>
                        </a:lnSpc>
                        <a:spcBef>
                          <a:spcPts val="0"/>
                        </a:spcBef>
                        <a:spcAft>
                          <a:spcPts val="0"/>
                        </a:spcAft>
                        <a:buNone/>
                      </a:pPr>
                      <a:r>
                        <a:rPr lang="es"/>
                        <a:t>Características de la presentación.</a:t>
                      </a:r>
                      <a:endParaRPr/>
                    </a:p>
                    <a:p>
                      <a:pPr marL="0" lvl="0" indent="0" algn="ctr" rtl="0">
                        <a:lnSpc>
                          <a:spcPct val="115000"/>
                        </a:lnSpc>
                        <a:spcBef>
                          <a:spcPts val="0"/>
                        </a:spcBef>
                        <a:spcAft>
                          <a:spcPts val="0"/>
                        </a:spcAft>
                        <a:buNone/>
                      </a:pPr>
                      <a:r>
                        <a:rPr lang="es"/>
                        <a:t>¿Qué se presenta? ¿Cuándo? ¿Dónde? ¿Con qué?</a:t>
                      </a:r>
                      <a:endParaRPr/>
                    </a:p>
                    <a:p>
                      <a:pPr marL="0" lvl="0" indent="0" algn="ctr" rtl="0">
                        <a:lnSpc>
                          <a:spcPct val="115000"/>
                        </a:lnSpc>
                        <a:spcBef>
                          <a:spcPts val="0"/>
                        </a:spcBef>
                        <a:spcAft>
                          <a:spcPts val="0"/>
                        </a:spcAft>
                        <a:buNone/>
                      </a:pPr>
                      <a:r>
                        <a:rPr lang="es"/>
                        <a:t>¿A quién, por qué, para qué?</a:t>
                      </a:r>
                      <a:endParaRPr/>
                    </a:p>
                  </a:txBody>
                  <a:tcPr marL="91425" marR="91425" marT="91425" marB="91425"/>
                </a:tc>
                <a:extLst>
                  <a:ext uri="{0D108BD9-81ED-4DB2-BD59-A6C34878D82A}">
                    <a16:rowId xmlns:a16="http://schemas.microsoft.com/office/drawing/2014/main" val="10000"/>
                  </a:ext>
                </a:extLst>
              </a:tr>
              <a:tr h="1609825">
                <a:tc>
                  <a:txBody>
                    <a:bodyPr/>
                    <a:lstStyle/>
                    <a:p>
                      <a:pPr marL="0" lvl="0" indent="0" rtl="0">
                        <a:lnSpc>
                          <a:spcPct val="115000"/>
                        </a:lnSpc>
                        <a:spcBef>
                          <a:spcPts val="0"/>
                        </a:spcBef>
                        <a:spcAft>
                          <a:spcPts val="0"/>
                        </a:spcAft>
                        <a:buNone/>
                      </a:pPr>
                      <a:r>
                        <a:rPr lang="es"/>
                        <a:t>Horas de trabajó dedicadas al trabajo disciplinario.</a:t>
                      </a:r>
                      <a:endParaRPr/>
                    </a:p>
                    <a:p>
                      <a:pPr marL="0" lvl="0" indent="0" algn="ctr" rtl="0">
                        <a:lnSpc>
                          <a:spcPct val="115000"/>
                        </a:lnSpc>
                        <a:spcBef>
                          <a:spcPts val="0"/>
                        </a:spcBef>
                        <a:spcAft>
                          <a:spcPts val="0"/>
                        </a:spcAft>
                        <a:buNone/>
                      </a:pPr>
                      <a:r>
                        <a:rPr lang="es"/>
                        <a:t>Dos horas</a:t>
                      </a:r>
                      <a:endParaRPr/>
                    </a:p>
                    <a:p>
                      <a:pPr marL="0" lvl="0" indent="0" rtl="0">
                        <a:lnSpc>
                          <a:spcPct val="115000"/>
                        </a:lnSpc>
                        <a:spcBef>
                          <a:spcPts val="0"/>
                        </a:spcBef>
                        <a:spcAft>
                          <a:spcPts val="0"/>
                        </a:spcAft>
                        <a:buNone/>
                      </a:pPr>
                      <a:r>
                        <a:rPr lang="es"/>
                        <a:t> </a:t>
                      </a:r>
                      <a:endParaRPr/>
                    </a:p>
                    <a:p>
                      <a:pPr marL="0" lvl="0" indent="0" rtl="0">
                        <a:lnSpc>
                          <a:spcPct val="115000"/>
                        </a:lnSpc>
                        <a:spcBef>
                          <a:spcPts val="0"/>
                        </a:spcBef>
                        <a:spcAft>
                          <a:spcPts val="0"/>
                        </a:spcAft>
                        <a:buNone/>
                      </a:pPr>
                      <a:r>
                        <a:rPr lang="es"/>
                        <a:t>Horas de trabajo dedicadas al trabajo interdisciplinario</a:t>
                      </a:r>
                      <a:endParaRPr/>
                    </a:p>
                    <a:p>
                      <a:pPr marL="0" lvl="0" indent="0" rtl="0">
                        <a:lnSpc>
                          <a:spcPct val="115000"/>
                        </a:lnSpc>
                        <a:spcBef>
                          <a:spcPts val="0"/>
                        </a:spcBef>
                        <a:spcAft>
                          <a:spcPts val="0"/>
                        </a:spcAft>
                        <a:buNone/>
                      </a:pPr>
                      <a:r>
                        <a:rPr lang="es"/>
                        <a:t> </a:t>
                      </a:r>
                      <a:endParaRPr/>
                    </a:p>
                    <a:p>
                      <a:pPr marL="0" lvl="0" indent="0" algn="ctr" rtl="0">
                        <a:lnSpc>
                          <a:spcPct val="115000"/>
                        </a:lnSpc>
                        <a:spcBef>
                          <a:spcPts val="0"/>
                        </a:spcBef>
                        <a:spcAft>
                          <a:spcPts val="0"/>
                        </a:spcAft>
                        <a:buNone/>
                      </a:pPr>
                      <a:r>
                        <a:rPr lang="es"/>
                        <a:t>Dos horas</a:t>
                      </a:r>
                      <a:endParaRPr/>
                    </a:p>
                  </a:txBody>
                  <a:tcPr marL="91425" marR="91425" marT="91425" marB="91425"/>
                </a:tc>
                <a:tc>
                  <a:txBody>
                    <a:bodyPr/>
                    <a:lstStyle/>
                    <a:p>
                      <a:pPr marL="0" lvl="0" indent="0" algn="just" rtl="0">
                        <a:lnSpc>
                          <a:spcPct val="115000"/>
                        </a:lnSpc>
                        <a:spcBef>
                          <a:spcPts val="0"/>
                        </a:spcBef>
                        <a:spcAft>
                          <a:spcPts val="0"/>
                        </a:spcAft>
                        <a:buNone/>
                      </a:pPr>
                      <a:r>
                        <a:rPr lang="es"/>
                        <a:t>Se presenta el objetivo y la metodología de trabajo al inicio del próximo ciclo escolar en las instalaciones del colegio a los alumnos, docentes, autoridades y padres de familia para llevar cabo un trabajo en equipo con carácter multidisciplinario.</a:t>
                      </a:r>
                      <a:endParaRPr/>
                    </a:p>
                  </a:txBody>
                  <a:tcPr marL="91425" marR="91425" marT="91425" marB="91425"/>
                </a:tc>
                <a:extLst>
                  <a:ext uri="{0D108BD9-81ED-4DB2-BD59-A6C34878D82A}">
                    <a16:rowId xmlns:a16="http://schemas.microsoft.com/office/drawing/2014/main" val="10001"/>
                  </a:ext>
                </a:extLst>
              </a:tr>
            </a:tbl>
          </a:graphicData>
        </a:graphic>
      </p:graphicFrame>
      <p:sp>
        <p:nvSpPr>
          <p:cNvPr id="286" name="Shape 286"/>
          <p:cNvSpPr txBox="1"/>
          <p:nvPr/>
        </p:nvSpPr>
        <p:spPr>
          <a:xfrm>
            <a:off x="494375" y="1334300"/>
            <a:ext cx="1740000" cy="297600"/>
          </a:xfrm>
          <a:prstGeom prst="rect">
            <a:avLst/>
          </a:prstGeom>
          <a:solidFill>
            <a:srgbClr val="FFFF00"/>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s" sz="1100" b="1">
                <a:solidFill>
                  <a:schemeClr val="dk1"/>
                </a:solidFill>
              </a:rPr>
              <a:t>VI. División del tiempo.                                                                        </a:t>
            </a:r>
            <a:endParaRPr sz="1100" b="1">
              <a:solidFill>
                <a:schemeClr val="dk1"/>
              </a:solidFill>
            </a:endParaRPr>
          </a:p>
        </p:txBody>
      </p:sp>
      <p:sp>
        <p:nvSpPr>
          <p:cNvPr id="287" name="Shape 287"/>
          <p:cNvSpPr txBox="1"/>
          <p:nvPr/>
        </p:nvSpPr>
        <p:spPr>
          <a:xfrm>
            <a:off x="5112300" y="1334300"/>
            <a:ext cx="1414200" cy="297600"/>
          </a:xfrm>
          <a:prstGeom prst="rect">
            <a:avLst/>
          </a:prstGeom>
          <a:solidFill>
            <a:srgbClr val="FFFF00"/>
          </a:solid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 Presentación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aphicFrame>
        <p:nvGraphicFramePr>
          <p:cNvPr id="292" name="Shape 292"/>
          <p:cNvGraphicFramePr/>
          <p:nvPr/>
        </p:nvGraphicFramePr>
        <p:xfrm>
          <a:off x="221175" y="1489100"/>
          <a:ext cx="8524875" cy="3310068"/>
        </p:xfrm>
        <a:graphic>
          <a:graphicData uri="http://schemas.openxmlformats.org/drawingml/2006/table">
            <a:tbl>
              <a:tblPr>
                <a:noFill/>
                <a:tableStyleId>{75AB78BC-D6EA-4682-BD33-B8B9871F664D}</a:tableStyleId>
              </a:tblPr>
              <a:tblGrid>
                <a:gridCol w="2886075">
                  <a:extLst>
                    <a:ext uri="{9D8B030D-6E8A-4147-A177-3AD203B41FA5}">
                      <a16:colId xmlns:a16="http://schemas.microsoft.com/office/drawing/2014/main" val="20000"/>
                    </a:ext>
                  </a:extLst>
                </a:gridCol>
                <a:gridCol w="2905125">
                  <a:extLst>
                    <a:ext uri="{9D8B030D-6E8A-4147-A177-3AD203B41FA5}">
                      <a16:colId xmlns:a16="http://schemas.microsoft.com/office/drawing/2014/main" val="20001"/>
                    </a:ext>
                  </a:extLst>
                </a:gridCol>
                <a:gridCol w="2733675">
                  <a:extLst>
                    <a:ext uri="{9D8B030D-6E8A-4147-A177-3AD203B41FA5}">
                      <a16:colId xmlns:a16="http://schemas.microsoft.com/office/drawing/2014/main" val="20002"/>
                    </a:ext>
                  </a:extLst>
                </a:gridCol>
              </a:tblGrid>
              <a:tr h="523875">
                <a:tc>
                  <a:txBody>
                    <a:bodyPr/>
                    <a:lstStyle/>
                    <a:p>
                      <a:pPr marL="0" lvl="0" indent="0" algn="ctr" rtl="0">
                        <a:lnSpc>
                          <a:spcPct val="115000"/>
                        </a:lnSpc>
                        <a:spcBef>
                          <a:spcPts val="0"/>
                        </a:spcBef>
                        <a:spcAft>
                          <a:spcPts val="0"/>
                        </a:spcAft>
                        <a:buNone/>
                      </a:pPr>
                      <a:r>
                        <a:rPr lang="es"/>
                        <a:t>1. Aspectos  que se evalúan?</a:t>
                      </a:r>
                      <a:endParaRPr/>
                    </a:p>
                  </a:txBody>
                  <a:tcPr marL="91425" marR="91425" marT="91425" marB="91425"/>
                </a:tc>
                <a:tc>
                  <a:txBody>
                    <a:bodyPr/>
                    <a:lstStyle/>
                    <a:p>
                      <a:pPr marL="0" lvl="0" indent="0" algn="ctr" rtl="0">
                        <a:lnSpc>
                          <a:spcPct val="115000"/>
                        </a:lnSpc>
                        <a:spcBef>
                          <a:spcPts val="0"/>
                        </a:spcBef>
                        <a:spcAft>
                          <a:spcPts val="0"/>
                        </a:spcAft>
                        <a:buNone/>
                      </a:pPr>
                      <a:r>
                        <a:rPr lang="es"/>
                        <a:t>2. Criterios que se utilizan, para evaluar cada aspecto</a:t>
                      </a:r>
                      <a:endParaRPr/>
                    </a:p>
                  </a:txBody>
                  <a:tcPr marL="91425" marR="91425" marT="91425" marB="91425"/>
                </a:tc>
                <a:tc>
                  <a:txBody>
                    <a:bodyPr/>
                    <a:lstStyle/>
                    <a:p>
                      <a:pPr marL="0" lvl="0" indent="0" algn="ctr" rtl="0">
                        <a:lnSpc>
                          <a:spcPct val="115000"/>
                        </a:lnSpc>
                        <a:spcBef>
                          <a:spcPts val="0"/>
                        </a:spcBef>
                        <a:spcAft>
                          <a:spcPts val="0"/>
                        </a:spcAft>
                        <a:buNone/>
                      </a:pPr>
                      <a:r>
                        <a:rPr lang="es"/>
                        <a:t>3. Herramientas e instrumentos de evaluación que se utilizan.</a:t>
                      </a:r>
                      <a:endParaRPr/>
                    </a:p>
                  </a:txBody>
                  <a:tcPr marL="91425" marR="91425" marT="91425" marB="91425"/>
                </a:tc>
                <a:extLst>
                  <a:ext uri="{0D108BD9-81ED-4DB2-BD59-A6C34878D82A}">
                    <a16:rowId xmlns:a16="http://schemas.microsoft.com/office/drawing/2014/main" val="10000"/>
                  </a:ext>
                </a:extLst>
              </a:tr>
              <a:tr h="2009775">
                <a:tc>
                  <a:txBody>
                    <a:bodyPr/>
                    <a:lstStyle/>
                    <a:p>
                      <a:pPr marL="0" lvl="0" indent="0" rtl="0">
                        <a:lnSpc>
                          <a:spcPct val="115000"/>
                        </a:lnSpc>
                        <a:spcBef>
                          <a:spcPts val="0"/>
                        </a:spcBef>
                        <a:spcAft>
                          <a:spcPts val="0"/>
                        </a:spcAft>
                        <a:buNone/>
                      </a:pPr>
                      <a:r>
                        <a:rPr lang="es"/>
                        <a:t>Trabajo en equipo.</a:t>
                      </a:r>
                      <a:endParaRPr/>
                    </a:p>
                    <a:p>
                      <a:pPr marL="0" lvl="0" indent="0" rtl="0">
                        <a:lnSpc>
                          <a:spcPct val="115000"/>
                        </a:lnSpc>
                        <a:spcBef>
                          <a:spcPts val="0"/>
                        </a:spcBef>
                        <a:spcAft>
                          <a:spcPts val="0"/>
                        </a:spcAft>
                        <a:buNone/>
                      </a:pPr>
                      <a:r>
                        <a:rPr lang="es"/>
                        <a:t>Viabilidad de las propuestas.</a:t>
                      </a:r>
                      <a:endParaRPr/>
                    </a:p>
                    <a:p>
                      <a:pPr marL="0" lvl="0" indent="0" rtl="0">
                        <a:lnSpc>
                          <a:spcPct val="115000"/>
                        </a:lnSpc>
                        <a:spcBef>
                          <a:spcPts val="0"/>
                        </a:spcBef>
                        <a:spcAft>
                          <a:spcPts val="0"/>
                        </a:spcAft>
                        <a:buNone/>
                      </a:pPr>
                      <a:r>
                        <a:rPr lang="es"/>
                        <a:t>Habilidades de investigación documental.</a:t>
                      </a:r>
                      <a:endParaRPr/>
                    </a:p>
                    <a:p>
                      <a:pPr marL="0" lvl="0" indent="0" rtl="0">
                        <a:lnSpc>
                          <a:spcPct val="115000"/>
                        </a:lnSpc>
                        <a:spcBef>
                          <a:spcPts val="0"/>
                        </a:spcBef>
                        <a:spcAft>
                          <a:spcPts val="0"/>
                        </a:spcAft>
                        <a:buNone/>
                      </a:pPr>
                      <a:r>
                        <a:rPr lang="es"/>
                        <a:t>Habilidades para la recopilación y la síntesis de la información.</a:t>
                      </a:r>
                      <a:endParaRPr/>
                    </a:p>
                  </a:txBody>
                  <a:tcPr marL="91425" marR="91425" marT="91425" marB="91425"/>
                </a:tc>
                <a:tc>
                  <a:txBody>
                    <a:bodyPr/>
                    <a:lstStyle/>
                    <a:p>
                      <a:pPr marL="0" lvl="0" indent="0" rtl="0">
                        <a:lnSpc>
                          <a:spcPct val="115000"/>
                        </a:lnSpc>
                        <a:spcBef>
                          <a:spcPts val="0"/>
                        </a:spcBef>
                        <a:spcAft>
                          <a:spcPts val="0"/>
                        </a:spcAft>
                        <a:buNone/>
                      </a:pPr>
                      <a:r>
                        <a:rPr lang="es"/>
                        <a:t>Ortografía y gramática.</a:t>
                      </a:r>
                      <a:endParaRPr/>
                    </a:p>
                    <a:p>
                      <a:pPr marL="0" lvl="0" indent="0" rtl="0">
                        <a:lnSpc>
                          <a:spcPct val="115000"/>
                        </a:lnSpc>
                        <a:spcBef>
                          <a:spcPts val="0"/>
                        </a:spcBef>
                        <a:spcAft>
                          <a:spcPts val="0"/>
                        </a:spcAft>
                        <a:buNone/>
                      </a:pPr>
                      <a:r>
                        <a:rPr lang="es"/>
                        <a:t>Uso de las TICS.</a:t>
                      </a:r>
                      <a:endParaRPr/>
                    </a:p>
                    <a:p>
                      <a:pPr marL="0" lvl="0" indent="0" rtl="0">
                        <a:lnSpc>
                          <a:spcPct val="115000"/>
                        </a:lnSpc>
                        <a:spcBef>
                          <a:spcPts val="0"/>
                        </a:spcBef>
                        <a:spcAft>
                          <a:spcPts val="0"/>
                        </a:spcAft>
                        <a:buNone/>
                      </a:pPr>
                      <a:r>
                        <a:rPr lang="es"/>
                        <a:t>Costos beneficio.</a:t>
                      </a:r>
                      <a:endParaRPr/>
                    </a:p>
                    <a:p>
                      <a:pPr marL="0" lvl="0" indent="0" rtl="0">
                        <a:lnSpc>
                          <a:spcPct val="115000"/>
                        </a:lnSpc>
                        <a:spcBef>
                          <a:spcPts val="0"/>
                        </a:spcBef>
                        <a:spcAft>
                          <a:spcPts val="0"/>
                        </a:spcAft>
                        <a:buNone/>
                      </a:pPr>
                      <a:r>
                        <a:rPr lang="es"/>
                        <a:t>Fuentes consultadas.</a:t>
                      </a:r>
                      <a:endParaRPr/>
                    </a:p>
                    <a:p>
                      <a:pPr marL="0" lvl="0" indent="0" rtl="0">
                        <a:lnSpc>
                          <a:spcPct val="115000"/>
                        </a:lnSpc>
                        <a:spcBef>
                          <a:spcPts val="0"/>
                        </a:spcBef>
                        <a:spcAft>
                          <a:spcPts val="0"/>
                        </a:spcAft>
                        <a:buNone/>
                      </a:pPr>
                      <a:r>
                        <a:rPr lang="es"/>
                        <a:t>Que haya una relación lógica entre los resultados con las problemáticas planteadas, los objetivo, las hipótesis, etc.</a:t>
                      </a:r>
                      <a:endParaRPr/>
                    </a:p>
                    <a:p>
                      <a:pPr marL="0" lvl="0" indent="0" rtl="0">
                        <a:lnSpc>
                          <a:spcPct val="115000"/>
                        </a:lnSpc>
                        <a:spcBef>
                          <a:spcPts val="0"/>
                        </a:spcBef>
                        <a:spcAft>
                          <a:spcPts val="0"/>
                        </a:spcAft>
                        <a:buNone/>
                      </a:pPr>
                      <a:r>
                        <a:rPr lang="es"/>
                        <a:t> </a:t>
                      </a:r>
                      <a:endParaRPr/>
                    </a:p>
                  </a:txBody>
                  <a:tcPr marL="91425" marR="91425" marT="91425" marB="91425"/>
                </a:tc>
                <a:tc>
                  <a:txBody>
                    <a:bodyPr/>
                    <a:lstStyle/>
                    <a:p>
                      <a:pPr marL="0" lvl="0" indent="0" rtl="0">
                        <a:lnSpc>
                          <a:spcPct val="115000"/>
                        </a:lnSpc>
                        <a:spcBef>
                          <a:spcPts val="0"/>
                        </a:spcBef>
                        <a:spcAft>
                          <a:spcPts val="0"/>
                        </a:spcAft>
                        <a:buNone/>
                      </a:pPr>
                      <a:r>
                        <a:rPr lang="es"/>
                        <a:t>Bitácoras de reuniones.</a:t>
                      </a:r>
                      <a:endParaRPr/>
                    </a:p>
                    <a:p>
                      <a:pPr marL="0" lvl="0" indent="0" rtl="0">
                        <a:lnSpc>
                          <a:spcPct val="115000"/>
                        </a:lnSpc>
                        <a:spcBef>
                          <a:spcPts val="0"/>
                        </a:spcBef>
                        <a:spcAft>
                          <a:spcPts val="0"/>
                        </a:spcAft>
                        <a:buNone/>
                      </a:pPr>
                      <a:r>
                        <a:rPr lang="es"/>
                        <a:t>Reportes parciales de avance.</a:t>
                      </a:r>
                      <a:endParaRPr/>
                    </a:p>
                    <a:p>
                      <a:pPr marL="0" lvl="0" indent="0" rtl="0">
                        <a:lnSpc>
                          <a:spcPct val="115000"/>
                        </a:lnSpc>
                        <a:spcBef>
                          <a:spcPts val="0"/>
                        </a:spcBef>
                        <a:spcAft>
                          <a:spcPts val="0"/>
                        </a:spcAft>
                        <a:buNone/>
                      </a:pPr>
                      <a:r>
                        <a:rPr lang="es"/>
                        <a:t>Organizadores gráficos de planeación de trabajo.</a:t>
                      </a:r>
                      <a:endParaRPr/>
                    </a:p>
                    <a:p>
                      <a:pPr marL="0" lvl="0" indent="0" rtl="0">
                        <a:lnSpc>
                          <a:spcPct val="115000"/>
                        </a:lnSpc>
                        <a:spcBef>
                          <a:spcPts val="0"/>
                        </a:spcBef>
                        <a:spcAft>
                          <a:spcPts val="0"/>
                        </a:spcAft>
                        <a:buNone/>
                      </a:pPr>
                      <a:r>
                        <a:rPr lang="es"/>
                        <a:t>Elaboración de protocolos de investigación.</a:t>
                      </a:r>
                      <a:endParaRPr/>
                    </a:p>
                    <a:p>
                      <a:pPr marL="0" lvl="0" indent="0" rtl="0">
                        <a:lnSpc>
                          <a:spcPct val="115000"/>
                        </a:lnSpc>
                        <a:spcBef>
                          <a:spcPts val="0"/>
                        </a:spcBef>
                        <a:spcAft>
                          <a:spcPts val="0"/>
                        </a:spcAft>
                        <a:buNone/>
                      </a:pPr>
                      <a:r>
                        <a:rPr lang="es"/>
                        <a:t>Elaboración de organizadores gráficos de la información.</a:t>
                      </a:r>
                      <a:endParaRPr/>
                    </a:p>
                    <a:p>
                      <a:pPr marL="0" lvl="0" indent="0" rtl="0">
                        <a:lnSpc>
                          <a:spcPct val="115000"/>
                        </a:lnSpc>
                        <a:spcBef>
                          <a:spcPts val="0"/>
                        </a:spcBef>
                        <a:spcAft>
                          <a:spcPts val="0"/>
                        </a:spcAft>
                        <a:buNone/>
                      </a:pPr>
                      <a:r>
                        <a:rPr lang="es"/>
                        <a:t>Reporte de investigación con todos los puntos requeridos.</a:t>
                      </a:r>
                      <a:endParaRPr/>
                    </a:p>
                  </a:txBody>
                  <a:tcPr marL="91425" marR="91425" marT="91425" marB="91425"/>
                </a:tc>
                <a:extLst>
                  <a:ext uri="{0D108BD9-81ED-4DB2-BD59-A6C34878D82A}">
                    <a16:rowId xmlns:a16="http://schemas.microsoft.com/office/drawing/2014/main" val="10001"/>
                  </a:ext>
                </a:extLst>
              </a:tr>
            </a:tbl>
          </a:graphicData>
        </a:graphic>
      </p:graphicFrame>
      <p:sp>
        <p:nvSpPr>
          <p:cNvPr id="293" name="Shape 293"/>
          <p:cNvSpPr txBox="1"/>
          <p:nvPr/>
        </p:nvSpPr>
        <p:spPr>
          <a:xfrm>
            <a:off x="365875" y="778925"/>
            <a:ext cx="1903800" cy="260400"/>
          </a:xfrm>
          <a:prstGeom prst="rect">
            <a:avLst/>
          </a:prstGeom>
          <a:solidFill>
            <a:srgbClr val="FFFF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s" sz="1100" b="1">
                <a:solidFill>
                  <a:schemeClr val="dk1"/>
                </a:solidFill>
              </a:rPr>
              <a:t>Evaluación del Proyecto</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ctrTitle"/>
          </p:nvPr>
        </p:nvSpPr>
        <p:spPr>
          <a:xfrm>
            <a:off x="7242125" y="1443550"/>
            <a:ext cx="1359600" cy="4074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REFLEXIÓN</a:t>
            </a:r>
            <a:endParaRPr sz="1400" b="1"/>
          </a:p>
        </p:txBody>
      </p:sp>
      <p:graphicFrame>
        <p:nvGraphicFramePr>
          <p:cNvPr id="299" name="Shape 299"/>
          <p:cNvGraphicFramePr/>
          <p:nvPr/>
        </p:nvGraphicFramePr>
        <p:xfrm>
          <a:off x="905525" y="1231388"/>
          <a:ext cx="7696200" cy="3507850"/>
        </p:xfrm>
        <a:graphic>
          <a:graphicData uri="http://schemas.openxmlformats.org/drawingml/2006/table">
            <a:tbl>
              <a:tblPr>
                <a:noFill/>
                <a:tableStyleId>{75AB78BC-D6EA-4682-BD33-B8B9871F664D}</a:tableStyleId>
              </a:tblPr>
              <a:tblGrid>
                <a:gridCol w="1228725">
                  <a:extLst>
                    <a:ext uri="{9D8B030D-6E8A-4147-A177-3AD203B41FA5}">
                      <a16:colId xmlns:a16="http://schemas.microsoft.com/office/drawing/2014/main" val="20000"/>
                    </a:ext>
                  </a:extLst>
                </a:gridCol>
                <a:gridCol w="6467475">
                  <a:extLst>
                    <a:ext uri="{9D8B030D-6E8A-4147-A177-3AD203B41FA5}">
                      <a16:colId xmlns:a16="http://schemas.microsoft.com/office/drawing/2014/main" val="20001"/>
                    </a:ext>
                  </a:extLst>
                </a:gridCol>
              </a:tblGrid>
              <a:tr h="402575">
                <a:tc gridSpan="2">
                  <a:txBody>
                    <a:bodyPr/>
                    <a:lstStyle/>
                    <a:p>
                      <a:pPr marL="0" lvl="0" indent="0" rtl="0">
                        <a:lnSpc>
                          <a:spcPct val="107000"/>
                        </a:lnSpc>
                        <a:spcBef>
                          <a:spcPts val="0"/>
                        </a:spcBef>
                        <a:spcAft>
                          <a:spcPts val="0"/>
                        </a:spcAft>
                        <a:buNone/>
                      </a:pPr>
                      <a:endParaRPr sz="1100" i="1">
                        <a:latin typeface="Calibri"/>
                        <a:ea typeface="Calibri"/>
                        <a:cs typeface="Calibri"/>
                        <a:sym typeface="Calibri"/>
                      </a:endParaRPr>
                    </a:p>
                    <a:p>
                      <a:pPr marL="0" lvl="0" indent="0" rtl="0">
                        <a:lnSpc>
                          <a:spcPct val="107000"/>
                        </a:lnSpc>
                        <a:spcBef>
                          <a:spcPts val="0"/>
                        </a:spcBef>
                        <a:spcAft>
                          <a:spcPts val="0"/>
                        </a:spcAft>
                        <a:buNone/>
                      </a:pPr>
                      <a:r>
                        <a:rPr lang="es" sz="1100" i="1">
                          <a:latin typeface="Calibri"/>
                          <a:ea typeface="Calibri"/>
                          <a:cs typeface="Calibri"/>
                          <a:sym typeface="Calibri"/>
                        </a:rPr>
                        <a:t>TRABAJO COOPERATIVO DE LOS PROFESORES</a:t>
                      </a:r>
                      <a:endParaRPr sz="1100" i="1">
                        <a:latin typeface="Calibri"/>
                        <a:ea typeface="Calibri"/>
                        <a:cs typeface="Calibri"/>
                        <a:sym typeface="Calibri"/>
                      </a:endParaRPr>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13516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Compromiso de los docentes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Disposición al trabajo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3. Manejo adecuado de herramientas tecnológicas.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4. Profesores de diversas áreas del conocimiento.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8072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Incompatibilidad de horarios de los docentes.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Falta de tiempo para sesiones presenciales.</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072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Trabajo a traves de plataformas en línea  (Drive)</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Fomentar el trabajo cooperativo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p:nvPr/>
        </p:nvSpPr>
        <p:spPr>
          <a:xfrm>
            <a:off x="285750" y="1274075"/>
            <a:ext cx="7588200" cy="316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ÍNDICE</a:t>
            </a: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5.a C.A.I.A.C. Conclusiones generales</a:t>
            </a:r>
            <a:r>
              <a:rPr lang="es" sz="1800" b="1"/>
              <a:t>. Interdisciplinariedad</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Fotografías de la sesión</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5.b Organizador gráfico</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5.c Introducción </a:t>
            </a:r>
            <a:endParaRPr sz="1800" b="1"/>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5.d Objetivo general</a:t>
            </a:r>
            <a:endParaRPr/>
          </a:p>
          <a:p>
            <a:pPr marL="0" marR="0" lvl="0" indent="0"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Objetivo de cada asignatura</a:t>
            </a:r>
            <a:endParaRPr sz="1800" b="1" i="0" u="none" strike="noStrike" cap="none">
              <a:solidFill>
                <a:srgbClr val="000000"/>
              </a:solidFill>
              <a:latin typeface="Arial"/>
              <a:ea typeface="Arial"/>
              <a:cs typeface="Arial"/>
              <a:sym typeface="Arial"/>
            </a:endParaRPr>
          </a:p>
          <a:p>
            <a:pPr marL="0" lvl="0" indent="0" rtl="0">
              <a:spcBef>
                <a:spcPts val="0"/>
              </a:spcBef>
              <a:spcAft>
                <a:spcPts val="0"/>
              </a:spcAft>
              <a:buClr>
                <a:schemeClr val="dk1"/>
              </a:buClr>
              <a:buSzPts val="1800"/>
              <a:buFont typeface="Arial"/>
              <a:buNone/>
            </a:pPr>
            <a:r>
              <a:rPr lang="es" sz="1800" b="1">
                <a:solidFill>
                  <a:schemeClr val="dk1"/>
                </a:solidFill>
              </a:rPr>
              <a:t>5.e Pregunta generadora</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5.f Contenido. Temas y productos propuestos</a:t>
            </a:r>
            <a:endParaRPr sz="1800" b="1"/>
          </a:p>
          <a:p>
            <a:pPr marL="0" marR="0" lvl="0" indent="0"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graphicFrame>
        <p:nvGraphicFramePr>
          <p:cNvPr id="304" name="Shape 304"/>
          <p:cNvGraphicFramePr/>
          <p:nvPr/>
        </p:nvGraphicFramePr>
        <p:xfrm>
          <a:off x="667013" y="1471475"/>
          <a:ext cx="7362825" cy="2788950"/>
        </p:xfrm>
        <a:graphic>
          <a:graphicData uri="http://schemas.openxmlformats.org/drawingml/2006/table">
            <a:tbl>
              <a:tblPr>
                <a:noFill/>
                <a:tableStyleId>{75AB78BC-D6EA-4682-BD33-B8B9871F664D}</a:tableStyleId>
              </a:tblPr>
              <a:tblGrid>
                <a:gridCol w="1181100">
                  <a:extLst>
                    <a:ext uri="{9D8B030D-6E8A-4147-A177-3AD203B41FA5}">
                      <a16:colId xmlns:a16="http://schemas.microsoft.com/office/drawing/2014/main" val="20000"/>
                    </a:ext>
                  </a:extLst>
                </a:gridCol>
                <a:gridCol w="6181725">
                  <a:extLst>
                    <a:ext uri="{9D8B030D-6E8A-4147-A177-3AD203B41FA5}">
                      <a16:colId xmlns:a16="http://schemas.microsoft.com/office/drawing/2014/main" val="20001"/>
                    </a:ext>
                  </a:extLst>
                </a:gridCol>
              </a:tblGrid>
              <a:tr h="385375">
                <a:tc gridSpan="2">
                  <a:txBody>
                    <a:bodyPr/>
                    <a:lstStyle/>
                    <a:p>
                      <a:pPr marL="0" lvl="0" indent="0" rtl="0">
                        <a:lnSpc>
                          <a:spcPct val="107000"/>
                        </a:lnSpc>
                        <a:spcBef>
                          <a:spcPts val="0"/>
                        </a:spcBef>
                        <a:spcAft>
                          <a:spcPts val="0"/>
                        </a:spcAft>
                        <a:buNone/>
                      </a:pPr>
                      <a:r>
                        <a:rPr lang="es" sz="1100" i="1">
                          <a:latin typeface="Calibri"/>
                          <a:ea typeface="Calibri"/>
                          <a:cs typeface="Calibri"/>
                          <a:sym typeface="Calibri"/>
                        </a:rPr>
                        <a:t>PROCESO DE PLANEACIÓN DE LAS PROPUESTAS</a:t>
                      </a:r>
                      <a:endParaRPr sz="1100" i="1">
                        <a:latin typeface="Calibri"/>
                        <a:ea typeface="Calibri"/>
                        <a:cs typeface="Calibri"/>
                        <a:sym typeface="Calibri"/>
                      </a:endParaRPr>
                    </a:p>
                    <a:p>
                      <a:pPr marL="0" lvl="0" indent="0" rtl="0">
                        <a:lnSpc>
                          <a:spcPct val="107000"/>
                        </a:lnSpc>
                        <a:spcBef>
                          <a:spcPts val="0"/>
                        </a:spcBef>
                        <a:spcAft>
                          <a:spcPts val="0"/>
                        </a:spcAft>
                        <a:buNone/>
                      </a:pPr>
                      <a:endParaRPr sz="1100" i="1">
                        <a:latin typeface="Calibri"/>
                        <a:ea typeface="Calibri"/>
                        <a:cs typeface="Calibri"/>
                        <a:sym typeface="Calibri"/>
                      </a:endParaRPr>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86712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Elección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2. Revisión de contenidos en los programas para su relación con el tema asignado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77952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Cambio de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600675">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Adecuación del nuevo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Shape 309"/>
          <p:cNvGraphicFramePr/>
          <p:nvPr/>
        </p:nvGraphicFramePr>
        <p:xfrm>
          <a:off x="576975" y="1365500"/>
          <a:ext cx="7124700" cy="3334013"/>
        </p:xfrm>
        <a:graphic>
          <a:graphicData uri="http://schemas.openxmlformats.org/drawingml/2006/table">
            <a:tbl>
              <a:tblPr>
                <a:noFill/>
                <a:tableStyleId>{75AB78BC-D6EA-4682-BD33-B8B9871F664D}</a:tableStyleId>
              </a:tblPr>
              <a:tblGrid>
                <a:gridCol w="1143000">
                  <a:extLst>
                    <a:ext uri="{9D8B030D-6E8A-4147-A177-3AD203B41FA5}">
                      <a16:colId xmlns:a16="http://schemas.microsoft.com/office/drawing/2014/main" val="20000"/>
                    </a:ext>
                  </a:extLst>
                </a:gridCol>
                <a:gridCol w="5981700">
                  <a:extLst>
                    <a:ext uri="{9D8B030D-6E8A-4147-A177-3AD203B41FA5}">
                      <a16:colId xmlns:a16="http://schemas.microsoft.com/office/drawing/2014/main" val="20001"/>
                    </a:ext>
                  </a:extLst>
                </a:gridCol>
              </a:tblGrid>
              <a:tr h="435500">
                <a:tc gridSpan="2">
                  <a:txBody>
                    <a:bodyPr/>
                    <a:lstStyle/>
                    <a:p>
                      <a:pPr marL="0" lvl="0" indent="0" rtl="0">
                        <a:lnSpc>
                          <a:spcPct val="107000"/>
                        </a:lnSpc>
                        <a:spcBef>
                          <a:spcPts val="0"/>
                        </a:spcBef>
                        <a:spcAft>
                          <a:spcPts val="0"/>
                        </a:spcAft>
                        <a:buNone/>
                      </a:pPr>
                      <a:endParaRPr sz="1100" i="1">
                        <a:latin typeface="Calibri"/>
                        <a:ea typeface="Calibri"/>
                        <a:cs typeface="Calibri"/>
                        <a:sym typeface="Calibri"/>
                      </a:endParaRPr>
                    </a:p>
                    <a:p>
                      <a:pPr marL="0" lvl="0" indent="0" rtl="0">
                        <a:lnSpc>
                          <a:spcPct val="107000"/>
                        </a:lnSpc>
                        <a:spcBef>
                          <a:spcPts val="0"/>
                        </a:spcBef>
                        <a:spcAft>
                          <a:spcPts val="0"/>
                        </a:spcAft>
                        <a:buNone/>
                      </a:pPr>
                      <a:r>
                        <a:rPr lang="es" sz="1100" i="1">
                          <a:latin typeface="Calibri"/>
                          <a:ea typeface="Calibri"/>
                          <a:cs typeface="Calibri"/>
                          <a:sym typeface="Calibri"/>
                        </a:rPr>
                        <a:t>PUNTOS A TOMARSE EN CUENTA PARA LA IMPLEMENTACIÓN</a:t>
                      </a:r>
                      <a:endParaRPr sz="1100" i="1">
                        <a:latin typeface="Calibri"/>
                        <a:ea typeface="Calibri"/>
                        <a:cs typeface="Calibri"/>
                        <a:sym typeface="Calibri"/>
                      </a:endParaRPr>
                    </a:p>
                    <a:p>
                      <a:pPr marL="0" lvl="0" indent="0" rtl="0">
                        <a:lnSpc>
                          <a:spcPct val="107000"/>
                        </a:lnSpc>
                        <a:spcBef>
                          <a:spcPts val="0"/>
                        </a:spcBef>
                        <a:spcAft>
                          <a:spcPts val="0"/>
                        </a:spcAft>
                        <a:buNone/>
                      </a:pPr>
                      <a:endParaRPr sz="1100" i="1">
                        <a:latin typeface="Calibri"/>
                        <a:ea typeface="Calibri"/>
                        <a:cs typeface="Calibri"/>
                        <a:sym typeface="Calibri"/>
                      </a:endParaRPr>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AVANCES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1. Revisión continua de documentos que ayudan al desarrollo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TROPIEZOS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2. Replanteamiento del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71000">
                <a:tc>
                  <a:txBody>
                    <a:bodyPr/>
                    <a:lstStyle/>
                    <a:p>
                      <a:pPr marL="0" lvl="0" indent="0" rtl="0">
                        <a:lnSpc>
                          <a:spcPct val="107000"/>
                        </a:lnSpc>
                        <a:spcBef>
                          <a:spcPts val="0"/>
                        </a:spcBef>
                        <a:spcAft>
                          <a:spcPts val="0"/>
                        </a:spcAft>
                        <a:buNone/>
                      </a:pPr>
                      <a:r>
                        <a:rPr lang="es" sz="1100">
                          <a:latin typeface="Calibri"/>
                          <a:ea typeface="Calibri"/>
                          <a:cs typeface="Calibri"/>
                          <a:sym typeface="Calibri"/>
                        </a:rPr>
                        <a:t>SOLUCIONES</a:t>
                      </a:r>
                      <a:endParaRPr sz="1100">
                        <a:latin typeface="Calibri"/>
                        <a:ea typeface="Calibri"/>
                        <a:cs typeface="Calibri"/>
                        <a:sym typeface="Calibri"/>
                      </a:endParaRPr>
                    </a:p>
                  </a:txBody>
                  <a:tcPr marL="91425" marR="91425" marT="91425" marB="91425"/>
                </a:tc>
                <a:tc>
                  <a:txBody>
                    <a:bodyPr/>
                    <a:lstStyle/>
                    <a:p>
                      <a:pPr marL="0" lvl="0" indent="0" rtl="0">
                        <a:lnSpc>
                          <a:spcPct val="107000"/>
                        </a:lnSpc>
                        <a:spcBef>
                          <a:spcPts val="0"/>
                        </a:spcBef>
                        <a:spcAft>
                          <a:spcPts val="0"/>
                        </a:spcAft>
                        <a:buNone/>
                      </a:pPr>
                      <a:r>
                        <a:rPr lang="es" sz="1100">
                          <a:latin typeface="Calibri"/>
                          <a:ea typeface="Calibri"/>
                          <a:cs typeface="Calibri"/>
                          <a:sym typeface="Calibri"/>
                        </a:rPr>
                        <a:t>3. Adecuación al nuevo proyecto.</a:t>
                      </a:r>
                      <a:endParaRPr sz="1100">
                        <a:latin typeface="Calibri"/>
                        <a:ea typeface="Calibri"/>
                        <a:cs typeface="Calibri"/>
                        <a:sym typeface="Calibri"/>
                      </a:endParaRPr>
                    </a:p>
                    <a:p>
                      <a:pPr marL="0" lvl="0" indent="0" rtl="0">
                        <a:lnSpc>
                          <a:spcPct val="107000"/>
                        </a:lnSpc>
                        <a:spcBef>
                          <a:spcPts val="0"/>
                        </a:spcBef>
                        <a:spcAft>
                          <a:spcPts val="0"/>
                        </a:spcAft>
                        <a:buNone/>
                      </a:pPr>
                      <a:r>
                        <a:rPr lang="es" sz="1100">
                          <a:latin typeface="Calibri"/>
                          <a:ea typeface="Calibri"/>
                          <a:cs typeface="Calibri"/>
                          <a:sym typeface="Calibri"/>
                        </a:rPr>
                        <a:t> </a:t>
                      </a:r>
                      <a:endParaRPr sz="11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ctrTitle"/>
          </p:nvPr>
        </p:nvSpPr>
        <p:spPr>
          <a:xfrm>
            <a:off x="6639025" y="1335850"/>
            <a:ext cx="2524200" cy="4680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PREGUNTAS ESENCIALES</a:t>
            </a:r>
            <a:endParaRPr sz="1400" b="1"/>
          </a:p>
        </p:txBody>
      </p:sp>
      <p:pic>
        <p:nvPicPr>
          <p:cNvPr id="315" name="Shape 315"/>
          <p:cNvPicPr preferRelativeResize="0"/>
          <p:nvPr/>
        </p:nvPicPr>
        <p:blipFill>
          <a:blip r:embed="rId3">
            <a:alphaModFix/>
          </a:blip>
          <a:stretch>
            <a:fillRect/>
          </a:stretch>
        </p:blipFill>
        <p:spPr>
          <a:xfrm>
            <a:off x="849175" y="1335850"/>
            <a:ext cx="5874775" cy="30565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ctrTitle"/>
          </p:nvPr>
        </p:nvSpPr>
        <p:spPr>
          <a:xfrm>
            <a:off x="6368725" y="1552750"/>
            <a:ext cx="2718300" cy="3831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PROCESO DE INDAGACIÓN</a:t>
            </a:r>
            <a:endParaRPr sz="1400" b="1"/>
          </a:p>
        </p:txBody>
      </p:sp>
      <p:pic>
        <p:nvPicPr>
          <p:cNvPr id="321" name="Shape 321"/>
          <p:cNvPicPr preferRelativeResize="0"/>
          <p:nvPr/>
        </p:nvPicPr>
        <p:blipFill>
          <a:blip r:embed="rId3">
            <a:alphaModFix/>
          </a:blip>
          <a:stretch>
            <a:fillRect/>
          </a:stretch>
        </p:blipFill>
        <p:spPr>
          <a:xfrm>
            <a:off x="1213100" y="1504225"/>
            <a:ext cx="5155625" cy="26044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graphicFrame>
        <p:nvGraphicFramePr>
          <p:cNvPr id="326" name="Shape 326"/>
          <p:cNvGraphicFramePr/>
          <p:nvPr/>
        </p:nvGraphicFramePr>
        <p:xfrm>
          <a:off x="285850" y="712500"/>
          <a:ext cx="8372475" cy="3958530"/>
        </p:xfrm>
        <a:graphic>
          <a:graphicData uri="http://schemas.openxmlformats.org/drawingml/2006/table">
            <a:tbl>
              <a:tblPr>
                <a:noFill/>
                <a:tableStyleId>{75AB78BC-D6EA-4682-BD33-B8B9871F664D}</a:tableStyleId>
              </a:tblPr>
              <a:tblGrid>
                <a:gridCol w="8372475">
                  <a:extLst>
                    <a:ext uri="{9D8B030D-6E8A-4147-A177-3AD203B41FA5}">
                      <a16:colId xmlns:a16="http://schemas.microsoft.com/office/drawing/2014/main" val="20000"/>
                    </a:ext>
                  </a:extLst>
                </a:gridCol>
              </a:tblGrid>
              <a:tr h="257175">
                <a:tc>
                  <a:txBody>
                    <a:bodyPr/>
                    <a:lstStyle/>
                    <a:p>
                      <a:pPr marL="0" lvl="0" indent="0" algn="ctr" rtl="0">
                        <a:lnSpc>
                          <a:spcPct val="115000"/>
                        </a:lnSpc>
                        <a:spcBef>
                          <a:spcPts val="0"/>
                        </a:spcBef>
                        <a:spcAft>
                          <a:spcPts val="0"/>
                        </a:spcAft>
                        <a:buNone/>
                      </a:pPr>
                      <a:r>
                        <a:rPr lang="es" sz="900"/>
                        <a:t> </a:t>
                      </a:r>
                      <a:r>
                        <a:rPr lang="es" sz="1600">
                          <a:solidFill>
                            <a:srgbClr val="EEFF41"/>
                          </a:solidFill>
                        </a:rPr>
                        <a:t>Planeación de Proyectos Interdisciplinarios</a:t>
                      </a:r>
                      <a:endParaRPr sz="1600">
                        <a:solidFill>
                          <a:srgbClr val="EEFF41"/>
                        </a:solidFill>
                      </a:endParaRPr>
                    </a:p>
                  </a:txBody>
                  <a:tcPr marL="91425" marR="91425" marT="91425" marB="91425"/>
                </a:tc>
                <a:extLst>
                  <a:ext uri="{0D108BD9-81ED-4DB2-BD59-A6C34878D82A}">
                    <a16:rowId xmlns:a16="http://schemas.microsoft.com/office/drawing/2014/main" val="10000"/>
                  </a:ext>
                </a:extLst>
              </a:tr>
              <a:tr h="3162300">
                <a:tc>
                  <a:txBody>
                    <a:bodyPr/>
                    <a:lstStyle/>
                    <a:p>
                      <a:pPr marL="0" lvl="0" indent="0"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1000"/>
                        <a:t>¿A qué responde la necesidad de crear proyectos interdisciplinarios como medio de aprendizaje hoy en día?</a:t>
                      </a:r>
                      <a:endParaRPr sz="1000"/>
                    </a:p>
                    <a:p>
                      <a:pPr marL="0" lvl="0" indent="0" algn="just" rtl="0">
                        <a:lnSpc>
                          <a:spcPct val="115000"/>
                        </a:lnSpc>
                        <a:spcBef>
                          <a:spcPts val="0"/>
                        </a:spcBef>
                        <a:spcAft>
                          <a:spcPts val="0"/>
                        </a:spcAft>
                        <a:buNone/>
                      </a:pPr>
                      <a:r>
                        <a:rPr lang="es" sz="1000"/>
                        <a:t>A la necesidad de cambios del contexto y de la movilidad del conocimiento que al no ser estático requiere de múltiples visiones del conocimiento.</a:t>
                      </a:r>
                      <a:endParaRPr sz="1000"/>
                    </a:p>
                    <a:p>
                      <a:pPr marL="0" lvl="0" indent="0" algn="just" rtl="0">
                        <a:lnSpc>
                          <a:spcPct val="115000"/>
                        </a:lnSpc>
                        <a:spcBef>
                          <a:spcPts val="0"/>
                        </a:spcBef>
                        <a:spcAft>
                          <a:spcPts val="0"/>
                        </a:spcAft>
                        <a:buNone/>
                      </a:pPr>
                      <a:r>
                        <a:rPr lang="es" sz="1000"/>
                        <a:t>Responde a la necesidad de una educación para el S. XXI</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¿Cuáles podrían ser los elementos fundamentales para la estructuración y planeación de los proyectos interdisciplinarios?</a:t>
                      </a:r>
                      <a:endParaRPr sz="1000"/>
                    </a:p>
                    <a:p>
                      <a:pPr marL="0" lvl="0" indent="0" algn="just" rtl="0">
                        <a:lnSpc>
                          <a:spcPct val="115000"/>
                        </a:lnSpc>
                        <a:spcBef>
                          <a:spcPts val="0"/>
                        </a:spcBef>
                        <a:spcAft>
                          <a:spcPts val="0"/>
                        </a:spcAft>
                        <a:buNone/>
                      </a:pPr>
                      <a:r>
                        <a:rPr lang="es" sz="1000"/>
                        <a:t>La indagación del proyecto; integrar los intereses de los alumnos y del docente, análisis y reflexión, construcción de preguntas e integración de resultados</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¿Cuál es “el método” o “los pasos” para acercarme a la Interdisciplinariedad?</a:t>
                      </a:r>
                      <a:endParaRPr sz="1000"/>
                    </a:p>
                    <a:p>
                      <a:pPr marL="0" lvl="0" indent="0" algn="just" rtl="0">
                        <a:lnSpc>
                          <a:spcPct val="115000"/>
                        </a:lnSpc>
                        <a:spcBef>
                          <a:spcPts val="0"/>
                        </a:spcBef>
                        <a:spcAft>
                          <a:spcPts val="0"/>
                        </a:spcAft>
                        <a:buNone/>
                      </a:pPr>
                      <a:r>
                        <a:rPr lang="es" sz="1000"/>
                        <a:t>-Plantear preguntas pertinentes, fundamentadas en los intereses del docente y del alumno</a:t>
                      </a:r>
                      <a:endParaRPr sz="1000"/>
                    </a:p>
                    <a:p>
                      <a:pPr marL="0" lvl="0" indent="0" algn="just" rtl="0">
                        <a:lnSpc>
                          <a:spcPct val="115000"/>
                        </a:lnSpc>
                        <a:spcBef>
                          <a:spcPts val="0"/>
                        </a:spcBef>
                        <a:spcAft>
                          <a:spcPts val="0"/>
                        </a:spcAft>
                        <a:buNone/>
                      </a:pPr>
                      <a:r>
                        <a:rPr lang="es" sz="1000"/>
                        <a:t>-Autonomía de aprendizaje del estudiante</a:t>
                      </a:r>
                      <a:endParaRPr sz="1000"/>
                    </a:p>
                    <a:p>
                      <a:pPr marL="0" lvl="0" indent="0" algn="just" rtl="0">
                        <a:lnSpc>
                          <a:spcPct val="115000"/>
                        </a:lnSpc>
                        <a:spcBef>
                          <a:spcPts val="0"/>
                        </a:spcBef>
                        <a:spcAft>
                          <a:spcPts val="0"/>
                        </a:spcAft>
                        <a:buNone/>
                      </a:pPr>
                      <a:r>
                        <a:rPr lang="es" sz="1000"/>
                        <a:t>-Gestión del docente</a:t>
                      </a:r>
                      <a:endParaRPr sz="1000"/>
                    </a:p>
                    <a:p>
                      <a:pPr marL="0" lvl="0" indent="0" algn="just" rtl="0">
                        <a:lnSpc>
                          <a:spcPct val="115000"/>
                        </a:lnSpc>
                        <a:spcBef>
                          <a:spcPts val="0"/>
                        </a:spcBef>
                        <a:spcAft>
                          <a:spcPts val="0"/>
                        </a:spcAft>
                        <a:buNone/>
                      </a:pPr>
                      <a:r>
                        <a:rPr lang="es" sz="1000"/>
                        <a:t>-Recuperación de evidencias de evaluación y construcción</a:t>
                      </a:r>
                      <a:endParaRPr sz="1000"/>
                    </a:p>
                    <a:p>
                      <a:pPr marL="0" lvl="0" indent="0" algn="just" rtl="0">
                        <a:lnSpc>
                          <a:spcPct val="115000"/>
                        </a:lnSpc>
                        <a:spcBef>
                          <a:spcPts val="0"/>
                        </a:spcBef>
                        <a:spcAft>
                          <a:spcPts val="0"/>
                        </a:spcAft>
                        <a:buNone/>
                      </a:pPr>
                      <a:r>
                        <a:rPr lang="es" sz="1000"/>
                        <a:t>¿Qué características debe tener el nombre del proyecto interdisciplinario</a:t>
                      </a:r>
                      <a:endParaRPr sz="1000"/>
                    </a:p>
                    <a:p>
                      <a:pPr marL="0" lvl="0" indent="0" algn="just" rtl="0">
                        <a:lnSpc>
                          <a:spcPct val="115000"/>
                        </a:lnSpc>
                        <a:spcBef>
                          <a:spcPts val="0"/>
                        </a:spcBef>
                        <a:spcAft>
                          <a:spcPts val="0"/>
                        </a:spcAft>
                        <a:buNone/>
                      </a:pPr>
                      <a:r>
                        <a:rPr lang="es" sz="1000"/>
                        <a:t> </a:t>
                      </a:r>
                      <a:endParaRPr sz="1000"/>
                    </a:p>
                    <a:p>
                      <a:pPr marL="0" lvl="0" indent="0" algn="just" rtl="0">
                        <a:lnSpc>
                          <a:spcPct val="115000"/>
                        </a:lnSpc>
                        <a:spcBef>
                          <a:spcPts val="0"/>
                        </a:spcBef>
                        <a:spcAft>
                          <a:spcPts val="0"/>
                        </a:spcAft>
                        <a:buNone/>
                      </a:pPr>
                      <a:r>
                        <a:rPr lang="es" sz="1000"/>
                        <a:t>Considerar los contenidos y los ejes de los contenidos problematizados, debe tener en cuenta una detonación adecuada para el interés del alumno</a:t>
                      </a:r>
                      <a:endParaRPr sz="1000"/>
                    </a:p>
                  </a:txBody>
                  <a:tcPr marL="91425" marR="91425" marT="91425" marB="91425"/>
                </a:tc>
                <a:extLst>
                  <a:ext uri="{0D108BD9-81ED-4DB2-BD59-A6C34878D82A}">
                    <a16:rowId xmlns:a16="http://schemas.microsoft.com/office/drawing/2014/main" val="10001"/>
                  </a:ext>
                </a:extLst>
              </a:tr>
            </a:tbl>
          </a:graphicData>
        </a:graphic>
      </p:graphicFrame>
      <p:sp>
        <p:nvSpPr>
          <p:cNvPr id="327" name="Shape 327"/>
          <p:cNvSpPr txBox="1">
            <a:spLocks noGrp="1"/>
          </p:cNvSpPr>
          <p:nvPr>
            <p:ph type="ctrTitle"/>
          </p:nvPr>
        </p:nvSpPr>
        <p:spPr>
          <a:xfrm>
            <a:off x="6841675" y="1232250"/>
            <a:ext cx="1869300" cy="436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sz="1400" b="1"/>
              <a:t>A.M.E. GENERAL</a:t>
            </a:r>
            <a:endParaRPr sz="1400" b="1"/>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graphicFrame>
        <p:nvGraphicFramePr>
          <p:cNvPr id="332" name="Shape 332"/>
          <p:cNvGraphicFramePr/>
          <p:nvPr/>
        </p:nvGraphicFramePr>
        <p:xfrm>
          <a:off x="225538" y="836325"/>
          <a:ext cx="8201025" cy="3660588"/>
        </p:xfrm>
        <a:graphic>
          <a:graphicData uri="http://schemas.openxmlformats.org/drawingml/2006/table">
            <a:tbl>
              <a:tblPr>
                <a:noFill/>
                <a:tableStyleId>{75AB78BC-D6EA-4682-BD33-B8B9871F664D}</a:tableStyleId>
              </a:tblPr>
              <a:tblGrid>
                <a:gridCol w="8201025">
                  <a:extLst>
                    <a:ext uri="{9D8B030D-6E8A-4147-A177-3AD203B41FA5}">
                      <a16:colId xmlns:a16="http://schemas.microsoft.com/office/drawing/2014/main" val="20000"/>
                    </a:ext>
                  </a:extLst>
                </a:gridCol>
              </a:tblGrid>
              <a:tr h="366475">
                <a:tc>
                  <a:txBody>
                    <a:bodyPr/>
                    <a:lstStyle/>
                    <a:p>
                      <a:pPr marL="0" lvl="0" indent="0" algn="ctr" rtl="0">
                        <a:lnSpc>
                          <a:spcPct val="115000"/>
                        </a:lnSpc>
                        <a:spcBef>
                          <a:spcPts val="0"/>
                        </a:spcBef>
                        <a:spcAft>
                          <a:spcPts val="0"/>
                        </a:spcAft>
                        <a:buNone/>
                      </a:pPr>
                      <a:r>
                        <a:rPr lang="es">
                          <a:solidFill>
                            <a:srgbClr val="EEFF41"/>
                          </a:solidFill>
                        </a:rPr>
                        <a:t>Documentación del proceso y portafolios de evidencias</a:t>
                      </a:r>
                      <a:endParaRPr>
                        <a:solidFill>
                          <a:srgbClr val="EEFF41"/>
                        </a:solidFill>
                      </a:endParaRPr>
                    </a:p>
                  </a:txBody>
                  <a:tcPr marL="91425" marR="91425" marT="91425" marB="91425"/>
                </a:tc>
                <a:extLst>
                  <a:ext uri="{0D108BD9-81ED-4DB2-BD59-A6C34878D82A}">
                    <a16:rowId xmlns:a16="http://schemas.microsoft.com/office/drawing/2014/main" val="10000"/>
                  </a:ext>
                </a:extLst>
              </a:tr>
              <a:tr h="3001800">
                <a:tc>
                  <a:txBody>
                    <a:bodyPr/>
                    <a:lstStyle/>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endParaRPr sz="900"/>
                    </a:p>
                    <a:p>
                      <a:pPr marL="0" lvl="0" indent="0" algn="just" rtl="0">
                        <a:lnSpc>
                          <a:spcPct val="115000"/>
                        </a:lnSpc>
                        <a:spcBef>
                          <a:spcPts val="0"/>
                        </a:spcBef>
                        <a:spcAft>
                          <a:spcPts val="0"/>
                        </a:spcAft>
                        <a:buNone/>
                      </a:pPr>
                      <a:r>
                        <a:rPr lang="es" sz="900"/>
                        <a:t>¿</a:t>
                      </a:r>
                      <a:r>
                        <a:rPr lang="es" sz="1050"/>
                        <a:t>Qué entiendo por “documentación”?</a:t>
                      </a:r>
                      <a:endParaRPr sz="1050"/>
                    </a:p>
                    <a:p>
                      <a:pPr marL="0" lvl="0" indent="0" algn="just" rtl="0">
                        <a:lnSpc>
                          <a:spcPct val="115000"/>
                        </a:lnSpc>
                        <a:spcBef>
                          <a:spcPts val="0"/>
                        </a:spcBef>
                        <a:spcAft>
                          <a:spcPts val="0"/>
                        </a:spcAft>
                        <a:buNone/>
                      </a:pPr>
                      <a:r>
                        <a:rPr lang="es" sz="1050"/>
                        <a:t>Una variedad para la materialización de las evidencias a partir de una diversidad de materiales, implica tener una visión compartida, la finalidad es evaluar la significación del proyecto en los procesos de aprendizaje de los alumnos, no tiene una finalidad cuantitativa, sino significativa en el avance de los proyectos</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¿Qué evidencias concretas de documentación estaría esperando, cuando trabajo de manera interdisciplinaria?</a:t>
                      </a:r>
                      <a:endParaRPr sz="1050"/>
                    </a:p>
                    <a:p>
                      <a:pPr marL="0" lvl="0" indent="0" algn="just" rtl="0">
                        <a:lnSpc>
                          <a:spcPct val="115000"/>
                        </a:lnSpc>
                        <a:spcBef>
                          <a:spcPts val="0"/>
                        </a:spcBef>
                        <a:spcAft>
                          <a:spcPts val="0"/>
                        </a:spcAft>
                        <a:buNone/>
                      </a:pPr>
                      <a:r>
                        <a:rPr lang="es" sz="1050"/>
                        <a:t>Visitas virtuales</a:t>
                      </a:r>
                      <a:endParaRPr sz="1050"/>
                    </a:p>
                    <a:p>
                      <a:pPr marL="0" lvl="0" indent="0" algn="just" rtl="0">
                        <a:lnSpc>
                          <a:spcPct val="115000"/>
                        </a:lnSpc>
                        <a:spcBef>
                          <a:spcPts val="0"/>
                        </a:spcBef>
                        <a:spcAft>
                          <a:spcPts val="0"/>
                        </a:spcAft>
                        <a:buNone/>
                      </a:pPr>
                      <a:r>
                        <a:rPr lang="es" sz="1050"/>
                        <a:t>Acciones de los alumnos</a:t>
                      </a:r>
                      <a:endParaRPr sz="1050"/>
                    </a:p>
                    <a:p>
                      <a:pPr marL="0" lvl="0" indent="0" algn="just" rtl="0">
                        <a:lnSpc>
                          <a:spcPct val="115000"/>
                        </a:lnSpc>
                        <a:spcBef>
                          <a:spcPts val="0"/>
                        </a:spcBef>
                        <a:spcAft>
                          <a:spcPts val="0"/>
                        </a:spcAft>
                        <a:buNone/>
                      </a:pPr>
                      <a:r>
                        <a:rPr lang="es" sz="1050"/>
                        <a:t>Seguimiento del proceso</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¿Cuál es la intención de documentar en un proyecto y quién lo debe hacer?</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La intención es dar significado a los aprendizajes del proyecto para poder tener criterios y formas de evaluación significativa</a:t>
                      </a:r>
                      <a:endParaRPr sz="1050"/>
                    </a:p>
                    <a:p>
                      <a:pPr marL="0" lvl="0" indent="0" algn="just" rtl="0">
                        <a:lnSpc>
                          <a:spcPct val="115000"/>
                        </a:lnSpc>
                        <a:spcBef>
                          <a:spcPts val="0"/>
                        </a:spcBef>
                        <a:spcAft>
                          <a:spcPts val="0"/>
                        </a:spcAft>
                        <a:buNone/>
                      </a:pPr>
                      <a:r>
                        <a:rPr lang="es" sz="900"/>
                        <a:t> </a:t>
                      </a:r>
                      <a:endParaRPr sz="9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337" name="Shape 337"/>
          <p:cNvGraphicFramePr/>
          <p:nvPr/>
        </p:nvGraphicFramePr>
        <p:xfrm>
          <a:off x="91750" y="874200"/>
          <a:ext cx="8839200" cy="4679439"/>
        </p:xfrm>
        <a:graphic>
          <a:graphicData uri="http://schemas.openxmlformats.org/drawingml/2006/table">
            <a:tbl>
              <a:tblPr>
                <a:noFill/>
                <a:tableStyleId>{75AB78BC-D6EA-4682-BD33-B8B9871F664D}</a:tableStyleId>
              </a:tblPr>
              <a:tblGrid>
                <a:gridCol w="8839200">
                  <a:extLst>
                    <a:ext uri="{9D8B030D-6E8A-4147-A177-3AD203B41FA5}">
                      <a16:colId xmlns:a16="http://schemas.microsoft.com/office/drawing/2014/main" val="20000"/>
                    </a:ext>
                  </a:extLst>
                </a:gridCol>
              </a:tblGrid>
              <a:tr h="372375">
                <a:tc>
                  <a:txBody>
                    <a:bodyPr/>
                    <a:lstStyle/>
                    <a:p>
                      <a:pPr marL="0" lvl="0" indent="0" algn="ctr" rtl="0">
                        <a:lnSpc>
                          <a:spcPct val="115000"/>
                        </a:lnSpc>
                        <a:spcBef>
                          <a:spcPts val="0"/>
                        </a:spcBef>
                        <a:spcAft>
                          <a:spcPts val="0"/>
                        </a:spcAft>
                        <a:buNone/>
                      </a:pPr>
                      <a:r>
                        <a:rPr lang="es">
                          <a:solidFill>
                            <a:srgbClr val="EEFF41"/>
                          </a:solidFill>
                        </a:rPr>
                        <a:t>Gestión de Proyectos interdisciplinarios</a:t>
                      </a:r>
                      <a:endParaRPr>
                        <a:solidFill>
                          <a:srgbClr val="EEFF41"/>
                        </a:solidFill>
                      </a:endParaRPr>
                    </a:p>
                  </a:txBody>
                  <a:tcPr marL="91425" marR="91425" marT="91425" marB="91425"/>
                </a:tc>
                <a:extLst>
                  <a:ext uri="{0D108BD9-81ED-4DB2-BD59-A6C34878D82A}">
                    <a16:rowId xmlns:a16="http://schemas.microsoft.com/office/drawing/2014/main" val="10000"/>
                  </a:ext>
                </a:extLst>
              </a:tr>
              <a:tr h="4251225">
                <a:tc>
                  <a:txBody>
                    <a:bodyPr/>
                    <a:lstStyle/>
                    <a:p>
                      <a:pPr marL="0" lvl="0" indent="0" rtl="0">
                        <a:lnSpc>
                          <a:spcPct val="115000"/>
                        </a:lnSpc>
                        <a:spcBef>
                          <a:spcPts val="0"/>
                        </a:spcBef>
                        <a:spcAft>
                          <a:spcPts val="0"/>
                        </a:spcAft>
                        <a:buNone/>
                      </a:pPr>
                      <a:r>
                        <a:rPr lang="es" sz="600"/>
                        <a:t> ¿</a:t>
                      </a:r>
                      <a:r>
                        <a:rPr lang="es" sz="900"/>
                        <a:t>Qué factores debo tomar en cuenta para hacer un proyecto?</a:t>
                      </a:r>
                      <a:endParaRPr sz="900"/>
                    </a:p>
                    <a:p>
                      <a:pPr marL="0" lvl="0" indent="0" algn="just" rtl="0">
                        <a:lnSpc>
                          <a:spcPct val="115000"/>
                        </a:lnSpc>
                        <a:spcBef>
                          <a:spcPts val="0"/>
                        </a:spcBef>
                        <a:spcAft>
                          <a:spcPts val="0"/>
                        </a:spcAft>
                        <a:buNone/>
                      </a:pPr>
                      <a:r>
                        <a:rPr lang="es" sz="900"/>
                        <a:t>¿Cómo lo debo organizar?</a:t>
                      </a:r>
                      <a:endParaRPr sz="900"/>
                    </a:p>
                    <a:p>
                      <a:pPr marL="0" lvl="0" indent="0" algn="just"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900"/>
                        <a:t>1.- Considerar los elementos del programa y problematizar la realidad</a:t>
                      </a:r>
                      <a:endParaRPr sz="900"/>
                    </a:p>
                    <a:p>
                      <a:pPr marL="0" lvl="0" indent="0" algn="just" rtl="0">
                        <a:lnSpc>
                          <a:spcPct val="115000"/>
                        </a:lnSpc>
                        <a:spcBef>
                          <a:spcPts val="0"/>
                        </a:spcBef>
                        <a:spcAft>
                          <a:spcPts val="0"/>
                        </a:spcAft>
                        <a:buNone/>
                      </a:pPr>
                      <a:r>
                        <a:rPr lang="es" sz="900"/>
                        <a:t>2.-Jerarquizar los elementos del programa</a:t>
                      </a:r>
                      <a:endParaRPr sz="900"/>
                    </a:p>
                    <a:p>
                      <a:pPr marL="0" lvl="0" indent="0" algn="just" rtl="0">
                        <a:lnSpc>
                          <a:spcPct val="115000"/>
                        </a:lnSpc>
                        <a:spcBef>
                          <a:spcPts val="0"/>
                        </a:spcBef>
                        <a:spcAft>
                          <a:spcPts val="0"/>
                        </a:spcAft>
                        <a:buNone/>
                      </a:pPr>
                      <a:r>
                        <a:rPr lang="es" sz="900"/>
                        <a:t>3.- Reconocer la significación en el mundo actual</a:t>
                      </a:r>
                      <a:endParaRPr sz="900"/>
                    </a:p>
                    <a:p>
                      <a:pPr marL="0" lvl="0" indent="0" algn="just" rtl="0">
                        <a:lnSpc>
                          <a:spcPct val="115000"/>
                        </a:lnSpc>
                        <a:spcBef>
                          <a:spcPts val="0"/>
                        </a:spcBef>
                        <a:spcAft>
                          <a:spcPts val="0"/>
                        </a:spcAft>
                        <a:buNone/>
                      </a:pPr>
                      <a:r>
                        <a:rPr lang="es" sz="900"/>
                        <a:t>4.- Definir el eje</a:t>
                      </a:r>
                      <a:endParaRPr sz="900"/>
                    </a:p>
                    <a:p>
                      <a:pPr marL="0" lvl="0" indent="0" algn="just" rtl="0">
                        <a:lnSpc>
                          <a:spcPct val="115000"/>
                        </a:lnSpc>
                        <a:spcBef>
                          <a:spcPts val="0"/>
                        </a:spcBef>
                        <a:spcAft>
                          <a:spcPts val="0"/>
                        </a:spcAft>
                        <a:buNone/>
                      </a:pPr>
                      <a:r>
                        <a:rPr lang="es" sz="900"/>
                        <a:t>5.- Considerar los enfoques a partir de las conexiones curriculares y de intereses</a:t>
                      </a:r>
                      <a:endParaRPr sz="900"/>
                    </a:p>
                    <a:p>
                      <a:pPr marL="0" lvl="0" indent="0" algn="just" rtl="0">
                        <a:lnSpc>
                          <a:spcPct val="115000"/>
                        </a:lnSpc>
                        <a:spcBef>
                          <a:spcPts val="0"/>
                        </a:spcBef>
                        <a:spcAft>
                          <a:spcPts val="0"/>
                        </a:spcAft>
                        <a:buNone/>
                      </a:pPr>
                      <a:r>
                        <a:rPr lang="es" sz="900"/>
                        <a:t> </a:t>
                      </a:r>
                      <a:endParaRPr sz="900"/>
                    </a:p>
                    <a:p>
                      <a:pPr marL="0" lvl="0" indent="0" algn="just" rtl="0">
                        <a:lnSpc>
                          <a:spcPct val="115000"/>
                        </a:lnSpc>
                        <a:spcBef>
                          <a:spcPts val="0"/>
                        </a:spcBef>
                        <a:spcAft>
                          <a:spcPts val="0"/>
                        </a:spcAft>
                        <a:buNone/>
                      </a:pPr>
                      <a:r>
                        <a:rPr lang="es" sz="900"/>
                        <a:t>¿Cómo puedo identificar los puntos de interacción que permitan una indagación, desde situaciones complejas o la problematización?</a:t>
                      </a:r>
                      <a:endParaRPr sz="900"/>
                    </a:p>
                    <a:p>
                      <a:pPr marL="0" lvl="0" indent="0" algn="just" rtl="0">
                        <a:lnSpc>
                          <a:spcPct val="115000"/>
                        </a:lnSpc>
                        <a:spcBef>
                          <a:spcPts val="0"/>
                        </a:spcBef>
                        <a:spcAft>
                          <a:spcPts val="0"/>
                        </a:spcAft>
                        <a:buNone/>
                      </a:pPr>
                      <a:r>
                        <a:rPr lang="es" sz="900"/>
                        <a:t> Creando los espacios para el acercamiento a las fuentes de información en una gama amplia, con situaciones contextualizadas y de interés tanto para el docente como para el alumno. Considerar las fuentes y las formas de organización de la información para el alumno y el docente</a:t>
                      </a:r>
                      <a:endParaRPr sz="900"/>
                    </a:p>
                    <a:p>
                      <a:pPr marL="0" lvl="0" indent="0" algn="just" rtl="0">
                        <a:lnSpc>
                          <a:spcPct val="115000"/>
                        </a:lnSpc>
                        <a:spcBef>
                          <a:spcPts val="0"/>
                        </a:spcBef>
                        <a:spcAft>
                          <a:spcPts val="0"/>
                        </a:spcAft>
                        <a:buNone/>
                      </a:pPr>
                      <a:r>
                        <a:rPr lang="es" sz="900"/>
                        <a:t> ¿En qué debo poner atención, para saber si  es necesario hacer cambios en el  trabajo diario que ya realizo?</a:t>
                      </a:r>
                      <a:endParaRPr sz="900"/>
                    </a:p>
                    <a:p>
                      <a:pPr marL="0" lvl="0" indent="0" algn="just" rtl="0">
                        <a:lnSpc>
                          <a:spcPct val="115000"/>
                        </a:lnSpc>
                        <a:spcBef>
                          <a:spcPts val="0"/>
                        </a:spcBef>
                        <a:spcAft>
                          <a:spcPts val="0"/>
                        </a:spcAft>
                        <a:buNone/>
                      </a:pPr>
                      <a:r>
                        <a:rPr lang="es" sz="900"/>
                        <a:t> La evaluación continua, la significación de los productos en el proceso de documentación y de las observaciones de los aprendizajes con la retroalimentación del cuerpo docente y de los alumnos</a:t>
                      </a:r>
                      <a:endParaRPr sz="900"/>
                    </a:p>
                    <a:p>
                      <a:pPr marL="0" lvl="0" indent="0" rtl="0">
                        <a:lnSpc>
                          <a:spcPct val="115000"/>
                        </a:lnSpc>
                        <a:spcBef>
                          <a:spcPts val="0"/>
                        </a:spcBef>
                        <a:spcAft>
                          <a:spcPts val="0"/>
                        </a:spcAft>
                        <a:buNone/>
                      </a:pPr>
                      <a:r>
                        <a:rPr lang="es" sz="900"/>
                        <a:t> ¿Cómo beneficia al aprendizaje el trabajo interdisciplinario?</a:t>
                      </a:r>
                      <a:endParaRPr sz="900"/>
                    </a:p>
                    <a:p>
                      <a:pPr marL="0" lvl="0" indent="0" rtl="0">
                        <a:lnSpc>
                          <a:spcPct val="115000"/>
                        </a:lnSpc>
                        <a:spcBef>
                          <a:spcPts val="0"/>
                        </a:spcBef>
                        <a:spcAft>
                          <a:spcPts val="0"/>
                        </a:spcAft>
                        <a:buNone/>
                      </a:pPr>
                      <a:r>
                        <a:rPr lang="es" sz="900"/>
                        <a:t> Es fundamental en el crecimiento del aprender a aprender y permite la indagación a partir de las situaciones complejas que resulta fundamental en el proceso de aprendizaje significativo</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900"/>
                        <a:t> </a:t>
                      </a:r>
                      <a:endParaRPr sz="900"/>
                    </a:p>
                    <a:p>
                      <a:pPr marL="0" lvl="0" indent="0" rtl="0">
                        <a:lnSpc>
                          <a:spcPct val="115000"/>
                        </a:lnSpc>
                        <a:spcBef>
                          <a:spcPts val="0"/>
                        </a:spcBef>
                        <a:spcAft>
                          <a:spcPts val="0"/>
                        </a:spcAft>
                        <a:buNone/>
                      </a:pPr>
                      <a:r>
                        <a:rPr lang="es" sz="600"/>
                        <a:t> </a:t>
                      </a:r>
                      <a:endParaRPr sz="6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graphicFrame>
        <p:nvGraphicFramePr>
          <p:cNvPr id="342" name="Shape 342"/>
          <p:cNvGraphicFramePr/>
          <p:nvPr/>
        </p:nvGraphicFramePr>
        <p:xfrm>
          <a:off x="152400" y="625500"/>
          <a:ext cx="8610600" cy="4664014"/>
        </p:xfrm>
        <a:graphic>
          <a:graphicData uri="http://schemas.openxmlformats.org/drawingml/2006/table">
            <a:tbl>
              <a:tblPr>
                <a:noFill/>
                <a:tableStyleId>{75AB78BC-D6EA-4682-BD33-B8B9871F664D}</a:tableStyleId>
              </a:tblPr>
              <a:tblGrid>
                <a:gridCol w="8610600">
                  <a:extLst>
                    <a:ext uri="{9D8B030D-6E8A-4147-A177-3AD203B41FA5}">
                      <a16:colId xmlns:a16="http://schemas.microsoft.com/office/drawing/2014/main" val="20000"/>
                    </a:ext>
                  </a:extLst>
                </a:gridCol>
              </a:tblGrid>
              <a:tr h="416925">
                <a:tc>
                  <a:txBody>
                    <a:bodyPr/>
                    <a:lstStyle/>
                    <a:p>
                      <a:pPr marL="0" lvl="0" indent="0" rtl="0">
                        <a:lnSpc>
                          <a:spcPct val="115000"/>
                        </a:lnSpc>
                        <a:spcBef>
                          <a:spcPts val="0"/>
                        </a:spcBef>
                        <a:spcAft>
                          <a:spcPts val="0"/>
                        </a:spcAft>
                        <a:buNone/>
                      </a:pPr>
                      <a:r>
                        <a:rPr lang="es">
                          <a:solidFill>
                            <a:srgbClr val="EEFF41"/>
                          </a:solidFill>
                        </a:rPr>
                        <a:t>           	El desarrollo profesional y la formación docente</a:t>
                      </a:r>
                      <a:endParaRPr>
                        <a:solidFill>
                          <a:srgbClr val="EEFF41"/>
                        </a:solidFill>
                      </a:endParaRPr>
                    </a:p>
                  </a:txBody>
                  <a:tcPr marL="91425" marR="91425" marT="91425" marB="91425"/>
                </a:tc>
                <a:extLst>
                  <a:ext uri="{0D108BD9-81ED-4DB2-BD59-A6C34878D82A}">
                    <a16:rowId xmlns:a16="http://schemas.microsoft.com/office/drawing/2014/main" val="10000"/>
                  </a:ext>
                </a:extLst>
              </a:tr>
              <a:tr h="4235800">
                <a:tc>
                  <a:txBody>
                    <a:bodyPr/>
                    <a:lstStyle/>
                    <a:p>
                      <a:pPr marL="0" lvl="0" indent="0" rtl="0">
                        <a:lnSpc>
                          <a:spcPct val="115000"/>
                        </a:lnSpc>
                        <a:spcBef>
                          <a:spcPts val="0"/>
                        </a:spcBef>
                        <a:spcAft>
                          <a:spcPts val="0"/>
                        </a:spcAft>
                        <a:buNone/>
                      </a:pPr>
                      <a:r>
                        <a:rPr lang="es" sz="700"/>
                        <a:t> </a:t>
                      </a:r>
                      <a:endParaRPr sz="700"/>
                    </a:p>
                    <a:p>
                      <a:pPr marL="0" lvl="0" indent="0" algn="just" rtl="0">
                        <a:lnSpc>
                          <a:spcPct val="115000"/>
                        </a:lnSpc>
                        <a:spcBef>
                          <a:spcPts val="0"/>
                        </a:spcBef>
                        <a:spcAft>
                          <a:spcPts val="0"/>
                        </a:spcAft>
                        <a:buNone/>
                      </a:pPr>
                      <a:r>
                        <a:rPr lang="es" sz="700"/>
                        <a:t>¿</a:t>
                      </a:r>
                      <a:r>
                        <a:rPr lang="es" sz="1050"/>
                        <a:t>Qué implicaciones tiene, dentro del esquema de formación docente, el trabajo orientado hacia la interdisciplinariedad?</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Le permite un crecimiento total en su proceso de enseñanza y de formación profesional que logra un pensamiento crítico en el docente y facilita su desarrollo social y personal como profesional de la educación</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¿Qué dimensiones debe tener en cuenta, para la construcción de proyectos interdisciplinarios?</a:t>
                      </a:r>
                      <a:endParaRPr sz="1050"/>
                    </a:p>
                    <a:p>
                      <a:pPr marL="0" lvl="0" indent="0" algn="just" rtl="0">
                        <a:lnSpc>
                          <a:spcPct val="115000"/>
                        </a:lnSpc>
                        <a:spcBef>
                          <a:spcPts val="0"/>
                        </a:spcBef>
                        <a:spcAft>
                          <a:spcPts val="0"/>
                        </a:spcAft>
                        <a:buNone/>
                      </a:pPr>
                      <a:r>
                        <a:rPr lang="es" sz="1050"/>
                        <a:t> La dimensión de la investigación</a:t>
                      </a:r>
                      <a:endParaRPr sz="1050"/>
                    </a:p>
                    <a:p>
                      <a:pPr marL="0" lvl="0" indent="0" algn="just" rtl="0">
                        <a:lnSpc>
                          <a:spcPct val="115000"/>
                        </a:lnSpc>
                        <a:spcBef>
                          <a:spcPts val="0"/>
                        </a:spcBef>
                        <a:spcAft>
                          <a:spcPts val="0"/>
                        </a:spcAft>
                        <a:buNone/>
                      </a:pPr>
                      <a:r>
                        <a:rPr lang="es" sz="1050"/>
                        <a:t>La dimensión contextual</a:t>
                      </a:r>
                      <a:endParaRPr sz="1050"/>
                    </a:p>
                    <a:p>
                      <a:pPr marL="0" lvl="0" indent="0" algn="just" rtl="0">
                        <a:lnSpc>
                          <a:spcPct val="115000"/>
                        </a:lnSpc>
                        <a:spcBef>
                          <a:spcPts val="0"/>
                        </a:spcBef>
                        <a:spcAft>
                          <a:spcPts val="0"/>
                        </a:spcAft>
                        <a:buNone/>
                      </a:pPr>
                      <a:r>
                        <a:rPr lang="es" sz="1050"/>
                        <a:t>La dimensión curricular</a:t>
                      </a:r>
                      <a:endParaRPr sz="1050"/>
                    </a:p>
                    <a:p>
                      <a:pPr marL="0" lvl="0" indent="0" algn="just" rtl="0">
                        <a:lnSpc>
                          <a:spcPct val="115000"/>
                        </a:lnSpc>
                        <a:spcBef>
                          <a:spcPts val="0"/>
                        </a:spcBef>
                        <a:spcAft>
                          <a:spcPts val="0"/>
                        </a:spcAft>
                        <a:buNone/>
                      </a:pPr>
                      <a:r>
                        <a:rPr lang="es" sz="1050"/>
                        <a:t>La dimensión social</a:t>
                      </a:r>
                      <a:endParaRPr sz="1050"/>
                    </a:p>
                    <a:p>
                      <a:pPr marL="0" lvl="0" indent="0" algn="just" rtl="0">
                        <a:lnSpc>
                          <a:spcPct val="115000"/>
                        </a:lnSpc>
                        <a:spcBef>
                          <a:spcPts val="0"/>
                        </a:spcBef>
                        <a:spcAft>
                          <a:spcPts val="0"/>
                        </a:spcAft>
                        <a:buNone/>
                      </a:pPr>
                      <a:r>
                        <a:rPr lang="es" sz="1050"/>
                        <a:t>La dimensión analítica</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El conocimiento no está acabado está en desarrollo y tiene múltiples maneras de compresión y de los modos de accesar a las fuentes.</a:t>
                      </a:r>
                      <a:endParaRPr sz="1050"/>
                    </a:p>
                    <a:p>
                      <a:pPr marL="0" lvl="0" indent="0" algn="just" rtl="0">
                        <a:lnSpc>
                          <a:spcPct val="115000"/>
                        </a:lnSpc>
                        <a:spcBef>
                          <a:spcPts val="0"/>
                        </a:spcBef>
                        <a:spcAft>
                          <a:spcPts val="0"/>
                        </a:spcAft>
                        <a:buNone/>
                      </a:pPr>
                      <a:r>
                        <a:rPr lang="es" sz="1050"/>
                        <a:t> </a:t>
                      </a:r>
                      <a:endParaRPr sz="1050"/>
                    </a:p>
                    <a:p>
                      <a:pPr marL="0" lvl="0" indent="0" algn="just" rtl="0">
                        <a:lnSpc>
                          <a:spcPct val="115000"/>
                        </a:lnSpc>
                        <a:spcBef>
                          <a:spcPts val="0"/>
                        </a:spcBef>
                        <a:spcAft>
                          <a:spcPts val="0"/>
                        </a:spcAft>
                        <a:buNone/>
                      </a:pPr>
                      <a:r>
                        <a:rPr lang="es" sz="1050"/>
                        <a:t>La dimensión esencial es una dimensión que rebasa los elementos curriculares para llegar a un nivel de conceptualizaciones de la realidad y sus vincular que lleven a las materas a las conexiones</a:t>
                      </a:r>
                      <a:endParaRPr sz="1050"/>
                    </a:p>
                    <a:p>
                      <a:pPr marL="0" lvl="0" indent="0" algn="just"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p>
                      <a:pPr marL="0" lvl="0" indent="0" rtl="0">
                        <a:lnSpc>
                          <a:spcPct val="115000"/>
                        </a:lnSpc>
                        <a:spcBef>
                          <a:spcPts val="0"/>
                        </a:spcBef>
                        <a:spcAft>
                          <a:spcPts val="0"/>
                        </a:spcAft>
                        <a:buNone/>
                      </a:pPr>
                      <a:r>
                        <a:rPr lang="es" sz="700"/>
                        <a:t> </a:t>
                      </a:r>
                      <a:endParaRPr sz="7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ctrTitle"/>
          </p:nvPr>
        </p:nvSpPr>
        <p:spPr>
          <a:xfrm>
            <a:off x="7181500" y="1358675"/>
            <a:ext cx="1650900" cy="3153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400" b="1"/>
              <a:t>E.I.P RESUMEN</a:t>
            </a:r>
            <a:endParaRPr sz="1400" b="1"/>
          </a:p>
        </p:txBody>
      </p:sp>
      <p:sp>
        <p:nvSpPr>
          <p:cNvPr id="348" name="Shape 348"/>
          <p:cNvSpPr txBox="1">
            <a:spLocks noGrp="1"/>
          </p:cNvSpPr>
          <p:nvPr>
            <p:ph type="subTitle" idx="1"/>
          </p:nvPr>
        </p:nvSpPr>
        <p:spPr>
          <a:xfrm>
            <a:off x="105475" y="2110900"/>
            <a:ext cx="8520600" cy="800100"/>
          </a:xfrm>
          <a:prstGeom prst="rect">
            <a:avLst/>
          </a:prstGeom>
        </p:spPr>
        <p:txBody>
          <a:bodyPr spcFirstLastPara="1" wrap="square" lIns="91425" tIns="91425" rIns="91425" bIns="91425" anchor="t" anchorCtr="0">
            <a:noAutofit/>
          </a:bodyPr>
          <a:lstStyle/>
          <a:p>
            <a:pPr marL="0" lvl="0" indent="0" algn="just" rtl="0">
              <a:lnSpc>
                <a:spcPct val="115000"/>
              </a:lnSpc>
              <a:spcBef>
                <a:spcPts val="400"/>
              </a:spcBef>
              <a:spcAft>
                <a:spcPts val="0"/>
              </a:spcAft>
              <a:buNone/>
            </a:pPr>
            <a:endParaRPr sz="1000">
              <a:solidFill>
                <a:srgbClr val="000000"/>
              </a:solidFill>
            </a:endParaRPr>
          </a:p>
          <a:p>
            <a:pPr marL="0" lvl="0" indent="0" algn="just" rtl="0">
              <a:lnSpc>
                <a:spcPct val="115000"/>
              </a:lnSpc>
              <a:spcBef>
                <a:spcPts val="400"/>
              </a:spcBef>
              <a:spcAft>
                <a:spcPts val="0"/>
              </a:spcAft>
              <a:buNone/>
            </a:pPr>
            <a:r>
              <a:rPr lang="es" sz="1000">
                <a:solidFill>
                  <a:srgbClr val="000000"/>
                </a:solidFill>
              </a:rPr>
              <a:t>Dado el crecimiento desordenado de las zonas urbanas en nuestro país, creemos que es importante conocer cómo afecta esto al medio ambiente y por ente la calidad de vida de los habitantes de esas zonas urbanas, así como el deterioro de nuestro planeta, en especial estamos interesados en conocer el impacto que tienen nuestras instalaciones en el entorno donde se encuentra situada.</a:t>
            </a:r>
            <a:endParaRPr sz="1000">
              <a:solidFill>
                <a:srgbClr val="000000"/>
              </a:solidFill>
            </a:endParaRPr>
          </a:p>
          <a:p>
            <a:pPr marL="0" lvl="0" indent="0" algn="just" rtl="0">
              <a:lnSpc>
                <a:spcPct val="115000"/>
              </a:lnSpc>
              <a:spcBef>
                <a:spcPts val="400"/>
              </a:spcBef>
              <a:spcAft>
                <a:spcPts val="0"/>
              </a:spcAft>
              <a:buNone/>
            </a:pPr>
            <a:r>
              <a:rPr lang="es" sz="1000">
                <a:solidFill>
                  <a:srgbClr val="000000"/>
                </a:solidFill>
              </a:rPr>
              <a:t>Durante la convivencia cotidiana en el salón de clase, ha sido notoria la falta de conocimiento e interés de los jóvenes hacia los temas relacionados con la alteración del medio ambiente por parte del ser humano. Una de las razones de dichas actitudes es la falta de información acerca de cómo ha ido cambiando, en primera instancia, su entorno escolar. Teniendo como premisa que durante el proceso de formación de los estudiantes se busca aprender a ser, se considera que el primer paso para adquirir actitudes críticas y una ética ambiental es tener conocimiento de los factores que han cambiado su entorno en los últimos años y que ellos no conocieron, así como las consecuencias que éstos cambios han provocado.</a:t>
            </a:r>
            <a:endParaRPr sz="1000">
              <a:solidFill>
                <a:srgbClr val="000000"/>
              </a:solidFill>
            </a:endParaRPr>
          </a:p>
          <a:p>
            <a:pPr marL="0" lvl="0" indent="0" rtl="0">
              <a:spcBef>
                <a:spcPts val="0"/>
              </a:spcBef>
              <a:spcAft>
                <a:spcPts val="0"/>
              </a:spcAft>
              <a:buNone/>
            </a:pPr>
            <a:endParaRPr/>
          </a:p>
        </p:txBody>
      </p:sp>
      <p:sp>
        <p:nvSpPr>
          <p:cNvPr id="349" name="Shape 349"/>
          <p:cNvSpPr txBox="1"/>
          <p:nvPr/>
        </p:nvSpPr>
        <p:spPr>
          <a:xfrm>
            <a:off x="2168625" y="218375"/>
            <a:ext cx="3000000" cy="1140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b="1">
                <a:solidFill>
                  <a:srgbClr val="FFFFFF"/>
                </a:solidFill>
              </a:rPr>
              <a:t>Estructura Inicial de Planeación</a:t>
            </a:r>
            <a:endParaRPr b="1">
              <a:solidFill>
                <a:srgbClr val="FFFFFF"/>
              </a:solidFill>
            </a:endParaRPr>
          </a:p>
          <a:p>
            <a:pPr marL="0" lvl="0" indent="0" algn="ctr" rtl="0">
              <a:lnSpc>
                <a:spcPct val="115000"/>
              </a:lnSpc>
              <a:spcBef>
                <a:spcPts val="0"/>
              </a:spcBef>
              <a:spcAft>
                <a:spcPts val="0"/>
              </a:spcAft>
              <a:buNone/>
            </a:pPr>
            <a:r>
              <a:rPr lang="es" b="1">
                <a:solidFill>
                  <a:srgbClr val="FFFFFF"/>
                </a:solidFill>
              </a:rPr>
              <a:t>E.I.P. Resumen (Producto7)</a:t>
            </a:r>
            <a:endParaRPr b="1">
              <a:solidFill>
                <a:srgbClr val="FFFFFF"/>
              </a:solidFill>
            </a:endParaRPr>
          </a:p>
        </p:txBody>
      </p:sp>
      <p:sp>
        <p:nvSpPr>
          <p:cNvPr id="350" name="Shape 350"/>
          <p:cNvSpPr txBox="1"/>
          <p:nvPr/>
        </p:nvSpPr>
        <p:spPr>
          <a:xfrm>
            <a:off x="48525" y="1358675"/>
            <a:ext cx="6732600" cy="5685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s" sz="1050">
                <a:solidFill>
                  <a:schemeClr val="dk1"/>
                </a:solidFill>
              </a:rPr>
              <a:t>I.</a:t>
            </a:r>
            <a:r>
              <a:rPr lang="es" sz="1050" b="1">
                <a:solidFill>
                  <a:schemeClr val="dk1"/>
                </a:solidFill>
              </a:rPr>
              <a:t>Contexto. </a:t>
            </a:r>
            <a:r>
              <a:rPr lang="es" sz="1050">
                <a:solidFill>
                  <a:schemeClr val="dk1"/>
                </a:solidFill>
                <a:highlight>
                  <a:srgbClr val="FFFFFF"/>
                </a:highlight>
              </a:rPr>
              <a:t>Justifica las circunstancias o elementos de la realidad en la que se da el problema o propuesta.</a:t>
            </a:r>
            <a:endParaRPr sz="1050">
              <a:solidFill>
                <a:schemeClr val="dk1"/>
              </a:solidFill>
              <a:highlight>
                <a:srgbClr val="FFFFFF"/>
              </a:highlight>
            </a:endParaRPr>
          </a:p>
          <a:p>
            <a:pPr marL="0" lvl="0" indent="0" rtl="0">
              <a:lnSpc>
                <a:spcPct val="115000"/>
              </a:lnSpc>
              <a:spcBef>
                <a:spcPts val="0"/>
              </a:spcBef>
              <a:spcAft>
                <a:spcPts val="0"/>
              </a:spcAft>
              <a:buNone/>
            </a:pPr>
            <a:r>
              <a:rPr lang="es" sz="1050" b="1">
                <a:solidFill>
                  <a:srgbClr val="1155CC"/>
                </a:solidFill>
              </a:rPr>
              <a:t> 	</a:t>
            </a:r>
            <a:r>
              <a:rPr lang="es" sz="1050" b="1">
                <a:solidFill>
                  <a:schemeClr val="dk1"/>
                </a:solidFill>
              </a:rPr>
              <a:t>Introducción y/o justificación del proyecto</a:t>
            </a:r>
            <a:r>
              <a:rPr lang="es" b="1">
                <a:solidFill>
                  <a:schemeClr val="dk1"/>
                </a:solidFill>
              </a:rPr>
              <a:t>.</a:t>
            </a:r>
            <a:endParaRPr b="1">
              <a:solidFill>
                <a:schemeClr val="dk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graphicFrame>
        <p:nvGraphicFramePr>
          <p:cNvPr id="355" name="Shape 355"/>
          <p:cNvGraphicFramePr/>
          <p:nvPr/>
        </p:nvGraphicFramePr>
        <p:xfrm>
          <a:off x="237300" y="1736200"/>
          <a:ext cx="8429625" cy="2819340"/>
        </p:xfrm>
        <a:graphic>
          <a:graphicData uri="http://schemas.openxmlformats.org/drawingml/2006/table">
            <a:tbl>
              <a:tblPr>
                <a:noFill/>
                <a:tableStyleId>{75AB78BC-D6EA-4682-BD33-B8B9871F664D}</a:tableStyleId>
              </a:tblPr>
              <a:tblGrid>
                <a:gridCol w="2000250">
                  <a:extLst>
                    <a:ext uri="{9D8B030D-6E8A-4147-A177-3AD203B41FA5}">
                      <a16:colId xmlns:a16="http://schemas.microsoft.com/office/drawing/2014/main" val="20000"/>
                    </a:ext>
                  </a:extLst>
                </a:gridCol>
                <a:gridCol w="2000250">
                  <a:extLst>
                    <a:ext uri="{9D8B030D-6E8A-4147-A177-3AD203B41FA5}">
                      <a16:colId xmlns:a16="http://schemas.microsoft.com/office/drawing/2014/main" val="20001"/>
                    </a:ext>
                  </a:extLst>
                </a:gridCol>
                <a:gridCol w="2000250">
                  <a:extLst>
                    <a:ext uri="{9D8B030D-6E8A-4147-A177-3AD203B41FA5}">
                      <a16:colId xmlns:a16="http://schemas.microsoft.com/office/drawing/2014/main" val="20002"/>
                    </a:ext>
                  </a:extLst>
                </a:gridCol>
                <a:gridCol w="2428875">
                  <a:extLst>
                    <a:ext uri="{9D8B030D-6E8A-4147-A177-3AD203B41FA5}">
                      <a16:colId xmlns:a16="http://schemas.microsoft.com/office/drawing/2014/main" val="20003"/>
                    </a:ext>
                  </a:extLst>
                </a:gridCol>
              </a:tblGrid>
              <a:tr h="989650">
                <a:tc>
                  <a:txBody>
                    <a:bodyPr/>
                    <a:lstStyle/>
                    <a:p>
                      <a:pPr marL="0" lvl="0" indent="0" algn="ctr" rtl="0">
                        <a:lnSpc>
                          <a:spcPct val="115000"/>
                        </a:lnSpc>
                        <a:spcBef>
                          <a:spcPts val="0"/>
                        </a:spcBef>
                        <a:spcAft>
                          <a:spcPts val="0"/>
                        </a:spcAft>
                        <a:buNone/>
                      </a:pPr>
                      <a:r>
                        <a:rPr lang="es" sz="1000"/>
                        <a:t>Dar explicación</a:t>
                      </a:r>
                      <a:endParaRPr sz="1000"/>
                    </a:p>
                    <a:p>
                      <a:pPr marL="0" lvl="0" indent="0" algn="ctr" rtl="0">
                        <a:lnSpc>
                          <a:spcPct val="115000"/>
                        </a:lnSpc>
                        <a:spcBef>
                          <a:spcPts val="0"/>
                        </a:spcBef>
                        <a:spcAft>
                          <a:spcPts val="0"/>
                        </a:spcAft>
                        <a:buNone/>
                      </a:pPr>
                      <a:r>
                        <a:rPr lang="es" sz="1000"/>
                        <a:t>¿Por qué algo es cómo es?</a:t>
                      </a:r>
                      <a:endParaRPr sz="1000"/>
                    </a:p>
                    <a:p>
                      <a:pPr marL="0" lvl="0" indent="0" algn="ctr" rtl="0">
                        <a:lnSpc>
                          <a:spcPct val="115000"/>
                        </a:lnSpc>
                        <a:spcBef>
                          <a:spcPts val="0"/>
                        </a:spcBef>
                        <a:spcAft>
                          <a:spcPts val="0"/>
                        </a:spcAft>
                        <a:buNone/>
                      </a:pPr>
                      <a:r>
                        <a:rPr lang="es" sz="1000"/>
                        <a:t>Determinar las razones que generan el problema o la situación.</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Resolver un problema</a:t>
                      </a:r>
                      <a:endParaRPr sz="1000"/>
                    </a:p>
                    <a:p>
                      <a:pPr marL="0" lvl="0" indent="0" algn="ctr" rtl="0">
                        <a:lnSpc>
                          <a:spcPct val="115000"/>
                        </a:lnSpc>
                        <a:spcBef>
                          <a:spcPts val="0"/>
                        </a:spcBef>
                        <a:spcAft>
                          <a:spcPts val="0"/>
                        </a:spcAft>
                        <a:buNone/>
                      </a:pPr>
                      <a:r>
                        <a:rPr lang="es" sz="1000"/>
                        <a:t>Explicar de manera detallada cómo se puede abordar y/o solucionar el problema.</a:t>
                      </a:r>
                      <a:endParaRPr sz="1000"/>
                    </a:p>
                    <a:p>
                      <a:pPr marL="0" lvl="0" indent="0" algn="ctr" rtl="0">
                        <a:lnSpc>
                          <a:spcPct val="115000"/>
                        </a:lnSpc>
                        <a:spcBef>
                          <a:spcPts val="0"/>
                        </a:spcBef>
                        <a:spcAft>
                          <a:spcPts val="0"/>
                        </a:spcAft>
                        <a:buNone/>
                      </a:pPr>
                      <a:r>
                        <a:rPr lang="es" sz="1000"/>
                        <a:t> </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Hacer más eficiente o mejorar algo</a:t>
                      </a:r>
                      <a:endParaRPr sz="1000"/>
                    </a:p>
                    <a:p>
                      <a:pPr marL="0" lvl="0" indent="0" algn="ctr" rtl="0">
                        <a:lnSpc>
                          <a:spcPct val="115000"/>
                        </a:lnSpc>
                        <a:spcBef>
                          <a:spcPts val="0"/>
                        </a:spcBef>
                        <a:spcAft>
                          <a:spcPts val="0"/>
                        </a:spcAft>
                        <a:buNone/>
                      </a:pPr>
                      <a:r>
                        <a:rPr lang="es" sz="1000"/>
                        <a:t>Explicar de qué manera se pueden optimizar los procesos para alcanzar el objetivo.</a:t>
                      </a:r>
                      <a:endParaRPr sz="1000"/>
                    </a:p>
                  </a:txBody>
                  <a:tcPr marL="91425" marR="91425" marT="91425" marB="91425"/>
                </a:tc>
                <a:tc>
                  <a:txBody>
                    <a:bodyPr/>
                    <a:lstStyle/>
                    <a:p>
                      <a:pPr marL="0" lvl="0" indent="0" algn="ctr" rtl="0">
                        <a:lnSpc>
                          <a:spcPct val="115000"/>
                        </a:lnSpc>
                        <a:spcBef>
                          <a:spcPts val="0"/>
                        </a:spcBef>
                        <a:spcAft>
                          <a:spcPts val="0"/>
                        </a:spcAft>
                        <a:buNone/>
                      </a:pPr>
                      <a:r>
                        <a:rPr lang="es" sz="1000"/>
                        <a:t>Inventar, innovar,  diseñar o crear algo nuevo</a:t>
                      </a:r>
                      <a:endParaRPr sz="1000"/>
                    </a:p>
                    <a:p>
                      <a:pPr marL="0" lvl="0" indent="0" algn="ctr" rtl="0">
                        <a:lnSpc>
                          <a:spcPct val="115000"/>
                        </a:lnSpc>
                        <a:spcBef>
                          <a:spcPts val="0"/>
                        </a:spcBef>
                        <a:spcAft>
                          <a:spcPts val="0"/>
                        </a:spcAft>
                        <a:buNone/>
                      </a:pPr>
                      <a:r>
                        <a:rPr lang="es" sz="1000"/>
                        <a:t>¿Cómo podría ser diferente?</a:t>
                      </a:r>
                      <a:endParaRPr sz="1000"/>
                    </a:p>
                    <a:p>
                      <a:pPr marL="0" lvl="0" indent="0" algn="ctr" rtl="0">
                        <a:lnSpc>
                          <a:spcPct val="115000"/>
                        </a:lnSpc>
                        <a:spcBef>
                          <a:spcPts val="0"/>
                        </a:spcBef>
                        <a:spcAft>
                          <a:spcPts val="0"/>
                        </a:spcAft>
                        <a:buNone/>
                      </a:pPr>
                      <a:r>
                        <a:rPr lang="es" sz="1000"/>
                        <a:t>¿Qué nuevo producto o propuesta puedo hacer?</a:t>
                      </a:r>
                      <a:endParaRPr sz="1000"/>
                    </a:p>
                  </a:txBody>
                  <a:tcPr marL="91425" marR="91425" marT="91425" marB="91425"/>
                </a:tc>
                <a:extLst>
                  <a:ext uri="{0D108BD9-81ED-4DB2-BD59-A6C34878D82A}">
                    <a16:rowId xmlns:a16="http://schemas.microsoft.com/office/drawing/2014/main" val="10000"/>
                  </a:ext>
                </a:extLst>
              </a:tr>
              <a:tr h="1642200">
                <a:tc gridSpan="4">
                  <a:txBody>
                    <a:bodyPr/>
                    <a:lstStyle/>
                    <a:p>
                      <a:pPr marL="0" lvl="0" indent="0" algn="just" rtl="0">
                        <a:lnSpc>
                          <a:spcPct val="115000"/>
                        </a:lnSpc>
                        <a:spcBef>
                          <a:spcPts val="0"/>
                        </a:spcBef>
                        <a:spcAft>
                          <a:spcPts val="0"/>
                        </a:spcAft>
                        <a:buNone/>
                      </a:pPr>
                      <a:r>
                        <a:rPr lang="es" sz="1000"/>
                        <a:t>Hacer más eficiente o mejorar algo.</a:t>
                      </a:r>
                      <a:endParaRPr sz="1000"/>
                    </a:p>
                    <a:p>
                      <a:pPr marL="0" lvl="0" indent="0" algn="just" rtl="0">
                        <a:lnSpc>
                          <a:spcPct val="115000"/>
                        </a:lnSpc>
                        <a:spcBef>
                          <a:spcPts val="0"/>
                        </a:spcBef>
                        <a:spcAft>
                          <a:spcPts val="0"/>
                        </a:spcAft>
                        <a:buNone/>
                      </a:pPr>
                      <a:r>
                        <a:rPr lang="es" sz="1000"/>
                        <a:t>Las zonas urbanas al ser regiones con una alta densidad poblacional, requieren de una gran cantidad de recursos para su funcionamiento, los cuales pueden ser energéticos, agua, alimentos entre muchos otros.</a:t>
                      </a:r>
                      <a:endParaRPr sz="1000"/>
                    </a:p>
                    <a:p>
                      <a:pPr marL="0" lvl="0" indent="0" algn="just" rtl="0">
                        <a:lnSpc>
                          <a:spcPct val="115000"/>
                        </a:lnSpc>
                        <a:spcBef>
                          <a:spcPts val="0"/>
                        </a:spcBef>
                        <a:spcAft>
                          <a:spcPts val="0"/>
                        </a:spcAft>
                        <a:buNone/>
                      </a:pPr>
                      <a:r>
                        <a:rPr lang="es" sz="1000"/>
                        <a:t>El impacto de las zonas urbanas al medio ambiente se da desde la construcción de inmuebles, caminos y demás infraestructura; y continúa durante todo su uso.</a:t>
                      </a:r>
                      <a:endParaRPr sz="1000"/>
                    </a:p>
                    <a:p>
                      <a:pPr marL="0" lvl="0" indent="0" algn="just" rtl="0">
                        <a:lnSpc>
                          <a:spcPct val="115000"/>
                        </a:lnSpc>
                        <a:spcBef>
                          <a:spcPts val="0"/>
                        </a:spcBef>
                        <a:spcAft>
                          <a:spcPts val="0"/>
                        </a:spcAft>
                        <a:buNone/>
                      </a:pPr>
                      <a:r>
                        <a:rPr lang="es" sz="1000"/>
                        <a:t>De esta forma estamos interesados en reducir el impacto ambiental de nuestra institución.</a:t>
                      </a:r>
                      <a:endParaRPr sz="1000"/>
                    </a:p>
                    <a:p>
                      <a:pPr marL="0" lvl="0" indent="0" algn="just" rtl="0">
                        <a:lnSpc>
                          <a:spcPct val="115000"/>
                        </a:lnSpc>
                        <a:spcBef>
                          <a:spcPts val="0"/>
                        </a:spcBef>
                        <a:spcAft>
                          <a:spcPts val="0"/>
                        </a:spcAft>
                        <a:buNone/>
                      </a:pPr>
                      <a:r>
                        <a:rPr lang="es" sz="1000"/>
                        <a:t>A partir de haber identificado el impacto que tuvo el cambio de uso de suelo y  la construcción de edificio escolar (con todos los servicios que ahí se tienen), se busca definir los puntos en los que cotidianamente se sigue afectando al ambiente para así proponer mejoras y mitigar como colegio nuestras acciones que contribuyen a la  alteración ambiental en nuestro entorno escolar.</a:t>
                      </a:r>
                      <a:endParaRPr sz="1000"/>
                    </a:p>
                  </a:txBody>
                  <a:tcPr marL="91425" marR="91425" marT="91425" marB="91425"/>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sp>
        <p:nvSpPr>
          <p:cNvPr id="356" name="Shape 356"/>
          <p:cNvSpPr txBox="1"/>
          <p:nvPr/>
        </p:nvSpPr>
        <p:spPr>
          <a:xfrm>
            <a:off x="237300" y="1313925"/>
            <a:ext cx="6368700" cy="303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b="1"/>
              <a:t>II. Intención. Sólo una de las propuestas da nombre al proyecto.</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p:nvPr/>
        </p:nvSpPr>
        <p:spPr>
          <a:xfrm>
            <a:off x="373750" y="1309929"/>
            <a:ext cx="7512000" cy="3762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800"/>
              <a:buFont typeface="Arial"/>
              <a:buNone/>
            </a:pPr>
            <a:r>
              <a:rPr lang="es" sz="1800" b="1">
                <a:solidFill>
                  <a:schemeClr val="dk1"/>
                </a:solidFill>
              </a:rPr>
              <a:t>5.g Planeación general</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Planeación día a día</a:t>
            </a:r>
            <a:endParaRPr>
              <a:solidFill>
                <a:schemeClr val="dk1"/>
              </a:solidFill>
            </a:endParaRPr>
          </a:p>
          <a:p>
            <a:pPr marL="457200" marR="0" lvl="0" indent="45720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Seguimiento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Evaluación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r>
              <a:rPr lang="es" sz="1800" b="1"/>
              <a:t>Autoevaluación</a:t>
            </a:r>
            <a:r>
              <a:rPr lang="es" sz="1800" b="1" i="0" u="none" strike="noStrike" cap="none">
                <a:solidFill>
                  <a:srgbClr val="000000"/>
                </a:solidFill>
                <a:latin typeface="Arial"/>
                <a:ea typeface="Arial"/>
                <a:cs typeface="Arial"/>
                <a:sym typeface="Arial"/>
              </a:rPr>
              <a:t> y coevaluación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5.h Reflexión. Grupo interdi</a:t>
            </a:r>
            <a:r>
              <a:rPr lang="es" sz="1800" b="1"/>
              <a:t>sciplinario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5.i 4. Organizador gráfico</a:t>
            </a:r>
            <a:r>
              <a:rPr lang="es" sz="1800" b="1"/>
              <a:t>. P</a:t>
            </a:r>
            <a:r>
              <a:rPr lang="es" sz="1800" b="1" i="0" u="none" strike="noStrike" cap="none">
                <a:solidFill>
                  <a:srgbClr val="000000"/>
                </a:solidFill>
                <a:latin typeface="Arial"/>
                <a:ea typeface="Arial"/>
                <a:cs typeface="Arial"/>
                <a:sym typeface="Arial"/>
              </a:rPr>
              <a:t>reguntas esenciales</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5. Organizador gráfico. Proceso de indagación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6. A.M.E. general</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7. E.I.P. Resumen</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Shape 361"/>
          <p:cNvSpPr txBox="1">
            <a:spLocks noGrp="1"/>
          </p:cNvSpPr>
          <p:nvPr>
            <p:ph type="ctrTitle"/>
          </p:nvPr>
        </p:nvSpPr>
        <p:spPr>
          <a:xfrm>
            <a:off x="109200" y="1334400"/>
            <a:ext cx="6744900" cy="3639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s" sz="1400"/>
              <a:t> </a:t>
            </a:r>
            <a:r>
              <a:rPr lang="es" sz="1050" b="1"/>
              <a:t>III. Objetivo general del proyecto. Toma en cuenta a todas las asignaturas  involucradas</a:t>
            </a:r>
            <a:r>
              <a:rPr lang="es" sz="1400" b="1"/>
              <a:t>.</a:t>
            </a:r>
            <a:endParaRPr/>
          </a:p>
        </p:txBody>
      </p:sp>
      <p:sp>
        <p:nvSpPr>
          <p:cNvPr id="362" name="Shape 362"/>
          <p:cNvSpPr txBox="1">
            <a:spLocks noGrp="1"/>
          </p:cNvSpPr>
          <p:nvPr>
            <p:ph type="subTitle" idx="1"/>
          </p:nvPr>
        </p:nvSpPr>
        <p:spPr>
          <a:xfrm>
            <a:off x="226800" y="1779150"/>
            <a:ext cx="8520600" cy="22119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Clr>
                <a:schemeClr val="dk1"/>
              </a:buClr>
              <a:buSzPts val="1100"/>
              <a:buFont typeface="Arial"/>
              <a:buNone/>
            </a:pPr>
            <a:r>
              <a:rPr lang="es" sz="1000"/>
              <a:t>Reducir el impacto ambiental de las instalaciones del colegio, mediante el uso de diversas técnicas ecológicas para generar una cultura de respeto al medio ambiente.</a:t>
            </a:r>
            <a:endParaRPr sz="1000"/>
          </a:p>
          <a:p>
            <a:pPr marL="0" lvl="0" indent="0" algn="l" rtl="0">
              <a:lnSpc>
                <a:spcPct val="115000"/>
              </a:lnSpc>
              <a:spcBef>
                <a:spcPts val="400"/>
              </a:spcBef>
              <a:spcAft>
                <a:spcPts val="0"/>
              </a:spcAft>
              <a:buClr>
                <a:schemeClr val="dk1"/>
              </a:buClr>
              <a:buSzPts val="1100"/>
              <a:buFont typeface="Arial"/>
              <a:buNone/>
            </a:pPr>
            <a:r>
              <a:rPr lang="es" sz="1000"/>
              <a:t>Objetivo de historia: conocer los sucesos clave que definieron cambios importantes en la zona o municipio, por ejemplo, la época en la que comenzó el crecimiento industrial y que a su vez se relacionó con el crecimiento poblacional.</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taller de lectura y redacción: Identificar y utilizar de las fuentes de información locales, por ejemplo, en las bibliotecas municipales. Aplicar el conocimiento de la materia al elaborar informes de lo investigado, redactar protocolos y reportes de investigación.</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química: Conocer y evaluar los factores químicos del suelo, agua y aire.</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física: Conocer y evaluar los factores físicos del medio ambiente escolar que se han alterado con la construcción de inmueble.</a:t>
            </a:r>
            <a:endParaRPr sz="1000"/>
          </a:p>
          <a:p>
            <a:pPr marL="0" lvl="0" indent="0" algn="l" rtl="0">
              <a:lnSpc>
                <a:spcPct val="115000"/>
              </a:lnSpc>
              <a:spcBef>
                <a:spcPts val="400"/>
              </a:spcBef>
              <a:spcAft>
                <a:spcPts val="0"/>
              </a:spcAft>
              <a:buClr>
                <a:schemeClr val="dk1"/>
              </a:buClr>
              <a:buSzPts val="1100"/>
              <a:buFont typeface="Arial"/>
              <a:buNone/>
            </a:pPr>
            <a:r>
              <a:rPr lang="es" sz="1000"/>
              <a:t>Objetivo para biología: Conocer la diversidad de flora y fauna del entorno escolar. Investigar si existen reportes pasados para determinar cómo se han afectado las especies locales.</a:t>
            </a:r>
            <a:endParaRPr sz="1000"/>
          </a:p>
          <a:p>
            <a:pPr marL="0" lvl="0" indent="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graphicFrame>
        <p:nvGraphicFramePr>
          <p:cNvPr id="367" name="Shape 367"/>
          <p:cNvGraphicFramePr/>
          <p:nvPr/>
        </p:nvGraphicFramePr>
        <p:xfrm>
          <a:off x="223838" y="1610100"/>
          <a:ext cx="8696325" cy="3361322"/>
        </p:xfrm>
        <a:graphic>
          <a:graphicData uri="http://schemas.openxmlformats.org/drawingml/2006/table">
            <a:tbl>
              <a:tblPr>
                <a:noFill/>
                <a:tableStyleId>{75AB78BC-D6EA-4682-BD33-B8B9871F664D}</a:tableStyleId>
              </a:tblPr>
              <a:tblGrid>
                <a:gridCol w="2581275">
                  <a:extLst>
                    <a:ext uri="{9D8B030D-6E8A-4147-A177-3AD203B41FA5}">
                      <a16:colId xmlns:a16="http://schemas.microsoft.com/office/drawing/2014/main" val="20000"/>
                    </a:ext>
                  </a:extLst>
                </a:gridCol>
                <a:gridCol w="2733675">
                  <a:extLst>
                    <a:ext uri="{9D8B030D-6E8A-4147-A177-3AD203B41FA5}">
                      <a16:colId xmlns:a16="http://schemas.microsoft.com/office/drawing/2014/main" val="20001"/>
                    </a:ext>
                  </a:extLst>
                </a:gridCol>
                <a:gridCol w="3381375">
                  <a:extLst>
                    <a:ext uri="{9D8B030D-6E8A-4147-A177-3AD203B41FA5}">
                      <a16:colId xmlns:a16="http://schemas.microsoft.com/office/drawing/2014/main" val="20002"/>
                    </a:ext>
                  </a:extLst>
                </a:gridCol>
              </a:tblGrid>
              <a:tr h="419300">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1025925">
                <a:tc>
                  <a:txBody>
                    <a:bodyPr/>
                    <a:lstStyle/>
                    <a:p>
                      <a:pPr marL="0" lvl="0" indent="0" rtl="0">
                        <a:lnSpc>
                          <a:spcPct val="115000"/>
                        </a:lnSpc>
                        <a:spcBef>
                          <a:spcPts val="0"/>
                        </a:spcBef>
                        <a:spcAft>
                          <a:spcPts val="0"/>
                        </a:spcAft>
                        <a:buNone/>
                      </a:pPr>
                      <a:r>
                        <a:rPr lang="es" sz="1050"/>
                        <a:t>1. Contenidos / Temas</a:t>
                      </a:r>
                      <a:endParaRPr sz="1050"/>
                    </a:p>
                    <a:p>
                      <a:pPr marL="0" lvl="0" indent="0" rtl="0">
                        <a:lnSpc>
                          <a:spcPct val="115000"/>
                        </a:lnSpc>
                        <a:spcBef>
                          <a:spcPts val="0"/>
                        </a:spcBef>
                        <a:spcAft>
                          <a:spcPts val="0"/>
                        </a:spcAft>
                        <a:buNone/>
                      </a:pPr>
                      <a:r>
                        <a:rPr lang="es" sz="1050"/>
                        <a:t>     involucrados.</a:t>
                      </a:r>
                      <a:endParaRPr sz="1050"/>
                    </a:p>
                    <a:p>
                      <a:pPr marL="0" lvl="0" indent="0" rtl="0">
                        <a:lnSpc>
                          <a:spcPct val="115000"/>
                        </a:lnSpc>
                        <a:spcBef>
                          <a:spcPts val="0"/>
                        </a:spcBef>
                        <a:spcAft>
                          <a:spcPts val="0"/>
                        </a:spcAft>
                        <a:buNone/>
                      </a:pPr>
                      <a:r>
                        <a:rPr lang="es" sz="1050"/>
                        <a:t>Temas y contenidos  del  programa, que se consideran.</a:t>
                      </a:r>
                      <a:endParaRPr sz="1050"/>
                    </a:p>
                  </a:txBody>
                  <a:tcPr marL="91425" marR="91425" marT="91425" marB="91425"/>
                </a:tc>
                <a:tc>
                  <a:txBody>
                    <a:bodyPr/>
                    <a:lstStyle/>
                    <a:p>
                      <a:pPr marL="0" lvl="0" indent="0" rtl="0">
                        <a:lnSpc>
                          <a:spcPct val="115000"/>
                        </a:lnSpc>
                        <a:spcBef>
                          <a:spcPts val="0"/>
                        </a:spcBef>
                        <a:spcAft>
                          <a:spcPts val="0"/>
                        </a:spcAft>
                        <a:buNone/>
                      </a:pPr>
                      <a:r>
                        <a:rPr lang="es" sz="1050"/>
                        <a:t>Dimensión ambiental.</a:t>
                      </a:r>
                      <a:endParaRPr sz="1050"/>
                    </a:p>
                    <a:p>
                      <a:pPr marL="0" lvl="0" indent="0" rtl="0">
                        <a:lnSpc>
                          <a:spcPct val="115000"/>
                        </a:lnSpc>
                        <a:spcBef>
                          <a:spcPts val="0"/>
                        </a:spcBef>
                        <a:spcAft>
                          <a:spcPts val="0"/>
                        </a:spcAft>
                        <a:buNone/>
                      </a:pPr>
                      <a:r>
                        <a:rPr lang="es" sz="1050"/>
                        <a:t>Desarrollo sustentable.</a:t>
                      </a:r>
                      <a:endParaRPr sz="1050"/>
                    </a:p>
                    <a:p>
                      <a:pPr marL="0" lvl="0" indent="0" rtl="0">
                        <a:lnSpc>
                          <a:spcPct val="115000"/>
                        </a:lnSpc>
                        <a:spcBef>
                          <a:spcPts val="0"/>
                        </a:spcBef>
                        <a:spcAft>
                          <a:spcPts val="0"/>
                        </a:spcAft>
                        <a:buNone/>
                      </a:pPr>
                      <a:r>
                        <a:rPr lang="es" sz="1050"/>
                        <a:t>Diversidad de México.</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Información financiera</a:t>
                      </a:r>
                      <a:endParaRPr sz="1050"/>
                    </a:p>
                    <a:p>
                      <a:pPr marL="0" lvl="0" indent="0" rtl="0">
                        <a:lnSpc>
                          <a:spcPct val="115000"/>
                        </a:lnSpc>
                        <a:spcBef>
                          <a:spcPts val="0"/>
                        </a:spcBef>
                        <a:spcAft>
                          <a:spcPts val="0"/>
                        </a:spcAft>
                        <a:buNone/>
                      </a:pPr>
                      <a:r>
                        <a:rPr lang="es" sz="1050"/>
                        <a:t>Normas ecológicas</a:t>
                      </a:r>
                      <a:endParaRPr sz="1050"/>
                    </a:p>
                  </a:txBody>
                  <a:tcPr marL="91425" marR="91425" marT="91425" marB="91425"/>
                </a:tc>
                <a:extLst>
                  <a:ext uri="{0D108BD9-81ED-4DB2-BD59-A6C34878D82A}">
                    <a16:rowId xmlns:a16="http://schemas.microsoft.com/office/drawing/2014/main" val="10001"/>
                  </a:ext>
                </a:extLst>
              </a:tr>
              <a:tr h="1708675">
                <a:tc>
                  <a:txBody>
                    <a:bodyPr/>
                    <a:lstStyle/>
                    <a:p>
                      <a:pPr marL="0" lvl="0" indent="0" rtl="0">
                        <a:lnSpc>
                          <a:spcPct val="115000"/>
                        </a:lnSpc>
                        <a:spcBef>
                          <a:spcPts val="0"/>
                        </a:spcBef>
                        <a:spcAft>
                          <a:spcPts val="0"/>
                        </a:spcAft>
                        <a:buNone/>
                      </a:pPr>
                      <a:r>
                        <a:rPr lang="es" sz="1050"/>
                        <a:t>2. Conceptos clave,</a:t>
                      </a:r>
                      <a:endParaRPr sz="1050"/>
                    </a:p>
                    <a:p>
                      <a:pPr marL="0" lvl="0" indent="0" rtl="0">
                        <a:lnSpc>
                          <a:spcPct val="115000"/>
                        </a:lnSpc>
                        <a:spcBef>
                          <a:spcPts val="0"/>
                        </a:spcBef>
                        <a:spcAft>
                          <a:spcPts val="0"/>
                        </a:spcAft>
                        <a:buNone/>
                      </a:pPr>
                      <a:r>
                        <a:rPr lang="es" sz="1050"/>
                        <a:t>     trascendentales.</a:t>
                      </a:r>
                      <a:endParaRPr sz="1050"/>
                    </a:p>
                    <a:p>
                      <a:pPr marL="0" lvl="0" indent="0" rtl="0">
                        <a:lnSpc>
                          <a:spcPct val="115000"/>
                        </a:lnSpc>
                        <a:spcBef>
                          <a:spcPts val="0"/>
                        </a:spcBef>
                        <a:spcAft>
                          <a:spcPts val="0"/>
                        </a:spcAft>
                        <a:buNone/>
                      </a:pPr>
                      <a:r>
                        <a:rPr lang="es" sz="1050"/>
                        <a:t>Conceptos básicos que surgen  del proyecto,  permiten la comprensión del mismo y  pueden ser transferibles a otros ámbitos.</a:t>
                      </a:r>
                      <a:endParaRPr sz="1050"/>
                    </a:p>
                    <a:p>
                      <a:pPr marL="0" lvl="0" indent="0" rtl="0">
                        <a:lnSpc>
                          <a:spcPct val="115000"/>
                        </a:lnSpc>
                        <a:spcBef>
                          <a:spcPts val="0"/>
                        </a:spcBef>
                        <a:spcAft>
                          <a:spcPts val="0"/>
                        </a:spcAft>
                        <a:buNone/>
                      </a:pPr>
                      <a:r>
                        <a:rPr lang="es" sz="1050"/>
                        <a:t>Se consideran parte de un  Glosario.</a:t>
                      </a:r>
                      <a:endParaRPr sz="1050"/>
                    </a:p>
                  </a:txBody>
                  <a:tcPr marL="91425" marR="91425" marT="91425" marB="91425"/>
                </a:tc>
                <a:tc>
                  <a:txBody>
                    <a:bodyPr/>
                    <a:lstStyle/>
                    <a:p>
                      <a:pPr marL="0" lvl="0" indent="0" rtl="0">
                        <a:lnSpc>
                          <a:spcPct val="115000"/>
                        </a:lnSpc>
                        <a:spcBef>
                          <a:spcPts val="0"/>
                        </a:spcBef>
                        <a:spcAft>
                          <a:spcPts val="0"/>
                        </a:spcAft>
                        <a:buNone/>
                      </a:pPr>
                      <a:r>
                        <a:rPr lang="es" sz="1050"/>
                        <a:t>Cambio de uso de suelo</a:t>
                      </a:r>
                      <a:endParaRPr sz="1050"/>
                    </a:p>
                    <a:p>
                      <a:pPr marL="0" lvl="0" indent="0" rtl="0">
                        <a:lnSpc>
                          <a:spcPct val="115000"/>
                        </a:lnSpc>
                        <a:spcBef>
                          <a:spcPts val="0"/>
                        </a:spcBef>
                        <a:spcAft>
                          <a:spcPts val="0"/>
                        </a:spcAft>
                        <a:buNone/>
                      </a:pPr>
                      <a:r>
                        <a:rPr lang="es" sz="1050"/>
                        <a:t>Mitigación</a:t>
                      </a:r>
                      <a:endParaRPr sz="1050"/>
                    </a:p>
                    <a:p>
                      <a:pPr marL="0" lvl="0" indent="0" rtl="0">
                        <a:lnSpc>
                          <a:spcPct val="115000"/>
                        </a:lnSpc>
                        <a:spcBef>
                          <a:spcPts val="0"/>
                        </a:spcBef>
                        <a:spcAft>
                          <a:spcPts val="0"/>
                        </a:spcAft>
                        <a:buNone/>
                      </a:pPr>
                      <a:r>
                        <a:rPr lang="es" sz="1050"/>
                        <a:t>Diversidad alfa, beta y gamma</a:t>
                      </a:r>
                      <a:endParaRPr sz="1050"/>
                    </a:p>
                    <a:p>
                      <a:pPr marL="0" lvl="0" indent="0" rtl="0">
                        <a:lnSpc>
                          <a:spcPct val="115000"/>
                        </a:lnSpc>
                        <a:spcBef>
                          <a:spcPts val="0"/>
                        </a:spcBef>
                        <a:spcAft>
                          <a:spcPts val="0"/>
                        </a:spcAft>
                        <a:buNone/>
                      </a:pPr>
                      <a:r>
                        <a:rPr lang="es" sz="1050"/>
                        <a:t>Flora</a:t>
                      </a:r>
                      <a:endParaRPr sz="1050"/>
                    </a:p>
                    <a:p>
                      <a:pPr marL="0" lvl="0" indent="0" rtl="0">
                        <a:lnSpc>
                          <a:spcPct val="115000"/>
                        </a:lnSpc>
                        <a:spcBef>
                          <a:spcPts val="0"/>
                        </a:spcBef>
                        <a:spcAft>
                          <a:spcPts val="0"/>
                        </a:spcAft>
                        <a:buNone/>
                      </a:pPr>
                      <a:r>
                        <a:rPr lang="es" sz="1050"/>
                        <a:t>Fauna</a:t>
                      </a:r>
                      <a:endParaRPr sz="1050"/>
                    </a:p>
                    <a:p>
                      <a:pPr marL="0" lvl="0" indent="0" rtl="0">
                        <a:lnSpc>
                          <a:spcPct val="115000"/>
                        </a:lnSpc>
                        <a:spcBef>
                          <a:spcPts val="0"/>
                        </a:spcBef>
                        <a:spcAft>
                          <a:spcPts val="0"/>
                        </a:spcAft>
                        <a:buNone/>
                      </a:pPr>
                      <a:r>
                        <a:rPr lang="es" sz="1050"/>
                        <a:t>Recursos naturales</a:t>
                      </a:r>
                      <a:endParaRPr sz="1050"/>
                    </a:p>
                    <a:p>
                      <a:pPr marL="0" lvl="0" indent="0" rtl="0">
                        <a:lnSpc>
                          <a:spcPct val="115000"/>
                        </a:lnSpc>
                        <a:spcBef>
                          <a:spcPts val="0"/>
                        </a:spcBef>
                        <a:spcAft>
                          <a:spcPts val="0"/>
                        </a:spcAft>
                        <a:buNone/>
                      </a:pPr>
                      <a:r>
                        <a:rPr lang="es" sz="1050"/>
                        <a:t>Bienes ambientales</a:t>
                      </a:r>
                      <a:endParaRPr sz="1050"/>
                    </a:p>
                    <a:p>
                      <a:pPr marL="0" lvl="0" indent="0" rtl="0">
                        <a:lnSpc>
                          <a:spcPct val="115000"/>
                        </a:lnSpc>
                        <a:spcBef>
                          <a:spcPts val="0"/>
                        </a:spcBef>
                        <a:spcAft>
                          <a:spcPts val="0"/>
                        </a:spcAft>
                        <a:buNone/>
                      </a:pPr>
                      <a:r>
                        <a:rPr lang="es" sz="1050"/>
                        <a:t>Servicios ambientales</a:t>
                      </a:r>
                      <a:endParaRPr sz="1050"/>
                    </a:p>
                    <a:p>
                      <a:pPr marL="0" lvl="0" indent="0" rtl="0">
                        <a:lnSpc>
                          <a:spcPct val="115000"/>
                        </a:lnSpc>
                        <a:spcBef>
                          <a:spcPts val="0"/>
                        </a:spcBef>
                        <a:spcAft>
                          <a:spcPts val="0"/>
                        </a:spcAft>
                        <a:buNone/>
                      </a:pPr>
                      <a:r>
                        <a:rPr lang="es" sz="1050"/>
                        <a:t>Sustentabilidad</a:t>
                      </a:r>
                      <a:endParaRPr sz="1050"/>
                    </a:p>
                  </a:txBody>
                  <a:tcPr marL="91425" marR="91425" marT="91425" marB="91425"/>
                </a:tc>
                <a:tc>
                  <a:txBody>
                    <a:bodyPr/>
                    <a:lstStyle/>
                    <a:p>
                      <a:pPr marL="0" lvl="0" indent="0" rtl="0">
                        <a:lnSpc>
                          <a:spcPct val="115000"/>
                        </a:lnSpc>
                        <a:spcBef>
                          <a:spcPts val="0"/>
                        </a:spcBef>
                        <a:spcAft>
                          <a:spcPts val="0"/>
                        </a:spcAft>
                        <a:buNone/>
                      </a:pPr>
                      <a:r>
                        <a:rPr lang="es" sz="1050"/>
                        <a:t>Percepción del color</a:t>
                      </a:r>
                      <a:endParaRPr sz="1050"/>
                    </a:p>
                    <a:p>
                      <a:pPr marL="0" lvl="0" indent="0" rtl="0">
                        <a:lnSpc>
                          <a:spcPct val="115000"/>
                        </a:lnSpc>
                        <a:spcBef>
                          <a:spcPts val="0"/>
                        </a:spcBef>
                        <a:spcAft>
                          <a:spcPts val="0"/>
                        </a:spcAft>
                        <a:buNone/>
                      </a:pPr>
                      <a:r>
                        <a:rPr lang="es" sz="1050"/>
                        <a:t>Percepción de la forma</a:t>
                      </a:r>
                      <a:endParaRPr sz="1050"/>
                    </a:p>
                    <a:p>
                      <a:pPr marL="0" lvl="0" indent="0" rtl="0">
                        <a:lnSpc>
                          <a:spcPct val="115000"/>
                        </a:lnSpc>
                        <a:spcBef>
                          <a:spcPts val="0"/>
                        </a:spcBef>
                        <a:spcAft>
                          <a:spcPts val="0"/>
                        </a:spcAft>
                        <a:buNone/>
                      </a:pPr>
                      <a:r>
                        <a:rPr lang="es" sz="1050"/>
                        <a:t>Modelo mental</a:t>
                      </a:r>
                      <a:endParaRPr sz="1050"/>
                    </a:p>
                    <a:p>
                      <a:pPr marL="0" lvl="0" indent="0" rtl="0">
                        <a:lnSpc>
                          <a:spcPct val="115000"/>
                        </a:lnSpc>
                        <a:spcBef>
                          <a:spcPts val="0"/>
                        </a:spcBef>
                        <a:spcAft>
                          <a:spcPts val="0"/>
                        </a:spcAft>
                        <a:buNone/>
                      </a:pPr>
                      <a:r>
                        <a:rPr lang="es" sz="1050"/>
                        <a:t>Finanzas</a:t>
                      </a:r>
                      <a:endParaRPr sz="1050"/>
                    </a:p>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2"/>
                  </a:ext>
                </a:extLst>
              </a:tr>
            </a:tbl>
          </a:graphicData>
        </a:graphic>
      </p:graphicFrame>
      <p:sp>
        <p:nvSpPr>
          <p:cNvPr id="368" name="Shape 368"/>
          <p:cNvSpPr txBox="1"/>
          <p:nvPr/>
        </p:nvSpPr>
        <p:spPr>
          <a:xfrm>
            <a:off x="163600" y="1222000"/>
            <a:ext cx="5477400" cy="29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b="1">
                <a:solidFill>
                  <a:schemeClr val="dk1"/>
                </a:solidFill>
              </a:rPr>
              <a:t>IV. Disciplinas involucradas en el  trabajo interdisciplinario</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aphicFrame>
        <p:nvGraphicFramePr>
          <p:cNvPr id="373" name="Shape 373"/>
          <p:cNvGraphicFramePr/>
          <p:nvPr/>
        </p:nvGraphicFramePr>
        <p:xfrm>
          <a:off x="558250" y="1339800"/>
          <a:ext cx="8585750" cy="3299555"/>
        </p:xfrm>
        <a:graphic>
          <a:graphicData uri="http://schemas.openxmlformats.org/drawingml/2006/table">
            <a:tbl>
              <a:tblPr>
                <a:noFill/>
                <a:tableStyleId>{75AB78BC-D6EA-4682-BD33-B8B9871F664D}</a:tableStyleId>
              </a:tblPr>
              <a:tblGrid>
                <a:gridCol w="2555750">
                  <a:extLst>
                    <a:ext uri="{9D8B030D-6E8A-4147-A177-3AD203B41FA5}">
                      <a16:colId xmlns:a16="http://schemas.microsoft.com/office/drawing/2014/main" val="20000"/>
                    </a:ext>
                  </a:extLst>
                </a:gridCol>
                <a:gridCol w="2695525">
                  <a:extLst>
                    <a:ext uri="{9D8B030D-6E8A-4147-A177-3AD203B41FA5}">
                      <a16:colId xmlns:a16="http://schemas.microsoft.com/office/drawing/2014/main" val="20001"/>
                    </a:ext>
                  </a:extLst>
                </a:gridCol>
                <a:gridCol w="3334475">
                  <a:extLst>
                    <a:ext uri="{9D8B030D-6E8A-4147-A177-3AD203B41FA5}">
                      <a16:colId xmlns:a16="http://schemas.microsoft.com/office/drawing/2014/main" val="20002"/>
                    </a:ext>
                  </a:extLst>
                </a:gridCol>
              </a:tblGrid>
              <a:tr h="361325">
                <a:tc>
                  <a:txBody>
                    <a:bodyPr/>
                    <a:lstStyle/>
                    <a:p>
                      <a:pPr marL="0" lvl="0" indent="0" algn="ctr" rtl="0">
                        <a:lnSpc>
                          <a:spcPct val="115000"/>
                        </a:lnSpc>
                        <a:spcBef>
                          <a:spcPts val="0"/>
                        </a:spcBef>
                        <a:spcAft>
                          <a:spcPts val="0"/>
                        </a:spcAft>
                        <a:buNone/>
                      </a:pPr>
                      <a:r>
                        <a:rPr lang="es" sz="1050"/>
                        <a:t>Disciplinas:</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910775">
                <a:tc>
                  <a:txBody>
                    <a:bodyPr/>
                    <a:lstStyle/>
                    <a:p>
                      <a:pPr marL="0" lvl="0" indent="0" rtl="0">
                        <a:lnSpc>
                          <a:spcPct val="115000"/>
                        </a:lnSpc>
                        <a:spcBef>
                          <a:spcPts val="0"/>
                        </a:spcBef>
                        <a:spcAft>
                          <a:spcPts val="0"/>
                        </a:spcAft>
                        <a:buNone/>
                      </a:pPr>
                      <a:r>
                        <a:rPr lang="es" sz="1050"/>
                        <a:t>3. Objetivos o propósitos alcanzados.</a:t>
                      </a:r>
                      <a:endParaRPr sz="1050"/>
                    </a:p>
                  </a:txBody>
                  <a:tcPr marL="91425" marR="91425" marT="91425" marB="91425"/>
                </a:tc>
                <a:tc>
                  <a:txBody>
                    <a:bodyPr/>
                    <a:lstStyle/>
                    <a:p>
                      <a:pPr marL="0" lvl="0" indent="0" rtl="0">
                        <a:lnSpc>
                          <a:spcPct val="115000"/>
                        </a:lnSpc>
                        <a:spcBef>
                          <a:spcPts val="0"/>
                        </a:spcBef>
                        <a:spcAft>
                          <a:spcPts val="0"/>
                        </a:spcAft>
                        <a:buNone/>
                      </a:pPr>
                      <a:r>
                        <a:rPr lang="es" sz="1050"/>
                        <a:t>Conocer los puntos en los que el edificio impacta de manera negativa al ambiente, proponer y aplicar medidas de mitigación.</a:t>
                      </a:r>
                      <a:endParaRPr sz="1050"/>
                    </a:p>
                  </a:txBody>
                  <a:tcPr marL="91425" marR="91425" marT="91425" marB="91425"/>
                </a:tc>
                <a:tc>
                  <a:txBody>
                    <a:bodyPr/>
                    <a:lstStyle/>
                    <a:p>
                      <a:pPr marL="0" lvl="0" indent="0" rtl="0">
                        <a:lnSpc>
                          <a:spcPct val="115000"/>
                        </a:lnSpc>
                        <a:spcBef>
                          <a:spcPts val="0"/>
                        </a:spcBef>
                        <a:spcAft>
                          <a:spcPts val="0"/>
                        </a:spcAft>
                        <a:buNone/>
                      </a:pPr>
                      <a:r>
                        <a:rPr lang="es" sz="1050"/>
                        <a:t>Integración de conocimientos</a:t>
                      </a:r>
                      <a:endParaRPr sz="1050"/>
                    </a:p>
                    <a:p>
                      <a:pPr marL="0" lvl="0" indent="0" rtl="0">
                        <a:lnSpc>
                          <a:spcPct val="115000"/>
                        </a:lnSpc>
                        <a:spcBef>
                          <a:spcPts val="0"/>
                        </a:spcBef>
                        <a:spcAft>
                          <a:spcPts val="0"/>
                        </a:spcAft>
                        <a:buNone/>
                      </a:pPr>
                      <a:r>
                        <a:rPr lang="es" sz="1050"/>
                        <a:t>Desarrollo de habilidades y valores</a:t>
                      </a:r>
                      <a:endParaRPr sz="1050"/>
                    </a:p>
                    <a:p>
                      <a:pPr marL="0" lvl="0" indent="0" rtl="0">
                        <a:lnSpc>
                          <a:spcPct val="115000"/>
                        </a:lnSpc>
                        <a:spcBef>
                          <a:spcPts val="0"/>
                        </a:spcBef>
                        <a:spcAft>
                          <a:spcPts val="0"/>
                        </a:spcAft>
                        <a:buNone/>
                      </a:pPr>
                      <a:r>
                        <a:rPr lang="es" sz="1050"/>
                        <a:t>Elaboración de presupuestos</a:t>
                      </a:r>
                      <a:endParaRPr sz="1050"/>
                    </a:p>
                  </a:txBody>
                  <a:tcPr marL="91425" marR="91425" marT="91425" marB="91425"/>
                </a:tc>
                <a:extLst>
                  <a:ext uri="{0D108BD9-81ED-4DB2-BD59-A6C34878D82A}">
                    <a16:rowId xmlns:a16="http://schemas.microsoft.com/office/drawing/2014/main" val="10001"/>
                  </a:ext>
                </a:extLst>
              </a:tr>
              <a:tr h="1181675">
                <a:tc>
                  <a:txBody>
                    <a:bodyPr/>
                    <a:lstStyle/>
                    <a:p>
                      <a:pPr marL="0" lvl="0" indent="0" rtl="0">
                        <a:lnSpc>
                          <a:spcPct val="115000"/>
                        </a:lnSpc>
                        <a:spcBef>
                          <a:spcPts val="0"/>
                        </a:spcBef>
                        <a:spcAft>
                          <a:spcPts val="0"/>
                        </a:spcAft>
                        <a:buNone/>
                      </a:pPr>
                      <a:r>
                        <a:rPr lang="es" sz="1050"/>
                        <a:t>4. Evaluación.</a:t>
                      </a:r>
                      <a:endParaRPr sz="1050"/>
                    </a:p>
                    <a:p>
                      <a:pPr marL="0" lvl="0" indent="0" rtl="0">
                        <a:lnSpc>
                          <a:spcPct val="115000"/>
                        </a:lnSpc>
                        <a:spcBef>
                          <a:spcPts val="0"/>
                        </a:spcBef>
                        <a:spcAft>
                          <a:spcPts val="0"/>
                        </a:spcAft>
                        <a:buNone/>
                      </a:pPr>
                      <a:r>
                        <a:rPr lang="es" sz="1050"/>
                        <a:t>    Productos /evidencias</a:t>
                      </a:r>
                      <a:endParaRPr sz="1050"/>
                    </a:p>
                    <a:p>
                      <a:pPr marL="0" lvl="0" indent="0" rtl="0">
                        <a:lnSpc>
                          <a:spcPct val="115000"/>
                        </a:lnSpc>
                        <a:spcBef>
                          <a:spcPts val="0"/>
                        </a:spcBef>
                        <a:spcAft>
                          <a:spcPts val="0"/>
                        </a:spcAft>
                        <a:buNone/>
                      </a:pPr>
                      <a:r>
                        <a:rPr lang="es" sz="1050"/>
                        <a:t>    de aprendizaje, que</a:t>
                      </a:r>
                      <a:endParaRPr sz="1050"/>
                    </a:p>
                    <a:p>
                      <a:pPr marL="0" lvl="0" indent="0" rtl="0">
                        <a:lnSpc>
                          <a:spcPct val="115000"/>
                        </a:lnSpc>
                        <a:spcBef>
                          <a:spcPts val="0"/>
                        </a:spcBef>
                        <a:spcAft>
                          <a:spcPts val="0"/>
                        </a:spcAft>
                        <a:buNone/>
                      </a:pPr>
                      <a:r>
                        <a:rPr lang="es" sz="1050"/>
                        <a:t>    demuestran el avance</a:t>
                      </a:r>
                      <a:endParaRPr sz="1050"/>
                    </a:p>
                    <a:p>
                      <a:pPr marL="0" lvl="0" indent="0" rtl="0">
                        <a:lnSpc>
                          <a:spcPct val="115000"/>
                        </a:lnSpc>
                        <a:spcBef>
                          <a:spcPts val="0"/>
                        </a:spcBef>
                        <a:spcAft>
                          <a:spcPts val="0"/>
                        </a:spcAft>
                        <a:buNone/>
                      </a:pPr>
                      <a:r>
                        <a:rPr lang="es" sz="1050"/>
                        <a:t>    en el proceso y el logro</a:t>
                      </a:r>
                      <a:endParaRPr sz="1050"/>
                    </a:p>
                    <a:p>
                      <a:pPr marL="0" lvl="0" indent="0" rtl="0">
                        <a:lnSpc>
                          <a:spcPct val="115000"/>
                        </a:lnSpc>
                        <a:spcBef>
                          <a:spcPts val="0"/>
                        </a:spcBef>
                        <a:spcAft>
                          <a:spcPts val="0"/>
                        </a:spcAft>
                        <a:buNone/>
                      </a:pPr>
                      <a:r>
                        <a:rPr lang="es" sz="1050"/>
                        <a:t>    del objetivo   propuesto.</a:t>
                      </a:r>
                      <a:endParaRPr sz="1050"/>
                    </a:p>
                  </a:txBody>
                  <a:tcPr marL="91425" marR="91425" marT="91425" marB="91425"/>
                </a:tc>
                <a:tc>
                  <a:txBody>
                    <a:bodyPr/>
                    <a:lstStyle/>
                    <a:p>
                      <a:pPr marL="0" lvl="0" indent="0" rtl="0">
                        <a:lnSpc>
                          <a:spcPct val="115000"/>
                        </a:lnSpc>
                        <a:spcBef>
                          <a:spcPts val="0"/>
                        </a:spcBef>
                        <a:spcAft>
                          <a:spcPts val="0"/>
                        </a:spcAft>
                        <a:buNone/>
                      </a:pPr>
                      <a:r>
                        <a:rPr lang="es" sz="1050"/>
                        <a:t>Investigación documental</a:t>
                      </a:r>
                      <a:endParaRPr sz="1050"/>
                    </a:p>
                    <a:p>
                      <a:pPr marL="0" lvl="0" indent="0" rtl="0">
                        <a:lnSpc>
                          <a:spcPct val="115000"/>
                        </a:lnSpc>
                        <a:spcBef>
                          <a:spcPts val="0"/>
                        </a:spcBef>
                        <a:spcAft>
                          <a:spcPts val="0"/>
                        </a:spcAft>
                        <a:buNone/>
                      </a:pPr>
                      <a:r>
                        <a:rPr lang="es" sz="1050"/>
                        <a:t>Análisis físico, químico y biológico</a:t>
                      </a:r>
                      <a:endParaRPr sz="1050"/>
                    </a:p>
                    <a:p>
                      <a:pPr marL="0" lvl="0" indent="0" rtl="0">
                        <a:lnSpc>
                          <a:spcPct val="115000"/>
                        </a:lnSpc>
                        <a:spcBef>
                          <a:spcPts val="0"/>
                        </a:spcBef>
                        <a:spcAft>
                          <a:spcPts val="0"/>
                        </a:spcAft>
                        <a:buNone/>
                      </a:pPr>
                      <a:r>
                        <a:rPr lang="es" sz="1050"/>
                        <a:t>Propuestas de mitigación</a:t>
                      </a:r>
                      <a:endParaRPr sz="1050"/>
                    </a:p>
                    <a:p>
                      <a:pPr marL="0" lvl="0" indent="0" rtl="0">
                        <a:lnSpc>
                          <a:spcPct val="115000"/>
                        </a:lnSpc>
                        <a:spcBef>
                          <a:spcPts val="0"/>
                        </a:spcBef>
                        <a:spcAft>
                          <a:spcPts val="0"/>
                        </a:spcAft>
                        <a:buNone/>
                      </a:pPr>
                      <a:r>
                        <a:rPr lang="es" sz="1050"/>
                        <a:t>Acciones de mitigación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Listas de asistencia a reuniones</a:t>
                      </a:r>
                      <a:endParaRPr sz="1050"/>
                    </a:p>
                    <a:p>
                      <a:pPr marL="0" lvl="0" indent="0" rtl="0">
                        <a:lnSpc>
                          <a:spcPct val="115000"/>
                        </a:lnSpc>
                        <a:spcBef>
                          <a:spcPts val="0"/>
                        </a:spcBef>
                        <a:spcAft>
                          <a:spcPts val="0"/>
                        </a:spcAft>
                        <a:buNone/>
                      </a:pPr>
                      <a:r>
                        <a:rPr lang="es" sz="1050"/>
                        <a:t>Reglas de trabajo</a:t>
                      </a:r>
                      <a:endParaRPr sz="1050"/>
                    </a:p>
                    <a:p>
                      <a:pPr marL="0" lvl="0" indent="0" rtl="0">
                        <a:lnSpc>
                          <a:spcPct val="115000"/>
                        </a:lnSpc>
                        <a:spcBef>
                          <a:spcPts val="0"/>
                        </a:spcBef>
                        <a:spcAft>
                          <a:spcPts val="0"/>
                        </a:spcAft>
                        <a:buNone/>
                      </a:pPr>
                      <a:r>
                        <a:rPr lang="es" sz="1050"/>
                        <a:t>bitácora</a:t>
                      </a:r>
                      <a:endParaRPr sz="1050"/>
                    </a:p>
                    <a:p>
                      <a:pPr marL="0" lvl="0" indent="0" rtl="0">
                        <a:lnSpc>
                          <a:spcPct val="115000"/>
                        </a:lnSpc>
                        <a:spcBef>
                          <a:spcPts val="0"/>
                        </a:spcBef>
                        <a:spcAft>
                          <a:spcPts val="0"/>
                        </a:spcAft>
                        <a:buNone/>
                      </a:pPr>
                      <a:r>
                        <a:rPr lang="es" sz="1050"/>
                        <a:t>Proyecto final</a:t>
                      </a:r>
                      <a:endParaRPr sz="1050"/>
                    </a:p>
                  </a:txBody>
                  <a:tcPr marL="91425" marR="91425" marT="91425" marB="91425"/>
                </a:tc>
                <a:extLst>
                  <a:ext uri="{0D108BD9-81ED-4DB2-BD59-A6C34878D82A}">
                    <a16:rowId xmlns:a16="http://schemas.microsoft.com/office/drawing/2014/main" val="10002"/>
                  </a:ext>
                </a:extLst>
              </a:tr>
              <a:tr h="675975">
                <a:tc>
                  <a:txBody>
                    <a:bodyPr/>
                    <a:lstStyle/>
                    <a:p>
                      <a:pPr marL="0" lvl="0" indent="0" rtl="0">
                        <a:lnSpc>
                          <a:spcPct val="115000"/>
                        </a:lnSpc>
                        <a:spcBef>
                          <a:spcPts val="0"/>
                        </a:spcBef>
                        <a:spcAft>
                          <a:spcPts val="0"/>
                        </a:spcAft>
                        <a:buNone/>
                      </a:pPr>
                      <a:r>
                        <a:rPr lang="es" sz="1050"/>
                        <a:t>5. Tipos y herramientas de</a:t>
                      </a:r>
                      <a:endParaRPr sz="1050"/>
                    </a:p>
                    <a:p>
                      <a:pPr marL="0" lvl="0" indent="0" rtl="0">
                        <a:lnSpc>
                          <a:spcPct val="115000"/>
                        </a:lnSpc>
                        <a:spcBef>
                          <a:spcPts val="0"/>
                        </a:spcBef>
                        <a:spcAft>
                          <a:spcPts val="0"/>
                        </a:spcAft>
                        <a:buNone/>
                      </a:pPr>
                      <a:r>
                        <a:rPr lang="es" sz="1050"/>
                        <a:t>    evaluación.</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Protocolos e informes finales.</a:t>
                      </a:r>
                      <a:endParaRPr sz="1050"/>
                    </a:p>
                  </a:txBody>
                  <a:tcPr marL="91425" marR="91425" marT="91425" marB="91425"/>
                </a:tc>
                <a:tc>
                  <a:txBody>
                    <a:bodyPr/>
                    <a:lstStyle/>
                    <a:p>
                      <a:pPr marL="0" lvl="0" indent="0" rtl="0">
                        <a:lnSpc>
                          <a:spcPct val="115000"/>
                        </a:lnSpc>
                        <a:spcBef>
                          <a:spcPts val="0"/>
                        </a:spcBef>
                        <a:spcAft>
                          <a:spcPts val="0"/>
                        </a:spcAft>
                        <a:buNone/>
                      </a:pPr>
                      <a:r>
                        <a:rPr lang="es" sz="1050"/>
                        <a:t>Trabajo en equipo</a:t>
                      </a:r>
                      <a:endParaRPr sz="1050"/>
                    </a:p>
                    <a:p>
                      <a:pPr marL="0" lvl="0" indent="0" rtl="0">
                        <a:lnSpc>
                          <a:spcPct val="115000"/>
                        </a:lnSpc>
                        <a:spcBef>
                          <a:spcPts val="0"/>
                        </a:spcBef>
                        <a:spcAft>
                          <a:spcPts val="0"/>
                        </a:spcAft>
                        <a:buNone/>
                      </a:pPr>
                      <a:r>
                        <a:rPr lang="es" sz="1050"/>
                        <a:t>Búsqueda de información</a:t>
                      </a:r>
                      <a:endParaRPr sz="1050"/>
                    </a:p>
                    <a:p>
                      <a:pPr marL="0" lvl="0" indent="0" rtl="0">
                        <a:lnSpc>
                          <a:spcPct val="115000"/>
                        </a:lnSpc>
                        <a:spcBef>
                          <a:spcPts val="0"/>
                        </a:spcBef>
                        <a:spcAft>
                          <a:spcPts val="0"/>
                        </a:spcAft>
                        <a:buNone/>
                      </a:pPr>
                      <a:r>
                        <a:rPr lang="es" sz="1050"/>
                        <a:t>Presentación de proyecto</a:t>
                      </a:r>
                      <a:endParaRPr sz="105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subTitle" idx="1"/>
          </p:nvPr>
        </p:nvSpPr>
        <p:spPr>
          <a:xfrm>
            <a:off x="120700" y="1244050"/>
            <a:ext cx="5592900" cy="46110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s" sz="1400"/>
              <a:t>v. Esquema del proceso de construcción del proyecto por disciplinas</a:t>
            </a:r>
            <a:endParaRPr sz="1400"/>
          </a:p>
        </p:txBody>
      </p:sp>
      <p:graphicFrame>
        <p:nvGraphicFramePr>
          <p:cNvPr id="379" name="Shape 379"/>
          <p:cNvGraphicFramePr/>
          <p:nvPr/>
        </p:nvGraphicFramePr>
        <p:xfrm>
          <a:off x="271450" y="1571700"/>
          <a:ext cx="8764850" cy="3675768"/>
        </p:xfrm>
        <a:graphic>
          <a:graphicData uri="http://schemas.openxmlformats.org/drawingml/2006/table">
            <a:tbl>
              <a:tblPr>
                <a:noFill/>
                <a:tableStyleId>{75AB78BC-D6EA-4682-BD33-B8B9871F664D}</a:tableStyleId>
              </a:tblPr>
              <a:tblGrid>
                <a:gridCol w="2611025">
                  <a:extLst>
                    <a:ext uri="{9D8B030D-6E8A-4147-A177-3AD203B41FA5}">
                      <a16:colId xmlns:a16="http://schemas.microsoft.com/office/drawing/2014/main" val="20000"/>
                    </a:ext>
                  </a:extLst>
                </a:gridCol>
                <a:gridCol w="3406925">
                  <a:extLst>
                    <a:ext uri="{9D8B030D-6E8A-4147-A177-3AD203B41FA5}">
                      <a16:colId xmlns:a16="http://schemas.microsoft.com/office/drawing/2014/main" val="20001"/>
                    </a:ext>
                  </a:extLst>
                </a:gridCol>
                <a:gridCol w="2746900">
                  <a:extLst>
                    <a:ext uri="{9D8B030D-6E8A-4147-A177-3AD203B41FA5}">
                      <a16:colId xmlns:a16="http://schemas.microsoft.com/office/drawing/2014/main" val="20002"/>
                    </a:ext>
                  </a:extLst>
                </a:gridCol>
              </a:tblGrid>
              <a:tr h="344950">
                <a:tc>
                  <a:txBody>
                    <a:bodyPr/>
                    <a:lstStyle/>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1.</a:t>
                      </a:r>
                      <a:endParaRPr sz="1050"/>
                    </a:p>
                  </a:txBody>
                  <a:tcPr marL="91425" marR="91425" marT="91425" marB="91425"/>
                </a:tc>
                <a:tc>
                  <a:txBody>
                    <a:bodyPr/>
                    <a:lstStyle/>
                    <a:p>
                      <a:pPr marL="0" lvl="0" indent="0" algn="ctr" rtl="0">
                        <a:lnSpc>
                          <a:spcPct val="115000"/>
                        </a:lnSpc>
                        <a:spcBef>
                          <a:spcPts val="0"/>
                        </a:spcBef>
                        <a:spcAft>
                          <a:spcPts val="0"/>
                        </a:spcAft>
                        <a:buNone/>
                      </a:pPr>
                      <a:r>
                        <a:rPr lang="es" sz="1050"/>
                        <a:t>Disciplina 3.</a:t>
                      </a:r>
                      <a:endParaRPr sz="1050"/>
                    </a:p>
                  </a:txBody>
                  <a:tcPr marL="91425" marR="91425" marT="91425" marB="91425"/>
                </a:tc>
                <a:extLst>
                  <a:ext uri="{0D108BD9-81ED-4DB2-BD59-A6C34878D82A}">
                    <a16:rowId xmlns:a16="http://schemas.microsoft.com/office/drawing/2014/main" val="10000"/>
                  </a:ext>
                </a:extLst>
              </a:tr>
              <a:tr h="1031325">
                <a:tc>
                  <a:txBody>
                    <a:bodyPr/>
                    <a:lstStyle/>
                    <a:p>
                      <a:pPr marL="0" lvl="0" indent="0" rtl="0">
                        <a:lnSpc>
                          <a:spcPct val="115000"/>
                        </a:lnSpc>
                        <a:spcBef>
                          <a:spcPts val="0"/>
                        </a:spcBef>
                        <a:spcAft>
                          <a:spcPts val="0"/>
                        </a:spcAft>
                        <a:buNone/>
                      </a:pPr>
                      <a:r>
                        <a:rPr lang="es" sz="1050"/>
                        <a:t>1. Preguntar y cuestionar.</a:t>
                      </a:r>
                      <a:endParaRPr sz="1050"/>
                    </a:p>
                    <a:p>
                      <a:pPr marL="0" lvl="0" indent="0" rtl="0">
                        <a:lnSpc>
                          <a:spcPct val="115000"/>
                        </a:lnSpc>
                        <a:spcBef>
                          <a:spcPts val="0"/>
                        </a:spcBef>
                        <a:spcAft>
                          <a:spcPts val="0"/>
                        </a:spcAft>
                        <a:buNone/>
                      </a:pPr>
                      <a:r>
                        <a:rPr lang="es" sz="1050"/>
                        <a:t> 	Preguntas que dirigen la Investigación Interdisciplinaria.</a:t>
                      </a:r>
                      <a:endParaRPr sz="1050"/>
                    </a:p>
                  </a:txBody>
                  <a:tcPr marL="91425" marR="91425" marT="91425" marB="91425"/>
                </a:tc>
                <a:tc>
                  <a:txBody>
                    <a:bodyPr/>
                    <a:lstStyle/>
                    <a:p>
                      <a:pPr marL="0" lvl="0" indent="0" rtl="0">
                        <a:lnSpc>
                          <a:spcPct val="115000"/>
                        </a:lnSpc>
                        <a:spcBef>
                          <a:spcPts val="0"/>
                        </a:spcBef>
                        <a:spcAft>
                          <a:spcPts val="0"/>
                        </a:spcAft>
                        <a:buNone/>
                      </a:pPr>
                      <a:r>
                        <a:rPr lang="es" sz="1050"/>
                        <a:t>¿cuál ha sido el contexto económico-social de la zona?</a:t>
                      </a:r>
                      <a:endParaRPr sz="1050"/>
                    </a:p>
                    <a:p>
                      <a:pPr marL="0" lvl="0" indent="0" rtl="0">
                        <a:lnSpc>
                          <a:spcPct val="115000"/>
                        </a:lnSpc>
                        <a:spcBef>
                          <a:spcPts val="0"/>
                        </a:spcBef>
                        <a:spcAft>
                          <a:spcPts val="0"/>
                        </a:spcAft>
                        <a:buNone/>
                      </a:pPr>
                      <a:r>
                        <a:rPr lang="es" sz="1050"/>
                        <a:t>¿Cuál es la calidad del agua y suelo del inmueble?</a:t>
                      </a:r>
                      <a:endParaRPr sz="1050"/>
                    </a:p>
                    <a:p>
                      <a:pPr marL="0" lvl="0" indent="0" rtl="0">
                        <a:lnSpc>
                          <a:spcPct val="115000"/>
                        </a:lnSpc>
                        <a:spcBef>
                          <a:spcPts val="0"/>
                        </a:spcBef>
                        <a:spcAft>
                          <a:spcPts val="0"/>
                        </a:spcAft>
                        <a:buNone/>
                      </a:pPr>
                      <a:r>
                        <a:rPr lang="es" sz="1050"/>
                        <a:t>¿Cuál es la riqueza biológica de la zona circundante al inmueble?</a:t>
                      </a:r>
                      <a:endParaRPr sz="1050"/>
                    </a:p>
                  </a:txBody>
                  <a:tcPr marL="91425" marR="91425" marT="91425" marB="91425"/>
                </a:tc>
                <a:tc>
                  <a:txBody>
                    <a:bodyPr/>
                    <a:lstStyle/>
                    <a:p>
                      <a:pPr marL="0" lvl="0" indent="0" rtl="0">
                        <a:lnSpc>
                          <a:spcPct val="115000"/>
                        </a:lnSpc>
                        <a:spcBef>
                          <a:spcPts val="0"/>
                        </a:spcBef>
                        <a:spcAft>
                          <a:spcPts val="0"/>
                        </a:spcAft>
                        <a:buNone/>
                      </a:pPr>
                      <a:r>
                        <a:rPr lang="es" sz="1050"/>
                        <a:t>¿Qué necesidades se detectan?</a:t>
                      </a:r>
                      <a:endParaRPr sz="1050"/>
                    </a:p>
                    <a:p>
                      <a:pPr marL="0" lvl="0" indent="0" rtl="0">
                        <a:lnSpc>
                          <a:spcPct val="115000"/>
                        </a:lnSpc>
                        <a:spcBef>
                          <a:spcPts val="0"/>
                        </a:spcBef>
                        <a:spcAft>
                          <a:spcPts val="0"/>
                        </a:spcAft>
                        <a:buNone/>
                      </a:pPr>
                      <a:r>
                        <a:rPr lang="es" sz="1050"/>
                        <a:t>¿Qué se quiere hacer?</a:t>
                      </a:r>
                      <a:endParaRPr sz="1050"/>
                    </a:p>
                    <a:p>
                      <a:pPr marL="0" lvl="0" indent="0" rtl="0">
                        <a:lnSpc>
                          <a:spcPct val="115000"/>
                        </a:lnSpc>
                        <a:spcBef>
                          <a:spcPts val="0"/>
                        </a:spcBef>
                        <a:spcAft>
                          <a:spcPts val="0"/>
                        </a:spcAft>
                        <a:buNone/>
                      </a:pPr>
                      <a:r>
                        <a:rPr lang="es" sz="1050"/>
                        <a:t>¿Para qué se quiere hacer?</a:t>
                      </a:r>
                      <a:endParaRPr sz="1050"/>
                    </a:p>
                    <a:p>
                      <a:pPr marL="0" lvl="0" indent="0" rtl="0">
                        <a:lnSpc>
                          <a:spcPct val="115000"/>
                        </a:lnSpc>
                        <a:spcBef>
                          <a:spcPts val="0"/>
                        </a:spcBef>
                        <a:spcAft>
                          <a:spcPts val="0"/>
                        </a:spcAft>
                        <a:buNone/>
                      </a:pPr>
                      <a:r>
                        <a:rPr lang="es" sz="1050"/>
                        <a:t>¿En cuánto tiempo se puede hacer?</a:t>
                      </a:r>
                      <a:endParaRPr sz="1050"/>
                    </a:p>
                  </a:txBody>
                  <a:tcPr marL="91425" marR="91425" marT="91425" marB="91425"/>
                </a:tc>
                <a:extLst>
                  <a:ext uri="{0D108BD9-81ED-4DB2-BD59-A6C34878D82A}">
                    <a16:rowId xmlns:a16="http://schemas.microsoft.com/office/drawing/2014/main" val="10001"/>
                  </a:ext>
                </a:extLst>
              </a:tr>
              <a:tr h="1031325">
                <a:tc>
                  <a:txBody>
                    <a:bodyPr/>
                    <a:lstStyle/>
                    <a:p>
                      <a:pPr marL="0" lvl="0" indent="0" rtl="0">
                        <a:lnSpc>
                          <a:spcPct val="115000"/>
                        </a:lnSpc>
                        <a:spcBef>
                          <a:spcPts val="0"/>
                        </a:spcBef>
                        <a:spcAft>
                          <a:spcPts val="0"/>
                        </a:spcAft>
                        <a:buNone/>
                      </a:pPr>
                      <a:r>
                        <a:rPr lang="es" sz="1050"/>
                        <a:t>2. Despertar el interés (detonar).</a:t>
                      </a:r>
                      <a:endParaRPr sz="1050"/>
                    </a:p>
                    <a:p>
                      <a:pPr marL="0" lvl="0" indent="0" rtl="0">
                        <a:lnSpc>
                          <a:spcPct val="115000"/>
                        </a:lnSpc>
                        <a:spcBef>
                          <a:spcPts val="0"/>
                        </a:spcBef>
                        <a:spcAft>
                          <a:spcPts val="0"/>
                        </a:spcAft>
                        <a:buNone/>
                      </a:pPr>
                      <a:r>
                        <a:rPr lang="es" sz="1050"/>
                        <a:t> 	Estrategias para involucrar a los estudiantes con la problemática planteada, en el salón de clase.</a:t>
                      </a:r>
                      <a:endParaRPr sz="1050"/>
                    </a:p>
                  </a:txBody>
                  <a:tcPr marL="91425" marR="91425" marT="91425" marB="91425"/>
                </a:tc>
                <a:tc>
                  <a:txBody>
                    <a:bodyPr/>
                    <a:lstStyle/>
                    <a:p>
                      <a:pPr marL="0" lvl="0" indent="0" rtl="0">
                        <a:lnSpc>
                          <a:spcPct val="115000"/>
                        </a:lnSpc>
                        <a:spcBef>
                          <a:spcPts val="0"/>
                        </a:spcBef>
                        <a:spcAft>
                          <a:spcPts val="0"/>
                        </a:spcAft>
                        <a:buNone/>
                      </a:pPr>
                      <a:r>
                        <a:rPr lang="es" sz="1050"/>
                        <a:t>Los servicios ambientales mejoran la calidad de vida.</a:t>
                      </a:r>
                      <a:endParaRPr sz="1050"/>
                    </a:p>
                    <a:p>
                      <a:pPr marL="0" lvl="0" indent="0" rtl="0">
                        <a:lnSpc>
                          <a:spcPct val="115000"/>
                        </a:lnSpc>
                        <a:spcBef>
                          <a:spcPts val="0"/>
                        </a:spcBef>
                        <a:spcAft>
                          <a:spcPts val="0"/>
                        </a:spcAft>
                        <a:buNone/>
                      </a:pPr>
                      <a:r>
                        <a:rPr lang="es" sz="1050"/>
                        <a:t>Observar las problemáticas y convertirlas en oportunidades.</a:t>
                      </a:r>
                      <a:endParaRPr sz="1050"/>
                    </a:p>
                    <a:p>
                      <a:pPr marL="0" lvl="0" indent="0" rtl="0">
                        <a:lnSpc>
                          <a:spcPct val="115000"/>
                        </a:lnSpc>
                        <a:spcBef>
                          <a:spcPts val="0"/>
                        </a:spcBef>
                        <a:spcAft>
                          <a:spcPts val="0"/>
                        </a:spcAft>
                        <a:buNone/>
                      </a:pPr>
                      <a:r>
                        <a:rPr lang="es" sz="1050"/>
                        <a:t>El bienestar social no debe verse separado del bienestar del medio ambiente.</a:t>
                      </a:r>
                      <a:endParaRPr sz="1050"/>
                    </a:p>
                  </a:txBody>
                  <a:tcPr marL="91425" marR="91425" marT="91425" marB="91425"/>
                </a:tc>
                <a:tc>
                  <a:txBody>
                    <a:bodyPr/>
                    <a:lstStyle/>
                    <a:p>
                      <a:pPr marL="0" lvl="0" indent="0" rtl="0">
                        <a:lnSpc>
                          <a:spcPct val="115000"/>
                        </a:lnSpc>
                        <a:spcBef>
                          <a:spcPts val="0"/>
                        </a:spcBef>
                        <a:spcAft>
                          <a:spcPts val="0"/>
                        </a:spcAft>
                        <a:buNone/>
                      </a:pPr>
                      <a:r>
                        <a:rPr lang="es" sz="1050"/>
                        <a:t>Hacer conciencia de la importancia que tiene el lugar donde se estudia así como de cuidar el medio ambiente</a:t>
                      </a:r>
                      <a:endParaRPr sz="1050"/>
                    </a:p>
                  </a:txBody>
                  <a:tcPr marL="91425" marR="91425" marT="91425" marB="91425"/>
                </a:tc>
                <a:extLst>
                  <a:ext uri="{0D108BD9-81ED-4DB2-BD59-A6C34878D82A}">
                    <a16:rowId xmlns:a16="http://schemas.microsoft.com/office/drawing/2014/main" val="10002"/>
                  </a:ext>
                </a:extLst>
              </a:tr>
              <a:tr h="1031325">
                <a:tc>
                  <a:txBody>
                    <a:bodyPr/>
                    <a:lstStyle/>
                    <a:p>
                      <a:pPr marL="0" lvl="0" indent="0" rtl="0">
                        <a:lnSpc>
                          <a:spcPct val="115000"/>
                        </a:lnSpc>
                        <a:spcBef>
                          <a:spcPts val="0"/>
                        </a:spcBef>
                        <a:spcAft>
                          <a:spcPts val="0"/>
                        </a:spcAft>
                        <a:buNone/>
                      </a:pPr>
                      <a:r>
                        <a:rPr lang="es" sz="1050"/>
                        <a:t>3. Recopilar información a través de la investigación.</a:t>
                      </a:r>
                      <a:endParaRPr sz="1050"/>
                    </a:p>
                    <a:p>
                      <a:pPr marL="0" lvl="0" indent="0" rtl="0">
                        <a:lnSpc>
                          <a:spcPct val="115000"/>
                        </a:lnSpc>
                        <a:spcBef>
                          <a:spcPts val="0"/>
                        </a:spcBef>
                        <a:spcAft>
                          <a:spcPts val="0"/>
                        </a:spcAft>
                        <a:buNone/>
                      </a:pPr>
                      <a:r>
                        <a:rPr lang="es" sz="1050"/>
                        <a:t>	Lo que se investiga.</a:t>
                      </a:r>
                      <a:endParaRPr sz="1050"/>
                    </a:p>
                    <a:p>
                      <a:pPr marL="0" lvl="0" indent="0" rtl="0">
                        <a:lnSpc>
                          <a:spcPct val="115000"/>
                        </a:lnSpc>
                        <a:spcBef>
                          <a:spcPts val="0"/>
                        </a:spcBef>
                        <a:spcAft>
                          <a:spcPts val="0"/>
                        </a:spcAft>
                        <a:buNone/>
                      </a:pPr>
                      <a:r>
                        <a:rPr lang="es" sz="1050"/>
                        <a:t>	Fuentes  que se utilizan.</a:t>
                      </a:r>
                      <a:endParaRPr sz="1050"/>
                    </a:p>
                  </a:txBody>
                  <a:tcPr marL="91425" marR="91425" marT="91425" marB="91425"/>
                </a:tc>
                <a:tc>
                  <a:txBody>
                    <a:bodyPr/>
                    <a:lstStyle/>
                    <a:p>
                      <a:pPr marL="0" lvl="0" indent="0" rtl="0">
                        <a:lnSpc>
                          <a:spcPct val="115000"/>
                        </a:lnSpc>
                        <a:spcBef>
                          <a:spcPts val="0"/>
                        </a:spcBef>
                        <a:spcAft>
                          <a:spcPts val="0"/>
                        </a:spcAft>
                        <a:buNone/>
                      </a:pPr>
                      <a:r>
                        <a:rPr lang="es" sz="1050"/>
                        <a:t>Bibliotecas públicas.</a:t>
                      </a:r>
                      <a:endParaRPr sz="1050"/>
                    </a:p>
                    <a:p>
                      <a:pPr marL="0" lvl="0" indent="0" rtl="0">
                        <a:lnSpc>
                          <a:spcPct val="115000"/>
                        </a:lnSpc>
                        <a:spcBef>
                          <a:spcPts val="0"/>
                        </a:spcBef>
                        <a:spcAft>
                          <a:spcPts val="0"/>
                        </a:spcAft>
                        <a:buNone/>
                      </a:pPr>
                      <a:r>
                        <a:rPr lang="es" sz="1050"/>
                        <a:t>Archivo histórico</a:t>
                      </a:r>
                      <a:endParaRPr sz="1050"/>
                    </a:p>
                    <a:p>
                      <a:pPr marL="0" lvl="0" indent="0" rtl="0">
                        <a:lnSpc>
                          <a:spcPct val="115000"/>
                        </a:lnSpc>
                        <a:spcBef>
                          <a:spcPts val="0"/>
                        </a:spcBef>
                        <a:spcAft>
                          <a:spcPts val="0"/>
                        </a:spcAft>
                        <a:buNone/>
                      </a:pPr>
                      <a:r>
                        <a:rPr lang="es" sz="1050"/>
                        <a:t>Normas de calidad ambiental</a:t>
                      </a:r>
                      <a:endParaRPr sz="1050"/>
                    </a:p>
                    <a:p>
                      <a:pPr marL="0" lvl="0" indent="0" rtl="0">
                        <a:lnSpc>
                          <a:spcPct val="115000"/>
                        </a:lnSpc>
                        <a:spcBef>
                          <a:spcPts val="0"/>
                        </a:spcBef>
                        <a:spcAft>
                          <a:spcPts val="0"/>
                        </a:spcAft>
                        <a:buNone/>
                      </a:pPr>
                      <a:r>
                        <a:rPr lang="es" sz="1050"/>
                        <a:t>Inventarios biológicos</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Páginas Web de instituciones gubernamentales</a:t>
                      </a:r>
                      <a:endParaRPr sz="1050"/>
                    </a:p>
                    <a:p>
                      <a:pPr marL="0" lvl="0" indent="0" rtl="0">
                        <a:lnSpc>
                          <a:spcPct val="115000"/>
                        </a:lnSpc>
                        <a:spcBef>
                          <a:spcPts val="0"/>
                        </a:spcBef>
                        <a:spcAft>
                          <a:spcPts val="0"/>
                        </a:spcAft>
                        <a:buNone/>
                      </a:pPr>
                      <a:r>
                        <a:rPr lang="es" sz="1050"/>
                        <a:t>Literatura especializada</a:t>
                      </a:r>
                      <a:endParaRPr sz="1050"/>
                    </a:p>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p:nvPr/>
        </p:nvSpPr>
        <p:spPr>
          <a:xfrm>
            <a:off x="2973475" y="3510050"/>
            <a:ext cx="7350900" cy="857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graphicFrame>
        <p:nvGraphicFramePr>
          <p:cNvPr id="385" name="Shape 385"/>
          <p:cNvGraphicFramePr/>
          <p:nvPr/>
        </p:nvGraphicFramePr>
        <p:xfrm>
          <a:off x="304800" y="1524975"/>
          <a:ext cx="8534400" cy="3310068"/>
        </p:xfrm>
        <a:graphic>
          <a:graphicData uri="http://schemas.openxmlformats.org/drawingml/2006/table">
            <a:tbl>
              <a:tblPr>
                <a:noFill/>
                <a:tableStyleId>{75AB78BC-D6EA-4682-BD33-B8B9871F664D}</a:tableStyleId>
              </a:tblPr>
              <a:tblGrid>
                <a:gridCol w="3609975">
                  <a:extLst>
                    <a:ext uri="{9D8B030D-6E8A-4147-A177-3AD203B41FA5}">
                      <a16:colId xmlns:a16="http://schemas.microsoft.com/office/drawing/2014/main" val="20000"/>
                    </a:ext>
                  </a:extLst>
                </a:gridCol>
                <a:gridCol w="2257425">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tblGrid>
              <a:tr h="1579150">
                <a:tc>
                  <a:txBody>
                    <a:bodyPr/>
                    <a:lstStyle/>
                    <a:p>
                      <a:pPr marL="0" lvl="0" indent="0" rtl="0">
                        <a:lnSpc>
                          <a:spcPct val="115000"/>
                        </a:lnSpc>
                        <a:spcBef>
                          <a:spcPts val="0"/>
                        </a:spcBef>
                        <a:spcAft>
                          <a:spcPts val="0"/>
                        </a:spcAft>
                        <a:buNone/>
                      </a:pPr>
                      <a:r>
                        <a:rPr lang="es" sz="1050"/>
                        <a:t>4. Organizar la información.</a:t>
                      </a:r>
                      <a:endParaRPr sz="1050"/>
                    </a:p>
                    <a:p>
                      <a:pPr marL="0" lvl="0" indent="0" rtl="0">
                        <a:lnSpc>
                          <a:spcPct val="115000"/>
                        </a:lnSpc>
                        <a:spcBef>
                          <a:spcPts val="0"/>
                        </a:spcBef>
                        <a:spcAft>
                          <a:spcPts val="0"/>
                        </a:spcAft>
                        <a:buNone/>
                      </a:pPr>
                      <a:r>
                        <a:rPr lang="es" sz="1050"/>
                        <a:t>	Implica:</a:t>
                      </a:r>
                      <a:endParaRPr sz="1050"/>
                    </a:p>
                    <a:p>
                      <a:pPr marL="0" lvl="0" indent="0" rtl="0">
                        <a:lnSpc>
                          <a:spcPct val="115000"/>
                        </a:lnSpc>
                        <a:spcBef>
                          <a:spcPts val="0"/>
                        </a:spcBef>
                        <a:spcAft>
                          <a:spcPts val="0"/>
                        </a:spcAft>
                        <a:buNone/>
                      </a:pPr>
                      <a:r>
                        <a:rPr lang="es" sz="1050"/>
                        <a:t>	clasificación de datos obtenidos,</a:t>
                      </a:r>
                      <a:endParaRPr sz="1050"/>
                    </a:p>
                    <a:p>
                      <a:pPr marL="0" lvl="0" indent="0" rtl="0">
                        <a:lnSpc>
                          <a:spcPct val="115000"/>
                        </a:lnSpc>
                        <a:spcBef>
                          <a:spcPts val="0"/>
                        </a:spcBef>
                        <a:spcAft>
                          <a:spcPts val="0"/>
                        </a:spcAft>
                        <a:buNone/>
                      </a:pPr>
                      <a:r>
                        <a:rPr lang="es" sz="1050"/>
                        <a:t>	análisis de los datos obtenidos,  	registro de la información.</a:t>
                      </a:r>
                      <a:endParaRPr sz="1050"/>
                    </a:p>
                    <a:p>
                      <a:pPr marL="0" lvl="0" indent="0" rtl="0">
                        <a:lnSpc>
                          <a:spcPct val="115000"/>
                        </a:lnSpc>
                        <a:spcBef>
                          <a:spcPts val="0"/>
                        </a:spcBef>
                        <a:spcAft>
                          <a:spcPts val="0"/>
                        </a:spcAft>
                        <a:buNone/>
                      </a:pPr>
                      <a:r>
                        <a:rPr lang="es" sz="1050"/>
                        <a:t>	conclusiones por disciplina,</a:t>
                      </a:r>
                      <a:endParaRPr sz="1050"/>
                    </a:p>
                    <a:p>
                      <a:pPr marL="0" lvl="0" indent="0" rtl="0">
                        <a:lnSpc>
                          <a:spcPct val="115000"/>
                        </a:lnSpc>
                        <a:spcBef>
                          <a:spcPts val="0"/>
                        </a:spcBef>
                        <a:spcAft>
                          <a:spcPts val="0"/>
                        </a:spcAft>
                        <a:buNone/>
                      </a:pPr>
                      <a:r>
                        <a:rPr lang="es" sz="1050"/>
                        <a:t>	conclusiones conjuntas.</a:t>
                      </a:r>
                      <a:endParaRPr sz="1050"/>
                    </a:p>
                  </a:txBody>
                  <a:tcPr marL="91425" marR="91425" marT="91425" marB="91425"/>
                </a:tc>
                <a:tc>
                  <a:txBody>
                    <a:bodyPr/>
                    <a:lstStyle/>
                    <a:p>
                      <a:pPr marL="0" lvl="0" indent="0" rtl="0">
                        <a:lnSpc>
                          <a:spcPct val="115000"/>
                        </a:lnSpc>
                        <a:spcBef>
                          <a:spcPts val="0"/>
                        </a:spcBef>
                        <a:spcAft>
                          <a:spcPts val="0"/>
                        </a:spcAft>
                        <a:buNone/>
                      </a:pPr>
                      <a:r>
                        <a:rPr lang="es" sz="1050"/>
                        <a:t>Realización de fichas bibliográficas de la información investigada.</a:t>
                      </a:r>
                      <a:endParaRPr sz="1050"/>
                    </a:p>
                    <a:p>
                      <a:pPr marL="0" lvl="0" indent="0" rtl="0">
                        <a:lnSpc>
                          <a:spcPct val="115000"/>
                        </a:lnSpc>
                        <a:spcBef>
                          <a:spcPts val="0"/>
                        </a:spcBef>
                        <a:spcAft>
                          <a:spcPts val="0"/>
                        </a:spcAft>
                        <a:buNone/>
                      </a:pPr>
                      <a:r>
                        <a:rPr lang="es" sz="1050"/>
                        <a:t>Comparación de los datos actuales con los datos de años anteriores.</a:t>
                      </a:r>
                      <a:endParaRPr sz="1050"/>
                    </a:p>
                    <a:p>
                      <a:pPr marL="0" lvl="0" indent="0" rtl="0">
                        <a:lnSpc>
                          <a:spcPct val="115000"/>
                        </a:lnSpc>
                        <a:spcBef>
                          <a:spcPts val="0"/>
                        </a:spcBef>
                        <a:spcAft>
                          <a:spcPts val="0"/>
                        </a:spcAft>
                        <a:buNone/>
                      </a:pPr>
                      <a:r>
                        <a:rPr lang="es" sz="1050"/>
                        <a:t>Investigación de estadísticas.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 </a:t>
                      </a:r>
                      <a:endParaRPr sz="1050"/>
                    </a:p>
                  </a:txBody>
                  <a:tcPr marL="91425" marR="91425" marT="91425" marB="91425"/>
                </a:tc>
                <a:tc>
                  <a:txBody>
                    <a:bodyPr/>
                    <a:lstStyle/>
                    <a:p>
                      <a:pPr marL="0" lvl="0" indent="0" rtl="0">
                        <a:lnSpc>
                          <a:spcPct val="115000"/>
                        </a:lnSpc>
                        <a:spcBef>
                          <a:spcPts val="0"/>
                        </a:spcBef>
                        <a:spcAft>
                          <a:spcPts val="0"/>
                        </a:spcAft>
                        <a:buNone/>
                      </a:pPr>
                      <a:r>
                        <a:rPr lang="es" sz="1050"/>
                        <a:t>Registro de investigación personal</a:t>
                      </a:r>
                      <a:endParaRPr sz="1050"/>
                    </a:p>
                    <a:p>
                      <a:pPr marL="0" lvl="0" indent="0" rtl="0">
                        <a:lnSpc>
                          <a:spcPct val="115000"/>
                        </a:lnSpc>
                        <a:spcBef>
                          <a:spcPts val="0"/>
                        </a:spcBef>
                        <a:spcAft>
                          <a:spcPts val="0"/>
                        </a:spcAft>
                        <a:buNone/>
                      </a:pPr>
                      <a:r>
                        <a:rPr lang="es" sz="1050"/>
                        <a:t>Registro de resúmenes</a:t>
                      </a:r>
                      <a:endParaRPr sz="1050"/>
                    </a:p>
                    <a:p>
                      <a:pPr marL="0" lvl="0" indent="0" rtl="0">
                        <a:lnSpc>
                          <a:spcPct val="115000"/>
                        </a:lnSpc>
                        <a:spcBef>
                          <a:spcPts val="0"/>
                        </a:spcBef>
                        <a:spcAft>
                          <a:spcPts val="0"/>
                        </a:spcAft>
                        <a:buNone/>
                      </a:pPr>
                      <a:r>
                        <a:rPr lang="es" sz="1050"/>
                        <a:t>Presentación por equipos</a:t>
                      </a:r>
                      <a:endParaRPr sz="1050"/>
                    </a:p>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0"/>
                  </a:ext>
                </a:extLst>
              </a:tr>
              <a:tr h="1263625">
                <a:tc>
                  <a:txBody>
                    <a:bodyPr/>
                    <a:lstStyle/>
                    <a:p>
                      <a:pPr marL="0" lvl="0" indent="0" rtl="0">
                        <a:lnSpc>
                          <a:spcPct val="115000"/>
                        </a:lnSpc>
                        <a:spcBef>
                          <a:spcPts val="0"/>
                        </a:spcBef>
                        <a:spcAft>
                          <a:spcPts val="0"/>
                        </a:spcAft>
                        <a:buNone/>
                      </a:pPr>
                      <a:r>
                        <a:rPr lang="es" sz="1050"/>
                        <a:t>  5. Llegar a conclusiones parciales</a:t>
                      </a:r>
                      <a:endParaRPr sz="1050"/>
                    </a:p>
                    <a:p>
                      <a:pPr marL="0" lvl="0" indent="0" rtl="0">
                        <a:lnSpc>
                          <a:spcPct val="115000"/>
                        </a:lnSpc>
                        <a:spcBef>
                          <a:spcPts val="0"/>
                        </a:spcBef>
                        <a:spcAft>
                          <a:spcPts val="0"/>
                        </a:spcAft>
                        <a:buNone/>
                      </a:pPr>
                      <a:r>
                        <a:rPr lang="es" sz="1050"/>
                        <a:t>         (por disciplina) útiles para el</a:t>
                      </a:r>
                      <a:endParaRPr sz="1050"/>
                    </a:p>
                    <a:p>
                      <a:pPr marL="0" lvl="0" indent="0" rtl="0">
                        <a:lnSpc>
                          <a:spcPct val="115000"/>
                        </a:lnSpc>
                        <a:spcBef>
                          <a:spcPts val="0"/>
                        </a:spcBef>
                        <a:spcAft>
                          <a:spcPts val="0"/>
                        </a:spcAft>
                        <a:buNone/>
                      </a:pPr>
                      <a:r>
                        <a:rPr lang="es" sz="1050"/>
                        <a:t>         proyecto, de tal forma que lo</a:t>
                      </a:r>
                      <a:endParaRPr sz="1050"/>
                    </a:p>
                    <a:p>
                      <a:pPr marL="0" lvl="0" indent="0" rtl="0">
                        <a:lnSpc>
                          <a:spcPct val="115000"/>
                        </a:lnSpc>
                        <a:spcBef>
                          <a:spcPts val="0"/>
                        </a:spcBef>
                        <a:spcAft>
                          <a:spcPts val="0"/>
                        </a:spcAft>
                        <a:buNone/>
                      </a:pPr>
                      <a:r>
                        <a:rPr lang="es" sz="1050"/>
                        <a:t>         aclaran, describen o descifran, </a:t>
                      </a:r>
                      <a:endParaRPr sz="1050"/>
                    </a:p>
                    <a:p>
                      <a:pPr marL="0" lvl="0" indent="0" rtl="0">
                        <a:lnSpc>
                          <a:spcPct val="115000"/>
                        </a:lnSpc>
                        <a:spcBef>
                          <a:spcPts val="0"/>
                        </a:spcBef>
                        <a:spcAft>
                          <a:spcPts val="0"/>
                        </a:spcAft>
                        <a:buNone/>
                      </a:pPr>
                      <a:r>
                        <a:rPr lang="es" sz="1050"/>
                        <a:t>         (fruto de la reflexión colaborativa</a:t>
                      </a:r>
                      <a:endParaRPr sz="1050"/>
                    </a:p>
                    <a:p>
                      <a:pPr marL="0" lvl="0" indent="0" rtl="0">
                        <a:lnSpc>
                          <a:spcPct val="115000"/>
                        </a:lnSpc>
                        <a:spcBef>
                          <a:spcPts val="0"/>
                        </a:spcBef>
                        <a:spcAft>
                          <a:spcPts val="0"/>
                        </a:spcAft>
                        <a:buNone/>
                      </a:pPr>
                      <a:r>
                        <a:rPr lang="es" sz="1050"/>
                        <a:t>         de los estudiantes).</a:t>
                      </a:r>
                      <a:endParaRPr sz="1050"/>
                    </a:p>
                    <a:p>
                      <a:pPr marL="0" lvl="0" indent="0" rtl="0">
                        <a:lnSpc>
                          <a:spcPct val="115000"/>
                        </a:lnSpc>
                        <a:spcBef>
                          <a:spcPts val="0"/>
                        </a:spcBef>
                        <a:spcAft>
                          <a:spcPts val="0"/>
                        </a:spcAft>
                        <a:buNone/>
                      </a:pPr>
                      <a:r>
                        <a:rPr lang="es" sz="1050"/>
                        <a:t>         ¿Cómo se lograron?</a:t>
                      </a:r>
                      <a:endParaRPr sz="1050"/>
                    </a:p>
                  </a:txBody>
                  <a:tcPr marL="91425" marR="91425" marT="91425" marB="91425"/>
                </a:tc>
                <a:tc>
                  <a:txBody>
                    <a:bodyPr/>
                    <a:lstStyle/>
                    <a:p>
                      <a:pPr marL="0" lvl="0" indent="0" rtl="0">
                        <a:lnSpc>
                          <a:spcPct val="115000"/>
                        </a:lnSpc>
                        <a:spcBef>
                          <a:spcPts val="0"/>
                        </a:spcBef>
                        <a:spcAft>
                          <a:spcPts val="0"/>
                        </a:spcAft>
                        <a:buNone/>
                      </a:pPr>
                      <a:r>
                        <a:rPr lang="es" sz="1050"/>
                        <a:t>Al comparar los datos investigados con los recopilados, se concluye si existe o no impacto como comunidad escolar al medio ambiente circundante.</a:t>
                      </a:r>
                      <a:endParaRPr sz="1050"/>
                    </a:p>
                    <a:p>
                      <a:pPr marL="0" lvl="0" indent="0" rtl="0">
                        <a:lnSpc>
                          <a:spcPct val="115000"/>
                        </a:lnSpc>
                        <a:spcBef>
                          <a:spcPts val="0"/>
                        </a:spcBef>
                        <a:spcAft>
                          <a:spcPts val="0"/>
                        </a:spcAft>
                        <a:buNone/>
                      </a:pPr>
                      <a:r>
                        <a:rPr lang="es" sz="1050"/>
                        <a:t>Se definen los puntos de impacto en el caso de haberlo.</a:t>
                      </a:r>
                      <a:endParaRPr sz="1050"/>
                    </a:p>
                  </a:txBody>
                  <a:tcPr marL="91425" marR="91425" marT="91425" marB="91425"/>
                </a:tc>
                <a:tc>
                  <a:txBody>
                    <a:bodyPr/>
                    <a:lstStyle/>
                    <a:p>
                      <a:pPr marL="0" lvl="0" indent="0" rtl="0">
                        <a:lnSpc>
                          <a:spcPct val="115000"/>
                        </a:lnSpc>
                        <a:spcBef>
                          <a:spcPts val="0"/>
                        </a:spcBef>
                        <a:spcAft>
                          <a:spcPts val="0"/>
                        </a:spcAft>
                        <a:buNone/>
                      </a:pPr>
                      <a:r>
                        <a:rPr lang="es" sz="1050"/>
                        <a:t> </a:t>
                      </a:r>
                      <a:endParaRPr sz="105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aphicFrame>
        <p:nvGraphicFramePr>
          <p:cNvPr id="390" name="Shape 390"/>
          <p:cNvGraphicFramePr/>
          <p:nvPr/>
        </p:nvGraphicFramePr>
        <p:xfrm>
          <a:off x="152400" y="1432225"/>
          <a:ext cx="8770125" cy="3663207"/>
        </p:xfrm>
        <a:graphic>
          <a:graphicData uri="http://schemas.openxmlformats.org/drawingml/2006/table">
            <a:tbl>
              <a:tblPr>
                <a:noFill/>
                <a:tableStyleId>{75AB78BC-D6EA-4682-BD33-B8B9871F664D}</a:tableStyleId>
              </a:tblPr>
              <a:tblGrid>
                <a:gridCol w="3279125">
                  <a:extLst>
                    <a:ext uri="{9D8B030D-6E8A-4147-A177-3AD203B41FA5}">
                      <a16:colId xmlns:a16="http://schemas.microsoft.com/office/drawing/2014/main" val="20000"/>
                    </a:ext>
                  </a:extLst>
                </a:gridCol>
                <a:gridCol w="2775800">
                  <a:extLst>
                    <a:ext uri="{9D8B030D-6E8A-4147-A177-3AD203B41FA5}">
                      <a16:colId xmlns:a16="http://schemas.microsoft.com/office/drawing/2014/main" val="20001"/>
                    </a:ext>
                  </a:extLst>
                </a:gridCol>
                <a:gridCol w="1357600">
                  <a:extLst>
                    <a:ext uri="{9D8B030D-6E8A-4147-A177-3AD203B41FA5}">
                      <a16:colId xmlns:a16="http://schemas.microsoft.com/office/drawing/2014/main" val="20002"/>
                    </a:ext>
                  </a:extLst>
                </a:gridCol>
                <a:gridCol w="1357600">
                  <a:extLst>
                    <a:ext uri="{9D8B030D-6E8A-4147-A177-3AD203B41FA5}">
                      <a16:colId xmlns:a16="http://schemas.microsoft.com/office/drawing/2014/main" val="20003"/>
                    </a:ext>
                  </a:extLst>
                </a:gridCol>
              </a:tblGrid>
              <a:tr h="1824150">
                <a:tc>
                  <a:txBody>
                    <a:bodyPr/>
                    <a:lstStyle/>
                    <a:p>
                      <a:pPr marL="0" lvl="0" indent="0" rtl="0">
                        <a:lnSpc>
                          <a:spcPct val="115000"/>
                        </a:lnSpc>
                        <a:spcBef>
                          <a:spcPts val="0"/>
                        </a:spcBef>
                        <a:spcAft>
                          <a:spcPts val="0"/>
                        </a:spcAft>
                        <a:buNone/>
                      </a:pPr>
                      <a:r>
                        <a:rPr lang="es" sz="1050"/>
                        <a:t>  6. Conectar.</a:t>
                      </a:r>
                      <a:endParaRPr sz="1050"/>
                    </a:p>
                    <a:p>
                      <a:pPr marL="0" lvl="0" indent="0" rtl="0">
                        <a:lnSpc>
                          <a:spcPct val="115000"/>
                        </a:lnSpc>
                        <a:spcBef>
                          <a:spcPts val="0"/>
                        </a:spcBef>
                        <a:spcAft>
                          <a:spcPts val="0"/>
                        </a:spcAft>
                        <a:buNone/>
                      </a:pPr>
                      <a:r>
                        <a:rPr lang="es" sz="1050"/>
                        <a:t> 	Manera en que las conclusiones</a:t>
                      </a:r>
                      <a:endParaRPr sz="1050"/>
                    </a:p>
                    <a:p>
                      <a:pPr marL="0" lvl="0" indent="0" rtl="0">
                        <a:lnSpc>
                          <a:spcPct val="115000"/>
                        </a:lnSpc>
                        <a:spcBef>
                          <a:spcPts val="0"/>
                        </a:spcBef>
                        <a:spcAft>
                          <a:spcPts val="0"/>
                        </a:spcAft>
                        <a:buNone/>
                      </a:pPr>
                      <a:r>
                        <a:rPr lang="es" sz="1050"/>
                        <a:t>     de cada disciplina dan</a:t>
                      </a:r>
                      <a:endParaRPr sz="1050"/>
                    </a:p>
                    <a:p>
                      <a:pPr marL="0" lvl="0" indent="0" rtl="0">
                        <a:lnSpc>
                          <a:spcPct val="115000"/>
                        </a:lnSpc>
                        <a:spcBef>
                          <a:spcPts val="0"/>
                        </a:spcBef>
                        <a:spcAft>
                          <a:spcPts val="0"/>
                        </a:spcAft>
                        <a:buNone/>
                      </a:pPr>
                      <a:r>
                        <a:rPr lang="es" sz="1050"/>
                        <a:t> 	respuesta  o se vinculan con</a:t>
                      </a:r>
                      <a:endParaRPr sz="1050"/>
                    </a:p>
                    <a:p>
                      <a:pPr marL="0" lvl="0" indent="0" rtl="0">
                        <a:lnSpc>
                          <a:spcPct val="115000"/>
                        </a:lnSpc>
                        <a:spcBef>
                          <a:spcPts val="0"/>
                        </a:spcBef>
                        <a:spcAft>
                          <a:spcPts val="0"/>
                        </a:spcAft>
                        <a:buNone/>
                      </a:pPr>
                      <a:r>
                        <a:rPr lang="es" sz="1050"/>
                        <a:t> 	la pregunta  disparadora del</a:t>
                      </a:r>
                      <a:endParaRPr sz="1050"/>
                    </a:p>
                    <a:p>
                      <a:pPr marL="0" lvl="0" indent="0" rtl="0">
                        <a:lnSpc>
                          <a:spcPct val="115000"/>
                        </a:lnSpc>
                        <a:spcBef>
                          <a:spcPts val="0"/>
                        </a:spcBef>
                        <a:spcAft>
                          <a:spcPts val="0"/>
                        </a:spcAft>
                        <a:buNone/>
                      </a:pPr>
                      <a:r>
                        <a:rPr lang="es" sz="1050"/>
                        <a:t> 	proyecto.</a:t>
                      </a:r>
                      <a:endParaRPr sz="1050"/>
                    </a:p>
                    <a:p>
                      <a:pPr marL="0" lvl="0" indent="0" rtl="0">
                        <a:lnSpc>
                          <a:spcPct val="115000"/>
                        </a:lnSpc>
                        <a:spcBef>
                          <a:spcPts val="0"/>
                        </a:spcBef>
                        <a:spcAft>
                          <a:spcPts val="0"/>
                        </a:spcAft>
                        <a:buNone/>
                      </a:pPr>
                      <a:r>
                        <a:rPr lang="es" sz="1050"/>
                        <a:t> 	Estrategia o  actividad para lograr</a:t>
                      </a:r>
                      <a:endParaRPr sz="1050"/>
                    </a:p>
                    <a:p>
                      <a:pPr marL="0" lvl="0" indent="0" rtl="0">
                        <a:lnSpc>
                          <a:spcPct val="115000"/>
                        </a:lnSpc>
                        <a:spcBef>
                          <a:spcPts val="0"/>
                        </a:spcBef>
                        <a:spcAft>
                          <a:spcPts val="0"/>
                        </a:spcAft>
                        <a:buNone/>
                      </a:pPr>
                      <a:r>
                        <a:rPr lang="es" sz="1050"/>
                        <a:t>   	que haya   conciencia de ello.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El objetivo se logra con la supervisión del maestro y el interés de todo el equipo.</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Identificando los puntos del proyecto conde convergen las materias, por ejemplo haciendo una relación de causas-consecuencias en cadena de manera que los alumnos analicen que su realidad sociedad-ambiente van  de la mano y que cuando una se afecta la otra también.</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1457600">
                <a:tc>
                  <a:txBody>
                    <a:bodyPr/>
                    <a:lstStyle/>
                    <a:p>
                      <a:pPr marL="0" lvl="0" indent="0" rtl="0">
                        <a:lnSpc>
                          <a:spcPct val="115000"/>
                        </a:lnSpc>
                        <a:spcBef>
                          <a:spcPts val="0"/>
                        </a:spcBef>
                        <a:spcAft>
                          <a:spcPts val="0"/>
                        </a:spcAft>
                        <a:buNone/>
                      </a:pPr>
                      <a:r>
                        <a:rPr lang="es" sz="1050"/>
                        <a:t>7.  Evaluar la información generada.</a:t>
                      </a:r>
                      <a:endParaRPr sz="1050"/>
                    </a:p>
                    <a:p>
                      <a:pPr marL="0" lvl="0" indent="0" rtl="0">
                        <a:lnSpc>
                          <a:spcPct val="115000"/>
                        </a:lnSpc>
                        <a:spcBef>
                          <a:spcPts val="0"/>
                        </a:spcBef>
                        <a:spcAft>
                          <a:spcPts val="0"/>
                        </a:spcAft>
                        <a:buNone/>
                      </a:pPr>
                      <a:r>
                        <a:rPr lang="es" sz="1050"/>
                        <a:t>¿La información obtenida cubre las necesidades para la solución del problema?</a:t>
                      </a:r>
                      <a:endParaRPr sz="1050"/>
                    </a:p>
                    <a:p>
                      <a:pPr marL="0" lvl="0" indent="0" rtl="0">
                        <a:lnSpc>
                          <a:spcPct val="115000"/>
                        </a:lnSpc>
                        <a:spcBef>
                          <a:spcPts val="0"/>
                        </a:spcBef>
                        <a:spcAft>
                          <a:spcPts val="0"/>
                        </a:spcAft>
                        <a:buNone/>
                      </a:pPr>
                      <a:r>
                        <a:rPr lang="es" sz="1050"/>
                        <a:t>Propuesta de investigaciones para complementar el proyecto.</a:t>
                      </a:r>
                      <a:endParaRPr sz="1050"/>
                    </a:p>
                  </a:txBody>
                  <a:tcPr marL="91425" marR="91425" marT="91425" marB="91425"/>
                </a:tc>
                <a:tc gridSpan="3">
                  <a:txBody>
                    <a:bodyPr/>
                    <a:lstStyle/>
                    <a:p>
                      <a:pPr marL="0" lvl="0" indent="0" rtl="0">
                        <a:lnSpc>
                          <a:spcPct val="115000"/>
                        </a:lnSpc>
                        <a:spcBef>
                          <a:spcPts val="0"/>
                        </a:spcBef>
                        <a:spcAft>
                          <a:spcPts val="0"/>
                        </a:spcAft>
                        <a:buNone/>
                      </a:pPr>
                      <a:r>
                        <a:rPr lang="es" sz="1050"/>
                        <a:t>Las herramientas  encontradas en las experiencias exitosas son de gran ayuda ya que orientan sobre el trabajo en equipo y la importancia de la investigación.</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La propuesta de la investigación es basada en documentos gubernamentales, literatura especializada así como en parámetros técnicos bien definidos.</a:t>
                      </a:r>
                      <a:endParaRPr sz="1050"/>
                    </a:p>
                    <a:p>
                      <a:pPr marL="0" lvl="0" indent="0" rtl="0">
                        <a:lnSpc>
                          <a:spcPct val="115000"/>
                        </a:lnSpc>
                        <a:spcBef>
                          <a:spcPts val="0"/>
                        </a:spcBef>
                        <a:spcAft>
                          <a:spcPts val="0"/>
                        </a:spcAft>
                        <a:buNone/>
                      </a:pPr>
                      <a:r>
                        <a:rPr lang="es" sz="1050"/>
                        <a:t> </a:t>
                      </a:r>
                      <a:endParaRPr sz="1050"/>
                    </a:p>
                    <a:p>
                      <a:pPr marL="0" lvl="0" indent="0" rtl="0">
                        <a:lnSpc>
                          <a:spcPct val="115000"/>
                        </a:lnSpc>
                        <a:spcBef>
                          <a:spcPts val="0"/>
                        </a:spcBef>
                        <a:spcAft>
                          <a:spcPts val="0"/>
                        </a:spcAft>
                        <a:buNone/>
                      </a:pPr>
                      <a:r>
                        <a:rPr lang="es" sz="1050"/>
                        <a:t>La información recopilada será la basé para la elaboración de un plan de mitigación de nuestro impacto como colegio.</a:t>
                      </a:r>
                      <a:endParaRPr sz="1050"/>
                    </a:p>
                    <a:p>
                      <a:pPr marL="0" lvl="0" indent="0" rtl="0">
                        <a:lnSpc>
                          <a:spcPct val="115000"/>
                        </a:lnSpc>
                        <a:spcBef>
                          <a:spcPts val="0"/>
                        </a:spcBef>
                        <a:spcAft>
                          <a:spcPts val="0"/>
                        </a:spcAft>
                        <a:buNone/>
                      </a:pPr>
                      <a:r>
                        <a:rPr lang="es" sz="1050"/>
                        <a:t> </a:t>
                      </a:r>
                      <a:endParaRPr sz="1050"/>
                    </a:p>
                  </a:txBody>
                  <a:tcPr marL="91425" marR="91425" marT="91425" marB="91425"/>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graphicFrame>
        <p:nvGraphicFramePr>
          <p:cNvPr id="395" name="Shape 395"/>
          <p:cNvGraphicFramePr/>
          <p:nvPr/>
        </p:nvGraphicFramePr>
        <p:xfrm>
          <a:off x="91938" y="1611525"/>
          <a:ext cx="8960125" cy="3555432"/>
        </p:xfrm>
        <a:graphic>
          <a:graphicData uri="http://schemas.openxmlformats.org/drawingml/2006/table">
            <a:tbl>
              <a:tblPr>
                <a:noFill/>
                <a:tableStyleId>{75AB78BC-D6EA-4682-BD33-B8B9871F664D}</a:tableStyleId>
              </a:tblPr>
              <a:tblGrid>
                <a:gridCol w="4207150">
                  <a:extLst>
                    <a:ext uri="{9D8B030D-6E8A-4147-A177-3AD203B41FA5}">
                      <a16:colId xmlns:a16="http://schemas.microsoft.com/office/drawing/2014/main" val="20000"/>
                    </a:ext>
                  </a:extLst>
                </a:gridCol>
                <a:gridCol w="4752975">
                  <a:extLst>
                    <a:ext uri="{9D8B030D-6E8A-4147-A177-3AD203B41FA5}">
                      <a16:colId xmlns:a16="http://schemas.microsoft.com/office/drawing/2014/main" val="20001"/>
                    </a:ext>
                  </a:extLst>
                </a:gridCol>
              </a:tblGrid>
              <a:tr h="1580175">
                <a:tc>
                  <a:txBody>
                    <a:bodyPr/>
                    <a:lstStyle/>
                    <a:p>
                      <a:pPr marL="0" lvl="0" indent="0" algn="ctr" rtl="0">
                        <a:lnSpc>
                          <a:spcPct val="115000"/>
                        </a:lnSpc>
                        <a:spcBef>
                          <a:spcPts val="0"/>
                        </a:spcBef>
                        <a:spcAft>
                          <a:spcPts val="0"/>
                        </a:spcAft>
                        <a:buNone/>
                      </a:pPr>
                      <a:r>
                        <a:rPr lang="es"/>
                        <a:t>Tiempos dedicados al proyecto cada semana.</a:t>
                      </a:r>
                      <a:endParaRPr/>
                    </a:p>
                    <a:p>
                      <a:pPr marL="0" lvl="0" indent="0" algn="ctr" rtl="0">
                        <a:lnSpc>
                          <a:spcPct val="115000"/>
                        </a:lnSpc>
                        <a:spcBef>
                          <a:spcPts val="0"/>
                        </a:spcBef>
                        <a:spcAft>
                          <a:spcPts val="0"/>
                        </a:spcAft>
                        <a:buNone/>
                      </a:pPr>
                      <a:r>
                        <a:rPr lang="es"/>
                        <a:t>      Momentos  se destinados al Proyecto.</a:t>
                      </a:r>
                      <a:endParaRPr/>
                    </a:p>
                    <a:p>
                      <a:pPr marL="0" lvl="0" indent="0" algn="ctr" rtl="0">
                        <a:lnSpc>
                          <a:spcPct val="115000"/>
                        </a:lnSpc>
                        <a:spcBef>
                          <a:spcPts val="0"/>
                        </a:spcBef>
                        <a:spcAft>
                          <a:spcPts val="0"/>
                        </a:spcAft>
                        <a:buNone/>
                      </a:pPr>
                      <a:r>
                        <a:rPr lang="es"/>
                        <a:t>     Horas de trabajó dedicadas al trabajo disciplinario.</a:t>
                      </a:r>
                      <a:endParaRPr/>
                    </a:p>
                    <a:p>
                      <a:pPr marL="0" lvl="0" indent="0" algn="ctr" rtl="0">
                        <a:lnSpc>
                          <a:spcPct val="115000"/>
                        </a:lnSpc>
                        <a:spcBef>
                          <a:spcPts val="0"/>
                        </a:spcBef>
                        <a:spcAft>
                          <a:spcPts val="0"/>
                        </a:spcAft>
                        <a:buNone/>
                      </a:pPr>
                      <a:r>
                        <a:rPr lang="es"/>
                        <a:t>Horas de trabajo dedicadas al trabajo interdisciplinario.</a:t>
                      </a:r>
                      <a:endParaRPr/>
                    </a:p>
                  </a:txBody>
                  <a:tcPr marL="91425" marR="91425" marT="91425" marB="91425"/>
                </a:tc>
                <a:tc>
                  <a:txBody>
                    <a:bodyPr/>
                    <a:lstStyle/>
                    <a:p>
                      <a:pPr marL="0" lvl="0" indent="0" algn="ctr" rtl="0">
                        <a:lnSpc>
                          <a:spcPct val="115000"/>
                        </a:lnSpc>
                        <a:spcBef>
                          <a:spcPts val="0"/>
                        </a:spcBef>
                        <a:spcAft>
                          <a:spcPts val="0"/>
                        </a:spcAft>
                        <a:buNone/>
                      </a:pPr>
                      <a:r>
                        <a:rPr lang="es"/>
                        <a:t>Presentación del proyecto (producto).</a:t>
                      </a:r>
                      <a:endParaRPr/>
                    </a:p>
                    <a:p>
                      <a:pPr marL="0" lvl="0" indent="0" algn="ctr" rtl="0">
                        <a:lnSpc>
                          <a:spcPct val="115000"/>
                        </a:lnSpc>
                        <a:spcBef>
                          <a:spcPts val="0"/>
                        </a:spcBef>
                        <a:spcAft>
                          <a:spcPts val="0"/>
                        </a:spcAft>
                        <a:buNone/>
                      </a:pPr>
                      <a:r>
                        <a:rPr lang="es"/>
                        <a:t>Características de la presentación.</a:t>
                      </a:r>
                      <a:endParaRPr/>
                    </a:p>
                    <a:p>
                      <a:pPr marL="0" lvl="0" indent="0" algn="ctr" rtl="0">
                        <a:lnSpc>
                          <a:spcPct val="115000"/>
                        </a:lnSpc>
                        <a:spcBef>
                          <a:spcPts val="0"/>
                        </a:spcBef>
                        <a:spcAft>
                          <a:spcPts val="0"/>
                        </a:spcAft>
                        <a:buNone/>
                      </a:pPr>
                      <a:r>
                        <a:rPr lang="es"/>
                        <a:t>¿Qué se presenta? ¿Cuándo? ¿Dónde? ¿Con qué?</a:t>
                      </a:r>
                      <a:endParaRPr/>
                    </a:p>
                    <a:p>
                      <a:pPr marL="0" lvl="0" indent="0" algn="ctr" rtl="0">
                        <a:lnSpc>
                          <a:spcPct val="115000"/>
                        </a:lnSpc>
                        <a:spcBef>
                          <a:spcPts val="0"/>
                        </a:spcBef>
                        <a:spcAft>
                          <a:spcPts val="0"/>
                        </a:spcAft>
                        <a:buNone/>
                      </a:pPr>
                      <a:r>
                        <a:rPr lang="es"/>
                        <a:t>¿A quién, por qué, para qué?</a:t>
                      </a:r>
                      <a:endParaRPr/>
                    </a:p>
                  </a:txBody>
                  <a:tcPr marL="91425" marR="91425" marT="91425" marB="91425"/>
                </a:tc>
                <a:extLst>
                  <a:ext uri="{0D108BD9-81ED-4DB2-BD59-A6C34878D82A}">
                    <a16:rowId xmlns:a16="http://schemas.microsoft.com/office/drawing/2014/main" val="10000"/>
                  </a:ext>
                </a:extLst>
              </a:tr>
              <a:tr h="1583925">
                <a:tc>
                  <a:txBody>
                    <a:bodyPr/>
                    <a:lstStyle/>
                    <a:p>
                      <a:pPr marL="0" lvl="0" indent="0" rtl="0">
                        <a:lnSpc>
                          <a:spcPct val="115000"/>
                        </a:lnSpc>
                        <a:spcBef>
                          <a:spcPts val="0"/>
                        </a:spcBef>
                        <a:spcAft>
                          <a:spcPts val="0"/>
                        </a:spcAft>
                        <a:buNone/>
                      </a:pPr>
                      <a:r>
                        <a:rPr lang="es"/>
                        <a:t>Horas de trabajó dedicadas al trabajo disciplinario.</a:t>
                      </a:r>
                      <a:endParaRPr/>
                    </a:p>
                    <a:p>
                      <a:pPr marL="0" lvl="0" indent="0" algn="ctr" rtl="0">
                        <a:lnSpc>
                          <a:spcPct val="115000"/>
                        </a:lnSpc>
                        <a:spcBef>
                          <a:spcPts val="0"/>
                        </a:spcBef>
                        <a:spcAft>
                          <a:spcPts val="0"/>
                        </a:spcAft>
                        <a:buNone/>
                      </a:pPr>
                      <a:r>
                        <a:rPr lang="es"/>
                        <a:t>Dos horas</a:t>
                      </a:r>
                      <a:endParaRPr/>
                    </a:p>
                    <a:p>
                      <a:pPr marL="0" lvl="0" indent="0" rtl="0">
                        <a:lnSpc>
                          <a:spcPct val="115000"/>
                        </a:lnSpc>
                        <a:spcBef>
                          <a:spcPts val="0"/>
                        </a:spcBef>
                        <a:spcAft>
                          <a:spcPts val="0"/>
                        </a:spcAft>
                        <a:buNone/>
                      </a:pPr>
                      <a:r>
                        <a:rPr lang="es"/>
                        <a:t> </a:t>
                      </a:r>
                      <a:endParaRPr/>
                    </a:p>
                    <a:p>
                      <a:pPr marL="0" lvl="0" indent="0" rtl="0">
                        <a:lnSpc>
                          <a:spcPct val="115000"/>
                        </a:lnSpc>
                        <a:spcBef>
                          <a:spcPts val="0"/>
                        </a:spcBef>
                        <a:spcAft>
                          <a:spcPts val="0"/>
                        </a:spcAft>
                        <a:buNone/>
                      </a:pPr>
                      <a:r>
                        <a:rPr lang="es"/>
                        <a:t>Horas de trabajo dedicadas al trabajo interdisciplinario</a:t>
                      </a:r>
                      <a:endParaRPr/>
                    </a:p>
                    <a:p>
                      <a:pPr marL="0" lvl="0" indent="0" rtl="0">
                        <a:lnSpc>
                          <a:spcPct val="115000"/>
                        </a:lnSpc>
                        <a:spcBef>
                          <a:spcPts val="0"/>
                        </a:spcBef>
                        <a:spcAft>
                          <a:spcPts val="0"/>
                        </a:spcAft>
                        <a:buNone/>
                      </a:pPr>
                      <a:r>
                        <a:rPr lang="es"/>
                        <a:t> </a:t>
                      </a:r>
                      <a:endParaRPr/>
                    </a:p>
                    <a:p>
                      <a:pPr marL="0" lvl="0" indent="0" algn="ctr" rtl="0">
                        <a:lnSpc>
                          <a:spcPct val="115000"/>
                        </a:lnSpc>
                        <a:spcBef>
                          <a:spcPts val="0"/>
                        </a:spcBef>
                        <a:spcAft>
                          <a:spcPts val="0"/>
                        </a:spcAft>
                        <a:buNone/>
                      </a:pPr>
                      <a:r>
                        <a:rPr lang="es"/>
                        <a:t>Dos horas</a:t>
                      </a:r>
                      <a:endParaRPr/>
                    </a:p>
                  </a:txBody>
                  <a:tcPr marL="91425" marR="91425" marT="91425" marB="91425"/>
                </a:tc>
                <a:tc>
                  <a:txBody>
                    <a:bodyPr/>
                    <a:lstStyle/>
                    <a:p>
                      <a:pPr marL="0" lvl="0" indent="0" algn="just" rtl="0">
                        <a:lnSpc>
                          <a:spcPct val="115000"/>
                        </a:lnSpc>
                        <a:spcBef>
                          <a:spcPts val="0"/>
                        </a:spcBef>
                        <a:spcAft>
                          <a:spcPts val="0"/>
                        </a:spcAft>
                        <a:buNone/>
                      </a:pPr>
                      <a:r>
                        <a:rPr lang="es"/>
                        <a:t>Se presenta el objetivo y la metodología de trabajo al inicio del próximo ciclo escolar en las instalaciones del colegio a los alumnos, docentes, autoridades y padres de familia para llevar cabo un trabajo en equipo con carácter multidisciplinario.</a:t>
                      </a:r>
                      <a:endParaRPr/>
                    </a:p>
                  </a:txBody>
                  <a:tcPr marL="91425" marR="91425" marT="91425" marB="91425"/>
                </a:tc>
                <a:extLst>
                  <a:ext uri="{0D108BD9-81ED-4DB2-BD59-A6C34878D82A}">
                    <a16:rowId xmlns:a16="http://schemas.microsoft.com/office/drawing/2014/main" val="10001"/>
                  </a:ext>
                </a:extLst>
              </a:tr>
            </a:tbl>
          </a:graphicData>
        </a:graphic>
      </p:graphicFrame>
      <p:sp>
        <p:nvSpPr>
          <p:cNvPr id="396" name="Shape 396"/>
          <p:cNvSpPr txBox="1"/>
          <p:nvPr/>
        </p:nvSpPr>
        <p:spPr>
          <a:xfrm>
            <a:off x="303275" y="1273750"/>
            <a:ext cx="2256300" cy="24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 División del tiempo</a:t>
            </a:r>
            <a:endParaRPr/>
          </a:p>
        </p:txBody>
      </p:sp>
      <p:sp>
        <p:nvSpPr>
          <p:cNvPr id="397" name="Shape 397"/>
          <p:cNvSpPr txBox="1"/>
          <p:nvPr/>
        </p:nvSpPr>
        <p:spPr>
          <a:xfrm>
            <a:off x="4997925" y="1273750"/>
            <a:ext cx="2365500" cy="24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 Presentación</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Shape 402"/>
          <p:cNvGraphicFramePr/>
          <p:nvPr/>
        </p:nvGraphicFramePr>
        <p:xfrm>
          <a:off x="241200" y="1544450"/>
          <a:ext cx="8534400" cy="3310068"/>
        </p:xfrm>
        <a:graphic>
          <a:graphicData uri="http://schemas.openxmlformats.org/drawingml/2006/table">
            <a:tbl>
              <a:tblPr>
                <a:noFill/>
                <a:tableStyleId>{75AB78BC-D6EA-4682-BD33-B8B9871F664D}</a:tableStyleId>
              </a:tblPr>
              <a:tblGrid>
                <a:gridCol w="2886075">
                  <a:extLst>
                    <a:ext uri="{9D8B030D-6E8A-4147-A177-3AD203B41FA5}">
                      <a16:colId xmlns:a16="http://schemas.microsoft.com/office/drawing/2014/main" val="20000"/>
                    </a:ext>
                  </a:extLst>
                </a:gridCol>
                <a:gridCol w="2914650">
                  <a:extLst>
                    <a:ext uri="{9D8B030D-6E8A-4147-A177-3AD203B41FA5}">
                      <a16:colId xmlns:a16="http://schemas.microsoft.com/office/drawing/2014/main" val="20001"/>
                    </a:ext>
                  </a:extLst>
                </a:gridCol>
                <a:gridCol w="2733675">
                  <a:extLst>
                    <a:ext uri="{9D8B030D-6E8A-4147-A177-3AD203B41FA5}">
                      <a16:colId xmlns:a16="http://schemas.microsoft.com/office/drawing/2014/main" val="20002"/>
                    </a:ext>
                  </a:extLst>
                </a:gridCol>
              </a:tblGrid>
              <a:tr h="626850">
                <a:tc>
                  <a:txBody>
                    <a:bodyPr/>
                    <a:lstStyle/>
                    <a:p>
                      <a:pPr marL="0" lvl="0" indent="0" algn="ctr" rtl="0">
                        <a:lnSpc>
                          <a:spcPct val="115000"/>
                        </a:lnSpc>
                        <a:spcBef>
                          <a:spcPts val="0"/>
                        </a:spcBef>
                        <a:spcAft>
                          <a:spcPts val="0"/>
                        </a:spcAft>
                        <a:buNone/>
                      </a:pPr>
                      <a:r>
                        <a:rPr lang="es"/>
                        <a:t>1. Aspectos  que se evalúan?</a:t>
                      </a:r>
                      <a:endParaRPr/>
                    </a:p>
                  </a:txBody>
                  <a:tcPr marL="91425" marR="91425" marT="91425" marB="91425"/>
                </a:tc>
                <a:tc>
                  <a:txBody>
                    <a:bodyPr/>
                    <a:lstStyle/>
                    <a:p>
                      <a:pPr marL="0" lvl="0" indent="0" algn="ctr" rtl="0">
                        <a:lnSpc>
                          <a:spcPct val="115000"/>
                        </a:lnSpc>
                        <a:spcBef>
                          <a:spcPts val="0"/>
                        </a:spcBef>
                        <a:spcAft>
                          <a:spcPts val="0"/>
                        </a:spcAft>
                        <a:buNone/>
                      </a:pPr>
                      <a:r>
                        <a:rPr lang="es"/>
                        <a:t>2. Criterios que se utilizan, para evaluar cada aspecto</a:t>
                      </a:r>
                      <a:endParaRPr/>
                    </a:p>
                  </a:txBody>
                  <a:tcPr marL="91425" marR="91425" marT="91425" marB="91425"/>
                </a:tc>
                <a:tc>
                  <a:txBody>
                    <a:bodyPr/>
                    <a:lstStyle/>
                    <a:p>
                      <a:pPr marL="0" lvl="0" indent="0" algn="ctr" rtl="0">
                        <a:lnSpc>
                          <a:spcPct val="115000"/>
                        </a:lnSpc>
                        <a:spcBef>
                          <a:spcPts val="0"/>
                        </a:spcBef>
                        <a:spcAft>
                          <a:spcPts val="0"/>
                        </a:spcAft>
                        <a:buNone/>
                      </a:pPr>
                      <a:r>
                        <a:rPr lang="es"/>
                        <a:t>3. Herramientas e instrumentos de evaluación que se utilizan.</a:t>
                      </a:r>
                      <a:endParaRPr/>
                    </a:p>
                  </a:txBody>
                  <a:tcPr marL="91425" marR="91425" marT="91425" marB="91425"/>
                </a:tc>
                <a:extLst>
                  <a:ext uri="{0D108BD9-81ED-4DB2-BD59-A6C34878D82A}">
                    <a16:rowId xmlns:a16="http://schemas.microsoft.com/office/drawing/2014/main" val="10000"/>
                  </a:ext>
                </a:extLst>
              </a:tr>
              <a:tr h="2458150">
                <a:tc>
                  <a:txBody>
                    <a:bodyPr/>
                    <a:lstStyle/>
                    <a:p>
                      <a:pPr marL="0" lvl="0" indent="0" rtl="0">
                        <a:lnSpc>
                          <a:spcPct val="115000"/>
                        </a:lnSpc>
                        <a:spcBef>
                          <a:spcPts val="0"/>
                        </a:spcBef>
                        <a:spcAft>
                          <a:spcPts val="0"/>
                        </a:spcAft>
                        <a:buNone/>
                      </a:pPr>
                      <a:r>
                        <a:rPr lang="es"/>
                        <a:t>Trabajo en equipo</a:t>
                      </a:r>
                      <a:endParaRPr/>
                    </a:p>
                    <a:p>
                      <a:pPr marL="0" lvl="0" indent="0" rtl="0">
                        <a:lnSpc>
                          <a:spcPct val="115000"/>
                        </a:lnSpc>
                        <a:spcBef>
                          <a:spcPts val="0"/>
                        </a:spcBef>
                        <a:spcAft>
                          <a:spcPts val="0"/>
                        </a:spcAft>
                        <a:buNone/>
                      </a:pPr>
                      <a:r>
                        <a:rPr lang="es"/>
                        <a:t>Viabilidad de las propuestas</a:t>
                      </a:r>
                      <a:endParaRPr/>
                    </a:p>
                    <a:p>
                      <a:pPr marL="0" lvl="0" indent="0" rtl="0">
                        <a:lnSpc>
                          <a:spcPct val="115000"/>
                        </a:lnSpc>
                        <a:spcBef>
                          <a:spcPts val="0"/>
                        </a:spcBef>
                        <a:spcAft>
                          <a:spcPts val="0"/>
                        </a:spcAft>
                        <a:buNone/>
                      </a:pPr>
                      <a:r>
                        <a:rPr lang="es"/>
                        <a:t>Habilidades de investigación</a:t>
                      </a:r>
                      <a:endParaRPr/>
                    </a:p>
                    <a:p>
                      <a:pPr marL="0" lvl="0" indent="0" rtl="0">
                        <a:lnSpc>
                          <a:spcPct val="115000"/>
                        </a:lnSpc>
                        <a:spcBef>
                          <a:spcPts val="0"/>
                        </a:spcBef>
                        <a:spcAft>
                          <a:spcPts val="0"/>
                        </a:spcAft>
                        <a:buNone/>
                      </a:pPr>
                      <a:r>
                        <a:rPr lang="es"/>
                        <a:t>Documental</a:t>
                      </a:r>
                      <a:endParaRPr/>
                    </a:p>
                    <a:p>
                      <a:pPr marL="0" lvl="0" indent="0" rtl="0">
                        <a:lnSpc>
                          <a:spcPct val="115000"/>
                        </a:lnSpc>
                        <a:spcBef>
                          <a:spcPts val="0"/>
                        </a:spcBef>
                        <a:spcAft>
                          <a:spcPts val="0"/>
                        </a:spcAft>
                        <a:buNone/>
                      </a:pPr>
                      <a:r>
                        <a:rPr lang="es"/>
                        <a:t>Habilidades para la recopilación y la síntesis de la información</a:t>
                      </a:r>
                      <a:endParaRPr/>
                    </a:p>
                  </a:txBody>
                  <a:tcPr marL="91425" marR="91425" marT="91425" marB="91425"/>
                </a:tc>
                <a:tc>
                  <a:txBody>
                    <a:bodyPr/>
                    <a:lstStyle/>
                    <a:p>
                      <a:pPr marL="0" lvl="0" indent="0" rtl="0">
                        <a:lnSpc>
                          <a:spcPct val="115000"/>
                        </a:lnSpc>
                        <a:spcBef>
                          <a:spcPts val="0"/>
                        </a:spcBef>
                        <a:spcAft>
                          <a:spcPts val="0"/>
                        </a:spcAft>
                        <a:buNone/>
                      </a:pPr>
                      <a:r>
                        <a:rPr lang="es"/>
                        <a:t>Ortografía y gramática</a:t>
                      </a:r>
                      <a:endParaRPr/>
                    </a:p>
                    <a:p>
                      <a:pPr marL="0" lvl="0" indent="0" rtl="0">
                        <a:lnSpc>
                          <a:spcPct val="115000"/>
                        </a:lnSpc>
                        <a:spcBef>
                          <a:spcPts val="0"/>
                        </a:spcBef>
                        <a:spcAft>
                          <a:spcPts val="0"/>
                        </a:spcAft>
                        <a:buNone/>
                      </a:pPr>
                      <a:r>
                        <a:rPr lang="es"/>
                        <a:t>Uso de las TICS</a:t>
                      </a:r>
                      <a:endParaRPr/>
                    </a:p>
                    <a:p>
                      <a:pPr marL="0" lvl="0" indent="0" rtl="0">
                        <a:lnSpc>
                          <a:spcPct val="115000"/>
                        </a:lnSpc>
                        <a:spcBef>
                          <a:spcPts val="0"/>
                        </a:spcBef>
                        <a:spcAft>
                          <a:spcPts val="0"/>
                        </a:spcAft>
                        <a:buNone/>
                      </a:pPr>
                      <a:r>
                        <a:rPr lang="es"/>
                        <a:t>Costos beneficio</a:t>
                      </a:r>
                      <a:endParaRPr/>
                    </a:p>
                    <a:p>
                      <a:pPr marL="0" lvl="0" indent="0" rtl="0">
                        <a:lnSpc>
                          <a:spcPct val="115000"/>
                        </a:lnSpc>
                        <a:spcBef>
                          <a:spcPts val="0"/>
                        </a:spcBef>
                        <a:spcAft>
                          <a:spcPts val="0"/>
                        </a:spcAft>
                        <a:buNone/>
                      </a:pPr>
                      <a:r>
                        <a:rPr lang="es"/>
                        <a:t>Fuentes consultadas</a:t>
                      </a:r>
                      <a:endParaRPr/>
                    </a:p>
                    <a:p>
                      <a:pPr marL="0" lvl="0" indent="0" rtl="0">
                        <a:lnSpc>
                          <a:spcPct val="115000"/>
                        </a:lnSpc>
                        <a:spcBef>
                          <a:spcPts val="0"/>
                        </a:spcBef>
                        <a:spcAft>
                          <a:spcPts val="0"/>
                        </a:spcAft>
                        <a:buNone/>
                      </a:pPr>
                      <a:r>
                        <a:rPr lang="es"/>
                        <a:t>Que haya una relación lógica entre los resultados con las problemáticas planteadas, los objetivo, las hipótesis, etc.</a:t>
                      </a:r>
                      <a:endParaRPr/>
                    </a:p>
                    <a:p>
                      <a:pPr marL="0" lvl="0" indent="0" rtl="0">
                        <a:lnSpc>
                          <a:spcPct val="115000"/>
                        </a:lnSpc>
                        <a:spcBef>
                          <a:spcPts val="0"/>
                        </a:spcBef>
                        <a:spcAft>
                          <a:spcPts val="0"/>
                        </a:spcAft>
                        <a:buNone/>
                      </a:pPr>
                      <a:r>
                        <a:rPr lang="es"/>
                        <a:t> </a:t>
                      </a:r>
                      <a:endParaRPr/>
                    </a:p>
                  </a:txBody>
                  <a:tcPr marL="91425" marR="91425" marT="91425" marB="91425"/>
                </a:tc>
                <a:tc>
                  <a:txBody>
                    <a:bodyPr/>
                    <a:lstStyle/>
                    <a:p>
                      <a:pPr marL="0" lvl="0" indent="0" rtl="0">
                        <a:lnSpc>
                          <a:spcPct val="115000"/>
                        </a:lnSpc>
                        <a:spcBef>
                          <a:spcPts val="0"/>
                        </a:spcBef>
                        <a:spcAft>
                          <a:spcPts val="0"/>
                        </a:spcAft>
                        <a:buNone/>
                      </a:pPr>
                      <a:r>
                        <a:rPr lang="es"/>
                        <a:t>Bitácoras de reuniones.</a:t>
                      </a:r>
                      <a:endParaRPr/>
                    </a:p>
                    <a:p>
                      <a:pPr marL="0" lvl="0" indent="0" rtl="0">
                        <a:lnSpc>
                          <a:spcPct val="115000"/>
                        </a:lnSpc>
                        <a:spcBef>
                          <a:spcPts val="0"/>
                        </a:spcBef>
                        <a:spcAft>
                          <a:spcPts val="0"/>
                        </a:spcAft>
                        <a:buNone/>
                      </a:pPr>
                      <a:r>
                        <a:rPr lang="es"/>
                        <a:t>Reportes parciales de avance.</a:t>
                      </a:r>
                      <a:endParaRPr/>
                    </a:p>
                    <a:p>
                      <a:pPr marL="0" lvl="0" indent="0" rtl="0">
                        <a:lnSpc>
                          <a:spcPct val="115000"/>
                        </a:lnSpc>
                        <a:spcBef>
                          <a:spcPts val="0"/>
                        </a:spcBef>
                        <a:spcAft>
                          <a:spcPts val="0"/>
                        </a:spcAft>
                        <a:buNone/>
                      </a:pPr>
                      <a:r>
                        <a:rPr lang="es"/>
                        <a:t>Organizadores gráficos de planeación de trabajo.</a:t>
                      </a:r>
                      <a:endParaRPr/>
                    </a:p>
                    <a:p>
                      <a:pPr marL="0" lvl="0" indent="0" rtl="0">
                        <a:lnSpc>
                          <a:spcPct val="115000"/>
                        </a:lnSpc>
                        <a:spcBef>
                          <a:spcPts val="0"/>
                        </a:spcBef>
                        <a:spcAft>
                          <a:spcPts val="0"/>
                        </a:spcAft>
                        <a:buNone/>
                      </a:pPr>
                      <a:r>
                        <a:rPr lang="es"/>
                        <a:t>Elaboración de protocolos de investigación.</a:t>
                      </a:r>
                      <a:endParaRPr/>
                    </a:p>
                    <a:p>
                      <a:pPr marL="0" lvl="0" indent="0" rtl="0">
                        <a:lnSpc>
                          <a:spcPct val="115000"/>
                        </a:lnSpc>
                        <a:spcBef>
                          <a:spcPts val="0"/>
                        </a:spcBef>
                        <a:spcAft>
                          <a:spcPts val="0"/>
                        </a:spcAft>
                        <a:buNone/>
                      </a:pPr>
                      <a:r>
                        <a:rPr lang="es"/>
                        <a:t>Elaboración de organizadores gráficos de la información.</a:t>
                      </a:r>
                      <a:endParaRPr/>
                    </a:p>
                    <a:p>
                      <a:pPr marL="0" lvl="0" indent="0" rtl="0">
                        <a:lnSpc>
                          <a:spcPct val="115000"/>
                        </a:lnSpc>
                        <a:spcBef>
                          <a:spcPts val="0"/>
                        </a:spcBef>
                        <a:spcAft>
                          <a:spcPts val="0"/>
                        </a:spcAft>
                        <a:buNone/>
                      </a:pPr>
                      <a:r>
                        <a:rPr lang="es"/>
                        <a:t>Reporte de investigación con todos los puntos requeridos.</a:t>
                      </a:r>
                      <a:endParaRPr/>
                    </a:p>
                  </a:txBody>
                  <a:tcPr marL="91425" marR="91425" marT="91425" marB="91425"/>
                </a:tc>
                <a:extLst>
                  <a:ext uri="{0D108BD9-81ED-4DB2-BD59-A6C34878D82A}">
                    <a16:rowId xmlns:a16="http://schemas.microsoft.com/office/drawing/2014/main" val="10001"/>
                  </a:ext>
                </a:extLst>
              </a:tr>
            </a:tbl>
          </a:graphicData>
        </a:graphic>
      </p:graphicFrame>
      <p:sp>
        <p:nvSpPr>
          <p:cNvPr id="403" name="Shape 403"/>
          <p:cNvSpPr txBox="1"/>
          <p:nvPr/>
        </p:nvSpPr>
        <p:spPr>
          <a:xfrm>
            <a:off x="466200" y="1272325"/>
            <a:ext cx="2840700" cy="20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sz="1100" b="1">
                <a:solidFill>
                  <a:schemeClr val="dk1"/>
                </a:solidFill>
              </a:rPr>
              <a:t>VIII. Evaluación del Proyecto</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Shape 408"/>
          <p:cNvPicPr preferRelativeResize="0"/>
          <p:nvPr/>
        </p:nvPicPr>
        <p:blipFill>
          <a:blip r:embed="rId3">
            <a:alphaModFix/>
          </a:blip>
          <a:stretch>
            <a:fillRect/>
          </a:stretch>
        </p:blipFill>
        <p:spPr>
          <a:xfrm>
            <a:off x="203000" y="1636425"/>
            <a:ext cx="4301063" cy="2419352"/>
          </a:xfrm>
          <a:prstGeom prst="rect">
            <a:avLst/>
          </a:prstGeom>
          <a:noFill/>
          <a:ln>
            <a:noFill/>
          </a:ln>
        </p:spPr>
      </p:pic>
      <p:pic>
        <p:nvPicPr>
          <p:cNvPr id="409" name="Shape 409"/>
          <p:cNvPicPr preferRelativeResize="0"/>
          <p:nvPr/>
        </p:nvPicPr>
        <p:blipFill>
          <a:blip r:embed="rId4">
            <a:alphaModFix/>
          </a:blip>
          <a:stretch>
            <a:fillRect/>
          </a:stretch>
        </p:blipFill>
        <p:spPr>
          <a:xfrm>
            <a:off x="4656463" y="1600200"/>
            <a:ext cx="4335139" cy="243851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Shape 414"/>
          <p:cNvPicPr preferRelativeResize="0"/>
          <p:nvPr/>
        </p:nvPicPr>
        <p:blipFill>
          <a:blip r:embed="rId3">
            <a:alphaModFix/>
          </a:blip>
          <a:stretch>
            <a:fillRect/>
          </a:stretch>
        </p:blipFill>
        <p:spPr>
          <a:xfrm>
            <a:off x="371625" y="1581825"/>
            <a:ext cx="4281152" cy="2580177"/>
          </a:xfrm>
          <a:prstGeom prst="rect">
            <a:avLst/>
          </a:prstGeom>
          <a:noFill/>
          <a:ln>
            <a:noFill/>
          </a:ln>
        </p:spPr>
      </p:pic>
      <p:pic>
        <p:nvPicPr>
          <p:cNvPr id="415" name="Shape 415"/>
          <p:cNvPicPr preferRelativeResize="0"/>
          <p:nvPr/>
        </p:nvPicPr>
        <p:blipFill>
          <a:blip r:embed="rId4">
            <a:alphaModFix/>
          </a:blip>
          <a:stretch>
            <a:fillRect/>
          </a:stretch>
        </p:blipFill>
        <p:spPr>
          <a:xfrm>
            <a:off x="4788300" y="1581825"/>
            <a:ext cx="4186423" cy="25801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p:nvPr/>
        </p:nvSpPr>
        <p:spPr>
          <a:xfrm>
            <a:off x="309350" y="1324500"/>
            <a:ext cx="7588200" cy="312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a:t>
            </a:r>
            <a:r>
              <a:rPr lang="es" sz="1800" b="1"/>
              <a:t>8. </a:t>
            </a:r>
            <a:r>
              <a:rPr lang="es" sz="1800" b="1">
                <a:solidFill>
                  <a:schemeClr val="dk1"/>
                </a:solidFill>
              </a:rPr>
              <a:t>E.I.P. Elaboración de proyecto</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9. Fotografías</a:t>
            </a:r>
            <a:endParaRPr>
              <a:solidFill>
                <a:schemeClr val="dk1"/>
              </a:solidFill>
            </a:endParaRPr>
          </a:p>
          <a:p>
            <a:pPr marL="0" lvl="0" indent="0" rtl="0">
              <a:spcBef>
                <a:spcPts val="0"/>
              </a:spcBef>
              <a:spcAft>
                <a:spcPts val="0"/>
              </a:spcAft>
              <a:buClr>
                <a:schemeClr val="dk1"/>
              </a:buClr>
              <a:buSzPts val="1800"/>
              <a:buFont typeface="Arial"/>
              <a:buNone/>
            </a:pPr>
            <a:r>
              <a:rPr lang="es" sz="1800" b="1">
                <a:solidFill>
                  <a:schemeClr val="dk1"/>
                </a:solidFill>
              </a:rPr>
              <a:t>     10. Evaluación .Tipos y herramientas de aprendizaje</a:t>
            </a: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r>
              <a:rPr lang="es" sz="1800" b="1"/>
              <a:t>      </a:t>
            </a:r>
            <a:r>
              <a:rPr lang="es" sz="1800" b="1" i="0" u="none" strike="noStrike" cap="none">
                <a:solidFill>
                  <a:srgbClr val="000000"/>
                </a:solidFill>
                <a:latin typeface="Arial"/>
                <a:ea typeface="Arial"/>
                <a:cs typeface="Arial"/>
                <a:sym typeface="Arial"/>
              </a:rPr>
              <a:t>11. Evaluación. Formatos. Prerrequisitos</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12. Evaluación. Formatos. Grupo heterogéneo</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13. Lista de pasos para realizar una infografía</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14. Infografía</a:t>
            </a:r>
            <a:endParaRPr/>
          </a:p>
          <a:p>
            <a:pPr marL="0" marR="0" lvl="0" indent="0" algn="l" rtl="0">
              <a:lnSpc>
                <a:spcPct val="100000"/>
              </a:lnSpc>
              <a:spcBef>
                <a:spcPts val="0"/>
              </a:spcBef>
              <a:spcAft>
                <a:spcPts val="0"/>
              </a:spcAft>
              <a:buClr>
                <a:srgbClr val="000000"/>
              </a:buClr>
              <a:buSzPts val="1800"/>
              <a:buFont typeface="Arial"/>
              <a:buNone/>
            </a:pPr>
            <a:r>
              <a:rPr lang="es" sz="1800" b="1" i="0" u="none" strike="noStrike" cap="none">
                <a:solidFill>
                  <a:srgbClr val="000000"/>
                </a:solidFill>
                <a:latin typeface="Arial"/>
                <a:ea typeface="Arial"/>
                <a:cs typeface="Arial"/>
                <a:sym typeface="Arial"/>
              </a:rPr>
              <a:t>      15. Reflexiones personales</a:t>
            </a: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Shape 420"/>
          <p:cNvPicPr preferRelativeResize="0"/>
          <p:nvPr/>
        </p:nvPicPr>
        <p:blipFill>
          <a:blip r:embed="rId3">
            <a:alphaModFix/>
          </a:blip>
          <a:stretch>
            <a:fillRect/>
          </a:stretch>
        </p:blipFill>
        <p:spPr>
          <a:xfrm>
            <a:off x="368425" y="1409400"/>
            <a:ext cx="4095749" cy="2895602"/>
          </a:xfrm>
          <a:prstGeom prst="rect">
            <a:avLst/>
          </a:prstGeom>
          <a:noFill/>
          <a:ln>
            <a:noFill/>
          </a:ln>
        </p:spPr>
      </p:pic>
      <p:pic>
        <p:nvPicPr>
          <p:cNvPr id="421" name="Shape 421"/>
          <p:cNvPicPr preferRelativeResize="0"/>
          <p:nvPr/>
        </p:nvPicPr>
        <p:blipFill>
          <a:blip r:embed="rId4">
            <a:alphaModFix/>
          </a:blip>
          <a:stretch>
            <a:fillRect/>
          </a:stretch>
        </p:blipFill>
        <p:spPr>
          <a:xfrm>
            <a:off x="4655375" y="1409400"/>
            <a:ext cx="4375025" cy="2895602"/>
          </a:xfrm>
          <a:prstGeom prst="rect">
            <a:avLst/>
          </a:prstGeom>
          <a:noFill/>
          <a:ln>
            <a:noFill/>
          </a:ln>
        </p:spPr>
      </p:pic>
      <p:sp>
        <p:nvSpPr>
          <p:cNvPr id="422" name="Shape 4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33" name="Shape 433"/>
          <p:cNvPicPr preferRelativeResize="0"/>
          <p:nvPr/>
        </p:nvPicPr>
        <p:blipFill>
          <a:blip r:embed="rId3">
            <a:alphaModFix/>
          </a:blip>
          <a:stretch>
            <a:fillRect/>
          </a:stretch>
        </p:blipFill>
        <p:spPr>
          <a:xfrm>
            <a:off x="311700" y="1509713"/>
            <a:ext cx="3771900" cy="2124075"/>
          </a:xfrm>
          <a:prstGeom prst="rect">
            <a:avLst/>
          </a:prstGeom>
          <a:noFill/>
          <a:ln>
            <a:noFill/>
          </a:ln>
        </p:spPr>
      </p:pic>
      <p:pic>
        <p:nvPicPr>
          <p:cNvPr id="434" name="Shape 434"/>
          <p:cNvPicPr preferRelativeResize="0"/>
          <p:nvPr/>
        </p:nvPicPr>
        <p:blipFill>
          <a:blip r:embed="rId4">
            <a:alphaModFix/>
          </a:blip>
          <a:stretch>
            <a:fillRect/>
          </a:stretch>
        </p:blipFill>
        <p:spPr>
          <a:xfrm>
            <a:off x="4274825" y="1821600"/>
            <a:ext cx="4743450" cy="26574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40" name="Shape 440"/>
          <p:cNvPicPr preferRelativeResize="0"/>
          <p:nvPr/>
        </p:nvPicPr>
        <p:blipFill>
          <a:blip r:embed="rId3">
            <a:alphaModFix/>
          </a:blip>
          <a:stretch>
            <a:fillRect/>
          </a:stretch>
        </p:blipFill>
        <p:spPr>
          <a:xfrm>
            <a:off x="171800" y="1627525"/>
            <a:ext cx="3914775" cy="2200275"/>
          </a:xfrm>
          <a:prstGeom prst="rect">
            <a:avLst/>
          </a:prstGeom>
          <a:noFill/>
          <a:ln>
            <a:noFill/>
          </a:ln>
        </p:spPr>
      </p:pic>
      <p:pic>
        <p:nvPicPr>
          <p:cNvPr id="441" name="Shape 441"/>
          <p:cNvPicPr preferRelativeResize="0"/>
          <p:nvPr/>
        </p:nvPicPr>
        <p:blipFill>
          <a:blip r:embed="rId4">
            <a:alphaModFix/>
          </a:blip>
          <a:stretch>
            <a:fillRect/>
          </a:stretch>
        </p:blipFill>
        <p:spPr>
          <a:xfrm>
            <a:off x="4572000" y="1527513"/>
            <a:ext cx="4276725" cy="24003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447" name="Shape 447"/>
          <p:cNvPicPr preferRelativeResize="0"/>
          <p:nvPr/>
        </p:nvPicPr>
        <p:blipFill>
          <a:blip r:embed="rId3">
            <a:alphaModFix/>
          </a:blip>
          <a:stretch>
            <a:fillRect/>
          </a:stretch>
        </p:blipFill>
        <p:spPr>
          <a:xfrm>
            <a:off x="189775" y="1447800"/>
            <a:ext cx="4305300" cy="2419350"/>
          </a:xfrm>
          <a:prstGeom prst="rect">
            <a:avLst/>
          </a:prstGeom>
          <a:noFill/>
          <a:ln>
            <a:noFill/>
          </a:ln>
        </p:spPr>
      </p:pic>
      <p:pic>
        <p:nvPicPr>
          <p:cNvPr id="448" name="Shape 448"/>
          <p:cNvPicPr preferRelativeResize="0"/>
          <p:nvPr/>
        </p:nvPicPr>
        <p:blipFill>
          <a:blip r:embed="rId4">
            <a:alphaModFix/>
          </a:blip>
          <a:stretch>
            <a:fillRect/>
          </a:stretch>
        </p:blipFill>
        <p:spPr>
          <a:xfrm>
            <a:off x="4978875" y="1465750"/>
            <a:ext cx="4067175" cy="2286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Shape 453"/>
          <p:cNvPicPr preferRelativeResize="0"/>
          <p:nvPr/>
        </p:nvPicPr>
        <p:blipFill>
          <a:blip r:embed="rId3">
            <a:alphaModFix/>
          </a:blip>
          <a:stretch>
            <a:fillRect/>
          </a:stretch>
        </p:blipFill>
        <p:spPr>
          <a:xfrm>
            <a:off x="1613350" y="1562050"/>
            <a:ext cx="6542825" cy="29064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Shape 458"/>
          <p:cNvPicPr preferRelativeResize="0"/>
          <p:nvPr/>
        </p:nvPicPr>
        <p:blipFill>
          <a:blip r:embed="rId3">
            <a:alphaModFix/>
          </a:blip>
          <a:stretch>
            <a:fillRect/>
          </a:stretch>
        </p:blipFill>
        <p:spPr>
          <a:xfrm>
            <a:off x="803800" y="1466275"/>
            <a:ext cx="6495250" cy="2571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Shape 463"/>
          <p:cNvPicPr preferRelativeResize="0"/>
          <p:nvPr/>
        </p:nvPicPr>
        <p:blipFill>
          <a:blip r:embed="rId3">
            <a:alphaModFix/>
          </a:blip>
          <a:stretch>
            <a:fillRect/>
          </a:stretch>
        </p:blipFill>
        <p:spPr>
          <a:xfrm>
            <a:off x="1454125" y="1466250"/>
            <a:ext cx="5884750" cy="33101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Shape 468"/>
          <p:cNvPicPr preferRelativeResize="0"/>
          <p:nvPr/>
        </p:nvPicPr>
        <p:blipFill>
          <a:blip r:embed="rId3">
            <a:alphaModFix/>
          </a:blip>
          <a:stretch>
            <a:fillRect/>
          </a:stretch>
        </p:blipFill>
        <p:spPr>
          <a:xfrm>
            <a:off x="724175" y="1285875"/>
            <a:ext cx="6133825" cy="3248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Shape 473"/>
          <p:cNvPicPr preferRelativeResize="0"/>
          <p:nvPr/>
        </p:nvPicPr>
        <p:blipFill>
          <a:blip r:embed="rId3">
            <a:alphaModFix/>
          </a:blip>
          <a:stretch>
            <a:fillRect/>
          </a:stretch>
        </p:blipFill>
        <p:spPr>
          <a:xfrm>
            <a:off x="1904225" y="1466275"/>
            <a:ext cx="5309675" cy="298669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0" y="1052900"/>
            <a:ext cx="9144000" cy="766800"/>
          </a:xfrm>
          <a:prstGeom prst="rect">
            <a:avLst/>
          </a:prstGeom>
          <a:noFill/>
          <a:ln>
            <a:noFill/>
          </a:ln>
        </p:spPr>
        <p:txBody>
          <a:bodyPr spcFirstLastPara="1" wrap="square" lIns="91425" tIns="91425" rIns="91425" bIns="91425" anchor="ctr" anchorCtr="0">
            <a:noAutofit/>
          </a:bodyPr>
          <a:lstStyle/>
          <a:p>
            <a:pPr marL="0" lvl="0" indent="0" algn="ctr" rtl="0">
              <a:lnSpc>
                <a:spcPct val="107916"/>
              </a:lnSpc>
              <a:spcBef>
                <a:spcPts val="1200"/>
              </a:spcBef>
              <a:spcAft>
                <a:spcPts val="0"/>
              </a:spcAft>
              <a:buNone/>
            </a:pPr>
            <a:r>
              <a:rPr lang="es" b="1" u="sng">
                <a:solidFill>
                  <a:schemeClr val="dk1"/>
                </a:solidFill>
              </a:rPr>
              <a:t>Formato General de Planeación de Proyecto Interdisciplinario</a:t>
            </a:r>
            <a:endParaRPr/>
          </a:p>
        </p:txBody>
      </p:sp>
      <p:pic>
        <p:nvPicPr>
          <p:cNvPr id="479" name="Shape 479"/>
          <p:cNvPicPr preferRelativeResize="0"/>
          <p:nvPr/>
        </p:nvPicPr>
        <p:blipFill rotWithShape="1">
          <a:blip r:embed="rId3">
            <a:alphaModFix/>
          </a:blip>
          <a:srcRect l="19507" t="31346" r="17988" b="15433"/>
          <a:stretch/>
        </p:blipFill>
        <p:spPr>
          <a:xfrm>
            <a:off x="1988000" y="1819700"/>
            <a:ext cx="5159251" cy="2745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p:nvPr/>
        </p:nvSpPr>
        <p:spPr>
          <a:xfrm>
            <a:off x="570100" y="613450"/>
            <a:ext cx="7738800" cy="4317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800" b="1">
                <a:solidFill>
                  <a:schemeClr val="dk1"/>
                </a:solidFill>
              </a:rPr>
              <a:t>CUADRO DE ANÁLISIS DE LA  INTERDISCIPLINARIEDAD Y     	APRENDIZAJE COOPERATIVO</a:t>
            </a:r>
            <a:endParaRPr sz="1800" b="1">
              <a:solidFill>
                <a:schemeClr val="dk1"/>
              </a:solidFill>
            </a:endParaRPr>
          </a:p>
          <a:p>
            <a:pPr marL="0" lvl="0" indent="0" algn="ctr" rtl="0">
              <a:lnSpc>
                <a:spcPct val="115000"/>
              </a:lnSpc>
              <a:spcBef>
                <a:spcPts val="0"/>
              </a:spcBef>
              <a:spcAft>
                <a:spcPts val="0"/>
              </a:spcAft>
              <a:buNone/>
            </a:pPr>
            <a:r>
              <a:rPr lang="es" sz="1800" b="1">
                <a:solidFill>
                  <a:schemeClr val="dk1"/>
                </a:solidFill>
              </a:rPr>
              <a:t>CONCLUSIONES GENERALES</a:t>
            </a:r>
            <a:endParaRPr sz="1800" b="1">
              <a:solidFill>
                <a:schemeClr val="dk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Shape 484"/>
          <p:cNvPicPr preferRelativeResize="0"/>
          <p:nvPr/>
        </p:nvPicPr>
        <p:blipFill rotWithShape="1">
          <a:blip r:embed="rId3">
            <a:alphaModFix/>
          </a:blip>
          <a:srcRect l="18820" t="40978" r="19431" b="7175"/>
          <a:stretch/>
        </p:blipFill>
        <p:spPr>
          <a:xfrm>
            <a:off x="899350" y="961413"/>
            <a:ext cx="6137475" cy="322067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Shape 489"/>
          <p:cNvPicPr preferRelativeResize="0"/>
          <p:nvPr/>
        </p:nvPicPr>
        <p:blipFill rotWithShape="1">
          <a:blip r:embed="rId3">
            <a:alphaModFix/>
          </a:blip>
          <a:srcRect l="18615" t="40326" r="20248" b="23805"/>
          <a:stretch/>
        </p:blipFill>
        <p:spPr>
          <a:xfrm>
            <a:off x="1273667" y="1930125"/>
            <a:ext cx="5794682" cy="212472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Shape 494"/>
          <p:cNvPicPr preferRelativeResize="0"/>
          <p:nvPr/>
        </p:nvPicPr>
        <p:blipFill rotWithShape="1">
          <a:blip r:embed="rId3">
            <a:alphaModFix/>
          </a:blip>
          <a:srcRect l="19427" t="32174" r="19840" b="21525"/>
          <a:stretch/>
        </p:blipFill>
        <p:spPr>
          <a:xfrm>
            <a:off x="1230675" y="1509276"/>
            <a:ext cx="6048576" cy="2882176"/>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Shape 499"/>
          <p:cNvPicPr preferRelativeResize="0"/>
          <p:nvPr/>
        </p:nvPicPr>
        <p:blipFill rotWithShape="1">
          <a:blip r:embed="rId3">
            <a:alphaModFix/>
          </a:blip>
          <a:srcRect l="19224" t="47825" r="20454" b="15002"/>
          <a:stretch/>
        </p:blipFill>
        <p:spPr>
          <a:xfrm>
            <a:off x="1048925" y="1614600"/>
            <a:ext cx="7046150" cy="271372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aphicFrame>
        <p:nvGraphicFramePr>
          <p:cNvPr id="504" name="Shape 504"/>
          <p:cNvGraphicFramePr/>
          <p:nvPr/>
        </p:nvGraphicFramePr>
        <p:xfrm>
          <a:off x="817213" y="1519750"/>
          <a:ext cx="7825125" cy="3090611"/>
        </p:xfrm>
        <a:graphic>
          <a:graphicData uri="http://schemas.openxmlformats.org/drawingml/2006/table">
            <a:tbl>
              <a:tblPr>
                <a:noFill/>
                <a:tableStyleId>{75AB78BC-D6EA-4682-BD33-B8B9871F664D}</a:tableStyleId>
              </a:tblPr>
              <a:tblGrid>
                <a:gridCol w="730200">
                  <a:extLst>
                    <a:ext uri="{9D8B030D-6E8A-4147-A177-3AD203B41FA5}">
                      <a16:colId xmlns:a16="http://schemas.microsoft.com/office/drawing/2014/main" val="20000"/>
                    </a:ext>
                  </a:extLst>
                </a:gridCol>
                <a:gridCol w="1340525">
                  <a:extLst>
                    <a:ext uri="{9D8B030D-6E8A-4147-A177-3AD203B41FA5}">
                      <a16:colId xmlns:a16="http://schemas.microsoft.com/office/drawing/2014/main" val="20001"/>
                    </a:ext>
                  </a:extLst>
                </a:gridCol>
                <a:gridCol w="643025">
                  <a:extLst>
                    <a:ext uri="{9D8B030D-6E8A-4147-A177-3AD203B41FA5}">
                      <a16:colId xmlns:a16="http://schemas.microsoft.com/office/drawing/2014/main" val="20002"/>
                    </a:ext>
                  </a:extLst>
                </a:gridCol>
                <a:gridCol w="948175">
                  <a:extLst>
                    <a:ext uri="{9D8B030D-6E8A-4147-A177-3AD203B41FA5}">
                      <a16:colId xmlns:a16="http://schemas.microsoft.com/office/drawing/2014/main" val="20003"/>
                    </a:ext>
                  </a:extLst>
                </a:gridCol>
                <a:gridCol w="1133425">
                  <a:extLst>
                    <a:ext uri="{9D8B030D-6E8A-4147-A177-3AD203B41FA5}">
                      <a16:colId xmlns:a16="http://schemas.microsoft.com/office/drawing/2014/main" val="20004"/>
                    </a:ext>
                  </a:extLst>
                </a:gridCol>
                <a:gridCol w="980875">
                  <a:extLst>
                    <a:ext uri="{9D8B030D-6E8A-4147-A177-3AD203B41FA5}">
                      <a16:colId xmlns:a16="http://schemas.microsoft.com/office/drawing/2014/main" val="20005"/>
                    </a:ext>
                  </a:extLst>
                </a:gridCol>
                <a:gridCol w="860975">
                  <a:extLst>
                    <a:ext uri="{9D8B030D-6E8A-4147-A177-3AD203B41FA5}">
                      <a16:colId xmlns:a16="http://schemas.microsoft.com/office/drawing/2014/main" val="20006"/>
                    </a:ext>
                  </a:extLst>
                </a:gridCol>
                <a:gridCol w="1187925">
                  <a:extLst>
                    <a:ext uri="{9D8B030D-6E8A-4147-A177-3AD203B41FA5}">
                      <a16:colId xmlns:a16="http://schemas.microsoft.com/office/drawing/2014/main" val="20007"/>
                    </a:ext>
                  </a:extLst>
                </a:gridCol>
              </a:tblGrid>
              <a:tr h="648075">
                <a:tc>
                  <a:txBody>
                    <a:bodyPr/>
                    <a:lstStyle/>
                    <a:p>
                      <a:pPr marL="88900" marR="88900" lvl="0" indent="0" algn="ctr" rtl="0">
                        <a:lnSpc>
                          <a:spcPct val="115000"/>
                        </a:lnSpc>
                        <a:spcBef>
                          <a:spcPts val="0"/>
                        </a:spcBef>
                        <a:spcAft>
                          <a:spcPts val="0"/>
                        </a:spcAft>
                        <a:buNone/>
                      </a:pPr>
                      <a:r>
                        <a:rPr lang="es" sz="1200" b="1" cap="small"/>
                        <a:t>Sesión</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00" b="1" cap="small"/>
                        <a:t>ASIGNATURA(s)</a:t>
                      </a:r>
                      <a:endParaRPr sz="10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tema</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subtemas</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actividades /</a:t>
                      </a:r>
                      <a:endParaRPr sz="1200" b="1" cap="small"/>
                    </a:p>
                    <a:p>
                      <a:pPr marL="88900" marR="88900" lvl="0" indent="0" algn="ctr" rtl="0">
                        <a:lnSpc>
                          <a:spcPct val="115000"/>
                        </a:lnSpc>
                        <a:spcBef>
                          <a:spcPts val="0"/>
                        </a:spcBef>
                        <a:spcAft>
                          <a:spcPts val="0"/>
                        </a:spcAft>
                        <a:buNone/>
                      </a:pPr>
                      <a:r>
                        <a:rPr lang="es" sz="1200" b="1" cap="small"/>
                        <a:t>tareas</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producto a entregar</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fecha de entrega</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200" b="1" cap="small"/>
                        <a:t>Valor en calificación</a:t>
                      </a:r>
                      <a:endParaRPr sz="120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5075">
                <a:tc>
                  <a:txBody>
                    <a:bodyPr/>
                    <a:lstStyle/>
                    <a:p>
                      <a:pPr marL="88900" marR="88900" lvl="0" indent="0" algn="ctr"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1"/>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3"/>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7E7E7"/>
                    </a:solidFill>
                  </a:tcPr>
                </a:tc>
                <a:extLst>
                  <a:ext uri="{0D108BD9-81ED-4DB2-BD59-A6C34878D82A}">
                    <a16:rowId xmlns:a16="http://schemas.microsoft.com/office/drawing/2014/main" val="10005"/>
                  </a:ext>
                </a:extLst>
              </a:tr>
              <a:tr h="365075">
                <a:tc>
                  <a:txBody>
                    <a:bodyPr/>
                    <a:lstStyle/>
                    <a:p>
                      <a:pPr marL="88900" marR="88900" lvl="0" indent="0" rtl="0">
                        <a:lnSpc>
                          <a:spcPct val="115000"/>
                        </a:lnSpc>
                        <a:spcBef>
                          <a:spcPts val="0"/>
                        </a:spcBef>
                        <a:spcAft>
                          <a:spcPts val="0"/>
                        </a:spcAft>
                        <a:buNone/>
                      </a:pPr>
                      <a:r>
                        <a:rPr lang="es" sz="1050" b="1" cap="small"/>
                        <a:t> </a:t>
                      </a:r>
                      <a:endParaRPr sz="1050" b="1"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None/>
                      </a:pPr>
                      <a:r>
                        <a:rPr lang="es" sz="1050" cap="small"/>
                        <a:t> </a:t>
                      </a:r>
                      <a:endParaRPr sz="1050" cap="small"/>
                    </a:p>
                  </a:txBody>
                  <a:tcPr marL="68575" marR="68575" marT="9525" marB="914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a:spLocks noGrp="1"/>
          </p:cNvSpPr>
          <p:nvPr>
            <p:ph type="ctrTitle"/>
          </p:nvPr>
        </p:nvSpPr>
        <p:spPr>
          <a:xfrm>
            <a:off x="591900" y="1767200"/>
            <a:ext cx="7960200" cy="1293600"/>
          </a:xfrm>
          <a:prstGeom prst="rect">
            <a:avLst/>
          </a:prstGeom>
        </p:spPr>
        <p:txBody>
          <a:bodyPr spcFirstLastPara="1" wrap="square" lIns="91425" tIns="91425" rIns="91425" bIns="91425" anchor="b" anchorCtr="0">
            <a:noAutofit/>
          </a:bodyPr>
          <a:lstStyle/>
          <a:p>
            <a:pPr marL="0" lvl="0" indent="0" algn="r">
              <a:spcBef>
                <a:spcPts val="0"/>
              </a:spcBef>
              <a:spcAft>
                <a:spcPts val="0"/>
              </a:spcAft>
              <a:buNone/>
            </a:pPr>
            <a:r>
              <a:rPr lang="es" sz="1800"/>
              <a:t>Pasos para realizar una infografía</a:t>
            </a:r>
            <a:endParaRPr sz="1800"/>
          </a:p>
          <a:p>
            <a:pPr marL="0" lvl="0" indent="0">
              <a:spcBef>
                <a:spcPts val="0"/>
              </a:spcBef>
              <a:spcAft>
                <a:spcPts val="0"/>
              </a:spcAft>
              <a:buClr>
                <a:schemeClr val="dk1"/>
              </a:buClr>
              <a:buSzPts val="1100"/>
              <a:buFont typeface="Arial"/>
              <a:buNone/>
            </a:pPr>
            <a:endParaRPr sz="1400"/>
          </a:p>
          <a:p>
            <a:pPr marL="0" lvl="0" indent="-228600" algn="l" rtl="0">
              <a:lnSpc>
                <a:spcPct val="115000"/>
              </a:lnSpc>
              <a:spcBef>
                <a:spcPts val="0"/>
              </a:spcBef>
              <a:spcAft>
                <a:spcPts val="0"/>
              </a:spcAft>
              <a:buClr>
                <a:schemeClr val="dk1"/>
              </a:buClr>
              <a:buSzPts val="1100"/>
              <a:buFont typeface="Arial"/>
              <a:buNone/>
            </a:pPr>
            <a:r>
              <a:rPr lang="es" sz="1400"/>
              <a:t>1.       Entrar a internet</a:t>
            </a:r>
            <a:endParaRPr sz="1400"/>
          </a:p>
          <a:p>
            <a:pPr marL="0" lvl="0" indent="-228600" algn="l" rtl="0">
              <a:lnSpc>
                <a:spcPct val="115000"/>
              </a:lnSpc>
              <a:spcBef>
                <a:spcPts val="0"/>
              </a:spcBef>
              <a:spcAft>
                <a:spcPts val="0"/>
              </a:spcAft>
              <a:buNone/>
            </a:pPr>
            <a:r>
              <a:rPr lang="es" sz="1400"/>
              <a:t>2.       Escribir en la barra de direcciones la aplicación a usar, en este caso </a:t>
            </a:r>
            <a:r>
              <a:rPr lang="es" sz="1400" u="sng"/>
              <a:t>Canva</a:t>
            </a:r>
            <a:endParaRPr sz="1400" u="sng"/>
          </a:p>
          <a:p>
            <a:pPr marL="0" lvl="0" indent="-228600" algn="l" rtl="0">
              <a:lnSpc>
                <a:spcPct val="115000"/>
              </a:lnSpc>
              <a:spcBef>
                <a:spcPts val="0"/>
              </a:spcBef>
              <a:spcAft>
                <a:spcPts val="0"/>
              </a:spcAft>
              <a:buNone/>
            </a:pPr>
            <a:r>
              <a:rPr lang="es" sz="1400"/>
              <a:t>3..      Registrarse si aún  no estas registrado (opción de educación):</a:t>
            </a:r>
            <a:endParaRPr sz="1400"/>
          </a:p>
          <a:p>
            <a:pPr marL="0" lvl="0" indent="-228600" algn="l" rtl="0">
              <a:lnSpc>
                <a:spcPct val="115000"/>
              </a:lnSpc>
              <a:spcBef>
                <a:spcPts val="0"/>
              </a:spcBef>
              <a:spcAft>
                <a:spcPts val="0"/>
              </a:spcAft>
              <a:buNone/>
            </a:pPr>
            <a:endParaRPr sz="1100">
              <a:latin typeface="Calibri"/>
              <a:ea typeface="Calibri"/>
              <a:cs typeface="Calibri"/>
              <a:sym typeface="Calibri"/>
            </a:endParaRPr>
          </a:p>
          <a:p>
            <a:pPr marL="0" lvl="0" indent="-228600" algn="l" rtl="0">
              <a:lnSpc>
                <a:spcPct val="115000"/>
              </a:lnSpc>
              <a:spcBef>
                <a:spcPts val="0"/>
              </a:spcBef>
              <a:spcAft>
                <a:spcPts val="0"/>
              </a:spcAft>
              <a:buNone/>
            </a:pPr>
            <a:endParaRPr sz="1100">
              <a:latin typeface="Calibri"/>
              <a:ea typeface="Calibri"/>
              <a:cs typeface="Calibri"/>
              <a:sym typeface="Calibri"/>
            </a:endParaRPr>
          </a:p>
        </p:txBody>
      </p:sp>
      <p:pic>
        <p:nvPicPr>
          <p:cNvPr id="510" name="Shape 510"/>
          <p:cNvPicPr preferRelativeResize="0"/>
          <p:nvPr/>
        </p:nvPicPr>
        <p:blipFill>
          <a:blip r:embed="rId3">
            <a:alphaModFix/>
          </a:blip>
          <a:stretch>
            <a:fillRect/>
          </a:stretch>
        </p:blipFill>
        <p:spPr>
          <a:xfrm>
            <a:off x="2411400" y="2571748"/>
            <a:ext cx="3760825" cy="211447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p:nvPr/>
        </p:nvSpPr>
        <p:spPr>
          <a:xfrm>
            <a:off x="809475" y="0"/>
            <a:ext cx="8482500" cy="30000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 4.  Selecciona la opción que desees (con tu correo)</a:t>
            </a:r>
            <a:endParaRPr/>
          </a:p>
        </p:txBody>
      </p:sp>
      <p:pic>
        <p:nvPicPr>
          <p:cNvPr id="516" name="Shape 516"/>
          <p:cNvPicPr preferRelativeResize="0"/>
          <p:nvPr/>
        </p:nvPicPr>
        <p:blipFill>
          <a:blip r:embed="rId3">
            <a:alphaModFix/>
          </a:blip>
          <a:stretch>
            <a:fillRect/>
          </a:stretch>
        </p:blipFill>
        <p:spPr>
          <a:xfrm>
            <a:off x="2547075" y="1988800"/>
            <a:ext cx="3265045" cy="18387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Shape 521"/>
          <p:cNvSpPr txBox="1"/>
          <p:nvPr/>
        </p:nvSpPr>
        <p:spPr>
          <a:xfrm>
            <a:off x="389700" y="775750"/>
            <a:ext cx="8364600" cy="3000000"/>
          </a:xfrm>
          <a:prstGeom prst="rect">
            <a:avLst/>
          </a:prstGeom>
          <a:noFill/>
          <a:ln>
            <a:noFill/>
          </a:ln>
        </p:spPr>
        <p:txBody>
          <a:bodyPr spcFirstLastPara="1" wrap="square" lIns="91425" tIns="91425" rIns="91425" bIns="91425" anchor="ctr" anchorCtr="0">
            <a:noAutofit/>
          </a:bodyPr>
          <a:lstStyle/>
          <a:p>
            <a:pPr marL="0" lvl="0" indent="-228600" algn="just" rtl="0">
              <a:lnSpc>
                <a:spcPct val="115000"/>
              </a:lnSpc>
              <a:spcBef>
                <a:spcPts val="0"/>
              </a:spcBef>
              <a:spcAft>
                <a:spcPts val="0"/>
              </a:spcAft>
              <a:buNone/>
            </a:pPr>
            <a:r>
              <a:rPr lang="es"/>
              <a:t>5.      Una vez registrado en la parte superior escribe tu correo y contraseña y dar un clic en ingresar.</a:t>
            </a:r>
            <a:endParaRPr/>
          </a:p>
          <a:p>
            <a:pPr marL="0" lvl="0" indent="-228600" algn="just" rtl="0">
              <a:lnSpc>
                <a:spcPct val="115000"/>
              </a:lnSpc>
              <a:spcBef>
                <a:spcPts val="0"/>
              </a:spcBef>
              <a:spcAft>
                <a:spcPts val="0"/>
              </a:spcAft>
              <a:buNone/>
            </a:pPr>
            <a:r>
              <a:rPr lang="es"/>
              <a:t>6.    Dentro de Canva primero tienes que seleccionar tu diseño, puede ser revista, Presentación, Poster        entre otros más y para este caso selecciona Infografía.</a:t>
            </a:r>
            <a:endParaRPr/>
          </a:p>
          <a:p>
            <a:pPr marL="0" lvl="0" indent="-228600" algn="just" rtl="0">
              <a:lnSpc>
                <a:spcPct val="115000"/>
              </a:lnSpc>
              <a:spcBef>
                <a:spcPts val="0"/>
              </a:spcBef>
              <a:spcAft>
                <a:spcPts val="0"/>
              </a:spcAft>
              <a:buNone/>
            </a:pPr>
            <a:r>
              <a:rPr lang="es"/>
              <a:t>7.   Ya seleccionado Infografía aparecerá la siguiente pantalla, donde primero seleccionamos del lado izquierdo el diseño que quieres, tener en cuenta que en la parte inferior del diseño debe decir GRATIS, de lo contrario no podrás utilizar al menos que pagues.</a:t>
            </a:r>
            <a:endParaRPr/>
          </a:p>
        </p:txBody>
      </p:sp>
      <p:pic>
        <p:nvPicPr>
          <p:cNvPr id="522" name="Shape 522"/>
          <p:cNvPicPr preferRelativeResize="0"/>
          <p:nvPr/>
        </p:nvPicPr>
        <p:blipFill>
          <a:blip r:embed="rId3">
            <a:alphaModFix/>
          </a:blip>
          <a:stretch>
            <a:fillRect/>
          </a:stretch>
        </p:blipFill>
        <p:spPr>
          <a:xfrm>
            <a:off x="3702425" y="3011000"/>
            <a:ext cx="2722749" cy="15308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Shape 527"/>
          <p:cNvSpPr txBox="1"/>
          <p:nvPr/>
        </p:nvSpPr>
        <p:spPr>
          <a:xfrm>
            <a:off x="573975" y="574000"/>
            <a:ext cx="8296500" cy="22389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8. Una vez seleccionado tu diseño solo tienes que dar clic a la parte donde vas a sustituir tu información o borrarla si no deseas esa parte.</a:t>
            </a:r>
            <a:endParaRPr/>
          </a:p>
        </p:txBody>
      </p:sp>
      <p:pic>
        <p:nvPicPr>
          <p:cNvPr id="528" name="Shape 528"/>
          <p:cNvPicPr preferRelativeResize="0"/>
          <p:nvPr/>
        </p:nvPicPr>
        <p:blipFill>
          <a:blip r:embed="rId3">
            <a:alphaModFix/>
          </a:blip>
          <a:stretch>
            <a:fillRect/>
          </a:stretch>
        </p:blipFill>
        <p:spPr>
          <a:xfrm>
            <a:off x="2445900" y="2223275"/>
            <a:ext cx="3606538" cy="20258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Shape 533"/>
          <p:cNvSpPr txBox="1"/>
          <p:nvPr/>
        </p:nvSpPr>
        <p:spPr>
          <a:xfrm>
            <a:off x="252950" y="1328875"/>
            <a:ext cx="8566800" cy="792600"/>
          </a:xfrm>
          <a:prstGeom prst="rect">
            <a:avLst/>
          </a:prstGeom>
          <a:noFill/>
          <a:ln>
            <a:noFill/>
          </a:ln>
        </p:spPr>
        <p:txBody>
          <a:bodyPr spcFirstLastPara="1" wrap="square" lIns="91425" tIns="91425" rIns="91425" bIns="91425" anchor="t" anchorCtr="0">
            <a:noAutofit/>
          </a:bodyPr>
          <a:lstStyle/>
          <a:p>
            <a:pPr marL="0" lvl="0" indent="-228600" rtl="0">
              <a:lnSpc>
                <a:spcPct val="115000"/>
              </a:lnSpc>
              <a:spcBef>
                <a:spcPts val="0"/>
              </a:spcBef>
              <a:spcAft>
                <a:spcPts val="0"/>
              </a:spcAft>
              <a:buClr>
                <a:schemeClr val="dk1"/>
              </a:buClr>
              <a:buSzPts val="1100"/>
              <a:buFont typeface="Arial"/>
              <a:buNone/>
            </a:pPr>
            <a:r>
              <a:rPr lang="es"/>
              <a:t>9.     Aquí puedes borrar y escribir tu propia información, en la parte superior de tu diseño aparecerá un menú de fuente, para poder cambiar el tipo de letra, tamaño, color, negrita, centrado, entre otros.</a:t>
            </a:r>
            <a:endParaRPr/>
          </a:p>
          <a:p>
            <a:pPr marL="0" lvl="0" indent="-228600" rtl="0">
              <a:lnSpc>
                <a:spcPct val="115000"/>
              </a:lnSpc>
              <a:spcBef>
                <a:spcPts val="0"/>
              </a:spcBef>
              <a:spcAft>
                <a:spcPts val="0"/>
              </a:spcAft>
              <a:buClr>
                <a:schemeClr val="dk1"/>
              </a:buClr>
              <a:buSzPts val="1100"/>
              <a:buFont typeface="Arial"/>
              <a:buNone/>
            </a:pPr>
            <a:r>
              <a:rPr lang="es"/>
              <a:t>10.    En el menú del lado izquierdo esta: Buscar, Layouts, Elementos, Texto, Fondo, Archivos subidos.</a:t>
            </a:r>
            <a:endParaRPr/>
          </a:p>
          <a:p>
            <a:pPr marL="0" lvl="0" indent="0" rtl="0">
              <a:lnSpc>
                <a:spcPct val="115000"/>
              </a:lnSpc>
              <a:spcBef>
                <a:spcPts val="0"/>
              </a:spcBef>
              <a:spcAft>
                <a:spcPts val="0"/>
              </a:spcAft>
              <a:buClr>
                <a:schemeClr val="dk1"/>
              </a:buClr>
              <a:buSzPts val="1100"/>
              <a:buFont typeface="Arial"/>
              <a:buNone/>
            </a:pPr>
            <a:r>
              <a:rPr lang="es"/>
              <a:t>Layouts por si quierer cambiar de diseño.</a:t>
            </a:r>
            <a:endParaRPr/>
          </a:p>
          <a:p>
            <a:pPr marL="0" lvl="0" indent="0">
              <a:spcBef>
                <a:spcPts val="0"/>
              </a:spcBef>
              <a:spcAft>
                <a:spcPts val="0"/>
              </a:spcAft>
              <a:buNone/>
            </a:pPr>
            <a:endParaRPr/>
          </a:p>
        </p:txBody>
      </p:sp>
      <p:pic>
        <p:nvPicPr>
          <p:cNvPr id="534" name="Shape 534"/>
          <p:cNvPicPr preferRelativeResize="0"/>
          <p:nvPr/>
        </p:nvPicPr>
        <p:blipFill>
          <a:blip r:embed="rId3">
            <a:alphaModFix/>
          </a:blip>
          <a:stretch>
            <a:fillRect/>
          </a:stretch>
        </p:blipFill>
        <p:spPr>
          <a:xfrm>
            <a:off x="3870538" y="2442500"/>
            <a:ext cx="1331625" cy="2026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p:nvPr/>
        </p:nvSpPr>
        <p:spPr>
          <a:xfrm>
            <a:off x="2819400" y="1462825"/>
            <a:ext cx="3000000" cy="448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s" sz="1200" b="1"/>
              <a:t>CONCLUSIONES GENERALES</a:t>
            </a:r>
            <a:endParaRPr sz="1200" b="1"/>
          </a:p>
        </p:txBody>
      </p:sp>
      <p:graphicFrame>
        <p:nvGraphicFramePr>
          <p:cNvPr id="88" name="Shape 88"/>
          <p:cNvGraphicFramePr/>
          <p:nvPr/>
        </p:nvGraphicFramePr>
        <p:xfrm>
          <a:off x="343275" y="2064500"/>
          <a:ext cx="8724900" cy="2048196"/>
        </p:xfrm>
        <a:graphic>
          <a:graphicData uri="http://schemas.openxmlformats.org/drawingml/2006/table">
            <a:tbl>
              <a:tblPr>
                <a:noFill/>
                <a:tableStyleId>{75AB78BC-D6EA-4682-BD33-B8B9871F664D}</a:tableStyleId>
              </a:tblPr>
              <a:tblGrid>
                <a:gridCol w="1476375">
                  <a:extLst>
                    <a:ext uri="{9D8B030D-6E8A-4147-A177-3AD203B41FA5}">
                      <a16:colId xmlns:a16="http://schemas.microsoft.com/office/drawing/2014/main" val="20000"/>
                    </a:ext>
                  </a:extLst>
                </a:gridCol>
                <a:gridCol w="7248525">
                  <a:extLst>
                    <a:ext uri="{9D8B030D-6E8A-4147-A177-3AD203B41FA5}">
                      <a16:colId xmlns:a16="http://schemas.microsoft.com/office/drawing/2014/main" val="20001"/>
                    </a:ext>
                  </a:extLst>
                </a:gridCol>
              </a:tblGrid>
              <a:tr h="266700">
                <a:tc gridSpan="2">
                  <a:txBody>
                    <a:bodyPr/>
                    <a:lstStyle/>
                    <a:p>
                      <a:pPr marL="0" lvl="0" indent="0" algn="ctr" rtl="0">
                        <a:lnSpc>
                          <a:spcPct val="115000"/>
                        </a:lnSpc>
                        <a:spcBef>
                          <a:spcPts val="0"/>
                        </a:spcBef>
                        <a:spcAft>
                          <a:spcPts val="0"/>
                        </a:spcAft>
                        <a:buNone/>
                      </a:pPr>
                      <a:r>
                        <a:rPr lang="es" sz="1200" b="1"/>
                        <a:t>La Interdisciplinariedad</a:t>
                      </a:r>
                      <a:endParaRPr sz="1200" b="1"/>
                    </a:p>
                  </a:txBody>
                  <a:tcPr marL="91425" marR="91425" marT="91425" marB="91425"/>
                </a:tc>
                <a:tc hMerge="1">
                  <a:txBody>
                    <a:bodyPr/>
                    <a:lstStyle/>
                    <a:p>
                      <a:endParaRPr lang="es-MX"/>
                    </a:p>
                  </a:txBody>
                  <a:tcPr/>
                </a:tc>
                <a:extLst>
                  <a:ext uri="{0D108BD9-81ED-4DB2-BD59-A6C34878D82A}">
                    <a16:rowId xmlns:a16="http://schemas.microsoft.com/office/drawing/2014/main" val="10000"/>
                  </a:ext>
                </a:extLst>
              </a:tr>
              <a:tr h="1143000">
                <a:tc>
                  <a:txBody>
                    <a:bodyPr/>
                    <a:lstStyle/>
                    <a:p>
                      <a:pPr marL="0" lvl="0" indent="0" rtl="0">
                        <a:lnSpc>
                          <a:spcPct val="150000"/>
                        </a:lnSpc>
                        <a:spcBef>
                          <a:spcPts val="0"/>
                        </a:spcBef>
                        <a:spcAft>
                          <a:spcPts val="0"/>
                        </a:spcAft>
                        <a:buNone/>
                      </a:pPr>
                      <a:r>
                        <a:rPr lang="es" sz="1200" b="1"/>
                        <a:t>1.</a:t>
                      </a:r>
                      <a:r>
                        <a:rPr lang="es" sz="1200"/>
                        <a:t> ¿Qué es?</a:t>
                      </a:r>
                      <a:endParaRPr sz="1200"/>
                    </a:p>
                  </a:txBody>
                  <a:tcPr marL="91425" marR="91425" marT="91425" marB="91425"/>
                </a:tc>
                <a:tc>
                  <a:txBody>
                    <a:bodyPr/>
                    <a:lstStyle/>
                    <a:p>
                      <a:pPr marL="0" lvl="0" indent="0" algn="just" rtl="0">
                        <a:lnSpc>
                          <a:spcPct val="115000"/>
                        </a:lnSpc>
                        <a:spcBef>
                          <a:spcPts val="0"/>
                        </a:spcBef>
                        <a:spcAft>
                          <a:spcPts val="0"/>
                        </a:spcAft>
                        <a:buNone/>
                      </a:pPr>
                      <a:r>
                        <a:rPr lang="es" sz="1200"/>
                        <a:t>La interdisciplinariedad es una actividad profesional o académica en al cual, dos o más disciplinas aportan sus conocimientos con el objetivo de resolver problemas específicos ó para abordar temas concretos.</a:t>
                      </a:r>
                      <a:endParaRPr sz="1200"/>
                    </a:p>
                    <a:p>
                      <a:pPr marL="0" lvl="0" indent="0" algn="just" rtl="0">
                        <a:lnSpc>
                          <a:spcPct val="115000"/>
                        </a:lnSpc>
                        <a:spcBef>
                          <a:spcPts val="0"/>
                        </a:spcBef>
                        <a:spcAft>
                          <a:spcPts val="0"/>
                        </a:spcAft>
                        <a:buNone/>
                      </a:pPr>
                      <a:r>
                        <a:rPr lang="es" sz="1200"/>
                        <a:t>La interdisciplinariedad también está definida por el proceso mediante el cual se lleva a cabo ya que el trabajo debe realizarse en un orden sistemático, es decir, las actividades deben partir desde la perspectiva general de cada área y ser dirigidas hacia el punto donde converjan en el contexto de la problemática o temática.</a:t>
                      </a:r>
                      <a:endParaRPr sz="12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p:nvPr/>
        </p:nvSpPr>
        <p:spPr>
          <a:xfrm>
            <a:off x="0" y="0"/>
            <a:ext cx="85164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Elementos: si quiere subir fotos, poner cuadrículas entre otros.</a:t>
            </a:r>
            <a:endParaRPr/>
          </a:p>
        </p:txBody>
      </p:sp>
      <p:pic>
        <p:nvPicPr>
          <p:cNvPr id="540" name="Shape 540"/>
          <p:cNvPicPr preferRelativeResize="0"/>
          <p:nvPr/>
        </p:nvPicPr>
        <p:blipFill>
          <a:blip r:embed="rId3">
            <a:alphaModFix/>
          </a:blip>
          <a:stretch>
            <a:fillRect/>
          </a:stretch>
        </p:blipFill>
        <p:spPr>
          <a:xfrm>
            <a:off x="3814375" y="1846538"/>
            <a:ext cx="1752600" cy="27146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Shape 545"/>
          <p:cNvSpPr txBox="1"/>
          <p:nvPr/>
        </p:nvSpPr>
        <p:spPr>
          <a:xfrm>
            <a:off x="152400" y="152400"/>
            <a:ext cx="7200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Textos: Para cambiar el tipo de fuente.</a:t>
            </a:r>
            <a:endParaRPr/>
          </a:p>
        </p:txBody>
      </p:sp>
      <p:pic>
        <p:nvPicPr>
          <p:cNvPr id="546" name="Shape 546"/>
          <p:cNvPicPr preferRelativeResize="0"/>
          <p:nvPr/>
        </p:nvPicPr>
        <p:blipFill>
          <a:blip r:embed="rId3">
            <a:alphaModFix/>
          </a:blip>
          <a:stretch>
            <a:fillRect/>
          </a:stretch>
        </p:blipFill>
        <p:spPr>
          <a:xfrm>
            <a:off x="3660125" y="1855675"/>
            <a:ext cx="1486500" cy="231411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Shape 551"/>
          <p:cNvSpPr txBox="1"/>
          <p:nvPr/>
        </p:nvSpPr>
        <p:spPr>
          <a:xfrm>
            <a:off x="387875" y="0"/>
            <a:ext cx="78249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Fondo: Para cambia de color el fondo.</a:t>
            </a:r>
            <a:endParaRPr/>
          </a:p>
        </p:txBody>
      </p:sp>
      <p:pic>
        <p:nvPicPr>
          <p:cNvPr id="552" name="Shape 552"/>
          <p:cNvPicPr preferRelativeResize="0"/>
          <p:nvPr/>
        </p:nvPicPr>
        <p:blipFill>
          <a:blip r:embed="rId3">
            <a:alphaModFix/>
          </a:blip>
          <a:stretch>
            <a:fillRect/>
          </a:stretch>
        </p:blipFill>
        <p:spPr>
          <a:xfrm>
            <a:off x="3809588" y="1716200"/>
            <a:ext cx="1762125" cy="27241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p:nvPr/>
        </p:nvSpPr>
        <p:spPr>
          <a:xfrm>
            <a:off x="0" y="0"/>
            <a:ext cx="87525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s"/>
              <a:t>Archivos subidos: Para poder subir tus propias imágenes.</a:t>
            </a:r>
            <a:endParaRPr/>
          </a:p>
        </p:txBody>
      </p:sp>
      <p:pic>
        <p:nvPicPr>
          <p:cNvPr id="558" name="Shape 558"/>
          <p:cNvPicPr preferRelativeResize="0"/>
          <p:nvPr/>
        </p:nvPicPr>
        <p:blipFill>
          <a:blip r:embed="rId3">
            <a:alphaModFix/>
          </a:blip>
          <a:stretch>
            <a:fillRect/>
          </a:stretch>
        </p:blipFill>
        <p:spPr>
          <a:xfrm>
            <a:off x="3602500" y="1766825"/>
            <a:ext cx="1771650" cy="27241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p:nvPr/>
        </p:nvSpPr>
        <p:spPr>
          <a:xfrm>
            <a:off x="594600" y="1214850"/>
            <a:ext cx="8225400" cy="3000000"/>
          </a:xfrm>
          <a:prstGeom prst="rect">
            <a:avLst/>
          </a:prstGeom>
          <a:noFill/>
          <a:ln>
            <a:noFill/>
          </a:ln>
        </p:spPr>
        <p:txBody>
          <a:bodyPr spcFirstLastPara="1" wrap="square" lIns="91425" tIns="91425" rIns="91425" bIns="91425" anchor="ctr" anchorCtr="0">
            <a:noAutofit/>
          </a:bodyPr>
          <a:lstStyle/>
          <a:p>
            <a:pPr marL="0" lvl="0" indent="-228600" rtl="0">
              <a:lnSpc>
                <a:spcPct val="115000"/>
              </a:lnSpc>
              <a:spcBef>
                <a:spcPts val="0"/>
              </a:spcBef>
              <a:spcAft>
                <a:spcPts val="0"/>
              </a:spcAft>
              <a:buNone/>
            </a:pPr>
            <a:r>
              <a:rPr lang="es"/>
              <a:t>11. Una vez terminado la infografía solo queda imprimir o guardar, para eso se utiliza el menú de la parte superior.</a:t>
            </a:r>
            <a:endParaRPr/>
          </a:p>
          <a:p>
            <a:pPr marL="0" lvl="0" indent="0" rtl="0">
              <a:lnSpc>
                <a:spcPct val="115000"/>
              </a:lnSpc>
              <a:spcBef>
                <a:spcPts val="0"/>
              </a:spcBef>
              <a:spcAft>
                <a:spcPts val="0"/>
              </a:spcAft>
              <a:buNone/>
            </a:pPr>
            <a:r>
              <a:rPr lang="es"/>
              <a:t>Archivo: Guardar o hacer una copia (se guarda automáticamente todos los cambios)</a:t>
            </a:r>
            <a:endParaRPr/>
          </a:p>
          <a:p>
            <a:pPr marL="0" lvl="0" indent="0" rtl="0">
              <a:spcBef>
                <a:spcPts val="0"/>
              </a:spcBef>
              <a:spcAft>
                <a:spcPts val="0"/>
              </a:spcAft>
              <a:buNone/>
            </a:pPr>
            <a:r>
              <a:rPr lang="es"/>
              <a:t>Shirts: Para renombrar tu diseño</a:t>
            </a:r>
            <a:endParaRPr/>
          </a:p>
          <a:p>
            <a:pPr marL="0" lvl="0" indent="0" rtl="0">
              <a:spcBef>
                <a:spcPts val="0"/>
              </a:spcBef>
              <a:spcAft>
                <a:spcPts val="0"/>
              </a:spcAft>
              <a:buNone/>
            </a:pPr>
            <a:r>
              <a:rPr lang="es"/>
              <a:t>Compartir: Para compartir por correo</a:t>
            </a:r>
            <a:endParaRPr/>
          </a:p>
          <a:p>
            <a:pPr marL="0" lvl="0" indent="0" rtl="0">
              <a:spcBef>
                <a:spcPts val="0"/>
              </a:spcBef>
              <a:spcAft>
                <a:spcPts val="0"/>
              </a:spcAft>
              <a:buNone/>
            </a:pPr>
            <a:r>
              <a:rPr lang="es"/>
              <a:t>Descargar: Para guardar como imagen</a:t>
            </a:r>
            <a:endParaRPr/>
          </a:p>
          <a:p>
            <a:pPr marL="0" lvl="0" indent="0" rtl="0">
              <a:spcBef>
                <a:spcPts val="0"/>
              </a:spcBef>
              <a:spcAft>
                <a:spcPts val="0"/>
              </a:spcAft>
              <a:buNone/>
            </a:pPr>
            <a:r>
              <a:rPr lang="es"/>
              <a:t>Mandar a imprimir: Mandarlo a la impresora</a:t>
            </a:r>
            <a:endParaRPr/>
          </a:p>
          <a:p>
            <a:pPr marL="0" lvl="0" indent="0" rtl="0">
              <a:spcBef>
                <a:spcPts val="0"/>
              </a:spcBef>
              <a:spcAft>
                <a:spcPts val="0"/>
              </a:spcAft>
              <a:buNone/>
            </a:pPr>
            <a:r>
              <a:rPr lang="es"/>
              <a:t>Hacer público: Publicarlo en la Web</a:t>
            </a:r>
            <a:endParaRPr/>
          </a:p>
          <a:p>
            <a:pPr marL="0" lvl="0" indent="0" rtl="0">
              <a:spcBef>
                <a:spcPts val="0"/>
              </a:spcBef>
              <a:spcAft>
                <a:spcPts val="0"/>
              </a:spcAft>
              <a:buNone/>
            </a:pPr>
            <a:r>
              <a:rPr lang="es"/>
              <a:t> </a:t>
            </a:r>
            <a:endParaRPr/>
          </a:p>
          <a:p>
            <a:pPr marL="0" lvl="0" indent="-228600" rtl="0">
              <a:lnSpc>
                <a:spcPct val="115000"/>
              </a:lnSpc>
              <a:spcBef>
                <a:spcPts val="0"/>
              </a:spcBef>
              <a:spcAft>
                <a:spcPts val="0"/>
              </a:spcAft>
              <a:buNone/>
            </a:pPr>
            <a:r>
              <a:rPr lang="es"/>
              <a:t>12.       Eso sería todo y salir de Canva.</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Shape 568"/>
          <p:cNvSpPr txBox="1"/>
          <p:nvPr/>
        </p:nvSpPr>
        <p:spPr>
          <a:xfrm>
            <a:off x="468400" y="1278475"/>
            <a:ext cx="1308600" cy="42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a:t>INFOGRAFÍA</a:t>
            </a:r>
            <a:endParaRPr/>
          </a:p>
        </p:txBody>
      </p:sp>
      <p:pic>
        <p:nvPicPr>
          <p:cNvPr id="569" name="Shape 569"/>
          <p:cNvPicPr preferRelativeResize="0"/>
          <p:nvPr/>
        </p:nvPicPr>
        <p:blipFill>
          <a:blip r:embed="rId3">
            <a:alphaModFix/>
          </a:blip>
          <a:stretch>
            <a:fillRect/>
          </a:stretch>
        </p:blipFill>
        <p:spPr>
          <a:xfrm>
            <a:off x="2907375" y="581125"/>
            <a:ext cx="2950876" cy="4139798"/>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p:nvPr/>
        </p:nvSpPr>
        <p:spPr>
          <a:xfrm>
            <a:off x="5942600" y="1264425"/>
            <a:ext cx="1540800" cy="295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s"/>
              <a:t>REFLEXIONES</a:t>
            </a:r>
            <a:endParaRPr/>
          </a:p>
        </p:txBody>
      </p:sp>
      <p:sp>
        <p:nvSpPr>
          <p:cNvPr id="575" name="Shape 575"/>
          <p:cNvSpPr txBox="1"/>
          <p:nvPr/>
        </p:nvSpPr>
        <p:spPr>
          <a:xfrm>
            <a:off x="-35200" y="1414275"/>
            <a:ext cx="8370000" cy="3000000"/>
          </a:xfrm>
          <a:prstGeom prst="rect">
            <a:avLst/>
          </a:prstGeom>
          <a:noFill/>
          <a:ln>
            <a:noFill/>
          </a:ln>
        </p:spPr>
        <p:txBody>
          <a:bodyPr spcFirstLastPara="1" wrap="square" lIns="91425" tIns="91425" rIns="91425" bIns="91425" anchor="ctr" anchorCtr="0">
            <a:noAutofit/>
          </a:bodyPr>
          <a:lstStyle/>
          <a:p>
            <a:pPr marL="0" lvl="0" indent="0" algn="just" rtl="0">
              <a:lnSpc>
                <a:spcPct val="115000"/>
              </a:lnSpc>
              <a:spcBef>
                <a:spcPts val="0"/>
              </a:spcBef>
              <a:spcAft>
                <a:spcPts val="0"/>
              </a:spcAft>
              <a:buNone/>
            </a:pPr>
            <a:r>
              <a:rPr lang="es" sz="1100">
                <a:solidFill>
                  <a:schemeClr val="dk1"/>
                </a:solidFill>
                <a:latin typeface="Calibri"/>
                <a:ea typeface="Calibri"/>
                <a:cs typeface="Calibri"/>
                <a:sym typeface="Calibri"/>
              </a:rPr>
              <a:t>Las tres principales dificultades a las que me enfrente en este proyecto interdisciplinario fueron:</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Entrar en un momento avanzado, donde ya estaban integrados los equipos, ponerme al tanto de lo que habían avanzado y adecuarlo a las distintas formas de trabajo de los demás compañeros y sobre todo conocer los puntos de vista de las diferentes disciplinas.</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La forma en que lo resolví fue aplicándome y trabajar más con los docentes que iniciaron el proyecto.</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Los resultados que obtuve fue aceptación y apoyo por parte de mis compañeros y como evidencia es el avance que llevamos en el proyecto.</a:t>
            </a:r>
            <a:endParaRPr sz="1100">
              <a:solidFill>
                <a:schemeClr val="dk1"/>
              </a:solidFill>
              <a:latin typeface="Calibri"/>
              <a:ea typeface="Calibri"/>
              <a:cs typeface="Calibri"/>
              <a:sym typeface="Calibri"/>
            </a:endParaRPr>
          </a:p>
          <a:p>
            <a:pPr marL="0" lvl="0" indent="0" algn="just" rtl="0">
              <a:lnSpc>
                <a:spcPct val="115000"/>
              </a:lnSpc>
              <a:spcBef>
                <a:spcPts val="800"/>
              </a:spcBef>
              <a:spcAft>
                <a:spcPts val="0"/>
              </a:spcAft>
              <a:buNone/>
            </a:pPr>
            <a:r>
              <a:rPr lang="es" sz="1100">
                <a:solidFill>
                  <a:schemeClr val="dk1"/>
                </a:solidFill>
                <a:latin typeface="Calibri"/>
                <a:ea typeface="Calibri"/>
                <a:cs typeface="Calibri"/>
                <a:sym typeface="Calibri"/>
              </a:rPr>
              <a:t>Los aspectos que puedo seguir trabajando es en organización de tiempo e investigación sobre los diversos temas que intervienen en el proyecto.</a:t>
            </a:r>
            <a:endParaRPr sz="1100">
              <a:solidFill>
                <a:schemeClr val="dk1"/>
              </a:solidFill>
              <a:latin typeface="Calibri"/>
              <a:ea typeface="Calibri"/>
              <a:cs typeface="Calibri"/>
              <a:sym typeface="Calibri"/>
            </a:endParaRPr>
          </a:p>
          <a:p>
            <a:pPr marL="0" lvl="0" indent="0" rtl="0">
              <a:spcBef>
                <a:spcPts val="800"/>
              </a:spcBef>
              <a:spcAft>
                <a:spcPts val="0"/>
              </a:spcAft>
              <a:buNone/>
            </a:pPr>
            <a:r>
              <a:rPr lang="es" sz="1100">
                <a:solidFill>
                  <a:schemeClr val="dk1"/>
                </a:solidFill>
                <a:latin typeface="Calibri"/>
                <a:ea typeface="Calibri"/>
                <a:cs typeface="Calibri"/>
                <a:sym typeface="Calibri"/>
              </a:rPr>
              <a:t>La manera que el proceso repercute de forma positiva en mis sesiones, es hacer consciente sobre la problemática tratada en el proyecto, analizando y discutiendo estudios de caso, documentales y artículos de opinión. </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6989</Words>
  <Application>Microsoft Office PowerPoint</Application>
  <PresentationFormat>Presentación en pantalla (16:9)</PresentationFormat>
  <Paragraphs>803</Paragraphs>
  <Slides>96</Slides>
  <Notes>96</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96</vt:i4>
      </vt:variant>
    </vt:vector>
  </HeadingPairs>
  <TitlesOfParts>
    <vt:vector size="99"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OBJETIVO GENERAL  Crear conciencia sobre el impacto que tiene el consumo desmedido de productos procesados a nuestra salud y motivar un cambio de hábito en nuestra alimentación, además de generar su propio alimento a través del cultivo de vegetales para tener una mejor calidad de vida. </vt:lpstr>
      <vt:lpstr>Presentación de PowerPoint</vt:lpstr>
      <vt:lpstr>Presentación de PowerPoint</vt:lpstr>
      <vt:lpstr>PREGUNTAR Y CUESTIONAR</vt:lpstr>
      <vt:lpstr>CONTEXTO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REFLEXIÓN</vt:lpstr>
      <vt:lpstr>Presentación de PowerPoint</vt:lpstr>
      <vt:lpstr>Presentación de PowerPoint</vt:lpstr>
      <vt:lpstr>PREGUNTAS ESENCIALES</vt:lpstr>
      <vt:lpstr>PROCESO DE INDAGACIÓN</vt:lpstr>
      <vt:lpstr>A.M.E. GENERAL</vt:lpstr>
      <vt:lpstr>Presentación de PowerPoint</vt:lpstr>
      <vt:lpstr>Presentación de PowerPoint</vt:lpstr>
      <vt:lpstr>Presentación de PowerPoint</vt:lpstr>
      <vt:lpstr>E.I.P RESUMEN</vt:lpstr>
      <vt:lpstr>Presentación de PowerPoint</vt:lpstr>
      <vt:lpstr> III. Objetivo general del proyecto. Toma en cuenta a todas las asignaturas  involucradas.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Pasos para realizar una infografía  1.       Entrar a internet 2.       Escribir en la barra de direcciones la aplicación a usar, en este caso Canva 3..      Registrarse si aún  no estas registrado (opción de educación):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MadelaluzRM</dc:creator>
  <cp:lastModifiedBy>estefortz@gmail.com</cp:lastModifiedBy>
  <cp:revision>5</cp:revision>
  <dcterms:modified xsi:type="dcterms:W3CDTF">2019-06-27T17:39:23Z</dcterms:modified>
</cp:coreProperties>
</file>