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  <p:sldMasterId id="2147484044" r:id="rId33"/>
    <p:sldMasterId id="2147484056" r:id="rId34"/>
    <p:sldMasterId id="2147484068" r:id="rId35"/>
  </p:sldMasterIdLst>
  <p:sldIdLst>
    <p:sldId id="257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4" r:id="rId53"/>
    <p:sldId id="275" r:id="rId54"/>
    <p:sldId id="276" r:id="rId55"/>
    <p:sldId id="277" r:id="rId56"/>
    <p:sldId id="278" r:id="rId57"/>
    <p:sldId id="279" r:id="rId58"/>
    <p:sldId id="280" r:id="rId59"/>
    <p:sldId id="281" r:id="rId60"/>
    <p:sldId id="282" r:id="rId61"/>
    <p:sldId id="283" r:id="rId62"/>
    <p:sldId id="284" r:id="rId63"/>
    <p:sldId id="285" r:id="rId64"/>
    <p:sldId id="286" r:id="rId65"/>
    <p:sldId id="287" r:id="rId66"/>
    <p:sldId id="288" r:id="rId67"/>
    <p:sldId id="289" r:id="rId68"/>
    <p:sldId id="290" r:id="rId69"/>
    <p:sldId id="291" r:id="rId70"/>
    <p:sldId id="292" r:id="rId7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63" Type="http://schemas.openxmlformats.org/officeDocument/2006/relationships/slide" Target="slides/slide28.xml"/><Relationship Id="rId68" Type="http://schemas.openxmlformats.org/officeDocument/2006/relationships/slide" Target="slides/slide3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slide" Target="slides/slide18.xml"/><Relationship Id="rId58" Type="http://schemas.openxmlformats.org/officeDocument/2006/relationships/slide" Target="slides/slide23.xml"/><Relationship Id="rId66" Type="http://schemas.openxmlformats.org/officeDocument/2006/relationships/slide" Target="slides/slide3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slide" Target="slides/slide22.xml"/><Relationship Id="rId61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slide" Target="slides/slide25.xml"/><Relationship Id="rId65" Type="http://schemas.openxmlformats.org/officeDocument/2006/relationships/slide" Target="slides/slide30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slide" Target="slides/slide21.xml"/><Relationship Id="rId64" Type="http://schemas.openxmlformats.org/officeDocument/2006/relationships/slide" Target="slides/slide29.xml"/><Relationship Id="rId69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slide" Target="slides/slide24.xml"/><Relationship Id="rId67" Type="http://schemas.openxmlformats.org/officeDocument/2006/relationships/slide" Target="slides/slide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62" Type="http://schemas.openxmlformats.org/officeDocument/2006/relationships/slide" Target="slides/slide27.xml"/><Relationship Id="rId70" Type="http://schemas.openxmlformats.org/officeDocument/2006/relationships/slide" Target="slides/slide3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BB3DC4-0F2E-48EA-AD38-00B36365272D}" type="datetimeFigureOut">
              <a:rPr lang="es-MX" smtClean="0"/>
              <a:pPr/>
              <a:t>27/02/2018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DEDED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DEDEDE"/>
                </a:solidFill>
              </a:rPr>
              <a:pPr/>
              <a:t>‹Nº›</a:t>
            </a:fld>
            <a:endParaRPr lang="es-MX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44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9982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BB3DC4-0F2E-48EA-AD38-00B36365272D}" type="datetimeFigureOut">
              <a:rPr lang="es-MX" smtClean="0"/>
              <a:pPr/>
              <a:t>27/02/2018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DEDED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DEDEDE"/>
                </a:solidFill>
              </a:rPr>
              <a:pPr/>
              <a:t>‹Nº›</a:t>
            </a:fld>
            <a:endParaRPr lang="es-MX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82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89203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20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396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90863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76122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424456"/>
                </a:solidFill>
              </a:rPr>
              <a:pPr/>
              <a:t>‹Nº›</a:t>
            </a:fld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8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8849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7650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600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72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498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BB3DC4-0F2E-48EA-AD38-00B36365272D}" type="datetimeFigureOut">
              <a:rPr lang="es-MX" smtClean="0"/>
              <a:pPr>
                <a:defRPr/>
              </a:pPr>
              <a:t>27/02/2018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MX">
              <a:solidFill>
                <a:srgbClr val="DEDED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B98A3E-109A-41E2-9F0C-FBA13B32F3B5}" type="slidenum">
              <a:rPr lang="es-MX" smtClean="0">
                <a:solidFill>
                  <a:srgbClr val="DEDEDE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81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>
                <a:defRPr/>
              </a:pPr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B98A3E-109A-41E2-9F0C-FBA13B32F3B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67689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>
                <a:defRPr/>
              </a:pPr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B98A3E-109A-41E2-9F0C-FBA13B32F3B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86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>
                <a:defRPr/>
              </a:pPr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5B98A3E-109A-41E2-9F0C-FBA13B32F3B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708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>
                <a:defRPr/>
              </a:pPr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75B98A3E-109A-41E2-9F0C-FBA13B32F3B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MX">
              <a:solidFill>
                <a:srgbClr val="424456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032556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>
                <a:defRPr/>
              </a:pPr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B98A3E-109A-41E2-9F0C-FBA13B32F3B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3239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>
                <a:defRPr/>
              </a:pPr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B98A3E-109A-41E2-9F0C-FBA13B32F3B5}" type="slidenum">
              <a:rPr lang="es-MX" smtClean="0">
                <a:solidFill>
                  <a:srgbClr val="424456"/>
                </a:solidFill>
              </a:rPr>
              <a:pPr>
                <a:defRPr/>
              </a:pPr>
              <a:t>‹Nº›</a:t>
            </a:fld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181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>
                <a:defRPr/>
              </a:pPr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B98A3E-109A-41E2-9F0C-FBA13B32F3B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38883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pPr>
              <a:defRPr/>
            </a:pPr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>
                <a:defRPr/>
              </a:pPr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5B98A3E-109A-41E2-9F0C-FBA13B32F3B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pPr>
              <a:defRPr/>
            </a:pPr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04725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BB3DC4-0F2E-48EA-AD38-00B36365272D}" type="datetimeFigureOut">
              <a:rPr lang="es-MX" smtClean="0"/>
              <a:pPr/>
              <a:t>27/02/2018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DEDED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DEDEDE"/>
                </a:solidFill>
              </a:rPr>
              <a:pPr/>
              <a:t>‹Nº›</a:t>
            </a:fld>
            <a:endParaRPr lang="es-MX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65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>
                <a:defRPr/>
              </a:pPr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98A3E-109A-41E2-9F0C-FBA13B32F3B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9007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pPr>
              <a:defRPr/>
            </a:pPr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>
                <a:defRPr/>
              </a:pPr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pPr>
              <a:defRPr/>
            </a:pPr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pPr>
              <a:defRPr/>
            </a:pPr>
            <a:fld id="{75B98A3E-109A-41E2-9F0C-FBA13B32F3B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4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6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69746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9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512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68755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771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614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841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30090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157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298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2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64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04621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3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811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99468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543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1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50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26118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72539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600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54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3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05610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042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159300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5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376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002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5489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402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639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6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24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346579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6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028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06886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866575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770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146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32644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7877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2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0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84682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5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9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5253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786746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238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947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21672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6457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82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4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12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1873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35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424456"/>
                </a:solidFill>
              </a:rPr>
              <a:pPr/>
              <a:t>‹Nº›</a:t>
            </a:fld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599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928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149062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85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496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82706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88309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36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23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33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3652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527357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87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1351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2287200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4175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0465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05284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25053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006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8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3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1374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66880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695796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8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614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52527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4217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6664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631705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26413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6070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1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86946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31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677378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147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92030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0071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3393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4251211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83869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4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5471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63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2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617384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78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9100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5369335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8808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8166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007533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845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BB3DC4-0F2E-48EA-AD38-00B36365272D}" type="datetimeFigureOut">
              <a:rPr lang="es-MX" smtClean="0"/>
              <a:pPr/>
              <a:t>27/02/2018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DEDED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DEDEDE"/>
                </a:solidFill>
              </a:rPr>
              <a:pPr/>
              <a:t>‹Nº›</a:t>
            </a:fld>
            <a:endParaRPr lang="es-MX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73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5527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19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47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734104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62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8860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5166174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3510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7176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0187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5861268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08526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825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44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26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246586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52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1183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537359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8718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73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04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443199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3753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300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83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68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330335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3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5335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268493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2123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898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382545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1281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926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22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03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776820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7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8059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2815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601076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3548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5138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45363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8331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4424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73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275936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23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4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8139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5650208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8599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4213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7610984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28144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4885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13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34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392805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02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424456"/>
                </a:solidFill>
              </a:rPr>
              <a:pPr/>
              <a:t>‹Nº›</a:t>
            </a:fld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7402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2213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968596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374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5990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192814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86461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7334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01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10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867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53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201057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3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631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362640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5686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723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478163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52698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4672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71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5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05181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54699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20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1015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428134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3870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1511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90597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5288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0004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92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98745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2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146011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70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6906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3115178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7598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56504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62026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9024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5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798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48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67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332758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4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0362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5132560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4653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6440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200069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6054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BB3DC4-0F2E-48EA-AD38-00B36365272D}" type="datetimeFigureOut">
              <a:rPr lang="es-MX" smtClean="0"/>
              <a:pPr/>
              <a:t>27/02/2018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DEDED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DEDEDE"/>
                </a:solidFill>
              </a:rPr>
              <a:pPr/>
              <a:t>‹Nº›</a:t>
            </a:fld>
            <a:endParaRPr lang="es-MX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68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5934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85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41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540645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95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60412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752678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0214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6442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9262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978914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0159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732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62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44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346092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84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8841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7069401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343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94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74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142503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91201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1247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30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427926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14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4788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14134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42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9286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175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065648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32150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4372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76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‹Nº›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41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922692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19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5039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6310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643973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756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‹Nº›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37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67376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985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7976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44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7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04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424456"/>
                </a:solidFill>
              </a:rPr>
              <a:pPr/>
              <a:t>‹Nº›</a:t>
            </a:fld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66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7292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518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6961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7208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BB3DC4-0F2E-48EA-AD38-00B36365272D}" type="datetimeFigureOut">
              <a:rPr lang="es-MX" smtClean="0"/>
              <a:pPr/>
              <a:t>27/02/2018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DEDED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DEDEDE"/>
                </a:solidFill>
              </a:rPr>
              <a:pPr/>
              <a:t>‹Nº›</a:t>
            </a:fld>
            <a:endParaRPr lang="es-MX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86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6640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2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45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3381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9268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352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424456"/>
                </a:solidFill>
              </a:rPr>
              <a:pPr/>
              <a:t>‹Nº›</a:t>
            </a:fld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48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3341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14810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0844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967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BB3DC4-0F2E-48EA-AD38-00B36365272D}" type="datetimeFigureOut">
              <a:rPr lang="es-MX" smtClean="0"/>
              <a:pPr/>
              <a:t>27/02/2018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DEDED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DEDEDE"/>
                </a:solidFill>
              </a:rPr>
              <a:pPr/>
              <a:t>‹Nº›</a:t>
            </a:fld>
            <a:endParaRPr lang="es-MX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22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3105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0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8650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648684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15678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424456"/>
                </a:solidFill>
              </a:rPr>
              <a:pPr/>
              <a:t>‹Nº›</a:t>
            </a:fld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746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5632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77227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9261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2361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BB3DC4-0F2E-48EA-AD38-00B36365272D}" type="datetimeFigureOut">
              <a:rPr lang="es-MX" smtClean="0"/>
              <a:pPr/>
              <a:t>27/02/2018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DEDED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DEDEDE"/>
                </a:solidFill>
              </a:rPr>
              <a:pPr/>
              <a:t>‹Nº›</a:t>
            </a:fld>
            <a:endParaRPr lang="es-MX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9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90947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424456"/>
                </a:solidFill>
              </a:rPr>
              <a:pPr/>
              <a:t>‹Nº›</a:t>
            </a:fld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97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029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61419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18644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424456"/>
                </a:solidFill>
              </a:rPr>
              <a:pPr/>
              <a:t>‹Nº›</a:t>
            </a:fld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647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7392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0778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04771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3759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BB3DC4-0F2E-48EA-AD38-00B36365272D}" type="datetimeFigureOut">
              <a:rPr lang="es-MX" smtClean="0"/>
              <a:pPr/>
              <a:t>27/02/2018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DEDED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DEDEDE"/>
                </a:solidFill>
              </a:rPr>
              <a:pPr/>
              <a:t>‹Nº›</a:t>
            </a:fld>
            <a:endParaRPr lang="es-MX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57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390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26844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72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324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29760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5623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424456"/>
                </a:solidFill>
              </a:rPr>
              <a:pPr/>
              <a:t>‹Nº›</a:t>
            </a:fld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96126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50562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2022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817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FBB3DC4-0F2E-48EA-AD38-00B36365272D}" type="datetimeFigureOut">
              <a:rPr lang="es-MX" smtClean="0"/>
              <a:pPr/>
              <a:t>27/02/2018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DEDED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DEDEDE"/>
                </a:solidFill>
              </a:rPr>
              <a:pPr/>
              <a:t>‹Nº›</a:t>
            </a:fld>
            <a:endParaRPr lang="es-MX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0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99561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62304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801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1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5282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0327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98A3E-109A-41E2-9F0C-FBA13B32F3B5}" type="slidenum">
              <a:rPr lang="es-MX" smtClean="0">
                <a:solidFill>
                  <a:srgbClr val="424456"/>
                </a:solidFill>
              </a:rPr>
              <a:pPr/>
              <a:t>‹Nº›</a:t>
            </a:fld>
            <a:endParaRPr lang="es-MX">
              <a:solidFill>
                <a:srgbClr val="4244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164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38229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6252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88580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763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61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59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>
                <a:defRPr/>
              </a:pPr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B98A3E-109A-41E2-9F0C-FBA13B32F3B5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178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9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1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8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3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6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7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855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5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3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6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5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1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1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9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4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3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129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7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1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6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>
                <a:solidFill>
                  <a:srgbClr val="775F55"/>
                </a:solidFill>
              </a:rPr>
              <a:pPr/>
              <a:t>2/27/2018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9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707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922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304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82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377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BB3DC4-0F2E-48EA-AD38-00B36365272D}" type="datetimeFigureOut">
              <a:rPr lang="es-MX" smtClean="0">
                <a:solidFill>
                  <a:srgbClr val="424456"/>
                </a:solidFill>
              </a:rPr>
              <a:pPr/>
              <a:t>27/02/2018</a:t>
            </a:fld>
            <a:endParaRPr lang="es-MX">
              <a:solidFill>
                <a:srgbClr val="424456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424456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B98A3E-109A-41E2-9F0C-FBA13B32F3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05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6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7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67608" y="2204864"/>
            <a:ext cx="7435552" cy="2016224"/>
          </a:xfr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INSTITUTO BILINGÜE INTERAMERICANO MÉXICO</a:t>
            </a:r>
            <a:br>
              <a:rPr lang="es-MX" dirty="0"/>
            </a:br>
            <a:r>
              <a:rPr lang="es-MX" dirty="0"/>
              <a:t>equipo 1</a:t>
            </a:r>
            <a:br>
              <a:rPr lang="es-MX" dirty="0"/>
            </a:br>
            <a:r>
              <a:rPr lang="es-MX" dirty="0"/>
              <a:t>REUNIÓN DE TRABAJO 1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528953" y="4509121"/>
            <a:ext cx="3492896" cy="1584177"/>
          </a:xfrm>
        </p:spPr>
        <p:txBody>
          <a:bodyPr>
            <a:noAutofit/>
          </a:bodyPr>
          <a:lstStyle/>
          <a:p>
            <a:r>
              <a:rPr lang="es-MX" sz="2000" dirty="0"/>
              <a:t>REALIZACIÓN: </a:t>
            </a:r>
          </a:p>
          <a:p>
            <a:r>
              <a:rPr lang="es-MX" sz="2000" dirty="0"/>
              <a:t>Beatriz Arroyo Rodríguez</a:t>
            </a:r>
          </a:p>
          <a:p>
            <a:pPr lvl="0">
              <a:buClr>
                <a:srgbClr val="438086"/>
              </a:buClr>
            </a:pPr>
            <a:r>
              <a:rPr lang="es-MX" sz="2000" dirty="0"/>
              <a:t>Francisco Javier  García Romero</a:t>
            </a:r>
          </a:p>
          <a:p>
            <a:r>
              <a:rPr lang="es-MX" sz="2000" dirty="0"/>
              <a:t>Claudia </a:t>
            </a:r>
            <a:r>
              <a:rPr lang="es-MX" sz="2000" dirty="0" err="1"/>
              <a:t>Piliado</a:t>
            </a:r>
            <a:r>
              <a:rPr lang="es-MX" sz="2000" dirty="0"/>
              <a:t> Aguirre</a:t>
            </a:r>
          </a:p>
          <a:p>
            <a:r>
              <a:rPr lang="es-MX" sz="2000" dirty="0"/>
              <a:t>	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527" t="43228" r="68925" b="42300"/>
          <a:stretch>
            <a:fillRect/>
          </a:stretch>
        </p:blipFill>
        <p:spPr bwMode="auto">
          <a:xfrm>
            <a:off x="8040217" y="476672"/>
            <a:ext cx="2333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 ibime ro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3" y="632123"/>
            <a:ext cx="2275837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052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dirty="0">
                <a:latin typeface="Algerian" panose="04020705040A02060702" pitchFamily="82" charset="0"/>
              </a:rPr>
              <a:t>PRODUCTO 3. EVIDENCIAS FOTOGRÁFICAS</a:t>
            </a:r>
          </a:p>
        </p:txBody>
      </p:sp>
      <p:pic>
        <p:nvPicPr>
          <p:cNvPr id="4" name="3 Marcador de contenido" descr="IMG-20180226-WA0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0366" y="1600200"/>
            <a:ext cx="4026167" cy="22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IMG-20180226-WA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7968" y="4005064"/>
            <a:ext cx="4187300" cy="2351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372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IMG-20180226-WA00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33230" y="2060848"/>
            <a:ext cx="7360237" cy="41330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289048" y="381000"/>
            <a:ext cx="8153400" cy="9906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>
                <a:solidFill>
                  <a:srgbClr val="424456"/>
                </a:solidFill>
                <a:latin typeface="Algerian" panose="04020705040A02060702" pitchFamily="82" charset="0"/>
              </a:rPr>
              <a:t>PRODUCTO 3. EVIDENCIAS FOTOGRÁFICAS</a:t>
            </a:r>
            <a:endParaRPr lang="es-MX" sz="4000" dirty="0">
              <a:solidFill>
                <a:srgbClr val="424456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0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67608" y="2204864"/>
            <a:ext cx="7435552" cy="2016224"/>
          </a:xfrm>
        </p:spPr>
        <p:txBody>
          <a:bodyPr>
            <a:normAutofit fontScale="90000"/>
          </a:bodyPr>
          <a:lstStyle/>
          <a:p>
            <a:pPr algn="ctr"/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/>
              <a:t>INSTITUTO BILINGÜE INTERAMERICANO MÉXICO</a:t>
            </a:r>
            <a:br>
              <a:rPr lang="es-MX" dirty="0"/>
            </a:br>
            <a:r>
              <a:rPr lang="es-MX" dirty="0"/>
              <a:t>equipo 1</a:t>
            </a:r>
            <a:br>
              <a:rPr lang="es-MX" dirty="0"/>
            </a:br>
            <a:r>
              <a:rPr lang="es-MX" dirty="0"/>
              <a:t>REUNIÓN DE TRABAJO 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527" t="43228" r="68925" b="42300"/>
          <a:stretch>
            <a:fillRect/>
          </a:stretch>
        </p:blipFill>
        <p:spPr bwMode="auto">
          <a:xfrm>
            <a:off x="8040217" y="476672"/>
            <a:ext cx="2333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 ibime ro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3" y="632123"/>
            <a:ext cx="2275837" cy="720080"/>
          </a:xfrm>
          <a:prstGeom prst="rect">
            <a:avLst/>
          </a:prstGeom>
          <a:noFill/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6528953" y="4509121"/>
            <a:ext cx="3492896" cy="158417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/>
              <a:t>REALIZACIÓN: </a:t>
            </a:r>
          </a:p>
          <a:p>
            <a:r>
              <a:rPr lang="es-MX" sz="2000"/>
              <a:t>Beatriz Arroyo Rodríguez</a:t>
            </a:r>
          </a:p>
          <a:p>
            <a:pPr>
              <a:buClr>
                <a:srgbClr val="438086"/>
              </a:buClr>
            </a:pPr>
            <a:r>
              <a:rPr lang="es-MX" sz="2000"/>
              <a:t>Francisco Javier  García Romero</a:t>
            </a:r>
          </a:p>
          <a:p>
            <a:r>
              <a:rPr lang="es-MX" sz="2000"/>
              <a:t>Claudia Piliado Aguirre</a:t>
            </a:r>
          </a:p>
          <a:p>
            <a:r>
              <a:rPr lang="es-MX" sz="2000"/>
              <a:t>	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74415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dirty="0">
                <a:latin typeface="Algerian" panose="04020705040A02060702" pitchFamily="82" charset="0"/>
              </a:rPr>
              <a:t>CUADRO DE ANÁLISIS MESA DE EXPERTOS. A.M.E  PERSONAL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442" t="18278" r="19846" b="8611"/>
          <a:stretch/>
        </p:blipFill>
        <p:spPr>
          <a:xfrm>
            <a:off x="2639617" y="2803860"/>
            <a:ext cx="2232249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756" t="31762" r="22101" b="5727"/>
          <a:stretch/>
        </p:blipFill>
        <p:spPr>
          <a:xfrm>
            <a:off x="7176120" y="2803860"/>
            <a:ext cx="2304256" cy="1417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7999" t="19535" r="22000" b="12876"/>
          <a:stretch/>
        </p:blipFill>
        <p:spPr>
          <a:xfrm>
            <a:off x="2711625" y="5032209"/>
            <a:ext cx="2160240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17463" t="20130" r="20169" b="4286"/>
          <a:stretch/>
        </p:blipFill>
        <p:spPr>
          <a:xfrm>
            <a:off x="7464153" y="5032210"/>
            <a:ext cx="2193193" cy="1494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596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 </a:t>
            </a:r>
            <a:r>
              <a:rPr lang="es-MX" sz="3600" dirty="0">
                <a:latin typeface="Algerian" panose="04020705040A02060702" pitchFamily="82" charset="0"/>
              </a:rPr>
              <a:t>ANÁLISIS MESA DE EXPERTOS. AME. Grupos Heterogéneos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8412" t="20840" r="24677" b="7708"/>
          <a:stretch/>
        </p:blipFill>
        <p:spPr>
          <a:xfrm>
            <a:off x="2423593" y="2814788"/>
            <a:ext cx="2742615" cy="19359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419" t="29343" r="24758" b="5452"/>
          <a:stretch/>
        </p:blipFill>
        <p:spPr>
          <a:xfrm>
            <a:off x="6562825" y="2777375"/>
            <a:ext cx="2900283" cy="18711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2386" t="21449" r="22440" b="12072"/>
          <a:stretch/>
        </p:blipFill>
        <p:spPr>
          <a:xfrm>
            <a:off x="3503712" y="5094288"/>
            <a:ext cx="2643084" cy="17904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0589" t="29330" r="26469" b="11068"/>
          <a:stretch/>
        </p:blipFill>
        <p:spPr>
          <a:xfrm>
            <a:off x="7752184" y="4974740"/>
            <a:ext cx="2592288" cy="16408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5633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26060" y="1628800"/>
            <a:ext cx="7620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 </a:t>
            </a:r>
            <a:r>
              <a:rPr lang="es-MX" sz="4000" dirty="0">
                <a:latin typeface="Algerian" panose="04020705040A02060702" pitchFamily="82" charset="0"/>
              </a:rPr>
              <a:t>Estructura Inicial de Planeación E.I.P. Análisis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142" t="22733" r="28992" b="19170"/>
          <a:stretch/>
        </p:blipFill>
        <p:spPr>
          <a:xfrm>
            <a:off x="1919537" y="2838884"/>
            <a:ext cx="2376265" cy="1656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373" t="23892" r="25373" b="17704"/>
          <a:stretch/>
        </p:blipFill>
        <p:spPr>
          <a:xfrm>
            <a:off x="5015880" y="2865760"/>
            <a:ext cx="2376264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4768" t="24086" r="27152" b="13720"/>
          <a:stretch/>
        </p:blipFill>
        <p:spPr>
          <a:xfrm>
            <a:off x="8004213" y="2780928"/>
            <a:ext cx="2376264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2785" t="23792" r="26582" b="13167"/>
          <a:stretch/>
        </p:blipFill>
        <p:spPr>
          <a:xfrm>
            <a:off x="3126010" y="4819105"/>
            <a:ext cx="2339583" cy="1637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24525" t="24189" r="25565" b="13670"/>
          <a:stretch/>
        </p:blipFill>
        <p:spPr>
          <a:xfrm>
            <a:off x="6636061" y="4819105"/>
            <a:ext cx="2736305" cy="19154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24166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3600" dirty="0">
                <a:latin typeface="Algerian" panose="04020705040A02060702" pitchFamily="82" charset="0"/>
              </a:rPr>
              <a:t>Estructura Inicial de Planeación E.I.P. Análisis 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6497" t="26091" r="29109" b="27460"/>
          <a:stretch/>
        </p:blipFill>
        <p:spPr>
          <a:xfrm>
            <a:off x="2135561" y="3429000"/>
            <a:ext cx="3672409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7070" t="22469" r="27813" b="10124"/>
          <a:stretch/>
        </p:blipFill>
        <p:spPr>
          <a:xfrm>
            <a:off x="6648062" y="2930706"/>
            <a:ext cx="3336371" cy="28025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456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 </a:t>
            </a:r>
            <a:r>
              <a:rPr lang="es-MX" sz="4000" dirty="0">
                <a:latin typeface="Algerian" panose="04020705040A02060702" pitchFamily="82" charset="0"/>
              </a:rPr>
              <a:t>Estructura Inicial de Planeación E.I.P. Resumen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8055" t="19763" r="20833" b="8597"/>
          <a:stretch/>
        </p:blipFill>
        <p:spPr>
          <a:xfrm>
            <a:off x="3935760" y="3140969"/>
            <a:ext cx="4807156" cy="3168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1558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 </a:t>
            </a:r>
            <a:r>
              <a:rPr lang="es-MX" sz="4000" dirty="0">
                <a:latin typeface="Algerian" panose="04020705040A02060702" pitchFamily="82" charset="0"/>
              </a:rPr>
              <a:t>Estructura Inicial de Planeación E.I.P. Resumen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253" t="24767" r="22785" b="18948"/>
          <a:stretch/>
        </p:blipFill>
        <p:spPr>
          <a:xfrm>
            <a:off x="3935760" y="3356993"/>
            <a:ext cx="5040560" cy="28003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840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 </a:t>
            </a:r>
            <a:r>
              <a:rPr lang="es-MX" sz="4000" dirty="0">
                <a:latin typeface="Algerian" panose="04020705040A02060702" pitchFamily="82" charset="0"/>
              </a:rPr>
              <a:t>Estructura Inicial de Planeación E.I.P. Resumen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309" t="19316" r="19145" b="7704"/>
          <a:stretch/>
        </p:blipFill>
        <p:spPr>
          <a:xfrm>
            <a:off x="3791744" y="3068960"/>
            <a:ext cx="4860540" cy="3240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450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latin typeface="Algerian" panose="04020705040A02060702" pitchFamily="82" charset="0"/>
              </a:rPr>
              <a:t>MAESTROS PARTICIPANTES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360920" y="1772816"/>
            <a:ext cx="7704856" cy="50167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MX" sz="4000" dirty="0">
                <a:solidFill>
                  <a:prstClr val="black"/>
                </a:solidFill>
                <a:latin typeface="Tw Cen MT"/>
              </a:rPr>
              <a:t>Profa. Beatriz Arroyo Rodríguez		(Matemáticas)</a:t>
            </a:r>
          </a:p>
          <a:p>
            <a:pPr>
              <a:buFont typeface="Wingdings" pitchFamily="2" charset="2"/>
              <a:buChar char="v"/>
            </a:pPr>
            <a:r>
              <a:rPr lang="es-MX" sz="4000" dirty="0">
                <a:solidFill>
                  <a:prstClr val="black"/>
                </a:solidFill>
                <a:latin typeface="Tw Cen MT"/>
              </a:rPr>
              <a:t>Profa. Claudia Piliado Aguirre		(Taller de Lectura y Redacción)</a:t>
            </a:r>
          </a:p>
          <a:p>
            <a:pPr>
              <a:buFont typeface="Wingdings" pitchFamily="2" charset="2"/>
              <a:buChar char="v"/>
            </a:pPr>
            <a:r>
              <a:rPr lang="es-MX" sz="4000" dirty="0">
                <a:solidFill>
                  <a:prstClr val="black"/>
                </a:solidFill>
                <a:latin typeface="Tw Cen MT"/>
              </a:rPr>
              <a:t>Profe. Francisco Javier García    </a:t>
            </a:r>
          </a:p>
          <a:p>
            <a:r>
              <a:rPr lang="es-MX" sz="4000" dirty="0">
                <a:solidFill>
                  <a:prstClr val="black"/>
                </a:solidFill>
                <a:latin typeface="Tw Cen MT"/>
              </a:rPr>
              <a:t>		Romero		  </a:t>
            </a:r>
          </a:p>
          <a:p>
            <a:r>
              <a:rPr lang="es-MX" sz="4000" dirty="0">
                <a:solidFill>
                  <a:prstClr val="black"/>
                </a:solidFill>
                <a:latin typeface="Tw Cen MT"/>
              </a:rPr>
              <a:t>        ( Historia)</a:t>
            </a:r>
          </a:p>
          <a:p>
            <a:pPr>
              <a:buFont typeface="Wingdings" pitchFamily="2" charset="2"/>
              <a:buChar char="v"/>
            </a:pPr>
            <a:endParaRPr lang="es-MX" sz="4000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150813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 </a:t>
            </a:r>
            <a:r>
              <a:rPr lang="es-MX" sz="4000" dirty="0">
                <a:latin typeface="Algerian" panose="04020705040A02060702" pitchFamily="82" charset="0"/>
              </a:rPr>
              <a:t>Estructura Inicial de Planeación E.I.P. Resumen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822" t="23184" r="22773" b="16940"/>
          <a:stretch/>
        </p:blipFill>
        <p:spPr>
          <a:xfrm>
            <a:off x="3431704" y="3284985"/>
            <a:ext cx="5472608" cy="31011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9145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 </a:t>
            </a:r>
            <a:r>
              <a:rPr lang="es-MX" sz="4000" dirty="0">
                <a:latin typeface="Algerian" panose="04020705040A02060702" pitchFamily="82" charset="0"/>
              </a:rPr>
              <a:t>Estructura Inicial de Planeación E.I.P. Resumen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000" t="25409" r="22857" b="6834"/>
          <a:stretch/>
        </p:blipFill>
        <p:spPr>
          <a:xfrm>
            <a:off x="3575720" y="2996953"/>
            <a:ext cx="5040560" cy="33603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5061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 </a:t>
            </a:r>
            <a:r>
              <a:rPr lang="es-MX" sz="4000" dirty="0">
                <a:latin typeface="Algerian" panose="04020705040A02060702" pitchFamily="82" charset="0"/>
              </a:rPr>
              <a:t>Estructura Inicial de Planeación E.I.P. Resumen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824" t="20925" r="22353" b="7930"/>
          <a:stretch/>
        </p:blipFill>
        <p:spPr>
          <a:xfrm>
            <a:off x="3791744" y="3212977"/>
            <a:ext cx="4968552" cy="33786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1470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 </a:t>
            </a:r>
            <a:r>
              <a:rPr lang="es-MX" sz="4000" dirty="0">
                <a:latin typeface="Algerian" panose="04020705040A02060702" pitchFamily="82" charset="0"/>
              </a:rPr>
              <a:t>Estructura Inicial de Planeación E.I.P. Resumen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181" t="20790" r="20779" b="7603"/>
          <a:stretch/>
        </p:blipFill>
        <p:spPr>
          <a:xfrm>
            <a:off x="3575721" y="3068960"/>
            <a:ext cx="4694457" cy="3096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0160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 </a:t>
            </a:r>
            <a:r>
              <a:rPr lang="es-MX" sz="4000" dirty="0">
                <a:latin typeface="Algerian" panose="04020705040A02060702" pitchFamily="82" charset="0"/>
              </a:rPr>
              <a:t>Estructura Inicial de Planeación E.I.P. Resumen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767" t="34412" r="21320" b="10528"/>
          <a:stretch/>
        </p:blipFill>
        <p:spPr>
          <a:xfrm>
            <a:off x="3359696" y="3284984"/>
            <a:ext cx="5472608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3354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dirty="0">
                <a:solidFill>
                  <a:srgbClr val="424456"/>
                </a:solidFill>
                <a:latin typeface="Algerian" panose="04020705040A02060702" pitchFamily="82" charset="0"/>
              </a:rPr>
              <a:t>ORGANIZADOR GRÁFICO</a:t>
            </a:r>
            <a:br>
              <a:rPr lang="es-MX" sz="3200" dirty="0">
                <a:solidFill>
                  <a:srgbClr val="424456"/>
                </a:solidFill>
                <a:latin typeface="Algerian" panose="04020705040A02060702" pitchFamily="82" charset="0"/>
              </a:rPr>
            </a:br>
            <a:r>
              <a:rPr lang="es-MX" sz="3200" dirty="0">
                <a:solidFill>
                  <a:srgbClr val="424456"/>
                </a:solidFill>
                <a:latin typeface="Algerian" panose="04020705040A02060702" pitchFamily="82" charset="0"/>
              </a:rPr>
              <a:t>“EL ARTE DE FORMULAR PREGUNTAS”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726" t="13276" r="29356" b="15274"/>
          <a:stretch/>
        </p:blipFill>
        <p:spPr>
          <a:xfrm>
            <a:off x="3575720" y="260649"/>
            <a:ext cx="6672200" cy="4042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38840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dirty="0">
                <a:solidFill>
                  <a:srgbClr val="424456"/>
                </a:solidFill>
                <a:latin typeface="Algerian" panose="04020705040A02060702" pitchFamily="82" charset="0"/>
              </a:rPr>
              <a:t>ORGANIZADOR GRÁFICO</a:t>
            </a:r>
            <a:br>
              <a:rPr lang="es-MX" sz="3200" dirty="0">
                <a:solidFill>
                  <a:srgbClr val="424456"/>
                </a:solidFill>
                <a:latin typeface="Algerian" panose="04020705040A02060702" pitchFamily="82" charset="0"/>
              </a:rPr>
            </a:br>
            <a:r>
              <a:rPr lang="es-MX" sz="3200" dirty="0">
                <a:solidFill>
                  <a:srgbClr val="424456"/>
                </a:solidFill>
                <a:latin typeface="Algerian" panose="04020705040A02060702" pitchFamily="82" charset="0"/>
              </a:rPr>
              <a:t>“SISTEMAS COMPLEJOS”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029" t="15401" r="20755" b="11802"/>
          <a:stretch/>
        </p:blipFill>
        <p:spPr>
          <a:xfrm>
            <a:off x="3647728" y="362306"/>
            <a:ext cx="6480720" cy="3782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5894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dirty="0">
                <a:solidFill>
                  <a:srgbClr val="424456"/>
                </a:solidFill>
                <a:latin typeface="Algerian" panose="04020705040A02060702" pitchFamily="82" charset="0"/>
              </a:rPr>
              <a:t>ORGANIZADOR GRÁFICO</a:t>
            </a:r>
            <a:br>
              <a:rPr lang="es-MX" sz="3200" dirty="0">
                <a:solidFill>
                  <a:srgbClr val="424456"/>
                </a:solidFill>
                <a:latin typeface="Algerian" panose="04020705040A02060702" pitchFamily="82" charset="0"/>
              </a:rPr>
            </a:br>
            <a:r>
              <a:rPr lang="es-MX" sz="3200" dirty="0">
                <a:solidFill>
                  <a:srgbClr val="424456"/>
                </a:solidFill>
                <a:latin typeface="Algerian" panose="04020705040A02060702" pitchFamily="82" charset="0"/>
              </a:rPr>
              <a:t>“INDAGACIÓN EN LA CIENCIA”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3" y="332656"/>
            <a:ext cx="6528725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9768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dirty="0">
                <a:solidFill>
                  <a:srgbClr val="424456"/>
                </a:solidFill>
                <a:latin typeface="Algerian" panose="04020705040A02060702" pitchFamily="82" charset="0"/>
              </a:rPr>
              <a:t>ORGANIZADOR GRÁFICO</a:t>
            </a:r>
            <a:br>
              <a:rPr lang="es-MX" sz="3200" dirty="0">
                <a:solidFill>
                  <a:srgbClr val="424456"/>
                </a:solidFill>
                <a:latin typeface="Algerian" panose="04020705040A02060702" pitchFamily="82" charset="0"/>
              </a:rPr>
            </a:br>
            <a:r>
              <a:rPr lang="es-MX" sz="3200" dirty="0">
                <a:solidFill>
                  <a:srgbClr val="424456"/>
                </a:solidFill>
                <a:latin typeface="Algerian" panose="04020705040A02060702" pitchFamily="82" charset="0"/>
              </a:rPr>
              <a:t>“INDAGACIÓN EN LA CIENCIA”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5" y="620688"/>
            <a:ext cx="6656739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9186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dirty="0">
                <a:latin typeface="Algerian" panose="04020705040A02060702" pitchFamily="82" charset="0"/>
              </a:rPr>
              <a:t>5c. Justificación y descripción del proyecto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8324" t="22659" r="9629" b="40483"/>
          <a:stretch>
            <a:fillRect/>
          </a:stretch>
        </p:blipFill>
        <p:spPr bwMode="auto">
          <a:xfrm>
            <a:off x="2136775" y="1628800"/>
            <a:ext cx="8153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060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latin typeface="Algerian" panose="04020705040A02060702" pitchFamily="82" charset="0"/>
              </a:rPr>
              <a:t>PLANEACIÓN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Ciclo escolar para llevar a cabo el proyecto:</a:t>
            </a:r>
          </a:p>
          <a:p>
            <a:pPr marL="0" indent="0" algn="ctr">
              <a:buNone/>
            </a:pPr>
            <a:r>
              <a:rPr lang="es-MX" i="1" dirty="0"/>
              <a:t>Ciclo escolar 2018-2019</a:t>
            </a:r>
          </a:p>
          <a:p>
            <a:endParaRPr lang="es-MX" i="1" dirty="0"/>
          </a:p>
          <a:p>
            <a:endParaRPr lang="es-MX" i="1" dirty="0"/>
          </a:p>
          <a:p>
            <a:pPr marL="0" indent="0">
              <a:buNone/>
            </a:pPr>
            <a:r>
              <a:rPr lang="es-MX" i="1" dirty="0"/>
              <a:t> </a:t>
            </a:r>
            <a:r>
              <a:rPr lang="es-MX" dirty="0"/>
              <a:t>Fecha de inicio y término:</a:t>
            </a:r>
          </a:p>
          <a:p>
            <a:pPr marL="0" indent="0" algn="ctr">
              <a:buNone/>
            </a:pPr>
            <a:r>
              <a:rPr lang="es-MX" dirty="0"/>
              <a:t>Febrero a Junio de 2019</a:t>
            </a:r>
          </a:p>
        </p:txBody>
      </p:sp>
    </p:spTree>
    <p:extLst>
      <p:ext uri="{BB962C8B-B14F-4D97-AF65-F5344CB8AC3E}">
        <p14:creationId xmlns:p14="http://schemas.microsoft.com/office/powerpoint/2010/main" val="748130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600" dirty="0">
                <a:latin typeface="Algerian" panose="04020705040A02060702" pitchFamily="82" charset="0"/>
              </a:rPr>
              <a:t>5 d. OBJETIVO GENERAL DEL PROYECTO Y POR ASIGNATURA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2136648" y="2420888"/>
            <a:ext cx="8153400" cy="3845024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 </a:t>
            </a:r>
            <a:r>
              <a:rPr lang="es-MX" sz="4400" dirty="0">
                <a:latin typeface="Arial Narrow" pitchFamily="34" charset="0"/>
              </a:rPr>
              <a:t>Desarrollar un  blog que integre los contenidos de cada área curricular con el proceso histórico de la Primera Guerra Mundial.</a:t>
            </a:r>
            <a:endParaRPr lang="es-MX" sz="6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48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dirty="0">
                <a:latin typeface="Algerian" panose="04020705040A02060702" pitchFamily="82" charset="0"/>
              </a:rPr>
              <a:t>5 d. OBJETIVO GENERAL DEL PROYECTO Y POR ASIGNATURA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2136648" y="1844824"/>
            <a:ext cx="8153400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TALLER DE LECTURA: Identificar los movimientos literarios que se generaron a partir del acontecimiento histórico de la Primera Guerra Mundial y reconocer sus características así como sus repercusiones.</a:t>
            </a:r>
          </a:p>
          <a:p>
            <a:pPr algn="just"/>
            <a:r>
              <a:rPr lang="es-MX" dirty="0"/>
              <a:t>HISTORIA: Conocer e identificar los acontecimientos históricos de la Primera Guerra Mundial.</a:t>
            </a:r>
          </a:p>
          <a:p>
            <a:pPr algn="just"/>
            <a:r>
              <a:rPr lang="es-MX" dirty="0"/>
              <a:t>MATEMÁTICAS: Representar y analizar los costos de la Primera Guerra Mundial a través del análisis gráfico.</a:t>
            </a:r>
          </a:p>
        </p:txBody>
      </p:sp>
    </p:spTree>
    <p:extLst>
      <p:ext uri="{BB962C8B-B14F-4D97-AF65-F5344CB8AC3E}">
        <p14:creationId xmlns:p14="http://schemas.microsoft.com/office/powerpoint/2010/main" val="1992479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dirty="0">
                <a:latin typeface="Algerian" panose="04020705040A02060702" pitchFamily="82" charset="0"/>
              </a:rPr>
              <a:t>5 e. Pregunta generadora, pregunta guía, problema a abordar </a:t>
            </a:r>
            <a:endParaRPr lang="es-MX" sz="2400" dirty="0">
              <a:latin typeface="Algerian" panose="04020705040A02060702" pitchFamily="82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/>
              <a:t>PREGUNTA GENERADORA:</a:t>
            </a:r>
          </a:p>
          <a:p>
            <a:pPr lvl="1" algn="just"/>
            <a:r>
              <a:rPr lang="es-MX" dirty="0"/>
              <a:t>¿En qué medida los hombres son capaces de tener la idea de que pueden controlar al mundo?</a:t>
            </a:r>
          </a:p>
          <a:p>
            <a:pPr lvl="1" algn="just">
              <a:buNone/>
            </a:pPr>
            <a:endParaRPr lang="es-MX" dirty="0"/>
          </a:p>
          <a:p>
            <a:pPr lvl="1" algn="just">
              <a:buNone/>
            </a:pPr>
            <a:r>
              <a:rPr lang="es-MX" dirty="0"/>
              <a:t>PREGUNTAS GUÍA:</a:t>
            </a:r>
          </a:p>
          <a:p>
            <a:pPr lvl="1" algn="just"/>
            <a:r>
              <a:rPr lang="es-MX" dirty="0"/>
              <a:t>¿Cuáles fueron las causas políticas, económicas y sociales que provocaron la Primera Guerra Mundial?,</a:t>
            </a:r>
          </a:p>
          <a:p>
            <a:pPr lvl="1" algn="just"/>
            <a:r>
              <a:rPr lang="es-MX" dirty="0"/>
              <a:t>¿Cuál fue el texto que configuro las bases del movimiento futurista?</a:t>
            </a:r>
          </a:p>
          <a:p>
            <a:pPr lvl="1" algn="just"/>
            <a:r>
              <a:rPr lang="es-MX" dirty="0"/>
              <a:t>¿Cuánto costó la Guerra?</a:t>
            </a:r>
          </a:p>
          <a:p>
            <a:pPr lvl="1" algn="just">
              <a:buNone/>
            </a:pPr>
            <a:r>
              <a:rPr lang="es-MX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2651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8300" y="260648"/>
            <a:ext cx="8153400" cy="990600"/>
          </a:xfrm>
        </p:spPr>
        <p:txBody>
          <a:bodyPr/>
          <a:lstStyle/>
          <a:p>
            <a:pPr algn="ctr"/>
            <a:r>
              <a:rPr lang="es-MX" dirty="0">
                <a:latin typeface="Algerian" panose="04020705040A02060702" pitchFamily="82" charset="0"/>
              </a:rPr>
              <a:t>EVIDENCIAS FOTOGRÁFICAS</a:t>
            </a:r>
          </a:p>
        </p:txBody>
      </p:sp>
      <p:pic>
        <p:nvPicPr>
          <p:cNvPr id="4" name="3 Marcador de contenido" descr="IMG-20180226-WA00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39616" y="2204865"/>
            <a:ext cx="6855604" cy="38496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4791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775F55"/>
                </a:solidFill>
                <a:latin typeface="Algerian" panose="04020705040A02060702" pitchFamily="82" charset="0"/>
              </a:rPr>
              <a:t>EVIDENCIAS FOTOGRÁFICAS</a:t>
            </a:r>
            <a:endParaRPr lang="es-MX" dirty="0"/>
          </a:p>
        </p:txBody>
      </p:sp>
      <p:pic>
        <p:nvPicPr>
          <p:cNvPr id="4" name="3 Marcador de contenido" descr="IMG-20180226-WA00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3830" y="1916832"/>
            <a:ext cx="8006219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1274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775F55"/>
                </a:solidFill>
                <a:latin typeface="Algerian" panose="04020705040A02060702" pitchFamily="82" charset="0"/>
              </a:rPr>
              <a:t>EVIDENCIAS FOTOGRÁFICAS</a:t>
            </a:r>
            <a:endParaRPr lang="es-MX" dirty="0"/>
          </a:p>
        </p:txBody>
      </p:sp>
      <p:pic>
        <p:nvPicPr>
          <p:cNvPr id="4" name="3 Marcador de contenido" descr="IMG-20180226-WA0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0239" y="1916832"/>
            <a:ext cx="8006219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471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775F55"/>
                </a:solidFill>
                <a:latin typeface="Algerian" panose="04020705040A02060702" pitchFamily="82" charset="0"/>
              </a:rPr>
              <a:t>EVIDENCIAS FOTOGRÁFICAS</a:t>
            </a:r>
            <a:endParaRPr lang="es-MX" dirty="0"/>
          </a:p>
        </p:txBody>
      </p:sp>
      <p:pic>
        <p:nvPicPr>
          <p:cNvPr id="4" name="3 Marcador de contenido" descr="IMG-20180226-WA00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23592" y="2132856"/>
            <a:ext cx="7359852" cy="4132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882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>
                <a:latin typeface="Algerian" panose="04020705040A02060702" pitchFamily="82" charset="0"/>
              </a:rPr>
              <a:t>NOMBRE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348498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MX" sz="4800" dirty="0">
                <a:latin typeface="Juice ITC" pitchFamily="82" charset="0"/>
              </a:rPr>
              <a:t>LOS DIFERENTES ÁNGULOS DE LA GUERRA                   (PRIMERA GUERRA MUNDIAL)</a:t>
            </a:r>
          </a:p>
        </p:txBody>
      </p:sp>
    </p:spTree>
    <p:extLst>
      <p:ext uri="{BB962C8B-B14F-4D97-AF65-F5344CB8AC3E}">
        <p14:creationId xmlns:p14="http://schemas.microsoft.com/office/powerpoint/2010/main" val="154268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lgerian" panose="04020705040A02060702" pitchFamily="82" charset="0"/>
              </a:rPr>
              <a:t>ÍNDICE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b="1" dirty="0"/>
              <a:t>5.a</a:t>
            </a:r>
            <a:r>
              <a:rPr lang="es-MX" dirty="0"/>
              <a:t> Productos generados en la primer sesión de trabajo:</a:t>
            </a:r>
          </a:p>
          <a:p>
            <a:pPr>
              <a:buNone/>
            </a:pPr>
            <a:r>
              <a:rPr lang="es-MX" b="1" dirty="0"/>
              <a:t>		1. </a:t>
            </a:r>
            <a:r>
              <a:rPr lang="es-MX" dirty="0"/>
              <a:t>Producto 1. C.A.I.A.C. Conclusiones generales.	</a:t>
            </a:r>
            <a:r>
              <a:rPr lang="es-MX" b="1" dirty="0"/>
              <a:t>2.</a:t>
            </a:r>
            <a:r>
              <a:rPr lang="es-MX" dirty="0"/>
              <a:t> Producto 3. Fotografías de la sesión</a:t>
            </a:r>
            <a:r>
              <a:rPr lang="es-MX" b="1" dirty="0"/>
              <a:t>		</a:t>
            </a:r>
          </a:p>
          <a:p>
            <a:pPr>
              <a:buFont typeface="Wingdings" pitchFamily="2" charset="2"/>
              <a:buChar char="q"/>
            </a:pPr>
            <a:r>
              <a:rPr lang="es-MX" b="1" dirty="0"/>
              <a:t>5.b</a:t>
            </a:r>
            <a:r>
              <a:rPr lang="es-MX" dirty="0"/>
              <a:t> Organizador gráfico que muestra los contenidos y conceptos de las asignaturas involucradas en el proyecto y su interrelación (Producto 2.)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04178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latin typeface="Algerian" panose="04020705040A02060702" pitchFamily="82" charset="0"/>
              </a:rPr>
              <a:t>ÍNDICE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b="1" dirty="0"/>
              <a:t>5.a</a:t>
            </a:r>
            <a:r>
              <a:rPr lang="es-MX" dirty="0"/>
              <a:t> Productos generados en la primer sesión de trabajo:</a:t>
            </a:r>
          </a:p>
          <a:p>
            <a:pPr>
              <a:buNone/>
            </a:pPr>
            <a:r>
              <a:rPr lang="es-MX" b="1" dirty="0"/>
              <a:t>		1. </a:t>
            </a:r>
            <a:r>
              <a:rPr lang="es-MX" dirty="0"/>
              <a:t>Producto 1. C.A.I.A.C. Conclusiones generales.	</a:t>
            </a:r>
            <a:r>
              <a:rPr lang="es-MX" b="1" dirty="0"/>
              <a:t>2.</a:t>
            </a:r>
            <a:r>
              <a:rPr lang="es-MX" dirty="0"/>
              <a:t> Producto 3. Fotografías de la sesión</a:t>
            </a:r>
            <a:r>
              <a:rPr lang="es-MX" b="1" dirty="0"/>
              <a:t>		</a:t>
            </a:r>
          </a:p>
          <a:p>
            <a:pPr>
              <a:buFont typeface="Wingdings" pitchFamily="2" charset="2"/>
              <a:buChar char="q"/>
            </a:pPr>
            <a:r>
              <a:rPr lang="es-MX" b="1" dirty="0"/>
              <a:t>5.b</a:t>
            </a:r>
            <a:r>
              <a:rPr lang="es-MX" dirty="0"/>
              <a:t> Organizador gráfico que muestra los contenidos y conceptos de las asignaturas involucradas en el proyecto y su interrelación (Producto 2.)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52750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8716" y="228600"/>
            <a:ext cx="8557765" cy="990600"/>
          </a:xfrm>
        </p:spPr>
        <p:txBody>
          <a:bodyPr>
            <a:noAutofit/>
          </a:bodyPr>
          <a:lstStyle/>
          <a:p>
            <a:r>
              <a:rPr lang="es-MX" sz="2800" dirty="0">
                <a:latin typeface="Algerian" panose="04020705040A02060702" pitchFamily="82" charset="0"/>
              </a:rPr>
              <a:t>PRODUCTO 1. C.A.I.A.C. CONCLUSIONES GENERALES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Evidencias del producto 1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3293" t="21935" r="15478" b="5898"/>
          <a:stretch/>
        </p:blipFill>
        <p:spPr>
          <a:xfrm>
            <a:off x="1858716" y="2406588"/>
            <a:ext cx="3210563" cy="1828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15582" t="19912" r="17247" b="8639"/>
          <a:stretch/>
        </p:blipFill>
        <p:spPr>
          <a:xfrm>
            <a:off x="6744072" y="2346523"/>
            <a:ext cx="3057994" cy="1828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14018" t="8057" r="16411" b="11942"/>
          <a:stretch/>
        </p:blipFill>
        <p:spPr>
          <a:xfrm>
            <a:off x="4367808" y="4768153"/>
            <a:ext cx="3222886" cy="2083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903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47528" y="228600"/>
            <a:ext cx="8640960" cy="990600"/>
          </a:xfrm>
        </p:spPr>
        <p:txBody>
          <a:bodyPr>
            <a:noAutofit/>
          </a:bodyPr>
          <a:lstStyle/>
          <a:p>
            <a:r>
              <a:rPr lang="es-MX" sz="2800" dirty="0">
                <a:latin typeface="Algerian" panose="04020705040A02060702" pitchFamily="82" charset="0"/>
              </a:rPr>
              <a:t>PRODUCTO 1. C.A.I.A.C. CONCLUSIONES GENERALES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Evidencias del producto producto 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465" t="21709" r="17926" b="13321"/>
          <a:stretch/>
        </p:blipFill>
        <p:spPr>
          <a:xfrm>
            <a:off x="2351584" y="2492896"/>
            <a:ext cx="3238408" cy="1775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6518" t="18766" r="17410" b="9883"/>
          <a:stretch/>
        </p:blipFill>
        <p:spPr>
          <a:xfrm>
            <a:off x="6278138" y="2361738"/>
            <a:ext cx="3418263" cy="2075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5465" t="19953" r="15777" b="11255"/>
          <a:stretch/>
        </p:blipFill>
        <p:spPr>
          <a:xfrm>
            <a:off x="2351585" y="4725145"/>
            <a:ext cx="3248358" cy="1827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14734" t="22814" r="19300" b="15262"/>
          <a:stretch/>
        </p:blipFill>
        <p:spPr>
          <a:xfrm>
            <a:off x="6240656" y="4725144"/>
            <a:ext cx="3455744" cy="1823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1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5560" y="260648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s-MX" sz="2800" dirty="0">
                <a:latin typeface="Algerian" panose="04020705040A02060702" pitchFamily="82" charset="0"/>
              </a:rPr>
              <a:t>ORGANIZADOR GRÁFICO</a:t>
            </a:r>
            <a:br>
              <a:rPr lang="es-MX" sz="2800" dirty="0">
                <a:latin typeface="Algerian" panose="04020705040A02060702" pitchFamily="82" charset="0"/>
              </a:rPr>
            </a:br>
            <a:r>
              <a:rPr lang="es-MX" sz="2800" dirty="0">
                <a:latin typeface="Algerian" panose="04020705040A02060702" pitchFamily="82" charset="0"/>
              </a:rPr>
              <a:t>“CONTENIDOS E INTERRELACIÓN DE MATERIAS”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164260" y="1844824"/>
          <a:ext cx="6096000" cy="4942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4013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766870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22679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Disciplina 1.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Matemáticas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Disciplina 2. 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Historia Universal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Disciplina 3. Taller de Lectura, Redacción e Iniciación a la I.D II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6743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Manejo de datos estadísticos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Primera Guerra Mundial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Textos Literarios y poesía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6292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Lenguaje matemático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Análisis gráfico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Promedios, medias aritméticas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Manejo de datos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Imperialismo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Formación de alianzas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Globalización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Tratado de Versalles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Poesía de vanguardia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Manifiesto futurista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63073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Representar y analizar los costos de la Primera Guerra Mundial a través del análisis gráfico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Conocer e identificar los acontecimientos históricos de la Primera Guerra Mundial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Identificar los movimientos literarios que se generaron a partir del acontecimiento histórico de la Primera Guerra Mundial y reconocer sus características así como sus repercusiones.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33946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867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6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7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8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9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0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2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4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5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6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7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18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9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0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2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Intermedi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601</Words>
  <Application>Microsoft Office PowerPoint</Application>
  <PresentationFormat>Panorámica</PresentationFormat>
  <Paragraphs>108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35</vt:i4>
      </vt:variant>
      <vt:variant>
        <vt:lpstr>Títulos de diapositiva</vt:lpstr>
      </vt:variant>
      <vt:variant>
        <vt:i4>36</vt:i4>
      </vt:variant>
    </vt:vector>
  </HeadingPairs>
  <TitlesOfParts>
    <vt:vector size="79" baseType="lpstr">
      <vt:lpstr>Algerian</vt:lpstr>
      <vt:lpstr>Arial</vt:lpstr>
      <vt:lpstr>Arial Narrow</vt:lpstr>
      <vt:lpstr>Century Gothic</vt:lpstr>
      <vt:lpstr>Juice ITC</vt:lpstr>
      <vt:lpstr>Tw Cen MT</vt:lpstr>
      <vt:lpstr>Wingdings</vt:lpstr>
      <vt:lpstr>Wingdings 2</vt:lpstr>
      <vt:lpstr>Intermedio</vt:lpstr>
      <vt:lpstr>1_Intermedio</vt:lpstr>
      <vt:lpstr>2_Intermedio</vt:lpstr>
      <vt:lpstr>3_Intermedio</vt:lpstr>
      <vt:lpstr>4_Intermedio</vt:lpstr>
      <vt:lpstr>5_Intermedio</vt:lpstr>
      <vt:lpstr>6_Intermedio</vt:lpstr>
      <vt:lpstr>7_Intermedio</vt:lpstr>
      <vt:lpstr>8_Intermedio</vt:lpstr>
      <vt:lpstr>9_Intermedio</vt:lpstr>
      <vt:lpstr>10_Intermedio</vt:lpstr>
      <vt:lpstr>Median</vt:lpstr>
      <vt:lpstr>1_Median</vt:lpstr>
      <vt:lpstr>2_Median</vt:lpstr>
      <vt:lpstr>3_Median</vt:lpstr>
      <vt:lpstr>4_Median</vt:lpstr>
      <vt:lpstr>5_Median</vt:lpstr>
      <vt:lpstr>6_Median</vt:lpstr>
      <vt:lpstr>7_Median</vt:lpstr>
      <vt:lpstr>8_Median</vt:lpstr>
      <vt:lpstr>9_Median</vt:lpstr>
      <vt:lpstr>10_Median</vt:lpstr>
      <vt:lpstr>11_Median</vt:lpstr>
      <vt:lpstr>12_Median</vt:lpstr>
      <vt:lpstr>13_Median</vt:lpstr>
      <vt:lpstr>14_Median</vt:lpstr>
      <vt:lpstr>15_Median</vt:lpstr>
      <vt:lpstr>16_Median</vt:lpstr>
      <vt:lpstr>17_Median</vt:lpstr>
      <vt:lpstr>18_Median</vt:lpstr>
      <vt:lpstr>19_Median</vt:lpstr>
      <vt:lpstr>20_Median</vt:lpstr>
      <vt:lpstr>21_Median</vt:lpstr>
      <vt:lpstr>22_Median</vt:lpstr>
      <vt:lpstr>23_Median</vt:lpstr>
      <vt:lpstr>   INSTITUTO BILINGÜE INTERAMERICANO MÉXICO equipo 1 REUNIÓN DE TRABAJO 1</vt:lpstr>
      <vt:lpstr>MAESTROS PARTICIPANTES</vt:lpstr>
      <vt:lpstr>PLANEACIÓN</vt:lpstr>
      <vt:lpstr>NOMBRE DEL PROYECTO</vt:lpstr>
      <vt:lpstr>ÍNDICE</vt:lpstr>
      <vt:lpstr>ÍNDICE</vt:lpstr>
      <vt:lpstr>PRODUCTO 1. C.A.I.A.C. CONCLUSIONES GENERALES</vt:lpstr>
      <vt:lpstr>PRODUCTO 1. C.A.I.A.C. CONCLUSIONES GENERALES</vt:lpstr>
      <vt:lpstr>ORGANIZADOR GRÁFICO “CONTENIDOS E INTERRELACIÓN DE MATERIAS”</vt:lpstr>
      <vt:lpstr>PRODUCTO 3. EVIDENCIAS FOTOGRÁFICAS</vt:lpstr>
      <vt:lpstr>Presentación de PowerPoint</vt:lpstr>
      <vt:lpstr>   INSTITUTO BILINGÜE INTERAMERICANO MÉXICO equipo 1 REUNIÓN DE TRABAJO 2</vt:lpstr>
      <vt:lpstr>CUADRO DE ANÁLISIS MESA DE EXPERTOS. A.M.E  PERSONAL</vt:lpstr>
      <vt:lpstr> ANÁLISIS MESA DE EXPERTOS. AME. Grupos Heterogéneos</vt:lpstr>
      <vt:lpstr> Estructura Inicial de Planeación E.I.P. Análisis </vt:lpstr>
      <vt:lpstr>Estructura Inicial de Planeación E.I.P. Análisis </vt:lpstr>
      <vt:lpstr> Estructura Inicial de Planeación E.I.P. Resumen</vt:lpstr>
      <vt:lpstr> Estructura Inicial de Planeación E.I.P. Resumen</vt:lpstr>
      <vt:lpstr> Estructura Inicial de Planeación E.I.P. Resumen</vt:lpstr>
      <vt:lpstr> Estructura Inicial de Planeación E.I.P. Resumen</vt:lpstr>
      <vt:lpstr> Estructura Inicial de Planeación E.I.P. Resumen</vt:lpstr>
      <vt:lpstr> Estructura Inicial de Planeación E.I.P. Resumen</vt:lpstr>
      <vt:lpstr> Estructura Inicial de Planeación E.I.P. Resumen</vt:lpstr>
      <vt:lpstr> Estructura Inicial de Planeación E.I.P. Resumen</vt:lpstr>
      <vt:lpstr>ORGANIZADOR GRÁFICO “EL ARTE DE FORMULAR PREGUNTAS”</vt:lpstr>
      <vt:lpstr>ORGANIZADOR GRÁFICO “SISTEMAS COMPLEJOS”</vt:lpstr>
      <vt:lpstr>ORGANIZADOR GRÁFICO “INDAGACIÓN EN LA CIENCIA”</vt:lpstr>
      <vt:lpstr>ORGANIZADOR GRÁFICO “INDAGACIÓN EN LA CIENCIA”</vt:lpstr>
      <vt:lpstr>5c. Justificación y descripción del proyecto</vt:lpstr>
      <vt:lpstr>5 d. OBJETIVO GENERAL DEL PROYECTO Y POR ASIGNATURA</vt:lpstr>
      <vt:lpstr>5 d. OBJETIVO GENERAL DEL PROYECTO Y POR ASIGNATURA</vt:lpstr>
      <vt:lpstr>5 e. Pregunta generadora, pregunta guía, problema a abordar </vt:lpstr>
      <vt:lpstr>EVIDENCIAS FOTOGRÁFICAS</vt:lpstr>
      <vt:lpstr>EVIDENCIAS FOTOGRÁFICAS</vt:lpstr>
      <vt:lpstr>EVIDENCIAS FOTOGRÁFICAS</vt:lpstr>
      <vt:lpstr>EVIDENCIAS FOTOGRÁFICAS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BILINGÜE INTERAMERICANO MÉXICO equipo 1 REUNIÓN DE TRABAJO 1</dc:title>
  <dc:creator>CAMARONES</dc:creator>
  <cp:lastModifiedBy>DIREC BACHILLERATO</cp:lastModifiedBy>
  <cp:revision>7</cp:revision>
  <dcterms:created xsi:type="dcterms:W3CDTF">2018-02-27T13:05:52Z</dcterms:created>
  <dcterms:modified xsi:type="dcterms:W3CDTF">2018-02-27T17:35:10Z</dcterms:modified>
</cp:coreProperties>
</file>