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57" r:id="rId3"/>
    <p:sldId id="260" r:id="rId4"/>
    <p:sldId id="261" r:id="rId5"/>
    <p:sldId id="262" r:id="rId6"/>
    <p:sldId id="263" r:id="rId7"/>
    <p:sldId id="258" r:id="rId8"/>
    <p:sldId id="259" r:id="rId9"/>
    <p:sldId id="264" r:id="rId10"/>
    <p:sldId id="265" r:id="rId11"/>
    <p:sldId id="267"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37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764E89E-FA0B-42FA-872A-B384D7A7B7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S"/>
              <a:t>Preparatoria Maestro Antonio Caso </a:t>
            </a:r>
          </a:p>
        </p:txBody>
      </p:sp>
      <p:sp>
        <p:nvSpPr>
          <p:cNvPr id="3" name="Marcador de fecha 2">
            <a:extLst>
              <a:ext uri="{FF2B5EF4-FFF2-40B4-BE49-F238E27FC236}">
                <a16:creationId xmlns:a16="http://schemas.microsoft.com/office/drawing/2014/main" id="{5C93AA34-7E6E-4AE9-9ECD-FE76DC79FB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BF1314-96C0-4FAD-89DA-BD8B4D754A97}" type="datetimeFigureOut">
              <a:rPr lang="es-ES" smtClean="0"/>
              <a:t>05/03/2018</a:t>
            </a:fld>
            <a:endParaRPr lang="es-ES"/>
          </a:p>
        </p:txBody>
      </p:sp>
      <p:sp>
        <p:nvSpPr>
          <p:cNvPr id="4" name="Marcador de pie de página 3">
            <a:extLst>
              <a:ext uri="{FF2B5EF4-FFF2-40B4-BE49-F238E27FC236}">
                <a16:creationId xmlns:a16="http://schemas.microsoft.com/office/drawing/2014/main" id="{6F50C38D-5A5F-4CE6-840D-07E5FF49E0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ES"/>
              <a:t>Preparatoria Maestro Antonio Caso </a:t>
            </a:r>
          </a:p>
        </p:txBody>
      </p:sp>
      <p:sp>
        <p:nvSpPr>
          <p:cNvPr id="5" name="Marcador de número de diapositiva 4">
            <a:extLst>
              <a:ext uri="{FF2B5EF4-FFF2-40B4-BE49-F238E27FC236}">
                <a16:creationId xmlns:a16="http://schemas.microsoft.com/office/drawing/2014/main" id="{F8D32B06-6B0E-4BB1-A2C9-F2F27F9713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6BE239-D094-4BAA-98ED-63D98F535F52}" type="slidenum">
              <a:rPr lang="es-ES" smtClean="0"/>
              <a:t>‹Nº›</a:t>
            </a:fld>
            <a:endParaRPr lang="es-ES"/>
          </a:p>
        </p:txBody>
      </p:sp>
    </p:spTree>
    <p:extLst>
      <p:ext uri="{BB962C8B-B14F-4D97-AF65-F5344CB8AC3E}">
        <p14:creationId xmlns:p14="http://schemas.microsoft.com/office/powerpoint/2010/main" val="264177706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S"/>
              <a:t>Preparatoria Maestro Antonio Caso </a:t>
            </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F7629-48CE-4D81-8CB1-10599E64189F}" type="datetimeFigureOut">
              <a:rPr lang="es-ES" smtClean="0"/>
              <a:t>05/03/2018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ES"/>
              <a:t>Preparatoria Maestro Antonio Caso </a:t>
            </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23BCB-911C-4673-8EFE-9A0887E8C2A3}" type="slidenum">
              <a:rPr lang="es-ES" smtClean="0"/>
              <a:t>‹Nº›</a:t>
            </a:fld>
            <a:endParaRPr lang="es-ES"/>
          </a:p>
        </p:txBody>
      </p:sp>
    </p:spTree>
    <p:extLst>
      <p:ext uri="{BB962C8B-B14F-4D97-AF65-F5344CB8AC3E}">
        <p14:creationId xmlns:p14="http://schemas.microsoft.com/office/powerpoint/2010/main" val="122645283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5442F0-0B77-4C30-9D68-1D6AEC3453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AAE8D1B-D7CA-42E9-B960-8D7F94C6E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33FACFA-0513-4326-AB59-E93D6DAC2A17}"/>
              </a:ext>
            </a:extLst>
          </p:cNvPr>
          <p:cNvSpPr>
            <a:spLocks noGrp="1"/>
          </p:cNvSpPr>
          <p:nvPr>
            <p:ph type="dt" sz="half" idx="10"/>
          </p:nvPr>
        </p:nvSpPr>
        <p:spPr/>
        <p:txBody>
          <a:bodyPr/>
          <a:lstStyle/>
          <a:p>
            <a:fld id="{5440C217-5ADB-4FEB-9A15-9EBAB821D454}" type="datetime1">
              <a:rPr lang="es-ES" smtClean="0"/>
              <a:t>05/03/2018</a:t>
            </a:fld>
            <a:endParaRPr lang="es-ES"/>
          </a:p>
        </p:txBody>
      </p:sp>
      <p:sp>
        <p:nvSpPr>
          <p:cNvPr id="5" name="Marcador de pie de página 4">
            <a:extLst>
              <a:ext uri="{FF2B5EF4-FFF2-40B4-BE49-F238E27FC236}">
                <a16:creationId xmlns:a16="http://schemas.microsoft.com/office/drawing/2014/main" id="{82EA6B54-0B0F-4451-8F7D-652744EEC8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92D1E8-CD24-4F9F-A76E-0BCD0F6215A0}"/>
              </a:ext>
            </a:extLst>
          </p:cNvPr>
          <p:cNvSpPr>
            <a:spLocks noGrp="1"/>
          </p:cNvSpPr>
          <p:nvPr>
            <p:ph type="sldNum" sz="quarter" idx="12"/>
          </p:nvPr>
        </p:nvSpPr>
        <p:spPr/>
        <p:txBody>
          <a:bodyPr/>
          <a:lstStyle/>
          <a:p>
            <a:fld id="{6003A4DE-F395-41D8-AE1A-030530CBC762}" type="slidenum">
              <a:rPr lang="es-ES" smtClean="0"/>
              <a:t>‹Nº›</a:t>
            </a:fld>
            <a:endParaRPr lang="es-ES"/>
          </a:p>
        </p:txBody>
      </p:sp>
    </p:spTree>
    <p:extLst>
      <p:ext uri="{BB962C8B-B14F-4D97-AF65-F5344CB8AC3E}">
        <p14:creationId xmlns:p14="http://schemas.microsoft.com/office/powerpoint/2010/main" val="222575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8415A3-4D6D-482F-BB0C-DDDDAAF03B3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DAFED08-DF65-49D0-A2AA-2E4D8896F103}"/>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F53A1A9-1A71-4149-86B2-0F840FD4C1DE}"/>
              </a:ext>
            </a:extLst>
          </p:cNvPr>
          <p:cNvSpPr>
            <a:spLocks noGrp="1"/>
          </p:cNvSpPr>
          <p:nvPr>
            <p:ph type="dt" sz="half" idx="10"/>
          </p:nvPr>
        </p:nvSpPr>
        <p:spPr/>
        <p:txBody>
          <a:bodyPr/>
          <a:lstStyle/>
          <a:p>
            <a:fld id="{3165F89A-67F5-40BF-B9D8-5BFED177E163}" type="datetime1">
              <a:rPr lang="es-ES" smtClean="0"/>
              <a:t>05/03/2018</a:t>
            </a:fld>
            <a:endParaRPr lang="es-ES"/>
          </a:p>
        </p:txBody>
      </p:sp>
      <p:sp>
        <p:nvSpPr>
          <p:cNvPr id="5" name="Marcador de pie de página 4">
            <a:extLst>
              <a:ext uri="{FF2B5EF4-FFF2-40B4-BE49-F238E27FC236}">
                <a16:creationId xmlns:a16="http://schemas.microsoft.com/office/drawing/2014/main" id="{2CE58A84-0E5F-4ED2-B2E5-A32CDCFCEE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100B3-043D-414C-9F65-A2AAA264EDB2}"/>
              </a:ext>
            </a:extLst>
          </p:cNvPr>
          <p:cNvSpPr>
            <a:spLocks noGrp="1"/>
          </p:cNvSpPr>
          <p:nvPr>
            <p:ph type="sldNum" sz="quarter" idx="12"/>
          </p:nvPr>
        </p:nvSpPr>
        <p:spPr/>
        <p:txBody>
          <a:bodyPr/>
          <a:lstStyle/>
          <a:p>
            <a:fld id="{6003A4DE-F395-41D8-AE1A-030530CBC762}" type="slidenum">
              <a:rPr lang="es-ES" smtClean="0"/>
              <a:t>‹Nº›</a:t>
            </a:fld>
            <a:endParaRPr lang="es-ES"/>
          </a:p>
        </p:txBody>
      </p:sp>
    </p:spTree>
    <p:extLst>
      <p:ext uri="{BB962C8B-B14F-4D97-AF65-F5344CB8AC3E}">
        <p14:creationId xmlns:p14="http://schemas.microsoft.com/office/powerpoint/2010/main" val="166329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F243D-9E2B-44E2-B55A-697FFCAEF17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07D445-8BC8-4C59-AAFA-1E3556740C7E}"/>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B46F01-3049-4451-8C15-0AFEF5B5F331}"/>
              </a:ext>
            </a:extLst>
          </p:cNvPr>
          <p:cNvSpPr>
            <a:spLocks noGrp="1"/>
          </p:cNvSpPr>
          <p:nvPr>
            <p:ph type="dt" sz="half" idx="10"/>
          </p:nvPr>
        </p:nvSpPr>
        <p:spPr/>
        <p:txBody>
          <a:bodyPr/>
          <a:lstStyle/>
          <a:p>
            <a:fld id="{A6751166-9AEE-4EB2-AB48-EB8EB3787BCB}" type="datetime1">
              <a:rPr lang="es-ES" smtClean="0"/>
              <a:t>05/03/2018</a:t>
            </a:fld>
            <a:endParaRPr lang="es-ES"/>
          </a:p>
        </p:txBody>
      </p:sp>
      <p:sp>
        <p:nvSpPr>
          <p:cNvPr id="5" name="Marcador de pie de página 4">
            <a:extLst>
              <a:ext uri="{FF2B5EF4-FFF2-40B4-BE49-F238E27FC236}">
                <a16:creationId xmlns:a16="http://schemas.microsoft.com/office/drawing/2014/main" id="{9878CF34-DCB8-4639-8F47-FA2CA847FE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EB65CBE-ABD7-42B2-9A73-6408FEB02010}"/>
              </a:ext>
            </a:extLst>
          </p:cNvPr>
          <p:cNvSpPr>
            <a:spLocks noGrp="1"/>
          </p:cNvSpPr>
          <p:nvPr>
            <p:ph type="sldNum" sz="quarter" idx="12"/>
          </p:nvPr>
        </p:nvSpPr>
        <p:spPr/>
        <p:txBody>
          <a:bodyPr/>
          <a:lstStyle/>
          <a:p>
            <a:fld id="{6003A4DE-F395-41D8-AE1A-030530CBC762}" type="slidenum">
              <a:rPr lang="es-ES" smtClean="0"/>
              <a:t>‹Nº›</a:t>
            </a:fld>
            <a:endParaRPr lang="es-ES"/>
          </a:p>
        </p:txBody>
      </p:sp>
    </p:spTree>
    <p:extLst>
      <p:ext uri="{BB962C8B-B14F-4D97-AF65-F5344CB8AC3E}">
        <p14:creationId xmlns:p14="http://schemas.microsoft.com/office/powerpoint/2010/main" val="236204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40A0C-B6E7-40C7-86B1-41F60E0E84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3FBFDB-2CC7-4441-9397-C3DB83118BC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89A74A8-3E8D-461F-9126-6F5978EB39E0}"/>
              </a:ext>
            </a:extLst>
          </p:cNvPr>
          <p:cNvSpPr>
            <a:spLocks noGrp="1"/>
          </p:cNvSpPr>
          <p:nvPr>
            <p:ph type="dt" sz="half" idx="10"/>
          </p:nvPr>
        </p:nvSpPr>
        <p:spPr/>
        <p:txBody>
          <a:bodyPr/>
          <a:lstStyle/>
          <a:p>
            <a:fld id="{525ED7CB-CB8F-46A9-82D0-B43F7C96A37C}" type="datetime1">
              <a:rPr lang="es-ES" smtClean="0"/>
              <a:t>05/03/2018</a:t>
            </a:fld>
            <a:endParaRPr lang="es-ES"/>
          </a:p>
        </p:txBody>
      </p:sp>
      <p:sp>
        <p:nvSpPr>
          <p:cNvPr id="5" name="Marcador de pie de página 4">
            <a:extLst>
              <a:ext uri="{FF2B5EF4-FFF2-40B4-BE49-F238E27FC236}">
                <a16:creationId xmlns:a16="http://schemas.microsoft.com/office/drawing/2014/main" id="{386E7D5A-FE66-41FB-9BBB-B1159A1DEA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3A41FA-8404-4F47-84C8-3341FB4286A7}"/>
              </a:ext>
            </a:extLst>
          </p:cNvPr>
          <p:cNvSpPr>
            <a:spLocks noGrp="1"/>
          </p:cNvSpPr>
          <p:nvPr>
            <p:ph type="sldNum" sz="quarter" idx="12"/>
          </p:nvPr>
        </p:nvSpPr>
        <p:spPr/>
        <p:txBody>
          <a:bodyPr/>
          <a:lstStyle/>
          <a:p>
            <a:fld id="{6003A4DE-F395-41D8-AE1A-030530CBC762}" type="slidenum">
              <a:rPr lang="es-ES" smtClean="0"/>
              <a:t>‹Nº›</a:t>
            </a:fld>
            <a:endParaRPr lang="es-ES"/>
          </a:p>
        </p:txBody>
      </p:sp>
    </p:spTree>
    <p:extLst>
      <p:ext uri="{BB962C8B-B14F-4D97-AF65-F5344CB8AC3E}">
        <p14:creationId xmlns:p14="http://schemas.microsoft.com/office/powerpoint/2010/main" val="251122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44031-5021-42F2-8511-CD4B68984B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FADDDA-CD03-459F-878A-8F4C668B20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AE136CE-8B58-4C46-B1D3-1185D5BD6B10}"/>
              </a:ext>
            </a:extLst>
          </p:cNvPr>
          <p:cNvSpPr>
            <a:spLocks noGrp="1"/>
          </p:cNvSpPr>
          <p:nvPr>
            <p:ph type="dt" sz="half" idx="10"/>
          </p:nvPr>
        </p:nvSpPr>
        <p:spPr/>
        <p:txBody>
          <a:bodyPr/>
          <a:lstStyle/>
          <a:p>
            <a:fld id="{35CC2681-F589-4128-BAD7-28E0F2329D61}" type="datetime1">
              <a:rPr lang="es-ES" smtClean="0"/>
              <a:t>05/03/2018</a:t>
            </a:fld>
            <a:endParaRPr lang="es-ES"/>
          </a:p>
        </p:txBody>
      </p:sp>
      <p:sp>
        <p:nvSpPr>
          <p:cNvPr id="5" name="Marcador de pie de página 4">
            <a:extLst>
              <a:ext uri="{FF2B5EF4-FFF2-40B4-BE49-F238E27FC236}">
                <a16:creationId xmlns:a16="http://schemas.microsoft.com/office/drawing/2014/main" id="{9158E6C7-02FC-4457-91BD-B4200520D6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476FDD-2F07-421F-85B0-678F52EAFDDD}"/>
              </a:ext>
            </a:extLst>
          </p:cNvPr>
          <p:cNvSpPr>
            <a:spLocks noGrp="1"/>
          </p:cNvSpPr>
          <p:nvPr>
            <p:ph type="sldNum" sz="quarter" idx="12"/>
          </p:nvPr>
        </p:nvSpPr>
        <p:spPr/>
        <p:txBody>
          <a:bodyPr/>
          <a:lstStyle/>
          <a:p>
            <a:fld id="{6003A4DE-F395-41D8-AE1A-030530CBC762}" type="slidenum">
              <a:rPr lang="es-ES" smtClean="0"/>
              <a:t>‹Nº›</a:t>
            </a:fld>
            <a:endParaRPr lang="es-ES"/>
          </a:p>
        </p:txBody>
      </p:sp>
    </p:spTree>
    <p:extLst>
      <p:ext uri="{BB962C8B-B14F-4D97-AF65-F5344CB8AC3E}">
        <p14:creationId xmlns:p14="http://schemas.microsoft.com/office/powerpoint/2010/main" val="153432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DE434-96C5-40DD-B9B0-A0C06FEA15E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FBEA80C-AA51-4127-859A-84DC2F8D5BE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DDCB2A9-9B96-4993-9B7C-398A9D70904E}"/>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4F9C77-BA24-46DD-9EAF-F3949100E49C}"/>
              </a:ext>
            </a:extLst>
          </p:cNvPr>
          <p:cNvSpPr>
            <a:spLocks noGrp="1"/>
          </p:cNvSpPr>
          <p:nvPr>
            <p:ph type="dt" sz="half" idx="10"/>
          </p:nvPr>
        </p:nvSpPr>
        <p:spPr/>
        <p:txBody>
          <a:bodyPr/>
          <a:lstStyle/>
          <a:p>
            <a:fld id="{F74CFE17-0D00-404C-9BF7-B00D988181B1}" type="datetime1">
              <a:rPr lang="es-ES" smtClean="0"/>
              <a:t>05/03/2018</a:t>
            </a:fld>
            <a:endParaRPr lang="es-ES"/>
          </a:p>
        </p:txBody>
      </p:sp>
      <p:sp>
        <p:nvSpPr>
          <p:cNvPr id="6" name="Marcador de pie de página 5">
            <a:extLst>
              <a:ext uri="{FF2B5EF4-FFF2-40B4-BE49-F238E27FC236}">
                <a16:creationId xmlns:a16="http://schemas.microsoft.com/office/drawing/2014/main" id="{6D7DBB31-651C-4430-BB80-4C28B0EB38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6C4F4C2-535F-4AB9-ACA5-502973984403}"/>
              </a:ext>
            </a:extLst>
          </p:cNvPr>
          <p:cNvSpPr>
            <a:spLocks noGrp="1"/>
          </p:cNvSpPr>
          <p:nvPr>
            <p:ph type="sldNum" sz="quarter" idx="12"/>
          </p:nvPr>
        </p:nvSpPr>
        <p:spPr/>
        <p:txBody>
          <a:bodyPr/>
          <a:lstStyle/>
          <a:p>
            <a:fld id="{6003A4DE-F395-41D8-AE1A-030530CBC762}" type="slidenum">
              <a:rPr lang="es-ES" smtClean="0"/>
              <a:t>‹Nº›</a:t>
            </a:fld>
            <a:endParaRPr lang="es-ES"/>
          </a:p>
        </p:txBody>
      </p:sp>
    </p:spTree>
    <p:extLst>
      <p:ext uri="{BB962C8B-B14F-4D97-AF65-F5344CB8AC3E}">
        <p14:creationId xmlns:p14="http://schemas.microsoft.com/office/powerpoint/2010/main" val="255489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C6C293-C03D-46EA-8E10-93DAF5F11F1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6C3AB40-8433-4EB0-A4DE-241ED658F4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4DCFCE6F-CBF2-4F0C-9563-ACD878059C2A}"/>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4F0AEFA-D8AC-4FA1-A5E6-0D2B09FD81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F8817E9-7A41-45CA-B9C4-4F43A67AA1BD}"/>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FDF7A44-2E3C-4EC9-8F6E-555D96343CBC}"/>
              </a:ext>
            </a:extLst>
          </p:cNvPr>
          <p:cNvSpPr>
            <a:spLocks noGrp="1"/>
          </p:cNvSpPr>
          <p:nvPr>
            <p:ph type="dt" sz="half" idx="10"/>
          </p:nvPr>
        </p:nvSpPr>
        <p:spPr/>
        <p:txBody>
          <a:bodyPr/>
          <a:lstStyle/>
          <a:p>
            <a:fld id="{7A730D99-A13C-4329-A2A8-CCB0E3F51C8C}" type="datetime1">
              <a:rPr lang="es-ES" smtClean="0"/>
              <a:t>05/03/2018</a:t>
            </a:fld>
            <a:endParaRPr lang="es-ES"/>
          </a:p>
        </p:txBody>
      </p:sp>
      <p:sp>
        <p:nvSpPr>
          <p:cNvPr id="8" name="Marcador de pie de página 7">
            <a:extLst>
              <a:ext uri="{FF2B5EF4-FFF2-40B4-BE49-F238E27FC236}">
                <a16:creationId xmlns:a16="http://schemas.microsoft.com/office/drawing/2014/main" id="{0C04E556-1F7A-4A81-9A6D-0CE8265ADB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4DEF8-B81C-412D-9EFC-946EB4EBF7A5}"/>
              </a:ext>
            </a:extLst>
          </p:cNvPr>
          <p:cNvSpPr>
            <a:spLocks noGrp="1"/>
          </p:cNvSpPr>
          <p:nvPr>
            <p:ph type="sldNum" sz="quarter" idx="12"/>
          </p:nvPr>
        </p:nvSpPr>
        <p:spPr/>
        <p:txBody>
          <a:bodyPr/>
          <a:lstStyle/>
          <a:p>
            <a:fld id="{6003A4DE-F395-41D8-AE1A-030530CBC762}" type="slidenum">
              <a:rPr lang="es-ES" smtClean="0"/>
              <a:t>‹Nº›</a:t>
            </a:fld>
            <a:endParaRPr lang="es-ES"/>
          </a:p>
        </p:txBody>
      </p:sp>
    </p:spTree>
    <p:extLst>
      <p:ext uri="{BB962C8B-B14F-4D97-AF65-F5344CB8AC3E}">
        <p14:creationId xmlns:p14="http://schemas.microsoft.com/office/powerpoint/2010/main" val="324782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33EDC-8290-436A-9475-5FE67840526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251D6D8-0B25-4EB6-B6A9-CA48A6A51D5B}"/>
              </a:ext>
            </a:extLst>
          </p:cNvPr>
          <p:cNvSpPr>
            <a:spLocks noGrp="1"/>
          </p:cNvSpPr>
          <p:nvPr>
            <p:ph type="dt" sz="half" idx="10"/>
          </p:nvPr>
        </p:nvSpPr>
        <p:spPr/>
        <p:txBody>
          <a:bodyPr/>
          <a:lstStyle/>
          <a:p>
            <a:fld id="{2C573C56-F6DC-470B-9DBE-1DCDC72A9FAF}" type="datetime1">
              <a:rPr lang="es-ES" smtClean="0"/>
              <a:t>05/03/2018</a:t>
            </a:fld>
            <a:endParaRPr lang="es-ES"/>
          </a:p>
        </p:txBody>
      </p:sp>
      <p:sp>
        <p:nvSpPr>
          <p:cNvPr id="4" name="Marcador de pie de página 3">
            <a:extLst>
              <a:ext uri="{FF2B5EF4-FFF2-40B4-BE49-F238E27FC236}">
                <a16:creationId xmlns:a16="http://schemas.microsoft.com/office/drawing/2014/main" id="{657D4DFD-C2ED-4F70-8378-3E705403A54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1E97D85-272D-4D0B-A36C-51A4EBED913B}"/>
              </a:ext>
            </a:extLst>
          </p:cNvPr>
          <p:cNvSpPr>
            <a:spLocks noGrp="1"/>
          </p:cNvSpPr>
          <p:nvPr>
            <p:ph type="sldNum" sz="quarter" idx="12"/>
          </p:nvPr>
        </p:nvSpPr>
        <p:spPr/>
        <p:txBody>
          <a:bodyPr/>
          <a:lstStyle/>
          <a:p>
            <a:fld id="{6003A4DE-F395-41D8-AE1A-030530CBC762}" type="slidenum">
              <a:rPr lang="es-ES" smtClean="0"/>
              <a:t>‹Nº›</a:t>
            </a:fld>
            <a:endParaRPr lang="es-ES"/>
          </a:p>
        </p:txBody>
      </p:sp>
    </p:spTree>
    <p:extLst>
      <p:ext uri="{BB962C8B-B14F-4D97-AF65-F5344CB8AC3E}">
        <p14:creationId xmlns:p14="http://schemas.microsoft.com/office/powerpoint/2010/main" val="107594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3E9E9FB-62ED-4E92-90CD-4F5207D9F97E}"/>
              </a:ext>
            </a:extLst>
          </p:cNvPr>
          <p:cNvSpPr>
            <a:spLocks noGrp="1"/>
          </p:cNvSpPr>
          <p:nvPr>
            <p:ph type="dt" sz="half" idx="10"/>
          </p:nvPr>
        </p:nvSpPr>
        <p:spPr/>
        <p:txBody>
          <a:bodyPr/>
          <a:lstStyle/>
          <a:p>
            <a:fld id="{A353C9BF-ED30-4575-891F-566F45475034}" type="datetime1">
              <a:rPr lang="es-ES" smtClean="0"/>
              <a:t>05/03/2018</a:t>
            </a:fld>
            <a:endParaRPr lang="es-ES"/>
          </a:p>
        </p:txBody>
      </p:sp>
      <p:sp>
        <p:nvSpPr>
          <p:cNvPr id="3" name="Marcador de pie de página 2">
            <a:extLst>
              <a:ext uri="{FF2B5EF4-FFF2-40B4-BE49-F238E27FC236}">
                <a16:creationId xmlns:a16="http://schemas.microsoft.com/office/drawing/2014/main" id="{32794C18-0115-400B-BFBB-A2D19F98D4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E656834-F072-450E-ABE1-3AC169ED4FC5}"/>
              </a:ext>
            </a:extLst>
          </p:cNvPr>
          <p:cNvSpPr>
            <a:spLocks noGrp="1"/>
          </p:cNvSpPr>
          <p:nvPr>
            <p:ph type="sldNum" sz="quarter" idx="12"/>
          </p:nvPr>
        </p:nvSpPr>
        <p:spPr/>
        <p:txBody>
          <a:bodyPr/>
          <a:lstStyle/>
          <a:p>
            <a:fld id="{6003A4DE-F395-41D8-AE1A-030530CBC762}" type="slidenum">
              <a:rPr lang="es-ES" smtClean="0"/>
              <a:t>‹Nº›</a:t>
            </a:fld>
            <a:endParaRPr lang="es-ES"/>
          </a:p>
        </p:txBody>
      </p:sp>
    </p:spTree>
    <p:extLst>
      <p:ext uri="{BB962C8B-B14F-4D97-AF65-F5344CB8AC3E}">
        <p14:creationId xmlns:p14="http://schemas.microsoft.com/office/powerpoint/2010/main" val="44339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C56F95-F52F-453C-8672-C054082673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883EC-1AAC-400D-B273-321C53CC2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B905B3E-1990-4181-8CE0-3274BB8D9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8DDACE4-D4CB-40C1-AC4B-CEBE7A397195}"/>
              </a:ext>
            </a:extLst>
          </p:cNvPr>
          <p:cNvSpPr>
            <a:spLocks noGrp="1"/>
          </p:cNvSpPr>
          <p:nvPr>
            <p:ph type="dt" sz="half" idx="10"/>
          </p:nvPr>
        </p:nvSpPr>
        <p:spPr/>
        <p:txBody>
          <a:bodyPr/>
          <a:lstStyle/>
          <a:p>
            <a:fld id="{FBE59494-C0DF-4C12-885A-BA602EDA384D}" type="datetime1">
              <a:rPr lang="es-ES" smtClean="0"/>
              <a:t>05/03/2018</a:t>
            </a:fld>
            <a:endParaRPr lang="es-ES"/>
          </a:p>
        </p:txBody>
      </p:sp>
      <p:sp>
        <p:nvSpPr>
          <p:cNvPr id="6" name="Marcador de pie de página 5">
            <a:extLst>
              <a:ext uri="{FF2B5EF4-FFF2-40B4-BE49-F238E27FC236}">
                <a16:creationId xmlns:a16="http://schemas.microsoft.com/office/drawing/2014/main" id="{9663DD7D-6D4C-451F-8901-2E245ABFD7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1384069-3EEA-4ABF-A200-8F9FACB33F2C}"/>
              </a:ext>
            </a:extLst>
          </p:cNvPr>
          <p:cNvSpPr>
            <a:spLocks noGrp="1"/>
          </p:cNvSpPr>
          <p:nvPr>
            <p:ph type="sldNum" sz="quarter" idx="12"/>
          </p:nvPr>
        </p:nvSpPr>
        <p:spPr/>
        <p:txBody>
          <a:bodyPr/>
          <a:lstStyle/>
          <a:p>
            <a:fld id="{6003A4DE-F395-41D8-AE1A-030530CBC762}" type="slidenum">
              <a:rPr lang="es-ES" smtClean="0"/>
              <a:t>‹Nº›</a:t>
            </a:fld>
            <a:endParaRPr lang="es-ES"/>
          </a:p>
        </p:txBody>
      </p:sp>
    </p:spTree>
    <p:extLst>
      <p:ext uri="{BB962C8B-B14F-4D97-AF65-F5344CB8AC3E}">
        <p14:creationId xmlns:p14="http://schemas.microsoft.com/office/powerpoint/2010/main" val="34085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8C05C-693A-43AB-9E17-6A6F3E1BCD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3075F2E-5795-4576-9218-695D61A11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A0C0C0A-5C64-4864-9339-4F10DBB62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6900216-ECA7-4B85-8119-97CFC1451044}"/>
              </a:ext>
            </a:extLst>
          </p:cNvPr>
          <p:cNvSpPr>
            <a:spLocks noGrp="1"/>
          </p:cNvSpPr>
          <p:nvPr>
            <p:ph type="dt" sz="half" idx="10"/>
          </p:nvPr>
        </p:nvSpPr>
        <p:spPr/>
        <p:txBody>
          <a:bodyPr/>
          <a:lstStyle/>
          <a:p>
            <a:fld id="{66F07B03-6E7F-4A15-A4D0-0035266D8C7D}" type="datetime1">
              <a:rPr lang="es-ES" smtClean="0"/>
              <a:t>05/03/2018</a:t>
            </a:fld>
            <a:endParaRPr lang="es-ES"/>
          </a:p>
        </p:txBody>
      </p:sp>
      <p:sp>
        <p:nvSpPr>
          <p:cNvPr id="6" name="Marcador de pie de página 5">
            <a:extLst>
              <a:ext uri="{FF2B5EF4-FFF2-40B4-BE49-F238E27FC236}">
                <a16:creationId xmlns:a16="http://schemas.microsoft.com/office/drawing/2014/main" id="{B3D0B3BB-0694-49F2-BB16-ABC5A6759A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371A988-8300-45AD-9C51-2B2381BA98A8}"/>
              </a:ext>
            </a:extLst>
          </p:cNvPr>
          <p:cNvSpPr>
            <a:spLocks noGrp="1"/>
          </p:cNvSpPr>
          <p:nvPr>
            <p:ph type="sldNum" sz="quarter" idx="12"/>
          </p:nvPr>
        </p:nvSpPr>
        <p:spPr/>
        <p:txBody>
          <a:bodyPr/>
          <a:lstStyle/>
          <a:p>
            <a:fld id="{6003A4DE-F395-41D8-AE1A-030530CBC762}" type="slidenum">
              <a:rPr lang="es-ES" smtClean="0"/>
              <a:t>‹Nº›</a:t>
            </a:fld>
            <a:endParaRPr lang="es-ES"/>
          </a:p>
        </p:txBody>
      </p:sp>
    </p:spTree>
    <p:extLst>
      <p:ext uri="{BB962C8B-B14F-4D97-AF65-F5344CB8AC3E}">
        <p14:creationId xmlns:p14="http://schemas.microsoft.com/office/powerpoint/2010/main" val="370985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DF32694-A3DB-41D5-9ED2-58F83D6FE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F58A68E-1E87-42A0-AC0C-BE659B518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80DDDFB-7CC6-4217-9BFB-962FD93DB1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3486E-5268-47E0-9C62-D3DD01961E0E}" type="datetime1">
              <a:rPr lang="es-ES" smtClean="0"/>
              <a:t>05/03/2018</a:t>
            </a:fld>
            <a:endParaRPr lang="es-ES"/>
          </a:p>
        </p:txBody>
      </p:sp>
      <p:sp>
        <p:nvSpPr>
          <p:cNvPr id="5" name="Marcador de pie de página 4">
            <a:extLst>
              <a:ext uri="{FF2B5EF4-FFF2-40B4-BE49-F238E27FC236}">
                <a16:creationId xmlns:a16="http://schemas.microsoft.com/office/drawing/2014/main" id="{5268006D-D992-46A9-B0B5-7A259FB57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3932046-12DE-4A44-A867-7FB3D60BE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3A4DE-F395-41D8-AE1A-030530CBC762}" type="slidenum">
              <a:rPr lang="es-ES" smtClean="0"/>
              <a:t>‹Nº›</a:t>
            </a:fld>
            <a:endParaRPr lang="es-ES"/>
          </a:p>
        </p:txBody>
      </p:sp>
    </p:spTree>
    <p:extLst>
      <p:ext uri="{BB962C8B-B14F-4D97-AF65-F5344CB8AC3E}">
        <p14:creationId xmlns:p14="http://schemas.microsoft.com/office/powerpoint/2010/main" val="144065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36AAE-025A-4154-B4DE-CB4831272769}"/>
              </a:ext>
            </a:extLst>
          </p:cNvPr>
          <p:cNvSpPr>
            <a:spLocks noGrp="1"/>
          </p:cNvSpPr>
          <p:nvPr>
            <p:ph type="ctrTitle"/>
          </p:nvPr>
        </p:nvSpPr>
        <p:spPr>
          <a:xfrm>
            <a:off x="1524000" y="1322362"/>
            <a:ext cx="9144000" cy="2279675"/>
          </a:xfrm>
        </p:spPr>
        <p:txBody>
          <a:bodyPr>
            <a:normAutofit fontScale="90000"/>
          </a:bodyPr>
          <a:lstStyle/>
          <a:p>
            <a:r>
              <a:rPr lang="es-ES" b="1" dirty="0">
                <a:solidFill>
                  <a:srgbClr val="002060"/>
                </a:solidFill>
                <a:latin typeface="Century Gothic" panose="020B0502020202020204" pitchFamily="34" charset="0"/>
              </a:rPr>
              <a:t>El tatuaje y su uso generalizado entre los jóvenes en la actualidad.</a:t>
            </a:r>
          </a:p>
        </p:txBody>
      </p:sp>
      <p:sp>
        <p:nvSpPr>
          <p:cNvPr id="3" name="Subtítulo 2">
            <a:extLst>
              <a:ext uri="{FF2B5EF4-FFF2-40B4-BE49-F238E27FC236}">
                <a16:creationId xmlns:a16="http://schemas.microsoft.com/office/drawing/2014/main" id="{E5D909DA-E9DA-4055-AEE5-8E3E0987094C}"/>
              </a:ext>
            </a:extLst>
          </p:cNvPr>
          <p:cNvSpPr>
            <a:spLocks noGrp="1"/>
          </p:cNvSpPr>
          <p:nvPr>
            <p:ph type="subTitle" idx="1"/>
          </p:nvPr>
        </p:nvSpPr>
        <p:spPr>
          <a:xfrm>
            <a:off x="1524000" y="3868614"/>
            <a:ext cx="9144000" cy="2377441"/>
          </a:xfrm>
        </p:spPr>
        <p:txBody>
          <a:bodyPr>
            <a:normAutofit/>
          </a:bodyPr>
          <a:lstStyle/>
          <a:p>
            <a:r>
              <a:rPr lang="es-ES" b="1" dirty="0">
                <a:solidFill>
                  <a:srgbClr val="002060"/>
                </a:solidFill>
                <a:latin typeface="Century Gothic" panose="020B0502020202020204" pitchFamily="34" charset="0"/>
              </a:rPr>
              <a:t>Equipo 2</a:t>
            </a:r>
          </a:p>
          <a:p>
            <a:r>
              <a:rPr lang="es-ES" b="1" dirty="0">
                <a:solidFill>
                  <a:srgbClr val="002060"/>
                </a:solidFill>
                <a:latin typeface="Century Gothic" panose="020B0502020202020204" pitchFamily="34" charset="0"/>
              </a:rPr>
              <a:t>Alejandro Ávila … (Música)</a:t>
            </a:r>
          </a:p>
          <a:p>
            <a:r>
              <a:rPr lang="es-ES" b="1" dirty="0">
                <a:solidFill>
                  <a:srgbClr val="002060"/>
                </a:solidFill>
                <a:latin typeface="Century Gothic" panose="020B0502020202020204" pitchFamily="34" charset="0"/>
              </a:rPr>
              <a:t> Carlos </a:t>
            </a:r>
            <a:r>
              <a:rPr lang="es-ES" b="1">
                <a:solidFill>
                  <a:srgbClr val="002060"/>
                </a:solidFill>
                <a:latin typeface="Century Gothic" panose="020B0502020202020204" pitchFamily="34" charset="0"/>
              </a:rPr>
              <a:t>López Villegas </a:t>
            </a:r>
            <a:r>
              <a:rPr lang="es-ES" b="1" dirty="0">
                <a:solidFill>
                  <a:srgbClr val="002060"/>
                </a:solidFill>
                <a:latin typeface="Century Gothic" panose="020B0502020202020204" pitchFamily="34" charset="0"/>
              </a:rPr>
              <a:t>(Historia)</a:t>
            </a:r>
          </a:p>
          <a:p>
            <a:r>
              <a:rPr lang="es-ES" b="1" dirty="0">
                <a:solidFill>
                  <a:srgbClr val="002060"/>
                </a:solidFill>
                <a:latin typeface="Century Gothic" panose="020B0502020202020204" pitchFamily="34" charset="0"/>
              </a:rPr>
              <a:t>Miguel Alejandro Vite Martínez (Lengua Española) </a:t>
            </a:r>
          </a:p>
          <a:p>
            <a:r>
              <a:rPr lang="es-ES" b="1" dirty="0">
                <a:solidFill>
                  <a:srgbClr val="002060"/>
                </a:solidFill>
                <a:latin typeface="Century Gothic" panose="020B0502020202020204" pitchFamily="34" charset="0"/>
              </a:rPr>
              <a:t>Quinto grado</a:t>
            </a:r>
          </a:p>
        </p:txBody>
      </p:sp>
      <p:pic>
        <p:nvPicPr>
          <p:cNvPr id="5" name="Imagen 4">
            <a:extLst>
              <a:ext uri="{FF2B5EF4-FFF2-40B4-BE49-F238E27FC236}">
                <a16:creationId xmlns:a16="http://schemas.microsoft.com/office/drawing/2014/main" id="{C737D5FE-FA9B-4D3F-9C09-263ACC49A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147625"/>
            <a:ext cx="1800225" cy="1371600"/>
          </a:xfrm>
          <a:prstGeom prst="rect">
            <a:avLst/>
          </a:prstGeom>
        </p:spPr>
      </p:pic>
      <p:sp>
        <p:nvSpPr>
          <p:cNvPr id="7" name="Marcador de pie de página 6">
            <a:extLst>
              <a:ext uri="{FF2B5EF4-FFF2-40B4-BE49-F238E27FC236}">
                <a16:creationId xmlns:a16="http://schemas.microsoft.com/office/drawing/2014/main" id="{F3490974-E113-401F-BE14-EDAD76A617F0}"/>
              </a:ext>
            </a:extLst>
          </p:cNvPr>
          <p:cNvSpPr>
            <a:spLocks noGrp="1"/>
          </p:cNvSpPr>
          <p:nvPr>
            <p:ph type="ftr" sz="quarter" idx="11"/>
          </p:nvPr>
        </p:nvSpPr>
        <p:spPr>
          <a:xfrm>
            <a:off x="858128" y="344488"/>
            <a:ext cx="9026509" cy="1719443"/>
          </a:xfrm>
        </p:spPr>
        <p:txBody>
          <a:bodyPr/>
          <a:lstStyle/>
          <a:p>
            <a:r>
              <a:rPr lang="es-ES" sz="4400" dirty="0">
                <a:solidFill>
                  <a:schemeClr val="accent1">
                    <a:lumMod val="50000"/>
                  </a:schemeClr>
                </a:solidFill>
              </a:rPr>
              <a:t>Preparatoria Maestro Antonio Caso</a:t>
            </a:r>
          </a:p>
          <a:p>
            <a:r>
              <a:rPr lang="es-ES" sz="3600" dirty="0">
                <a:solidFill>
                  <a:schemeClr val="accent1">
                    <a:lumMod val="50000"/>
                  </a:schemeClr>
                </a:solidFill>
              </a:rPr>
              <a:t>1016</a:t>
            </a:r>
          </a:p>
          <a:p>
            <a:endParaRPr lang="es-ES" sz="3600" dirty="0">
              <a:solidFill>
                <a:schemeClr val="accent1">
                  <a:lumMod val="50000"/>
                </a:schemeClr>
              </a:solidFill>
            </a:endParaRPr>
          </a:p>
          <a:p>
            <a:endParaRPr lang="es-ES" sz="4400" dirty="0">
              <a:solidFill>
                <a:schemeClr val="accent1">
                  <a:lumMod val="50000"/>
                </a:schemeClr>
              </a:solidFill>
            </a:endParaRPr>
          </a:p>
        </p:txBody>
      </p:sp>
      <p:sp>
        <p:nvSpPr>
          <p:cNvPr id="8" name="Marcador de número de diapositiva 7">
            <a:extLst>
              <a:ext uri="{FF2B5EF4-FFF2-40B4-BE49-F238E27FC236}">
                <a16:creationId xmlns:a16="http://schemas.microsoft.com/office/drawing/2014/main" id="{13814F25-5915-4CC7-91F2-0F3329B26B99}"/>
              </a:ext>
            </a:extLst>
          </p:cNvPr>
          <p:cNvSpPr>
            <a:spLocks noGrp="1"/>
          </p:cNvSpPr>
          <p:nvPr>
            <p:ph type="sldNum" sz="quarter" idx="12"/>
          </p:nvPr>
        </p:nvSpPr>
        <p:spPr/>
        <p:txBody>
          <a:bodyPr/>
          <a:lstStyle/>
          <a:p>
            <a:fld id="{6003A4DE-F395-41D8-AE1A-030530CBC762}" type="slidenum">
              <a:rPr lang="es-ES" smtClean="0"/>
              <a:t>1</a:t>
            </a:fld>
            <a:endParaRPr lang="es-ES"/>
          </a:p>
        </p:txBody>
      </p:sp>
    </p:spTree>
    <p:extLst>
      <p:ext uri="{BB962C8B-B14F-4D97-AF65-F5344CB8AC3E}">
        <p14:creationId xmlns:p14="http://schemas.microsoft.com/office/powerpoint/2010/main" val="208080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060" y="357910"/>
            <a:ext cx="4833259" cy="2718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t="18201" r="18772" b="35662"/>
          <a:stretch/>
        </p:blipFill>
        <p:spPr>
          <a:xfrm>
            <a:off x="6567375" y="488259"/>
            <a:ext cx="3133499" cy="3164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Marcador de número de diapositiva 4"/>
          <p:cNvSpPr>
            <a:spLocks noGrp="1"/>
          </p:cNvSpPr>
          <p:nvPr>
            <p:ph type="sldNum" sz="quarter" idx="12"/>
          </p:nvPr>
        </p:nvSpPr>
        <p:spPr/>
        <p:txBody>
          <a:bodyPr/>
          <a:lstStyle/>
          <a:p>
            <a:fld id="{6003A4DE-F395-41D8-AE1A-030530CBC762}" type="slidenum">
              <a:rPr lang="es-ES" smtClean="0"/>
              <a:t>10</a:t>
            </a:fld>
            <a:endParaRPr lang="es-ES"/>
          </a:p>
        </p:txBody>
      </p:sp>
      <p:sp>
        <p:nvSpPr>
          <p:cNvPr id="8" name="Marcador de pie de página 3">
            <a:extLst>
              <a:ext uri="{FF2B5EF4-FFF2-40B4-BE49-F238E27FC236}">
                <a16:creationId xmlns:a16="http://schemas.microsoft.com/office/drawing/2014/main" id="{B8466405-7D1E-4846-A61E-C4148B478588}"/>
              </a:ext>
            </a:extLst>
          </p:cNvPr>
          <p:cNvSpPr>
            <a:spLocks noGrp="1"/>
          </p:cNvSpPr>
          <p:nvPr>
            <p:ph type="ftr" sz="quarter" idx="11"/>
          </p:nvPr>
        </p:nvSpPr>
        <p:spPr>
          <a:xfrm>
            <a:off x="3750365" y="6356350"/>
            <a:ext cx="5724939" cy="365125"/>
          </a:xfrm>
        </p:spPr>
        <p:txBody>
          <a:bodyPr/>
          <a:lstStyle/>
          <a:p>
            <a:pPr lvl="0"/>
            <a:r>
              <a:rPr lang="es-ES" sz="2800" dirty="0">
                <a:solidFill>
                  <a:schemeClr val="accent4">
                    <a:lumMod val="75000"/>
                  </a:schemeClr>
                </a:solidFill>
              </a:rPr>
              <a:t>Preparatoria Maestro Antonio Caso</a:t>
            </a:r>
          </a:p>
          <a:p>
            <a:endParaRPr lang="es-ES" dirty="0"/>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20054" r="2347"/>
          <a:stretch/>
        </p:blipFill>
        <p:spPr>
          <a:xfrm>
            <a:off x="593662" y="2500865"/>
            <a:ext cx="4223657" cy="3061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7520" r="9339" b="13441"/>
          <a:stretch/>
        </p:blipFill>
        <p:spPr>
          <a:xfrm>
            <a:off x="6984788" y="3385584"/>
            <a:ext cx="4209143" cy="2464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p:cNvPicPr>
            <a:picLocks noChangeAspect="1"/>
          </p:cNvPicPr>
          <p:nvPr/>
        </p:nvPicPr>
        <p:blipFill rotWithShape="1">
          <a:blip r:embed="rId6">
            <a:extLst>
              <a:ext uri="{28A0092B-C50C-407E-A947-70E740481C1C}">
                <a14:useLocalDpi xmlns:a14="http://schemas.microsoft.com/office/drawing/2010/main" val="0"/>
              </a:ext>
            </a:extLst>
          </a:blip>
          <a:srcRect l="25866" t="345" r="23094" b="-345"/>
          <a:stretch/>
        </p:blipFill>
        <p:spPr>
          <a:xfrm>
            <a:off x="4249751" y="2989535"/>
            <a:ext cx="2735037" cy="3014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2789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EACE9-C962-4064-AE21-9FFDD947240A}"/>
              </a:ext>
            </a:extLst>
          </p:cNvPr>
          <p:cNvSpPr>
            <a:spLocks noGrp="1"/>
          </p:cNvSpPr>
          <p:nvPr>
            <p:ph type="title"/>
          </p:nvPr>
        </p:nvSpPr>
        <p:spPr/>
        <p:txBody>
          <a:bodyPr/>
          <a:lstStyle/>
          <a:p>
            <a:r>
              <a:rPr lang="es-ES" dirty="0">
                <a:solidFill>
                  <a:schemeClr val="accent1">
                    <a:lumMod val="50000"/>
                  </a:schemeClr>
                </a:solidFill>
                <a:latin typeface="Century Gothic" panose="020B0502020202020204" pitchFamily="34" charset="0"/>
              </a:rPr>
              <a:t>Organizador gráfico</a:t>
            </a:r>
          </a:p>
        </p:txBody>
      </p:sp>
      <p:sp>
        <p:nvSpPr>
          <p:cNvPr id="4" name="Marcador de pie de página 3">
            <a:extLst>
              <a:ext uri="{FF2B5EF4-FFF2-40B4-BE49-F238E27FC236}">
                <a16:creationId xmlns:a16="http://schemas.microsoft.com/office/drawing/2014/main" id="{96D9C882-B138-4FBA-96C2-683D9E855438}"/>
              </a:ext>
            </a:extLst>
          </p:cNvPr>
          <p:cNvSpPr>
            <a:spLocks noGrp="1"/>
          </p:cNvSpPr>
          <p:nvPr>
            <p:ph type="ftr" sz="quarter" idx="11"/>
          </p:nvPr>
        </p:nvSpPr>
        <p:spPr>
          <a:xfrm>
            <a:off x="3339547" y="6356350"/>
            <a:ext cx="5579165" cy="365125"/>
          </a:xfrm>
        </p:spPr>
        <p:txBody>
          <a:bodyPr/>
          <a:lstStyle/>
          <a:p>
            <a:pPr lvl="0"/>
            <a:r>
              <a:rPr lang="es-ES" sz="2800" dirty="0">
                <a:solidFill>
                  <a:schemeClr val="accent4">
                    <a:lumMod val="75000"/>
                  </a:schemeClr>
                </a:solidFill>
              </a:rPr>
              <a:t>Preparatoria Maestro Antonio Caso</a:t>
            </a:r>
          </a:p>
          <a:p>
            <a:endParaRPr lang="es-ES" dirty="0"/>
          </a:p>
        </p:txBody>
      </p:sp>
      <p:sp>
        <p:nvSpPr>
          <p:cNvPr id="5" name="Marcador de número de diapositiva 4">
            <a:extLst>
              <a:ext uri="{FF2B5EF4-FFF2-40B4-BE49-F238E27FC236}">
                <a16:creationId xmlns:a16="http://schemas.microsoft.com/office/drawing/2014/main" id="{88A29A61-8466-4F49-A80C-B4AF7EED888C}"/>
              </a:ext>
            </a:extLst>
          </p:cNvPr>
          <p:cNvSpPr>
            <a:spLocks noGrp="1"/>
          </p:cNvSpPr>
          <p:nvPr>
            <p:ph type="sldNum" sz="quarter" idx="12"/>
          </p:nvPr>
        </p:nvSpPr>
        <p:spPr/>
        <p:txBody>
          <a:bodyPr/>
          <a:lstStyle/>
          <a:p>
            <a:fld id="{6003A4DE-F395-41D8-AE1A-030530CBC762}" type="slidenum">
              <a:rPr lang="es-ES" smtClean="0"/>
              <a:t>11</a:t>
            </a:fld>
            <a:endParaRPr lang="es-ES"/>
          </a:p>
        </p:txBody>
      </p:sp>
      <p:pic>
        <p:nvPicPr>
          <p:cNvPr id="10" name="Marcador de contenido 9">
            <a:extLst>
              <a:ext uri="{FF2B5EF4-FFF2-40B4-BE49-F238E27FC236}">
                <a16:creationId xmlns:a16="http://schemas.microsoft.com/office/drawing/2014/main" id="{C9CA70E2-DBDC-48F8-9CD0-8D8F29A2D9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350498"/>
            <a:ext cx="10655105" cy="4826465"/>
          </a:xfrm>
        </p:spPr>
      </p:pic>
    </p:spTree>
    <p:extLst>
      <p:ext uri="{BB962C8B-B14F-4D97-AF65-F5344CB8AC3E}">
        <p14:creationId xmlns:p14="http://schemas.microsoft.com/office/powerpoint/2010/main" val="3851441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EACE9-C962-4064-AE21-9FFDD947240A}"/>
              </a:ext>
            </a:extLst>
          </p:cNvPr>
          <p:cNvSpPr>
            <a:spLocks noGrp="1"/>
          </p:cNvSpPr>
          <p:nvPr>
            <p:ph type="title"/>
          </p:nvPr>
        </p:nvSpPr>
        <p:spPr/>
        <p:txBody>
          <a:bodyPr/>
          <a:lstStyle/>
          <a:p>
            <a:r>
              <a:rPr lang="es-ES" dirty="0">
                <a:solidFill>
                  <a:schemeClr val="accent1">
                    <a:lumMod val="50000"/>
                  </a:schemeClr>
                </a:solidFill>
                <a:latin typeface="Century Gothic" panose="020B0502020202020204" pitchFamily="34" charset="0"/>
              </a:rPr>
              <a:t>Organizador gráfico</a:t>
            </a:r>
          </a:p>
        </p:txBody>
      </p:sp>
      <p:sp>
        <p:nvSpPr>
          <p:cNvPr id="4" name="Marcador de pie de página 3">
            <a:extLst>
              <a:ext uri="{FF2B5EF4-FFF2-40B4-BE49-F238E27FC236}">
                <a16:creationId xmlns:a16="http://schemas.microsoft.com/office/drawing/2014/main" id="{96D9C882-B138-4FBA-96C2-683D9E855438}"/>
              </a:ext>
            </a:extLst>
          </p:cNvPr>
          <p:cNvSpPr>
            <a:spLocks noGrp="1"/>
          </p:cNvSpPr>
          <p:nvPr>
            <p:ph type="ftr" sz="quarter" idx="11"/>
          </p:nvPr>
        </p:nvSpPr>
        <p:spPr>
          <a:xfrm>
            <a:off x="3339547" y="6356350"/>
            <a:ext cx="5579165" cy="365125"/>
          </a:xfrm>
        </p:spPr>
        <p:txBody>
          <a:bodyPr/>
          <a:lstStyle/>
          <a:p>
            <a:pPr lvl="0"/>
            <a:r>
              <a:rPr lang="es-ES" sz="2800" dirty="0">
                <a:solidFill>
                  <a:schemeClr val="accent4">
                    <a:lumMod val="75000"/>
                  </a:schemeClr>
                </a:solidFill>
              </a:rPr>
              <a:t>Preparatoria Maestro Antonio Caso</a:t>
            </a:r>
          </a:p>
          <a:p>
            <a:endParaRPr lang="es-ES" dirty="0"/>
          </a:p>
        </p:txBody>
      </p:sp>
      <p:sp>
        <p:nvSpPr>
          <p:cNvPr id="5" name="Marcador de número de diapositiva 4">
            <a:extLst>
              <a:ext uri="{FF2B5EF4-FFF2-40B4-BE49-F238E27FC236}">
                <a16:creationId xmlns:a16="http://schemas.microsoft.com/office/drawing/2014/main" id="{88A29A61-8466-4F49-A80C-B4AF7EED888C}"/>
              </a:ext>
            </a:extLst>
          </p:cNvPr>
          <p:cNvSpPr>
            <a:spLocks noGrp="1"/>
          </p:cNvSpPr>
          <p:nvPr>
            <p:ph type="sldNum" sz="quarter" idx="12"/>
          </p:nvPr>
        </p:nvSpPr>
        <p:spPr/>
        <p:txBody>
          <a:bodyPr/>
          <a:lstStyle/>
          <a:p>
            <a:fld id="{6003A4DE-F395-41D8-AE1A-030530CBC762}" type="slidenum">
              <a:rPr lang="es-ES" smtClean="0"/>
              <a:t>12</a:t>
            </a:fld>
            <a:endParaRPr lang="es-ES"/>
          </a:p>
        </p:txBody>
      </p:sp>
      <p:pic>
        <p:nvPicPr>
          <p:cNvPr id="8" name="Marcador de contenido 7">
            <a:extLst>
              <a:ext uri="{FF2B5EF4-FFF2-40B4-BE49-F238E27FC236}">
                <a16:creationId xmlns:a16="http://schemas.microsoft.com/office/drawing/2014/main" id="{4C4CE8C8-CF91-41ED-B5AD-DDAB7198AE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6425" y="1364566"/>
            <a:ext cx="8257735" cy="4812397"/>
          </a:xfrm>
        </p:spPr>
      </p:pic>
    </p:spTree>
    <p:extLst>
      <p:ext uri="{BB962C8B-B14F-4D97-AF65-F5344CB8AC3E}">
        <p14:creationId xmlns:p14="http://schemas.microsoft.com/office/powerpoint/2010/main" val="656818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08070-C882-4C24-8880-6B6890B11A01}"/>
              </a:ext>
            </a:extLst>
          </p:cNvPr>
          <p:cNvSpPr>
            <a:spLocks noGrp="1"/>
          </p:cNvSpPr>
          <p:nvPr>
            <p:ph type="title"/>
          </p:nvPr>
        </p:nvSpPr>
        <p:spPr/>
        <p:txBody>
          <a:bodyPr>
            <a:normAutofit fontScale="90000"/>
          </a:bodyPr>
          <a:lstStyle/>
          <a:p>
            <a:pPr algn="ctr"/>
            <a:r>
              <a:rPr lang="es-ES" b="1" dirty="0"/>
              <a:t>ANALISIS MESA DE EXPERTOS</a:t>
            </a:r>
            <a:br>
              <a:rPr lang="es-ES" dirty="0"/>
            </a:br>
            <a:r>
              <a:rPr lang="es-ES" b="1" dirty="0"/>
              <a:t>General</a:t>
            </a:r>
            <a:br>
              <a:rPr lang="es-ES" dirty="0"/>
            </a:br>
            <a:endParaRPr lang="es-ES" dirty="0"/>
          </a:p>
        </p:txBody>
      </p:sp>
      <p:graphicFrame>
        <p:nvGraphicFramePr>
          <p:cNvPr id="11" name="Marcador de contenido 10">
            <a:extLst>
              <a:ext uri="{FF2B5EF4-FFF2-40B4-BE49-F238E27FC236}">
                <a16:creationId xmlns:a16="http://schemas.microsoft.com/office/drawing/2014/main" id="{2983F951-4E03-48EF-B26C-6375CB5B0D36}"/>
              </a:ext>
            </a:extLst>
          </p:cNvPr>
          <p:cNvGraphicFramePr>
            <a:graphicFrameLocks noGrp="1"/>
          </p:cNvGraphicFramePr>
          <p:nvPr>
            <p:ph idx="1"/>
            <p:extLst>
              <p:ext uri="{D42A27DB-BD31-4B8C-83A1-F6EECF244321}">
                <p14:modId xmlns:p14="http://schemas.microsoft.com/office/powerpoint/2010/main" val="4251602053"/>
              </p:ext>
            </p:extLst>
          </p:nvPr>
        </p:nvGraphicFramePr>
        <p:xfrm>
          <a:off x="180474" y="1457739"/>
          <a:ext cx="10058398" cy="4779496"/>
        </p:xfrm>
        <a:graphic>
          <a:graphicData uri="http://schemas.openxmlformats.org/drawingml/2006/table">
            <a:tbl>
              <a:tblPr>
                <a:tableStyleId>{5C22544A-7EE6-4342-B048-85BDC9FD1C3A}</a:tableStyleId>
              </a:tblPr>
              <a:tblGrid>
                <a:gridCol w="4978313">
                  <a:extLst>
                    <a:ext uri="{9D8B030D-6E8A-4147-A177-3AD203B41FA5}">
                      <a16:colId xmlns:a16="http://schemas.microsoft.com/office/drawing/2014/main" val="180659390"/>
                    </a:ext>
                  </a:extLst>
                </a:gridCol>
                <a:gridCol w="305320">
                  <a:extLst>
                    <a:ext uri="{9D8B030D-6E8A-4147-A177-3AD203B41FA5}">
                      <a16:colId xmlns:a16="http://schemas.microsoft.com/office/drawing/2014/main" val="1424295410"/>
                    </a:ext>
                  </a:extLst>
                </a:gridCol>
                <a:gridCol w="4774765">
                  <a:extLst>
                    <a:ext uri="{9D8B030D-6E8A-4147-A177-3AD203B41FA5}">
                      <a16:colId xmlns:a16="http://schemas.microsoft.com/office/drawing/2014/main" val="1340269456"/>
                    </a:ext>
                  </a:extLst>
                </a:gridCol>
              </a:tblGrid>
              <a:tr h="230600">
                <a:tc>
                  <a:txBody>
                    <a:bodyPr/>
                    <a:lstStyle/>
                    <a:p>
                      <a:pPr algn="ctr">
                        <a:lnSpc>
                          <a:spcPct val="115000"/>
                        </a:lnSpc>
                        <a:spcAft>
                          <a:spcPts val="0"/>
                        </a:spcAft>
                      </a:pPr>
                      <a:r>
                        <a:rPr lang="es-ES" sz="1100" dirty="0">
                          <a:effectLst/>
                        </a:rPr>
                        <a:t> Planeación de proyectos Interdisciplinarios</a:t>
                      </a:r>
                      <a:endParaRPr lang="es-ES" sz="1100" dirty="0">
                        <a:solidFill>
                          <a:srgbClr val="000000"/>
                        </a:solidFill>
                        <a:effectLst/>
                        <a:latin typeface="Arial" panose="020B0604020202020204" pitchFamily="34" charset="0"/>
                        <a:ea typeface="Arial" panose="020B0604020202020204" pitchFamily="34" charset="0"/>
                      </a:endParaRPr>
                    </a:p>
                  </a:txBody>
                  <a:tcPr marL="44349" marR="44349" marT="44349" marB="44349"/>
                </a:tc>
                <a:tc>
                  <a:txBody>
                    <a:bodyPr/>
                    <a:lstStyle/>
                    <a:p>
                      <a:pPr algn="ctr">
                        <a:lnSpc>
                          <a:spcPct val="115000"/>
                        </a:lnSpc>
                        <a:spcAft>
                          <a:spcPts val="0"/>
                        </a:spcAft>
                      </a:pPr>
                      <a:r>
                        <a:rPr lang="es-ES" sz="1100">
                          <a:effectLst/>
                        </a:rPr>
                        <a:t> </a:t>
                      </a:r>
                      <a:endParaRPr lang="es-ES" sz="1100">
                        <a:solidFill>
                          <a:srgbClr val="000000"/>
                        </a:solidFill>
                        <a:effectLst/>
                        <a:latin typeface="Arial" panose="020B0604020202020204" pitchFamily="34" charset="0"/>
                        <a:ea typeface="Arial" panose="020B0604020202020204" pitchFamily="34" charset="0"/>
                      </a:endParaRPr>
                    </a:p>
                  </a:txBody>
                  <a:tcPr marL="44349" marR="44349" marT="44349" marB="44349"/>
                </a:tc>
                <a:tc>
                  <a:txBody>
                    <a:bodyPr/>
                    <a:lstStyle/>
                    <a:p>
                      <a:pPr algn="ctr">
                        <a:lnSpc>
                          <a:spcPct val="115000"/>
                        </a:lnSpc>
                        <a:spcAft>
                          <a:spcPts val="0"/>
                        </a:spcAft>
                      </a:pPr>
                      <a:r>
                        <a:rPr lang="es-ES" sz="1100">
                          <a:effectLst/>
                        </a:rPr>
                        <a:t>Documentación del proceso y portafolios de evidencias</a:t>
                      </a:r>
                      <a:endParaRPr lang="es-ES" sz="1100">
                        <a:solidFill>
                          <a:srgbClr val="000000"/>
                        </a:solidFill>
                        <a:effectLst/>
                        <a:latin typeface="Arial" panose="020B0604020202020204" pitchFamily="34" charset="0"/>
                        <a:ea typeface="Arial" panose="020B0604020202020204" pitchFamily="34" charset="0"/>
                      </a:endParaRPr>
                    </a:p>
                  </a:txBody>
                  <a:tcPr marL="44349" marR="44349" marT="44349" marB="44349"/>
                </a:tc>
                <a:extLst>
                  <a:ext uri="{0D108BD9-81ED-4DB2-BD59-A6C34878D82A}">
                    <a16:rowId xmlns:a16="http://schemas.microsoft.com/office/drawing/2014/main" val="1872905622"/>
                  </a:ext>
                </a:extLst>
              </a:tr>
              <a:tr h="4262163">
                <a:tc>
                  <a:txBody>
                    <a:bodyPr/>
                    <a:lstStyle/>
                    <a:p>
                      <a:pPr algn="just">
                        <a:lnSpc>
                          <a:spcPct val="115000"/>
                        </a:lnSpc>
                        <a:spcAft>
                          <a:spcPts val="0"/>
                        </a:spcAft>
                      </a:pPr>
                      <a:r>
                        <a:rPr lang="es-ES" sz="1100" dirty="0">
                          <a:effectLst/>
                        </a:rPr>
                        <a:t> </a:t>
                      </a:r>
                    </a:p>
                    <a:p>
                      <a:pPr algn="just">
                        <a:lnSpc>
                          <a:spcPct val="115000"/>
                        </a:lnSpc>
                        <a:spcAft>
                          <a:spcPts val="0"/>
                        </a:spcAft>
                      </a:pPr>
                      <a:r>
                        <a:rPr lang="es-ES" sz="1100" dirty="0">
                          <a:effectLst/>
                        </a:rPr>
                        <a:t>¿A qué responde la necesidad de crear proyectos interdisciplinarios como medio de aprendizaje? </a:t>
                      </a:r>
                    </a:p>
                    <a:p>
                      <a:pPr algn="just">
                        <a:lnSpc>
                          <a:spcPct val="115000"/>
                        </a:lnSpc>
                        <a:spcAft>
                          <a:spcPts val="0"/>
                        </a:spcAft>
                      </a:pPr>
                      <a:r>
                        <a:rPr lang="es-ES" sz="1100" dirty="0">
                          <a:effectLst/>
                        </a:rPr>
                        <a:t>Para ir preparando a los alumnos para los problemas reales de la sociedad que tienen la característica de ser complejos por que requieren soluciones interdisciplinarias. </a:t>
                      </a:r>
                    </a:p>
                    <a:p>
                      <a:pPr algn="just">
                        <a:lnSpc>
                          <a:spcPct val="115000"/>
                        </a:lnSpc>
                        <a:spcAft>
                          <a:spcPts val="0"/>
                        </a:spcAft>
                      </a:pPr>
                      <a:r>
                        <a:rPr lang="es-ES" sz="1100" dirty="0">
                          <a:effectLst/>
                        </a:rPr>
                        <a:t> </a:t>
                      </a:r>
                    </a:p>
                    <a:p>
                      <a:pPr algn="just">
                        <a:lnSpc>
                          <a:spcPct val="115000"/>
                        </a:lnSpc>
                        <a:spcAft>
                          <a:spcPts val="0"/>
                        </a:spcAft>
                      </a:pPr>
                      <a:r>
                        <a:rPr lang="es-ES" sz="1100" dirty="0">
                          <a:effectLst/>
                        </a:rPr>
                        <a:t>¿Cuáles son los elementos fundamentales para la estructuración y planeación de los proyectos interdisciplinarios?</a:t>
                      </a:r>
                    </a:p>
                    <a:p>
                      <a:pPr algn="just">
                        <a:lnSpc>
                          <a:spcPct val="115000"/>
                        </a:lnSpc>
                        <a:spcAft>
                          <a:spcPts val="0"/>
                        </a:spcAft>
                      </a:pPr>
                      <a:r>
                        <a:rPr lang="es-ES" sz="1100" dirty="0">
                          <a:effectLst/>
                        </a:rPr>
                        <a:t>Compromiso del docente para generar diferentes conexiones de diversas </a:t>
                      </a:r>
                      <a:r>
                        <a:rPr lang="es-ES" sz="1100" dirty="0" err="1">
                          <a:effectLst/>
                        </a:rPr>
                        <a:t>areas</a:t>
                      </a:r>
                      <a:r>
                        <a:rPr lang="es-ES" sz="1100" dirty="0">
                          <a:effectLst/>
                        </a:rPr>
                        <a:t> del saber en un mismo problema real en cuanto a la </a:t>
                      </a:r>
                      <a:r>
                        <a:rPr lang="es-ES" sz="1100" dirty="0" err="1">
                          <a:effectLst/>
                        </a:rPr>
                        <a:t>curricula</a:t>
                      </a:r>
                      <a:r>
                        <a:rPr lang="es-ES" sz="1100" dirty="0">
                          <a:effectLst/>
                        </a:rPr>
                        <a:t>. Ejecución de un proyecto bien planteado. Identificación de los diversos factores que en un mismo fenómeno de la realidad interactúan. Pueda transmitir a los alumnos como integrar diferentes perspectivas. </a:t>
                      </a:r>
                    </a:p>
                    <a:p>
                      <a:pPr algn="just">
                        <a:lnSpc>
                          <a:spcPct val="115000"/>
                        </a:lnSpc>
                        <a:spcAft>
                          <a:spcPts val="0"/>
                        </a:spcAft>
                      </a:pPr>
                      <a:r>
                        <a:rPr lang="es-ES" sz="1100" dirty="0">
                          <a:effectLst/>
                        </a:rPr>
                        <a:t> </a:t>
                      </a:r>
                    </a:p>
                    <a:p>
                      <a:pPr algn="just">
                        <a:lnSpc>
                          <a:spcPct val="115000"/>
                        </a:lnSpc>
                        <a:spcAft>
                          <a:spcPts val="0"/>
                        </a:spcAft>
                      </a:pPr>
                      <a:r>
                        <a:rPr lang="es-ES" sz="1100" dirty="0">
                          <a:effectLst/>
                        </a:rPr>
                        <a:t>¿Cuál es “el método” o “los pasos” para acercarse a la Interdisciplinariedad”?</a:t>
                      </a:r>
                    </a:p>
                    <a:p>
                      <a:pPr algn="just">
                        <a:lnSpc>
                          <a:spcPct val="115000"/>
                        </a:lnSpc>
                        <a:spcAft>
                          <a:spcPts val="0"/>
                        </a:spcAft>
                      </a:pPr>
                      <a:r>
                        <a:rPr lang="es-ES" sz="1100" dirty="0">
                          <a:effectLst/>
                        </a:rPr>
                        <a:t>Conocer el programa de estudio. Jerarquizar temas de los programas. Vincular áreas o materias entre docentes. Reconocer elementos de la realidad que se pueden explicar para innovar a partir de áreas distintas. </a:t>
                      </a:r>
                    </a:p>
                    <a:p>
                      <a:pPr algn="just">
                        <a:lnSpc>
                          <a:spcPct val="115000"/>
                        </a:lnSpc>
                        <a:spcAft>
                          <a:spcPts val="0"/>
                        </a:spcAft>
                      </a:pPr>
                      <a:r>
                        <a:rPr lang="es-ES" sz="1100" dirty="0">
                          <a:effectLst/>
                        </a:rPr>
                        <a:t>¿Qué características debe de tener el nombre del proyecto interdisciplinario?</a:t>
                      </a:r>
                    </a:p>
                    <a:p>
                      <a:pPr algn="just">
                        <a:lnSpc>
                          <a:spcPct val="115000"/>
                        </a:lnSpc>
                        <a:spcAft>
                          <a:spcPts val="0"/>
                        </a:spcAft>
                      </a:pPr>
                      <a:r>
                        <a:rPr lang="es-ES" sz="1100" dirty="0">
                          <a:effectLst/>
                        </a:rPr>
                        <a:t>Debe ser una propuesta que contenga la identidad del proyecto, problematice un elemento o tema que sea importante para el alumno desde una perspectiva integradora de su realidad y considere que asignaturas van a converger en el proyecto así como los ejes de su contenido. </a:t>
                      </a:r>
                      <a:endParaRPr lang="es-ES" sz="1100" dirty="0">
                        <a:solidFill>
                          <a:srgbClr val="000000"/>
                        </a:solidFill>
                        <a:effectLst/>
                        <a:latin typeface="Arial" panose="020B0604020202020204" pitchFamily="34" charset="0"/>
                        <a:ea typeface="Arial" panose="020B0604020202020204" pitchFamily="34" charset="0"/>
                      </a:endParaRPr>
                    </a:p>
                  </a:txBody>
                  <a:tcPr marL="44349" marR="44349" marT="44349" marB="44349"/>
                </a:tc>
                <a:tc>
                  <a:txBody>
                    <a:bodyPr/>
                    <a:lstStyle/>
                    <a:p>
                      <a:pPr algn="just">
                        <a:lnSpc>
                          <a:spcPct val="115000"/>
                        </a:lnSpc>
                        <a:spcAft>
                          <a:spcPts val="0"/>
                        </a:spcAft>
                      </a:pPr>
                      <a:r>
                        <a:rPr lang="es-ES" sz="1100" dirty="0">
                          <a:effectLst/>
                        </a:rPr>
                        <a:t> </a:t>
                      </a:r>
                      <a:endParaRPr lang="es-ES" sz="1100" dirty="0">
                        <a:solidFill>
                          <a:srgbClr val="000000"/>
                        </a:solidFill>
                        <a:effectLst/>
                        <a:latin typeface="Arial" panose="020B0604020202020204" pitchFamily="34" charset="0"/>
                        <a:ea typeface="Arial" panose="020B0604020202020204" pitchFamily="34" charset="0"/>
                      </a:endParaRPr>
                    </a:p>
                  </a:txBody>
                  <a:tcPr marL="44349" marR="44349" marT="44349" marB="44349"/>
                </a:tc>
                <a:tc>
                  <a:txBody>
                    <a:bodyPr/>
                    <a:lstStyle/>
                    <a:p>
                      <a:pPr algn="just">
                        <a:lnSpc>
                          <a:spcPct val="115000"/>
                        </a:lnSpc>
                        <a:spcAft>
                          <a:spcPts val="0"/>
                        </a:spcAft>
                      </a:pPr>
                      <a:r>
                        <a:rPr lang="es-ES" sz="1100" dirty="0">
                          <a:effectLst/>
                        </a:rPr>
                        <a:t> </a:t>
                      </a:r>
                    </a:p>
                    <a:p>
                      <a:pPr algn="just">
                        <a:lnSpc>
                          <a:spcPct val="115000"/>
                        </a:lnSpc>
                        <a:spcAft>
                          <a:spcPts val="0"/>
                        </a:spcAft>
                      </a:pPr>
                      <a:r>
                        <a:rPr lang="es-ES" sz="1100" dirty="0">
                          <a:effectLst/>
                        </a:rPr>
                        <a:t>¿Qué se entiende por “Documentación”?</a:t>
                      </a:r>
                    </a:p>
                    <a:p>
                      <a:pPr algn="just">
                        <a:lnSpc>
                          <a:spcPct val="115000"/>
                        </a:lnSpc>
                        <a:spcAft>
                          <a:spcPts val="0"/>
                        </a:spcAft>
                      </a:pPr>
                      <a:r>
                        <a:rPr lang="es-ES" sz="1100" dirty="0">
                          <a:effectLst/>
                        </a:rPr>
                        <a:t>Recabar evidencias claras y objetivas del proceso de contrición de cualquier proyecto o proceso. Debe ser cualitativa de significación y no cuantitativa. </a:t>
                      </a:r>
                    </a:p>
                    <a:p>
                      <a:pPr algn="just">
                        <a:lnSpc>
                          <a:spcPct val="115000"/>
                        </a:lnSpc>
                        <a:spcAft>
                          <a:spcPts val="0"/>
                        </a:spcAft>
                      </a:pPr>
                      <a:r>
                        <a:rPr lang="es-ES" sz="1100" dirty="0">
                          <a:effectLst/>
                        </a:rPr>
                        <a:t> </a:t>
                      </a:r>
                    </a:p>
                    <a:p>
                      <a:pPr algn="just">
                        <a:lnSpc>
                          <a:spcPct val="115000"/>
                        </a:lnSpc>
                        <a:spcAft>
                          <a:spcPts val="0"/>
                        </a:spcAft>
                      </a:pPr>
                      <a:r>
                        <a:rPr lang="es-ES" sz="1100" dirty="0">
                          <a:effectLst/>
                        </a:rPr>
                        <a:t>¿Qué evidencias de documentación concretas se esperan  cuando se  trabaja de manera interdisciplinaria?</a:t>
                      </a:r>
                    </a:p>
                    <a:p>
                      <a:pPr algn="just">
                        <a:lnSpc>
                          <a:spcPct val="115000"/>
                        </a:lnSpc>
                        <a:spcAft>
                          <a:spcPts val="0"/>
                        </a:spcAft>
                      </a:pPr>
                      <a:r>
                        <a:rPr lang="es-ES" sz="1100" dirty="0">
                          <a:effectLst/>
                        </a:rPr>
                        <a:t> Cualquier indicio que evidencie el proceso e interacción, documentos textuales, auditivos o de video, así como productos finales. De modo que las ideas de los estudiantes queden materializadas a través del uso de tecnologías del uso de la información.  </a:t>
                      </a:r>
                    </a:p>
                    <a:p>
                      <a:pPr algn="just">
                        <a:lnSpc>
                          <a:spcPct val="115000"/>
                        </a:lnSpc>
                        <a:spcAft>
                          <a:spcPts val="0"/>
                        </a:spcAft>
                      </a:pPr>
                      <a:r>
                        <a:rPr lang="es-ES" sz="1100" dirty="0">
                          <a:effectLst/>
                        </a:rPr>
                        <a:t> </a:t>
                      </a:r>
                    </a:p>
                    <a:p>
                      <a:pPr algn="just">
                        <a:lnSpc>
                          <a:spcPct val="115000"/>
                        </a:lnSpc>
                        <a:spcAft>
                          <a:spcPts val="0"/>
                        </a:spcAft>
                      </a:pPr>
                      <a:r>
                        <a:rPr lang="es-ES" sz="1100" dirty="0">
                          <a:effectLst/>
                        </a:rPr>
                        <a:t>¿Cuál es la intención de documentar en un proyecto y quién lo debe de hacer?</a:t>
                      </a:r>
                    </a:p>
                    <a:p>
                      <a:pPr algn="just">
                        <a:lnSpc>
                          <a:spcPct val="115000"/>
                        </a:lnSpc>
                        <a:spcAft>
                          <a:spcPts val="0"/>
                        </a:spcAft>
                      </a:pPr>
                      <a:r>
                        <a:rPr lang="es-ES" sz="1100" dirty="0">
                          <a:effectLst/>
                        </a:rPr>
                        <a:t>Alumnos y profesores deben documentar los avances de su proyecto para poder evaluar la significación  en sus vidas y procesos de autoconstrucción.  </a:t>
                      </a:r>
                      <a:endParaRPr lang="es-ES" sz="1100" dirty="0">
                        <a:solidFill>
                          <a:srgbClr val="000000"/>
                        </a:solidFill>
                        <a:effectLst/>
                        <a:latin typeface="Arial" panose="020B0604020202020204" pitchFamily="34" charset="0"/>
                        <a:ea typeface="Arial" panose="020B0604020202020204" pitchFamily="34" charset="0"/>
                      </a:endParaRPr>
                    </a:p>
                  </a:txBody>
                  <a:tcPr marL="44349" marR="44349" marT="44349" marB="44349"/>
                </a:tc>
                <a:extLst>
                  <a:ext uri="{0D108BD9-81ED-4DB2-BD59-A6C34878D82A}">
                    <a16:rowId xmlns:a16="http://schemas.microsoft.com/office/drawing/2014/main" val="1911198843"/>
                  </a:ext>
                </a:extLst>
              </a:tr>
            </a:tbl>
          </a:graphicData>
        </a:graphic>
      </p:graphicFrame>
      <p:sp>
        <p:nvSpPr>
          <p:cNvPr id="4" name="Marcador de pie de página 3">
            <a:extLst>
              <a:ext uri="{FF2B5EF4-FFF2-40B4-BE49-F238E27FC236}">
                <a16:creationId xmlns:a16="http://schemas.microsoft.com/office/drawing/2014/main" id="{DE6AF6FC-263E-4EF8-B334-F92417B673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B9E101-2A66-4B28-9D2B-89EBDD11B8BE}"/>
              </a:ext>
            </a:extLst>
          </p:cNvPr>
          <p:cNvSpPr>
            <a:spLocks noGrp="1"/>
          </p:cNvSpPr>
          <p:nvPr>
            <p:ph type="sldNum" sz="quarter" idx="12"/>
          </p:nvPr>
        </p:nvSpPr>
        <p:spPr/>
        <p:txBody>
          <a:bodyPr/>
          <a:lstStyle/>
          <a:p>
            <a:fld id="{6003A4DE-F395-41D8-AE1A-030530CBC762}" type="slidenum">
              <a:rPr lang="es-ES" smtClean="0"/>
              <a:t>13</a:t>
            </a:fld>
            <a:endParaRPr lang="es-ES"/>
          </a:p>
        </p:txBody>
      </p:sp>
    </p:spTree>
    <p:extLst>
      <p:ext uri="{BB962C8B-B14F-4D97-AF65-F5344CB8AC3E}">
        <p14:creationId xmlns:p14="http://schemas.microsoft.com/office/powerpoint/2010/main" val="301169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6DF311C-0DC7-43D2-9133-03FBC4A1FE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6A3259-48FD-4014-9549-27132EAA5F85}"/>
              </a:ext>
            </a:extLst>
          </p:cNvPr>
          <p:cNvSpPr>
            <a:spLocks noGrp="1"/>
          </p:cNvSpPr>
          <p:nvPr>
            <p:ph type="sldNum" sz="quarter" idx="12"/>
          </p:nvPr>
        </p:nvSpPr>
        <p:spPr/>
        <p:txBody>
          <a:bodyPr/>
          <a:lstStyle/>
          <a:p>
            <a:fld id="{6003A4DE-F395-41D8-AE1A-030530CBC762}" type="slidenum">
              <a:rPr lang="es-ES" smtClean="0"/>
              <a:t>14</a:t>
            </a:fld>
            <a:endParaRPr lang="es-ES"/>
          </a:p>
        </p:txBody>
      </p:sp>
      <p:graphicFrame>
        <p:nvGraphicFramePr>
          <p:cNvPr id="6" name="Tabla 5">
            <a:extLst>
              <a:ext uri="{FF2B5EF4-FFF2-40B4-BE49-F238E27FC236}">
                <a16:creationId xmlns:a16="http://schemas.microsoft.com/office/drawing/2014/main" id="{BFCB2D49-B298-4640-BAF7-6A81891505F8}"/>
              </a:ext>
            </a:extLst>
          </p:cNvPr>
          <p:cNvGraphicFramePr>
            <a:graphicFrameLocks noGrp="1"/>
          </p:cNvGraphicFramePr>
          <p:nvPr>
            <p:extLst>
              <p:ext uri="{D42A27DB-BD31-4B8C-83A1-F6EECF244321}">
                <p14:modId xmlns:p14="http://schemas.microsoft.com/office/powerpoint/2010/main" val="3061617286"/>
              </p:ext>
            </p:extLst>
          </p:nvPr>
        </p:nvGraphicFramePr>
        <p:xfrm>
          <a:off x="240633" y="658323"/>
          <a:ext cx="10281596" cy="6852871"/>
        </p:xfrm>
        <a:graphic>
          <a:graphicData uri="http://schemas.openxmlformats.org/drawingml/2006/table">
            <a:tbl>
              <a:tblPr/>
              <a:tblGrid>
                <a:gridCol w="5088780">
                  <a:extLst>
                    <a:ext uri="{9D8B030D-6E8A-4147-A177-3AD203B41FA5}">
                      <a16:colId xmlns:a16="http://schemas.microsoft.com/office/drawing/2014/main" val="1607520844"/>
                    </a:ext>
                  </a:extLst>
                </a:gridCol>
                <a:gridCol w="312099">
                  <a:extLst>
                    <a:ext uri="{9D8B030D-6E8A-4147-A177-3AD203B41FA5}">
                      <a16:colId xmlns:a16="http://schemas.microsoft.com/office/drawing/2014/main" val="2765293913"/>
                    </a:ext>
                  </a:extLst>
                </a:gridCol>
                <a:gridCol w="4880717">
                  <a:extLst>
                    <a:ext uri="{9D8B030D-6E8A-4147-A177-3AD203B41FA5}">
                      <a16:colId xmlns:a16="http://schemas.microsoft.com/office/drawing/2014/main" val="3094632139"/>
                    </a:ext>
                  </a:extLst>
                </a:gridCol>
              </a:tblGrid>
              <a:tr h="503401">
                <a:tc>
                  <a:txBody>
                    <a:bodyPr/>
                    <a:lstStyle/>
                    <a:p>
                      <a:pPr algn="ctr">
                        <a:lnSpc>
                          <a:spcPct val="115000"/>
                        </a:lnSpc>
                        <a:spcAft>
                          <a:spcPts val="0"/>
                        </a:spcAft>
                      </a:pPr>
                      <a:r>
                        <a:rPr lang="es-ES" sz="900" b="1" i="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Gestión de Proyectos interdisciplinarios</a:t>
                      </a:r>
                      <a:endParaRPr lang="es-ES" sz="900">
                        <a:solidFill>
                          <a:srgbClr val="000000"/>
                        </a:solidFill>
                        <a:effectLst/>
                        <a:latin typeface="Arial" panose="020B0604020202020204" pitchFamily="34" charset="0"/>
                        <a:ea typeface="Arial" panose="020B0604020202020204" pitchFamily="34" charset="0"/>
                      </a:endParaRPr>
                    </a:p>
                  </a:txBody>
                  <a:tcPr marL="26881" marR="26881" marT="26881" marB="26881">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c>
                  <a:txBody>
                    <a:bodyPr/>
                    <a:lstStyle/>
                    <a:p>
                      <a:pPr algn="ctr">
                        <a:lnSpc>
                          <a:spcPct val="115000"/>
                        </a:lnSpc>
                        <a:spcAft>
                          <a:spcPts val="0"/>
                        </a:spcAft>
                      </a:pPr>
                      <a:r>
                        <a:rPr lang="es-ES" sz="900" b="1" i="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a:solidFill>
                          <a:srgbClr val="000000"/>
                        </a:solidFill>
                        <a:effectLst/>
                        <a:latin typeface="Arial" panose="020B0604020202020204" pitchFamily="34" charset="0"/>
                        <a:ea typeface="Arial" panose="020B0604020202020204" pitchFamily="34" charset="0"/>
                      </a:endParaRPr>
                    </a:p>
                  </a:txBody>
                  <a:tcPr marL="26881" marR="26881" marT="26881" marB="26881">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s-ES" sz="900" b="1" i="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El desarrollo profesional y la formación docente</a:t>
                      </a:r>
                      <a:endParaRPr lang="es-ES" sz="900">
                        <a:solidFill>
                          <a:srgbClr val="000000"/>
                        </a:solidFill>
                        <a:effectLst/>
                        <a:latin typeface="Arial" panose="020B0604020202020204" pitchFamily="34" charset="0"/>
                        <a:ea typeface="Arial" panose="020B0604020202020204" pitchFamily="34" charset="0"/>
                      </a:endParaRPr>
                    </a:p>
                  </a:txBody>
                  <a:tcPr marL="26881" marR="26881" marT="26881" marB="26881">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6FA8DC"/>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val="1973784007"/>
                  </a:ext>
                </a:extLst>
              </a:tr>
              <a:tr h="3554655">
                <a:tc>
                  <a:txBody>
                    <a:bodyPr/>
                    <a:lstStyle/>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¿Qué factores se deben tomar en cuenta para hacer un proyecto? ¿Cómo se deben organizar?</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Compromiso del docente para generar diferentes conexiones de diversas áreas del saber en un mismo problema real en cuanto a la </a:t>
                      </a:r>
                      <a:r>
                        <a:rPr lang="es-ES" sz="900" dirty="0" err="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curricula</a:t>
                      </a: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Ejecución de un proyecto bien planteado. Identificación de los diversos factores que en un mismo fenómeno de la realidad interactúan. Pueda transmitir a los alumnos como integrar diferentes perspectivas. Elegir un momento del año, fijar los tiempos de trabajo, planificar el proyecto en varias fases, tener productos medibles, identificar momentos de evaluación y tener espacios creativos de información, ser mostrado a padres y alumnos (no sólo el producto, sino el proceso. Así como conocer el programa de los otros profesores para tener una visión más amplia. Implantar nuevas políticas para el desarrollo de dichos proyectos.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¿Cómo se pueden identificar los puntos de interacción que permitan una indagación, desde situaciones complejas o la problematización?</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-Por medio del pensamiento crítico, a través del planteamiento y sabiendo como se juega la complejidad en las problematizaciones.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-Preguntando para indagar, mediante la búsqueda de preguntas que no tengan respuesta inmediata y permitan llegar a la reflexión y promover la indagación.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-Así como Teniendo una apertura de conciencia y atreviéndose a preguntar e identificar elementos no evidentes.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Si se toma en cuenta lo que se hace generalmente, para el trabajo en clase ¿Qué cambios  deben  hacerse para generar un proyecto interdisciplinario?</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Teniendo apertura al respecto de las inquietudes de los alumnos para poder ajustar el tema del programa y convertirse en guía. Cuestionar la labor como docente, concebirse como guía.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¿Cómo beneficia al aprendizaje el trabajo interdisciplinario?</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Lo fortalece, ya que los estudiantes pueden aplicar el conocimiento al resolver una problemática multidimensional de modo que practican el indagar, lo que les permite formar un pensamiento crítico, inferir, visualizar conceptos, comprenderlos y confrontar problemas para finalmente tomar decisiones para su solución.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txBody>
                  <a:tcPr marL="26881" marR="26881" marT="26881" marB="26881">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c>
                  <a:txBody>
                    <a:bodyPr/>
                    <a:lstStyle/>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txBody>
                  <a:tcPr marL="26881" marR="26881" marT="26881" marB="26881">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¿Qué implicaciones tiene, dentro del esquema de formación docente, el trabajo orientado hacia la interdisciplinariedad?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Apertura a cambiar el modelo tradicional de maestro. Cambiar el enfoque de evaluación e impartición para crear una responsabilidad compartida con el alumno, lo que requiere reconstruir estrategias nuevas de aproximación hacia el alumno.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Aprender a pensar a partir del pensamiento del otro.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¿Qué dimensiones deben tenerse en cuenta para proyectos interdisciplinarios?</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Aspectos físicos del entorno, infraestructurales, socioeconómicos, culturales. La viabilidad de que pueda ser aplicado a la vida cotidiana. Formativos de los docentes. Motivación de equipos, planeación y proyección del trabajo. Conocimiento de programas y vinculación contenidos.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9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900" dirty="0">
                        <a:solidFill>
                          <a:srgbClr val="000000"/>
                        </a:solidFill>
                        <a:effectLst/>
                        <a:latin typeface="Arial" panose="020B0604020202020204" pitchFamily="34" charset="0"/>
                        <a:ea typeface="Arial" panose="020B0604020202020204" pitchFamily="34" charset="0"/>
                      </a:endParaRPr>
                    </a:p>
                  </a:txBody>
                  <a:tcPr marL="26881" marR="26881" marT="26881" marB="26881">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val="2620617145"/>
                  </a:ext>
                </a:extLst>
              </a:tr>
            </a:tbl>
          </a:graphicData>
        </a:graphic>
      </p:graphicFrame>
    </p:spTree>
    <p:extLst>
      <p:ext uri="{BB962C8B-B14F-4D97-AF65-F5344CB8AC3E}">
        <p14:creationId xmlns:p14="http://schemas.microsoft.com/office/powerpoint/2010/main" val="266408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15F8E5B-CCC2-44CB-AF74-3657515F5DB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F0BB2A-E6E0-43E5-81A0-AEDAF8C4144F}"/>
              </a:ext>
            </a:extLst>
          </p:cNvPr>
          <p:cNvSpPr>
            <a:spLocks noGrp="1"/>
          </p:cNvSpPr>
          <p:nvPr>
            <p:ph type="sldNum" sz="quarter" idx="12"/>
          </p:nvPr>
        </p:nvSpPr>
        <p:spPr/>
        <p:txBody>
          <a:bodyPr/>
          <a:lstStyle/>
          <a:p>
            <a:fld id="{6003A4DE-F395-41D8-AE1A-030530CBC762}" type="slidenum">
              <a:rPr lang="es-ES" smtClean="0"/>
              <a:t>15</a:t>
            </a:fld>
            <a:endParaRPr lang="es-ES"/>
          </a:p>
        </p:txBody>
      </p:sp>
      <p:sp>
        <p:nvSpPr>
          <p:cNvPr id="9" name="Rectángulo 8">
            <a:extLst>
              <a:ext uri="{FF2B5EF4-FFF2-40B4-BE49-F238E27FC236}">
                <a16:creationId xmlns:a16="http://schemas.microsoft.com/office/drawing/2014/main" id="{8456EC2D-4A09-4C30-A78E-8C88862A5082}"/>
              </a:ext>
            </a:extLst>
          </p:cNvPr>
          <p:cNvSpPr/>
          <p:nvPr/>
        </p:nvSpPr>
        <p:spPr>
          <a:xfrm>
            <a:off x="1542197" y="453827"/>
            <a:ext cx="8857397" cy="4196020"/>
          </a:xfrm>
          <a:prstGeom prst="rect">
            <a:avLst/>
          </a:prstGeom>
        </p:spPr>
        <p:txBody>
          <a:bodyPr wrap="square">
            <a:spAutoFit/>
          </a:bodyPr>
          <a:lstStyle/>
          <a:p>
            <a:pPr marL="457200" algn="ctr"/>
            <a:r>
              <a:rPr lang="es-ES" sz="2000" b="1" dirty="0">
                <a:solidFill>
                  <a:srgbClr val="0070C0"/>
                </a:solidFill>
                <a:latin typeface="Century Gothic" panose="020B0502020202020204" pitchFamily="34" charset="0"/>
              </a:rPr>
              <a:t>Estructura Inicial de Planeación</a:t>
            </a:r>
            <a:endParaRPr lang="es-ES" dirty="0"/>
          </a:p>
          <a:p>
            <a:pPr marL="457200" algn="ctr"/>
            <a:r>
              <a:rPr lang="es-ES" sz="2400" b="1" dirty="0">
                <a:solidFill>
                  <a:srgbClr val="0070C0"/>
                </a:solidFill>
                <a:latin typeface="Century Gothic" panose="020B0502020202020204" pitchFamily="34" charset="0"/>
              </a:rPr>
              <a:t>E.I.P. Resumen (Señalado. </a:t>
            </a:r>
            <a:r>
              <a:rPr lang="es-ES" sz="2400" b="1" dirty="0">
                <a:solidFill>
                  <a:srgbClr val="C00000"/>
                </a:solidFill>
                <a:latin typeface="Century Gothic" panose="020B0502020202020204" pitchFamily="34" charset="0"/>
              </a:rPr>
              <a:t>Producto7.</a:t>
            </a:r>
            <a:r>
              <a:rPr lang="es-ES" sz="2400" b="1" dirty="0">
                <a:solidFill>
                  <a:srgbClr val="0070C0"/>
                </a:solidFill>
                <a:latin typeface="Century Gothic" panose="020B0502020202020204" pitchFamily="34" charset="0"/>
              </a:rPr>
              <a:t>)</a:t>
            </a:r>
            <a:endParaRPr lang="es-ES" dirty="0"/>
          </a:p>
          <a:p>
            <a:pPr marR="114300">
              <a:spcBef>
                <a:spcPts val="370"/>
              </a:spcBef>
            </a:pPr>
            <a:r>
              <a:rPr lang="es-ES" b="1" dirty="0">
                <a:solidFill>
                  <a:srgbClr val="CC4125"/>
                </a:solidFill>
                <a:latin typeface="Century Gothic" panose="020B0502020202020204" pitchFamily="34" charset="0"/>
              </a:rPr>
              <a:t>El equipo heterogéneo:</a:t>
            </a:r>
            <a:endParaRPr lang="es-ES" dirty="0"/>
          </a:p>
          <a:p>
            <a:pPr marR="114300" fontAlgn="base">
              <a:buFont typeface="+mj-lt"/>
              <a:buAutoNum type="arabicPeriod"/>
            </a:pPr>
            <a:r>
              <a:rPr lang="es-ES" dirty="0">
                <a:solidFill>
                  <a:srgbClr val="000000"/>
                </a:solidFill>
                <a:latin typeface="Century Gothic" panose="020B0502020202020204" pitchFamily="34" charset="0"/>
              </a:rPr>
              <a:t>Revisa  el análisis de cada Experiencia Exitosa elegida. </a:t>
            </a:r>
            <a:endParaRPr lang="es-ES" b="1" dirty="0">
              <a:solidFill>
                <a:srgbClr val="1F497D"/>
              </a:solidFill>
              <a:latin typeface="Arial" panose="020B0604020202020204" pitchFamily="34" charset="0"/>
            </a:endParaRPr>
          </a:p>
          <a:p>
            <a:pPr marR="49530" fontAlgn="base">
              <a:buFont typeface="+mj-lt"/>
              <a:buAutoNum type="arabicPeriod"/>
            </a:pPr>
            <a:r>
              <a:rPr lang="es-ES" dirty="0">
                <a:solidFill>
                  <a:srgbClr val="000000"/>
                </a:solidFill>
                <a:latin typeface="Century Gothic" panose="020B0502020202020204" pitchFamily="34" charset="0"/>
              </a:rPr>
              <a:t>Reflexiona, acuerda y lleva a cabo, </a:t>
            </a:r>
            <a:r>
              <a:rPr lang="es-ES" b="1" dirty="0">
                <a:solidFill>
                  <a:srgbClr val="1155CC"/>
                </a:solidFill>
                <a:latin typeface="Century Gothic" panose="020B0502020202020204" pitchFamily="34" charset="0"/>
              </a:rPr>
              <a:t>a manera de resumen</a:t>
            </a:r>
            <a:r>
              <a:rPr lang="es-ES" dirty="0">
                <a:solidFill>
                  <a:srgbClr val="000000"/>
                </a:solidFill>
                <a:latin typeface="Century Gothic" panose="020B0502020202020204" pitchFamily="34" charset="0"/>
              </a:rPr>
              <a:t>, el registro de los puntos de todas las Experiencias Exitosas analizadas, que se</a:t>
            </a:r>
            <a:r>
              <a:rPr lang="es-ES" dirty="0">
                <a:solidFill>
                  <a:srgbClr val="3D85C6"/>
                </a:solidFill>
                <a:latin typeface="Century Gothic" panose="020B0502020202020204" pitchFamily="34" charset="0"/>
              </a:rPr>
              <a:t> </a:t>
            </a:r>
            <a:r>
              <a:rPr lang="es-ES" b="1" dirty="0">
                <a:solidFill>
                  <a:srgbClr val="1155CC"/>
                </a:solidFill>
                <a:latin typeface="Century Gothic" panose="020B0502020202020204" pitchFamily="34" charset="0"/>
              </a:rPr>
              <a:t>podrían tomar en cuenta para el propio proyecto</a:t>
            </a:r>
            <a:r>
              <a:rPr lang="es-ES" dirty="0">
                <a:solidFill>
                  <a:srgbClr val="1155CC"/>
                </a:solidFill>
                <a:latin typeface="Century Gothic" panose="020B0502020202020204" pitchFamily="34" charset="0"/>
              </a:rPr>
              <a:t>.</a:t>
            </a:r>
            <a:endParaRPr lang="es-ES" b="1" dirty="0">
              <a:solidFill>
                <a:srgbClr val="1F497D"/>
              </a:solidFill>
              <a:latin typeface="Arial" panose="020B0604020202020204" pitchFamily="34" charset="0"/>
            </a:endParaRPr>
          </a:p>
          <a:p>
            <a:pPr marR="49530" algn="just" fontAlgn="base">
              <a:spcBef>
                <a:spcPts val="370"/>
              </a:spcBef>
              <a:buFont typeface="+mj-lt"/>
              <a:buAutoNum type="arabicPeriod"/>
            </a:pPr>
            <a:r>
              <a:rPr lang="es-ES" dirty="0">
                <a:solidFill>
                  <a:srgbClr val="000000"/>
                </a:solidFill>
                <a:latin typeface="Century Gothic" panose="020B0502020202020204" pitchFamily="34" charset="0"/>
              </a:rPr>
              <a:t>Al terminar el </a:t>
            </a:r>
            <a:r>
              <a:rPr lang="es-ES" b="1" dirty="0">
                <a:solidFill>
                  <a:srgbClr val="1155CC"/>
                </a:solidFill>
                <a:latin typeface="Century Gothic" panose="020B0502020202020204" pitchFamily="34" charset="0"/>
              </a:rPr>
              <a:t>Resumen</a:t>
            </a:r>
            <a:r>
              <a:rPr lang="es-ES" dirty="0">
                <a:solidFill>
                  <a:srgbClr val="000000"/>
                </a:solidFill>
                <a:latin typeface="Century Gothic" panose="020B0502020202020204" pitchFamily="34" charset="0"/>
              </a:rPr>
              <a:t>, revisa y reflexiona sobre lo anotado</a:t>
            </a:r>
            <a:r>
              <a:rPr lang="es-ES" b="1" dirty="0">
                <a:solidFill>
                  <a:srgbClr val="0EB1A9"/>
                </a:solidFill>
                <a:latin typeface="Century Gothic" panose="020B0502020202020204" pitchFamily="34" charset="0"/>
              </a:rPr>
              <a:t>, </a:t>
            </a:r>
            <a:r>
              <a:rPr lang="es-ES" dirty="0">
                <a:solidFill>
                  <a:srgbClr val="000000"/>
                </a:solidFill>
                <a:latin typeface="Century Gothic" panose="020B0502020202020204" pitchFamily="34" charset="0"/>
              </a:rPr>
              <a:t> acuerda aquello que </a:t>
            </a:r>
            <a:r>
              <a:rPr lang="es-ES" b="1" dirty="0">
                <a:solidFill>
                  <a:srgbClr val="1155CC"/>
                </a:solidFill>
                <a:latin typeface="Century Gothic" panose="020B0502020202020204" pitchFamily="34" charset="0"/>
              </a:rPr>
              <a:t>será tomado en cuenta</a:t>
            </a:r>
            <a:r>
              <a:rPr lang="es-ES" dirty="0">
                <a:solidFill>
                  <a:srgbClr val="000000"/>
                </a:solidFill>
                <a:latin typeface="Century Gothic" panose="020B0502020202020204" pitchFamily="34" charset="0"/>
              </a:rPr>
              <a:t>  en la construcción del propio proyecto y  lo </a:t>
            </a:r>
            <a:r>
              <a:rPr lang="es-ES" b="1" dirty="0">
                <a:solidFill>
                  <a:srgbClr val="1155CC"/>
                </a:solidFill>
                <a:latin typeface="Century Gothic" panose="020B0502020202020204" pitchFamily="34" charset="0"/>
              </a:rPr>
              <a:t>señala</a:t>
            </a:r>
            <a:r>
              <a:rPr lang="es-ES" dirty="0">
                <a:solidFill>
                  <a:srgbClr val="1155CC"/>
                </a:solidFill>
                <a:latin typeface="Century Gothic" panose="020B0502020202020204" pitchFamily="34" charset="0"/>
              </a:rPr>
              <a:t> </a:t>
            </a:r>
            <a:r>
              <a:rPr lang="es-ES" dirty="0">
                <a:solidFill>
                  <a:srgbClr val="000000"/>
                </a:solidFill>
                <a:latin typeface="Century Gothic" panose="020B0502020202020204" pitchFamily="34" charset="0"/>
              </a:rPr>
              <a:t>de alguna manera.</a:t>
            </a:r>
            <a:endParaRPr lang="es-ES" b="1" dirty="0">
              <a:solidFill>
                <a:srgbClr val="1F497D"/>
              </a:solidFill>
              <a:latin typeface="Arial" panose="020B0604020202020204" pitchFamily="34" charset="0"/>
            </a:endParaRPr>
          </a:p>
          <a:p>
            <a:pPr marR="114300" fontAlgn="base">
              <a:buFont typeface="+mj-lt"/>
              <a:buAutoNum type="arabicPeriod"/>
            </a:pPr>
            <a:r>
              <a:rPr lang="es-ES" b="1" dirty="0">
                <a:solidFill>
                  <a:srgbClr val="1155CC"/>
                </a:solidFill>
                <a:latin typeface="Century Gothic" panose="020B0502020202020204" pitchFamily="34" charset="0"/>
              </a:rPr>
              <a:t>Nombre de los  proyectos revisados:</a:t>
            </a:r>
            <a:endParaRPr lang="es-ES" b="1" dirty="0">
              <a:solidFill>
                <a:srgbClr val="1F497D"/>
              </a:solidFill>
              <a:latin typeface="Arial" panose="020B0604020202020204" pitchFamily="34" charset="0"/>
            </a:endParaRPr>
          </a:p>
          <a:p>
            <a:pPr marR="114300" fontAlgn="base">
              <a:buFont typeface="+mj-lt"/>
              <a:buAutoNum type="arabicPeriod"/>
            </a:pPr>
            <a:r>
              <a:rPr lang="es-ES" dirty="0">
                <a:solidFill>
                  <a:srgbClr val="FF0000"/>
                </a:solidFill>
                <a:latin typeface="Century Gothic" panose="020B0502020202020204" pitchFamily="34" charset="0"/>
              </a:rPr>
              <a:t>Códice Nuestro (C N)</a:t>
            </a:r>
          </a:p>
          <a:p>
            <a:pPr marR="114300" fontAlgn="base">
              <a:buFont typeface="+mj-lt"/>
              <a:buAutoNum type="arabicPeriod"/>
            </a:pPr>
            <a:r>
              <a:rPr lang="es-ES" b="1" dirty="0">
                <a:solidFill>
                  <a:srgbClr val="20124D"/>
                </a:solidFill>
                <a:latin typeface="Century Gothic" panose="020B0502020202020204" pitchFamily="34" charset="0"/>
              </a:rPr>
              <a:t>Los diferentes ángulos de la guerra (Primera Guerra Mundial)</a:t>
            </a:r>
          </a:p>
          <a:p>
            <a:pPr marR="114300" fontAlgn="base">
              <a:buFont typeface="+mj-lt"/>
              <a:buAutoNum type="arabicPeriod"/>
            </a:pPr>
            <a:r>
              <a:rPr lang="es-ES" dirty="0">
                <a:solidFill>
                  <a:srgbClr val="000000"/>
                </a:solidFill>
                <a:latin typeface="Century Gothic" panose="020B0502020202020204" pitchFamily="34" charset="0"/>
              </a:rPr>
              <a:t>Bioingeniería, soluciones creativas para problemas de México</a:t>
            </a:r>
            <a:endParaRPr lang="es-ES" b="1" dirty="0">
              <a:solidFill>
                <a:srgbClr val="349484"/>
              </a:solidFill>
              <a:latin typeface="Century Gothic" panose="020B0502020202020204" pitchFamily="34" charset="0"/>
            </a:endParaRPr>
          </a:p>
        </p:txBody>
      </p:sp>
    </p:spTree>
    <p:extLst>
      <p:ext uri="{BB962C8B-B14F-4D97-AF65-F5344CB8AC3E}">
        <p14:creationId xmlns:p14="http://schemas.microsoft.com/office/powerpoint/2010/main" val="19754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6EA147E-6132-4555-9AC1-C13C77C3C03C}"/>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F7EE9911-82BE-4070-BFAE-5E26BF1968EC}"/>
              </a:ext>
            </a:extLst>
          </p:cNvPr>
          <p:cNvSpPr>
            <a:spLocks noGrp="1"/>
          </p:cNvSpPr>
          <p:nvPr>
            <p:ph type="sldNum" sz="quarter" idx="12"/>
          </p:nvPr>
        </p:nvSpPr>
        <p:spPr/>
        <p:txBody>
          <a:bodyPr/>
          <a:lstStyle/>
          <a:p>
            <a:fld id="{6003A4DE-F395-41D8-AE1A-030530CBC762}" type="slidenum">
              <a:rPr lang="es-ES" smtClean="0"/>
              <a:t>16</a:t>
            </a:fld>
            <a:endParaRPr lang="es-ES"/>
          </a:p>
        </p:txBody>
      </p:sp>
      <p:graphicFrame>
        <p:nvGraphicFramePr>
          <p:cNvPr id="4" name="Tabla 3">
            <a:extLst>
              <a:ext uri="{FF2B5EF4-FFF2-40B4-BE49-F238E27FC236}">
                <a16:creationId xmlns:a16="http://schemas.microsoft.com/office/drawing/2014/main" id="{D3C994F0-CD65-40FB-AD14-7D56475B0969}"/>
              </a:ext>
            </a:extLst>
          </p:cNvPr>
          <p:cNvGraphicFramePr>
            <a:graphicFrameLocks noGrp="1"/>
          </p:cNvGraphicFramePr>
          <p:nvPr>
            <p:extLst>
              <p:ext uri="{D42A27DB-BD31-4B8C-83A1-F6EECF244321}">
                <p14:modId xmlns:p14="http://schemas.microsoft.com/office/powerpoint/2010/main" val="2283071179"/>
              </p:ext>
            </p:extLst>
          </p:nvPr>
        </p:nvGraphicFramePr>
        <p:xfrm>
          <a:off x="276727" y="2265527"/>
          <a:ext cx="10190748" cy="3875965"/>
        </p:xfrm>
        <a:graphic>
          <a:graphicData uri="http://schemas.openxmlformats.org/drawingml/2006/table">
            <a:tbl>
              <a:tblPr/>
              <a:tblGrid>
                <a:gridCol w="10190748">
                  <a:extLst>
                    <a:ext uri="{9D8B030D-6E8A-4147-A177-3AD203B41FA5}">
                      <a16:colId xmlns:a16="http://schemas.microsoft.com/office/drawing/2014/main" val="1580054738"/>
                    </a:ext>
                  </a:extLst>
                </a:gridCol>
              </a:tblGrid>
              <a:tr h="3875965">
                <a:tc>
                  <a:txBody>
                    <a:bodyPr/>
                    <a:lstStyle/>
                    <a:p>
                      <a:pPr marR="114300" rtl="0" fontAlgn="base">
                        <a:spcBef>
                          <a:spcPts val="0"/>
                        </a:spcBef>
                        <a:spcAft>
                          <a:spcPts val="0"/>
                        </a:spcAft>
                        <a:buFont typeface="+mj-lt"/>
                        <a:buAutoNum type="arabicPeriod"/>
                      </a:pPr>
                      <a:r>
                        <a:rPr lang="es-ES" sz="1200" b="0" i="0" u="none" strike="noStrike" dirty="0">
                          <a:solidFill>
                            <a:srgbClr val="FF0000"/>
                          </a:solidFill>
                          <a:effectLst/>
                          <a:latin typeface="Century Gothic" panose="020B0502020202020204" pitchFamily="34" charset="0"/>
                        </a:rPr>
                        <a:t>C N: </a:t>
                      </a:r>
                      <a:r>
                        <a:rPr lang="es-ES" sz="1200" b="0" i="0" u="none" strike="noStrike" dirty="0">
                          <a:solidFill>
                            <a:srgbClr val="FF0000"/>
                          </a:solidFill>
                          <a:effectLst/>
                          <a:latin typeface="Times New Roman" panose="02020603050405020304" pitchFamily="18" charset="0"/>
                        </a:rPr>
                        <a:t>El proyecto está justificado desde una perspectiva en la que los profesores arman un proyecto para resolver un problema que directamente no es el suyo (si nos atenemos a las indicaciones de “CONEXIONES”) sino el de un alumno.</a:t>
                      </a:r>
                      <a:endParaRPr lang="es-ES" sz="1200" b="0" i="0" u="none" strike="noStrike" dirty="0">
                        <a:solidFill>
                          <a:srgbClr val="FF0000"/>
                        </a:solidFill>
                        <a:effectLst/>
                        <a:latin typeface="Century Gothic" panose="020B0502020202020204" pitchFamily="34" charset="0"/>
                      </a:endParaRPr>
                    </a:p>
                    <a:p>
                      <a:pPr marR="114300" rtl="0" fontAlgn="t">
                        <a:spcBef>
                          <a:spcPts val="400"/>
                        </a:spcBef>
                        <a:spcAft>
                          <a:spcPts val="0"/>
                        </a:spcAft>
                      </a:pPr>
                      <a:r>
                        <a:rPr lang="es-ES" sz="1200" b="0" i="0" u="none" strike="noStrike" dirty="0">
                          <a:solidFill>
                            <a:srgbClr val="FF0000"/>
                          </a:solidFill>
                          <a:effectLst/>
                          <a:latin typeface="Times New Roman" panose="02020603050405020304" pitchFamily="18" charset="0"/>
                        </a:rPr>
                        <a:t>         La cuestión es la siguiente: El alumno de secundaria tiene reconocimiento (no especifica por parte de quién o quiénes) en la zona sur de la    ciudad de México, es estudioso y muestra gran interés por las grafías o las imágenes, pero tiene dificultades de aprendizaje para poder almacenar (los autores </a:t>
                      </a:r>
                      <a:r>
                        <a:rPr lang="es-ES" sz="1200" b="0" i="1" u="none" strike="noStrike" dirty="0">
                          <a:solidFill>
                            <a:srgbClr val="FF0000"/>
                          </a:solidFill>
                          <a:effectLst/>
                          <a:latin typeface="Times New Roman" panose="02020603050405020304" pitchFamily="18" charset="0"/>
                        </a:rPr>
                        <a:t>dixit</a:t>
                      </a:r>
                      <a:r>
                        <a:rPr lang="es-ES" sz="1200" b="0" i="0" u="none" strike="noStrike" dirty="0">
                          <a:solidFill>
                            <a:srgbClr val="FF0000"/>
                          </a:solidFill>
                          <a:effectLst/>
                          <a:latin typeface="Times New Roman" panose="02020603050405020304" pitchFamily="18" charset="0"/>
                        </a:rPr>
                        <a:t>) “grandes cantidades de información. </a:t>
                      </a:r>
                      <a:endParaRPr lang="es-ES" sz="1200" dirty="0">
                        <a:effectLst/>
                      </a:endParaRPr>
                    </a:p>
                    <a:p>
                      <a:pPr marR="114300" rtl="0" fontAlgn="t">
                        <a:spcBef>
                          <a:spcPts val="400"/>
                        </a:spcBef>
                        <a:spcAft>
                          <a:spcPts val="0"/>
                        </a:spcAft>
                      </a:pPr>
                      <a:r>
                        <a:rPr lang="es-ES" sz="1200" b="0" i="0" u="none" strike="noStrike" dirty="0">
                          <a:solidFill>
                            <a:srgbClr val="FF0000"/>
                          </a:solidFill>
                          <a:effectLst/>
                          <a:latin typeface="Times New Roman" panose="02020603050405020304" pitchFamily="18" charset="0"/>
                        </a:rPr>
                        <a:t>            De esta forma los autores se proponen que el alumno mejore su desempeño, no sólo en historia sino en todas las asignaturas. </a:t>
                      </a:r>
                      <a:endParaRPr lang="es-ES" sz="1200" dirty="0">
                        <a:effectLst/>
                      </a:endParaRPr>
                    </a:p>
                    <a:p>
                      <a:pPr marR="114300" rtl="0" fontAlgn="t">
                        <a:spcBef>
                          <a:spcPts val="400"/>
                        </a:spcBef>
                        <a:spcAft>
                          <a:spcPts val="0"/>
                        </a:spcAft>
                      </a:pPr>
                      <a:r>
                        <a:rPr lang="es-ES" sz="1200" b="0" i="0" u="none" strike="noStrike" dirty="0">
                          <a:solidFill>
                            <a:srgbClr val="FF0000"/>
                          </a:solidFill>
                          <a:effectLst/>
                          <a:latin typeface="Times New Roman" panose="02020603050405020304" pitchFamily="18" charset="0"/>
                        </a:rPr>
                        <a:t>En sí, el problema es doble: los profesores cómo evaluarán al alumno y éste cómo podrá solucionarlo. Este problema es de la vida cotidiana y probablemente el alumno no esté pensando en resolver otros problemas, sino el suyo</a:t>
                      </a:r>
                      <a:r>
                        <a:rPr lang="es-ES" sz="1200" b="0" i="0" u="none" strike="noStrike" dirty="0">
                          <a:solidFill>
                            <a:srgbClr val="A4C2F4"/>
                          </a:solidFill>
                          <a:effectLst/>
                          <a:latin typeface="Century Gothic" panose="020B0502020202020204" pitchFamily="34" charset="0"/>
                        </a:rPr>
                        <a:t> </a:t>
                      </a:r>
                      <a:endParaRPr lang="es-ES" sz="1200" dirty="0">
                        <a:effectLst/>
                      </a:endParaRPr>
                    </a:p>
                    <a:p>
                      <a:pPr marR="114300" rtl="0" fontAlgn="t">
                        <a:spcBef>
                          <a:spcPts val="370"/>
                        </a:spcBef>
                        <a:spcAft>
                          <a:spcPts val="0"/>
                        </a:spcAft>
                      </a:pPr>
                      <a:r>
                        <a:rPr lang="es-ES" sz="1200" b="0" i="0" u="none" strike="noStrike" dirty="0">
                          <a:solidFill>
                            <a:srgbClr val="20124D"/>
                          </a:solidFill>
                          <a:effectLst/>
                          <a:latin typeface="Century Gothic" panose="020B0502020202020204" pitchFamily="34" charset="0"/>
                        </a:rPr>
                        <a:t>b)El proyecto surge de vincular áreas de conocimiento de distinto orden con un plan de estudios en el cual exista un punto de convergencia para las distintas disciplinas empleadas en el mismo y en un momento específico del curso </a:t>
                      </a:r>
                      <a:endParaRPr lang="es-ES" sz="1200" dirty="0">
                        <a:effectLst/>
                      </a:endParaRPr>
                    </a:p>
                    <a:p>
                      <a:pPr marR="114300" rtl="0" fontAlgn="t">
                        <a:spcBef>
                          <a:spcPts val="370"/>
                        </a:spcBef>
                        <a:spcAft>
                          <a:spcPts val="0"/>
                        </a:spcAft>
                      </a:pPr>
                      <a:r>
                        <a:rPr lang="es-ES" sz="1200" b="0" i="0" u="none" strike="noStrike" dirty="0">
                          <a:solidFill>
                            <a:srgbClr val="20124D"/>
                          </a:solidFill>
                          <a:effectLst/>
                          <a:latin typeface="Century Gothic" panose="020B0502020202020204" pitchFamily="34" charset="0"/>
                        </a:rPr>
                        <a:t>escolar. Mencionan los integrantes del equipo interdisciplinario, que el proyecto fue planeado hacia el fin de curso, en el tema elegido “La Primera Guerra Mundial, convergen distintas disciplinas, desde las cuales puede entenderse el fenómeno de la Primera Guerra Mundial, de una manera global e interdisciplinaria, con la finalidad de lograr una comprensión global y holística de una guerra.</a:t>
                      </a:r>
                      <a:endParaRPr lang="es-ES" sz="1200" dirty="0">
                        <a:effectLst/>
                      </a:endParaRPr>
                    </a:p>
                    <a:p>
                      <a:pPr marR="114300" rtl="0" fontAlgn="t">
                        <a:spcBef>
                          <a:spcPts val="370"/>
                        </a:spcBef>
                        <a:spcAft>
                          <a:spcPts val="0"/>
                        </a:spcAft>
                      </a:pPr>
                      <a:br>
                        <a:rPr lang="es-ES" sz="1200" dirty="0">
                          <a:effectLst/>
                        </a:rPr>
                      </a:br>
                      <a:r>
                        <a:rPr lang="es-ES" sz="1200" b="1" i="0" u="none" strike="noStrike" dirty="0">
                          <a:solidFill>
                            <a:srgbClr val="20124D"/>
                          </a:solidFill>
                          <a:effectLst/>
                          <a:latin typeface="Century Gothic" panose="020B0502020202020204" pitchFamily="34" charset="0"/>
                        </a:rPr>
                        <a:t>c )</a:t>
                      </a:r>
                      <a:r>
                        <a:rPr lang="es-ES" sz="1200" b="1" i="0" u="none" strike="noStrike" dirty="0">
                          <a:solidFill>
                            <a:srgbClr val="000000"/>
                          </a:solidFill>
                          <a:effectLst/>
                          <a:latin typeface="Century Gothic" panose="020B0502020202020204" pitchFamily="34" charset="0"/>
                        </a:rPr>
                        <a:t>Problemas Médicos en México, </a:t>
                      </a:r>
                      <a:r>
                        <a:rPr lang="es-ES" sz="1200" b="1" i="0" u="none" strike="noStrike" dirty="0">
                          <a:solidFill>
                            <a:srgbClr val="20124D"/>
                          </a:solidFill>
                          <a:effectLst/>
                          <a:latin typeface="Century Gothic" panose="020B0502020202020204" pitchFamily="34" charset="0"/>
                        </a:rPr>
                        <a:t>Comprender la importancia social de la creación de tecnología médica dirigida a resolver problemas</a:t>
                      </a:r>
                      <a:endParaRPr lang="es-ES" sz="1200" dirty="0">
                        <a:effectLst/>
                      </a:endParaRPr>
                    </a:p>
                  </a:txBody>
                  <a:tcPr marL="63500" marR="63500" marT="63500" marB="63500">
                    <a:lnL w="12700" cap="flat" cmpd="sng" algn="ctr">
                      <a:solidFill>
                        <a:srgbClr val="A4C2F4"/>
                      </a:solidFill>
                      <a:prstDash val="solid"/>
                      <a:round/>
                      <a:headEnd type="none" w="med" len="med"/>
                      <a:tailEnd type="none" w="med" len="med"/>
                    </a:lnL>
                    <a:lnR w="12700" cap="flat" cmpd="sng" algn="ctr">
                      <a:solidFill>
                        <a:srgbClr val="A4C2F4"/>
                      </a:solidFill>
                      <a:prstDash val="solid"/>
                      <a:round/>
                      <a:headEnd type="none" w="med" len="med"/>
                      <a:tailEnd type="none" w="med" len="med"/>
                    </a:lnR>
                    <a:lnT w="12700" cap="flat" cmpd="sng" algn="ctr">
                      <a:solidFill>
                        <a:srgbClr val="A4C2F4"/>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extLst>
                  <a:ext uri="{0D108BD9-81ED-4DB2-BD59-A6C34878D82A}">
                    <a16:rowId xmlns:a16="http://schemas.microsoft.com/office/drawing/2014/main" val="3072548898"/>
                  </a:ext>
                </a:extLst>
              </a:tr>
            </a:tbl>
          </a:graphicData>
        </a:graphic>
      </p:graphicFrame>
      <p:sp>
        <p:nvSpPr>
          <p:cNvPr id="5" name="Rectangle 1">
            <a:extLst>
              <a:ext uri="{FF2B5EF4-FFF2-40B4-BE49-F238E27FC236}">
                <a16:creationId xmlns:a16="http://schemas.microsoft.com/office/drawing/2014/main" id="{FF0FF1FA-2E08-45DC-9DAC-2187A0454E88}"/>
              </a:ext>
            </a:extLst>
          </p:cNvPr>
          <p:cNvSpPr>
            <a:spLocks noChangeArrowheads="1"/>
          </p:cNvSpPr>
          <p:nvPr/>
        </p:nvSpPr>
        <p:spPr bwMode="auto">
          <a:xfrm>
            <a:off x="1603459" y="1996808"/>
            <a:ext cx="531587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1" i="0" u="none" strike="noStrike" cap="none" normalizeH="0" baseline="0" dirty="0">
                <a:ln>
                  <a:noFill/>
                </a:ln>
                <a:solidFill>
                  <a:srgbClr val="1155CC"/>
                </a:solidFill>
                <a:effectLst/>
                <a:latin typeface="Century Gothic" panose="020B0502020202020204" pitchFamily="34" charset="0"/>
              </a:rPr>
              <a:t>    Introducción y/o justificación del proyecto.</a:t>
            </a:r>
            <a:r>
              <a:rPr kumimoji="0" lang="es-ES" altLang="es-ES" sz="1100" b="1" i="0" u="none" strike="noStrike" cap="none" normalizeH="0" baseline="0" dirty="0">
                <a:ln>
                  <a:noFill/>
                </a:ln>
                <a:solidFill>
                  <a:srgbClr val="1155CC"/>
                </a:solidFill>
                <a:effectLst/>
                <a:latin typeface="Century Gothic" panose="020B0502020202020204" pitchFamily="34" charset="0"/>
              </a:rPr>
              <a:t> </a:t>
            </a:r>
            <a:endParaRPr kumimoji="0" lang="es-ES" altLang="es-E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dirty="0">
                <a:ln>
                  <a:noFill/>
                </a:ln>
                <a:solidFill>
                  <a:schemeClr val="tx1"/>
                </a:solidFill>
                <a:effectLst/>
                <a:latin typeface="Arial" panose="020B0604020202020204" pitchFamily="34" charset="0"/>
              </a:rPr>
            </a:br>
            <a:endParaRPr kumimoji="0" lang="es-ES" altLang="es-E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6928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F0C41F73-18B3-450D-B18C-CAB517F496C3}"/>
              </a:ext>
            </a:extLst>
          </p:cNvPr>
          <p:cNvSpPr>
            <a:spLocks noGrp="1"/>
          </p:cNvSpPr>
          <p:nvPr>
            <p:ph type="ftr" sz="quarter" idx="11"/>
          </p:nvPr>
        </p:nvSpPr>
        <p:spPr/>
        <p:txBody>
          <a:bodyPr/>
          <a:lstStyle/>
          <a:p>
            <a:endParaRPr lang="es-ES" dirty="0"/>
          </a:p>
        </p:txBody>
      </p:sp>
      <p:sp>
        <p:nvSpPr>
          <p:cNvPr id="3" name="Marcador de número de diapositiva 2">
            <a:extLst>
              <a:ext uri="{FF2B5EF4-FFF2-40B4-BE49-F238E27FC236}">
                <a16:creationId xmlns:a16="http://schemas.microsoft.com/office/drawing/2014/main" id="{5692A6C2-E5A5-4837-936E-639B028D4F0B}"/>
              </a:ext>
            </a:extLst>
          </p:cNvPr>
          <p:cNvSpPr>
            <a:spLocks noGrp="1"/>
          </p:cNvSpPr>
          <p:nvPr>
            <p:ph type="sldNum" sz="quarter" idx="12"/>
          </p:nvPr>
        </p:nvSpPr>
        <p:spPr/>
        <p:txBody>
          <a:bodyPr/>
          <a:lstStyle/>
          <a:p>
            <a:fld id="{6003A4DE-F395-41D8-AE1A-030530CBC762}" type="slidenum">
              <a:rPr lang="es-ES" smtClean="0"/>
              <a:t>17</a:t>
            </a:fld>
            <a:endParaRPr lang="es-ES"/>
          </a:p>
        </p:txBody>
      </p:sp>
      <p:graphicFrame>
        <p:nvGraphicFramePr>
          <p:cNvPr id="4" name="Tabla 3">
            <a:extLst>
              <a:ext uri="{FF2B5EF4-FFF2-40B4-BE49-F238E27FC236}">
                <a16:creationId xmlns:a16="http://schemas.microsoft.com/office/drawing/2014/main" id="{E0776C88-727C-4EF9-9A17-2948649444CA}"/>
              </a:ext>
            </a:extLst>
          </p:cNvPr>
          <p:cNvGraphicFramePr>
            <a:graphicFrameLocks noGrp="1"/>
          </p:cNvGraphicFramePr>
          <p:nvPr>
            <p:extLst>
              <p:ext uri="{D42A27DB-BD31-4B8C-83A1-F6EECF244321}">
                <p14:modId xmlns:p14="http://schemas.microsoft.com/office/powerpoint/2010/main" val="848657625"/>
              </p:ext>
            </p:extLst>
          </p:nvPr>
        </p:nvGraphicFramePr>
        <p:xfrm>
          <a:off x="902369" y="697832"/>
          <a:ext cx="9685419" cy="4328369"/>
        </p:xfrm>
        <a:graphic>
          <a:graphicData uri="http://schemas.openxmlformats.org/drawingml/2006/table">
            <a:tbl>
              <a:tblPr/>
              <a:tblGrid>
                <a:gridCol w="2296979">
                  <a:extLst>
                    <a:ext uri="{9D8B030D-6E8A-4147-A177-3AD203B41FA5}">
                      <a16:colId xmlns:a16="http://schemas.microsoft.com/office/drawing/2014/main" val="2837722309"/>
                    </a:ext>
                  </a:extLst>
                </a:gridCol>
                <a:gridCol w="2296979">
                  <a:extLst>
                    <a:ext uri="{9D8B030D-6E8A-4147-A177-3AD203B41FA5}">
                      <a16:colId xmlns:a16="http://schemas.microsoft.com/office/drawing/2014/main" val="2104280112"/>
                    </a:ext>
                  </a:extLst>
                </a:gridCol>
                <a:gridCol w="2392246">
                  <a:extLst>
                    <a:ext uri="{9D8B030D-6E8A-4147-A177-3AD203B41FA5}">
                      <a16:colId xmlns:a16="http://schemas.microsoft.com/office/drawing/2014/main" val="4114205824"/>
                    </a:ext>
                  </a:extLst>
                </a:gridCol>
                <a:gridCol w="2699215">
                  <a:extLst>
                    <a:ext uri="{9D8B030D-6E8A-4147-A177-3AD203B41FA5}">
                      <a16:colId xmlns:a16="http://schemas.microsoft.com/office/drawing/2014/main" val="1243161405"/>
                    </a:ext>
                  </a:extLst>
                </a:gridCol>
              </a:tblGrid>
              <a:tr h="1576136">
                <a:tc>
                  <a:txBody>
                    <a:bodyPr/>
                    <a:lstStyle/>
                    <a:p>
                      <a:pPr algn="ctr" rtl="0" fontAlgn="t">
                        <a:spcBef>
                          <a:spcPts val="0"/>
                        </a:spcBef>
                        <a:spcAft>
                          <a:spcPts val="0"/>
                        </a:spcAft>
                      </a:pPr>
                      <a:r>
                        <a:rPr lang="es-ES" sz="1400" b="1" i="0" u="none" strike="noStrike">
                          <a:solidFill>
                            <a:srgbClr val="000000"/>
                          </a:solidFill>
                          <a:effectLst/>
                          <a:latin typeface="Century Gothic" panose="020B0502020202020204" pitchFamily="34" charset="0"/>
                        </a:rPr>
                        <a:t>Dar explicación</a:t>
                      </a:r>
                      <a:endParaRPr lang="es-ES" sz="1400">
                        <a:effectLst/>
                      </a:endParaRPr>
                    </a:p>
                    <a:p>
                      <a:pPr algn="ctr" rtl="0" fontAlgn="t">
                        <a:spcBef>
                          <a:spcPts val="0"/>
                        </a:spcBef>
                        <a:spcAft>
                          <a:spcPts val="0"/>
                        </a:spcAft>
                      </a:pPr>
                      <a:r>
                        <a:rPr lang="es-ES" sz="1400" b="0" i="0" u="none" strike="noStrike">
                          <a:solidFill>
                            <a:srgbClr val="000000"/>
                          </a:solidFill>
                          <a:effectLst/>
                          <a:latin typeface="Century Gothic" panose="020B0502020202020204" pitchFamily="34" charset="0"/>
                        </a:rPr>
                        <a:t>¿Por qué algo es cómo es?</a:t>
                      </a:r>
                      <a:endParaRPr lang="es-ES" sz="1400">
                        <a:effectLst/>
                      </a:endParaRPr>
                    </a:p>
                    <a:p>
                      <a:pPr algn="ctr" rtl="0" fontAlgn="t">
                        <a:spcBef>
                          <a:spcPts val="0"/>
                        </a:spcBef>
                        <a:spcAft>
                          <a:spcPts val="0"/>
                        </a:spcAft>
                      </a:pPr>
                      <a:r>
                        <a:rPr lang="es-ES" sz="1400" b="0" i="0" u="none" strike="noStrike">
                          <a:solidFill>
                            <a:srgbClr val="000000"/>
                          </a:solidFill>
                          <a:effectLst/>
                          <a:latin typeface="Century Gothic" panose="020B0502020202020204" pitchFamily="34" charset="0"/>
                        </a:rPr>
                        <a:t>Determinar las razones que generan el problema o la situación.</a:t>
                      </a:r>
                      <a:endParaRPr lang="es-ES" sz="1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s-ES" sz="1400" b="1" i="0" u="none" strike="noStrike">
                          <a:solidFill>
                            <a:srgbClr val="000000"/>
                          </a:solidFill>
                          <a:effectLst/>
                          <a:latin typeface="Century Gothic" panose="020B0502020202020204" pitchFamily="34" charset="0"/>
                        </a:rPr>
                        <a:t>Resolver un problema</a:t>
                      </a:r>
                      <a:endParaRPr lang="es-ES" sz="1400">
                        <a:effectLst/>
                      </a:endParaRPr>
                    </a:p>
                    <a:p>
                      <a:pPr algn="ctr" rtl="0" fontAlgn="t">
                        <a:spcBef>
                          <a:spcPts val="0"/>
                        </a:spcBef>
                        <a:spcAft>
                          <a:spcPts val="0"/>
                        </a:spcAft>
                      </a:pPr>
                      <a:r>
                        <a:rPr lang="es-ES" sz="1400" b="0" i="0" u="none" strike="noStrike">
                          <a:solidFill>
                            <a:srgbClr val="000000"/>
                          </a:solidFill>
                          <a:effectLst/>
                          <a:latin typeface="Century Gothic" panose="020B0502020202020204" pitchFamily="34" charset="0"/>
                        </a:rPr>
                        <a:t>Explicar de manera detallada cómo se puede abordar y/o solucionar el problema.</a:t>
                      </a:r>
                      <a:endParaRPr lang="es-ES" sz="1400">
                        <a:effectLst/>
                      </a:endParaRPr>
                    </a:p>
                    <a:p>
                      <a:pPr fontAlgn="t"/>
                      <a:br>
                        <a:rPr lang="es-ES" sz="1400">
                          <a:effectLst/>
                        </a:rPr>
                      </a:br>
                      <a:endParaRPr lang="es-ES" sz="1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s-ES" sz="1400" b="1" i="0" u="none" strike="noStrike">
                          <a:solidFill>
                            <a:srgbClr val="000000"/>
                          </a:solidFill>
                          <a:effectLst/>
                          <a:latin typeface="Century Gothic" panose="020B0502020202020204" pitchFamily="34" charset="0"/>
                        </a:rPr>
                        <a:t>Hacer más eficiente o mejorar algo</a:t>
                      </a:r>
                      <a:endParaRPr lang="es-ES" sz="1400">
                        <a:effectLst/>
                      </a:endParaRPr>
                    </a:p>
                    <a:p>
                      <a:pPr algn="ctr" rtl="0" fontAlgn="t">
                        <a:spcBef>
                          <a:spcPts val="0"/>
                        </a:spcBef>
                        <a:spcAft>
                          <a:spcPts val="0"/>
                        </a:spcAft>
                      </a:pPr>
                      <a:r>
                        <a:rPr lang="es-ES" sz="1400" b="0" i="0" u="none" strike="noStrike">
                          <a:solidFill>
                            <a:srgbClr val="000000"/>
                          </a:solidFill>
                          <a:effectLst/>
                          <a:latin typeface="Century Gothic" panose="020B0502020202020204" pitchFamily="34" charset="0"/>
                        </a:rPr>
                        <a:t>Explicar de qué manera se pueden optimizar los procesos para alcanzar el objetivo.</a:t>
                      </a:r>
                      <a:endParaRPr lang="es-ES" sz="1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s-ES" sz="1400" b="1" i="0" u="none" strike="noStrike">
                          <a:solidFill>
                            <a:srgbClr val="000000"/>
                          </a:solidFill>
                          <a:effectLst/>
                          <a:latin typeface="Century Gothic" panose="020B0502020202020204" pitchFamily="34" charset="0"/>
                        </a:rPr>
                        <a:t>Inventar, innovar,  diseñar o crear algo nuevo</a:t>
                      </a:r>
                      <a:endParaRPr lang="es-ES" sz="1400">
                        <a:effectLst/>
                      </a:endParaRPr>
                    </a:p>
                    <a:p>
                      <a:pPr algn="ctr" rtl="0" fontAlgn="t">
                        <a:spcBef>
                          <a:spcPts val="0"/>
                        </a:spcBef>
                        <a:spcAft>
                          <a:spcPts val="0"/>
                        </a:spcAft>
                      </a:pPr>
                      <a:r>
                        <a:rPr lang="es-ES" sz="1400" b="0" i="0" u="none" strike="noStrike">
                          <a:solidFill>
                            <a:srgbClr val="000000"/>
                          </a:solidFill>
                          <a:effectLst/>
                          <a:latin typeface="Century Gothic" panose="020B0502020202020204" pitchFamily="34" charset="0"/>
                        </a:rPr>
                        <a:t>¿Cómo podría ser diferente?</a:t>
                      </a:r>
                      <a:endParaRPr lang="es-ES" sz="1400">
                        <a:effectLst/>
                      </a:endParaRPr>
                    </a:p>
                    <a:p>
                      <a:pPr algn="ctr" rtl="0" fontAlgn="t">
                        <a:spcBef>
                          <a:spcPts val="0"/>
                        </a:spcBef>
                        <a:spcAft>
                          <a:spcPts val="0"/>
                        </a:spcAft>
                      </a:pPr>
                      <a:r>
                        <a:rPr lang="es-ES" sz="1400" b="0" i="0" u="none" strike="noStrike">
                          <a:solidFill>
                            <a:srgbClr val="000000"/>
                          </a:solidFill>
                          <a:effectLst/>
                          <a:latin typeface="Century Gothic" panose="020B0502020202020204" pitchFamily="34" charset="0"/>
                        </a:rPr>
                        <a:t>¿Qué nuevo producto o propuesta puedo hacer?</a:t>
                      </a:r>
                      <a:endParaRPr lang="es-ES" sz="1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666935828"/>
                  </a:ext>
                </a:extLst>
              </a:tr>
              <a:tr h="2707849">
                <a:tc gridSpan="4">
                  <a:txBody>
                    <a:bodyPr/>
                    <a:lstStyle/>
                    <a:p>
                      <a:pPr rtl="0" fontAlgn="t">
                        <a:spcBef>
                          <a:spcPts val="0"/>
                        </a:spcBef>
                        <a:spcAft>
                          <a:spcPts val="0"/>
                        </a:spcAft>
                      </a:pPr>
                      <a:r>
                        <a:rPr lang="es-ES" sz="1400" b="0" i="0" u="none" strike="noStrike" dirty="0">
                          <a:solidFill>
                            <a:srgbClr val="FF0000"/>
                          </a:solidFill>
                          <a:effectLst/>
                          <a:latin typeface="Century Gothic" panose="020B0502020202020204" pitchFamily="34" charset="0"/>
                        </a:rPr>
                        <a:t>a)</a:t>
                      </a:r>
                      <a:endParaRPr lang="es-ES" sz="1400" dirty="0">
                        <a:effectLst/>
                      </a:endParaRPr>
                    </a:p>
                    <a:p>
                      <a:pPr rtl="0" fontAlgn="t">
                        <a:spcBef>
                          <a:spcPts val="0"/>
                        </a:spcBef>
                        <a:spcAft>
                          <a:spcPts val="0"/>
                        </a:spcAft>
                      </a:pPr>
                      <a:r>
                        <a:rPr lang="es-ES" sz="1400" b="0" i="0" u="none" strike="noStrike" dirty="0">
                          <a:solidFill>
                            <a:srgbClr val="FF0000"/>
                          </a:solidFill>
                          <a:effectLst/>
                          <a:latin typeface="Century Gothic" panose="020B0502020202020204" pitchFamily="34" charset="0"/>
                        </a:rPr>
                        <a:t>Elaborar un producto que muestre los principales rasgos de la Conquista Española.  El producto es un </a:t>
                      </a:r>
                      <a:r>
                        <a:rPr lang="es-ES" sz="1400" b="1" i="0" u="none" strike="noStrike" dirty="0">
                          <a:solidFill>
                            <a:srgbClr val="FF0000"/>
                          </a:solidFill>
                          <a:effectLst/>
                          <a:latin typeface="Century Gothic" panose="020B0502020202020204" pitchFamily="34" charset="0"/>
                        </a:rPr>
                        <a:t>Códice</a:t>
                      </a:r>
                      <a:endParaRPr lang="es-ES" sz="1400" dirty="0">
                        <a:effectLst/>
                      </a:endParaRPr>
                    </a:p>
                    <a:p>
                      <a:pPr rtl="0" fontAlgn="t">
                        <a:spcBef>
                          <a:spcPts val="0"/>
                        </a:spcBef>
                        <a:spcAft>
                          <a:spcPts val="0"/>
                        </a:spcAft>
                      </a:pPr>
                      <a:r>
                        <a:rPr lang="es-ES" sz="1400" b="0" i="0" u="none" strike="noStrike" dirty="0">
                          <a:solidFill>
                            <a:srgbClr val="10253F"/>
                          </a:solidFill>
                          <a:effectLst/>
                          <a:latin typeface="Century Gothic" panose="020B0502020202020204" pitchFamily="34" charset="0"/>
                        </a:rPr>
                        <a:t>b)</a:t>
                      </a:r>
                      <a:endParaRPr lang="es-ES" sz="1400" dirty="0">
                        <a:effectLst/>
                      </a:endParaRPr>
                    </a:p>
                    <a:p>
                      <a:pPr rtl="0" fontAlgn="t">
                        <a:spcBef>
                          <a:spcPts val="0"/>
                        </a:spcBef>
                        <a:spcAft>
                          <a:spcPts val="0"/>
                        </a:spcAft>
                      </a:pPr>
                      <a:r>
                        <a:rPr lang="es-ES" sz="1400" b="0" i="0" u="none" strike="noStrike" dirty="0">
                          <a:solidFill>
                            <a:srgbClr val="10253F"/>
                          </a:solidFill>
                          <a:effectLst/>
                          <a:latin typeface="Century Gothic" panose="020B0502020202020204" pitchFamily="34" charset="0"/>
                        </a:rPr>
                        <a:t>La intención fue explicar por qué la primera guerra mundial fue como fue, por qué hubo tantos muertos, el papel de la tecnología ( los primeros aeroplanos) las reacciones de la sociedad ante dicho fenómeno humano, especialmente en el </a:t>
                      </a:r>
                      <a:endParaRPr lang="es-ES" sz="1400" dirty="0">
                        <a:effectLst/>
                      </a:endParaRPr>
                    </a:p>
                    <a:p>
                      <a:pPr rtl="0" fontAlgn="t">
                        <a:spcBef>
                          <a:spcPts val="0"/>
                        </a:spcBef>
                        <a:spcAft>
                          <a:spcPts val="0"/>
                        </a:spcAft>
                      </a:pPr>
                      <a:r>
                        <a:rPr lang="es-ES" sz="1400" b="0" i="0" u="none" strike="noStrike" dirty="0">
                          <a:solidFill>
                            <a:srgbClr val="10253F"/>
                          </a:solidFill>
                          <a:effectLst/>
                          <a:latin typeface="Century Gothic" panose="020B0502020202020204" pitchFamily="34" charset="0"/>
                        </a:rPr>
                        <a:t>arte y lo que se presentaba por aquellos momentos, como lo fue la vanguardia del futurismo, que además pugnaba y celebraba los avances tecnológicos dentro de su manifiesto.</a:t>
                      </a:r>
                      <a:endParaRPr lang="es-ES" sz="1400" dirty="0">
                        <a:effectLst/>
                      </a:endParaRPr>
                    </a:p>
                    <a:p>
                      <a:pPr rtl="0" fontAlgn="t">
                        <a:spcBef>
                          <a:spcPts val="0"/>
                        </a:spcBef>
                        <a:spcAft>
                          <a:spcPts val="0"/>
                        </a:spcAft>
                      </a:pPr>
                      <a:r>
                        <a:rPr lang="es-ES" sz="1400" b="1" i="0" u="none" strike="noStrike" dirty="0">
                          <a:solidFill>
                            <a:srgbClr val="10253F"/>
                          </a:solidFill>
                          <a:effectLst/>
                          <a:latin typeface="Century Gothic" panose="020B0502020202020204" pitchFamily="34" charset="0"/>
                        </a:rPr>
                        <a:t>c)    A través de la investigación  y la aplicación tecnológica y científica,. </a:t>
                      </a:r>
                      <a:endParaRPr lang="es-ES" sz="1400" dirty="0">
                        <a:effectLst/>
                      </a:endParaRPr>
                    </a:p>
                    <a:p>
                      <a:pPr fontAlgn="t"/>
                      <a:br>
                        <a:rPr lang="es-ES" sz="1400" dirty="0">
                          <a:effectLst/>
                        </a:rPr>
                      </a:br>
                      <a:endParaRPr lang="es-ES"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129733212"/>
                  </a:ext>
                </a:extLst>
              </a:tr>
            </a:tbl>
          </a:graphicData>
        </a:graphic>
      </p:graphicFrame>
      <p:sp>
        <p:nvSpPr>
          <p:cNvPr id="5" name="Rectangle 1">
            <a:extLst>
              <a:ext uri="{FF2B5EF4-FFF2-40B4-BE49-F238E27FC236}">
                <a16:creationId xmlns:a16="http://schemas.microsoft.com/office/drawing/2014/main" id="{92B9113E-8FAA-45C6-BE09-73957F1ABDBE}"/>
              </a:ext>
            </a:extLst>
          </p:cNvPr>
          <p:cNvSpPr>
            <a:spLocks noChangeArrowheads="1"/>
          </p:cNvSpPr>
          <p:nvPr/>
        </p:nvSpPr>
        <p:spPr bwMode="auto">
          <a:xfrm>
            <a:off x="1738313" y="19621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372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E711251F-A059-4555-A831-56F85E94ED37}"/>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2631BE4B-D351-405D-96AD-06D45F1FB71F}"/>
              </a:ext>
            </a:extLst>
          </p:cNvPr>
          <p:cNvSpPr>
            <a:spLocks noGrp="1"/>
          </p:cNvSpPr>
          <p:nvPr>
            <p:ph type="sldNum" sz="quarter" idx="12"/>
          </p:nvPr>
        </p:nvSpPr>
        <p:spPr/>
        <p:txBody>
          <a:bodyPr/>
          <a:lstStyle/>
          <a:p>
            <a:fld id="{6003A4DE-F395-41D8-AE1A-030530CBC762}" type="slidenum">
              <a:rPr lang="es-ES" smtClean="0"/>
              <a:t>18</a:t>
            </a:fld>
            <a:endParaRPr lang="es-ES"/>
          </a:p>
        </p:txBody>
      </p:sp>
      <p:graphicFrame>
        <p:nvGraphicFramePr>
          <p:cNvPr id="4" name="Tabla 3">
            <a:extLst>
              <a:ext uri="{FF2B5EF4-FFF2-40B4-BE49-F238E27FC236}">
                <a16:creationId xmlns:a16="http://schemas.microsoft.com/office/drawing/2014/main" id="{71529324-DFEB-4F2E-94CA-DA573691141E}"/>
              </a:ext>
            </a:extLst>
          </p:cNvPr>
          <p:cNvGraphicFramePr>
            <a:graphicFrameLocks noGrp="1"/>
          </p:cNvGraphicFramePr>
          <p:nvPr>
            <p:extLst>
              <p:ext uri="{D42A27DB-BD31-4B8C-83A1-F6EECF244321}">
                <p14:modId xmlns:p14="http://schemas.microsoft.com/office/powerpoint/2010/main" val="3011861274"/>
              </p:ext>
            </p:extLst>
          </p:nvPr>
        </p:nvGraphicFramePr>
        <p:xfrm>
          <a:off x="1868616" y="1825625"/>
          <a:ext cx="8454768" cy="5955178"/>
        </p:xfrm>
        <a:graphic>
          <a:graphicData uri="http://schemas.openxmlformats.org/drawingml/2006/table">
            <a:tbl>
              <a:tblPr/>
              <a:tblGrid>
                <a:gridCol w="8454768">
                  <a:extLst>
                    <a:ext uri="{9D8B030D-6E8A-4147-A177-3AD203B41FA5}">
                      <a16:colId xmlns:a16="http://schemas.microsoft.com/office/drawing/2014/main" val="2746496758"/>
                    </a:ext>
                  </a:extLst>
                </a:gridCol>
              </a:tblGrid>
              <a:tr h="4351338">
                <a:tc>
                  <a:txBody>
                    <a:bodyPr/>
                    <a:lstStyle/>
                    <a:p>
                      <a:pPr marR="114300" algn="just" rtl="0" fontAlgn="base">
                        <a:spcBef>
                          <a:spcPts val="0"/>
                        </a:spcBef>
                        <a:spcAft>
                          <a:spcPts val="0"/>
                        </a:spcAft>
                        <a:buFont typeface="+mj-lt"/>
                        <a:buAutoNum type="arabicPeriod"/>
                      </a:pPr>
                      <a:r>
                        <a:rPr lang="es-ES" sz="1600" b="0" i="0" u="none" strike="noStrike" dirty="0">
                          <a:solidFill>
                            <a:srgbClr val="FF0000"/>
                          </a:solidFill>
                          <a:effectLst/>
                          <a:latin typeface="Century Gothic" panose="020B0502020202020204" pitchFamily="34" charset="0"/>
                        </a:rPr>
                        <a:t>Mejorar el rendimiento escolar del alumno, mediante la elaboración de un códice que sintetice las características más importantes de la Conquista. Es decir, mediante imágenes y grafías que ilustren las palabras. </a:t>
                      </a:r>
                    </a:p>
                    <a:p>
                      <a:pPr marR="114300" algn="just" rtl="0" fontAlgn="t">
                        <a:spcBef>
                          <a:spcPts val="370"/>
                        </a:spcBef>
                        <a:spcAft>
                          <a:spcPts val="0"/>
                        </a:spcAft>
                      </a:pPr>
                      <a:br>
                        <a:rPr lang="es-ES" sz="1600" dirty="0">
                          <a:effectLst/>
                        </a:rPr>
                      </a:br>
                      <a:r>
                        <a:rPr lang="es-ES" sz="1600" b="0" i="0" u="none" strike="noStrike" dirty="0">
                          <a:solidFill>
                            <a:srgbClr val="000000"/>
                          </a:solidFill>
                          <a:effectLst/>
                          <a:latin typeface="Century Gothic" panose="020B0502020202020204" pitchFamily="34" charset="0"/>
                        </a:rPr>
                        <a:t>b) </a:t>
                      </a:r>
                      <a:r>
                        <a:rPr lang="es-ES" sz="1600" b="0" i="0" u="none" strike="noStrike" dirty="0">
                          <a:solidFill>
                            <a:srgbClr val="10253F"/>
                          </a:solidFill>
                          <a:effectLst/>
                          <a:latin typeface="Century Gothic" panose="020B0502020202020204" pitchFamily="34" charset="0"/>
                        </a:rPr>
                        <a:t>Que los alumnos contrasten perspectivas sobre un tema que les fuese atractivo a los alumnos y que así logren entender sus dimensiones y conecten los distintos puntos de encuentro, para con ello logren una comprensión más profunda del dicho fenómeno histórico. </a:t>
                      </a:r>
                      <a:endParaRPr lang="es-ES" sz="1600" dirty="0">
                        <a:effectLst/>
                      </a:endParaRPr>
                    </a:p>
                    <a:p>
                      <a:pPr marR="114300" algn="just" rtl="0" fontAlgn="t">
                        <a:spcBef>
                          <a:spcPts val="370"/>
                        </a:spcBef>
                        <a:spcAft>
                          <a:spcPts val="0"/>
                        </a:spcAft>
                      </a:pPr>
                      <a:br>
                        <a:rPr lang="es-ES" sz="1600" dirty="0">
                          <a:effectLst/>
                        </a:rPr>
                      </a:br>
                      <a:r>
                        <a:rPr lang="es-ES" sz="1600" b="1" i="0" u="none" strike="noStrike" dirty="0">
                          <a:solidFill>
                            <a:srgbClr val="10253F"/>
                          </a:solidFill>
                          <a:effectLst/>
                          <a:latin typeface="Century Gothic" panose="020B0502020202020204" pitchFamily="34" charset="0"/>
                        </a:rPr>
                        <a:t>c)Comprender la importancia social de la creación de tecnología médica dirigida a resolver problemas que se identifican a través del estudio epidemiológico de la población mexicana y se resuelven a través de la comprensión especializada de las patologías relevantes para el sector Salud que permitan bocetar diseños de instrumentos y dispositivos médicos que constituyan una propuesta tecnológica rentable</a:t>
                      </a:r>
                      <a:endParaRPr lang="es-ES" sz="1600" dirty="0">
                        <a:effectLst/>
                      </a:endParaRPr>
                    </a:p>
                    <a:p>
                      <a:pPr fontAlgn="t"/>
                      <a:br>
                        <a:rPr lang="es-ES" sz="1700" dirty="0">
                          <a:effectLst/>
                        </a:rPr>
                      </a:br>
                      <a:br>
                        <a:rPr lang="es-ES" sz="1700" dirty="0">
                          <a:effectLst/>
                        </a:rPr>
                      </a:br>
                      <a:br>
                        <a:rPr lang="es-ES" sz="1700" dirty="0">
                          <a:effectLst/>
                        </a:rPr>
                      </a:br>
                      <a:br>
                        <a:rPr lang="es-ES" sz="1700" dirty="0">
                          <a:effectLst/>
                        </a:rPr>
                      </a:br>
                      <a:br>
                        <a:rPr lang="es-ES" sz="1700" dirty="0">
                          <a:effectLst/>
                        </a:rPr>
                      </a:br>
                      <a:br>
                        <a:rPr lang="es-ES" sz="1700" dirty="0">
                          <a:effectLst/>
                        </a:rPr>
                      </a:br>
                      <a:br>
                        <a:rPr lang="es-ES" sz="1700" dirty="0">
                          <a:effectLst/>
                        </a:rPr>
                      </a:br>
                      <a:endParaRPr lang="es-ES" sz="1700" dirty="0">
                        <a:effectLst/>
                      </a:endParaRPr>
                    </a:p>
                  </a:txBody>
                  <a:tcPr marL="61669" marR="61669" marT="61669" marB="61669">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extLst>
                  <a:ext uri="{0D108BD9-81ED-4DB2-BD59-A6C34878D82A}">
                    <a16:rowId xmlns:a16="http://schemas.microsoft.com/office/drawing/2014/main" val="2081850857"/>
                  </a:ext>
                </a:extLst>
              </a:tr>
            </a:tbl>
          </a:graphicData>
        </a:graphic>
      </p:graphicFrame>
      <p:sp>
        <p:nvSpPr>
          <p:cNvPr id="5" name="Rectangle 1">
            <a:extLst>
              <a:ext uri="{FF2B5EF4-FFF2-40B4-BE49-F238E27FC236}">
                <a16:creationId xmlns:a16="http://schemas.microsoft.com/office/drawing/2014/main" id="{1D53929E-2EF0-4A69-8B0F-51AE496BF1F5}"/>
              </a:ext>
            </a:extLst>
          </p:cNvPr>
          <p:cNvSpPr>
            <a:spLocks noChangeArrowheads="1"/>
          </p:cNvSpPr>
          <p:nvPr/>
        </p:nvSpPr>
        <p:spPr bwMode="auto">
          <a:xfrm>
            <a:off x="1868488"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a:ln>
                  <a:noFill/>
                </a:ln>
                <a:solidFill>
                  <a:srgbClr val="000000"/>
                </a:solidFill>
                <a:effectLst/>
                <a:latin typeface="Century Gothic" panose="020B0502020202020204" pitchFamily="34" charset="0"/>
              </a:rPr>
              <a:t>III. Objetivo general del proyecto.</a:t>
            </a:r>
            <a:r>
              <a:rPr kumimoji="0" lang="es-ES" altLang="es-ES" sz="1100" b="1" i="0" u="none" strike="noStrike" cap="none" normalizeH="0" baseline="0">
                <a:ln>
                  <a:noFill/>
                </a:ln>
                <a:solidFill>
                  <a:srgbClr val="3C78D8"/>
                </a:solidFill>
                <a:effectLst/>
                <a:latin typeface="Century Gothic" panose="020B0502020202020204" pitchFamily="34" charset="0"/>
              </a:rPr>
              <a:t> Toma en cuenta a todas las asignaturas  involucradas.</a:t>
            </a:r>
            <a:endParaRPr kumimoji="0" lang="es-ES" altLang="es-E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2526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638A9C35-D109-4EBF-98CA-A7320F4A43F1}"/>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51DE181F-CDE9-4C4C-AC22-8A9456B2B4A9}"/>
              </a:ext>
            </a:extLst>
          </p:cNvPr>
          <p:cNvSpPr>
            <a:spLocks noGrp="1"/>
          </p:cNvSpPr>
          <p:nvPr>
            <p:ph type="sldNum" sz="quarter" idx="12"/>
          </p:nvPr>
        </p:nvSpPr>
        <p:spPr/>
        <p:txBody>
          <a:bodyPr/>
          <a:lstStyle/>
          <a:p>
            <a:fld id="{6003A4DE-F395-41D8-AE1A-030530CBC762}" type="slidenum">
              <a:rPr lang="es-ES" smtClean="0"/>
              <a:t>19</a:t>
            </a:fld>
            <a:endParaRPr lang="es-ES"/>
          </a:p>
        </p:txBody>
      </p:sp>
      <p:graphicFrame>
        <p:nvGraphicFramePr>
          <p:cNvPr id="4" name="Tabla 3">
            <a:extLst>
              <a:ext uri="{FF2B5EF4-FFF2-40B4-BE49-F238E27FC236}">
                <a16:creationId xmlns:a16="http://schemas.microsoft.com/office/drawing/2014/main" id="{E0B984F7-EB94-4B60-A4AA-C01669274385}"/>
              </a:ext>
            </a:extLst>
          </p:cNvPr>
          <p:cNvGraphicFramePr>
            <a:graphicFrameLocks noGrp="1"/>
          </p:cNvGraphicFramePr>
          <p:nvPr>
            <p:extLst>
              <p:ext uri="{D42A27DB-BD31-4B8C-83A1-F6EECF244321}">
                <p14:modId xmlns:p14="http://schemas.microsoft.com/office/powerpoint/2010/main" val="88798021"/>
              </p:ext>
            </p:extLst>
          </p:nvPr>
        </p:nvGraphicFramePr>
        <p:xfrm>
          <a:off x="914400" y="517358"/>
          <a:ext cx="9769640" cy="6612703"/>
        </p:xfrm>
        <a:graphic>
          <a:graphicData uri="http://schemas.openxmlformats.org/drawingml/2006/table">
            <a:tbl>
              <a:tblPr/>
              <a:tblGrid>
                <a:gridCol w="2212599">
                  <a:extLst>
                    <a:ext uri="{9D8B030D-6E8A-4147-A177-3AD203B41FA5}">
                      <a16:colId xmlns:a16="http://schemas.microsoft.com/office/drawing/2014/main" val="381055420"/>
                    </a:ext>
                  </a:extLst>
                </a:gridCol>
                <a:gridCol w="2340865">
                  <a:extLst>
                    <a:ext uri="{9D8B030D-6E8A-4147-A177-3AD203B41FA5}">
                      <a16:colId xmlns:a16="http://schemas.microsoft.com/office/drawing/2014/main" val="949402334"/>
                    </a:ext>
                  </a:extLst>
                </a:gridCol>
                <a:gridCol w="2319487">
                  <a:extLst>
                    <a:ext uri="{9D8B030D-6E8A-4147-A177-3AD203B41FA5}">
                      <a16:colId xmlns:a16="http://schemas.microsoft.com/office/drawing/2014/main" val="25787753"/>
                    </a:ext>
                  </a:extLst>
                </a:gridCol>
                <a:gridCol w="2896689">
                  <a:extLst>
                    <a:ext uri="{9D8B030D-6E8A-4147-A177-3AD203B41FA5}">
                      <a16:colId xmlns:a16="http://schemas.microsoft.com/office/drawing/2014/main" val="3546067186"/>
                    </a:ext>
                  </a:extLst>
                </a:gridCol>
              </a:tblGrid>
              <a:tr h="676735">
                <a:tc>
                  <a:txBody>
                    <a:bodyPr/>
                    <a:lstStyle/>
                    <a:p>
                      <a:pPr algn="ctr" rtl="0" fontAlgn="t">
                        <a:spcBef>
                          <a:spcPts val="0"/>
                        </a:spcBef>
                        <a:spcAft>
                          <a:spcPts val="0"/>
                        </a:spcAft>
                      </a:pPr>
                      <a:r>
                        <a:rPr lang="es-ES" sz="1200" b="1" i="0" u="none" strike="noStrike">
                          <a:solidFill>
                            <a:srgbClr val="000000"/>
                          </a:solidFill>
                          <a:effectLst/>
                          <a:latin typeface="Century Gothic" panose="020B0502020202020204" pitchFamily="34" charset="0"/>
                        </a:rPr>
                        <a:t>Disciplinas:</a:t>
                      </a:r>
                      <a:endParaRPr lang="es-ES" sz="1200">
                        <a:effectLst/>
                      </a:endParaRPr>
                    </a:p>
                  </a:txBody>
                  <a:tcPr marL="41904" marR="41904" marT="41904" marB="41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ES" sz="1200" b="1" i="0" u="none" strike="noStrike">
                          <a:solidFill>
                            <a:srgbClr val="000000"/>
                          </a:solidFill>
                          <a:effectLst/>
                          <a:latin typeface="Century Gothic" panose="020B0502020202020204" pitchFamily="34" charset="0"/>
                        </a:rPr>
                        <a:t>Disciplina 1. b) Historia</a:t>
                      </a:r>
                      <a:endParaRPr lang="es-ES" sz="1200">
                        <a:effectLst/>
                      </a:endParaRPr>
                    </a:p>
                  </a:txBody>
                  <a:tcPr marL="41904" marR="41904" marT="41904" marB="41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s-ES" sz="1200" b="1" i="0" u="none" strike="noStrike">
                          <a:solidFill>
                            <a:srgbClr val="000000"/>
                          </a:solidFill>
                          <a:effectLst/>
                          <a:latin typeface="Century Gothic" panose="020B0502020202020204" pitchFamily="34" charset="0"/>
                        </a:rPr>
                        <a:t>Disciplina 2. b) Física</a:t>
                      </a:r>
                      <a:endParaRPr lang="es-ES" sz="1200">
                        <a:effectLst/>
                      </a:endParaRPr>
                    </a:p>
                  </a:txBody>
                  <a:tcPr marL="41904" marR="41904" marT="41904" marB="41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s-ES" sz="1200" b="1" i="0" u="none" strike="noStrike">
                          <a:solidFill>
                            <a:srgbClr val="000000"/>
                          </a:solidFill>
                          <a:effectLst/>
                          <a:latin typeface="Century Gothic" panose="020B0502020202020204" pitchFamily="34" charset="0"/>
                        </a:rPr>
                        <a:t>Disciplina 3. c) Lengua y Literatura</a:t>
                      </a:r>
                      <a:endParaRPr lang="es-ES" sz="1200">
                        <a:effectLst/>
                      </a:endParaRPr>
                    </a:p>
                  </a:txBody>
                  <a:tcPr marL="41904" marR="41904" marT="41904" marB="41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2437318658"/>
                  </a:ext>
                </a:extLst>
              </a:tr>
              <a:tr h="4825706">
                <a:tc>
                  <a:txBody>
                    <a:bodyPr/>
                    <a:lstStyle/>
                    <a:p>
                      <a:pPr rtl="0" fontAlgn="t">
                        <a:spcBef>
                          <a:spcPts val="0"/>
                        </a:spcBef>
                        <a:spcAft>
                          <a:spcPts val="0"/>
                        </a:spcAft>
                      </a:pPr>
                      <a:r>
                        <a:rPr lang="es-ES" sz="1200" b="1" i="0" u="none" strike="noStrike">
                          <a:solidFill>
                            <a:srgbClr val="000000"/>
                          </a:solidFill>
                          <a:effectLst/>
                          <a:latin typeface="Century Gothic" panose="020B0502020202020204" pitchFamily="34" charset="0"/>
                        </a:rPr>
                        <a:t>1. Contenidos / Temas</a:t>
                      </a:r>
                      <a:endParaRPr lang="es-ES" sz="1200">
                        <a:effectLst/>
                      </a:endParaRPr>
                    </a:p>
                    <a:p>
                      <a:pPr rtl="0" fontAlgn="t">
                        <a:spcBef>
                          <a:spcPts val="0"/>
                        </a:spcBef>
                        <a:spcAft>
                          <a:spcPts val="0"/>
                        </a:spcAft>
                      </a:pPr>
                      <a:r>
                        <a:rPr lang="es-ES" sz="1200" b="1" i="0" u="none" strike="noStrike">
                          <a:solidFill>
                            <a:srgbClr val="000000"/>
                          </a:solidFill>
                          <a:effectLst/>
                          <a:latin typeface="Century Gothic" panose="020B0502020202020204" pitchFamily="34" charset="0"/>
                        </a:rPr>
                        <a:t>    involucrados.</a:t>
                      </a:r>
                      <a:endParaRPr lang="es-ES" sz="1200">
                        <a:effectLst/>
                      </a:endParaRPr>
                    </a:p>
                    <a:p>
                      <a:pPr marL="204470" rtl="0" fontAlgn="t">
                        <a:spcBef>
                          <a:spcPts val="0"/>
                        </a:spcBef>
                        <a:spcAft>
                          <a:spcPts val="0"/>
                        </a:spcAft>
                      </a:pPr>
                      <a:r>
                        <a:rPr lang="es-ES" sz="1200" b="0" i="0" u="none" strike="noStrike">
                          <a:solidFill>
                            <a:srgbClr val="000000"/>
                          </a:solidFill>
                          <a:effectLst/>
                          <a:latin typeface="Century Gothic" panose="020B0502020202020204" pitchFamily="34" charset="0"/>
                        </a:rPr>
                        <a:t>Temas y contenidos  del programa, que se consideran.</a:t>
                      </a:r>
                      <a:endParaRPr lang="es-ES" sz="1200">
                        <a:effectLst/>
                      </a:endParaRPr>
                    </a:p>
                  </a:txBody>
                  <a:tcPr marL="41904" marR="41904" marT="41904" marB="41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s-ES" sz="1200" b="0" i="0" u="none" strike="noStrike">
                          <a:solidFill>
                            <a:srgbClr val="FF0000"/>
                          </a:solidFill>
                          <a:effectLst/>
                          <a:latin typeface="Century Gothic" panose="020B0502020202020204" pitchFamily="34" charset="0"/>
                        </a:rPr>
                        <a:t>a) (Diseño gráfico) Utilizan la aplicación Grafio. Sin embargo es una herramienta que funcionó para los docentes.</a:t>
                      </a:r>
                      <a:endParaRPr lang="es-ES" sz="1200">
                        <a:effectLst/>
                      </a:endParaRPr>
                    </a:p>
                    <a:p>
                      <a:pPr rtl="0" fontAlgn="t">
                        <a:spcBef>
                          <a:spcPts val="0"/>
                        </a:spcBef>
                        <a:spcAft>
                          <a:spcPts val="0"/>
                        </a:spcAft>
                      </a:pPr>
                      <a:br>
                        <a:rPr lang="es-ES" sz="1200">
                          <a:effectLst/>
                        </a:rPr>
                      </a:br>
                      <a:r>
                        <a:rPr lang="es-ES" sz="1200" b="0" i="0" u="none" strike="noStrike">
                          <a:solidFill>
                            <a:srgbClr val="20124D"/>
                          </a:solidFill>
                          <a:effectLst/>
                          <a:latin typeface="Century Gothic" panose="020B0502020202020204" pitchFamily="34" charset="0"/>
                        </a:rPr>
                        <a:t>b)</a:t>
                      </a:r>
                      <a:endParaRPr lang="es-ES" sz="1200">
                        <a:effectLst/>
                      </a:endParaRPr>
                    </a:p>
                    <a:p>
                      <a:pPr rtl="0" fontAlgn="t">
                        <a:spcBef>
                          <a:spcPts val="0"/>
                        </a:spcBef>
                        <a:spcAft>
                          <a:spcPts val="0"/>
                        </a:spcAft>
                      </a:pPr>
                      <a:r>
                        <a:rPr lang="es-ES" sz="1200" b="0" i="0" u="none" strike="noStrike">
                          <a:solidFill>
                            <a:srgbClr val="20124D"/>
                          </a:solidFill>
                          <a:effectLst/>
                          <a:latin typeface="Century Gothic" panose="020B0502020202020204" pitchFamily="34" charset="0"/>
                        </a:rPr>
                        <a:t>-Causas económicas, políticas, sociales y económicas de la Primera Guerra Mundial.</a:t>
                      </a:r>
                      <a:endParaRPr lang="es-ES" sz="1200">
                        <a:effectLst/>
                      </a:endParaRPr>
                    </a:p>
                    <a:p>
                      <a:pPr rtl="0" fontAlgn="t">
                        <a:spcBef>
                          <a:spcPts val="0"/>
                        </a:spcBef>
                        <a:spcAft>
                          <a:spcPts val="0"/>
                        </a:spcAft>
                      </a:pPr>
                      <a:r>
                        <a:rPr lang="es-ES" sz="1200" b="0" i="0" u="none" strike="noStrike">
                          <a:solidFill>
                            <a:srgbClr val="20124D"/>
                          </a:solidFill>
                          <a:effectLst/>
                          <a:latin typeface="Century Gothic" panose="020B0502020202020204" pitchFamily="34" charset="0"/>
                        </a:rPr>
                        <a:t>-Concepto de “Guerra Total”</a:t>
                      </a:r>
                      <a:endParaRPr lang="es-ES" sz="1200">
                        <a:effectLst/>
                      </a:endParaRPr>
                    </a:p>
                    <a:p>
                      <a:pPr rtl="0" fontAlgn="t">
                        <a:spcBef>
                          <a:spcPts val="0"/>
                        </a:spcBef>
                        <a:spcAft>
                          <a:spcPts val="0"/>
                        </a:spcAft>
                      </a:pPr>
                      <a:r>
                        <a:rPr lang="es-ES" sz="1200" b="0" i="0" u="none" strike="noStrike">
                          <a:solidFill>
                            <a:srgbClr val="20124D"/>
                          </a:solidFill>
                          <a:effectLst/>
                          <a:latin typeface="Century Gothic" panose="020B0502020202020204" pitchFamily="34" charset="0"/>
                        </a:rPr>
                        <a:t>-Desarrollo de la Primera Guerra Mundial</a:t>
                      </a:r>
                      <a:endParaRPr lang="es-ES" sz="1200">
                        <a:effectLst/>
                      </a:endParaRPr>
                    </a:p>
                    <a:p>
                      <a:pPr rtl="0" fontAlgn="t">
                        <a:spcBef>
                          <a:spcPts val="0"/>
                        </a:spcBef>
                        <a:spcAft>
                          <a:spcPts val="0"/>
                        </a:spcAft>
                      </a:pPr>
                      <a:r>
                        <a:rPr lang="es-ES" sz="1200" b="0" i="0" u="none" strike="noStrike">
                          <a:solidFill>
                            <a:srgbClr val="20124D"/>
                          </a:solidFill>
                          <a:effectLst/>
                          <a:latin typeface="Century Gothic" panose="020B0502020202020204" pitchFamily="34" charset="0"/>
                        </a:rPr>
                        <a:t>- Conscecuencias económicas, políticas sociales y económicas de la Primera Guerra Mundial.</a:t>
                      </a:r>
                      <a:endParaRPr lang="es-ES" sz="1200">
                        <a:effectLst/>
                      </a:endParaRPr>
                    </a:p>
                    <a:p>
                      <a:pPr rtl="0" fontAlgn="t">
                        <a:spcBef>
                          <a:spcPts val="0"/>
                        </a:spcBef>
                        <a:spcAft>
                          <a:spcPts val="0"/>
                        </a:spcAft>
                      </a:pPr>
                      <a:br>
                        <a:rPr lang="es-ES" sz="1200">
                          <a:effectLst/>
                        </a:rPr>
                      </a:br>
                      <a:r>
                        <a:rPr lang="es-ES" sz="1200" b="1" i="0" u="none" strike="noStrike">
                          <a:solidFill>
                            <a:srgbClr val="000000"/>
                          </a:solidFill>
                          <a:effectLst/>
                          <a:latin typeface="Century Gothic" panose="020B0502020202020204" pitchFamily="34" charset="0"/>
                        </a:rPr>
                        <a:t>c) Comprender la fisiología de cuerpo humano, en específico de la zona que se esté estudiando</a:t>
                      </a:r>
                      <a:endParaRPr lang="es-ES" sz="1200">
                        <a:effectLst/>
                      </a:endParaRPr>
                    </a:p>
                    <a:p>
                      <a:pPr rtl="0" fontAlgn="t">
                        <a:spcBef>
                          <a:spcPts val="0"/>
                        </a:spcBef>
                        <a:spcAft>
                          <a:spcPts val="0"/>
                        </a:spcAft>
                      </a:pPr>
                      <a:r>
                        <a:rPr lang="es-ES" sz="1200" b="1" i="0" u="none" strike="noStrike">
                          <a:solidFill>
                            <a:srgbClr val="000000"/>
                          </a:solidFill>
                          <a:effectLst/>
                          <a:latin typeface="Century Gothic" panose="020B0502020202020204" pitchFamily="34" charset="0"/>
                        </a:rPr>
                        <a:t>Comprender las bases de la física médica que se deben manejar para inventar prototipos médicos funcionales.</a:t>
                      </a:r>
                      <a:endParaRPr lang="es-ES" sz="1200">
                        <a:effectLst/>
                      </a:endParaRPr>
                    </a:p>
                    <a:p>
                      <a:pPr fontAlgn="t"/>
                      <a:br>
                        <a:rPr lang="es-ES" sz="1200">
                          <a:effectLst/>
                        </a:rPr>
                      </a:br>
                      <a:br>
                        <a:rPr lang="es-ES" sz="1200">
                          <a:effectLst/>
                        </a:rPr>
                      </a:br>
                      <a:br>
                        <a:rPr lang="es-ES" sz="1200">
                          <a:effectLst/>
                        </a:rPr>
                      </a:br>
                      <a:endParaRPr lang="es-ES" sz="1200">
                        <a:effectLst/>
                      </a:endParaRPr>
                    </a:p>
                  </a:txBody>
                  <a:tcPr marL="41904" marR="41904" marT="41904" marB="41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a:solidFill>
                            <a:srgbClr val="FF0000"/>
                          </a:solidFill>
                          <a:effectLst/>
                          <a:latin typeface="Century Gothic" panose="020B0502020202020204" pitchFamily="34" charset="0"/>
                        </a:rPr>
                        <a:t>a) (Historia) La conquista de Mesoamérica, </a:t>
                      </a:r>
                      <a:r>
                        <a:rPr lang="es-ES" sz="1200" b="0" i="0" u="none" strike="noStrike">
                          <a:solidFill>
                            <a:srgbClr val="254061"/>
                          </a:solidFill>
                          <a:effectLst/>
                          <a:latin typeface="Century Gothic" panose="020B0502020202020204" pitchFamily="34" charset="0"/>
                        </a:rPr>
                        <a:t>b)</a:t>
                      </a:r>
                      <a:endParaRPr lang="es-ES" sz="1200">
                        <a:effectLst/>
                      </a:endParaRPr>
                    </a:p>
                    <a:p>
                      <a:pPr rtl="0" fontAlgn="t">
                        <a:spcBef>
                          <a:spcPts val="0"/>
                        </a:spcBef>
                        <a:spcAft>
                          <a:spcPts val="0"/>
                        </a:spcAft>
                      </a:pPr>
                      <a:r>
                        <a:rPr lang="es-ES" sz="1200" b="0" i="0" u="none" strike="noStrike">
                          <a:solidFill>
                            <a:srgbClr val="254061"/>
                          </a:solidFill>
                          <a:effectLst/>
                          <a:latin typeface="Century Gothic" panose="020B0502020202020204" pitchFamily="34" charset="0"/>
                        </a:rPr>
                        <a:t>-Introducción a la física del vuelo.</a:t>
                      </a:r>
                      <a:endParaRPr lang="es-ES" sz="1200">
                        <a:effectLst/>
                      </a:endParaRPr>
                    </a:p>
                    <a:p>
                      <a:pPr rtl="0" fontAlgn="t">
                        <a:spcBef>
                          <a:spcPts val="0"/>
                        </a:spcBef>
                        <a:spcAft>
                          <a:spcPts val="0"/>
                        </a:spcAft>
                      </a:pPr>
                      <a:r>
                        <a:rPr lang="es-ES" sz="1200" b="0" i="0" u="none" strike="noStrike">
                          <a:solidFill>
                            <a:srgbClr val="254061"/>
                          </a:solidFill>
                          <a:effectLst/>
                          <a:latin typeface="Century Gothic" panose="020B0502020202020204" pitchFamily="34" charset="0"/>
                        </a:rPr>
                        <a:t>-Caída libre.</a:t>
                      </a:r>
                      <a:endParaRPr lang="es-ES" sz="1200">
                        <a:effectLst/>
                      </a:endParaRPr>
                    </a:p>
                    <a:p>
                      <a:pPr rtl="0" fontAlgn="t">
                        <a:spcBef>
                          <a:spcPts val="0"/>
                        </a:spcBef>
                        <a:spcAft>
                          <a:spcPts val="0"/>
                        </a:spcAft>
                      </a:pPr>
                      <a:r>
                        <a:rPr lang="es-ES" sz="1200" b="0" i="0" u="none" strike="noStrike">
                          <a:solidFill>
                            <a:srgbClr val="254061"/>
                          </a:solidFill>
                          <a:effectLst/>
                          <a:latin typeface="Century Gothic" panose="020B0502020202020204" pitchFamily="34" charset="0"/>
                        </a:rPr>
                        <a:t>-Fuerza de empuje.</a:t>
                      </a:r>
                      <a:endParaRPr lang="es-ES" sz="1200">
                        <a:effectLst/>
                      </a:endParaRPr>
                    </a:p>
                    <a:p>
                      <a:pPr rtl="0" fontAlgn="t">
                        <a:spcBef>
                          <a:spcPts val="0"/>
                        </a:spcBef>
                        <a:spcAft>
                          <a:spcPts val="0"/>
                        </a:spcAft>
                      </a:pPr>
                      <a:r>
                        <a:rPr lang="es-ES" sz="1200" b="0" i="0" u="none" strike="noStrike">
                          <a:solidFill>
                            <a:srgbClr val="254061"/>
                          </a:solidFill>
                          <a:effectLst/>
                          <a:latin typeface="Century Gothic" panose="020B0502020202020204" pitchFamily="34" charset="0"/>
                        </a:rPr>
                        <a:t>-Equilibrio de fuerzas.</a:t>
                      </a:r>
                      <a:endParaRPr lang="es-ES" sz="1200">
                        <a:effectLst/>
                      </a:endParaRPr>
                    </a:p>
                    <a:p>
                      <a:pPr rtl="0" fontAlgn="t">
                        <a:spcBef>
                          <a:spcPts val="0"/>
                        </a:spcBef>
                        <a:spcAft>
                          <a:spcPts val="0"/>
                        </a:spcAft>
                      </a:pPr>
                      <a:r>
                        <a:rPr lang="es-ES" sz="1200" b="0" i="0" u="none" strike="noStrike">
                          <a:solidFill>
                            <a:srgbClr val="254061"/>
                          </a:solidFill>
                          <a:effectLst/>
                          <a:latin typeface="Century Gothic" panose="020B0502020202020204" pitchFamily="34" charset="0"/>
                        </a:rPr>
                        <a:t>-Momentum</a:t>
                      </a:r>
                      <a:endParaRPr lang="es-ES" sz="1200">
                        <a:effectLst/>
                      </a:endParaRPr>
                    </a:p>
                    <a:p>
                      <a:pPr rtl="0" fontAlgn="t">
                        <a:spcBef>
                          <a:spcPts val="0"/>
                        </a:spcBef>
                        <a:spcAft>
                          <a:spcPts val="0"/>
                        </a:spcAft>
                      </a:pPr>
                      <a:br>
                        <a:rPr lang="es-ES" sz="1200">
                          <a:effectLst/>
                        </a:rPr>
                      </a:br>
                      <a:r>
                        <a:rPr lang="es-ES" sz="1200" b="1" i="0" u="none" strike="noStrike">
                          <a:solidFill>
                            <a:srgbClr val="254061"/>
                          </a:solidFill>
                          <a:effectLst/>
                          <a:latin typeface="Century Gothic" panose="020B0502020202020204" pitchFamily="34" charset="0"/>
                        </a:rPr>
                        <a:t>c)a) Comprender y analizar diferentes tipos de texto y fuentes</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b) Búsqueda de información específica en fuentes especializadas</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c) Lectura de comprensión</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d) Uso del ensayo como medio de expresión de ideas controversiales</a:t>
                      </a:r>
                      <a:endParaRPr lang="es-ES" sz="1200">
                        <a:effectLst/>
                      </a:endParaRPr>
                    </a:p>
                  </a:txBody>
                  <a:tcPr marL="41904" marR="41904" marT="41904" marB="41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a) (Matemáticas): No hay</a:t>
                      </a:r>
                      <a:endParaRPr lang="es-ES" sz="1200" dirty="0">
                        <a:effectLst/>
                      </a:endParaRPr>
                    </a:p>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b)</a:t>
                      </a:r>
                      <a:endParaRPr lang="es-ES" sz="1200" dirty="0">
                        <a:effectLst/>
                      </a:endParaRPr>
                    </a:p>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-Transformaciones deliberadas en el lenguaje literario.</a:t>
                      </a:r>
                      <a:endParaRPr lang="es-ES" sz="1200" dirty="0">
                        <a:effectLst/>
                      </a:endParaRPr>
                    </a:p>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-La convergencia arte-ideología.</a:t>
                      </a:r>
                      <a:endParaRPr lang="es-ES" sz="1200" dirty="0">
                        <a:effectLst/>
                      </a:endParaRPr>
                    </a:p>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-Reacción literaria a partir de la guerra.</a:t>
                      </a:r>
                      <a:endParaRPr lang="es-ES" sz="1200" dirty="0">
                        <a:effectLst/>
                      </a:endParaRPr>
                    </a:p>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-Encuadre del “Manifiesto Futurista”.</a:t>
                      </a:r>
                      <a:endParaRPr lang="es-ES" sz="1200" dirty="0">
                        <a:effectLst/>
                      </a:endParaRPr>
                    </a:p>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-Diferencia del Futurismo con otras vanguardias.</a:t>
                      </a:r>
                      <a:endParaRPr lang="es-ES" sz="1200" dirty="0">
                        <a:effectLst/>
                      </a:endParaRPr>
                    </a:p>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-Postura de Marinetti ante el panorama bélico.</a:t>
                      </a:r>
                      <a:endParaRPr lang="es-ES" sz="1200" dirty="0">
                        <a:effectLst/>
                      </a:endParaRPr>
                    </a:p>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a) Conocer qué es un plan de negocios y cómo se realiza.</a:t>
                      </a:r>
                      <a:endParaRPr lang="es-ES" sz="1200" dirty="0">
                        <a:effectLst/>
                      </a:endParaRPr>
                    </a:p>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b) Conocer y practicar qué función tiene un Pitch en el ámbito empresarial</a:t>
                      </a:r>
                      <a:endParaRPr lang="es-ES" sz="1200" dirty="0">
                        <a:effectLst/>
                      </a:endParaRPr>
                    </a:p>
                    <a:p>
                      <a:pPr rtl="0" fontAlgn="t">
                        <a:spcBef>
                          <a:spcPts val="0"/>
                        </a:spcBef>
                        <a:spcAft>
                          <a:spcPts val="0"/>
                        </a:spcAft>
                      </a:pPr>
                      <a:br>
                        <a:rPr lang="es-ES" sz="1200" dirty="0">
                          <a:effectLst/>
                        </a:rPr>
                      </a:br>
                      <a:r>
                        <a:rPr lang="es-ES" sz="1200" b="1" i="0" u="none" strike="noStrike" dirty="0">
                          <a:solidFill>
                            <a:srgbClr val="254061"/>
                          </a:solidFill>
                          <a:effectLst/>
                          <a:latin typeface="Century Gothic" panose="020B0502020202020204" pitchFamily="34" charset="0"/>
                        </a:rPr>
                        <a:t>c) Estimación de la inversión que se requiere para elaborar prototipo</a:t>
                      </a:r>
                      <a:endParaRPr lang="es-ES" sz="1200" dirty="0">
                        <a:effectLst/>
                      </a:endParaRPr>
                    </a:p>
                    <a:p>
                      <a:pPr rtl="0" fontAlgn="t">
                        <a:spcBef>
                          <a:spcPts val="0"/>
                        </a:spcBef>
                        <a:spcAft>
                          <a:spcPts val="0"/>
                        </a:spcAft>
                      </a:pPr>
                      <a:r>
                        <a:rPr lang="es-ES" sz="1200" b="1" i="0" u="none" strike="noStrike" dirty="0">
                          <a:solidFill>
                            <a:srgbClr val="254061"/>
                          </a:solidFill>
                          <a:effectLst/>
                          <a:latin typeface="Century Gothic" panose="020B0502020202020204" pitchFamily="34" charset="0"/>
                        </a:rPr>
                        <a:t>-Conocer los elementos de un </a:t>
                      </a:r>
                      <a:r>
                        <a:rPr lang="es-ES" sz="1200" b="1" i="0" u="none" strike="noStrike" dirty="0" err="1">
                          <a:solidFill>
                            <a:srgbClr val="254061"/>
                          </a:solidFill>
                          <a:effectLst/>
                          <a:latin typeface="Century Gothic" panose="020B0502020202020204" pitchFamily="34" charset="0"/>
                        </a:rPr>
                        <a:t>infrograma</a:t>
                      </a:r>
                      <a:endParaRPr lang="es-ES" sz="1200" dirty="0">
                        <a:effectLst/>
                      </a:endParaRPr>
                    </a:p>
                    <a:p>
                      <a:pPr rtl="0" fontAlgn="t">
                        <a:spcBef>
                          <a:spcPts val="0"/>
                        </a:spcBef>
                        <a:spcAft>
                          <a:spcPts val="0"/>
                        </a:spcAft>
                      </a:pPr>
                      <a:r>
                        <a:rPr lang="es-ES" sz="1200" b="1" i="0" u="none" strike="noStrike" dirty="0">
                          <a:solidFill>
                            <a:srgbClr val="254061"/>
                          </a:solidFill>
                          <a:effectLst/>
                          <a:latin typeface="Century Gothic" panose="020B0502020202020204" pitchFamily="34" charset="0"/>
                        </a:rPr>
                        <a:t>-Elaborar </a:t>
                      </a:r>
                      <a:r>
                        <a:rPr lang="es-ES" sz="1200" b="1" i="0" u="none" strike="noStrike" dirty="0" err="1">
                          <a:solidFill>
                            <a:srgbClr val="254061"/>
                          </a:solidFill>
                          <a:effectLst/>
                          <a:latin typeface="Century Gothic" panose="020B0502020202020204" pitchFamily="34" charset="0"/>
                        </a:rPr>
                        <a:t>infogramas</a:t>
                      </a:r>
                      <a:r>
                        <a:rPr lang="es-ES" sz="1200" b="1" i="0" u="none" strike="noStrike" dirty="0">
                          <a:solidFill>
                            <a:srgbClr val="254061"/>
                          </a:solidFill>
                          <a:effectLst/>
                          <a:latin typeface="Century Gothic" panose="020B0502020202020204" pitchFamily="34" charset="0"/>
                        </a:rPr>
                        <a:t> -Conocer el diseño 3D y la impresión 3D -Reconocer alcances de la impresión 3D</a:t>
                      </a:r>
                      <a:endParaRPr lang="es-ES" sz="1200" dirty="0">
                        <a:effectLst/>
                      </a:endParaRPr>
                    </a:p>
                  </a:txBody>
                  <a:tcPr marL="41904" marR="41904" marT="41904" marB="41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381416"/>
                  </a:ext>
                </a:extLst>
              </a:tr>
            </a:tbl>
          </a:graphicData>
        </a:graphic>
      </p:graphicFrame>
      <p:sp>
        <p:nvSpPr>
          <p:cNvPr id="5" name="Rectangle 1">
            <a:extLst>
              <a:ext uri="{FF2B5EF4-FFF2-40B4-BE49-F238E27FC236}">
                <a16:creationId xmlns:a16="http://schemas.microsoft.com/office/drawing/2014/main" id="{C356687E-EF5D-43C6-ACB5-447847750B38}"/>
              </a:ext>
            </a:extLst>
          </p:cNvPr>
          <p:cNvSpPr>
            <a:spLocks noChangeArrowheads="1"/>
          </p:cNvSpPr>
          <p:nvPr/>
        </p:nvSpPr>
        <p:spPr bwMode="auto">
          <a:xfrm>
            <a:off x="322421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620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A763CB-72B6-475E-9926-F20381DED44D}"/>
              </a:ext>
            </a:extLst>
          </p:cNvPr>
          <p:cNvSpPr>
            <a:spLocks noGrp="1"/>
          </p:cNvSpPr>
          <p:nvPr>
            <p:ph type="title"/>
          </p:nvPr>
        </p:nvSpPr>
        <p:spPr/>
        <p:txBody>
          <a:bodyPr/>
          <a:lstStyle/>
          <a:p>
            <a:r>
              <a:rPr lang="es-ES" dirty="0">
                <a:solidFill>
                  <a:schemeClr val="accent1">
                    <a:lumMod val="50000"/>
                  </a:schemeClr>
                </a:solidFill>
              </a:rPr>
              <a:t>C.A.I.A.C. Conclusiones generales.</a:t>
            </a:r>
          </a:p>
        </p:txBody>
      </p:sp>
      <p:sp>
        <p:nvSpPr>
          <p:cNvPr id="4" name="Marcador de pie de página 3">
            <a:extLst>
              <a:ext uri="{FF2B5EF4-FFF2-40B4-BE49-F238E27FC236}">
                <a16:creationId xmlns:a16="http://schemas.microsoft.com/office/drawing/2014/main" id="{7248FBEE-0627-4BE9-9D84-EC20D916CA6F}"/>
              </a:ext>
            </a:extLst>
          </p:cNvPr>
          <p:cNvSpPr>
            <a:spLocks noGrp="1"/>
          </p:cNvSpPr>
          <p:nvPr>
            <p:ph type="ftr" sz="quarter" idx="11"/>
          </p:nvPr>
        </p:nvSpPr>
        <p:spPr>
          <a:xfrm>
            <a:off x="2411896" y="6356350"/>
            <a:ext cx="7739269" cy="365125"/>
          </a:xfrm>
        </p:spPr>
        <p:txBody>
          <a:bodyPr/>
          <a:lstStyle/>
          <a:p>
            <a:pPr lvl="0"/>
            <a:r>
              <a:rPr lang="es-ES" sz="2800" dirty="0">
                <a:solidFill>
                  <a:schemeClr val="accent4">
                    <a:lumMod val="75000"/>
                  </a:schemeClr>
                </a:solidFill>
              </a:rPr>
              <a:t>Preparatoria Maestro Antonio Caso</a:t>
            </a:r>
          </a:p>
          <a:p>
            <a:endParaRPr lang="es-ES" dirty="0"/>
          </a:p>
        </p:txBody>
      </p:sp>
      <p:sp>
        <p:nvSpPr>
          <p:cNvPr id="5" name="Marcador de número de diapositiva 4">
            <a:extLst>
              <a:ext uri="{FF2B5EF4-FFF2-40B4-BE49-F238E27FC236}">
                <a16:creationId xmlns:a16="http://schemas.microsoft.com/office/drawing/2014/main" id="{CF382F04-BC90-46A1-95DC-8ACBE44ACD11}"/>
              </a:ext>
            </a:extLst>
          </p:cNvPr>
          <p:cNvSpPr>
            <a:spLocks noGrp="1"/>
          </p:cNvSpPr>
          <p:nvPr>
            <p:ph type="sldNum" sz="quarter" idx="12"/>
          </p:nvPr>
        </p:nvSpPr>
        <p:spPr/>
        <p:txBody>
          <a:bodyPr/>
          <a:lstStyle/>
          <a:p>
            <a:fld id="{6003A4DE-F395-41D8-AE1A-030530CBC762}" type="slidenum">
              <a:rPr lang="es-ES" smtClean="0"/>
              <a:t>2</a:t>
            </a:fld>
            <a:endParaRPr lang="es-ES"/>
          </a:p>
        </p:txBody>
      </p:sp>
      <p:pic>
        <p:nvPicPr>
          <p:cNvPr id="6" name="Marcador de contenido 5"/>
          <p:cNvPicPr>
            <a:picLocks noGrp="1"/>
          </p:cNvPicPr>
          <p:nvPr>
            <p:ph idx="1"/>
          </p:nvPr>
        </p:nvPicPr>
        <p:blipFill rotWithShape="1">
          <a:blip r:embed="rId2"/>
          <a:srcRect l="13238" t="19772" r="13102" b="24869"/>
          <a:stretch/>
        </p:blipFill>
        <p:spPr bwMode="auto">
          <a:xfrm>
            <a:off x="838200" y="1306285"/>
            <a:ext cx="9703525" cy="48724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472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951EF185-FAE3-4237-A27A-601FC4D9530A}"/>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518CBD0E-6D91-49BC-A489-3786918108A0}"/>
              </a:ext>
            </a:extLst>
          </p:cNvPr>
          <p:cNvSpPr>
            <a:spLocks noGrp="1"/>
          </p:cNvSpPr>
          <p:nvPr>
            <p:ph type="sldNum" sz="quarter" idx="12"/>
          </p:nvPr>
        </p:nvSpPr>
        <p:spPr/>
        <p:txBody>
          <a:bodyPr/>
          <a:lstStyle/>
          <a:p>
            <a:fld id="{6003A4DE-F395-41D8-AE1A-030530CBC762}" type="slidenum">
              <a:rPr lang="es-ES" smtClean="0"/>
              <a:t>20</a:t>
            </a:fld>
            <a:endParaRPr lang="es-ES"/>
          </a:p>
        </p:txBody>
      </p:sp>
      <p:graphicFrame>
        <p:nvGraphicFramePr>
          <p:cNvPr id="4" name="Tabla 3">
            <a:extLst>
              <a:ext uri="{FF2B5EF4-FFF2-40B4-BE49-F238E27FC236}">
                <a16:creationId xmlns:a16="http://schemas.microsoft.com/office/drawing/2014/main" id="{BE53EEE7-9C1D-483D-8D2E-534345056618}"/>
              </a:ext>
            </a:extLst>
          </p:cNvPr>
          <p:cNvGraphicFramePr>
            <a:graphicFrameLocks noGrp="1"/>
          </p:cNvGraphicFramePr>
          <p:nvPr>
            <p:extLst>
              <p:ext uri="{D42A27DB-BD31-4B8C-83A1-F6EECF244321}">
                <p14:modId xmlns:p14="http://schemas.microsoft.com/office/powerpoint/2010/main" val="80520250"/>
              </p:ext>
            </p:extLst>
          </p:nvPr>
        </p:nvGraphicFramePr>
        <p:xfrm>
          <a:off x="878305" y="625642"/>
          <a:ext cx="9733547" cy="4820920"/>
        </p:xfrm>
        <a:graphic>
          <a:graphicData uri="http://schemas.openxmlformats.org/drawingml/2006/table">
            <a:tbl>
              <a:tblPr/>
              <a:tblGrid>
                <a:gridCol w="2204424">
                  <a:extLst>
                    <a:ext uri="{9D8B030D-6E8A-4147-A177-3AD203B41FA5}">
                      <a16:colId xmlns:a16="http://schemas.microsoft.com/office/drawing/2014/main" val="3252076136"/>
                    </a:ext>
                  </a:extLst>
                </a:gridCol>
                <a:gridCol w="2332218">
                  <a:extLst>
                    <a:ext uri="{9D8B030D-6E8A-4147-A177-3AD203B41FA5}">
                      <a16:colId xmlns:a16="http://schemas.microsoft.com/office/drawing/2014/main" val="850022336"/>
                    </a:ext>
                  </a:extLst>
                </a:gridCol>
                <a:gridCol w="2310919">
                  <a:extLst>
                    <a:ext uri="{9D8B030D-6E8A-4147-A177-3AD203B41FA5}">
                      <a16:colId xmlns:a16="http://schemas.microsoft.com/office/drawing/2014/main" val="4133411867"/>
                    </a:ext>
                  </a:extLst>
                </a:gridCol>
                <a:gridCol w="2885986">
                  <a:extLst>
                    <a:ext uri="{9D8B030D-6E8A-4147-A177-3AD203B41FA5}">
                      <a16:colId xmlns:a16="http://schemas.microsoft.com/office/drawing/2014/main" val="1136184111"/>
                    </a:ext>
                  </a:extLst>
                </a:gridCol>
              </a:tblGrid>
              <a:tr h="4614637">
                <a:tc>
                  <a:txBody>
                    <a:bodyPr/>
                    <a:lstStyle/>
                    <a:p>
                      <a:pPr rtl="0" fontAlgn="t">
                        <a:spcBef>
                          <a:spcPts val="0"/>
                        </a:spcBef>
                        <a:spcAft>
                          <a:spcPts val="0"/>
                        </a:spcAft>
                      </a:pPr>
                      <a:r>
                        <a:rPr lang="es-ES" sz="1400" b="1" i="0" u="none" strike="noStrike">
                          <a:solidFill>
                            <a:srgbClr val="000000"/>
                          </a:solidFill>
                          <a:effectLst/>
                          <a:latin typeface="Century Gothic" panose="020B0502020202020204" pitchFamily="34" charset="0"/>
                        </a:rPr>
                        <a:t>2. Conceptos clave,</a:t>
                      </a:r>
                      <a:endParaRPr lang="es-ES" sz="1400">
                        <a:effectLst/>
                      </a:endParaRPr>
                    </a:p>
                    <a:p>
                      <a:pPr rtl="0" fontAlgn="t">
                        <a:spcBef>
                          <a:spcPts val="0"/>
                        </a:spcBef>
                        <a:spcAft>
                          <a:spcPts val="0"/>
                        </a:spcAft>
                      </a:pPr>
                      <a:r>
                        <a:rPr lang="es-ES" sz="1400" b="1" i="0" u="none" strike="noStrike">
                          <a:solidFill>
                            <a:srgbClr val="000000"/>
                          </a:solidFill>
                          <a:effectLst/>
                          <a:latin typeface="Century Gothic" panose="020B0502020202020204" pitchFamily="34" charset="0"/>
                        </a:rPr>
                        <a:t>    trascendentales.</a:t>
                      </a:r>
                      <a:endParaRPr lang="es-ES" sz="1400">
                        <a:effectLst/>
                      </a:endParaRPr>
                    </a:p>
                    <a:p>
                      <a:pPr marL="176530" rtl="0" fontAlgn="t">
                        <a:spcBef>
                          <a:spcPts val="0"/>
                        </a:spcBef>
                        <a:spcAft>
                          <a:spcPts val="0"/>
                        </a:spcAft>
                      </a:pPr>
                      <a:r>
                        <a:rPr lang="es-ES" sz="1400" b="0" i="0" u="none" strike="noStrike">
                          <a:solidFill>
                            <a:srgbClr val="000000"/>
                          </a:solidFill>
                          <a:effectLst/>
                          <a:latin typeface="Century Gothic" panose="020B0502020202020204" pitchFamily="34" charset="0"/>
                        </a:rPr>
                        <a:t>Conceptos básicos que surgen  del proyecto, permiten la comprensión del mismo y  pueden ser transferibles a otros ámbitos.</a:t>
                      </a:r>
                      <a:endParaRPr lang="es-ES" sz="1400">
                        <a:effectLst/>
                      </a:endParaRPr>
                    </a:p>
                    <a:p>
                      <a:pPr marL="176530" rtl="0" fontAlgn="t">
                        <a:spcBef>
                          <a:spcPts val="0"/>
                        </a:spcBef>
                        <a:spcAft>
                          <a:spcPts val="0"/>
                        </a:spcAft>
                      </a:pPr>
                      <a:r>
                        <a:rPr lang="es-ES" sz="1400" b="0" i="0" u="none" strike="noStrike">
                          <a:solidFill>
                            <a:srgbClr val="000000"/>
                          </a:solidFill>
                          <a:effectLst/>
                          <a:latin typeface="Century Gothic" panose="020B0502020202020204" pitchFamily="34" charset="0"/>
                        </a:rPr>
                        <a:t>Se consideran parte de un  Glosario.</a:t>
                      </a:r>
                      <a:endParaRPr lang="es-ES" sz="1400">
                        <a:effectLst/>
                      </a:endParaRPr>
                    </a:p>
                    <a:p>
                      <a:pPr fontAlgn="t"/>
                      <a:br>
                        <a:rPr lang="es-ES" sz="1400">
                          <a:effectLst/>
                        </a:rPr>
                      </a:br>
                      <a:endParaRPr lang="es-ES" sz="1400">
                        <a:effectLst/>
                      </a:endParaRPr>
                    </a:p>
                  </a:txBody>
                  <a:tcPr marL="63500" marR="63500" marT="63500" marB="63500">
                    <a:lnL w="12700"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s-ES" sz="1400" b="0" i="0" u="none" strike="noStrike">
                          <a:solidFill>
                            <a:srgbClr val="FF0000"/>
                          </a:solidFill>
                          <a:effectLst/>
                          <a:latin typeface="Century Gothic" panose="020B0502020202020204" pitchFamily="34" charset="0"/>
                        </a:rPr>
                        <a:t>a) no hay</a:t>
                      </a:r>
                      <a:endParaRPr lang="es-ES" sz="1400">
                        <a:effectLst/>
                      </a:endParaRPr>
                    </a:p>
                    <a:p>
                      <a:pPr rtl="0" fontAlgn="t">
                        <a:spcBef>
                          <a:spcPts val="0"/>
                        </a:spcBef>
                        <a:spcAft>
                          <a:spcPts val="0"/>
                        </a:spcAft>
                      </a:pPr>
                      <a:r>
                        <a:rPr lang="es-ES" sz="1400" b="0" i="0" u="none" strike="noStrike">
                          <a:solidFill>
                            <a:srgbClr val="254061"/>
                          </a:solidFill>
                          <a:effectLst/>
                          <a:latin typeface="Century Gothic" panose="020B0502020202020204" pitchFamily="34" charset="0"/>
                        </a:rPr>
                        <a:t>b)</a:t>
                      </a:r>
                      <a:endParaRPr lang="es-ES" sz="1400">
                        <a:effectLst/>
                      </a:endParaRPr>
                    </a:p>
                    <a:p>
                      <a:pPr rtl="0" fontAlgn="t">
                        <a:spcBef>
                          <a:spcPts val="0"/>
                        </a:spcBef>
                        <a:spcAft>
                          <a:spcPts val="0"/>
                        </a:spcAft>
                      </a:pPr>
                      <a:r>
                        <a:rPr lang="es-ES" sz="1400" b="0" i="0" u="none" strike="noStrike">
                          <a:solidFill>
                            <a:srgbClr val="254061"/>
                          </a:solidFill>
                          <a:effectLst/>
                          <a:latin typeface="Century Gothic" panose="020B0502020202020204" pitchFamily="34" charset="0"/>
                        </a:rPr>
                        <a:t>Individuos y sociedades, causalidades históricas. ¿qué origina una guerra? los aspectos que inciden en los individuos y en sus sociedades.</a:t>
                      </a:r>
                      <a:endParaRPr lang="es-ES" sz="1400">
                        <a:effectLst/>
                      </a:endParaRPr>
                    </a:p>
                    <a:p>
                      <a:pPr rtl="0" fontAlgn="t">
                        <a:spcBef>
                          <a:spcPts val="0"/>
                        </a:spcBef>
                        <a:spcAft>
                          <a:spcPts val="0"/>
                        </a:spcAft>
                      </a:pPr>
                      <a:br>
                        <a:rPr lang="es-ES" sz="1400">
                          <a:effectLst/>
                        </a:rPr>
                      </a:br>
                      <a:r>
                        <a:rPr lang="es-ES" sz="1400" b="1" i="0" u="none" strike="noStrike">
                          <a:solidFill>
                            <a:srgbClr val="254061"/>
                          </a:solidFill>
                          <a:effectLst/>
                          <a:latin typeface="Century Gothic" panose="020B0502020202020204" pitchFamily="34" charset="0"/>
                        </a:rPr>
                        <a:t>c)Electromagnetismo de la célula Sistema óseo</a:t>
                      </a:r>
                      <a:endParaRPr lang="es-ES" sz="1400">
                        <a:effectLst/>
                      </a:endParaRPr>
                    </a:p>
                    <a:p>
                      <a:pPr rtl="0" fontAlgn="t">
                        <a:spcBef>
                          <a:spcPts val="0"/>
                        </a:spcBef>
                        <a:spcAft>
                          <a:spcPts val="0"/>
                        </a:spcAft>
                      </a:pPr>
                      <a:r>
                        <a:rPr lang="es-ES" sz="1400" b="1" i="0" u="none" strike="noStrike">
                          <a:solidFill>
                            <a:srgbClr val="254061"/>
                          </a:solidFill>
                          <a:effectLst/>
                          <a:latin typeface="Century Gothic" panose="020B0502020202020204" pitchFamily="34" charset="0"/>
                        </a:rPr>
                        <a:t>Sistema locomotor</a:t>
                      </a:r>
                      <a:endParaRPr lang="es-ES" sz="1400">
                        <a:effectLst/>
                      </a:endParaRPr>
                    </a:p>
                    <a:p>
                      <a:pPr rtl="0" fontAlgn="t">
                        <a:spcBef>
                          <a:spcPts val="0"/>
                        </a:spcBef>
                        <a:spcAft>
                          <a:spcPts val="0"/>
                        </a:spcAft>
                      </a:pPr>
                      <a:r>
                        <a:rPr lang="es-ES" sz="1400" b="1" i="0" u="none" strike="noStrike">
                          <a:solidFill>
                            <a:srgbClr val="254061"/>
                          </a:solidFill>
                          <a:effectLst/>
                          <a:latin typeface="Century Gothic" panose="020B0502020202020204" pitchFamily="34" charset="0"/>
                        </a:rPr>
                        <a:t>Sistema nervioso</a:t>
                      </a:r>
                      <a:endParaRPr lang="es-ES" sz="1400">
                        <a:effectLst/>
                      </a:endParaRPr>
                    </a:p>
                    <a:p>
                      <a:pPr rtl="0" fontAlgn="t">
                        <a:spcBef>
                          <a:spcPts val="0"/>
                        </a:spcBef>
                        <a:spcAft>
                          <a:spcPts val="0"/>
                        </a:spcAft>
                      </a:pPr>
                      <a:r>
                        <a:rPr lang="es-ES" sz="1400" b="1" i="0" u="none" strike="noStrike">
                          <a:solidFill>
                            <a:srgbClr val="254061"/>
                          </a:solidFill>
                          <a:effectLst/>
                          <a:latin typeface="Century Gothic" panose="020B0502020202020204" pitchFamily="34" charset="0"/>
                        </a:rPr>
                        <a:t>Sistema digestivo</a:t>
                      </a:r>
                      <a:endParaRPr lang="es-ES" sz="1400">
                        <a:effectLst/>
                      </a:endParaRPr>
                    </a:p>
                    <a:p>
                      <a:pPr rtl="0" fontAlgn="t">
                        <a:spcBef>
                          <a:spcPts val="0"/>
                        </a:spcBef>
                        <a:spcAft>
                          <a:spcPts val="0"/>
                        </a:spcAft>
                      </a:pPr>
                      <a:r>
                        <a:rPr lang="es-ES" sz="1400" b="1" i="0" u="none" strike="noStrike">
                          <a:solidFill>
                            <a:srgbClr val="254061"/>
                          </a:solidFill>
                          <a:effectLst/>
                          <a:latin typeface="Century Gothic" panose="020B0502020202020204" pitchFamily="34" charset="0"/>
                        </a:rPr>
                        <a:t>Sistema circulatorio</a:t>
                      </a:r>
                      <a:endParaRPr lang="es-ES" sz="1400">
                        <a:effectLst/>
                      </a:endParaRPr>
                    </a:p>
                    <a:p>
                      <a:pPr rtl="0" fontAlgn="t">
                        <a:spcBef>
                          <a:spcPts val="0"/>
                        </a:spcBef>
                        <a:spcAft>
                          <a:spcPts val="0"/>
                        </a:spcAft>
                      </a:pPr>
                      <a:r>
                        <a:rPr lang="es-ES" sz="1400" b="1" i="0" u="none" strike="noStrike">
                          <a:solidFill>
                            <a:srgbClr val="254061"/>
                          </a:solidFill>
                          <a:effectLst/>
                          <a:latin typeface="Century Gothic" panose="020B0502020202020204" pitchFamily="34" charset="0"/>
                        </a:rPr>
                        <a:t>Sistema inmunológico Electricidad y magnetismo Sonido</a:t>
                      </a:r>
                      <a:endParaRPr lang="es-ES" sz="1400">
                        <a:effectLst/>
                      </a:endParaRPr>
                    </a:p>
                    <a:p>
                      <a:pPr rtl="0" fontAlgn="t">
                        <a:spcBef>
                          <a:spcPts val="0"/>
                        </a:spcBef>
                        <a:spcAft>
                          <a:spcPts val="0"/>
                        </a:spcAft>
                      </a:pPr>
                      <a:r>
                        <a:rPr lang="es-ES" sz="1400" b="1" i="0" u="none" strike="noStrike">
                          <a:solidFill>
                            <a:srgbClr val="254061"/>
                          </a:solidFill>
                          <a:effectLst/>
                          <a:latin typeface="Century Gothic" panose="020B0502020202020204" pitchFamily="34" charset="0"/>
                        </a:rPr>
                        <a:t>Máquinas simples</a:t>
                      </a:r>
                      <a:endParaRPr lang="es-ES" sz="1400">
                        <a:effectLst/>
                      </a:endParaRPr>
                    </a:p>
                    <a:p>
                      <a:pPr rtl="0" fontAlgn="t">
                        <a:spcBef>
                          <a:spcPts val="0"/>
                        </a:spcBef>
                        <a:spcAft>
                          <a:spcPts val="0"/>
                        </a:spcAft>
                      </a:pPr>
                      <a:r>
                        <a:rPr lang="es-ES" sz="1400" b="1" i="0" u="none" strike="noStrike">
                          <a:solidFill>
                            <a:srgbClr val="254061"/>
                          </a:solidFill>
                          <a:effectLst/>
                          <a:latin typeface="Century Gothic" panose="020B0502020202020204" pitchFamily="34" charset="0"/>
                        </a:rPr>
                        <a:t>Fuerza, Presión y densidad Transporte a través de membranas</a:t>
                      </a:r>
                      <a:endParaRPr lang="es-ES" sz="1400">
                        <a:effectLst/>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Century Gothic" panose="020B0502020202020204" pitchFamily="34" charset="0"/>
                        </a:rPr>
                        <a:t>a) </a:t>
                      </a:r>
                      <a:r>
                        <a:rPr lang="es-ES" sz="1400" b="0" i="0" u="none" strike="noStrike">
                          <a:solidFill>
                            <a:srgbClr val="FF0000"/>
                          </a:solidFill>
                          <a:effectLst/>
                          <a:latin typeface="Century Gothic" panose="020B0502020202020204" pitchFamily="34" charset="0"/>
                        </a:rPr>
                        <a:t>semiótica, macarismo, sincretismo, inculturación, cosmovisión e igonografía</a:t>
                      </a:r>
                      <a:endParaRPr lang="es-ES" sz="1400">
                        <a:effectLst/>
                      </a:endParaRPr>
                    </a:p>
                    <a:p>
                      <a:pPr rtl="0" fontAlgn="t">
                        <a:spcBef>
                          <a:spcPts val="0"/>
                        </a:spcBef>
                        <a:spcAft>
                          <a:spcPts val="0"/>
                        </a:spcAft>
                      </a:pPr>
                      <a:br>
                        <a:rPr lang="es-ES" sz="1400">
                          <a:effectLst/>
                        </a:rPr>
                      </a:br>
                      <a:r>
                        <a:rPr lang="es-ES" sz="1400" b="0" i="0" u="none" strike="noStrike">
                          <a:solidFill>
                            <a:srgbClr val="000000"/>
                          </a:solidFill>
                          <a:effectLst/>
                          <a:latin typeface="Century Gothic" panose="020B0502020202020204" pitchFamily="34" charset="0"/>
                        </a:rPr>
                        <a:t>b)</a:t>
                      </a:r>
                      <a:endParaRPr lang="es-ES" sz="1400">
                        <a:effectLst/>
                      </a:endParaRPr>
                    </a:p>
                    <a:p>
                      <a:pPr rtl="0" fontAlgn="t">
                        <a:spcBef>
                          <a:spcPts val="0"/>
                        </a:spcBef>
                        <a:spcAft>
                          <a:spcPts val="0"/>
                        </a:spcAft>
                      </a:pPr>
                      <a:r>
                        <a:rPr lang="es-ES" sz="1400" b="0" i="0" u="none" strike="noStrike">
                          <a:solidFill>
                            <a:srgbClr val="254061"/>
                          </a:solidFill>
                          <a:effectLst/>
                          <a:latin typeface="Century Gothic" panose="020B0502020202020204" pitchFamily="34" charset="0"/>
                        </a:rPr>
                        <a:t>Las ciencias y el progreso, la integración de descubrimientos científicos y la implementación de la tecnología en la guerra</a:t>
                      </a:r>
                      <a:endParaRPr lang="es-ES" sz="1400">
                        <a:effectLst/>
                      </a:endParaRPr>
                    </a:p>
                    <a:p>
                      <a:pPr rtl="0" fontAlgn="t">
                        <a:spcBef>
                          <a:spcPts val="0"/>
                        </a:spcBef>
                        <a:spcAft>
                          <a:spcPts val="0"/>
                        </a:spcAft>
                      </a:pPr>
                      <a:br>
                        <a:rPr lang="es-ES" sz="1400">
                          <a:effectLst/>
                        </a:rPr>
                      </a:br>
                      <a:r>
                        <a:rPr lang="es-ES" sz="1400" b="1" i="0" u="none" strike="noStrike">
                          <a:solidFill>
                            <a:srgbClr val="254061"/>
                          </a:solidFill>
                          <a:effectLst/>
                          <a:latin typeface="Century Gothic" panose="020B0502020202020204" pitchFamily="34" charset="0"/>
                        </a:rPr>
                        <a:t>c)Lectura de comprensión Reseña de libro Ensayo de libro Preparación del Pitch (expresión oral y síntesis de información)</a:t>
                      </a:r>
                      <a:endParaRPr lang="es-ES" sz="1400">
                        <a:effectLst/>
                      </a:endParaRPr>
                    </a:p>
                  </a:txBody>
                  <a:tcPr marL="63500" marR="63500" marT="63500" marB="63500">
                    <a:lnL w="12649"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dirty="0">
                          <a:solidFill>
                            <a:srgbClr val="FF0000"/>
                          </a:solidFill>
                          <a:effectLst/>
                          <a:latin typeface="Century Gothic" panose="020B0502020202020204" pitchFamily="34" charset="0"/>
                        </a:rPr>
                        <a:t>a) No hay</a:t>
                      </a:r>
                      <a:endParaRPr lang="es-ES" sz="1400" dirty="0">
                        <a:effectLst/>
                      </a:endParaRPr>
                    </a:p>
                    <a:p>
                      <a:pPr rtl="0" fontAlgn="t">
                        <a:spcBef>
                          <a:spcPts val="0"/>
                        </a:spcBef>
                        <a:spcAft>
                          <a:spcPts val="0"/>
                        </a:spcAft>
                      </a:pPr>
                      <a:r>
                        <a:rPr lang="es-ES" sz="1400" b="0" i="0" u="none" strike="noStrike" dirty="0">
                          <a:solidFill>
                            <a:srgbClr val="000000"/>
                          </a:solidFill>
                          <a:effectLst/>
                          <a:latin typeface="Century Gothic" panose="020B0502020202020204" pitchFamily="34" charset="0"/>
                        </a:rPr>
                        <a:t>b)</a:t>
                      </a:r>
                      <a:endParaRPr lang="es-ES" sz="1400" dirty="0">
                        <a:effectLst/>
                      </a:endParaRPr>
                    </a:p>
                    <a:p>
                      <a:pPr rtl="0" fontAlgn="t">
                        <a:spcBef>
                          <a:spcPts val="0"/>
                        </a:spcBef>
                        <a:spcAft>
                          <a:spcPts val="0"/>
                        </a:spcAft>
                      </a:pPr>
                      <a:r>
                        <a:rPr lang="es-ES" sz="1400" b="0" i="0" u="none" strike="noStrike" dirty="0">
                          <a:solidFill>
                            <a:srgbClr val="254061"/>
                          </a:solidFill>
                          <a:effectLst/>
                          <a:latin typeface="Century Gothic" panose="020B0502020202020204" pitchFamily="34" charset="0"/>
                        </a:rPr>
                        <a:t>La creatividad. La respuesta del arte ante los movimientos históricos de su época, propuesta novedosas vinculadas a una sociedad en guerra.</a:t>
                      </a:r>
                      <a:endParaRPr lang="es-ES" sz="1400" dirty="0">
                        <a:effectLst/>
                      </a:endParaRPr>
                    </a:p>
                    <a:p>
                      <a:pPr rtl="0" fontAlgn="t">
                        <a:spcBef>
                          <a:spcPts val="0"/>
                        </a:spcBef>
                        <a:spcAft>
                          <a:spcPts val="0"/>
                        </a:spcAft>
                      </a:pPr>
                      <a:br>
                        <a:rPr lang="es-ES" sz="1400" dirty="0">
                          <a:effectLst/>
                        </a:rPr>
                      </a:br>
                      <a:r>
                        <a:rPr lang="es-ES" sz="1400" b="1" i="0" u="none" strike="noStrike" dirty="0">
                          <a:solidFill>
                            <a:srgbClr val="254061"/>
                          </a:solidFill>
                          <a:effectLst/>
                          <a:latin typeface="Century Gothic" panose="020B0502020202020204" pitchFamily="34" charset="0"/>
                        </a:rPr>
                        <a:t>C) Estudio de mercado Plan de negocios Pitch</a:t>
                      </a:r>
                      <a:endParaRPr lang="es-ES" sz="1400" dirty="0">
                        <a:effectLst/>
                      </a:endParaRPr>
                    </a:p>
                    <a:p>
                      <a:pPr rtl="0" fontAlgn="t">
                        <a:spcBef>
                          <a:spcPts val="0"/>
                        </a:spcBef>
                        <a:spcAft>
                          <a:spcPts val="0"/>
                        </a:spcAft>
                      </a:pPr>
                      <a:r>
                        <a:rPr lang="es-ES" sz="1400" b="1" i="0" u="none" strike="noStrike" dirty="0">
                          <a:solidFill>
                            <a:srgbClr val="254061"/>
                          </a:solidFill>
                          <a:effectLst/>
                          <a:latin typeface="Arial" panose="020B0604020202020204" pitchFamily="34" charset="0"/>
                        </a:rPr>
                        <a:t>Trabajo en planos </a:t>
                      </a:r>
                      <a:r>
                        <a:rPr lang="es-ES" sz="1400" b="1" i="0" u="none" strike="noStrike" dirty="0" err="1">
                          <a:solidFill>
                            <a:srgbClr val="254061"/>
                          </a:solidFill>
                          <a:effectLst/>
                          <a:latin typeface="Arial" panose="020B0604020202020204" pitchFamily="34" charset="0"/>
                        </a:rPr>
                        <a:t>Iconogramas</a:t>
                      </a:r>
                      <a:endParaRPr lang="es-ES"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308107"/>
                  </a:ext>
                </a:extLst>
              </a:tr>
            </a:tbl>
          </a:graphicData>
        </a:graphic>
      </p:graphicFrame>
      <p:sp>
        <p:nvSpPr>
          <p:cNvPr id="5" name="Rectangle 1">
            <a:extLst>
              <a:ext uri="{FF2B5EF4-FFF2-40B4-BE49-F238E27FC236}">
                <a16:creationId xmlns:a16="http://schemas.microsoft.com/office/drawing/2014/main" id="{4466875A-727D-4DEC-AC04-10D55E0F88B9}"/>
              </a:ext>
            </a:extLst>
          </p:cNvPr>
          <p:cNvSpPr>
            <a:spLocks noChangeArrowheads="1"/>
          </p:cNvSpPr>
          <p:nvPr/>
        </p:nvSpPr>
        <p:spPr bwMode="auto">
          <a:xfrm>
            <a:off x="1743075" y="20399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078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9C2CA92A-9E31-492A-BA72-C6E88694F4B5}"/>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98409AE0-D235-4A96-94BB-DBBBBC039600}"/>
              </a:ext>
            </a:extLst>
          </p:cNvPr>
          <p:cNvSpPr>
            <a:spLocks noGrp="1"/>
          </p:cNvSpPr>
          <p:nvPr>
            <p:ph type="sldNum" sz="quarter" idx="12"/>
          </p:nvPr>
        </p:nvSpPr>
        <p:spPr/>
        <p:txBody>
          <a:bodyPr/>
          <a:lstStyle/>
          <a:p>
            <a:fld id="{6003A4DE-F395-41D8-AE1A-030530CBC762}" type="slidenum">
              <a:rPr lang="es-ES" smtClean="0"/>
              <a:t>21</a:t>
            </a:fld>
            <a:endParaRPr lang="es-ES"/>
          </a:p>
        </p:txBody>
      </p:sp>
      <p:graphicFrame>
        <p:nvGraphicFramePr>
          <p:cNvPr id="4" name="Tabla 3">
            <a:extLst>
              <a:ext uri="{FF2B5EF4-FFF2-40B4-BE49-F238E27FC236}">
                <a16:creationId xmlns:a16="http://schemas.microsoft.com/office/drawing/2014/main" id="{E406D1F5-A8B7-4142-ACB2-4CF11B62B88D}"/>
              </a:ext>
            </a:extLst>
          </p:cNvPr>
          <p:cNvGraphicFramePr>
            <a:graphicFrameLocks noGrp="1"/>
          </p:cNvGraphicFramePr>
          <p:nvPr>
            <p:extLst>
              <p:ext uri="{D42A27DB-BD31-4B8C-83A1-F6EECF244321}">
                <p14:modId xmlns:p14="http://schemas.microsoft.com/office/powerpoint/2010/main" val="1215486047"/>
              </p:ext>
            </p:extLst>
          </p:nvPr>
        </p:nvGraphicFramePr>
        <p:xfrm>
          <a:off x="938464" y="481262"/>
          <a:ext cx="9721516" cy="5767994"/>
        </p:xfrm>
        <a:graphic>
          <a:graphicData uri="http://schemas.openxmlformats.org/drawingml/2006/table">
            <a:tbl>
              <a:tblPr/>
              <a:tblGrid>
                <a:gridCol w="2201701">
                  <a:extLst>
                    <a:ext uri="{9D8B030D-6E8A-4147-A177-3AD203B41FA5}">
                      <a16:colId xmlns:a16="http://schemas.microsoft.com/office/drawing/2014/main" val="1294569370"/>
                    </a:ext>
                  </a:extLst>
                </a:gridCol>
                <a:gridCol w="2329335">
                  <a:extLst>
                    <a:ext uri="{9D8B030D-6E8A-4147-A177-3AD203B41FA5}">
                      <a16:colId xmlns:a16="http://schemas.microsoft.com/office/drawing/2014/main" val="1757096287"/>
                    </a:ext>
                  </a:extLst>
                </a:gridCol>
                <a:gridCol w="2308062">
                  <a:extLst>
                    <a:ext uri="{9D8B030D-6E8A-4147-A177-3AD203B41FA5}">
                      <a16:colId xmlns:a16="http://schemas.microsoft.com/office/drawing/2014/main" val="3514162342"/>
                    </a:ext>
                  </a:extLst>
                </a:gridCol>
                <a:gridCol w="2882418">
                  <a:extLst>
                    <a:ext uri="{9D8B030D-6E8A-4147-A177-3AD203B41FA5}">
                      <a16:colId xmlns:a16="http://schemas.microsoft.com/office/drawing/2014/main" val="1162459340"/>
                    </a:ext>
                  </a:extLst>
                </a:gridCol>
              </a:tblGrid>
              <a:tr h="5450305">
                <a:tc>
                  <a:txBody>
                    <a:bodyPr/>
                    <a:lstStyle/>
                    <a:p>
                      <a:pPr marL="23495" indent="-180975" rtl="0" fontAlgn="t">
                        <a:spcBef>
                          <a:spcPts val="0"/>
                        </a:spcBef>
                        <a:spcAft>
                          <a:spcPts val="0"/>
                        </a:spcAft>
                      </a:pPr>
                      <a:r>
                        <a:rPr lang="es-ES" sz="1200" b="1" i="0" u="none" strike="noStrike">
                          <a:solidFill>
                            <a:srgbClr val="000000"/>
                          </a:solidFill>
                          <a:effectLst/>
                          <a:latin typeface="Century Gothic" panose="020B0502020202020204" pitchFamily="34" charset="0"/>
                        </a:rPr>
                        <a:t>3. Objetivos o propósitos </a:t>
                      </a:r>
                      <a:r>
                        <a:rPr lang="es-ES" sz="1200" b="0" i="0" u="none" strike="noStrike">
                          <a:solidFill>
                            <a:srgbClr val="000000"/>
                          </a:solidFill>
                          <a:effectLst/>
                          <a:latin typeface="Century Gothic" panose="020B0502020202020204" pitchFamily="34" charset="0"/>
                        </a:rPr>
                        <a:t>alcanzados. </a:t>
                      </a:r>
                      <a:endParaRPr lang="es-ES" sz="1200">
                        <a:effectLst/>
                      </a:endParaRPr>
                    </a:p>
                  </a:txBody>
                  <a:tcPr marL="49357" marR="49357" marT="49357" marB="493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s-ES" sz="1200" b="1" i="0" u="none" strike="noStrike">
                          <a:solidFill>
                            <a:srgbClr val="FF0000"/>
                          </a:solidFill>
                          <a:effectLst/>
                          <a:latin typeface="Century Gothic" panose="020B0502020202020204" pitchFamily="34" charset="0"/>
                        </a:rPr>
                        <a:t>a) no hay</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b)</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Objetivo general</a:t>
                      </a:r>
                      <a:r>
                        <a:rPr lang="es-ES" sz="1200" b="0" i="0" u="none" strike="noStrike">
                          <a:solidFill>
                            <a:srgbClr val="254061"/>
                          </a:solidFill>
                          <a:effectLst/>
                          <a:latin typeface="Century Gothic" panose="020B0502020202020204" pitchFamily="34" charset="0"/>
                        </a:rPr>
                        <a:t>: Que los alumnos comprendan la multidimensionalidad de un conflicto bélico.</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c)Dentro de los logros alcanzados del proyecto se incluyen: 1) Los alumnos abordaron los objetivos de la materia a través de la aplicación de conceptos y habilidades</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2) Los alumnos conocieron un campo de trabajo que es cercano a ellos.</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3) Los alumnos aprenden a solicitar asesoría de expertos.  1) Los alumnos entienden la influencia de un área de estudio en la realidad social mexicana. Una de las dificultades del proceso fue la exigencia del proyecto de asesoría constante de dos especialistas</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-Pensamiento crítico.</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-Interpretar perspectivas y sus distintas implicaciones.</a:t>
                      </a:r>
                      <a:endParaRPr lang="es-ES" sz="1200">
                        <a:effectLst/>
                      </a:endParaRPr>
                    </a:p>
                  </a:txBody>
                  <a:tcPr marL="49357" marR="49357" marT="49357" marB="493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a:solidFill>
                            <a:srgbClr val="FF0000"/>
                          </a:solidFill>
                          <a:effectLst/>
                          <a:latin typeface="Century Gothic" panose="020B0502020202020204" pitchFamily="34" charset="0"/>
                        </a:rPr>
                        <a:t>a) El alumno realizará un códice, de esta forma se potencializa el gusto por el diseño y la imagen del alumno. “Materializa las ideas en papel”.</a:t>
                      </a:r>
                      <a:endParaRPr lang="es-ES" sz="1200">
                        <a:effectLst/>
                      </a:endParaRPr>
                    </a:p>
                    <a:p>
                      <a:pPr rtl="0" fontAlgn="t">
                        <a:spcBef>
                          <a:spcPts val="0"/>
                        </a:spcBef>
                        <a:spcAft>
                          <a:spcPts val="0"/>
                        </a:spcAft>
                      </a:pPr>
                      <a:r>
                        <a:rPr lang="es-ES" sz="1200" b="0" i="0" u="none" strike="noStrike">
                          <a:solidFill>
                            <a:srgbClr val="FF0000"/>
                          </a:solidFill>
                          <a:effectLst/>
                          <a:latin typeface="Century Gothic" panose="020B0502020202020204" pitchFamily="34" charset="0"/>
                        </a:rPr>
                        <a:t>El alumno hace suyo el conocimiento y lo expone en un códice.</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b)</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Objetivo general</a:t>
                      </a:r>
                      <a:r>
                        <a:rPr lang="es-ES" sz="1200" b="0" i="0" u="none" strike="noStrike">
                          <a:solidFill>
                            <a:srgbClr val="254061"/>
                          </a:solidFill>
                          <a:effectLst/>
                          <a:latin typeface="Century Gothic" panose="020B0502020202020204" pitchFamily="34" charset="0"/>
                        </a:rPr>
                        <a:t>: Que los alumnos comprendan la multidimensionalidad de un conflicto bélico.</a:t>
                      </a:r>
                      <a:endParaRPr lang="es-ES" sz="1200">
                        <a:effectLst/>
                      </a:endParaRPr>
                    </a:p>
                    <a:p>
                      <a:pPr rtl="0" fontAlgn="t">
                        <a:spcBef>
                          <a:spcPts val="0"/>
                        </a:spcBef>
                        <a:spcAft>
                          <a:spcPts val="0"/>
                        </a:spcAft>
                      </a:pPr>
                      <a:r>
                        <a:rPr lang="es-ES" sz="1200" b="0" i="0" u="none" strike="noStrike">
                          <a:solidFill>
                            <a:srgbClr val="254061"/>
                          </a:solidFill>
                          <a:effectLst/>
                          <a:latin typeface="Century Gothic" panose="020B0502020202020204" pitchFamily="34" charset="0"/>
                        </a:rPr>
                        <a:t>- Reflexión sobre el impacto de la ciencia.</a:t>
                      </a:r>
                      <a:endParaRPr lang="es-ES" sz="1200">
                        <a:effectLst/>
                      </a:endParaRPr>
                    </a:p>
                    <a:p>
                      <a:pPr rtl="0" fontAlgn="t">
                        <a:spcBef>
                          <a:spcPts val="0"/>
                        </a:spcBef>
                        <a:spcAft>
                          <a:spcPts val="0"/>
                        </a:spcAft>
                      </a:pPr>
                      <a:r>
                        <a:rPr lang="es-ES" sz="1200" b="0" i="0" u="none" strike="noStrike">
                          <a:solidFill>
                            <a:srgbClr val="254061"/>
                          </a:solidFill>
                          <a:effectLst/>
                          <a:latin typeface="Century Gothic" panose="020B0502020202020204" pitchFamily="34" charset="0"/>
                        </a:rPr>
                        <a:t>-Describir las implicaciones del uso de la ciencia y su aplicación para resolver un problema concreto, interactuando con un factor.</a:t>
                      </a:r>
                      <a:endParaRPr lang="es-ES" sz="1200">
                        <a:effectLst/>
                      </a:endParaRPr>
                    </a:p>
                    <a:p>
                      <a:pPr rtl="0" fontAlgn="t">
                        <a:spcBef>
                          <a:spcPts val="0"/>
                        </a:spcBef>
                        <a:spcAft>
                          <a:spcPts val="0"/>
                        </a:spcAft>
                      </a:pPr>
                      <a:r>
                        <a:rPr lang="es-ES" sz="1200" b="0" i="0" u="none" strike="noStrike">
                          <a:solidFill>
                            <a:srgbClr val="254061"/>
                          </a:solidFill>
                          <a:effectLst/>
                          <a:latin typeface="Century Gothic" panose="020B0502020202020204" pitchFamily="34" charset="0"/>
                        </a:rPr>
                        <a:t>-Aplicar lenguaje científico sistemáticamente para transmitir su comprensión de manera clara y precisa.</a:t>
                      </a:r>
                      <a:endParaRPr lang="es-ES" sz="1200">
                        <a:effectLst/>
                      </a:endParaRPr>
                    </a:p>
                    <a:p>
                      <a:pPr rtl="0" fontAlgn="t">
                        <a:spcBef>
                          <a:spcPts val="0"/>
                        </a:spcBef>
                        <a:spcAft>
                          <a:spcPts val="0"/>
                        </a:spcAft>
                      </a:pPr>
                      <a:r>
                        <a:rPr lang="es-ES" sz="1200" b="0" i="0" u="none" strike="noStrike">
                          <a:solidFill>
                            <a:srgbClr val="254061"/>
                          </a:solidFill>
                          <a:effectLst/>
                          <a:latin typeface="Century Gothic" panose="020B0502020202020204" pitchFamily="34" charset="0"/>
                        </a:rPr>
                        <a:t>-Documentar las fuentes.</a:t>
                      </a:r>
                      <a:endParaRPr lang="es-ES" sz="1200">
                        <a:effectLst/>
                      </a:endParaRPr>
                    </a:p>
                    <a:p>
                      <a:pPr rtl="0" fontAlgn="t">
                        <a:spcBef>
                          <a:spcPts val="0"/>
                        </a:spcBef>
                        <a:spcAft>
                          <a:spcPts val="0"/>
                        </a:spcAft>
                      </a:pPr>
                      <a:br>
                        <a:rPr lang="es-ES" sz="1200">
                          <a:effectLst/>
                        </a:rPr>
                      </a:br>
                      <a:r>
                        <a:rPr lang="es-ES" sz="1200" b="1" i="0" u="none" strike="noStrike">
                          <a:solidFill>
                            <a:srgbClr val="000000"/>
                          </a:solidFill>
                          <a:effectLst/>
                          <a:latin typeface="Century Gothic" panose="020B0502020202020204" pitchFamily="34" charset="0"/>
                        </a:rPr>
                        <a:t>c)1) Los alumnos aplican habilidades de lectura, expresión oral y expresión escrita.</a:t>
                      </a:r>
                      <a:endParaRPr lang="es-ES" sz="1200">
                        <a:effectLst/>
                      </a:endParaRPr>
                    </a:p>
                  </a:txBody>
                  <a:tcPr marL="49357" marR="49357" marT="49357" marB="493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dirty="0">
                          <a:solidFill>
                            <a:srgbClr val="FF0000"/>
                          </a:solidFill>
                          <a:effectLst/>
                          <a:latin typeface="Century Gothic" panose="020B0502020202020204" pitchFamily="34" charset="0"/>
                        </a:rPr>
                        <a:t>a) no hay</a:t>
                      </a:r>
                      <a:endParaRPr lang="es-ES" sz="1200" dirty="0">
                        <a:effectLst/>
                      </a:endParaRPr>
                    </a:p>
                    <a:p>
                      <a:pPr rtl="0" fontAlgn="t">
                        <a:spcBef>
                          <a:spcPts val="0"/>
                        </a:spcBef>
                        <a:spcAft>
                          <a:spcPts val="0"/>
                        </a:spcAft>
                      </a:pPr>
                      <a:r>
                        <a:rPr lang="es-ES" sz="1200" b="1" i="0" u="none" strike="noStrike" dirty="0">
                          <a:solidFill>
                            <a:srgbClr val="254061"/>
                          </a:solidFill>
                          <a:effectLst/>
                          <a:latin typeface="Century Gothic" panose="020B0502020202020204" pitchFamily="34" charset="0"/>
                        </a:rPr>
                        <a:t>b)</a:t>
                      </a:r>
                      <a:endParaRPr lang="es-ES" sz="1200" dirty="0">
                        <a:effectLst/>
                      </a:endParaRPr>
                    </a:p>
                    <a:p>
                      <a:pPr rtl="0" fontAlgn="t">
                        <a:spcBef>
                          <a:spcPts val="0"/>
                        </a:spcBef>
                        <a:spcAft>
                          <a:spcPts val="0"/>
                        </a:spcAft>
                      </a:pPr>
                      <a:r>
                        <a:rPr lang="es-ES" sz="1200" b="1" i="0" u="none" strike="noStrike" dirty="0">
                          <a:solidFill>
                            <a:srgbClr val="254061"/>
                          </a:solidFill>
                          <a:effectLst/>
                          <a:latin typeface="Century Gothic" panose="020B0502020202020204" pitchFamily="34" charset="0"/>
                        </a:rPr>
                        <a:t>Objetivo general</a:t>
                      </a:r>
                      <a:r>
                        <a:rPr lang="es-ES" sz="1200" b="0" i="0" u="none" strike="noStrike" dirty="0">
                          <a:solidFill>
                            <a:srgbClr val="254061"/>
                          </a:solidFill>
                          <a:effectLst/>
                          <a:latin typeface="Century Gothic" panose="020B0502020202020204" pitchFamily="34" charset="0"/>
                        </a:rPr>
                        <a:t>: Que los alumnos comprendan la multidimensionalidad de un conflicto bélico.</a:t>
                      </a:r>
                      <a:endParaRPr lang="es-ES" sz="1200" dirty="0">
                        <a:effectLst/>
                      </a:endParaRPr>
                    </a:p>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-Análisis de textos.</a:t>
                      </a:r>
                      <a:endParaRPr lang="es-ES" sz="1200" dirty="0">
                        <a:effectLst/>
                      </a:endParaRPr>
                    </a:p>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-Justificar opiniones e ideas utilizando ejemplos, explicaciones y terminología.</a:t>
                      </a:r>
                      <a:endParaRPr lang="es-ES" sz="1200" dirty="0">
                        <a:effectLst/>
                      </a:endParaRPr>
                    </a:p>
                    <a:p>
                      <a:pPr rtl="0" fontAlgn="t">
                        <a:spcBef>
                          <a:spcPts val="0"/>
                        </a:spcBef>
                        <a:spcAft>
                          <a:spcPts val="0"/>
                        </a:spcAft>
                      </a:pPr>
                      <a:br>
                        <a:rPr lang="es-ES" sz="1200" dirty="0">
                          <a:effectLst/>
                        </a:rPr>
                      </a:br>
                      <a:br>
                        <a:rPr lang="es-ES" sz="1200" dirty="0">
                          <a:effectLst/>
                        </a:rPr>
                      </a:br>
                      <a:r>
                        <a:rPr lang="es-ES" sz="1200" b="1" i="0" u="none" strike="noStrike" dirty="0">
                          <a:solidFill>
                            <a:srgbClr val="000000"/>
                          </a:solidFill>
                          <a:effectLst/>
                          <a:latin typeface="Century Gothic" panose="020B0502020202020204" pitchFamily="34" charset="0"/>
                        </a:rPr>
                        <a:t>c)1) Los alumnos conocen y se acercan a la tecnología, a través de conocer el prototipo 3D y la robótica.</a:t>
                      </a:r>
                      <a:endParaRPr lang="es-ES" sz="1200" dirty="0">
                        <a:effectLst/>
                      </a:endParaRPr>
                    </a:p>
                    <a:p>
                      <a:pPr rtl="0" fontAlgn="t">
                        <a:spcBef>
                          <a:spcPts val="0"/>
                        </a:spcBef>
                        <a:spcAft>
                          <a:spcPts val="0"/>
                        </a:spcAft>
                      </a:pPr>
                      <a:r>
                        <a:rPr lang="es-ES" sz="1200" b="1" i="0" u="none" strike="noStrike" dirty="0">
                          <a:solidFill>
                            <a:srgbClr val="000000"/>
                          </a:solidFill>
                          <a:effectLst/>
                          <a:latin typeface="Century Gothic" panose="020B0502020202020204" pitchFamily="34" charset="0"/>
                        </a:rPr>
                        <a:t>1) Los alumnos participan en un concurso iberoamericano y presentan sus proyectos ante un jurado experto)</a:t>
                      </a:r>
                      <a:endParaRPr lang="es-ES" sz="1200" dirty="0">
                        <a:effectLst/>
                      </a:endParaRPr>
                    </a:p>
                    <a:p>
                      <a:pPr fontAlgn="t"/>
                      <a:br>
                        <a:rPr lang="es-ES" sz="1200" dirty="0">
                          <a:effectLst/>
                        </a:rPr>
                      </a:br>
                      <a:endParaRPr lang="es-ES" sz="1200" dirty="0">
                        <a:effectLst/>
                      </a:endParaRPr>
                    </a:p>
                  </a:txBody>
                  <a:tcPr marL="49357" marR="49357" marT="49357" marB="493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952303"/>
                  </a:ext>
                </a:extLst>
              </a:tr>
            </a:tbl>
          </a:graphicData>
        </a:graphic>
      </p:graphicFrame>
      <p:sp>
        <p:nvSpPr>
          <p:cNvPr id="5" name="Rectangle 1">
            <a:extLst>
              <a:ext uri="{FF2B5EF4-FFF2-40B4-BE49-F238E27FC236}">
                <a16:creationId xmlns:a16="http://schemas.microsoft.com/office/drawing/2014/main" id="{ED596CBD-D592-4ED3-9BDA-AE9E2C6949A6}"/>
              </a:ext>
            </a:extLst>
          </p:cNvPr>
          <p:cNvSpPr>
            <a:spLocks noChangeArrowheads="1"/>
          </p:cNvSpPr>
          <p:nvPr/>
        </p:nvSpPr>
        <p:spPr bwMode="auto">
          <a:xfrm>
            <a:off x="2713038" y="1651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4509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03EF047-4A89-44A4-8EA0-C0F020693DD3}"/>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DCA3C889-0B59-4FF5-BB6E-845CBBC1F5CF}"/>
              </a:ext>
            </a:extLst>
          </p:cNvPr>
          <p:cNvSpPr>
            <a:spLocks noGrp="1"/>
          </p:cNvSpPr>
          <p:nvPr>
            <p:ph type="sldNum" sz="quarter" idx="12"/>
          </p:nvPr>
        </p:nvSpPr>
        <p:spPr/>
        <p:txBody>
          <a:bodyPr/>
          <a:lstStyle/>
          <a:p>
            <a:fld id="{6003A4DE-F395-41D8-AE1A-030530CBC762}" type="slidenum">
              <a:rPr lang="es-ES" smtClean="0"/>
              <a:t>22</a:t>
            </a:fld>
            <a:endParaRPr lang="es-ES"/>
          </a:p>
        </p:txBody>
      </p:sp>
      <p:graphicFrame>
        <p:nvGraphicFramePr>
          <p:cNvPr id="4" name="Tabla 3">
            <a:extLst>
              <a:ext uri="{FF2B5EF4-FFF2-40B4-BE49-F238E27FC236}">
                <a16:creationId xmlns:a16="http://schemas.microsoft.com/office/drawing/2014/main" id="{94FECB21-EEB7-4013-A782-9F599DA0ED93}"/>
              </a:ext>
            </a:extLst>
          </p:cNvPr>
          <p:cNvGraphicFramePr>
            <a:graphicFrameLocks noGrp="1"/>
          </p:cNvGraphicFramePr>
          <p:nvPr>
            <p:extLst>
              <p:ext uri="{D42A27DB-BD31-4B8C-83A1-F6EECF244321}">
                <p14:modId xmlns:p14="http://schemas.microsoft.com/office/powerpoint/2010/main" val="3391286127"/>
              </p:ext>
            </p:extLst>
          </p:nvPr>
        </p:nvGraphicFramePr>
        <p:xfrm>
          <a:off x="878305" y="613611"/>
          <a:ext cx="9769641" cy="5491480"/>
        </p:xfrm>
        <a:graphic>
          <a:graphicData uri="http://schemas.openxmlformats.org/drawingml/2006/table">
            <a:tbl>
              <a:tblPr/>
              <a:tblGrid>
                <a:gridCol w="2212599">
                  <a:extLst>
                    <a:ext uri="{9D8B030D-6E8A-4147-A177-3AD203B41FA5}">
                      <a16:colId xmlns:a16="http://schemas.microsoft.com/office/drawing/2014/main" val="1485271571"/>
                    </a:ext>
                  </a:extLst>
                </a:gridCol>
                <a:gridCol w="2340866">
                  <a:extLst>
                    <a:ext uri="{9D8B030D-6E8A-4147-A177-3AD203B41FA5}">
                      <a16:colId xmlns:a16="http://schemas.microsoft.com/office/drawing/2014/main" val="126315370"/>
                    </a:ext>
                  </a:extLst>
                </a:gridCol>
                <a:gridCol w="2319488">
                  <a:extLst>
                    <a:ext uri="{9D8B030D-6E8A-4147-A177-3AD203B41FA5}">
                      <a16:colId xmlns:a16="http://schemas.microsoft.com/office/drawing/2014/main" val="3359545100"/>
                    </a:ext>
                  </a:extLst>
                </a:gridCol>
                <a:gridCol w="2896688">
                  <a:extLst>
                    <a:ext uri="{9D8B030D-6E8A-4147-A177-3AD203B41FA5}">
                      <a16:colId xmlns:a16="http://schemas.microsoft.com/office/drawing/2014/main" val="3851290049"/>
                    </a:ext>
                  </a:extLst>
                </a:gridCol>
              </a:tblGrid>
              <a:tr h="5390147">
                <a:tc>
                  <a:txBody>
                    <a:bodyPr/>
                    <a:lstStyle/>
                    <a:p>
                      <a:pPr rtl="0" fontAlgn="t">
                        <a:spcBef>
                          <a:spcPts val="0"/>
                        </a:spcBef>
                        <a:spcAft>
                          <a:spcPts val="0"/>
                        </a:spcAft>
                      </a:pPr>
                      <a:r>
                        <a:rPr lang="es-ES" sz="1600" b="1" i="0" u="none" strike="noStrike">
                          <a:solidFill>
                            <a:srgbClr val="000000"/>
                          </a:solidFill>
                          <a:effectLst/>
                          <a:latin typeface="Century Gothic" panose="020B0502020202020204" pitchFamily="34" charset="0"/>
                        </a:rPr>
                        <a:t>4. Evaluación.</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   Productos /evidencias</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   de aprendizaje, que</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   demuestran el avance </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   en el proceso y el logro</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   del objetivo   propuesto.</a:t>
                      </a:r>
                      <a:endParaRPr lang="es-ES" sz="1600">
                        <a:effectLst/>
                      </a:endParaRPr>
                    </a:p>
                    <a:p>
                      <a:pPr fontAlgn="t"/>
                      <a:br>
                        <a:rPr lang="es-ES" sz="1600">
                          <a:effectLst/>
                        </a:rPr>
                      </a:br>
                      <a:endParaRPr lang="es-E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s-ES" sz="1600" b="0" i="0" u="none" strike="noStrike">
                          <a:solidFill>
                            <a:srgbClr val="254061"/>
                          </a:solidFill>
                          <a:effectLst/>
                          <a:latin typeface="Century Gothic" panose="020B0502020202020204" pitchFamily="34" charset="0"/>
                        </a:rPr>
                        <a:t>a) </a:t>
                      </a:r>
                      <a:r>
                        <a:rPr lang="es-ES" sz="1600" b="0" i="0" u="none" strike="noStrike">
                          <a:solidFill>
                            <a:srgbClr val="FF0000"/>
                          </a:solidFill>
                          <a:effectLst/>
                          <a:latin typeface="Century Gothic" panose="020B0502020202020204" pitchFamily="34" charset="0"/>
                        </a:rPr>
                        <a:t>Los elementos gráficos </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b)</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-Línea del tiempo, trabajo colaborativo.</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c)Tanto para el proceso</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como para el producto se utilizaron listas de cotejo para evaluar. A continuación aspectos considerados en la evaluación de proceso y en el producto</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-Ejercicios de análisis y comparación</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Individual.</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-Mapas mentales, trabajo colaborativo.</a:t>
                      </a:r>
                      <a:endParaRPr lang="es-E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a:solidFill>
                            <a:srgbClr val="000000"/>
                          </a:solidFill>
                          <a:effectLst/>
                          <a:latin typeface="Century Gothic" panose="020B0502020202020204" pitchFamily="34" charset="0"/>
                        </a:rPr>
                        <a:t>a) </a:t>
                      </a:r>
                      <a:r>
                        <a:rPr lang="es-ES" sz="1600" b="0" i="0" u="none" strike="noStrike">
                          <a:solidFill>
                            <a:srgbClr val="FF0000"/>
                          </a:solidFill>
                          <a:effectLst/>
                          <a:latin typeface="Century Gothic" panose="020B0502020202020204" pitchFamily="34" charset="0"/>
                        </a:rPr>
                        <a:t>Exposición del códice a un público.</a:t>
                      </a:r>
                      <a:endParaRPr lang="es-ES" sz="1600">
                        <a:effectLst/>
                      </a:endParaRPr>
                    </a:p>
                    <a:p>
                      <a:pPr rtl="0" fontAlgn="t">
                        <a:spcBef>
                          <a:spcPts val="0"/>
                        </a:spcBef>
                        <a:spcAft>
                          <a:spcPts val="0"/>
                        </a:spcAft>
                      </a:pPr>
                      <a:r>
                        <a:rPr lang="es-ES" sz="1600" b="0" i="0" u="none" strike="noStrike">
                          <a:solidFill>
                            <a:srgbClr val="FF0000"/>
                          </a:solidFill>
                          <a:effectLst/>
                          <a:latin typeface="Century Gothic" panose="020B0502020202020204" pitchFamily="34" charset="0"/>
                        </a:rPr>
                        <a:t>Elaboración de cuestionario sobre el códice para saber si el alumno fue capaz de expresar bien las ideas y el público las “interpretó” bien</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b)</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-Preguntas y respuestas. Trabajo colaborativo.</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-Informe de laboratorio</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Individual.</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c)-Ejercicios de análisis y comparación</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Individual.</a:t>
                      </a:r>
                      <a:endParaRPr lang="es-E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dirty="0">
                          <a:solidFill>
                            <a:srgbClr val="FF0000"/>
                          </a:solidFill>
                          <a:effectLst/>
                          <a:latin typeface="Century Gothic" panose="020B0502020202020204" pitchFamily="34" charset="0"/>
                        </a:rPr>
                        <a:t>a) No hay</a:t>
                      </a:r>
                      <a:endParaRPr lang="es-ES" sz="1600" dirty="0">
                        <a:effectLst/>
                      </a:endParaRPr>
                    </a:p>
                    <a:p>
                      <a:pPr rtl="0" fontAlgn="t">
                        <a:spcBef>
                          <a:spcPts val="0"/>
                        </a:spcBef>
                        <a:spcAft>
                          <a:spcPts val="0"/>
                        </a:spcAft>
                      </a:pPr>
                      <a:r>
                        <a:rPr lang="es-ES" sz="1600" b="0" i="0" u="none" strike="noStrike" dirty="0">
                          <a:solidFill>
                            <a:srgbClr val="254061"/>
                          </a:solidFill>
                          <a:effectLst/>
                          <a:latin typeface="Century Gothic" panose="020B0502020202020204" pitchFamily="34" charset="0"/>
                        </a:rPr>
                        <a:t>b)</a:t>
                      </a:r>
                      <a:endParaRPr lang="es-ES" sz="1600" dirty="0">
                        <a:effectLst/>
                      </a:endParaRPr>
                    </a:p>
                    <a:p>
                      <a:pPr rtl="0" fontAlgn="t">
                        <a:spcBef>
                          <a:spcPts val="0"/>
                        </a:spcBef>
                        <a:spcAft>
                          <a:spcPts val="0"/>
                        </a:spcAft>
                      </a:pPr>
                      <a:r>
                        <a:rPr lang="es-ES" sz="1600" b="0" i="0" u="none" strike="noStrike" dirty="0">
                          <a:solidFill>
                            <a:srgbClr val="254061"/>
                          </a:solidFill>
                          <a:effectLst/>
                          <a:latin typeface="Century Gothic" panose="020B0502020202020204" pitchFamily="34" charset="0"/>
                        </a:rPr>
                        <a:t>-Línea del tiempo, trabajo colaborativo.</a:t>
                      </a:r>
                      <a:endParaRPr lang="es-ES" sz="1600" dirty="0">
                        <a:effectLst/>
                      </a:endParaRPr>
                    </a:p>
                    <a:p>
                      <a:pPr rtl="0" fontAlgn="t">
                        <a:spcBef>
                          <a:spcPts val="0"/>
                        </a:spcBef>
                        <a:spcAft>
                          <a:spcPts val="0"/>
                        </a:spcAft>
                      </a:pPr>
                      <a:r>
                        <a:rPr lang="es-ES" sz="1600" b="0" i="0" u="none" strike="noStrike" dirty="0">
                          <a:solidFill>
                            <a:srgbClr val="254061"/>
                          </a:solidFill>
                          <a:effectLst/>
                          <a:latin typeface="Century Gothic" panose="020B0502020202020204" pitchFamily="34" charset="0"/>
                        </a:rPr>
                        <a:t>-Ejercicios de análisis y comparación</a:t>
                      </a:r>
                      <a:endParaRPr lang="es-ES" sz="1600" dirty="0">
                        <a:effectLst/>
                      </a:endParaRPr>
                    </a:p>
                    <a:p>
                      <a:pPr rtl="0" fontAlgn="t">
                        <a:spcBef>
                          <a:spcPts val="0"/>
                        </a:spcBef>
                        <a:spcAft>
                          <a:spcPts val="0"/>
                        </a:spcAft>
                      </a:pPr>
                      <a:r>
                        <a:rPr lang="es-ES" sz="1600" b="0" i="0" u="none" strike="noStrike" dirty="0">
                          <a:solidFill>
                            <a:srgbClr val="254061"/>
                          </a:solidFill>
                          <a:effectLst/>
                          <a:latin typeface="Century Gothic" panose="020B0502020202020204" pitchFamily="34" charset="0"/>
                        </a:rPr>
                        <a:t>Individual.</a:t>
                      </a:r>
                      <a:endParaRPr lang="es-ES" sz="1600" dirty="0">
                        <a:effectLst/>
                      </a:endParaRPr>
                    </a:p>
                    <a:p>
                      <a:pPr rtl="0" fontAlgn="t">
                        <a:spcBef>
                          <a:spcPts val="0"/>
                        </a:spcBef>
                        <a:spcAft>
                          <a:spcPts val="0"/>
                        </a:spcAft>
                      </a:pPr>
                      <a:r>
                        <a:rPr lang="es-ES" sz="1600" b="0" i="0" u="none" strike="noStrike" dirty="0">
                          <a:solidFill>
                            <a:srgbClr val="254061"/>
                          </a:solidFill>
                          <a:effectLst/>
                          <a:latin typeface="Century Gothic" panose="020B0502020202020204" pitchFamily="34" charset="0"/>
                        </a:rPr>
                        <a:t>-Mapas mentales, trabajo colaborativo.</a:t>
                      </a:r>
                      <a:endParaRPr lang="es-ES" sz="1600" dirty="0">
                        <a:effectLst/>
                      </a:endParaRPr>
                    </a:p>
                    <a:p>
                      <a:pPr rtl="0" fontAlgn="t">
                        <a:spcBef>
                          <a:spcPts val="0"/>
                        </a:spcBef>
                        <a:spcAft>
                          <a:spcPts val="0"/>
                        </a:spcAft>
                      </a:pPr>
                      <a:br>
                        <a:rPr lang="es-ES" sz="1600" dirty="0">
                          <a:effectLst/>
                        </a:rPr>
                      </a:br>
                      <a:r>
                        <a:rPr lang="es-ES" sz="1600" b="0" i="0" u="none" strike="noStrike" dirty="0">
                          <a:solidFill>
                            <a:srgbClr val="254061"/>
                          </a:solidFill>
                          <a:effectLst/>
                          <a:latin typeface="Century Gothic" panose="020B0502020202020204" pitchFamily="34" charset="0"/>
                        </a:rPr>
                        <a:t>c)-Mapas mentales, trabajo colaborativo</a:t>
                      </a:r>
                      <a:endParaRPr lang="es-ES" sz="1600" dirty="0">
                        <a:effectLst/>
                      </a:endParaRPr>
                    </a:p>
                    <a:p>
                      <a:pPr fontAlgn="t"/>
                      <a:br>
                        <a:rPr lang="es-ES" sz="1600" dirty="0">
                          <a:effectLst/>
                        </a:rPr>
                      </a:br>
                      <a:br>
                        <a:rPr lang="es-ES" sz="1600" dirty="0">
                          <a:effectLst/>
                        </a:rPr>
                      </a:br>
                      <a:endParaRPr lang="es-E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236602"/>
                  </a:ext>
                </a:extLst>
              </a:tr>
            </a:tbl>
          </a:graphicData>
        </a:graphic>
      </p:graphicFrame>
      <p:sp>
        <p:nvSpPr>
          <p:cNvPr id="5" name="Rectangle 1">
            <a:extLst>
              <a:ext uri="{FF2B5EF4-FFF2-40B4-BE49-F238E27FC236}">
                <a16:creationId xmlns:a16="http://schemas.microsoft.com/office/drawing/2014/main" id="{55AABF18-6785-4AFC-AB15-5B323F4BDC16}"/>
              </a:ext>
            </a:extLst>
          </p:cNvPr>
          <p:cNvSpPr>
            <a:spLocks noChangeArrowheads="1"/>
          </p:cNvSpPr>
          <p:nvPr/>
        </p:nvSpPr>
        <p:spPr bwMode="auto">
          <a:xfrm>
            <a:off x="1658854" y="25271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280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A9690E3D-64DD-472D-81A1-4907EAEB0E87}"/>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340233C9-F7C0-45C7-B1DA-91E4C03B1E01}"/>
              </a:ext>
            </a:extLst>
          </p:cNvPr>
          <p:cNvSpPr>
            <a:spLocks noGrp="1"/>
          </p:cNvSpPr>
          <p:nvPr>
            <p:ph type="sldNum" sz="quarter" idx="12"/>
          </p:nvPr>
        </p:nvSpPr>
        <p:spPr/>
        <p:txBody>
          <a:bodyPr/>
          <a:lstStyle/>
          <a:p>
            <a:fld id="{6003A4DE-F395-41D8-AE1A-030530CBC762}" type="slidenum">
              <a:rPr lang="es-ES" smtClean="0"/>
              <a:t>23</a:t>
            </a:fld>
            <a:endParaRPr lang="es-ES"/>
          </a:p>
        </p:txBody>
      </p:sp>
      <p:graphicFrame>
        <p:nvGraphicFramePr>
          <p:cNvPr id="4" name="Tabla 3">
            <a:extLst>
              <a:ext uri="{FF2B5EF4-FFF2-40B4-BE49-F238E27FC236}">
                <a16:creationId xmlns:a16="http://schemas.microsoft.com/office/drawing/2014/main" id="{16046516-5FEC-4807-81C2-EAE1519E777E}"/>
              </a:ext>
            </a:extLst>
          </p:cNvPr>
          <p:cNvGraphicFramePr>
            <a:graphicFrameLocks noGrp="1"/>
          </p:cNvGraphicFramePr>
          <p:nvPr>
            <p:extLst>
              <p:ext uri="{D42A27DB-BD31-4B8C-83A1-F6EECF244321}">
                <p14:modId xmlns:p14="http://schemas.microsoft.com/office/powerpoint/2010/main" val="2545140914"/>
              </p:ext>
            </p:extLst>
          </p:nvPr>
        </p:nvGraphicFramePr>
        <p:xfrm>
          <a:off x="878306" y="697832"/>
          <a:ext cx="9817768" cy="5065294"/>
        </p:xfrm>
        <a:graphic>
          <a:graphicData uri="http://schemas.openxmlformats.org/drawingml/2006/table">
            <a:tbl>
              <a:tblPr/>
              <a:tblGrid>
                <a:gridCol w="2223499">
                  <a:extLst>
                    <a:ext uri="{9D8B030D-6E8A-4147-A177-3AD203B41FA5}">
                      <a16:colId xmlns:a16="http://schemas.microsoft.com/office/drawing/2014/main" val="942169142"/>
                    </a:ext>
                  </a:extLst>
                </a:gridCol>
                <a:gridCol w="2352397">
                  <a:extLst>
                    <a:ext uri="{9D8B030D-6E8A-4147-A177-3AD203B41FA5}">
                      <a16:colId xmlns:a16="http://schemas.microsoft.com/office/drawing/2014/main" val="2496001896"/>
                    </a:ext>
                  </a:extLst>
                </a:gridCol>
                <a:gridCol w="2330915">
                  <a:extLst>
                    <a:ext uri="{9D8B030D-6E8A-4147-A177-3AD203B41FA5}">
                      <a16:colId xmlns:a16="http://schemas.microsoft.com/office/drawing/2014/main" val="917778655"/>
                    </a:ext>
                  </a:extLst>
                </a:gridCol>
                <a:gridCol w="2910957">
                  <a:extLst>
                    <a:ext uri="{9D8B030D-6E8A-4147-A177-3AD203B41FA5}">
                      <a16:colId xmlns:a16="http://schemas.microsoft.com/office/drawing/2014/main" val="782624053"/>
                    </a:ext>
                  </a:extLst>
                </a:gridCol>
              </a:tblGrid>
              <a:tr h="5065294">
                <a:tc>
                  <a:txBody>
                    <a:bodyPr/>
                    <a:lstStyle/>
                    <a:p>
                      <a:pPr rtl="0" fontAlgn="t">
                        <a:spcBef>
                          <a:spcPts val="0"/>
                        </a:spcBef>
                        <a:spcAft>
                          <a:spcPts val="0"/>
                        </a:spcAft>
                      </a:pPr>
                      <a:r>
                        <a:rPr lang="es-ES" sz="1600" b="1" i="0" u="none" strike="noStrike">
                          <a:solidFill>
                            <a:srgbClr val="000000"/>
                          </a:solidFill>
                          <a:effectLst/>
                          <a:latin typeface="Century Gothic" panose="020B0502020202020204" pitchFamily="34" charset="0"/>
                        </a:rPr>
                        <a:t>5</a:t>
                      </a:r>
                      <a:r>
                        <a:rPr lang="es-ES" sz="1600" b="0" i="0" u="none" strike="noStrike">
                          <a:solidFill>
                            <a:srgbClr val="000000"/>
                          </a:solidFill>
                          <a:effectLst/>
                          <a:latin typeface="Century Gothic" panose="020B0502020202020204" pitchFamily="34" charset="0"/>
                        </a:rPr>
                        <a:t>. </a:t>
                      </a:r>
                      <a:r>
                        <a:rPr lang="es-ES" sz="1600" b="1" i="0" u="none" strike="noStrike">
                          <a:solidFill>
                            <a:srgbClr val="000000"/>
                          </a:solidFill>
                          <a:effectLst/>
                          <a:latin typeface="Century Gothic" panose="020B0502020202020204" pitchFamily="34" charset="0"/>
                        </a:rPr>
                        <a:t>Tipos y herramientas</a:t>
                      </a:r>
                      <a:r>
                        <a:rPr lang="es-ES" sz="1600" b="0" i="0" u="none" strike="noStrike">
                          <a:solidFill>
                            <a:srgbClr val="000000"/>
                          </a:solidFill>
                          <a:effectLst/>
                          <a:latin typeface="Century Gothic" panose="020B0502020202020204" pitchFamily="34" charset="0"/>
                        </a:rPr>
                        <a:t> de</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   evaluación.</a:t>
                      </a:r>
                      <a:endParaRPr lang="es-ES" sz="1600">
                        <a:effectLst/>
                      </a:endParaRPr>
                    </a:p>
                    <a:p>
                      <a:pPr fontAlgn="t"/>
                      <a:br>
                        <a:rPr lang="es-ES" sz="1600">
                          <a:effectLst/>
                        </a:rPr>
                      </a:br>
                      <a:br>
                        <a:rPr lang="es-ES" sz="1600">
                          <a:effectLst/>
                        </a:rPr>
                      </a:br>
                      <a:endParaRPr lang="es-E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s-ES" sz="1600" b="0" i="0" u="none" strike="noStrike">
                          <a:solidFill>
                            <a:srgbClr val="254061"/>
                          </a:solidFill>
                          <a:effectLst/>
                          <a:latin typeface="Century Gothic" panose="020B0502020202020204" pitchFamily="34" charset="0"/>
                        </a:rPr>
                        <a:t>b)</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Sumativa, Formativa y autoevaluación.</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Utilizan guías de cotejo</a:t>
                      </a:r>
                      <a:endParaRPr lang="es-ES" sz="1600">
                        <a:effectLst/>
                      </a:endParaRPr>
                    </a:p>
                    <a:p>
                      <a:pPr rtl="0" fontAlgn="t">
                        <a:spcBef>
                          <a:spcPts val="0"/>
                        </a:spcBef>
                        <a:spcAft>
                          <a:spcPts val="0"/>
                        </a:spcAft>
                      </a:pPr>
                      <a:br>
                        <a:rPr lang="es-ES" sz="1600">
                          <a:effectLst/>
                        </a:rPr>
                      </a:br>
                      <a:r>
                        <a:rPr lang="es-ES" sz="1600" b="1" i="0" u="none" strike="noStrike">
                          <a:solidFill>
                            <a:srgbClr val="254061"/>
                          </a:solidFill>
                          <a:effectLst/>
                          <a:latin typeface="Century Gothic" panose="020B0502020202020204" pitchFamily="34" charset="0"/>
                        </a:rPr>
                        <a:t>c)Fundamentos de Fisiología recuperados para proponer el dispositivo Médico</a:t>
                      </a:r>
                      <a:endParaRPr lang="es-ES" sz="1600">
                        <a:effectLst/>
                      </a:endParaRPr>
                    </a:p>
                    <a:p>
                      <a:pPr rtl="0" fontAlgn="t">
                        <a:spcBef>
                          <a:spcPts val="0"/>
                        </a:spcBef>
                        <a:spcAft>
                          <a:spcPts val="0"/>
                        </a:spcAft>
                      </a:pPr>
                      <a:r>
                        <a:rPr lang="es-ES" sz="1600" b="1" i="0" u="none" strike="noStrike">
                          <a:solidFill>
                            <a:srgbClr val="254061"/>
                          </a:solidFill>
                          <a:effectLst/>
                          <a:latin typeface="Arial" panose="020B0604020202020204" pitchFamily="34" charset="0"/>
                        </a:rPr>
                        <a:t>Uso de principios de ingeniería en la propuesta del dispositivo. Comprensión de la complejidad física de los sistemas biológicos</a:t>
                      </a:r>
                      <a:endParaRPr lang="es-E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a:solidFill>
                            <a:srgbClr val="FF0000"/>
                          </a:solidFill>
                          <a:effectLst/>
                          <a:latin typeface="Century Gothic" panose="020B0502020202020204" pitchFamily="34" charset="0"/>
                        </a:rPr>
                        <a:t>a) sumativa, Cuestionarios</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b)</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Sumativa,  formativa y autoevaluación</a:t>
                      </a:r>
                      <a:endParaRPr lang="es-ES" sz="1600">
                        <a:effectLst/>
                      </a:endParaRPr>
                    </a:p>
                    <a:p>
                      <a:pPr rtl="0" fontAlgn="t">
                        <a:spcBef>
                          <a:spcPts val="0"/>
                        </a:spcBef>
                        <a:spcAft>
                          <a:spcPts val="0"/>
                        </a:spcAft>
                      </a:pPr>
                      <a:r>
                        <a:rPr lang="es-ES" sz="1600" b="0" i="0" u="none" strike="noStrike">
                          <a:solidFill>
                            <a:srgbClr val="254061"/>
                          </a:solidFill>
                          <a:effectLst/>
                          <a:latin typeface="Century Gothic" panose="020B0502020202020204" pitchFamily="34" charset="0"/>
                        </a:rPr>
                        <a:t>Utilizan guías de cotejo</a:t>
                      </a:r>
                      <a:endParaRPr lang="es-ES" sz="1600">
                        <a:effectLst/>
                      </a:endParaRPr>
                    </a:p>
                    <a:p>
                      <a:pPr rtl="0" fontAlgn="t">
                        <a:spcBef>
                          <a:spcPts val="0"/>
                        </a:spcBef>
                        <a:spcAft>
                          <a:spcPts val="0"/>
                        </a:spcAft>
                      </a:pPr>
                      <a:br>
                        <a:rPr lang="es-ES" sz="1600">
                          <a:effectLst/>
                        </a:rPr>
                      </a:br>
                      <a:r>
                        <a:rPr lang="es-ES" sz="1600" b="1" i="0" u="none" strike="noStrike">
                          <a:solidFill>
                            <a:srgbClr val="254061"/>
                          </a:solidFill>
                          <a:effectLst/>
                          <a:latin typeface="Century Gothic" panose="020B0502020202020204" pitchFamily="34" charset="0"/>
                        </a:rPr>
                        <a:t>c)Lectura de textos especializados Búsqueda y análisis de información con carácter social Escritura de una reseña Escritura de un ensayo sobre el papel de la tecnología y el desarrollo de un país</a:t>
                      </a:r>
                      <a:endParaRPr lang="es-E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br>
                        <a:rPr lang="es-ES" sz="1600" dirty="0">
                          <a:effectLst/>
                        </a:rPr>
                      </a:br>
                      <a:r>
                        <a:rPr lang="es-ES" sz="1600" b="0" i="0" u="none" strike="noStrike" dirty="0">
                          <a:solidFill>
                            <a:srgbClr val="254061"/>
                          </a:solidFill>
                          <a:effectLst/>
                          <a:latin typeface="Century Gothic" panose="020B0502020202020204" pitchFamily="34" charset="0"/>
                        </a:rPr>
                        <a:t>b)</a:t>
                      </a:r>
                      <a:endParaRPr lang="es-ES" sz="1600" dirty="0">
                        <a:effectLst/>
                      </a:endParaRPr>
                    </a:p>
                    <a:p>
                      <a:pPr rtl="0" fontAlgn="t">
                        <a:spcBef>
                          <a:spcPts val="0"/>
                        </a:spcBef>
                        <a:spcAft>
                          <a:spcPts val="0"/>
                        </a:spcAft>
                      </a:pPr>
                      <a:r>
                        <a:rPr lang="es-ES" sz="1600" b="0" i="0" u="none" strike="noStrike" dirty="0">
                          <a:solidFill>
                            <a:srgbClr val="254061"/>
                          </a:solidFill>
                          <a:effectLst/>
                          <a:latin typeface="Century Gothic" panose="020B0502020202020204" pitchFamily="34" charset="0"/>
                        </a:rPr>
                        <a:t>Sumativa,  formativa y autoevaluación</a:t>
                      </a:r>
                      <a:endParaRPr lang="es-ES" sz="1600" dirty="0">
                        <a:effectLst/>
                      </a:endParaRPr>
                    </a:p>
                    <a:p>
                      <a:pPr rtl="0" fontAlgn="t">
                        <a:spcBef>
                          <a:spcPts val="0"/>
                        </a:spcBef>
                        <a:spcAft>
                          <a:spcPts val="0"/>
                        </a:spcAft>
                      </a:pPr>
                      <a:r>
                        <a:rPr lang="es-ES" sz="1600" b="0" i="0" u="none" strike="noStrike" dirty="0">
                          <a:solidFill>
                            <a:srgbClr val="254061"/>
                          </a:solidFill>
                          <a:effectLst/>
                          <a:latin typeface="Century Gothic" panose="020B0502020202020204" pitchFamily="34" charset="0"/>
                        </a:rPr>
                        <a:t>Utilizan guías de cotejo</a:t>
                      </a:r>
                      <a:endParaRPr lang="es-ES" sz="1600" dirty="0">
                        <a:effectLst/>
                      </a:endParaRPr>
                    </a:p>
                    <a:p>
                      <a:pPr rtl="0" fontAlgn="t">
                        <a:spcBef>
                          <a:spcPts val="0"/>
                        </a:spcBef>
                        <a:spcAft>
                          <a:spcPts val="0"/>
                        </a:spcAft>
                      </a:pPr>
                      <a:br>
                        <a:rPr lang="es-ES" sz="1600" dirty="0">
                          <a:effectLst/>
                        </a:rPr>
                      </a:br>
                      <a:r>
                        <a:rPr lang="es-ES" sz="1600" b="1" i="0" u="none" strike="noStrike" dirty="0">
                          <a:solidFill>
                            <a:srgbClr val="254061"/>
                          </a:solidFill>
                          <a:effectLst/>
                          <a:latin typeface="Century Gothic" panose="020B0502020202020204" pitchFamily="34" charset="0"/>
                        </a:rPr>
                        <a:t>c)Estudio de mercado Búsqueda de indicadores económicos y estadísticos de la población target</a:t>
                      </a:r>
                      <a:endParaRPr lang="es-ES" sz="1600" dirty="0">
                        <a:effectLst/>
                      </a:endParaRPr>
                    </a:p>
                    <a:p>
                      <a:pPr rtl="0" fontAlgn="t">
                        <a:spcBef>
                          <a:spcPts val="0"/>
                        </a:spcBef>
                        <a:spcAft>
                          <a:spcPts val="0"/>
                        </a:spcAft>
                      </a:pPr>
                      <a:r>
                        <a:rPr lang="es-ES" sz="1600" b="1" i="0" u="none" strike="noStrike" dirty="0">
                          <a:solidFill>
                            <a:srgbClr val="254061"/>
                          </a:solidFill>
                          <a:effectLst/>
                          <a:latin typeface="Century Gothic" panose="020B0502020202020204" pitchFamily="34" charset="0"/>
                        </a:rPr>
                        <a:t>Bosquejo de una propuesta biomédica. Desarrollo de </a:t>
                      </a:r>
                      <a:r>
                        <a:rPr lang="es-ES" sz="1600" b="1" i="0" u="none" strike="noStrike" dirty="0" err="1">
                          <a:solidFill>
                            <a:srgbClr val="254061"/>
                          </a:solidFill>
                          <a:effectLst/>
                          <a:latin typeface="Century Gothic" panose="020B0502020202020204" pitchFamily="34" charset="0"/>
                        </a:rPr>
                        <a:t>infogramas</a:t>
                      </a:r>
                      <a:r>
                        <a:rPr lang="es-ES" sz="1600" b="1" i="0" u="none" strike="noStrike" dirty="0">
                          <a:solidFill>
                            <a:srgbClr val="254061"/>
                          </a:solidFill>
                          <a:effectLst/>
                          <a:latin typeface="Century Gothic" panose="020B0502020202020204" pitchFamily="34" charset="0"/>
                        </a:rPr>
                        <a:t> Distribución de texto e imágenes en propuesta</a:t>
                      </a:r>
                      <a:endParaRPr lang="es-E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011525"/>
                  </a:ext>
                </a:extLst>
              </a:tr>
            </a:tbl>
          </a:graphicData>
        </a:graphic>
      </p:graphicFrame>
      <p:sp>
        <p:nvSpPr>
          <p:cNvPr id="5" name="Rectangle 1">
            <a:extLst>
              <a:ext uri="{FF2B5EF4-FFF2-40B4-BE49-F238E27FC236}">
                <a16:creationId xmlns:a16="http://schemas.microsoft.com/office/drawing/2014/main" id="{202B3577-52B5-438B-BD2B-D4770DC39E95}"/>
              </a:ext>
            </a:extLst>
          </p:cNvPr>
          <p:cNvSpPr>
            <a:spLocks noChangeArrowheads="1"/>
          </p:cNvSpPr>
          <p:nvPr/>
        </p:nvSpPr>
        <p:spPr bwMode="auto">
          <a:xfrm>
            <a:off x="1743075" y="2711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1149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EEE80151-DB8C-45A9-86D6-F30F856526BE}"/>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80E19D93-370B-4B2F-A265-8BBD4E77AB63}"/>
              </a:ext>
            </a:extLst>
          </p:cNvPr>
          <p:cNvSpPr>
            <a:spLocks noGrp="1"/>
          </p:cNvSpPr>
          <p:nvPr>
            <p:ph type="sldNum" sz="quarter" idx="12"/>
          </p:nvPr>
        </p:nvSpPr>
        <p:spPr/>
        <p:txBody>
          <a:bodyPr/>
          <a:lstStyle/>
          <a:p>
            <a:fld id="{6003A4DE-F395-41D8-AE1A-030530CBC762}" type="slidenum">
              <a:rPr lang="es-ES" smtClean="0"/>
              <a:t>24</a:t>
            </a:fld>
            <a:endParaRPr lang="es-ES"/>
          </a:p>
        </p:txBody>
      </p:sp>
      <p:graphicFrame>
        <p:nvGraphicFramePr>
          <p:cNvPr id="4" name="Tabla 3">
            <a:extLst>
              <a:ext uri="{FF2B5EF4-FFF2-40B4-BE49-F238E27FC236}">
                <a16:creationId xmlns:a16="http://schemas.microsoft.com/office/drawing/2014/main" id="{49076A68-1C94-4CCE-AD09-FF2DA36E11E0}"/>
              </a:ext>
            </a:extLst>
          </p:cNvPr>
          <p:cNvGraphicFramePr>
            <a:graphicFrameLocks noGrp="1"/>
          </p:cNvGraphicFramePr>
          <p:nvPr>
            <p:extLst>
              <p:ext uri="{D42A27DB-BD31-4B8C-83A1-F6EECF244321}">
                <p14:modId xmlns:p14="http://schemas.microsoft.com/office/powerpoint/2010/main" val="3359852014"/>
              </p:ext>
            </p:extLst>
          </p:nvPr>
        </p:nvGraphicFramePr>
        <p:xfrm>
          <a:off x="866274" y="661737"/>
          <a:ext cx="9901989" cy="4499810"/>
        </p:xfrm>
        <a:graphic>
          <a:graphicData uri="http://schemas.openxmlformats.org/drawingml/2006/table">
            <a:tbl>
              <a:tblPr/>
              <a:tblGrid>
                <a:gridCol w="3007894">
                  <a:extLst>
                    <a:ext uri="{9D8B030D-6E8A-4147-A177-3AD203B41FA5}">
                      <a16:colId xmlns:a16="http://schemas.microsoft.com/office/drawing/2014/main" val="843344441"/>
                    </a:ext>
                  </a:extLst>
                </a:gridCol>
                <a:gridCol w="2376448">
                  <a:extLst>
                    <a:ext uri="{9D8B030D-6E8A-4147-A177-3AD203B41FA5}">
                      <a16:colId xmlns:a16="http://schemas.microsoft.com/office/drawing/2014/main" val="3643665085"/>
                    </a:ext>
                  </a:extLst>
                </a:gridCol>
                <a:gridCol w="2015066">
                  <a:extLst>
                    <a:ext uri="{9D8B030D-6E8A-4147-A177-3AD203B41FA5}">
                      <a16:colId xmlns:a16="http://schemas.microsoft.com/office/drawing/2014/main" val="2435530193"/>
                    </a:ext>
                  </a:extLst>
                </a:gridCol>
                <a:gridCol w="2502581">
                  <a:extLst>
                    <a:ext uri="{9D8B030D-6E8A-4147-A177-3AD203B41FA5}">
                      <a16:colId xmlns:a16="http://schemas.microsoft.com/office/drawing/2014/main" val="1595529037"/>
                    </a:ext>
                  </a:extLst>
                </a:gridCol>
              </a:tblGrid>
              <a:tr h="872058">
                <a:tc>
                  <a:txBody>
                    <a:bodyPr/>
                    <a:lstStyle/>
                    <a:p>
                      <a:pPr fontAlgn="t"/>
                      <a:br>
                        <a:rPr lang="es-ES" sz="1400">
                          <a:effectLst/>
                        </a:rPr>
                      </a:br>
                      <a:endParaRPr lang="es-ES" sz="1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ES" sz="1400" b="1" i="0" u="none" strike="noStrike">
                          <a:solidFill>
                            <a:srgbClr val="000000"/>
                          </a:solidFill>
                          <a:effectLst/>
                          <a:latin typeface="Century Gothic" panose="020B0502020202020204" pitchFamily="34" charset="0"/>
                        </a:rPr>
                        <a:t>Disciplina 1.</a:t>
                      </a:r>
                      <a:endParaRPr lang="es-ES" sz="1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s-ES" sz="1400" b="1" i="0" u="none" strike="noStrike">
                          <a:solidFill>
                            <a:srgbClr val="000000"/>
                          </a:solidFill>
                          <a:effectLst/>
                          <a:latin typeface="Century Gothic" panose="020B0502020202020204" pitchFamily="34" charset="0"/>
                        </a:rPr>
                        <a:t>Disciplina 2.</a:t>
                      </a:r>
                      <a:endParaRPr lang="es-ES" sz="1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s-ES" sz="1400" b="1" i="0" u="none" strike="noStrike">
                          <a:solidFill>
                            <a:srgbClr val="000000"/>
                          </a:solidFill>
                          <a:effectLst/>
                          <a:latin typeface="Century Gothic" panose="020B0502020202020204" pitchFamily="34" charset="0"/>
                        </a:rPr>
                        <a:t>Disciplina 3.</a:t>
                      </a:r>
                      <a:endParaRPr lang="es-ES" sz="1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847833489"/>
                  </a:ext>
                </a:extLst>
              </a:tr>
              <a:tr h="3627752">
                <a:tc>
                  <a:txBody>
                    <a:bodyPr/>
                    <a:lstStyle/>
                    <a:p>
                      <a:pPr marL="95250" indent="-180340" rtl="0" fontAlgn="t">
                        <a:spcBef>
                          <a:spcPts val="0"/>
                        </a:spcBef>
                        <a:spcAft>
                          <a:spcPts val="0"/>
                        </a:spcAft>
                      </a:pPr>
                      <a:r>
                        <a:rPr lang="es-ES" sz="1400" b="1" i="0" u="none" strike="noStrike">
                          <a:solidFill>
                            <a:srgbClr val="000000"/>
                          </a:solidFill>
                          <a:effectLst/>
                          <a:latin typeface="Century Gothic" panose="020B0502020202020204" pitchFamily="34" charset="0"/>
                        </a:rPr>
                        <a:t>1. Preguntar y cuestionar.</a:t>
                      </a:r>
                      <a:endParaRPr lang="es-ES" sz="1400">
                        <a:effectLst/>
                      </a:endParaRPr>
                    </a:p>
                    <a:p>
                      <a:pPr marL="95250" indent="-180340" rtl="0" fontAlgn="t">
                        <a:spcBef>
                          <a:spcPts val="0"/>
                        </a:spcBef>
                        <a:spcAft>
                          <a:spcPts val="0"/>
                        </a:spcAft>
                      </a:pPr>
                      <a:r>
                        <a:rPr lang="es-ES" sz="1400" b="0" i="0" u="none" strike="noStrike">
                          <a:solidFill>
                            <a:srgbClr val="000000"/>
                          </a:solidFill>
                          <a:effectLst/>
                          <a:latin typeface="Century Gothic" panose="020B0502020202020204" pitchFamily="34" charset="0"/>
                        </a:rPr>
                        <a:t>    Preguntas que dirigen la Investigación Interdisciplinaria.</a:t>
                      </a:r>
                      <a:endParaRPr lang="es-ES" sz="1400">
                        <a:effectLst/>
                      </a:endParaRPr>
                    </a:p>
                  </a:txBody>
                  <a:tcPr marL="63500" marR="63500" marT="63500" marB="63500">
                    <a:lnL w="12700"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base">
                        <a:spcBef>
                          <a:spcPts val="0"/>
                        </a:spcBef>
                        <a:spcAft>
                          <a:spcPts val="0"/>
                        </a:spcAft>
                      </a:pPr>
                      <a:endParaRPr lang="es-ES" sz="1400" b="0" i="0" u="none" strike="noStrike">
                        <a:solidFill>
                          <a:srgbClr val="254061"/>
                        </a:solidFill>
                        <a:effectLst/>
                        <a:latin typeface="Century Gothic" panose="020B0502020202020204" pitchFamily="34" charset="0"/>
                      </a:endParaRPr>
                    </a:p>
                    <a:p>
                      <a:pPr rtl="0" fontAlgn="t">
                        <a:spcBef>
                          <a:spcPts val="0"/>
                        </a:spcBef>
                        <a:spcAft>
                          <a:spcPts val="0"/>
                        </a:spcAft>
                      </a:pPr>
                      <a:r>
                        <a:rPr lang="es-ES" sz="1400" b="0" i="0" u="none" strike="noStrike">
                          <a:solidFill>
                            <a:srgbClr val="254061"/>
                          </a:solidFill>
                          <a:effectLst/>
                          <a:latin typeface="Century Gothic" panose="020B0502020202020204" pitchFamily="34" charset="0"/>
                        </a:rPr>
                        <a:t>b)</a:t>
                      </a:r>
                      <a:endParaRPr lang="es-ES" sz="1400">
                        <a:effectLst/>
                      </a:endParaRPr>
                    </a:p>
                    <a:p>
                      <a:pPr rtl="0" fontAlgn="t">
                        <a:spcBef>
                          <a:spcPts val="0"/>
                        </a:spcBef>
                        <a:spcAft>
                          <a:spcPts val="0"/>
                        </a:spcAft>
                      </a:pPr>
                      <a:r>
                        <a:rPr lang="es-ES" sz="1400" b="0" i="0" u="none" strike="noStrike">
                          <a:solidFill>
                            <a:srgbClr val="254061"/>
                          </a:solidFill>
                          <a:effectLst/>
                          <a:latin typeface="Century Gothic" panose="020B0502020202020204" pitchFamily="34" charset="0"/>
                        </a:rPr>
                        <a:t>Historia: ¿de qué manera la perspectiva nacional contribuye a que un conflicto sea mundial?</a:t>
                      </a:r>
                      <a:endParaRPr lang="es-ES" sz="1400">
                        <a:effectLst/>
                      </a:endParaRPr>
                    </a:p>
                    <a:p>
                      <a:pPr rtl="0" fontAlgn="t">
                        <a:spcBef>
                          <a:spcPts val="0"/>
                        </a:spcBef>
                        <a:spcAft>
                          <a:spcPts val="0"/>
                        </a:spcAft>
                      </a:pPr>
                      <a:br>
                        <a:rPr lang="es-ES" sz="1400">
                          <a:effectLst/>
                        </a:rPr>
                      </a:br>
                      <a:r>
                        <a:rPr lang="es-ES" sz="1400" b="1" i="0" u="none" strike="noStrike">
                          <a:solidFill>
                            <a:srgbClr val="254061"/>
                          </a:solidFill>
                          <a:effectLst/>
                          <a:latin typeface="Century Gothic" panose="020B0502020202020204" pitchFamily="34" charset="0"/>
                        </a:rPr>
                        <a:t>c)Pregunta  generadora,</a:t>
                      </a:r>
                      <a:endParaRPr lang="es-ES" sz="1400">
                        <a:effectLst/>
                      </a:endParaRPr>
                    </a:p>
                    <a:p>
                      <a:pPr fontAlgn="t"/>
                      <a:br>
                        <a:rPr lang="es-ES" sz="1400">
                          <a:effectLst/>
                        </a:rPr>
                      </a:br>
                      <a:endParaRPr lang="es-ES" sz="1400">
                        <a:effectLst/>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br>
                        <a:rPr lang="es-ES" sz="1400" dirty="0">
                          <a:effectLst/>
                        </a:rPr>
                      </a:br>
                      <a:r>
                        <a:rPr lang="es-ES" sz="1400" b="0" i="0" u="none" strike="noStrike" dirty="0">
                          <a:solidFill>
                            <a:srgbClr val="254061"/>
                          </a:solidFill>
                          <a:effectLst/>
                          <a:latin typeface="Century Gothic" panose="020B0502020202020204" pitchFamily="34" charset="0"/>
                        </a:rPr>
                        <a:t>b)</a:t>
                      </a:r>
                      <a:endParaRPr lang="es-ES" sz="1400" dirty="0">
                        <a:effectLst/>
                      </a:endParaRPr>
                    </a:p>
                    <a:p>
                      <a:pPr rtl="0" fontAlgn="t">
                        <a:spcBef>
                          <a:spcPts val="0"/>
                        </a:spcBef>
                        <a:spcAft>
                          <a:spcPts val="0"/>
                        </a:spcAft>
                      </a:pPr>
                      <a:br>
                        <a:rPr lang="es-ES" sz="1400" dirty="0">
                          <a:effectLst/>
                        </a:rPr>
                      </a:br>
                      <a:r>
                        <a:rPr lang="es-ES" sz="1400" b="0" i="0" u="none" strike="noStrike" dirty="0">
                          <a:solidFill>
                            <a:srgbClr val="254061"/>
                          </a:solidFill>
                          <a:effectLst/>
                          <a:latin typeface="Century Gothic" panose="020B0502020202020204" pitchFamily="34" charset="0"/>
                        </a:rPr>
                        <a:t>Física: ¿los beneficios o avances obtenidos de una guerra la justifican?</a:t>
                      </a:r>
                      <a:endParaRPr lang="es-ES" sz="1400" dirty="0">
                        <a:effectLst/>
                      </a:endParaRPr>
                    </a:p>
                    <a:p>
                      <a:pPr rtl="0" fontAlgn="t">
                        <a:spcBef>
                          <a:spcPts val="0"/>
                        </a:spcBef>
                        <a:spcAft>
                          <a:spcPts val="0"/>
                        </a:spcAft>
                      </a:pPr>
                      <a:br>
                        <a:rPr lang="es-ES" sz="1400" dirty="0">
                          <a:effectLst/>
                        </a:rPr>
                      </a:br>
                      <a:br>
                        <a:rPr lang="es-ES" sz="1400" dirty="0">
                          <a:effectLst/>
                        </a:rPr>
                      </a:br>
                      <a:r>
                        <a:rPr lang="es-ES" sz="1400" b="1" i="0" u="none" strike="noStrike" dirty="0">
                          <a:solidFill>
                            <a:srgbClr val="254061"/>
                          </a:solidFill>
                          <a:effectLst/>
                          <a:latin typeface="Century Gothic" panose="020B0502020202020204" pitchFamily="34" charset="0"/>
                        </a:rPr>
                        <a:t>c)pregunta guía,  problema a abordar, </a:t>
                      </a:r>
                      <a:endParaRPr lang="es-ES" sz="1400" dirty="0">
                        <a:effectLst/>
                      </a:endParaRPr>
                    </a:p>
                  </a:txBody>
                  <a:tcPr marL="63500" marR="63500" marT="63500" marB="63500">
                    <a:lnL w="12649"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br>
                        <a:rPr lang="es-ES" sz="1400" dirty="0">
                          <a:effectLst/>
                        </a:rPr>
                      </a:br>
                      <a:r>
                        <a:rPr lang="es-ES" sz="1400" b="0" i="0" u="none" strike="noStrike" dirty="0">
                          <a:solidFill>
                            <a:srgbClr val="000000"/>
                          </a:solidFill>
                          <a:effectLst/>
                          <a:latin typeface="Century Gothic" panose="020B0502020202020204" pitchFamily="34" charset="0"/>
                        </a:rPr>
                        <a:t>b)</a:t>
                      </a:r>
                      <a:endParaRPr lang="es-ES" sz="1400" dirty="0">
                        <a:effectLst/>
                      </a:endParaRPr>
                    </a:p>
                    <a:p>
                      <a:pPr rtl="0" fontAlgn="t">
                        <a:spcBef>
                          <a:spcPts val="0"/>
                        </a:spcBef>
                        <a:spcAft>
                          <a:spcPts val="0"/>
                        </a:spcAft>
                      </a:pPr>
                      <a:br>
                        <a:rPr lang="es-ES" sz="1400" dirty="0">
                          <a:effectLst/>
                        </a:rPr>
                      </a:br>
                      <a:r>
                        <a:rPr lang="es-ES" sz="1400" b="0" i="0" u="none" strike="noStrike" dirty="0">
                          <a:solidFill>
                            <a:srgbClr val="254061"/>
                          </a:solidFill>
                          <a:effectLst/>
                          <a:latin typeface="Century Gothic" panose="020B0502020202020204" pitchFamily="34" charset="0"/>
                        </a:rPr>
                        <a:t>Literatura: ¿cómo cambia la perspectiva de una persona/ comunidad cuando atraviesa una guerra?</a:t>
                      </a:r>
                      <a:endParaRPr lang="es-ES" sz="1400" dirty="0">
                        <a:effectLst/>
                      </a:endParaRPr>
                    </a:p>
                    <a:p>
                      <a:pPr rtl="0" fontAlgn="t">
                        <a:spcBef>
                          <a:spcPts val="0"/>
                        </a:spcBef>
                        <a:spcAft>
                          <a:spcPts val="0"/>
                        </a:spcAft>
                      </a:pPr>
                      <a:br>
                        <a:rPr lang="es-ES" sz="1400" dirty="0">
                          <a:effectLst/>
                        </a:rPr>
                      </a:br>
                      <a:br>
                        <a:rPr lang="es-ES" sz="1400" dirty="0">
                          <a:effectLst/>
                        </a:rPr>
                      </a:br>
                      <a:r>
                        <a:rPr lang="es-ES" sz="1400" b="1" i="0" u="none" strike="noStrike" dirty="0">
                          <a:solidFill>
                            <a:srgbClr val="000000"/>
                          </a:solidFill>
                          <a:effectLst/>
                          <a:latin typeface="Century Gothic" panose="020B0502020202020204" pitchFamily="34" charset="0"/>
                        </a:rPr>
                        <a:t>c)</a:t>
                      </a:r>
                      <a:r>
                        <a:rPr lang="es-ES" sz="1400" b="1" i="0" u="none" strike="noStrike" dirty="0">
                          <a:solidFill>
                            <a:srgbClr val="254061"/>
                          </a:solidFill>
                          <a:effectLst/>
                          <a:latin typeface="Century Gothic" panose="020B0502020202020204" pitchFamily="34" charset="0"/>
                        </a:rPr>
                        <a:t>  asunto a resolver o probar</a:t>
                      </a:r>
                      <a:endParaRPr lang="es-ES" sz="1400" dirty="0">
                        <a:effectLst/>
                      </a:endParaRPr>
                    </a:p>
                    <a:p>
                      <a:pPr fontAlgn="t"/>
                      <a:br>
                        <a:rPr lang="es-ES" sz="1400" dirty="0">
                          <a:effectLst/>
                        </a:rPr>
                      </a:br>
                      <a:endParaRPr lang="es-ES"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852872"/>
                  </a:ext>
                </a:extLst>
              </a:tr>
            </a:tbl>
          </a:graphicData>
        </a:graphic>
      </p:graphicFrame>
      <p:sp>
        <p:nvSpPr>
          <p:cNvPr id="5" name="Rectangle 1">
            <a:extLst>
              <a:ext uri="{FF2B5EF4-FFF2-40B4-BE49-F238E27FC236}">
                <a16:creationId xmlns:a16="http://schemas.microsoft.com/office/drawing/2014/main" id="{B2861226-3830-4A25-BD6B-70F5D0499F7C}"/>
              </a:ext>
            </a:extLst>
          </p:cNvPr>
          <p:cNvSpPr>
            <a:spLocks noChangeArrowheads="1"/>
          </p:cNvSpPr>
          <p:nvPr/>
        </p:nvSpPr>
        <p:spPr bwMode="auto">
          <a:xfrm>
            <a:off x="1743075" y="2041823"/>
            <a:ext cx="126897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3108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99F71493-687E-4E39-9B8D-6AEBB542C59F}"/>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93DB0496-C800-4E79-9BE3-104C7E232654}"/>
              </a:ext>
            </a:extLst>
          </p:cNvPr>
          <p:cNvSpPr>
            <a:spLocks noGrp="1"/>
          </p:cNvSpPr>
          <p:nvPr>
            <p:ph type="sldNum" sz="quarter" idx="12"/>
          </p:nvPr>
        </p:nvSpPr>
        <p:spPr/>
        <p:txBody>
          <a:bodyPr/>
          <a:lstStyle/>
          <a:p>
            <a:fld id="{6003A4DE-F395-41D8-AE1A-030530CBC762}" type="slidenum">
              <a:rPr lang="es-ES" smtClean="0"/>
              <a:t>25</a:t>
            </a:fld>
            <a:endParaRPr lang="es-ES"/>
          </a:p>
        </p:txBody>
      </p:sp>
      <p:graphicFrame>
        <p:nvGraphicFramePr>
          <p:cNvPr id="4" name="Tabla 3">
            <a:extLst>
              <a:ext uri="{FF2B5EF4-FFF2-40B4-BE49-F238E27FC236}">
                <a16:creationId xmlns:a16="http://schemas.microsoft.com/office/drawing/2014/main" id="{3A0B64B2-6FB4-41EA-BD26-A69C5D067885}"/>
              </a:ext>
            </a:extLst>
          </p:cNvPr>
          <p:cNvGraphicFramePr>
            <a:graphicFrameLocks noGrp="1"/>
          </p:cNvGraphicFramePr>
          <p:nvPr>
            <p:extLst>
              <p:ext uri="{D42A27DB-BD31-4B8C-83A1-F6EECF244321}">
                <p14:modId xmlns:p14="http://schemas.microsoft.com/office/powerpoint/2010/main" val="3308034449"/>
              </p:ext>
            </p:extLst>
          </p:nvPr>
        </p:nvGraphicFramePr>
        <p:xfrm>
          <a:off x="838200" y="421105"/>
          <a:ext cx="9833811" cy="6117807"/>
        </p:xfrm>
        <a:graphic>
          <a:graphicData uri="http://schemas.openxmlformats.org/drawingml/2006/table">
            <a:tbl>
              <a:tblPr/>
              <a:tblGrid>
                <a:gridCol w="3292282">
                  <a:extLst>
                    <a:ext uri="{9D8B030D-6E8A-4147-A177-3AD203B41FA5}">
                      <a16:colId xmlns:a16="http://schemas.microsoft.com/office/drawing/2014/main" val="3992110564"/>
                    </a:ext>
                  </a:extLst>
                </a:gridCol>
                <a:gridCol w="6541529">
                  <a:extLst>
                    <a:ext uri="{9D8B030D-6E8A-4147-A177-3AD203B41FA5}">
                      <a16:colId xmlns:a16="http://schemas.microsoft.com/office/drawing/2014/main" val="2618434748"/>
                    </a:ext>
                  </a:extLst>
                </a:gridCol>
              </a:tblGrid>
              <a:tr h="6117807">
                <a:tc>
                  <a:txBody>
                    <a:bodyPr/>
                    <a:lstStyle/>
                    <a:p>
                      <a:pPr marL="95250" indent="-180340" rtl="0" fontAlgn="t">
                        <a:spcBef>
                          <a:spcPts val="0"/>
                        </a:spcBef>
                        <a:spcAft>
                          <a:spcPts val="0"/>
                        </a:spcAft>
                      </a:pPr>
                      <a:r>
                        <a:rPr lang="es-ES" sz="1400" b="1" i="0" u="none" strike="noStrike">
                          <a:solidFill>
                            <a:srgbClr val="000000"/>
                          </a:solidFill>
                          <a:effectLst/>
                          <a:latin typeface="Century Gothic" panose="020B0502020202020204" pitchFamily="34" charset="0"/>
                        </a:rPr>
                        <a:t>2. Despertar el interés (detonar).</a:t>
                      </a:r>
                      <a:endParaRPr lang="es-ES" sz="1400">
                        <a:effectLst/>
                      </a:endParaRPr>
                    </a:p>
                    <a:p>
                      <a:pPr marL="90170" indent="-180340" rtl="0" fontAlgn="t">
                        <a:spcBef>
                          <a:spcPts val="0"/>
                        </a:spcBef>
                        <a:spcAft>
                          <a:spcPts val="0"/>
                        </a:spcAft>
                      </a:pPr>
                      <a:r>
                        <a:rPr lang="es-ES" sz="1400" b="0" i="0" u="none" strike="noStrike">
                          <a:solidFill>
                            <a:srgbClr val="000000"/>
                          </a:solidFill>
                          <a:effectLst/>
                          <a:latin typeface="Century Gothic" panose="020B0502020202020204" pitchFamily="34" charset="0"/>
                        </a:rPr>
                        <a:t>    Estrategias para involucrar a los estudiantes con la problemática planteada, en el salón de clase.</a:t>
                      </a:r>
                      <a:endParaRPr lang="es-ES" sz="1400">
                        <a:effectLst/>
                      </a:endParaRPr>
                    </a:p>
                  </a:txBody>
                  <a:tcPr marL="48305" marR="48305" marT="48305" marB="4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s-ES" sz="1400" b="0" i="0" u="none" strike="noStrike" dirty="0">
                          <a:solidFill>
                            <a:srgbClr val="254061"/>
                          </a:solidFill>
                          <a:effectLst/>
                          <a:latin typeface="Century Gothic" panose="020B0502020202020204" pitchFamily="34" charset="0"/>
                        </a:rPr>
                        <a:t>a) </a:t>
                      </a:r>
                      <a:r>
                        <a:rPr lang="es-ES" sz="1400" b="0" i="0" u="none" strike="noStrike" dirty="0">
                          <a:solidFill>
                            <a:srgbClr val="FF0000"/>
                          </a:solidFill>
                          <a:effectLst/>
                          <a:latin typeface="Century Gothic" panose="020B0502020202020204" pitchFamily="34" charset="0"/>
                        </a:rPr>
                        <a:t>En este caso se involucra al estudiante atrayendo su atención hacia elementos que aunque están a la vista de todos, no nos ponemos a reflexionar sobre el origen, el simbolismo, la historia, la arquitectura, incluso hasta la ideología como es el caso de la Catedral Metropolitana.</a:t>
                      </a:r>
                      <a:endParaRPr lang="es-ES" sz="1400" dirty="0">
                        <a:effectLst/>
                      </a:endParaRPr>
                    </a:p>
                    <a:p>
                      <a:pPr rtl="0" fontAlgn="t">
                        <a:spcBef>
                          <a:spcPts val="0"/>
                        </a:spcBef>
                        <a:spcAft>
                          <a:spcPts val="0"/>
                        </a:spcAft>
                      </a:pPr>
                      <a:br>
                        <a:rPr lang="es-ES" sz="1400" dirty="0">
                          <a:effectLst/>
                        </a:rPr>
                      </a:br>
                      <a:r>
                        <a:rPr lang="es-ES" sz="1400" b="0" i="0" u="none" strike="noStrike" dirty="0">
                          <a:solidFill>
                            <a:srgbClr val="254061"/>
                          </a:solidFill>
                          <a:effectLst/>
                          <a:latin typeface="Century Gothic" panose="020B0502020202020204" pitchFamily="34" charset="0"/>
                        </a:rPr>
                        <a:t>b)</a:t>
                      </a:r>
                      <a:endParaRPr lang="es-ES" sz="1400" dirty="0">
                        <a:effectLst/>
                      </a:endParaRPr>
                    </a:p>
                    <a:p>
                      <a:pPr rtl="0" fontAlgn="t">
                        <a:spcBef>
                          <a:spcPts val="0"/>
                        </a:spcBef>
                        <a:spcAft>
                          <a:spcPts val="0"/>
                        </a:spcAft>
                      </a:pPr>
                      <a:r>
                        <a:rPr lang="es-ES" sz="1400" b="0" i="0" u="none" strike="noStrike" dirty="0">
                          <a:solidFill>
                            <a:srgbClr val="254061"/>
                          </a:solidFill>
                          <a:effectLst/>
                          <a:latin typeface="Century Gothic" panose="020B0502020202020204" pitchFamily="34" charset="0"/>
                        </a:rPr>
                        <a:t>Pregunta guía: </a:t>
                      </a:r>
                      <a:r>
                        <a:rPr lang="es-ES" sz="1400" b="1" i="0" u="none" strike="noStrike" dirty="0">
                          <a:solidFill>
                            <a:srgbClr val="254061"/>
                          </a:solidFill>
                          <a:effectLst/>
                          <a:latin typeface="Century Gothic" panose="020B0502020202020204" pitchFamily="34" charset="0"/>
                        </a:rPr>
                        <a:t>¿En qué medida quien tiene ideas controla al mundo?</a:t>
                      </a:r>
                      <a:endParaRPr lang="es-ES" sz="1400" dirty="0">
                        <a:effectLst/>
                      </a:endParaRPr>
                    </a:p>
                    <a:p>
                      <a:pPr rtl="0" fontAlgn="t">
                        <a:spcBef>
                          <a:spcPts val="0"/>
                        </a:spcBef>
                        <a:spcAft>
                          <a:spcPts val="0"/>
                        </a:spcAft>
                      </a:pPr>
                      <a:r>
                        <a:rPr lang="es-ES" sz="1400" b="1" i="0" u="none" strike="noStrike" dirty="0">
                          <a:solidFill>
                            <a:srgbClr val="254061"/>
                          </a:solidFill>
                          <a:effectLst/>
                          <a:latin typeface="Century Gothic" panose="020B0502020202020204" pitchFamily="34" charset="0"/>
                        </a:rPr>
                        <a:t>A partir de preguntas indagadoras. En este caso concreto la ostentación de poder frente a las ideas. En qué medida las ideas y el que las maneja, detenta, produce o asimila, puede controlar al mundo. La interpolación se puede atraer también a la actualidad.</a:t>
                      </a:r>
                      <a:endParaRPr lang="es-ES" sz="1400" dirty="0">
                        <a:effectLst/>
                      </a:endParaRPr>
                    </a:p>
                    <a:p>
                      <a:pPr rtl="0" fontAlgn="t">
                        <a:spcBef>
                          <a:spcPts val="0"/>
                        </a:spcBef>
                        <a:spcAft>
                          <a:spcPts val="0"/>
                        </a:spcAft>
                      </a:pPr>
                      <a:br>
                        <a:rPr lang="es-ES" sz="1400" dirty="0">
                          <a:effectLst/>
                        </a:rPr>
                      </a:br>
                      <a:r>
                        <a:rPr lang="es-ES" sz="1400" b="1" i="0" u="none" strike="noStrike" dirty="0">
                          <a:solidFill>
                            <a:srgbClr val="254061"/>
                          </a:solidFill>
                          <a:effectLst/>
                          <a:latin typeface="Century Gothic" panose="020B0502020202020204" pitchFamily="34" charset="0"/>
                        </a:rPr>
                        <a:t>c)Despertando curiosidad intelectual, a través de la comprensión de los temas en  los diferentes materias involucrándolos, en la importancia social de la creación de tecnología médica dirigida a resolver problemas que se identifican a través del estudio epidemiológico de la población mexicana y se resuelven a través de la comprensión especializada de las patologías relevantes para el sector Salud que permitan bocetar diseños de instrumentos y dispositivos médicos que constituyan una propuesta tecnológica rentable.</a:t>
                      </a:r>
                      <a:endParaRPr lang="es-ES" sz="1400" dirty="0">
                        <a:effectLst/>
                      </a:endParaRPr>
                    </a:p>
                    <a:p>
                      <a:pPr fontAlgn="t"/>
                      <a:br>
                        <a:rPr lang="es-ES" sz="1400" dirty="0">
                          <a:effectLst/>
                        </a:rPr>
                      </a:br>
                      <a:br>
                        <a:rPr lang="es-ES" sz="1400" dirty="0">
                          <a:effectLst/>
                        </a:rPr>
                      </a:br>
                      <a:br>
                        <a:rPr lang="es-ES" sz="1400" dirty="0">
                          <a:effectLst/>
                        </a:rPr>
                      </a:br>
                      <a:br>
                        <a:rPr lang="es-ES" sz="1400" dirty="0">
                          <a:effectLst/>
                        </a:rPr>
                      </a:br>
                      <a:br>
                        <a:rPr lang="es-ES" sz="1400" dirty="0">
                          <a:effectLst/>
                        </a:rPr>
                      </a:br>
                      <a:br>
                        <a:rPr lang="es-ES" sz="1400" dirty="0">
                          <a:effectLst/>
                        </a:rPr>
                      </a:br>
                      <a:br>
                        <a:rPr lang="es-ES" sz="1400" dirty="0">
                          <a:effectLst/>
                        </a:rPr>
                      </a:br>
                      <a:endParaRPr lang="es-ES" sz="1400" dirty="0">
                        <a:effectLst/>
                      </a:endParaRPr>
                    </a:p>
                  </a:txBody>
                  <a:tcPr marL="48305" marR="48305" marT="48305" marB="4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436756"/>
                  </a:ext>
                </a:extLst>
              </a:tr>
            </a:tbl>
          </a:graphicData>
        </a:graphic>
      </p:graphicFrame>
      <p:sp>
        <p:nvSpPr>
          <p:cNvPr id="5" name="Rectangle 1">
            <a:extLst>
              <a:ext uri="{FF2B5EF4-FFF2-40B4-BE49-F238E27FC236}">
                <a16:creationId xmlns:a16="http://schemas.microsoft.com/office/drawing/2014/main" id="{C57E7F67-7E45-453C-A003-FCB2F754F4A1}"/>
              </a:ext>
            </a:extLst>
          </p:cNvPr>
          <p:cNvSpPr>
            <a:spLocks noChangeArrowheads="1"/>
          </p:cNvSpPr>
          <p:nvPr/>
        </p:nvSpPr>
        <p:spPr bwMode="auto">
          <a:xfrm>
            <a:off x="1113352" y="1592560"/>
            <a:ext cx="147294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3500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AF8CA1C1-5764-4D31-A408-D4778B565F0F}"/>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DDFF1BFC-FB70-4490-968F-604874CC482A}"/>
              </a:ext>
            </a:extLst>
          </p:cNvPr>
          <p:cNvSpPr>
            <a:spLocks noGrp="1"/>
          </p:cNvSpPr>
          <p:nvPr>
            <p:ph type="sldNum" sz="quarter" idx="12"/>
          </p:nvPr>
        </p:nvSpPr>
        <p:spPr/>
        <p:txBody>
          <a:bodyPr/>
          <a:lstStyle/>
          <a:p>
            <a:fld id="{6003A4DE-F395-41D8-AE1A-030530CBC762}" type="slidenum">
              <a:rPr lang="es-ES" smtClean="0"/>
              <a:t>26</a:t>
            </a:fld>
            <a:endParaRPr lang="es-ES"/>
          </a:p>
        </p:txBody>
      </p:sp>
      <p:graphicFrame>
        <p:nvGraphicFramePr>
          <p:cNvPr id="4" name="Tabla 3">
            <a:extLst>
              <a:ext uri="{FF2B5EF4-FFF2-40B4-BE49-F238E27FC236}">
                <a16:creationId xmlns:a16="http://schemas.microsoft.com/office/drawing/2014/main" id="{5F05A94F-53B4-4434-B097-B509BAE87EED}"/>
              </a:ext>
            </a:extLst>
          </p:cNvPr>
          <p:cNvGraphicFramePr>
            <a:graphicFrameLocks noGrp="1"/>
          </p:cNvGraphicFramePr>
          <p:nvPr>
            <p:extLst>
              <p:ext uri="{D42A27DB-BD31-4B8C-83A1-F6EECF244321}">
                <p14:modId xmlns:p14="http://schemas.microsoft.com/office/powerpoint/2010/main" val="636198222"/>
              </p:ext>
            </p:extLst>
          </p:nvPr>
        </p:nvGraphicFramePr>
        <p:xfrm>
          <a:off x="926432" y="613610"/>
          <a:ext cx="9709484" cy="5281863"/>
        </p:xfrm>
        <a:graphic>
          <a:graphicData uri="http://schemas.openxmlformats.org/drawingml/2006/table">
            <a:tbl>
              <a:tblPr/>
              <a:tblGrid>
                <a:gridCol w="3250658">
                  <a:extLst>
                    <a:ext uri="{9D8B030D-6E8A-4147-A177-3AD203B41FA5}">
                      <a16:colId xmlns:a16="http://schemas.microsoft.com/office/drawing/2014/main" val="233455241"/>
                    </a:ext>
                  </a:extLst>
                </a:gridCol>
                <a:gridCol w="2029007">
                  <a:extLst>
                    <a:ext uri="{9D8B030D-6E8A-4147-A177-3AD203B41FA5}">
                      <a16:colId xmlns:a16="http://schemas.microsoft.com/office/drawing/2014/main" val="327672193"/>
                    </a:ext>
                  </a:extLst>
                </a:gridCol>
                <a:gridCol w="1975890">
                  <a:extLst>
                    <a:ext uri="{9D8B030D-6E8A-4147-A177-3AD203B41FA5}">
                      <a16:colId xmlns:a16="http://schemas.microsoft.com/office/drawing/2014/main" val="3455500941"/>
                    </a:ext>
                  </a:extLst>
                </a:gridCol>
                <a:gridCol w="2453929">
                  <a:extLst>
                    <a:ext uri="{9D8B030D-6E8A-4147-A177-3AD203B41FA5}">
                      <a16:colId xmlns:a16="http://schemas.microsoft.com/office/drawing/2014/main" val="1001993412"/>
                    </a:ext>
                  </a:extLst>
                </a:gridCol>
              </a:tblGrid>
              <a:tr h="5281863">
                <a:tc>
                  <a:txBody>
                    <a:bodyPr/>
                    <a:lstStyle/>
                    <a:p>
                      <a:pPr marL="95250" indent="-180340" rtl="0" fontAlgn="t">
                        <a:spcBef>
                          <a:spcPts val="0"/>
                        </a:spcBef>
                        <a:spcAft>
                          <a:spcPts val="0"/>
                        </a:spcAft>
                      </a:pPr>
                      <a:r>
                        <a:rPr lang="es-ES" sz="1200" b="1" i="0" u="none" strike="noStrike">
                          <a:solidFill>
                            <a:srgbClr val="000000"/>
                          </a:solidFill>
                          <a:effectLst/>
                          <a:latin typeface="Century Gothic" panose="020B0502020202020204" pitchFamily="34" charset="0"/>
                        </a:rPr>
                        <a:t>3. Recopilar información a través de la investigación.</a:t>
                      </a:r>
                      <a:endParaRPr lang="es-ES" sz="1200">
                        <a:effectLst/>
                      </a:endParaRPr>
                    </a:p>
                    <a:p>
                      <a:pPr marL="95250" indent="-180340" rtl="0" fontAlgn="t">
                        <a:spcBef>
                          <a:spcPts val="0"/>
                        </a:spcBef>
                        <a:spcAft>
                          <a:spcPts val="0"/>
                        </a:spcAft>
                      </a:pPr>
                      <a:r>
                        <a:rPr lang="es-ES" sz="1200" b="0" i="0" u="none" strike="noStrike">
                          <a:solidFill>
                            <a:srgbClr val="000000"/>
                          </a:solidFill>
                          <a:effectLst/>
                          <a:latin typeface="Century Gothic" panose="020B0502020202020204" pitchFamily="34" charset="0"/>
                        </a:rPr>
                        <a:t>   Lo que se investiga.</a:t>
                      </a:r>
                      <a:endParaRPr lang="es-ES" sz="1200">
                        <a:effectLst/>
                      </a:endParaRPr>
                    </a:p>
                    <a:p>
                      <a:pPr marL="95250" indent="-180340" rtl="0" fontAlgn="t">
                        <a:spcBef>
                          <a:spcPts val="0"/>
                        </a:spcBef>
                        <a:spcAft>
                          <a:spcPts val="0"/>
                        </a:spcAft>
                      </a:pPr>
                      <a:r>
                        <a:rPr lang="es-ES" sz="1200" b="0" i="0" u="none" strike="noStrike">
                          <a:solidFill>
                            <a:srgbClr val="000000"/>
                          </a:solidFill>
                          <a:effectLst/>
                          <a:latin typeface="Century Gothic" panose="020B0502020202020204" pitchFamily="34" charset="0"/>
                        </a:rPr>
                        <a:t>   Fuentes  que se utilizan. </a:t>
                      </a:r>
                      <a:endParaRPr lang="es-ES" sz="1200">
                        <a:effectLst/>
                      </a:endParaRPr>
                    </a:p>
                    <a:p>
                      <a:pPr fontAlgn="t"/>
                      <a:br>
                        <a:rPr lang="es-ES" sz="1200">
                          <a:effectLst/>
                        </a:rPr>
                      </a:br>
                      <a:endParaRPr lang="es-ES" sz="1200">
                        <a:effectLst/>
                      </a:endParaRPr>
                    </a:p>
                  </a:txBody>
                  <a:tcPr marL="54555" marR="54555" marT="54555" marB="545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br>
                        <a:rPr lang="es-ES" sz="1200">
                          <a:effectLst/>
                        </a:rPr>
                      </a:br>
                      <a:r>
                        <a:rPr lang="es-ES" sz="1200" b="0" i="0" u="none" strike="noStrike">
                          <a:solidFill>
                            <a:srgbClr val="254061"/>
                          </a:solidFill>
                          <a:effectLst/>
                          <a:latin typeface="Century Gothic" panose="020B0502020202020204" pitchFamily="34" charset="0"/>
                        </a:rPr>
                        <a:t>b)</a:t>
                      </a:r>
                      <a:endParaRPr lang="es-ES" sz="1200">
                        <a:effectLst/>
                      </a:endParaRPr>
                    </a:p>
                    <a:p>
                      <a:pPr rtl="0" fontAlgn="t">
                        <a:spcBef>
                          <a:spcPts val="0"/>
                        </a:spcBef>
                        <a:spcAft>
                          <a:spcPts val="0"/>
                        </a:spcAft>
                      </a:pPr>
                      <a:r>
                        <a:rPr lang="es-ES" sz="1200" b="0" i="0" u="none" strike="noStrike">
                          <a:solidFill>
                            <a:srgbClr val="254061"/>
                          </a:solidFill>
                          <a:effectLst/>
                          <a:latin typeface="Century Gothic" panose="020B0502020202020204" pitchFamily="34" charset="0"/>
                        </a:rPr>
                        <a:t>Como el contexto histórico desde su complejidad y sus variantes; las implicaciones económicas, geográficas, políticas y culturales; que originaron una guerra “total”; por último, las consecuencias en los mismos ámbitos de una guerra total</a:t>
                      </a:r>
                      <a:endParaRPr lang="es-ES" sz="1200">
                        <a:effectLst/>
                      </a:endParaRPr>
                    </a:p>
                    <a:p>
                      <a:pPr rtl="0" fontAlgn="t">
                        <a:spcBef>
                          <a:spcPts val="0"/>
                        </a:spcBef>
                        <a:spcAft>
                          <a:spcPts val="0"/>
                        </a:spcAft>
                      </a:pPr>
                      <a:br>
                        <a:rPr lang="es-ES" sz="1200">
                          <a:effectLst/>
                        </a:rPr>
                      </a:br>
                      <a:r>
                        <a:rPr lang="es-ES" sz="1200" b="1" i="0" u="none" strike="noStrike">
                          <a:solidFill>
                            <a:srgbClr val="254061"/>
                          </a:solidFill>
                          <a:effectLst/>
                          <a:latin typeface="Century Gothic" panose="020B0502020202020204" pitchFamily="34" charset="0"/>
                        </a:rPr>
                        <a:t>c)Creación tecnología médica</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A través del estudio epidemiológico</a:t>
                      </a:r>
                      <a:endParaRPr lang="es-ES" sz="1200">
                        <a:effectLst/>
                      </a:endParaRPr>
                    </a:p>
                    <a:p>
                      <a:pPr fontAlgn="t"/>
                      <a:br>
                        <a:rPr lang="es-ES" sz="1200">
                          <a:effectLst/>
                        </a:rPr>
                      </a:br>
                      <a:br>
                        <a:rPr lang="es-ES" sz="1200">
                          <a:effectLst/>
                        </a:rPr>
                      </a:br>
                      <a:br>
                        <a:rPr lang="es-ES" sz="1200">
                          <a:effectLst/>
                        </a:rPr>
                      </a:br>
                      <a:br>
                        <a:rPr lang="es-ES" sz="1200">
                          <a:effectLst/>
                        </a:rPr>
                      </a:br>
                      <a:endParaRPr lang="es-ES" sz="1200">
                        <a:effectLst/>
                      </a:endParaRPr>
                    </a:p>
                  </a:txBody>
                  <a:tcPr marL="54555" marR="54555" marT="54555" marB="54555">
                    <a:lnL w="12700"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br>
                        <a:rPr lang="es-ES" sz="1200">
                          <a:effectLst/>
                        </a:rPr>
                      </a:br>
                      <a:r>
                        <a:rPr lang="es-ES" sz="1200" b="1" i="0" u="none" strike="noStrike">
                          <a:solidFill>
                            <a:srgbClr val="254061"/>
                          </a:solidFill>
                          <a:effectLst/>
                          <a:latin typeface="Century Gothic" panose="020B0502020202020204" pitchFamily="34" charset="0"/>
                        </a:rPr>
                        <a:t>c) </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a) Comprender y analizar diferentes tipos de texto y fuentes</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b) Búsqueda de información específica en fuentes especializadas</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c) Lectura de comprensión</a:t>
                      </a:r>
                      <a:endParaRPr lang="es-ES" sz="1200">
                        <a:effectLst/>
                      </a:endParaRPr>
                    </a:p>
                    <a:p>
                      <a:pPr rtl="0" fontAlgn="t">
                        <a:spcBef>
                          <a:spcPts val="0"/>
                        </a:spcBef>
                        <a:spcAft>
                          <a:spcPts val="0"/>
                        </a:spcAft>
                      </a:pPr>
                      <a:r>
                        <a:rPr lang="es-ES" sz="1200" b="1" i="0" u="none" strike="noStrike">
                          <a:solidFill>
                            <a:srgbClr val="254061"/>
                          </a:solidFill>
                          <a:effectLst/>
                          <a:latin typeface="Century Gothic" panose="020B0502020202020204" pitchFamily="34" charset="0"/>
                        </a:rPr>
                        <a:t>d) Uso del ensayo como medio de expresión de ideas controversiales</a:t>
                      </a:r>
                      <a:endParaRPr lang="es-ES" sz="1200">
                        <a:effectLst/>
                      </a:endParaRPr>
                    </a:p>
                  </a:txBody>
                  <a:tcPr marL="54555" marR="54555" marT="54555" marB="54555">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br>
                        <a:rPr lang="es-ES" sz="1200" dirty="0">
                          <a:effectLst/>
                        </a:rPr>
                      </a:br>
                      <a:r>
                        <a:rPr lang="es-ES" sz="1200" b="0" i="0" u="none" strike="noStrike" dirty="0">
                          <a:solidFill>
                            <a:srgbClr val="254061"/>
                          </a:solidFill>
                          <a:effectLst/>
                          <a:latin typeface="Century Gothic" panose="020B0502020202020204" pitchFamily="34" charset="0"/>
                        </a:rPr>
                        <a:t>b)</a:t>
                      </a:r>
                      <a:endParaRPr lang="es-ES" sz="1200" dirty="0">
                        <a:effectLst/>
                      </a:endParaRPr>
                    </a:p>
                    <a:p>
                      <a:pPr rtl="0" fontAlgn="t">
                        <a:spcBef>
                          <a:spcPts val="0"/>
                        </a:spcBef>
                        <a:spcAft>
                          <a:spcPts val="0"/>
                        </a:spcAft>
                      </a:pPr>
                      <a:r>
                        <a:rPr lang="es-ES" sz="1200" b="0" i="0" u="none" strike="noStrike" dirty="0">
                          <a:solidFill>
                            <a:srgbClr val="254061"/>
                          </a:solidFill>
                          <a:effectLst/>
                          <a:latin typeface="Century Gothic" panose="020B0502020202020204" pitchFamily="34" charset="0"/>
                        </a:rPr>
                        <a:t>Investigación sobre las vanguardias, especialmente “El Futurismo” Indagar sobre su manifiesto; sus propuestas, su desarrollo y su incursión y relación con los elementos sociales de la época.</a:t>
                      </a:r>
                      <a:endParaRPr lang="es-ES" sz="1200" dirty="0">
                        <a:effectLst/>
                      </a:endParaRPr>
                    </a:p>
                    <a:p>
                      <a:pPr rtl="0" fontAlgn="t">
                        <a:spcBef>
                          <a:spcPts val="0"/>
                        </a:spcBef>
                        <a:spcAft>
                          <a:spcPts val="0"/>
                        </a:spcAft>
                      </a:pPr>
                      <a:br>
                        <a:rPr lang="es-ES" sz="1200" dirty="0">
                          <a:effectLst/>
                        </a:rPr>
                      </a:br>
                      <a:r>
                        <a:rPr lang="es-ES" sz="1200" b="0" i="0" u="none" strike="noStrike" dirty="0">
                          <a:solidFill>
                            <a:srgbClr val="254061"/>
                          </a:solidFill>
                          <a:effectLst/>
                          <a:latin typeface="Century Gothic" panose="020B0502020202020204" pitchFamily="34" charset="0"/>
                        </a:rPr>
                        <a:t>c)</a:t>
                      </a:r>
                      <a:endParaRPr lang="es-ES" sz="1200" dirty="0">
                        <a:effectLst/>
                      </a:endParaRPr>
                    </a:p>
                    <a:p>
                      <a:pPr rtl="0" fontAlgn="t">
                        <a:spcBef>
                          <a:spcPts val="0"/>
                        </a:spcBef>
                        <a:spcAft>
                          <a:spcPts val="0"/>
                        </a:spcAft>
                      </a:pPr>
                      <a:r>
                        <a:rPr lang="es-ES" sz="1200" b="1" i="0" u="none" strike="noStrike" dirty="0">
                          <a:solidFill>
                            <a:srgbClr val="254061"/>
                          </a:solidFill>
                          <a:effectLst/>
                          <a:latin typeface="Century Gothic" panose="020B0502020202020204" pitchFamily="34" charset="0"/>
                        </a:rPr>
                        <a:t>a) Conocer qué es un plan de negocios y cómo se realiza.</a:t>
                      </a:r>
                      <a:endParaRPr lang="es-ES" sz="1200" dirty="0">
                        <a:effectLst/>
                      </a:endParaRPr>
                    </a:p>
                    <a:p>
                      <a:pPr rtl="0" fontAlgn="t">
                        <a:spcBef>
                          <a:spcPts val="0"/>
                        </a:spcBef>
                        <a:spcAft>
                          <a:spcPts val="0"/>
                        </a:spcAft>
                      </a:pPr>
                      <a:r>
                        <a:rPr lang="es-ES" sz="1200" b="1" i="0" u="none" strike="noStrike" dirty="0">
                          <a:solidFill>
                            <a:srgbClr val="254061"/>
                          </a:solidFill>
                          <a:effectLst/>
                          <a:latin typeface="Century Gothic" panose="020B0502020202020204" pitchFamily="34" charset="0"/>
                        </a:rPr>
                        <a:t>b) Conocer y practicar qué función tiene un Pitch en el ámbito empresarial</a:t>
                      </a:r>
                      <a:endParaRPr lang="es-ES" sz="1200" dirty="0">
                        <a:effectLst/>
                      </a:endParaRPr>
                    </a:p>
                    <a:p>
                      <a:pPr rtl="0" fontAlgn="t">
                        <a:spcBef>
                          <a:spcPts val="0"/>
                        </a:spcBef>
                        <a:spcAft>
                          <a:spcPts val="0"/>
                        </a:spcAft>
                      </a:pPr>
                      <a:r>
                        <a:rPr lang="es-ES" sz="1200" b="1" i="0" u="none" strike="noStrike" dirty="0">
                          <a:solidFill>
                            <a:srgbClr val="254061"/>
                          </a:solidFill>
                          <a:effectLst/>
                          <a:latin typeface="Century Gothic" panose="020B0502020202020204" pitchFamily="34" charset="0"/>
                        </a:rPr>
                        <a:t>c) Estimación de la inversión que se requiere para elaborar prototipo</a:t>
                      </a:r>
                      <a:endParaRPr lang="es-ES" sz="1200" dirty="0">
                        <a:effectLst/>
                      </a:endParaRPr>
                    </a:p>
                    <a:p>
                      <a:pPr rtl="0" fontAlgn="t">
                        <a:spcBef>
                          <a:spcPts val="0"/>
                        </a:spcBef>
                        <a:spcAft>
                          <a:spcPts val="0"/>
                        </a:spcAft>
                      </a:pPr>
                      <a:r>
                        <a:rPr lang="es-ES" sz="1200" b="1" i="0" u="none" strike="noStrike" dirty="0">
                          <a:solidFill>
                            <a:srgbClr val="254061"/>
                          </a:solidFill>
                          <a:effectLst/>
                          <a:latin typeface="Century Gothic" panose="020B0502020202020204" pitchFamily="34" charset="0"/>
                        </a:rPr>
                        <a:t>-Conocer los elementos de un </a:t>
                      </a:r>
                      <a:r>
                        <a:rPr lang="es-ES" sz="1200" b="1" i="0" u="none" strike="noStrike" dirty="0" err="1">
                          <a:solidFill>
                            <a:srgbClr val="254061"/>
                          </a:solidFill>
                          <a:effectLst/>
                          <a:latin typeface="Century Gothic" panose="020B0502020202020204" pitchFamily="34" charset="0"/>
                        </a:rPr>
                        <a:t>infrograma</a:t>
                      </a:r>
                      <a:endParaRPr lang="es-ES" sz="1200" dirty="0">
                        <a:effectLst/>
                      </a:endParaRPr>
                    </a:p>
                    <a:p>
                      <a:pPr rtl="0" fontAlgn="t">
                        <a:spcBef>
                          <a:spcPts val="0"/>
                        </a:spcBef>
                        <a:spcAft>
                          <a:spcPts val="0"/>
                        </a:spcAft>
                      </a:pPr>
                      <a:r>
                        <a:rPr lang="es-ES" sz="1200" b="1" i="0" u="none" strike="noStrike" dirty="0">
                          <a:solidFill>
                            <a:srgbClr val="254061"/>
                          </a:solidFill>
                          <a:effectLst/>
                          <a:latin typeface="Century Gothic" panose="020B0502020202020204" pitchFamily="34" charset="0"/>
                        </a:rPr>
                        <a:t>-Elaborar </a:t>
                      </a:r>
                      <a:r>
                        <a:rPr lang="es-ES" sz="1200" b="1" i="0" u="none" strike="noStrike" dirty="0" err="1">
                          <a:solidFill>
                            <a:srgbClr val="254061"/>
                          </a:solidFill>
                          <a:effectLst/>
                          <a:latin typeface="Century Gothic" panose="020B0502020202020204" pitchFamily="34" charset="0"/>
                        </a:rPr>
                        <a:t>infogramas</a:t>
                      </a:r>
                      <a:r>
                        <a:rPr lang="es-ES" sz="1200" b="1" i="0" u="none" strike="noStrike" dirty="0">
                          <a:solidFill>
                            <a:srgbClr val="254061"/>
                          </a:solidFill>
                          <a:effectLst/>
                          <a:latin typeface="Century Gothic" panose="020B0502020202020204" pitchFamily="34" charset="0"/>
                        </a:rPr>
                        <a:t> -Conocer el diseño 3D y la impresión 3D -Reconocer alcances de la impresión 3D</a:t>
                      </a:r>
                      <a:endParaRPr lang="es-ES" sz="1200" dirty="0">
                        <a:effectLst/>
                      </a:endParaRPr>
                    </a:p>
                  </a:txBody>
                  <a:tcPr marL="54555" marR="54555" marT="54555" marB="54555">
                    <a:lnL w="12649"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049949"/>
                  </a:ext>
                </a:extLst>
              </a:tr>
            </a:tbl>
          </a:graphicData>
        </a:graphic>
      </p:graphicFrame>
      <p:sp>
        <p:nvSpPr>
          <p:cNvPr id="5" name="Rectangle 1">
            <a:extLst>
              <a:ext uri="{FF2B5EF4-FFF2-40B4-BE49-F238E27FC236}">
                <a16:creationId xmlns:a16="http://schemas.microsoft.com/office/drawing/2014/main" id="{72AC43EB-707F-44E1-91EA-14B23D7EDA5D}"/>
              </a:ext>
            </a:extLst>
          </p:cNvPr>
          <p:cNvSpPr>
            <a:spLocks noChangeArrowheads="1"/>
          </p:cNvSpPr>
          <p:nvPr/>
        </p:nvSpPr>
        <p:spPr bwMode="auto">
          <a:xfrm>
            <a:off x="235585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841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E025398A-4048-475D-AB3C-9FC0AD072062}"/>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811DB68B-ABB0-4128-A855-EF7B3C80FA5E}"/>
              </a:ext>
            </a:extLst>
          </p:cNvPr>
          <p:cNvSpPr>
            <a:spLocks noGrp="1"/>
          </p:cNvSpPr>
          <p:nvPr>
            <p:ph type="sldNum" sz="quarter" idx="12"/>
          </p:nvPr>
        </p:nvSpPr>
        <p:spPr/>
        <p:txBody>
          <a:bodyPr/>
          <a:lstStyle/>
          <a:p>
            <a:fld id="{6003A4DE-F395-41D8-AE1A-030530CBC762}" type="slidenum">
              <a:rPr lang="es-ES" smtClean="0"/>
              <a:t>27</a:t>
            </a:fld>
            <a:endParaRPr lang="es-ES"/>
          </a:p>
        </p:txBody>
      </p:sp>
      <p:graphicFrame>
        <p:nvGraphicFramePr>
          <p:cNvPr id="4" name="Tabla 3">
            <a:extLst>
              <a:ext uri="{FF2B5EF4-FFF2-40B4-BE49-F238E27FC236}">
                <a16:creationId xmlns:a16="http://schemas.microsoft.com/office/drawing/2014/main" id="{D128022D-6F68-4F9D-80ED-D363C1519B59}"/>
              </a:ext>
            </a:extLst>
          </p:cNvPr>
          <p:cNvGraphicFramePr>
            <a:graphicFrameLocks noGrp="1"/>
          </p:cNvGraphicFramePr>
          <p:nvPr>
            <p:extLst>
              <p:ext uri="{D42A27DB-BD31-4B8C-83A1-F6EECF244321}">
                <p14:modId xmlns:p14="http://schemas.microsoft.com/office/powerpoint/2010/main" val="784797025"/>
              </p:ext>
            </p:extLst>
          </p:nvPr>
        </p:nvGraphicFramePr>
        <p:xfrm>
          <a:off x="914400" y="529390"/>
          <a:ext cx="9769643" cy="5647574"/>
        </p:xfrm>
        <a:graphic>
          <a:graphicData uri="http://schemas.openxmlformats.org/drawingml/2006/table">
            <a:tbl>
              <a:tblPr/>
              <a:tblGrid>
                <a:gridCol w="3270799">
                  <a:extLst>
                    <a:ext uri="{9D8B030D-6E8A-4147-A177-3AD203B41FA5}">
                      <a16:colId xmlns:a16="http://schemas.microsoft.com/office/drawing/2014/main" val="2962148592"/>
                    </a:ext>
                  </a:extLst>
                </a:gridCol>
                <a:gridCol w="2041578">
                  <a:extLst>
                    <a:ext uri="{9D8B030D-6E8A-4147-A177-3AD203B41FA5}">
                      <a16:colId xmlns:a16="http://schemas.microsoft.com/office/drawing/2014/main" val="1534002904"/>
                    </a:ext>
                  </a:extLst>
                </a:gridCol>
                <a:gridCol w="1988133">
                  <a:extLst>
                    <a:ext uri="{9D8B030D-6E8A-4147-A177-3AD203B41FA5}">
                      <a16:colId xmlns:a16="http://schemas.microsoft.com/office/drawing/2014/main" val="1576124930"/>
                    </a:ext>
                  </a:extLst>
                </a:gridCol>
                <a:gridCol w="2469133">
                  <a:extLst>
                    <a:ext uri="{9D8B030D-6E8A-4147-A177-3AD203B41FA5}">
                      <a16:colId xmlns:a16="http://schemas.microsoft.com/office/drawing/2014/main" val="1173924648"/>
                    </a:ext>
                  </a:extLst>
                </a:gridCol>
              </a:tblGrid>
              <a:tr h="5647574">
                <a:tc>
                  <a:txBody>
                    <a:bodyPr/>
                    <a:lstStyle/>
                    <a:p>
                      <a:pPr marL="95250" indent="-180340" rtl="0" fontAlgn="t">
                        <a:spcBef>
                          <a:spcPts val="0"/>
                        </a:spcBef>
                        <a:spcAft>
                          <a:spcPts val="0"/>
                        </a:spcAft>
                      </a:pPr>
                      <a:r>
                        <a:rPr lang="es-ES" sz="1200" b="1" i="0" u="none" strike="noStrike">
                          <a:solidFill>
                            <a:srgbClr val="000000"/>
                          </a:solidFill>
                          <a:effectLst/>
                          <a:latin typeface="Century Gothic" panose="020B0502020202020204" pitchFamily="34" charset="0"/>
                        </a:rPr>
                        <a:t>4. Organizar la información.</a:t>
                      </a:r>
                      <a:endParaRPr lang="es-ES" sz="1200">
                        <a:effectLst/>
                      </a:endParaRPr>
                    </a:p>
                    <a:p>
                      <a:pPr marL="95250" indent="-180340" rtl="0" fontAlgn="t">
                        <a:spcBef>
                          <a:spcPts val="0"/>
                        </a:spcBef>
                        <a:spcAft>
                          <a:spcPts val="0"/>
                        </a:spcAft>
                      </a:pPr>
                      <a:r>
                        <a:rPr lang="es-ES" sz="1200" b="1" i="0" u="none" strike="noStrike">
                          <a:solidFill>
                            <a:srgbClr val="000000"/>
                          </a:solidFill>
                          <a:effectLst/>
                          <a:latin typeface="Century Gothic" panose="020B0502020202020204" pitchFamily="34" charset="0"/>
                        </a:rPr>
                        <a:t>   </a:t>
                      </a:r>
                      <a:r>
                        <a:rPr lang="es-ES" sz="1200" b="0" i="0" u="none" strike="noStrike">
                          <a:solidFill>
                            <a:srgbClr val="000000"/>
                          </a:solidFill>
                          <a:effectLst/>
                          <a:latin typeface="Century Gothic" panose="020B0502020202020204" pitchFamily="34" charset="0"/>
                        </a:rPr>
                        <a:t>Implica:</a:t>
                      </a:r>
                      <a:endParaRPr lang="es-ES" sz="1200">
                        <a:effectLst/>
                      </a:endParaRPr>
                    </a:p>
                    <a:p>
                      <a:pPr marL="95250" indent="-180340" rtl="0" fontAlgn="t">
                        <a:spcBef>
                          <a:spcPts val="0"/>
                        </a:spcBef>
                        <a:spcAft>
                          <a:spcPts val="0"/>
                        </a:spcAft>
                      </a:pPr>
                      <a:r>
                        <a:rPr lang="es-ES" sz="1200" b="0" i="0" u="none" strike="noStrike">
                          <a:solidFill>
                            <a:srgbClr val="000000"/>
                          </a:solidFill>
                          <a:effectLst/>
                          <a:latin typeface="Century Gothic" panose="020B0502020202020204" pitchFamily="34" charset="0"/>
                        </a:rPr>
                        <a:t>   clasificación de datos obtenidos,</a:t>
                      </a:r>
                      <a:endParaRPr lang="es-ES" sz="1200">
                        <a:effectLst/>
                      </a:endParaRPr>
                    </a:p>
                    <a:p>
                      <a:pPr marL="95250" indent="-180340" rtl="0" fontAlgn="t">
                        <a:spcBef>
                          <a:spcPts val="0"/>
                        </a:spcBef>
                        <a:spcAft>
                          <a:spcPts val="0"/>
                        </a:spcAft>
                      </a:pPr>
                      <a:r>
                        <a:rPr lang="es-ES" sz="1200" b="0" i="0" u="none" strike="noStrike">
                          <a:solidFill>
                            <a:srgbClr val="000000"/>
                          </a:solidFill>
                          <a:effectLst/>
                          <a:latin typeface="Century Gothic" panose="020B0502020202020204" pitchFamily="34" charset="0"/>
                        </a:rPr>
                        <a:t>   análisis de los datos obtenidos,            registro de la información.</a:t>
                      </a:r>
                      <a:endParaRPr lang="es-ES" sz="1200">
                        <a:effectLst/>
                      </a:endParaRPr>
                    </a:p>
                    <a:p>
                      <a:pPr marL="95250" indent="-180340" rtl="0" fontAlgn="t">
                        <a:spcBef>
                          <a:spcPts val="0"/>
                        </a:spcBef>
                        <a:spcAft>
                          <a:spcPts val="0"/>
                        </a:spcAft>
                      </a:pPr>
                      <a:r>
                        <a:rPr lang="es-ES" sz="1200" b="0" i="0" u="none" strike="noStrike">
                          <a:solidFill>
                            <a:srgbClr val="000000"/>
                          </a:solidFill>
                          <a:effectLst/>
                          <a:latin typeface="Century Gothic" panose="020B0502020202020204" pitchFamily="34" charset="0"/>
                        </a:rPr>
                        <a:t>   conclusiones por disciplina,</a:t>
                      </a:r>
                      <a:endParaRPr lang="es-ES" sz="1200">
                        <a:effectLst/>
                      </a:endParaRPr>
                    </a:p>
                    <a:p>
                      <a:pPr marL="95250" indent="-180340" rtl="0" fontAlgn="t">
                        <a:spcBef>
                          <a:spcPts val="0"/>
                        </a:spcBef>
                        <a:spcAft>
                          <a:spcPts val="0"/>
                        </a:spcAft>
                      </a:pPr>
                      <a:r>
                        <a:rPr lang="es-ES" sz="1200" b="0" i="0" u="none" strike="noStrike">
                          <a:solidFill>
                            <a:srgbClr val="000000"/>
                          </a:solidFill>
                          <a:effectLst/>
                          <a:latin typeface="Century Gothic" panose="020B0502020202020204" pitchFamily="34" charset="0"/>
                        </a:rPr>
                        <a:t>   conclusiones conjuntas.</a:t>
                      </a:r>
                      <a:endParaRPr lang="es-ES" sz="1200">
                        <a:effectLst/>
                      </a:endParaRPr>
                    </a:p>
                    <a:p>
                      <a:pPr fontAlgn="t"/>
                      <a:br>
                        <a:rPr lang="es-ES" sz="1200">
                          <a:effectLst/>
                        </a:rPr>
                      </a:br>
                      <a:endParaRPr lang="es-ES" sz="1200">
                        <a:effectLst/>
                      </a:endParaRPr>
                    </a:p>
                  </a:txBody>
                  <a:tcPr marL="52807" marR="52807" marT="52807" marB="5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s-ES" sz="1200" b="0" i="0" u="none" strike="noStrike" dirty="0">
                          <a:solidFill>
                            <a:srgbClr val="FF0000"/>
                          </a:solidFill>
                          <a:effectLst/>
                          <a:latin typeface="Century Gothic" panose="020B0502020202020204" pitchFamily="34" charset="0"/>
                        </a:rPr>
                        <a:t>a) con investigaciones primarias elaborar un diagrama preliminar; acto seguido una investigación más exhaustiva permitió ampliar el diagrama y jerarquizar mejor las </a:t>
                      </a:r>
                      <a:r>
                        <a:rPr lang="es-ES" sz="1200" b="0" i="0" u="none" strike="noStrike" dirty="0" err="1">
                          <a:solidFill>
                            <a:srgbClr val="FF0000"/>
                          </a:solidFill>
                          <a:effectLst/>
                          <a:latin typeface="Century Gothic" panose="020B0502020202020204" pitchFamily="34" charset="0"/>
                        </a:rPr>
                        <a:t>conecciones</a:t>
                      </a:r>
                      <a:r>
                        <a:rPr lang="es-ES" sz="1200" b="0" i="0" u="none" strike="noStrike" dirty="0">
                          <a:solidFill>
                            <a:srgbClr val="FF0000"/>
                          </a:solidFill>
                          <a:effectLst/>
                          <a:latin typeface="Century Gothic" panose="020B0502020202020204" pitchFamily="34" charset="0"/>
                        </a:rPr>
                        <a:t> </a:t>
                      </a:r>
                      <a:endParaRPr lang="es-ES" sz="1200" dirty="0">
                        <a:effectLst/>
                      </a:endParaRPr>
                    </a:p>
                    <a:p>
                      <a:pPr rtl="0" fontAlgn="t">
                        <a:spcBef>
                          <a:spcPts val="0"/>
                        </a:spcBef>
                        <a:spcAft>
                          <a:spcPts val="0"/>
                        </a:spcAft>
                      </a:pPr>
                      <a:r>
                        <a:rPr lang="es-ES" sz="1200" b="0" i="0" u="none" strike="noStrike" dirty="0">
                          <a:solidFill>
                            <a:srgbClr val="10253F"/>
                          </a:solidFill>
                          <a:effectLst/>
                          <a:latin typeface="Century Gothic" panose="020B0502020202020204" pitchFamily="34" charset="0"/>
                        </a:rPr>
                        <a:t>b)</a:t>
                      </a:r>
                      <a:endParaRPr lang="es-ES" sz="1200" dirty="0">
                        <a:effectLst/>
                      </a:endParaRPr>
                    </a:p>
                    <a:p>
                      <a:pPr rtl="0" fontAlgn="t">
                        <a:spcBef>
                          <a:spcPts val="0"/>
                        </a:spcBef>
                        <a:spcAft>
                          <a:spcPts val="0"/>
                        </a:spcAft>
                      </a:pPr>
                      <a:r>
                        <a:rPr lang="es-ES" sz="1200" b="0" i="0" u="none" strike="noStrike" dirty="0">
                          <a:solidFill>
                            <a:srgbClr val="10253F"/>
                          </a:solidFill>
                          <a:effectLst/>
                          <a:latin typeface="Century Gothic" panose="020B0502020202020204" pitchFamily="34" charset="0"/>
                        </a:rPr>
                        <a:t>La información se procesa con la finalidad de realizar actividades que conduzcan el desempeño de los alumnos.</a:t>
                      </a:r>
                      <a:endParaRPr lang="es-ES" sz="1200" dirty="0">
                        <a:effectLst/>
                      </a:endParaRPr>
                    </a:p>
                    <a:p>
                      <a:pPr rtl="0" fontAlgn="t">
                        <a:spcBef>
                          <a:spcPts val="0"/>
                        </a:spcBef>
                        <a:spcAft>
                          <a:spcPts val="0"/>
                        </a:spcAft>
                      </a:pPr>
                      <a:br>
                        <a:rPr lang="es-ES" sz="1200" dirty="0">
                          <a:effectLst/>
                        </a:rPr>
                      </a:br>
                      <a:r>
                        <a:rPr lang="es-ES" sz="1200" b="0" i="0" u="none" strike="noStrike" dirty="0">
                          <a:solidFill>
                            <a:srgbClr val="10253F"/>
                          </a:solidFill>
                          <a:effectLst/>
                          <a:latin typeface="Century Gothic" panose="020B0502020202020204" pitchFamily="34" charset="0"/>
                        </a:rPr>
                        <a:t>c)</a:t>
                      </a:r>
                      <a:r>
                        <a:rPr lang="es-ES" sz="1200" b="1" i="0" u="none" strike="noStrike" dirty="0">
                          <a:solidFill>
                            <a:srgbClr val="10253F"/>
                          </a:solidFill>
                          <a:effectLst/>
                          <a:latin typeface="Century Gothic" panose="020B0502020202020204" pitchFamily="34" charset="0"/>
                        </a:rPr>
                        <a:t>Buscar conjuntar conceptos para una solución.</a:t>
                      </a:r>
                      <a:endParaRPr lang="es-ES" sz="1200" dirty="0">
                        <a:effectLst/>
                      </a:endParaRPr>
                    </a:p>
                    <a:p>
                      <a:pPr fontAlgn="t"/>
                      <a:br>
                        <a:rPr lang="es-ES" sz="1200" dirty="0">
                          <a:effectLst/>
                        </a:rPr>
                      </a:br>
                      <a:br>
                        <a:rPr lang="es-ES" sz="1200" dirty="0">
                          <a:effectLst/>
                        </a:rPr>
                      </a:br>
                      <a:br>
                        <a:rPr lang="es-ES" sz="1200" dirty="0">
                          <a:effectLst/>
                        </a:rPr>
                      </a:br>
                      <a:br>
                        <a:rPr lang="es-ES" sz="1200" dirty="0">
                          <a:effectLst/>
                        </a:rPr>
                      </a:br>
                      <a:br>
                        <a:rPr lang="es-ES" sz="1200" dirty="0">
                          <a:effectLst/>
                        </a:rPr>
                      </a:br>
                      <a:endParaRPr lang="es-ES" sz="1200" dirty="0">
                        <a:effectLst/>
                      </a:endParaRPr>
                    </a:p>
                  </a:txBody>
                  <a:tcPr marL="52807" marR="52807" marT="52807" marB="5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a:solidFill>
                            <a:srgbClr val="FF0000"/>
                          </a:solidFill>
                          <a:effectLst/>
                          <a:latin typeface="Century Gothic" panose="020B0502020202020204" pitchFamily="34" charset="0"/>
                        </a:rPr>
                        <a:t>a) con investigaciones primarias elaborar un diagrama preliminar; acto seguido una investigación más exhaustiva permitió ampliar el diagrama y jerarquizar mejor las conecciones </a:t>
                      </a:r>
                      <a:endParaRPr lang="es-ES" sz="1200">
                        <a:effectLst/>
                      </a:endParaRPr>
                    </a:p>
                    <a:p>
                      <a:pPr rtl="0" fontAlgn="t">
                        <a:spcBef>
                          <a:spcPts val="0"/>
                        </a:spcBef>
                        <a:spcAft>
                          <a:spcPts val="0"/>
                        </a:spcAft>
                      </a:pPr>
                      <a:r>
                        <a:rPr lang="es-ES" sz="1200" b="0" i="0" u="none" strike="noStrike">
                          <a:solidFill>
                            <a:srgbClr val="10253F"/>
                          </a:solidFill>
                          <a:effectLst/>
                          <a:latin typeface="Century Gothic" panose="020B0502020202020204" pitchFamily="34" charset="0"/>
                        </a:rPr>
                        <a:t>b)</a:t>
                      </a:r>
                      <a:endParaRPr lang="es-ES" sz="1200">
                        <a:effectLst/>
                      </a:endParaRPr>
                    </a:p>
                    <a:p>
                      <a:pPr rtl="0" fontAlgn="t">
                        <a:spcBef>
                          <a:spcPts val="0"/>
                        </a:spcBef>
                        <a:spcAft>
                          <a:spcPts val="0"/>
                        </a:spcAft>
                      </a:pPr>
                      <a:r>
                        <a:rPr lang="es-ES" sz="1200" b="0" i="0" u="none" strike="noStrike">
                          <a:solidFill>
                            <a:srgbClr val="10253F"/>
                          </a:solidFill>
                          <a:effectLst/>
                          <a:latin typeface="Century Gothic" panose="020B0502020202020204" pitchFamily="34" charset="0"/>
                        </a:rPr>
                        <a:t>La información se procesa con la finalidad de realizar actividades que conduzcan el desempeño de los alumnos.</a:t>
                      </a:r>
                      <a:endParaRPr lang="es-ES" sz="1200">
                        <a:effectLst/>
                      </a:endParaRPr>
                    </a:p>
                    <a:p>
                      <a:pPr rtl="0" fontAlgn="t">
                        <a:spcBef>
                          <a:spcPts val="0"/>
                        </a:spcBef>
                        <a:spcAft>
                          <a:spcPts val="0"/>
                        </a:spcAft>
                      </a:pPr>
                      <a:br>
                        <a:rPr lang="es-ES" sz="1200">
                          <a:effectLst/>
                        </a:rPr>
                      </a:br>
                      <a:r>
                        <a:rPr lang="es-ES" sz="1200" b="0" i="0" u="none" strike="noStrike">
                          <a:solidFill>
                            <a:srgbClr val="10253F"/>
                          </a:solidFill>
                          <a:effectLst/>
                          <a:latin typeface="Century Gothic" panose="020B0502020202020204" pitchFamily="34" charset="0"/>
                        </a:rPr>
                        <a:t>c)</a:t>
                      </a:r>
                      <a:r>
                        <a:rPr lang="es-ES" sz="1200" b="1" i="0" u="none" strike="noStrike">
                          <a:solidFill>
                            <a:srgbClr val="10253F"/>
                          </a:solidFill>
                          <a:effectLst/>
                          <a:latin typeface="Century Gothic" panose="020B0502020202020204" pitchFamily="34" charset="0"/>
                        </a:rPr>
                        <a:t>Búsqueda de información específica en fuentes especializadas</a:t>
                      </a:r>
                      <a:endParaRPr lang="es-ES" sz="1200">
                        <a:effectLst/>
                      </a:endParaRPr>
                    </a:p>
                    <a:p>
                      <a:pPr rtl="0" fontAlgn="t">
                        <a:spcBef>
                          <a:spcPts val="0"/>
                        </a:spcBef>
                        <a:spcAft>
                          <a:spcPts val="0"/>
                        </a:spcAft>
                      </a:pPr>
                      <a:r>
                        <a:rPr lang="es-ES" sz="1200" b="1" i="0" u="none" strike="noStrike">
                          <a:solidFill>
                            <a:srgbClr val="10253F"/>
                          </a:solidFill>
                          <a:effectLst/>
                          <a:latin typeface="Century Gothic" panose="020B0502020202020204" pitchFamily="34" charset="0"/>
                        </a:rPr>
                        <a:t>c) Lectura de comprensión</a:t>
                      </a:r>
                      <a:endParaRPr lang="es-ES" sz="1200">
                        <a:effectLst/>
                      </a:endParaRPr>
                    </a:p>
                    <a:p>
                      <a:pPr rtl="0" fontAlgn="t">
                        <a:spcBef>
                          <a:spcPts val="0"/>
                        </a:spcBef>
                        <a:spcAft>
                          <a:spcPts val="0"/>
                        </a:spcAft>
                      </a:pPr>
                      <a:r>
                        <a:rPr lang="es-ES" sz="1200" b="1" i="0" u="none" strike="noStrike">
                          <a:solidFill>
                            <a:srgbClr val="10253F"/>
                          </a:solidFill>
                          <a:effectLst/>
                          <a:latin typeface="Century Gothic" panose="020B0502020202020204" pitchFamily="34" charset="0"/>
                        </a:rPr>
                        <a:t>d) Uso del ensayo como medio de expresión de ideas controversiales</a:t>
                      </a:r>
                      <a:endParaRPr lang="es-ES" sz="1200">
                        <a:effectLst/>
                      </a:endParaRPr>
                    </a:p>
                  </a:txBody>
                  <a:tcPr marL="52807" marR="52807" marT="52807" marB="5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dirty="0">
                          <a:solidFill>
                            <a:srgbClr val="FF0000"/>
                          </a:solidFill>
                          <a:effectLst/>
                          <a:latin typeface="Century Gothic" panose="020B0502020202020204" pitchFamily="34" charset="0"/>
                        </a:rPr>
                        <a:t>a) con investigaciones primarias elaborar un diagrama preliminar; acto seguido una investigación más exhaustiva permitió ampliar el diagrama y jerarquizar mejor las </a:t>
                      </a:r>
                      <a:r>
                        <a:rPr lang="es-ES" sz="1200" b="0" i="0" u="none" strike="noStrike" dirty="0" err="1">
                          <a:solidFill>
                            <a:srgbClr val="FF0000"/>
                          </a:solidFill>
                          <a:effectLst/>
                          <a:latin typeface="Century Gothic" panose="020B0502020202020204" pitchFamily="34" charset="0"/>
                        </a:rPr>
                        <a:t>conecciones</a:t>
                      </a:r>
                      <a:r>
                        <a:rPr lang="es-ES" sz="1200" b="0" i="0" u="none" strike="noStrike" dirty="0">
                          <a:solidFill>
                            <a:srgbClr val="FF0000"/>
                          </a:solidFill>
                          <a:effectLst/>
                          <a:latin typeface="Century Gothic" panose="020B0502020202020204" pitchFamily="34" charset="0"/>
                        </a:rPr>
                        <a:t> </a:t>
                      </a:r>
                      <a:endParaRPr lang="es-ES" sz="1200" dirty="0">
                        <a:effectLst/>
                      </a:endParaRPr>
                    </a:p>
                    <a:p>
                      <a:pPr rtl="0" fontAlgn="t">
                        <a:spcBef>
                          <a:spcPts val="0"/>
                        </a:spcBef>
                        <a:spcAft>
                          <a:spcPts val="0"/>
                        </a:spcAft>
                      </a:pPr>
                      <a:r>
                        <a:rPr lang="es-ES" sz="1200" b="0" i="0" u="none" strike="noStrike" dirty="0">
                          <a:solidFill>
                            <a:srgbClr val="10253F"/>
                          </a:solidFill>
                          <a:effectLst/>
                          <a:latin typeface="Century Gothic" panose="020B0502020202020204" pitchFamily="34" charset="0"/>
                        </a:rPr>
                        <a:t>b)</a:t>
                      </a:r>
                      <a:endParaRPr lang="es-ES" sz="1200" dirty="0">
                        <a:effectLst/>
                      </a:endParaRPr>
                    </a:p>
                    <a:p>
                      <a:pPr rtl="0" fontAlgn="t">
                        <a:spcBef>
                          <a:spcPts val="0"/>
                        </a:spcBef>
                        <a:spcAft>
                          <a:spcPts val="0"/>
                        </a:spcAft>
                      </a:pPr>
                      <a:r>
                        <a:rPr lang="es-ES" sz="1200" b="0" i="0" u="none" strike="noStrike" dirty="0">
                          <a:solidFill>
                            <a:srgbClr val="10253F"/>
                          </a:solidFill>
                          <a:effectLst/>
                          <a:latin typeface="Century Gothic" panose="020B0502020202020204" pitchFamily="34" charset="0"/>
                        </a:rPr>
                        <a:t>La información se procesa con la finalidad de realizar actividades que conduzcan el desempeño de los alumnos.</a:t>
                      </a:r>
                      <a:endParaRPr lang="es-ES" sz="1200" dirty="0">
                        <a:effectLst/>
                      </a:endParaRPr>
                    </a:p>
                    <a:p>
                      <a:pPr rtl="0" fontAlgn="t">
                        <a:spcBef>
                          <a:spcPts val="0"/>
                        </a:spcBef>
                        <a:spcAft>
                          <a:spcPts val="0"/>
                        </a:spcAft>
                      </a:pPr>
                      <a:br>
                        <a:rPr lang="es-ES" sz="1200" dirty="0">
                          <a:effectLst/>
                        </a:rPr>
                      </a:br>
                      <a:r>
                        <a:rPr lang="es-ES" sz="1200" b="0" i="0" u="none" strike="noStrike" dirty="0">
                          <a:solidFill>
                            <a:srgbClr val="10253F"/>
                          </a:solidFill>
                          <a:effectLst/>
                          <a:latin typeface="Century Gothic" panose="020B0502020202020204" pitchFamily="34" charset="0"/>
                        </a:rPr>
                        <a:t>c)</a:t>
                      </a:r>
                      <a:r>
                        <a:rPr lang="es-ES" sz="1200" b="1" i="0" u="none" strike="noStrike" dirty="0">
                          <a:solidFill>
                            <a:srgbClr val="10253F"/>
                          </a:solidFill>
                          <a:effectLst/>
                          <a:latin typeface="Century Gothic" panose="020B0502020202020204" pitchFamily="34" charset="0"/>
                        </a:rPr>
                        <a:t>a) Conocer qué es un plan de negocios y cómo se realiza.</a:t>
                      </a:r>
                      <a:endParaRPr lang="es-ES" sz="1200" dirty="0">
                        <a:effectLst/>
                      </a:endParaRPr>
                    </a:p>
                    <a:p>
                      <a:pPr rtl="0" fontAlgn="t">
                        <a:spcBef>
                          <a:spcPts val="0"/>
                        </a:spcBef>
                        <a:spcAft>
                          <a:spcPts val="0"/>
                        </a:spcAft>
                      </a:pPr>
                      <a:r>
                        <a:rPr lang="es-ES" sz="1200" b="1" i="0" u="none" strike="noStrike" dirty="0">
                          <a:solidFill>
                            <a:srgbClr val="10253F"/>
                          </a:solidFill>
                          <a:effectLst/>
                          <a:latin typeface="Century Gothic" panose="020B0502020202020204" pitchFamily="34" charset="0"/>
                        </a:rPr>
                        <a:t>b) Conocer y practicar qué función tiene un Pitch en el ámbito empresarial</a:t>
                      </a:r>
                      <a:endParaRPr lang="es-ES" sz="1200" dirty="0">
                        <a:effectLst/>
                      </a:endParaRPr>
                    </a:p>
                    <a:p>
                      <a:pPr rtl="0" fontAlgn="t">
                        <a:spcBef>
                          <a:spcPts val="0"/>
                        </a:spcBef>
                        <a:spcAft>
                          <a:spcPts val="0"/>
                        </a:spcAft>
                      </a:pPr>
                      <a:r>
                        <a:rPr lang="es-ES" sz="1200" b="1" i="0" u="none" strike="noStrike" dirty="0">
                          <a:solidFill>
                            <a:srgbClr val="10253F"/>
                          </a:solidFill>
                          <a:effectLst/>
                          <a:latin typeface="Century Gothic" panose="020B0502020202020204" pitchFamily="34" charset="0"/>
                        </a:rPr>
                        <a:t>c) Estimación de la inversión que se requiere para elaborar prototipo</a:t>
                      </a:r>
                      <a:endParaRPr lang="es-ES" sz="1200" dirty="0">
                        <a:effectLst/>
                      </a:endParaRPr>
                    </a:p>
                    <a:p>
                      <a:pPr rtl="0" fontAlgn="t">
                        <a:spcBef>
                          <a:spcPts val="0"/>
                        </a:spcBef>
                        <a:spcAft>
                          <a:spcPts val="0"/>
                        </a:spcAft>
                      </a:pPr>
                      <a:r>
                        <a:rPr lang="es-ES" sz="1200" b="1" i="0" u="none" strike="noStrike" dirty="0">
                          <a:solidFill>
                            <a:srgbClr val="10253F"/>
                          </a:solidFill>
                          <a:effectLst/>
                          <a:latin typeface="Century Gothic" panose="020B0502020202020204" pitchFamily="34" charset="0"/>
                        </a:rPr>
                        <a:t>-Conocer los elementos de un </a:t>
                      </a:r>
                      <a:r>
                        <a:rPr lang="es-ES" sz="1200" b="1" i="0" u="none" strike="noStrike" dirty="0" err="1">
                          <a:solidFill>
                            <a:srgbClr val="10253F"/>
                          </a:solidFill>
                          <a:effectLst/>
                          <a:latin typeface="Century Gothic" panose="020B0502020202020204" pitchFamily="34" charset="0"/>
                        </a:rPr>
                        <a:t>infrograma</a:t>
                      </a:r>
                      <a:endParaRPr lang="es-ES" sz="1200" dirty="0">
                        <a:effectLst/>
                      </a:endParaRPr>
                    </a:p>
                    <a:p>
                      <a:pPr rtl="0" fontAlgn="t">
                        <a:spcBef>
                          <a:spcPts val="0"/>
                        </a:spcBef>
                        <a:spcAft>
                          <a:spcPts val="0"/>
                        </a:spcAft>
                      </a:pPr>
                      <a:r>
                        <a:rPr lang="es-ES" sz="1200" b="1" i="0" u="none" strike="noStrike" dirty="0">
                          <a:solidFill>
                            <a:srgbClr val="10253F"/>
                          </a:solidFill>
                          <a:effectLst/>
                          <a:latin typeface="Century Gothic" panose="020B0502020202020204" pitchFamily="34" charset="0"/>
                        </a:rPr>
                        <a:t>-Elaborar </a:t>
                      </a:r>
                      <a:r>
                        <a:rPr lang="es-ES" sz="1200" b="1" i="0" u="none" strike="noStrike" dirty="0" err="1">
                          <a:solidFill>
                            <a:srgbClr val="10253F"/>
                          </a:solidFill>
                          <a:effectLst/>
                          <a:latin typeface="Century Gothic" panose="020B0502020202020204" pitchFamily="34" charset="0"/>
                        </a:rPr>
                        <a:t>infogramas</a:t>
                      </a:r>
                      <a:r>
                        <a:rPr lang="es-ES" sz="1200" b="1" i="0" u="none" strike="noStrike" dirty="0">
                          <a:solidFill>
                            <a:srgbClr val="10253F"/>
                          </a:solidFill>
                          <a:effectLst/>
                          <a:latin typeface="Century Gothic" panose="020B0502020202020204" pitchFamily="34" charset="0"/>
                        </a:rPr>
                        <a:t> -Conocer el diseño 3D y la impresión 3D -Reconocer alcances de la impresión 3D</a:t>
                      </a:r>
                      <a:endParaRPr lang="es-ES" sz="1200" dirty="0">
                        <a:effectLst/>
                      </a:endParaRPr>
                    </a:p>
                  </a:txBody>
                  <a:tcPr marL="52807" marR="52807" marT="52807" marB="5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432501"/>
                  </a:ext>
                </a:extLst>
              </a:tr>
            </a:tbl>
          </a:graphicData>
        </a:graphic>
      </p:graphicFrame>
      <p:sp>
        <p:nvSpPr>
          <p:cNvPr id="5" name="Rectangle 1">
            <a:extLst>
              <a:ext uri="{FF2B5EF4-FFF2-40B4-BE49-F238E27FC236}">
                <a16:creationId xmlns:a16="http://schemas.microsoft.com/office/drawing/2014/main" id="{F8C21CB7-27F5-453E-B7D2-4DD1134FFA6C}"/>
              </a:ext>
            </a:extLst>
          </p:cNvPr>
          <p:cNvSpPr>
            <a:spLocks noChangeArrowheads="1"/>
          </p:cNvSpPr>
          <p:nvPr/>
        </p:nvSpPr>
        <p:spPr bwMode="auto">
          <a:xfrm>
            <a:off x="247650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8216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373FAFF4-F8C8-4B33-9852-EC9BC1668D7F}"/>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30C5EB55-1B97-43FF-A4A5-412446E75263}"/>
              </a:ext>
            </a:extLst>
          </p:cNvPr>
          <p:cNvSpPr>
            <a:spLocks noGrp="1"/>
          </p:cNvSpPr>
          <p:nvPr>
            <p:ph type="sldNum" sz="quarter" idx="12"/>
          </p:nvPr>
        </p:nvSpPr>
        <p:spPr/>
        <p:txBody>
          <a:bodyPr/>
          <a:lstStyle/>
          <a:p>
            <a:fld id="{6003A4DE-F395-41D8-AE1A-030530CBC762}" type="slidenum">
              <a:rPr lang="es-ES" smtClean="0"/>
              <a:t>28</a:t>
            </a:fld>
            <a:endParaRPr lang="es-ES"/>
          </a:p>
        </p:txBody>
      </p:sp>
      <p:graphicFrame>
        <p:nvGraphicFramePr>
          <p:cNvPr id="4" name="Tabla 3">
            <a:extLst>
              <a:ext uri="{FF2B5EF4-FFF2-40B4-BE49-F238E27FC236}">
                <a16:creationId xmlns:a16="http://schemas.microsoft.com/office/drawing/2014/main" id="{6E9A52E6-D4F6-4134-98E0-E6ACC6DB92F7}"/>
              </a:ext>
            </a:extLst>
          </p:cNvPr>
          <p:cNvGraphicFramePr>
            <a:graphicFrameLocks noGrp="1"/>
          </p:cNvGraphicFramePr>
          <p:nvPr>
            <p:extLst>
              <p:ext uri="{D42A27DB-BD31-4B8C-83A1-F6EECF244321}">
                <p14:modId xmlns:p14="http://schemas.microsoft.com/office/powerpoint/2010/main" val="1920058346"/>
              </p:ext>
            </p:extLst>
          </p:nvPr>
        </p:nvGraphicFramePr>
        <p:xfrm>
          <a:off x="926432" y="409073"/>
          <a:ext cx="9805736" cy="5462337"/>
        </p:xfrm>
        <a:graphic>
          <a:graphicData uri="http://schemas.openxmlformats.org/drawingml/2006/table">
            <a:tbl>
              <a:tblPr/>
              <a:tblGrid>
                <a:gridCol w="3282882">
                  <a:extLst>
                    <a:ext uri="{9D8B030D-6E8A-4147-A177-3AD203B41FA5}">
                      <a16:colId xmlns:a16="http://schemas.microsoft.com/office/drawing/2014/main" val="3275282331"/>
                    </a:ext>
                  </a:extLst>
                </a:gridCol>
                <a:gridCol w="2049120">
                  <a:extLst>
                    <a:ext uri="{9D8B030D-6E8A-4147-A177-3AD203B41FA5}">
                      <a16:colId xmlns:a16="http://schemas.microsoft.com/office/drawing/2014/main" val="3870665849"/>
                    </a:ext>
                  </a:extLst>
                </a:gridCol>
                <a:gridCol w="1995479">
                  <a:extLst>
                    <a:ext uri="{9D8B030D-6E8A-4147-A177-3AD203B41FA5}">
                      <a16:colId xmlns:a16="http://schemas.microsoft.com/office/drawing/2014/main" val="908272828"/>
                    </a:ext>
                  </a:extLst>
                </a:gridCol>
                <a:gridCol w="2478255">
                  <a:extLst>
                    <a:ext uri="{9D8B030D-6E8A-4147-A177-3AD203B41FA5}">
                      <a16:colId xmlns:a16="http://schemas.microsoft.com/office/drawing/2014/main" val="2576851259"/>
                    </a:ext>
                  </a:extLst>
                </a:gridCol>
              </a:tblGrid>
              <a:tr h="5462337">
                <a:tc>
                  <a:txBody>
                    <a:bodyPr/>
                    <a:lstStyle/>
                    <a:p>
                      <a:pPr rtl="0" fontAlgn="t">
                        <a:spcBef>
                          <a:spcPts val="0"/>
                        </a:spcBef>
                        <a:spcAft>
                          <a:spcPts val="0"/>
                        </a:spcAft>
                      </a:pPr>
                      <a:r>
                        <a:rPr lang="es-ES" sz="1200" b="0" i="0" u="none" strike="noStrike">
                          <a:solidFill>
                            <a:srgbClr val="000000"/>
                          </a:solidFill>
                          <a:effectLst/>
                          <a:latin typeface="Century Gothic" panose="020B0502020202020204" pitchFamily="34" charset="0"/>
                        </a:rPr>
                        <a:t> </a:t>
                      </a:r>
                      <a:r>
                        <a:rPr lang="es-ES" sz="1200" b="1" i="0" u="none" strike="noStrike">
                          <a:solidFill>
                            <a:srgbClr val="000000"/>
                          </a:solidFill>
                          <a:effectLst/>
                          <a:latin typeface="Century Gothic" panose="020B0502020202020204" pitchFamily="34" charset="0"/>
                        </a:rPr>
                        <a:t>5.</a:t>
                      </a:r>
                      <a:r>
                        <a:rPr lang="es-ES" sz="1200" b="1" i="1" u="none" strike="noStrike">
                          <a:solidFill>
                            <a:srgbClr val="000000"/>
                          </a:solidFill>
                          <a:effectLst/>
                          <a:latin typeface="Century Gothic" panose="020B0502020202020204" pitchFamily="34" charset="0"/>
                        </a:rPr>
                        <a:t> </a:t>
                      </a:r>
                      <a:r>
                        <a:rPr lang="es-ES" sz="1200" b="1" i="0" u="none" strike="noStrike">
                          <a:solidFill>
                            <a:srgbClr val="000000"/>
                          </a:solidFill>
                          <a:effectLst/>
                          <a:latin typeface="Century Gothic" panose="020B0502020202020204" pitchFamily="34" charset="0"/>
                        </a:rPr>
                        <a:t>Llegar a</a:t>
                      </a:r>
                      <a:r>
                        <a:rPr lang="es-ES" sz="1200" b="1" i="1" u="none" strike="noStrike">
                          <a:solidFill>
                            <a:srgbClr val="000000"/>
                          </a:solidFill>
                          <a:effectLst/>
                          <a:latin typeface="Century Gothic" panose="020B0502020202020204" pitchFamily="34" charset="0"/>
                        </a:rPr>
                        <a:t> </a:t>
                      </a:r>
                      <a:r>
                        <a:rPr lang="es-ES" sz="1200" b="1" i="0" u="none" strike="noStrike">
                          <a:solidFill>
                            <a:srgbClr val="000000"/>
                          </a:solidFill>
                          <a:effectLst/>
                          <a:latin typeface="Century Gothic" panose="020B0502020202020204" pitchFamily="34" charset="0"/>
                        </a:rPr>
                        <a:t>conclusiones parciales</a:t>
                      </a:r>
                      <a:r>
                        <a:rPr lang="es-ES" sz="1200" b="0" i="0" u="none" strike="noStrike">
                          <a:solidFill>
                            <a:srgbClr val="000000"/>
                          </a:solidFill>
                          <a:effectLst/>
                          <a:latin typeface="Century Gothic" panose="020B0502020202020204" pitchFamily="34" charset="0"/>
                        </a:rPr>
                        <a:t> </a:t>
                      </a:r>
                      <a:endParaRPr lang="es-ES" sz="1200">
                        <a:effectLst/>
                      </a:endParaRPr>
                    </a:p>
                    <a:p>
                      <a:pPr rtl="0" fontAlgn="t">
                        <a:spcBef>
                          <a:spcPts val="0"/>
                        </a:spcBef>
                        <a:spcAft>
                          <a:spcPts val="0"/>
                        </a:spcAft>
                      </a:pPr>
                      <a:r>
                        <a:rPr lang="es-ES" sz="1200" b="0" i="0" u="none" strike="noStrike">
                          <a:solidFill>
                            <a:srgbClr val="000000"/>
                          </a:solidFill>
                          <a:effectLst/>
                          <a:latin typeface="Century Gothic" panose="020B0502020202020204" pitchFamily="34" charset="0"/>
                        </a:rPr>
                        <a:t>        (por disciplina) útiles para el </a:t>
                      </a:r>
                      <a:endParaRPr lang="es-ES" sz="1200">
                        <a:effectLst/>
                      </a:endParaRPr>
                    </a:p>
                    <a:p>
                      <a:pPr rtl="0" fontAlgn="t">
                        <a:spcBef>
                          <a:spcPts val="0"/>
                        </a:spcBef>
                        <a:spcAft>
                          <a:spcPts val="0"/>
                        </a:spcAft>
                      </a:pPr>
                      <a:r>
                        <a:rPr lang="es-ES" sz="1200" b="0" i="0" u="none" strike="noStrike">
                          <a:solidFill>
                            <a:srgbClr val="000000"/>
                          </a:solidFill>
                          <a:effectLst/>
                          <a:latin typeface="Century Gothic" panose="020B0502020202020204" pitchFamily="34" charset="0"/>
                        </a:rPr>
                        <a:t>        proyecto, de tal forma que lo </a:t>
                      </a:r>
                      <a:endParaRPr lang="es-ES" sz="1200">
                        <a:effectLst/>
                      </a:endParaRPr>
                    </a:p>
                    <a:p>
                      <a:pPr rtl="0" fontAlgn="t">
                        <a:spcBef>
                          <a:spcPts val="0"/>
                        </a:spcBef>
                        <a:spcAft>
                          <a:spcPts val="0"/>
                        </a:spcAft>
                      </a:pPr>
                      <a:r>
                        <a:rPr lang="es-ES" sz="1200" b="0" i="0" u="none" strike="noStrike">
                          <a:solidFill>
                            <a:srgbClr val="000000"/>
                          </a:solidFill>
                          <a:effectLst/>
                          <a:latin typeface="Century Gothic" panose="020B0502020202020204" pitchFamily="34" charset="0"/>
                        </a:rPr>
                        <a:t>        aclaran, describen o descifran,  </a:t>
                      </a:r>
                      <a:endParaRPr lang="es-ES" sz="1200">
                        <a:effectLst/>
                      </a:endParaRPr>
                    </a:p>
                    <a:p>
                      <a:pPr rtl="0" fontAlgn="t">
                        <a:spcBef>
                          <a:spcPts val="0"/>
                        </a:spcBef>
                        <a:spcAft>
                          <a:spcPts val="0"/>
                        </a:spcAft>
                      </a:pPr>
                      <a:r>
                        <a:rPr lang="es-ES" sz="1200" b="0" i="0" u="none" strike="noStrike">
                          <a:solidFill>
                            <a:srgbClr val="000000"/>
                          </a:solidFill>
                          <a:effectLst/>
                          <a:latin typeface="Century Gothic" panose="020B0502020202020204" pitchFamily="34" charset="0"/>
                        </a:rPr>
                        <a:t>        (fruto de la reflexión colaborativa</a:t>
                      </a:r>
                      <a:endParaRPr lang="es-ES" sz="1200">
                        <a:effectLst/>
                      </a:endParaRPr>
                    </a:p>
                    <a:p>
                      <a:pPr rtl="0" fontAlgn="t">
                        <a:spcBef>
                          <a:spcPts val="0"/>
                        </a:spcBef>
                        <a:spcAft>
                          <a:spcPts val="0"/>
                        </a:spcAft>
                      </a:pPr>
                      <a:r>
                        <a:rPr lang="es-ES" sz="1200" b="0" i="0" u="none" strike="noStrike">
                          <a:solidFill>
                            <a:srgbClr val="000000"/>
                          </a:solidFill>
                          <a:effectLst/>
                          <a:latin typeface="Century Gothic" panose="020B0502020202020204" pitchFamily="34" charset="0"/>
                        </a:rPr>
                        <a:t>        de los estudiantes).</a:t>
                      </a:r>
                      <a:endParaRPr lang="es-ES" sz="1200">
                        <a:effectLst/>
                      </a:endParaRPr>
                    </a:p>
                    <a:p>
                      <a:pPr rtl="0" fontAlgn="t">
                        <a:spcBef>
                          <a:spcPts val="0"/>
                        </a:spcBef>
                        <a:spcAft>
                          <a:spcPts val="0"/>
                        </a:spcAft>
                      </a:pPr>
                      <a:r>
                        <a:rPr lang="es-ES" sz="1200" b="0" i="0" u="none" strike="noStrike">
                          <a:solidFill>
                            <a:srgbClr val="000000"/>
                          </a:solidFill>
                          <a:effectLst/>
                          <a:latin typeface="Century Gothic" panose="020B0502020202020204" pitchFamily="34" charset="0"/>
                        </a:rPr>
                        <a:t>        ¿Cómo se lograron?</a:t>
                      </a:r>
                      <a:endParaRPr lang="es-ES" sz="1200">
                        <a:effectLst/>
                      </a:endParaRPr>
                    </a:p>
                    <a:p>
                      <a:pPr fontAlgn="t"/>
                      <a:br>
                        <a:rPr lang="es-ES" sz="1200">
                          <a:effectLst/>
                        </a:rPr>
                      </a:br>
                      <a:endParaRPr lang="es-ES" sz="1200">
                        <a:effectLst/>
                      </a:endParaRPr>
                    </a:p>
                  </a:txBody>
                  <a:tcPr marL="49901" marR="49901" marT="49901" marB="499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s-ES" sz="1200" b="0" i="0" u="none" strike="noStrike">
                          <a:solidFill>
                            <a:srgbClr val="FF0000"/>
                          </a:solidFill>
                          <a:effectLst/>
                          <a:latin typeface="Century Gothic" panose="020B0502020202020204" pitchFamily="34" charset="0"/>
                        </a:rPr>
                        <a:t>a) No aparecen las conclusiones por disciplina, sino una conclusión general.</a:t>
                      </a:r>
                      <a:endParaRPr lang="es-ES" sz="1200">
                        <a:effectLst/>
                      </a:endParaRPr>
                    </a:p>
                    <a:p>
                      <a:pPr rtl="0" fontAlgn="t">
                        <a:spcBef>
                          <a:spcPts val="0"/>
                        </a:spcBef>
                        <a:spcAft>
                          <a:spcPts val="0"/>
                        </a:spcAft>
                      </a:pPr>
                      <a:r>
                        <a:rPr lang="es-ES" sz="1200" b="0" i="0" u="none" strike="noStrike">
                          <a:solidFill>
                            <a:srgbClr val="FF0000"/>
                          </a:solidFill>
                          <a:effectLst/>
                          <a:latin typeface="Century Gothic" panose="020B0502020202020204" pitchFamily="34" charset="0"/>
                        </a:rPr>
                        <a:t>    Con la información obtenida, el alumno elaboró un “códice”</a:t>
                      </a:r>
                      <a:endParaRPr lang="es-ES" sz="1200">
                        <a:effectLst/>
                      </a:endParaRPr>
                    </a:p>
                    <a:p>
                      <a:pPr rtl="0" fontAlgn="t">
                        <a:spcBef>
                          <a:spcPts val="0"/>
                        </a:spcBef>
                        <a:spcAft>
                          <a:spcPts val="0"/>
                        </a:spcAft>
                      </a:pPr>
                      <a:br>
                        <a:rPr lang="es-ES" sz="1200">
                          <a:effectLst/>
                        </a:rPr>
                      </a:br>
                      <a:r>
                        <a:rPr lang="es-ES" sz="1200" b="0" i="0" u="none" strike="noStrike">
                          <a:solidFill>
                            <a:srgbClr val="10253F"/>
                          </a:solidFill>
                          <a:effectLst/>
                          <a:latin typeface="Century Gothic" panose="020B0502020202020204" pitchFamily="34" charset="0"/>
                        </a:rPr>
                        <a:t>b)</a:t>
                      </a:r>
                      <a:endParaRPr lang="es-ES" sz="1200">
                        <a:effectLst/>
                      </a:endParaRPr>
                    </a:p>
                    <a:p>
                      <a:pPr rtl="0" fontAlgn="t">
                        <a:spcBef>
                          <a:spcPts val="0"/>
                        </a:spcBef>
                        <a:spcAft>
                          <a:spcPts val="0"/>
                        </a:spcAft>
                      </a:pPr>
                      <a:r>
                        <a:rPr lang="es-ES" sz="1200" b="0" i="0" u="none" strike="noStrike">
                          <a:solidFill>
                            <a:srgbClr val="10253F"/>
                          </a:solidFill>
                          <a:effectLst/>
                          <a:latin typeface="Century Gothic" panose="020B0502020202020204" pitchFamily="34" charset="0"/>
                        </a:rPr>
                        <a:t>La información obtenida debe transformarse en  productos de primer nivel, en este caso, mapas mentales, ejercicios de comparación de información, en los cuales se haga un análisis primario. </a:t>
                      </a:r>
                      <a:endParaRPr lang="es-ES" sz="1200">
                        <a:effectLst/>
                      </a:endParaRPr>
                    </a:p>
                    <a:p>
                      <a:pPr rtl="0" fontAlgn="t">
                        <a:spcBef>
                          <a:spcPts val="0"/>
                        </a:spcBef>
                        <a:spcAft>
                          <a:spcPts val="0"/>
                        </a:spcAft>
                      </a:pPr>
                      <a:r>
                        <a:rPr lang="es-ES" sz="1200" b="0" i="0" u="none" strike="noStrike">
                          <a:solidFill>
                            <a:srgbClr val="10253F"/>
                          </a:solidFill>
                          <a:effectLst/>
                          <a:latin typeface="Century Gothic" panose="020B0502020202020204" pitchFamily="34" charset="0"/>
                        </a:rPr>
                        <a:t>Trabajo colaborativo.</a:t>
                      </a:r>
                      <a:endParaRPr lang="es-ES" sz="1200">
                        <a:effectLst/>
                      </a:endParaRPr>
                    </a:p>
                    <a:p>
                      <a:pPr rtl="0" fontAlgn="t">
                        <a:spcBef>
                          <a:spcPts val="0"/>
                        </a:spcBef>
                        <a:spcAft>
                          <a:spcPts val="0"/>
                        </a:spcAft>
                      </a:pPr>
                      <a:r>
                        <a:rPr lang="es-ES" sz="1200" b="0" i="0" u="none" strike="noStrike">
                          <a:solidFill>
                            <a:srgbClr val="10253F"/>
                          </a:solidFill>
                          <a:effectLst/>
                          <a:latin typeface="Century Gothic" panose="020B0502020202020204" pitchFamily="34" charset="0"/>
                        </a:rPr>
                        <a:t>c)</a:t>
                      </a:r>
                      <a:endParaRPr lang="es-ES" sz="1200">
                        <a:effectLst/>
                      </a:endParaRPr>
                    </a:p>
                    <a:p>
                      <a:pPr rtl="0" fontAlgn="t">
                        <a:spcBef>
                          <a:spcPts val="0"/>
                        </a:spcBef>
                        <a:spcAft>
                          <a:spcPts val="0"/>
                        </a:spcAft>
                      </a:pPr>
                      <a:r>
                        <a:rPr lang="es-ES" sz="1200" b="1" i="0" u="none" strike="noStrike">
                          <a:solidFill>
                            <a:srgbClr val="10253F"/>
                          </a:solidFill>
                          <a:effectLst/>
                          <a:latin typeface="Century Gothic" panose="020B0502020202020204" pitchFamily="34" charset="0"/>
                        </a:rPr>
                        <a:t>Comprender la aplicación de lo principios físicos en la creación de interfaces físico biológicos</a:t>
                      </a:r>
                      <a:endParaRPr lang="es-ES" sz="1200">
                        <a:effectLst/>
                      </a:endParaRPr>
                    </a:p>
                    <a:p>
                      <a:pPr fontAlgn="t"/>
                      <a:br>
                        <a:rPr lang="es-ES" sz="1200">
                          <a:effectLst/>
                        </a:rPr>
                      </a:br>
                      <a:br>
                        <a:rPr lang="es-ES" sz="1200">
                          <a:effectLst/>
                        </a:rPr>
                      </a:br>
                      <a:endParaRPr lang="es-ES" sz="1200">
                        <a:effectLst/>
                      </a:endParaRPr>
                    </a:p>
                  </a:txBody>
                  <a:tcPr marL="49901" marR="49901" marT="49901" marB="499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a:solidFill>
                            <a:srgbClr val="FF0000"/>
                          </a:solidFill>
                          <a:effectLst/>
                          <a:latin typeface="Century Gothic" panose="020B0502020202020204" pitchFamily="34" charset="0"/>
                        </a:rPr>
                        <a:t>a) No aparecen las conclusiones por disciplina, sino una conclusión general.</a:t>
                      </a:r>
                      <a:endParaRPr lang="es-ES" sz="1200">
                        <a:effectLst/>
                      </a:endParaRPr>
                    </a:p>
                    <a:p>
                      <a:pPr rtl="0" fontAlgn="t">
                        <a:spcBef>
                          <a:spcPts val="0"/>
                        </a:spcBef>
                        <a:spcAft>
                          <a:spcPts val="0"/>
                        </a:spcAft>
                      </a:pPr>
                      <a:r>
                        <a:rPr lang="es-ES" sz="1200" b="0" i="0" u="none" strike="noStrike">
                          <a:solidFill>
                            <a:srgbClr val="FF0000"/>
                          </a:solidFill>
                          <a:effectLst/>
                          <a:latin typeface="Century Gothic" panose="020B0502020202020204" pitchFamily="34" charset="0"/>
                        </a:rPr>
                        <a:t>    Con la información obtenida, el alumno elaboró un “códice”</a:t>
                      </a:r>
                      <a:endParaRPr lang="es-ES" sz="1200">
                        <a:effectLst/>
                      </a:endParaRPr>
                    </a:p>
                    <a:p>
                      <a:pPr rtl="0" fontAlgn="t">
                        <a:spcBef>
                          <a:spcPts val="0"/>
                        </a:spcBef>
                        <a:spcAft>
                          <a:spcPts val="0"/>
                        </a:spcAft>
                      </a:pPr>
                      <a:br>
                        <a:rPr lang="es-ES" sz="1200">
                          <a:effectLst/>
                        </a:rPr>
                      </a:br>
                      <a:r>
                        <a:rPr lang="es-ES" sz="1200" b="0" i="0" u="none" strike="noStrike">
                          <a:solidFill>
                            <a:srgbClr val="10253F"/>
                          </a:solidFill>
                          <a:effectLst/>
                          <a:latin typeface="Century Gothic" panose="020B0502020202020204" pitchFamily="34" charset="0"/>
                        </a:rPr>
                        <a:t>b)</a:t>
                      </a:r>
                      <a:endParaRPr lang="es-ES" sz="1200">
                        <a:effectLst/>
                      </a:endParaRPr>
                    </a:p>
                    <a:p>
                      <a:pPr rtl="0" fontAlgn="t">
                        <a:spcBef>
                          <a:spcPts val="0"/>
                        </a:spcBef>
                        <a:spcAft>
                          <a:spcPts val="0"/>
                        </a:spcAft>
                      </a:pPr>
                      <a:r>
                        <a:rPr lang="es-ES" sz="1200" b="0" i="0" u="none" strike="noStrike">
                          <a:solidFill>
                            <a:srgbClr val="10253F"/>
                          </a:solidFill>
                          <a:effectLst/>
                          <a:latin typeface="Century Gothic" panose="020B0502020202020204" pitchFamily="34" charset="0"/>
                        </a:rPr>
                        <a:t>Preguntas indagatorias, trabajo práctico en el laboratorio y proyecto guía.</a:t>
                      </a:r>
                      <a:endParaRPr lang="es-ES" sz="1200">
                        <a:effectLst/>
                      </a:endParaRPr>
                    </a:p>
                    <a:p>
                      <a:pPr rtl="0" fontAlgn="t">
                        <a:spcBef>
                          <a:spcPts val="0"/>
                        </a:spcBef>
                        <a:spcAft>
                          <a:spcPts val="0"/>
                        </a:spcAft>
                      </a:pPr>
                      <a:r>
                        <a:rPr lang="es-ES" sz="1200" b="0" i="0" u="none" strike="noStrike">
                          <a:solidFill>
                            <a:srgbClr val="10253F"/>
                          </a:solidFill>
                          <a:effectLst/>
                          <a:latin typeface="Century Gothic" panose="020B0502020202020204" pitchFamily="34" charset="0"/>
                        </a:rPr>
                        <a:t>Trabajo colaborativo.</a:t>
                      </a:r>
                      <a:endParaRPr lang="es-ES" sz="1200">
                        <a:effectLst/>
                      </a:endParaRPr>
                    </a:p>
                    <a:p>
                      <a:pPr rtl="0" fontAlgn="t">
                        <a:spcBef>
                          <a:spcPts val="0"/>
                        </a:spcBef>
                        <a:spcAft>
                          <a:spcPts val="0"/>
                        </a:spcAft>
                      </a:pPr>
                      <a:br>
                        <a:rPr lang="es-ES" sz="1200">
                          <a:effectLst/>
                        </a:rPr>
                      </a:br>
                      <a:r>
                        <a:rPr lang="es-ES" sz="1200" b="0" i="0" u="none" strike="noStrike">
                          <a:solidFill>
                            <a:srgbClr val="10253F"/>
                          </a:solidFill>
                          <a:effectLst/>
                          <a:latin typeface="Century Gothic" panose="020B0502020202020204" pitchFamily="34" charset="0"/>
                        </a:rPr>
                        <a:t>c)</a:t>
                      </a:r>
                      <a:r>
                        <a:rPr lang="es-ES" sz="1200" b="1" i="0" u="none" strike="noStrike">
                          <a:solidFill>
                            <a:srgbClr val="10253F"/>
                          </a:solidFill>
                          <a:effectLst/>
                          <a:latin typeface="Century Gothic" panose="020B0502020202020204" pitchFamily="34" charset="0"/>
                        </a:rPr>
                        <a:t>El detonador va acompañado de una</a:t>
                      </a:r>
                      <a:endParaRPr lang="es-ES" sz="1200">
                        <a:effectLst/>
                      </a:endParaRPr>
                    </a:p>
                    <a:p>
                      <a:pPr rtl="0" fontAlgn="t">
                        <a:spcBef>
                          <a:spcPts val="0"/>
                        </a:spcBef>
                        <a:spcAft>
                          <a:spcPts val="0"/>
                        </a:spcAft>
                      </a:pPr>
                      <a:r>
                        <a:rPr lang="es-ES" sz="1200" b="1" i="0" u="none" strike="noStrike">
                          <a:solidFill>
                            <a:srgbClr val="10253F"/>
                          </a:solidFill>
                          <a:effectLst/>
                          <a:latin typeface="Century Gothic" panose="020B0502020202020204" pitchFamily="34" charset="0"/>
                        </a:rPr>
                        <a:t>va acompañado por una serie de preguntas orales en donde se busca que el alumno sienta empatía por aquellos que tiene necesidades de rehabilitación o médicas en general</a:t>
                      </a:r>
                      <a:endParaRPr lang="es-ES" sz="1200">
                        <a:effectLst/>
                      </a:endParaRPr>
                    </a:p>
                  </a:txBody>
                  <a:tcPr marL="49901" marR="49901" marT="49901" marB="499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dirty="0">
                          <a:solidFill>
                            <a:srgbClr val="FF0000"/>
                          </a:solidFill>
                          <a:effectLst/>
                          <a:latin typeface="Century Gothic" panose="020B0502020202020204" pitchFamily="34" charset="0"/>
                        </a:rPr>
                        <a:t>a) No aparecen las conclusiones por disciplina, sino una conclusión general.</a:t>
                      </a:r>
                      <a:endParaRPr lang="es-ES" sz="1200" dirty="0">
                        <a:effectLst/>
                      </a:endParaRPr>
                    </a:p>
                    <a:p>
                      <a:pPr rtl="0" fontAlgn="t">
                        <a:spcBef>
                          <a:spcPts val="0"/>
                        </a:spcBef>
                        <a:spcAft>
                          <a:spcPts val="0"/>
                        </a:spcAft>
                      </a:pPr>
                      <a:r>
                        <a:rPr lang="es-ES" sz="1200" b="0" i="0" u="none" strike="noStrike" dirty="0">
                          <a:solidFill>
                            <a:srgbClr val="FF0000"/>
                          </a:solidFill>
                          <a:effectLst/>
                          <a:latin typeface="Century Gothic" panose="020B0502020202020204" pitchFamily="34" charset="0"/>
                        </a:rPr>
                        <a:t>    Con la información obtenida, el alumno elaboró un “códice”</a:t>
                      </a:r>
                      <a:endParaRPr lang="es-ES" sz="1200" dirty="0">
                        <a:effectLst/>
                      </a:endParaRPr>
                    </a:p>
                    <a:p>
                      <a:pPr rtl="0" fontAlgn="t">
                        <a:spcBef>
                          <a:spcPts val="0"/>
                        </a:spcBef>
                        <a:spcAft>
                          <a:spcPts val="0"/>
                        </a:spcAft>
                      </a:pPr>
                      <a:br>
                        <a:rPr lang="es-ES" sz="1200" dirty="0">
                          <a:effectLst/>
                        </a:rPr>
                      </a:br>
                      <a:r>
                        <a:rPr lang="es-ES" sz="1200" b="0" i="0" u="none" strike="noStrike" dirty="0">
                          <a:solidFill>
                            <a:srgbClr val="10253F"/>
                          </a:solidFill>
                          <a:effectLst/>
                          <a:latin typeface="Century Gothic" panose="020B0502020202020204" pitchFamily="34" charset="0"/>
                        </a:rPr>
                        <a:t>b)</a:t>
                      </a:r>
                      <a:endParaRPr lang="es-ES" sz="1200" dirty="0">
                        <a:effectLst/>
                      </a:endParaRPr>
                    </a:p>
                    <a:p>
                      <a:pPr rtl="0" fontAlgn="t">
                        <a:spcBef>
                          <a:spcPts val="0"/>
                        </a:spcBef>
                        <a:spcAft>
                          <a:spcPts val="0"/>
                        </a:spcAft>
                      </a:pPr>
                      <a:r>
                        <a:rPr lang="es-ES" sz="1200" b="0" i="0" u="none" strike="noStrike" dirty="0">
                          <a:solidFill>
                            <a:srgbClr val="10253F"/>
                          </a:solidFill>
                          <a:effectLst/>
                          <a:latin typeface="Century Gothic" panose="020B0502020202020204" pitchFamily="34" charset="0"/>
                        </a:rPr>
                        <a:t>La información obtenida debe transformarse en  productos de primer nivel, en este caso, mapas mentales, ejercicios de comparación de información, en los cuales se haga un análisis primario. </a:t>
                      </a:r>
                      <a:endParaRPr lang="es-ES" sz="1200" dirty="0">
                        <a:effectLst/>
                      </a:endParaRPr>
                    </a:p>
                    <a:p>
                      <a:pPr rtl="0" fontAlgn="t">
                        <a:spcBef>
                          <a:spcPts val="0"/>
                        </a:spcBef>
                        <a:spcAft>
                          <a:spcPts val="0"/>
                        </a:spcAft>
                      </a:pPr>
                      <a:r>
                        <a:rPr lang="es-ES" sz="1200" b="0" i="0" u="none" strike="noStrike" dirty="0">
                          <a:solidFill>
                            <a:srgbClr val="10253F"/>
                          </a:solidFill>
                          <a:effectLst/>
                          <a:latin typeface="Century Gothic" panose="020B0502020202020204" pitchFamily="34" charset="0"/>
                        </a:rPr>
                        <a:t>Trabajo colaborativo.</a:t>
                      </a:r>
                      <a:endParaRPr lang="es-ES" sz="1200" dirty="0">
                        <a:effectLst/>
                      </a:endParaRPr>
                    </a:p>
                    <a:p>
                      <a:pPr rtl="0" fontAlgn="t">
                        <a:spcBef>
                          <a:spcPts val="0"/>
                        </a:spcBef>
                        <a:spcAft>
                          <a:spcPts val="0"/>
                        </a:spcAft>
                      </a:pPr>
                      <a:br>
                        <a:rPr lang="es-ES" sz="1200" dirty="0">
                          <a:effectLst/>
                        </a:rPr>
                      </a:br>
                      <a:r>
                        <a:rPr lang="es-ES" sz="1200" b="0" i="0" u="none" strike="noStrike" dirty="0">
                          <a:solidFill>
                            <a:srgbClr val="10253F"/>
                          </a:solidFill>
                          <a:effectLst/>
                          <a:latin typeface="Century Gothic" panose="020B0502020202020204" pitchFamily="34" charset="0"/>
                        </a:rPr>
                        <a:t>c)</a:t>
                      </a:r>
                      <a:r>
                        <a:rPr lang="es-ES" sz="1200" b="1" i="0" u="none" strike="noStrike" dirty="0">
                          <a:solidFill>
                            <a:srgbClr val="10253F"/>
                          </a:solidFill>
                          <a:effectLst/>
                          <a:latin typeface="Century Gothic" panose="020B0502020202020204" pitchFamily="34" charset="0"/>
                        </a:rPr>
                        <a:t>El detonador es una experiencia corta que busca el interés por el objetivo general del proyecto. En esté caso se uso un vídeo original de </a:t>
                      </a:r>
                      <a:r>
                        <a:rPr lang="es-ES" sz="1200" b="1" i="0" u="none" strike="noStrike" dirty="0" err="1">
                          <a:solidFill>
                            <a:srgbClr val="10253F"/>
                          </a:solidFill>
                          <a:effectLst/>
                          <a:latin typeface="Century Gothic" panose="020B0502020202020204" pitchFamily="34" charset="0"/>
                        </a:rPr>
                        <a:t>Iko</a:t>
                      </a:r>
                      <a:r>
                        <a:rPr lang="es-ES" sz="1200" b="1" i="0" u="none" strike="noStrike" dirty="0">
                          <a:solidFill>
                            <a:srgbClr val="10253F"/>
                          </a:solidFill>
                          <a:effectLst/>
                          <a:latin typeface="Century Gothic" panose="020B0502020202020204" pitchFamily="34" charset="0"/>
                        </a:rPr>
                        <a:t> – lego r en donde se muestra de manera concreta cómo se puede mejorar la vida de un persona con intervenciones que utilizan el conocimiento del cuerpo humano , de robótica y diseño 3D </a:t>
                      </a:r>
                      <a:endParaRPr lang="es-ES" sz="1200" dirty="0">
                        <a:effectLst/>
                      </a:endParaRPr>
                    </a:p>
                  </a:txBody>
                  <a:tcPr marL="49901" marR="49901" marT="49901" marB="499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441553"/>
                  </a:ext>
                </a:extLst>
              </a:tr>
            </a:tbl>
          </a:graphicData>
        </a:graphic>
      </p:graphicFrame>
      <p:sp>
        <p:nvSpPr>
          <p:cNvPr id="5" name="Rectangle 1">
            <a:extLst>
              <a:ext uri="{FF2B5EF4-FFF2-40B4-BE49-F238E27FC236}">
                <a16:creationId xmlns:a16="http://schemas.microsoft.com/office/drawing/2014/main" id="{CD1C13F1-06DF-4FED-8E9D-72D570F18F20}"/>
              </a:ext>
            </a:extLst>
          </p:cNvPr>
          <p:cNvSpPr>
            <a:spLocks noChangeArrowheads="1"/>
          </p:cNvSpPr>
          <p:nvPr/>
        </p:nvSpPr>
        <p:spPr bwMode="auto">
          <a:xfrm>
            <a:off x="2674938" y="1741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3490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C07C0174-CC24-4945-87D3-E5300D32215E}"/>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D14A5DAB-C4E9-4317-8C3B-610F08B4321E}"/>
              </a:ext>
            </a:extLst>
          </p:cNvPr>
          <p:cNvSpPr>
            <a:spLocks noGrp="1"/>
          </p:cNvSpPr>
          <p:nvPr>
            <p:ph type="sldNum" sz="quarter" idx="12"/>
          </p:nvPr>
        </p:nvSpPr>
        <p:spPr/>
        <p:txBody>
          <a:bodyPr/>
          <a:lstStyle/>
          <a:p>
            <a:fld id="{6003A4DE-F395-41D8-AE1A-030530CBC762}" type="slidenum">
              <a:rPr lang="es-ES" smtClean="0"/>
              <a:t>29</a:t>
            </a:fld>
            <a:endParaRPr lang="es-ES"/>
          </a:p>
        </p:txBody>
      </p:sp>
      <p:graphicFrame>
        <p:nvGraphicFramePr>
          <p:cNvPr id="4" name="Tabla 3">
            <a:extLst>
              <a:ext uri="{FF2B5EF4-FFF2-40B4-BE49-F238E27FC236}">
                <a16:creationId xmlns:a16="http://schemas.microsoft.com/office/drawing/2014/main" id="{CEE6CA1C-9F10-4DFD-9038-996416764819}"/>
              </a:ext>
            </a:extLst>
          </p:cNvPr>
          <p:cNvGraphicFramePr>
            <a:graphicFrameLocks noGrp="1"/>
          </p:cNvGraphicFramePr>
          <p:nvPr/>
        </p:nvGraphicFramePr>
        <p:xfrm>
          <a:off x="3743601" y="1741937"/>
          <a:ext cx="4704798" cy="4518714"/>
        </p:xfrm>
        <a:graphic>
          <a:graphicData uri="http://schemas.openxmlformats.org/drawingml/2006/table">
            <a:tbl>
              <a:tblPr/>
              <a:tblGrid>
                <a:gridCol w="1575129">
                  <a:extLst>
                    <a:ext uri="{9D8B030D-6E8A-4147-A177-3AD203B41FA5}">
                      <a16:colId xmlns:a16="http://schemas.microsoft.com/office/drawing/2014/main" val="253354157"/>
                    </a:ext>
                  </a:extLst>
                </a:gridCol>
                <a:gridCol w="3129669">
                  <a:extLst>
                    <a:ext uri="{9D8B030D-6E8A-4147-A177-3AD203B41FA5}">
                      <a16:colId xmlns:a16="http://schemas.microsoft.com/office/drawing/2014/main" val="72288922"/>
                    </a:ext>
                  </a:extLst>
                </a:gridCol>
              </a:tblGrid>
              <a:tr h="4351338">
                <a:tc>
                  <a:txBody>
                    <a:bodyPr/>
                    <a:lstStyle/>
                    <a:p>
                      <a:pPr rtl="0" fontAlgn="t">
                        <a:spcBef>
                          <a:spcPts val="0"/>
                        </a:spcBef>
                        <a:spcAft>
                          <a:spcPts val="0"/>
                        </a:spcAft>
                      </a:pPr>
                      <a:r>
                        <a:rPr lang="es-ES" sz="600" b="0" i="0" u="none" strike="noStrike">
                          <a:solidFill>
                            <a:srgbClr val="000000"/>
                          </a:solidFill>
                          <a:effectLst/>
                          <a:latin typeface="Century Gothic" panose="020B0502020202020204" pitchFamily="34" charset="0"/>
                        </a:rPr>
                        <a:t> </a:t>
                      </a:r>
                      <a:r>
                        <a:rPr lang="es-ES" sz="600" b="1" i="0" u="none" strike="noStrike">
                          <a:solidFill>
                            <a:srgbClr val="000000"/>
                          </a:solidFill>
                          <a:effectLst/>
                          <a:latin typeface="Century Gothic" panose="020B0502020202020204" pitchFamily="34" charset="0"/>
                        </a:rPr>
                        <a:t>6.</a:t>
                      </a:r>
                      <a:r>
                        <a:rPr lang="es-ES" sz="600" b="0" i="0" u="none" strike="noStrike">
                          <a:solidFill>
                            <a:srgbClr val="000000"/>
                          </a:solidFill>
                          <a:effectLst/>
                          <a:latin typeface="Century Gothic" panose="020B0502020202020204" pitchFamily="34" charset="0"/>
                        </a:rPr>
                        <a:t> </a:t>
                      </a:r>
                      <a:r>
                        <a:rPr lang="es-ES" sz="600" b="1" i="0" u="none" strike="noStrike">
                          <a:solidFill>
                            <a:srgbClr val="000000"/>
                          </a:solidFill>
                          <a:effectLst/>
                          <a:latin typeface="Century Gothic" panose="020B0502020202020204" pitchFamily="34" charset="0"/>
                        </a:rPr>
                        <a:t>Conectar.</a:t>
                      </a:r>
                      <a:endParaRPr lang="es-ES" sz="1000">
                        <a:effectLst/>
                      </a:endParaRPr>
                    </a:p>
                    <a:p>
                      <a:pPr rtl="0" fontAlgn="t">
                        <a:spcBef>
                          <a:spcPts val="0"/>
                        </a:spcBef>
                        <a:spcAft>
                          <a:spcPts val="0"/>
                        </a:spcAft>
                      </a:pPr>
                      <a:r>
                        <a:rPr lang="es-ES" sz="600" b="1" i="0" u="none" strike="noStrike">
                          <a:solidFill>
                            <a:srgbClr val="000000"/>
                          </a:solidFill>
                          <a:effectLst/>
                          <a:latin typeface="Century Gothic" panose="020B0502020202020204" pitchFamily="34" charset="0"/>
                        </a:rPr>
                        <a:t>    </a:t>
                      </a:r>
                      <a:r>
                        <a:rPr lang="es-ES" sz="600" b="0" i="0" u="none" strike="noStrike">
                          <a:solidFill>
                            <a:srgbClr val="000000"/>
                          </a:solidFill>
                          <a:effectLst/>
                          <a:latin typeface="Century Gothic" panose="020B0502020202020204" pitchFamily="34" charset="0"/>
                        </a:rPr>
                        <a:t>Manera en que las conclusiones</a:t>
                      </a:r>
                      <a:endParaRPr lang="es-ES" sz="1000">
                        <a:effectLst/>
                      </a:endParaRPr>
                    </a:p>
                    <a:p>
                      <a:pPr indent="-450215" rtl="0" fontAlgn="t">
                        <a:spcBef>
                          <a:spcPts val="0"/>
                        </a:spcBef>
                        <a:spcAft>
                          <a:spcPts val="0"/>
                        </a:spcAft>
                      </a:pPr>
                      <a:r>
                        <a:rPr lang="es-ES" sz="600" b="0" i="0" u="none" strike="noStrike">
                          <a:solidFill>
                            <a:srgbClr val="000000"/>
                          </a:solidFill>
                          <a:effectLst/>
                          <a:latin typeface="Century Gothic" panose="020B0502020202020204" pitchFamily="34" charset="0"/>
                        </a:rPr>
                        <a:t>    de cada disciplina dan</a:t>
                      </a:r>
                      <a:endParaRPr lang="es-ES" sz="1000">
                        <a:effectLst/>
                      </a:endParaRPr>
                    </a:p>
                    <a:p>
                      <a:pPr rtl="0" fontAlgn="t">
                        <a:spcBef>
                          <a:spcPts val="0"/>
                        </a:spcBef>
                        <a:spcAft>
                          <a:spcPts val="0"/>
                        </a:spcAft>
                      </a:pPr>
                      <a:r>
                        <a:rPr lang="es-ES" sz="600" b="0" i="0" u="none" strike="noStrike">
                          <a:solidFill>
                            <a:srgbClr val="000000"/>
                          </a:solidFill>
                          <a:effectLst/>
                          <a:latin typeface="Century Gothic" panose="020B0502020202020204" pitchFamily="34" charset="0"/>
                        </a:rPr>
                        <a:t>    respuesta  o se vinculan con</a:t>
                      </a:r>
                      <a:endParaRPr lang="es-ES" sz="1000">
                        <a:effectLst/>
                      </a:endParaRPr>
                    </a:p>
                    <a:p>
                      <a:pPr rtl="0" fontAlgn="t">
                        <a:spcBef>
                          <a:spcPts val="0"/>
                        </a:spcBef>
                        <a:spcAft>
                          <a:spcPts val="0"/>
                        </a:spcAft>
                      </a:pPr>
                      <a:r>
                        <a:rPr lang="es-ES" sz="600" b="0" i="0" u="none" strike="noStrike">
                          <a:solidFill>
                            <a:srgbClr val="000000"/>
                          </a:solidFill>
                          <a:effectLst/>
                          <a:latin typeface="Century Gothic" panose="020B0502020202020204" pitchFamily="34" charset="0"/>
                        </a:rPr>
                        <a:t>    la pregunta  disparadora del</a:t>
                      </a:r>
                      <a:endParaRPr lang="es-ES" sz="1000">
                        <a:effectLst/>
                      </a:endParaRPr>
                    </a:p>
                    <a:p>
                      <a:pPr rtl="0" fontAlgn="t">
                        <a:spcBef>
                          <a:spcPts val="0"/>
                        </a:spcBef>
                        <a:spcAft>
                          <a:spcPts val="0"/>
                        </a:spcAft>
                      </a:pPr>
                      <a:r>
                        <a:rPr lang="es-ES" sz="600" b="0" i="0" u="none" strike="noStrike">
                          <a:solidFill>
                            <a:srgbClr val="000000"/>
                          </a:solidFill>
                          <a:effectLst/>
                          <a:latin typeface="Century Gothic" panose="020B0502020202020204" pitchFamily="34" charset="0"/>
                        </a:rPr>
                        <a:t>    proyecto. </a:t>
                      </a:r>
                      <a:endParaRPr lang="es-ES" sz="1000">
                        <a:effectLst/>
                      </a:endParaRPr>
                    </a:p>
                    <a:p>
                      <a:pPr rtl="0" fontAlgn="t">
                        <a:spcBef>
                          <a:spcPts val="0"/>
                        </a:spcBef>
                        <a:spcAft>
                          <a:spcPts val="0"/>
                        </a:spcAft>
                      </a:pPr>
                      <a:r>
                        <a:rPr lang="es-ES" sz="600" b="0" i="0" u="none" strike="noStrike">
                          <a:solidFill>
                            <a:srgbClr val="000000"/>
                          </a:solidFill>
                          <a:effectLst/>
                          <a:latin typeface="Century Gothic" panose="020B0502020202020204" pitchFamily="34" charset="0"/>
                        </a:rPr>
                        <a:t>    Estrategia o  actividad para lograr</a:t>
                      </a:r>
                      <a:endParaRPr lang="es-ES" sz="1000">
                        <a:effectLst/>
                      </a:endParaRPr>
                    </a:p>
                    <a:p>
                      <a:pPr indent="-276225" rtl="0" fontAlgn="t">
                        <a:spcBef>
                          <a:spcPts val="0"/>
                        </a:spcBef>
                        <a:spcAft>
                          <a:spcPts val="0"/>
                        </a:spcAft>
                      </a:pPr>
                      <a:r>
                        <a:rPr lang="es-ES" sz="600" b="0" i="0" u="none" strike="noStrike">
                          <a:solidFill>
                            <a:srgbClr val="000000"/>
                          </a:solidFill>
                          <a:effectLst/>
                          <a:latin typeface="Century Gothic" panose="020B0502020202020204" pitchFamily="34" charset="0"/>
                        </a:rPr>
                        <a:t>      que haya   conciencia de ello.</a:t>
                      </a:r>
                      <a:endParaRPr lang="es-ES" sz="1000">
                        <a:effectLst/>
                      </a:endParaRPr>
                    </a:p>
                  </a:txBody>
                  <a:tcPr marL="34317" marR="34317" marT="34317" marB="34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s-ES" sz="600" b="0" i="0" u="none" strike="noStrike" dirty="0">
                          <a:solidFill>
                            <a:srgbClr val="FF0000"/>
                          </a:solidFill>
                          <a:effectLst/>
                          <a:latin typeface="Century Gothic" panose="020B0502020202020204" pitchFamily="34" charset="0"/>
                        </a:rPr>
                        <a:t>a) No aprecio cómo el diseño gráfico y las matemáticas hayan aportado a la resolución del problema del estudiante. Ejemplo: En diseño gráfico se estudia teoría del color, perspectiva, iluminación, ideas, tipografía. Y eso en el códice no se aprecia. Es decir que el códice no muestra una técnica elaborada por parte del alumno</a:t>
                      </a:r>
                      <a:endParaRPr lang="es-ES" sz="1000" dirty="0">
                        <a:effectLst/>
                      </a:endParaRPr>
                    </a:p>
                    <a:p>
                      <a:pPr rtl="0" fontAlgn="t">
                        <a:spcBef>
                          <a:spcPts val="0"/>
                        </a:spcBef>
                        <a:spcAft>
                          <a:spcPts val="0"/>
                        </a:spcAft>
                      </a:pPr>
                      <a:r>
                        <a:rPr lang="es-ES" sz="600" b="0" i="0" u="none" strike="noStrike" dirty="0">
                          <a:solidFill>
                            <a:srgbClr val="254061"/>
                          </a:solidFill>
                          <a:effectLst/>
                          <a:latin typeface="Century Gothic" panose="020B0502020202020204" pitchFamily="34" charset="0"/>
                        </a:rPr>
                        <a:t>b)</a:t>
                      </a:r>
                      <a:endParaRPr lang="es-ES" sz="1000" dirty="0">
                        <a:effectLst/>
                      </a:endParaRPr>
                    </a:p>
                    <a:p>
                      <a:pPr rtl="0" fontAlgn="t">
                        <a:spcBef>
                          <a:spcPts val="0"/>
                        </a:spcBef>
                        <a:spcAft>
                          <a:spcPts val="0"/>
                        </a:spcAft>
                      </a:pPr>
                      <a:r>
                        <a:rPr lang="es-ES" sz="600" b="0" i="0" u="none" strike="noStrike" dirty="0">
                          <a:solidFill>
                            <a:srgbClr val="254061"/>
                          </a:solidFill>
                          <a:effectLst/>
                          <a:latin typeface="Century Gothic" panose="020B0502020202020204" pitchFamily="34" charset="0"/>
                        </a:rPr>
                        <a:t>A partir de secuencias didácticas.  En la planeación de éstas, primero se integran dos disciplinas y actividades concretas, se van alternando las combinaciones para al final realizar secuencias didácticas en las cuales ya se involucran todas las disciplinas involucradas.</a:t>
                      </a:r>
                      <a:endParaRPr lang="es-ES" sz="1000" dirty="0">
                        <a:effectLst/>
                      </a:endParaRPr>
                    </a:p>
                    <a:p>
                      <a:pPr rtl="0" fontAlgn="t">
                        <a:spcBef>
                          <a:spcPts val="0"/>
                        </a:spcBef>
                        <a:spcAft>
                          <a:spcPts val="0"/>
                        </a:spcAft>
                      </a:pPr>
                      <a:br>
                        <a:rPr lang="es-ES" sz="1000" dirty="0">
                          <a:effectLst/>
                        </a:rPr>
                      </a:br>
                      <a:r>
                        <a:rPr lang="es-ES" sz="600" b="0" i="0" u="none" strike="noStrike" dirty="0">
                          <a:solidFill>
                            <a:srgbClr val="254061"/>
                          </a:solidFill>
                          <a:effectLst/>
                          <a:latin typeface="Century Gothic" panose="020B0502020202020204" pitchFamily="34" charset="0"/>
                        </a:rPr>
                        <a:t>c)</a:t>
                      </a:r>
                      <a:r>
                        <a:rPr lang="es-ES" sz="600" b="1" i="0" u="none" strike="noStrike" dirty="0">
                          <a:solidFill>
                            <a:srgbClr val="254061"/>
                          </a:solidFill>
                          <a:effectLst/>
                          <a:latin typeface="Century Gothic" panose="020B0502020202020204" pitchFamily="34" charset="0"/>
                        </a:rPr>
                        <a:t>El detonador es una experiencia corta que busca el interés por el objetivo general del proyecto. En esté caso se uso un vídeo original de </a:t>
                      </a:r>
                      <a:r>
                        <a:rPr lang="es-ES" sz="600" b="1" i="0" u="none" strike="noStrike" dirty="0" err="1">
                          <a:solidFill>
                            <a:srgbClr val="254061"/>
                          </a:solidFill>
                          <a:effectLst/>
                          <a:latin typeface="Century Gothic" panose="020B0502020202020204" pitchFamily="34" charset="0"/>
                        </a:rPr>
                        <a:t>Iko</a:t>
                      </a:r>
                      <a:r>
                        <a:rPr lang="es-ES" sz="600" b="1" i="0" u="none" strike="noStrike" dirty="0">
                          <a:solidFill>
                            <a:srgbClr val="254061"/>
                          </a:solidFill>
                          <a:effectLst/>
                          <a:latin typeface="Century Gothic" panose="020B0502020202020204" pitchFamily="34" charset="0"/>
                        </a:rPr>
                        <a:t> – lego r en donde se muestra de manera concreta cómo se puede mejorar la vida de un persona con intervenciones que utilizan el conocimiento del cuerpo humano , de robótica y diseño 3D </a:t>
                      </a:r>
                      <a:endParaRPr lang="es-ES" sz="1000" dirty="0">
                        <a:effectLst/>
                      </a:endParaRPr>
                    </a:p>
                    <a:p>
                      <a:pPr rtl="0" fontAlgn="t">
                        <a:spcBef>
                          <a:spcPts val="0"/>
                        </a:spcBef>
                        <a:spcAft>
                          <a:spcPts val="0"/>
                        </a:spcAft>
                      </a:pPr>
                      <a:r>
                        <a:rPr lang="es-ES" sz="600" b="1" i="0" u="none" strike="noStrike" dirty="0">
                          <a:solidFill>
                            <a:srgbClr val="254061"/>
                          </a:solidFill>
                          <a:effectLst/>
                          <a:latin typeface="Century Gothic" panose="020B0502020202020204" pitchFamily="34" charset="0"/>
                        </a:rPr>
                        <a:t>Diseña un  prototipo que te permita diagnosticar, tratar o curar alguna patología relevante de la población mexicana</a:t>
                      </a:r>
                      <a:endParaRPr lang="es-ES" sz="1000" dirty="0">
                        <a:effectLst/>
                      </a:endParaRPr>
                    </a:p>
                    <a:p>
                      <a:pPr rtl="0" fontAlgn="t">
                        <a:spcBef>
                          <a:spcPts val="0"/>
                        </a:spcBef>
                        <a:spcAft>
                          <a:spcPts val="0"/>
                        </a:spcAft>
                      </a:pPr>
                      <a:r>
                        <a:rPr lang="es-ES" sz="600" b="1" i="0" u="none" strike="noStrike" dirty="0">
                          <a:solidFill>
                            <a:srgbClr val="254061"/>
                          </a:solidFill>
                          <a:effectLst/>
                          <a:latin typeface="Century Gothic" panose="020B0502020202020204" pitchFamily="34" charset="0"/>
                        </a:rPr>
                        <a:t>Crear contenidos  de temas propuestos , organizados en forma cronológica</a:t>
                      </a:r>
                      <a:endParaRPr lang="es-ES" sz="1000" dirty="0">
                        <a:effectLst/>
                      </a:endParaRPr>
                    </a:p>
                    <a:p>
                      <a:pPr rtl="0" fontAlgn="t">
                        <a:spcBef>
                          <a:spcPts val="0"/>
                        </a:spcBef>
                        <a:spcAft>
                          <a:spcPts val="0"/>
                        </a:spcAft>
                      </a:pPr>
                      <a:r>
                        <a:rPr lang="es-ES" sz="600" b="1" i="0" u="none" strike="noStrike" dirty="0">
                          <a:solidFill>
                            <a:srgbClr val="254061"/>
                          </a:solidFill>
                          <a:effectLst/>
                          <a:latin typeface="Century Gothic" panose="020B0502020202020204" pitchFamily="34" charset="0"/>
                        </a:rPr>
                        <a:t>Se desarrollaron  actividades a través de la aplicación de conceptos y habilidades</a:t>
                      </a:r>
                      <a:endParaRPr lang="es-ES" sz="1000" dirty="0">
                        <a:effectLst/>
                      </a:endParaRPr>
                    </a:p>
                    <a:p>
                      <a:pPr rtl="0" fontAlgn="t">
                        <a:spcBef>
                          <a:spcPts val="0"/>
                        </a:spcBef>
                        <a:spcAft>
                          <a:spcPts val="0"/>
                        </a:spcAft>
                      </a:pPr>
                      <a:r>
                        <a:rPr lang="es-ES" sz="600" b="1" i="0" u="none" strike="noStrike" dirty="0">
                          <a:solidFill>
                            <a:srgbClr val="254061"/>
                          </a:solidFill>
                          <a:effectLst/>
                          <a:latin typeface="Century Gothic" panose="020B0502020202020204" pitchFamily="34" charset="0"/>
                        </a:rPr>
                        <a:t>Los alumnos se conocieron un campo de trabajo cercano a ellos</a:t>
                      </a:r>
                      <a:endParaRPr lang="es-ES" sz="1000" dirty="0">
                        <a:effectLst/>
                      </a:endParaRPr>
                    </a:p>
                    <a:p>
                      <a:pPr rtl="0" fontAlgn="t">
                        <a:spcBef>
                          <a:spcPts val="0"/>
                        </a:spcBef>
                        <a:spcAft>
                          <a:spcPts val="0"/>
                        </a:spcAft>
                      </a:pPr>
                      <a:r>
                        <a:rPr lang="es-ES" sz="600" b="1" i="0" u="none" strike="noStrike" dirty="0">
                          <a:solidFill>
                            <a:srgbClr val="254061"/>
                          </a:solidFill>
                          <a:effectLst/>
                          <a:latin typeface="Century Gothic" panose="020B0502020202020204" pitchFamily="34" charset="0"/>
                        </a:rPr>
                        <a:t>Los alumnos aplican habilidades de lectura y expresión oral , así como escrita</a:t>
                      </a:r>
                      <a:endParaRPr lang="es-ES" sz="1000" dirty="0">
                        <a:effectLst/>
                      </a:endParaRPr>
                    </a:p>
                    <a:p>
                      <a:pPr rtl="0" fontAlgn="t">
                        <a:spcBef>
                          <a:spcPts val="0"/>
                        </a:spcBef>
                        <a:spcAft>
                          <a:spcPts val="0"/>
                        </a:spcAft>
                      </a:pPr>
                      <a:r>
                        <a:rPr lang="es-ES" sz="600" b="1" i="0" u="none" strike="noStrike" dirty="0">
                          <a:solidFill>
                            <a:srgbClr val="254061"/>
                          </a:solidFill>
                          <a:effectLst/>
                          <a:latin typeface="Century Gothic" panose="020B0502020202020204" pitchFamily="34" charset="0"/>
                        </a:rPr>
                        <a:t>Los alumnos solicitan asesoría de expertos.</a:t>
                      </a:r>
                      <a:endParaRPr lang="es-ES" sz="1000" dirty="0">
                        <a:effectLst/>
                      </a:endParaRPr>
                    </a:p>
                    <a:p>
                      <a:pPr rtl="0" fontAlgn="t">
                        <a:spcBef>
                          <a:spcPts val="0"/>
                        </a:spcBef>
                        <a:spcAft>
                          <a:spcPts val="0"/>
                        </a:spcAft>
                      </a:pPr>
                      <a:r>
                        <a:rPr lang="es-ES" sz="600" b="1" i="0" u="none" strike="noStrike" dirty="0">
                          <a:solidFill>
                            <a:srgbClr val="254061"/>
                          </a:solidFill>
                          <a:effectLst/>
                          <a:latin typeface="Century Gothic" panose="020B0502020202020204" pitchFamily="34" charset="0"/>
                        </a:rPr>
                        <a:t>Los alumnos conocen y se acercan a la tecnología a través de conocer el prototipo 3D y la robótica</a:t>
                      </a:r>
                      <a:endParaRPr lang="es-ES" sz="1000" dirty="0">
                        <a:effectLst/>
                      </a:endParaRPr>
                    </a:p>
                    <a:p>
                      <a:pPr rtl="0" fontAlgn="t">
                        <a:spcBef>
                          <a:spcPts val="0"/>
                        </a:spcBef>
                        <a:spcAft>
                          <a:spcPts val="0"/>
                        </a:spcAft>
                      </a:pPr>
                      <a:r>
                        <a:rPr lang="es-ES" sz="600" b="1" i="0" u="none" strike="noStrike" dirty="0">
                          <a:solidFill>
                            <a:srgbClr val="254061"/>
                          </a:solidFill>
                          <a:effectLst/>
                          <a:latin typeface="Century Gothic" panose="020B0502020202020204" pitchFamily="34" charset="0"/>
                        </a:rPr>
                        <a:t>Los alumnos participan en un concurso Iberoamericano y presentan sus proyectos ante un jurado experto. </a:t>
                      </a:r>
                      <a:endParaRPr lang="es-ES" sz="1000" dirty="0">
                        <a:effectLst/>
                      </a:endParaRPr>
                    </a:p>
                    <a:p>
                      <a:pPr rtl="0" fontAlgn="t">
                        <a:spcBef>
                          <a:spcPts val="0"/>
                        </a:spcBef>
                        <a:spcAft>
                          <a:spcPts val="0"/>
                        </a:spcAft>
                      </a:pPr>
                      <a:br>
                        <a:rPr lang="es-ES" sz="1000" dirty="0">
                          <a:effectLst/>
                        </a:rPr>
                      </a:br>
                      <a:br>
                        <a:rPr lang="es-ES" sz="1000" dirty="0">
                          <a:effectLst/>
                        </a:rPr>
                      </a:br>
                      <a:endParaRPr lang="es-ES" sz="1000" dirty="0">
                        <a:effectLst/>
                      </a:endParaRPr>
                    </a:p>
                    <a:p>
                      <a:pPr fontAlgn="t"/>
                      <a:br>
                        <a:rPr lang="es-ES" sz="1000" dirty="0">
                          <a:effectLst/>
                        </a:rPr>
                      </a:br>
                      <a:br>
                        <a:rPr lang="es-ES" sz="1000" dirty="0">
                          <a:effectLst/>
                        </a:rPr>
                      </a:br>
                      <a:br>
                        <a:rPr lang="es-ES" sz="1000" dirty="0">
                          <a:effectLst/>
                        </a:rPr>
                      </a:br>
                      <a:br>
                        <a:rPr lang="es-ES" sz="1000" dirty="0">
                          <a:effectLst/>
                        </a:rPr>
                      </a:br>
                      <a:br>
                        <a:rPr lang="es-ES" sz="1000" dirty="0">
                          <a:effectLst/>
                        </a:rPr>
                      </a:br>
                      <a:br>
                        <a:rPr lang="es-ES" sz="1000" dirty="0">
                          <a:effectLst/>
                        </a:rPr>
                      </a:br>
                      <a:br>
                        <a:rPr lang="es-ES" sz="1000" dirty="0">
                          <a:effectLst/>
                        </a:rPr>
                      </a:br>
                      <a:br>
                        <a:rPr lang="es-ES" sz="1000" dirty="0">
                          <a:effectLst/>
                        </a:rPr>
                      </a:br>
                      <a:endParaRPr lang="es-ES" sz="1000" dirty="0">
                        <a:effectLst/>
                      </a:endParaRPr>
                    </a:p>
                  </a:txBody>
                  <a:tcPr marL="34317" marR="34317" marT="34317" marB="34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770530"/>
                  </a:ext>
                </a:extLst>
              </a:tr>
            </a:tbl>
          </a:graphicData>
        </a:graphic>
      </p:graphicFrame>
      <p:sp>
        <p:nvSpPr>
          <p:cNvPr id="5" name="Rectangle 1">
            <a:extLst>
              <a:ext uri="{FF2B5EF4-FFF2-40B4-BE49-F238E27FC236}">
                <a16:creationId xmlns:a16="http://schemas.microsoft.com/office/drawing/2014/main" id="{EBD2CE20-55A2-4CD8-B9C6-9BDD9AD5846D}"/>
              </a:ext>
            </a:extLst>
          </p:cNvPr>
          <p:cNvSpPr>
            <a:spLocks noChangeArrowheads="1"/>
          </p:cNvSpPr>
          <p:nvPr/>
        </p:nvSpPr>
        <p:spPr bwMode="auto">
          <a:xfrm>
            <a:off x="3743325" y="1741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621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2"/>
          <a:srcRect l="14789" t="27992" r="13350" b="16470"/>
          <a:stretch/>
        </p:blipFill>
        <p:spPr>
          <a:xfrm>
            <a:off x="125193" y="583567"/>
            <a:ext cx="11069676" cy="5346971"/>
          </a:xfrm>
          <a:prstGeom prst="rect">
            <a:avLst/>
          </a:prstGeom>
        </p:spPr>
      </p:pic>
      <p:sp>
        <p:nvSpPr>
          <p:cNvPr id="5" name="Marcador de número de diapositiva 4"/>
          <p:cNvSpPr>
            <a:spLocks noGrp="1"/>
          </p:cNvSpPr>
          <p:nvPr>
            <p:ph type="sldNum" sz="quarter" idx="12"/>
          </p:nvPr>
        </p:nvSpPr>
        <p:spPr/>
        <p:txBody>
          <a:bodyPr/>
          <a:lstStyle/>
          <a:p>
            <a:fld id="{6003A4DE-F395-41D8-AE1A-030530CBC762}" type="slidenum">
              <a:rPr lang="es-ES" smtClean="0"/>
              <a:t>3</a:t>
            </a:fld>
            <a:endParaRPr lang="es-ES"/>
          </a:p>
        </p:txBody>
      </p:sp>
      <p:sp>
        <p:nvSpPr>
          <p:cNvPr id="8" name="Marcador de pie de página 3">
            <a:extLst>
              <a:ext uri="{FF2B5EF4-FFF2-40B4-BE49-F238E27FC236}">
                <a16:creationId xmlns:a16="http://schemas.microsoft.com/office/drawing/2014/main" id="{96D9C882-B138-4FBA-96C2-683D9E855438}"/>
              </a:ext>
            </a:extLst>
          </p:cNvPr>
          <p:cNvSpPr>
            <a:spLocks noGrp="1"/>
          </p:cNvSpPr>
          <p:nvPr>
            <p:ph type="ftr" sz="quarter" idx="11"/>
          </p:nvPr>
        </p:nvSpPr>
        <p:spPr>
          <a:xfrm>
            <a:off x="3339547" y="6356350"/>
            <a:ext cx="5579165" cy="365125"/>
          </a:xfrm>
        </p:spPr>
        <p:txBody>
          <a:bodyPr/>
          <a:lstStyle/>
          <a:p>
            <a:pPr lvl="0"/>
            <a:r>
              <a:rPr lang="es-ES" sz="2800" dirty="0">
                <a:solidFill>
                  <a:schemeClr val="accent4">
                    <a:lumMod val="75000"/>
                  </a:schemeClr>
                </a:solidFill>
              </a:rPr>
              <a:t>Preparatoria Maestro Antonio Caso</a:t>
            </a:r>
          </a:p>
          <a:p>
            <a:endParaRPr lang="es-ES" dirty="0"/>
          </a:p>
        </p:txBody>
      </p:sp>
    </p:spTree>
    <p:extLst>
      <p:ext uri="{BB962C8B-B14F-4D97-AF65-F5344CB8AC3E}">
        <p14:creationId xmlns:p14="http://schemas.microsoft.com/office/powerpoint/2010/main" val="4294644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6C028435-E170-49CD-AA46-DA83FA8B9A37}"/>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5084B8AD-4E15-42D1-AD70-7304839B034F}"/>
              </a:ext>
            </a:extLst>
          </p:cNvPr>
          <p:cNvSpPr>
            <a:spLocks noGrp="1"/>
          </p:cNvSpPr>
          <p:nvPr>
            <p:ph type="sldNum" sz="quarter" idx="12"/>
          </p:nvPr>
        </p:nvSpPr>
        <p:spPr/>
        <p:txBody>
          <a:bodyPr/>
          <a:lstStyle/>
          <a:p>
            <a:fld id="{6003A4DE-F395-41D8-AE1A-030530CBC762}" type="slidenum">
              <a:rPr lang="es-ES" smtClean="0"/>
              <a:t>30</a:t>
            </a:fld>
            <a:endParaRPr lang="es-ES"/>
          </a:p>
        </p:txBody>
      </p:sp>
      <p:graphicFrame>
        <p:nvGraphicFramePr>
          <p:cNvPr id="4" name="Tabla 3">
            <a:extLst>
              <a:ext uri="{FF2B5EF4-FFF2-40B4-BE49-F238E27FC236}">
                <a16:creationId xmlns:a16="http://schemas.microsoft.com/office/drawing/2014/main" id="{096C9F14-3B2F-4A07-AE48-1562F8BFDE68}"/>
              </a:ext>
            </a:extLst>
          </p:cNvPr>
          <p:cNvGraphicFramePr>
            <a:graphicFrameLocks noGrp="1"/>
          </p:cNvGraphicFramePr>
          <p:nvPr>
            <p:extLst>
              <p:ext uri="{D42A27DB-BD31-4B8C-83A1-F6EECF244321}">
                <p14:modId xmlns:p14="http://schemas.microsoft.com/office/powerpoint/2010/main" val="1221498563"/>
              </p:ext>
            </p:extLst>
          </p:nvPr>
        </p:nvGraphicFramePr>
        <p:xfrm>
          <a:off x="866274" y="685800"/>
          <a:ext cx="9829800" cy="6499246"/>
        </p:xfrm>
        <a:graphic>
          <a:graphicData uri="http://schemas.openxmlformats.org/drawingml/2006/table">
            <a:tbl>
              <a:tblPr/>
              <a:tblGrid>
                <a:gridCol w="3290939">
                  <a:extLst>
                    <a:ext uri="{9D8B030D-6E8A-4147-A177-3AD203B41FA5}">
                      <a16:colId xmlns:a16="http://schemas.microsoft.com/office/drawing/2014/main" val="2592006667"/>
                    </a:ext>
                  </a:extLst>
                </a:gridCol>
                <a:gridCol w="6538861">
                  <a:extLst>
                    <a:ext uri="{9D8B030D-6E8A-4147-A177-3AD203B41FA5}">
                      <a16:colId xmlns:a16="http://schemas.microsoft.com/office/drawing/2014/main" val="1539076028"/>
                    </a:ext>
                  </a:extLst>
                </a:gridCol>
              </a:tblGrid>
              <a:tr h="5627857">
                <a:tc>
                  <a:txBody>
                    <a:bodyPr/>
                    <a:lstStyle/>
                    <a:p>
                      <a:pPr rtl="0" fontAlgn="t">
                        <a:spcBef>
                          <a:spcPts val="0"/>
                        </a:spcBef>
                        <a:spcAft>
                          <a:spcPts val="0"/>
                        </a:spcAft>
                      </a:pPr>
                      <a:r>
                        <a:rPr lang="es-ES" sz="1400" b="1" i="0" u="none" strike="noStrike">
                          <a:solidFill>
                            <a:srgbClr val="000000"/>
                          </a:solidFill>
                          <a:effectLst/>
                          <a:latin typeface="Century Gothic" panose="020B0502020202020204" pitchFamily="34" charset="0"/>
                        </a:rPr>
                        <a:t>7. </a:t>
                      </a:r>
                      <a:r>
                        <a:rPr lang="es-ES" sz="1400" b="0" i="0" u="none" strike="noStrike">
                          <a:solidFill>
                            <a:srgbClr val="000000"/>
                          </a:solidFill>
                          <a:effectLst/>
                          <a:latin typeface="Century Gothic" panose="020B0502020202020204" pitchFamily="34" charset="0"/>
                        </a:rPr>
                        <a:t> </a:t>
                      </a:r>
                      <a:r>
                        <a:rPr lang="es-ES" sz="1400" b="1" i="0" u="none" strike="noStrike">
                          <a:solidFill>
                            <a:srgbClr val="000000"/>
                          </a:solidFill>
                          <a:effectLst/>
                          <a:latin typeface="Century Gothic" panose="020B0502020202020204" pitchFamily="34" charset="0"/>
                        </a:rPr>
                        <a:t>Evaluar la información generada.</a:t>
                      </a:r>
                      <a:endParaRPr lang="es-ES" sz="1400">
                        <a:effectLst/>
                      </a:endParaRPr>
                    </a:p>
                    <a:p>
                      <a:pPr marL="180340" rtl="0" fontAlgn="t">
                        <a:spcBef>
                          <a:spcPts val="0"/>
                        </a:spcBef>
                        <a:spcAft>
                          <a:spcPts val="0"/>
                        </a:spcAft>
                      </a:pPr>
                      <a:r>
                        <a:rPr lang="es-ES" sz="1400" b="0" i="0" u="none" strike="noStrike">
                          <a:solidFill>
                            <a:srgbClr val="000000"/>
                          </a:solidFill>
                          <a:effectLst/>
                          <a:latin typeface="Century Gothic" panose="020B0502020202020204" pitchFamily="34" charset="0"/>
                        </a:rPr>
                        <a:t>¿La información obtenida cubre las necesidades para la solución del problema?</a:t>
                      </a:r>
                      <a:endParaRPr lang="es-ES" sz="1400">
                        <a:effectLst/>
                      </a:endParaRPr>
                    </a:p>
                    <a:p>
                      <a:pPr marL="180340" rtl="0" fontAlgn="t">
                        <a:spcBef>
                          <a:spcPts val="0"/>
                        </a:spcBef>
                        <a:spcAft>
                          <a:spcPts val="0"/>
                        </a:spcAft>
                      </a:pPr>
                      <a:r>
                        <a:rPr lang="es-ES" sz="1400" b="0" i="0" u="none" strike="noStrike">
                          <a:solidFill>
                            <a:srgbClr val="000000"/>
                          </a:solidFill>
                          <a:effectLst/>
                          <a:latin typeface="Century Gothic" panose="020B0502020202020204" pitchFamily="34" charset="0"/>
                        </a:rPr>
                        <a:t>Propuesta de investigaciones para complementar el proyecto.</a:t>
                      </a:r>
                      <a:endParaRPr lang="es-ES" sz="1400">
                        <a:effectLst/>
                      </a:endParaRPr>
                    </a:p>
                  </a:txBody>
                  <a:tcPr marL="49223" marR="49223" marT="49223" marB="492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s-ES" sz="1400" b="0" i="0" u="none" strike="noStrike" dirty="0">
                          <a:solidFill>
                            <a:srgbClr val="FF0000"/>
                          </a:solidFill>
                          <a:effectLst/>
                          <a:latin typeface="Century Gothic" panose="020B0502020202020204" pitchFamily="34" charset="0"/>
                        </a:rPr>
                        <a:t>a) Por los resultados mostrados en este material, puedo decir que sí, pues el alumno fue capaz de explicar gráficamente los temas de la conquista sin la utilización de un mapa mental o palabras escritas.</a:t>
                      </a:r>
                      <a:endParaRPr lang="es-ES" sz="1400" dirty="0">
                        <a:effectLst/>
                      </a:endParaRPr>
                    </a:p>
                    <a:p>
                      <a:pPr rtl="0" fontAlgn="t">
                        <a:spcBef>
                          <a:spcPts val="0"/>
                        </a:spcBef>
                        <a:spcAft>
                          <a:spcPts val="0"/>
                        </a:spcAft>
                      </a:pPr>
                      <a:r>
                        <a:rPr lang="es-ES" sz="1400" b="0" i="0" u="none" strike="noStrike" dirty="0">
                          <a:solidFill>
                            <a:srgbClr val="FF0000"/>
                          </a:solidFill>
                          <a:effectLst/>
                          <a:latin typeface="Century Gothic" panose="020B0502020202020204" pitchFamily="34" charset="0"/>
                        </a:rPr>
                        <a:t>En ese tenor, pues pueden visitar el Museo Nacional del virreinato, así como el Museo del templo Mayor.</a:t>
                      </a:r>
                      <a:endParaRPr lang="es-ES" sz="1400" dirty="0">
                        <a:effectLst/>
                      </a:endParaRPr>
                    </a:p>
                    <a:p>
                      <a:pPr rtl="0" fontAlgn="t">
                        <a:spcBef>
                          <a:spcPts val="0"/>
                        </a:spcBef>
                        <a:spcAft>
                          <a:spcPts val="0"/>
                        </a:spcAft>
                      </a:pPr>
                      <a:r>
                        <a:rPr lang="es-ES" sz="1400" b="0" i="0" u="none" strike="noStrike" dirty="0">
                          <a:solidFill>
                            <a:srgbClr val="254061"/>
                          </a:solidFill>
                          <a:effectLst/>
                          <a:latin typeface="Century Gothic" panose="020B0502020202020204" pitchFamily="34" charset="0"/>
                        </a:rPr>
                        <a:t>b)</a:t>
                      </a:r>
                      <a:endParaRPr lang="es-ES" sz="1400" dirty="0">
                        <a:effectLst/>
                      </a:endParaRPr>
                    </a:p>
                    <a:p>
                      <a:pPr rtl="0" fontAlgn="t">
                        <a:spcBef>
                          <a:spcPts val="0"/>
                        </a:spcBef>
                        <a:spcAft>
                          <a:spcPts val="0"/>
                        </a:spcAft>
                      </a:pPr>
                      <a:r>
                        <a:rPr lang="es-ES" sz="1400" b="0" i="0" u="none" strike="noStrike" dirty="0">
                          <a:solidFill>
                            <a:srgbClr val="254061"/>
                          </a:solidFill>
                          <a:effectLst/>
                          <a:latin typeface="Century Gothic" panose="020B0502020202020204" pitchFamily="34" charset="0"/>
                        </a:rPr>
                        <a:t>Se recaban evidencias de cada actividad programada y se entregan guiones a los alumnos para que de manera colaborativa construyan su producto que es un debate.</a:t>
                      </a:r>
                      <a:endParaRPr lang="es-ES" sz="1400" dirty="0">
                        <a:effectLst/>
                      </a:endParaRPr>
                    </a:p>
                    <a:p>
                      <a:pPr rtl="0" fontAlgn="t">
                        <a:spcBef>
                          <a:spcPts val="0"/>
                        </a:spcBef>
                        <a:spcAft>
                          <a:spcPts val="0"/>
                        </a:spcAft>
                      </a:pPr>
                      <a:r>
                        <a:rPr lang="es-ES" sz="1400" b="0" i="0" u="none" strike="noStrike" dirty="0">
                          <a:solidFill>
                            <a:srgbClr val="254061"/>
                          </a:solidFill>
                          <a:effectLst/>
                          <a:latin typeface="Century Gothic" panose="020B0502020202020204" pitchFamily="34" charset="0"/>
                        </a:rPr>
                        <a:t>En el ámbito de la salud, física y emocional.</a:t>
                      </a:r>
                      <a:endParaRPr lang="es-ES" sz="1400" dirty="0">
                        <a:effectLst/>
                      </a:endParaRPr>
                    </a:p>
                    <a:p>
                      <a:pPr rtl="0" fontAlgn="t">
                        <a:spcBef>
                          <a:spcPts val="0"/>
                        </a:spcBef>
                        <a:spcAft>
                          <a:spcPts val="0"/>
                        </a:spcAft>
                      </a:pPr>
                      <a:r>
                        <a:rPr lang="es-ES" sz="1400" b="0" i="0" u="none" strike="noStrike" dirty="0">
                          <a:solidFill>
                            <a:srgbClr val="254061"/>
                          </a:solidFill>
                          <a:effectLst/>
                          <a:latin typeface="Century Gothic" panose="020B0502020202020204" pitchFamily="34" charset="0"/>
                        </a:rPr>
                        <a:t>Las condiciones de salud que se vivían en el frente de batalla y en las ciudades.</a:t>
                      </a:r>
                      <a:endParaRPr lang="es-ES" sz="1400" dirty="0">
                        <a:effectLst/>
                      </a:endParaRPr>
                    </a:p>
                    <a:p>
                      <a:pPr rtl="0" fontAlgn="t">
                        <a:spcBef>
                          <a:spcPts val="0"/>
                        </a:spcBef>
                        <a:spcAft>
                          <a:spcPts val="0"/>
                        </a:spcAft>
                      </a:pPr>
                      <a:r>
                        <a:rPr lang="es-ES" sz="1400" b="0" i="0" u="none" strike="noStrike" dirty="0">
                          <a:solidFill>
                            <a:srgbClr val="254061"/>
                          </a:solidFill>
                          <a:effectLst/>
                          <a:latin typeface="Century Gothic" panose="020B0502020202020204" pitchFamily="34" charset="0"/>
                        </a:rPr>
                        <a:t>Los avances que hubo en la medicina durante la guerra.</a:t>
                      </a:r>
                      <a:endParaRPr lang="es-ES" sz="1400" dirty="0">
                        <a:effectLst/>
                      </a:endParaRPr>
                    </a:p>
                    <a:p>
                      <a:pPr rtl="0" fontAlgn="t">
                        <a:spcBef>
                          <a:spcPts val="0"/>
                        </a:spcBef>
                        <a:spcAft>
                          <a:spcPts val="0"/>
                        </a:spcAft>
                      </a:pPr>
                      <a:r>
                        <a:rPr lang="es-ES" sz="1400" b="0" i="0" u="none" strike="noStrike" dirty="0">
                          <a:solidFill>
                            <a:srgbClr val="254061"/>
                          </a:solidFill>
                          <a:effectLst/>
                          <a:latin typeface="Century Gothic" panose="020B0502020202020204" pitchFamily="34" charset="0"/>
                        </a:rPr>
                        <a:t>Las repercusiones psicológicas que hubo en los individuos que participaron directamente en la guerra, trastornos, enfermedades mentales, etcétera. En el mismo sentido, las enfermedades mentales y trastornos que surgieron en la sociedad civil durante y después de la guerra.</a:t>
                      </a:r>
                      <a:endParaRPr lang="es-ES" sz="1400" dirty="0">
                        <a:effectLst/>
                      </a:endParaRPr>
                    </a:p>
                    <a:p>
                      <a:pPr rtl="0" fontAlgn="t">
                        <a:spcBef>
                          <a:spcPts val="0"/>
                        </a:spcBef>
                        <a:spcAft>
                          <a:spcPts val="0"/>
                        </a:spcAft>
                      </a:pPr>
                      <a:br>
                        <a:rPr lang="es-ES" sz="1400" dirty="0">
                          <a:effectLst/>
                        </a:rPr>
                      </a:br>
                      <a:r>
                        <a:rPr lang="es-ES" sz="1400" b="0" i="0" u="none" strike="noStrike" dirty="0">
                          <a:solidFill>
                            <a:srgbClr val="254061"/>
                          </a:solidFill>
                          <a:effectLst/>
                          <a:latin typeface="Century Gothic" panose="020B0502020202020204" pitchFamily="34" charset="0"/>
                        </a:rPr>
                        <a:t>c)</a:t>
                      </a:r>
                      <a:r>
                        <a:rPr lang="es-ES" sz="1400" b="1" i="0" u="none" strike="noStrike" dirty="0">
                          <a:solidFill>
                            <a:srgbClr val="254061"/>
                          </a:solidFill>
                          <a:effectLst/>
                          <a:latin typeface="Century Gothic" panose="020B0502020202020204" pitchFamily="34" charset="0"/>
                        </a:rPr>
                        <a:t>Si ya que las diferentes disciplinas se prestan para desarrollar el proyecto</a:t>
                      </a:r>
                      <a:endParaRPr lang="es-ES" sz="1400" dirty="0">
                        <a:effectLst/>
                      </a:endParaRPr>
                    </a:p>
                    <a:p>
                      <a:pPr rtl="0" fontAlgn="t">
                        <a:spcBef>
                          <a:spcPts val="0"/>
                        </a:spcBef>
                        <a:spcAft>
                          <a:spcPts val="0"/>
                        </a:spcAft>
                      </a:pPr>
                      <a:r>
                        <a:rPr lang="es-ES" sz="1400" b="1" i="0" u="none" strike="noStrike" dirty="0">
                          <a:solidFill>
                            <a:srgbClr val="254061"/>
                          </a:solidFill>
                          <a:effectLst/>
                          <a:latin typeface="Century Gothic" panose="020B0502020202020204" pitchFamily="34" charset="0"/>
                        </a:rPr>
                        <a:t>Seminario de ingeniería , Seminario de Fisiología</a:t>
                      </a:r>
                      <a:r>
                        <a:rPr lang="es-ES" sz="1400" b="0" i="0" u="none" strike="noStrike" dirty="0">
                          <a:solidFill>
                            <a:srgbClr val="254061"/>
                          </a:solidFill>
                          <a:effectLst/>
                          <a:latin typeface="Century Gothic" panose="020B0502020202020204" pitchFamily="34" charset="0"/>
                        </a:rPr>
                        <a:t>.</a:t>
                      </a:r>
                      <a:endParaRPr lang="es-ES" sz="1400" dirty="0">
                        <a:effectLst/>
                      </a:endParaRPr>
                    </a:p>
                    <a:p>
                      <a:pPr fontAlgn="t"/>
                      <a:br>
                        <a:rPr lang="es-ES" sz="1400" dirty="0">
                          <a:effectLst/>
                        </a:rPr>
                      </a:br>
                      <a:br>
                        <a:rPr lang="es-ES" sz="1400" dirty="0">
                          <a:effectLst/>
                        </a:rPr>
                      </a:br>
                      <a:br>
                        <a:rPr lang="es-ES" sz="1400" dirty="0">
                          <a:effectLst/>
                        </a:rPr>
                      </a:br>
                      <a:br>
                        <a:rPr lang="es-ES" sz="1400" dirty="0">
                          <a:effectLst/>
                        </a:rPr>
                      </a:br>
                      <a:br>
                        <a:rPr lang="es-ES" sz="1400" dirty="0">
                          <a:effectLst/>
                        </a:rPr>
                      </a:br>
                      <a:br>
                        <a:rPr lang="es-ES" sz="1400" dirty="0">
                          <a:effectLst/>
                        </a:rPr>
                      </a:br>
                      <a:br>
                        <a:rPr lang="es-ES" sz="1400" dirty="0">
                          <a:effectLst/>
                        </a:rPr>
                      </a:br>
                      <a:endParaRPr lang="es-ES" sz="1400" dirty="0">
                        <a:effectLst/>
                      </a:endParaRPr>
                    </a:p>
                  </a:txBody>
                  <a:tcPr marL="49223" marR="49223" marT="49223" marB="492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998137"/>
                  </a:ext>
                </a:extLst>
              </a:tr>
            </a:tbl>
          </a:graphicData>
        </a:graphic>
      </p:graphicFrame>
      <p:sp>
        <p:nvSpPr>
          <p:cNvPr id="5" name="Rectangle 1">
            <a:extLst>
              <a:ext uri="{FF2B5EF4-FFF2-40B4-BE49-F238E27FC236}">
                <a16:creationId xmlns:a16="http://schemas.microsoft.com/office/drawing/2014/main" id="{82FA62DB-7140-463E-8195-C3B988203B9C}"/>
              </a:ext>
            </a:extLst>
          </p:cNvPr>
          <p:cNvSpPr>
            <a:spLocks noChangeArrowheads="1"/>
          </p:cNvSpPr>
          <p:nvPr/>
        </p:nvSpPr>
        <p:spPr bwMode="auto">
          <a:xfrm>
            <a:off x="2720975" y="16891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844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BCA11F3E-E8A6-4870-BD5F-BBE980C1A7B5}"/>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265D75C4-1013-49BE-9878-CA812F702A03}"/>
              </a:ext>
            </a:extLst>
          </p:cNvPr>
          <p:cNvSpPr>
            <a:spLocks noGrp="1"/>
          </p:cNvSpPr>
          <p:nvPr>
            <p:ph type="sldNum" sz="quarter" idx="12"/>
          </p:nvPr>
        </p:nvSpPr>
        <p:spPr/>
        <p:txBody>
          <a:bodyPr/>
          <a:lstStyle/>
          <a:p>
            <a:fld id="{6003A4DE-F395-41D8-AE1A-030530CBC762}" type="slidenum">
              <a:rPr lang="es-ES" smtClean="0"/>
              <a:t>31</a:t>
            </a:fld>
            <a:endParaRPr lang="es-ES"/>
          </a:p>
        </p:txBody>
      </p:sp>
      <p:graphicFrame>
        <p:nvGraphicFramePr>
          <p:cNvPr id="4" name="Tabla 3">
            <a:extLst>
              <a:ext uri="{FF2B5EF4-FFF2-40B4-BE49-F238E27FC236}">
                <a16:creationId xmlns:a16="http://schemas.microsoft.com/office/drawing/2014/main" id="{52F2FF61-2A31-4045-8873-0119D39B5343}"/>
              </a:ext>
            </a:extLst>
          </p:cNvPr>
          <p:cNvGraphicFramePr>
            <a:graphicFrameLocks noGrp="1"/>
          </p:cNvGraphicFramePr>
          <p:nvPr>
            <p:extLst>
              <p:ext uri="{D42A27DB-BD31-4B8C-83A1-F6EECF244321}">
                <p14:modId xmlns:p14="http://schemas.microsoft.com/office/powerpoint/2010/main" val="4212188421"/>
              </p:ext>
            </p:extLst>
          </p:nvPr>
        </p:nvGraphicFramePr>
        <p:xfrm>
          <a:off x="866274" y="529389"/>
          <a:ext cx="9805737" cy="5749320"/>
        </p:xfrm>
        <a:graphic>
          <a:graphicData uri="http://schemas.openxmlformats.org/drawingml/2006/table">
            <a:tbl>
              <a:tblPr/>
              <a:tblGrid>
                <a:gridCol w="4935055">
                  <a:extLst>
                    <a:ext uri="{9D8B030D-6E8A-4147-A177-3AD203B41FA5}">
                      <a16:colId xmlns:a16="http://schemas.microsoft.com/office/drawing/2014/main" val="115054885"/>
                    </a:ext>
                  </a:extLst>
                </a:gridCol>
                <a:gridCol w="4870682">
                  <a:extLst>
                    <a:ext uri="{9D8B030D-6E8A-4147-A177-3AD203B41FA5}">
                      <a16:colId xmlns:a16="http://schemas.microsoft.com/office/drawing/2014/main" val="3159893474"/>
                    </a:ext>
                  </a:extLst>
                </a:gridCol>
              </a:tblGrid>
              <a:tr h="499028">
                <a:tc>
                  <a:txBody>
                    <a:bodyPr/>
                    <a:lstStyle/>
                    <a:p>
                      <a:pPr algn="ctr" rtl="0" fontAlgn="t">
                        <a:spcBef>
                          <a:spcPts val="0"/>
                        </a:spcBef>
                        <a:spcAft>
                          <a:spcPts val="0"/>
                        </a:spcAft>
                      </a:pPr>
                      <a:r>
                        <a:rPr lang="es-ES" sz="900" b="1" i="0" u="none" strike="noStrike">
                          <a:solidFill>
                            <a:srgbClr val="000000"/>
                          </a:solidFill>
                          <a:effectLst/>
                          <a:latin typeface="Century Gothic" panose="020B0502020202020204" pitchFamily="34" charset="0"/>
                        </a:rPr>
                        <a:t>Tiempos dedicados al proyecto cada semana.</a:t>
                      </a:r>
                      <a:endParaRPr lang="es-ES" sz="900">
                        <a:effectLst/>
                      </a:endParaRPr>
                    </a:p>
                    <a:p>
                      <a:pPr algn="ctr" rtl="0" fontAlgn="t">
                        <a:spcBef>
                          <a:spcPts val="0"/>
                        </a:spcBef>
                        <a:spcAft>
                          <a:spcPts val="0"/>
                        </a:spcAft>
                      </a:pPr>
                      <a:r>
                        <a:rPr lang="es-ES" sz="900" b="0" i="0" u="none" strike="noStrike">
                          <a:solidFill>
                            <a:srgbClr val="000000"/>
                          </a:solidFill>
                          <a:effectLst/>
                          <a:latin typeface="Century Gothic" panose="020B0502020202020204" pitchFamily="34" charset="0"/>
                        </a:rPr>
                        <a:t>     Momentos  se destinados al Proyecto.</a:t>
                      </a:r>
                      <a:endParaRPr lang="es-ES" sz="900">
                        <a:effectLst/>
                      </a:endParaRPr>
                    </a:p>
                    <a:p>
                      <a:pPr algn="ctr" rtl="0" fontAlgn="t">
                        <a:spcBef>
                          <a:spcPts val="0"/>
                        </a:spcBef>
                        <a:spcAft>
                          <a:spcPts val="0"/>
                        </a:spcAft>
                      </a:pPr>
                      <a:r>
                        <a:rPr lang="es-ES" sz="900" b="0" i="0" u="none" strike="noStrike">
                          <a:solidFill>
                            <a:srgbClr val="000000"/>
                          </a:solidFill>
                          <a:effectLst/>
                          <a:latin typeface="Century Gothic" panose="020B0502020202020204" pitchFamily="34" charset="0"/>
                        </a:rPr>
                        <a:t>    Horas de trabajó dedicadas al trabajo disciplinario. </a:t>
                      </a:r>
                      <a:endParaRPr lang="es-ES" sz="900">
                        <a:effectLst/>
                      </a:endParaRPr>
                    </a:p>
                    <a:p>
                      <a:pPr algn="ctr" rtl="0" fontAlgn="t">
                        <a:spcBef>
                          <a:spcPts val="0"/>
                        </a:spcBef>
                        <a:spcAft>
                          <a:spcPts val="0"/>
                        </a:spcAft>
                      </a:pPr>
                      <a:r>
                        <a:rPr lang="es-ES" sz="900" b="0" i="0" u="none" strike="noStrike">
                          <a:solidFill>
                            <a:srgbClr val="000000"/>
                          </a:solidFill>
                          <a:effectLst/>
                          <a:latin typeface="Century Gothic" panose="020B0502020202020204" pitchFamily="34" charset="0"/>
                        </a:rPr>
                        <a:t>Horas de trabajo dedicadas al trabajo interdisciplinario. </a:t>
                      </a:r>
                      <a:endParaRPr lang="es-ES" sz="900">
                        <a:effectLst/>
                      </a:endParaRPr>
                    </a:p>
                  </a:txBody>
                  <a:tcPr marL="31440" marR="31440" marT="31440" marB="3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s-ES" sz="900" b="1" i="0" u="none" strike="noStrike">
                          <a:solidFill>
                            <a:srgbClr val="000000"/>
                          </a:solidFill>
                          <a:effectLst/>
                          <a:latin typeface="Century Gothic" panose="020B0502020202020204" pitchFamily="34" charset="0"/>
                        </a:rPr>
                        <a:t>Presentación del proyecto (producto).</a:t>
                      </a:r>
                      <a:endParaRPr lang="es-ES" sz="900">
                        <a:effectLst/>
                      </a:endParaRPr>
                    </a:p>
                    <a:p>
                      <a:pPr algn="ctr" rtl="0" fontAlgn="t">
                        <a:spcBef>
                          <a:spcPts val="0"/>
                        </a:spcBef>
                        <a:spcAft>
                          <a:spcPts val="0"/>
                        </a:spcAft>
                      </a:pPr>
                      <a:r>
                        <a:rPr lang="es-ES" sz="900" b="0" i="0" u="none" strike="noStrike">
                          <a:solidFill>
                            <a:srgbClr val="000000"/>
                          </a:solidFill>
                          <a:effectLst/>
                          <a:latin typeface="Century Gothic" panose="020B0502020202020204" pitchFamily="34" charset="0"/>
                        </a:rPr>
                        <a:t>Características de la presentación.</a:t>
                      </a:r>
                      <a:endParaRPr lang="es-ES" sz="900">
                        <a:effectLst/>
                      </a:endParaRPr>
                    </a:p>
                    <a:p>
                      <a:pPr algn="ctr" rtl="0" fontAlgn="t">
                        <a:spcBef>
                          <a:spcPts val="0"/>
                        </a:spcBef>
                        <a:spcAft>
                          <a:spcPts val="0"/>
                        </a:spcAft>
                      </a:pPr>
                      <a:r>
                        <a:rPr lang="es-ES" sz="900" b="0" i="0" u="none" strike="noStrike">
                          <a:solidFill>
                            <a:srgbClr val="000000"/>
                          </a:solidFill>
                          <a:effectLst/>
                          <a:latin typeface="Century Gothic" panose="020B0502020202020204" pitchFamily="34" charset="0"/>
                        </a:rPr>
                        <a:t>¿Qué se presenta? ¿Cuándo? ¿Dónde? ¿Con qué? </a:t>
                      </a:r>
                      <a:endParaRPr lang="es-ES" sz="900">
                        <a:effectLst/>
                      </a:endParaRPr>
                    </a:p>
                    <a:p>
                      <a:pPr algn="ctr" rtl="0" fontAlgn="t">
                        <a:spcBef>
                          <a:spcPts val="0"/>
                        </a:spcBef>
                        <a:spcAft>
                          <a:spcPts val="0"/>
                        </a:spcAft>
                      </a:pPr>
                      <a:r>
                        <a:rPr lang="es-ES" sz="900" b="0" i="0" u="none" strike="noStrike">
                          <a:solidFill>
                            <a:srgbClr val="000000"/>
                          </a:solidFill>
                          <a:effectLst/>
                          <a:latin typeface="Century Gothic" panose="020B0502020202020204" pitchFamily="34" charset="0"/>
                        </a:rPr>
                        <a:t>¿A quién, por qué, para qué?</a:t>
                      </a:r>
                      <a:endParaRPr lang="es-ES" sz="900">
                        <a:effectLst/>
                      </a:endParaRPr>
                    </a:p>
                  </a:txBody>
                  <a:tcPr marL="31440" marR="31440" marT="31440" marB="3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41276735"/>
                  </a:ext>
                </a:extLst>
              </a:tr>
              <a:tr h="4424624">
                <a:tc>
                  <a:txBody>
                    <a:bodyPr/>
                    <a:lstStyle/>
                    <a:p>
                      <a:pPr rtl="0" fontAlgn="t">
                        <a:spcBef>
                          <a:spcPts val="0"/>
                        </a:spcBef>
                        <a:spcAft>
                          <a:spcPts val="0"/>
                        </a:spcAft>
                      </a:pPr>
                      <a:r>
                        <a:rPr lang="es-ES" sz="900" b="0" i="0" u="none" strike="noStrike" dirty="0">
                          <a:solidFill>
                            <a:srgbClr val="FF0000"/>
                          </a:solidFill>
                          <a:effectLst/>
                          <a:latin typeface="Century Gothic" panose="020B0502020202020204" pitchFamily="34" charset="0"/>
                        </a:rPr>
                        <a:t>a) No asignan tiempos establecidos, solo un organizador de actividades:</a:t>
                      </a:r>
                      <a:endParaRPr lang="es-ES" sz="900" dirty="0">
                        <a:effectLst/>
                      </a:endParaRPr>
                    </a:p>
                    <a:p>
                      <a:pPr rtl="0" fontAlgn="t">
                        <a:spcBef>
                          <a:spcPts val="0"/>
                        </a:spcBef>
                        <a:spcAft>
                          <a:spcPts val="0"/>
                        </a:spcAft>
                      </a:pPr>
                      <a:r>
                        <a:rPr lang="es-ES" sz="900" b="0" i="0" u="none" strike="noStrike" dirty="0">
                          <a:solidFill>
                            <a:srgbClr val="FF0000"/>
                          </a:solidFill>
                          <a:effectLst/>
                          <a:latin typeface="Century Gothic" panose="020B0502020202020204" pitchFamily="34" charset="0"/>
                        </a:rPr>
                        <a:t>Fase 1: Provocación, experiencias, preguntas.</a:t>
                      </a:r>
                      <a:endParaRPr lang="es-ES" sz="900" dirty="0">
                        <a:effectLst/>
                      </a:endParaRPr>
                    </a:p>
                    <a:p>
                      <a:pPr rtl="0" fontAlgn="t">
                        <a:spcBef>
                          <a:spcPts val="0"/>
                        </a:spcBef>
                        <a:spcAft>
                          <a:spcPts val="0"/>
                        </a:spcAft>
                      </a:pPr>
                      <a:r>
                        <a:rPr lang="es-ES" sz="900" b="0" i="0" u="none" strike="noStrike" dirty="0">
                          <a:solidFill>
                            <a:srgbClr val="FF0000"/>
                          </a:solidFill>
                          <a:effectLst/>
                          <a:latin typeface="Century Gothic" panose="020B0502020202020204" pitchFamily="34" charset="0"/>
                        </a:rPr>
                        <a:t>Fase 2: investigación, Visitas, Expertos, Conclusiones</a:t>
                      </a:r>
                      <a:endParaRPr lang="es-ES" sz="900" dirty="0">
                        <a:effectLst/>
                      </a:endParaRPr>
                    </a:p>
                    <a:p>
                      <a:pPr rtl="0" fontAlgn="t">
                        <a:spcBef>
                          <a:spcPts val="0"/>
                        </a:spcBef>
                        <a:spcAft>
                          <a:spcPts val="0"/>
                        </a:spcAft>
                      </a:pPr>
                      <a:r>
                        <a:rPr lang="es-ES" sz="900" b="0" i="0" u="none" strike="noStrike" dirty="0">
                          <a:solidFill>
                            <a:srgbClr val="FF0000"/>
                          </a:solidFill>
                          <a:effectLst/>
                          <a:latin typeface="Century Gothic" panose="020B0502020202020204" pitchFamily="34" charset="0"/>
                        </a:rPr>
                        <a:t>Fase 3: Presentación, reflexión </a:t>
                      </a:r>
                      <a:endParaRPr lang="es-ES" sz="900" dirty="0">
                        <a:effectLst/>
                      </a:endParaRPr>
                    </a:p>
                    <a:p>
                      <a:pPr rtl="0" fontAlgn="t">
                        <a:spcBef>
                          <a:spcPts val="0"/>
                        </a:spcBef>
                        <a:spcAft>
                          <a:spcPts val="0"/>
                        </a:spcAft>
                      </a:pPr>
                      <a:br>
                        <a:rPr lang="es-ES" sz="900" dirty="0">
                          <a:effectLst/>
                        </a:rPr>
                      </a:br>
                      <a:r>
                        <a:rPr lang="es-ES" sz="900" b="0" i="0" u="none" strike="noStrike" dirty="0">
                          <a:solidFill>
                            <a:srgbClr val="254061"/>
                          </a:solidFill>
                          <a:effectLst/>
                          <a:latin typeface="Century Gothic" panose="020B0502020202020204" pitchFamily="34" charset="0"/>
                        </a:rPr>
                        <a:t>b)</a:t>
                      </a:r>
                      <a:endParaRPr lang="es-ES" sz="900" dirty="0">
                        <a:effectLst/>
                      </a:endParaRPr>
                    </a:p>
                    <a:p>
                      <a:pPr rtl="0" fontAlgn="t">
                        <a:spcBef>
                          <a:spcPts val="0"/>
                        </a:spcBef>
                        <a:spcAft>
                          <a:spcPts val="0"/>
                        </a:spcAft>
                      </a:pPr>
                      <a:r>
                        <a:rPr lang="es-ES" sz="900" b="0" i="0" u="none" strike="noStrike" dirty="0">
                          <a:solidFill>
                            <a:srgbClr val="254061"/>
                          </a:solidFill>
                          <a:effectLst/>
                          <a:latin typeface="Century Gothic" panose="020B0502020202020204" pitchFamily="34" charset="0"/>
                        </a:rPr>
                        <a:t>Para la materia de historia se dedicaron 10 horas de manera disciplinaria.</a:t>
                      </a:r>
                      <a:endParaRPr lang="es-ES" sz="900" dirty="0">
                        <a:effectLst/>
                      </a:endParaRPr>
                    </a:p>
                    <a:p>
                      <a:pPr rtl="0" fontAlgn="t">
                        <a:spcBef>
                          <a:spcPts val="0"/>
                        </a:spcBef>
                        <a:spcAft>
                          <a:spcPts val="0"/>
                        </a:spcAft>
                      </a:pPr>
                      <a:r>
                        <a:rPr lang="es-ES" sz="900" b="0" i="0" u="none" strike="noStrike" dirty="0">
                          <a:solidFill>
                            <a:srgbClr val="254061"/>
                          </a:solidFill>
                          <a:effectLst/>
                          <a:latin typeface="Century Gothic" panose="020B0502020202020204" pitchFamily="34" charset="0"/>
                        </a:rPr>
                        <a:t>Para la materia de Lengua y Literatura Española se dedicaron 4 horas de manera disciplinaria.</a:t>
                      </a:r>
                      <a:endParaRPr lang="es-ES" sz="900" dirty="0">
                        <a:effectLst/>
                      </a:endParaRPr>
                    </a:p>
                    <a:p>
                      <a:pPr rtl="0" fontAlgn="t">
                        <a:spcBef>
                          <a:spcPts val="0"/>
                        </a:spcBef>
                        <a:spcAft>
                          <a:spcPts val="0"/>
                        </a:spcAft>
                      </a:pPr>
                      <a:r>
                        <a:rPr lang="es-ES" sz="900" b="0" i="0" u="none" strike="noStrike" dirty="0">
                          <a:solidFill>
                            <a:srgbClr val="254061"/>
                          </a:solidFill>
                          <a:effectLst/>
                          <a:latin typeface="Century Gothic" panose="020B0502020202020204" pitchFamily="34" charset="0"/>
                        </a:rPr>
                        <a:t>Para la materia de Física se dedicaron 4 horas de manera disciplinaria.</a:t>
                      </a:r>
                      <a:endParaRPr lang="es-ES" sz="900" dirty="0">
                        <a:effectLst/>
                      </a:endParaRPr>
                    </a:p>
                    <a:p>
                      <a:pPr rtl="0" fontAlgn="t">
                        <a:spcBef>
                          <a:spcPts val="0"/>
                        </a:spcBef>
                        <a:spcAft>
                          <a:spcPts val="0"/>
                        </a:spcAft>
                      </a:pPr>
                      <a:r>
                        <a:rPr lang="es-ES" sz="900" b="0" i="0" u="none" strike="noStrike" dirty="0">
                          <a:solidFill>
                            <a:srgbClr val="254061"/>
                          </a:solidFill>
                          <a:effectLst/>
                          <a:latin typeface="Century Gothic" panose="020B0502020202020204" pitchFamily="34" charset="0"/>
                        </a:rPr>
                        <a:t>De manera interdisciplinaria se utilizaron 6 horas.</a:t>
                      </a:r>
                      <a:endParaRPr lang="es-ES" sz="900" dirty="0">
                        <a:effectLst/>
                      </a:endParaRPr>
                    </a:p>
                    <a:p>
                      <a:pPr rtl="0" fontAlgn="t">
                        <a:spcBef>
                          <a:spcPts val="0"/>
                        </a:spcBef>
                        <a:spcAft>
                          <a:spcPts val="0"/>
                        </a:spcAft>
                      </a:pPr>
                      <a:br>
                        <a:rPr lang="es-ES" sz="900" dirty="0">
                          <a:effectLst/>
                        </a:rPr>
                      </a:br>
                      <a:br>
                        <a:rPr lang="es-ES" sz="900" dirty="0">
                          <a:effectLst/>
                        </a:rPr>
                      </a:br>
                      <a:r>
                        <a:rPr lang="es-ES" sz="900" b="0" i="0" u="none" strike="noStrike" dirty="0">
                          <a:solidFill>
                            <a:srgbClr val="000000"/>
                          </a:solidFill>
                          <a:effectLst/>
                          <a:latin typeface="Century Gothic" panose="020B0502020202020204" pitchFamily="34" charset="0"/>
                        </a:rPr>
                        <a:t>c)</a:t>
                      </a:r>
                      <a:r>
                        <a:rPr lang="es-ES" sz="900" b="1" i="0" u="none" strike="noStrike" dirty="0">
                          <a:solidFill>
                            <a:srgbClr val="000000"/>
                          </a:solidFill>
                          <a:effectLst/>
                          <a:latin typeface="Century Gothic" panose="020B0502020202020204" pitchFamily="34" charset="0"/>
                        </a:rPr>
                        <a:t>17 semanas 3 horas por semana</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Primeras sesiones 1,2 y 3 maestro de manera  disciplinaria</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Sesiones 4 a la 51 alumnos - maestro  de manera interdisciplinaria</a:t>
                      </a:r>
                      <a:endParaRPr lang="es-ES" sz="900" dirty="0">
                        <a:effectLst/>
                      </a:endParaRPr>
                    </a:p>
                    <a:p>
                      <a:pPr fontAlgn="t"/>
                      <a:br>
                        <a:rPr lang="es-ES" sz="900" dirty="0">
                          <a:effectLst/>
                        </a:rPr>
                      </a:br>
                      <a:endParaRPr lang="es-ES" sz="900" dirty="0">
                        <a:effectLst/>
                      </a:endParaRPr>
                    </a:p>
                  </a:txBody>
                  <a:tcPr marL="31440" marR="31440" marT="31440" marB="3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900" b="0" i="0" u="none" strike="noStrike" dirty="0">
                          <a:solidFill>
                            <a:srgbClr val="FF0000"/>
                          </a:solidFill>
                          <a:effectLst/>
                          <a:latin typeface="Century Gothic" panose="020B0502020202020204" pitchFamily="34" charset="0"/>
                        </a:rPr>
                        <a:t>a) A lo largo de la exposición se lee entre líneas </a:t>
                      </a:r>
                      <a:r>
                        <a:rPr lang="es-ES" sz="900" b="0" i="0" u="none" strike="noStrike" dirty="0" err="1">
                          <a:solidFill>
                            <a:srgbClr val="FF0000"/>
                          </a:solidFill>
                          <a:effectLst/>
                          <a:latin typeface="Century Gothic" panose="020B0502020202020204" pitchFamily="34" charset="0"/>
                        </a:rPr>
                        <a:t>ue</a:t>
                      </a:r>
                      <a:r>
                        <a:rPr lang="es-ES" sz="900" b="0" i="0" u="none" strike="noStrike" dirty="0">
                          <a:solidFill>
                            <a:srgbClr val="FF0000"/>
                          </a:solidFill>
                          <a:effectLst/>
                          <a:latin typeface="Century Gothic" panose="020B0502020202020204" pitchFamily="34" charset="0"/>
                        </a:rPr>
                        <a:t> los avances los presentó el alumno conforme avanzaban las tres fases. </a:t>
                      </a:r>
                      <a:endParaRPr lang="es-ES" sz="900" dirty="0">
                        <a:effectLst/>
                      </a:endParaRPr>
                    </a:p>
                    <a:p>
                      <a:pPr rtl="0" fontAlgn="t">
                        <a:spcBef>
                          <a:spcPts val="0"/>
                        </a:spcBef>
                        <a:spcAft>
                          <a:spcPts val="0"/>
                        </a:spcAft>
                      </a:pPr>
                      <a:r>
                        <a:rPr lang="es-ES" sz="900" b="0" i="0" u="none" strike="noStrike" dirty="0">
                          <a:solidFill>
                            <a:srgbClr val="FF0000"/>
                          </a:solidFill>
                          <a:effectLst/>
                          <a:latin typeface="Century Gothic" panose="020B0502020202020204" pitchFamily="34" charset="0"/>
                        </a:rPr>
                        <a:t>Una vez concluida la última el “Códice”, fue montado en una exposición, pero no mencionan al público que presenció la obra”</a:t>
                      </a:r>
                      <a:endParaRPr lang="es-ES" sz="900" dirty="0">
                        <a:effectLst/>
                      </a:endParaRPr>
                    </a:p>
                    <a:p>
                      <a:pPr rtl="0" fontAlgn="t">
                        <a:spcBef>
                          <a:spcPts val="0"/>
                        </a:spcBef>
                        <a:spcAft>
                          <a:spcPts val="0"/>
                        </a:spcAft>
                      </a:pPr>
                      <a:r>
                        <a:rPr lang="es-ES" sz="900" b="0" i="0" u="none" strike="noStrike" dirty="0">
                          <a:solidFill>
                            <a:srgbClr val="254061"/>
                          </a:solidFill>
                          <a:effectLst/>
                          <a:latin typeface="Century Gothic" panose="020B0502020202020204" pitchFamily="34" charset="0"/>
                        </a:rPr>
                        <a:t>b)</a:t>
                      </a:r>
                      <a:endParaRPr lang="es-ES" sz="900" dirty="0">
                        <a:effectLst/>
                      </a:endParaRPr>
                    </a:p>
                    <a:p>
                      <a:pPr rtl="0" fontAlgn="t">
                        <a:spcBef>
                          <a:spcPts val="0"/>
                        </a:spcBef>
                        <a:spcAft>
                          <a:spcPts val="0"/>
                        </a:spcAft>
                      </a:pPr>
                      <a:r>
                        <a:rPr lang="es-ES" sz="900" b="0" i="0" u="none" strike="noStrike" dirty="0">
                          <a:solidFill>
                            <a:srgbClr val="254061"/>
                          </a:solidFill>
                          <a:effectLst/>
                          <a:latin typeface="Century Gothic" panose="020B0502020202020204" pitchFamily="34" charset="0"/>
                        </a:rPr>
                        <a:t>El proyecto se presenta en distintas fases.</a:t>
                      </a:r>
                      <a:endParaRPr lang="es-ES" sz="900" dirty="0">
                        <a:effectLst/>
                      </a:endParaRPr>
                    </a:p>
                    <a:p>
                      <a:pPr rtl="0" fontAlgn="t">
                        <a:spcBef>
                          <a:spcPts val="0"/>
                        </a:spcBef>
                        <a:spcAft>
                          <a:spcPts val="0"/>
                        </a:spcAft>
                      </a:pPr>
                      <a:r>
                        <a:rPr lang="es-ES" sz="900" b="0" i="0" u="none" strike="noStrike" dirty="0">
                          <a:solidFill>
                            <a:srgbClr val="254061"/>
                          </a:solidFill>
                          <a:effectLst/>
                          <a:latin typeface="Century Gothic" panose="020B0502020202020204" pitchFamily="34" charset="0"/>
                        </a:rPr>
                        <a:t>La primera es la presentación del mismo a los alumnos en una sesión conjunta.</a:t>
                      </a:r>
                      <a:endParaRPr lang="es-ES" sz="900" dirty="0">
                        <a:effectLst/>
                      </a:endParaRPr>
                    </a:p>
                    <a:p>
                      <a:pPr rtl="0" fontAlgn="t">
                        <a:spcBef>
                          <a:spcPts val="0"/>
                        </a:spcBef>
                        <a:spcAft>
                          <a:spcPts val="0"/>
                        </a:spcAft>
                      </a:pPr>
                      <a:r>
                        <a:rPr lang="es-ES" sz="900" b="0" i="0" u="none" strike="noStrike" dirty="0">
                          <a:solidFill>
                            <a:srgbClr val="254061"/>
                          </a:solidFill>
                          <a:effectLst/>
                          <a:latin typeface="Century Gothic" panose="020B0502020202020204" pitchFamily="34" charset="0"/>
                        </a:rPr>
                        <a:t>Dos semanas después comienza la construcción del primer producto que sería el guion que elaborarán cada uno de los equipos. Dichas asesorías se realizaron a lo largo del mes de abril.</a:t>
                      </a:r>
                      <a:endParaRPr lang="es-ES" sz="900" dirty="0">
                        <a:effectLst/>
                      </a:endParaRPr>
                    </a:p>
                    <a:p>
                      <a:pPr rtl="0" fontAlgn="t">
                        <a:spcBef>
                          <a:spcPts val="0"/>
                        </a:spcBef>
                        <a:spcAft>
                          <a:spcPts val="0"/>
                        </a:spcAft>
                      </a:pPr>
                      <a:r>
                        <a:rPr lang="es-ES" sz="900" b="0" i="0" u="none" strike="noStrike" dirty="0">
                          <a:solidFill>
                            <a:srgbClr val="254061"/>
                          </a:solidFill>
                          <a:effectLst/>
                          <a:latin typeface="Century Gothic" panose="020B0502020202020204" pitchFamily="34" charset="0"/>
                        </a:rPr>
                        <a:t>Por último se entrega el producto el cual es un video en el que se grabó el debate que sostuvieron los distintos personajes históricos propuestos y representados por los alumnos. La fecha de entrega fue el 28 de abril.</a:t>
                      </a:r>
                      <a:endParaRPr lang="es-ES" sz="900" dirty="0">
                        <a:effectLst/>
                      </a:endParaRPr>
                    </a:p>
                    <a:p>
                      <a:pPr rtl="0" fontAlgn="t">
                        <a:spcBef>
                          <a:spcPts val="0"/>
                        </a:spcBef>
                        <a:spcAft>
                          <a:spcPts val="0"/>
                        </a:spcAft>
                      </a:pPr>
                      <a:r>
                        <a:rPr lang="es-ES" sz="900" b="0" i="0" u="none" strike="noStrike" dirty="0">
                          <a:solidFill>
                            <a:srgbClr val="254061"/>
                          </a:solidFill>
                          <a:effectLst/>
                          <a:latin typeface="Century Gothic" panose="020B0502020202020204" pitchFamily="34" charset="0"/>
                        </a:rPr>
                        <a:t>La retroalimentación del proyecto se llevó a cabo en mayo.</a:t>
                      </a:r>
                      <a:endParaRPr lang="es-ES" sz="900" dirty="0">
                        <a:effectLst/>
                      </a:endParaRPr>
                    </a:p>
                    <a:p>
                      <a:pPr rtl="0" fontAlgn="t">
                        <a:spcBef>
                          <a:spcPts val="0"/>
                        </a:spcBef>
                        <a:spcAft>
                          <a:spcPts val="0"/>
                        </a:spcAft>
                      </a:pPr>
                      <a:br>
                        <a:rPr lang="es-ES" sz="900" dirty="0">
                          <a:effectLst/>
                        </a:rPr>
                      </a:br>
                      <a:r>
                        <a:rPr lang="es-ES" sz="900" b="0" i="0" u="none" strike="noStrike" dirty="0">
                          <a:solidFill>
                            <a:srgbClr val="000000"/>
                          </a:solidFill>
                          <a:effectLst/>
                          <a:latin typeface="Century Gothic" panose="020B0502020202020204" pitchFamily="34" charset="0"/>
                        </a:rPr>
                        <a:t>c)</a:t>
                      </a:r>
                      <a:r>
                        <a:rPr lang="es-ES" sz="900" b="1" i="0" u="none" strike="noStrike" dirty="0">
                          <a:solidFill>
                            <a:srgbClr val="000000"/>
                          </a:solidFill>
                          <a:effectLst/>
                          <a:latin typeface="Century Gothic" panose="020B0502020202020204" pitchFamily="34" charset="0"/>
                        </a:rPr>
                        <a:t>Reseña. Ensayo. Anteproyecto, Pitch Grabado</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Alumnos maestros, generadores de ideas, de diferentes materias,</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Bilogía , Física , Español , Ciencias Sociales, Diseño,   Mercadotecnia.</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Trabajo disciplinario</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Trabajo interdisciplinario</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Sexto semestre.</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Enero a Mayo.  2015</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2º preparatoria</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Para crear aprendizajes en base a proyectos</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El uso de internet , celular , dispositivos electrónicos y libros siempre es permitido,</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Planeador general.</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Detonador</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Modelando el producto.</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Ruta de trabajo y evidencias de trabajo.</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Trabajo ante proyecto.</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Avances.</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Productos parciales.</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Anatomía de producto final .</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Desglose de la evaluación.</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Evaluación del producto.</a:t>
                      </a:r>
                      <a:endParaRPr lang="es-ES" sz="900" dirty="0">
                        <a:effectLst/>
                      </a:endParaRPr>
                    </a:p>
                    <a:p>
                      <a:pPr fontAlgn="t"/>
                      <a:br>
                        <a:rPr lang="es-ES" sz="900" dirty="0">
                          <a:effectLst/>
                        </a:rPr>
                      </a:br>
                      <a:endParaRPr lang="es-ES" sz="900" dirty="0">
                        <a:effectLst/>
                      </a:endParaRPr>
                    </a:p>
                  </a:txBody>
                  <a:tcPr marL="31440" marR="31440" marT="31440" marB="3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481340"/>
                  </a:ext>
                </a:extLst>
              </a:tr>
            </a:tbl>
          </a:graphicData>
        </a:graphic>
      </p:graphicFrame>
      <p:sp>
        <p:nvSpPr>
          <p:cNvPr id="5" name="Rectangle 1">
            <a:extLst>
              <a:ext uri="{FF2B5EF4-FFF2-40B4-BE49-F238E27FC236}">
                <a16:creationId xmlns:a16="http://schemas.microsoft.com/office/drawing/2014/main" id="{C4437C48-6324-4B2D-9089-D7C8D9FC1393}"/>
              </a:ext>
            </a:extLst>
          </p:cNvPr>
          <p:cNvSpPr>
            <a:spLocks noChangeArrowheads="1"/>
          </p:cNvSpPr>
          <p:nvPr/>
        </p:nvSpPr>
        <p:spPr bwMode="auto">
          <a:xfrm>
            <a:off x="3537284" y="1646057"/>
            <a:ext cx="1658337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9611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25348C38-7524-4D18-93D6-5416A3883DB1}"/>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94EAD1A9-6954-4919-8F4A-F1A146DBE623}"/>
              </a:ext>
            </a:extLst>
          </p:cNvPr>
          <p:cNvSpPr>
            <a:spLocks noGrp="1"/>
          </p:cNvSpPr>
          <p:nvPr>
            <p:ph type="sldNum" sz="quarter" idx="12"/>
          </p:nvPr>
        </p:nvSpPr>
        <p:spPr/>
        <p:txBody>
          <a:bodyPr/>
          <a:lstStyle/>
          <a:p>
            <a:fld id="{6003A4DE-F395-41D8-AE1A-030530CBC762}" type="slidenum">
              <a:rPr lang="es-ES" smtClean="0"/>
              <a:t>32</a:t>
            </a:fld>
            <a:endParaRPr lang="es-ES"/>
          </a:p>
        </p:txBody>
      </p:sp>
      <p:graphicFrame>
        <p:nvGraphicFramePr>
          <p:cNvPr id="4" name="Tabla 3">
            <a:extLst>
              <a:ext uri="{FF2B5EF4-FFF2-40B4-BE49-F238E27FC236}">
                <a16:creationId xmlns:a16="http://schemas.microsoft.com/office/drawing/2014/main" id="{FA20DBD7-7014-44BD-AE97-53221A4ABDD2}"/>
              </a:ext>
            </a:extLst>
          </p:cNvPr>
          <p:cNvGraphicFramePr>
            <a:graphicFrameLocks noGrp="1"/>
          </p:cNvGraphicFramePr>
          <p:nvPr>
            <p:extLst>
              <p:ext uri="{D42A27DB-BD31-4B8C-83A1-F6EECF244321}">
                <p14:modId xmlns:p14="http://schemas.microsoft.com/office/powerpoint/2010/main" val="1717335664"/>
              </p:ext>
            </p:extLst>
          </p:nvPr>
        </p:nvGraphicFramePr>
        <p:xfrm>
          <a:off x="818147" y="1103730"/>
          <a:ext cx="9877927" cy="5469644"/>
        </p:xfrm>
        <a:graphic>
          <a:graphicData uri="http://schemas.openxmlformats.org/drawingml/2006/table">
            <a:tbl>
              <a:tblPr/>
              <a:tblGrid>
                <a:gridCol w="3339474">
                  <a:extLst>
                    <a:ext uri="{9D8B030D-6E8A-4147-A177-3AD203B41FA5}">
                      <a16:colId xmlns:a16="http://schemas.microsoft.com/office/drawing/2014/main" val="117633595"/>
                    </a:ext>
                  </a:extLst>
                </a:gridCol>
                <a:gridCol w="3371896">
                  <a:extLst>
                    <a:ext uri="{9D8B030D-6E8A-4147-A177-3AD203B41FA5}">
                      <a16:colId xmlns:a16="http://schemas.microsoft.com/office/drawing/2014/main" val="3614787664"/>
                    </a:ext>
                  </a:extLst>
                </a:gridCol>
                <a:gridCol w="3166557">
                  <a:extLst>
                    <a:ext uri="{9D8B030D-6E8A-4147-A177-3AD203B41FA5}">
                      <a16:colId xmlns:a16="http://schemas.microsoft.com/office/drawing/2014/main" val="3695222271"/>
                    </a:ext>
                  </a:extLst>
                </a:gridCol>
              </a:tblGrid>
              <a:tr h="271445">
                <a:tc>
                  <a:txBody>
                    <a:bodyPr/>
                    <a:lstStyle/>
                    <a:p>
                      <a:pPr algn="ctr" rtl="0" fontAlgn="t">
                        <a:spcBef>
                          <a:spcPts val="0"/>
                        </a:spcBef>
                        <a:spcAft>
                          <a:spcPts val="0"/>
                        </a:spcAft>
                      </a:pPr>
                      <a:r>
                        <a:rPr lang="es-ES" sz="900" b="1" i="0" u="none" strike="noStrike">
                          <a:solidFill>
                            <a:srgbClr val="000000"/>
                          </a:solidFill>
                          <a:effectLst/>
                          <a:latin typeface="Century Gothic" panose="020B0502020202020204" pitchFamily="34" charset="0"/>
                        </a:rPr>
                        <a:t>1. Aspectos  que se evalúan?</a:t>
                      </a:r>
                      <a:endParaRPr lang="es-ES" sz="900">
                        <a:effectLst/>
                      </a:endParaRPr>
                    </a:p>
                  </a:txBody>
                  <a:tcPr marL="30101" marR="30101" marT="30101" marB="301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s-ES" sz="900" b="1" i="0" u="none" strike="noStrike">
                          <a:solidFill>
                            <a:srgbClr val="000000"/>
                          </a:solidFill>
                          <a:effectLst/>
                          <a:latin typeface="Century Gothic" panose="020B0502020202020204" pitchFamily="34" charset="0"/>
                        </a:rPr>
                        <a:t>2. Criterios que se utilizan, para evaluar cada aspecto</a:t>
                      </a:r>
                      <a:endParaRPr lang="es-ES" sz="900">
                        <a:effectLst/>
                      </a:endParaRPr>
                    </a:p>
                  </a:txBody>
                  <a:tcPr marL="30101" marR="30101" marT="30101" marB="301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s-ES" sz="900" b="1" i="0" u="none" strike="noStrike">
                          <a:solidFill>
                            <a:srgbClr val="000000"/>
                          </a:solidFill>
                          <a:effectLst/>
                          <a:latin typeface="Century Gothic" panose="020B0502020202020204" pitchFamily="34" charset="0"/>
                        </a:rPr>
                        <a:t>3. Herramientas e instrumentos de evaluación que se utilizan.</a:t>
                      </a:r>
                      <a:endParaRPr lang="es-ES" sz="900">
                        <a:effectLst/>
                      </a:endParaRPr>
                    </a:p>
                  </a:txBody>
                  <a:tcPr marL="30101" marR="30101" marT="30101" marB="301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664204138"/>
                  </a:ext>
                </a:extLst>
              </a:tr>
              <a:tr h="4399983">
                <a:tc>
                  <a:txBody>
                    <a:bodyPr/>
                    <a:lstStyle/>
                    <a:p>
                      <a:pPr rtl="0" fontAlgn="t">
                        <a:spcBef>
                          <a:spcPts val="0"/>
                        </a:spcBef>
                        <a:spcAft>
                          <a:spcPts val="0"/>
                        </a:spcAft>
                      </a:pPr>
                      <a:r>
                        <a:rPr lang="es-ES" sz="900" b="0" i="0" u="none" strike="noStrike" dirty="0">
                          <a:solidFill>
                            <a:srgbClr val="FF0000"/>
                          </a:solidFill>
                          <a:effectLst/>
                          <a:latin typeface="Century Gothic" panose="020B0502020202020204" pitchFamily="34" charset="0"/>
                        </a:rPr>
                        <a:t>a) La evaluación consiste en cuestionar al público si entendieron lo que el alumno expresaba por medio de </a:t>
                      </a:r>
                      <a:r>
                        <a:rPr lang="es-ES" sz="900" b="0" i="0" u="none" strike="noStrike" dirty="0" err="1">
                          <a:solidFill>
                            <a:srgbClr val="FF0000"/>
                          </a:solidFill>
                          <a:effectLst/>
                          <a:latin typeface="Century Gothic" panose="020B0502020202020204" pitchFamily="34" charset="0"/>
                        </a:rPr>
                        <a:t>de</a:t>
                      </a:r>
                      <a:r>
                        <a:rPr lang="es-ES" sz="900" b="0" i="0" u="none" strike="noStrike" dirty="0">
                          <a:solidFill>
                            <a:srgbClr val="FF0000"/>
                          </a:solidFill>
                          <a:effectLst/>
                          <a:latin typeface="Century Gothic" panose="020B0502020202020204" pitchFamily="34" charset="0"/>
                        </a:rPr>
                        <a:t> imágenes en el códice nuestro, es decir verificaban el objetivo general del proyecto.</a:t>
                      </a:r>
                      <a:endParaRPr lang="es-ES" sz="900" dirty="0">
                        <a:effectLst/>
                      </a:endParaRPr>
                    </a:p>
                    <a:p>
                      <a:pPr rtl="0" fontAlgn="t">
                        <a:spcBef>
                          <a:spcPts val="0"/>
                        </a:spcBef>
                        <a:spcAft>
                          <a:spcPts val="0"/>
                        </a:spcAft>
                      </a:pPr>
                      <a:r>
                        <a:rPr lang="es-ES" sz="900" b="0" i="0" u="none" strike="noStrike" dirty="0">
                          <a:solidFill>
                            <a:srgbClr val="FF0000"/>
                          </a:solidFill>
                          <a:effectLst/>
                          <a:latin typeface="Century Gothic" panose="020B0502020202020204" pitchFamily="34" charset="0"/>
                        </a:rPr>
                        <a:t>    Aunque no está explícito, deduzco que los profesores evaluaron los contenidos temáticos, la capacidad comunicativa del estudiante.</a:t>
                      </a:r>
                      <a:endParaRPr lang="es-ES" sz="900" dirty="0">
                        <a:effectLst/>
                      </a:endParaRPr>
                    </a:p>
                    <a:p>
                      <a:pPr rtl="0" fontAlgn="t">
                        <a:spcBef>
                          <a:spcPts val="0"/>
                        </a:spcBef>
                        <a:spcAft>
                          <a:spcPts val="0"/>
                        </a:spcAft>
                      </a:pPr>
                      <a:r>
                        <a:rPr lang="es-ES" sz="900" b="0" i="0" u="none" strike="noStrike" dirty="0">
                          <a:solidFill>
                            <a:srgbClr val="FF0000"/>
                          </a:solidFill>
                          <a:effectLst/>
                          <a:latin typeface="Century Gothic" panose="020B0502020202020204" pitchFamily="34" charset="0"/>
                        </a:rPr>
                        <a:t>    En ningún momento mencionan con qué herramientas evaluaron al alumno. </a:t>
                      </a:r>
                      <a:endParaRPr lang="es-ES" sz="900" dirty="0">
                        <a:effectLst/>
                      </a:endParaRPr>
                    </a:p>
                    <a:p>
                      <a:pPr rtl="0" fontAlgn="t">
                        <a:spcBef>
                          <a:spcPts val="0"/>
                        </a:spcBef>
                        <a:spcAft>
                          <a:spcPts val="0"/>
                        </a:spcAft>
                      </a:pPr>
                      <a:br>
                        <a:rPr lang="es-ES" sz="900" dirty="0">
                          <a:effectLst/>
                        </a:rPr>
                      </a:br>
                      <a:r>
                        <a:rPr lang="es-ES" sz="900" b="0" i="0" u="none" strike="noStrike" dirty="0">
                          <a:solidFill>
                            <a:srgbClr val="10253F"/>
                          </a:solidFill>
                          <a:effectLst/>
                          <a:latin typeface="Century Gothic" panose="020B0502020202020204" pitchFamily="34" charset="0"/>
                        </a:rPr>
                        <a:t>b)</a:t>
                      </a:r>
                      <a:endParaRPr lang="es-ES" sz="900" dirty="0">
                        <a:effectLst/>
                      </a:endParaRPr>
                    </a:p>
                    <a:p>
                      <a:pPr rtl="0" fontAlgn="t">
                        <a:spcBef>
                          <a:spcPts val="0"/>
                        </a:spcBef>
                        <a:spcAft>
                          <a:spcPts val="0"/>
                        </a:spcAft>
                      </a:pPr>
                      <a:r>
                        <a:rPr lang="es-ES" sz="900" b="0" i="0" u="none" strike="noStrike" dirty="0">
                          <a:solidFill>
                            <a:srgbClr val="10253F"/>
                          </a:solidFill>
                          <a:effectLst/>
                          <a:latin typeface="Century Gothic" panose="020B0502020202020204" pitchFamily="34" charset="0"/>
                        </a:rPr>
                        <a:t>La capacidad de síntesis, es decir, si a partir de la información obtenida logran llegar a una comprensión coherente, exhaustiva y perspicaz.</a:t>
                      </a:r>
                      <a:endParaRPr lang="es-ES" sz="900" dirty="0">
                        <a:effectLst/>
                      </a:endParaRPr>
                    </a:p>
                    <a:p>
                      <a:pPr rtl="0" fontAlgn="t">
                        <a:spcBef>
                          <a:spcPts val="0"/>
                        </a:spcBef>
                        <a:spcAft>
                          <a:spcPts val="0"/>
                        </a:spcAft>
                      </a:pPr>
                      <a:r>
                        <a:rPr lang="es-ES" sz="900" b="0" i="0" u="none" strike="noStrike" dirty="0">
                          <a:solidFill>
                            <a:srgbClr val="10253F"/>
                          </a:solidFill>
                          <a:effectLst/>
                          <a:latin typeface="Century Gothic" panose="020B0502020202020204" pitchFamily="34" charset="0"/>
                        </a:rPr>
                        <a:t>Por otro lado, la comunicación; si son capaces de estructurar, clara y coherentemente su discurso.</a:t>
                      </a:r>
                      <a:endParaRPr lang="es-ES" sz="900" dirty="0">
                        <a:effectLst/>
                      </a:endParaRPr>
                    </a:p>
                    <a:p>
                      <a:pPr rtl="0" fontAlgn="t">
                        <a:spcBef>
                          <a:spcPts val="0"/>
                        </a:spcBef>
                        <a:spcAft>
                          <a:spcPts val="0"/>
                        </a:spcAft>
                      </a:pPr>
                      <a:r>
                        <a:rPr lang="es-ES" sz="900" b="0" i="0" u="none" strike="noStrike" dirty="0">
                          <a:solidFill>
                            <a:srgbClr val="10253F"/>
                          </a:solidFill>
                          <a:effectLst/>
                          <a:latin typeface="Century Gothic" panose="020B0502020202020204" pitchFamily="34" charset="0"/>
                        </a:rPr>
                        <a:t>Por último, si es que los alumnos logran una reflexión exhaustiva y sofisticada sobre los conocimientos obtenidos.</a:t>
                      </a:r>
                      <a:endParaRPr lang="es-ES" sz="900" dirty="0">
                        <a:effectLst/>
                      </a:endParaRPr>
                    </a:p>
                    <a:p>
                      <a:pPr rtl="0" fontAlgn="t">
                        <a:spcBef>
                          <a:spcPts val="0"/>
                        </a:spcBef>
                        <a:spcAft>
                          <a:spcPts val="0"/>
                        </a:spcAft>
                      </a:pPr>
                      <a:br>
                        <a:rPr lang="es-ES" sz="900" dirty="0">
                          <a:effectLst/>
                        </a:rPr>
                      </a:br>
                      <a:br>
                        <a:rPr lang="es-ES" sz="900" dirty="0">
                          <a:effectLst/>
                        </a:rPr>
                      </a:br>
                      <a:br>
                        <a:rPr lang="es-ES" sz="900" dirty="0">
                          <a:effectLst/>
                        </a:rPr>
                      </a:br>
                      <a:r>
                        <a:rPr lang="es-ES" sz="900" b="0" i="0" u="none" strike="noStrike" dirty="0">
                          <a:solidFill>
                            <a:srgbClr val="000000"/>
                          </a:solidFill>
                          <a:effectLst/>
                          <a:latin typeface="Century Gothic" panose="020B0502020202020204" pitchFamily="34" charset="0"/>
                        </a:rPr>
                        <a:t>c)</a:t>
                      </a:r>
                      <a:r>
                        <a:rPr lang="es-ES" sz="900" b="1" i="0" u="none" strike="noStrike" dirty="0">
                          <a:solidFill>
                            <a:srgbClr val="000000"/>
                          </a:solidFill>
                          <a:effectLst/>
                          <a:latin typeface="Century Gothic" panose="020B0502020202020204" pitchFamily="34" charset="0"/>
                        </a:rPr>
                        <a:t>Diseña un prototipo que te permita diagnosticar, tratar o curar alguna patología relevante de la población mexicana.</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Claridad para la evaluación del alumno.</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Esta claridad se logra movilizando cuatro elementos.</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1.- presentar un proyecto del producto.</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2.- modelar el proceso de construcción del producto.</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3.- Dialogo constante sobre los instrumentos  del proceso de evaluación.</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Retroalimentaciones durante el proceso y entregas parciales </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60% de la evaluación se construye en el salón de clases.</a:t>
                      </a:r>
                      <a:endParaRPr lang="es-ES" sz="900" dirty="0">
                        <a:effectLst/>
                      </a:endParaRPr>
                    </a:p>
                    <a:p>
                      <a:pPr rtl="0" fontAlgn="t">
                        <a:spcBef>
                          <a:spcPts val="0"/>
                        </a:spcBef>
                        <a:spcAft>
                          <a:spcPts val="0"/>
                        </a:spcAft>
                      </a:pPr>
                      <a:r>
                        <a:rPr lang="es-ES" sz="900" b="1" i="0" u="none" strike="noStrike" dirty="0">
                          <a:solidFill>
                            <a:srgbClr val="000000"/>
                          </a:solidFill>
                          <a:effectLst/>
                          <a:latin typeface="Century Gothic" panose="020B0502020202020204" pitchFamily="34" charset="0"/>
                        </a:rPr>
                        <a:t>El 40% sobre el producto presentado y la exposición final. </a:t>
                      </a:r>
                      <a:endParaRPr lang="es-ES" sz="900" dirty="0">
                        <a:effectLst/>
                      </a:endParaRPr>
                    </a:p>
                    <a:p>
                      <a:pPr fontAlgn="t"/>
                      <a:br>
                        <a:rPr lang="es-ES" sz="900" dirty="0">
                          <a:effectLst/>
                        </a:rPr>
                      </a:br>
                      <a:endParaRPr lang="es-ES" sz="900" dirty="0">
                        <a:effectLst/>
                      </a:endParaRPr>
                    </a:p>
                  </a:txBody>
                  <a:tcPr marL="30101" marR="30101" marT="30101" marB="301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900" b="0" i="0" u="none" strike="noStrike">
                          <a:solidFill>
                            <a:srgbClr val="FF0000"/>
                          </a:solidFill>
                          <a:effectLst/>
                          <a:latin typeface="Century Gothic" panose="020B0502020202020204" pitchFamily="34" charset="0"/>
                        </a:rPr>
                        <a:t>a) La evaluación consiste en cuestionar al público si entendieron lo que el alumno expresaba por medio de de imágenes en el códice nuestro, es decir verificaban el objetivo general del proyecto.</a:t>
                      </a:r>
                      <a:endParaRPr lang="es-ES" sz="900">
                        <a:effectLst/>
                      </a:endParaRPr>
                    </a:p>
                    <a:p>
                      <a:pPr rtl="0" fontAlgn="t">
                        <a:spcBef>
                          <a:spcPts val="0"/>
                        </a:spcBef>
                        <a:spcAft>
                          <a:spcPts val="0"/>
                        </a:spcAft>
                      </a:pPr>
                      <a:r>
                        <a:rPr lang="es-ES" sz="900" b="0" i="0" u="none" strike="noStrike">
                          <a:solidFill>
                            <a:srgbClr val="FF0000"/>
                          </a:solidFill>
                          <a:effectLst/>
                          <a:latin typeface="Century Gothic" panose="020B0502020202020204" pitchFamily="34" charset="0"/>
                        </a:rPr>
                        <a:t>    Aunque no está explícito, deduzco que los profesores evaluaron los contenidos temáticos, la capacidad comunicativa del estudiante.</a:t>
                      </a:r>
                      <a:endParaRPr lang="es-ES" sz="900">
                        <a:effectLst/>
                      </a:endParaRPr>
                    </a:p>
                    <a:p>
                      <a:pPr rtl="0" fontAlgn="t">
                        <a:spcBef>
                          <a:spcPts val="0"/>
                        </a:spcBef>
                        <a:spcAft>
                          <a:spcPts val="0"/>
                        </a:spcAft>
                      </a:pPr>
                      <a:r>
                        <a:rPr lang="es-ES" sz="900" b="0" i="0" u="none" strike="noStrike">
                          <a:solidFill>
                            <a:srgbClr val="FF0000"/>
                          </a:solidFill>
                          <a:effectLst/>
                          <a:latin typeface="Century Gothic" panose="020B0502020202020204" pitchFamily="34" charset="0"/>
                        </a:rPr>
                        <a:t>    En ningún momento mencionan con qué herramientas evaluaron al alumno.</a:t>
                      </a:r>
                      <a:endParaRPr lang="es-ES" sz="900">
                        <a:effectLst/>
                      </a:endParaRPr>
                    </a:p>
                    <a:p>
                      <a:pPr rtl="0" fontAlgn="t">
                        <a:spcBef>
                          <a:spcPts val="0"/>
                        </a:spcBef>
                        <a:spcAft>
                          <a:spcPts val="0"/>
                        </a:spcAft>
                      </a:pPr>
                      <a:br>
                        <a:rPr lang="es-ES" sz="900">
                          <a:effectLst/>
                        </a:rPr>
                      </a:br>
                      <a:r>
                        <a:rPr lang="es-ES" sz="900" b="0" i="0" u="none" strike="noStrike">
                          <a:solidFill>
                            <a:srgbClr val="10253F"/>
                          </a:solidFill>
                          <a:effectLst/>
                          <a:latin typeface="Century Gothic" panose="020B0502020202020204" pitchFamily="34" charset="0"/>
                        </a:rPr>
                        <a:t>b)</a:t>
                      </a:r>
                      <a:endParaRPr lang="es-ES" sz="900">
                        <a:effectLst/>
                      </a:endParaRPr>
                    </a:p>
                    <a:p>
                      <a:pPr rtl="0" fontAlgn="t">
                        <a:spcBef>
                          <a:spcPts val="0"/>
                        </a:spcBef>
                        <a:spcAft>
                          <a:spcPts val="0"/>
                        </a:spcAft>
                      </a:pPr>
                      <a:r>
                        <a:rPr lang="es-ES" sz="900" b="0" i="0" u="none" strike="noStrike">
                          <a:solidFill>
                            <a:srgbClr val="10253F"/>
                          </a:solidFill>
                          <a:effectLst/>
                          <a:latin typeface="Century Gothic" panose="020B0502020202020204" pitchFamily="34" charset="0"/>
                        </a:rPr>
                        <a:t>Evalúan los criterios fácticos de los alumnos; de conocimientos, y procedimentales, en cada una de las disciplinas.</a:t>
                      </a:r>
                      <a:endParaRPr lang="es-ES" sz="900">
                        <a:effectLst/>
                      </a:endParaRPr>
                    </a:p>
                    <a:p>
                      <a:pPr rtl="0" fontAlgn="t">
                        <a:spcBef>
                          <a:spcPts val="0"/>
                        </a:spcBef>
                        <a:spcAft>
                          <a:spcPts val="0"/>
                        </a:spcAft>
                      </a:pPr>
                      <a:br>
                        <a:rPr lang="es-ES" sz="900">
                          <a:effectLst/>
                        </a:rPr>
                      </a:br>
                      <a:r>
                        <a:rPr lang="es-ES" sz="900" b="0" i="0" u="none" strike="noStrike">
                          <a:solidFill>
                            <a:srgbClr val="10253F"/>
                          </a:solidFill>
                          <a:effectLst/>
                          <a:latin typeface="Century Gothic" panose="020B0502020202020204" pitchFamily="34" charset="0"/>
                        </a:rPr>
                        <a:t>c)</a:t>
                      </a:r>
                      <a:r>
                        <a:rPr lang="es-ES" sz="900" b="1" i="0" u="none" strike="noStrike">
                          <a:solidFill>
                            <a:srgbClr val="10253F"/>
                          </a:solidFill>
                          <a:effectLst/>
                          <a:latin typeface="Century Gothic" panose="020B0502020202020204" pitchFamily="34" charset="0"/>
                        </a:rPr>
                        <a:t>1.- presentar un proyecto del producto.</a:t>
                      </a:r>
                      <a:endParaRPr lang="es-ES" sz="900">
                        <a:effectLst/>
                      </a:endParaRPr>
                    </a:p>
                    <a:p>
                      <a:pPr rtl="0" fontAlgn="t">
                        <a:spcBef>
                          <a:spcPts val="0"/>
                        </a:spcBef>
                        <a:spcAft>
                          <a:spcPts val="0"/>
                        </a:spcAft>
                      </a:pPr>
                      <a:r>
                        <a:rPr lang="es-ES" sz="900" b="1" i="0" u="none" strike="noStrike">
                          <a:solidFill>
                            <a:srgbClr val="10253F"/>
                          </a:solidFill>
                          <a:effectLst/>
                          <a:latin typeface="Century Gothic" panose="020B0502020202020204" pitchFamily="34" charset="0"/>
                        </a:rPr>
                        <a:t>2.- modelar el proceso de construcción del</a:t>
                      </a:r>
                      <a:endParaRPr lang="es-ES" sz="900">
                        <a:effectLst/>
                      </a:endParaRPr>
                    </a:p>
                    <a:p>
                      <a:pPr rtl="0" fontAlgn="t">
                        <a:spcBef>
                          <a:spcPts val="0"/>
                        </a:spcBef>
                        <a:spcAft>
                          <a:spcPts val="0"/>
                        </a:spcAft>
                      </a:pPr>
                      <a:r>
                        <a:rPr lang="es-ES" sz="900" b="1" i="0" u="none" strike="noStrike">
                          <a:solidFill>
                            <a:srgbClr val="10253F"/>
                          </a:solidFill>
                          <a:effectLst/>
                          <a:latin typeface="Century Gothic" panose="020B0502020202020204" pitchFamily="34" charset="0"/>
                        </a:rPr>
                        <a:t> producto.</a:t>
                      </a:r>
                      <a:endParaRPr lang="es-ES" sz="900">
                        <a:effectLst/>
                      </a:endParaRPr>
                    </a:p>
                    <a:p>
                      <a:pPr rtl="0" fontAlgn="t">
                        <a:spcBef>
                          <a:spcPts val="0"/>
                        </a:spcBef>
                        <a:spcAft>
                          <a:spcPts val="0"/>
                        </a:spcAft>
                      </a:pPr>
                      <a:r>
                        <a:rPr lang="es-ES" sz="900" b="1" i="0" u="none" strike="noStrike">
                          <a:solidFill>
                            <a:srgbClr val="10253F"/>
                          </a:solidFill>
                          <a:effectLst/>
                          <a:latin typeface="Century Gothic" panose="020B0502020202020204" pitchFamily="34" charset="0"/>
                        </a:rPr>
                        <a:t>3.- Diálogo constante sobre los instrumentos  </a:t>
                      </a:r>
                      <a:endParaRPr lang="es-ES" sz="900">
                        <a:effectLst/>
                      </a:endParaRPr>
                    </a:p>
                    <a:p>
                      <a:pPr rtl="0" fontAlgn="t">
                        <a:spcBef>
                          <a:spcPts val="0"/>
                        </a:spcBef>
                        <a:spcAft>
                          <a:spcPts val="0"/>
                        </a:spcAft>
                      </a:pPr>
                      <a:r>
                        <a:rPr lang="es-ES" sz="900" b="1" i="0" u="none" strike="noStrike">
                          <a:solidFill>
                            <a:srgbClr val="10253F"/>
                          </a:solidFill>
                          <a:effectLst/>
                          <a:latin typeface="Century Gothic" panose="020B0502020202020204" pitchFamily="34" charset="0"/>
                        </a:rPr>
                        <a:t>del proceso de evaluación.</a:t>
                      </a:r>
                      <a:endParaRPr lang="es-ES" sz="900">
                        <a:effectLst/>
                      </a:endParaRPr>
                    </a:p>
                    <a:p>
                      <a:pPr rtl="0" fontAlgn="t">
                        <a:spcBef>
                          <a:spcPts val="0"/>
                        </a:spcBef>
                        <a:spcAft>
                          <a:spcPts val="0"/>
                        </a:spcAft>
                      </a:pPr>
                      <a:r>
                        <a:rPr lang="es-ES" sz="900" b="1" i="0" u="none" strike="noStrike">
                          <a:solidFill>
                            <a:srgbClr val="10253F"/>
                          </a:solidFill>
                          <a:effectLst/>
                          <a:latin typeface="Century Gothic" panose="020B0502020202020204" pitchFamily="34" charset="0"/>
                        </a:rPr>
                        <a:t>Retroalimentaciones durante el proceso y</a:t>
                      </a:r>
                      <a:endParaRPr lang="es-ES" sz="900">
                        <a:effectLst/>
                      </a:endParaRPr>
                    </a:p>
                    <a:p>
                      <a:pPr rtl="0" fontAlgn="t">
                        <a:spcBef>
                          <a:spcPts val="0"/>
                        </a:spcBef>
                        <a:spcAft>
                          <a:spcPts val="0"/>
                        </a:spcAft>
                      </a:pPr>
                      <a:r>
                        <a:rPr lang="es-ES" sz="900" b="1" i="0" u="none" strike="noStrike">
                          <a:solidFill>
                            <a:srgbClr val="10253F"/>
                          </a:solidFill>
                          <a:effectLst/>
                          <a:latin typeface="Century Gothic" panose="020B0502020202020204" pitchFamily="34" charset="0"/>
                        </a:rPr>
                        <a:t>entregas parciales </a:t>
                      </a:r>
                      <a:endParaRPr lang="es-ES" sz="900">
                        <a:effectLst/>
                      </a:endParaRPr>
                    </a:p>
                    <a:p>
                      <a:pPr fontAlgn="t"/>
                      <a:br>
                        <a:rPr lang="es-ES" sz="900">
                          <a:effectLst/>
                        </a:rPr>
                      </a:br>
                      <a:endParaRPr lang="es-ES" sz="900">
                        <a:effectLst/>
                      </a:endParaRPr>
                    </a:p>
                  </a:txBody>
                  <a:tcPr marL="30101" marR="30101" marT="30101" marB="301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900" b="0" i="0" u="none" strike="noStrike" dirty="0">
                          <a:solidFill>
                            <a:srgbClr val="FF0000"/>
                          </a:solidFill>
                          <a:effectLst/>
                          <a:latin typeface="Century Gothic" panose="020B0502020202020204" pitchFamily="34" charset="0"/>
                        </a:rPr>
                        <a:t>a) La evaluación consiste en cuestionar al público si entendieron lo que el alumno expresaba por medio de </a:t>
                      </a:r>
                      <a:r>
                        <a:rPr lang="es-ES" sz="900" b="0" i="0" u="none" strike="noStrike" dirty="0" err="1">
                          <a:solidFill>
                            <a:srgbClr val="FF0000"/>
                          </a:solidFill>
                          <a:effectLst/>
                          <a:latin typeface="Century Gothic" panose="020B0502020202020204" pitchFamily="34" charset="0"/>
                        </a:rPr>
                        <a:t>de</a:t>
                      </a:r>
                      <a:r>
                        <a:rPr lang="es-ES" sz="900" b="0" i="0" u="none" strike="noStrike" dirty="0">
                          <a:solidFill>
                            <a:srgbClr val="FF0000"/>
                          </a:solidFill>
                          <a:effectLst/>
                          <a:latin typeface="Century Gothic" panose="020B0502020202020204" pitchFamily="34" charset="0"/>
                        </a:rPr>
                        <a:t> imágenes en el códice nuestro, es decir verificaban el objetivo general del proyecto.</a:t>
                      </a:r>
                      <a:endParaRPr lang="es-ES" sz="900" dirty="0">
                        <a:effectLst/>
                      </a:endParaRPr>
                    </a:p>
                    <a:p>
                      <a:pPr rtl="0" fontAlgn="t">
                        <a:spcBef>
                          <a:spcPts val="0"/>
                        </a:spcBef>
                        <a:spcAft>
                          <a:spcPts val="0"/>
                        </a:spcAft>
                      </a:pPr>
                      <a:br>
                        <a:rPr lang="es-ES" sz="900" dirty="0">
                          <a:effectLst/>
                        </a:rPr>
                      </a:br>
                      <a:r>
                        <a:rPr lang="es-ES" sz="900" b="0" i="0" u="none" strike="noStrike" dirty="0">
                          <a:solidFill>
                            <a:srgbClr val="10253F"/>
                          </a:solidFill>
                          <a:effectLst/>
                          <a:latin typeface="Century Gothic" panose="020B0502020202020204" pitchFamily="34" charset="0"/>
                        </a:rPr>
                        <a:t>    </a:t>
                      </a:r>
                      <a:r>
                        <a:rPr lang="es-ES" sz="900" b="0" i="0" u="none" strike="noStrike" dirty="0">
                          <a:solidFill>
                            <a:srgbClr val="FF0000"/>
                          </a:solidFill>
                          <a:effectLst/>
                          <a:latin typeface="Century Gothic" panose="020B0502020202020204" pitchFamily="34" charset="0"/>
                        </a:rPr>
                        <a:t>Aunque no está explícito, deduzco que los profesores evaluaron los contenidos temáticos, la capacidad comunicativa del estudiante.</a:t>
                      </a:r>
                      <a:endParaRPr lang="es-ES" sz="900" dirty="0">
                        <a:effectLst/>
                      </a:endParaRPr>
                    </a:p>
                    <a:p>
                      <a:pPr rtl="0" fontAlgn="t">
                        <a:spcBef>
                          <a:spcPts val="0"/>
                        </a:spcBef>
                        <a:spcAft>
                          <a:spcPts val="0"/>
                        </a:spcAft>
                      </a:pPr>
                      <a:r>
                        <a:rPr lang="es-ES" sz="900" b="0" i="0" u="none" strike="noStrike" dirty="0">
                          <a:solidFill>
                            <a:srgbClr val="FF0000"/>
                          </a:solidFill>
                          <a:effectLst/>
                          <a:latin typeface="Century Gothic" panose="020B0502020202020204" pitchFamily="34" charset="0"/>
                        </a:rPr>
                        <a:t>    En ningún momento mencionan con qué herramientas evaluaron al alumno.</a:t>
                      </a:r>
                      <a:endParaRPr lang="es-ES" sz="900" dirty="0">
                        <a:effectLst/>
                      </a:endParaRPr>
                    </a:p>
                    <a:p>
                      <a:pPr rtl="0" fontAlgn="t">
                        <a:spcBef>
                          <a:spcPts val="0"/>
                        </a:spcBef>
                        <a:spcAft>
                          <a:spcPts val="0"/>
                        </a:spcAft>
                      </a:pPr>
                      <a:r>
                        <a:rPr lang="es-ES" sz="900" b="0" i="0" u="none" strike="noStrike" dirty="0">
                          <a:solidFill>
                            <a:srgbClr val="10253F"/>
                          </a:solidFill>
                          <a:effectLst/>
                          <a:latin typeface="Century Gothic" panose="020B0502020202020204" pitchFamily="34" charset="0"/>
                        </a:rPr>
                        <a:t>b)</a:t>
                      </a:r>
                      <a:endParaRPr lang="es-ES" sz="900" dirty="0">
                        <a:effectLst/>
                      </a:endParaRPr>
                    </a:p>
                    <a:p>
                      <a:pPr rtl="0" fontAlgn="t">
                        <a:spcBef>
                          <a:spcPts val="0"/>
                        </a:spcBef>
                        <a:spcAft>
                          <a:spcPts val="0"/>
                        </a:spcAft>
                      </a:pPr>
                      <a:r>
                        <a:rPr lang="es-ES" sz="900" b="0" i="0" u="none" strike="noStrike" dirty="0">
                          <a:solidFill>
                            <a:srgbClr val="10253F"/>
                          </a:solidFill>
                          <a:effectLst/>
                          <a:latin typeface="Century Gothic" panose="020B0502020202020204" pitchFamily="34" charset="0"/>
                        </a:rPr>
                        <a:t>Utilizan una tabla diseñada por ellos mismos, y la comparten mediante el drive, en la cual cada profesor vierte su evaluación.</a:t>
                      </a:r>
                      <a:endParaRPr lang="es-ES" sz="900" dirty="0">
                        <a:effectLst/>
                      </a:endParaRPr>
                    </a:p>
                    <a:p>
                      <a:pPr rtl="0" fontAlgn="t">
                        <a:spcBef>
                          <a:spcPts val="0"/>
                        </a:spcBef>
                        <a:spcAft>
                          <a:spcPts val="0"/>
                        </a:spcAft>
                      </a:pPr>
                      <a:r>
                        <a:rPr lang="es-ES" sz="900" b="0" i="0" u="none" strike="noStrike" dirty="0">
                          <a:solidFill>
                            <a:srgbClr val="10253F"/>
                          </a:solidFill>
                          <a:effectLst/>
                          <a:latin typeface="Century Gothic" panose="020B0502020202020204" pitchFamily="34" charset="0"/>
                        </a:rPr>
                        <a:t>Por otro lado, también realizan la autoevaluación. Se les proporciona a los alumnos un formato, diseñado por los docentes, para que estos analicen sus propios avances y</a:t>
                      </a:r>
                      <a:endParaRPr lang="es-ES" sz="900" dirty="0">
                        <a:effectLst/>
                      </a:endParaRPr>
                    </a:p>
                    <a:p>
                      <a:pPr rtl="0" fontAlgn="t">
                        <a:spcBef>
                          <a:spcPts val="0"/>
                        </a:spcBef>
                        <a:spcAft>
                          <a:spcPts val="0"/>
                        </a:spcAft>
                      </a:pPr>
                      <a:r>
                        <a:rPr lang="es-ES" sz="900" b="0" i="0" u="none" strike="noStrike" dirty="0">
                          <a:solidFill>
                            <a:srgbClr val="10253F"/>
                          </a:solidFill>
                          <a:effectLst/>
                          <a:latin typeface="Century Gothic" panose="020B0502020202020204" pitchFamily="34" charset="0"/>
                        </a:rPr>
                        <a:t>sus desempeño a lo largo del proyecto.</a:t>
                      </a:r>
                      <a:endParaRPr lang="es-ES" sz="900" dirty="0">
                        <a:effectLst/>
                      </a:endParaRPr>
                    </a:p>
                    <a:p>
                      <a:pPr rtl="0" fontAlgn="t">
                        <a:spcBef>
                          <a:spcPts val="0"/>
                        </a:spcBef>
                        <a:spcAft>
                          <a:spcPts val="0"/>
                        </a:spcAft>
                      </a:pPr>
                      <a:r>
                        <a:rPr lang="es-ES" sz="900" b="0" i="0" u="none" strike="noStrike" dirty="0">
                          <a:solidFill>
                            <a:srgbClr val="10253F"/>
                          </a:solidFill>
                          <a:effectLst/>
                          <a:latin typeface="Century Gothic" panose="020B0502020202020204" pitchFamily="34" charset="0"/>
                        </a:rPr>
                        <a:t>Listas de cotejo (o guiones) para cada actividad importante del proyecto.</a:t>
                      </a:r>
                      <a:endParaRPr lang="es-ES" sz="900" dirty="0">
                        <a:effectLst/>
                      </a:endParaRPr>
                    </a:p>
                    <a:p>
                      <a:pPr rtl="0" fontAlgn="t">
                        <a:spcBef>
                          <a:spcPts val="0"/>
                        </a:spcBef>
                        <a:spcAft>
                          <a:spcPts val="0"/>
                        </a:spcAft>
                      </a:pPr>
                      <a:br>
                        <a:rPr lang="es-ES" sz="900" dirty="0">
                          <a:effectLst/>
                        </a:rPr>
                      </a:br>
                      <a:r>
                        <a:rPr lang="es-ES" sz="900" b="0" i="0" u="none" strike="noStrike" dirty="0">
                          <a:solidFill>
                            <a:srgbClr val="10253F"/>
                          </a:solidFill>
                          <a:effectLst/>
                          <a:latin typeface="Century Gothic" panose="020B0502020202020204" pitchFamily="34" charset="0"/>
                        </a:rPr>
                        <a:t>c)</a:t>
                      </a:r>
                      <a:r>
                        <a:rPr lang="es-ES" sz="900" b="1" i="0" u="none" strike="noStrike" dirty="0">
                          <a:solidFill>
                            <a:srgbClr val="10253F"/>
                          </a:solidFill>
                          <a:effectLst/>
                          <a:latin typeface="Century Gothic" panose="020B0502020202020204" pitchFamily="34" charset="0"/>
                        </a:rPr>
                        <a:t>Propuesta del dispositivo médico que integre conceptos</a:t>
                      </a:r>
                      <a:endParaRPr lang="es-ES" sz="900" dirty="0">
                        <a:effectLst/>
                      </a:endParaRPr>
                    </a:p>
                    <a:p>
                      <a:pPr rtl="0" fontAlgn="t">
                        <a:spcBef>
                          <a:spcPts val="0"/>
                        </a:spcBef>
                        <a:spcAft>
                          <a:spcPts val="0"/>
                        </a:spcAft>
                      </a:pPr>
                      <a:r>
                        <a:rPr lang="es-ES" sz="900" b="1" i="0" u="none" strike="noStrike" dirty="0">
                          <a:solidFill>
                            <a:srgbClr val="10253F"/>
                          </a:solidFill>
                          <a:effectLst/>
                          <a:latin typeface="Century Gothic" panose="020B0502020202020204" pitchFamily="34" charset="0"/>
                        </a:rPr>
                        <a:t>Escritura en el Diseño final</a:t>
                      </a:r>
                      <a:endParaRPr lang="es-ES" sz="900" dirty="0">
                        <a:effectLst/>
                      </a:endParaRPr>
                    </a:p>
                    <a:p>
                      <a:pPr rtl="0" fontAlgn="t">
                        <a:spcBef>
                          <a:spcPts val="0"/>
                        </a:spcBef>
                        <a:spcAft>
                          <a:spcPts val="0"/>
                        </a:spcAft>
                      </a:pPr>
                      <a:r>
                        <a:rPr lang="es-ES" sz="900" b="1" i="0" u="none" strike="noStrike" dirty="0">
                          <a:solidFill>
                            <a:srgbClr val="10253F"/>
                          </a:solidFill>
                          <a:effectLst/>
                          <a:latin typeface="Century Gothic" panose="020B0502020202020204" pitchFamily="34" charset="0"/>
                        </a:rPr>
                        <a:t>Presentación final.  uso de cifras para convencer sobre la rentabilidad del producto .</a:t>
                      </a:r>
                      <a:endParaRPr lang="es-ES" sz="900" dirty="0">
                        <a:effectLst/>
                      </a:endParaRPr>
                    </a:p>
                    <a:p>
                      <a:pPr rtl="0" fontAlgn="t">
                        <a:spcBef>
                          <a:spcPts val="0"/>
                        </a:spcBef>
                        <a:spcAft>
                          <a:spcPts val="0"/>
                        </a:spcAft>
                      </a:pPr>
                      <a:r>
                        <a:rPr lang="es-ES" sz="900" b="1" i="0" u="none" strike="noStrike" dirty="0">
                          <a:solidFill>
                            <a:srgbClr val="10253F"/>
                          </a:solidFill>
                          <a:effectLst/>
                          <a:latin typeface="Century Gothic" panose="020B0502020202020204" pitchFamily="34" charset="0"/>
                        </a:rPr>
                        <a:t>Justificación social de la propuesta.</a:t>
                      </a:r>
                      <a:endParaRPr lang="es-ES" sz="900" dirty="0">
                        <a:effectLst/>
                      </a:endParaRPr>
                    </a:p>
                    <a:p>
                      <a:pPr rtl="0" fontAlgn="t">
                        <a:spcBef>
                          <a:spcPts val="0"/>
                        </a:spcBef>
                        <a:spcAft>
                          <a:spcPts val="0"/>
                        </a:spcAft>
                      </a:pPr>
                      <a:r>
                        <a:rPr lang="es-ES" sz="900" b="1" i="0" u="none" strike="noStrike" dirty="0">
                          <a:solidFill>
                            <a:srgbClr val="10253F"/>
                          </a:solidFill>
                          <a:effectLst/>
                          <a:latin typeface="Century Gothic" panose="020B0502020202020204" pitchFamily="34" charset="0"/>
                        </a:rPr>
                        <a:t>Calidad del dibujo combinación armónica</a:t>
                      </a:r>
                      <a:endParaRPr lang="es-ES" sz="900" dirty="0">
                        <a:effectLst/>
                      </a:endParaRPr>
                    </a:p>
                    <a:p>
                      <a:pPr rtl="0" fontAlgn="t">
                        <a:spcBef>
                          <a:spcPts val="0"/>
                        </a:spcBef>
                        <a:spcAft>
                          <a:spcPts val="0"/>
                        </a:spcAft>
                      </a:pPr>
                      <a:r>
                        <a:rPr lang="es-ES" sz="900" b="1" i="0" u="none" strike="noStrike" dirty="0">
                          <a:solidFill>
                            <a:srgbClr val="10253F"/>
                          </a:solidFill>
                          <a:effectLst/>
                          <a:latin typeface="Century Gothic" panose="020B0502020202020204" pitchFamily="34" charset="0"/>
                        </a:rPr>
                        <a:t>Texto : Imágenes  </a:t>
                      </a:r>
                      <a:r>
                        <a:rPr lang="es-ES" sz="900" b="1" i="0" u="none" strike="noStrike" dirty="0" err="1">
                          <a:solidFill>
                            <a:srgbClr val="10253F"/>
                          </a:solidFill>
                          <a:effectLst/>
                          <a:latin typeface="Century Gothic" panose="020B0502020202020204" pitchFamily="34" charset="0"/>
                        </a:rPr>
                        <a:t>infrogramas</a:t>
                      </a:r>
                      <a:r>
                        <a:rPr lang="es-ES" sz="900" b="1" i="0" u="none" strike="noStrike" dirty="0">
                          <a:solidFill>
                            <a:srgbClr val="10253F"/>
                          </a:solidFill>
                          <a:effectLst/>
                          <a:latin typeface="Century Gothic" panose="020B0502020202020204" pitchFamily="34" charset="0"/>
                        </a:rPr>
                        <a:t> </a:t>
                      </a:r>
                      <a:endParaRPr lang="es-ES" sz="900" dirty="0">
                        <a:effectLst/>
                      </a:endParaRPr>
                    </a:p>
                    <a:p>
                      <a:pPr fontAlgn="t"/>
                      <a:br>
                        <a:rPr lang="es-ES" sz="900" dirty="0">
                          <a:effectLst/>
                        </a:rPr>
                      </a:br>
                      <a:endParaRPr lang="es-ES" sz="900" dirty="0">
                        <a:effectLst/>
                      </a:endParaRPr>
                    </a:p>
                  </a:txBody>
                  <a:tcPr marL="30101" marR="30101" marT="30101" marB="301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557626"/>
                  </a:ext>
                </a:extLst>
              </a:tr>
            </a:tbl>
          </a:graphicData>
        </a:graphic>
      </p:graphicFrame>
      <p:sp>
        <p:nvSpPr>
          <p:cNvPr id="5" name="Rectangle 1">
            <a:extLst>
              <a:ext uri="{FF2B5EF4-FFF2-40B4-BE49-F238E27FC236}">
                <a16:creationId xmlns:a16="http://schemas.microsoft.com/office/drawing/2014/main" id="{B323D5B3-E795-4FCE-BE0A-8452C23213C8}"/>
              </a:ext>
            </a:extLst>
          </p:cNvPr>
          <p:cNvSpPr>
            <a:spLocks noChangeArrowheads="1"/>
          </p:cNvSpPr>
          <p:nvPr/>
        </p:nvSpPr>
        <p:spPr bwMode="auto">
          <a:xfrm>
            <a:off x="403225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500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0FB1C972-243D-4FE7-8D20-BDC4961EDE30}"/>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62EEC710-E626-4666-813C-EFA146EF3DAC}"/>
              </a:ext>
            </a:extLst>
          </p:cNvPr>
          <p:cNvSpPr>
            <a:spLocks noGrp="1"/>
          </p:cNvSpPr>
          <p:nvPr>
            <p:ph type="sldNum" sz="quarter" idx="12"/>
          </p:nvPr>
        </p:nvSpPr>
        <p:spPr/>
        <p:txBody>
          <a:bodyPr/>
          <a:lstStyle/>
          <a:p>
            <a:fld id="{6003A4DE-F395-41D8-AE1A-030530CBC762}" type="slidenum">
              <a:rPr lang="es-ES" smtClean="0"/>
              <a:t>33</a:t>
            </a:fld>
            <a:endParaRPr lang="es-ES"/>
          </a:p>
        </p:txBody>
      </p:sp>
      <p:sp>
        <p:nvSpPr>
          <p:cNvPr id="6" name="Rectángulo 5">
            <a:extLst>
              <a:ext uri="{FF2B5EF4-FFF2-40B4-BE49-F238E27FC236}">
                <a16:creationId xmlns:a16="http://schemas.microsoft.com/office/drawing/2014/main" id="{947F8111-26B1-43FA-8943-3EDF68EC2F44}"/>
              </a:ext>
            </a:extLst>
          </p:cNvPr>
          <p:cNvSpPr/>
          <p:nvPr/>
        </p:nvSpPr>
        <p:spPr>
          <a:xfrm>
            <a:off x="1564105" y="2100431"/>
            <a:ext cx="8999621" cy="4411464"/>
          </a:xfrm>
          <a:prstGeom prst="rect">
            <a:avLst/>
          </a:prstGeom>
        </p:spPr>
        <p:txBody>
          <a:bodyPr wrap="square">
            <a:spAutoFit/>
          </a:bodyPr>
          <a:lstStyle/>
          <a:p>
            <a:pPr marL="457200" algn="ctr"/>
            <a:r>
              <a:rPr lang="es-ES" sz="2400" b="1" dirty="0">
                <a:solidFill>
                  <a:srgbClr val="CC4125"/>
                </a:solidFill>
                <a:latin typeface="Century Gothic" panose="020B0502020202020204" pitchFamily="34" charset="0"/>
              </a:rPr>
              <a:t>Estructura Inicial de Planeación</a:t>
            </a:r>
            <a:endParaRPr lang="es-ES" sz="2400" dirty="0"/>
          </a:p>
          <a:p>
            <a:pPr marL="457200" algn="ctr"/>
            <a:r>
              <a:rPr lang="es-ES" sz="2400" b="1" dirty="0">
                <a:solidFill>
                  <a:srgbClr val="1C4587"/>
                </a:solidFill>
                <a:latin typeface="Century Gothic" panose="020B0502020202020204" pitchFamily="34" charset="0"/>
              </a:rPr>
              <a:t>Elaboración del Proyecto </a:t>
            </a:r>
            <a:r>
              <a:rPr lang="es-ES" sz="2400" b="1" dirty="0">
                <a:solidFill>
                  <a:srgbClr val="FF0000"/>
                </a:solidFill>
                <a:latin typeface="Century Gothic" panose="020B0502020202020204" pitchFamily="34" charset="0"/>
              </a:rPr>
              <a:t> (Producto 8)</a:t>
            </a:r>
            <a:endParaRPr lang="es-ES" sz="2400" dirty="0"/>
          </a:p>
          <a:p>
            <a:pPr marR="114300">
              <a:spcBef>
                <a:spcPts val="370"/>
              </a:spcBef>
            </a:pPr>
            <a:br>
              <a:rPr lang="es-ES" sz="2400" dirty="0"/>
            </a:br>
            <a:r>
              <a:rPr lang="es-ES" sz="2400" b="1" dirty="0">
                <a:solidFill>
                  <a:srgbClr val="1C4587"/>
                </a:solidFill>
                <a:latin typeface="Century Gothic" panose="020B0502020202020204" pitchFamily="34" charset="0"/>
              </a:rPr>
              <a:t>Nombre del proyecto: </a:t>
            </a:r>
            <a:r>
              <a:rPr lang="es-ES" sz="2400" b="1" u="sng" dirty="0">
                <a:solidFill>
                  <a:srgbClr val="1C4587"/>
                </a:solidFill>
                <a:latin typeface="Century Gothic" panose="020B0502020202020204" pitchFamily="34" charset="0"/>
              </a:rPr>
              <a:t>El tatuaje y su uso generalizado entre los jóvenes  en la actualidad</a:t>
            </a:r>
            <a:endParaRPr lang="es-ES" sz="2400" dirty="0"/>
          </a:p>
          <a:p>
            <a:pPr marR="114300">
              <a:spcBef>
                <a:spcPts val="370"/>
              </a:spcBef>
            </a:pPr>
            <a:r>
              <a:rPr lang="es-ES" sz="2400" b="1" dirty="0">
                <a:solidFill>
                  <a:srgbClr val="1C4587"/>
                </a:solidFill>
                <a:latin typeface="Century Gothic" panose="020B0502020202020204" pitchFamily="34" charset="0"/>
              </a:rPr>
              <a:t>Nombre de los profesores participantes y asignaturas</a:t>
            </a:r>
            <a:r>
              <a:rPr lang="es-ES" sz="2400" b="1" dirty="0">
                <a:solidFill>
                  <a:srgbClr val="1F497D"/>
                </a:solidFill>
                <a:latin typeface="Century Gothic" panose="020B0502020202020204" pitchFamily="34" charset="0"/>
              </a:rPr>
              <a:t>.</a:t>
            </a:r>
            <a:endParaRPr lang="es-ES" sz="2400" dirty="0"/>
          </a:p>
          <a:p>
            <a:pPr marR="114300">
              <a:spcBef>
                <a:spcPts val="370"/>
              </a:spcBef>
            </a:pPr>
            <a:r>
              <a:rPr lang="es-ES" sz="2400" b="1" dirty="0">
                <a:solidFill>
                  <a:srgbClr val="1F497D"/>
                </a:solidFill>
                <a:latin typeface="Century Gothic" panose="020B0502020202020204" pitchFamily="34" charset="0"/>
              </a:rPr>
              <a:t>Alejandro Ávila Música II</a:t>
            </a:r>
            <a:endParaRPr lang="es-ES" sz="2400" dirty="0"/>
          </a:p>
          <a:p>
            <a:pPr marR="114300">
              <a:spcBef>
                <a:spcPts val="370"/>
              </a:spcBef>
            </a:pPr>
            <a:r>
              <a:rPr lang="es-ES" sz="2400" b="1" dirty="0">
                <a:solidFill>
                  <a:srgbClr val="1F497D"/>
                </a:solidFill>
                <a:latin typeface="Century Gothic" panose="020B0502020202020204" pitchFamily="34" charset="0"/>
              </a:rPr>
              <a:t>Carlos Alberto López Villegas, Historia de México</a:t>
            </a:r>
            <a:endParaRPr lang="es-ES" sz="2400" dirty="0"/>
          </a:p>
          <a:p>
            <a:pPr marR="114300">
              <a:spcBef>
                <a:spcPts val="370"/>
              </a:spcBef>
            </a:pPr>
            <a:r>
              <a:rPr lang="es-ES" sz="2400" b="1" dirty="0">
                <a:solidFill>
                  <a:srgbClr val="1F497D"/>
                </a:solidFill>
                <a:latin typeface="Century Gothic" panose="020B0502020202020204" pitchFamily="34" charset="0"/>
              </a:rPr>
              <a:t>Miguel Alejandro Vite Martínez Literatura Universal</a:t>
            </a:r>
            <a:endParaRPr lang="es-ES" sz="2400" dirty="0"/>
          </a:p>
          <a:p>
            <a:br>
              <a:rPr lang="es-ES" sz="2400" dirty="0"/>
            </a:br>
            <a:endParaRPr lang="es-ES" sz="2400" dirty="0"/>
          </a:p>
        </p:txBody>
      </p:sp>
    </p:spTree>
    <p:extLst>
      <p:ext uri="{BB962C8B-B14F-4D97-AF65-F5344CB8AC3E}">
        <p14:creationId xmlns:p14="http://schemas.microsoft.com/office/powerpoint/2010/main" val="2717335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9483FDE3-2A8D-483D-A164-B63B883E2D6C}"/>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21B9D528-A769-4A78-8B02-469CE7CDCE85}"/>
              </a:ext>
            </a:extLst>
          </p:cNvPr>
          <p:cNvSpPr>
            <a:spLocks noGrp="1"/>
          </p:cNvSpPr>
          <p:nvPr>
            <p:ph type="sldNum" sz="quarter" idx="12"/>
          </p:nvPr>
        </p:nvSpPr>
        <p:spPr/>
        <p:txBody>
          <a:bodyPr/>
          <a:lstStyle/>
          <a:p>
            <a:fld id="{6003A4DE-F395-41D8-AE1A-030530CBC762}" type="slidenum">
              <a:rPr lang="es-ES" smtClean="0"/>
              <a:t>34</a:t>
            </a:fld>
            <a:endParaRPr lang="es-ES"/>
          </a:p>
        </p:txBody>
      </p:sp>
      <p:sp>
        <p:nvSpPr>
          <p:cNvPr id="4" name="Rectángulo 3">
            <a:extLst>
              <a:ext uri="{FF2B5EF4-FFF2-40B4-BE49-F238E27FC236}">
                <a16:creationId xmlns:a16="http://schemas.microsoft.com/office/drawing/2014/main" id="{4B893CF6-5264-4435-BCB6-20E6AA177D1D}"/>
              </a:ext>
            </a:extLst>
          </p:cNvPr>
          <p:cNvSpPr/>
          <p:nvPr/>
        </p:nvSpPr>
        <p:spPr>
          <a:xfrm>
            <a:off x="1552074" y="1931154"/>
            <a:ext cx="9252284" cy="4903907"/>
          </a:xfrm>
          <a:prstGeom prst="rect">
            <a:avLst/>
          </a:prstGeom>
        </p:spPr>
        <p:txBody>
          <a:bodyPr wrap="square">
            <a:spAutoFit/>
          </a:bodyPr>
          <a:lstStyle/>
          <a:p>
            <a:pPr algn="just"/>
            <a:r>
              <a:rPr lang="es-ES" b="1" dirty="0">
                <a:solidFill>
                  <a:srgbClr val="1C4587"/>
                </a:solidFill>
                <a:latin typeface="Century Gothic" panose="020B0502020202020204" pitchFamily="34" charset="0"/>
              </a:rPr>
              <a:t>Introducción y/o justificación del proyecto.</a:t>
            </a:r>
            <a:endParaRPr lang="es-ES" dirty="0"/>
          </a:p>
          <a:p>
            <a:pPr marR="114300">
              <a:spcBef>
                <a:spcPts val="370"/>
              </a:spcBef>
            </a:pPr>
            <a:br>
              <a:rPr lang="es-ES" dirty="0"/>
            </a:br>
            <a:br>
              <a:rPr lang="es-ES" dirty="0"/>
            </a:br>
            <a:r>
              <a:rPr lang="es-ES" dirty="0">
                <a:solidFill>
                  <a:srgbClr val="000000"/>
                </a:solidFill>
                <a:latin typeface="Century Gothic" panose="020B0502020202020204" pitchFamily="34" charset="0"/>
              </a:rPr>
              <a:t>El tatuaje tiene una trascendencia cultural a lo largo de la historia, sus orígenes se remontan a las sociedades Precolombinas, al antiguo Egipto, a las culturas del cercano y lejano oriente. Su práctica tenía un simbolismo que otorgaba estatus a quien los portaba. Es decir, estaban cargados de un simbolismo profundo y cumplían una función social, determinar el rango del portador dentro de determinado grupo. </a:t>
            </a:r>
            <a:endParaRPr lang="es-ES" dirty="0"/>
          </a:p>
          <a:p>
            <a:pPr marR="114300">
              <a:spcBef>
                <a:spcPts val="370"/>
              </a:spcBef>
            </a:pPr>
            <a:r>
              <a:rPr lang="es-ES" dirty="0">
                <a:solidFill>
                  <a:srgbClr val="000000"/>
                </a:solidFill>
                <a:latin typeface="Century Gothic" panose="020B0502020202020204" pitchFamily="34" charset="0"/>
              </a:rPr>
              <a:t>En la actualidad el tatuaje ha tenido un nuevo auge, sobre todo dentro de los jóvenes, su función social ha cambiado, y ha pasado de ser un acto simbólico-social a un acto expresión, sin embargo, de ser un acto de expresión, su uso tan generalizado lo ha desgastado para llegar a una banalización del mismo. </a:t>
            </a:r>
            <a:endParaRPr lang="es-ES" dirty="0"/>
          </a:p>
          <a:p>
            <a:endParaRPr lang="es-ES" dirty="0"/>
          </a:p>
          <a:p>
            <a:endParaRPr lang="es-ES" dirty="0"/>
          </a:p>
          <a:p>
            <a:br>
              <a:rPr lang="es-ES" dirty="0"/>
            </a:br>
            <a:endParaRPr lang="es-ES" dirty="0"/>
          </a:p>
        </p:txBody>
      </p:sp>
    </p:spTree>
    <p:extLst>
      <p:ext uri="{BB962C8B-B14F-4D97-AF65-F5344CB8AC3E}">
        <p14:creationId xmlns:p14="http://schemas.microsoft.com/office/powerpoint/2010/main" val="2865939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96CA644B-9E99-4524-89F6-F192ACA27E49}"/>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8B8E6844-0677-40A4-AB75-F1A8BF8E697E}"/>
              </a:ext>
            </a:extLst>
          </p:cNvPr>
          <p:cNvSpPr>
            <a:spLocks noGrp="1"/>
          </p:cNvSpPr>
          <p:nvPr>
            <p:ph type="sldNum" sz="quarter" idx="12"/>
          </p:nvPr>
        </p:nvSpPr>
        <p:spPr/>
        <p:txBody>
          <a:bodyPr/>
          <a:lstStyle/>
          <a:p>
            <a:fld id="{6003A4DE-F395-41D8-AE1A-030530CBC762}" type="slidenum">
              <a:rPr lang="es-ES" smtClean="0"/>
              <a:t>35</a:t>
            </a:fld>
            <a:endParaRPr lang="es-ES"/>
          </a:p>
        </p:txBody>
      </p:sp>
      <p:graphicFrame>
        <p:nvGraphicFramePr>
          <p:cNvPr id="4" name="Tabla 3">
            <a:extLst>
              <a:ext uri="{FF2B5EF4-FFF2-40B4-BE49-F238E27FC236}">
                <a16:creationId xmlns:a16="http://schemas.microsoft.com/office/drawing/2014/main" id="{6FD0D4D0-FD0C-4D68-8454-8FCDAF2A30AD}"/>
              </a:ext>
            </a:extLst>
          </p:cNvPr>
          <p:cNvGraphicFramePr>
            <a:graphicFrameLocks noGrp="1"/>
          </p:cNvGraphicFramePr>
          <p:nvPr>
            <p:extLst>
              <p:ext uri="{D42A27DB-BD31-4B8C-83A1-F6EECF244321}">
                <p14:modId xmlns:p14="http://schemas.microsoft.com/office/powerpoint/2010/main" val="3667218047"/>
              </p:ext>
            </p:extLst>
          </p:nvPr>
        </p:nvGraphicFramePr>
        <p:xfrm>
          <a:off x="890337" y="589547"/>
          <a:ext cx="9757610" cy="5216759"/>
        </p:xfrm>
        <a:graphic>
          <a:graphicData uri="http://schemas.openxmlformats.org/drawingml/2006/table">
            <a:tbl>
              <a:tblPr/>
              <a:tblGrid>
                <a:gridCol w="2314100">
                  <a:extLst>
                    <a:ext uri="{9D8B030D-6E8A-4147-A177-3AD203B41FA5}">
                      <a16:colId xmlns:a16="http://schemas.microsoft.com/office/drawing/2014/main" val="1568869724"/>
                    </a:ext>
                  </a:extLst>
                </a:gridCol>
                <a:gridCol w="2314100">
                  <a:extLst>
                    <a:ext uri="{9D8B030D-6E8A-4147-A177-3AD203B41FA5}">
                      <a16:colId xmlns:a16="http://schemas.microsoft.com/office/drawing/2014/main" val="1885516587"/>
                    </a:ext>
                  </a:extLst>
                </a:gridCol>
                <a:gridCol w="2314100">
                  <a:extLst>
                    <a:ext uri="{9D8B030D-6E8A-4147-A177-3AD203B41FA5}">
                      <a16:colId xmlns:a16="http://schemas.microsoft.com/office/drawing/2014/main" val="1617624905"/>
                    </a:ext>
                  </a:extLst>
                </a:gridCol>
                <a:gridCol w="2815310">
                  <a:extLst>
                    <a:ext uri="{9D8B030D-6E8A-4147-A177-3AD203B41FA5}">
                      <a16:colId xmlns:a16="http://schemas.microsoft.com/office/drawing/2014/main" val="3236948890"/>
                    </a:ext>
                  </a:extLst>
                </a:gridCol>
              </a:tblGrid>
              <a:tr h="1679521">
                <a:tc>
                  <a:txBody>
                    <a:bodyPr/>
                    <a:lstStyle/>
                    <a:p>
                      <a:pPr algn="ctr" rtl="0" fontAlgn="t">
                        <a:spcBef>
                          <a:spcPts val="0"/>
                        </a:spcBef>
                        <a:spcAft>
                          <a:spcPts val="0"/>
                        </a:spcAft>
                      </a:pPr>
                      <a:r>
                        <a:rPr lang="es-ES" sz="1400" b="1" i="0" u="none" strike="noStrike">
                          <a:solidFill>
                            <a:srgbClr val="1C4587"/>
                          </a:solidFill>
                          <a:effectLst/>
                          <a:latin typeface="Century Gothic" panose="020B0502020202020204" pitchFamily="34" charset="0"/>
                        </a:rPr>
                        <a:t>Dar explicación</a:t>
                      </a:r>
                      <a:endParaRPr lang="es-ES" sz="1400">
                        <a:effectLst/>
                      </a:endParaRPr>
                    </a:p>
                    <a:p>
                      <a:pPr algn="ctr" rtl="0" fontAlgn="t">
                        <a:spcBef>
                          <a:spcPts val="0"/>
                        </a:spcBef>
                        <a:spcAft>
                          <a:spcPts val="0"/>
                        </a:spcAft>
                      </a:pPr>
                      <a:r>
                        <a:rPr lang="es-ES" sz="1400" b="0" i="0" u="none" strike="noStrike">
                          <a:solidFill>
                            <a:srgbClr val="1C4587"/>
                          </a:solidFill>
                          <a:effectLst/>
                          <a:latin typeface="Century Gothic" panose="020B0502020202020204" pitchFamily="34" charset="0"/>
                        </a:rPr>
                        <a:t>¿Por qué algo es cómo es?</a:t>
                      </a:r>
                      <a:endParaRPr lang="es-ES" sz="1400">
                        <a:effectLst/>
                      </a:endParaRPr>
                    </a:p>
                    <a:p>
                      <a:pPr algn="ctr" rtl="0" fontAlgn="t">
                        <a:spcBef>
                          <a:spcPts val="0"/>
                        </a:spcBef>
                        <a:spcAft>
                          <a:spcPts val="0"/>
                        </a:spcAft>
                      </a:pPr>
                      <a:r>
                        <a:rPr lang="es-ES" sz="1400" b="0" i="0" u="none" strike="noStrike">
                          <a:solidFill>
                            <a:srgbClr val="1C4587"/>
                          </a:solidFill>
                          <a:effectLst/>
                          <a:latin typeface="Century Gothic" panose="020B0502020202020204" pitchFamily="34" charset="0"/>
                        </a:rPr>
                        <a:t>Determinar las razones que generan el problema o la situación.</a:t>
                      </a:r>
                      <a:endParaRPr lang="es-ES" sz="1400">
                        <a:effectLst/>
                      </a:endParaRPr>
                    </a:p>
                  </a:txBody>
                  <a:tcPr marL="61739" marR="61739" marT="61739" marB="61739">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ES" sz="1400" b="1" i="0" u="none" strike="noStrike">
                          <a:solidFill>
                            <a:srgbClr val="1C4587"/>
                          </a:solidFill>
                          <a:effectLst/>
                          <a:latin typeface="Century Gothic" panose="020B0502020202020204" pitchFamily="34" charset="0"/>
                        </a:rPr>
                        <a:t>Resolver un problema</a:t>
                      </a:r>
                      <a:endParaRPr lang="es-ES" sz="1400">
                        <a:effectLst/>
                      </a:endParaRPr>
                    </a:p>
                    <a:p>
                      <a:pPr algn="ctr" rtl="0" fontAlgn="t">
                        <a:spcBef>
                          <a:spcPts val="0"/>
                        </a:spcBef>
                        <a:spcAft>
                          <a:spcPts val="0"/>
                        </a:spcAft>
                      </a:pPr>
                      <a:r>
                        <a:rPr lang="es-ES" sz="1400" b="0" i="0" u="none" strike="noStrike">
                          <a:solidFill>
                            <a:srgbClr val="1C4587"/>
                          </a:solidFill>
                          <a:effectLst/>
                          <a:latin typeface="Century Gothic" panose="020B0502020202020204" pitchFamily="34" charset="0"/>
                        </a:rPr>
                        <a:t>Explicar de manera detallada cómo se puede abordar y/o solucionar el problema.</a:t>
                      </a:r>
                      <a:endParaRPr lang="es-ES" sz="1400">
                        <a:effectLst/>
                      </a:endParaRPr>
                    </a:p>
                    <a:p>
                      <a:pPr fontAlgn="t"/>
                      <a:br>
                        <a:rPr lang="es-ES" sz="1400">
                          <a:effectLst/>
                        </a:rPr>
                      </a:br>
                      <a:endParaRPr lang="es-ES" sz="1400">
                        <a:effectLst/>
                      </a:endParaRPr>
                    </a:p>
                  </a:txBody>
                  <a:tcPr marL="61739" marR="61739" marT="61739" marB="61739">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ES" sz="1400" b="1" i="0" u="none" strike="noStrike">
                          <a:solidFill>
                            <a:srgbClr val="1C4587"/>
                          </a:solidFill>
                          <a:effectLst/>
                          <a:latin typeface="Century Gothic" panose="020B0502020202020204" pitchFamily="34" charset="0"/>
                        </a:rPr>
                        <a:t>Hacer más eficiente o mejorar algo</a:t>
                      </a:r>
                      <a:endParaRPr lang="es-ES" sz="1400">
                        <a:effectLst/>
                      </a:endParaRPr>
                    </a:p>
                    <a:p>
                      <a:pPr algn="ctr" rtl="0" fontAlgn="t">
                        <a:spcBef>
                          <a:spcPts val="0"/>
                        </a:spcBef>
                        <a:spcAft>
                          <a:spcPts val="0"/>
                        </a:spcAft>
                      </a:pPr>
                      <a:r>
                        <a:rPr lang="es-ES" sz="1400" b="0" i="0" u="none" strike="noStrike">
                          <a:solidFill>
                            <a:srgbClr val="1C4587"/>
                          </a:solidFill>
                          <a:effectLst/>
                          <a:latin typeface="Century Gothic" panose="020B0502020202020204" pitchFamily="34" charset="0"/>
                        </a:rPr>
                        <a:t>¿De qué manera se pueden optimizar los procesos para alcanzar el objetivo propuesto?</a:t>
                      </a:r>
                      <a:endParaRPr lang="es-ES" sz="1400">
                        <a:effectLst/>
                      </a:endParaRPr>
                    </a:p>
                  </a:txBody>
                  <a:tcPr marL="61739" marR="61739" marT="61739" marB="61739">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ES" sz="1400" b="1" i="0" u="none" strike="noStrike">
                          <a:solidFill>
                            <a:srgbClr val="1C4587"/>
                          </a:solidFill>
                          <a:effectLst/>
                          <a:latin typeface="Century Gothic" panose="020B0502020202020204" pitchFamily="34" charset="0"/>
                        </a:rPr>
                        <a:t>Inventar, innovar, diseñar o crear algo nuevo</a:t>
                      </a:r>
                      <a:endParaRPr lang="es-ES" sz="1400">
                        <a:effectLst/>
                      </a:endParaRPr>
                    </a:p>
                    <a:p>
                      <a:pPr algn="ctr" rtl="0" fontAlgn="t">
                        <a:spcBef>
                          <a:spcPts val="0"/>
                        </a:spcBef>
                        <a:spcAft>
                          <a:spcPts val="0"/>
                        </a:spcAft>
                      </a:pPr>
                      <a:r>
                        <a:rPr lang="es-ES" sz="1400" b="0" i="0" u="none" strike="noStrike">
                          <a:solidFill>
                            <a:srgbClr val="1C4587"/>
                          </a:solidFill>
                          <a:effectLst/>
                          <a:latin typeface="Century Gothic" panose="020B0502020202020204" pitchFamily="34" charset="0"/>
                        </a:rPr>
                        <a:t>¿Cómo podría ser diferente?</a:t>
                      </a:r>
                      <a:endParaRPr lang="es-ES" sz="1400">
                        <a:effectLst/>
                      </a:endParaRPr>
                    </a:p>
                    <a:p>
                      <a:pPr algn="ctr" rtl="0" fontAlgn="t">
                        <a:spcBef>
                          <a:spcPts val="0"/>
                        </a:spcBef>
                        <a:spcAft>
                          <a:spcPts val="0"/>
                        </a:spcAft>
                      </a:pPr>
                      <a:r>
                        <a:rPr lang="es-ES" sz="1400" b="0" i="0" u="none" strike="noStrike">
                          <a:solidFill>
                            <a:srgbClr val="1C4587"/>
                          </a:solidFill>
                          <a:effectLst/>
                          <a:latin typeface="Century Gothic" panose="020B0502020202020204" pitchFamily="34" charset="0"/>
                        </a:rPr>
                        <a:t>¿Qué nuevo producto o propuesta puedo hacer?</a:t>
                      </a:r>
                      <a:endParaRPr lang="es-ES" sz="1400">
                        <a:effectLst/>
                      </a:endParaRPr>
                    </a:p>
                  </a:txBody>
                  <a:tcPr marL="61739" marR="61739" marT="61739" marB="61739">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172648127"/>
                  </a:ext>
                </a:extLst>
              </a:tr>
              <a:tr h="3289521">
                <a:tc>
                  <a:txBody>
                    <a:bodyPr/>
                    <a:lstStyle/>
                    <a:p>
                      <a:pPr rtl="0" fontAlgn="t">
                        <a:spcBef>
                          <a:spcPts val="0"/>
                        </a:spcBef>
                        <a:spcAft>
                          <a:spcPts val="0"/>
                        </a:spcAft>
                      </a:pPr>
                      <a:br>
                        <a:rPr lang="es-ES" sz="1400" dirty="0">
                          <a:effectLst/>
                        </a:rPr>
                      </a:br>
                      <a:r>
                        <a:rPr lang="es-ES" sz="1400" b="0" i="0" u="none" strike="noStrike" dirty="0">
                          <a:solidFill>
                            <a:srgbClr val="000000"/>
                          </a:solidFill>
                          <a:effectLst/>
                          <a:latin typeface="Century Gothic" panose="020B0502020202020204" pitchFamily="34" charset="0"/>
                        </a:rPr>
                        <a:t>El proyecto tiene la finalidad de explicar un fenómeno actual dentro de los jóvenes. El imperativo personal de tatuarse a una edad tan temprana. Sensibilizar su uso generalizado y explicarlo dentro de su contexto cultural y la importancia de los mismos a través de la historia. </a:t>
                      </a:r>
                      <a:endParaRPr lang="es-ES" sz="1400" dirty="0">
                        <a:effectLst/>
                      </a:endParaRPr>
                    </a:p>
                    <a:p>
                      <a:pPr fontAlgn="t"/>
                      <a:br>
                        <a:rPr lang="es-ES" sz="1400" dirty="0">
                          <a:effectLst/>
                        </a:rPr>
                      </a:br>
                      <a:endParaRPr lang="es-ES" sz="1400" dirty="0">
                        <a:effectLst/>
                      </a:endParaRPr>
                    </a:p>
                  </a:txBody>
                  <a:tcPr marL="61739" marR="61739" marT="61739" marB="61739">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fontAlgn="t"/>
                      <a:br>
                        <a:rPr lang="es-ES" sz="1400" dirty="0">
                          <a:effectLst/>
                        </a:rPr>
                      </a:br>
                      <a:endParaRPr lang="es-ES" sz="1400" dirty="0">
                        <a:effectLst/>
                      </a:endParaRPr>
                    </a:p>
                  </a:txBody>
                  <a:tcPr marL="61739" marR="61739" marT="61739" marB="61739">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fontAlgn="t"/>
                      <a:br>
                        <a:rPr lang="es-ES" sz="1400" dirty="0">
                          <a:effectLst/>
                        </a:rPr>
                      </a:br>
                      <a:endParaRPr lang="es-ES" sz="1400" dirty="0">
                        <a:effectLst/>
                      </a:endParaRPr>
                    </a:p>
                  </a:txBody>
                  <a:tcPr marL="61739" marR="61739" marT="61739" marB="61739">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fontAlgn="t"/>
                      <a:br>
                        <a:rPr lang="es-ES" sz="1400" dirty="0">
                          <a:effectLst/>
                        </a:rPr>
                      </a:br>
                      <a:br>
                        <a:rPr lang="es-ES" sz="1400" dirty="0">
                          <a:effectLst/>
                        </a:rPr>
                      </a:br>
                      <a:br>
                        <a:rPr lang="es-ES" sz="1400" dirty="0">
                          <a:effectLst/>
                        </a:rPr>
                      </a:br>
                      <a:endParaRPr lang="es-ES" sz="1400" dirty="0">
                        <a:effectLst/>
                      </a:endParaRPr>
                    </a:p>
                  </a:txBody>
                  <a:tcPr marL="61739" marR="61739" marT="61739" marB="61739">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867254877"/>
                  </a:ext>
                </a:extLst>
              </a:tr>
            </a:tbl>
          </a:graphicData>
        </a:graphic>
      </p:graphicFrame>
      <p:sp>
        <p:nvSpPr>
          <p:cNvPr id="5" name="Rectangle 1">
            <a:extLst>
              <a:ext uri="{FF2B5EF4-FFF2-40B4-BE49-F238E27FC236}">
                <a16:creationId xmlns:a16="http://schemas.microsoft.com/office/drawing/2014/main" id="{AD6546C5-19E0-4C43-ADB8-3D1FB9D41A47}"/>
              </a:ext>
            </a:extLst>
          </p:cNvPr>
          <p:cNvSpPr>
            <a:spLocks noChangeArrowheads="1"/>
          </p:cNvSpPr>
          <p:nvPr/>
        </p:nvSpPr>
        <p:spPr bwMode="auto">
          <a:xfrm>
            <a:off x="1858963" y="1766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8463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026AD3F8-7571-4A60-89CA-1A488ADD87C8}"/>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B9778A24-0368-4342-A135-D07EE9F7188C}"/>
              </a:ext>
            </a:extLst>
          </p:cNvPr>
          <p:cNvSpPr>
            <a:spLocks noGrp="1"/>
          </p:cNvSpPr>
          <p:nvPr>
            <p:ph type="sldNum" sz="quarter" idx="12"/>
          </p:nvPr>
        </p:nvSpPr>
        <p:spPr/>
        <p:txBody>
          <a:bodyPr/>
          <a:lstStyle/>
          <a:p>
            <a:fld id="{6003A4DE-F395-41D8-AE1A-030530CBC762}" type="slidenum">
              <a:rPr lang="es-ES" smtClean="0"/>
              <a:t>36</a:t>
            </a:fld>
            <a:endParaRPr lang="es-ES"/>
          </a:p>
        </p:txBody>
      </p:sp>
      <p:sp>
        <p:nvSpPr>
          <p:cNvPr id="4" name="Rectángulo 3">
            <a:extLst>
              <a:ext uri="{FF2B5EF4-FFF2-40B4-BE49-F238E27FC236}">
                <a16:creationId xmlns:a16="http://schemas.microsoft.com/office/drawing/2014/main" id="{08229393-154D-42E5-AC3E-C7D133B3CEEB}"/>
              </a:ext>
            </a:extLst>
          </p:cNvPr>
          <p:cNvSpPr/>
          <p:nvPr/>
        </p:nvSpPr>
        <p:spPr>
          <a:xfrm>
            <a:off x="409074" y="1279693"/>
            <a:ext cx="9577137" cy="4021614"/>
          </a:xfrm>
          <a:prstGeom prst="rect">
            <a:avLst/>
          </a:prstGeom>
        </p:spPr>
        <p:txBody>
          <a:bodyPr wrap="square">
            <a:spAutoFit/>
          </a:bodyPr>
          <a:lstStyle/>
          <a:p>
            <a:pPr algn="just"/>
            <a:r>
              <a:rPr lang="es-ES" b="1" dirty="0">
                <a:solidFill>
                  <a:srgbClr val="1C4587"/>
                </a:solidFill>
                <a:latin typeface="Century Gothic" panose="020B0502020202020204" pitchFamily="34" charset="0"/>
              </a:rPr>
              <a:t>III. Objetivo general del proyecto. </a:t>
            </a:r>
            <a:r>
              <a:rPr lang="es-ES" dirty="0">
                <a:solidFill>
                  <a:srgbClr val="1C4587"/>
                </a:solidFill>
                <a:latin typeface="Century Gothic" panose="020B0502020202020204" pitchFamily="34" charset="0"/>
              </a:rPr>
              <a:t>Tomar en cuenta todas las asignaturas  involucradas.</a:t>
            </a:r>
            <a:endParaRPr lang="es-ES" dirty="0"/>
          </a:p>
          <a:p>
            <a:pPr marR="114300" algn="just">
              <a:spcBef>
                <a:spcPts val="370"/>
              </a:spcBef>
            </a:pPr>
            <a:br>
              <a:rPr lang="es-ES" dirty="0"/>
            </a:br>
            <a:br>
              <a:rPr lang="es-ES" dirty="0"/>
            </a:br>
            <a:r>
              <a:rPr lang="es-ES" dirty="0">
                <a:solidFill>
                  <a:srgbClr val="000000"/>
                </a:solidFill>
                <a:latin typeface="Century Gothic" panose="020B0502020202020204" pitchFamily="34" charset="0"/>
              </a:rPr>
              <a:t>El propósito rector del proyecto es sensibilizar a los jóvenes acerca de tomar una decisión tan compleja en una edad prematura. Que se percaten de las implicaciones de realizarse un tatuaje. En primera instancia, las de salud, la posibilidad de contraer una enfermedad. La discriminación que pueden tener en un futuro, sobre todo en el ámbito laboral. Por último, el nivel personal; los gustos cambian, su percepción del mundo y su persona también, lo mudable en los gustos y lo que implica tener un tatuaje que se aleje de su nueva percepción del mundo.</a:t>
            </a:r>
            <a:endParaRPr lang="es-ES" dirty="0"/>
          </a:p>
          <a:p>
            <a:br>
              <a:rPr lang="es-ES" dirty="0"/>
            </a:br>
            <a:endParaRPr lang="es-ES" dirty="0"/>
          </a:p>
        </p:txBody>
      </p:sp>
    </p:spTree>
    <p:extLst>
      <p:ext uri="{BB962C8B-B14F-4D97-AF65-F5344CB8AC3E}">
        <p14:creationId xmlns:p14="http://schemas.microsoft.com/office/powerpoint/2010/main" val="2375365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D40465DD-DA32-4557-8535-5F85479A6057}"/>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6E3BDE95-734B-4032-91DF-6F24D701F41B}"/>
              </a:ext>
            </a:extLst>
          </p:cNvPr>
          <p:cNvSpPr>
            <a:spLocks noGrp="1"/>
          </p:cNvSpPr>
          <p:nvPr>
            <p:ph type="sldNum" sz="quarter" idx="12"/>
          </p:nvPr>
        </p:nvSpPr>
        <p:spPr/>
        <p:txBody>
          <a:bodyPr/>
          <a:lstStyle/>
          <a:p>
            <a:fld id="{6003A4DE-F395-41D8-AE1A-030530CBC762}" type="slidenum">
              <a:rPr lang="es-ES" smtClean="0"/>
              <a:t>37</a:t>
            </a:fld>
            <a:endParaRPr lang="es-ES"/>
          </a:p>
        </p:txBody>
      </p:sp>
      <p:graphicFrame>
        <p:nvGraphicFramePr>
          <p:cNvPr id="4" name="Tabla 3">
            <a:extLst>
              <a:ext uri="{FF2B5EF4-FFF2-40B4-BE49-F238E27FC236}">
                <a16:creationId xmlns:a16="http://schemas.microsoft.com/office/drawing/2014/main" id="{BC95B5D9-19E0-4A56-ABF3-B3B1314BF8A9}"/>
              </a:ext>
            </a:extLst>
          </p:cNvPr>
          <p:cNvGraphicFramePr>
            <a:graphicFrameLocks noGrp="1"/>
          </p:cNvGraphicFramePr>
          <p:nvPr>
            <p:extLst>
              <p:ext uri="{D42A27DB-BD31-4B8C-83A1-F6EECF244321}">
                <p14:modId xmlns:p14="http://schemas.microsoft.com/office/powerpoint/2010/main" val="2690049231"/>
              </p:ext>
            </p:extLst>
          </p:nvPr>
        </p:nvGraphicFramePr>
        <p:xfrm>
          <a:off x="854242" y="709863"/>
          <a:ext cx="9889957" cy="3292225"/>
        </p:xfrm>
        <a:graphic>
          <a:graphicData uri="http://schemas.openxmlformats.org/drawingml/2006/table">
            <a:tbl>
              <a:tblPr/>
              <a:tblGrid>
                <a:gridCol w="2239848">
                  <a:extLst>
                    <a:ext uri="{9D8B030D-6E8A-4147-A177-3AD203B41FA5}">
                      <a16:colId xmlns:a16="http://schemas.microsoft.com/office/drawing/2014/main" val="3757854190"/>
                    </a:ext>
                  </a:extLst>
                </a:gridCol>
                <a:gridCol w="2369695">
                  <a:extLst>
                    <a:ext uri="{9D8B030D-6E8A-4147-A177-3AD203B41FA5}">
                      <a16:colId xmlns:a16="http://schemas.microsoft.com/office/drawing/2014/main" val="2359041056"/>
                    </a:ext>
                  </a:extLst>
                </a:gridCol>
                <a:gridCol w="2348053">
                  <a:extLst>
                    <a:ext uri="{9D8B030D-6E8A-4147-A177-3AD203B41FA5}">
                      <a16:colId xmlns:a16="http://schemas.microsoft.com/office/drawing/2014/main" val="3278033685"/>
                    </a:ext>
                  </a:extLst>
                </a:gridCol>
                <a:gridCol w="2932361">
                  <a:extLst>
                    <a:ext uri="{9D8B030D-6E8A-4147-A177-3AD203B41FA5}">
                      <a16:colId xmlns:a16="http://schemas.microsoft.com/office/drawing/2014/main" val="3428401831"/>
                    </a:ext>
                  </a:extLst>
                </a:gridCol>
              </a:tblGrid>
              <a:tr h="658445">
                <a:tc>
                  <a:txBody>
                    <a:bodyPr/>
                    <a:lstStyle/>
                    <a:p>
                      <a:pPr algn="ctr" rtl="0" fontAlgn="t">
                        <a:spcBef>
                          <a:spcPts val="0"/>
                        </a:spcBef>
                        <a:spcAft>
                          <a:spcPts val="0"/>
                        </a:spcAft>
                      </a:pPr>
                      <a:r>
                        <a:rPr lang="es-ES" sz="1600" b="1" i="0" u="none" strike="noStrike">
                          <a:solidFill>
                            <a:srgbClr val="1C4587"/>
                          </a:solidFill>
                          <a:effectLst/>
                          <a:latin typeface="Century Gothic" panose="020B0502020202020204" pitchFamily="34" charset="0"/>
                        </a:rPr>
                        <a:t>Disciplinas:</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ES" sz="1600" b="1" i="0" u="none" strike="noStrike">
                          <a:solidFill>
                            <a:srgbClr val="1C4587"/>
                          </a:solidFill>
                          <a:effectLst/>
                          <a:latin typeface="Century Gothic" panose="020B0502020202020204" pitchFamily="34" charset="0"/>
                        </a:rPr>
                        <a:t>Disciplina 1.Historia de México II</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ES" sz="1600" b="1" i="0" u="none" strike="noStrike">
                          <a:solidFill>
                            <a:srgbClr val="1C4587"/>
                          </a:solidFill>
                          <a:effectLst/>
                          <a:latin typeface="Century Gothic" panose="020B0502020202020204" pitchFamily="34" charset="0"/>
                        </a:rPr>
                        <a:t>Disciplina 2. </a:t>
                      </a:r>
                      <a:endParaRPr lang="es-ES" sz="1600">
                        <a:effectLst/>
                      </a:endParaRPr>
                    </a:p>
                    <a:p>
                      <a:pPr algn="ctr" rtl="0" fontAlgn="t">
                        <a:spcBef>
                          <a:spcPts val="0"/>
                        </a:spcBef>
                        <a:spcAft>
                          <a:spcPts val="0"/>
                        </a:spcAft>
                      </a:pPr>
                      <a:r>
                        <a:rPr lang="es-ES" sz="1600" b="1" i="0" u="none" strike="noStrike">
                          <a:solidFill>
                            <a:srgbClr val="1C4587"/>
                          </a:solidFill>
                          <a:effectLst/>
                          <a:latin typeface="Century Gothic" panose="020B0502020202020204" pitchFamily="34" charset="0"/>
                        </a:rPr>
                        <a:t>Música</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ES" sz="1600" b="1" i="0" u="none" strike="noStrike">
                          <a:solidFill>
                            <a:srgbClr val="1C4587"/>
                          </a:solidFill>
                          <a:effectLst/>
                          <a:latin typeface="Century Gothic" panose="020B0502020202020204" pitchFamily="34" charset="0"/>
                        </a:rPr>
                        <a:t>Disciplina 3.</a:t>
                      </a:r>
                      <a:endParaRPr lang="es-ES" sz="1600">
                        <a:effectLst/>
                      </a:endParaRPr>
                    </a:p>
                    <a:p>
                      <a:pPr algn="ctr" rtl="0" fontAlgn="t">
                        <a:spcBef>
                          <a:spcPts val="0"/>
                        </a:spcBef>
                        <a:spcAft>
                          <a:spcPts val="0"/>
                        </a:spcAft>
                      </a:pPr>
                      <a:r>
                        <a:rPr lang="es-ES" sz="1600" b="1" i="0" u="none" strike="noStrike">
                          <a:solidFill>
                            <a:srgbClr val="1C4587"/>
                          </a:solidFill>
                          <a:effectLst/>
                          <a:latin typeface="Century Gothic" panose="020B0502020202020204" pitchFamily="34" charset="0"/>
                        </a:rPr>
                        <a:t>Literatura</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988655942"/>
                  </a:ext>
                </a:extLst>
              </a:tr>
              <a:tr h="2633780">
                <a:tc>
                  <a:txBody>
                    <a:bodyPr/>
                    <a:lstStyle/>
                    <a:p>
                      <a:pPr algn="just" rtl="0" fontAlgn="t">
                        <a:spcBef>
                          <a:spcPts val="0"/>
                        </a:spcBef>
                        <a:spcAft>
                          <a:spcPts val="0"/>
                        </a:spcAft>
                      </a:pPr>
                      <a:r>
                        <a:rPr lang="es-ES" sz="1600" b="1" i="0" u="none" strike="noStrike">
                          <a:solidFill>
                            <a:srgbClr val="1C4587"/>
                          </a:solidFill>
                          <a:effectLst/>
                          <a:latin typeface="Century Gothic" panose="020B0502020202020204" pitchFamily="34" charset="0"/>
                        </a:rPr>
                        <a:t>1. Contenidos/Temas</a:t>
                      </a:r>
                      <a:endParaRPr lang="es-ES" sz="1600">
                        <a:effectLst/>
                      </a:endParaRPr>
                    </a:p>
                    <a:p>
                      <a:pPr algn="just" rtl="0" fontAlgn="t">
                        <a:spcBef>
                          <a:spcPts val="0"/>
                        </a:spcBef>
                        <a:spcAft>
                          <a:spcPts val="0"/>
                        </a:spcAft>
                      </a:pPr>
                      <a:r>
                        <a:rPr lang="es-ES" sz="1600" b="1" i="0" u="none" strike="noStrike">
                          <a:solidFill>
                            <a:srgbClr val="1C4587"/>
                          </a:solidFill>
                          <a:effectLst/>
                          <a:latin typeface="Century Gothic" panose="020B0502020202020204" pitchFamily="34" charset="0"/>
                        </a:rPr>
                        <a:t>   Involucrados</a:t>
                      </a:r>
                      <a:endParaRPr lang="es-ES" sz="1600">
                        <a:effectLst/>
                      </a:endParaRPr>
                    </a:p>
                    <a:p>
                      <a:pPr marL="180340" algn="just" rtl="0" fontAlgn="t">
                        <a:spcBef>
                          <a:spcPts val="0"/>
                        </a:spcBef>
                        <a:spcAft>
                          <a:spcPts val="0"/>
                        </a:spcAft>
                      </a:pPr>
                      <a:r>
                        <a:rPr lang="es-ES" sz="1600" b="0" i="0" u="none" strike="noStrike">
                          <a:solidFill>
                            <a:srgbClr val="1F497D"/>
                          </a:solidFill>
                          <a:effectLst/>
                          <a:latin typeface="Century Gothic" panose="020B0502020202020204" pitchFamily="34" charset="0"/>
                        </a:rPr>
                        <a:t>del  programa, que se consideran.</a:t>
                      </a:r>
                      <a:endParaRPr lang="es-ES" sz="1600">
                        <a:effectLst/>
                      </a:endParaRPr>
                    </a:p>
                    <a:p>
                      <a:pPr fontAlgn="t"/>
                      <a:br>
                        <a:rPr lang="es-ES" sz="1600">
                          <a:effectLst/>
                        </a:rPr>
                      </a:br>
                      <a:br>
                        <a:rPr lang="es-ES" sz="1600">
                          <a:effectLst/>
                        </a:rPr>
                      </a:b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a:solidFill>
                            <a:srgbClr val="000000"/>
                          </a:solidFill>
                          <a:effectLst/>
                          <a:latin typeface="Century Gothic" panose="020B0502020202020204" pitchFamily="34" charset="0"/>
                        </a:rPr>
                        <a:t>Unidad VIII. México Contemporáneo</a:t>
                      </a:r>
                      <a:endParaRPr lang="es-ES" sz="1600">
                        <a:effectLst/>
                      </a:endParaRPr>
                    </a:p>
                    <a:p>
                      <a:pPr fontAlgn="t"/>
                      <a:br>
                        <a:rPr lang="es-ES" sz="1600">
                          <a:effectLst/>
                        </a:rPr>
                      </a:br>
                      <a:br>
                        <a:rPr lang="es-ES" sz="1600">
                          <a:effectLst/>
                        </a:rPr>
                      </a:br>
                      <a:br>
                        <a:rPr lang="es-ES" sz="1600">
                          <a:effectLst/>
                        </a:rPr>
                      </a:br>
                      <a:br>
                        <a:rPr lang="es-ES" sz="1600">
                          <a:effectLst/>
                        </a:rPr>
                      </a:b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a:solidFill>
                            <a:srgbClr val="000000"/>
                          </a:solidFill>
                          <a:effectLst/>
                          <a:latin typeface="Century Gothic" panose="020B0502020202020204" pitchFamily="34" charset="0"/>
                        </a:rPr>
                        <a:t>-La música como  medio de expresión. </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 Música monódica contemporánea </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 Relación de la música contemporánea con el tatuaje </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Metodología de la investigación.</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Desarrollo de un proyecto de investigación en sus aspectos formales.  </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Utilizar Formato APA.</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Argumentación.</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Redacción.</a:t>
                      </a:r>
                      <a:endParaRPr lang="es-ES" sz="1600" dirty="0">
                        <a:effectLst/>
                      </a:endParaRPr>
                    </a:p>
                    <a:p>
                      <a:pPr fontAlgn="t"/>
                      <a:br>
                        <a:rPr lang="es-ES" sz="1600" dirty="0">
                          <a:effectLst/>
                        </a:rPr>
                      </a:br>
                      <a:endParaRPr lang="es-ES" sz="16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719809628"/>
                  </a:ext>
                </a:extLst>
              </a:tr>
            </a:tbl>
          </a:graphicData>
        </a:graphic>
      </p:graphicFrame>
      <p:sp>
        <p:nvSpPr>
          <p:cNvPr id="5" name="Rectangle 1">
            <a:extLst>
              <a:ext uri="{FF2B5EF4-FFF2-40B4-BE49-F238E27FC236}">
                <a16:creationId xmlns:a16="http://schemas.microsoft.com/office/drawing/2014/main" id="{F2B8A646-8579-4C66-AA23-B52578D36DC2}"/>
              </a:ext>
            </a:extLst>
          </p:cNvPr>
          <p:cNvSpPr>
            <a:spLocks noChangeArrowheads="1"/>
          </p:cNvSpPr>
          <p:nvPr/>
        </p:nvSpPr>
        <p:spPr bwMode="auto">
          <a:xfrm>
            <a:off x="1743075" y="2846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2218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D880044F-D3BB-4899-9C78-D161EE7D71A4}"/>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F160FE7F-0017-4159-BFA3-88D6EC8E7781}"/>
              </a:ext>
            </a:extLst>
          </p:cNvPr>
          <p:cNvSpPr>
            <a:spLocks noGrp="1"/>
          </p:cNvSpPr>
          <p:nvPr>
            <p:ph type="sldNum" sz="quarter" idx="12"/>
          </p:nvPr>
        </p:nvSpPr>
        <p:spPr/>
        <p:txBody>
          <a:bodyPr/>
          <a:lstStyle/>
          <a:p>
            <a:fld id="{6003A4DE-F395-41D8-AE1A-030530CBC762}" type="slidenum">
              <a:rPr lang="es-ES" smtClean="0"/>
              <a:t>38</a:t>
            </a:fld>
            <a:endParaRPr lang="es-ES"/>
          </a:p>
        </p:txBody>
      </p:sp>
      <p:graphicFrame>
        <p:nvGraphicFramePr>
          <p:cNvPr id="4" name="Tabla 3">
            <a:extLst>
              <a:ext uri="{FF2B5EF4-FFF2-40B4-BE49-F238E27FC236}">
                <a16:creationId xmlns:a16="http://schemas.microsoft.com/office/drawing/2014/main" id="{BC9CBF88-37BD-4049-9969-14F3CB657C5F}"/>
              </a:ext>
            </a:extLst>
          </p:cNvPr>
          <p:cNvGraphicFramePr>
            <a:graphicFrameLocks noGrp="1"/>
          </p:cNvGraphicFramePr>
          <p:nvPr>
            <p:extLst>
              <p:ext uri="{D42A27DB-BD31-4B8C-83A1-F6EECF244321}">
                <p14:modId xmlns:p14="http://schemas.microsoft.com/office/powerpoint/2010/main" val="3397920661"/>
              </p:ext>
            </p:extLst>
          </p:nvPr>
        </p:nvGraphicFramePr>
        <p:xfrm>
          <a:off x="998621" y="721894"/>
          <a:ext cx="9721517" cy="4066673"/>
        </p:xfrm>
        <a:graphic>
          <a:graphicData uri="http://schemas.openxmlformats.org/drawingml/2006/table">
            <a:tbl>
              <a:tblPr/>
              <a:tblGrid>
                <a:gridCol w="2201700">
                  <a:extLst>
                    <a:ext uri="{9D8B030D-6E8A-4147-A177-3AD203B41FA5}">
                      <a16:colId xmlns:a16="http://schemas.microsoft.com/office/drawing/2014/main" val="505710217"/>
                    </a:ext>
                  </a:extLst>
                </a:gridCol>
                <a:gridCol w="2329335">
                  <a:extLst>
                    <a:ext uri="{9D8B030D-6E8A-4147-A177-3AD203B41FA5}">
                      <a16:colId xmlns:a16="http://schemas.microsoft.com/office/drawing/2014/main" val="949997468"/>
                    </a:ext>
                  </a:extLst>
                </a:gridCol>
                <a:gridCol w="2308063">
                  <a:extLst>
                    <a:ext uri="{9D8B030D-6E8A-4147-A177-3AD203B41FA5}">
                      <a16:colId xmlns:a16="http://schemas.microsoft.com/office/drawing/2014/main" val="2851095723"/>
                    </a:ext>
                  </a:extLst>
                </a:gridCol>
                <a:gridCol w="2882419">
                  <a:extLst>
                    <a:ext uri="{9D8B030D-6E8A-4147-A177-3AD203B41FA5}">
                      <a16:colId xmlns:a16="http://schemas.microsoft.com/office/drawing/2014/main" val="3731048052"/>
                    </a:ext>
                  </a:extLst>
                </a:gridCol>
              </a:tblGrid>
              <a:tr h="4066673">
                <a:tc>
                  <a:txBody>
                    <a:bodyPr/>
                    <a:lstStyle/>
                    <a:p>
                      <a:pPr rtl="0" fontAlgn="t">
                        <a:spcBef>
                          <a:spcPts val="0"/>
                        </a:spcBef>
                        <a:spcAft>
                          <a:spcPts val="0"/>
                        </a:spcAft>
                      </a:pPr>
                      <a:r>
                        <a:rPr lang="es-ES" sz="1600" b="1" i="0" u="none" strike="noStrike">
                          <a:solidFill>
                            <a:srgbClr val="1F497D"/>
                          </a:solidFill>
                          <a:effectLst/>
                          <a:latin typeface="Century Gothic" panose="020B0502020202020204" pitchFamily="34" charset="0"/>
                        </a:rPr>
                        <a:t>2. Conceptos clave,</a:t>
                      </a:r>
                      <a:endParaRPr lang="es-ES" sz="1600">
                        <a:effectLst/>
                      </a:endParaRPr>
                    </a:p>
                    <a:p>
                      <a:pPr rtl="0" fontAlgn="t">
                        <a:spcBef>
                          <a:spcPts val="0"/>
                        </a:spcBef>
                        <a:spcAft>
                          <a:spcPts val="0"/>
                        </a:spcAft>
                      </a:pPr>
                      <a:r>
                        <a:rPr lang="es-ES" sz="1600" b="1" i="0" u="none" strike="noStrike">
                          <a:solidFill>
                            <a:srgbClr val="1F497D"/>
                          </a:solidFill>
                          <a:effectLst/>
                          <a:latin typeface="Century Gothic" panose="020B0502020202020204" pitchFamily="34" charset="0"/>
                        </a:rPr>
                        <a:t>    Trascendentales.</a:t>
                      </a:r>
                      <a:endParaRPr lang="es-ES" sz="1600">
                        <a:effectLst/>
                      </a:endParaRPr>
                    </a:p>
                    <a:p>
                      <a:pPr marL="176530" rtl="0" fontAlgn="t">
                        <a:spcBef>
                          <a:spcPts val="0"/>
                        </a:spcBef>
                        <a:spcAft>
                          <a:spcPts val="0"/>
                        </a:spcAft>
                      </a:pPr>
                      <a:r>
                        <a:rPr lang="es-ES" sz="1600" b="0" i="0" u="none" strike="noStrike">
                          <a:solidFill>
                            <a:srgbClr val="1F497D"/>
                          </a:solidFill>
                          <a:effectLst/>
                          <a:latin typeface="Century Gothic" panose="020B0502020202020204" pitchFamily="34" charset="0"/>
                        </a:rPr>
                        <a:t>Conceptos básicos que surgen  del proyecto, permiten la comprensión del mismo y  pueden ser transferibles a otros ámbitos.</a:t>
                      </a:r>
                      <a:endParaRPr lang="es-ES" sz="1600">
                        <a:effectLst/>
                      </a:endParaRPr>
                    </a:p>
                    <a:p>
                      <a:pPr marL="176530" rtl="0" fontAlgn="t">
                        <a:spcBef>
                          <a:spcPts val="0"/>
                        </a:spcBef>
                        <a:spcAft>
                          <a:spcPts val="0"/>
                        </a:spcAft>
                      </a:pPr>
                      <a:r>
                        <a:rPr lang="es-ES" sz="1600" b="0" i="0" u="none" strike="noStrike">
                          <a:solidFill>
                            <a:srgbClr val="1F497D"/>
                          </a:solidFill>
                          <a:effectLst/>
                          <a:latin typeface="Century Gothic" panose="020B0502020202020204" pitchFamily="34" charset="0"/>
                        </a:rPr>
                        <a:t>Se consideran parte de un  Glosario.</a:t>
                      </a:r>
                      <a:endParaRPr lang="es-ES" sz="1600">
                        <a:effectLst/>
                      </a:endParaRPr>
                    </a:p>
                    <a:p>
                      <a:pPr fontAlgn="t"/>
                      <a:br>
                        <a:rPr lang="es-ES" sz="1600">
                          <a:effectLst/>
                        </a:rPr>
                      </a:b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a:solidFill>
                            <a:srgbClr val="000000"/>
                          </a:solidFill>
                          <a:effectLst/>
                          <a:latin typeface="Century Gothic" panose="020B0502020202020204" pitchFamily="34" charset="0"/>
                        </a:rPr>
                        <a:t>Moda</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Historia</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Discriminación</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Salud</a:t>
                      </a:r>
                      <a:endParaRPr lang="es-ES" sz="1600">
                        <a:effectLst/>
                      </a:endParaRPr>
                    </a:p>
                    <a:p>
                      <a:pPr fontAlgn="t"/>
                      <a:br>
                        <a:rPr lang="es-ES" sz="1600">
                          <a:effectLst/>
                        </a:rPr>
                      </a:b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a:solidFill>
                            <a:srgbClr val="222222"/>
                          </a:solidFill>
                          <a:effectLst/>
                          <a:latin typeface="Century Gothic" panose="020B0502020202020204" pitchFamily="34" charset="0"/>
                        </a:rPr>
                        <a:t>- minimalismo</a:t>
                      </a:r>
                      <a:endParaRPr lang="es-ES" sz="1600">
                        <a:effectLst/>
                      </a:endParaRPr>
                    </a:p>
                    <a:p>
                      <a:pPr rtl="0" fontAlgn="t">
                        <a:spcBef>
                          <a:spcPts val="0"/>
                        </a:spcBef>
                        <a:spcAft>
                          <a:spcPts val="0"/>
                        </a:spcAft>
                      </a:pPr>
                      <a:r>
                        <a:rPr lang="es-ES" sz="1600" b="0" i="0" u="none" strike="noStrike">
                          <a:solidFill>
                            <a:srgbClr val="222222"/>
                          </a:solidFill>
                          <a:effectLst/>
                          <a:latin typeface="Century Gothic" panose="020B0502020202020204" pitchFamily="34" charset="0"/>
                        </a:rPr>
                        <a:t>- expresión </a:t>
                      </a:r>
                      <a:endParaRPr lang="es-ES" sz="1600">
                        <a:effectLst/>
                      </a:endParaRPr>
                    </a:p>
                    <a:p>
                      <a:pPr rtl="0" fontAlgn="t">
                        <a:spcBef>
                          <a:spcPts val="0"/>
                        </a:spcBef>
                        <a:spcAft>
                          <a:spcPts val="0"/>
                        </a:spcAft>
                      </a:pPr>
                      <a:r>
                        <a:rPr lang="es-ES" sz="1600" b="0" i="0" u="none" strike="noStrike">
                          <a:solidFill>
                            <a:srgbClr val="222222"/>
                          </a:solidFill>
                          <a:effectLst/>
                          <a:latin typeface="Century Gothic" panose="020B0502020202020204" pitchFamily="34" charset="0"/>
                        </a:rPr>
                        <a:t>- discriminación </a:t>
                      </a:r>
                      <a:endParaRPr lang="es-ES" sz="1600">
                        <a:effectLst/>
                      </a:endParaRPr>
                    </a:p>
                    <a:p>
                      <a:pPr rtl="0" fontAlgn="t">
                        <a:spcBef>
                          <a:spcPts val="0"/>
                        </a:spcBef>
                        <a:spcAft>
                          <a:spcPts val="0"/>
                        </a:spcAft>
                      </a:pPr>
                      <a:r>
                        <a:rPr lang="es-ES" sz="1600" b="0" i="0" u="none" strike="noStrike">
                          <a:solidFill>
                            <a:srgbClr val="222222"/>
                          </a:solidFill>
                          <a:effectLst/>
                          <a:latin typeface="Century Gothic" panose="020B0502020202020204" pitchFamily="34" charset="0"/>
                        </a:rPr>
                        <a:t>- cultura </a:t>
                      </a:r>
                      <a:endParaRPr lang="es-ES" sz="1600">
                        <a:effectLst/>
                      </a:endParaRPr>
                    </a:p>
                    <a:p>
                      <a:pPr rtl="0" fontAlgn="t">
                        <a:spcBef>
                          <a:spcPts val="0"/>
                        </a:spcBef>
                        <a:spcAft>
                          <a:spcPts val="0"/>
                        </a:spcAft>
                      </a:pPr>
                      <a:r>
                        <a:rPr lang="es-ES" sz="1600" b="0" i="0" u="none" strike="noStrike">
                          <a:solidFill>
                            <a:srgbClr val="222222"/>
                          </a:solidFill>
                          <a:effectLst/>
                          <a:latin typeface="Century Gothic" panose="020B0502020202020204" pitchFamily="34" charset="0"/>
                        </a:rPr>
                        <a:t>- moda </a:t>
                      </a:r>
                      <a:endParaRPr lang="es-ES" sz="1600">
                        <a:effectLst/>
                      </a:endParaRPr>
                    </a:p>
                    <a:p>
                      <a:pPr rtl="0" fontAlgn="t">
                        <a:spcBef>
                          <a:spcPts val="0"/>
                        </a:spcBef>
                        <a:spcAft>
                          <a:spcPts val="0"/>
                        </a:spcAft>
                      </a:pPr>
                      <a:r>
                        <a:rPr lang="es-ES" sz="1600" b="0" i="0" u="none" strike="noStrike">
                          <a:solidFill>
                            <a:srgbClr val="222222"/>
                          </a:solidFill>
                          <a:effectLst/>
                          <a:latin typeface="Century Gothic" panose="020B0502020202020204" pitchFamily="34" charset="0"/>
                        </a:rPr>
                        <a:t>- monódico</a:t>
                      </a:r>
                      <a:endParaRPr lang="es-ES" sz="1600">
                        <a:effectLst/>
                      </a:endParaRPr>
                    </a:p>
                    <a:p>
                      <a:pPr rtl="0" fontAlgn="t">
                        <a:spcBef>
                          <a:spcPts val="0"/>
                        </a:spcBef>
                        <a:spcAft>
                          <a:spcPts val="0"/>
                        </a:spcAft>
                      </a:pPr>
                      <a:r>
                        <a:rPr lang="es-ES" sz="1600" b="0" i="0" u="none" strike="noStrike">
                          <a:solidFill>
                            <a:srgbClr val="222222"/>
                          </a:solidFill>
                          <a:effectLst/>
                          <a:latin typeface="Century Gothic" panose="020B0502020202020204" pitchFamily="34" charset="0"/>
                        </a:rPr>
                        <a:t>- contemporáneo</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Entender y profundizar en conceptos claves tales como: Discriminación</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Expresión, </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Moda</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cultura</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Debate. </a:t>
                      </a:r>
                      <a:endParaRPr lang="es-ES" sz="1600" dirty="0">
                        <a:effectLst/>
                      </a:endParaRPr>
                    </a:p>
                    <a:p>
                      <a:pPr rtl="0" fontAlgn="t">
                        <a:spcBef>
                          <a:spcPts val="0"/>
                        </a:spcBef>
                        <a:spcAft>
                          <a:spcPts val="0"/>
                        </a:spcAft>
                      </a:pPr>
                      <a:br>
                        <a:rPr lang="es-ES" sz="1600" dirty="0">
                          <a:effectLst/>
                        </a:rPr>
                      </a:br>
                      <a:r>
                        <a:rPr lang="es-ES" sz="1600" b="0" i="0" u="none" strike="noStrike" dirty="0">
                          <a:solidFill>
                            <a:srgbClr val="000000"/>
                          </a:solidFill>
                          <a:effectLst/>
                          <a:latin typeface="Century Gothic" panose="020B0502020202020204" pitchFamily="34" charset="0"/>
                        </a:rPr>
                        <a:t>Investigación documental.</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Formato APA.</a:t>
                      </a:r>
                      <a:endParaRPr lang="es-ES" sz="1600" dirty="0">
                        <a:effectLst/>
                      </a:endParaRPr>
                    </a:p>
                    <a:p>
                      <a:pPr fontAlgn="t"/>
                      <a:br>
                        <a:rPr lang="es-ES" sz="1600" dirty="0">
                          <a:effectLst/>
                        </a:rPr>
                      </a:br>
                      <a:endParaRPr lang="es-ES" sz="16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249430784"/>
                  </a:ext>
                </a:extLst>
              </a:tr>
            </a:tbl>
          </a:graphicData>
        </a:graphic>
      </p:graphicFrame>
      <p:sp>
        <p:nvSpPr>
          <p:cNvPr id="5" name="Rectangle 1">
            <a:extLst>
              <a:ext uri="{FF2B5EF4-FFF2-40B4-BE49-F238E27FC236}">
                <a16:creationId xmlns:a16="http://schemas.microsoft.com/office/drawing/2014/main" id="{FD30F70C-13CD-4157-96E3-A4CB5F97D55C}"/>
              </a:ext>
            </a:extLst>
          </p:cNvPr>
          <p:cNvSpPr>
            <a:spLocks noChangeArrowheads="1"/>
          </p:cNvSpPr>
          <p:nvPr/>
        </p:nvSpPr>
        <p:spPr bwMode="auto">
          <a:xfrm>
            <a:off x="1743075" y="2741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3879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6582CE4C-4DCB-40F8-9EFF-544C259A02BD}"/>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C34AB915-8094-405B-928B-241647EC7CFB}"/>
              </a:ext>
            </a:extLst>
          </p:cNvPr>
          <p:cNvSpPr>
            <a:spLocks noGrp="1"/>
          </p:cNvSpPr>
          <p:nvPr>
            <p:ph type="sldNum" sz="quarter" idx="12"/>
          </p:nvPr>
        </p:nvSpPr>
        <p:spPr/>
        <p:txBody>
          <a:bodyPr/>
          <a:lstStyle/>
          <a:p>
            <a:fld id="{6003A4DE-F395-41D8-AE1A-030530CBC762}" type="slidenum">
              <a:rPr lang="es-ES" smtClean="0"/>
              <a:t>39</a:t>
            </a:fld>
            <a:endParaRPr lang="es-ES"/>
          </a:p>
        </p:txBody>
      </p:sp>
      <p:graphicFrame>
        <p:nvGraphicFramePr>
          <p:cNvPr id="4" name="Tabla 3">
            <a:extLst>
              <a:ext uri="{FF2B5EF4-FFF2-40B4-BE49-F238E27FC236}">
                <a16:creationId xmlns:a16="http://schemas.microsoft.com/office/drawing/2014/main" id="{E8AD2C86-75E2-4333-A70B-B6BC71AA5DEB}"/>
              </a:ext>
            </a:extLst>
          </p:cNvPr>
          <p:cNvGraphicFramePr>
            <a:graphicFrameLocks noGrp="1"/>
          </p:cNvGraphicFramePr>
          <p:nvPr>
            <p:extLst>
              <p:ext uri="{D42A27DB-BD31-4B8C-83A1-F6EECF244321}">
                <p14:modId xmlns:p14="http://schemas.microsoft.com/office/powerpoint/2010/main" val="1298057006"/>
              </p:ext>
            </p:extLst>
          </p:nvPr>
        </p:nvGraphicFramePr>
        <p:xfrm>
          <a:off x="974558" y="481263"/>
          <a:ext cx="9709483" cy="5329990"/>
        </p:xfrm>
        <a:graphic>
          <a:graphicData uri="http://schemas.openxmlformats.org/drawingml/2006/table">
            <a:tbl>
              <a:tblPr/>
              <a:tblGrid>
                <a:gridCol w="2198975">
                  <a:extLst>
                    <a:ext uri="{9D8B030D-6E8A-4147-A177-3AD203B41FA5}">
                      <a16:colId xmlns:a16="http://schemas.microsoft.com/office/drawing/2014/main" val="1927368894"/>
                    </a:ext>
                  </a:extLst>
                </a:gridCol>
                <a:gridCol w="2326451">
                  <a:extLst>
                    <a:ext uri="{9D8B030D-6E8A-4147-A177-3AD203B41FA5}">
                      <a16:colId xmlns:a16="http://schemas.microsoft.com/office/drawing/2014/main" val="3869033023"/>
                    </a:ext>
                  </a:extLst>
                </a:gridCol>
                <a:gridCol w="2305206">
                  <a:extLst>
                    <a:ext uri="{9D8B030D-6E8A-4147-A177-3AD203B41FA5}">
                      <a16:colId xmlns:a16="http://schemas.microsoft.com/office/drawing/2014/main" val="3455890522"/>
                    </a:ext>
                  </a:extLst>
                </a:gridCol>
                <a:gridCol w="2878851">
                  <a:extLst>
                    <a:ext uri="{9D8B030D-6E8A-4147-A177-3AD203B41FA5}">
                      <a16:colId xmlns:a16="http://schemas.microsoft.com/office/drawing/2014/main" val="2820240007"/>
                    </a:ext>
                  </a:extLst>
                </a:gridCol>
              </a:tblGrid>
              <a:tr h="5329990">
                <a:tc>
                  <a:txBody>
                    <a:bodyPr/>
                    <a:lstStyle/>
                    <a:p>
                      <a:pPr rtl="0" fontAlgn="base">
                        <a:spcBef>
                          <a:spcPts val="0"/>
                        </a:spcBef>
                        <a:spcAft>
                          <a:spcPts val="0"/>
                        </a:spcAft>
                        <a:buFont typeface="+mj-lt"/>
                        <a:buAutoNum type="arabicPeriod" startAt="3"/>
                      </a:pPr>
                      <a:r>
                        <a:rPr lang="es-ES" sz="1200" b="1" i="0" u="none" strike="noStrike">
                          <a:solidFill>
                            <a:srgbClr val="1F497D"/>
                          </a:solidFill>
                          <a:effectLst/>
                          <a:latin typeface="Century Gothic" panose="020B0502020202020204" pitchFamily="34" charset="0"/>
                        </a:rPr>
                        <a:t>Objetivos o propósitos</a:t>
                      </a:r>
                    </a:p>
                    <a:p>
                      <a:pPr marL="180340" rtl="0" fontAlgn="t">
                        <a:spcBef>
                          <a:spcPts val="0"/>
                        </a:spcBef>
                        <a:spcAft>
                          <a:spcPts val="0"/>
                        </a:spcAft>
                      </a:pPr>
                      <a:r>
                        <a:rPr lang="es-ES" sz="1200" b="0" i="0" u="none" strike="noStrike">
                          <a:solidFill>
                            <a:srgbClr val="1F497D"/>
                          </a:solidFill>
                          <a:effectLst/>
                          <a:latin typeface="Century Gothic" panose="020B0502020202020204" pitchFamily="34" charset="0"/>
                        </a:rPr>
                        <a:t>a alcanzar. </a:t>
                      </a:r>
                      <a:endParaRPr lang="es-ES" sz="1200">
                        <a:effectLst/>
                      </a:endParaRPr>
                    </a:p>
                    <a:p>
                      <a:pPr algn="just" rtl="0" fontAlgn="t">
                        <a:spcBef>
                          <a:spcPts val="0"/>
                        </a:spcBef>
                        <a:spcAft>
                          <a:spcPts val="0"/>
                        </a:spcAft>
                      </a:pPr>
                      <a:r>
                        <a:rPr lang="es-ES" sz="1200" b="0" i="0" u="none" strike="noStrike">
                          <a:solidFill>
                            <a:srgbClr val="1C4587"/>
                          </a:solidFill>
                          <a:effectLst/>
                          <a:latin typeface="Century Gothic" panose="020B0502020202020204" pitchFamily="34" charset="0"/>
                        </a:rPr>
                        <a:t>  </a:t>
                      </a:r>
                      <a:endParaRPr lang="es-ES" sz="1200">
                        <a:effectLst/>
                      </a:endParaRPr>
                    </a:p>
                    <a:p>
                      <a:pPr fontAlgn="t"/>
                      <a:br>
                        <a:rPr lang="es-ES" sz="1200">
                          <a:effectLst/>
                        </a:rPr>
                      </a:br>
                      <a:br>
                        <a:rPr lang="es-ES" sz="1200">
                          <a:effectLst/>
                        </a:rPr>
                      </a:br>
                      <a:endParaRPr lang="es-ES" sz="1200">
                        <a:effectLst/>
                      </a:endParaRPr>
                    </a:p>
                  </a:txBody>
                  <a:tcPr marL="58802" marR="58802" marT="58802" marB="5880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a:solidFill>
                            <a:srgbClr val="000000"/>
                          </a:solidFill>
                          <a:effectLst/>
                          <a:latin typeface="Century Gothic" panose="020B0502020202020204" pitchFamily="34" charset="0"/>
                        </a:rPr>
                        <a:t>Que los alumnos investiguen y redacten el resultado de sus investigaciones.</a:t>
                      </a:r>
                      <a:endParaRPr lang="es-ES" sz="1200">
                        <a:effectLst/>
                      </a:endParaRPr>
                    </a:p>
                    <a:p>
                      <a:pPr rtl="0" fontAlgn="t">
                        <a:spcBef>
                          <a:spcPts val="0"/>
                        </a:spcBef>
                        <a:spcAft>
                          <a:spcPts val="0"/>
                        </a:spcAft>
                      </a:pPr>
                      <a:r>
                        <a:rPr lang="es-ES" sz="1200" b="0" i="0" u="none" strike="noStrike">
                          <a:solidFill>
                            <a:srgbClr val="000000"/>
                          </a:solidFill>
                          <a:effectLst/>
                          <a:latin typeface="Century Gothic" panose="020B0502020202020204" pitchFamily="34" charset="0"/>
                        </a:rPr>
                        <a:t>Que los alumnos  desarrollen su capacidad de análisis tomando elementos de la realidad.</a:t>
                      </a:r>
                      <a:endParaRPr lang="es-ES" sz="1200">
                        <a:effectLst/>
                      </a:endParaRPr>
                    </a:p>
                    <a:p>
                      <a:pPr rtl="0" fontAlgn="t">
                        <a:spcBef>
                          <a:spcPts val="0"/>
                        </a:spcBef>
                        <a:spcAft>
                          <a:spcPts val="0"/>
                        </a:spcAft>
                      </a:pPr>
                      <a:r>
                        <a:rPr lang="es-ES" sz="1200" b="0" i="0" u="none" strike="noStrike">
                          <a:solidFill>
                            <a:srgbClr val="000000"/>
                          </a:solidFill>
                          <a:effectLst/>
                          <a:latin typeface="Century Gothic" panose="020B0502020202020204" pitchFamily="34" charset="0"/>
                        </a:rPr>
                        <a:t>Que los alumnos construyan </a:t>
                      </a:r>
                      <a:endParaRPr lang="es-ES" sz="1200">
                        <a:effectLst/>
                      </a:endParaRPr>
                    </a:p>
                    <a:p>
                      <a:pPr rtl="0" fontAlgn="t">
                        <a:spcBef>
                          <a:spcPts val="0"/>
                        </a:spcBef>
                        <a:spcAft>
                          <a:spcPts val="0"/>
                        </a:spcAft>
                      </a:pPr>
                      <a:r>
                        <a:rPr lang="es-ES" sz="1200" b="0" i="0" u="none" strike="noStrike">
                          <a:solidFill>
                            <a:srgbClr val="000000"/>
                          </a:solidFill>
                          <a:effectLst/>
                          <a:latin typeface="Century Gothic" panose="020B0502020202020204" pitchFamily="34" charset="0"/>
                        </a:rPr>
                        <a:t>su propio conocimiento.</a:t>
                      </a:r>
                      <a:endParaRPr lang="es-ES" sz="1200">
                        <a:effectLst/>
                      </a:endParaRPr>
                    </a:p>
                    <a:p>
                      <a:pPr rtl="0" fontAlgn="t">
                        <a:spcBef>
                          <a:spcPts val="0"/>
                        </a:spcBef>
                        <a:spcAft>
                          <a:spcPts val="0"/>
                        </a:spcAft>
                      </a:pPr>
                      <a:r>
                        <a:rPr lang="es-ES" sz="1200" b="0" i="0" u="none" strike="noStrike">
                          <a:solidFill>
                            <a:srgbClr val="000000"/>
                          </a:solidFill>
                          <a:effectLst/>
                          <a:latin typeface="Century Gothic" panose="020B0502020202020204" pitchFamily="34" charset="0"/>
                        </a:rPr>
                        <a:t>Que los alumnos argumenten a favor y en contra de algún tema determinado.</a:t>
                      </a:r>
                      <a:endParaRPr lang="es-ES" sz="1200">
                        <a:effectLst/>
                      </a:endParaRPr>
                    </a:p>
                    <a:p>
                      <a:pPr fontAlgn="t"/>
                      <a:br>
                        <a:rPr lang="es-ES" sz="1200">
                          <a:effectLst/>
                        </a:rPr>
                      </a:br>
                      <a:endParaRPr lang="es-ES" sz="1200">
                        <a:effectLst/>
                      </a:endParaRPr>
                    </a:p>
                  </a:txBody>
                  <a:tcPr marL="58802" marR="58802" marT="58802" marB="5880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a:solidFill>
                            <a:srgbClr val="000000"/>
                          </a:solidFill>
                          <a:effectLst/>
                          <a:latin typeface="Century Gothic" panose="020B0502020202020204" pitchFamily="34" charset="0"/>
                        </a:rPr>
                        <a:t>La música es un medio de expresión muy  influyente dentro de la sociedad. Los músicos en la actualidad cumplen un rol social muy importante, pues tienen la capacidad de seducir a sus seguidores y de ser modelos a imitar. Los músicos contemporáneos comenzaron a generalizar el uso del tatuaje como medio de expresión. El objetivo es sensibilizar a los alumnos acerca del uso inicial de dichos músicos que deseaban diferenciarse de los propios músicos del medio contemporáneo, e incluso lo utilizaron como una manera de expresar su rebeldía. En la actualidad dicho uso se ha desgastado hasta volverse una moda.</a:t>
                      </a:r>
                      <a:endParaRPr lang="es-ES" sz="1200">
                        <a:effectLst/>
                      </a:endParaRPr>
                    </a:p>
                    <a:p>
                      <a:pPr fontAlgn="t"/>
                      <a:br>
                        <a:rPr lang="es-ES" sz="1200">
                          <a:effectLst/>
                        </a:rPr>
                      </a:br>
                      <a:endParaRPr lang="es-ES" sz="1200">
                        <a:effectLst/>
                      </a:endParaRPr>
                    </a:p>
                  </a:txBody>
                  <a:tcPr marL="58802" marR="58802" marT="58802" marB="5880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dirty="0">
                          <a:solidFill>
                            <a:srgbClr val="000000"/>
                          </a:solidFill>
                          <a:effectLst/>
                          <a:latin typeface="Century Gothic" panose="020B0502020202020204" pitchFamily="34" charset="0"/>
                        </a:rPr>
                        <a:t>La investigación documental como recurso académico. Los alumnos deben adquirir la capacidad de investigar sobre cualquier temática, siguiendo una metodología. El tema en sí es atractivo para ellos, y la posibilidad de implementar la metodología como una herramienta de investigación es muy importante para su formación.</a:t>
                      </a:r>
                      <a:endParaRPr lang="es-ES" sz="1200" dirty="0">
                        <a:effectLst/>
                      </a:endParaRPr>
                    </a:p>
                  </a:txBody>
                  <a:tcPr marL="58802" marR="58802" marT="58802" marB="5880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981464304"/>
                  </a:ext>
                </a:extLst>
              </a:tr>
            </a:tbl>
          </a:graphicData>
        </a:graphic>
      </p:graphicFrame>
      <p:sp>
        <p:nvSpPr>
          <p:cNvPr id="5" name="Rectangle 1">
            <a:extLst>
              <a:ext uri="{FF2B5EF4-FFF2-40B4-BE49-F238E27FC236}">
                <a16:creationId xmlns:a16="http://schemas.microsoft.com/office/drawing/2014/main" id="{594239CC-6D63-4C46-90A5-8BAAA2F2E0CF}"/>
              </a:ext>
            </a:extLst>
          </p:cNvPr>
          <p:cNvSpPr>
            <a:spLocks noChangeArrowheads="1"/>
          </p:cNvSpPr>
          <p:nvPr/>
        </p:nvSpPr>
        <p:spPr bwMode="auto">
          <a:xfrm>
            <a:off x="2065338"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785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2"/>
          <a:srcRect l="14789" t="18686" r="11286" b="19172"/>
          <a:stretch/>
        </p:blipFill>
        <p:spPr>
          <a:xfrm>
            <a:off x="156754" y="256897"/>
            <a:ext cx="11348058" cy="5962051"/>
          </a:xfrm>
          <a:prstGeom prst="rect">
            <a:avLst/>
          </a:prstGeom>
        </p:spPr>
      </p:pic>
      <p:sp>
        <p:nvSpPr>
          <p:cNvPr id="5" name="Marcador de número de diapositiva 4"/>
          <p:cNvSpPr>
            <a:spLocks noGrp="1"/>
          </p:cNvSpPr>
          <p:nvPr>
            <p:ph type="sldNum" sz="quarter" idx="12"/>
          </p:nvPr>
        </p:nvSpPr>
        <p:spPr/>
        <p:txBody>
          <a:bodyPr/>
          <a:lstStyle/>
          <a:p>
            <a:fld id="{6003A4DE-F395-41D8-AE1A-030530CBC762}" type="slidenum">
              <a:rPr lang="es-ES" smtClean="0"/>
              <a:t>4</a:t>
            </a:fld>
            <a:endParaRPr lang="es-ES"/>
          </a:p>
        </p:txBody>
      </p:sp>
      <p:sp>
        <p:nvSpPr>
          <p:cNvPr id="7" name="Marcador de pie de página 3">
            <a:extLst>
              <a:ext uri="{FF2B5EF4-FFF2-40B4-BE49-F238E27FC236}">
                <a16:creationId xmlns:a16="http://schemas.microsoft.com/office/drawing/2014/main" id="{96D9C882-B138-4FBA-96C2-683D9E855438}"/>
              </a:ext>
            </a:extLst>
          </p:cNvPr>
          <p:cNvSpPr>
            <a:spLocks noGrp="1"/>
          </p:cNvSpPr>
          <p:nvPr>
            <p:ph type="ftr" sz="quarter" idx="11"/>
          </p:nvPr>
        </p:nvSpPr>
        <p:spPr>
          <a:xfrm>
            <a:off x="3339547" y="6356350"/>
            <a:ext cx="5579165" cy="365125"/>
          </a:xfrm>
        </p:spPr>
        <p:txBody>
          <a:bodyPr/>
          <a:lstStyle/>
          <a:p>
            <a:pPr lvl="0"/>
            <a:r>
              <a:rPr lang="es-ES" sz="2800" dirty="0">
                <a:solidFill>
                  <a:schemeClr val="accent4">
                    <a:lumMod val="75000"/>
                  </a:schemeClr>
                </a:solidFill>
              </a:rPr>
              <a:t>Preparatoria Maestro Antonio Caso</a:t>
            </a:r>
          </a:p>
          <a:p>
            <a:endParaRPr lang="es-ES" dirty="0"/>
          </a:p>
        </p:txBody>
      </p:sp>
    </p:spTree>
    <p:extLst>
      <p:ext uri="{BB962C8B-B14F-4D97-AF65-F5344CB8AC3E}">
        <p14:creationId xmlns:p14="http://schemas.microsoft.com/office/powerpoint/2010/main" val="3564629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AFF80CBB-F607-4CE0-AC07-240BCB816E96}"/>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9DA0AD88-4853-459D-B6C9-1695873A2215}"/>
              </a:ext>
            </a:extLst>
          </p:cNvPr>
          <p:cNvSpPr>
            <a:spLocks noGrp="1"/>
          </p:cNvSpPr>
          <p:nvPr>
            <p:ph type="sldNum" sz="quarter" idx="12"/>
          </p:nvPr>
        </p:nvSpPr>
        <p:spPr/>
        <p:txBody>
          <a:bodyPr/>
          <a:lstStyle/>
          <a:p>
            <a:fld id="{6003A4DE-F395-41D8-AE1A-030530CBC762}" type="slidenum">
              <a:rPr lang="es-ES" smtClean="0"/>
              <a:t>40</a:t>
            </a:fld>
            <a:endParaRPr lang="es-ES"/>
          </a:p>
        </p:txBody>
      </p:sp>
      <p:graphicFrame>
        <p:nvGraphicFramePr>
          <p:cNvPr id="4" name="Tabla 3">
            <a:extLst>
              <a:ext uri="{FF2B5EF4-FFF2-40B4-BE49-F238E27FC236}">
                <a16:creationId xmlns:a16="http://schemas.microsoft.com/office/drawing/2014/main" id="{2588AACB-7030-4966-9BE5-AEC1340811EF}"/>
              </a:ext>
            </a:extLst>
          </p:cNvPr>
          <p:cNvGraphicFramePr>
            <a:graphicFrameLocks noGrp="1"/>
          </p:cNvGraphicFramePr>
          <p:nvPr>
            <p:extLst>
              <p:ext uri="{D42A27DB-BD31-4B8C-83A1-F6EECF244321}">
                <p14:modId xmlns:p14="http://schemas.microsoft.com/office/powerpoint/2010/main" val="1323785600"/>
              </p:ext>
            </p:extLst>
          </p:nvPr>
        </p:nvGraphicFramePr>
        <p:xfrm>
          <a:off x="998621" y="1155032"/>
          <a:ext cx="9721517" cy="3164305"/>
        </p:xfrm>
        <a:graphic>
          <a:graphicData uri="http://schemas.openxmlformats.org/drawingml/2006/table">
            <a:tbl>
              <a:tblPr/>
              <a:tblGrid>
                <a:gridCol w="2201700">
                  <a:extLst>
                    <a:ext uri="{9D8B030D-6E8A-4147-A177-3AD203B41FA5}">
                      <a16:colId xmlns:a16="http://schemas.microsoft.com/office/drawing/2014/main" val="3824358831"/>
                    </a:ext>
                  </a:extLst>
                </a:gridCol>
                <a:gridCol w="2329335">
                  <a:extLst>
                    <a:ext uri="{9D8B030D-6E8A-4147-A177-3AD203B41FA5}">
                      <a16:colId xmlns:a16="http://schemas.microsoft.com/office/drawing/2014/main" val="275820654"/>
                    </a:ext>
                  </a:extLst>
                </a:gridCol>
                <a:gridCol w="2308063">
                  <a:extLst>
                    <a:ext uri="{9D8B030D-6E8A-4147-A177-3AD203B41FA5}">
                      <a16:colId xmlns:a16="http://schemas.microsoft.com/office/drawing/2014/main" val="2915776082"/>
                    </a:ext>
                  </a:extLst>
                </a:gridCol>
                <a:gridCol w="2882419">
                  <a:extLst>
                    <a:ext uri="{9D8B030D-6E8A-4147-A177-3AD203B41FA5}">
                      <a16:colId xmlns:a16="http://schemas.microsoft.com/office/drawing/2014/main" val="143136551"/>
                    </a:ext>
                  </a:extLst>
                </a:gridCol>
              </a:tblGrid>
              <a:tr h="3164305">
                <a:tc>
                  <a:txBody>
                    <a:bodyPr/>
                    <a:lstStyle/>
                    <a:p>
                      <a:pPr rtl="0" fontAlgn="t">
                        <a:spcBef>
                          <a:spcPts val="0"/>
                        </a:spcBef>
                        <a:spcAft>
                          <a:spcPts val="0"/>
                        </a:spcAft>
                      </a:pPr>
                      <a:r>
                        <a:rPr lang="es-ES" sz="1600" b="1" i="0" u="none" strike="noStrike">
                          <a:solidFill>
                            <a:srgbClr val="1F497D"/>
                          </a:solidFill>
                          <a:effectLst/>
                          <a:latin typeface="Century Gothic" panose="020B0502020202020204" pitchFamily="34" charset="0"/>
                        </a:rPr>
                        <a:t>4. Evaluación.</a:t>
                      </a:r>
                      <a:endParaRPr lang="es-ES" sz="1600">
                        <a:effectLst/>
                      </a:endParaRPr>
                    </a:p>
                    <a:p>
                      <a:pPr rtl="0" fontAlgn="t">
                        <a:spcBef>
                          <a:spcPts val="0"/>
                        </a:spcBef>
                        <a:spcAft>
                          <a:spcPts val="0"/>
                        </a:spcAft>
                      </a:pPr>
                      <a:r>
                        <a:rPr lang="es-ES" sz="1600" b="0" i="0" u="none" strike="noStrike">
                          <a:solidFill>
                            <a:srgbClr val="1F497D"/>
                          </a:solidFill>
                          <a:effectLst/>
                          <a:latin typeface="Century Gothic" panose="020B0502020202020204" pitchFamily="34" charset="0"/>
                        </a:rPr>
                        <a:t>   Productos /evidencias</a:t>
                      </a:r>
                      <a:endParaRPr lang="es-ES" sz="1600">
                        <a:effectLst/>
                      </a:endParaRPr>
                    </a:p>
                    <a:p>
                      <a:pPr rtl="0" fontAlgn="t">
                        <a:spcBef>
                          <a:spcPts val="0"/>
                        </a:spcBef>
                        <a:spcAft>
                          <a:spcPts val="0"/>
                        </a:spcAft>
                      </a:pPr>
                      <a:r>
                        <a:rPr lang="es-ES" sz="1600" b="0" i="0" u="none" strike="noStrike">
                          <a:solidFill>
                            <a:srgbClr val="1F497D"/>
                          </a:solidFill>
                          <a:effectLst/>
                          <a:latin typeface="Century Gothic" panose="020B0502020202020204" pitchFamily="34" charset="0"/>
                        </a:rPr>
                        <a:t>   de aprendizaje para </a:t>
                      </a:r>
                      <a:endParaRPr lang="es-ES" sz="1600">
                        <a:effectLst/>
                      </a:endParaRPr>
                    </a:p>
                    <a:p>
                      <a:pPr rtl="0" fontAlgn="t">
                        <a:spcBef>
                          <a:spcPts val="0"/>
                        </a:spcBef>
                        <a:spcAft>
                          <a:spcPts val="0"/>
                        </a:spcAft>
                      </a:pPr>
                      <a:r>
                        <a:rPr lang="es-ES" sz="1600" b="0" i="0" u="none" strike="noStrike">
                          <a:solidFill>
                            <a:srgbClr val="1F497D"/>
                          </a:solidFill>
                          <a:effectLst/>
                          <a:latin typeface="Century Gothic" panose="020B0502020202020204" pitchFamily="34" charset="0"/>
                        </a:rPr>
                        <a:t>   demostrar el</a:t>
                      </a:r>
                      <a:endParaRPr lang="es-ES" sz="1600">
                        <a:effectLst/>
                      </a:endParaRPr>
                    </a:p>
                    <a:p>
                      <a:pPr rtl="0" fontAlgn="t">
                        <a:spcBef>
                          <a:spcPts val="0"/>
                        </a:spcBef>
                        <a:spcAft>
                          <a:spcPts val="0"/>
                        </a:spcAft>
                      </a:pPr>
                      <a:r>
                        <a:rPr lang="es-ES" sz="1600" b="0" i="0" u="none" strike="noStrike">
                          <a:solidFill>
                            <a:srgbClr val="1F497D"/>
                          </a:solidFill>
                          <a:effectLst/>
                          <a:latin typeface="Century Gothic" panose="020B0502020202020204" pitchFamily="34" charset="0"/>
                        </a:rPr>
                        <a:t>   avance del </a:t>
                      </a:r>
                      <a:r>
                        <a:rPr lang="es-ES" sz="1600" b="0" i="0" u="none" strike="noStrike">
                          <a:solidFill>
                            <a:srgbClr val="17365D"/>
                          </a:solidFill>
                          <a:effectLst/>
                          <a:latin typeface="Century Gothic" panose="020B0502020202020204" pitchFamily="34" charset="0"/>
                        </a:rPr>
                        <a:t> proceso  y </a:t>
                      </a:r>
                      <a:endParaRPr lang="es-ES" sz="1600">
                        <a:effectLst/>
                      </a:endParaRPr>
                    </a:p>
                    <a:p>
                      <a:pPr rtl="0" fontAlgn="t">
                        <a:spcBef>
                          <a:spcPts val="0"/>
                        </a:spcBef>
                        <a:spcAft>
                          <a:spcPts val="0"/>
                        </a:spcAft>
                      </a:pPr>
                      <a:r>
                        <a:rPr lang="es-ES" sz="1600" b="0" i="0" u="none" strike="noStrike">
                          <a:solidFill>
                            <a:srgbClr val="17365D"/>
                          </a:solidFill>
                          <a:effectLst/>
                          <a:latin typeface="Century Gothic" panose="020B0502020202020204" pitchFamily="34" charset="0"/>
                        </a:rPr>
                        <a:t>   el logro del  objetivo</a:t>
                      </a:r>
                      <a:endParaRPr lang="es-ES" sz="1600">
                        <a:effectLst/>
                      </a:endParaRPr>
                    </a:p>
                    <a:p>
                      <a:pPr rtl="0" fontAlgn="t">
                        <a:spcBef>
                          <a:spcPts val="0"/>
                        </a:spcBef>
                        <a:spcAft>
                          <a:spcPts val="0"/>
                        </a:spcAft>
                      </a:pPr>
                      <a:r>
                        <a:rPr lang="es-ES" sz="1600" b="0" i="0" u="none" strike="noStrike">
                          <a:solidFill>
                            <a:srgbClr val="17365D"/>
                          </a:solidFill>
                          <a:effectLst/>
                          <a:latin typeface="Century Gothic" panose="020B0502020202020204" pitchFamily="34" charset="0"/>
                        </a:rPr>
                        <a:t>   propuesto.</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     </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a:solidFill>
                            <a:srgbClr val="000000"/>
                          </a:solidFill>
                          <a:effectLst/>
                          <a:latin typeface="Century Gothic" panose="020B0502020202020204" pitchFamily="34" charset="0"/>
                        </a:rPr>
                        <a:t>Sumativa: cuestionarios, organizadores gráficos</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Colaborativa: entrevistas, ensayos</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Autoevaluativa: Lista de cotejo, encuesta.</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a:solidFill>
                            <a:srgbClr val="000000"/>
                          </a:solidFill>
                          <a:effectLst/>
                          <a:latin typeface="Century Gothic" panose="020B0502020202020204" pitchFamily="34" charset="0"/>
                        </a:rPr>
                        <a:t>Sumativa: cuestionarios, organizadores gráficos</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Colaborativa: entrevistas, ensayos</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Autoevaluativa: Lista de cotejo, encuesta.</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Sumativa: cuestionarios, organizadores gráficos</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Colaborativa: entrevistas, ensayos</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Autoevaluativa: Lista de cotejo, encuesta.</a:t>
                      </a:r>
                      <a:endParaRPr lang="es-ES" sz="16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2845110343"/>
                  </a:ext>
                </a:extLst>
              </a:tr>
            </a:tbl>
          </a:graphicData>
        </a:graphic>
      </p:graphicFrame>
      <p:sp>
        <p:nvSpPr>
          <p:cNvPr id="5" name="Rectangle 1">
            <a:extLst>
              <a:ext uri="{FF2B5EF4-FFF2-40B4-BE49-F238E27FC236}">
                <a16:creationId xmlns:a16="http://schemas.microsoft.com/office/drawing/2014/main" id="{2D4856A3-0F98-4683-9B1C-B5C0A18D8C0B}"/>
              </a:ext>
            </a:extLst>
          </p:cNvPr>
          <p:cNvSpPr>
            <a:spLocks noChangeArrowheads="1"/>
          </p:cNvSpPr>
          <p:nvPr/>
        </p:nvSpPr>
        <p:spPr bwMode="auto">
          <a:xfrm>
            <a:off x="1743075" y="3267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2497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AC0F3903-886F-44E8-AC33-72D367B1C6D3}"/>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B467F9E3-E085-450F-B7A9-782D4AC40B09}"/>
              </a:ext>
            </a:extLst>
          </p:cNvPr>
          <p:cNvSpPr>
            <a:spLocks noGrp="1"/>
          </p:cNvSpPr>
          <p:nvPr>
            <p:ph type="sldNum" sz="quarter" idx="12"/>
          </p:nvPr>
        </p:nvSpPr>
        <p:spPr/>
        <p:txBody>
          <a:bodyPr/>
          <a:lstStyle/>
          <a:p>
            <a:fld id="{6003A4DE-F395-41D8-AE1A-030530CBC762}" type="slidenum">
              <a:rPr lang="es-ES" smtClean="0"/>
              <a:t>41</a:t>
            </a:fld>
            <a:endParaRPr lang="es-ES"/>
          </a:p>
        </p:txBody>
      </p:sp>
      <p:graphicFrame>
        <p:nvGraphicFramePr>
          <p:cNvPr id="4" name="Tabla 3">
            <a:extLst>
              <a:ext uri="{FF2B5EF4-FFF2-40B4-BE49-F238E27FC236}">
                <a16:creationId xmlns:a16="http://schemas.microsoft.com/office/drawing/2014/main" id="{1617CDEA-0483-4EE9-BDFD-6DA2AEB39D5D}"/>
              </a:ext>
            </a:extLst>
          </p:cNvPr>
          <p:cNvGraphicFramePr>
            <a:graphicFrameLocks noGrp="1"/>
          </p:cNvGraphicFramePr>
          <p:nvPr>
            <p:extLst>
              <p:ext uri="{D42A27DB-BD31-4B8C-83A1-F6EECF244321}">
                <p14:modId xmlns:p14="http://schemas.microsoft.com/office/powerpoint/2010/main" val="85638235"/>
              </p:ext>
            </p:extLst>
          </p:nvPr>
        </p:nvGraphicFramePr>
        <p:xfrm>
          <a:off x="1743075" y="1636295"/>
          <a:ext cx="8705850" cy="2899609"/>
        </p:xfrm>
        <a:graphic>
          <a:graphicData uri="http://schemas.openxmlformats.org/drawingml/2006/table">
            <a:tbl>
              <a:tblPr/>
              <a:tblGrid>
                <a:gridCol w="1971675">
                  <a:extLst>
                    <a:ext uri="{9D8B030D-6E8A-4147-A177-3AD203B41FA5}">
                      <a16:colId xmlns:a16="http://schemas.microsoft.com/office/drawing/2014/main" val="3281519917"/>
                    </a:ext>
                  </a:extLst>
                </a:gridCol>
                <a:gridCol w="2085975">
                  <a:extLst>
                    <a:ext uri="{9D8B030D-6E8A-4147-A177-3AD203B41FA5}">
                      <a16:colId xmlns:a16="http://schemas.microsoft.com/office/drawing/2014/main" val="2341863056"/>
                    </a:ext>
                  </a:extLst>
                </a:gridCol>
                <a:gridCol w="2066925">
                  <a:extLst>
                    <a:ext uri="{9D8B030D-6E8A-4147-A177-3AD203B41FA5}">
                      <a16:colId xmlns:a16="http://schemas.microsoft.com/office/drawing/2014/main" val="648022780"/>
                    </a:ext>
                  </a:extLst>
                </a:gridCol>
                <a:gridCol w="2581275">
                  <a:extLst>
                    <a:ext uri="{9D8B030D-6E8A-4147-A177-3AD203B41FA5}">
                      <a16:colId xmlns:a16="http://schemas.microsoft.com/office/drawing/2014/main" val="2356609592"/>
                    </a:ext>
                  </a:extLst>
                </a:gridCol>
              </a:tblGrid>
              <a:tr h="2899609">
                <a:tc>
                  <a:txBody>
                    <a:bodyPr/>
                    <a:lstStyle/>
                    <a:p>
                      <a:pPr rtl="0" fontAlgn="t">
                        <a:spcBef>
                          <a:spcPts val="0"/>
                        </a:spcBef>
                        <a:spcAft>
                          <a:spcPts val="0"/>
                        </a:spcAft>
                      </a:pPr>
                      <a:r>
                        <a:rPr lang="es-ES" sz="1600" b="1" i="0" u="none" strike="noStrike">
                          <a:solidFill>
                            <a:srgbClr val="1F497D"/>
                          </a:solidFill>
                          <a:effectLst/>
                          <a:latin typeface="Century Gothic" panose="020B0502020202020204" pitchFamily="34" charset="0"/>
                        </a:rPr>
                        <a:t>5. Tipos y herramientas</a:t>
                      </a:r>
                      <a:r>
                        <a:rPr lang="es-ES" sz="1600" b="0" i="0" u="none" strike="noStrike">
                          <a:solidFill>
                            <a:srgbClr val="1F497D"/>
                          </a:solidFill>
                          <a:effectLst/>
                          <a:latin typeface="Century Gothic" panose="020B0502020202020204" pitchFamily="34" charset="0"/>
                        </a:rPr>
                        <a:t> de </a:t>
                      </a:r>
                      <a:endParaRPr lang="es-ES" sz="1600">
                        <a:effectLst/>
                      </a:endParaRPr>
                    </a:p>
                    <a:p>
                      <a:pPr rtl="0" fontAlgn="t">
                        <a:spcBef>
                          <a:spcPts val="0"/>
                        </a:spcBef>
                        <a:spcAft>
                          <a:spcPts val="0"/>
                        </a:spcAft>
                      </a:pPr>
                      <a:r>
                        <a:rPr lang="es-ES" sz="1600" b="0" i="0" u="none" strike="noStrike">
                          <a:solidFill>
                            <a:srgbClr val="1F497D"/>
                          </a:solidFill>
                          <a:effectLst/>
                          <a:latin typeface="Century Gothic" panose="020B0502020202020204" pitchFamily="34" charset="0"/>
                        </a:rPr>
                        <a:t>   evaluación.</a:t>
                      </a:r>
                      <a:endParaRPr lang="es-ES" sz="1600">
                        <a:effectLst/>
                      </a:endParaRPr>
                    </a:p>
                    <a:p>
                      <a:pPr fontAlgn="t"/>
                      <a:br>
                        <a:rPr lang="es-ES" sz="1600">
                          <a:effectLst/>
                        </a:rPr>
                      </a:br>
                      <a:br>
                        <a:rPr lang="es-ES" sz="1600">
                          <a:effectLst/>
                        </a:rPr>
                      </a:br>
                      <a:br>
                        <a:rPr lang="es-ES" sz="1600">
                          <a:effectLst/>
                        </a:rPr>
                      </a:b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a:solidFill>
                            <a:srgbClr val="000000"/>
                          </a:solidFill>
                          <a:effectLst/>
                          <a:latin typeface="Century Gothic" panose="020B0502020202020204" pitchFamily="34" charset="0"/>
                        </a:rPr>
                        <a:t>Cuestionarios, organizadores gráficos, síntesis. </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a:solidFill>
                            <a:srgbClr val="000000"/>
                          </a:solidFill>
                          <a:effectLst/>
                          <a:latin typeface="Century Gothic" panose="020B0502020202020204" pitchFamily="34" charset="0"/>
                        </a:rPr>
                        <a:t>SÍntesis. </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Guías de cotejo</a:t>
                      </a:r>
                      <a:endParaRPr lang="es-ES" sz="1600">
                        <a:effectLst/>
                      </a:endParaRPr>
                    </a:p>
                    <a:p>
                      <a:pPr rtl="0" fontAlgn="t">
                        <a:spcBef>
                          <a:spcPts val="0"/>
                        </a:spcBef>
                        <a:spcAft>
                          <a:spcPts val="0"/>
                        </a:spcAft>
                      </a:pPr>
                      <a:r>
                        <a:rPr lang="es-ES" sz="1600" b="0" i="0" u="none" strike="noStrike">
                          <a:solidFill>
                            <a:srgbClr val="000000"/>
                          </a:solidFill>
                          <a:effectLst/>
                          <a:latin typeface="Century Gothic" panose="020B0502020202020204" pitchFamily="34" charset="0"/>
                        </a:rPr>
                        <a:t>Organizadores gráficos</a:t>
                      </a:r>
                      <a:endParaRPr lang="es-ES" sz="1600">
                        <a:effectLst/>
                      </a:endParaRPr>
                    </a:p>
                    <a:p>
                      <a:pPr fontAlgn="t"/>
                      <a:br>
                        <a:rPr lang="es-ES" sz="1600">
                          <a:effectLst/>
                        </a:rPr>
                      </a:b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Cuestionarios. </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Guías de cotejo.</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Organizadores gráficos.</a:t>
                      </a:r>
                      <a:endParaRPr lang="es-ES" sz="1600" dirty="0">
                        <a:effectLst/>
                      </a:endParaRPr>
                    </a:p>
                    <a:p>
                      <a:pPr fontAlgn="t"/>
                      <a:br>
                        <a:rPr lang="es-ES" sz="1600" dirty="0">
                          <a:effectLst/>
                        </a:rPr>
                      </a:br>
                      <a:endParaRPr lang="es-ES" sz="16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876289000"/>
                  </a:ext>
                </a:extLst>
              </a:tr>
            </a:tbl>
          </a:graphicData>
        </a:graphic>
      </p:graphicFrame>
      <p:sp>
        <p:nvSpPr>
          <p:cNvPr id="5" name="Rectangle 1">
            <a:extLst>
              <a:ext uri="{FF2B5EF4-FFF2-40B4-BE49-F238E27FC236}">
                <a16:creationId xmlns:a16="http://schemas.microsoft.com/office/drawing/2014/main" id="{CFF9DBD2-57ED-4294-B9BA-ED49B91B234C}"/>
              </a:ext>
            </a:extLst>
          </p:cNvPr>
          <p:cNvSpPr>
            <a:spLocks noChangeArrowheads="1"/>
          </p:cNvSpPr>
          <p:nvPr/>
        </p:nvSpPr>
        <p:spPr bwMode="auto">
          <a:xfrm>
            <a:off x="1743075" y="3214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6008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76821346-95DC-4038-B543-E6D097024253}"/>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05FC9861-BF13-400C-92F0-EB8D59EC4745}"/>
              </a:ext>
            </a:extLst>
          </p:cNvPr>
          <p:cNvSpPr>
            <a:spLocks noGrp="1"/>
          </p:cNvSpPr>
          <p:nvPr>
            <p:ph type="sldNum" sz="quarter" idx="12"/>
          </p:nvPr>
        </p:nvSpPr>
        <p:spPr/>
        <p:txBody>
          <a:bodyPr/>
          <a:lstStyle/>
          <a:p>
            <a:fld id="{6003A4DE-F395-41D8-AE1A-030530CBC762}" type="slidenum">
              <a:rPr lang="es-ES" smtClean="0"/>
              <a:t>42</a:t>
            </a:fld>
            <a:endParaRPr lang="es-ES"/>
          </a:p>
        </p:txBody>
      </p:sp>
      <p:graphicFrame>
        <p:nvGraphicFramePr>
          <p:cNvPr id="4" name="Tabla 3">
            <a:extLst>
              <a:ext uri="{FF2B5EF4-FFF2-40B4-BE49-F238E27FC236}">
                <a16:creationId xmlns:a16="http://schemas.microsoft.com/office/drawing/2014/main" id="{3753F753-CA4E-44BF-90CC-FE3E5D03C772}"/>
              </a:ext>
            </a:extLst>
          </p:cNvPr>
          <p:cNvGraphicFramePr>
            <a:graphicFrameLocks noGrp="1"/>
          </p:cNvGraphicFramePr>
          <p:nvPr>
            <p:extLst>
              <p:ext uri="{D42A27DB-BD31-4B8C-83A1-F6EECF244321}">
                <p14:modId xmlns:p14="http://schemas.microsoft.com/office/powerpoint/2010/main" val="3961992685"/>
              </p:ext>
            </p:extLst>
          </p:nvPr>
        </p:nvGraphicFramePr>
        <p:xfrm>
          <a:off x="1743075" y="1179094"/>
          <a:ext cx="8705850" cy="4239436"/>
        </p:xfrm>
        <a:graphic>
          <a:graphicData uri="http://schemas.openxmlformats.org/drawingml/2006/table">
            <a:tbl>
              <a:tblPr/>
              <a:tblGrid>
                <a:gridCol w="2914650">
                  <a:extLst>
                    <a:ext uri="{9D8B030D-6E8A-4147-A177-3AD203B41FA5}">
                      <a16:colId xmlns:a16="http://schemas.microsoft.com/office/drawing/2014/main" val="580876553"/>
                    </a:ext>
                  </a:extLst>
                </a:gridCol>
                <a:gridCol w="1819275">
                  <a:extLst>
                    <a:ext uri="{9D8B030D-6E8A-4147-A177-3AD203B41FA5}">
                      <a16:colId xmlns:a16="http://schemas.microsoft.com/office/drawing/2014/main" val="1759774722"/>
                    </a:ext>
                  </a:extLst>
                </a:gridCol>
                <a:gridCol w="1771650">
                  <a:extLst>
                    <a:ext uri="{9D8B030D-6E8A-4147-A177-3AD203B41FA5}">
                      <a16:colId xmlns:a16="http://schemas.microsoft.com/office/drawing/2014/main" val="1540071413"/>
                    </a:ext>
                  </a:extLst>
                </a:gridCol>
                <a:gridCol w="2200275">
                  <a:extLst>
                    <a:ext uri="{9D8B030D-6E8A-4147-A177-3AD203B41FA5}">
                      <a16:colId xmlns:a16="http://schemas.microsoft.com/office/drawing/2014/main" val="1587171658"/>
                    </a:ext>
                  </a:extLst>
                </a:gridCol>
              </a:tblGrid>
              <a:tr h="1186356">
                <a:tc>
                  <a:txBody>
                    <a:bodyPr/>
                    <a:lstStyle/>
                    <a:p>
                      <a:pPr fontAlgn="t"/>
                      <a:br>
                        <a:rPr lang="es-ES" sz="1600">
                          <a:effectLst/>
                        </a:rPr>
                      </a:b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ES" sz="1600" b="1" i="0" u="none" strike="noStrike">
                          <a:solidFill>
                            <a:srgbClr val="1C4587"/>
                          </a:solidFill>
                          <a:effectLst/>
                          <a:latin typeface="Century Gothic" panose="020B0502020202020204" pitchFamily="34" charset="0"/>
                        </a:rPr>
                        <a:t>Disciplina 1.</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ES" sz="1600" b="1" i="0" u="none" strike="noStrike">
                          <a:solidFill>
                            <a:srgbClr val="1C4587"/>
                          </a:solidFill>
                          <a:effectLst/>
                          <a:latin typeface="Century Gothic" panose="020B0502020202020204" pitchFamily="34" charset="0"/>
                        </a:rPr>
                        <a:t>Disciplina 2.</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ES" sz="1600" b="1" i="0" u="none" strike="noStrike">
                          <a:solidFill>
                            <a:srgbClr val="1C4587"/>
                          </a:solidFill>
                          <a:effectLst/>
                          <a:latin typeface="Century Gothic" panose="020B0502020202020204" pitchFamily="34" charset="0"/>
                        </a:rPr>
                        <a:t>Disciplina 3.</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2300809880"/>
                  </a:ext>
                </a:extLst>
              </a:tr>
              <a:tr h="2952507">
                <a:tc>
                  <a:txBody>
                    <a:bodyPr/>
                    <a:lstStyle/>
                    <a:p>
                      <a:pPr marL="95250" indent="-180340" rtl="0" fontAlgn="t">
                        <a:spcBef>
                          <a:spcPts val="0"/>
                        </a:spcBef>
                        <a:spcAft>
                          <a:spcPts val="0"/>
                        </a:spcAft>
                      </a:pPr>
                      <a:r>
                        <a:rPr lang="es-ES" sz="1600" b="1" i="0" u="none" strike="noStrike">
                          <a:solidFill>
                            <a:srgbClr val="1C4587"/>
                          </a:solidFill>
                          <a:effectLst/>
                          <a:latin typeface="Century Gothic" panose="020B0502020202020204" pitchFamily="34" charset="0"/>
                        </a:rPr>
                        <a:t>1.  </a:t>
                      </a:r>
                      <a:r>
                        <a:rPr lang="es-ES" sz="1600" b="1" i="0" u="none" strike="noStrike">
                          <a:solidFill>
                            <a:srgbClr val="1F497D"/>
                          </a:solidFill>
                          <a:effectLst/>
                          <a:latin typeface="Century Gothic" panose="020B0502020202020204" pitchFamily="34" charset="0"/>
                        </a:rPr>
                        <a:t>Preguntar y cuestionar.</a:t>
                      </a:r>
                      <a:endParaRPr lang="es-ES" sz="1600">
                        <a:effectLst/>
                      </a:endParaRPr>
                    </a:p>
                    <a:p>
                      <a:pPr marL="95250" indent="-180340" rtl="0" fontAlgn="t">
                        <a:spcBef>
                          <a:spcPts val="0"/>
                        </a:spcBef>
                        <a:spcAft>
                          <a:spcPts val="0"/>
                        </a:spcAft>
                      </a:pPr>
                      <a:r>
                        <a:rPr lang="es-ES" sz="1600" b="0" i="0" u="none" strike="noStrike">
                          <a:solidFill>
                            <a:srgbClr val="1F497D"/>
                          </a:solidFill>
                          <a:effectLst/>
                          <a:latin typeface="Century Gothic" panose="020B0502020202020204" pitchFamily="34" charset="0"/>
                        </a:rPr>
                        <a:t>    Preguntas para dirigir  la Investigación Interdisciplinaria.</a:t>
                      </a: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a) ¿Cómo han utilizado al tatuaje en el mundo precolombino, en Medio Oriente, Oriente? ¿Tú por qué te tatuarías? </a:t>
                      </a:r>
                      <a:endParaRPr lang="es-ES" sz="1600" dirty="0">
                        <a:effectLst/>
                      </a:endParaRPr>
                    </a:p>
                    <a:p>
                      <a:pPr rtl="0" fontAlgn="t">
                        <a:spcBef>
                          <a:spcPts val="0"/>
                        </a:spcBef>
                        <a:spcAft>
                          <a:spcPts val="0"/>
                        </a:spcAft>
                      </a:pPr>
                      <a:br>
                        <a:rPr lang="es-ES" sz="1600" dirty="0">
                          <a:effectLst/>
                        </a:rPr>
                      </a:br>
                      <a:r>
                        <a:rPr lang="es-ES" sz="1600" b="0" i="0" u="none" strike="noStrike" dirty="0">
                          <a:solidFill>
                            <a:srgbClr val="000000"/>
                          </a:solidFill>
                          <a:effectLst/>
                          <a:latin typeface="Century Gothic" panose="020B0502020202020204" pitchFamily="34" charset="0"/>
                        </a:rPr>
                        <a:t>b) ¿Cómo se ha utilizado el tatuaje en la música contemporánea ?</a:t>
                      </a:r>
                      <a:endParaRPr lang="es-ES" sz="1600" dirty="0">
                        <a:effectLst/>
                      </a:endParaRPr>
                    </a:p>
                    <a:p>
                      <a:pPr rtl="0" fontAlgn="t">
                        <a:spcBef>
                          <a:spcPts val="0"/>
                        </a:spcBef>
                        <a:spcAft>
                          <a:spcPts val="0"/>
                        </a:spcAft>
                      </a:pPr>
                      <a:br>
                        <a:rPr lang="es-ES" sz="1600" dirty="0">
                          <a:effectLst/>
                        </a:rPr>
                      </a:br>
                      <a:r>
                        <a:rPr lang="es-ES" sz="1600" b="0" i="0" u="none" strike="noStrike" dirty="0">
                          <a:solidFill>
                            <a:srgbClr val="000000"/>
                          </a:solidFill>
                          <a:effectLst/>
                          <a:latin typeface="Century Gothic" panose="020B0502020202020204" pitchFamily="34" charset="0"/>
                        </a:rPr>
                        <a:t>c) ¿Para qué sirve problematizar un tema como los tatuajes?</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    ¿Cada tema se puede investigar desde un rigor científico?</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    ¿</a:t>
                      </a:r>
                      <a:endParaRPr lang="es-ES" sz="16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113980385"/>
                  </a:ext>
                </a:extLst>
              </a:tr>
            </a:tbl>
          </a:graphicData>
        </a:graphic>
      </p:graphicFrame>
      <p:sp>
        <p:nvSpPr>
          <p:cNvPr id="5" name="Rectangle 1">
            <a:extLst>
              <a:ext uri="{FF2B5EF4-FFF2-40B4-BE49-F238E27FC236}">
                <a16:creationId xmlns:a16="http://schemas.microsoft.com/office/drawing/2014/main" id="{EF02B917-E8A1-473E-AE12-DF31DA76357D}"/>
              </a:ext>
            </a:extLst>
          </p:cNvPr>
          <p:cNvSpPr>
            <a:spLocks noChangeArrowheads="1"/>
          </p:cNvSpPr>
          <p:nvPr/>
        </p:nvSpPr>
        <p:spPr bwMode="auto">
          <a:xfrm>
            <a:off x="1743075" y="2822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7568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DB69DBE6-005C-4D72-8EBD-1201F8BC7CC8}"/>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A6086AE6-9E8E-4217-91CD-CE82B84F96B8}"/>
              </a:ext>
            </a:extLst>
          </p:cNvPr>
          <p:cNvSpPr>
            <a:spLocks noGrp="1"/>
          </p:cNvSpPr>
          <p:nvPr>
            <p:ph type="sldNum" sz="quarter" idx="12"/>
          </p:nvPr>
        </p:nvSpPr>
        <p:spPr/>
        <p:txBody>
          <a:bodyPr/>
          <a:lstStyle/>
          <a:p>
            <a:fld id="{6003A4DE-F395-41D8-AE1A-030530CBC762}" type="slidenum">
              <a:rPr lang="es-ES" smtClean="0"/>
              <a:t>43</a:t>
            </a:fld>
            <a:endParaRPr lang="es-ES"/>
          </a:p>
        </p:txBody>
      </p:sp>
      <p:graphicFrame>
        <p:nvGraphicFramePr>
          <p:cNvPr id="4" name="Tabla 3">
            <a:extLst>
              <a:ext uri="{FF2B5EF4-FFF2-40B4-BE49-F238E27FC236}">
                <a16:creationId xmlns:a16="http://schemas.microsoft.com/office/drawing/2014/main" id="{064D5FAF-1943-4606-904B-CB41B2697FE8}"/>
              </a:ext>
            </a:extLst>
          </p:cNvPr>
          <p:cNvGraphicFramePr>
            <a:graphicFrameLocks noGrp="1"/>
          </p:cNvGraphicFramePr>
          <p:nvPr>
            <p:extLst>
              <p:ext uri="{D42A27DB-BD31-4B8C-83A1-F6EECF244321}">
                <p14:modId xmlns:p14="http://schemas.microsoft.com/office/powerpoint/2010/main" val="2022215563"/>
              </p:ext>
            </p:extLst>
          </p:nvPr>
        </p:nvGraphicFramePr>
        <p:xfrm>
          <a:off x="1743075" y="1046747"/>
          <a:ext cx="8705850" cy="3784600"/>
        </p:xfrm>
        <a:graphic>
          <a:graphicData uri="http://schemas.openxmlformats.org/drawingml/2006/table">
            <a:tbl>
              <a:tblPr/>
              <a:tblGrid>
                <a:gridCol w="2914650">
                  <a:extLst>
                    <a:ext uri="{9D8B030D-6E8A-4147-A177-3AD203B41FA5}">
                      <a16:colId xmlns:a16="http://schemas.microsoft.com/office/drawing/2014/main" val="718108258"/>
                    </a:ext>
                  </a:extLst>
                </a:gridCol>
                <a:gridCol w="5791200">
                  <a:extLst>
                    <a:ext uri="{9D8B030D-6E8A-4147-A177-3AD203B41FA5}">
                      <a16:colId xmlns:a16="http://schemas.microsoft.com/office/drawing/2014/main" val="2671730823"/>
                    </a:ext>
                  </a:extLst>
                </a:gridCol>
              </a:tblGrid>
              <a:tr h="3549316">
                <a:tc>
                  <a:txBody>
                    <a:bodyPr/>
                    <a:lstStyle/>
                    <a:p>
                      <a:pPr marL="95250" indent="-180340" rtl="0" fontAlgn="t">
                        <a:spcBef>
                          <a:spcPts val="0"/>
                        </a:spcBef>
                        <a:spcAft>
                          <a:spcPts val="0"/>
                        </a:spcAft>
                      </a:pPr>
                      <a:r>
                        <a:rPr lang="es-ES" sz="1600" b="1" i="0" u="none" strike="noStrike">
                          <a:solidFill>
                            <a:srgbClr val="1C4587"/>
                          </a:solidFill>
                          <a:effectLst/>
                          <a:latin typeface="Century Gothic" panose="020B0502020202020204" pitchFamily="34" charset="0"/>
                        </a:rPr>
                        <a:t>2. Despertar el interés </a:t>
                      </a:r>
                      <a:r>
                        <a:rPr lang="es-ES" sz="1600" b="1" i="0" u="none" strike="noStrike">
                          <a:solidFill>
                            <a:srgbClr val="1F497D"/>
                          </a:solidFill>
                          <a:effectLst/>
                          <a:latin typeface="Century Gothic" panose="020B0502020202020204" pitchFamily="34" charset="0"/>
                        </a:rPr>
                        <a:t>(detonar).</a:t>
                      </a:r>
                      <a:endParaRPr lang="es-ES" sz="1600">
                        <a:effectLst/>
                      </a:endParaRPr>
                    </a:p>
                    <a:p>
                      <a:pPr marL="90170" indent="-180340" rtl="0" fontAlgn="t">
                        <a:spcBef>
                          <a:spcPts val="0"/>
                        </a:spcBef>
                        <a:spcAft>
                          <a:spcPts val="0"/>
                        </a:spcAft>
                      </a:pPr>
                      <a:r>
                        <a:rPr lang="es-ES" sz="1600" b="0" i="0" u="none" strike="noStrike">
                          <a:solidFill>
                            <a:srgbClr val="000000"/>
                          </a:solidFill>
                          <a:effectLst/>
                          <a:latin typeface="Century Gothic" panose="020B0502020202020204" pitchFamily="34" charset="0"/>
                        </a:rPr>
                        <a:t>   </a:t>
                      </a:r>
                      <a:r>
                        <a:rPr lang="es-ES" sz="1600" b="0" i="0" u="none" strike="noStrike">
                          <a:solidFill>
                            <a:srgbClr val="1F497D"/>
                          </a:solidFill>
                          <a:effectLst/>
                          <a:latin typeface="Century Gothic" panose="020B0502020202020204" pitchFamily="34" charset="0"/>
                        </a:rPr>
                        <a:t>Estrategias para involucrar a los estudiantes con la problemática planteada, en el salón de clase</a:t>
                      </a:r>
                      <a:endParaRPr lang="es-ES" sz="1600">
                        <a:effectLst/>
                      </a:endParaRPr>
                    </a:p>
                    <a:p>
                      <a:pPr marL="95250" indent="-180340" rtl="0" fontAlgn="t">
                        <a:spcBef>
                          <a:spcPts val="0"/>
                        </a:spcBef>
                        <a:spcAft>
                          <a:spcPts val="0"/>
                        </a:spcAft>
                      </a:pPr>
                      <a:r>
                        <a:rPr lang="es-ES" sz="1600" b="0" i="0" u="none" strike="noStrike">
                          <a:solidFill>
                            <a:srgbClr val="1C4587"/>
                          </a:solidFill>
                          <a:effectLst/>
                          <a:latin typeface="Century Gothic" panose="020B0502020202020204" pitchFamily="34" charset="0"/>
                        </a:rPr>
                        <a:t>   </a:t>
                      </a:r>
                      <a:endParaRPr lang="es-ES" sz="1600">
                        <a:effectLst/>
                      </a:endParaRPr>
                    </a:p>
                    <a:p>
                      <a:pPr fontAlgn="t"/>
                      <a:br>
                        <a:rPr lang="es-ES" sz="1600">
                          <a:effectLst/>
                        </a:rPr>
                      </a:br>
                      <a:endParaRPr lang="es-ES" sz="16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br>
                        <a:rPr lang="es-ES" sz="1600" dirty="0">
                          <a:effectLst/>
                        </a:rPr>
                      </a:br>
                      <a:r>
                        <a:rPr lang="es-ES" sz="1600" b="0" i="0" u="none" strike="noStrike" dirty="0">
                          <a:solidFill>
                            <a:srgbClr val="FF0000"/>
                          </a:solidFill>
                          <a:effectLst/>
                          <a:latin typeface="Century Gothic" panose="020B0502020202020204" pitchFamily="34" charset="0"/>
                        </a:rPr>
                        <a:t>Pregunta detonadora: ¿El tatuaje es una manera de expresión o una moda?</a:t>
                      </a:r>
                      <a:endParaRPr lang="es-ES" sz="1600" dirty="0">
                        <a:effectLst/>
                      </a:endParaRPr>
                    </a:p>
                    <a:p>
                      <a:pPr rtl="0" fontAlgn="t">
                        <a:spcBef>
                          <a:spcPts val="0"/>
                        </a:spcBef>
                        <a:spcAft>
                          <a:spcPts val="0"/>
                        </a:spcAft>
                      </a:pPr>
                      <a:br>
                        <a:rPr lang="es-ES" sz="1600" dirty="0">
                          <a:effectLst/>
                        </a:rPr>
                      </a:br>
                      <a:br>
                        <a:rPr lang="es-ES" sz="1600" dirty="0">
                          <a:effectLst/>
                        </a:rPr>
                      </a:br>
                      <a:r>
                        <a:rPr lang="es-ES" sz="1600" b="0" i="0" u="none" strike="noStrike" dirty="0">
                          <a:solidFill>
                            <a:srgbClr val="000000"/>
                          </a:solidFill>
                          <a:effectLst/>
                          <a:latin typeface="Century Gothic" panose="020B0502020202020204" pitchFamily="34" charset="0"/>
                        </a:rPr>
                        <a:t>a) El profesor presentará una serie de imágenes que muestren cómo se ven tatuados los hombres y mujeres en sus diferentes etapas de la vida</a:t>
                      </a:r>
                      <a:r>
                        <a:rPr lang="es-ES" sz="1600" b="0" i="0" u="none" strike="noStrike" dirty="0">
                          <a:solidFill>
                            <a:srgbClr val="FF0000"/>
                          </a:solidFill>
                          <a:effectLst/>
                          <a:latin typeface="Century Gothic" panose="020B0502020202020204" pitchFamily="34" charset="0"/>
                        </a:rPr>
                        <a:t> </a:t>
                      </a:r>
                      <a:endParaRPr lang="es-ES" sz="1600" dirty="0">
                        <a:effectLst/>
                      </a:endParaRPr>
                    </a:p>
                    <a:p>
                      <a:pPr rtl="0" fontAlgn="t">
                        <a:spcBef>
                          <a:spcPts val="0"/>
                        </a:spcBef>
                        <a:spcAft>
                          <a:spcPts val="0"/>
                        </a:spcAft>
                      </a:pPr>
                      <a:br>
                        <a:rPr lang="es-ES" sz="1600" dirty="0">
                          <a:effectLst/>
                        </a:rPr>
                      </a:br>
                      <a:r>
                        <a:rPr lang="es-ES" sz="1600" b="0" i="0" u="none" strike="noStrike" dirty="0">
                          <a:solidFill>
                            <a:srgbClr val="000000"/>
                          </a:solidFill>
                          <a:effectLst/>
                          <a:latin typeface="Century Gothic" panose="020B0502020202020204" pitchFamily="34" charset="0"/>
                        </a:rPr>
                        <a:t>b) El profesor presenta vídeos de diferentes músicos contemporáneos que han   </a:t>
                      </a:r>
                      <a:endParaRPr lang="es-ES" sz="1600" dirty="0">
                        <a:effectLst/>
                      </a:endParaRPr>
                    </a:p>
                    <a:p>
                      <a:pPr rtl="0" fontAlgn="t">
                        <a:spcBef>
                          <a:spcPts val="0"/>
                        </a:spcBef>
                        <a:spcAft>
                          <a:spcPts val="0"/>
                        </a:spcAft>
                      </a:pPr>
                      <a:r>
                        <a:rPr lang="es-ES" sz="1600" b="0" i="0" u="none" strike="noStrike" dirty="0">
                          <a:solidFill>
                            <a:srgbClr val="000000"/>
                          </a:solidFill>
                          <a:effectLst/>
                          <a:latin typeface="Century Gothic" panose="020B0502020202020204" pitchFamily="34" charset="0"/>
                        </a:rPr>
                        <a:t>dado moda con el tatuaje actualmente.</a:t>
                      </a:r>
                      <a:endParaRPr lang="es-ES" sz="1600" dirty="0">
                        <a:effectLst/>
                      </a:endParaRPr>
                    </a:p>
                    <a:p>
                      <a:pPr rtl="0" fontAlgn="t">
                        <a:spcBef>
                          <a:spcPts val="0"/>
                        </a:spcBef>
                        <a:spcAft>
                          <a:spcPts val="0"/>
                        </a:spcAft>
                      </a:pPr>
                      <a:br>
                        <a:rPr lang="es-ES" sz="1600" dirty="0">
                          <a:effectLst/>
                        </a:rPr>
                      </a:br>
                      <a:r>
                        <a:rPr lang="es-ES" sz="1600" b="0" i="0" u="none" strike="noStrike" dirty="0">
                          <a:solidFill>
                            <a:srgbClr val="000000"/>
                          </a:solidFill>
                          <a:effectLst/>
                          <a:latin typeface="Century Gothic" panose="020B0502020202020204" pitchFamily="34" charset="0"/>
                        </a:rPr>
                        <a:t>c) Integrar el interés de los  jóvenes por el tatuaje en un medio formal como lo es la investigación.  </a:t>
                      </a:r>
                      <a:endParaRPr lang="es-ES" sz="16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814715711"/>
                  </a:ext>
                </a:extLst>
              </a:tr>
            </a:tbl>
          </a:graphicData>
        </a:graphic>
      </p:graphicFrame>
      <p:sp>
        <p:nvSpPr>
          <p:cNvPr id="5" name="Rectangle 1">
            <a:extLst>
              <a:ext uri="{FF2B5EF4-FFF2-40B4-BE49-F238E27FC236}">
                <a16:creationId xmlns:a16="http://schemas.microsoft.com/office/drawing/2014/main" id="{D4F0CFE8-0784-48BF-ACFB-156FE1A03880}"/>
              </a:ext>
            </a:extLst>
          </p:cNvPr>
          <p:cNvSpPr>
            <a:spLocks noChangeArrowheads="1"/>
          </p:cNvSpPr>
          <p:nvPr/>
        </p:nvSpPr>
        <p:spPr bwMode="auto">
          <a:xfrm>
            <a:off x="1743075" y="26654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2363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7E3A86DB-AF5F-4174-BB5F-00D675ECC179}"/>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B97FD343-05C4-4794-934F-B1565376C17D}"/>
              </a:ext>
            </a:extLst>
          </p:cNvPr>
          <p:cNvSpPr>
            <a:spLocks noGrp="1"/>
          </p:cNvSpPr>
          <p:nvPr>
            <p:ph type="sldNum" sz="quarter" idx="12"/>
          </p:nvPr>
        </p:nvSpPr>
        <p:spPr/>
        <p:txBody>
          <a:bodyPr/>
          <a:lstStyle/>
          <a:p>
            <a:fld id="{6003A4DE-F395-41D8-AE1A-030530CBC762}" type="slidenum">
              <a:rPr lang="es-ES" smtClean="0"/>
              <a:t>44</a:t>
            </a:fld>
            <a:endParaRPr lang="es-ES"/>
          </a:p>
        </p:txBody>
      </p:sp>
      <p:graphicFrame>
        <p:nvGraphicFramePr>
          <p:cNvPr id="4" name="Tabla 3">
            <a:extLst>
              <a:ext uri="{FF2B5EF4-FFF2-40B4-BE49-F238E27FC236}">
                <a16:creationId xmlns:a16="http://schemas.microsoft.com/office/drawing/2014/main" id="{0B9C7C46-ABC9-4DBA-8C38-E3921A7B6F15}"/>
              </a:ext>
            </a:extLst>
          </p:cNvPr>
          <p:cNvGraphicFramePr>
            <a:graphicFrameLocks noGrp="1"/>
          </p:cNvGraphicFramePr>
          <p:nvPr>
            <p:extLst>
              <p:ext uri="{D42A27DB-BD31-4B8C-83A1-F6EECF244321}">
                <p14:modId xmlns:p14="http://schemas.microsoft.com/office/powerpoint/2010/main" val="3342262692"/>
              </p:ext>
            </p:extLst>
          </p:nvPr>
        </p:nvGraphicFramePr>
        <p:xfrm>
          <a:off x="1743075" y="782053"/>
          <a:ext cx="8705850" cy="2890111"/>
        </p:xfrm>
        <a:graphic>
          <a:graphicData uri="http://schemas.openxmlformats.org/drawingml/2006/table">
            <a:tbl>
              <a:tblPr/>
              <a:tblGrid>
                <a:gridCol w="2914650">
                  <a:extLst>
                    <a:ext uri="{9D8B030D-6E8A-4147-A177-3AD203B41FA5}">
                      <a16:colId xmlns:a16="http://schemas.microsoft.com/office/drawing/2014/main" val="463696278"/>
                    </a:ext>
                  </a:extLst>
                </a:gridCol>
                <a:gridCol w="1819275">
                  <a:extLst>
                    <a:ext uri="{9D8B030D-6E8A-4147-A177-3AD203B41FA5}">
                      <a16:colId xmlns:a16="http://schemas.microsoft.com/office/drawing/2014/main" val="3095578070"/>
                    </a:ext>
                  </a:extLst>
                </a:gridCol>
                <a:gridCol w="1771650">
                  <a:extLst>
                    <a:ext uri="{9D8B030D-6E8A-4147-A177-3AD203B41FA5}">
                      <a16:colId xmlns:a16="http://schemas.microsoft.com/office/drawing/2014/main" val="3941141807"/>
                    </a:ext>
                  </a:extLst>
                </a:gridCol>
                <a:gridCol w="2200275">
                  <a:extLst>
                    <a:ext uri="{9D8B030D-6E8A-4147-A177-3AD203B41FA5}">
                      <a16:colId xmlns:a16="http://schemas.microsoft.com/office/drawing/2014/main" val="1178306500"/>
                    </a:ext>
                  </a:extLst>
                </a:gridCol>
              </a:tblGrid>
              <a:tr h="2890111">
                <a:tc>
                  <a:txBody>
                    <a:bodyPr/>
                    <a:lstStyle/>
                    <a:p>
                      <a:pPr marL="95250" indent="-180340" rtl="0" fontAlgn="t">
                        <a:spcBef>
                          <a:spcPts val="0"/>
                        </a:spcBef>
                        <a:spcAft>
                          <a:spcPts val="0"/>
                        </a:spcAft>
                      </a:pPr>
                      <a:r>
                        <a:rPr lang="es-ES" sz="1800" b="1" i="0" u="none" strike="noStrike">
                          <a:solidFill>
                            <a:srgbClr val="1C4587"/>
                          </a:solidFill>
                          <a:effectLst/>
                          <a:latin typeface="Century Gothic" panose="020B0502020202020204" pitchFamily="34" charset="0"/>
                        </a:rPr>
                        <a:t>3. Recopilar información a través de la investigación.</a:t>
                      </a:r>
                      <a:endParaRPr lang="es-ES" sz="1800">
                        <a:effectLst/>
                      </a:endParaRPr>
                    </a:p>
                    <a:p>
                      <a:pPr marL="95250" indent="-175260" rtl="0" fontAlgn="t">
                        <a:spcBef>
                          <a:spcPts val="0"/>
                        </a:spcBef>
                        <a:spcAft>
                          <a:spcPts val="0"/>
                        </a:spcAft>
                      </a:pPr>
                      <a:r>
                        <a:rPr lang="es-ES" sz="1800" b="0" i="0" u="none" strike="noStrike">
                          <a:solidFill>
                            <a:srgbClr val="1C4587"/>
                          </a:solidFill>
                          <a:effectLst/>
                          <a:latin typeface="Century Gothic" panose="020B0502020202020204" pitchFamily="34" charset="0"/>
                        </a:rPr>
                        <a:t>   Propuestas a investigar y sus fuentes. </a:t>
                      </a:r>
                      <a:endParaRPr lang="es-ES" sz="18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800" b="0" i="0" u="none" strike="noStrike">
                          <a:solidFill>
                            <a:srgbClr val="FF0000"/>
                          </a:solidFill>
                          <a:effectLst/>
                          <a:latin typeface="Century Gothic" panose="020B0502020202020204" pitchFamily="34" charset="0"/>
                        </a:rPr>
                        <a:t>Entrevistas, libros, revistas</a:t>
                      </a:r>
                      <a:endParaRPr lang="es-ES" sz="1800">
                        <a:effectLst/>
                      </a:endParaRPr>
                    </a:p>
                    <a:p>
                      <a:pPr fontAlgn="t"/>
                      <a:br>
                        <a:rPr lang="es-ES" sz="1800">
                          <a:effectLst/>
                        </a:rPr>
                      </a:br>
                      <a:br>
                        <a:rPr lang="es-ES" sz="1800">
                          <a:effectLst/>
                        </a:rPr>
                      </a:br>
                      <a:br>
                        <a:rPr lang="es-ES" sz="1800">
                          <a:effectLst/>
                        </a:rPr>
                      </a:br>
                      <a:br>
                        <a:rPr lang="es-ES" sz="1800">
                          <a:effectLst/>
                        </a:rPr>
                      </a:br>
                      <a:br>
                        <a:rPr lang="es-ES" sz="1800">
                          <a:effectLst/>
                        </a:rPr>
                      </a:br>
                      <a:endParaRPr lang="es-ES" sz="18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800" b="0" i="0" u="none" strike="noStrike">
                          <a:solidFill>
                            <a:srgbClr val="000000"/>
                          </a:solidFill>
                          <a:effectLst/>
                          <a:latin typeface="Century Gothic" panose="020B0502020202020204" pitchFamily="34" charset="0"/>
                        </a:rPr>
                        <a:t>Vídeos </a:t>
                      </a:r>
                      <a:endParaRPr lang="es-ES" sz="18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800" b="0" i="0" u="none" strike="noStrike" dirty="0">
                          <a:solidFill>
                            <a:srgbClr val="000000"/>
                          </a:solidFill>
                          <a:effectLst/>
                          <a:latin typeface="Century Gothic" panose="020B0502020202020204" pitchFamily="34" charset="0"/>
                        </a:rPr>
                        <a:t>Elementos metodológicos. </a:t>
                      </a:r>
                    </a:p>
                    <a:p>
                      <a:pPr rtl="0" fontAlgn="t">
                        <a:spcBef>
                          <a:spcPts val="0"/>
                        </a:spcBef>
                        <a:spcAft>
                          <a:spcPts val="0"/>
                        </a:spcAft>
                      </a:pPr>
                      <a:r>
                        <a:rPr lang="es-ES" sz="1800" b="0" i="0" u="none" strike="noStrike" dirty="0">
                          <a:solidFill>
                            <a:srgbClr val="000000"/>
                          </a:solidFill>
                          <a:effectLst/>
                          <a:latin typeface="Century Gothic" panose="020B0502020202020204" pitchFamily="34" charset="0"/>
                        </a:rPr>
                        <a:t>Libros, revistas, internet, Manuales de Investigación documental.</a:t>
                      </a:r>
                      <a:endParaRPr lang="es-ES" sz="18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81976743"/>
                  </a:ext>
                </a:extLst>
              </a:tr>
            </a:tbl>
          </a:graphicData>
        </a:graphic>
      </p:graphicFrame>
      <p:sp>
        <p:nvSpPr>
          <p:cNvPr id="5" name="Rectangle 1">
            <a:extLst>
              <a:ext uri="{FF2B5EF4-FFF2-40B4-BE49-F238E27FC236}">
                <a16:creationId xmlns:a16="http://schemas.microsoft.com/office/drawing/2014/main" id="{BBDFC83D-D437-4554-A06D-52C45C804942}"/>
              </a:ext>
            </a:extLst>
          </p:cNvPr>
          <p:cNvSpPr>
            <a:spLocks noChangeArrowheads="1"/>
          </p:cNvSpPr>
          <p:nvPr/>
        </p:nvSpPr>
        <p:spPr bwMode="auto">
          <a:xfrm>
            <a:off x="1743075" y="3030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2461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B2E0A4F1-977E-40C8-91FF-08FF74FC4A83}"/>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DEBEE697-F1E6-4EF7-8E20-6C7A3DBBC3E0}"/>
              </a:ext>
            </a:extLst>
          </p:cNvPr>
          <p:cNvSpPr>
            <a:spLocks noGrp="1"/>
          </p:cNvSpPr>
          <p:nvPr>
            <p:ph type="sldNum" sz="quarter" idx="12"/>
          </p:nvPr>
        </p:nvSpPr>
        <p:spPr/>
        <p:txBody>
          <a:bodyPr/>
          <a:lstStyle/>
          <a:p>
            <a:fld id="{6003A4DE-F395-41D8-AE1A-030530CBC762}" type="slidenum">
              <a:rPr lang="es-ES" smtClean="0"/>
              <a:t>45</a:t>
            </a:fld>
            <a:endParaRPr lang="es-ES"/>
          </a:p>
        </p:txBody>
      </p:sp>
      <p:graphicFrame>
        <p:nvGraphicFramePr>
          <p:cNvPr id="4" name="Tabla 3">
            <a:extLst>
              <a:ext uri="{FF2B5EF4-FFF2-40B4-BE49-F238E27FC236}">
                <a16:creationId xmlns:a16="http://schemas.microsoft.com/office/drawing/2014/main" id="{07B1CFF3-14A4-48A5-9780-3DFDF37220EC}"/>
              </a:ext>
            </a:extLst>
          </p:cNvPr>
          <p:cNvGraphicFramePr>
            <a:graphicFrameLocks noGrp="1"/>
          </p:cNvGraphicFramePr>
          <p:nvPr>
            <p:extLst>
              <p:ext uri="{D42A27DB-BD31-4B8C-83A1-F6EECF244321}">
                <p14:modId xmlns:p14="http://schemas.microsoft.com/office/powerpoint/2010/main" val="3798943096"/>
              </p:ext>
            </p:extLst>
          </p:nvPr>
        </p:nvGraphicFramePr>
        <p:xfrm>
          <a:off x="1187116" y="1275348"/>
          <a:ext cx="9817767" cy="4390370"/>
        </p:xfrm>
        <a:graphic>
          <a:graphicData uri="http://schemas.openxmlformats.org/drawingml/2006/table">
            <a:tbl>
              <a:tblPr/>
              <a:tblGrid>
                <a:gridCol w="3286912">
                  <a:extLst>
                    <a:ext uri="{9D8B030D-6E8A-4147-A177-3AD203B41FA5}">
                      <a16:colId xmlns:a16="http://schemas.microsoft.com/office/drawing/2014/main" val="873108550"/>
                    </a:ext>
                  </a:extLst>
                </a:gridCol>
                <a:gridCol w="2051634">
                  <a:extLst>
                    <a:ext uri="{9D8B030D-6E8A-4147-A177-3AD203B41FA5}">
                      <a16:colId xmlns:a16="http://schemas.microsoft.com/office/drawing/2014/main" val="1921869471"/>
                    </a:ext>
                  </a:extLst>
                </a:gridCol>
                <a:gridCol w="1997926">
                  <a:extLst>
                    <a:ext uri="{9D8B030D-6E8A-4147-A177-3AD203B41FA5}">
                      <a16:colId xmlns:a16="http://schemas.microsoft.com/office/drawing/2014/main" val="3104397932"/>
                    </a:ext>
                  </a:extLst>
                </a:gridCol>
                <a:gridCol w="2481295">
                  <a:extLst>
                    <a:ext uri="{9D8B030D-6E8A-4147-A177-3AD203B41FA5}">
                      <a16:colId xmlns:a16="http://schemas.microsoft.com/office/drawing/2014/main" val="3905551212"/>
                    </a:ext>
                  </a:extLst>
                </a:gridCol>
              </a:tblGrid>
              <a:tr h="4390370">
                <a:tc>
                  <a:txBody>
                    <a:bodyPr/>
                    <a:lstStyle/>
                    <a:p>
                      <a:pPr marL="95250" indent="-180340" rtl="0" fontAlgn="t">
                        <a:spcBef>
                          <a:spcPts val="0"/>
                        </a:spcBef>
                        <a:spcAft>
                          <a:spcPts val="0"/>
                        </a:spcAft>
                      </a:pPr>
                      <a:r>
                        <a:rPr lang="es-ES" sz="1400" b="1" i="0" u="none" strike="noStrike" dirty="0">
                          <a:solidFill>
                            <a:srgbClr val="1C4587"/>
                          </a:solidFill>
                          <a:effectLst/>
                          <a:latin typeface="Century Gothic" panose="020B0502020202020204" pitchFamily="34" charset="0"/>
                        </a:rPr>
                        <a:t>4. Organizar la información.</a:t>
                      </a:r>
                      <a:endParaRPr lang="es-ES" sz="1400" dirty="0">
                        <a:effectLst/>
                      </a:endParaRPr>
                    </a:p>
                    <a:p>
                      <a:pPr marL="95250" indent="-180340" rtl="0" fontAlgn="t">
                        <a:spcBef>
                          <a:spcPts val="0"/>
                        </a:spcBef>
                        <a:spcAft>
                          <a:spcPts val="0"/>
                        </a:spcAft>
                      </a:pPr>
                      <a:r>
                        <a:rPr lang="es-ES" sz="1400" b="1" i="0" u="none" strike="noStrike" dirty="0">
                          <a:solidFill>
                            <a:srgbClr val="1C4587"/>
                          </a:solidFill>
                          <a:effectLst/>
                          <a:latin typeface="Century Gothic" panose="020B0502020202020204" pitchFamily="34" charset="0"/>
                        </a:rPr>
                        <a:t>   </a:t>
                      </a:r>
                      <a:r>
                        <a:rPr lang="es-ES" sz="1400" b="0" i="0" u="none" strike="noStrike" dirty="0">
                          <a:solidFill>
                            <a:srgbClr val="1C4587"/>
                          </a:solidFill>
                          <a:effectLst/>
                          <a:latin typeface="Century Gothic" panose="020B0502020202020204" pitchFamily="34" charset="0"/>
                        </a:rPr>
                        <a:t>Implica:</a:t>
                      </a:r>
                      <a:endParaRPr lang="es-ES" sz="1400" dirty="0">
                        <a:effectLst/>
                      </a:endParaRPr>
                    </a:p>
                    <a:p>
                      <a:pPr marL="95250" indent="-180340" rtl="0" fontAlgn="t">
                        <a:spcBef>
                          <a:spcPts val="0"/>
                        </a:spcBef>
                        <a:spcAft>
                          <a:spcPts val="0"/>
                        </a:spcAft>
                      </a:pPr>
                      <a:r>
                        <a:rPr lang="es-ES" sz="1400" b="0" i="0" u="none" strike="noStrike" dirty="0">
                          <a:solidFill>
                            <a:srgbClr val="1C4587"/>
                          </a:solidFill>
                          <a:effectLst/>
                          <a:latin typeface="Century Gothic" panose="020B0502020202020204" pitchFamily="34" charset="0"/>
                        </a:rPr>
                        <a:t>   clasificación de datos obtenidos,</a:t>
                      </a:r>
                      <a:endParaRPr lang="es-ES" sz="1400" dirty="0">
                        <a:effectLst/>
                      </a:endParaRPr>
                    </a:p>
                    <a:p>
                      <a:pPr marL="95250" indent="-180340" rtl="0" fontAlgn="t">
                        <a:spcBef>
                          <a:spcPts val="0"/>
                        </a:spcBef>
                        <a:spcAft>
                          <a:spcPts val="0"/>
                        </a:spcAft>
                      </a:pPr>
                      <a:r>
                        <a:rPr lang="es-ES" sz="1400" b="0" i="0" u="none" strike="noStrike" dirty="0">
                          <a:solidFill>
                            <a:srgbClr val="1C4587"/>
                          </a:solidFill>
                          <a:effectLst/>
                          <a:latin typeface="Century Gothic" panose="020B0502020202020204" pitchFamily="34" charset="0"/>
                        </a:rPr>
                        <a:t>   análisis de los datos obtenidos, registro de la información.</a:t>
                      </a:r>
                      <a:endParaRPr lang="es-ES" sz="1400" dirty="0">
                        <a:effectLst/>
                      </a:endParaRPr>
                    </a:p>
                    <a:p>
                      <a:pPr marL="95250" indent="-180340" rtl="0" fontAlgn="t">
                        <a:spcBef>
                          <a:spcPts val="0"/>
                        </a:spcBef>
                        <a:spcAft>
                          <a:spcPts val="0"/>
                        </a:spcAft>
                      </a:pPr>
                      <a:r>
                        <a:rPr lang="es-ES" sz="1400" b="0" i="0" u="none" strike="noStrike" dirty="0">
                          <a:solidFill>
                            <a:srgbClr val="1C4587"/>
                          </a:solidFill>
                          <a:effectLst/>
                          <a:latin typeface="Century Gothic" panose="020B0502020202020204" pitchFamily="34" charset="0"/>
                        </a:rPr>
                        <a:t>   </a:t>
                      </a:r>
                    </a:p>
                    <a:p>
                      <a:pPr marL="95250" indent="-180340" rtl="0" fontAlgn="t">
                        <a:spcBef>
                          <a:spcPts val="0"/>
                        </a:spcBef>
                        <a:spcAft>
                          <a:spcPts val="0"/>
                        </a:spcAft>
                      </a:pPr>
                      <a:r>
                        <a:rPr lang="es-ES" sz="1400" b="0" i="0" u="none" strike="noStrike" dirty="0">
                          <a:solidFill>
                            <a:srgbClr val="1C4587"/>
                          </a:solidFill>
                          <a:effectLst/>
                          <a:latin typeface="Century Gothic" panose="020B0502020202020204" pitchFamily="34" charset="0"/>
                        </a:rPr>
                        <a:t>conclusiones por disciplina,</a:t>
                      </a:r>
                      <a:endParaRPr lang="es-ES" sz="1400" dirty="0">
                        <a:effectLst/>
                      </a:endParaRPr>
                    </a:p>
                    <a:p>
                      <a:pPr marL="95250" indent="-180340" rtl="0" fontAlgn="t">
                        <a:spcBef>
                          <a:spcPts val="0"/>
                        </a:spcBef>
                        <a:spcAft>
                          <a:spcPts val="0"/>
                        </a:spcAft>
                      </a:pPr>
                      <a:r>
                        <a:rPr lang="es-ES" sz="1400" b="0" i="0" u="none" strike="noStrike" dirty="0">
                          <a:solidFill>
                            <a:srgbClr val="1C4587"/>
                          </a:solidFill>
                          <a:effectLst/>
                          <a:latin typeface="Century Gothic" panose="020B0502020202020204" pitchFamily="34" charset="0"/>
                        </a:rPr>
                        <a:t>   </a:t>
                      </a:r>
                    </a:p>
                    <a:p>
                      <a:pPr marL="95250" indent="-180340" rtl="0" fontAlgn="t">
                        <a:spcBef>
                          <a:spcPts val="0"/>
                        </a:spcBef>
                        <a:spcAft>
                          <a:spcPts val="0"/>
                        </a:spcAft>
                      </a:pPr>
                      <a:r>
                        <a:rPr lang="es-ES" sz="1400" b="0" i="0" u="none" strike="noStrike" dirty="0">
                          <a:solidFill>
                            <a:srgbClr val="1C4587"/>
                          </a:solidFill>
                          <a:effectLst/>
                          <a:latin typeface="Century Gothic" panose="020B0502020202020204" pitchFamily="34" charset="0"/>
                        </a:rPr>
                        <a:t>conclusiones conjuntas.</a:t>
                      </a:r>
                      <a:endParaRPr lang="es-ES" sz="1400" dirty="0">
                        <a:effectLst/>
                      </a:endParaRPr>
                    </a:p>
                    <a:p>
                      <a:pPr fontAlgn="t"/>
                      <a:br>
                        <a:rPr lang="es-ES" sz="1400" dirty="0">
                          <a:effectLst/>
                        </a:rPr>
                      </a:br>
                      <a:endParaRPr lang="es-ES" sz="14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dirty="0">
                          <a:solidFill>
                            <a:srgbClr val="FF0000"/>
                          </a:solidFill>
                          <a:effectLst/>
                          <a:latin typeface="Century Gothic" panose="020B0502020202020204" pitchFamily="34" charset="0"/>
                        </a:rPr>
                        <a:t>Organizar las etapas en las que se va a desarrollar cada parte del proyecto; analizar la información. </a:t>
                      </a:r>
                      <a:endParaRPr lang="es-ES" sz="1400" dirty="0">
                        <a:effectLst/>
                      </a:endParaRPr>
                    </a:p>
                    <a:p>
                      <a:pPr rtl="0" fontAlgn="t">
                        <a:spcBef>
                          <a:spcPts val="0"/>
                        </a:spcBef>
                        <a:spcAft>
                          <a:spcPts val="0"/>
                        </a:spcAft>
                      </a:pPr>
                      <a:r>
                        <a:rPr lang="es-ES" sz="1400" b="0" i="0" u="none" strike="noStrike" dirty="0">
                          <a:solidFill>
                            <a:srgbClr val="FF0000"/>
                          </a:solidFill>
                          <a:effectLst/>
                          <a:latin typeface="Century Gothic" panose="020B0502020202020204" pitchFamily="34" charset="0"/>
                        </a:rPr>
                        <a:t>Ajustes en el desarrollo del proyecto.</a:t>
                      </a:r>
                      <a:endParaRPr lang="es-ES" sz="14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dirty="0">
                          <a:solidFill>
                            <a:srgbClr val="000000"/>
                          </a:solidFill>
                          <a:effectLst/>
                          <a:latin typeface="Century Gothic" panose="020B0502020202020204" pitchFamily="34" charset="0"/>
                        </a:rPr>
                        <a:t>Organizar las diferentes etapas del proceso a desarrollar del producto</a:t>
                      </a:r>
                      <a:endParaRPr lang="es-ES" sz="1400" dirty="0">
                        <a:effectLst/>
                      </a:endParaRPr>
                    </a:p>
                    <a:p>
                      <a:pPr rtl="0" fontAlgn="t">
                        <a:spcBef>
                          <a:spcPts val="0"/>
                        </a:spcBef>
                        <a:spcAft>
                          <a:spcPts val="0"/>
                        </a:spcAft>
                      </a:pPr>
                      <a:r>
                        <a:rPr lang="es-ES" sz="1400" b="0" i="0" u="none" strike="noStrike" dirty="0">
                          <a:solidFill>
                            <a:srgbClr val="000000"/>
                          </a:solidFill>
                          <a:effectLst/>
                          <a:latin typeface="Century Gothic" panose="020B0502020202020204" pitchFamily="34" charset="0"/>
                        </a:rPr>
                        <a:t>para analizar la información</a:t>
                      </a:r>
                      <a:endParaRPr lang="es-ES" sz="1400" dirty="0">
                        <a:effectLst/>
                      </a:endParaRPr>
                    </a:p>
                    <a:p>
                      <a:pPr rtl="0" fontAlgn="t">
                        <a:spcBef>
                          <a:spcPts val="0"/>
                        </a:spcBef>
                        <a:spcAft>
                          <a:spcPts val="0"/>
                        </a:spcAft>
                      </a:pPr>
                      <a:r>
                        <a:rPr lang="es-ES" sz="1400" b="0" i="0" u="none" strike="noStrike" dirty="0">
                          <a:solidFill>
                            <a:srgbClr val="000000"/>
                          </a:solidFill>
                          <a:effectLst/>
                          <a:latin typeface="Century Gothic" panose="020B0502020202020204" pitchFamily="34" charset="0"/>
                        </a:rPr>
                        <a:t>conclusiones  comparativas de la información para adecuar las necesidades del proyecto.</a:t>
                      </a:r>
                      <a:endParaRPr lang="es-ES" sz="14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dirty="0">
                          <a:solidFill>
                            <a:srgbClr val="000000"/>
                          </a:solidFill>
                          <a:effectLst/>
                          <a:latin typeface="Century Gothic" panose="020B0502020202020204" pitchFamily="34" charset="0"/>
                        </a:rPr>
                        <a:t>Organizar la investigación a partir de elementos metodológicos:</a:t>
                      </a:r>
                      <a:endParaRPr lang="es-ES" sz="1400" dirty="0">
                        <a:effectLst/>
                      </a:endParaRPr>
                    </a:p>
                    <a:p>
                      <a:pPr rtl="0" fontAlgn="t">
                        <a:spcBef>
                          <a:spcPts val="0"/>
                        </a:spcBef>
                        <a:spcAft>
                          <a:spcPts val="0"/>
                        </a:spcAft>
                      </a:pPr>
                      <a:r>
                        <a:rPr lang="es-ES" sz="1400" b="0" i="0" u="none" strike="noStrike" dirty="0">
                          <a:solidFill>
                            <a:srgbClr val="000000"/>
                          </a:solidFill>
                          <a:effectLst/>
                          <a:latin typeface="Century Gothic" panose="020B0502020202020204" pitchFamily="34" charset="0"/>
                        </a:rPr>
                        <a:t>Fichas bibliográficas</a:t>
                      </a:r>
                      <a:endParaRPr lang="es-ES" sz="1400" dirty="0">
                        <a:effectLst/>
                      </a:endParaRPr>
                    </a:p>
                    <a:p>
                      <a:pPr rtl="0" fontAlgn="t">
                        <a:spcBef>
                          <a:spcPts val="0"/>
                        </a:spcBef>
                        <a:spcAft>
                          <a:spcPts val="0"/>
                        </a:spcAft>
                      </a:pPr>
                      <a:r>
                        <a:rPr lang="es-ES" sz="1400" b="0" i="0" u="none" strike="noStrike" dirty="0">
                          <a:solidFill>
                            <a:srgbClr val="000000"/>
                          </a:solidFill>
                          <a:effectLst/>
                          <a:latin typeface="Century Gothic" panose="020B0502020202020204" pitchFamily="34" charset="0"/>
                        </a:rPr>
                        <a:t>Fichas de trabajo</a:t>
                      </a:r>
                      <a:endParaRPr lang="es-ES" sz="1400" dirty="0">
                        <a:effectLst/>
                      </a:endParaRPr>
                    </a:p>
                    <a:p>
                      <a:pPr rtl="0" fontAlgn="t">
                        <a:spcBef>
                          <a:spcPts val="0"/>
                        </a:spcBef>
                        <a:spcAft>
                          <a:spcPts val="0"/>
                        </a:spcAft>
                      </a:pPr>
                      <a:r>
                        <a:rPr lang="es-ES" sz="1400" b="0" i="0" u="none" strike="noStrike" dirty="0">
                          <a:solidFill>
                            <a:srgbClr val="000000"/>
                          </a:solidFill>
                          <a:effectLst/>
                          <a:latin typeface="Century Gothic" panose="020B0502020202020204" pitchFamily="34" charset="0"/>
                        </a:rPr>
                        <a:t>Fichas de síntesis</a:t>
                      </a:r>
                      <a:endParaRPr lang="es-ES" sz="1400" dirty="0">
                        <a:effectLst/>
                      </a:endParaRPr>
                    </a:p>
                    <a:p>
                      <a:pPr rtl="0" fontAlgn="t">
                        <a:spcBef>
                          <a:spcPts val="0"/>
                        </a:spcBef>
                        <a:spcAft>
                          <a:spcPts val="0"/>
                        </a:spcAft>
                      </a:pPr>
                      <a:r>
                        <a:rPr lang="es-ES" sz="1400" b="0" i="0" u="none" strike="noStrike" dirty="0">
                          <a:solidFill>
                            <a:srgbClr val="000000"/>
                          </a:solidFill>
                          <a:effectLst/>
                          <a:latin typeface="Century Gothic" panose="020B0502020202020204" pitchFamily="34" charset="0"/>
                        </a:rPr>
                        <a:t>Fichas hemerográficas</a:t>
                      </a:r>
                      <a:endParaRPr lang="es-ES" sz="1400" dirty="0">
                        <a:effectLst/>
                      </a:endParaRPr>
                    </a:p>
                    <a:p>
                      <a:pPr rtl="0" fontAlgn="t">
                        <a:spcBef>
                          <a:spcPts val="0"/>
                        </a:spcBef>
                        <a:spcAft>
                          <a:spcPts val="0"/>
                        </a:spcAft>
                      </a:pPr>
                      <a:r>
                        <a:rPr lang="es-ES" sz="1400" b="0" i="0" u="none" strike="noStrike" dirty="0">
                          <a:solidFill>
                            <a:srgbClr val="000000"/>
                          </a:solidFill>
                          <a:effectLst/>
                          <a:latin typeface="Century Gothic" panose="020B0502020202020204" pitchFamily="34" charset="0"/>
                        </a:rPr>
                        <a:t>Referencias electrónicas</a:t>
                      </a:r>
                      <a:endParaRPr lang="es-ES" sz="1400" dirty="0">
                        <a:effectLst/>
                      </a:endParaRPr>
                    </a:p>
                    <a:p>
                      <a:pPr rtl="0" fontAlgn="t">
                        <a:spcBef>
                          <a:spcPts val="0"/>
                        </a:spcBef>
                        <a:spcAft>
                          <a:spcPts val="0"/>
                        </a:spcAft>
                      </a:pPr>
                      <a:r>
                        <a:rPr lang="es-ES" sz="1400" b="0" i="0" u="none" strike="noStrike" dirty="0">
                          <a:solidFill>
                            <a:srgbClr val="000000"/>
                          </a:solidFill>
                          <a:effectLst/>
                          <a:latin typeface="Century Gothic" panose="020B0502020202020204" pitchFamily="34" charset="0"/>
                        </a:rPr>
                        <a:t>TICS</a:t>
                      </a:r>
                      <a:endParaRPr lang="es-ES" sz="14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2920231843"/>
                  </a:ext>
                </a:extLst>
              </a:tr>
            </a:tbl>
          </a:graphicData>
        </a:graphic>
      </p:graphicFrame>
      <p:sp>
        <p:nvSpPr>
          <p:cNvPr id="5" name="Rectangle 1">
            <a:extLst>
              <a:ext uri="{FF2B5EF4-FFF2-40B4-BE49-F238E27FC236}">
                <a16:creationId xmlns:a16="http://schemas.microsoft.com/office/drawing/2014/main" id="{74A0F36B-AB51-4575-B4FB-F33C6661303C}"/>
              </a:ext>
            </a:extLst>
          </p:cNvPr>
          <p:cNvSpPr>
            <a:spLocks noChangeArrowheads="1"/>
          </p:cNvSpPr>
          <p:nvPr/>
        </p:nvSpPr>
        <p:spPr bwMode="auto">
          <a:xfrm>
            <a:off x="1743075" y="2992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4345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7B1FA72D-DD36-4869-9384-7783EA7C2F88}"/>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FAB53643-3088-4AA6-AE1D-CE730CA18CEF}"/>
              </a:ext>
            </a:extLst>
          </p:cNvPr>
          <p:cNvSpPr>
            <a:spLocks noGrp="1"/>
          </p:cNvSpPr>
          <p:nvPr>
            <p:ph type="sldNum" sz="quarter" idx="12"/>
          </p:nvPr>
        </p:nvSpPr>
        <p:spPr/>
        <p:txBody>
          <a:bodyPr/>
          <a:lstStyle/>
          <a:p>
            <a:fld id="{6003A4DE-F395-41D8-AE1A-030530CBC762}" type="slidenum">
              <a:rPr lang="es-ES" smtClean="0"/>
              <a:t>46</a:t>
            </a:fld>
            <a:endParaRPr lang="es-ES"/>
          </a:p>
        </p:txBody>
      </p:sp>
      <p:graphicFrame>
        <p:nvGraphicFramePr>
          <p:cNvPr id="4" name="Tabla 3">
            <a:extLst>
              <a:ext uri="{FF2B5EF4-FFF2-40B4-BE49-F238E27FC236}">
                <a16:creationId xmlns:a16="http://schemas.microsoft.com/office/drawing/2014/main" id="{E8E2FA9D-A0C4-4663-A4FF-41E159250B67}"/>
              </a:ext>
            </a:extLst>
          </p:cNvPr>
          <p:cNvGraphicFramePr>
            <a:graphicFrameLocks noGrp="1"/>
          </p:cNvGraphicFramePr>
          <p:nvPr>
            <p:extLst>
              <p:ext uri="{D42A27DB-BD31-4B8C-83A1-F6EECF244321}">
                <p14:modId xmlns:p14="http://schemas.microsoft.com/office/powerpoint/2010/main" val="2697383063"/>
              </p:ext>
            </p:extLst>
          </p:nvPr>
        </p:nvGraphicFramePr>
        <p:xfrm>
          <a:off x="974558" y="1215189"/>
          <a:ext cx="9914020" cy="3597443"/>
        </p:xfrm>
        <a:graphic>
          <a:graphicData uri="http://schemas.openxmlformats.org/drawingml/2006/table">
            <a:tbl>
              <a:tblPr/>
              <a:tblGrid>
                <a:gridCol w="3319136">
                  <a:extLst>
                    <a:ext uri="{9D8B030D-6E8A-4147-A177-3AD203B41FA5}">
                      <a16:colId xmlns:a16="http://schemas.microsoft.com/office/drawing/2014/main" val="1251299565"/>
                    </a:ext>
                  </a:extLst>
                </a:gridCol>
                <a:gridCol w="2071748">
                  <a:extLst>
                    <a:ext uri="{9D8B030D-6E8A-4147-A177-3AD203B41FA5}">
                      <a16:colId xmlns:a16="http://schemas.microsoft.com/office/drawing/2014/main" val="2763559566"/>
                    </a:ext>
                  </a:extLst>
                </a:gridCol>
                <a:gridCol w="2017514">
                  <a:extLst>
                    <a:ext uri="{9D8B030D-6E8A-4147-A177-3AD203B41FA5}">
                      <a16:colId xmlns:a16="http://schemas.microsoft.com/office/drawing/2014/main" val="479810892"/>
                    </a:ext>
                  </a:extLst>
                </a:gridCol>
                <a:gridCol w="2505622">
                  <a:extLst>
                    <a:ext uri="{9D8B030D-6E8A-4147-A177-3AD203B41FA5}">
                      <a16:colId xmlns:a16="http://schemas.microsoft.com/office/drawing/2014/main" val="1910830255"/>
                    </a:ext>
                  </a:extLst>
                </a:gridCol>
              </a:tblGrid>
              <a:tr h="3597443">
                <a:tc>
                  <a:txBody>
                    <a:bodyPr/>
                    <a:lstStyle/>
                    <a:p>
                      <a:pPr marL="90170" rtl="0" fontAlgn="t">
                        <a:spcBef>
                          <a:spcPts val="0"/>
                        </a:spcBef>
                        <a:spcAft>
                          <a:spcPts val="0"/>
                        </a:spcAft>
                      </a:pPr>
                      <a:r>
                        <a:rPr lang="es-ES" sz="1400" b="1" i="0" u="none" strike="noStrike">
                          <a:solidFill>
                            <a:srgbClr val="1C4587"/>
                          </a:solidFill>
                          <a:effectLst/>
                          <a:latin typeface="Century Gothic" panose="020B0502020202020204" pitchFamily="34" charset="0"/>
                        </a:rPr>
                        <a:t>5.  Llegar a</a:t>
                      </a:r>
                      <a:r>
                        <a:rPr lang="es-ES" sz="1400" b="1" i="1" u="none" strike="noStrike">
                          <a:solidFill>
                            <a:srgbClr val="1C4587"/>
                          </a:solidFill>
                          <a:effectLst/>
                          <a:latin typeface="Century Gothic" panose="020B0502020202020204" pitchFamily="34" charset="0"/>
                        </a:rPr>
                        <a:t> </a:t>
                      </a:r>
                      <a:r>
                        <a:rPr lang="es-ES" sz="1400" b="1" i="0" u="none" strike="noStrike">
                          <a:solidFill>
                            <a:srgbClr val="1C4587"/>
                          </a:solidFill>
                          <a:effectLst/>
                          <a:latin typeface="Century Gothic" panose="020B0502020202020204" pitchFamily="34" charset="0"/>
                        </a:rPr>
                        <a:t>conclusiones parciales</a:t>
                      </a:r>
                      <a:endParaRPr lang="es-ES" sz="1400">
                        <a:effectLst/>
                      </a:endParaRPr>
                    </a:p>
                    <a:p>
                      <a:pPr marL="90170" rtl="0" fontAlgn="t">
                        <a:spcBef>
                          <a:spcPts val="0"/>
                        </a:spcBef>
                        <a:spcAft>
                          <a:spcPts val="0"/>
                        </a:spcAft>
                      </a:pPr>
                      <a:r>
                        <a:rPr lang="es-ES" sz="1400" b="0" i="0" u="none" strike="noStrike">
                          <a:solidFill>
                            <a:srgbClr val="1C4587"/>
                          </a:solidFill>
                          <a:effectLst/>
                          <a:latin typeface="Century Gothic" panose="020B0502020202020204" pitchFamily="34" charset="0"/>
                        </a:rPr>
                        <a:t>    (por disciplina).</a:t>
                      </a:r>
                      <a:endParaRPr lang="es-ES" sz="1400">
                        <a:effectLst/>
                      </a:endParaRPr>
                    </a:p>
                    <a:p>
                      <a:pPr marL="90170" rtl="0" fontAlgn="t">
                        <a:spcBef>
                          <a:spcPts val="0"/>
                        </a:spcBef>
                        <a:spcAft>
                          <a:spcPts val="0"/>
                        </a:spcAft>
                      </a:pPr>
                      <a:r>
                        <a:rPr lang="es-ES" sz="1400" b="0" i="0" u="none" strike="noStrike">
                          <a:solidFill>
                            <a:srgbClr val="1C4587"/>
                          </a:solidFill>
                          <a:effectLst/>
                          <a:latin typeface="Century Gothic" panose="020B0502020202020204" pitchFamily="34" charset="0"/>
                        </a:rPr>
                        <a:t>    Preguntas útiles para el </a:t>
                      </a:r>
                      <a:endParaRPr lang="es-ES" sz="1400">
                        <a:effectLst/>
                      </a:endParaRPr>
                    </a:p>
                    <a:p>
                      <a:pPr marL="90170" rtl="0" fontAlgn="t">
                        <a:spcBef>
                          <a:spcPts val="0"/>
                        </a:spcBef>
                        <a:spcAft>
                          <a:spcPts val="0"/>
                        </a:spcAft>
                      </a:pPr>
                      <a:r>
                        <a:rPr lang="es-ES" sz="1400" b="0" i="0" u="none" strike="noStrike">
                          <a:solidFill>
                            <a:srgbClr val="1C4587"/>
                          </a:solidFill>
                          <a:effectLst/>
                          <a:latin typeface="Century Gothic" panose="020B0502020202020204" pitchFamily="34" charset="0"/>
                        </a:rPr>
                        <a:t>    proyecto, de tal forma que lo </a:t>
                      </a:r>
                      <a:endParaRPr lang="es-ES" sz="1400">
                        <a:effectLst/>
                      </a:endParaRPr>
                    </a:p>
                    <a:p>
                      <a:pPr marL="90170" rtl="0" fontAlgn="t">
                        <a:spcBef>
                          <a:spcPts val="0"/>
                        </a:spcBef>
                        <a:spcAft>
                          <a:spcPts val="0"/>
                        </a:spcAft>
                      </a:pPr>
                      <a:r>
                        <a:rPr lang="es-ES" sz="1400" b="0" i="0" u="none" strike="noStrike">
                          <a:solidFill>
                            <a:srgbClr val="1C4587"/>
                          </a:solidFill>
                          <a:effectLst/>
                          <a:latin typeface="Century Gothic" panose="020B0502020202020204" pitchFamily="34" charset="0"/>
                        </a:rPr>
                        <a:t>    aclaren, describan o descifren  </a:t>
                      </a:r>
                      <a:endParaRPr lang="es-ES" sz="1400">
                        <a:effectLst/>
                      </a:endParaRPr>
                    </a:p>
                    <a:p>
                      <a:pPr marL="90170" rtl="0" fontAlgn="t">
                        <a:spcBef>
                          <a:spcPts val="0"/>
                        </a:spcBef>
                        <a:spcAft>
                          <a:spcPts val="0"/>
                        </a:spcAft>
                      </a:pPr>
                      <a:r>
                        <a:rPr lang="es-ES" sz="1400" b="0" i="0" u="none" strike="noStrike">
                          <a:solidFill>
                            <a:srgbClr val="1C4587"/>
                          </a:solidFill>
                          <a:effectLst/>
                          <a:latin typeface="Century Gothic" panose="020B0502020202020204" pitchFamily="34" charset="0"/>
                        </a:rPr>
                        <a:t>   (para la  reflexión colaborativa</a:t>
                      </a:r>
                      <a:endParaRPr lang="es-ES" sz="1400">
                        <a:effectLst/>
                      </a:endParaRPr>
                    </a:p>
                    <a:p>
                      <a:pPr marL="90170" rtl="0" fontAlgn="t">
                        <a:spcBef>
                          <a:spcPts val="0"/>
                        </a:spcBef>
                        <a:spcAft>
                          <a:spcPts val="0"/>
                        </a:spcAft>
                      </a:pPr>
                      <a:r>
                        <a:rPr lang="es-ES" sz="1400" b="0" i="0" u="none" strike="noStrike">
                          <a:solidFill>
                            <a:srgbClr val="1C4587"/>
                          </a:solidFill>
                          <a:effectLst/>
                          <a:latin typeface="Century Gothic" panose="020B0502020202020204" pitchFamily="34" charset="0"/>
                        </a:rPr>
                        <a:t>    de los estudiantes).</a:t>
                      </a:r>
                      <a:endParaRPr lang="es-ES" sz="1400">
                        <a:effectLst/>
                      </a:endParaRPr>
                    </a:p>
                    <a:p>
                      <a:pPr marL="90170" rtl="0" fontAlgn="t">
                        <a:spcBef>
                          <a:spcPts val="0"/>
                        </a:spcBef>
                        <a:spcAft>
                          <a:spcPts val="0"/>
                        </a:spcAft>
                      </a:pPr>
                      <a:r>
                        <a:rPr lang="es-ES" sz="1400" b="0" i="0" u="none" strike="noStrike">
                          <a:solidFill>
                            <a:srgbClr val="1C4587"/>
                          </a:solidFill>
                          <a:effectLst/>
                          <a:latin typeface="Century Gothic" panose="020B0502020202020204" pitchFamily="34" charset="0"/>
                        </a:rPr>
                        <a:t>    ¿Cómo se lograrán?</a:t>
                      </a:r>
                      <a:endParaRPr lang="es-ES" sz="1400">
                        <a:effectLst/>
                      </a:endParaRPr>
                    </a:p>
                    <a:p>
                      <a:pPr fontAlgn="t"/>
                      <a:br>
                        <a:rPr lang="es-ES" sz="1400">
                          <a:effectLst/>
                        </a:rPr>
                      </a:br>
                      <a:endParaRPr lang="es-ES" sz="14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dirty="0">
                          <a:solidFill>
                            <a:srgbClr val="FF0000"/>
                          </a:solidFill>
                          <a:effectLst/>
                          <a:latin typeface="Century Gothic" panose="020B0502020202020204" pitchFamily="34" charset="0"/>
                        </a:rPr>
                        <a:t>El profesor pide explicación a los estudiantes de los avances del proyecto. En conjunto analizan los resultados parciales y los anotan en una bitácora para una futura retroalimentación. </a:t>
                      </a:r>
                      <a:endParaRPr lang="es-ES" sz="1400" dirty="0">
                        <a:effectLst/>
                      </a:endParaRPr>
                    </a:p>
                    <a:p>
                      <a:pPr fontAlgn="t"/>
                      <a:br>
                        <a:rPr lang="es-ES" sz="1400" dirty="0">
                          <a:effectLst/>
                        </a:rPr>
                      </a:br>
                      <a:br>
                        <a:rPr lang="es-ES" sz="1400" dirty="0">
                          <a:effectLst/>
                        </a:rPr>
                      </a:br>
                      <a:br>
                        <a:rPr lang="es-ES" sz="1400" dirty="0">
                          <a:effectLst/>
                        </a:rPr>
                      </a:br>
                      <a:br>
                        <a:rPr lang="es-ES" sz="1400" dirty="0">
                          <a:effectLst/>
                        </a:rPr>
                      </a:br>
                      <a:br>
                        <a:rPr lang="es-ES" sz="1400" dirty="0">
                          <a:effectLst/>
                        </a:rPr>
                      </a:br>
                      <a:endParaRPr lang="es-ES" sz="14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Century Gothic" panose="020B0502020202020204" pitchFamily="34" charset="0"/>
                        </a:rPr>
                        <a:t>El profesor da con claridad las explicaciones a los estudiantes en los </a:t>
                      </a:r>
                      <a:endParaRPr lang="es-ES" sz="1400">
                        <a:effectLst/>
                      </a:endParaRPr>
                    </a:p>
                    <a:p>
                      <a:pPr rtl="0" fontAlgn="t">
                        <a:spcBef>
                          <a:spcPts val="0"/>
                        </a:spcBef>
                        <a:spcAft>
                          <a:spcPts val="0"/>
                        </a:spcAft>
                      </a:pPr>
                      <a:r>
                        <a:rPr lang="es-ES" sz="1400" b="0" i="0" u="none" strike="noStrike">
                          <a:solidFill>
                            <a:srgbClr val="000000"/>
                          </a:solidFill>
                          <a:effectLst/>
                          <a:latin typeface="Century Gothic" panose="020B0502020202020204" pitchFamily="34" charset="0"/>
                        </a:rPr>
                        <a:t>avances del proyecto, </a:t>
                      </a:r>
                      <a:endParaRPr lang="es-ES" sz="1400">
                        <a:effectLst/>
                      </a:endParaRPr>
                    </a:p>
                    <a:p>
                      <a:pPr rtl="0" fontAlgn="t">
                        <a:spcBef>
                          <a:spcPts val="0"/>
                        </a:spcBef>
                        <a:spcAft>
                          <a:spcPts val="0"/>
                        </a:spcAft>
                      </a:pPr>
                      <a:r>
                        <a:rPr lang="es-ES" sz="1400" b="0" i="0" u="none" strike="noStrike">
                          <a:solidFill>
                            <a:srgbClr val="000000"/>
                          </a:solidFill>
                          <a:effectLst/>
                          <a:latin typeface="Century Gothic" panose="020B0502020202020204" pitchFamily="34" charset="0"/>
                        </a:rPr>
                        <a:t>realizar un análisis</a:t>
                      </a:r>
                      <a:endParaRPr lang="es-ES" sz="1400">
                        <a:effectLst/>
                      </a:endParaRPr>
                    </a:p>
                    <a:p>
                      <a:pPr rtl="0" fontAlgn="t">
                        <a:spcBef>
                          <a:spcPts val="0"/>
                        </a:spcBef>
                        <a:spcAft>
                          <a:spcPts val="0"/>
                        </a:spcAft>
                      </a:pPr>
                      <a:r>
                        <a:rPr lang="es-ES" sz="1400" b="0" i="0" u="none" strike="noStrike">
                          <a:solidFill>
                            <a:srgbClr val="000000"/>
                          </a:solidFill>
                          <a:effectLst/>
                          <a:latin typeface="Century Gothic" panose="020B0502020202020204" pitchFamily="34" charset="0"/>
                        </a:rPr>
                        <a:t>de los resultados parciales, para generar una minuta </a:t>
                      </a:r>
                      <a:endParaRPr lang="es-ES" sz="1400">
                        <a:effectLst/>
                      </a:endParaRPr>
                    </a:p>
                    <a:p>
                      <a:pPr rtl="0" fontAlgn="t">
                        <a:spcBef>
                          <a:spcPts val="0"/>
                        </a:spcBef>
                        <a:spcAft>
                          <a:spcPts val="0"/>
                        </a:spcAft>
                      </a:pPr>
                      <a:r>
                        <a:rPr lang="es-ES" sz="1400" b="0" i="0" u="none" strike="noStrike">
                          <a:solidFill>
                            <a:srgbClr val="000000"/>
                          </a:solidFill>
                          <a:effectLst/>
                          <a:latin typeface="Century Gothic" panose="020B0502020202020204" pitchFamily="34" charset="0"/>
                        </a:rPr>
                        <a:t>como antecedente de retroalimentación.   </a:t>
                      </a:r>
                      <a:endParaRPr lang="es-ES" sz="14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dirty="0">
                          <a:solidFill>
                            <a:srgbClr val="000000"/>
                          </a:solidFill>
                          <a:effectLst/>
                          <a:latin typeface="Century Gothic" panose="020B0502020202020204" pitchFamily="34" charset="0"/>
                        </a:rPr>
                        <a:t>Que a partir de la investigación documental los alumnos pueden profundizar sus conocimientos sobre cualquier tema de su interés y convertirse en expertos sobre el tema que ellos deseen conocer. Que la investigación documental es una herramienta valiosa y formativa imprescindible para su vida académica.</a:t>
                      </a:r>
                      <a:endParaRPr lang="es-ES" sz="14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722741569"/>
                  </a:ext>
                </a:extLst>
              </a:tr>
            </a:tbl>
          </a:graphicData>
        </a:graphic>
      </p:graphicFrame>
      <p:sp>
        <p:nvSpPr>
          <p:cNvPr id="5" name="Rectangle 1">
            <a:extLst>
              <a:ext uri="{FF2B5EF4-FFF2-40B4-BE49-F238E27FC236}">
                <a16:creationId xmlns:a16="http://schemas.microsoft.com/office/drawing/2014/main" id="{DC6FE408-AB4B-40C5-A0F1-015D4056DC88}"/>
              </a:ext>
            </a:extLst>
          </p:cNvPr>
          <p:cNvSpPr>
            <a:spLocks noChangeArrowheads="1"/>
          </p:cNvSpPr>
          <p:nvPr/>
        </p:nvSpPr>
        <p:spPr bwMode="auto">
          <a:xfrm>
            <a:off x="1743075" y="2360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6560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7A649138-48FC-4497-ADD0-88850CA9F441}"/>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CDEE7C0A-B108-4DE9-94D4-DD865B4D39D1}"/>
              </a:ext>
            </a:extLst>
          </p:cNvPr>
          <p:cNvSpPr>
            <a:spLocks noGrp="1"/>
          </p:cNvSpPr>
          <p:nvPr>
            <p:ph type="sldNum" sz="quarter" idx="12"/>
          </p:nvPr>
        </p:nvSpPr>
        <p:spPr/>
        <p:txBody>
          <a:bodyPr/>
          <a:lstStyle/>
          <a:p>
            <a:fld id="{6003A4DE-F395-41D8-AE1A-030530CBC762}" type="slidenum">
              <a:rPr lang="es-ES" smtClean="0"/>
              <a:t>47</a:t>
            </a:fld>
            <a:endParaRPr lang="es-ES"/>
          </a:p>
        </p:txBody>
      </p:sp>
      <p:graphicFrame>
        <p:nvGraphicFramePr>
          <p:cNvPr id="4" name="Tabla 3">
            <a:extLst>
              <a:ext uri="{FF2B5EF4-FFF2-40B4-BE49-F238E27FC236}">
                <a16:creationId xmlns:a16="http://schemas.microsoft.com/office/drawing/2014/main" id="{B12B40DC-D3D0-43FF-A5A4-36A70DCDEC12}"/>
              </a:ext>
            </a:extLst>
          </p:cNvPr>
          <p:cNvGraphicFramePr>
            <a:graphicFrameLocks noGrp="1"/>
          </p:cNvGraphicFramePr>
          <p:nvPr>
            <p:extLst>
              <p:ext uri="{D42A27DB-BD31-4B8C-83A1-F6EECF244321}">
                <p14:modId xmlns:p14="http://schemas.microsoft.com/office/powerpoint/2010/main" val="2556736690"/>
              </p:ext>
            </p:extLst>
          </p:nvPr>
        </p:nvGraphicFramePr>
        <p:xfrm>
          <a:off x="1022684" y="1118937"/>
          <a:ext cx="10034337" cy="6283417"/>
        </p:xfrm>
        <a:graphic>
          <a:graphicData uri="http://schemas.openxmlformats.org/drawingml/2006/table">
            <a:tbl>
              <a:tblPr/>
              <a:tblGrid>
                <a:gridCol w="3359417">
                  <a:extLst>
                    <a:ext uri="{9D8B030D-6E8A-4147-A177-3AD203B41FA5}">
                      <a16:colId xmlns:a16="http://schemas.microsoft.com/office/drawing/2014/main" val="1911116228"/>
                    </a:ext>
                  </a:extLst>
                </a:gridCol>
                <a:gridCol w="6674920">
                  <a:extLst>
                    <a:ext uri="{9D8B030D-6E8A-4147-A177-3AD203B41FA5}">
                      <a16:colId xmlns:a16="http://schemas.microsoft.com/office/drawing/2014/main" val="1370873879"/>
                    </a:ext>
                  </a:extLst>
                </a:gridCol>
              </a:tblGrid>
              <a:tr h="6283417">
                <a:tc>
                  <a:txBody>
                    <a:bodyPr/>
                    <a:lstStyle/>
                    <a:p>
                      <a:pPr marL="90170" indent="-269875" algn="l" rtl="0" fontAlgn="t">
                        <a:spcBef>
                          <a:spcPts val="0"/>
                        </a:spcBef>
                        <a:spcAft>
                          <a:spcPts val="0"/>
                        </a:spcAft>
                      </a:pPr>
                      <a:r>
                        <a:rPr lang="es-ES" sz="1800" b="1" i="0" u="none" strike="noStrike" dirty="0">
                          <a:solidFill>
                            <a:srgbClr val="1C4587"/>
                          </a:solidFill>
                          <a:effectLst/>
                          <a:latin typeface="Century Gothic" panose="020B0502020202020204" pitchFamily="34" charset="0"/>
                        </a:rPr>
                        <a:t>6.</a:t>
                      </a:r>
                      <a:r>
                        <a:rPr lang="es-ES" sz="1800" b="0" i="0" u="none" strike="noStrike" dirty="0">
                          <a:solidFill>
                            <a:srgbClr val="1C4587"/>
                          </a:solidFill>
                          <a:effectLst/>
                          <a:latin typeface="Century Gothic" panose="020B0502020202020204" pitchFamily="34" charset="0"/>
                        </a:rPr>
                        <a:t> </a:t>
                      </a:r>
                      <a:r>
                        <a:rPr lang="es-ES" sz="1800" b="1" i="0" u="none" strike="noStrike" dirty="0">
                          <a:solidFill>
                            <a:srgbClr val="1C4587"/>
                          </a:solidFill>
                          <a:effectLst/>
                          <a:latin typeface="Century Gothic" panose="020B0502020202020204" pitchFamily="34" charset="0"/>
                        </a:rPr>
                        <a:t>Conectar.</a:t>
                      </a:r>
                      <a:endParaRPr lang="es-ES" sz="1800" dirty="0">
                        <a:effectLst/>
                      </a:endParaRPr>
                    </a:p>
                    <a:p>
                      <a:pPr marL="90170" indent="-269875" algn="l" rtl="0" fontAlgn="t">
                        <a:spcBef>
                          <a:spcPts val="0"/>
                        </a:spcBef>
                        <a:spcAft>
                          <a:spcPts val="0"/>
                        </a:spcAft>
                      </a:pPr>
                      <a:r>
                        <a:rPr lang="es-ES" sz="1800" b="1" i="0" u="none" strike="noStrike" dirty="0">
                          <a:solidFill>
                            <a:srgbClr val="1C4587"/>
                          </a:solidFill>
                          <a:effectLst/>
                          <a:latin typeface="Century Gothic" panose="020B0502020202020204" pitchFamily="34" charset="0"/>
                        </a:rPr>
                        <a:t>   </a:t>
                      </a:r>
                      <a:r>
                        <a:rPr lang="es-ES" sz="1800" b="0" i="0" u="none" strike="noStrike" dirty="0">
                          <a:solidFill>
                            <a:srgbClr val="1C4587"/>
                          </a:solidFill>
                          <a:effectLst/>
                          <a:latin typeface="Century Gothic" panose="020B0502020202020204" pitchFamily="34" charset="0"/>
                        </a:rPr>
                        <a:t>¿De qué manera  las </a:t>
                      </a:r>
                      <a:endParaRPr lang="es-ES" sz="1800" dirty="0">
                        <a:effectLst/>
                      </a:endParaRPr>
                    </a:p>
                    <a:p>
                      <a:pPr marL="90170" indent="-269875" algn="l" rtl="0" fontAlgn="t">
                        <a:spcBef>
                          <a:spcPts val="0"/>
                        </a:spcBef>
                        <a:spcAft>
                          <a:spcPts val="0"/>
                        </a:spcAft>
                      </a:pPr>
                      <a:r>
                        <a:rPr lang="es-ES" sz="1800" b="0" i="0" u="none" strike="noStrike" dirty="0">
                          <a:solidFill>
                            <a:srgbClr val="1C4587"/>
                          </a:solidFill>
                          <a:effectLst/>
                          <a:latin typeface="Century Gothic" panose="020B0502020202020204" pitchFamily="34" charset="0"/>
                        </a:rPr>
                        <a:t>    conclusiones de cada disciplina</a:t>
                      </a:r>
                      <a:r>
                        <a:rPr lang="es-ES" sz="1800" b="0" i="0" u="none" strike="noStrike" dirty="0">
                          <a:solidFill>
                            <a:schemeClr val="tx1"/>
                          </a:solidFill>
                          <a:effectLst/>
                          <a:latin typeface="+mn-lt"/>
                        </a:rPr>
                        <a:t> </a:t>
                      </a:r>
                      <a:r>
                        <a:rPr lang="es-ES" sz="1800" b="0" i="0" u="none" strike="noStrike" dirty="0">
                          <a:solidFill>
                            <a:srgbClr val="1C4587"/>
                          </a:solidFill>
                          <a:effectLst/>
                          <a:latin typeface="Century Gothic" panose="020B0502020202020204" pitchFamily="34" charset="0"/>
                        </a:rPr>
                        <a:t>se vincularán, para dar respuesta a la pregunta disparadora del</a:t>
                      </a:r>
                      <a:endParaRPr lang="es-ES" sz="1800" dirty="0">
                        <a:effectLst/>
                      </a:endParaRPr>
                    </a:p>
                    <a:p>
                      <a:pPr marL="90170" indent="-269875" algn="l" rtl="0" fontAlgn="t">
                        <a:spcBef>
                          <a:spcPts val="0"/>
                        </a:spcBef>
                        <a:spcAft>
                          <a:spcPts val="0"/>
                        </a:spcAft>
                      </a:pPr>
                      <a:r>
                        <a:rPr lang="es-ES" sz="1800" b="0" i="0" u="none" strike="noStrike" dirty="0">
                          <a:solidFill>
                            <a:srgbClr val="1C4587"/>
                          </a:solidFill>
                          <a:effectLst/>
                          <a:latin typeface="Century Gothic" panose="020B0502020202020204" pitchFamily="34" charset="0"/>
                        </a:rPr>
                        <a:t> proyecto? </a:t>
                      </a:r>
                      <a:endParaRPr lang="es-ES" sz="1800" dirty="0">
                        <a:effectLst/>
                      </a:endParaRPr>
                    </a:p>
                    <a:p>
                      <a:pPr marL="90170" indent="-269875" algn="l" rtl="0" fontAlgn="t">
                        <a:spcBef>
                          <a:spcPts val="0"/>
                        </a:spcBef>
                        <a:spcAft>
                          <a:spcPts val="0"/>
                        </a:spcAft>
                      </a:pPr>
                      <a:r>
                        <a:rPr lang="es-ES" sz="1800" b="0" i="0" u="none" strike="noStrike" dirty="0">
                          <a:solidFill>
                            <a:srgbClr val="1C4587"/>
                          </a:solidFill>
                          <a:effectLst/>
                          <a:latin typeface="Century Gothic" panose="020B0502020202020204" pitchFamily="34" charset="0"/>
                        </a:rPr>
                        <a:t>   </a:t>
                      </a:r>
                    </a:p>
                    <a:p>
                      <a:pPr marL="90170" indent="-269875" algn="l" rtl="0" fontAlgn="t">
                        <a:spcBef>
                          <a:spcPts val="0"/>
                        </a:spcBef>
                        <a:spcAft>
                          <a:spcPts val="0"/>
                        </a:spcAft>
                      </a:pPr>
                      <a:r>
                        <a:rPr lang="es-ES" sz="1800" b="0" i="0" u="none" strike="noStrike" dirty="0">
                          <a:solidFill>
                            <a:srgbClr val="1C4587"/>
                          </a:solidFill>
                          <a:effectLst/>
                          <a:latin typeface="Century Gothic" panose="020B0502020202020204" pitchFamily="34" charset="0"/>
                        </a:rPr>
                        <a:t> ¿Cuál será la   estrategia o</a:t>
                      </a:r>
                      <a:endParaRPr lang="es-ES" sz="1800" dirty="0">
                        <a:effectLst/>
                      </a:endParaRPr>
                    </a:p>
                    <a:p>
                      <a:pPr marL="90170" indent="-269875" algn="l" rtl="0" fontAlgn="t">
                        <a:spcBef>
                          <a:spcPts val="0"/>
                        </a:spcBef>
                        <a:spcAft>
                          <a:spcPts val="0"/>
                        </a:spcAft>
                      </a:pPr>
                      <a:r>
                        <a:rPr lang="es-ES" sz="1800" b="0" i="0" u="none" strike="noStrike" dirty="0">
                          <a:solidFill>
                            <a:srgbClr val="1C4587"/>
                          </a:solidFill>
                          <a:effectLst/>
                          <a:latin typeface="Century Gothic" panose="020B0502020202020204" pitchFamily="34" charset="0"/>
                        </a:rPr>
                        <a:t>    actividad  que se utilizará para  lograr que haya conciencia de ello?</a:t>
                      </a:r>
                      <a:endParaRPr lang="es-ES" sz="1800" dirty="0">
                        <a:effectLst/>
                      </a:endParaRPr>
                    </a:p>
                    <a:p>
                      <a:pPr algn="l" fontAlgn="t"/>
                      <a:br>
                        <a:rPr lang="es-ES" sz="1800" dirty="0">
                          <a:effectLst/>
                        </a:rPr>
                      </a:br>
                      <a:endParaRPr lang="es-ES" sz="18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l" rtl="0" fontAlgn="t">
                        <a:spcBef>
                          <a:spcPts val="0"/>
                        </a:spcBef>
                        <a:spcAft>
                          <a:spcPts val="0"/>
                        </a:spcAft>
                      </a:pPr>
                      <a:r>
                        <a:rPr lang="es-ES" sz="1800" b="0" i="0" u="none" strike="noStrike" dirty="0">
                          <a:solidFill>
                            <a:srgbClr val="FF0000"/>
                          </a:solidFill>
                          <a:effectLst/>
                          <a:latin typeface="Century Gothic" panose="020B0502020202020204" pitchFamily="34" charset="0"/>
                        </a:rPr>
                        <a:t>Los resultados de las investigaciones tendrán que ser redactadas y para ello la asignatura de Literatura proporcionará los elementos necesarios para que los alumnos desarrollen un proyecto de investigación original, cuya finalidad será la realización de un debate; asimismo, dado que la música es al mismo tiempo una ciencia que expresión cultural, los alumnos analizarán a grupos de música moderna que popularizaron al tatuaje y el mensaje de sus melodías. </a:t>
                      </a:r>
                      <a:endParaRPr lang="es-ES" sz="1800" dirty="0">
                        <a:effectLst/>
                      </a:endParaRPr>
                    </a:p>
                    <a:p>
                      <a:pPr algn="l" fontAlgn="t"/>
                      <a:br>
                        <a:rPr lang="es-ES" sz="1800" dirty="0">
                          <a:effectLst/>
                        </a:rPr>
                      </a:br>
                      <a:br>
                        <a:rPr lang="es-ES" sz="1800" dirty="0">
                          <a:effectLst/>
                        </a:rPr>
                      </a:br>
                      <a:br>
                        <a:rPr lang="es-ES" sz="1800" dirty="0">
                          <a:effectLst/>
                        </a:rPr>
                      </a:br>
                      <a:br>
                        <a:rPr lang="es-ES" sz="1800" dirty="0">
                          <a:effectLst/>
                        </a:rPr>
                      </a:br>
                      <a:br>
                        <a:rPr lang="es-ES" sz="1800" dirty="0">
                          <a:effectLst/>
                        </a:rPr>
                      </a:br>
                      <a:br>
                        <a:rPr lang="es-ES" sz="1800" dirty="0">
                          <a:effectLst/>
                        </a:rPr>
                      </a:br>
                      <a:br>
                        <a:rPr lang="es-ES" sz="1800" dirty="0">
                          <a:effectLst/>
                        </a:rPr>
                      </a:br>
                      <a:endParaRPr lang="es-ES" sz="18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789564703"/>
                  </a:ext>
                </a:extLst>
              </a:tr>
            </a:tbl>
          </a:graphicData>
        </a:graphic>
      </p:graphicFrame>
      <p:sp>
        <p:nvSpPr>
          <p:cNvPr id="5" name="Rectangle 1">
            <a:extLst>
              <a:ext uri="{FF2B5EF4-FFF2-40B4-BE49-F238E27FC236}">
                <a16:creationId xmlns:a16="http://schemas.microsoft.com/office/drawing/2014/main" id="{3EE90E57-8FA9-4DDB-BEE7-BD90B242C88B}"/>
              </a:ext>
            </a:extLst>
          </p:cNvPr>
          <p:cNvSpPr>
            <a:spLocks noChangeArrowheads="1"/>
          </p:cNvSpPr>
          <p:nvPr/>
        </p:nvSpPr>
        <p:spPr bwMode="auto">
          <a:xfrm>
            <a:off x="1743075" y="2338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8459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44225B75-D43F-4209-B313-BDFA5DFA52BF}"/>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077C84F4-F01E-4185-AAEE-A27E5A98C694}"/>
              </a:ext>
            </a:extLst>
          </p:cNvPr>
          <p:cNvSpPr>
            <a:spLocks noGrp="1"/>
          </p:cNvSpPr>
          <p:nvPr>
            <p:ph type="sldNum" sz="quarter" idx="12"/>
          </p:nvPr>
        </p:nvSpPr>
        <p:spPr/>
        <p:txBody>
          <a:bodyPr/>
          <a:lstStyle/>
          <a:p>
            <a:fld id="{6003A4DE-F395-41D8-AE1A-030530CBC762}" type="slidenum">
              <a:rPr lang="es-ES" smtClean="0"/>
              <a:t>48</a:t>
            </a:fld>
            <a:endParaRPr lang="es-ES"/>
          </a:p>
        </p:txBody>
      </p:sp>
      <p:graphicFrame>
        <p:nvGraphicFramePr>
          <p:cNvPr id="4" name="Tabla 3">
            <a:extLst>
              <a:ext uri="{FF2B5EF4-FFF2-40B4-BE49-F238E27FC236}">
                <a16:creationId xmlns:a16="http://schemas.microsoft.com/office/drawing/2014/main" id="{3F98A8A7-D9B9-413E-8848-B708764DF3A5}"/>
              </a:ext>
            </a:extLst>
          </p:cNvPr>
          <p:cNvGraphicFramePr>
            <a:graphicFrameLocks noGrp="1"/>
          </p:cNvGraphicFramePr>
          <p:nvPr>
            <p:extLst>
              <p:ext uri="{D42A27DB-BD31-4B8C-83A1-F6EECF244321}">
                <p14:modId xmlns:p14="http://schemas.microsoft.com/office/powerpoint/2010/main" val="121517751"/>
              </p:ext>
            </p:extLst>
          </p:nvPr>
        </p:nvGraphicFramePr>
        <p:xfrm>
          <a:off x="1743075" y="1576137"/>
          <a:ext cx="8705850" cy="3268438"/>
        </p:xfrm>
        <a:graphic>
          <a:graphicData uri="http://schemas.openxmlformats.org/drawingml/2006/table">
            <a:tbl>
              <a:tblPr/>
              <a:tblGrid>
                <a:gridCol w="4276725">
                  <a:extLst>
                    <a:ext uri="{9D8B030D-6E8A-4147-A177-3AD203B41FA5}">
                      <a16:colId xmlns:a16="http://schemas.microsoft.com/office/drawing/2014/main" val="2272204283"/>
                    </a:ext>
                  </a:extLst>
                </a:gridCol>
                <a:gridCol w="4429125">
                  <a:extLst>
                    <a:ext uri="{9D8B030D-6E8A-4147-A177-3AD203B41FA5}">
                      <a16:colId xmlns:a16="http://schemas.microsoft.com/office/drawing/2014/main" val="619013235"/>
                    </a:ext>
                  </a:extLst>
                </a:gridCol>
              </a:tblGrid>
              <a:tr h="1634219">
                <a:tc>
                  <a:txBody>
                    <a:bodyPr/>
                    <a:lstStyle/>
                    <a:p>
                      <a:pPr algn="l" rtl="0" fontAlgn="base">
                        <a:spcBef>
                          <a:spcPts val="0"/>
                        </a:spcBef>
                        <a:spcAft>
                          <a:spcPts val="0"/>
                        </a:spcAft>
                        <a:buFont typeface="+mj-lt"/>
                        <a:buAutoNum type="arabicPeriod"/>
                      </a:pPr>
                      <a:r>
                        <a:rPr lang="es-ES" sz="1800" b="0" i="0" u="none" strike="noStrike" dirty="0">
                          <a:solidFill>
                            <a:srgbClr val="1C4587"/>
                          </a:solidFill>
                          <a:effectLst/>
                          <a:latin typeface="Century Gothic" panose="020B0502020202020204" pitchFamily="34" charset="0"/>
                        </a:rPr>
                        <a:t>¿Cuántas horas se trabajarán de manera  disciplinaria ?</a:t>
                      </a:r>
                      <a:endParaRPr lang="es-ES" sz="18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l" rtl="0" fontAlgn="t">
                        <a:spcBef>
                          <a:spcPts val="0"/>
                        </a:spcBef>
                        <a:spcAft>
                          <a:spcPts val="0"/>
                        </a:spcAft>
                      </a:pPr>
                      <a:r>
                        <a:rPr lang="es-ES" sz="1800" b="1" i="0" u="none" strike="noStrike">
                          <a:solidFill>
                            <a:srgbClr val="1C4587"/>
                          </a:solidFill>
                          <a:effectLst/>
                          <a:latin typeface="Century Gothic" panose="020B0502020202020204" pitchFamily="34" charset="0"/>
                        </a:rPr>
                        <a:t>2</a:t>
                      </a:r>
                      <a:r>
                        <a:rPr lang="es-ES" sz="1800" b="0" i="0" u="none" strike="noStrike">
                          <a:solidFill>
                            <a:srgbClr val="1C4587"/>
                          </a:solidFill>
                          <a:effectLst/>
                          <a:latin typeface="Century Gothic" panose="020B0502020202020204" pitchFamily="34" charset="0"/>
                        </a:rPr>
                        <a:t>.  ¿Cuántas horas se trabajarán de manera interdisciplinaria?</a:t>
                      </a:r>
                      <a:endParaRPr lang="es-ES" sz="1800">
                        <a:effectLst/>
                      </a:endParaRPr>
                    </a:p>
                    <a:p>
                      <a:pPr algn="l" fontAlgn="t"/>
                      <a:br>
                        <a:rPr lang="es-ES" sz="1800">
                          <a:effectLst/>
                        </a:rPr>
                      </a:br>
                      <a:endParaRPr lang="es-ES" sz="18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185807755"/>
                  </a:ext>
                </a:extLst>
              </a:tr>
              <a:tr h="1634219">
                <a:tc>
                  <a:txBody>
                    <a:bodyPr/>
                    <a:lstStyle/>
                    <a:p>
                      <a:pPr algn="l" rtl="0" fontAlgn="t">
                        <a:spcBef>
                          <a:spcPts val="0"/>
                        </a:spcBef>
                        <a:spcAft>
                          <a:spcPts val="0"/>
                        </a:spcAft>
                      </a:pPr>
                      <a:r>
                        <a:rPr lang="es-ES" sz="1800" b="0" i="0" u="none" strike="noStrike">
                          <a:solidFill>
                            <a:srgbClr val="FF0000"/>
                          </a:solidFill>
                          <a:effectLst/>
                          <a:latin typeface="Century Gothic" panose="020B0502020202020204" pitchFamily="34" charset="0"/>
                        </a:rPr>
                        <a:t>a) Historia 6 horas</a:t>
                      </a:r>
                      <a:endParaRPr lang="es-ES" sz="1800">
                        <a:effectLst/>
                      </a:endParaRPr>
                    </a:p>
                    <a:p>
                      <a:pPr algn="l" rtl="0" fontAlgn="t">
                        <a:spcBef>
                          <a:spcPts val="0"/>
                        </a:spcBef>
                        <a:spcAft>
                          <a:spcPts val="0"/>
                        </a:spcAft>
                      </a:pPr>
                      <a:r>
                        <a:rPr lang="es-ES" sz="1800" b="0" i="0" u="none" strike="noStrike">
                          <a:solidFill>
                            <a:srgbClr val="1C4587"/>
                          </a:solidFill>
                          <a:effectLst/>
                          <a:latin typeface="Century Gothic" panose="020B0502020202020204" pitchFamily="34" charset="0"/>
                        </a:rPr>
                        <a:t>b) Música 4 horas</a:t>
                      </a:r>
                      <a:endParaRPr lang="es-ES" sz="1800">
                        <a:effectLst/>
                      </a:endParaRPr>
                    </a:p>
                    <a:p>
                      <a:pPr algn="l" rtl="0" fontAlgn="t">
                        <a:spcBef>
                          <a:spcPts val="0"/>
                        </a:spcBef>
                        <a:spcAft>
                          <a:spcPts val="0"/>
                        </a:spcAft>
                      </a:pPr>
                      <a:r>
                        <a:rPr lang="es-ES" sz="1800" b="0" i="0" u="none" strike="noStrike">
                          <a:solidFill>
                            <a:srgbClr val="1C4587"/>
                          </a:solidFill>
                          <a:effectLst/>
                          <a:latin typeface="Century Gothic" panose="020B0502020202020204" pitchFamily="34" charset="0"/>
                        </a:rPr>
                        <a:t>c) Literatura 6 horas</a:t>
                      </a:r>
                      <a:endParaRPr lang="es-ES" sz="180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l" rtl="0" fontAlgn="t">
                        <a:spcBef>
                          <a:spcPts val="0"/>
                        </a:spcBef>
                        <a:spcAft>
                          <a:spcPts val="0"/>
                        </a:spcAft>
                      </a:pPr>
                      <a:r>
                        <a:rPr lang="es-ES" sz="1800" b="0" i="0" u="none" strike="noStrike" dirty="0">
                          <a:solidFill>
                            <a:srgbClr val="FF0000"/>
                          </a:solidFill>
                          <a:effectLst/>
                          <a:latin typeface="Century Gothic" panose="020B0502020202020204" pitchFamily="34" charset="0"/>
                        </a:rPr>
                        <a:t>a) 4 horas.</a:t>
                      </a:r>
                      <a:endParaRPr lang="es-ES" sz="1800" dirty="0">
                        <a:effectLst/>
                      </a:endParaRPr>
                    </a:p>
                    <a:p>
                      <a:pPr algn="l" fontAlgn="t"/>
                      <a:br>
                        <a:rPr lang="es-ES" sz="1800" dirty="0">
                          <a:effectLst/>
                        </a:rPr>
                      </a:br>
                      <a:endParaRPr lang="es-ES" sz="18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042442804"/>
                  </a:ext>
                </a:extLst>
              </a:tr>
            </a:tbl>
          </a:graphicData>
        </a:graphic>
      </p:graphicFrame>
      <p:sp>
        <p:nvSpPr>
          <p:cNvPr id="5" name="Rectangle 1">
            <a:extLst>
              <a:ext uri="{FF2B5EF4-FFF2-40B4-BE49-F238E27FC236}">
                <a16:creationId xmlns:a16="http://schemas.microsoft.com/office/drawing/2014/main" id="{DD2832C3-3CAD-49CA-A72D-E735F563A24C}"/>
              </a:ext>
            </a:extLst>
          </p:cNvPr>
          <p:cNvSpPr>
            <a:spLocks noChangeArrowheads="1"/>
          </p:cNvSpPr>
          <p:nvPr/>
        </p:nvSpPr>
        <p:spPr bwMode="auto">
          <a:xfrm>
            <a:off x="1743075" y="3157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3127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22DF95EF-3965-43E6-992E-08972AA0AF9C}"/>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D1ACC0D7-DC24-4A61-9489-3EA6C7BFCD18}"/>
              </a:ext>
            </a:extLst>
          </p:cNvPr>
          <p:cNvSpPr>
            <a:spLocks noGrp="1"/>
          </p:cNvSpPr>
          <p:nvPr>
            <p:ph type="sldNum" sz="quarter" idx="12"/>
          </p:nvPr>
        </p:nvSpPr>
        <p:spPr/>
        <p:txBody>
          <a:bodyPr/>
          <a:lstStyle/>
          <a:p>
            <a:fld id="{6003A4DE-F395-41D8-AE1A-030530CBC762}" type="slidenum">
              <a:rPr lang="es-ES" smtClean="0"/>
              <a:t>49</a:t>
            </a:fld>
            <a:endParaRPr lang="es-ES"/>
          </a:p>
        </p:txBody>
      </p:sp>
      <p:graphicFrame>
        <p:nvGraphicFramePr>
          <p:cNvPr id="4" name="Tabla 3">
            <a:extLst>
              <a:ext uri="{FF2B5EF4-FFF2-40B4-BE49-F238E27FC236}">
                <a16:creationId xmlns:a16="http://schemas.microsoft.com/office/drawing/2014/main" id="{DBDDB640-846D-40F7-90C6-0AF12B65AE3A}"/>
              </a:ext>
            </a:extLst>
          </p:cNvPr>
          <p:cNvGraphicFramePr>
            <a:graphicFrameLocks noGrp="1"/>
          </p:cNvGraphicFramePr>
          <p:nvPr>
            <p:extLst>
              <p:ext uri="{D42A27DB-BD31-4B8C-83A1-F6EECF244321}">
                <p14:modId xmlns:p14="http://schemas.microsoft.com/office/powerpoint/2010/main" val="1999022048"/>
              </p:ext>
            </p:extLst>
          </p:nvPr>
        </p:nvGraphicFramePr>
        <p:xfrm>
          <a:off x="1743075" y="1600200"/>
          <a:ext cx="8705850" cy="3855522"/>
        </p:xfrm>
        <a:graphic>
          <a:graphicData uri="http://schemas.openxmlformats.org/drawingml/2006/table">
            <a:tbl>
              <a:tblPr/>
              <a:tblGrid>
                <a:gridCol w="8705850">
                  <a:extLst>
                    <a:ext uri="{9D8B030D-6E8A-4147-A177-3AD203B41FA5}">
                      <a16:colId xmlns:a16="http://schemas.microsoft.com/office/drawing/2014/main" val="3193654975"/>
                    </a:ext>
                  </a:extLst>
                </a:gridCol>
              </a:tblGrid>
              <a:tr h="613132">
                <a:tc>
                  <a:txBody>
                    <a:bodyPr/>
                    <a:lstStyle/>
                    <a:p>
                      <a:pPr algn="ctr" rtl="0" fontAlgn="base">
                        <a:spcBef>
                          <a:spcPts val="0"/>
                        </a:spcBef>
                        <a:spcAft>
                          <a:spcPts val="0"/>
                        </a:spcAft>
                        <a:buFont typeface="+mj-lt"/>
                        <a:buAutoNum type="arabicPeriod"/>
                      </a:pPr>
                      <a:r>
                        <a:rPr lang="es-ES" sz="1600" b="0" i="0" u="none" strike="noStrike" dirty="0">
                          <a:solidFill>
                            <a:srgbClr val="1C4587"/>
                          </a:solidFill>
                          <a:effectLst/>
                          <a:latin typeface="Century Gothic" panose="020B0502020202020204" pitchFamily="34" charset="0"/>
                        </a:rPr>
                        <a:t>¿Qué se presentará?   </a:t>
                      </a:r>
                      <a:r>
                        <a:rPr lang="es-ES" sz="1600" b="1" i="0" u="none" strike="noStrike" dirty="0">
                          <a:solidFill>
                            <a:srgbClr val="1C4587"/>
                          </a:solidFill>
                          <a:effectLst/>
                          <a:latin typeface="Century Gothic" panose="020B0502020202020204" pitchFamily="34" charset="0"/>
                        </a:rPr>
                        <a:t>2</a:t>
                      </a:r>
                      <a:r>
                        <a:rPr lang="es-ES" sz="1600" b="0" i="0" u="none" strike="noStrike" dirty="0">
                          <a:solidFill>
                            <a:srgbClr val="1C4587"/>
                          </a:solidFill>
                          <a:effectLst/>
                          <a:latin typeface="Century Gothic" panose="020B0502020202020204" pitchFamily="34" charset="0"/>
                        </a:rPr>
                        <a:t>. ¿Cuándo?   </a:t>
                      </a:r>
                      <a:r>
                        <a:rPr lang="es-ES" sz="1600" b="1" i="0" u="none" strike="noStrike" dirty="0">
                          <a:solidFill>
                            <a:srgbClr val="1C4587"/>
                          </a:solidFill>
                          <a:effectLst/>
                          <a:latin typeface="Century Gothic" panose="020B0502020202020204" pitchFamily="34" charset="0"/>
                        </a:rPr>
                        <a:t>3.</a:t>
                      </a:r>
                      <a:r>
                        <a:rPr lang="es-ES" sz="1600" b="0" i="0" u="none" strike="noStrike" dirty="0">
                          <a:solidFill>
                            <a:srgbClr val="1C4587"/>
                          </a:solidFill>
                          <a:effectLst/>
                          <a:latin typeface="Century Gothic" panose="020B0502020202020204" pitchFamily="34" charset="0"/>
                        </a:rPr>
                        <a:t> ¿Cómo?  4. ¿Dónde?   </a:t>
                      </a:r>
                      <a:r>
                        <a:rPr lang="es-ES" sz="1600" b="1" i="0" u="none" strike="noStrike" dirty="0">
                          <a:solidFill>
                            <a:srgbClr val="1C4587"/>
                          </a:solidFill>
                          <a:effectLst/>
                          <a:latin typeface="Century Gothic" panose="020B0502020202020204" pitchFamily="34" charset="0"/>
                        </a:rPr>
                        <a:t>4</a:t>
                      </a:r>
                      <a:r>
                        <a:rPr lang="es-ES" sz="1600" b="0" i="0" u="none" strike="noStrike" dirty="0">
                          <a:solidFill>
                            <a:srgbClr val="1C4587"/>
                          </a:solidFill>
                          <a:effectLst/>
                          <a:latin typeface="Century Gothic" panose="020B0502020202020204" pitchFamily="34" charset="0"/>
                        </a:rPr>
                        <a:t>. ¿Con qué?</a:t>
                      </a:r>
                      <a:endParaRPr lang="es-ES" sz="1600" b="1" i="0" u="none" strike="noStrike" dirty="0">
                        <a:solidFill>
                          <a:srgbClr val="1C4587"/>
                        </a:solidFill>
                        <a:effectLst/>
                        <a:latin typeface="Arial" panose="020B0604020202020204" pitchFamily="34" charset="0"/>
                      </a:endParaRPr>
                    </a:p>
                    <a:p>
                      <a:pPr marL="457200" algn="ctr" rtl="0" fontAlgn="t">
                        <a:spcBef>
                          <a:spcPts val="0"/>
                        </a:spcBef>
                        <a:spcAft>
                          <a:spcPts val="0"/>
                        </a:spcAft>
                      </a:pPr>
                      <a:r>
                        <a:rPr lang="es-ES" sz="1600" b="1" i="0" u="none" strike="noStrike" dirty="0">
                          <a:solidFill>
                            <a:srgbClr val="1C4587"/>
                          </a:solidFill>
                          <a:effectLst/>
                          <a:latin typeface="Century Gothic" panose="020B0502020202020204" pitchFamily="34" charset="0"/>
                        </a:rPr>
                        <a:t>5</a:t>
                      </a:r>
                      <a:r>
                        <a:rPr lang="es-ES" sz="1600" b="0" i="0" u="none" strike="noStrike" dirty="0">
                          <a:solidFill>
                            <a:srgbClr val="1C4587"/>
                          </a:solidFill>
                          <a:effectLst/>
                          <a:latin typeface="Century Gothic" panose="020B0502020202020204" pitchFamily="34" charset="0"/>
                        </a:rPr>
                        <a:t>. ¿A quién, por qué y para qué?  </a:t>
                      </a:r>
                      <a:endParaRPr lang="es-ES" sz="16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638564337"/>
                  </a:ext>
                </a:extLst>
              </a:tr>
              <a:tr h="3240842">
                <a:tc>
                  <a:txBody>
                    <a:bodyPr/>
                    <a:lstStyle/>
                    <a:p>
                      <a:pPr rtl="0" fontAlgn="t">
                        <a:spcBef>
                          <a:spcPts val="0"/>
                        </a:spcBef>
                        <a:spcAft>
                          <a:spcPts val="0"/>
                        </a:spcAft>
                      </a:pPr>
                      <a:r>
                        <a:rPr lang="es-ES" sz="1600" b="0" i="0" u="none" strike="noStrike" dirty="0">
                          <a:solidFill>
                            <a:srgbClr val="FF0000"/>
                          </a:solidFill>
                          <a:effectLst/>
                          <a:latin typeface="Century Gothic" panose="020B0502020202020204" pitchFamily="34" charset="0"/>
                        </a:rPr>
                        <a:t>a) 1a. etapa: Organizadores gráficos, informes preliminares y síntesis de las investigaciones. Avances semanales</a:t>
                      </a:r>
                      <a:endParaRPr lang="es-ES" sz="1600" dirty="0">
                        <a:effectLst/>
                      </a:endParaRPr>
                    </a:p>
                    <a:p>
                      <a:pPr rtl="0" fontAlgn="t">
                        <a:spcBef>
                          <a:spcPts val="0"/>
                        </a:spcBef>
                        <a:spcAft>
                          <a:spcPts val="0"/>
                        </a:spcAft>
                      </a:pPr>
                      <a:r>
                        <a:rPr lang="es-ES" sz="1600" b="0" i="0" u="none" strike="noStrike" dirty="0">
                          <a:solidFill>
                            <a:srgbClr val="FF0000"/>
                          </a:solidFill>
                          <a:effectLst/>
                          <a:latin typeface="Century Gothic" panose="020B0502020202020204" pitchFamily="34" charset="0"/>
                        </a:rPr>
                        <a:t>    2a. etapa: síntesis y conclusiones preliminares. Al finalizar el segundo bimestre. </a:t>
                      </a:r>
                      <a:endParaRPr lang="es-ES" sz="1600" dirty="0">
                        <a:effectLst/>
                      </a:endParaRPr>
                    </a:p>
                    <a:p>
                      <a:pPr rtl="0" fontAlgn="t">
                        <a:spcBef>
                          <a:spcPts val="0"/>
                        </a:spcBef>
                        <a:spcAft>
                          <a:spcPts val="0"/>
                        </a:spcAft>
                      </a:pPr>
                      <a:r>
                        <a:rPr lang="es-ES" sz="1600" b="0" i="0" u="none" strike="noStrike" dirty="0">
                          <a:solidFill>
                            <a:srgbClr val="FF0000"/>
                          </a:solidFill>
                          <a:effectLst/>
                          <a:latin typeface="Century Gothic" panose="020B0502020202020204" pitchFamily="34" charset="0"/>
                        </a:rPr>
                        <a:t>  3a. Etapa: Los alumnos presentarán el proyecto de investigación impreso y debatirán en las instalaciones de la escuela y ante toda la comunidad. </a:t>
                      </a:r>
                      <a:endParaRPr lang="es-ES" sz="1600" dirty="0">
                        <a:effectLst/>
                      </a:endParaRPr>
                    </a:p>
                    <a:p>
                      <a:pPr fontAlgn="t"/>
                      <a:br>
                        <a:rPr lang="es-ES" sz="1600" dirty="0">
                          <a:effectLst/>
                        </a:rPr>
                      </a:br>
                      <a:br>
                        <a:rPr lang="es-ES" sz="1600" dirty="0">
                          <a:effectLst/>
                        </a:rPr>
                      </a:br>
                      <a:br>
                        <a:rPr lang="es-ES" sz="1600" dirty="0">
                          <a:effectLst/>
                        </a:rPr>
                      </a:br>
                      <a:br>
                        <a:rPr lang="es-ES" sz="1600" dirty="0">
                          <a:effectLst/>
                        </a:rPr>
                      </a:br>
                      <a:br>
                        <a:rPr lang="es-ES" sz="1600" dirty="0">
                          <a:effectLst/>
                        </a:rPr>
                      </a:br>
                      <a:endParaRPr lang="es-ES" sz="1600" dirty="0">
                        <a:effectLst/>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2802755947"/>
                  </a:ext>
                </a:extLst>
              </a:tr>
            </a:tbl>
          </a:graphicData>
        </a:graphic>
      </p:graphicFrame>
      <p:sp>
        <p:nvSpPr>
          <p:cNvPr id="5" name="Rectangle 1">
            <a:extLst>
              <a:ext uri="{FF2B5EF4-FFF2-40B4-BE49-F238E27FC236}">
                <a16:creationId xmlns:a16="http://schemas.microsoft.com/office/drawing/2014/main" id="{DC06E26E-A6FA-4D5C-B059-461930C73671}"/>
              </a:ext>
            </a:extLst>
          </p:cNvPr>
          <p:cNvSpPr>
            <a:spLocks noChangeArrowheads="1"/>
          </p:cNvSpPr>
          <p:nvPr/>
        </p:nvSpPr>
        <p:spPr bwMode="auto">
          <a:xfrm>
            <a:off x="1743075" y="25479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719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2"/>
          <a:srcRect l="14226" t="24990" r="13162" b="20373"/>
          <a:stretch/>
        </p:blipFill>
        <p:spPr>
          <a:xfrm>
            <a:off x="0" y="300447"/>
            <a:ext cx="12096206" cy="5766254"/>
          </a:xfrm>
          <a:prstGeom prst="rect">
            <a:avLst/>
          </a:prstGeom>
        </p:spPr>
      </p:pic>
      <p:sp>
        <p:nvSpPr>
          <p:cNvPr id="5" name="Marcador de número de diapositiva 4"/>
          <p:cNvSpPr>
            <a:spLocks noGrp="1"/>
          </p:cNvSpPr>
          <p:nvPr>
            <p:ph type="sldNum" sz="quarter" idx="12"/>
          </p:nvPr>
        </p:nvSpPr>
        <p:spPr/>
        <p:txBody>
          <a:bodyPr/>
          <a:lstStyle/>
          <a:p>
            <a:fld id="{6003A4DE-F395-41D8-AE1A-030530CBC762}" type="slidenum">
              <a:rPr lang="es-ES" smtClean="0"/>
              <a:t>5</a:t>
            </a:fld>
            <a:endParaRPr lang="es-ES"/>
          </a:p>
        </p:txBody>
      </p:sp>
      <p:sp>
        <p:nvSpPr>
          <p:cNvPr id="7" name="Marcador de pie de página 3">
            <a:extLst>
              <a:ext uri="{FF2B5EF4-FFF2-40B4-BE49-F238E27FC236}">
                <a16:creationId xmlns:a16="http://schemas.microsoft.com/office/drawing/2014/main" id="{96D9C882-B138-4FBA-96C2-683D9E855438}"/>
              </a:ext>
            </a:extLst>
          </p:cNvPr>
          <p:cNvSpPr>
            <a:spLocks noGrp="1"/>
          </p:cNvSpPr>
          <p:nvPr>
            <p:ph type="ftr" sz="quarter" idx="11"/>
          </p:nvPr>
        </p:nvSpPr>
        <p:spPr>
          <a:xfrm>
            <a:off x="3339547" y="6356350"/>
            <a:ext cx="5579165" cy="365125"/>
          </a:xfrm>
        </p:spPr>
        <p:txBody>
          <a:bodyPr/>
          <a:lstStyle/>
          <a:p>
            <a:pPr lvl="0"/>
            <a:r>
              <a:rPr lang="es-ES" sz="2800" dirty="0">
                <a:solidFill>
                  <a:schemeClr val="accent4">
                    <a:lumMod val="75000"/>
                  </a:schemeClr>
                </a:solidFill>
              </a:rPr>
              <a:t>Preparatoria Maestro Antonio Caso</a:t>
            </a:r>
          </a:p>
          <a:p>
            <a:endParaRPr lang="es-ES" dirty="0"/>
          </a:p>
        </p:txBody>
      </p:sp>
    </p:spTree>
    <p:extLst>
      <p:ext uri="{BB962C8B-B14F-4D97-AF65-F5344CB8AC3E}">
        <p14:creationId xmlns:p14="http://schemas.microsoft.com/office/powerpoint/2010/main" val="3798646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8B3A565A-946E-4D3E-B7CC-BD32BFC6FD12}"/>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0E5F1FD1-9D17-4B44-8CC8-84F9A0065D85}"/>
              </a:ext>
            </a:extLst>
          </p:cNvPr>
          <p:cNvSpPr>
            <a:spLocks noGrp="1"/>
          </p:cNvSpPr>
          <p:nvPr>
            <p:ph type="sldNum" sz="quarter" idx="12"/>
          </p:nvPr>
        </p:nvSpPr>
        <p:spPr/>
        <p:txBody>
          <a:bodyPr/>
          <a:lstStyle/>
          <a:p>
            <a:fld id="{6003A4DE-F395-41D8-AE1A-030530CBC762}" type="slidenum">
              <a:rPr lang="es-ES" smtClean="0"/>
              <a:t>50</a:t>
            </a:fld>
            <a:endParaRPr lang="es-ES"/>
          </a:p>
        </p:txBody>
      </p:sp>
      <p:graphicFrame>
        <p:nvGraphicFramePr>
          <p:cNvPr id="4" name="Tabla 3">
            <a:extLst>
              <a:ext uri="{FF2B5EF4-FFF2-40B4-BE49-F238E27FC236}">
                <a16:creationId xmlns:a16="http://schemas.microsoft.com/office/drawing/2014/main" id="{F8C2D21F-A23A-431A-A6AC-12AF01E128F6}"/>
              </a:ext>
            </a:extLst>
          </p:cNvPr>
          <p:cNvGraphicFramePr>
            <a:graphicFrameLocks noGrp="1"/>
          </p:cNvGraphicFramePr>
          <p:nvPr>
            <p:extLst>
              <p:ext uri="{D42A27DB-BD31-4B8C-83A1-F6EECF244321}">
                <p14:modId xmlns:p14="http://schemas.microsoft.com/office/powerpoint/2010/main" val="3746084909"/>
              </p:ext>
            </p:extLst>
          </p:nvPr>
        </p:nvGraphicFramePr>
        <p:xfrm>
          <a:off x="1937083" y="1139825"/>
          <a:ext cx="8386013" cy="5864584"/>
        </p:xfrm>
        <a:graphic>
          <a:graphicData uri="http://schemas.openxmlformats.org/drawingml/2006/table">
            <a:tbl>
              <a:tblPr/>
              <a:tblGrid>
                <a:gridCol w="2642420">
                  <a:extLst>
                    <a:ext uri="{9D8B030D-6E8A-4147-A177-3AD203B41FA5}">
                      <a16:colId xmlns:a16="http://schemas.microsoft.com/office/drawing/2014/main" val="4279653957"/>
                    </a:ext>
                  </a:extLst>
                </a:gridCol>
                <a:gridCol w="2642420">
                  <a:extLst>
                    <a:ext uri="{9D8B030D-6E8A-4147-A177-3AD203B41FA5}">
                      <a16:colId xmlns:a16="http://schemas.microsoft.com/office/drawing/2014/main" val="4246139921"/>
                    </a:ext>
                  </a:extLst>
                </a:gridCol>
                <a:gridCol w="3101173">
                  <a:extLst>
                    <a:ext uri="{9D8B030D-6E8A-4147-A177-3AD203B41FA5}">
                      <a16:colId xmlns:a16="http://schemas.microsoft.com/office/drawing/2014/main" val="1602972393"/>
                    </a:ext>
                  </a:extLst>
                </a:gridCol>
              </a:tblGrid>
              <a:tr h="410135">
                <a:tc>
                  <a:txBody>
                    <a:bodyPr/>
                    <a:lstStyle/>
                    <a:p>
                      <a:pPr algn="ctr" rtl="0" fontAlgn="t">
                        <a:spcBef>
                          <a:spcPts val="0"/>
                        </a:spcBef>
                        <a:spcAft>
                          <a:spcPts val="0"/>
                        </a:spcAft>
                      </a:pPr>
                      <a:r>
                        <a:rPr lang="es-ES" sz="1200" b="0" i="0" u="none" strike="noStrike">
                          <a:solidFill>
                            <a:srgbClr val="1C4587"/>
                          </a:solidFill>
                          <a:effectLst/>
                          <a:latin typeface="Century Gothic" panose="020B0502020202020204" pitchFamily="34" charset="0"/>
                        </a:rPr>
                        <a:t>1. ¿Qué aspectos se evaluarán?</a:t>
                      </a:r>
                      <a:endParaRPr lang="es-ES" sz="1200">
                        <a:effectLst/>
                      </a:endParaRPr>
                    </a:p>
                  </a:txBody>
                  <a:tcPr marL="48826" marR="48826" marT="48826" marB="488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ES" sz="1200" b="0" i="0" u="none" strike="noStrike">
                          <a:solidFill>
                            <a:srgbClr val="1C4587"/>
                          </a:solidFill>
                          <a:effectLst/>
                          <a:latin typeface="Century Gothic" panose="020B0502020202020204" pitchFamily="34" charset="0"/>
                        </a:rPr>
                        <a:t>2. ¿Cuáles son los criterios que se utilizarán para evaluar cada aspecto?</a:t>
                      </a:r>
                      <a:endParaRPr lang="es-ES" sz="1200">
                        <a:effectLst/>
                      </a:endParaRPr>
                    </a:p>
                  </a:txBody>
                  <a:tcPr marL="48826" marR="48826" marT="48826" marB="488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ES" sz="1200" b="0" i="0" u="none" strike="noStrike">
                          <a:solidFill>
                            <a:srgbClr val="1C4587"/>
                          </a:solidFill>
                          <a:effectLst/>
                          <a:latin typeface="Century Gothic" panose="020B0502020202020204" pitchFamily="34" charset="0"/>
                        </a:rPr>
                        <a:t>3. Herramientas e instrumentos de evaluación que se utilizarán.</a:t>
                      </a:r>
                      <a:endParaRPr lang="es-ES" sz="1200">
                        <a:effectLst/>
                      </a:endParaRPr>
                    </a:p>
                  </a:txBody>
                  <a:tcPr marL="48826" marR="48826" marT="48826" marB="488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2666083974"/>
                  </a:ext>
                </a:extLst>
              </a:tr>
              <a:tr h="3941203">
                <a:tc>
                  <a:txBody>
                    <a:bodyPr/>
                    <a:lstStyle/>
                    <a:p>
                      <a:pPr rtl="0" fontAlgn="t">
                        <a:spcBef>
                          <a:spcPts val="0"/>
                        </a:spcBef>
                        <a:spcAft>
                          <a:spcPts val="0"/>
                        </a:spcAft>
                      </a:pPr>
                      <a:r>
                        <a:rPr lang="es-ES" sz="1200" b="0" i="0" u="none" strike="noStrike">
                          <a:solidFill>
                            <a:srgbClr val="000000"/>
                          </a:solidFill>
                          <a:effectLst/>
                          <a:latin typeface="Century Gothic" panose="020B0502020202020204" pitchFamily="34" charset="0"/>
                        </a:rPr>
                        <a:t>Proyecto de investigación:</a:t>
                      </a:r>
                      <a:endParaRPr lang="es-ES" sz="1200">
                        <a:effectLst/>
                      </a:endParaRPr>
                    </a:p>
                    <a:p>
                      <a:pPr rtl="0" fontAlgn="t">
                        <a:spcBef>
                          <a:spcPts val="0"/>
                        </a:spcBef>
                        <a:spcAft>
                          <a:spcPts val="0"/>
                        </a:spcAft>
                      </a:pPr>
                      <a:r>
                        <a:rPr lang="es-ES" sz="1200" b="0" i="0" u="none" strike="noStrike">
                          <a:solidFill>
                            <a:srgbClr val="10253F"/>
                          </a:solidFill>
                          <a:effectLst/>
                          <a:latin typeface="Century Gothic" panose="020B0502020202020204" pitchFamily="34" charset="0"/>
                        </a:rPr>
                        <a:t>La capacidad de síntesis, es decir, si a partir de la información obtenida logran llegar a una comprensión del tema.</a:t>
                      </a:r>
                      <a:endParaRPr lang="es-ES" sz="1200">
                        <a:effectLst/>
                      </a:endParaRPr>
                    </a:p>
                    <a:p>
                      <a:pPr rtl="0" fontAlgn="t">
                        <a:spcBef>
                          <a:spcPts val="0"/>
                        </a:spcBef>
                        <a:spcAft>
                          <a:spcPts val="0"/>
                        </a:spcAft>
                      </a:pPr>
                      <a:r>
                        <a:rPr lang="es-ES" sz="1200" b="0" i="0" u="none" strike="noStrike">
                          <a:solidFill>
                            <a:srgbClr val="10253F"/>
                          </a:solidFill>
                          <a:effectLst/>
                          <a:latin typeface="Century Gothic" panose="020B0502020202020204" pitchFamily="34" charset="0"/>
                        </a:rPr>
                        <a:t>Por otro lado, elementos de  la comunicación; si son capaces de estructurar, clara y coherentemente su discurso.</a:t>
                      </a:r>
                      <a:endParaRPr lang="es-ES" sz="1200">
                        <a:effectLst/>
                      </a:endParaRPr>
                    </a:p>
                    <a:p>
                      <a:pPr rtl="0" fontAlgn="t">
                        <a:spcBef>
                          <a:spcPts val="0"/>
                        </a:spcBef>
                        <a:spcAft>
                          <a:spcPts val="0"/>
                        </a:spcAft>
                      </a:pPr>
                      <a:r>
                        <a:rPr lang="es-ES" sz="1200" b="0" i="0" u="none" strike="noStrike">
                          <a:solidFill>
                            <a:srgbClr val="10253F"/>
                          </a:solidFill>
                          <a:effectLst/>
                          <a:latin typeface="Century Gothic" panose="020B0502020202020204" pitchFamily="34" charset="0"/>
                        </a:rPr>
                        <a:t>Por último, si es que los alumnos logran una reflexión crítica y compleja del fenómeno tatuaje.</a:t>
                      </a:r>
                      <a:endParaRPr lang="es-ES" sz="1200">
                        <a:effectLst/>
                      </a:endParaRPr>
                    </a:p>
                    <a:p>
                      <a:pPr fontAlgn="t"/>
                      <a:br>
                        <a:rPr lang="es-ES" sz="1200">
                          <a:effectLst/>
                        </a:rPr>
                      </a:br>
                      <a:endParaRPr lang="es-ES" sz="1200">
                        <a:effectLst/>
                      </a:endParaRPr>
                    </a:p>
                  </a:txBody>
                  <a:tcPr marL="48826" marR="48826" marT="48826" marB="488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dirty="0">
                          <a:solidFill>
                            <a:srgbClr val="10253F"/>
                          </a:solidFill>
                          <a:effectLst/>
                          <a:latin typeface="Century Gothic" panose="020B0502020202020204" pitchFamily="34" charset="0"/>
                        </a:rPr>
                        <a:t>Se evaluará su desempeño dentro del desarrollo del proyecto, es decir evaluación procedimental, como criterio rector, para cada una de las disciplinas. </a:t>
                      </a:r>
                      <a:endParaRPr lang="es-ES" sz="1200" dirty="0">
                        <a:effectLst/>
                      </a:endParaRPr>
                    </a:p>
                    <a:p>
                      <a:pPr rtl="0" fontAlgn="t">
                        <a:spcBef>
                          <a:spcPts val="0"/>
                        </a:spcBef>
                        <a:spcAft>
                          <a:spcPts val="0"/>
                        </a:spcAft>
                      </a:pPr>
                      <a:br>
                        <a:rPr lang="es-ES" sz="1200" dirty="0">
                          <a:effectLst/>
                        </a:rPr>
                      </a:br>
                      <a:r>
                        <a:rPr lang="es-ES" sz="1200" b="0" i="0" u="none" strike="noStrike" dirty="0">
                          <a:solidFill>
                            <a:srgbClr val="10253F"/>
                          </a:solidFill>
                          <a:effectLst/>
                          <a:latin typeface="Century Gothic" panose="020B0502020202020204" pitchFamily="34" charset="0"/>
                        </a:rPr>
                        <a:t>Se evaluarán los conocimientos adquiridos dentro del proyecto. la manera en la cual los alumnos construyen conceptos clave del proyecto. </a:t>
                      </a:r>
                      <a:endParaRPr lang="es-ES" sz="1200" dirty="0">
                        <a:effectLst/>
                      </a:endParaRPr>
                    </a:p>
                    <a:p>
                      <a:pPr fontAlgn="t"/>
                      <a:br>
                        <a:rPr lang="es-ES" sz="1200" dirty="0">
                          <a:effectLst/>
                        </a:rPr>
                      </a:br>
                      <a:br>
                        <a:rPr lang="es-ES" sz="1200" dirty="0">
                          <a:effectLst/>
                        </a:rPr>
                      </a:br>
                      <a:endParaRPr lang="es-ES" sz="1200" dirty="0">
                        <a:effectLst/>
                      </a:endParaRPr>
                    </a:p>
                  </a:txBody>
                  <a:tcPr marL="48826" marR="48826" marT="48826" marB="488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dirty="0">
                          <a:solidFill>
                            <a:srgbClr val="10253F"/>
                          </a:solidFill>
                          <a:effectLst/>
                          <a:latin typeface="Century Gothic" panose="020B0502020202020204" pitchFamily="34" charset="0"/>
                        </a:rPr>
                        <a:t>Utilizan una tabla diseñada por ellos mismos, y la comparten mediante el drive, en la cual cada profesor vierte su evaluación.</a:t>
                      </a:r>
                      <a:endParaRPr lang="es-ES" sz="1200" dirty="0">
                        <a:effectLst/>
                      </a:endParaRPr>
                    </a:p>
                    <a:p>
                      <a:pPr rtl="0" fontAlgn="t">
                        <a:spcBef>
                          <a:spcPts val="0"/>
                        </a:spcBef>
                        <a:spcAft>
                          <a:spcPts val="0"/>
                        </a:spcAft>
                      </a:pPr>
                      <a:r>
                        <a:rPr lang="es-ES" sz="1200" b="0" i="0" u="none" strike="noStrike" dirty="0">
                          <a:solidFill>
                            <a:srgbClr val="10253F"/>
                          </a:solidFill>
                          <a:effectLst/>
                          <a:latin typeface="Century Gothic" panose="020B0502020202020204" pitchFamily="34" charset="0"/>
                        </a:rPr>
                        <a:t>Por otro lado, también realizan la autoevaluación. Se les proporciona a los alumnos un formato, diseñado por los docentes, para que estos, analicen sus propios avances y</a:t>
                      </a:r>
                      <a:endParaRPr lang="es-ES" sz="1200" dirty="0">
                        <a:effectLst/>
                      </a:endParaRPr>
                    </a:p>
                    <a:p>
                      <a:pPr rtl="0" fontAlgn="t">
                        <a:spcBef>
                          <a:spcPts val="0"/>
                        </a:spcBef>
                        <a:spcAft>
                          <a:spcPts val="0"/>
                        </a:spcAft>
                      </a:pPr>
                      <a:r>
                        <a:rPr lang="es-ES" sz="1200" b="0" i="0" u="none" strike="noStrike" dirty="0">
                          <a:solidFill>
                            <a:srgbClr val="10253F"/>
                          </a:solidFill>
                          <a:effectLst/>
                          <a:latin typeface="Century Gothic" panose="020B0502020202020204" pitchFamily="34" charset="0"/>
                        </a:rPr>
                        <a:t>su desempeño a lo largo del proyecto.</a:t>
                      </a:r>
                      <a:endParaRPr lang="es-ES" sz="1200" dirty="0">
                        <a:effectLst/>
                      </a:endParaRPr>
                    </a:p>
                    <a:p>
                      <a:pPr rtl="0" fontAlgn="t">
                        <a:spcBef>
                          <a:spcPts val="0"/>
                        </a:spcBef>
                        <a:spcAft>
                          <a:spcPts val="0"/>
                        </a:spcAft>
                      </a:pPr>
                      <a:r>
                        <a:rPr lang="es-ES" sz="1200" b="0" i="0" u="none" strike="noStrike" dirty="0">
                          <a:solidFill>
                            <a:srgbClr val="10253F"/>
                          </a:solidFill>
                          <a:effectLst/>
                          <a:latin typeface="Century Gothic" panose="020B0502020202020204" pitchFamily="34" charset="0"/>
                        </a:rPr>
                        <a:t>Listas de cotejo (o guiones) para cada actividad importante del proyecto.</a:t>
                      </a:r>
                      <a:endParaRPr lang="es-ES" sz="1200" dirty="0">
                        <a:effectLst/>
                      </a:endParaRPr>
                    </a:p>
                    <a:p>
                      <a:pPr rtl="0" fontAlgn="t">
                        <a:spcBef>
                          <a:spcPts val="0"/>
                        </a:spcBef>
                        <a:spcAft>
                          <a:spcPts val="0"/>
                        </a:spcAft>
                      </a:pPr>
                      <a:br>
                        <a:rPr lang="es-ES" sz="1200" dirty="0">
                          <a:effectLst/>
                        </a:rPr>
                      </a:br>
                      <a:r>
                        <a:rPr lang="es-ES" sz="1200" b="0" i="0" u="none" strike="noStrike" dirty="0">
                          <a:solidFill>
                            <a:srgbClr val="10253F"/>
                          </a:solidFill>
                          <a:effectLst/>
                          <a:latin typeface="Century Gothic" panose="020B0502020202020204" pitchFamily="34" charset="0"/>
                        </a:rPr>
                        <a:t>Se creará una lista de cotejo interdisciplinaria. Cada profesor evaluará de acuerdo con los puntos clave procedimentales, el desempeño de los alumnos.</a:t>
                      </a:r>
                      <a:endParaRPr lang="es-ES" sz="1200" dirty="0">
                        <a:effectLst/>
                      </a:endParaRPr>
                    </a:p>
                    <a:p>
                      <a:pPr rtl="0" fontAlgn="t">
                        <a:spcBef>
                          <a:spcPts val="0"/>
                        </a:spcBef>
                        <a:spcAft>
                          <a:spcPts val="0"/>
                        </a:spcAft>
                      </a:pPr>
                      <a:r>
                        <a:rPr lang="es-ES" sz="1200" b="0" i="0" u="none" strike="noStrike" dirty="0">
                          <a:solidFill>
                            <a:srgbClr val="10253F"/>
                          </a:solidFill>
                          <a:effectLst/>
                          <a:latin typeface="Century Gothic" panose="020B0502020202020204" pitchFamily="34" charset="0"/>
                        </a:rPr>
                        <a:t>Por otro lado, se realizara la coevaluación dentro de los equipos de trabajo. Cada alumno responderá una encuesta para evaluar el desempeño de sus compañeros.</a:t>
                      </a:r>
                      <a:endParaRPr lang="es-ES" sz="1200" dirty="0">
                        <a:effectLst/>
                      </a:endParaRPr>
                    </a:p>
                    <a:p>
                      <a:pPr fontAlgn="t"/>
                      <a:br>
                        <a:rPr lang="es-ES" sz="1200" dirty="0">
                          <a:effectLst/>
                        </a:rPr>
                      </a:br>
                      <a:br>
                        <a:rPr lang="es-ES" sz="1200" dirty="0">
                          <a:effectLst/>
                        </a:rPr>
                      </a:br>
                      <a:br>
                        <a:rPr lang="es-ES" sz="1200" dirty="0">
                          <a:effectLst/>
                        </a:rPr>
                      </a:br>
                      <a:br>
                        <a:rPr lang="es-ES" sz="1200" dirty="0">
                          <a:effectLst/>
                        </a:rPr>
                      </a:br>
                      <a:endParaRPr lang="es-ES" sz="1200" dirty="0">
                        <a:effectLst/>
                      </a:endParaRPr>
                    </a:p>
                  </a:txBody>
                  <a:tcPr marL="48826" marR="48826" marT="48826" marB="488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929636"/>
                  </a:ext>
                </a:extLst>
              </a:tr>
            </a:tbl>
          </a:graphicData>
        </a:graphic>
      </p:graphicFrame>
      <p:sp>
        <p:nvSpPr>
          <p:cNvPr id="5" name="Rectangle 1">
            <a:extLst>
              <a:ext uri="{FF2B5EF4-FFF2-40B4-BE49-F238E27FC236}">
                <a16:creationId xmlns:a16="http://schemas.microsoft.com/office/drawing/2014/main" id="{7916369D-1642-4C44-ADF9-ED456D688DB9}"/>
              </a:ext>
            </a:extLst>
          </p:cNvPr>
          <p:cNvSpPr>
            <a:spLocks noChangeArrowheads="1"/>
          </p:cNvSpPr>
          <p:nvPr/>
        </p:nvSpPr>
        <p:spPr bwMode="auto">
          <a:xfrm>
            <a:off x="274955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9517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F1D4E8C-D759-4974-976F-4A364D7ABBFC}"/>
              </a:ext>
            </a:extLst>
          </p:cNvPr>
          <p:cNvSpPr>
            <a:spLocks noGrp="1"/>
          </p:cNvSpPr>
          <p:nvPr>
            <p:ph type="title"/>
          </p:nvPr>
        </p:nvSpPr>
        <p:spPr/>
        <p:txBody>
          <a:bodyPr/>
          <a:lstStyle/>
          <a:p>
            <a:pPr algn="ctr"/>
            <a:r>
              <a:rPr lang="es-ES" dirty="0"/>
              <a:t>Conectando</a:t>
            </a:r>
          </a:p>
        </p:txBody>
      </p:sp>
      <p:pic>
        <p:nvPicPr>
          <p:cNvPr id="8" name="Marcador de contenido 7">
            <a:extLst>
              <a:ext uri="{FF2B5EF4-FFF2-40B4-BE49-F238E27FC236}">
                <a16:creationId xmlns:a16="http://schemas.microsoft.com/office/drawing/2014/main" id="{E0419F02-00B1-4407-86EE-352B4320315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5186" y="1825625"/>
            <a:ext cx="3634139" cy="4351338"/>
          </a:xfrm>
        </p:spPr>
      </p:pic>
      <p:pic>
        <p:nvPicPr>
          <p:cNvPr id="10" name="Marcador de contenido 9">
            <a:extLst>
              <a:ext uri="{FF2B5EF4-FFF2-40B4-BE49-F238E27FC236}">
                <a16:creationId xmlns:a16="http://schemas.microsoft.com/office/drawing/2014/main" id="{8C5A4BD0-12D9-4476-BFA3-C6E9B189CF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2674" y="1825625"/>
            <a:ext cx="3634139" cy="4351338"/>
          </a:xfrm>
        </p:spPr>
      </p:pic>
      <p:sp>
        <p:nvSpPr>
          <p:cNvPr id="2" name="Marcador de pie de página 1">
            <a:extLst>
              <a:ext uri="{FF2B5EF4-FFF2-40B4-BE49-F238E27FC236}">
                <a16:creationId xmlns:a16="http://schemas.microsoft.com/office/drawing/2014/main" id="{6429761F-640B-470D-8EBB-371758B5D4EE}"/>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id="{B94B3FD5-F001-49FA-AC73-035746F62D45}"/>
              </a:ext>
            </a:extLst>
          </p:cNvPr>
          <p:cNvSpPr>
            <a:spLocks noGrp="1"/>
          </p:cNvSpPr>
          <p:nvPr>
            <p:ph type="sldNum" sz="quarter" idx="12"/>
          </p:nvPr>
        </p:nvSpPr>
        <p:spPr/>
        <p:txBody>
          <a:bodyPr/>
          <a:lstStyle/>
          <a:p>
            <a:fld id="{6003A4DE-F395-41D8-AE1A-030530CBC762}" type="slidenum">
              <a:rPr lang="es-ES" smtClean="0"/>
              <a:t>51</a:t>
            </a:fld>
            <a:endParaRPr lang="es-ES"/>
          </a:p>
        </p:txBody>
      </p:sp>
    </p:spTree>
    <p:extLst>
      <p:ext uri="{BB962C8B-B14F-4D97-AF65-F5344CB8AC3E}">
        <p14:creationId xmlns:p14="http://schemas.microsoft.com/office/powerpoint/2010/main" val="386167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2"/>
          <a:srcRect l="14601" t="30994" r="12787" b="35684"/>
          <a:stretch/>
        </p:blipFill>
        <p:spPr>
          <a:xfrm>
            <a:off x="276443" y="117566"/>
            <a:ext cx="11294774" cy="3239588"/>
          </a:xfrm>
          <a:prstGeom prst="rect">
            <a:avLst/>
          </a:prstGeom>
        </p:spPr>
      </p:pic>
      <p:sp>
        <p:nvSpPr>
          <p:cNvPr id="5" name="Marcador de número de diapositiva 4"/>
          <p:cNvSpPr>
            <a:spLocks noGrp="1"/>
          </p:cNvSpPr>
          <p:nvPr>
            <p:ph type="sldNum" sz="quarter" idx="12"/>
          </p:nvPr>
        </p:nvSpPr>
        <p:spPr/>
        <p:txBody>
          <a:bodyPr/>
          <a:lstStyle/>
          <a:p>
            <a:fld id="{6003A4DE-F395-41D8-AE1A-030530CBC762}" type="slidenum">
              <a:rPr lang="es-ES" smtClean="0"/>
              <a:t>6</a:t>
            </a:fld>
            <a:endParaRPr lang="es-ES"/>
          </a:p>
        </p:txBody>
      </p:sp>
      <p:sp>
        <p:nvSpPr>
          <p:cNvPr id="7" name="Marcador de pie de página 3">
            <a:extLst>
              <a:ext uri="{FF2B5EF4-FFF2-40B4-BE49-F238E27FC236}">
                <a16:creationId xmlns:a16="http://schemas.microsoft.com/office/drawing/2014/main" id="{96D9C882-B138-4FBA-96C2-683D9E855438}"/>
              </a:ext>
            </a:extLst>
          </p:cNvPr>
          <p:cNvSpPr>
            <a:spLocks noGrp="1"/>
          </p:cNvSpPr>
          <p:nvPr>
            <p:ph type="ftr" sz="quarter" idx="11"/>
          </p:nvPr>
        </p:nvSpPr>
        <p:spPr>
          <a:xfrm>
            <a:off x="3339547" y="6356350"/>
            <a:ext cx="5579165" cy="365125"/>
          </a:xfrm>
        </p:spPr>
        <p:txBody>
          <a:bodyPr/>
          <a:lstStyle/>
          <a:p>
            <a:pPr lvl="0"/>
            <a:r>
              <a:rPr lang="es-ES" sz="2800" dirty="0">
                <a:solidFill>
                  <a:schemeClr val="accent4">
                    <a:lumMod val="75000"/>
                  </a:schemeClr>
                </a:solidFill>
              </a:rPr>
              <a:t>Preparatoria Maestro Antonio Caso</a:t>
            </a:r>
          </a:p>
          <a:p>
            <a:endParaRPr lang="es-ES" dirty="0"/>
          </a:p>
        </p:txBody>
      </p:sp>
    </p:spTree>
    <p:extLst>
      <p:ext uri="{BB962C8B-B14F-4D97-AF65-F5344CB8AC3E}">
        <p14:creationId xmlns:p14="http://schemas.microsoft.com/office/powerpoint/2010/main" val="206227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EACE9-C962-4064-AE21-9FFDD947240A}"/>
              </a:ext>
            </a:extLst>
          </p:cNvPr>
          <p:cNvSpPr>
            <a:spLocks noGrp="1"/>
          </p:cNvSpPr>
          <p:nvPr>
            <p:ph type="title"/>
          </p:nvPr>
        </p:nvSpPr>
        <p:spPr/>
        <p:txBody>
          <a:bodyPr/>
          <a:lstStyle/>
          <a:p>
            <a:r>
              <a:rPr lang="es-ES" dirty="0">
                <a:solidFill>
                  <a:schemeClr val="accent1">
                    <a:lumMod val="50000"/>
                  </a:schemeClr>
                </a:solidFill>
                <a:latin typeface="Century Gothic" panose="020B0502020202020204" pitchFamily="34" charset="0"/>
              </a:rPr>
              <a:t>Organizador gráfico</a:t>
            </a:r>
          </a:p>
        </p:txBody>
      </p:sp>
      <p:sp>
        <p:nvSpPr>
          <p:cNvPr id="4" name="Marcador de pie de página 3">
            <a:extLst>
              <a:ext uri="{FF2B5EF4-FFF2-40B4-BE49-F238E27FC236}">
                <a16:creationId xmlns:a16="http://schemas.microsoft.com/office/drawing/2014/main" id="{96D9C882-B138-4FBA-96C2-683D9E855438}"/>
              </a:ext>
            </a:extLst>
          </p:cNvPr>
          <p:cNvSpPr>
            <a:spLocks noGrp="1"/>
          </p:cNvSpPr>
          <p:nvPr>
            <p:ph type="ftr" sz="quarter" idx="11"/>
          </p:nvPr>
        </p:nvSpPr>
        <p:spPr>
          <a:xfrm>
            <a:off x="3339547" y="6356350"/>
            <a:ext cx="5579165" cy="365125"/>
          </a:xfrm>
        </p:spPr>
        <p:txBody>
          <a:bodyPr/>
          <a:lstStyle/>
          <a:p>
            <a:pPr lvl="0"/>
            <a:r>
              <a:rPr lang="es-ES" sz="2800" dirty="0">
                <a:solidFill>
                  <a:schemeClr val="accent4">
                    <a:lumMod val="75000"/>
                  </a:schemeClr>
                </a:solidFill>
              </a:rPr>
              <a:t>Preparatoria Maestro Antonio Caso</a:t>
            </a:r>
          </a:p>
          <a:p>
            <a:endParaRPr lang="es-ES" dirty="0"/>
          </a:p>
        </p:txBody>
      </p:sp>
      <p:sp>
        <p:nvSpPr>
          <p:cNvPr id="5" name="Marcador de número de diapositiva 4">
            <a:extLst>
              <a:ext uri="{FF2B5EF4-FFF2-40B4-BE49-F238E27FC236}">
                <a16:creationId xmlns:a16="http://schemas.microsoft.com/office/drawing/2014/main" id="{88A29A61-8466-4F49-A80C-B4AF7EED888C}"/>
              </a:ext>
            </a:extLst>
          </p:cNvPr>
          <p:cNvSpPr>
            <a:spLocks noGrp="1"/>
          </p:cNvSpPr>
          <p:nvPr>
            <p:ph type="sldNum" sz="quarter" idx="12"/>
          </p:nvPr>
        </p:nvSpPr>
        <p:spPr/>
        <p:txBody>
          <a:bodyPr/>
          <a:lstStyle/>
          <a:p>
            <a:fld id="{6003A4DE-F395-41D8-AE1A-030530CBC762}" type="slidenum">
              <a:rPr lang="es-ES" smtClean="0"/>
              <a:t>7</a:t>
            </a:fld>
            <a:endParaRPr lang="es-ES"/>
          </a:p>
        </p:txBody>
      </p:sp>
      <p:pic>
        <p:nvPicPr>
          <p:cNvPr id="9" name="Marcador de contenido 8">
            <a:extLst>
              <a:ext uri="{FF2B5EF4-FFF2-40B4-BE49-F238E27FC236}">
                <a16:creationId xmlns:a16="http://schemas.microsoft.com/office/drawing/2014/main" id="{4A8015B4-F1CC-41D2-8AFF-2587BA707E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681" y="1477108"/>
            <a:ext cx="8482818" cy="4699855"/>
          </a:xfrm>
        </p:spPr>
      </p:pic>
    </p:spTree>
    <p:extLst>
      <p:ext uri="{BB962C8B-B14F-4D97-AF65-F5344CB8AC3E}">
        <p14:creationId xmlns:p14="http://schemas.microsoft.com/office/powerpoint/2010/main" val="2304045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A7D482-5596-4443-AC6A-7F1F14D1CDE2}"/>
              </a:ext>
            </a:extLst>
          </p:cNvPr>
          <p:cNvSpPr>
            <a:spLocks noGrp="1"/>
          </p:cNvSpPr>
          <p:nvPr>
            <p:ph type="title"/>
          </p:nvPr>
        </p:nvSpPr>
        <p:spPr/>
        <p:txBody>
          <a:bodyPr/>
          <a:lstStyle/>
          <a:p>
            <a:r>
              <a:rPr lang="es-ES" dirty="0">
                <a:solidFill>
                  <a:schemeClr val="accent1">
                    <a:lumMod val="50000"/>
                  </a:schemeClr>
                </a:solidFill>
                <a:latin typeface="Century Gothic" panose="020B0502020202020204" pitchFamily="34" charset="0"/>
              </a:rPr>
              <a:t>Evidencias fotográficas</a:t>
            </a:r>
          </a:p>
        </p:txBody>
      </p:sp>
      <p:sp>
        <p:nvSpPr>
          <p:cNvPr id="4" name="Marcador de pie de página 3">
            <a:extLst>
              <a:ext uri="{FF2B5EF4-FFF2-40B4-BE49-F238E27FC236}">
                <a16:creationId xmlns:a16="http://schemas.microsoft.com/office/drawing/2014/main" id="{B8466405-7D1E-4846-A61E-C4148B478588}"/>
              </a:ext>
            </a:extLst>
          </p:cNvPr>
          <p:cNvSpPr>
            <a:spLocks noGrp="1"/>
          </p:cNvSpPr>
          <p:nvPr>
            <p:ph type="ftr" sz="quarter" idx="11"/>
          </p:nvPr>
        </p:nvSpPr>
        <p:spPr>
          <a:xfrm>
            <a:off x="3750365" y="6356350"/>
            <a:ext cx="5724939" cy="365125"/>
          </a:xfrm>
        </p:spPr>
        <p:txBody>
          <a:bodyPr/>
          <a:lstStyle/>
          <a:p>
            <a:pPr lvl="0"/>
            <a:r>
              <a:rPr lang="es-ES" sz="2800" dirty="0">
                <a:solidFill>
                  <a:schemeClr val="accent4">
                    <a:lumMod val="75000"/>
                  </a:schemeClr>
                </a:solidFill>
              </a:rPr>
              <a:t>Preparatoria Maestro Antonio Caso</a:t>
            </a:r>
          </a:p>
          <a:p>
            <a:endParaRPr lang="es-ES" dirty="0"/>
          </a:p>
        </p:txBody>
      </p:sp>
      <p:sp>
        <p:nvSpPr>
          <p:cNvPr id="5" name="Marcador de número de diapositiva 4">
            <a:extLst>
              <a:ext uri="{FF2B5EF4-FFF2-40B4-BE49-F238E27FC236}">
                <a16:creationId xmlns:a16="http://schemas.microsoft.com/office/drawing/2014/main" id="{9FFA2EB9-1CEE-43F0-BB1D-49A96F669627}"/>
              </a:ext>
            </a:extLst>
          </p:cNvPr>
          <p:cNvSpPr>
            <a:spLocks noGrp="1"/>
          </p:cNvSpPr>
          <p:nvPr>
            <p:ph type="sldNum" sz="quarter" idx="12"/>
          </p:nvPr>
        </p:nvSpPr>
        <p:spPr/>
        <p:txBody>
          <a:bodyPr/>
          <a:lstStyle/>
          <a:p>
            <a:fld id="{6003A4DE-F395-41D8-AE1A-030530CBC762}" type="slidenum">
              <a:rPr lang="es-ES" smtClean="0"/>
              <a:t>8</a:t>
            </a:fld>
            <a:endParaRPr lang="es-ES"/>
          </a:p>
        </p:txBody>
      </p:sp>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172" y="3077611"/>
            <a:ext cx="5391828" cy="30329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Marcador de contenido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86" y="1561562"/>
            <a:ext cx="5094514" cy="28656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608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6003A4DE-F395-41D8-AE1A-030530CBC762}" type="slidenum">
              <a:rPr lang="es-ES" smtClean="0"/>
              <a:t>9</a:t>
            </a:fld>
            <a:endParaRPr lang="es-ES"/>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5" y="391883"/>
            <a:ext cx="5716883" cy="32157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413" y="3096078"/>
            <a:ext cx="5368472" cy="30197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Marcador de pie de página 3">
            <a:extLst>
              <a:ext uri="{FF2B5EF4-FFF2-40B4-BE49-F238E27FC236}">
                <a16:creationId xmlns:a16="http://schemas.microsoft.com/office/drawing/2014/main" id="{B8466405-7D1E-4846-A61E-C4148B478588}"/>
              </a:ext>
            </a:extLst>
          </p:cNvPr>
          <p:cNvSpPr>
            <a:spLocks noGrp="1"/>
          </p:cNvSpPr>
          <p:nvPr>
            <p:ph type="ftr" sz="quarter" idx="11"/>
          </p:nvPr>
        </p:nvSpPr>
        <p:spPr>
          <a:xfrm>
            <a:off x="3750365" y="6356350"/>
            <a:ext cx="5724939" cy="365125"/>
          </a:xfrm>
        </p:spPr>
        <p:txBody>
          <a:bodyPr/>
          <a:lstStyle/>
          <a:p>
            <a:pPr lvl="0"/>
            <a:r>
              <a:rPr lang="es-ES" sz="2800" dirty="0">
                <a:solidFill>
                  <a:schemeClr val="accent4">
                    <a:lumMod val="75000"/>
                  </a:schemeClr>
                </a:solidFill>
              </a:rPr>
              <a:t>Preparatoria Maestro Antonio Caso</a:t>
            </a:r>
          </a:p>
          <a:p>
            <a:endParaRPr lang="es-ES" dirty="0"/>
          </a:p>
        </p:txBody>
      </p:sp>
    </p:spTree>
    <p:extLst>
      <p:ext uri="{BB962C8B-B14F-4D97-AF65-F5344CB8AC3E}">
        <p14:creationId xmlns:p14="http://schemas.microsoft.com/office/powerpoint/2010/main" val="6458567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3025</Words>
  <Application>Microsoft Office PowerPoint</Application>
  <PresentationFormat>Panorámica</PresentationFormat>
  <Paragraphs>817</Paragraphs>
  <Slides>51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51</vt:i4>
      </vt:variant>
    </vt:vector>
  </HeadingPairs>
  <TitlesOfParts>
    <vt:vector size="57" baseType="lpstr">
      <vt:lpstr>Arial</vt:lpstr>
      <vt:lpstr>Calibri</vt:lpstr>
      <vt:lpstr>Calibri Light</vt:lpstr>
      <vt:lpstr>Century Gothic</vt:lpstr>
      <vt:lpstr>Times New Roman</vt:lpstr>
      <vt:lpstr>Tema de Office</vt:lpstr>
      <vt:lpstr>El tatuaje y su uso generalizado entre los jóvenes en la actualidad.</vt:lpstr>
      <vt:lpstr>C.A.I.A.C. Conclusiones generales.</vt:lpstr>
      <vt:lpstr>Presentación de PowerPoint</vt:lpstr>
      <vt:lpstr>Presentación de PowerPoint</vt:lpstr>
      <vt:lpstr>Presentación de PowerPoint</vt:lpstr>
      <vt:lpstr>Presentación de PowerPoint</vt:lpstr>
      <vt:lpstr>Organizador gráfico</vt:lpstr>
      <vt:lpstr>Evidencias fotográficas</vt:lpstr>
      <vt:lpstr>Presentación de PowerPoint</vt:lpstr>
      <vt:lpstr>Presentación de PowerPoint</vt:lpstr>
      <vt:lpstr>Organizador gráfico</vt:lpstr>
      <vt:lpstr>Organizador gráfico</vt:lpstr>
      <vt:lpstr>ANALISIS MESA DE EXPERTOS General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Conectando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Fausto</dc:creator>
  <cp:lastModifiedBy>miguel vite</cp:lastModifiedBy>
  <cp:revision>31</cp:revision>
  <dcterms:created xsi:type="dcterms:W3CDTF">2017-10-28T18:03:43Z</dcterms:created>
  <dcterms:modified xsi:type="dcterms:W3CDTF">2018-03-06T03:54:44Z</dcterms:modified>
</cp:coreProperties>
</file>