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34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321" r:id="rId26"/>
    <p:sldId id="322" r:id="rId27"/>
    <p:sldId id="280" r:id="rId28"/>
    <p:sldId id="281" r:id="rId29"/>
    <p:sldId id="282" r:id="rId30"/>
    <p:sldId id="283" r:id="rId31"/>
    <p:sldId id="284" r:id="rId32"/>
    <p:sldId id="285" r:id="rId33"/>
    <p:sldId id="332" r:id="rId34"/>
    <p:sldId id="333" r:id="rId35"/>
    <p:sldId id="334" r:id="rId36"/>
    <p:sldId id="335" r:id="rId37"/>
    <p:sldId id="336" r:id="rId38"/>
    <p:sldId id="286" r:id="rId39"/>
    <p:sldId id="287" r:id="rId40"/>
    <p:sldId id="293" r:id="rId41"/>
    <p:sldId id="294" r:id="rId42"/>
    <p:sldId id="288" r:id="rId43"/>
    <p:sldId id="289" r:id="rId44"/>
    <p:sldId id="290" r:id="rId45"/>
    <p:sldId id="296" r:id="rId46"/>
    <p:sldId id="297" r:id="rId47"/>
    <p:sldId id="298" r:id="rId48"/>
    <p:sldId id="300" r:id="rId49"/>
    <p:sldId id="301" r:id="rId50"/>
    <p:sldId id="304" r:id="rId51"/>
    <p:sldId id="305" r:id="rId52"/>
    <p:sldId id="302" r:id="rId53"/>
    <p:sldId id="303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37" r:id="rId63"/>
    <p:sldId id="338" r:id="rId64"/>
    <p:sldId id="339" r:id="rId65"/>
    <p:sldId id="340" r:id="rId66"/>
    <p:sldId id="341" r:id="rId67"/>
    <p:sldId id="315" r:id="rId68"/>
    <p:sldId id="316" r:id="rId69"/>
    <p:sldId id="317" r:id="rId70"/>
    <p:sldId id="323" r:id="rId71"/>
    <p:sldId id="324" r:id="rId72"/>
    <p:sldId id="318" r:id="rId73"/>
    <p:sldId id="325" r:id="rId74"/>
    <p:sldId id="326" r:id="rId75"/>
    <p:sldId id="327" r:id="rId76"/>
    <p:sldId id="328" r:id="rId77"/>
    <p:sldId id="329" r:id="rId78"/>
    <p:sldId id="330" r:id="rId79"/>
    <p:sldId id="331" r:id="rId8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24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4353DBC-6AC4-4059-B56A-5E9B50B4C7E2}" type="datetimeFigureOut">
              <a:rPr lang="es-MX" smtClean="0"/>
              <a:pPr/>
              <a:t>28/10/2019</a:t>
            </a:fld>
            <a:endParaRPr lang="es-MX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MX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A00E536-E99B-440C-AD24-B9459BCCA3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353DBC-6AC4-4059-B56A-5E9B50B4C7E2}" type="datetimeFigureOut">
              <a:rPr lang="es-MX" smtClean="0"/>
              <a:pPr/>
              <a:t>28/10/2019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00E536-E99B-440C-AD24-B9459BCCA3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353DBC-6AC4-4059-B56A-5E9B50B4C7E2}" type="datetimeFigureOut">
              <a:rPr lang="es-MX" smtClean="0"/>
              <a:pPr/>
              <a:t>28/10/2019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00E536-E99B-440C-AD24-B9459BCCA3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353DBC-6AC4-4059-B56A-5E9B50B4C7E2}" type="datetimeFigureOut">
              <a:rPr lang="es-MX" smtClean="0"/>
              <a:pPr/>
              <a:t>28/10/2019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00E536-E99B-440C-AD24-B9459BCCA380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353DBC-6AC4-4059-B56A-5E9B50B4C7E2}" type="datetimeFigureOut">
              <a:rPr lang="es-MX" smtClean="0"/>
              <a:pPr/>
              <a:t>28/10/2019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00E536-E99B-440C-AD24-B9459BCCA380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353DBC-6AC4-4059-B56A-5E9B50B4C7E2}" type="datetimeFigureOut">
              <a:rPr lang="es-MX" smtClean="0"/>
              <a:pPr/>
              <a:t>28/10/2019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00E536-E99B-440C-AD24-B9459BCCA380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353DBC-6AC4-4059-B56A-5E9B50B4C7E2}" type="datetimeFigureOut">
              <a:rPr lang="es-MX" smtClean="0"/>
              <a:pPr/>
              <a:t>28/10/2019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00E536-E99B-440C-AD24-B9459BCCA3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353DBC-6AC4-4059-B56A-5E9B50B4C7E2}" type="datetimeFigureOut">
              <a:rPr lang="es-MX" smtClean="0"/>
              <a:pPr/>
              <a:t>28/10/2019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00E536-E99B-440C-AD24-B9459BCCA380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353DBC-6AC4-4059-B56A-5E9B50B4C7E2}" type="datetimeFigureOut">
              <a:rPr lang="es-MX" smtClean="0"/>
              <a:pPr/>
              <a:t>28/10/2019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00E536-E99B-440C-AD24-B9459BCCA3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4353DBC-6AC4-4059-B56A-5E9B50B4C7E2}" type="datetimeFigureOut">
              <a:rPr lang="es-MX" smtClean="0"/>
              <a:pPr/>
              <a:t>28/10/2019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00E536-E99B-440C-AD24-B9459BCCA3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4353DBC-6AC4-4059-B56A-5E9B50B4C7E2}" type="datetimeFigureOut">
              <a:rPr lang="es-MX" smtClean="0"/>
              <a:pPr/>
              <a:t>28/10/2019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A00E536-E99B-440C-AD24-B9459BCCA380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4353DBC-6AC4-4059-B56A-5E9B50B4C7E2}" type="datetimeFigureOut">
              <a:rPr lang="es-MX" smtClean="0"/>
              <a:pPr/>
              <a:t>28/10/2019</a:t>
            </a:fld>
            <a:endParaRPr lang="es-MX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MX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A00E536-E99B-440C-AD24-B9459BCCA3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MX" sz="3600" dirty="0" smtClean="0"/>
              <a:t/>
            </a:r>
            <a:br>
              <a:rPr lang="es-MX" sz="3600" dirty="0" smtClean="0"/>
            </a:br>
            <a:r>
              <a:rPr lang="es-MX" sz="3600" dirty="0" smtClean="0"/>
              <a:t/>
            </a:r>
            <a:br>
              <a:rPr lang="es-MX" sz="3600" dirty="0" smtClean="0"/>
            </a:br>
            <a:r>
              <a:rPr lang="es-MX" sz="3600" dirty="0" smtClean="0"/>
              <a:t>Instituto Simón Bolívar de Popocatépetl</a:t>
            </a:r>
            <a:br>
              <a:rPr lang="es-MX" sz="3600" dirty="0" smtClean="0"/>
            </a:br>
            <a:r>
              <a:rPr lang="es-MX" sz="2700" dirty="0" smtClean="0"/>
              <a:t>Preparatoria Incorporada a la UNAM</a:t>
            </a:r>
            <a:br>
              <a:rPr lang="es-MX" sz="2700" dirty="0" smtClean="0"/>
            </a:br>
            <a:r>
              <a:rPr lang="es-MX" sz="2700" dirty="0" smtClean="0"/>
              <a:t>Clave: 1164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/>
              <a:t>Equipo 3</a:t>
            </a:r>
          </a:p>
          <a:p>
            <a:r>
              <a:rPr lang="es-MX" dirty="0" smtClean="0"/>
              <a:t>6° año</a:t>
            </a:r>
          </a:p>
          <a:p>
            <a:endParaRPr lang="es-MX" dirty="0"/>
          </a:p>
        </p:txBody>
      </p:sp>
      <p:pic>
        <p:nvPicPr>
          <p:cNvPr id="4" name="3 Imagen" descr="Instituto-Simon-Bolivar-300x17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3418309"/>
            <a:ext cx="2857500" cy="1666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530619"/>
          </a:xfrm>
        </p:spPr>
        <p:txBody>
          <a:bodyPr>
            <a:normAutofit/>
          </a:bodyPr>
          <a:lstStyle/>
          <a:p>
            <a:pPr marL="90488" indent="0"/>
            <a:r>
              <a:rPr lang="es-MX" sz="2800" dirty="0" smtClean="0">
                <a:latin typeface="Arial Narrow" pitchFamily="34" charset="0"/>
              </a:rPr>
              <a:t>d) </a:t>
            </a:r>
            <a:r>
              <a:rPr lang="es-MX" sz="2800" b="1" dirty="0" smtClean="0">
                <a:latin typeface="Arial Narrow" pitchFamily="34" charset="0"/>
              </a:rPr>
              <a:t>1609</a:t>
            </a:r>
            <a:r>
              <a:rPr lang="es-MX" sz="2800" dirty="0" smtClean="0">
                <a:latin typeface="Arial Narrow" pitchFamily="34" charset="0"/>
              </a:rPr>
              <a:t>, Psicología. Conocerá los aspectos neurofisiológicos básicos que inciden en los procesos mentales y de la conducta.</a:t>
            </a:r>
          </a:p>
          <a:p>
            <a:pPr marL="90488" indent="0"/>
            <a:endParaRPr lang="es-MX" sz="2800" dirty="0" smtClean="0">
              <a:latin typeface="Arial Narrow" pitchFamily="34" charset="0"/>
            </a:endParaRPr>
          </a:p>
          <a:p>
            <a:pPr marL="90488" indent="0"/>
            <a:r>
              <a:rPr lang="es-MX" sz="2800" dirty="0" smtClean="0">
                <a:latin typeface="Arial Narrow" pitchFamily="34" charset="0"/>
              </a:rPr>
              <a:t>e) </a:t>
            </a:r>
            <a:r>
              <a:rPr lang="es-MX" sz="2800" b="1" dirty="0" smtClean="0">
                <a:latin typeface="Arial Narrow" pitchFamily="34" charset="0"/>
              </a:rPr>
              <a:t>1612</a:t>
            </a:r>
            <a:r>
              <a:rPr lang="es-MX" sz="2800" dirty="0" smtClean="0">
                <a:latin typeface="Arial Narrow" pitchFamily="34" charset="0"/>
              </a:rPr>
              <a:t>, Química IV. </a:t>
            </a:r>
            <a:r>
              <a:rPr lang="es-ES" sz="2800" dirty="0" smtClean="0">
                <a:latin typeface="Arial Narrow" pitchFamily="34" charset="0"/>
              </a:rPr>
              <a:t>Reconozca la relación que existe entre la entalpia, entropía y energía libre. Conozca las leyes de la termodinámica.</a:t>
            </a:r>
          </a:p>
          <a:p>
            <a:pPr marL="90488" indent="0"/>
            <a:endParaRPr lang="es-ES" sz="2800" dirty="0" smtClean="0">
              <a:latin typeface="Arial Narrow" pitchFamily="34" charset="0"/>
            </a:endParaRPr>
          </a:p>
          <a:p>
            <a:pPr marL="90488" indent="0"/>
            <a:r>
              <a:rPr lang="es-MX" sz="2800" dirty="0" smtClean="0">
                <a:latin typeface="Arial Narrow" pitchFamily="34" charset="0"/>
              </a:rPr>
              <a:t>f) </a:t>
            </a:r>
            <a:r>
              <a:rPr lang="es-MX" sz="2800" b="1" dirty="0" smtClean="0">
                <a:latin typeface="Arial Narrow" pitchFamily="34" charset="0"/>
              </a:rPr>
              <a:t>1616. </a:t>
            </a:r>
            <a:r>
              <a:rPr lang="es-MX" sz="2800" dirty="0" smtClean="0">
                <a:latin typeface="Arial Narrow" pitchFamily="34" charset="0"/>
              </a:rPr>
              <a:t>Problemas Sociales y Económicos Descubrir la multiplicidad de disciplinas que pueden estudiar el café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458611"/>
          </a:xfrm>
        </p:spPr>
        <p:txBody>
          <a:bodyPr>
            <a:normAutofit/>
          </a:bodyPr>
          <a:lstStyle/>
          <a:p>
            <a:pPr marL="90488" indent="0">
              <a:defRPr/>
            </a:pPr>
            <a:r>
              <a:rPr lang="es-MX" sz="2800" b="1" dirty="0" smtClean="0">
                <a:latin typeface="Arial Narrow" pitchFamily="34" charset="0"/>
              </a:rPr>
              <a:t> </a:t>
            </a:r>
            <a:r>
              <a:rPr lang="es-MX" sz="2800" dirty="0" smtClean="0">
                <a:latin typeface="Arial Narrow" pitchFamily="34" charset="0"/>
              </a:rPr>
              <a:t>g) </a:t>
            </a:r>
            <a:r>
              <a:rPr lang="es-MX" sz="2800" b="1" dirty="0" smtClean="0">
                <a:latin typeface="Arial Narrow" pitchFamily="34" charset="0"/>
              </a:rPr>
              <a:t>1617</a:t>
            </a:r>
            <a:r>
              <a:rPr lang="es-MX" sz="2800" dirty="0" smtClean="0">
                <a:latin typeface="Arial Narrow" pitchFamily="34" charset="0"/>
              </a:rPr>
              <a:t>. Historia de la Cultura. Conocer el inicio del cultivo del café y apropiación de los grupos sociales en los usos cotidianos.</a:t>
            </a:r>
          </a:p>
          <a:p>
            <a:pPr marL="90488" indent="0">
              <a:defRPr/>
            </a:pPr>
            <a:endParaRPr lang="es-MX" sz="2800" dirty="0" smtClean="0">
              <a:latin typeface="Arial Narrow" pitchFamily="34" charset="0"/>
            </a:endParaRPr>
          </a:p>
          <a:p>
            <a:pPr marL="90488" indent="0">
              <a:defRPr/>
            </a:pPr>
            <a:endParaRPr lang="es-MX" sz="2800" dirty="0" smtClean="0">
              <a:latin typeface="Arial Narrow" pitchFamily="34" charset="0"/>
            </a:endParaRPr>
          </a:p>
          <a:p>
            <a:pPr marL="90488" indent="0">
              <a:defRPr/>
            </a:pPr>
            <a:r>
              <a:rPr lang="es-MX" sz="2800" b="1" dirty="0" smtClean="0">
                <a:latin typeface="Arial Narrow" pitchFamily="34" charset="0"/>
              </a:rPr>
              <a:t> 1708</a:t>
            </a:r>
            <a:r>
              <a:rPr lang="es-MX" sz="2800" dirty="0" smtClean="0">
                <a:latin typeface="Arial Narrow" pitchFamily="34" charset="0"/>
              </a:rPr>
              <a:t>. Modelado II. Identificará  las posibilidades que un alto y bajo relieve aportan al modelado, los volúmenes orgánicos y </a:t>
            </a:r>
            <a:r>
              <a:rPr lang="es-MX" sz="2800" dirty="0" err="1" smtClean="0">
                <a:latin typeface="Arial Narrow" pitchFamily="34" charset="0"/>
              </a:rPr>
              <a:t>geométricos,la</a:t>
            </a:r>
            <a:r>
              <a:rPr lang="es-MX" sz="2800" dirty="0" smtClean="0">
                <a:latin typeface="Arial Narrow" pitchFamily="34" charset="0"/>
              </a:rPr>
              <a:t> comparación de formas naturales y la investigación sobre su formación en la naturaleza para entender su origen, estructura y relación espacial.</a:t>
            </a:r>
          </a:p>
          <a:p>
            <a:pPr marL="90488" indent="0">
              <a:defRPr/>
            </a:pPr>
            <a:endParaRPr lang="es-MX" sz="2800" dirty="0" smtClean="0">
              <a:latin typeface="Arial Narrow" pitchFamily="34" charset="0"/>
            </a:endParaRPr>
          </a:p>
          <a:p>
            <a:pPr marL="90488" indent="0"/>
            <a:endParaRPr lang="es-MX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530619"/>
          </a:xfrm>
        </p:spPr>
        <p:txBody>
          <a:bodyPr/>
          <a:lstStyle/>
          <a:p>
            <a:endParaRPr lang="es-MX" sz="2800" dirty="0" smtClean="0">
              <a:latin typeface="Arial Narrow" pitchFamily="34" charset="0"/>
            </a:endParaRPr>
          </a:p>
          <a:p>
            <a:r>
              <a:rPr lang="es-MX" sz="2800" b="1" dirty="0" smtClean="0">
                <a:latin typeface="Arial Narrow" pitchFamily="34" charset="0"/>
              </a:rPr>
              <a:t> 1715</a:t>
            </a:r>
            <a:r>
              <a:rPr lang="es-MX" sz="2800" dirty="0" smtClean="0">
                <a:latin typeface="Arial Narrow" pitchFamily="34" charset="0"/>
              </a:rPr>
              <a:t>. Comunicación Visual. Transmitir gráficamente información de forma clara y precisa, analizar y sintetizar información para elaborar un cartel.</a:t>
            </a:r>
          </a:p>
          <a:p>
            <a:endParaRPr lang="es-MX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8666" y="1628800"/>
            <a:ext cx="8268334" cy="295232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6761" y="603579"/>
            <a:ext cx="7990477" cy="5417709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242587"/>
          </a:xfrm>
        </p:spPr>
        <p:txBody>
          <a:bodyPr/>
          <a:lstStyle/>
          <a:p>
            <a:endParaRPr lang="es-MX" dirty="0" smtClean="0"/>
          </a:p>
          <a:p>
            <a:endParaRPr lang="es-MX" dirty="0" smtClean="0"/>
          </a:p>
          <a:p>
            <a:pPr algn="ctr"/>
            <a:r>
              <a:rPr lang="es-ES" sz="2800" b="1" dirty="0" smtClean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PORTAFOLIO VIRTUAL DE EVIDENCIAS PARA EL SEGUIMIENTO</a:t>
            </a:r>
          </a:p>
          <a:p>
            <a:pPr algn="ctr"/>
            <a:r>
              <a:rPr lang="es-ES" sz="2800" b="1" dirty="0" smtClean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(P.V.E.S.)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 descr="excel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692696"/>
            <a:ext cx="8147248" cy="5688632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es-MX" sz="1800" dirty="0" smtClean="0"/>
              <a:t>a. Matemáticas </a:t>
            </a:r>
            <a:r>
              <a:rPr lang="es-MX" sz="1800" dirty="0" smtClean="0"/>
              <a:t>VI</a:t>
            </a:r>
            <a:endParaRPr lang="es-MX" sz="1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excel0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908720"/>
            <a:ext cx="8075240" cy="4752527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90125_0737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90176" y="620713"/>
            <a:ext cx="4363647" cy="561657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90125_0737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3217" y="549275"/>
            <a:ext cx="4317566" cy="545782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>
              <a:defRPr/>
            </a:pPr>
            <a:r>
              <a:rPr lang="es-MX" sz="2600" dirty="0" err="1" smtClean="0">
                <a:latin typeface="Arial Narrow" pitchFamily="34" charset="0"/>
              </a:rPr>
              <a:t>Carramiñana</a:t>
            </a:r>
            <a:r>
              <a:rPr lang="es-MX" sz="2600" dirty="0" smtClean="0">
                <a:latin typeface="Arial Narrow" pitchFamily="34" charset="0"/>
              </a:rPr>
              <a:t> Alonso Silvia (Matemáticas VI, </a:t>
            </a:r>
            <a:r>
              <a:rPr lang="es-MX" sz="2600" b="1" dirty="0" smtClean="0">
                <a:latin typeface="Arial Narrow" pitchFamily="34" charset="0"/>
              </a:rPr>
              <a:t>1600</a:t>
            </a:r>
            <a:r>
              <a:rPr lang="es-MX" sz="2600" dirty="0" smtClean="0">
                <a:latin typeface="Arial Narrow" pitchFamily="34" charset="0"/>
              </a:rPr>
              <a:t>)</a:t>
            </a:r>
          </a:p>
          <a:p>
            <a:pPr marL="0">
              <a:defRPr/>
            </a:pPr>
            <a:r>
              <a:rPr lang="es-MX" sz="2600" dirty="0" smtClean="0">
                <a:latin typeface="Arial Narrow" pitchFamily="34" charset="0"/>
              </a:rPr>
              <a:t>Herrera Maguey Ángel Emiliano (Lit. Mexicana e I., </a:t>
            </a:r>
            <a:r>
              <a:rPr lang="es-MX" sz="2600" b="1" dirty="0" smtClean="0">
                <a:latin typeface="Arial Narrow" pitchFamily="34" charset="0"/>
              </a:rPr>
              <a:t>1602</a:t>
            </a:r>
            <a:r>
              <a:rPr lang="es-MX" sz="2600" dirty="0" smtClean="0">
                <a:latin typeface="Arial Narrow" pitchFamily="34" charset="0"/>
              </a:rPr>
              <a:t>)</a:t>
            </a:r>
          </a:p>
          <a:p>
            <a:pPr marL="0">
              <a:defRPr/>
            </a:pPr>
            <a:r>
              <a:rPr lang="es-MX" sz="2600" dirty="0" smtClean="0">
                <a:latin typeface="Arial Narrow" pitchFamily="34" charset="0"/>
              </a:rPr>
              <a:t>Lemus Hidalgo Rosalía (Psicología, </a:t>
            </a:r>
            <a:r>
              <a:rPr lang="es-MX" sz="2600" b="1" dirty="0" smtClean="0">
                <a:latin typeface="Arial Narrow" pitchFamily="34" charset="0"/>
              </a:rPr>
              <a:t>1609</a:t>
            </a:r>
            <a:r>
              <a:rPr lang="es-MX" sz="2600" dirty="0" smtClean="0">
                <a:latin typeface="Arial Narrow" pitchFamily="34" charset="0"/>
              </a:rPr>
              <a:t>)</a:t>
            </a:r>
          </a:p>
          <a:p>
            <a:pPr marL="0">
              <a:defRPr/>
            </a:pPr>
            <a:r>
              <a:rPr lang="es-MX" sz="2600" dirty="0" smtClean="0">
                <a:latin typeface="Arial Narrow" pitchFamily="34" charset="0"/>
              </a:rPr>
              <a:t>Nava Gama, </a:t>
            </a:r>
            <a:r>
              <a:rPr lang="es-MX" sz="2600" dirty="0" err="1" smtClean="0">
                <a:latin typeface="Arial Narrow" pitchFamily="34" charset="0"/>
              </a:rPr>
              <a:t>Gissela</a:t>
            </a:r>
            <a:r>
              <a:rPr lang="es-MX" sz="2600" dirty="0" smtClean="0">
                <a:latin typeface="Arial Narrow" pitchFamily="34" charset="0"/>
              </a:rPr>
              <a:t> Almendra (Psicología, </a:t>
            </a:r>
            <a:r>
              <a:rPr lang="es-MX" sz="2600" b="1" dirty="0" smtClean="0">
                <a:latin typeface="Arial Narrow" pitchFamily="34" charset="0"/>
              </a:rPr>
              <a:t>1609</a:t>
            </a:r>
            <a:r>
              <a:rPr lang="es-MX" sz="2600" dirty="0" smtClean="0">
                <a:latin typeface="Arial Narrow" pitchFamily="34" charset="0"/>
              </a:rPr>
              <a:t>)</a:t>
            </a:r>
          </a:p>
          <a:p>
            <a:pPr marL="0">
              <a:defRPr/>
            </a:pPr>
            <a:r>
              <a:rPr lang="es-MX" sz="2600" dirty="0" smtClean="0">
                <a:latin typeface="Arial Narrow" pitchFamily="34" charset="0"/>
              </a:rPr>
              <a:t>Rojas Moreno Martha Elvia (Química IV, </a:t>
            </a:r>
            <a:r>
              <a:rPr lang="es-MX" sz="2600" b="1" dirty="0" smtClean="0">
                <a:latin typeface="Arial Narrow" pitchFamily="34" charset="0"/>
              </a:rPr>
              <a:t>1612</a:t>
            </a:r>
            <a:r>
              <a:rPr lang="es-MX" sz="2600" dirty="0" smtClean="0">
                <a:latin typeface="Arial Narrow" pitchFamily="34" charset="0"/>
              </a:rPr>
              <a:t>)</a:t>
            </a:r>
          </a:p>
          <a:p>
            <a:pPr marL="0">
              <a:defRPr/>
            </a:pPr>
            <a:r>
              <a:rPr lang="es-MX" sz="2600" dirty="0" err="1" smtClean="0">
                <a:latin typeface="Arial Narrow" pitchFamily="34" charset="0"/>
              </a:rPr>
              <a:t>Huicochea</a:t>
            </a:r>
            <a:r>
              <a:rPr lang="es-MX" sz="2600" dirty="0" smtClean="0">
                <a:latin typeface="Arial Narrow" pitchFamily="34" charset="0"/>
              </a:rPr>
              <a:t> Gómez Saúl (Problemas Sociales y Económicos, </a:t>
            </a:r>
            <a:r>
              <a:rPr lang="es-MX" sz="2600" b="1" dirty="0" smtClean="0">
                <a:latin typeface="Arial Narrow" pitchFamily="34" charset="0"/>
              </a:rPr>
              <a:t>1616</a:t>
            </a:r>
            <a:r>
              <a:rPr lang="es-MX" sz="2600" dirty="0" smtClean="0">
                <a:latin typeface="Arial Narrow" pitchFamily="34" charset="0"/>
              </a:rPr>
              <a:t>)</a:t>
            </a:r>
          </a:p>
          <a:p>
            <a:pPr marL="0">
              <a:defRPr/>
            </a:pPr>
            <a:r>
              <a:rPr lang="es-MX" sz="2600" dirty="0" smtClean="0">
                <a:latin typeface="Arial Narrow" pitchFamily="34" charset="0"/>
              </a:rPr>
              <a:t>Estrada Posadas, Mariana (Modelado II, </a:t>
            </a:r>
            <a:r>
              <a:rPr lang="es-MX" sz="2600" b="1" dirty="0" smtClean="0">
                <a:latin typeface="Arial Narrow" pitchFamily="34" charset="0"/>
              </a:rPr>
              <a:t>1708</a:t>
            </a:r>
            <a:r>
              <a:rPr lang="es-MX" sz="2600" dirty="0" smtClean="0">
                <a:latin typeface="Arial Narrow" pitchFamily="34" charset="0"/>
              </a:rPr>
              <a:t>)</a:t>
            </a:r>
          </a:p>
          <a:p>
            <a:pPr marL="0">
              <a:defRPr/>
            </a:pPr>
            <a:r>
              <a:rPr lang="es-MX" sz="2600" dirty="0" smtClean="0">
                <a:latin typeface="Arial Narrow" pitchFamily="34" charset="0"/>
              </a:rPr>
              <a:t>Castillo Salinas Gabriela (Comunicación Visual, </a:t>
            </a:r>
            <a:r>
              <a:rPr lang="es-MX" sz="2600" b="1" dirty="0" smtClean="0">
                <a:latin typeface="Arial Narrow" pitchFamily="34" charset="0"/>
              </a:rPr>
              <a:t>1715</a:t>
            </a:r>
            <a:r>
              <a:rPr lang="es-MX" sz="2600" dirty="0" smtClean="0">
                <a:latin typeface="Arial Narrow" pitchFamily="34" charset="0"/>
              </a:rPr>
              <a:t>)</a:t>
            </a:r>
          </a:p>
          <a:p>
            <a:endParaRPr lang="es-MX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sz="3600" dirty="0" smtClean="0"/>
              <a:t>Integrantes</a:t>
            </a:r>
            <a:endParaRPr lang="es-MX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90125_0737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7182" y="476250"/>
            <a:ext cx="7149635" cy="553085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90125_0738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70881" y="549275"/>
            <a:ext cx="4402237" cy="545782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 de pantalla 2019-03-11 20.41.4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658730"/>
            <a:ext cx="8229600" cy="5165889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 de pantalla 2019-03-11 20.41.5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8229600" cy="3456384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 de pantalla 2019-03-11 20.55.4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6549" y="549275"/>
            <a:ext cx="6670902" cy="568801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 de pantalla 2019-05-10 13.29.2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8568952" cy="6597352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Marcador de contenido" descr="IMG_2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3936438" cy="2952328"/>
          </a:xfrm>
        </p:spPr>
      </p:pic>
      <p:pic>
        <p:nvPicPr>
          <p:cNvPr id="12" name="11 Imagen" descr="IMG_2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476672"/>
            <a:ext cx="3864429" cy="2898322"/>
          </a:xfrm>
          <a:prstGeom prst="rect">
            <a:avLst/>
          </a:prstGeom>
        </p:spPr>
      </p:pic>
      <p:pic>
        <p:nvPicPr>
          <p:cNvPr id="13" name="12 Imagen" descr="IMG_2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59" y="3591018"/>
            <a:ext cx="3912435" cy="2934326"/>
          </a:xfrm>
          <a:prstGeom prst="rect">
            <a:avLst/>
          </a:prstGeom>
        </p:spPr>
      </p:pic>
      <p:pic>
        <p:nvPicPr>
          <p:cNvPr id="14" name="13 Imagen" descr="IMG_2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92013" y="3573016"/>
            <a:ext cx="3947931" cy="296094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-20190311-WA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24744"/>
            <a:ext cx="5976664" cy="5472608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s-MX" sz="2800" dirty="0" smtClean="0"/>
              <a:t>b. Química </a:t>
            </a:r>
            <a:endParaRPr lang="es-MX" sz="2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-20190311-WA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548680"/>
            <a:ext cx="4536503" cy="5688632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-20190311-WA0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548680"/>
            <a:ext cx="4752528" cy="5616624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2000" dirty="0" smtClean="0">
                <a:latin typeface="Arial" pitchFamily="34" charset="0"/>
              </a:rPr>
              <a:t>1. Ciclo escolar</a:t>
            </a:r>
          </a:p>
          <a:p>
            <a:r>
              <a:rPr lang="es-MX" sz="2000" dirty="0" smtClean="0">
                <a:latin typeface="Arial" pitchFamily="34" charset="0"/>
              </a:rPr>
              <a:t>2. Proyecto</a:t>
            </a:r>
          </a:p>
          <a:p>
            <a:pPr marL="365125" indent="-255588"/>
            <a:r>
              <a:rPr lang="es-MX" sz="2000" dirty="0" smtClean="0">
                <a:latin typeface="Arial" pitchFamily="34" charset="0"/>
              </a:rPr>
              <a:t>3. Justificación</a:t>
            </a:r>
          </a:p>
          <a:p>
            <a:pPr marL="365125" indent="-255588"/>
            <a:r>
              <a:rPr lang="es-MX" sz="2000" dirty="0" smtClean="0">
                <a:latin typeface="Arial" pitchFamily="34" charset="0"/>
              </a:rPr>
              <a:t>4. Objetivo general del proyecto</a:t>
            </a:r>
          </a:p>
          <a:p>
            <a:pPr marL="365125" indent="-255588"/>
            <a:r>
              <a:rPr lang="es-MX" sz="2000" dirty="0" smtClean="0">
                <a:latin typeface="Arial" pitchFamily="34" charset="0"/>
              </a:rPr>
              <a:t>5. Objetivos específicos de cada materia</a:t>
            </a:r>
          </a:p>
          <a:p>
            <a:pPr marL="365125" indent="-255588"/>
            <a:r>
              <a:rPr lang="es-MX" sz="2000" dirty="0" smtClean="0">
                <a:latin typeface="Arial" pitchFamily="34" charset="0"/>
              </a:rPr>
              <a:t>6. </a:t>
            </a:r>
            <a:r>
              <a:rPr lang="es-ES" sz="2000" dirty="0" smtClean="0">
                <a:latin typeface="Arial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Portafolio Virtual de Evidencias para el Seguimiento (P.V.E.S.)</a:t>
            </a:r>
          </a:p>
          <a:p>
            <a:pPr marL="365125" indent="-255588">
              <a:buNone/>
            </a:pPr>
            <a:r>
              <a:rPr lang="es-MX" sz="2000" dirty="0" smtClean="0">
                <a:latin typeface="Arial" pitchFamily="34" charset="0"/>
              </a:rPr>
              <a:t>a. Matemáticas VI</a:t>
            </a:r>
          </a:p>
          <a:p>
            <a:pPr marL="365125" indent="-255588">
              <a:buNone/>
            </a:pPr>
            <a:r>
              <a:rPr lang="es-MX" sz="2000" dirty="0" smtClean="0">
                <a:latin typeface="Arial" pitchFamily="34" charset="0"/>
              </a:rPr>
              <a:t>b. Química</a:t>
            </a:r>
          </a:p>
          <a:p>
            <a:pPr marL="365125" indent="-255588">
              <a:buNone/>
            </a:pPr>
            <a:r>
              <a:rPr lang="es-MX" sz="2000" dirty="0" smtClean="0">
                <a:latin typeface="Arial" pitchFamily="34" charset="0"/>
              </a:rPr>
              <a:t>c. Modelado II</a:t>
            </a:r>
          </a:p>
          <a:p>
            <a:pPr marL="365125" indent="-255588">
              <a:buNone/>
            </a:pPr>
            <a:r>
              <a:rPr lang="es-MX" sz="2000" dirty="0" smtClean="0">
                <a:latin typeface="Arial" pitchFamily="34" charset="0"/>
              </a:rPr>
              <a:t>d. Comunicación Visual</a:t>
            </a:r>
          </a:p>
          <a:p>
            <a:pPr marL="365125" indent="-255588">
              <a:buNone/>
            </a:pPr>
            <a:r>
              <a:rPr lang="es-MX" sz="2000" dirty="0" smtClean="0">
                <a:latin typeface="Arial" pitchFamily="34" charset="0"/>
              </a:rPr>
              <a:t>e. Psicología</a:t>
            </a:r>
          </a:p>
          <a:p>
            <a:pPr marL="365125" indent="-255588">
              <a:buNone/>
            </a:pPr>
            <a:r>
              <a:rPr lang="es-MX" sz="2000" dirty="0" smtClean="0">
                <a:latin typeface="Arial" pitchFamily="34" charset="0"/>
              </a:rPr>
              <a:t>f. Literatura Mexicana </a:t>
            </a:r>
            <a:r>
              <a:rPr lang="es-MX" sz="2000" smtClean="0">
                <a:latin typeface="Arial" pitchFamily="34" charset="0"/>
              </a:rPr>
              <a:t>e Iberoamericana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Índice</a:t>
            </a:r>
            <a:endParaRPr lang="es-MX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-20190311-WA0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404664"/>
            <a:ext cx="4536504" cy="5688632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-20190311-WA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548680"/>
            <a:ext cx="4248472" cy="5544616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-20190311-WA0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548680"/>
            <a:ext cx="4392488" cy="5472608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 de pantalla 2019-05-10 23.00.3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980728"/>
            <a:ext cx="8136904" cy="5472608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s-MX" sz="4400" dirty="0" smtClean="0"/>
              <a:t>c. Modelado </a:t>
            </a:r>
            <a:r>
              <a:rPr lang="es-MX" sz="4400" dirty="0" smtClean="0"/>
              <a:t>II</a:t>
            </a:r>
            <a:endParaRPr lang="es-MX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 de pantalla 2019-05-10 23.00.5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064896" cy="6048672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 de pantalla 2019-05-10 23.01.0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7920880" cy="6048672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 de pantalla 2019-05-10 23.01.1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7848872" cy="576064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 de pantalla 2019-05-10 23.01.2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620688"/>
            <a:ext cx="7704856" cy="5688632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90220_0807018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174470"/>
            <a:ext cx="8229600" cy="4639235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90220_0807297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492952"/>
            <a:ext cx="3278486" cy="5815749"/>
          </a:xfrm>
        </p:spPr>
      </p:pic>
      <p:pic>
        <p:nvPicPr>
          <p:cNvPr id="3" name="3 Marcador de contenido" descr="IMG_20190220_0807387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548680"/>
            <a:ext cx="3206478" cy="568801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r>
              <a:rPr lang="es-MX" sz="2800" dirty="0" smtClean="0">
                <a:latin typeface="Arial Narrow" pitchFamily="34" charset="0"/>
              </a:rPr>
              <a:t>Fecha de inicio:</a:t>
            </a:r>
            <a:br>
              <a:rPr lang="es-MX" sz="2800" dirty="0" smtClean="0">
                <a:latin typeface="Arial Narrow" pitchFamily="34" charset="0"/>
              </a:rPr>
            </a:br>
            <a:r>
              <a:rPr lang="es-MX" sz="2800" dirty="0" smtClean="0">
                <a:latin typeface="Arial Narrow" pitchFamily="34" charset="0"/>
              </a:rPr>
              <a:t>08 de enero de 2019</a:t>
            </a:r>
          </a:p>
          <a:p>
            <a:endParaRPr lang="es-MX" sz="2800" dirty="0" smtClean="0">
              <a:latin typeface="Arial Narrow" pitchFamily="34" charset="0"/>
            </a:endParaRPr>
          </a:p>
          <a:p>
            <a:r>
              <a:rPr lang="es-MX" sz="2800" dirty="0" smtClean="0">
                <a:latin typeface="Arial Narrow" pitchFamily="34" charset="0"/>
              </a:rPr>
              <a:t>Fecha de término:</a:t>
            </a:r>
            <a:br>
              <a:rPr lang="es-MX" sz="2800" dirty="0" smtClean="0">
                <a:latin typeface="Arial Narrow" pitchFamily="34" charset="0"/>
              </a:rPr>
            </a:br>
            <a:r>
              <a:rPr lang="es-MX" sz="2800" dirty="0" smtClean="0">
                <a:latin typeface="Arial Narrow" pitchFamily="34" charset="0"/>
              </a:rPr>
              <a:t>13 de mayo de 2019 </a:t>
            </a:r>
            <a:br>
              <a:rPr lang="es-MX" sz="2800" dirty="0" smtClean="0">
                <a:latin typeface="Arial Narrow" pitchFamily="34" charset="0"/>
              </a:rPr>
            </a:br>
            <a:endParaRPr lang="es-MX" sz="2800" dirty="0" smtClean="0">
              <a:latin typeface="Arial Narrow" pitchFamily="34" charset="0"/>
            </a:endParaRPr>
          </a:p>
          <a:p>
            <a:r>
              <a:rPr lang="es-MX" sz="2800" dirty="0" smtClean="0">
                <a:latin typeface="Arial Narrow" pitchFamily="34" charset="0"/>
              </a:rPr>
              <a:t>                  (5 sesiones)</a:t>
            </a:r>
            <a:endParaRPr lang="es-MX" sz="2800" dirty="0">
              <a:latin typeface="Arial Narrow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sz="3600" dirty="0" smtClean="0"/>
              <a:t>1. CICLO </a:t>
            </a:r>
            <a:r>
              <a:rPr lang="es-MX" sz="3600" dirty="0" smtClean="0"/>
              <a:t>ESCOLAR</a:t>
            </a:r>
            <a:br>
              <a:rPr lang="es-MX" sz="3600" dirty="0" smtClean="0"/>
            </a:br>
            <a:r>
              <a:rPr lang="es-MX" sz="3600" dirty="0" smtClean="0"/>
              <a:t> 2018-2019</a:t>
            </a:r>
            <a:endParaRPr lang="es-MX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90220_0808074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072870"/>
            <a:ext cx="8229600" cy="4639235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90220_0814503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548679"/>
            <a:ext cx="3312368" cy="5875853"/>
          </a:xfrm>
        </p:spPr>
      </p:pic>
      <p:pic>
        <p:nvPicPr>
          <p:cNvPr id="3" name="3 Marcador de contenido" descr="IMG_20190220_0815299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548680"/>
            <a:ext cx="3350494" cy="594348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90220_0819591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072870"/>
            <a:ext cx="8229600" cy="4639235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90220_0822255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29168" y="692150"/>
            <a:ext cx="3085664" cy="54737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90220_0829204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073664"/>
            <a:ext cx="8229600" cy="4639235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90220_0817096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692696"/>
            <a:ext cx="3179085" cy="5639420"/>
          </a:xfrm>
        </p:spPr>
      </p:pic>
      <p:pic>
        <p:nvPicPr>
          <p:cNvPr id="3" name="3 Marcador de contenido" descr="IMG_20190220_0824562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692696"/>
            <a:ext cx="3206477" cy="5688012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90220_082928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037151"/>
            <a:ext cx="8229600" cy="4639235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90220_0829432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073664"/>
            <a:ext cx="8229600" cy="4639235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90220_0830164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073664"/>
            <a:ext cx="8229600" cy="4639235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90220_0832213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001432"/>
            <a:ext cx="8229600" cy="463923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sz="2800" dirty="0" smtClean="0"/>
          </a:p>
          <a:p>
            <a:pPr algn="ctr"/>
            <a:r>
              <a:rPr lang="es-MX" sz="2800" dirty="0" smtClean="0">
                <a:latin typeface="Arial Narrow" pitchFamily="34" charset="0"/>
              </a:rPr>
              <a:t>Café, ¿solo?, de lo cotidiano a lo interdisciplinario</a:t>
            </a:r>
          </a:p>
          <a:p>
            <a:endParaRPr lang="es-MX" sz="2800" dirty="0" smtClean="0"/>
          </a:p>
          <a:p>
            <a:endParaRPr lang="es-MX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3600" dirty="0" smtClean="0"/>
              <a:t>2. Proyecto</a:t>
            </a:r>
            <a:endParaRPr lang="es-MX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90220_0835522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037945"/>
            <a:ext cx="8229600" cy="4639235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90220_083929841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620688"/>
            <a:ext cx="3206478" cy="5688013"/>
          </a:xfrm>
        </p:spPr>
      </p:pic>
      <p:pic>
        <p:nvPicPr>
          <p:cNvPr id="3" name="3 Marcador de contenido" descr="IMG_20190220_0839326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620688"/>
            <a:ext cx="3197943" cy="5672873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90220_0832213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073664"/>
            <a:ext cx="8229600" cy="4639235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90220_0836448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548680"/>
            <a:ext cx="3240360" cy="5748118"/>
          </a:xfrm>
        </p:spPr>
      </p:pic>
      <p:pic>
        <p:nvPicPr>
          <p:cNvPr id="3" name="3 Marcador de contenido" descr="IMG_20190220_0837028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548680"/>
            <a:ext cx="3278486" cy="5815749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90220_0839501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8897" y="549275"/>
            <a:ext cx="3166206" cy="5616575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90220_0908598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073664"/>
            <a:ext cx="8229600" cy="4639235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0190220_0909181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964920"/>
            <a:ext cx="8229600" cy="4639235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-20190308-WA0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1052736"/>
            <a:ext cx="4248472" cy="5112568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s-MX" sz="2800" dirty="0" smtClean="0"/>
              <a:t>d. Comunicación </a:t>
            </a:r>
            <a:r>
              <a:rPr lang="es-MX" sz="2800" dirty="0" smtClean="0"/>
              <a:t>visual</a:t>
            </a:r>
            <a:endParaRPr lang="es-MX" sz="28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-20190308-WA0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692696"/>
            <a:ext cx="4176464" cy="540060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-20190308-WA0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692696"/>
            <a:ext cx="4248472" cy="54006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r>
              <a:rPr lang="es-MX" sz="2800" dirty="0" smtClean="0">
                <a:latin typeface="Arial Narrow" pitchFamily="34" charset="0"/>
              </a:rPr>
              <a:t>El café es una bebida común y cotidiana que antes y ahora ha pasado desapercibida y siempre ha estado presente; sin embargo, es un cohesionador en todos los ámbitos sociales y culturales.</a:t>
            </a:r>
            <a:r>
              <a:rPr lang="es-MX" dirty="0" smtClean="0"/>
              <a:t>  </a:t>
            </a:r>
          </a:p>
          <a:p>
            <a:pPr>
              <a:buNone/>
            </a:pPr>
            <a:endParaRPr lang="es-MX" dirty="0" smtClean="0"/>
          </a:p>
          <a:p>
            <a:endParaRPr lang="es-MX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3600" dirty="0" smtClean="0"/>
              <a:t>3. Justificación</a:t>
            </a:r>
            <a:endParaRPr lang="es-MX" sz="36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-20190308-WA0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692696"/>
            <a:ext cx="4320480" cy="5328592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-20190308-WA0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548680"/>
            <a:ext cx="4392488" cy="5616624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692696"/>
            <a:ext cx="7128792" cy="5314404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0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344290"/>
            <a:ext cx="6336704" cy="5662810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0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415777"/>
            <a:ext cx="6408712" cy="5749527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0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3318" y="692696"/>
            <a:ext cx="7125166" cy="5032375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0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908720"/>
            <a:ext cx="6912768" cy="5098380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 de pantalla 2019-05-10 14.24.4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0778" y="1340768"/>
            <a:ext cx="8325678" cy="5112568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e. Psicología</a:t>
            </a:r>
            <a:endParaRPr lang="es-MX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 de pantalla 2019-05-10 14.25.3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548680"/>
            <a:ext cx="7704856" cy="5688632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 de pantalla 2019-05-10 14.26.3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7992888" cy="576064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MX" dirty="0" smtClean="0"/>
          </a:p>
          <a:p>
            <a:pPr marL="90488" indent="0"/>
            <a:r>
              <a:rPr lang="es-MX" sz="2800" dirty="0" smtClean="0">
                <a:latin typeface="Arial Narrow" pitchFamily="34" charset="0"/>
              </a:rPr>
              <a:t>Identificar la importancia del café como elemento unificador e integrador de paradigmas sociales, culturales, psicológicos.  Este proyecto también busca que el alumno identifique e integre cómo distintas áreas de conocimiento se vinculan, de forma visible e invisible.</a:t>
            </a:r>
          </a:p>
          <a:p>
            <a:endParaRPr lang="es-MX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3600" dirty="0" smtClean="0"/>
              <a:t>4. Objetivo </a:t>
            </a:r>
            <a:r>
              <a:rPr lang="es-MX" sz="3600" dirty="0" smtClean="0"/>
              <a:t>general del proyecto</a:t>
            </a:r>
            <a:endParaRPr lang="es-MX" sz="36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 de pantalla 2019-05-10 14.27.0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620688"/>
            <a:ext cx="7776864" cy="5688632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 de pantalla 2019-05-10 14.27.2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8136904" cy="6048672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 de pantalla 2019-05-10 14.27.3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548680"/>
            <a:ext cx="7848872" cy="5256584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 de pantalla 2019-05-10 22.26.0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8064896" cy="5400600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400" dirty="0" smtClean="0"/>
              <a:t>f. Literatura </a:t>
            </a:r>
            <a:r>
              <a:rPr lang="es-MX" sz="2400" dirty="0" smtClean="0"/>
              <a:t>Mexicana e Iberoamericana</a:t>
            </a:r>
            <a:endParaRPr lang="es-MX" sz="24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 de pantalla 2019-05-10 22.26.4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7920880" cy="5904656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 de pantalla 2019-05-10 22.26.5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064896" cy="6120680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 de pantalla 2019-05-10 22.27.1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332656"/>
            <a:ext cx="7920880" cy="5976664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 de pantalla 2019-05-10 22.28.1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7920880" cy="5904656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 de pantalla 2019-05-10 22.28.3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332656"/>
            <a:ext cx="7848872" cy="5976664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aptura de pantalla 2019-05-10 22.29.0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7920880" cy="5904656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0488" indent="19050"/>
            <a:r>
              <a:rPr lang="es-MX" sz="2800" dirty="0" smtClean="0">
                <a:latin typeface="Arial Narrow" pitchFamily="34" charset="0"/>
              </a:rPr>
              <a:t>En orden por clave de materia:</a:t>
            </a:r>
          </a:p>
          <a:p>
            <a:pPr marL="90488" indent="19050"/>
            <a:endParaRPr lang="es-MX" sz="2800" dirty="0" smtClean="0">
              <a:latin typeface="Arial Narrow" pitchFamily="34" charset="0"/>
            </a:endParaRPr>
          </a:p>
          <a:p>
            <a:pPr marL="90488" indent="19050"/>
            <a:r>
              <a:rPr lang="es-MX" sz="2800" b="1" dirty="0" smtClean="0">
                <a:latin typeface="Arial Narrow" pitchFamily="34" charset="0"/>
              </a:rPr>
              <a:t>1620</a:t>
            </a:r>
            <a:r>
              <a:rPr lang="es-MX" sz="2800" dirty="0" smtClean="0">
                <a:latin typeface="Arial Narrow" pitchFamily="34" charset="0"/>
              </a:rPr>
              <a:t>. Matemáticas VI.</a:t>
            </a:r>
          </a:p>
          <a:p>
            <a:pPr marL="90488" indent="19050"/>
            <a:endParaRPr lang="es-MX" sz="2800" dirty="0" smtClean="0">
              <a:latin typeface="Arial Narrow" pitchFamily="34" charset="0"/>
            </a:endParaRPr>
          </a:p>
          <a:p>
            <a:pPr marL="90488" indent="19050"/>
            <a:endParaRPr lang="es-MX" sz="2800" dirty="0" smtClean="0">
              <a:latin typeface="Arial Narrow" pitchFamily="34" charset="0"/>
            </a:endParaRPr>
          </a:p>
          <a:p>
            <a:pPr marL="90488" indent="19050"/>
            <a:endParaRPr lang="es-MX" sz="2800" dirty="0" smtClean="0">
              <a:latin typeface="Arial Narrow" pitchFamily="34" charset="0"/>
            </a:endParaRPr>
          </a:p>
          <a:p>
            <a:pPr marL="90488" indent="19050"/>
            <a:r>
              <a:rPr lang="es-MX" sz="2800" dirty="0" smtClean="0">
                <a:latin typeface="Arial Narrow" pitchFamily="34" charset="0"/>
              </a:rPr>
              <a:t>a) </a:t>
            </a:r>
            <a:r>
              <a:rPr lang="es-MX" sz="2800" b="1" dirty="0" smtClean="0">
                <a:latin typeface="Arial Narrow" pitchFamily="34" charset="0"/>
              </a:rPr>
              <a:t>1602</a:t>
            </a:r>
            <a:r>
              <a:rPr lang="es-MX" sz="2800" dirty="0" smtClean="0">
                <a:latin typeface="Arial Narrow" pitchFamily="34" charset="0"/>
              </a:rPr>
              <a:t>. Literatura Mexicana. Entender cómo una bebida no alcohólica es fundamental en la cultura de los últimos cinco siglos.</a:t>
            </a:r>
          </a:p>
          <a:p>
            <a:pPr marL="90488" indent="19050"/>
            <a:endParaRPr lang="es-MX" sz="2800" dirty="0" smtClean="0">
              <a:latin typeface="Arial Narrow" pitchFamily="34" charset="0"/>
            </a:endParaRPr>
          </a:p>
          <a:p>
            <a:pPr marL="90488" indent="19050">
              <a:defRPr/>
            </a:pPr>
            <a:endParaRPr lang="es-MX" sz="2800" dirty="0" smtClean="0">
              <a:latin typeface="Arial Narrow" pitchFamily="34" charset="0"/>
            </a:endParaRPr>
          </a:p>
          <a:p>
            <a:endParaRPr lang="es-MX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sz="3600" dirty="0" smtClean="0"/>
              <a:t>5. Objetivos </a:t>
            </a:r>
            <a:r>
              <a:rPr lang="es-MX" sz="3600" dirty="0" smtClean="0"/>
              <a:t>específicos en cada materia</a:t>
            </a:r>
            <a:endParaRPr lang="es-MX" sz="3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386603"/>
          </a:xfrm>
        </p:spPr>
        <p:txBody>
          <a:bodyPr>
            <a:noAutofit/>
          </a:bodyPr>
          <a:lstStyle/>
          <a:p>
            <a:pPr marL="90488" indent="0">
              <a:defRPr/>
            </a:pPr>
            <a:r>
              <a:rPr lang="es-MX" sz="2800" dirty="0" smtClean="0">
                <a:latin typeface="Arial Narrow" pitchFamily="34" charset="0"/>
              </a:rPr>
              <a:t>b) </a:t>
            </a:r>
            <a:r>
              <a:rPr lang="es-MX" sz="2800" b="1" dirty="0" smtClean="0">
                <a:latin typeface="Arial Narrow" pitchFamily="34" charset="0"/>
              </a:rPr>
              <a:t>1603</a:t>
            </a:r>
            <a:r>
              <a:rPr lang="es-MX" sz="2800" dirty="0" smtClean="0">
                <a:latin typeface="Arial Narrow" pitchFamily="34" charset="0"/>
              </a:rPr>
              <a:t>, Inglés.</a:t>
            </a:r>
          </a:p>
          <a:p>
            <a:pPr marL="90488" indent="0">
              <a:buNone/>
              <a:defRPr/>
            </a:pPr>
            <a:endParaRPr lang="es-MX" sz="2800" dirty="0" smtClean="0">
              <a:latin typeface="Arial Narrow" pitchFamily="34" charset="0"/>
            </a:endParaRPr>
          </a:p>
          <a:p>
            <a:pPr marL="90488" indent="0">
              <a:buNone/>
              <a:defRPr/>
            </a:pPr>
            <a:endParaRPr lang="es-MX" sz="2800" dirty="0" smtClean="0">
              <a:latin typeface="Arial Narrow" pitchFamily="34" charset="0"/>
            </a:endParaRPr>
          </a:p>
          <a:p>
            <a:pPr marL="90488" indent="0">
              <a:defRPr/>
            </a:pPr>
            <a:r>
              <a:rPr lang="es-MX" sz="2800" dirty="0" smtClean="0">
                <a:latin typeface="Arial Narrow" pitchFamily="34" charset="0"/>
              </a:rPr>
              <a:t>c) </a:t>
            </a:r>
            <a:r>
              <a:rPr lang="es-MX" sz="2800" b="1" dirty="0" smtClean="0">
                <a:latin typeface="Arial Narrow" pitchFamily="34" charset="0"/>
              </a:rPr>
              <a:t>1609</a:t>
            </a:r>
            <a:r>
              <a:rPr lang="es-MX" sz="2800" dirty="0" smtClean="0">
                <a:latin typeface="Arial Narrow" pitchFamily="34" charset="0"/>
              </a:rPr>
              <a:t>, Psicología. </a:t>
            </a:r>
            <a:r>
              <a:rPr lang="es-ES" sz="2800" dirty="0" smtClean="0">
                <a:latin typeface="Arial Narrow" pitchFamily="34" charset="0"/>
              </a:rPr>
              <a:t>Al finalizar los contenidos de esta unidad el estudiante conocerá los aspectos neurofisiológicos básicos que inciden en los procesos mentales y la conducta, mediante el estudio de las estructuras que son el sustrato neurofisiológico de la conducta, desde un enfoque integrador, lo que permitirá al alumno aproximarse a la comprensión de los procesos psicológicos que estudiará.</a:t>
            </a:r>
            <a:endParaRPr lang="es-MX" sz="2800" dirty="0" smtClean="0">
              <a:latin typeface="Arial Narrow" pitchFamily="34" charset="0"/>
            </a:endParaRPr>
          </a:p>
          <a:p>
            <a:pPr marL="90488" indent="0">
              <a:buNone/>
              <a:defRPr/>
            </a:pPr>
            <a:endParaRPr lang="es-MX" sz="28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2289</TotalTime>
  <Words>570</Words>
  <Application>Microsoft Office PowerPoint</Application>
  <PresentationFormat>Presentación en pantalla (4:3)</PresentationFormat>
  <Paragraphs>74</Paragraphs>
  <Slides>79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79</vt:i4>
      </vt:variant>
    </vt:vector>
  </HeadingPairs>
  <TitlesOfParts>
    <vt:vector size="80" baseType="lpstr">
      <vt:lpstr>Concurrencia</vt:lpstr>
      <vt:lpstr>  Instituto Simón Bolívar de Popocatépetl Preparatoria Incorporada a la UNAM Clave: 1164</vt:lpstr>
      <vt:lpstr>Integrantes</vt:lpstr>
      <vt:lpstr>Índice</vt:lpstr>
      <vt:lpstr>1. CICLO ESCOLAR  2018-2019</vt:lpstr>
      <vt:lpstr>2. Proyecto</vt:lpstr>
      <vt:lpstr>3. Justificación</vt:lpstr>
      <vt:lpstr>4. Objetivo general del proyecto</vt:lpstr>
      <vt:lpstr>5. Objetivos específicos en cada materia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a. Matemáticas VI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b. Química </vt:lpstr>
      <vt:lpstr>Diapositiva 28</vt:lpstr>
      <vt:lpstr>Diapositiva 29</vt:lpstr>
      <vt:lpstr>Diapositiva 30</vt:lpstr>
      <vt:lpstr>Diapositiva 31</vt:lpstr>
      <vt:lpstr>Diapositiva 32</vt:lpstr>
      <vt:lpstr>c. Modelado II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d. Comunicación visual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e. Psicología</vt:lpstr>
      <vt:lpstr>Diapositiva 68</vt:lpstr>
      <vt:lpstr>Diapositiva 69</vt:lpstr>
      <vt:lpstr>Diapositiva 70</vt:lpstr>
      <vt:lpstr>Diapositiva 71</vt:lpstr>
      <vt:lpstr>Diapositiva 72</vt:lpstr>
      <vt:lpstr>f. Literatura Mexicana e Iberoamericana</vt:lpstr>
      <vt:lpstr>Diapositiva 74</vt:lpstr>
      <vt:lpstr>Diapositiva 75</vt:lpstr>
      <vt:lpstr>Diapositiva 76</vt:lpstr>
      <vt:lpstr>Diapositiva 77</vt:lpstr>
      <vt:lpstr>Diapositiva 78</vt:lpstr>
      <vt:lpstr>Diapositiva 79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Instituto Simón Bolívar de Popocatépetl Preparatoria Incorporada a la UNAM Clave: 1164</dc:title>
  <dc:creator>Emiliano Herrera</dc:creator>
  <cp:lastModifiedBy>Emiliano Herrera</cp:lastModifiedBy>
  <cp:revision>117</cp:revision>
  <dcterms:created xsi:type="dcterms:W3CDTF">2019-03-11T02:12:13Z</dcterms:created>
  <dcterms:modified xsi:type="dcterms:W3CDTF">2019-10-29T06:24:50Z</dcterms:modified>
</cp:coreProperties>
</file>