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71" r:id="rId4"/>
    <p:sldId id="272" r:id="rId5"/>
    <p:sldId id="258"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9" r:id="rId22"/>
    <p:sldId id="290" r:id="rId23"/>
    <p:sldId id="291" r:id="rId24"/>
    <p:sldId id="292" r:id="rId2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E0189A7-28FA-4F5B-9FE0-3FF7131C0B7B}" type="datetimeFigureOut">
              <a:rPr lang="es-MX" smtClean="0"/>
              <a:pPr/>
              <a:t>14/05/2019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170B748-D5AB-44CA-BE75-F1D3B824AA74}"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E0189A7-28FA-4F5B-9FE0-3FF7131C0B7B}" type="datetimeFigureOut">
              <a:rPr lang="es-MX" smtClean="0"/>
              <a:pPr/>
              <a:t>14/05/2019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170B748-D5AB-44CA-BE75-F1D3B824AA74}"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E0189A7-28FA-4F5B-9FE0-3FF7131C0B7B}" type="datetimeFigureOut">
              <a:rPr lang="es-MX" smtClean="0"/>
              <a:pPr/>
              <a:t>14/05/2019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170B748-D5AB-44CA-BE75-F1D3B824AA74}"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E0189A7-28FA-4F5B-9FE0-3FF7131C0B7B}" type="datetimeFigureOut">
              <a:rPr lang="es-MX" smtClean="0"/>
              <a:pPr/>
              <a:t>14/05/2019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170B748-D5AB-44CA-BE75-F1D3B824AA74}"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E0189A7-28FA-4F5B-9FE0-3FF7131C0B7B}" type="datetimeFigureOut">
              <a:rPr lang="es-MX" smtClean="0"/>
              <a:pPr/>
              <a:t>14/05/2019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170B748-D5AB-44CA-BE75-F1D3B824AA74}"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E0189A7-28FA-4F5B-9FE0-3FF7131C0B7B}" type="datetimeFigureOut">
              <a:rPr lang="es-MX" smtClean="0"/>
              <a:pPr/>
              <a:t>14/05/2019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170B748-D5AB-44CA-BE75-F1D3B824AA74}"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E0189A7-28FA-4F5B-9FE0-3FF7131C0B7B}" type="datetimeFigureOut">
              <a:rPr lang="es-MX" smtClean="0"/>
              <a:pPr/>
              <a:t>14/05/2019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170B748-D5AB-44CA-BE75-F1D3B824AA74}"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E0189A7-28FA-4F5B-9FE0-3FF7131C0B7B}" type="datetimeFigureOut">
              <a:rPr lang="es-MX" smtClean="0"/>
              <a:pPr/>
              <a:t>14/05/2019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170B748-D5AB-44CA-BE75-F1D3B824AA74}"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E0189A7-28FA-4F5B-9FE0-3FF7131C0B7B}" type="datetimeFigureOut">
              <a:rPr lang="es-MX" smtClean="0"/>
              <a:pPr/>
              <a:t>14/05/2019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170B748-D5AB-44CA-BE75-F1D3B824AA7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E0189A7-28FA-4F5B-9FE0-3FF7131C0B7B}" type="datetimeFigureOut">
              <a:rPr lang="es-MX" smtClean="0"/>
              <a:pPr/>
              <a:t>14/05/2019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170B748-D5AB-44CA-BE75-F1D3B824AA74}"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E0189A7-28FA-4F5B-9FE0-3FF7131C0B7B}" type="datetimeFigureOut">
              <a:rPr lang="es-MX" smtClean="0"/>
              <a:pPr/>
              <a:t>14/05/2019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170B748-D5AB-44CA-BE75-F1D3B824AA74}"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5000" r="-5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189A7-28FA-4F5B-9FE0-3FF7131C0B7B}" type="datetimeFigureOut">
              <a:rPr lang="es-MX" smtClean="0"/>
              <a:pPr/>
              <a:t>14/05/2019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B748-D5AB-44CA-BE75-F1D3B824AA74}"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bf blanco.jpg"/>
          <p:cNvPicPr>
            <a:picLocks noChangeAspect="1"/>
          </p:cNvPicPr>
          <p:nvPr/>
        </p:nvPicPr>
        <p:blipFill>
          <a:blip r:embed="rId2" cstate="print"/>
          <a:stretch>
            <a:fillRect/>
          </a:stretch>
        </p:blipFill>
        <p:spPr>
          <a:xfrm>
            <a:off x="3779912" y="980728"/>
            <a:ext cx="1440160" cy="1430778"/>
          </a:xfrm>
          <a:prstGeom prst="rect">
            <a:avLst/>
          </a:prstGeom>
          <a:ln w="38100">
            <a:noFill/>
          </a:ln>
        </p:spPr>
      </p:pic>
      <p:sp>
        <p:nvSpPr>
          <p:cNvPr id="5" name="4 CuadroTexto"/>
          <p:cNvSpPr txBox="1"/>
          <p:nvPr/>
        </p:nvSpPr>
        <p:spPr>
          <a:xfrm>
            <a:off x="755576" y="3429000"/>
            <a:ext cx="7488832" cy="2677656"/>
          </a:xfrm>
          <a:prstGeom prst="rect">
            <a:avLst/>
          </a:prstGeom>
          <a:noFill/>
          <a:ln w="38100">
            <a:noFill/>
          </a:ln>
          <a:effectLst>
            <a:glow rad="228600">
              <a:schemeClr val="accent1">
                <a:satMod val="175000"/>
                <a:alpha val="40000"/>
              </a:schemeClr>
            </a:glow>
          </a:effectLst>
        </p:spPr>
        <p:txBody>
          <a:bodyPr wrap="square" rtlCol="0">
            <a:spAutoFit/>
          </a:bodyPr>
          <a:lstStyle/>
          <a:p>
            <a:pPr algn="ctr"/>
            <a:r>
              <a:rPr lang="es-MX"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ESCUELA BENJAMÍN FRANKLIN S. C.</a:t>
            </a:r>
          </a:p>
          <a:p>
            <a:pPr algn="ctr"/>
            <a:r>
              <a:rPr lang="es-ES" sz="2000" b="1" smtClean="0">
                <a:solidFill>
                  <a:schemeClr val="bg1"/>
                </a:solidFill>
                <a:latin typeface="Comic Sans MS" pitchFamily="66" charset="0"/>
              </a:rPr>
              <a:t>PREPARATORIA INCORPORADA A LA UNAM</a:t>
            </a:r>
            <a:endParaRPr lang="es-MX" sz="2000" b="1" smtClean="0">
              <a:solidFill>
                <a:schemeClr val="bg1"/>
              </a:solidFill>
              <a:latin typeface="Comic Sans MS" pitchFamily="66" charset="0"/>
            </a:endParaRPr>
          </a:p>
          <a:p>
            <a:pPr algn="ctr"/>
            <a:r>
              <a:rPr lang="es-ES" sz="2000" b="1" smtClean="0">
                <a:solidFill>
                  <a:schemeClr val="bg1"/>
                </a:solidFill>
                <a:latin typeface="Comic Sans MS" pitchFamily="66" charset="0"/>
              </a:rPr>
              <a:t>CLAVE 1196</a:t>
            </a:r>
            <a:endParaRPr lang="es-MX" sz="2000" b="1" smtClean="0">
              <a:solidFill>
                <a:schemeClr val="bg1"/>
              </a:solidFill>
              <a:latin typeface="Comic Sans MS" pitchFamily="66" charset="0"/>
            </a:endParaRPr>
          </a:p>
          <a:p>
            <a:pPr algn="ctr"/>
            <a:endParaRPr lang="es-MX" sz="2000" b="1" smtClean="0">
              <a:solidFill>
                <a:schemeClr val="bg1"/>
              </a:solidFill>
              <a:latin typeface="Comic Sans MS" pitchFamily="66" charset="0"/>
            </a:endParaRPr>
          </a:p>
          <a:p>
            <a:pPr algn="ctr"/>
            <a:r>
              <a:rPr lang="es-MX" sz="2000" b="1" smtClean="0">
                <a:solidFill>
                  <a:schemeClr val="bg1"/>
                </a:solidFill>
                <a:latin typeface="Comic Sans MS" pitchFamily="66" charset="0"/>
              </a:rPr>
              <a:t>EQUIPO  3</a:t>
            </a:r>
          </a:p>
          <a:p>
            <a:pPr algn="ctr"/>
            <a:r>
              <a:rPr lang="es-MX" sz="2000" b="1" smtClean="0">
                <a:solidFill>
                  <a:schemeClr val="bg1"/>
                </a:solidFill>
                <a:latin typeface="Comic Sans MS" pitchFamily="66" charset="0"/>
              </a:rPr>
              <a:t>4° GRADO</a:t>
            </a:r>
          </a:p>
          <a:p>
            <a:pPr algn="ctr"/>
            <a:endParaRPr lang="es-MX" sz="2000" b="1">
              <a:solidFill>
                <a:schemeClr val="bg1"/>
              </a:solidFill>
              <a:latin typeface="Comic Sans MS" pitchFamily="66" charset="0"/>
            </a:endParaRPr>
          </a:p>
          <a:p>
            <a:pPr algn="ctr"/>
            <a:r>
              <a:rPr lang="es-MX" sz="2000" b="1" smtClean="0">
                <a:solidFill>
                  <a:schemeClr val="bg1"/>
                </a:solidFill>
                <a:latin typeface="Comic Sans MS" pitchFamily="66" charset="0"/>
              </a:rPr>
              <a:t>.</a:t>
            </a:r>
            <a:endParaRPr lang="es-MX" sz="2000" b="1">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mtClean="0">
                <a:solidFill>
                  <a:schemeClr val="bg1"/>
                </a:solidFill>
                <a:latin typeface="Comic Sans MS" pitchFamily="66" charset="0"/>
              </a:rPr>
              <a:t>LISTA DE COTEJO</a:t>
            </a:r>
            <a:br>
              <a:rPr lang="es-MX" smtClean="0">
                <a:solidFill>
                  <a:schemeClr val="bg1"/>
                </a:solidFill>
                <a:latin typeface="Comic Sans MS" pitchFamily="66" charset="0"/>
              </a:rPr>
            </a:br>
            <a:r>
              <a:rPr lang="es-MX" smtClean="0">
                <a:solidFill>
                  <a:schemeClr val="bg1"/>
                </a:solidFill>
                <a:latin typeface="Comic Sans MS" pitchFamily="66" charset="0"/>
              </a:rPr>
              <a:t>P.V.E.S. Y DOCUMENTACIÓN</a:t>
            </a:r>
            <a:endParaRPr lang="es-MX">
              <a:solidFill>
                <a:schemeClr val="bg1"/>
              </a:solidFill>
              <a:latin typeface="Comic Sans MS" pitchFamily="66" charset="0"/>
            </a:endParaRPr>
          </a:p>
        </p:txBody>
      </p:sp>
      <p:sp>
        <p:nvSpPr>
          <p:cNvPr id="3" name="2 Marcador de contenido"/>
          <p:cNvSpPr>
            <a:spLocks noGrp="1"/>
          </p:cNvSpPr>
          <p:nvPr>
            <p:ph idx="1"/>
          </p:nvPr>
        </p:nvSpPr>
        <p:spPr/>
        <p:txBody>
          <a:bodyPr/>
          <a:lstStyle/>
          <a:p>
            <a:endParaRPr lang="es-MX"/>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2666727"/>
          </a:xfrm>
        </p:spPr>
        <p:txBody>
          <a:bodyPr>
            <a:normAutofit/>
          </a:bodyPr>
          <a:lstStyle/>
          <a:p>
            <a:r>
              <a:rPr lang="es-MX" smtClean="0">
                <a:solidFill>
                  <a:schemeClr val="bg1"/>
                </a:solidFill>
                <a:latin typeface="Comic Sans MS" pitchFamily="66" charset="0"/>
              </a:rPr>
              <a:t>Una actividad por asignatura de la fase de desarrollo del proyecto  (11.0)</a:t>
            </a:r>
            <a:endParaRPr lang="es-MX">
              <a:solidFill>
                <a:schemeClr val="bg1"/>
              </a:solidFill>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361459"/>
          </a:xfrm>
        </p:spPr>
        <p:txBody>
          <a:bodyPr>
            <a:normAutofit lnSpcReduction="10000"/>
          </a:bodyPr>
          <a:lstStyle/>
          <a:p>
            <a:pPr marL="514350" indent="-514350">
              <a:buFont typeface="+mj-lt"/>
              <a:buAutoNum type="alphaLcPeriod"/>
            </a:pPr>
            <a:r>
              <a:rPr lang="es-MX" smtClean="0">
                <a:solidFill>
                  <a:schemeClr val="bg1"/>
                </a:solidFill>
                <a:latin typeface="Comic Sans MS" pitchFamily="66" charset="0"/>
              </a:rPr>
              <a:t>Nombre de la actividad: Investigación </a:t>
            </a:r>
          </a:p>
          <a:p>
            <a:pPr marL="514350" indent="-514350">
              <a:buFont typeface="+mj-lt"/>
              <a:buAutoNum type="alphaLcPeriod"/>
            </a:pPr>
            <a:endParaRPr lang="es-MX" smtClean="0">
              <a:solidFill>
                <a:schemeClr val="bg1"/>
              </a:solidFill>
              <a:latin typeface="Comic Sans MS" pitchFamily="66" charset="0"/>
            </a:endParaRPr>
          </a:p>
          <a:p>
            <a:pPr marL="514350" indent="-514350">
              <a:buFont typeface="+mj-lt"/>
              <a:buAutoNum type="alphaLcPeriod"/>
            </a:pPr>
            <a:r>
              <a:rPr lang="es-MX" smtClean="0">
                <a:solidFill>
                  <a:schemeClr val="bg1"/>
                </a:solidFill>
                <a:latin typeface="Comic Sans MS" pitchFamily="66" charset="0"/>
              </a:rPr>
              <a:t>Objetivo: Qué el alumno aprenda a buscar información en el internet.</a:t>
            </a:r>
          </a:p>
          <a:p>
            <a:pPr marL="514350" indent="-514350">
              <a:buFont typeface="+mj-lt"/>
              <a:buAutoNum type="alphaLcPeriod"/>
            </a:pPr>
            <a:endParaRPr lang="es-MX" smtClean="0">
              <a:solidFill>
                <a:schemeClr val="bg1"/>
              </a:solidFill>
              <a:latin typeface="Comic Sans MS" pitchFamily="66" charset="0"/>
            </a:endParaRPr>
          </a:p>
          <a:p>
            <a:pPr marL="514350" indent="-514350">
              <a:buFont typeface="+mj-lt"/>
              <a:buAutoNum type="alphaLcPeriod"/>
            </a:pPr>
            <a:r>
              <a:rPr lang="es-MX" smtClean="0">
                <a:solidFill>
                  <a:schemeClr val="bg1"/>
                </a:solidFill>
                <a:latin typeface="Comic Sans MS" pitchFamily="66" charset="0"/>
              </a:rPr>
              <a:t>Grado: 4° años</a:t>
            </a:r>
          </a:p>
          <a:p>
            <a:pPr marL="514350" indent="-514350">
              <a:buFont typeface="+mj-lt"/>
              <a:buAutoNum type="alphaLcPeriod"/>
            </a:pPr>
            <a:endParaRPr lang="es-MX" smtClean="0">
              <a:solidFill>
                <a:schemeClr val="bg1"/>
              </a:solidFill>
              <a:latin typeface="Comic Sans MS" pitchFamily="66" charset="0"/>
            </a:endParaRPr>
          </a:p>
          <a:p>
            <a:pPr marL="514350" indent="-514350">
              <a:buFont typeface="+mj-lt"/>
              <a:buAutoNum type="alphaLcPeriod"/>
            </a:pPr>
            <a:r>
              <a:rPr lang="es-MX" smtClean="0">
                <a:solidFill>
                  <a:schemeClr val="bg1"/>
                </a:solidFill>
                <a:latin typeface="Comic Sans MS" pitchFamily="66" charset="0"/>
              </a:rPr>
              <a:t>Fecha en la qué se llevó acabo la actividad: El 3 y 10 de diciembre de 2018.      (11.1)</a:t>
            </a:r>
            <a:endParaRPr lang="es-MX">
              <a:solidFill>
                <a:schemeClr val="bg1"/>
              </a:solidFill>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988840"/>
            <a:ext cx="8229600" cy="2260848"/>
          </a:xfrm>
        </p:spPr>
        <p:txBody>
          <a:bodyPr/>
          <a:lstStyle/>
          <a:p>
            <a:pPr>
              <a:buNone/>
            </a:pPr>
            <a:r>
              <a:rPr lang="es-MX" smtClean="0">
                <a:solidFill>
                  <a:schemeClr val="bg1"/>
                </a:solidFill>
                <a:latin typeface="Comic Sans MS" pitchFamily="66" charset="0"/>
              </a:rPr>
              <a:t>e. Asignaturas participantes: Informática.</a:t>
            </a:r>
          </a:p>
          <a:p>
            <a:pPr>
              <a:buNone/>
            </a:pPr>
            <a:endParaRPr lang="es-MX" smtClean="0">
              <a:solidFill>
                <a:schemeClr val="bg1"/>
              </a:solidFill>
              <a:latin typeface="Comic Sans MS" pitchFamily="66" charset="0"/>
            </a:endParaRPr>
          </a:p>
          <a:p>
            <a:pPr>
              <a:buNone/>
            </a:pPr>
            <a:r>
              <a:rPr lang="es-MX" smtClean="0">
                <a:solidFill>
                  <a:schemeClr val="bg1"/>
                </a:solidFill>
                <a:latin typeface="Comic Sans MS" pitchFamily="66" charset="0"/>
              </a:rPr>
              <a:t>f. Fuente de apoyo: Wikipedia.        (11.2)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44824"/>
            <a:ext cx="8229600" cy="2116832"/>
          </a:xfrm>
        </p:spPr>
        <p:txBody>
          <a:bodyPr/>
          <a:lstStyle/>
          <a:p>
            <a:pPr>
              <a:buNone/>
            </a:pPr>
            <a:r>
              <a:rPr lang="es-MX" smtClean="0">
                <a:solidFill>
                  <a:schemeClr val="bg1"/>
                </a:solidFill>
                <a:latin typeface="Comic Sans MS" pitchFamily="66" charset="0"/>
              </a:rPr>
              <a:t>f. Justificación de la actividad: El alumno(a) investige el tema y después analizar las propuestas para llegar a un mismo fin.    (11.3)</a:t>
            </a:r>
            <a:endParaRPr lang="es-MX">
              <a:solidFill>
                <a:schemeClr val="bg1"/>
              </a:solidFill>
              <a:latin typeface="Comic Sans MS"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MX" smtClean="0">
                <a:solidFill>
                  <a:schemeClr val="bg1"/>
                </a:solidFill>
                <a:latin typeface="Comic Sans MS" pitchFamily="66" charset="0"/>
              </a:rPr>
              <a:t>g. Descripción de apertura de la actividad: Se formaron grupos de 4 alumnos en donde se designaron las obligaciones como el lider del proyecto, el ejecutante, el investigador y el que termina el trabajo; el manejo de la computadora como herramienta principal para la elaboración del trabajo.  (11.4)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2836912"/>
          </a:xfrm>
        </p:spPr>
        <p:txBody>
          <a:bodyPr/>
          <a:lstStyle/>
          <a:p>
            <a:pPr>
              <a:buNone/>
            </a:pPr>
            <a:r>
              <a:rPr lang="es-MX" smtClean="0">
                <a:solidFill>
                  <a:schemeClr val="bg1"/>
                </a:solidFill>
                <a:latin typeface="Comic Sans MS" pitchFamily="66" charset="0"/>
              </a:rPr>
              <a:t>h. Descripción del desarrollo de la actividad:</a:t>
            </a:r>
          </a:p>
          <a:p>
            <a:pPr>
              <a:buNone/>
            </a:pPr>
            <a:r>
              <a:rPr lang="es-MX" smtClean="0">
                <a:solidFill>
                  <a:schemeClr val="bg1"/>
                </a:solidFill>
                <a:latin typeface="Comic Sans MS" pitchFamily="66" charset="0"/>
              </a:rPr>
              <a:t>  Se les índico el tema a investigar, entre todos se llegó a un concenzo para desarrollar la información.    (11.5)</a:t>
            </a:r>
            <a:endParaRPr lang="es-MX">
              <a:solidFill>
                <a:schemeClr val="bg1"/>
              </a:solidFill>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2260848"/>
          </a:xfrm>
        </p:spPr>
        <p:txBody>
          <a:bodyPr/>
          <a:lstStyle/>
          <a:p>
            <a:pPr>
              <a:buNone/>
            </a:pPr>
            <a:r>
              <a:rPr lang="es-MX" smtClean="0">
                <a:solidFill>
                  <a:schemeClr val="bg1"/>
                </a:solidFill>
                <a:latin typeface="Comic Sans MS" pitchFamily="66" charset="0"/>
              </a:rPr>
              <a:t>i. Descrpción del cierre de la actividad: Ya teniendo la información se llegó a conclusiones para después aplicarlo en la compuatdora.     (11.6)</a:t>
            </a:r>
            <a:endParaRPr lang="es-MX">
              <a:solidFill>
                <a:schemeClr val="bg1"/>
              </a:solidFill>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929411"/>
          </a:xfrm>
        </p:spPr>
        <p:txBody>
          <a:bodyPr>
            <a:normAutofit lnSpcReduction="10000"/>
          </a:bodyPr>
          <a:lstStyle/>
          <a:p>
            <a:pPr>
              <a:buNone/>
            </a:pPr>
            <a:r>
              <a:rPr lang="es-MX" smtClean="0">
                <a:solidFill>
                  <a:schemeClr val="bg1"/>
                </a:solidFill>
                <a:latin typeface="Comic Sans MS" pitchFamily="66" charset="0"/>
              </a:rPr>
              <a:t>j. Descrpción de lo que se hará con con los resultados de la actividad:</a:t>
            </a:r>
          </a:p>
          <a:p>
            <a:pPr>
              <a:buNone/>
            </a:pPr>
            <a:r>
              <a:rPr lang="es-MX" smtClean="0">
                <a:solidFill>
                  <a:schemeClr val="bg1"/>
                </a:solidFill>
                <a:latin typeface="Comic Sans MS" pitchFamily="66" charset="0"/>
              </a:rPr>
              <a:t>   Los alumnos asignados para la elaboración del proyecto trabajaron en el salón de clase con power point e hicieron las diapositivas correspondientes de cada materia y se imprimieron, se colocaron en la pared del salón para la presentación del documento.   (11.7)</a:t>
            </a:r>
            <a:endParaRPr lang="es-MX">
              <a:solidFill>
                <a:schemeClr val="bg1"/>
              </a:solidFill>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04664"/>
            <a:ext cx="8229600" cy="5400600"/>
          </a:xfrm>
        </p:spPr>
        <p:txBody>
          <a:bodyPr>
            <a:normAutofit/>
          </a:bodyPr>
          <a:lstStyle/>
          <a:p>
            <a:pPr>
              <a:buNone/>
            </a:pPr>
            <a:r>
              <a:rPr lang="es-MX" smtClean="0">
                <a:solidFill>
                  <a:schemeClr val="bg1"/>
                </a:solidFill>
                <a:latin typeface="Comic Sans MS" pitchFamily="66" charset="0"/>
              </a:rPr>
              <a:t>k. Análisis: Contrastación de lo esperado y lo sucedido.</a:t>
            </a:r>
          </a:p>
          <a:p>
            <a:pPr>
              <a:buNone/>
            </a:pPr>
            <a:r>
              <a:rPr lang="es-MX" smtClean="0">
                <a:solidFill>
                  <a:schemeClr val="bg1"/>
                </a:solidFill>
                <a:latin typeface="Comic Sans MS" pitchFamily="66" charset="0"/>
              </a:rPr>
              <a:t>1.- Se alcanzaron las metas trazadas como la unificación de criterios, trabajo en equipo (dificil), ver la relación de las materias, que sean más apegados a la investigación y no bajar nada más la información.</a:t>
            </a:r>
          </a:p>
          <a:p>
            <a:pPr>
              <a:buNone/>
            </a:pPr>
            <a:r>
              <a:rPr lang="es-MX" smtClean="0">
                <a:solidFill>
                  <a:schemeClr val="bg1"/>
                </a:solidFill>
                <a:latin typeface="Comic Sans MS" pitchFamily="66" charset="0"/>
              </a:rPr>
              <a:t>2.- Se necesita la disposición de todos los involucrados.     (11.8)</a:t>
            </a:r>
            <a:endParaRPr lang="es-MX">
              <a:solidFill>
                <a:schemeClr val="bg1"/>
              </a:solidFill>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solidFill>
                  <a:schemeClr val="bg1"/>
                </a:solidFill>
                <a:latin typeface="Comic Sans MS" pitchFamily="66" charset="0"/>
              </a:rPr>
              <a:t>INTEGRANTES</a:t>
            </a:r>
            <a:endParaRPr lang="es-MX">
              <a:solidFill>
                <a:schemeClr val="bg1"/>
              </a:solidFill>
              <a:latin typeface="Comic Sans MS" pitchFamily="66" charset="0"/>
            </a:endParaRPr>
          </a:p>
        </p:txBody>
      </p:sp>
      <p:sp>
        <p:nvSpPr>
          <p:cNvPr id="3" name="2 Marcador de contenido"/>
          <p:cNvSpPr>
            <a:spLocks noGrp="1"/>
          </p:cNvSpPr>
          <p:nvPr>
            <p:ph idx="1"/>
          </p:nvPr>
        </p:nvSpPr>
        <p:spPr>
          <a:xfrm>
            <a:off x="467544" y="2564904"/>
            <a:ext cx="8229600" cy="2548880"/>
          </a:xfrm>
        </p:spPr>
        <p:txBody>
          <a:bodyPr>
            <a:normAutofit/>
          </a:bodyPr>
          <a:lstStyle/>
          <a:p>
            <a:r>
              <a:rPr lang="es-MX" sz="1800" b="1" smtClean="0">
                <a:solidFill>
                  <a:schemeClr val="bg1"/>
                </a:solidFill>
                <a:latin typeface="Comic Sans MS" pitchFamily="66" charset="0"/>
              </a:rPr>
              <a:t>DIANA OLVERA CORTÉS (TEATRO)    CLAVE: 1409</a:t>
            </a:r>
          </a:p>
          <a:p>
            <a:endParaRPr lang="es-MX" sz="1800" b="1" smtClean="0">
              <a:solidFill>
                <a:schemeClr val="bg1"/>
              </a:solidFill>
              <a:latin typeface="Comic Sans MS" pitchFamily="66" charset="0"/>
            </a:endParaRPr>
          </a:p>
          <a:p>
            <a:r>
              <a:rPr lang="es-MX" sz="1800" b="1" smtClean="0">
                <a:solidFill>
                  <a:schemeClr val="bg1"/>
                </a:solidFill>
                <a:latin typeface="Comic Sans MS" pitchFamily="66" charset="0"/>
              </a:rPr>
              <a:t>GUILLERMINA JUANA ZAMORA OCÁDIZ (LOGICA) CLAVE: 1404</a:t>
            </a:r>
          </a:p>
          <a:p>
            <a:endParaRPr lang="es-MX" sz="1800" b="1" smtClean="0">
              <a:solidFill>
                <a:schemeClr val="bg1"/>
              </a:solidFill>
              <a:latin typeface="Comic Sans MS" pitchFamily="66" charset="0"/>
            </a:endParaRPr>
          </a:p>
          <a:p>
            <a:r>
              <a:rPr lang="es-MX" sz="1800" b="1" smtClean="0">
                <a:solidFill>
                  <a:schemeClr val="bg1"/>
                </a:solidFill>
                <a:latin typeface="Comic Sans MS" pitchFamily="66" charset="0"/>
              </a:rPr>
              <a:t>JOSÉ RAMÓN LÓPEZ MALDONADO (INFORMATICA) CLAVE: 1412</a:t>
            </a:r>
          </a:p>
          <a:p>
            <a:endParaRPr lang="es-MX" sz="1800" b="1" smtClean="0">
              <a:solidFill>
                <a:schemeClr val="bg1"/>
              </a:solidFill>
              <a:latin typeface="Comic Sans MS" pitchFamily="66" charset="0"/>
            </a:endParaRPr>
          </a:p>
          <a:p>
            <a:r>
              <a:rPr lang="es-MX" sz="1800" b="1" smtClean="0">
                <a:solidFill>
                  <a:schemeClr val="bg1"/>
                </a:solidFill>
                <a:latin typeface="Comic Sans MS" pitchFamily="66" charset="0"/>
              </a:rPr>
              <a:t>ORACIO SANCHEZ SANCHEZ (DANZA)  CLAVE:  1409</a:t>
            </a:r>
          </a:p>
          <a:p>
            <a:endParaRPr lang="es-MX" b="1" smtClean="0">
              <a:solidFill>
                <a:schemeClr val="bg1"/>
              </a:solidFill>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29600" cy="4525963"/>
          </a:xfrm>
        </p:spPr>
        <p:txBody>
          <a:bodyPr/>
          <a:lstStyle/>
          <a:p>
            <a:pPr>
              <a:buNone/>
            </a:pPr>
            <a:r>
              <a:rPr lang="es-MX" smtClean="0">
                <a:solidFill>
                  <a:schemeClr val="bg1"/>
                </a:solidFill>
                <a:latin typeface="Comic Sans MS" pitchFamily="66" charset="0"/>
              </a:rPr>
              <a:t>l. Toma de decisiones:</a:t>
            </a:r>
          </a:p>
          <a:p>
            <a:pPr>
              <a:buNone/>
            </a:pPr>
            <a:endParaRPr lang="es-MX" smtClean="0">
              <a:solidFill>
                <a:schemeClr val="bg1"/>
              </a:solidFill>
              <a:latin typeface="Comic Sans MS" pitchFamily="66" charset="0"/>
            </a:endParaRPr>
          </a:p>
          <a:p>
            <a:pPr>
              <a:buNone/>
            </a:pPr>
            <a:r>
              <a:rPr lang="es-MX" smtClean="0">
                <a:solidFill>
                  <a:schemeClr val="bg1"/>
                </a:solidFill>
                <a:latin typeface="Comic Sans MS" pitchFamily="66" charset="0"/>
              </a:rPr>
              <a:t>   Esto se puede trabajar con las otras materias, pero me gustaria que uno eligiera las asignaturas.    (11.9)</a:t>
            </a:r>
            <a:endParaRPr lang="es-MX">
              <a:solidFill>
                <a:schemeClr val="bg1"/>
              </a:solidFill>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solidFill>
            <a:srgbClr val="FFFFCC"/>
          </a:solidFill>
          <a:ln w="57150">
            <a:solidFill>
              <a:schemeClr val="tx1"/>
            </a:solidFill>
          </a:ln>
          <a:effectLst>
            <a:glow rad="228600">
              <a:schemeClr val="accent2">
                <a:satMod val="175000"/>
                <a:alpha val="40000"/>
              </a:schemeClr>
            </a:glow>
          </a:effectLst>
        </p:spPr>
        <p:txBody>
          <a:bodyPr/>
          <a:lstStyle/>
          <a:p>
            <a:r>
              <a:rPr lang="es-MX" dirty="0" smtClean="0"/>
              <a:t>BAILES URBANOS</a:t>
            </a:r>
            <a:endParaRPr lang="es-MX" dirty="0"/>
          </a:p>
        </p:txBody>
      </p:sp>
      <p:pic>
        <p:nvPicPr>
          <p:cNvPr id="6" name="5 Marcador de contenido" descr="IMG-20181022-WA0003.jpg"/>
          <p:cNvPicPr>
            <a:picLocks noGrp="1" noChangeAspect="1"/>
          </p:cNvPicPr>
          <p:nvPr>
            <p:ph sz="half" idx="1"/>
          </p:nvPr>
        </p:nvPicPr>
        <p:blipFill>
          <a:blip r:embed="rId2" cstate="print"/>
          <a:stretch>
            <a:fillRect/>
          </a:stretch>
        </p:blipFill>
        <p:spPr>
          <a:xfrm>
            <a:off x="755576" y="1916832"/>
            <a:ext cx="3394472" cy="4525962"/>
          </a:xfrm>
          <a:ln w="76200">
            <a:solidFill>
              <a:schemeClr val="tx1"/>
            </a:solidFill>
          </a:ln>
          <a:effectLst>
            <a:glow rad="228600">
              <a:schemeClr val="accent6">
                <a:satMod val="175000"/>
                <a:alpha val="40000"/>
              </a:schemeClr>
            </a:glow>
          </a:effectLst>
        </p:spPr>
      </p:pic>
      <p:pic>
        <p:nvPicPr>
          <p:cNvPr id="7" name="6 Marcador de contenido" descr="IMG-20181022-WA0006.jpg"/>
          <p:cNvPicPr>
            <a:picLocks noGrp="1" noChangeAspect="1"/>
          </p:cNvPicPr>
          <p:nvPr>
            <p:ph sz="half" idx="2"/>
          </p:nvPr>
        </p:nvPicPr>
        <p:blipFill>
          <a:blip r:embed="rId3" cstate="print"/>
          <a:stretch>
            <a:fillRect/>
          </a:stretch>
        </p:blipFill>
        <p:spPr>
          <a:xfrm>
            <a:off x="4970264" y="1927373"/>
            <a:ext cx="3394472" cy="4525963"/>
          </a:xfrm>
          <a:ln w="76200">
            <a:solidFill>
              <a:schemeClr val="tx1"/>
            </a:solidFill>
          </a:ln>
          <a:effectLst>
            <a:glow rad="228600">
              <a:schemeClr val="accent6">
                <a:satMod val="175000"/>
                <a:alpha val="40000"/>
              </a:schemeClr>
            </a:glo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a:ln w="76200">
            <a:solidFill>
              <a:schemeClr val="tx1"/>
            </a:solidFill>
          </a:ln>
          <a:effectLst>
            <a:glow rad="228600">
              <a:schemeClr val="accent1">
                <a:satMod val="175000"/>
                <a:alpha val="40000"/>
              </a:schemeClr>
            </a:glow>
          </a:effectLst>
        </p:spPr>
        <p:txBody>
          <a:bodyPr/>
          <a:lstStyle/>
          <a:p>
            <a:r>
              <a:rPr lang="es-MX" dirty="0" smtClean="0"/>
              <a:t>REPRESENTACIÓN TEATRAL</a:t>
            </a:r>
            <a:endParaRPr lang="es-MX" dirty="0"/>
          </a:p>
        </p:txBody>
      </p:sp>
      <p:pic>
        <p:nvPicPr>
          <p:cNvPr id="6" name="5 Marcador de contenido" descr="IMG_20181203_120620.jpg"/>
          <p:cNvPicPr>
            <a:picLocks noGrp="1" noChangeAspect="1"/>
          </p:cNvPicPr>
          <p:nvPr>
            <p:ph sz="half" idx="1"/>
          </p:nvPr>
        </p:nvPicPr>
        <p:blipFill>
          <a:blip r:embed="rId2" cstate="print"/>
          <a:stretch>
            <a:fillRect/>
          </a:stretch>
        </p:blipFill>
        <p:spPr>
          <a:xfrm>
            <a:off x="779264" y="1855365"/>
            <a:ext cx="3394472" cy="4525963"/>
          </a:xfrm>
          <a:blipFill>
            <a:blip r:embed="rId3" cstate="print"/>
            <a:stretch>
              <a:fillRect/>
            </a:stretch>
          </a:blipFill>
          <a:ln w="38100">
            <a:solidFill>
              <a:schemeClr val="tx1"/>
            </a:solidFill>
          </a:ln>
          <a:effectLst>
            <a:glow rad="228600">
              <a:schemeClr val="accent1">
                <a:satMod val="175000"/>
                <a:alpha val="40000"/>
              </a:schemeClr>
            </a:glow>
          </a:effectLst>
        </p:spPr>
      </p:pic>
      <p:pic>
        <p:nvPicPr>
          <p:cNvPr id="5" name="4 Marcador de contenido" descr="IMG-20181029-WA0003.jpg"/>
          <p:cNvPicPr>
            <a:picLocks noGrp="1" noChangeAspect="1"/>
          </p:cNvPicPr>
          <p:nvPr>
            <p:ph sz="half" idx="2"/>
          </p:nvPr>
        </p:nvPicPr>
        <p:blipFill>
          <a:blip r:embed="rId3" cstate="print"/>
          <a:stretch>
            <a:fillRect/>
          </a:stretch>
        </p:blipFill>
        <p:spPr>
          <a:xfrm>
            <a:off x="4855347" y="1855365"/>
            <a:ext cx="3624306" cy="4525963"/>
          </a:xfrm>
          <a:solidFill>
            <a:schemeClr val="accent6">
              <a:lumMod val="60000"/>
              <a:lumOff val="40000"/>
            </a:schemeClr>
          </a:solidFill>
          <a:ln w="38100">
            <a:solidFill>
              <a:schemeClr val="tx1"/>
            </a:solidFill>
          </a:ln>
          <a:effectLst>
            <a:glow rad="228600">
              <a:schemeClr val="accent1">
                <a:satMod val="175000"/>
                <a:alpha val="40000"/>
              </a:schemeClr>
            </a:glo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19256" cy="1152128"/>
          </a:xfrm>
          <a:solidFill>
            <a:srgbClr val="94CAF6"/>
          </a:solidFill>
          <a:ln w="76200">
            <a:solidFill>
              <a:schemeClr val="tx1"/>
            </a:solidFill>
          </a:ln>
          <a:effectLst>
            <a:glow rad="228600">
              <a:srgbClr val="D333C0">
                <a:alpha val="40000"/>
              </a:srgbClr>
            </a:glow>
          </a:effectLst>
        </p:spPr>
        <p:txBody>
          <a:bodyPr>
            <a:normAutofit/>
          </a:bodyPr>
          <a:lstStyle/>
          <a:p>
            <a:r>
              <a:rPr lang="es-MX" dirty="0" smtClean="0"/>
              <a:t>IMÁGENES</a:t>
            </a:r>
            <a:endParaRPr lang="es-MX" dirty="0"/>
          </a:p>
        </p:txBody>
      </p:sp>
      <p:sp>
        <p:nvSpPr>
          <p:cNvPr id="3" name="2 Marcador de contenido"/>
          <p:cNvSpPr>
            <a:spLocks noGrp="1"/>
          </p:cNvSpPr>
          <p:nvPr>
            <p:ph sz="half" idx="1"/>
          </p:nvPr>
        </p:nvSpPr>
        <p:spPr>
          <a:xfrm>
            <a:off x="395536" y="1700809"/>
            <a:ext cx="3888432" cy="4464496"/>
          </a:xfrm>
          <a:blipFill>
            <a:blip r:embed="rId2" cstate="print"/>
            <a:stretch>
              <a:fillRect/>
            </a:stretch>
          </a:blipFill>
          <a:ln w="76200">
            <a:solidFill>
              <a:schemeClr val="tx1"/>
            </a:solidFill>
          </a:ln>
          <a:effectLst>
            <a:glow rad="228600">
              <a:schemeClr val="accent3">
                <a:satMod val="175000"/>
                <a:alpha val="40000"/>
              </a:schemeClr>
            </a:glow>
          </a:effectLst>
        </p:spPr>
        <p:txBody>
          <a:bodyPr/>
          <a:lstStyle/>
          <a:p>
            <a:endParaRPr lang="es-MX" dirty="0"/>
          </a:p>
        </p:txBody>
      </p:sp>
      <p:sp>
        <p:nvSpPr>
          <p:cNvPr id="4" name="3 Marcador de contenido"/>
          <p:cNvSpPr>
            <a:spLocks noGrp="1"/>
          </p:cNvSpPr>
          <p:nvPr>
            <p:ph sz="half" idx="2"/>
          </p:nvPr>
        </p:nvSpPr>
        <p:spPr>
          <a:xfrm>
            <a:off x="4788024" y="1700808"/>
            <a:ext cx="3898776" cy="4425355"/>
          </a:xfrm>
          <a:blipFill>
            <a:blip r:embed="rId3" cstate="print"/>
            <a:stretch>
              <a:fillRect/>
            </a:stretch>
          </a:blipFill>
          <a:ln w="76200">
            <a:solidFill>
              <a:schemeClr val="tx1"/>
            </a:solidFill>
          </a:ln>
          <a:effectLst>
            <a:glow rad="228600">
              <a:srgbClr val="00B050">
                <a:alpha val="40000"/>
              </a:srgbClr>
            </a:glow>
          </a:effectLst>
        </p:spPr>
        <p:txBody>
          <a:bodyPr/>
          <a:lstStyle/>
          <a:p>
            <a:endParaRPr lang="es-MX"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20000"/>
              <a:lumOff val="80000"/>
            </a:schemeClr>
          </a:solidFill>
          <a:ln w="76200">
            <a:solidFill>
              <a:schemeClr val="tx1"/>
            </a:solidFill>
          </a:ln>
          <a:effectLst>
            <a:glow rad="228600">
              <a:schemeClr val="accent2">
                <a:satMod val="175000"/>
                <a:alpha val="40000"/>
              </a:schemeClr>
            </a:glow>
          </a:effectLst>
        </p:spPr>
        <p:txBody>
          <a:bodyPr/>
          <a:lstStyle/>
          <a:p>
            <a:r>
              <a:rPr lang="es-MX" dirty="0" smtClean="0"/>
              <a:t>EVIDENCIAS DEL TRABAJO</a:t>
            </a:r>
            <a:endParaRPr lang="es-MX" dirty="0"/>
          </a:p>
        </p:txBody>
      </p:sp>
      <p:sp>
        <p:nvSpPr>
          <p:cNvPr id="3" name="2 Marcador de contenido"/>
          <p:cNvSpPr>
            <a:spLocks noGrp="1"/>
          </p:cNvSpPr>
          <p:nvPr>
            <p:ph sz="half" idx="1"/>
          </p:nvPr>
        </p:nvSpPr>
        <p:spPr>
          <a:xfrm>
            <a:off x="457200" y="1783357"/>
            <a:ext cx="4038600" cy="4525963"/>
          </a:xfrm>
          <a:blipFill>
            <a:blip r:embed="rId2" cstate="print"/>
            <a:stretch>
              <a:fillRect/>
            </a:stretch>
          </a:blipFill>
          <a:ln w="76200">
            <a:solidFill>
              <a:schemeClr val="tx1"/>
            </a:solidFill>
          </a:ln>
          <a:effectLst>
            <a:glow rad="228600">
              <a:schemeClr val="accent6">
                <a:satMod val="175000"/>
                <a:alpha val="40000"/>
              </a:schemeClr>
            </a:glow>
          </a:effectLst>
        </p:spPr>
        <p:txBody>
          <a:bodyPr/>
          <a:lstStyle/>
          <a:p>
            <a:endParaRPr lang="es-MX" dirty="0"/>
          </a:p>
        </p:txBody>
      </p:sp>
      <p:sp>
        <p:nvSpPr>
          <p:cNvPr id="4" name="3 Marcador de contenido"/>
          <p:cNvSpPr>
            <a:spLocks noGrp="1"/>
          </p:cNvSpPr>
          <p:nvPr>
            <p:ph sz="half" idx="2"/>
          </p:nvPr>
        </p:nvSpPr>
        <p:spPr>
          <a:xfrm>
            <a:off x="4648200" y="1783357"/>
            <a:ext cx="4038600" cy="4525963"/>
          </a:xfrm>
          <a:blipFill>
            <a:blip r:embed="rId3" cstate="print"/>
            <a:stretch>
              <a:fillRect/>
            </a:stretch>
          </a:blipFill>
          <a:ln w="76200">
            <a:solidFill>
              <a:schemeClr val="tx1"/>
            </a:solidFill>
          </a:ln>
          <a:effectLst>
            <a:glow rad="228600">
              <a:schemeClr val="accent3">
                <a:satMod val="175000"/>
                <a:alpha val="40000"/>
              </a:schemeClr>
            </a:glow>
          </a:effectLst>
        </p:spPr>
        <p:txBody>
          <a:bodyPr/>
          <a:lstStyle/>
          <a:p>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6856" y="476672"/>
            <a:ext cx="8229600" cy="5760640"/>
          </a:xfrm>
        </p:spPr>
        <p:txBody>
          <a:bodyPr>
            <a:normAutofit/>
          </a:bodyPr>
          <a:lstStyle/>
          <a:p>
            <a:pPr algn="ctr">
              <a:buNone/>
            </a:pPr>
            <a:r>
              <a:rPr lang="es-MX" b="1" smtClean="0">
                <a:solidFill>
                  <a:schemeClr val="bg1"/>
                </a:solidFill>
                <a:latin typeface="Comic Sans MS" pitchFamily="66" charset="0"/>
              </a:rPr>
              <a:t>CICLO ESCOLAR</a:t>
            </a:r>
          </a:p>
          <a:p>
            <a:pPr algn="ctr">
              <a:buNone/>
            </a:pPr>
            <a:r>
              <a:rPr lang="es-MX" b="1" smtClean="0">
                <a:solidFill>
                  <a:schemeClr val="bg1"/>
                </a:solidFill>
                <a:latin typeface="Comic Sans MS" pitchFamily="66" charset="0"/>
              </a:rPr>
              <a:t>2018-2019</a:t>
            </a:r>
          </a:p>
          <a:p>
            <a:endParaRPr lang="es-ES" sz="2200" b="1" smtClean="0">
              <a:solidFill>
                <a:schemeClr val="bg1"/>
              </a:solidFill>
              <a:latin typeface="Comic Sans MS" pitchFamily="66" charset="0"/>
            </a:endParaRPr>
          </a:p>
          <a:p>
            <a:endParaRPr lang="es-MX" sz="2200" b="1" smtClean="0">
              <a:solidFill>
                <a:schemeClr val="bg1"/>
              </a:solidFill>
              <a:latin typeface="Comic Sans MS" pitchFamily="66" charset="0"/>
            </a:endParaRPr>
          </a:p>
          <a:p>
            <a:pPr algn="ctr">
              <a:buNone/>
            </a:pPr>
            <a:r>
              <a:rPr lang="es-ES" b="1" smtClean="0">
                <a:solidFill>
                  <a:schemeClr val="bg1"/>
                </a:solidFill>
                <a:latin typeface="Comic Sans MS" pitchFamily="66" charset="0"/>
              </a:rPr>
              <a:t>FECHA DE INICIO:</a:t>
            </a:r>
          </a:p>
          <a:p>
            <a:pPr algn="ctr">
              <a:buNone/>
            </a:pPr>
            <a:r>
              <a:rPr lang="es-ES" b="1" smtClean="0">
                <a:solidFill>
                  <a:schemeClr val="bg1"/>
                </a:solidFill>
                <a:latin typeface="Comic Sans MS" pitchFamily="66" charset="0"/>
              </a:rPr>
              <a:t>2 DE OCTUBRE DE 2018</a:t>
            </a:r>
          </a:p>
          <a:p>
            <a:pPr algn="ctr"/>
            <a:endParaRPr lang="es-ES" b="1" smtClean="0">
              <a:solidFill>
                <a:schemeClr val="bg1"/>
              </a:solidFill>
              <a:latin typeface="Comic Sans MS" pitchFamily="66" charset="0"/>
            </a:endParaRPr>
          </a:p>
          <a:p>
            <a:pPr algn="ctr">
              <a:buNone/>
            </a:pPr>
            <a:r>
              <a:rPr lang="es-ES" b="1" smtClean="0">
                <a:solidFill>
                  <a:schemeClr val="bg1"/>
                </a:solidFill>
                <a:latin typeface="Comic Sans MS" pitchFamily="66" charset="0"/>
              </a:rPr>
              <a:t>FECHA DE TERMINO:</a:t>
            </a:r>
          </a:p>
          <a:p>
            <a:pPr algn="ctr">
              <a:buNone/>
            </a:pPr>
            <a:r>
              <a:rPr lang="es-ES" b="1" smtClean="0">
                <a:solidFill>
                  <a:schemeClr val="bg1"/>
                </a:solidFill>
                <a:latin typeface="Comic Sans MS" pitchFamily="66" charset="0"/>
              </a:rPr>
              <a:t>10 DE DICIEMBRE DE 2018</a:t>
            </a:r>
            <a:endParaRPr lang="es-MX" b="1" smtClean="0">
              <a:solidFill>
                <a:schemeClr val="bg1"/>
              </a:solidFill>
              <a:latin typeface="Comic Sans MS" pitchFamily="66" charset="0"/>
            </a:endParaRPr>
          </a:p>
          <a:p>
            <a:endParaRPr lang="es-MX"/>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rmAutofit/>
          </a:bodyPr>
          <a:lstStyle/>
          <a:p>
            <a:endParaRPr lang="es-MX" sz="2400" b="1" smtClean="0">
              <a:solidFill>
                <a:schemeClr val="bg1"/>
              </a:solidFill>
              <a:latin typeface="Comic Sans MS" pitchFamily="66" charset="0"/>
            </a:endParaRPr>
          </a:p>
          <a:p>
            <a:pPr>
              <a:buNone/>
            </a:pPr>
            <a:r>
              <a:rPr lang="es-ES" sz="2200" b="1" smtClean="0">
                <a:solidFill>
                  <a:schemeClr val="bg1"/>
                </a:solidFill>
                <a:latin typeface="Comic Sans MS" pitchFamily="66" charset="0"/>
              </a:rPr>
              <a:t>ETAPA I</a:t>
            </a:r>
            <a:endParaRPr lang="es-MX" sz="2200" b="1" smtClean="0">
              <a:solidFill>
                <a:schemeClr val="bg1"/>
              </a:solidFill>
              <a:latin typeface="Comic Sans MS" pitchFamily="66" charset="0"/>
            </a:endParaRPr>
          </a:p>
          <a:p>
            <a:endParaRPr lang="es-MX" sz="2200" b="1" smtClean="0">
              <a:solidFill>
                <a:schemeClr val="bg1"/>
              </a:solidFill>
              <a:latin typeface="Comic Sans MS" pitchFamily="66" charset="0"/>
            </a:endParaRPr>
          </a:p>
          <a:p>
            <a:r>
              <a:rPr lang="es-MX" sz="2200" b="1" smtClean="0">
                <a:solidFill>
                  <a:schemeClr val="bg1"/>
                </a:solidFill>
                <a:latin typeface="Comic Sans MS" pitchFamily="66" charset="0"/>
              </a:rPr>
              <a:t>FORMACIÓN DE CONCEPTOS ESTETICOS PARA UN ACERCAMIENTO DEL ALUMNO A LAS MANIFESTACIONES ARTISTICAS URBANAS</a:t>
            </a:r>
          </a:p>
          <a:p>
            <a:endParaRPr lang="es-ES" sz="2200" b="1" smtClean="0">
              <a:solidFill>
                <a:schemeClr val="bg1"/>
              </a:solidFill>
              <a:latin typeface="Comic Sans MS" pitchFamily="66" charset="0"/>
            </a:endParaRPr>
          </a:p>
          <a:p>
            <a:pPr>
              <a:buNone/>
            </a:pPr>
            <a:r>
              <a:rPr lang="es-ES" sz="2200" b="1" smtClean="0">
                <a:solidFill>
                  <a:schemeClr val="bg1"/>
                </a:solidFill>
                <a:latin typeface="Comic Sans MS" pitchFamily="66" charset="0"/>
              </a:rPr>
              <a:t>ETAPA II</a:t>
            </a:r>
          </a:p>
          <a:p>
            <a:endParaRPr lang="es-ES" sz="2200" b="1" smtClean="0">
              <a:solidFill>
                <a:schemeClr val="bg1"/>
              </a:solidFill>
              <a:latin typeface="Comic Sans MS" pitchFamily="66" charset="0"/>
            </a:endParaRPr>
          </a:p>
          <a:p>
            <a:r>
              <a:rPr lang="es-ES" sz="2200" b="1" smtClean="0">
                <a:solidFill>
                  <a:schemeClr val="bg1"/>
                </a:solidFill>
                <a:latin typeface="Comic Sans MS" pitchFamily="66" charset="0"/>
              </a:rPr>
              <a:t>¿QUÉ CONCLUSIONES EXTRAES DE LA INVESTIGACIÓN, DE LOS CONCEPTOS MANEJADOS EN CADA UNA DE LAS ASIGNATURAS?</a:t>
            </a:r>
            <a:endParaRPr lang="es-MX" sz="22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04664"/>
            <a:ext cx="8280920" cy="5324535"/>
          </a:xfrm>
          <a:prstGeom prst="rect">
            <a:avLst/>
          </a:prstGeom>
        </p:spPr>
        <p:txBody>
          <a:bodyPr wrap="square">
            <a:spAutoFit/>
          </a:bodyPr>
          <a:lstStyle/>
          <a:p>
            <a:pPr lvl="0" algn="ctr" fontAlgn="base">
              <a:spcBef>
                <a:spcPct val="0"/>
              </a:spcBef>
              <a:spcAft>
                <a:spcPct val="0"/>
              </a:spcAft>
            </a:pPr>
            <a:r>
              <a:rPr kumimoji="0" lang="es-MX" sz="2000" b="1" i="0" u="none" strike="noStrike" cap="none" normalizeH="0" baseline="0" smtClean="0">
                <a:ln>
                  <a:noFill/>
                </a:ln>
                <a:solidFill>
                  <a:schemeClr val="bg1"/>
                </a:solidFill>
                <a:effectLst/>
                <a:latin typeface="Comic Sans MS" pitchFamily="66" charset="0"/>
                <a:ea typeface="Century Gothic" pitchFamily="34" charset="0"/>
                <a:cs typeface="Arial" pitchFamily="34" charset="0"/>
              </a:rPr>
              <a:t>INTRODUCCIÓN Y/O JUSTIFICACIÓN DEL PROYECTO.</a:t>
            </a:r>
          </a:p>
          <a:p>
            <a:pPr lvl="0" algn="ctr" fontAlgn="base">
              <a:spcBef>
                <a:spcPct val="0"/>
              </a:spcBef>
              <a:spcAft>
                <a:spcPct val="0"/>
              </a:spcAft>
            </a:pPr>
            <a:endParaRPr lang="es-ES" sz="2000" b="1" smtClean="0">
              <a:solidFill>
                <a:schemeClr val="bg1"/>
              </a:solidFill>
              <a:latin typeface="Comic Sans MS" pitchFamily="66" charset="0"/>
              <a:cs typeface="Arial" pitchFamily="34" charset="0"/>
            </a:endParaRPr>
          </a:p>
          <a:p>
            <a:pPr lvl="0" algn="ctr" fontAlgn="base">
              <a:spcBef>
                <a:spcPct val="0"/>
              </a:spcBef>
              <a:spcAft>
                <a:spcPct val="0"/>
              </a:spcAft>
            </a:pPr>
            <a:endParaRPr lang="es-ES" sz="2000" b="1" smtClean="0">
              <a:solidFill>
                <a:schemeClr val="bg1"/>
              </a:solidFill>
              <a:latin typeface="Comic Sans MS" pitchFamily="66" charset="0"/>
              <a:cs typeface="Arial" pitchFamily="34" charset="0"/>
            </a:endParaRPr>
          </a:p>
          <a:p>
            <a:pPr lvl="0" fontAlgn="base">
              <a:spcBef>
                <a:spcPct val="0"/>
              </a:spcBef>
              <a:spcAft>
                <a:spcPct val="0"/>
              </a:spcAft>
            </a:pPr>
            <a:r>
              <a:rPr lang="es-ES" sz="2000" b="1" smtClean="0">
                <a:solidFill>
                  <a:schemeClr val="bg1"/>
                </a:solidFill>
                <a:latin typeface="Comic Sans MS" pitchFamily="66" charset="0"/>
                <a:cs typeface="Arial" pitchFamily="34" charset="0"/>
              </a:rPr>
              <a:t>CON EL PASO DE LOS AÑOS LA DANZA, TEATRO E INFORMÁTICA HAN SIDO NETAMENTE PRÁCTICAS, EN LA ACTUALIDAD PODEMOS APOYARNOS MÁS EN LA TECNOLOGÍA PARA FOMENTAR EL MAYOR APRENDIZAJE DE LAS MISMAS, EN EL CASO DE LÓGICA LAS INVESTIGACIONES DE CONCEPTOS SON FUNDAMENTALES PARA UN RAZONAMIENTO AMPLIO EN SU VIDA DIARÍA.</a:t>
            </a:r>
          </a:p>
          <a:p>
            <a:pPr lvl="0" algn="ctr" fontAlgn="base">
              <a:spcBef>
                <a:spcPct val="0"/>
              </a:spcBef>
              <a:spcAft>
                <a:spcPct val="0"/>
              </a:spcAft>
            </a:pPr>
            <a:endParaRPr lang="es-ES" sz="2000" b="1" smtClean="0">
              <a:solidFill>
                <a:schemeClr val="bg1"/>
              </a:solidFill>
              <a:latin typeface="Comic Sans MS" pitchFamily="66" charset="0"/>
              <a:cs typeface="Arial" pitchFamily="34" charset="0"/>
            </a:endParaRPr>
          </a:p>
          <a:p>
            <a:pPr lvl="0" fontAlgn="base">
              <a:spcBef>
                <a:spcPct val="0"/>
              </a:spcBef>
              <a:spcAft>
                <a:spcPct val="0"/>
              </a:spcAft>
            </a:pPr>
            <a:r>
              <a:rPr lang="es-ES" sz="2000" smtClean="0">
                <a:solidFill>
                  <a:schemeClr val="bg1"/>
                </a:solidFill>
                <a:latin typeface="Comic Sans MS" pitchFamily="66" charset="0"/>
                <a:cs typeface="Arial" pitchFamily="34" charset="0"/>
              </a:rPr>
              <a:t>SOLUCIONES</a:t>
            </a:r>
          </a:p>
          <a:p>
            <a:pPr lvl="0" fontAlgn="base">
              <a:spcBef>
                <a:spcPct val="0"/>
              </a:spcBef>
              <a:spcAft>
                <a:spcPct val="0"/>
              </a:spcAft>
            </a:pPr>
            <a:endParaRPr lang="es-ES" sz="2000" smtClean="0">
              <a:solidFill>
                <a:schemeClr val="bg1"/>
              </a:solidFill>
              <a:latin typeface="Comic Sans MS" pitchFamily="66" charset="0"/>
              <a:cs typeface="Arial" pitchFamily="34" charset="0"/>
            </a:endParaRPr>
          </a:p>
          <a:p>
            <a:pPr lvl="0" fontAlgn="base">
              <a:spcBef>
                <a:spcPct val="0"/>
              </a:spcBef>
              <a:spcAft>
                <a:spcPct val="0"/>
              </a:spcAft>
            </a:pPr>
            <a:r>
              <a:rPr lang="es-ES" sz="2000" smtClean="0">
                <a:solidFill>
                  <a:schemeClr val="bg1"/>
                </a:solidFill>
                <a:latin typeface="Comic Sans MS" pitchFamily="66" charset="0"/>
                <a:cs typeface="Arial" pitchFamily="34" charset="0"/>
              </a:rPr>
              <a:t>DEJAR QUE LOS ALUMNOS INVESTIGUEN CONCEPTOS, VIDEOS DE BAILABLES, ACTUACIONES EN TODAS LAS FORMAS QUE EXISTEN EN EL ÁMBITO ARTÍSTICO Y LA ELABORACIÓN DE PROYECTOS MÁS PROFESIONALES</a:t>
            </a:r>
            <a:endParaRPr lang="es-MX" sz="2000">
              <a:solidFill>
                <a:schemeClr val="bg1"/>
              </a:solidFill>
              <a:latin typeface="Comic Sans MS" pitchFamily="66"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476672"/>
            <a:ext cx="8064896" cy="5693866"/>
          </a:xfrm>
          <a:prstGeom prst="rect">
            <a:avLst/>
          </a:prstGeom>
        </p:spPr>
        <p:txBody>
          <a:bodyPr wrap="square">
            <a:spAutoFit/>
          </a:bodyPr>
          <a:lstStyle/>
          <a:p>
            <a:pPr lvl="0" algn="ctr" fontAlgn="base">
              <a:spcBef>
                <a:spcPct val="0"/>
              </a:spcBef>
              <a:spcAft>
                <a:spcPct val="0"/>
              </a:spcAft>
            </a:pPr>
            <a:r>
              <a:rPr lang="es-MX" sz="2800" b="1" smtClean="0">
                <a:solidFill>
                  <a:schemeClr val="bg1"/>
                </a:solidFill>
                <a:latin typeface="Comic Sans MS" pitchFamily="66" charset="0"/>
                <a:ea typeface="Century Gothic" pitchFamily="34" charset="0"/>
                <a:cs typeface="Century Gothic" pitchFamily="34" charset="0"/>
              </a:rPr>
              <a:t>OBJETIVO GENERAL DEL PROYECTO</a:t>
            </a:r>
          </a:p>
          <a:p>
            <a:pPr lvl="0" fontAlgn="base">
              <a:spcBef>
                <a:spcPct val="0"/>
              </a:spcBef>
              <a:spcAft>
                <a:spcPct val="0"/>
              </a:spcAft>
            </a:pPr>
            <a:endParaRPr lang="es-ES" sz="2800" b="1" smtClean="0">
              <a:solidFill>
                <a:schemeClr val="bg1"/>
              </a:solidFill>
              <a:latin typeface="Comic Sans MS" pitchFamily="66" charset="0"/>
              <a:ea typeface="Century Gothic" pitchFamily="34" charset="0"/>
              <a:cs typeface="Century Gothic" pitchFamily="34" charset="0"/>
            </a:endParaRPr>
          </a:p>
          <a:p>
            <a:pPr fontAlgn="base">
              <a:spcBef>
                <a:spcPct val="0"/>
              </a:spcBef>
              <a:spcAft>
                <a:spcPct val="0"/>
              </a:spcAft>
            </a:pPr>
            <a:r>
              <a:rPr lang="es-MX" sz="2800" b="1" smtClean="0">
                <a:solidFill>
                  <a:schemeClr val="bg1"/>
                </a:solidFill>
                <a:latin typeface="Comic Sans MS" pitchFamily="66" charset="0"/>
                <a:ea typeface="Century Gothic"/>
                <a:cs typeface="Arial" pitchFamily="34" charset="0"/>
              </a:rPr>
              <a:t>CREAR CAMBIOS EN EL ALUMNO, PARA APROVECHAR LOS BENEFICIOS DE LA TECNOLOGÍA Y QUE PUEDA CONSTRUIR E INNOVAR TODO TIPO DE INFORMACIÓN QUE LE SEA ATRACTIVA, COMO REALIZAR PROYECTOS, PLANIFICAR.</a:t>
            </a:r>
          </a:p>
          <a:p>
            <a:pPr fontAlgn="base">
              <a:spcBef>
                <a:spcPct val="0"/>
              </a:spcBef>
              <a:spcAft>
                <a:spcPct val="0"/>
              </a:spcAft>
            </a:pPr>
            <a:endParaRPr lang="es-MX" sz="2800" b="1" smtClean="0">
              <a:solidFill>
                <a:schemeClr val="bg1"/>
              </a:solidFill>
              <a:latin typeface="Comic Sans MS" pitchFamily="66" charset="0"/>
              <a:ea typeface="Century Gothic"/>
              <a:cs typeface="Arial" pitchFamily="34" charset="0"/>
            </a:endParaRPr>
          </a:p>
          <a:p>
            <a:pPr fontAlgn="base">
              <a:spcBef>
                <a:spcPct val="0"/>
              </a:spcBef>
              <a:spcAft>
                <a:spcPct val="0"/>
              </a:spcAft>
            </a:pPr>
            <a:r>
              <a:rPr lang="es-ES" sz="2800" b="1" smtClean="0">
                <a:solidFill>
                  <a:schemeClr val="bg1"/>
                </a:solidFill>
                <a:latin typeface="Comic Sans MS" pitchFamily="66" charset="0"/>
                <a:ea typeface="Century Gothic"/>
                <a:cs typeface="Arial" pitchFamily="34" charset="0"/>
              </a:rPr>
              <a:t>¿QUÉ CAMBIOS HARÍAS PARA… MEJORAR UN PROYECTO?</a:t>
            </a:r>
            <a:endParaRPr lang="es-MX" sz="2800" b="1" smtClean="0">
              <a:solidFill>
                <a:schemeClr val="bg1"/>
              </a:solidFill>
              <a:latin typeface="Comic Sans MS" pitchFamily="66" charset="0"/>
              <a:ea typeface="Century Gothic"/>
              <a:cs typeface="Arial" pitchFamily="34" charset="0"/>
            </a:endParaRPr>
          </a:p>
          <a:p>
            <a:pPr fontAlgn="base">
              <a:spcBef>
                <a:spcPct val="0"/>
              </a:spcBef>
              <a:spcAft>
                <a:spcPct val="0"/>
              </a:spcAft>
            </a:pPr>
            <a:endParaRPr lang="es-ES" sz="2800" b="1" smtClean="0">
              <a:solidFill>
                <a:schemeClr val="bg1"/>
              </a:solidFill>
              <a:latin typeface="Comic Sans MS" pitchFamily="66" charset="0"/>
              <a:cs typeface="Arial" pitchFamily="34" charset="0"/>
            </a:endParaRPr>
          </a:p>
          <a:p>
            <a:pPr fontAlgn="base">
              <a:spcBef>
                <a:spcPct val="0"/>
              </a:spcBef>
              <a:spcAft>
                <a:spcPct val="0"/>
              </a:spcAft>
            </a:pPr>
            <a:endParaRPr lang="es-MX" sz="2800" b="1" smtClean="0">
              <a:solidFill>
                <a:schemeClr val="bg1"/>
              </a:solidFill>
              <a:latin typeface="Comic Sans MS" pitchFamily="66"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539552" y="1397000"/>
          <a:ext cx="8064896" cy="5211623"/>
        </p:xfrm>
        <a:graphic>
          <a:graphicData uri="http://schemas.openxmlformats.org/drawingml/2006/table">
            <a:tbl>
              <a:tblPr firstRow="1" bandRow="1">
                <a:tableStyleId>{5C22544A-7EE6-4342-B048-85BDC9FD1C3A}</a:tableStyleId>
              </a:tblPr>
              <a:tblGrid>
                <a:gridCol w="2016224"/>
                <a:gridCol w="2016224"/>
                <a:gridCol w="2016224"/>
                <a:gridCol w="2016224"/>
              </a:tblGrid>
              <a:tr h="1279703">
                <a:tc>
                  <a:txBody>
                    <a:bodyPr/>
                    <a:lstStyle/>
                    <a:p>
                      <a:pPr algn="ctr"/>
                      <a:r>
                        <a:rPr lang="es-ES" b="1" smtClean="0">
                          <a:solidFill>
                            <a:schemeClr val="tx1"/>
                          </a:solidFill>
                          <a:latin typeface="Comic Sans MS" pitchFamily="66" charset="0"/>
                        </a:rPr>
                        <a:t>DANZA</a:t>
                      </a:r>
                      <a:endParaRPr lang="es-MX" b="1">
                        <a:solidFill>
                          <a:schemeClr val="tx1"/>
                        </a:solidFill>
                        <a:latin typeface="Comic Sans MS" pitchFamily="66"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s-ES" b="1" smtClean="0">
                          <a:solidFill>
                            <a:schemeClr val="tx1"/>
                          </a:solidFill>
                          <a:latin typeface="Comic Sans MS" pitchFamily="66" charset="0"/>
                        </a:rPr>
                        <a:t>TEATRO</a:t>
                      </a:r>
                      <a:endParaRPr lang="es-MX" b="1">
                        <a:solidFill>
                          <a:schemeClr val="tx1"/>
                        </a:solidFill>
                        <a:latin typeface="Comic Sans MS" pitchFamily="66"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s-ES" b="1" smtClean="0">
                          <a:solidFill>
                            <a:schemeClr val="tx1"/>
                          </a:solidFill>
                          <a:latin typeface="Comic Sans MS" pitchFamily="66" charset="0"/>
                        </a:rPr>
                        <a:t>LÓGICA</a:t>
                      </a:r>
                      <a:endParaRPr lang="es-MX" b="1">
                        <a:solidFill>
                          <a:schemeClr val="tx1"/>
                        </a:solidFill>
                        <a:latin typeface="Comic Sans MS" pitchFamily="66"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s-ES" b="1" smtClean="0">
                          <a:solidFill>
                            <a:schemeClr val="tx1"/>
                          </a:solidFill>
                          <a:latin typeface="Comic Sans MS" pitchFamily="66" charset="0"/>
                        </a:rPr>
                        <a:t>INFORMÁTICA</a:t>
                      </a:r>
                      <a:endParaRPr lang="es-MX" b="1">
                        <a:solidFill>
                          <a:schemeClr val="tx1"/>
                        </a:solidFill>
                        <a:latin typeface="Comic Sans MS" pitchFamily="66"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3776633">
                <a:tc>
                  <a:txBody>
                    <a:bodyPr/>
                    <a:lstStyle/>
                    <a:p>
                      <a:pPr algn="ctr"/>
                      <a:r>
                        <a:rPr lang="es-ES" b="1" smtClean="0">
                          <a:latin typeface="Comic Sans MS" pitchFamily="66" charset="0"/>
                        </a:rPr>
                        <a:t>Interpretará que la danza regional mexicana es una</a:t>
                      </a:r>
                      <a:r>
                        <a:rPr lang="es-ES" b="1" baseline="0" smtClean="0">
                          <a:latin typeface="Comic Sans MS" pitchFamily="66" charset="0"/>
                        </a:rPr>
                        <a:t> manifestación corporal y la más hermosa a nivel mundial desarrollando la psicomotricidad a un nivel más alto ejercitando el físico y la mente.</a:t>
                      </a:r>
                      <a:endParaRPr lang="es-MX" b="1">
                        <a:latin typeface="Comic Sans MS" pitchFamily="66"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s-ES" b="1" baseline="0" smtClean="0">
                          <a:latin typeface="Comic Sans MS" pitchFamily="66" charset="0"/>
                        </a:rPr>
                        <a:t>Conoce y ejecuta las  diferentes formas de expresión verbal y corporal.</a:t>
                      </a:r>
                      <a:endParaRPr lang="es-MX" b="1">
                        <a:latin typeface="Comic Sans MS" pitchFamily="66"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s-ES" b="1" smtClean="0">
                          <a:latin typeface="Comic Sans MS" pitchFamily="66" charset="0"/>
                        </a:rPr>
                        <a:t>Qué el alumno investige y simplifique</a:t>
                      </a:r>
                      <a:r>
                        <a:rPr lang="es-ES" b="1" baseline="0" smtClean="0">
                          <a:latin typeface="Comic Sans MS" pitchFamily="66" charset="0"/>
                        </a:rPr>
                        <a:t> conceptos básicos de la materia.</a:t>
                      </a:r>
                      <a:endParaRPr lang="es-MX" b="1">
                        <a:latin typeface="Comic Sans MS" pitchFamily="66"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s-ES" b="1" smtClean="0">
                          <a:latin typeface="Comic Sans MS" pitchFamily="66" charset="0"/>
                        </a:rPr>
                        <a:t>El estudiante desarrollará</a:t>
                      </a:r>
                      <a:r>
                        <a:rPr lang="es-ES" b="1" baseline="0" smtClean="0">
                          <a:latin typeface="Comic Sans MS" pitchFamily="66" charset="0"/>
                        </a:rPr>
                        <a:t> las habilidades digitales para la solución de problemas.</a:t>
                      </a:r>
                      <a:endParaRPr lang="es-MX" b="1">
                        <a:latin typeface="Comic Sans MS" pitchFamily="66"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3" name="2 CuadroTexto"/>
          <p:cNvSpPr txBox="1"/>
          <p:nvPr/>
        </p:nvSpPr>
        <p:spPr>
          <a:xfrm>
            <a:off x="827584" y="260648"/>
            <a:ext cx="7488832" cy="461665"/>
          </a:xfrm>
          <a:prstGeom prst="rect">
            <a:avLst/>
          </a:prstGeom>
          <a:noFill/>
        </p:spPr>
        <p:txBody>
          <a:bodyPr wrap="square" rtlCol="0">
            <a:spAutoFit/>
          </a:bodyPr>
          <a:lstStyle/>
          <a:p>
            <a:pPr algn="ctr"/>
            <a:r>
              <a:rPr lang="es-ES" sz="2400" smtClean="0">
                <a:solidFill>
                  <a:schemeClr val="bg1"/>
                </a:solidFill>
                <a:latin typeface="Comic Sans MS" pitchFamily="66" charset="0"/>
              </a:rPr>
              <a:t>OBJETIVOS ESPECIFICOS POR MATERIA</a:t>
            </a:r>
            <a:endParaRPr lang="es-MX" sz="2400">
              <a:solidFill>
                <a:schemeClr val="bg1"/>
              </a:solidFill>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68760"/>
            <a:ext cx="8229600" cy="1143000"/>
          </a:xfrm>
        </p:spPr>
        <p:txBody>
          <a:bodyPr>
            <a:normAutofit fontScale="90000"/>
          </a:bodyPr>
          <a:lstStyle/>
          <a:p>
            <a:r>
              <a:rPr lang="es-MX" b="1" smtClean="0">
                <a:solidFill>
                  <a:schemeClr val="bg1"/>
                </a:solidFill>
                <a:latin typeface="Comic Sans MS" pitchFamily="66" charset="0"/>
              </a:rPr>
              <a:t>ETAPA II</a:t>
            </a:r>
            <a:br>
              <a:rPr lang="es-MX" b="1" smtClean="0">
                <a:solidFill>
                  <a:schemeClr val="bg1"/>
                </a:solidFill>
                <a:latin typeface="Comic Sans MS" pitchFamily="66" charset="0"/>
              </a:rPr>
            </a:br>
            <a:r>
              <a:rPr lang="es-MX" b="1" smtClean="0">
                <a:solidFill>
                  <a:schemeClr val="bg1"/>
                </a:solidFill>
                <a:latin typeface="Comic Sans MS" pitchFamily="66" charset="0"/>
              </a:rPr>
              <a:t>PROYECTO CONEXIONES</a:t>
            </a:r>
            <a:endParaRPr lang="es-MX" b="1">
              <a:solidFill>
                <a:schemeClr val="bg1"/>
              </a:solidFill>
              <a:latin typeface="Comic Sans MS" pitchFamily="66" charset="0"/>
            </a:endParaRPr>
          </a:p>
        </p:txBody>
      </p:sp>
      <p:sp>
        <p:nvSpPr>
          <p:cNvPr id="3" name="2 CuadroTexto"/>
          <p:cNvSpPr txBox="1"/>
          <p:nvPr/>
        </p:nvSpPr>
        <p:spPr>
          <a:xfrm>
            <a:off x="1187624" y="3140968"/>
            <a:ext cx="6624736" cy="1569660"/>
          </a:xfrm>
          <a:prstGeom prst="rect">
            <a:avLst/>
          </a:prstGeom>
          <a:noFill/>
        </p:spPr>
        <p:txBody>
          <a:bodyPr wrap="square" rtlCol="0">
            <a:spAutoFit/>
          </a:bodyPr>
          <a:lstStyle/>
          <a:p>
            <a:pPr algn="ctr"/>
            <a:r>
              <a:rPr lang="es-MX" sz="3200" b="1" smtClean="0">
                <a:solidFill>
                  <a:schemeClr val="bg1"/>
                </a:solidFill>
                <a:latin typeface="Comic Sans MS" pitchFamily="66" charset="0"/>
              </a:rPr>
              <a:t>Implementación y seguimiento de Proyectos Interdisciplinariarios</a:t>
            </a:r>
            <a:endParaRPr lang="es-MX" sz="3200" b="1">
              <a:solidFill>
                <a:schemeClr val="bg1"/>
              </a:solidFill>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628800"/>
            <a:ext cx="8229600" cy="1143000"/>
          </a:xfrm>
        </p:spPr>
        <p:txBody>
          <a:bodyPr>
            <a:normAutofit/>
          </a:bodyPr>
          <a:lstStyle/>
          <a:p>
            <a:r>
              <a:rPr lang="es-MX" sz="3200" smtClean="0">
                <a:solidFill>
                  <a:schemeClr val="bg1"/>
                </a:solidFill>
                <a:latin typeface="Comic Sans MS" pitchFamily="66" charset="0"/>
              </a:rPr>
              <a:t>Documentación de actividades y evidencias de enseñanza - aorendizaje</a:t>
            </a:r>
            <a:endParaRPr lang="es-MX" sz="3200">
              <a:solidFill>
                <a:schemeClr val="bg1"/>
              </a:solidFill>
              <a:latin typeface="Comic Sans MS" pitchFamily="66" charset="0"/>
            </a:endParaRPr>
          </a:p>
        </p:txBody>
      </p:sp>
      <p:sp>
        <p:nvSpPr>
          <p:cNvPr id="3" name="2 Marcador de contenido"/>
          <p:cNvSpPr>
            <a:spLocks noGrp="1"/>
          </p:cNvSpPr>
          <p:nvPr>
            <p:ph idx="1"/>
          </p:nvPr>
        </p:nvSpPr>
        <p:spPr>
          <a:xfrm>
            <a:off x="467544" y="3573016"/>
            <a:ext cx="8229600" cy="1728192"/>
          </a:xfrm>
        </p:spPr>
        <p:txBody>
          <a:bodyPr>
            <a:normAutofit fontScale="92500"/>
          </a:bodyPr>
          <a:lstStyle/>
          <a:p>
            <a:r>
              <a:rPr lang="es-MX" smtClean="0">
                <a:solidFill>
                  <a:schemeClr val="bg1"/>
                </a:solidFill>
                <a:latin typeface="Comic Sans MS" pitchFamily="66" charset="0"/>
              </a:rPr>
              <a:t>Correspondientes a diferentes momentos del proceso de implementación del proyecto interdisciplinario</a:t>
            </a:r>
            <a:endParaRPr lang="es-MX">
              <a:solidFill>
                <a:schemeClr val="bg1"/>
              </a:solidFill>
              <a:latin typeface="Comic Sans MS" pitchFamily="66"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750</Words>
  <Application>Microsoft Office PowerPoint</Application>
  <PresentationFormat>Presentación en pantalla (4:3)</PresentationFormat>
  <Paragraphs>88</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Diapositiva 1</vt:lpstr>
      <vt:lpstr>INTEGRANTES</vt:lpstr>
      <vt:lpstr>Diapositiva 3</vt:lpstr>
      <vt:lpstr>Diapositiva 4</vt:lpstr>
      <vt:lpstr>Diapositiva 5</vt:lpstr>
      <vt:lpstr>Diapositiva 6</vt:lpstr>
      <vt:lpstr>Diapositiva 7</vt:lpstr>
      <vt:lpstr>ETAPA II PROYECTO CONEXIONES</vt:lpstr>
      <vt:lpstr>Documentación de actividades y evidencias de enseñanza - aorendizaje</vt:lpstr>
      <vt:lpstr>LISTA DE COTEJO P.V.E.S. Y DOCUMENTACIÓN</vt:lpstr>
      <vt:lpstr>Una actividad por asignatura de la fase de desarrollo del proyecto  (11.0)</vt:lpstr>
      <vt:lpstr>Diapositiva 12</vt:lpstr>
      <vt:lpstr>Diapositiva 13</vt:lpstr>
      <vt:lpstr>Diapositiva 14</vt:lpstr>
      <vt:lpstr>Diapositiva 15</vt:lpstr>
      <vt:lpstr>Diapositiva 16</vt:lpstr>
      <vt:lpstr>Diapositiva 17</vt:lpstr>
      <vt:lpstr>Diapositiva 18</vt:lpstr>
      <vt:lpstr>Diapositiva 19</vt:lpstr>
      <vt:lpstr>Diapositiva 20</vt:lpstr>
      <vt:lpstr>BAILES URBANOS</vt:lpstr>
      <vt:lpstr>REPRESENTACIÓN TEATRAL</vt:lpstr>
      <vt:lpstr>IMÁGENES</vt:lpstr>
      <vt:lpstr>EVIDENCIAS DEL TRABAJO</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Jose Ramon</dc:creator>
  <cp:lastModifiedBy>Jose Ramon</cp:lastModifiedBy>
  <cp:revision>44</cp:revision>
  <dcterms:created xsi:type="dcterms:W3CDTF">2018-10-04T17:40:09Z</dcterms:created>
  <dcterms:modified xsi:type="dcterms:W3CDTF">2019-05-14T12:21:53Z</dcterms:modified>
</cp:coreProperties>
</file>