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323" r:id="rId2"/>
    <p:sldId id="325" r:id="rId3"/>
    <p:sldId id="324" r:id="rId4"/>
    <p:sldId id="326" r:id="rId5"/>
    <p:sldId id="327" r:id="rId6"/>
    <p:sldId id="328" r:id="rId7"/>
    <p:sldId id="332"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29" r:id="rId44"/>
    <p:sldId id="330" r:id="rId45"/>
    <p:sldId id="331" r:id="rId46"/>
    <p:sldId id="368" r:id="rId47"/>
    <p:sldId id="369" r:id="rId48"/>
    <p:sldId id="373" r:id="rId49"/>
    <p:sldId id="374" r:id="rId50"/>
    <p:sldId id="370" r:id="rId51"/>
    <p:sldId id="371" r:id="rId52"/>
    <p:sldId id="372"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Euphemia" panose="020B0503040102020104" pitchFamily="34" charset="0"/>
      <p:regular r:id="rId59"/>
    </p:embeddedFont>
  </p:embeddedFontLst>
  <p:custDataLst>
    <p:tags r:id="rId60"/>
  </p:custData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328" autoAdjust="0"/>
  </p:normalViewPr>
  <p:slideViewPr>
    <p:cSldViewPr>
      <p:cViewPr varScale="1">
        <p:scale>
          <a:sx n="72" d="100"/>
          <a:sy n="72" d="100"/>
        </p:scale>
        <p:origin x="1326" y="78"/>
      </p:cViewPr>
      <p:guideLst>
        <p:guide orient="horz" pos="2205"/>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7CD23C-9425-4F02-98BE-4D62B98E0D25}" type="datetimeFigureOut">
              <a:rPr lang="es-MX" smtClean="0"/>
              <a:t>29/06/2018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E256AF-7B8E-4451-81C9-3BBBA6087800}" type="slidenum">
              <a:rPr lang="es-MX" smtClean="0"/>
              <a:t>‹Nº›</a:t>
            </a:fld>
            <a:endParaRPr lang="es-MX"/>
          </a:p>
        </p:txBody>
      </p:sp>
    </p:spTree>
    <p:extLst>
      <p:ext uri="{BB962C8B-B14F-4D97-AF65-F5344CB8AC3E}">
        <p14:creationId xmlns:p14="http://schemas.microsoft.com/office/powerpoint/2010/main" val="311367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3E256AF-7B8E-4451-81C9-3BBBA6087800}" type="slidenum">
              <a:rPr lang="es-MX" smtClean="0"/>
              <a:pPr/>
              <a:t>1</a:t>
            </a:fld>
            <a:endParaRPr lang="es-MX"/>
          </a:p>
        </p:txBody>
      </p:sp>
    </p:spTree>
    <p:extLst>
      <p:ext uri="{BB962C8B-B14F-4D97-AF65-F5344CB8AC3E}">
        <p14:creationId xmlns:p14="http://schemas.microsoft.com/office/powerpoint/2010/main" val="125855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17300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2765891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4039011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14FCE358-E659-4319-9BA2-775E346523C8}" type="datetimeFigureOut">
              <a:rPr lang="es-MX" smtClean="0"/>
              <a:pPr/>
              <a:t>29/06/2018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0A52171E-C1D6-4B9F-8857-07D58909243D}" type="slidenum">
              <a:rPr lang="es-MX" smtClean="0"/>
              <a:pPr/>
              <a:t>‹Nº›</a:t>
            </a:fld>
            <a:endParaRPr lang="es-MX"/>
          </a:p>
        </p:txBody>
      </p:sp>
      <p:pic>
        <p:nvPicPr>
          <p:cNvPr id="58370" name="Picture 2" descr="C:\Users\ARLEN\Desktop\FONDOS DIAPOSITIVAS\ppt ima-05.jpg"/>
          <p:cNvPicPr>
            <a:picLocks noChangeAspect="1" noChangeArrowheads="1"/>
          </p:cNvPicPr>
          <p:nvPr userDrawn="1"/>
        </p:nvPicPr>
        <p:blipFill>
          <a:blip r:embed="rId2" cstate="print"/>
          <a:srcRect/>
          <a:stretch>
            <a:fillRect/>
          </a:stretch>
        </p:blipFill>
        <p:spPr bwMode="auto">
          <a:xfrm>
            <a:off x="0" y="0"/>
            <a:ext cx="9144000" cy="6871462"/>
          </a:xfrm>
          <a:prstGeom prst="rect">
            <a:avLst/>
          </a:prstGeom>
          <a:noFill/>
        </p:spPr>
      </p:pic>
    </p:spTree>
    <p:extLst>
      <p:ext uri="{BB962C8B-B14F-4D97-AF65-F5344CB8AC3E}">
        <p14:creationId xmlns:p14="http://schemas.microsoft.com/office/powerpoint/2010/main" val="34595394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4675" y="304800"/>
            <a:ext cx="8001000" cy="1216025"/>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566738" y="1752600"/>
            <a:ext cx="3924300" cy="4267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3438" y="1752600"/>
            <a:ext cx="3924300" cy="4267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6"/>
          <p:cNvSpPr>
            <a:spLocks noGrp="1" noChangeArrowheads="1"/>
          </p:cNvSpPr>
          <p:nvPr>
            <p:ph type="dt" sz="half" idx="10"/>
          </p:nvPr>
        </p:nvSpPr>
        <p:spPr/>
        <p:txBody>
          <a:bodyPr/>
          <a:lstStyle>
            <a:lvl1pPr>
              <a:defRPr/>
            </a:lvl1pPr>
          </a:lstStyle>
          <a:p>
            <a:pPr>
              <a:defRPr/>
            </a:pPr>
            <a:endParaRPr lang="es-ES"/>
          </a:p>
        </p:txBody>
      </p:sp>
      <p:sp>
        <p:nvSpPr>
          <p:cNvPr id="6" name="Rectangle 7"/>
          <p:cNvSpPr>
            <a:spLocks noGrp="1" noChangeArrowheads="1"/>
          </p:cNvSpPr>
          <p:nvPr>
            <p:ph type="ftr" sz="quarter" idx="11"/>
          </p:nvPr>
        </p:nvSpPr>
        <p:spPr/>
        <p:txBody>
          <a:bodyPr/>
          <a:lstStyle>
            <a:lvl1pPr>
              <a:defRPr/>
            </a:lvl1pPr>
          </a:lstStyle>
          <a:p>
            <a:pPr>
              <a:defRPr/>
            </a:pPr>
            <a:endParaRPr lang="es-ES"/>
          </a:p>
        </p:txBody>
      </p:sp>
      <p:sp>
        <p:nvSpPr>
          <p:cNvPr id="7" name="Rectangle 8"/>
          <p:cNvSpPr>
            <a:spLocks noGrp="1" noChangeArrowheads="1"/>
          </p:cNvSpPr>
          <p:nvPr>
            <p:ph type="sldNum" sz="quarter" idx="12"/>
          </p:nvPr>
        </p:nvSpPr>
        <p:spPr/>
        <p:txBody>
          <a:bodyPr/>
          <a:lstStyle>
            <a:lvl1pPr>
              <a:defRPr/>
            </a:lvl1pPr>
          </a:lstStyle>
          <a:p>
            <a:pPr>
              <a:defRPr/>
            </a:pPr>
            <a:fld id="{B0A3A6C0-5086-4ED7-8645-61B2A3EF4945}" type="slidenum">
              <a:rPr lang="es-ES"/>
              <a:pPr>
                <a:defRPr/>
              </a:pPr>
              <a:t>‹Nº›</a:t>
            </a:fld>
            <a:endParaRPr lang="es-ES"/>
          </a:p>
        </p:txBody>
      </p:sp>
    </p:spTree>
    <p:extLst>
      <p:ext uri="{BB962C8B-B14F-4D97-AF65-F5344CB8AC3E}">
        <p14:creationId xmlns:p14="http://schemas.microsoft.com/office/powerpoint/2010/main" val="35622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14FCE358-E659-4319-9BA2-775E346523C8}" type="datetimeFigureOut">
              <a:rPr lang="es-MX" smtClean="0"/>
              <a:pPr/>
              <a:t>29/06/2018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0A52171E-C1D6-4B9F-8857-07D58909243D}" type="slidenum">
              <a:rPr lang="es-MX" smtClean="0"/>
              <a:pPr/>
              <a:t>‹Nº›</a:t>
            </a:fld>
            <a:endParaRPr lang="es-MX"/>
          </a:p>
        </p:txBody>
      </p:sp>
      <p:pic>
        <p:nvPicPr>
          <p:cNvPr id="58370" name="Picture 2" descr="C:\Users\ARLEN\Desktop\FONDOS DIAPOSITIVAS\ppt ima-05.jpg"/>
          <p:cNvPicPr>
            <a:picLocks noChangeAspect="1" noChangeArrowheads="1"/>
          </p:cNvPicPr>
          <p:nvPr userDrawn="1"/>
        </p:nvPicPr>
        <p:blipFill>
          <a:blip r:embed="rId2" cstate="print"/>
          <a:srcRect/>
          <a:stretch>
            <a:fillRect/>
          </a:stretch>
        </p:blipFill>
        <p:spPr bwMode="auto">
          <a:xfrm>
            <a:off x="0" y="0"/>
            <a:ext cx="9144000" cy="6871462"/>
          </a:xfrm>
          <a:prstGeom prst="rect">
            <a:avLst/>
          </a:prstGeom>
          <a:noFill/>
        </p:spPr>
      </p:pic>
      <p:pic>
        <p:nvPicPr>
          <p:cNvPr id="7" name="Picture 1"/>
          <p:cNvPicPr>
            <a:picLocks noChangeAspect="1" noChangeArrowheads="1"/>
          </p:cNvPicPr>
          <p:nvPr userDrawn="1"/>
        </p:nvPicPr>
        <p:blipFill>
          <a:blip r:embed="rId3" cstate="print"/>
          <a:srcRect/>
          <a:stretch>
            <a:fillRect/>
          </a:stretch>
        </p:blipFill>
        <p:spPr bwMode="auto">
          <a:xfrm>
            <a:off x="0" y="-207818"/>
            <a:ext cx="9144000" cy="7065818"/>
          </a:xfrm>
          <a:prstGeom prst="rect">
            <a:avLst/>
          </a:prstGeom>
          <a:noFill/>
          <a:ln w="9525">
            <a:noFill/>
            <a:miter lim="800000"/>
            <a:headEnd/>
            <a:tailEnd/>
          </a:ln>
          <a:effectLst/>
        </p:spPr>
      </p:pic>
    </p:spTree>
    <p:extLst>
      <p:ext uri="{BB962C8B-B14F-4D97-AF65-F5344CB8AC3E}">
        <p14:creationId xmlns:p14="http://schemas.microsoft.com/office/powerpoint/2010/main" val="203595055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3" name="Rectangle 2"/>
          <p:cNvSpPr>
            <a:spLocks noChangeArrowheads="1"/>
          </p:cNvSpPr>
          <p:nvPr/>
        </p:nvSpPr>
        <p:spPr bwMode="auto">
          <a:xfrm>
            <a:off x="-9543" y="6252364"/>
            <a:ext cx="9173121" cy="612000"/>
          </a:xfrm>
          <a:prstGeom prst="rect">
            <a:avLst/>
          </a:prstGeom>
          <a:gradFill flip="none" rotWithShape="1">
            <a:gsLst>
              <a:gs pos="0">
                <a:srgbClr val="E23940"/>
              </a:gs>
              <a:gs pos="42000">
                <a:srgbClr val="FF0000"/>
              </a:gs>
              <a:gs pos="81000">
                <a:srgbClr val="800000"/>
              </a:gs>
            </a:gsLst>
            <a:lin ang="0" scaled="1"/>
            <a:tileRect/>
          </a:gra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s-MX" dirty="0"/>
          </a:p>
        </p:txBody>
      </p:sp>
      <p:sp>
        <p:nvSpPr>
          <p:cNvPr id="24" name="Rectangle 2"/>
          <p:cNvSpPr>
            <a:spLocks noChangeArrowheads="1"/>
          </p:cNvSpPr>
          <p:nvPr/>
        </p:nvSpPr>
        <p:spPr bwMode="auto">
          <a:xfrm flipV="1">
            <a:off x="-20654" y="6165304"/>
            <a:ext cx="9173121" cy="53473"/>
          </a:xfrm>
          <a:prstGeom prst="rect">
            <a:avLst/>
          </a:prstGeom>
          <a:solidFill>
            <a:srgbClr val="E2394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s-MX"/>
          </a:p>
        </p:txBody>
      </p:sp>
      <p:sp>
        <p:nvSpPr>
          <p:cNvPr id="18" name="17 Rectángulo"/>
          <p:cNvSpPr/>
          <p:nvPr/>
        </p:nvSpPr>
        <p:spPr>
          <a:xfrm>
            <a:off x="0" y="0"/>
            <a:ext cx="9144000" cy="260648"/>
          </a:xfrm>
          <a:prstGeom prst="rect">
            <a:avLst/>
          </a:prstGeom>
          <a:solidFill>
            <a:srgbClr val="E239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Rectangle 2"/>
          <p:cNvSpPr>
            <a:spLocks noChangeArrowheads="1"/>
          </p:cNvSpPr>
          <p:nvPr/>
        </p:nvSpPr>
        <p:spPr bwMode="auto">
          <a:xfrm>
            <a:off x="-20654" y="279811"/>
            <a:ext cx="9173121" cy="36000"/>
          </a:xfrm>
          <a:prstGeom prst="rect">
            <a:avLst/>
          </a:prstGeom>
          <a:solidFill>
            <a:srgbClr val="FF00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s-MX"/>
          </a:p>
        </p:txBody>
      </p:sp>
      <p:sp>
        <p:nvSpPr>
          <p:cNvPr id="20" name="19 CuadroTexto"/>
          <p:cNvSpPr txBox="1"/>
          <p:nvPr/>
        </p:nvSpPr>
        <p:spPr>
          <a:xfrm>
            <a:off x="-9543" y="1736"/>
            <a:ext cx="2968505" cy="276999"/>
          </a:xfrm>
          <a:prstGeom prst="rect">
            <a:avLst/>
          </a:prstGeom>
          <a:noFill/>
        </p:spPr>
        <p:txBody>
          <a:bodyPr wrap="none" rtlCol="0">
            <a:spAutoFit/>
          </a:bodyPr>
          <a:lstStyle/>
          <a:p>
            <a:r>
              <a:rPr lang="es-MX" sz="1200" b="1" dirty="0">
                <a:solidFill>
                  <a:schemeClr val="bg1"/>
                </a:solidFill>
              </a:rPr>
              <a:t>Competence     Leadership     Responsability</a:t>
            </a:r>
          </a:p>
        </p:txBody>
      </p:sp>
      <p:sp>
        <p:nvSpPr>
          <p:cNvPr id="21" name="20 Elipse"/>
          <p:cNvSpPr/>
          <p:nvPr/>
        </p:nvSpPr>
        <p:spPr>
          <a:xfrm>
            <a:off x="1814490" y="135706"/>
            <a:ext cx="36000" cy="3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sp>
        <p:nvSpPr>
          <p:cNvPr id="22" name="21 Elipse"/>
          <p:cNvSpPr/>
          <p:nvPr/>
        </p:nvSpPr>
        <p:spPr>
          <a:xfrm>
            <a:off x="952534" y="135706"/>
            <a:ext cx="36000" cy="3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a:p>
        </p:txBody>
      </p:sp>
      <p:pic>
        <p:nvPicPr>
          <p:cNvPr id="15" name="1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316" y="6318484"/>
            <a:ext cx="383850" cy="484382"/>
          </a:xfrm>
          <a:prstGeom prst="rect">
            <a:avLst/>
          </a:prstGeom>
        </p:spPr>
      </p:pic>
      <p:cxnSp>
        <p:nvCxnSpPr>
          <p:cNvPr id="16" name="15 Conector recto"/>
          <p:cNvCxnSpPr/>
          <p:nvPr/>
        </p:nvCxnSpPr>
        <p:spPr>
          <a:xfrm>
            <a:off x="8532440" y="6347460"/>
            <a:ext cx="0" cy="43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384508" y="6318484"/>
            <a:ext cx="1127936" cy="515526"/>
          </a:xfrm>
          <a:prstGeom prst="rect">
            <a:avLst/>
          </a:prstGeom>
          <a:noFill/>
        </p:spPr>
        <p:txBody>
          <a:bodyPr wrap="none" rtlCol="0">
            <a:spAutoFit/>
          </a:bodyPr>
          <a:lstStyle/>
          <a:p>
            <a:pPr algn="r">
              <a:lnSpc>
                <a:spcPts val="1100"/>
              </a:lnSpc>
            </a:pPr>
            <a:r>
              <a:rPr lang="es-MX" sz="1200" b="1" dirty="0">
                <a:solidFill>
                  <a:schemeClr val="bg1"/>
                </a:solidFill>
              </a:rPr>
              <a:t>Tradition and</a:t>
            </a:r>
          </a:p>
          <a:p>
            <a:pPr algn="r">
              <a:lnSpc>
                <a:spcPts val="1100"/>
              </a:lnSpc>
            </a:pPr>
            <a:r>
              <a:rPr lang="es-MX" sz="1200" b="1" dirty="0">
                <a:solidFill>
                  <a:schemeClr val="bg1"/>
                </a:solidFill>
              </a:rPr>
              <a:t>Innovation </a:t>
            </a:r>
          </a:p>
          <a:p>
            <a:pPr algn="r">
              <a:lnSpc>
                <a:spcPts val="1100"/>
              </a:lnSpc>
            </a:pPr>
            <a:r>
              <a:rPr lang="es-MX" sz="1200" b="1" dirty="0">
                <a:solidFill>
                  <a:schemeClr val="bg1"/>
                </a:solidFill>
              </a:rPr>
              <a:t>for your future</a:t>
            </a:r>
          </a:p>
        </p:txBody>
      </p:sp>
    </p:spTree>
    <p:extLst>
      <p:ext uri="{BB962C8B-B14F-4D97-AF65-F5344CB8AC3E}">
        <p14:creationId xmlns:p14="http://schemas.microsoft.com/office/powerpoint/2010/main" val="1026797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383040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255743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418454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265611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11850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401836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6342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54F33EC-1366-4D0B-8CA9-401858F46BC7}" type="datetimeFigureOut">
              <a:rPr lang="es-MX" smtClean="0"/>
              <a:t>29/06/2018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E0D5A19-7E0E-46B1-B7A0-7B60EA9239F5}" type="slidenum">
              <a:rPr lang="es-MX" smtClean="0"/>
              <a:t>‹Nº›</a:t>
            </a:fld>
            <a:endParaRPr lang="es-MX"/>
          </a:p>
        </p:txBody>
      </p:sp>
    </p:spTree>
    <p:extLst>
      <p:ext uri="{BB962C8B-B14F-4D97-AF65-F5344CB8AC3E}">
        <p14:creationId xmlns:p14="http://schemas.microsoft.com/office/powerpoint/2010/main" val="167877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F33EC-1366-4D0B-8CA9-401858F46BC7}" type="datetimeFigureOut">
              <a:rPr lang="es-MX" smtClean="0"/>
              <a:t>29/06/2018</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D5A19-7E0E-46B1-B7A0-7B60EA9239F5}" type="slidenum">
              <a:rPr lang="es-MX" smtClean="0"/>
              <a:t>‹Nº›</a:t>
            </a:fld>
            <a:endParaRPr lang="es-MX"/>
          </a:p>
        </p:txBody>
      </p:sp>
    </p:spTree>
    <p:extLst>
      <p:ext uri="{BB962C8B-B14F-4D97-AF65-F5344CB8AC3E}">
        <p14:creationId xmlns:p14="http://schemas.microsoft.com/office/powerpoint/2010/main" val="2396535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476672"/>
            <a:ext cx="3029718" cy="3855728"/>
          </a:xfrm>
          <a:prstGeom prst="rect">
            <a:avLst/>
          </a:prstGeom>
        </p:spPr>
      </p:pic>
      <p:sp>
        <p:nvSpPr>
          <p:cNvPr id="3" name="2 CuadroTexto"/>
          <p:cNvSpPr txBox="1"/>
          <p:nvPr/>
        </p:nvSpPr>
        <p:spPr>
          <a:xfrm>
            <a:off x="251520" y="4725144"/>
            <a:ext cx="8568952" cy="769441"/>
          </a:xfrm>
          <a:prstGeom prst="rect">
            <a:avLst/>
          </a:prstGeom>
          <a:noFill/>
        </p:spPr>
        <p:txBody>
          <a:bodyPr wrap="square" rtlCol="0">
            <a:spAutoFit/>
          </a:bodyPr>
          <a:lstStyle/>
          <a:p>
            <a:pPr algn="ctr"/>
            <a:r>
              <a:rPr lang="es-MX" sz="4400" b="1" dirty="0">
                <a:ln w="0"/>
                <a:effectLst>
                  <a:outerShdw blurRad="38100" dist="19050" dir="2700000" algn="tl" rotWithShape="0">
                    <a:schemeClr val="dk1">
                      <a:alpha val="40000"/>
                    </a:schemeClr>
                  </a:outerShdw>
                </a:effectLst>
                <a:latin typeface="Euphemia" panose="020B0503040102020104" pitchFamily="34" charset="0"/>
              </a:rPr>
              <a:t>Proyecto conexiones</a:t>
            </a:r>
          </a:p>
        </p:txBody>
      </p:sp>
    </p:spTree>
    <p:extLst>
      <p:ext uri="{BB962C8B-B14F-4D97-AF65-F5344CB8AC3E}">
        <p14:creationId xmlns:p14="http://schemas.microsoft.com/office/powerpoint/2010/main" val="1092000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017" t="18462" r="12760" b="8739"/>
          <a:stretch/>
        </p:blipFill>
        <p:spPr bwMode="auto">
          <a:xfrm>
            <a:off x="2483769" y="404664"/>
            <a:ext cx="4528722" cy="568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75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09" t="18901" r="51867" b="8602"/>
          <a:stretch/>
        </p:blipFill>
        <p:spPr bwMode="auto">
          <a:xfrm>
            <a:off x="2267744" y="438980"/>
            <a:ext cx="4608512" cy="570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95507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5471" r="12581" b="21145"/>
          <a:stretch/>
        </p:blipFill>
        <p:spPr bwMode="auto">
          <a:xfrm>
            <a:off x="1878439" y="534057"/>
            <a:ext cx="5401448" cy="481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16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dell\Downloads\IMG_24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04664"/>
            <a:ext cx="2996952" cy="5741591"/>
          </a:xfrm>
          <a:prstGeom prst="rect">
            <a:avLst/>
          </a:prstGeom>
          <a:noFill/>
          <a:ln>
            <a:noFill/>
          </a:ln>
        </p:spPr>
      </p:pic>
    </p:spTree>
    <p:extLst>
      <p:ext uri="{BB962C8B-B14F-4D97-AF65-F5344CB8AC3E}">
        <p14:creationId xmlns:p14="http://schemas.microsoft.com/office/powerpoint/2010/main" val="103546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3" t="20074" r="53089" b="9282"/>
          <a:stretch/>
        </p:blipFill>
        <p:spPr bwMode="auto">
          <a:xfrm>
            <a:off x="1835696" y="466143"/>
            <a:ext cx="5118683" cy="551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089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00" t="18390" r="9346" b="8697"/>
          <a:stretch/>
        </p:blipFill>
        <p:spPr bwMode="auto">
          <a:xfrm>
            <a:off x="2558201" y="476672"/>
            <a:ext cx="4651790" cy="555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430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14" t="32104" r="54111" b="31272"/>
          <a:stretch/>
        </p:blipFill>
        <p:spPr bwMode="auto">
          <a:xfrm>
            <a:off x="1814970" y="476672"/>
            <a:ext cx="5536629" cy="365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1052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tretch>
            <a:fillRect/>
          </a:stretch>
        </p:blipFill>
        <p:spPr>
          <a:xfrm>
            <a:off x="1475656" y="692696"/>
            <a:ext cx="6480720" cy="4968552"/>
          </a:xfrm>
          <a:prstGeom prst="rect">
            <a:avLst/>
          </a:prstGeom>
        </p:spPr>
      </p:pic>
    </p:spTree>
    <p:extLst>
      <p:ext uri="{BB962C8B-B14F-4D97-AF65-F5344CB8AC3E}">
        <p14:creationId xmlns:p14="http://schemas.microsoft.com/office/powerpoint/2010/main" val="1906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tretch>
            <a:fillRect/>
          </a:stretch>
        </p:blipFill>
        <p:spPr>
          <a:xfrm>
            <a:off x="1259632" y="756443"/>
            <a:ext cx="6696744" cy="4896544"/>
          </a:xfrm>
          <a:prstGeom prst="rect">
            <a:avLst/>
          </a:prstGeom>
        </p:spPr>
      </p:pic>
    </p:spTree>
    <p:extLst>
      <p:ext uri="{BB962C8B-B14F-4D97-AF65-F5344CB8AC3E}">
        <p14:creationId xmlns:p14="http://schemas.microsoft.com/office/powerpoint/2010/main" val="2648443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83" t="20572" r="21006" b="10000"/>
          <a:stretch/>
        </p:blipFill>
        <p:spPr bwMode="auto">
          <a:xfrm>
            <a:off x="711450" y="396512"/>
            <a:ext cx="7776864" cy="56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0882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2825" y="620688"/>
            <a:ext cx="8568952" cy="3908762"/>
          </a:xfrm>
          <a:prstGeom prst="rect">
            <a:avLst/>
          </a:prstGeom>
          <a:noFill/>
        </p:spPr>
        <p:txBody>
          <a:bodyPr wrap="square" rtlCol="0">
            <a:spAutoFit/>
          </a:bodyPr>
          <a:lstStyle/>
          <a:p>
            <a:pPr algn="ctr"/>
            <a:r>
              <a:rPr lang="es-MX" sz="4000" b="1" dirty="0">
                <a:ln w="0"/>
                <a:effectLst>
                  <a:outerShdw blurRad="38100" dist="19050" dir="2700000" algn="tl" rotWithShape="0">
                    <a:schemeClr val="dk1">
                      <a:alpha val="40000"/>
                    </a:schemeClr>
                  </a:outerShdw>
                </a:effectLst>
                <a:latin typeface="Euphemia" panose="020B0503040102020104" pitchFamily="34" charset="0"/>
              </a:rPr>
              <a:t>Nutrición y bienestar 2018-2019</a:t>
            </a:r>
          </a:p>
          <a:p>
            <a:pPr algn="ctr"/>
            <a:r>
              <a:rPr lang="es-MX" sz="4000" b="1" dirty="0">
                <a:ln w="0"/>
                <a:effectLst>
                  <a:outerShdw blurRad="38100" dist="19050" dir="2700000" algn="tl" rotWithShape="0">
                    <a:schemeClr val="dk1">
                      <a:alpha val="40000"/>
                    </a:schemeClr>
                  </a:outerShdw>
                </a:effectLst>
                <a:latin typeface="Euphemia" panose="020B0503040102020104" pitchFamily="34" charset="0"/>
              </a:rPr>
              <a:t> </a:t>
            </a:r>
          </a:p>
          <a:p>
            <a:pPr algn="ctr"/>
            <a:r>
              <a:rPr lang="es-MX" sz="4000" b="1" dirty="0">
                <a:ln w="0"/>
                <a:effectLst>
                  <a:outerShdw blurRad="38100" dist="19050" dir="2700000" algn="tl" rotWithShape="0">
                    <a:schemeClr val="dk1">
                      <a:alpha val="40000"/>
                    </a:schemeClr>
                  </a:outerShdw>
                </a:effectLst>
                <a:latin typeface="Euphemia" panose="020B0503040102020104" pitchFamily="34" charset="0"/>
              </a:rPr>
              <a:t>Equipo 5</a:t>
            </a:r>
          </a:p>
          <a:p>
            <a:pPr algn="ctr"/>
            <a:endParaRPr lang="es-MX" sz="4400" b="1" dirty="0">
              <a:ln w="0"/>
              <a:effectLst>
                <a:outerShdw blurRad="38100" dist="19050" dir="2700000" algn="tl" rotWithShape="0">
                  <a:schemeClr val="dk1">
                    <a:alpha val="40000"/>
                  </a:schemeClr>
                </a:outerShdw>
              </a:effectLst>
              <a:latin typeface="Euphemia" panose="020B0503040102020104" pitchFamily="34" charset="0"/>
            </a:endParaRPr>
          </a:p>
          <a:p>
            <a:r>
              <a:rPr lang="es-MX" sz="2800" b="1" dirty="0">
                <a:ln w="0"/>
                <a:effectLst>
                  <a:outerShdw blurRad="38100" dist="19050" dir="2700000" algn="tl" rotWithShape="0">
                    <a:schemeClr val="dk1">
                      <a:alpha val="40000"/>
                    </a:schemeClr>
                  </a:outerShdw>
                </a:effectLst>
                <a:latin typeface="Euphemia" panose="020B0503040102020104" pitchFamily="34" charset="0"/>
              </a:rPr>
              <a:t>María del Pilar Guerrero Ortega (Educación física).</a:t>
            </a:r>
          </a:p>
          <a:p>
            <a:r>
              <a:rPr lang="es-MX" sz="2800" b="1" dirty="0">
                <a:ln w="0"/>
                <a:effectLst>
                  <a:outerShdw blurRad="38100" dist="19050" dir="2700000" algn="tl" rotWithShape="0">
                    <a:schemeClr val="dk1">
                      <a:alpha val="40000"/>
                    </a:schemeClr>
                  </a:outerShdw>
                </a:effectLst>
                <a:latin typeface="Euphemia" panose="020B0503040102020104" pitchFamily="34" charset="0"/>
              </a:rPr>
              <a:t>Verónica Gaona Varas (Química).</a:t>
            </a:r>
          </a:p>
          <a:p>
            <a:r>
              <a:rPr lang="es-MX" sz="2800" b="1" dirty="0">
                <a:ln w="0"/>
                <a:effectLst>
                  <a:outerShdw blurRad="38100" dist="19050" dir="2700000" algn="tl" rotWithShape="0">
                    <a:schemeClr val="dk1">
                      <a:alpha val="40000"/>
                    </a:schemeClr>
                  </a:outerShdw>
                </a:effectLst>
                <a:latin typeface="Euphemia" panose="020B0503040102020104" pitchFamily="34" charset="0"/>
              </a:rPr>
              <a:t>Responsable: Alejandro Padrón Santillán (Biología).</a:t>
            </a:r>
          </a:p>
        </p:txBody>
      </p:sp>
    </p:spTree>
    <p:extLst>
      <p:ext uri="{BB962C8B-B14F-4D97-AF65-F5344CB8AC3E}">
        <p14:creationId xmlns:p14="http://schemas.microsoft.com/office/powerpoint/2010/main" val="24820165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49" t="23376" r="21104" b="10000"/>
          <a:stretch/>
        </p:blipFill>
        <p:spPr bwMode="auto">
          <a:xfrm>
            <a:off x="683568" y="457735"/>
            <a:ext cx="7848872" cy="561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1326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097" t="18869" r="21282" b="10204"/>
          <a:stretch/>
        </p:blipFill>
        <p:spPr bwMode="auto">
          <a:xfrm>
            <a:off x="827584" y="404664"/>
            <a:ext cx="7416824" cy="5608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4157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52" t="20572" r="21526" b="9454"/>
          <a:stretch/>
        </p:blipFill>
        <p:spPr bwMode="auto">
          <a:xfrm>
            <a:off x="755576" y="411136"/>
            <a:ext cx="7560840" cy="570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7011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45" t="20261" r="21451" b="16441"/>
          <a:stretch/>
        </p:blipFill>
        <p:spPr bwMode="auto">
          <a:xfrm>
            <a:off x="611560" y="472586"/>
            <a:ext cx="8116593" cy="556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81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19" t="17922" r="18827" b="8999"/>
          <a:stretch/>
        </p:blipFill>
        <p:spPr bwMode="auto">
          <a:xfrm>
            <a:off x="755576" y="404664"/>
            <a:ext cx="7699655" cy="556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6127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95" t="18390" r="20574" b="11200"/>
          <a:stretch/>
        </p:blipFill>
        <p:spPr bwMode="auto">
          <a:xfrm>
            <a:off x="827584" y="548680"/>
            <a:ext cx="7379777" cy="536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4686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22" t="18857" r="20104" b="10545"/>
          <a:stretch/>
        </p:blipFill>
        <p:spPr bwMode="auto">
          <a:xfrm>
            <a:off x="611560" y="556609"/>
            <a:ext cx="7555861" cy="537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464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96" t="18546" r="21104" b="8832"/>
          <a:stretch/>
        </p:blipFill>
        <p:spPr bwMode="auto">
          <a:xfrm>
            <a:off x="827583" y="366604"/>
            <a:ext cx="7315201" cy="553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939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02" t="19013" r="20422" b="10000"/>
          <a:stretch/>
        </p:blipFill>
        <p:spPr bwMode="auto">
          <a:xfrm>
            <a:off x="883089" y="548680"/>
            <a:ext cx="7422078" cy="5409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21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1" t="24088" r="20348" b="13615"/>
          <a:stretch/>
        </p:blipFill>
        <p:spPr bwMode="auto">
          <a:xfrm>
            <a:off x="755576" y="620688"/>
            <a:ext cx="7383558" cy="474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250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881" y="548680"/>
            <a:ext cx="7002238" cy="542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82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86" t="39740" r="19594" b="27683"/>
          <a:stretch/>
        </p:blipFill>
        <p:spPr bwMode="auto">
          <a:xfrm>
            <a:off x="900883" y="692696"/>
            <a:ext cx="7451785" cy="248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1440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93" t="20595" r="21988" b="10900"/>
          <a:stretch/>
        </p:blipFill>
        <p:spPr bwMode="auto">
          <a:xfrm>
            <a:off x="833156" y="332656"/>
            <a:ext cx="7500354"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901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7" t="21662" r="21688" b="11325"/>
          <a:stretch/>
        </p:blipFill>
        <p:spPr bwMode="auto">
          <a:xfrm>
            <a:off x="1043608" y="836712"/>
            <a:ext cx="7065819" cy="510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070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37" t="18858" r="22565" b="11324"/>
          <a:stretch/>
        </p:blipFill>
        <p:spPr bwMode="auto">
          <a:xfrm>
            <a:off x="1115616" y="404664"/>
            <a:ext cx="6863939" cy="532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9909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68" t="20260" r="22760" b="10000"/>
          <a:stretch/>
        </p:blipFill>
        <p:spPr bwMode="auto">
          <a:xfrm>
            <a:off x="1043608" y="620688"/>
            <a:ext cx="6982690" cy="531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317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454" t="21507" r="22175" b="10000"/>
          <a:stretch/>
        </p:blipFill>
        <p:spPr bwMode="auto">
          <a:xfrm>
            <a:off x="971600" y="404664"/>
            <a:ext cx="6994566" cy="521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924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7" t="22753" r="22857" b="17246"/>
          <a:stretch/>
        </p:blipFill>
        <p:spPr bwMode="auto">
          <a:xfrm>
            <a:off x="1115616" y="692696"/>
            <a:ext cx="6923315"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464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60" t="20415" r="22857" b="11481"/>
          <a:stretch/>
        </p:blipFill>
        <p:spPr bwMode="auto">
          <a:xfrm>
            <a:off x="1043608" y="476672"/>
            <a:ext cx="6935189" cy="518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99437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45" t="20884" r="22588" b="9914"/>
          <a:stretch/>
        </p:blipFill>
        <p:spPr bwMode="auto">
          <a:xfrm>
            <a:off x="971600" y="620688"/>
            <a:ext cx="6896669" cy="527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7078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7" t="22597" r="23149" b="9748"/>
          <a:stretch/>
        </p:blipFill>
        <p:spPr bwMode="auto">
          <a:xfrm>
            <a:off x="1115616" y="659172"/>
            <a:ext cx="6840187" cy="515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988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59" y="476672"/>
            <a:ext cx="7081082" cy="547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9436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41" t="19382" r="22881" b="12340"/>
          <a:stretch/>
        </p:blipFill>
        <p:spPr bwMode="auto">
          <a:xfrm>
            <a:off x="1043608" y="476672"/>
            <a:ext cx="6849168" cy="520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4095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52" t="20883" r="22467" b="11792"/>
          <a:stretch/>
        </p:blipFill>
        <p:spPr bwMode="auto">
          <a:xfrm>
            <a:off x="1331640" y="548680"/>
            <a:ext cx="6947064" cy="513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389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70" t="21974" r="23149" b="8208"/>
          <a:stretch/>
        </p:blipFill>
        <p:spPr bwMode="auto">
          <a:xfrm>
            <a:off x="1115616" y="523251"/>
            <a:ext cx="6947065" cy="532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006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ownloads\IMG-20171029-WA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21" y="620688"/>
            <a:ext cx="681675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79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ll\Downloads\IMG-20171029-WA00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602" y="764704"/>
            <a:ext cx="5140796" cy="514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746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ll\Downloads\IMG-20171029-WA0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889" y="620688"/>
            <a:ext cx="5172223" cy="513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855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1ACE1E-61BA-4684-89F0-6E3ABC756E17}"/>
              </a:ext>
            </a:extLst>
          </p:cNvPr>
          <p:cNvPicPr>
            <a:picLocks noChangeAspect="1"/>
          </p:cNvPicPr>
          <p:nvPr/>
        </p:nvPicPr>
        <p:blipFill rotWithShape="1">
          <a:blip r:embed="rId2"/>
          <a:srcRect l="31100" t="20586" r="32675" b="9381"/>
          <a:stretch/>
        </p:blipFill>
        <p:spPr>
          <a:xfrm>
            <a:off x="1871700" y="332656"/>
            <a:ext cx="5400600" cy="5870219"/>
          </a:xfrm>
          <a:prstGeom prst="rect">
            <a:avLst/>
          </a:prstGeom>
        </p:spPr>
      </p:pic>
    </p:spTree>
    <p:extLst>
      <p:ext uri="{BB962C8B-B14F-4D97-AF65-F5344CB8AC3E}">
        <p14:creationId xmlns:p14="http://schemas.microsoft.com/office/powerpoint/2010/main" val="1981861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F0D20B9-E8EA-4094-A5BF-9AF44D0111EF}"/>
              </a:ext>
            </a:extLst>
          </p:cNvPr>
          <p:cNvSpPr txBox="1"/>
          <p:nvPr/>
        </p:nvSpPr>
        <p:spPr>
          <a:xfrm>
            <a:off x="359532" y="404664"/>
            <a:ext cx="8424936" cy="5355312"/>
          </a:xfrm>
          <a:prstGeom prst="rect">
            <a:avLst/>
          </a:prstGeom>
          <a:noFill/>
        </p:spPr>
        <p:txBody>
          <a:bodyPr wrap="square" rtlCol="0">
            <a:spAutoFit/>
          </a:bodyPr>
          <a:lstStyle/>
          <a:p>
            <a:r>
              <a:rPr lang="es-MX" dirty="0"/>
              <a:t>PASOS PARA REALIZAR UNA INFOGRAFÍA</a:t>
            </a:r>
          </a:p>
          <a:p>
            <a:endParaRPr lang="es-MX" dirty="0"/>
          </a:p>
          <a:p>
            <a:pPr marL="342900" indent="-342900">
              <a:buAutoNum type="arabicPeriod"/>
            </a:pPr>
            <a:r>
              <a:rPr lang="es-MX" dirty="0"/>
              <a:t>Investigar previamente qué es una infografía y los elementos que la componen. </a:t>
            </a:r>
          </a:p>
          <a:p>
            <a:r>
              <a:rPr lang="es-MX" dirty="0"/>
              <a:t>2. Definir lo que se quiere comunicar. </a:t>
            </a:r>
          </a:p>
          <a:p>
            <a:r>
              <a:rPr lang="es-MX" dirty="0"/>
              <a:t>3. Resumir la información que se va a utilizar. </a:t>
            </a:r>
          </a:p>
          <a:p>
            <a:r>
              <a:rPr lang="es-MX" dirty="0"/>
              <a:t>4. Elegir el gráfico para la información dependiendo el tipo de información que se utilizará teniendo siempre en cuenta el público al cuál va dirigido (edad, locación, tipo de evento, etc.) </a:t>
            </a:r>
          </a:p>
          <a:p>
            <a:r>
              <a:rPr lang="es-MX" dirty="0"/>
              <a:t>5. Definir si será impreso o digital como se dará a conocer. (En caso de ser online: Elegir la herramienta online para realizar la infografía.) </a:t>
            </a:r>
          </a:p>
          <a:p>
            <a:r>
              <a:rPr lang="es-MX" dirty="0"/>
              <a:t>6. Llevar a cabo el proceso creativo (ordenar y distribuir la información e imágenes, resultando ser atractiva para el lector, utilizar colores en datos claves, distintos tamaños e iconos, uso de gráficos mapas, diagramas de flujo, etc.; especificando el tema o título para cada uno de los gráficos incluidos) </a:t>
            </a:r>
          </a:p>
          <a:p>
            <a:r>
              <a:rPr lang="es-MX" dirty="0"/>
              <a:t>7. Asegurarse que cumpla con las características del lenguaje visual de: inmediatez, facilidad de penetración de la información, estética global. </a:t>
            </a:r>
          </a:p>
          <a:p>
            <a:r>
              <a:rPr lang="es-MX" dirty="0"/>
              <a:t>8. Revisar y/o corregir ortografía, puntuación y gramática. </a:t>
            </a:r>
          </a:p>
          <a:p>
            <a:r>
              <a:rPr lang="es-MX" dirty="0"/>
              <a:t>9. Hacer los cambios pertinentes de ser necesarios y previsualizar trabajo final. </a:t>
            </a:r>
          </a:p>
          <a:p>
            <a:r>
              <a:rPr lang="es-MX" dirty="0"/>
              <a:t>10. Finalmente obtener aprobación.</a:t>
            </a:r>
          </a:p>
        </p:txBody>
      </p:sp>
    </p:spTree>
    <p:extLst>
      <p:ext uri="{BB962C8B-B14F-4D97-AF65-F5344CB8AC3E}">
        <p14:creationId xmlns:p14="http://schemas.microsoft.com/office/powerpoint/2010/main" val="26835619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D43B59-D3C4-4125-ABBE-171A837FDFBA}"/>
              </a:ext>
            </a:extLst>
          </p:cNvPr>
          <p:cNvPicPr>
            <a:picLocks noChangeAspect="1"/>
          </p:cNvPicPr>
          <p:nvPr/>
        </p:nvPicPr>
        <p:blipFill rotWithShape="1">
          <a:blip r:embed="rId2">
            <a:extLst>
              <a:ext uri="{28A0092B-C50C-407E-A947-70E740481C1C}">
                <a14:useLocalDpi xmlns:a14="http://schemas.microsoft.com/office/drawing/2010/main" val="0"/>
              </a:ext>
            </a:extLst>
          </a:blip>
          <a:srcRect b="40550"/>
          <a:stretch/>
        </p:blipFill>
        <p:spPr>
          <a:xfrm>
            <a:off x="2302024" y="55256"/>
            <a:ext cx="4539952" cy="6747489"/>
          </a:xfrm>
          <a:prstGeom prst="rect">
            <a:avLst/>
          </a:prstGeom>
        </p:spPr>
      </p:pic>
    </p:spTree>
    <p:extLst>
      <p:ext uri="{BB962C8B-B14F-4D97-AF65-F5344CB8AC3E}">
        <p14:creationId xmlns:p14="http://schemas.microsoft.com/office/powerpoint/2010/main" val="34958468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D43B59-D3C4-4125-ABBE-171A837FDFBA}"/>
              </a:ext>
            </a:extLst>
          </p:cNvPr>
          <p:cNvPicPr>
            <a:picLocks noChangeAspect="1"/>
          </p:cNvPicPr>
          <p:nvPr/>
        </p:nvPicPr>
        <p:blipFill rotWithShape="1">
          <a:blip r:embed="rId2">
            <a:extLst>
              <a:ext uri="{28A0092B-C50C-407E-A947-70E740481C1C}">
                <a14:useLocalDpi xmlns:a14="http://schemas.microsoft.com/office/drawing/2010/main" val="0"/>
              </a:ext>
            </a:extLst>
          </a:blip>
          <a:srcRect t="59857"/>
          <a:stretch/>
        </p:blipFill>
        <p:spPr>
          <a:xfrm>
            <a:off x="1672851" y="519522"/>
            <a:ext cx="5798299" cy="5818956"/>
          </a:xfrm>
          <a:prstGeom prst="rect">
            <a:avLst/>
          </a:prstGeom>
        </p:spPr>
      </p:pic>
    </p:spTree>
    <p:extLst>
      <p:ext uri="{BB962C8B-B14F-4D97-AF65-F5344CB8AC3E}">
        <p14:creationId xmlns:p14="http://schemas.microsoft.com/office/powerpoint/2010/main" val="573227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647" y="510398"/>
            <a:ext cx="7113793" cy="5519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537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1C3505A-261B-43C1-8678-4E57ABE95AE0}"/>
              </a:ext>
            </a:extLst>
          </p:cNvPr>
          <p:cNvPicPr>
            <a:picLocks noChangeAspect="1"/>
          </p:cNvPicPr>
          <p:nvPr/>
        </p:nvPicPr>
        <p:blipFill rotWithShape="1">
          <a:blip r:embed="rId2">
            <a:extLst>
              <a:ext uri="{28A0092B-C50C-407E-A947-70E740481C1C}">
                <a14:useLocalDpi xmlns:a14="http://schemas.microsoft.com/office/drawing/2010/main" val="0"/>
              </a:ext>
            </a:extLst>
          </a:blip>
          <a:srcRect b="45800"/>
          <a:stretch/>
        </p:blipFill>
        <p:spPr>
          <a:xfrm>
            <a:off x="2063552" y="30057"/>
            <a:ext cx="5016896" cy="6797886"/>
          </a:xfrm>
          <a:prstGeom prst="rect">
            <a:avLst/>
          </a:prstGeom>
        </p:spPr>
      </p:pic>
    </p:spTree>
    <p:extLst>
      <p:ext uri="{BB962C8B-B14F-4D97-AF65-F5344CB8AC3E}">
        <p14:creationId xmlns:p14="http://schemas.microsoft.com/office/powerpoint/2010/main" val="443543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56221B-E191-4E89-9A58-3CD381329DC3}"/>
              </a:ext>
            </a:extLst>
          </p:cNvPr>
          <p:cNvPicPr>
            <a:picLocks noChangeAspect="1"/>
          </p:cNvPicPr>
          <p:nvPr/>
        </p:nvPicPr>
        <p:blipFill rotWithShape="1">
          <a:blip r:embed="rId2">
            <a:extLst>
              <a:ext uri="{28A0092B-C50C-407E-A947-70E740481C1C}">
                <a14:useLocalDpi xmlns:a14="http://schemas.microsoft.com/office/drawing/2010/main" val="0"/>
              </a:ext>
            </a:extLst>
          </a:blip>
          <a:srcRect t="54078"/>
          <a:stretch/>
        </p:blipFill>
        <p:spPr>
          <a:xfrm>
            <a:off x="1601000" y="18120"/>
            <a:ext cx="5942001" cy="6821760"/>
          </a:xfrm>
          <a:prstGeom prst="rect">
            <a:avLst/>
          </a:prstGeom>
        </p:spPr>
      </p:pic>
    </p:spTree>
    <p:extLst>
      <p:ext uri="{BB962C8B-B14F-4D97-AF65-F5344CB8AC3E}">
        <p14:creationId xmlns:p14="http://schemas.microsoft.com/office/powerpoint/2010/main" val="22353723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148B3B-D095-44A3-A450-FC8B07BEBA2A}"/>
              </a:ext>
            </a:extLst>
          </p:cNvPr>
          <p:cNvSpPr txBox="1"/>
          <p:nvPr/>
        </p:nvSpPr>
        <p:spPr>
          <a:xfrm>
            <a:off x="395536" y="620688"/>
            <a:ext cx="8352928" cy="5078313"/>
          </a:xfrm>
          <a:prstGeom prst="rect">
            <a:avLst/>
          </a:prstGeom>
          <a:noFill/>
        </p:spPr>
        <p:txBody>
          <a:bodyPr wrap="square" rtlCol="0">
            <a:spAutoFit/>
          </a:bodyPr>
          <a:lstStyle/>
          <a:p>
            <a:pPr algn="ctr"/>
            <a:r>
              <a:rPr lang="es-MX" b="1" dirty="0"/>
              <a:t>Reflexiones</a:t>
            </a:r>
          </a:p>
          <a:p>
            <a:pPr algn="just"/>
            <a:endParaRPr lang="es-MX" dirty="0"/>
          </a:p>
          <a:p>
            <a:pPr algn="just"/>
            <a:r>
              <a:rPr lang="es-MX" dirty="0"/>
              <a:t>Se considero que una razón importante por la cual los adolescentes no tienen una especial atención en el cuidado de su dieta, es porque no les parece algo importante mas allá de su aspecto físico, es decir, no son consientes del alcance que esto tiene en su estado de salud, aun cuando se los mencionen en campañas publicitarias por distintos medios como lo son la televisión o las redes sociales.</a:t>
            </a:r>
          </a:p>
          <a:p>
            <a:pPr algn="just"/>
            <a:endParaRPr lang="es-MX" dirty="0"/>
          </a:p>
          <a:p>
            <a:pPr algn="just"/>
            <a:r>
              <a:rPr lang="es-MX" dirty="0"/>
              <a:t>Pesamos que con el mensaje que se diseño, se podrá llegar de una mejor manera al centro del interés de los jóvenes que hoy en día tienen intereses muy distintos de los que podría presentar un adulto, pero que sin embargo tienen las mismas necesidades fisiológicas.</a:t>
            </a:r>
          </a:p>
          <a:p>
            <a:pPr algn="just"/>
            <a:endParaRPr lang="es-MX" dirty="0"/>
          </a:p>
          <a:p>
            <a:pPr algn="just"/>
            <a:r>
              <a:rPr lang="es-MX" dirty="0"/>
              <a:t>Con esta campaña se busco encontrar una forma de alcanzar una cercanía con los adecentes que nos permita apoyarlos brindándoles los medios necesarios para que puedan alcanzar un rendimiento (principalmente escolar), que les permita dimensionar la importancia de tener una buena alimentación y crear hábitos para llevar una vida mas saludable.</a:t>
            </a:r>
          </a:p>
        </p:txBody>
      </p:sp>
    </p:spTree>
    <p:extLst>
      <p:ext uri="{BB962C8B-B14F-4D97-AF65-F5344CB8AC3E}">
        <p14:creationId xmlns:p14="http://schemas.microsoft.com/office/powerpoint/2010/main" val="7844434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837" y="476672"/>
            <a:ext cx="7168326" cy="555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8584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68" t="17923" r="52175" b="9028"/>
          <a:stretch/>
        </p:blipFill>
        <p:spPr bwMode="auto">
          <a:xfrm>
            <a:off x="1763688" y="476672"/>
            <a:ext cx="5225142" cy="5566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2203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8324" r="12527" b="8545"/>
          <a:stretch/>
        </p:blipFill>
        <p:spPr bwMode="auto">
          <a:xfrm>
            <a:off x="2267744" y="404664"/>
            <a:ext cx="4608512" cy="562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721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12" t="19447" r="51801" b="9232"/>
          <a:stretch/>
        </p:blipFill>
        <p:spPr bwMode="auto">
          <a:xfrm>
            <a:off x="2555776" y="332656"/>
            <a:ext cx="4680520" cy="567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3109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883</TotalTime>
  <Words>434</Words>
  <Application>Microsoft Office PowerPoint</Application>
  <PresentationFormat>Presentación en pantalla (4:3)</PresentationFormat>
  <Paragraphs>28</Paragraphs>
  <Slides>52</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52</vt:i4>
      </vt:variant>
    </vt:vector>
  </HeadingPairs>
  <TitlesOfParts>
    <vt:vector size="56" baseType="lpstr">
      <vt:lpstr>Calibri</vt:lpstr>
      <vt:lpstr>Arial</vt:lpstr>
      <vt:lpstr>Euphemia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ARLEN</dc:creator>
  <cp:lastModifiedBy>Juan</cp:lastModifiedBy>
  <cp:revision>83</cp:revision>
  <dcterms:created xsi:type="dcterms:W3CDTF">2014-08-04T20:51:44Z</dcterms:created>
  <dcterms:modified xsi:type="dcterms:W3CDTF">2018-06-30T00:28:07Z</dcterms:modified>
</cp:coreProperties>
</file>