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d"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71" r:id="rId14"/>
    <p:sldId id="272" r:id="rId15"/>
    <p:sldId id="270" r:id="rId16"/>
    <p:sldId id="273" r:id="rId17"/>
    <p:sldId id="274" r:id="rId18"/>
    <p:sldId id="275" r:id="rId19"/>
    <p:sldId id="290" r:id="rId20"/>
    <p:sldId id="277" r:id="rId21"/>
    <p:sldId id="278" r:id="rId22"/>
    <p:sldId id="279" r:id="rId23"/>
    <p:sldId id="280" r:id="rId24"/>
    <p:sldId id="281" r:id="rId25"/>
    <p:sldId id="282" r:id="rId26"/>
    <p:sldId id="283" r:id="rId27"/>
    <p:sldId id="303" r:id="rId28"/>
    <p:sldId id="307" r:id="rId29"/>
    <p:sldId id="308" r:id="rId30"/>
    <p:sldId id="309" r:id="rId31"/>
    <p:sldId id="317" r:id="rId32"/>
    <p:sldId id="310" r:id="rId33"/>
    <p:sldId id="311" r:id="rId34"/>
    <p:sldId id="312" r:id="rId35"/>
    <p:sldId id="313" r:id="rId36"/>
    <p:sldId id="314" r:id="rId37"/>
    <p:sldId id="315" r:id="rId38"/>
    <p:sldId id="316" r:id="rId39"/>
    <p:sldId id="293" r:id="rId40"/>
    <p:sldId id="292" r:id="rId41"/>
    <p:sldId id="294" r:id="rId42"/>
    <p:sldId id="295" r:id="rId43"/>
    <p:sldId id="296" r:id="rId44"/>
    <p:sldId id="297" r:id="rId45"/>
    <p:sldId id="300" r:id="rId46"/>
    <p:sldId id="298" r:id="rId47"/>
    <p:sldId id="299" r:id="rId48"/>
    <p:sldId id="301" r:id="rId49"/>
    <p:sldId id="302" r:id="rId50"/>
    <p:sldId id="306" r:id="rId51"/>
    <p:sldId id="304" r:id="rId52"/>
    <p:sldId id="305" r:id="rId53"/>
    <p:sldId id="318" r:id="rId54"/>
    <p:sldId id="320" r:id="rId55"/>
    <p:sldId id="321" r:id="rId56"/>
    <p:sldId id="322" r:id="rId57"/>
    <p:sldId id="323" r:id="rId58"/>
    <p:sldId id="324" r:id="rId59"/>
    <p:sldId id="328" r:id="rId60"/>
    <p:sldId id="327" r:id="rId61"/>
    <p:sldId id="326" r:id="rId62"/>
    <p:sldId id="269" r:id="rId6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6243"/>
    <a:srgbClr val="BCBC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3" autoAdjust="0"/>
    <p:restoredTop sz="94986"/>
  </p:normalViewPr>
  <p:slideViewPr>
    <p:cSldViewPr snapToGrid="0">
      <p:cViewPr varScale="1">
        <p:scale>
          <a:sx n="103" d="100"/>
          <a:sy n="103" d="100"/>
        </p:scale>
        <p:origin x="9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6D9B2F-7C5A-46E4-81A3-129D1AC8EF47}" type="doc">
      <dgm:prSet loTypeId="urn:microsoft.com/office/officeart/2005/8/layout/vList6" loCatId="list" qsTypeId="urn:microsoft.com/office/officeart/2005/8/quickstyle/3d1" qsCatId="3D" csTypeId="urn:microsoft.com/office/officeart/2005/8/colors/colorful4" csCatId="colorful" phldr="1"/>
      <dgm:spPr/>
    </dgm:pt>
    <dgm:pt modelId="{6B293FCC-53B7-4123-A1AD-1B126CB34953}">
      <dgm:prSet phldrT="[Texto]"/>
      <dgm:spPr/>
      <dgm:t>
        <a:bodyPr/>
        <a:lstStyle/>
        <a:p>
          <a:r>
            <a:rPr lang="es-ES"/>
            <a:t>La indagación en la ciencia.</a:t>
          </a:r>
        </a:p>
      </dgm:t>
    </dgm:pt>
    <dgm:pt modelId="{F48D7937-538B-4766-A8AD-A1BE311DC7F8}" type="parTrans" cxnId="{38A8A38E-B398-48D4-9109-06BE6A888A32}">
      <dgm:prSet/>
      <dgm:spPr/>
      <dgm:t>
        <a:bodyPr/>
        <a:lstStyle/>
        <a:p>
          <a:endParaRPr lang="es-ES"/>
        </a:p>
      </dgm:t>
    </dgm:pt>
    <dgm:pt modelId="{F44EFF00-6807-4C58-B729-810A07150190}" type="sibTrans" cxnId="{38A8A38E-B398-48D4-9109-06BE6A888A32}">
      <dgm:prSet/>
      <dgm:spPr/>
      <dgm:t>
        <a:bodyPr/>
        <a:lstStyle/>
        <a:p>
          <a:endParaRPr lang="es-ES"/>
        </a:p>
      </dgm:t>
    </dgm:pt>
    <dgm:pt modelId="{31DAD743-BA81-4DF5-91BA-856846B7F961}">
      <dgm:prSet phldrT="[Texto]"/>
      <dgm:spPr/>
      <dgm:t>
        <a:bodyPr/>
        <a:lstStyle/>
        <a:p>
          <a:r>
            <a:rPr lang="es-ES"/>
            <a:t>Definir Preguntas a partir de conocimientos previos </a:t>
          </a:r>
        </a:p>
      </dgm:t>
    </dgm:pt>
    <dgm:pt modelId="{D14D82BC-ED82-4AA4-A9D2-0E9F19A46CBD}" type="parTrans" cxnId="{BF800829-4783-4B51-B587-83ED673344E2}">
      <dgm:prSet/>
      <dgm:spPr/>
      <dgm:t>
        <a:bodyPr/>
        <a:lstStyle/>
        <a:p>
          <a:endParaRPr lang="es-ES"/>
        </a:p>
      </dgm:t>
    </dgm:pt>
    <dgm:pt modelId="{0628F488-3944-4D8E-A835-7F0855385BE9}" type="sibTrans" cxnId="{BF800829-4783-4B51-B587-83ED673344E2}">
      <dgm:prSet/>
      <dgm:spPr/>
      <dgm:t>
        <a:bodyPr/>
        <a:lstStyle/>
        <a:p>
          <a:endParaRPr lang="es-ES"/>
        </a:p>
      </dgm:t>
    </dgm:pt>
    <dgm:pt modelId="{0909B9F9-49D2-473B-8D6C-0FA96927F9E9}">
      <dgm:prSet phldrT="[Texto]"/>
      <dgm:spPr/>
      <dgm:t>
        <a:bodyPr/>
        <a:lstStyle/>
        <a:p>
          <a:r>
            <a:rPr lang="es-ES"/>
            <a:t>Reunir evidencia en tecnología y matemática. </a:t>
          </a:r>
        </a:p>
      </dgm:t>
    </dgm:pt>
    <dgm:pt modelId="{E73BE374-E70F-4434-B50E-D5046C0C3222}" type="parTrans" cxnId="{AF2FCBBB-ED70-4962-AFE8-0B32F437BDE5}">
      <dgm:prSet/>
      <dgm:spPr/>
      <dgm:t>
        <a:bodyPr/>
        <a:lstStyle/>
        <a:p>
          <a:endParaRPr lang="es-ES"/>
        </a:p>
      </dgm:t>
    </dgm:pt>
    <dgm:pt modelId="{5C83A2FA-9293-4232-9119-21ACE6A3F4D7}" type="sibTrans" cxnId="{AF2FCBBB-ED70-4962-AFE8-0B32F437BDE5}">
      <dgm:prSet/>
      <dgm:spPr/>
      <dgm:t>
        <a:bodyPr/>
        <a:lstStyle/>
        <a:p>
          <a:endParaRPr lang="es-ES"/>
        </a:p>
      </dgm:t>
    </dgm:pt>
    <dgm:pt modelId="{8F88B38B-E084-4225-9218-6D04AC7E09B5}">
      <dgm:prSet/>
      <dgm:spPr/>
      <dgm:t>
        <a:bodyPr/>
        <a:lstStyle/>
        <a:p>
          <a:r>
            <a:rPr lang="es-ES"/>
            <a:t>Hacer uso de investigaciones previas </a:t>
          </a:r>
        </a:p>
      </dgm:t>
    </dgm:pt>
    <dgm:pt modelId="{05D54DF6-0B97-456E-9923-50A04CAD99DC}" type="parTrans" cxnId="{21C8502F-14BB-4865-ABB5-45E04320E87D}">
      <dgm:prSet/>
      <dgm:spPr/>
      <dgm:t>
        <a:bodyPr/>
        <a:lstStyle/>
        <a:p>
          <a:endParaRPr lang="es-ES"/>
        </a:p>
      </dgm:t>
    </dgm:pt>
    <dgm:pt modelId="{682B844B-3BCE-4B3A-BFE5-499E56F193AF}" type="sibTrans" cxnId="{21C8502F-14BB-4865-ABB5-45E04320E87D}">
      <dgm:prSet/>
      <dgm:spPr/>
      <dgm:t>
        <a:bodyPr/>
        <a:lstStyle/>
        <a:p>
          <a:endParaRPr lang="es-ES"/>
        </a:p>
      </dgm:t>
    </dgm:pt>
    <dgm:pt modelId="{B00D0A60-60D1-4B2D-92C1-7DBAB5A99823}">
      <dgm:prSet/>
      <dgm:spPr/>
      <dgm:t>
        <a:bodyPr/>
        <a:lstStyle/>
        <a:p>
          <a:r>
            <a:rPr lang="es-ES"/>
            <a:t>Proponer una posible explicación</a:t>
          </a:r>
        </a:p>
      </dgm:t>
    </dgm:pt>
    <dgm:pt modelId="{8E5D560A-81D3-49C9-8B40-460441B5B505}" type="parTrans" cxnId="{F838070C-F7CE-432A-99BD-8A0032908271}">
      <dgm:prSet/>
      <dgm:spPr/>
      <dgm:t>
        <a:bodyPr/>
        <a:lstStyle/>
        <a:p>
          <a:endParaRPr lang="es-ES"/>
        </a:p>
      </dgm:t>
    </dgm:pt>
    <dgm:pt modelId="{616C1711-A524-49CD-BADA-BFC46BEFEF90}" type="sibTrans" cxnId="{F838070C-F7CE-432A-99BD-8A0032908271}">
      <dgm:prSet/>
      <dgm:spPr/>
      <dgm:t>
        <a:bodyPr/>
        <a:lstStyle/>
        <a:p>
          <a:endParaRPr lang="es-ES"/>
        </a:p>
      </dgm:t>
    </dgm:pt>
    <dgm:pt modelId="{0765381A-8B98-4D81-AC41-98D47238ED6C}">
      <dgm:prSet/>
      <dgm:spPr/>
      <dgm:t>
        <a:bodyPr/>
        <a:lstStyle/>
        <a:p>
          <a:r>
            <a:rPr lang="es-ES"/>
            <a:t>Publicar una explicación fundada en la evidencia</a:t>
          </a:r>
        </a:p>
      </dgm:t>
    </dgm:pt>
    <dgm:pt modelId="{D022615F-2C02-491F-ACC9-804ED69C346D}" type="parTrans" cxnId="{FFBAF35E-CC1A-4E86-81A1-FE35429FBA5D}">
      <dgm:prSet/>
      <dgm:spPr/>
      <dgm:t>
        <a:bodyPr/>
        <a:lstStyle/>
        <a:p>
          <a:endParaRPr lang="es-ES"/>
        </a:p>
      </dgm:t>
    </dgm:pt>
    <dgm:pt modelId="{C0F80674-DF04-4831-867E-B0139CF549A9}" type="sibTrans" cxnId="{FFBAF35E-CC1A-4E86-81A1-FE35429FBA5D}">
      <dgm:prSet/>
      <dgm:spPr/>
      <dgm:t>
        <a:bodyPr/>
        <a:lstStyle/>
        <a:p>
          <a:endParaRPr lang="es-ES"/>
        </a:p>
      </dgm:t>
    </dgm:pt>
    <dgm:pt modelId="{13B17E89-DA3A-4C39-B315-609FB69CE8D9}">
      <dgm:prSet/>
      <dgm:spPr/>
      <dgm:t>
        <a:bodyPr/>
        <a:lstStyle/>
        <a:p>
          <a:r>
            <a:rPr lang="es-ES" dirty="0"/>
            <a:t>Considerar nueva evidencia</a:t>
          </a:r>
        </a:p>
      </dgm:t>
    </dgm:pt>
    <dgm:pt modelId="{23DB804F-A703-4702-B065-0AE0C038C236}" type="parTrans" cxnId="{EF59CBF1-AF27-43DF-B3EF-3E7749612FD7}">
      <dgm:prSet/>
      <dgm:spPr/>
      <dgm:t>
        <a:bodyPr/>
        <a:lstStyle/>
        <a:p>
          <a:endParaRPr lang="es-ES"/>
        </a:p>
      </dgm:t>
    </dgm:pt>
    <dgm:pt modelId="{0DA200D3-A965-4174-8EC1-BC26753D3648}" type="sibTrans" cxnId="{EF59CBF1-AF27-43DF-B3EF-3E7749612FD7}">
      <dgm:prSet/>
      <dgm:spPr/>
      <dgm:t>
        <a:bodyPr/>
        <a:lstStyle/>
        <a:p>
          <a:endParaRPr lang="es-ES"/>
        </a:p>
      </dgm:t>
    </dgm:pt>
    <dgm:pt modelId="{7941F831-7F87-4B00-9EEC-E5D72FD4BA32}">
      <dgm:prSet/>
      <dgm:spPr/>
      <dgm:t>
        <a:bodyPr/>
        <a:lstStyle/>
        <a:p>
          <a:r>
            <a:rPr lang="es-ES"/>
            <a:t>Añadir nuevos datos a la explicación</a:t>
          </a:r>
        </a:p>
      </dgm:t>
    </dgm:pt>
    <dgm:pt modelId="{3C746259-CB3A-494E-87C8-9E47AE7E2535}" type="parTrans" cxnId="{C1B937B3-F916-43D2-A897-6F8F8AE827B2}">
      <dgm:prSet/>
      <dgm:spPr/>
      <dgm:t>
        <a:bodyPr/>
        <a:lstStyle/>
        <a:p>
          <a:endParaRPr lang="es-ES"/>
        </a:p>
      </dgm:t>
    </dgm:pt>
    <dgm:pt modelId="{71588AF6-5250-4E13-B3A1-FB60AB4690D4}" type="sibTrans" cxnId="{C1B937B3-F916-43D2-A897-6F8F8AE827B2}">
      <dgm:prSet/>
      <dgm:spPr/>
      <dgm:t>
        <a:bodyPr/>
        <a:lstStyle/>
        <a:p>
          <a:endParaRPr lang="es-ES"/>
        </a:p>
      </dgm:t>
    </dgm:pt>
    <dgm:pt modelId="{8CA2A421-14B7-4C9C-9380-0E549CDBAA8A}">
      <dgm:prSet/>
      <dgm:spPr/>
      <dgm:t>
        <a:bodyPr/>
        <a:lstStyle/>
        <a:p>
          <a:r>
            <a:rPr lang="es-ES"/>
            <a:t>Explicar y evidenciar factibilidad para políticas públicas</a:t>
          </a:r>
        </a:p>
      </dgm:t>
    </dgm:pt>
    <dgm:pt modelId="{A2E89C40-18F9-4410-A912-3452700EE57B}" type="parTrans" cxnId="{7A33C51A-808F-4F4B-A29C-266F343F97B2}">
      <dgm:prSet/>
      <dgm:spPr/>
      <dgm:t>
        <a:bodyPr/>
        <a:lstStyle/>
        <a:p>
          <a:endParaRPr lang="es-ES"/>
        </a:p>
      </dgm:t>
    </dgm:pt>
    <dgm:pt modelId="{283B5F0C-436B-4154-9D50-4E8F5ED67E82}" type="sibTrans" cxnId="{7A33C51A-808F-4F4B-A29C-266F343F97B2}">
      <dgm:prSet/>
      <dgm:spPr/>
      <dgm:t>
        <a:bodyPr/>
        <a:lstStyle/>
        <a:p>
          <a:endParaRPr lang="es-ES"/>
        </a:p>
      </dgm:t>
    </dgm:pt>
    <dgm:pt modelId="{6566F5DD-D835-4139-90D6-CC2A31686CA4}">
      <dgm:prSet/>
      <dgm:spPr/>
      <dgm:t>
        <a:bodyPr/>
        <a:lstStyle/>
        <a:p>
          <a:r>
            <a:rPr lang="es-MX" b="0" i="0" dirty="0"/>
            <a:t>La </a:t>
          </a:r>
          <a:r>
            <a:rPr lang="es-MX" b="1" i="0" dirty="0"/>
            <a:t>indagación científica</a:t>
          </a:r>
          <a:r>
            <a:rPr lang="es-MX" b="0" i="0" dirty="0"/>
            <a:t> se refiere a las diversas formas en las cuales los científicos abordan el conocimiento de la naturaleza y proponen explicaciones basadas en las pruebas derivadas de su trabajo</a:t>
          </a:r>
          <a:endParaRPr lang="es-ES" dirty="0"/>
        </a:p>
      </dgm:t>
    </dgm:pt>
    <dgm:pt modelId="{A64D4571-CA0F-4069-B3C3-B7E8D08D622C}" type="parTrans" cxnId="{AF4B6E66-DF04-4C8A-B1EF-C21E16850C79}">
      <dgm:prSet/>
      <dgm:spPr/>
      <dgm:t>
        <a:bodyPr/>
        <a:lstStyle/>
        <a:p>
          <a:endParaRPr lang="es-ES"/>
        </a:p>
      </dgm:t>
    </dgm:pt>
    <dgm:pt modelId="{BB19E907-33D6-4148-952B-97D473975FCD}" type="sibTrans" cxnId="{AF4B6E66-DF04-4C8A-B1EF-C21E16850C79}">
      <dgm:prSet/>
      <dgm:spPr/>
      <dgm:t>
        <a:bodyPr/>
        <a:lstStyle/>
        <a:p>
          <a:endParaRPr lang="es-ES"/>
        </a:p>
      </dgm:t>
    </dgm:pt>
    <dgm:pt modelId="{178D783C-EB7C-404D-B6EF-88EB9D273D0B}">
      <dgm:prSet/>
      <dgm:spPr/>
      <dgm:t>
        <a:bodyPr/>
        <a:lstStyle/>
        <a:p>
          <a:r>
            <a:rPr lang="es-MX" b="0" i="0"/>
            <a:t>El </a:t>
          </a:r>
          <a:r>
            <a:rPr lang="es-MX" b="1" i="0"/>
            <a:t>conocimiento</a:t>
          </a:r>
          <a:r>
            <a:rPr lang="es-MX" b="0" i="0"/>
            <a:t> previo es la información que el individuo tiene almacenada en su memoria, debido a sus experiencias pasadas.</a:t>
          </a:r>
          <a:endParaRPr lang="es-ES"/>
        </a:p>
      </dgm:t>
    </dgm:pt>
    <dgm:pt modelId="{9261B12E-9ED0-43DD-8339-66567DC64633}" type="parTrans" cxnId="{CA7F8CBB-6F8F-4A84-B583-7D51D1CC0B33}">
      <dgm:prSet/>
      <dgm:spPr/>
      <dgm:t>
        <a:bodyPr/>
        <a:lstStyle/>
        <a:p>
          <a:endParaRPr lang="es-ES"/>
        </a:p>
      </dgm:t>
    </dgm:pt>
    <dgm:pt modelId="{E8477B14-882D-480C-8CD0-338A618EEDEA}" type="sibTrans" cxnId="{CA7F8CBB-6F8F-4A84-B583-7D51D1CC0B33}">
      <dgm:prSet/>
      <dgm:spPr/>
      <dgm:t>
        <a:bodyPr/>
        <a:lstStyle/>
        <a:p>
          <a:endParaRPr lang="es-ES"/>
        </a:p>
      </dgm:t>
    </dgm:pt>
    <dgm:pt modelId="{DC7666EE-A92D-4057-B78B-73B89A1F30CD}">
      <dgm:prSet/>
      <dgm:spPr/>
      <dgm:t>
        <a:bodyPr/>
        <a:lstStyle/>
        <a:p>
          <a:r>
            <a:rPr lang="es-ES"/>
            <a:t>Cuando se define una problemática es necesario  a partir de la evidencia reunida proponer soluciones.</a:t>
          </a:r>
        </a:p>
      </dgm:t>
    </dgm:pt>
    <dgm:pt modelId="{2BCA68DC-B773-4BF0-B8A8-EFDAD8D8479E}" type="parTrans" cxnId="{25B79F00-E9E4-4334-BB45-8A60D053F57B}">
      <dgm:prSet/>
      <dgm:spPr/>
      <dgm:t>
        <a:bodyPr/>
        <a:lstStyle/>
        <a:p>
          <a:endParaRPr lang="es-ES"/>
        </a:p>
      </dgm:t>
    </dgm:pt>
    <dgm:pt modelId="{F7BA2DF1-2A14-4E70-92E2-00CF24801760}" type="sibTrans" cxnId="{25B79F00-E9E4-4334-BB45-8A60D053F57B}">
      <dgm:prSet/>
      <dgm:spPr/>
      <dgm:t>
        <a:bodyPr/>
        <a:lstStyle/>
        <a:p>
          <a:endParaRPr lang="es-ES"/>
        </a:p>
      </dgm:t>
    </dgm:pt>
    <dgm:pt modelId="{852B6249-3B6D-4E3E-A3BD-850C23C68339}">
      <dgm:prSet/>
      <dgm:spPr/>
      <dgm:t>
        <a:bodyPr/>
        <a:lstStyle/>
        <a:p>
          <a:r>
            <a:rPr lang="es-ES"/>
            <a:t>Con la investigación realizada es necesario publicar y evidenciar resultados para la comunidad científica en general.</a:t>
          </a:r>
        </a:p>
      </dgm:t>
    </dgm:pt>
    <dgm:pt modelId="{CCF5787E-EC87-4A28-BA3A-08791725BBE0}" type="parTrans" cxnId="{685C9934-2410-4570-AF9F-5BF5EEAAF1AB}">
      <dgm:prSet/>
      <dgm:spPr/>
      <dgm:t>
        <a:bodyPr/>
        <a:lstStyle/>
        <a:p>
          <a:endParaRPr lang="es-ES"/>
        </a:p>
      </dgm:t>
    </dgm:pt>
    <dgm:pt modelId="{5FD809C6-F666-4AFB-9D7C-3A143F22A4E8}" type="sibTrans" cxnId="{685C9934-2410-4570-AF9F-5BF5EEAAF1AB}">
      <dgm:prSet/>
      <dgm:spPr/>
      <dgm:t>
        <a:bodyPr/>
        <a:lstStyle/>
        <a:p>
          <a:endParaRPr lang="es-ES"/>
        </a:p>
      </dgm:t>
    </dgm:pt>
    <dgm:pt modelId="{FFBF8AE7-4FF1-4884-A4CA-9BD32D024DFB}">
      <dgm:prSet/>
      <dgm:spPr/>
      <dgm:t>
        <a:bodyPr/>
        <a:lstStyle/>
        <a:p>
          <a:r>
            <a:rPr lang="es-ES"/>
            <a:t>Siempre es necesario tener nuevas muestras certeras y verificadas para favorecer y enriquecer la investigación.</a:t>
          </a:r>
        </a:p>
      </dgm:t>
    </dgm:pt>
    <dgm:pt modelId="{F586CD87-17FB-4DA9-9216-7B106A023028}" type="parTrans" cxnId="{1A993F66-BC66-41DE-BCCC-5E66275A26C6}">
      <dgm:prSet/>
      <dgm:spPr/>
      <dgm:t>
        <a:bodyPr/>
        <a:lstStyle/>
        <a:p>
          <a:endParaRPr lang="es-ES"/>
        </a:p>
      </dgm:t>
    </dgm:pt>
    <dgm:pt modelId="{9EB9AB35-4CCC-418D-B21E-FB5F958CCAE8}" type="sibTrans" cxnId="{1A993F66-BC66-41DE-BCCC-5E66275A26C6}">
      <dgm:prSet/>
      <dgm:spPr/>
      <dgm:t>
        <a:bodyPr/>
        <a:lstStyle/>
        <a:p>
          <a:endParaRPr lang="es-ES"/>
        </a:p>
      </dgm:t>
    </dgm:pt>
    <dgm:pt modelId="{C3B67BF5-C034-476F-8DC4-4D337CAA1F2C}">
      <dgm:prSet/>
      <dgm:spPr/>
      <dgm:t>
        <a:bodyPr/>
        <a:lstStyle/>
        <a:p>
          <a:r>
            <a:rPr lang="es-ES"/>
            <a:t>Las grandes investigaciones suelen terminar beneficiando a las grandes masas pues estas suelen dar soluciones para grandes problemáticas. </a:t>
          </a:r>
        </a:p>
      </dgm:t>
    </dgm:pt>
    <dgm:pt modelId="{63542543-26C7-4C2C-80AD-6EC63C9D7131}" type="parTrans" cxnId="{3955BCA9-E3BB-4244-B037-1DDD70EC223D}">
      <dgm:prSet/>
      <dgm:spPr/>
      <dgm:t>
        <a:bodyPr/>
        <a:lstStyle/>
        <a:p>
          <a:endParaRPr lang="es-ES"/>
        </a:p>
      </dgm:t>
    </dgm:pt>
    <dgm:pt modelId="{4CD38867-D34E-4F33-9FEC-76675B86A6B8}" type="sibTrans" cxnId="{3955BCA9-E3BB-4244-B037-1DDD70EC223D}">
      <dgm:prSet/>
      <dgm:spPr/>
      <dgm:t>
        <a:bodyPr/>
        <a:lstStyle/>
        <a:p>
          <a:endParaRPr lang="es-ES"/>
        </a:p>
      </dgm:t>
    </dgm:pt>
    <dgm:pt modelId="{AB3CAE91-6AB2-4C96-A649-D61664CA71D4}" type="pres">
      <dgm:prSet presAssocID="{056D9B2F-7C5A-46E4-81A3-129D1AC8EF47}" presName="Name0" presStyleCnt="0">
        <dgm:presLayoutVars>
          <dgm:dir/>
          <dgm:animLvl val="lvl"/>
          <dgm:resizeHandles/>
        </dgm:presLayoutVars>
      </dgm:prSet>
      <dgm:spPr/>
    </dgm:pt>
    <dgm:pt modelId="{87EE3983-B2AE-4127-99F3-7E3036F4F9CC}" type="pres">
      <dgm:prSet presAssocID="{6B293FCC-53B7-4123-A1AD-1B126CB34953}" presName="linNode" presStyleCnt="0"/>
      <dgm:spPr/>
    </dgm:pt>
    <dgm:pt modelId="{82EEB1C5-0EFD-4B4E-907E-C2157C97F18B}" type="pres">
      <dgm:prSet presAssocID="{6B293FCC-53B7-4123-A1AD-1B126CB34953}" presName="parentShp" presStyleLbl="node1" presStyleIdx="0" presStyleCnt="9">
        <dgm:presLayoutVars>
          <dgm:bulletEnabled val="1"/>
        </dgm:presLayoutVars>
      </dgm:prSet>
      <dgm:spPr/>
    </dgm:pt>
    <dgm:pt modelId="{9919126F-F7B2-41CA-B520-F6B1AAE6D85E}" type="pres">
      <dgm:prSet presAssocID="{6B293FCC-53B7-4123-A1AD-1B126CB34953}" presName="childShp" presStyleLbl="bgAccFollowNode1" presStyleIdx="0" presStyleCnt="9">
        <dgm:presLayoutVars>
          <dgm:bulletEnabled val="1"/>
        </dgm:presLayoutVars>
      </dgm:prSet>
      <dgm:spPr/>
    </dgm:pt>
    <dgm:pt modelId="{DAE0666C-3751-4760-8072-021868E4F55C}" type="pres">
      <dgm:prSet presAssocID="{F44EFF00-6807-4C58-B729-810A07150190}" presName="spacing" presStyleCnt="0"/>
      <dgm:spPr/>
    </dgm:pt>
    <dgm:pt modelId="{78294B81-3B36-4F5E-9BC1-235797D52337}" type="pres">
      <dgm:prSet presAssocID="{31DAD743-BA81-4DF5-91BA-856846B7F961}" presName="linNode" presStyleCnt="0"/>
      <dgm:spPr/>
    </dgm:pt>
    <dgm:pt modelId="{CA0048DB-6C84-4AB0-A447-6FD8576AF3E7}" type="pres">
      <dgm:prSet presAssocID="{31DAD743-BA81-4DF5-91BA-856846B7F961}" presName="parentShp" presStyleLbl="node1" presStyleIdx="1" presStyleCnt="9">
        <dgm:presLayoutVars>
          <dgm:bulletEnabled val="1"/>
        </dgm:presLayoutVars>
      </dgm:prSet>
      <dgm:spPr/>
    </dgm:pt>
    <dgm:pt modelId="{396BCD5C-1965-4A1D-81D7-C73FAE96163B}" type="pres">
      <dgm:prSet presAssocID="{31DAD743-BA81-4DF5-91BA-856846B7F961}" presName="childShp" presStyleLbl="bgAccFollowNode1" presStyleIdx="1" presStyleCnt="9">
        <dgm:presLayoutVars>
          <dgm:bulletEnabled val="1"/>
        </dgm:presLayoutVars>
      </dgm:prSet>
      <dgm:spPr/>
    </dgm:pt>
    <dgm:pt modelId="{8085BC8C-299C-422E-86CE-2E9A12BE31DE}" type="pres">
      <dgm:prSet presAssocID="{0628F488-3944-4D8E-A835-7F0855385BE9}" presName="spacing" presStyleCnt="0"/>
      <dgm:spPr/>
    </dgm:pt>
    <dgm:pt modelId="{2E3BE4BF-33F1-466B-B915-4986F8A55C0E}" type="pres">
      <dgm:prSet presAssocID="{0909B9F9-49D2-473B-8D6C-0FA96927F9E9}" presName="linNode" presStyleCnt="0"/>
      <dgm:spPr/>
    </dgm:pt>
    <dgm:pt modelId="{B94D6279-664A-430C-97F7-4D5B186DBF83}" type="pres">
      <dgm:prSet presAssocID="{0909B9F9-49D2-473B-8D6C-0FA96927F9E9}" presName="parentShp" presStyleLbl="node1" presStyleIdx="2" presStyleCnt="9">
        <dgm:presLayoutVars>
          <dgm:bulletEnabled val="1"/>
        </dgm:presLayoutVars>
      </dgm:prSet>
      <dgm:spPr/>
    </dgm:pt>
    <dgm:pt modelId="{88552043-3CC2-4126-838F-4EB25B0C37EF}" type="pres">
      <dgm:prSet presAssocID="{0909B9F9-49D2-473B-8D6C-0FA96927F9E9}" presName="childShp" presStyleLbl="bgAccFollowNode1" presStyleIdx="2" presStyleCnt="9">
        <dgm:presLayoutVars>
          <dgm:bulletEnabled val="1"/>
        </dgm:presLayoutVars>
      </dgm:prSet>
      <dgm:spPr/>
    </dgm:pt>
    <dgm:pt modelId="{60DEAC03-259F-4A13-A668-D02DFAD279F8}" type="pres">
      <dgm:prSet presAssocID="{5C83A2FA-9293-4232-9119-21ACE6A3F4D7}" presName="spacing" presStyleCnt="0"/>
      <dgm:spPr/>
    </dgm:pt>
    <dgm:pt modelId="{C4D7BC9A-D2AC-49A3-B9DF-638E921936E5}" type="pres">
      <dgm:prSet presAssocID="{8F88B38B-E084-4225-9218-6D04AC7E09B5}" presName="linNode" presStyleCnt="0"/>
      <dgm:spPr/>
    </dgm:pt>
    <dgm:pt modelId="{161AEC69-8B7A-415D-914F-7D6ECA41CA41}" type="pres">
      <dgm:prSet presAssocID="{8F88B38B-E084-4225-9218-6D04AC7E09B5}" presName="parentShp" presStyleLbl="node1" presStyleIdx="3" presStyleCnt="9">
        <dgm:presLayoutVars>
          <dgm:bulletEnabled val="1"/>
        </dgm:presLayoutVars>
      </dgm:prSet>
      <dgm:spPr/>
    </dgm:pt>
    <dgm:pt modelId="{F780AE6D-6663-42A3-9968-68ADFC9A930B}" type="pres">
      <dgm:prSet presAssocID="{8F88B38B-E084-4225-9218-6D04AC7E09B5}" presName="childShp" presStyleLbl="bgAccFollowNode1" presStyleIdx="3" presStyleCnt="9">
        <dgm:presLayoutVars>
          <dgm:bulletEnabled val="1"/>
        </dgm:presLayoutVars>
      </dgm:prSet>
      <dgm:spPr/>
    </dgm:pt>
    <dgm:pt modelId="{34D4E946-50ED-486D-AB5E-F3997A830B33}" type="pres">
      <dgm:prSet presAssocID="{682B844B-3BCE-4B3A-BFE5-499E56F193AF}" presName="spacing" presStyleCnt="0"/>
      <dgm:spPr/>
    </dgm:pt>
    <dgm:pt modelId="{3E3DE367-2660-4E68-AE55-65A3CB4F8530}" type="pres">
      <dgm:prSet presAssocID="{B00D0A60-60D1-4B2D-92C1-7DBAB5A99823}" presName="linNode" presStyleCnt="0"/>
      <dgm:spPr/>
    </dgm:pt>
    <dgm:pt modelId="{3FC606BA-F5EB-418B-A621-D22AB0268649}" type="pres">
      <dgm:prSet presAssocID="{B00D0A60-60D1-4B2D-92C1-7DBAB5A99823}" presName="parentShp" presStyleLbl="node1" presStyleIdx="4" presStyleCnt="9">
        <dgm:presLayoutVars>
          <dgm:bulletEnabled val="1"/>
        </dgm:presLayoutVars>
      </dgm:prSet>
      <dgm:spPr/>
    </dgm:pt>
    <dgm:pt modelId="{5CA8AE8B-FECC-4EE6-9C59-35E26465A201}" type="pres">
      <dgm:prSet presAssocID="{B00D0A60-60D1-4B2D-92C1-7DBAB5A99823}" presName="childShp" presStyleLbl="bgAccFollowNode1" presStyleIdx="4" presStyleCnt="9">
        <dgm:presLayoutVars>
          <dgm:bulletEnabled val="1"/>
        </dgm:presLayoutVars>
      </dgm:prSet>
      <dgm:spPr/>
    </dgm:pt>
    <dgm:pt modelId="{D8D4A553-D753-4AD0-ACA1-1F86AC3E9E72}" type="pres">
      <dgm:prSet presAssocID="{616C1711-A524-49CD-BADA-BFC46BEFEF90}" presName="spacing" presStyleCnt="0"/>
      <dgm:spPr/>
    </dgm:pt>
    <dgm:pt modelId="{28D72D56-FC35-431C-97B8-F64FECAA3BA5}" type="pres">
      <dgm:prSet presAssocID="{0765381A-8B98-4D81-AC41-98D47238ED6C}" presName="linNode" presStyleCnt="0"/>
      <dgm:spPr/>
    </dgm:pt>
    <dgm:pt modelId="{F8438427-89DF-43D0-A2A1-FC463FFB79E6}" type="pres">
      <dgm:prSet presAssocID="{0765381A-8B98-4D81-AC41-98D47238ED6C}" presName="parentShp" presStyleLbl="node1" presStyleIdx="5" presStyleCnt="9">
        <dgm:presLayoutVars>
          <dgm:bulletEnabled val="1"/>
        </dgm:presLayoutVars>
      </dgm:prSet>
      <dgm:spPr/>
    </dgm:pt>
    <dgm:pt modelId="{63BB0A90-8D2E-4CAB-9579-992D951D73EB}" type="pres">
      <dgm:prSet presAssocID="{0765381A-8B98-4D81-AC41-98D47238ED6C}" presName="childShp" presStyleLbl="bgAccFollowNode1" presStyleIdx="5" presStyleCnt="9">
        <dgm:presLayoutVars>
          <dgm:bulletEnabled val="1"/>
        </dgm:presLayoutVars>
      </dgm:prSet>
      <dgm:spPr/>
    </dgm:pt>
    <dgm:pt modelId="{1EFBD99A-6A65-4818-80D7-941F8351BEBA}" type="pres">
      <dgm:prSet presAssocID="{C0F80674-DF04-4831-867E-B0139CF549A9}" presName="spacing" presStyleCnt="0"/>
      <dgm:spPr/>
    </dgm:pt>
    <dgm:pt modelId="{5EFC136C-4F67-4A8C-A5DA-00E28F1B69B8}" type="pres">
      <dgm:prSet presAssocID="{13B17E89-DA3A-4C39-B315-609FB69CE8D9}" presName="linNode" presStyleCnt="0"/>
      <dgm:spPr/>
    </dgm:pt>
    <dgm:pt modelId="{9360EBBC-75CD-4F45-BAC4-41B909796156}" type="pres">
      <dgm:prSet presAssocID="{13B17E89-DA3A-4C39-B315-609FB69CE8D9}" presName="parentShp" presStyleLbl="node1" presStyleIdx="6" presStyleCnt="9">
        <dgm:presLayoutVars>
          <dgm:bulletEnabled val="1"/>
        </dgm:presLayoutVars>
      </dgm:prSet>
      <dgm:spPr/>
    </dgm:pt>
    <dgm:pt modelId="{AD033AF3-8010-4CF0-B085-B863E31B14A1}" type="pres">
      <dgm:prSet presAssocID="{13B17E89-DA3A-4C39-B315-609FB69CE8D9}" presName="childShp" presStyleLbl="bgAccFollowNode1" presStyleIdx="6" presStyleCnt="9">
        <dgm:presLayoutVars>
          <dgm:bulletEnabled val="1"/>
        </dgm:presLayoutVars>
      </dgm:prSet>
      <dgm:spPr/>
    </dgm:pt>
    <dgm:pt modelId="{EB28CF92-928C-46C1-B79A-DB7E7007369C}" type="pres">
      <dgm:prSet presAssocID="{0DA200D3-A965-4174-8EC1-BC26753D3648}" presName="spacing" presStyleCnt="0"/>
      <dgm:spPr/>
    </dgm:pt>
    <dgm:pt modelId="{4446748A-838C-475A-B275-342C17CE3713}" type="pres">
      <dgm:prSet presAssocID="{7941F831-7F87-4B00-9EEC-E5D72FD4BA32}" presName="linNode" presStyleCnt="0"/>
      <dgm:spPr/>
    </dgm:pt>
    <dgm:pt modelId="{35948D96-07EE-447E-968D-A8156D0FCB60}" type="pres">
      <dgm:prSet presAssocID="{7941F831-7F87-4B00-9EEC-E5D72FD4BA32}" presName="parentShp" presStyleLbl="node1" presStyleIdx="7" presStyleCnt="9">
        <dgm:presLayoutVars>
          <dgm:bulletEnabled val="1"/>
        </dgm:presLayoutVars>
      </dgm:prSet>
      <dgm:spPr/>
    </dgm:pt>
    <dgm:pt modelId="{C41832EA-E79B-4B6C-9B1C-20DC54DB3B24}" type="pres">
      <dgm:prSet presAssocID="{7941F831-7F87-4B00-9EEC-E5D72FD4BA32}" presName="childShp" presStyleLbl="bgAccFollowNode1" presStyleIdx="7" presStyleCnt="9">
        <dgm:presLayoutVars>
          <dgm:bulletEnabled val="1"/>
        </dgm:presLayoutVars>
      </dgm:prSet>
      <dgm:spPr/>
    </dgm:pt>
    <dgm:pt modelId="{22824FAA-0FA5-4E2A-BFCA-C0F0489E4283}" type="pres">
      <dgm:prSet presAssocID="{71588AF6-5250-4E13-B3A1-FB60AB4690D4}" presName="spacing" presStyleCnt="0"/>
      <dgm:spPr/>
    </dgm:pt>
    <dgm:pt modelId="{A6F846ED-DC8C-4493-BB3A-82B9C645E131}" type="pres">
      <dgm:prSet presAssocID="{8CA2A421-14B7-4C9C-9380-0E549CDBAA8A}" presName="linNode" presStyleCnt="0"/>
      <dgm:spPr/>
    </dgm:pt>
    <dgm:pt modelId="{5A29229F-7FDF-43A6-ACE1-C0B596CB0A55}" type="pres">
      <dgm:prSet presAssocID="{8CA2A421-14B7-4C9C-9380-0E549CDBAA8A}" presName="parentShp" presStyleLbl="node1" presStyleIdx="8" presStyleCnt="9">
        <dgm:presLayoutVars>
          <dgm:bulletEnabled val="1"/>
        </dgm:presLayoutVars>
      </dgm:prSet>
      <dgm:spPr/>
    </dgm:pt>
    <dgm:pt modelId="{5A4AF72F-6EDD-4A78-A53C-B938D2E56D70}" type="pres">
      <dgm:prSet presAssocID="{8CA2A421-14B7-4C9C-9380-0E549CDBAA8A}" presName="childShp" presStyleLbl="bgAccFollowNode1" presStyleIdx="8" presStyleCnt="9">
        <dgm:presLayoutVars>
          <dgm:bulletEnabled val="1"/>
        </dgm:presLayoutVars>
      </dgm:prSet>
      <dgm:spPr/>
    </dgm:pt>
  </dgm:ptLst>
  <dgm:cxnLst>
    <dgm:cxn modelId="{25B79F00-E9E4-4334-BB45-8A60D053F57B}" srcId="{B00D0A60-60D1-4B2D-92C1-7DBAB5A99823}" destId="{DC7666EE-A92D-4057-B78B-73B89A1F30CD}" srcOrd="0" destOrd="0" parTransId="{2BCA68DC-B773-4BF0-B8A8-EFDAD8D8479E}" sibTransId="{F7BA2DF1-2A14-4E70-92E2-00CF24801760}"/>
    <dgm:cxn modelId="{5138BB0A-9A67-4DF4-87EC-43A739574C7B}" type="presOf" srcId="{6566F5DD-D835-4139-90D6-CC2A31686CA4}" destId="{9919126F-F7B2-41CA-B520-F6B1AAE6D85E}" srcOrd="0" destOrd="0" presId="urn:microsoft.com/office/officeart/2005/8/layout/vList6"/>
    <dgm:cxn modelId="{F838070C-F7CE-432A-99BD-8A0032908271}" srcId="{056D9B2F-7C5A-46E4-81A3-129D1AC8EF47}" destId="{B00D0A60-60D1-4B2D-92C1-7DBAB5A99823}" srcOrd="4" destOrd="0" parTransId="{8E5D560A-81D3-49C9-8B40-460441B5B505}" sibTransId="{616C1711-A524-49CD-BADA-BFC46BEFEF90}"/>
    <dgm:cxn modelId="{7A33C51A-808F-4F4B-A29C-266F343F97B2}" srcId="{056D9B2F-7C5A-46E4-81A3-129D1AC8EF47}" destId="{8CA2A421-14B7-4C9C-9380-0E549CDBAA8A}" srcOrd="8" destOrd="0" parTransId="{A2E89C40-18F9-4410-A912-3452700EE57B}" sibTransId="{283B5F0C-436B-4154-9D50-4E8F5ED67E82}"/>
    <dgm:cxn modelId="{3A6DD81A-818F-478B-BC09-9FCDBFFA44AF}" type="presOf" srcId="{8F88B38B-E084-4225-9218-6D04AC7E09B5}" destId="{161AEC69-8B7A-415D-914F-7D6ECA41CA41}" srcOrd="0" destOrd="0" presId="urn:microsoft.com/office/officeart/2005/8/layout/vList6"/>
    <dgm:cxn modelId="{A3EEEF24-F8CB-469B-971D-8166B42B3E99}" type="presOf" srcId="{6B293FCC-53B7-4123-A1AD-1B126CB34953}" destId="{82EEB1C5-0EFD-4B4E-907E-C2157C97F18B}" srcOrd="0" destOrd="0" presId="urn:microsoft.com/office/officeart/2005/8/layout/vList6"/>
    <dgm:cxn modelId="{BF800829-4783-4B51-B587-83ED673344E2}" srcId="{056D9B2F-7C5A-46E4-81A3-129D1AC8EF47}" destId="{31DAD743-BA81-4DF5-91BA-856846B7F961}" srcOrd="1" destOrd="0" parTransId="{D14D82BC-ED82-4AA4-A9D2-0E9F19A46CBD}" sibTransId="{0628F488-3944-4D8E-A835-7F0855385BE9}"/>
    <dgm:cxn modelId="{21C8502F-14BB-4865-ABB5-45E04320E87D}" srcId="{056D9B2F-7C5A-46E4-81A3-129D1AC8EF47}" destId="{8F88B38B-E084-4225-9218-6D04AC7E09B5}" srcOrd="3" destOrd="0" parTransId="{05D54DF6-0B97-456E-9923-50A04CAD99DC}" sibTransId="{682B844B-3BCE-4B3A-BFE5-499E56F193AF}"/>
    <dgm:cxn modelId="{685C9934-2410-4570-AF9F-5BF5EEAAF1AB}" srcId="{0765381A-8B98-4D81-AC41-98D47238ED6C}" destId="{852B6249-3B6D-4E3E-A3BD-850C23C68339}" srcOrd="0" destOrd="0" parTransId="{CCF5787E-EC87-4A28-BA3A-08791725BBE0}" sibTransId="{5FD809C6-F666-4AFB-9D7C-3A143F22A4E8}"/>
    <dgm:cxn modelId="{C950E556-C432-450B-8A0F-942033861AB5}" type="presOf" srcId="{DC7666EE-A92D-4057-B78B-73B89A1F30CD}" destId="{5CA8AE8B-FECC-4EE6-9C59-35E26465A201}" srcOrd="0" destOrd="0" presId="urn:microsoft.com/office/officeart/2005/8/layout/vList6"/>
    <dgm:cxn modelId="{332DF757-F251-4536-ADBE-D4C0845DA46D}" type="presOf" srcId="{056D9B2F-7C5A-46E4-81A3-129D1AC8EF47}" destId="{AB3CAE91-6AB2-4C96-A649-D61664CA71D4}" srcOrd="0" destOrd="0" presId="urn:microsoft.com/office/officeart/2005/8/layout/vList6"/>
    <dgm:cxn modelId="{7177BE58-5CA6-4DA5-A698-AF2FEEF91DF4}" type="presOf" srcId="{7941F831-7F87-4B00-9EEC-E5D72FD4BA32}" destId="{35948D96-07EE-447E-968D-A8156D0FCB60}" srcOrd="0" destOrd="0" presId="urn:microsoft.com/office/officeart/2005/8/layout/vList6"/>
    <dgm:cxn modelId="{2585D05B-1DA3-46DD-B938-18A4754485A5}" type="presOf" srcId="{FFBF8AE7-4FF1-4884-A4CA-9BD32D024DFB}" destId="{AD033AF3-8010-4CF0-B085-B863E31B14A1}" srcOrd="0" destOrd="0" presId="urn:microsoft.com/office/officeart/2005/8/layout/vList6"/>
    <dgm:cxn modelId="{FFBAF35E-CC1A-4E86-81A1-FE35429FBA5D}" srcId="{056D9B2F-7C5A-46E4-81A3-129D1AC8EF47}" destId="{0765381A-8B98-4D81-AC41-98D47238ED6C}" srcOrd="5" destOrd="0" parTransId="{D022615F-2C02-491F-ACC9-804ED69C346D}" sibTransId="{C0F80674-DF04-4831-867E-B0139CF549A9}"/>
    <dgm:cxn modelId="{74A8C960-A658-443D-AEAA-D0120C8A1CF6}" type="presOf" srcId="{13B17E89-DA3A-4C39-B315-609FB69CE8D9}" destId="{9360EBBC-75CD-4F45-BAC4-41B909796156}" srcOrd="0" destOrd="0" presId="urn:microsoft.com/office/officeart/2005/8/layout/vList6"/>
    <dgm:cxn modelId="{FFDBEE61-1EAF-4390-8F9A-78B20A3C284C}" type="presOf" srcId="{0765381A-8B98-4D81-AC41-98D47238ED6C}" destId="{F8438427-89DF-43D0-A2A1-FC463FFB79E6}" srcOrd="0" destOrd="0" presId="urn:microsoft.com/office/officeart/2005/8/layout/vList6"/>
    <dgm:cxn modelId="{1A993F66-BC66-41DE-BCCC-5E66275A26C6}" srcId="{13B17E89-DA3A-4C39-B315-609FB69CE8D9}" destId="{FFBF8AE7-4FF1-4884-A4CA-9BD32D024DFB}" srcOrd="0" destOrd="0" parTransId="{F586CD87-17FB-4DA9-9216-7B106A023028}" sibTransId="{9EB9AB35-4CCC-418D-B21E-FB5F958CCAE8}"/>
    <dgm:cxn modelId="{87BD4366-9244-432D-A1CE-EA3DAA99018E}" type="presOf" srcId="{178D783C-EB7C-404D-B6EF-88EB9D273D0B}" destId="{396BCD5C-1965-4A1D-81D7-C73FAE96163B}" srcOrd="0" destOrd="0" presId="urn:microsoft.com/office/officeart/2005/8/layout/vList6"/>
    <dgm:cxn modelId="{AF4B6E66-DF04-4C8A-B1EF-C21E16850C79}" srcId="{6B293FCC-53B7-4123-A1AD-1B126CB34953}" destId="{6566F5DD-D835-4139-90D6-CC2A31686CA4}" srcOrd="0" destOrd="0" parTransId="{A64D4571-CA0F-4069-B3C3-B7E8D08D622C}" sibTransId="{BB19E907-33D6-4148-952B-97D473975FCD}"/>
    <dgm:cxn modelId="{5C5D6E68-45A9-4D56-B24A-5E181DD4BCBF}" type="presOf" srcId="{B00D0A60-60D1-4B2D-92C1-7DBAB5A99823}" destId="{3FC606BA-F5EB-418B-A621-D22AB0268649}" srcOrd="0" destOrd="0" presId="urn:microsoft.com/office/officeart/2005/8/layout/vList6"/>
    <dgm:cxn modelId="{62DE7B89-9CE7-44B9-93CA-F3D0B4319105}" type="presOf" srcId="{31DAD743-BA81-4DF5-91BA-856846B7F961}" destId="{CA0048DB-6C84-4AB0-A447-6FD8576AF3E7}" srcOrd="0" destOrd="0" presId="urn:microsoft.com/office/officeart/2005/8/layout/vList6"/>
    <dgm:cxn modelId="{38A8A38E-B398-48D4-9109-06BE6A888A32}" srcId="{056D9B2F-7C5A-46E4-81A3-129D1AC8EF47}" destId="{6B293FCC-53B7-4123-A1AD-1B126CB34953}" srcOrd="0" destOrd="0" parTransId="{F48D7937-538B-4766-A8AD-A1BE311DC7F8}" sibTransId="{F44EFF00-6807-4C58-B729-810A07150190}"/>
    <dgm:cxn modelId="{3955BCA9-E3BB-4244-B037-1DDD70EC223D}" srcId="{8CA2A421-14B7-4C9C-9380-0E549CDBAA8A}" destId="{C3B67BF5-C034-476F-8DC4-4D337CAA1F2C}" srcOrd="0" destOrd="0" parTransId="{63542543-26C7-4C2C-80AD-6EC63C9D7131}" sibTransId="{4CD38867-D34E-4F33-9FEC-76675B86A6B8}"/>
    <dgm:cxn modelId="{C1B937B3-F916-43D2-A897-6F8F8AE827B2}" srcId="{056D9B2F-7C5A-46E4-81A3-129D1AC8EF47}" destId="{7941F831-7F87-4B00-9EEC-E5D72FD4BA32}" srcOrd="7" destOrd="0" parTransId="{3C746259-CB3A-494E-87C8-9E47AE7E2535}" sibTransId="{71588AF6-5250-4E13-B3A1-FB60AB4690D4}"/>
    <dgm:cxn modelId="{29942AB7-0772-4AC3-85D1-327891A92627}" type="presOf" srcId="{8CA2A421-14B7-4C9C-9380-0E549CDBAA8A}" destId="{5A29229F-7FDF-43A6-ACE1-C0B596CB0A55}" srcOrd="0" destOrd="0" presId="urn:microsoft.com/office/officeart/2005/8/layout/vList6"/>
    <dgm:cxn modelId="{CA7F8CBB-6F8F-4A84-B583-7D51D1CC0B33}" srcId="{31DAD743-BA81-4DF5-91BA-856846B7F961}" destId="{178D783C-EB7C-404D-B6EF-88EB9D273D0B}" srcOrd="0" destOrd="0" parTransId="{9261B12E-9ED0-43DD-8339-66567DC64633}" sibTransId="{E8477B14-882D-480C-8CD0-338A618EEDEA}"/>
    <dgm:cxn modelId="{AF2FCBBB-ED70-4962-AFE8-0B32F437BDE5}" srcId="{056D9B2F-7C5A-46E4-81A3-129D1AC8EF47}" destId="{0909B9F9-49D2-473B-8D6C-0FA96927F9E9}" srcOrd="2" destOrd="0" parTransId="{E73BE374-E70F-4434-B50E-D5046C0C3222}" sibTransId="{5C83A2FA-9293-4232-9119-21ACE6A3F4D7}"/>
    <dgm:cxn modelId="{0BAD14C1-F120-4407-A02E-25AA9DD48FA8}" type="presOf" srcId="{C3B67BF5-C034-476F-8DC4-4D337CAA1F2C}" destId="{5A4AF72F-6EDD-4A78-A53C-B938D2E56D70}" srcOrd="0" destOrd="0" presId="urn:microsoft.com/office/officeart/2005/8/layout/vList6"/>
    <dgm:cxn modelId="{DA9E70D2-2661-4C58-A93A-74C396654D31}" type="presOf" srcId="{0909B9F9-49D2-473B-8D6C-0FA96927F9E9}" destId="{B94D6279-664A-430C-97F7-4D5B186DBF83}" srcOrd="0" destOrd="0" presId="urn:microsoft.com/office/officeart/2005/8/layout/vList6"/>
    <dgm:cxn modelId="{BE6884DB-8001-456A-B27C-869FBB9A41A7}" type="presOf" srcId="{852B6249-3B6D-4E3E-A3BD-850C23C68339}" destId="{63BB0A90-8D2E-4CAB-9579-992D951D73EB}" srcOrd="0" destOrd="0" presId="urn:microsoft.com/office/officeart/2005/8/layout/vList6"/>
    <dgm:cxn modelId="{EF59CBF1-AF27-43DF-B3EF-3E7749612FD7}" srcId="{056D9B2F-7C5A-46E4-81A3-129D1AC8EF47}" destId="{13B17E89-DA3A-4C39-B315-609FB69CE8D9}" srcOrd="6" destOrd="0" parTransId="{23DB804F-A703-4702-B065-0AE0C038C236}" sibTransId="{0DA200D3-A965-4174-8EC1-BC26753D3648}"/>
    <dgm:cxn modelId="{B399D32E-ED58-4CD8-A0D3-1D8E3571983E}" type="presParOf" srcId="{AB3CAE91-6AB2-4C96-A649-D61664CA71D4}" destId="{87EE3983-B2AE-4127-99F3-7E3036F4F9CC}" srcOrd="0" destOrd="0" presId="urn:microsoft.com/office/officeart/2005/8/layout/vList6"/>
    <dgm:cxn modelId="{58F118E8-9C2B-4992-B839-D6750AFBE04D}" type="presParOf" srcId="{87EE3983-B2AE-4127-99F3-7E3036F4F9CC}" destId="{82EEB1C5-0EFD-4B4E-907E-C2157C97F18B}" srcOrd="0" destOrd="0" presId="urn:microsoft.com/office/officeart/2005/8/layout/vList6"/>
    <dgm:cxn modelId="{E6F6C288-61DF-4AD2-AC3A-CFAF2C022E27}" type="presParOf" srcId="{87EE3983-B2AE-4127-99F3-7E3036F4F9CC}" destId="{9919126F-F7B2-41CA-B520-F6B1AAE6D85E}" srcOrd="1" destOrd="0" presId="urn:microsoft.com/office/officeart/2005/8/layout/vList6"/>
    <dgm:cxn modelId="{622307CB-CB99-4AE6-8CC0-2FF95C292486}" type="presParOf" srcId="{AB3CAE91-6AB2-4C96-A649-D61664CA71D4}" destId="{DAE0666C-3751-4760-8072-021868E4F55C}" srcOrd="1" destOrd="0" presId="urn:microsoft.com/office/officeart/2005/8/layout/vList6"/>
    <dgm:cxn modelId="{BEB11145-965C-4058-BA4B-7998765E86B8}" type="presParOf" srcId="{AB3CAE91-6AB2-4C96-A649-D61664CA71D4}" destId="{78294B81-3B36-4F5E-9BC1-235797D52337}" srcOrd="2" destOrd="0" presId="urn:microsoft.com/office/officeart/2005/8/layout/vList6"/>
    <dgm:cxn modelId="{AA16B37A-CD53-432B-BBB0-C86D62B715E8}" type="presParOf" srcId="{78294B81-3B36-4F5E-9BC1-235797D52337}" destId="{CA0048DB-6C84-4AB0-A447-6FD8576AF3E7}" srcOrd="0" destOrd="0" presId="urn:microsoft.com/office/officeart/2005/8/layout/vList6"/>
    <dgm:cxn modelId="{15CDA4DE-1E5F-4519-8901-BC9DFFC35905}" type="presParOf" srcId="{78294B81-3B36-4F5E-9BC1-235797D52337}" destId="{396BCD5C-1965-4A1D-81D7-C73FAE96163B}" srcOrd="1" destOrd="0" presId="urn:microsoft.com/office/officeart/2005/8/layout/vList6"/>
    <dgm:cxn modelId="{CD4A7325-DFC8-4720-98E4-41A183958009}" type="presParOf" srcId="{AB3CAE91-6AB2-4C96-A649-D61664CA71D4}" destId="{8085BC8C-299C-422E-86CE-2E9A12BE31DE}" srcOrd="3" destOrd="0" presId="urn:microsoft.com/office/officeart/2005/8/layout/vList6"/>
    <dgm:cxn modelId="{913D185A-E32C-455D-87C8-89B4ACA9D92E}" type="presParOf" srcId="{AB3CAE91-6AB2-4C96-A649-D61664CA71D4}" destId="{2E3BE4BF-33F1-466B-B915-4986F8A55C0E}" srcOrd="4" destOrd="0" presId="urn:microsoft.com/office/officeart/2005/8/layout/vList6"/>
    <dgm:cxn modelId="{947D321E-CA3A-4739-A4E0-540AA186A09C}" type="presParOf" srcId="{2E3BE4BF-33F1-466B-B915-4986F8A55C0E}" destId="{B94D6279-664A-430C-97F7-4D5B186DBF83}" srcOrd="0" destOrd="0" presId="urn:microsoft.com/office/officeart/2005/8/layout/vList6"/>
    <dgm:cxn modelId="{904B5251-A743-47A3-8D12-DC6CCF85AB44}" type="presParOf" srcId="{2E3BE4BF-33F1-466B-B915-4986F8A55C0E}" destId="{88552043-3CC2-4126-838F-4EB25B0C37EF}" srcOrd="1" destOrd="0" presId="urn:microsoft.com/office/officeart/2005/8/layout/vList6"/>
    <dgm:cxn modelId="{AEEA296F-1B87-4C66-B587-56806BBFD5CB}" type="presParOf" srcId="{AB3CAE91-6AB2-4C96-A649-D61664CA71D4}" destId="{60DEAC03-259F-4A13-A668-D02DFAD279F8}" srcOrd="5" destOrd="0" presId="urn:microsoft.com/office/officeart/2005/8/layout/vList6"/>
    <dgm:cxn modelId="{A8335E81-29D4-4D39-A644-5A77EF276A88}" type="presParOf" srcId="{AB3CAE91-6AB2-4C96-A649-D61664CA71D4}" destId="{C4D7BC9A-D2AC-49A3-B9DF-638E921936E5}" srcOrd="6" destOrd="0" presId="urn:microsoft.com/office/officeart/2005/8/layout/vList6"/>
    <dgm:cxn modelId="{359434D9-DE5A-42FE-B325-0B76204361D2}" type="presParOf" srcId="{C4D7BC9A-D2AC-49A3-B9DF-638E921936E5}" destId="{161AEC69-8B7A-415D-914F-7D6ECA41CA41}" srcOrd="0" destOrd="0" presId="urn:microsoft.com/office/officeart/2005/8/layout/vList6"/>
    <dgm:cxn modelId="{45967566-D68B-47A0-A644-9D3A8F10E5EA}" type="presParOf" srcId="{C4D7BC9A-D2AC-49A3-B9DF-638E921936E5}" destId="{F780AE6D-6663-42A3-9968-68ADFC9A930B}" srcOrd="1" destOrd="0" presId="urn:microsoft.com/office/officeart/2005/8/layout/vList6"/>
    <dgm:cxn modelId="{DE0C2D63-B8E4-450F-8427-8C66DF3DE18D}" type="presParOf" srcId="{AB3CAE91-6AB2-4C96-A649-D61664CA71D4}" destId="{34D4E946-50ED-486D-AB5E-F3997A830B33}" srcOrd="7" destOrd="0" presId="urn:microsoft.com/office/officeart/2005/8/layout/vList6"/>
    <dgm:cxn modelId="{B2426DB2-94D7-4944-981D-F285C783876F}" type="presParOf" srcId="{AB3CAE91-6AB2-4C96-A649-D61664CA71D4}" destId="{3E3DE367-2660-4E68-AE55-65A3CB4F8530}" srcOrd="8" destOrd="0" presId="urn:microsoft.com/office/officeart/2005/8/layout/vList6"/>
    <dgm:cxn modelId="{5EC3BB08-DE26-45C1-A1BE-034C0E7A0FA6}" type="presParOf" srcId="{3E3DE367-2660-4E68-AE55-65A3CB4F8530}" destId="{3FC606BA-F5EB-418B-A621-D22AB0268649}" srcOrd="0" destOrd="0" presId="urn:microsoft.com/office/officeart/2005/8/layout/vList6"/>
    <dgm:cxn modelId="{72F15529-8C32-431B-8F23-6361BB8E2C6B}" type="presParOf" srcId="{3E3DE367-2660-4E68-AE55-65A3CB4F8530}" destId="{5CA8AE8B-FECC-4EE6-9C59-35E26465A201}" srcOrd="1" destOrd="0" presId="urn:microsoft.com/office/officeart/2005/8/layout/vList6"/>
    <dgm:cxn modelId="{D5005AD6-CF01-463D-886F-60DCFA3705B5}" type="presParOf" srcId="{AB3CAE91-6AB2-4C96-A649-D61664CA71D4}" destId="{D8D4A553-D753-4AD0-ACA1-1F86AC3E9E72}" srcOrd="9" destOrd="0" presId="urn:microsoft.com/office/officeart/2005/8/layout/vList6"/>
    <dgm:cxn modelId="{2B01B7C9-3AC3-41F4-92CA-260CD566D4FF}" type="presParOf" srcId="{AB3CAE91-6AB2-4C96-A649-D61664CA71D4}" destId="{28D72D56-FC35-431C-97B8-F64FECAA3BA5}" srcOrd="10" destOrd="0" presId="urn:microsoft.com/office/officeart/2005/8/layout/vList6"/>
    <dgm:cxn modelId="{076C7F76-01CF-4B29-8B1B-75A4BF9B4429}" type="presParOf" srcId="{28D72D56-FC35-431C-97B8-F64FECAA3BA5}" destId="{F8438427-89DF-43D0-A2A1-FC463FFB79E6}" srcOrd="0" destOrd="0" presId="urn:microsoft.com/office/officeart/2005/8/layout/vList6"/>
    <dgm:cxn modelId="{E3A186C9-518A-4B94-B128-49E4BB5AA133}" type="presParOf" srcId="{28D72D56-FC35-431C-97B8-F64FECAA3BA5}" destId="{63BB0A90-8D2E-4CAB-9579-992D951D73EB}" srcOrd="1" destOrd="0" presId="urn:microsoft.com/office/officeart/2005/8/layout/vList6"/>
    <dgm:cxn modelId="{9D40BE33-2C22-48F7-819F-8C8CC3013933}" type="presParOf" srcId="{AB3CAE91-6AB2-4C96-A649-D61664CA71D4}" destId="{1EFBD99A-6A65-4818-80D7-941F8351BEBA}" srcOrd="11" destOrd="0" presId="urn:microsoft.com/office/officeart/2005/8/layout/vList6"/>
    <dgm:cxn modelId="{43A3C9BD-B523-4D51-AC60-28BA6F81B517}" type="presParOf" srcId="{AB3CAE91-6AB2-4C96-A649-D61664CA71D4}" destId="{5EFC136C-4F67-4A8C-A5DA-00E28F1B69B8}" srcOrd="12" destOrd="0" presId="urn:microsoft.com/office/officeart/2005/8/layout/vList6"/>
    <dgm:cxn modelId="{6A2F6D2A-99E8-4152-874D-554301EBECB0}" type="presParOf" srcId="{5EFC136C-4F67-4A8C-A5DA-00E28F1B69B8}" destId="{9360EBBC-75CD-4F45-BAC4-41B909796156}" srcOrd="0" destOrd="0" presId="urn:microsoft.com/office/officeart/2005/8/layout/vList6"/>
    <dgm:cxn modelId="{95A13964-0DCB-485E-9531-532A8A3053E0}" type="presParOf" srcId="{5EFC136C-4F67-4A8C-A5DA-00E28F1B69B8}" destId="{AD033AF3-8010-4CF0-B085-B863E31B14A1}" srcOrd="1" destOrd="0" presId="urn:microsoft.com/office/officeart/2005/8/layout/vList6"/>
    <dgm:cxn modelId="{AC0CE39A-48E0-4576-B645-CAA7125C2C48}" type="presParOf" srcId="{AB3CAE91-6AB2-4C96-A649-D61664CA71D4}" destId="{EB28CF92-928C-46C1-B79A-DB7E7007369C}" srcOrd="13" destOrd="0" presId="urn:microsoft.com/office/officeart/2005/8/layout/vList6"/>
    <dgm:cxn modelId="{0B374885-29B5-46B7-A466-9A8E8F52D3D9}" type="presParOf" srcId="{AB3CAE91-6AB2-4C96-A649-D61664CA71D4}" destId="{4446748A-838C-475A-B275-342C17CE3713}" srcOrd="14" destOrd="0" presId="urn:microsoft.com/office/officeart/2005/8/layout/vList6"/>
    <dgm:cxn modelId="{BD74A2F1-9382-4F40-ABD8-04663BAAEAAB}" type="presParOf" srcId="{4446748A-838C-475A-B275-342C17CE3713}" destId="{35948D96-07EE-447E-968D-A8156D0FCB60}" srcOrd="0" destOrd="0" presId="urn:microsoft.com/office/officeart/2005/8/layout/vList6"/>
    <dgm:cxn modelId="{26075C81-B3AE-4CBB-B67A-28416B56C697}" type="presParOf" srcId="{4446748A-838C-475A-B275-342C17CE3713}" destId="{C41832EA-E79B-4B6C-9B1C-20DC54DB3B24}" srcOrd="1" destOrd="0" presId="urn:microsoft.com/office/officeart/2005/8/layout/vList6"/>
    <dgm:cxn modelId="{675AE591-32C4-4F88-827A-78C5D9187D56}" type="presParOf" srcId="{AB3CAE91-6AB2-4C96-A649-D61664CA71D4}" destId="{22824FAA-0FA5-4E2A-BFCA-C0F0489E4283}" srcOrd="15" destOrd="0" presId="urn:microsoft.com/office/officeart/2005/8/layout/vList6"/>
    <dgm:cxn modelId="{ABC66606-9E6D-426D-B5FC-B48ABAA91E5C}" type="presParOf" srcId="{AB3CAE91-6AB2-4C96-A649-D61664CA71D4}" destId="{A6F846ED-DC8C-4493-BB3A-82B9C645E131}" srcOrd="16" destOrd="0" presId="urn:microsoft.com/office/officeart/2005/8/layout/vList6"/>
    <dgm:cxn modelId="{F7A1630A-2097-4845-B8E2-2E700835234E}" type="presParOf" srcId="{A6F846ED-DC8C-4493-BB3A-82B9C645E131}" destId="{5A29229F-7FDF-43A6-ACE1-C0B596CB0A55}" srcOrd="0" destOrd="0" presId="urn:microsoft.com/office/officeart/2005/8/layout/vList6"/>
    <dgm:cxn modelId="{DD33FF15-D786-4863-BF8D-4D5CDCD9F5B1}" type="presParOf" srcId="{A6F846ED-DC8C-4493-BB3A-82B9C645E131}" destId="{5A4AF72F-6EDD-4A78-A53C-B938D2E56D7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9126F-F7B2-41CA-B520-F6B1AAE6D85E}">
      <dsp:nvSpPr>
        <dsp:cNvPr id="0" name=""/>
        <dsp:cNvSpPr/>
      </dsp:nvSpPr>
      <dsp:spPr>
        <a:xfrm>
          <a:off x="4206239" y="2890"/>
          <a:ext cx="6309360" cy="53640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s-MX" sz="1100" b="0" i="0" kern="1200" dirty="0"/>
            <a:t>La </a:t>
          </a:r>
          <a:r>
            <a:rPr lang="es-MX" sz="1100" b="1" i="0" kern="1200" dirty="0"/>
            <a:t>indagación científica</a:t>
          </a:r>
          <a:r>
            <a:rPr lang="es-MX" sz="1100" b="0" i="0" kern="1200" dirty="0"/>
            <a:t> se refiere a las diversas formas en las cuales los científicos abordan el conocimiento de la naturaleza y proponen explicaciones basadas en las pruebas derivadas de su trabajo</a:t>
          </a:r>
          <a:endParaRPr lang="es-ES" sz="1100" kern="1200" dirty="0"/>
        </a:p>
      </dsp:txBody>
      <dsp:txXfrm>
        <a:off x="4206239" y="69941"/>
        <a:ext cx="6108208" cy="402304"/>
      </dsp:txXfrm>
    </dsp:sp>
    <dsp:sp modelId="{82EEB1C5-0EFD-4B4E-907E-C2157C97F18B}">
      <dsp:nvSpPr>
        <dsp:cNvPr id="0" name=""/>
        <dsp:cNvSpPr/>
      </dsp:nvSpPr>
      <dsp:spPr>
        <a:xfrm>
          <a:off x="0" y="2890"/>
          <a:ext cx="4206240" cy="53640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s-ES" sz="1500" kern="1200"/>
            <a:t>La indagación en la ciencia.</a:t>
          </a:r>
        </a:p>
      </dsp:txBody>
      <dsp:txXfrm>
        <a:off x="26185" y="29075"/>
        <a:ext cx="4153870" cy="484036"/>
      </dsp:txXfrm>
    </dsp:sp>
    <dsp:sp modelId="{396BCD5C-1965-4A1D-81D7-C73FAE96163B}">
      <dsp:nvSpPr>
        <dsp:cNvPr id="0" name=""/>
        <dsp:cNvSpPr/>
      </dsp:nvSpPr>
      <dsp:spPr>
        <a:xfrm>
          <a:off x="4206240" y="592937"/>
          <a:ext cx="6309360" cy="536406"/>
        </a:xfrm>
        <a:prstGeom prst="rightArrow">
          <a:avLst>
            <a:gd name="adj1" fmla="val 75000"/>
            <a:gd name="adj2" fmla="val 50000"/>
          </a:avLst>
        </a:prstGeom>
        <a:solidFill>
          <a:schemeClr val="accent4">
            <a:tint val="40000"/>
            <a:alpha val="90000"/>
            <a:hueOff val="1439240"/>
            <a:satOff val="-7658"/>
            <a:lumOff val="-436"/>
            <a:alphaOff val="0"/>
          </a:schemeClr>
        </a:solidFill>
        <a:ln w="6350" cap="flat" cmpd="sng" algn="ctr">
          <a:solidFill>
            <a:schemeClr val="accent4">
              <a:tint val="40000"/>
              <a:alpha val="90000"/>
              <a:hueOff val="1439240"/>
              <a:satOff val="-7658"/>
              <a:lumOff val="-436"/>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s-MX" sz="1100" b="0" i="0" kern="1200"/>
            <a:t>El </a:t>
          </a:r>
          <a:r>
            <a:rPr lang="es-MX" sz="1100" b="1" i="0" kern="1200"/>
            <a:t>conocimiento</a:t>
          </a:r>
          <a:r>
            <a:rPr lang="es-MX" sz="1100" b="0" i="0" kern="1200"/>
            <a:t> previo es la información que el individuo tiene almacenada en su memoria, debido a sus experiencias pasadas.</a:t>
          </a:r>
          <a:endParaRPr lang="es-ES" sz="1100" kern="1200"/>
        </a:p>
      </dsp:txBody>
      <dsp:txXfrm>
        <a:off x="4206240" y="659988"/>
        <a:ext cx="6108208" cy="402304"/>
      </dsp:txXfrm>
    </dsp:sp>
    <dsp:sp modelId="{CA0048DB-6C84-4AB0-A447-6FD8576AF3E7}">
      <dsp:nvSpPr>
        <dsp:cNvPr id="0" name=""/>
        <dsp:cNvSpPr/>
      </dsp:nvSpPr>
      <dsp:spPr>
        <a:xfrm>
          <a:off x="0" y="592937"/>
          <a:ext cx="4206240" cy="536406"/>
        </a:xfrm>
        <a:prstGeom prst="roundRect">
          <a:avLst/>
        </a:prstGeom>
        <a:gradFill rotWithShape="0">
          <a:gsLst>
            <a:gs pos="0">
              <a:schemeClr val="accent4">
                <a:hueOff val="1299462"/>
                <a:satOff val="-5996"/>
                <a:lumOff val="221"/>
                <a:alphaOff val="0"/>
                <a:satMod val="103000"/>
                <a:lumMod val="102000"/>
                <a:tint val="94000"/>
              </a:schemeClr>
            </a:gs>
            <a:gs pos="50000">
              <a:schemeClr val="accent4">
                <a:hueOff val="1299462"/>
                <a:satOff val="-5996"/>
                <a:lumOff val="221"/>
                <a:alphaOff val="0"/>
                <a:satMod val="110000"/>
                <a:lumMod val="100000"/>
                <a:shade val="100000"/>
              </a:schemeClr>
            </a:gs>
            <a:gs pos="100000">
              <a:schemeClr val="accent4">
                <a:hueOff val="1299462"/>
                <a:satOff val="-5996"/>
                <a:lumOff val="22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s-ES" sz="1500" kern="1200"/>
            <a:t>Definir Preguntas a partir de conocimientos previos </a:t>
          </a:r>
        </a:p>
      </dsp:txBody>
      <dsp:txXfrm>
        <a:off x="26185" y="619122"/>
        <a:ext cx="4153870" cy="484036"/>
      </dsp:txXfrm>
    </dsp:sp>
    <dsp:sp modelId="{88552043-3CC2-4126-838F-4EB25B0C37EF}">
      <dsp:nvSpPr>
        <dsp:cNvPr id="0" name=""/>
        <dsp:cNvSpPr/>
      </dsp:nvSpPr>
      <dsp:spPr>
        <a:xfrm>
          <a:off x="4206240" y="1182984"/>
          <a:ext cx="6309360" cy="536406"/>
        </a:xfrm>
        <a:prstGeom prst="rightArrow">
          <a:avLst>
            <a:gd name="adj1" fmla="val 75000"/>
            <a:gd name="adj2" fmla="val 50000"/>
          </a:avLst>
        </a:prstGeom>
        <a:solidFill>
          <a:schemeClr val="accent4">
            <a:tint val="40000"/>
            <a:alpha val="90000"/>
            <a:hueOff val="2878480"/>
            <a:satOff val="-15315"/>
            <a:lumOff val="-873"/>
            <a:alphaOff val="0"/>
          </a:schemeClr>
        </a:solidFill>
        <a:ln w="6350" cap="flat" cmpd="sng" algn="ctr">
          <a:solidFill>
            <a:schemeClr val="accent4">
              <a:tint val="40000"/>
              <a:alpha val="90000"/>
              <a:hueOff val="2878480"/>
              <a:satOff val="-15315"/>
              <a:lumOff val="-87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94D6279-664A-430C-97F7-4D5B186DBF83}">
      <dsp:nvSpPr>
        <dsp:cNvPr id="0" name=""/>
        <dsp:cNvSpPr/>
      </dsp:nvSpPr>
      <dsp:spPr>
        <a:xfrm>
          <a:off x="0" y="1182984"/>
          <a:ext cx="4206240" cy="536406"/>
        </a:xfrm>
        <a:prstGeom prst="roundRect">
          <a:avLst/>
        </a:prstGeom>
        <a:gradFill rotWithShape="0">
          <a:gsLst>
            <a:gs pos="0">
              <a:schemeClr val="accent4">
                <a:hueOff val="2598923"/>
                <a:satOff val="-11992"/>
                <a:lumOff val="441"/>
                <a:alphaOff val="0"/>
                <a:satMod val="103000"/>
                <a:lumMod val="102000"/>
                <a:tint val="94000"/>
              </a:schemeClr>
            </a:gs>
            <a:gs pos="50000">
              <a:schemeClr val="accent4">
                <a:hueOff val="2598923"/>
                <a:satOff val="-11992"/>
                <a:lumOff val="441"/>
                <a:alphaOff val="0"/>
                <a:satMod val="110000"/>
                <a:lumMod val="100000"/>
                <a:shade val="100000"/>
              </a:schemeClr>
            </a:gs>
            <a:gs pos="100000">
              <a:schemeClr val="accent4">
                <a:hueOff val="2598923"/>
                <a:satOff val="-11992"/>
                <a:lumOff val="44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s-ES" sz="1500" kern="1200"/>
            <a:t>Reunir evidencia en tecnología y matemática. </a:t>
          </a:r>
        </a:p>
      </dsp:txBody>
      <dsp:txXfrm>
        <a:off x="26185" y="1209169"/>
        <a:ext cx="4153870" cy="484036"/>
      </dsp:txXfrm>
    </dsp:sp>
    <dsp:sp modelId="{F780AE6D-6663-42A3-9968-68ADFC9A930B}">
      <dsp:nvSpPr>
        <dsp:cNvPr id="0" name=""/>
        <dsp:cNvSpPr/>
      </dsp:nvSpPr>
      <dsp:spPr>
        <a:xfrm>
          <a:off x="4206240" y="1773031"/>
          <a:ext cx="6309360" cy="536406"/>
        </a:xfrm>
        <a:prstGeom prst="rightArrow">
          <a:avLst>
            <a:gd name="adj1" fmla="val 75000"/>
            <a:gd name="adj2" fmla="val 50000"/>
          </a:avLst>
        </a:prstGeom>
        <a:solidFill>
          <a:schemeClr val="accent4">
            <a:tint val="40000"/>
            <a:alpha val="90000"/>
            <a:hueOff val="4317719"/>
            <a:satOff val="-22973"/>
            <a:lumOff val="-1309"/>
            <a:alphaOff val="0"/>
          </a:schemeClr>
        </a:solidFill>
        <a:ln w="6350" cap="flat" cmpd="sng" algn="ctr">
          <a:solidFill>
            <a:schemeClr val="accent4">
              <a:tint val="40000"/>
              <a:alpha val="90000"/>
              <a:hueOff val="4317719"/>
              <a:satOff val="-22973"/>
              <a:lumOff val="-1309"/>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61AEC69-8B7A-415D-914F-7D6ECA41CA41}">
      <dsp:nvSpPr>
        <dsp:cNvPr id="0" name=""/>
        <dsp:cNvSpPr/>
      </dsp:nvSpPr>
      <dsp:spPr>
        <a:xfrm>
          <a:off x="0" y="1773031"/>
          <a:ext cx="4206240" cy="536406"/>
        </a:xfrm>
        <a:prstGeom prst="roundRect">
          <a:avLst/>
        </a:prstGeom>
        <a:gradFill rotWithShape="0">
          <a:gsLst>
            <a:gs pos="0">
              <a:schemeClr val="accent4">
                <a:hueOff val="3898385"/>
                <a:satOff val="-17988"/>
                <a:lumOff val="662"/>
                <a:alphaOff val="0"/>
                <a:satMod val="103000"/>
                <a:lumMod val="102000"/>
                <a:tint val="94000"/>
              </a:schemeClr>
            </a:gs>
            <a:gs pos="50000">
              <a:schemeClr val="accent4">
                <a:hueOff val="3898385"/>
                <a:satOff val="-17988"/>
                <a:lumOff val="662"/>
                <a:alphaOff val="0"/>
                <a:satMod val="110000"/>
                <a:lumMod val="100000"/>
                <a:shade val="100000"/>
              </a:schemeClr>
            </a:gs>
            <a:gs pos="100000">
              <a:schemeClr val="accent4">
                <a:hueOff val="3898385"/>
                <a:satOff val="-17988"/>
                <a:lumOff val="66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s-ES" sz="1500" kern="1200"/>
            <a:t>Hacer uso de investigaciones previas </a:t>
          </a:r>
        </a:p>
      </dsp:txBody>
      <dsp:txXfrm>
        <a:off x="26185" y="1799216"/>
        <a:ext cx="4153870" cy="484036"/>
      </dsp:txXfrm>
    </dsp:sp>
    <dsp:sp modelId="{5CA8AE8B-FECC-4EE6-9C59-35E26465A201}">
      <dsp:nvSpPr>
        <dsp:cNvPr id="0" name=""/>
        <dsp:cNvSpPr/>
      </dsp:nvSpPr>
      <dsp:spPr>
        <a:xfrm>
          <a:off x="4206240" y="2363078"/>
          <a:ext cx="6309360" cy="536406"/>
        </a:xfrm>
        <a:prstGeom prst="rightArrow">
          <a:avLst>
            <a:gd name="adj1" fmla="val 75000"/>
            <a:gd name="adj2" fmla="val 50000"/>
          </a:avLst>
        </a:prstGeom>
        <a:solidFill>
          <a:schemeClr val="accent4">
            <a:tint val="40000"/>
            <a:alpha val="90000"/>
            <a:hueOff val="5756959"/>
            <a:satOff val="-30630"/>
            <a:lumOff val="-1745"/>
            <a:alphaOff val="0"/>
          </a:schemeClr>
        </a:solidFill>
        <a:ln w="6350" cap="flat" cmpd="sng" algn="ctr">
          <a:solidFill>
            <a:schemeClr val="accent4">
              <a:tint val="40000"/>
              <a:alpha val="90000"/>
              <a:hueOff val="5756959"/>
              <a:satOff val="-30630"/>
              <a:lumOff val="-174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s-ES" sz="1100" kern="1200"/>
            <a:t>Cuando se define una problemática es necesario  a partir de la evidencia reunida proponer soluciones.</a:t>
          </a:r>
        </a:p>
      </dsp:txBody>
      <dsp:txXfrm>
        <a:off x="4206240" y="2430129"/>
        <a:ext cx="6108208" cy="402304"/>
      </dsp:txXfrm>
    </dsp:sp>
    <dsp:sp modelId="{3FC606BA-F5EB-418B-A621-D22AB0268649}">
      <dsp:nvSpPr>
        <dsp:cNvPr id="0" name=""/>
        <dsp:cNvSpPr/>
      </dsp:nvSpPr>
      <dsp:spPr>
        <a:xfrm>
          <a:off x="0" y="2363078"/>
          <a:ext cx="4206240" cy="536406"/>
        </a:xfrm>
        <a:prstGeom prst="roundRect">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s-ES" sz="1500" kern="1200"/>
            <a:t>Proponer una posible explicación</a:t>
          </a:r>
        </a:p>
      </dsp:txBody>
      <dsp:txXfrm>
        <a:off x="26185" y="2389263"/>
        <a:ext cx="4153870" cy="484036"/>
      </dsp:txXfrm>
    </dsp:sp>
    <dsp:sp modelId="{63BB0A90-8D2E-4CAB-9579-992D951D73EB}">
      <dsp:nvSpPr>
        <dsp:cNvPr id="0" name=""/>
        <dsp:cNvSpPr/>
      </dsp:nvSpPr>
      <dsp:spPr>
        <a:xfrm>
          <a:off x="4206240" y="2953125"/>
          <a:ext cx="6309360" cy="536406"/>
        </a:xfrm>
        <a:prstGeom prst="rightArrow">
          <a:avLst>
            <a:gd name="adj1" fmla="val 75000"/>
            <a:gd name="adj2" fmla="val 50000"/>
          </a:avLst>
        </a:prstGeom>
        <a:solidFill>
          <a:schemeClr val="accent4">
            <a:tint val="40000"/>
            <a:alpha val="90000"/>
            <a:hueOff val="7196199"/>
            <a:satOff val="-38288"/>
            <a:lumOff val="-2181"/>
            <a:alphaOff val="0"/>
          </a:schemeClr>
        </a:solidFill>
        <a:ln w="6350" cap="flat" cmpd="sng" algn="ctr">
          <a:solidFill>
            <a:schemeClr val="accent4">
              <a:tint val="40000"/>
              <a:alpha val="90000"/>
              <a:hueOff val="7196199"/>
              <a:satOff val="-38288"/>
              <a:lumOff val="-218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s-ES" sz="1100" kern="1200"/>
            <a:t>Con la investigación realizada es necesario publicar y evidenciar resultados para la comunidad científica en general.</a:t>
          </a:r>
        </a:p>
      </dsp:txBody>
      <dsp:txXfrm>
        <a:off x="4206240" y="3020176"/>
        <a:ext cx="6108208" cy="402304"/>
      </dsp:txXfrm>
    </dsp:sp>
    <dsp:sp modelId="{F8438427-89DF-43D0-A2A1-FC463FFB79E6}">
      <dsp:nvSpPr>
        <dsp:cNvPr id="0" name=""/>
        <dsp:cNvSpPr/>
      </dsp:nvSpPr>
      <dsp:spPr>
        <a:xfrm>
          <a:off x="0" y="2953125"/>
          <a:ext cx="4206240" cy="536406"/>
        </a:xfrm>
        <a:prstGeom prst="roundRect">
          <a:avLst/>
        </a:prstGeom>
        <a:gradFill rotWithShape="0">
          <a:gsLst>
            <a:gs pos="0">
              <a:schemeClr val="accent4">
                <a:hueOff val="6497308"/>
                <a:satOff val="-29980"/>
                <a:lumOff val="1103"/>
                <a:alphaOff val="0"/>
                <a:satMod val="103000"/>
                <a:lumMod val="102000"/>
                <a:tint val="94000"/>
              </a:schemeClr>
            </a:gs>
            <a:gs pos="50000">
              <a:schemeClr val="accent4">
                <a:hueOff val="6497308"/>
                <a:satOff val="-29980"/>
                <a:lumOff val="1103"/>
                <a:alphaOff val="0"/>
                <a:satMod val="110000"/>
                <a:lumMod val="100000"/>
                <a:shade val="100000"/>
              </a:schemeClr>
            </a:gs>
            <a:gs pos="100000">
              <a:schemeClr val="accent4">
                <a:hueOff val="6497308"/>
                <a:satOff val="-29980"/>
                <a:lumOff val="110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s-ES" sz="1500" kern="1200"/>
            <a:t>Publicar una explicación fundada en la evidencia</a:t>
          </a:r>
        </a:p>
      </dsp:txBody>
      <dsp:txXfrm>
        <a:off x="26185" y="2979310"/>
        <a:ext cx="4153870" cy="484036"/>
      </dsp:txXfrm>
    </dsp:sp>
    <dsp:sp modelId="{AD033AF3-8010-4CF0-B085-B863E31B14A1}">
      <dsp:nvSpPr>
        <dsp:cNvPr id="0" name=""/>
        <dsp:cNvSpPr/>
      </dsp:nvSpPr>
      <dsp:spPr>
        <a:xfrm>
          <a:off x="4206240" y="3543172"/>
          <a:ext cx="6309360" cy="536406"/>
        </a:xfrm>
        <a:prstGeom prst="rightArrow">
          <a:avLst>
            <a:gd name="adj1" fmla="val 75000"/>
            <a:gd name="adj2" fmla="val 50000"/>
          </a:avLst>
        </a:prstGeom>
        <a:solidFill>
          <a:schemeClr val="accent4">
            <a:tint val="40000"/>
            <a:alpha val="90000"/>
            <a:hueOff val="8635439"/>
            <a:satOff val="-45946"/>
            <a:lumOff val="-2618"/>
            <a:alphaOff val="0"/>
          </a:schemeClr>
        </a:solidFill>
        <a:ln w="6350" cap="flat" cmpd="sng" algn="ctr">
          <a:solidFill>
            <a:schemeClr val="accent4">
              <a:tint val="40000"/>
              <a:alpha val="90000"/>
              <a:hueOff val="8635439"/>
              <a:satOff val="-45946"/>
              <a:lumOff val="-261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s-ES" sz="1100" kern="1200"/>
            <a:t>Siempre es necesario tener nuevas muestras certeras y verificadas para favorecer y enriquecer la investigación.</a:t>
          </a:r>
        </a:p>
      </dsp:txBody>
      <dsp:txXfrm>
        <a:off x="4206240" y="3610223"/>
        <a:ext cx="6108208" cy="402304"/>
      </dsp:txXfrm>
    </dsp:sp>
    <dsp:sp modelId="{9360EBBC-75CD-4F45-BAC4-41B909796156}">
      <dsp:nvSpPr>
        <dsp:cNvPr id="0" name=""/>
        <dsp:cNvSpPr/>
      </dsp:nvSpPr>
      <dsp:spPr>
        <a:xfrm>
          <a:off x="0" y="3543172"/>
          <a:ext cx="4206240" cy="536406"/>
        </a:xfrm>
        <a:prstGeom prst="roundRect">
          <a:avLst/>
        </a:prstGeom>
        <a:gradFill rotWithShape="0">
          <a:gsLst>
            <a:gs pos="0">
              <a:schemeClr val="accent4">
                <a:hueOff val="7796769"/>
                <a:satOff val="-35976"/>
                <a:lumOff val="1324"/>
                <a:alphaOff val="0"/>
                <a:satMod val="103000"/>
                <a:lumMod val="102000"/>
                <a:tint val="94000"/>
              </a:schemeClr>
            </a:gs>
            <a:gs pos="50000">
              <a:schemeClr val="accent4">
                <a:hueOff val="7796769"/>
                <a:satOff val="-35976"/>
                <a:lumOff val="1324"/>
                <a:alphaOff val="0"/>
                <a:satMod val="110000"/>
                <a:lumMod val="100000"/>
                <a:shade val="100000"/>
              </a:schemeClr>
            </a:gs>
            <a:gs pos="100000">
              <a:schemeClr val="accent4">
                <a:hueOff val="7796769"/>
                <a:satOff val="-35976"/>
                <a:lumOff val="13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s-ES" sz="1500" kern="1200" dirty="0"/>
            <a:t>Considerar nueva evidencia</a:t>
          </a:r>
        </a:p>
      </dsp:txBody>
      <dsp:txXfrm>
        <a:off x="26185" y="3569357"/>
        <a:ext cx="4153870" cy="484036"/>
      </dsp:txXfrm>
    </dsp:sp>
    <dsp:sp modelId="{C41832EA-E79B-4B6C-9B1C-20DC54DB3B24}">
      <dsp:nvSpPr>
        <dsp:cNvPr id="0" name=""/>
        <dsp:cNvSpPr/>
      </dsp:nvSpPr>
      <dsp:spPr>
        <a:xfrm>
          <a:off x="4206240" y="4133219"/>
          <a:ext cx="6309360" cy="536406"/>
        </a:xfrm>
        <a:prstGeom prst="rightArrow">
          <a:avLst>
            <a:gd name="adj1" fmla="val 75000"/>
            <a:gd name="adj2" fmla="val 50000"/>
          </a:avLst>
        </a:prstGeom>
        <a:solidFill>
          <a:schemeClr val="accent4">
            <a:tint val="40000"/>
            <a:alpha val="90000"/>
            <a:hueOff val="10074678"/>
            <a:satOff val="-53603"/>
            <a:lumOff val="-3054"/>
            <a:alphaOff val="0"/>
          </a:schemeClr>
        </a:solidFill>
        <a:ln w="6350" cap="flat" cmpd="sng" algn="ctr">
          <a:solidFill>
            <a:schemeClr val="accent4">
              <a:tint val="40000"/>
              <a:alpha val="90000"/>
              <a:hueOff val="10074678"/>
              <a:satOff val="-53603"/>
              <a:lumOff val="-3054"/>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5948D96-07EE-447E-968D-A8156D0FCB60}">
      <dsp:nvSpPr>
        <dsp:cNvPr id="0" name=""/>
        <dsp:cNvSpPr/>
      </dsp:nvSpPr>
      <dsp:spPr>
        <a:xfrm>
          <a:off x="0" y="4133219"/>
          <a:ext cx="4206240" cy="536406"/>
        </a:xfrm>
        <a:prstGeom prst="roundRect">
          <a:avLst/>
        </a:prstGeom>
        <a:gradFill rotWithShape="0">
          <a:gsLst>
            <a:gs pos="0">
              <a:schemeClr val="accent4">
                <a:hueOff val="9096231"/>
                <a:satOff val="-41972"/>
                <a:lumOff val="1544"/>
                <a:alphaOff val="0"/>
                <a:satMod val="103000"/>
                <a:lumMod val="102000"/>
                <a:tint val="94000"/>
              </a:schemeClr>
            </a:gs>
            <a:gs pos="50000">
              <a:schemeClr val="accent4">
                <a:hueOff val="9096231"/>
                <a:satOff val="-41972"/>
                <a:lumOff val="1544"/>
                <a:alphaOff val="0"/>
                <a:satMod val="110000"/>
                <a:lumMod val="100000"/>
                <a:shade val="100000"/>
              </a:schemeClr>
            </a:gs>
            <a:gs pos="100000">
              <a:schemeClr val="accent4">
                <a:hueOff val="9096231"/>
                <a:satOff val="-41972"/>
                <a:lumOff val="154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s-ES" sz="1500" kern="1200"/>
            <a:t>Añadir nuevos datos a la explicación</a:t>
          </a:r>
        </a:p>
      </dsp:txBody>
      <dsp:txXfrm>
        <a:off x="26185" y="4159404"/>
        <a:ext cx="4153870" cy="484036"/>
      </dsp:txXfrm>
    </dsp:sp>
    <dsp:sp modelId="{5A4AF72F-6EDD-4A78-A53C-B938D2E56D70}">
      <dsp:nvSpPr>
        <dsp:cNvPr id="0" name=""/>
        <dsp:cNvSpPr/>
      </dsp:nvSpPr>
      <dsp:spPr>
        <a:xfrm>
          <a:off x="4206240" y="4723265"/>
          <a:ext cx="6309360" cy="536406"/>
        </a:xfrm>
        <a:prstGeom prst="rightArrow">
          <a:avLst>
            <a:gd name="adj1" fmla="val 75000"/>
            <a:gd name="adj2" fmla="val 50000"/>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s-ES" sz="1100" kern="1200"/>
            <a:t>Las grandes investigaciones suelen terminar beneficiando a las grandes masas pues estas suelen dar soluciones para grandes problemáticas. </a:t>
          </a:r>
        </a:p>
      </dsp:txBody>
      <dsp:txXfrm>
        <a:off x="4206240" y="4790316"/>
        <a:ext cx="6108208" cy="402304"/>
      </dsp:txXfrm>
    </dsp:sp>
    <dsp:sp modelId="{5A29229F-7FDF-43A6-ACE1-C0B596CB0A55}">
      <dsp:nvSpPr>
        <dsp:cNvPr id="0" name=""/>
        <dsp:cNvSpPr/>
      </dsp:nvSpPr>
      <dsp:spPr>
        <a:xfrm>
          <a:off x="0" y="4723265"/>
          <a:ext cx="4206240" cy="536406"/>
        </a:xfrm>
        <a:prstGeom prst="roundRec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s-ES" sz="1500" kern="1200"/>
            <a:t>Explicar y evidenciar factibilidad para políticas públicas</a:t>
          </a:r>
        </a:p>
      </dsp:txBody>
      <dsp:txXfrm>
        <a:off x="26185" y="4749450"/>
        <a:ext cx="4153870" cy="48403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fld id="{AB7FB5F1-316A-45ED-B6DA-C9D353D4C7C0}" type="datetimeFigureOut">
              <a:rPr lang="es-MX" smtClean="0"/>
              <a:t>25/06/18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AECA4D08-C8C5-4FAD-9F66-C3B918F4603C}" type="slidenum">
              <a:rPr lang="es-MX" smtClean="0"/>
              <a:t>‹Nº›</a:t>
            </a:fld>
            <a:endParaRPr lang="es-MX"/>
          </a:p>
        </p:txBody>
      </p:sp>
    </p:spTree>
    <p:extLst>
      <p:ext uri="{BB962C8B-B14F-4D97-AF65-F5344CB8AC3E}">
        <p14:creationId xmlns:p14="http://schemas.microsoft.com/office/powerpoint/2010/main" val="3264542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AB7FB5F1-316A-45ED-B6DA-C9D353D4C7C0}" type="datetimeFigureOut">
              <a:rPr lang="es-MX" smtClean="0"/>
              <a:t>25/06/18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AECA4D08-C8C5-4FAD-9F66-C3B918F4603C}" type="slidenum">
              <a:rPr lang="es-MX" smtClean="0"/>
              <a:t>‹Nº›</a:t>
            </a:fld>
            <a:endParaRPr lang="es-MX"/>
          </a:p>
        </p:txBody>
      </p:sp>
    </p:spTree>
    <p:extLst>
      <p:ext uri="{BB962C8B-B14F-4D97-AF65-F5344CB8AC3E}">
        <p14:creationId xmlns:p14="http://schemas.microsoft.com/office/powerpoint/2010/main" val="2510724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AB7FB5F1-316A-45ED-B6DA-C9D353D4C7C0}" type="datetimeFigureOut">
              <a:rPr lang="es-MX" smtClean="0"/>
              <a:t>25/06/18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AECA4D08-C8C5-4FAD-9F66-C3B918F4603C}" type="slidenum">
              <a:rPr lang="es-MX" smtClean="0"/>
              <a:t>‹Nº›</a:t>
            </a:fld>
            <a:endParaRPr lang="es-MX"/>
          </a:p>
        </p:txBody>
      </p:sp>
    </p:spTree>
    <p:extLst>
      <p:ext uri="{BB962C8B-B14F-4D97-AF65-F5344CB8AC3E}">
        <p14:creationId xmlns:p14="http://schemas.microsoft.com/office/powerpoint/2010/main" val="1033260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AB7FB5F1-316A-45ED-B6DA-C9D353D4C7C0}" type="datetimeFigureOut">
              <a:rPr lang="es-MX" smtClean="0"/>
              <a:t>25/06/18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AECA4D08-C8C5-4FAD-9F66-C3B918F4603C}" type="slidenum">
              <a:rPr lang="es-MX" smtClean="0"/>
              <a:t>‹Nº›</a:t>
            </a:fld>
            <a:endParaRPr lang="es-MX"/>
          </a:p>
        </p:txBody>
      </p:sp>
    </p:spTree>
    <p:extLst>
      <p:ext uri="{BB962C8B-B14F-4D97-AF65-F5344CB8AC3E}">
        <p14:creationId xmlns:p14="http://schemas.microsoft.com/office/powerpoint/2010/main" val="2512330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AB7FB5F1-316A-45ED-B6DA-C9D353D4C7C0}" type="datetimeFigureOut">
              <a:rPr lang="es-MX" smtClean="0"/>
              <a:t>25/06/18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AECA4D08-C8C5-4FAD-9F66-C3B918F4603C}" type="slidenum">
              <a:rPr lang="es-MX" smtClean="0"/>
              <a:t>‹Nº›</a:t>
            </a:fld>
            <a:endParaRPr lang="es-MX"/>
          </a:p>
        </p:txBody>
      </p:sp>
    </p:spTree>
    <p:extLst>
      <p:ext uri="{BB962C8B-B14F-4D97-AF65-F5344CB8AC3E}">
        <p14:creationId xmlns:p14="http://schemas.microsoft.com/office/powerpoint/2010/main" val="1823506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AB7FB5F1-316A-45ED-B6DA-C9D353D4C7C0}" type="datetimeFigureOut">
              <a:rPr lang="es-MX" smtClean="0"/>
              <a:t>25/06/18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AECA4D08-C8C5-4FAD-9F66-C3B918F4603C}" type="slidenum">
              <a:rPr lang="es-MX" smtClean="0"/>
              <a:t>‹Nº›</a:t>
            </a:fld>
            <a:endParaRPr lang="es-MX"/>
          </a:p>
        </p:txBody>
      </p:sp>
    </p:spTree>
    <p:extLst>
      <p:ext uri="{BB962C8B-B14F-4D97-AF65-F5344CB8AC3E}">
        <p14:creationId xmlns:p14="http://schemas.microsoft.com/office/powerpoint/2010/main" val="286699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AB7FB5F1-316A-45ED-B6DA-C9D353D4C7C0}" type="datetimeFigureOut">
              <a:rPr lang="es-MX" smtClean="0"/>
              <a:t>25/06/18</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AECA4D08-C8C5-4FAD-9F66-C3B918F4603C}" type="slidenum">
              <a:rPr lang="es-MX" smtClean="0"/>
              <a:t>‹Nº›</a:t>
            </a:fld>
            <a:endParaRPr lang="es-MX"/>
          </a:p>
        </p:txBody>
      </p:sp>
    </p:spTree>
    <p:extLst>
      <p:ext uri="{BB962C8B-B14F-4D97-AF65-F5344CB8AC3E}">
        <p14:creationId xmlns:p14="http://schemas.microsoft.com/office/powerpoint/2010/main" val="2047728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AB7FB5F1-316A-45ED-B6DA-C9D353D4C7C0}" type="datetimeFigureOut">
              <a:rPr lang="es-MX" smtClean="0"/>
              <a:t>25/06/18</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AECA4D08-C8C5-4FAD-9F66-C3B918F4603C}" type="slidenum">
              <a:rPr lang="es-MX" smtClean="0"/>
              <a:t>‹Nº›</a:t>
            </a:fld>
            <a:endParaRPr lang="es-MX"/>
          </a:p>
        </p:txBody>
      </p:sp>
    </p:spTree>
    <p:extLst>
      <p:ext uri="{BB962C8B-B14F-4D97-AF65-F5344CB8AC3E}">
        <p14:creationId xmlns:p14="http://schemas.microsoft.com/office/powerpoint/2010/main" val="138333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B7FB5F1-316A-45ED-B6DA-C9D353D4C7C0}" type="datetimeFigureOut">
              <a:rPr lang="es-MX" smtClean="0"/>
              <a:t>25/06/18</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AECA4D08-C8C5-4FAD-9F66-C3B918F4603C}" type="slidenum">
              <a:rPr lang="es-MX" smtClean="0"/>
              <a:t>‹Nº›</a:t>
            </a:fld>
            <a:endParaRPr lang="es-MX"/>
          </a:p>
        </p:txBody>
      </p:sp>
    </p:spTree>
    <p:extLst>
      <p:ext uri="{BB962C8B-B14F-4D97-AF65-F5344CB8AC3E}">
        <p14:creationId xmlns:p14="http://schemas.microsoft.com/office/powerpoint/2010/main" val="1574904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AB7FB5F1-316A-45ED-B6DA-C9D353D4C7C0}" type="datetimeFigureOut">
              <a:rPr lang="es-MX" smtClean="0"/>
              <a:t>25/06/18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AECA4D08-C8C5-4FAD-9F66-C3B918F4603C}" type="slidenum">
              <a:rPr lang="es-MX" smtClean="0"/>
              <a:t>‹Nº›</a:t>
            </a:fld>
            <a:endParaRPr lang="es-MX"/>
          </a:p>
        </p:txBody>
      </p:sp>
    </p:spTree>
    <p:extLst>
      <p:ext uri="{BB962C8B-B14F-4D97-AF65-F5344CB8AC3E}">
        <p14:creationId xmlns:p14="http://schemas.microsoft.com/office/powerpoint/2010/main" val="3954851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AB7FB5F1-316A-45ED-B6DA-C9D353D4C7C0}" type="datetimeFigureOut">
              <a:rPr lang="es-MX" smtClean="0"/>
              <a:t>25/06/18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AECA4D08-C8C5-4FAD-9F66-C3B918F4603C}" type="slidenum">
              <a:rPr lang="es-MX" smtClean="0"/>
              <a:t>‹Nº›</a:t>
            </a:fld>
            <a:endParaRPr lang="es-MX"/>
          </a:p>
        </p:txBody>
      </p:sp>
    </p:spTree>
    <p:extLst>
      <p:ext uri="{BB962C8B-B14F-4D97-AF65-F5344CB8AC3E}">
        <p14:creationId xmlns:p14="http://schemas.microsoft.com/office/powerpoint/2010/main" val="2042948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FB5F1-316A-45ED-B6DA-C9D353D4C7C0}" type="datetimeFigureOut">
              <a:rPr lang="es-MX" smtClean="0"/>
              <a:t>25/06/18</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CA4D08-C8C5-4FAD-9F66-C3B918F4603C}" type="slidenum">
              <a:rPr lang="es-MX" smtClean="0"/>
              <a:t>‹Nº›</a:t>
            </a:fld>
            <a:endParaRPr lang="es-MX"/>
          </a:p>
        </p:txBody>
      </p:sp>
    </p:spTree>
    <p:extLst>
      <p:ext uri="{BB962C8B-B14F-4D97-AF65-F5344CB8AC3E}">
        <p14:creationId xmlns:p14="http://schemas.microsoft.com/office/powerpoint/2010/main" val="2073614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d"/><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d"/><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d"/><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jpg!d"/><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jpg!d"/><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d"/><Relationship Id="rId2" Type="http://schemas.openxmlformats.org/officeDocument/2006/relationships/image" Target="../media/image10.jpg!d"/><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dafont.com/" TargetMode="External"/><Relationship Id="rId2" Type="http://schemas.openxmlformats.org/officeDocument/2006/relationships/hyperlink" Target="https://color.adobe.com/"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d"/><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mailto:Jherrera@prepamorelos.edu.mx" TargetMode="External"/><Relationship Id="rId2" Type="http://schemas.openxmlformats.org/officeDocument/2006/relationships/image" Target="../media/image57.jpg!d"/><Relationship Id="rId1" Type="http://schemas.openxmlformats.org/officeDocument/2006/relationships/slideLayout" Target="../slideLayouts/slideLayout4.xml"/><Relationship Id="rId5" Type="http://schemas.openxmlformats.org/officeDocument/2006/relationships/image" Target="../media/image59.jpg"/><Relationship Id="rId4" Type="http://schemas.openxmlformats.org/officeDocument/2006/relationships/image" Target="../media/image58.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g!d"/><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d"/><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d"/><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441255" y="5535370"/>
            <a:ext cx="9144000" cy="1655762"/>
          </a:xfrm>
        </p:spPr>
        <p:txBody>
          <a:bodyPr>
            <a:normAutofit/>
          </a:bodyPr>
          <a:lstStyle/>
          <a:p>
            <a:r>
              <a:rPr lang="es-MX" sz="3200" b="1" dirty="0">
                <a:effectLst>
                  <a:outerShdw blurRad="38100" dist="38100" dir="2700000" algn="tl">
                    <a:srgbClr val="000000">
                      <a:alpha val="43137"/>
                    </a:srgbClr>
                  </a:outerShdw>
                </a:effectLst>
                <a:latin typeface="Century Gothic" panose="020B0502020202020204" pitchFamily="34" charset="0"/>
              </a:rPr>
              <a:t>Preparatoria José María Morelos Y Pavón</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43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4"/>
          <p:cNvPicPr>
            <a:picLocks noChangeAspect="1"/>
          </p:cNvPicPr>
          <p:nvPr/>
        </p:nvPicPr>
        <p:blipFill rotWithShape="1">
          <a:blip r:embed="rId3">
            <a:extLst>
              <a:ext uri="{BEBA8EAE-BF5A-486C-A8C5-ECC9F3942E4B}">
                <a14:imgProps xmlns:a14="http://schemas.microsoft.com/office/drawing/2010/main">
                  <a14:imgLayer r:embed="rId4">
                    <a14:imgEffect>
                      <a14:backgroundRemoval t="12832" b="86136" l="14344" r="84980">
                        <a14:foregroundMark x1="38430" y1="43953" x2="38430" y2="43953"/>
                        <a14:foregroundMark x1="34777" y1="42183" x2="34777" y2="42183"/>
                        <a14:foregroundMark x1="34100" y1="42773" x2="34100" y2="42773"/>
                        <a14:foregroundMark x1="32476" y1="44985" x2="32476" y2="44985"/>
                        <a14:foregroundMark x1="32206" y1="46018" x2="32206" y2="46018"/>
                        <a14:foregroundMark x1="31664" y1="47935" x2="31664" y2="47935"/>
                        <a14:foregroundMark x1="44520" y1="34218" x2="44520" y2="34218"/>
                        <a14:foregroundMark x1="44520" y1="39823" x2="44520" y2="39823"/>
                        <a14:foregroundMark x1="49797" y1="48378" x2="49797" y2="48378"/>
                        <a14:foregroundMark x1="49797" y1="48673" x2="49797" y2="48673"/>
                        <a14:foregroundMark x1="51691" y1="51770" x2="51691" y2="51770"/>
                        <a14:foregroundMark x1="51691" y1="52065" x2="51691" y2="52065"/>
                        <a14:foregroundMark x1="46820" y1="52950" x2="46820" y2="52950"/>
                        <a14:foregroundMark x1="46820" y1="52950" x2="46820" y2="52950"/>
                        <a14:foregroundMark x1="57781" y1="47050" x2="57781" y2="47050"/>
                        <a14:foregroundMark x1="57781" y1="47050" x2="57781" y2="47050"/>
                      </a14:backgroundRemoval>
                    </a14:imgEffect>
                  </a14:imgLayer>
                </a14:imgProps>
              </a:ext>
              <a:ext uri="{28A0092B-C50C-407E-A947-70E740481C1C}">
                <a14:useLocalDpi xmlns:a14="http://schemas.microsoft.com/office/drawing/2010/main" val="0"/>
              </a:ext>
            </a:extLst>
          </a:blip>
          <a:srcRect l="15850" t="14837" r="17292" b="12668"/>
          <a:stretch/>
        </p:blipFill>
        <p:spPr>
          <a:xfrm>
            <a:off x="4240218" y="1582833"/>
            <a:ext cx="3711565" cy="3692334"/>
          </a:xfrm>
          <a:prstGeom prst="rect">
            <a:avLst/>
          </a:prstGeom>
        </p:spPr>
      </p:pic>
    </p:spTree>
    <p:extLst>
      <p:ext uri="{BB962C8B-B14F-4D97-AF65-F5344CB8AC3E}">
        <p14:creationId xmlns:p14="http://schemas.microsoft.com/office/powerpoint/2010/main" val="2250688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2706"/>
            <a:ext cx="12192000" cy="6920706"/>
          </a:xfr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105" y="674558"/>
            <a:ext cx="3764093" cy="5018790"/>
          </a:xfrm>
          <a:prstGeom prst="rect">
            <a:avLst/>
          </a:prstGeom>
          <a:ln w="190500" cap="sq">
            <a:solidFill>
              <a:schemeClr val="accent4">
                <a:lumMod val="5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0421" y="789273"/>
            <a:ext cx="4996721" cy="3747541"/>
          </a:xfrm>
          <a:prstGeom prst="rect">
            <a:avLst/>
          </a:prstGeom>
          <a:ln w="190500" cap="sq">
            <a:solidFill>
              <a:srgbClr val="9C6243"/>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06037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778" y="344773"/>
            <a:ext cx="5756222" cy="4317167"/>
          </a:xfrm>
          <a:prstGeom prst="rect">
            <a:avLst/>
          </a:prstGeom>
          <a:ln w="190500" cap="sq">
            <a:solidFill>
              <a:srgbClr val="9C6243"/>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0072" y="1472783"/>
            <a:ext cx="3557978" cy="4743970"/>
          </a:xfrm>
          <a:prstGeom prst="rect">
            <a:avLst/>
          </a:prstGeom>
          <a:ln w="190500" cap="sq">
            <a:solidFill>
              <a:schemeClr val="accent5">
                <a:lumMod val="5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36834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magen 100"/>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22006" y="0"/>
            <a:ext cx="12169994" cy="6858000"/>
          </a:xfrm>
          <a:prstGeom prst="rect">
            <a:avLst/>
          </a:prstGeom>
        </p:spPr>
      </p:pic>
      <p:grpSp>
        <p:nvGrpSpPr>
          <p:cNvPr id="64" name="Grupo 63"/>
          <p:cNvGrpSpPr/>
          <p:nvPr/>
        </p:nvGrpSpPr>
        <p:grpSpPr>
          <a:xfrm>
            <a:off x="1220096" y="555989"/>
            <a:ext cx="10346713" cy="5604970"/>
            <a:chOff x="545539" y="600958"/>
            <a:chExt cx="11312558" cy="6050695"/>
          </a:xfrm>
        </p:grpSpPr>
        <p:grpSp>
          <p:nvGrpSpPr>
            <p:cNvPr id="55" name="Grupo 54"/>
            <p:cNvGrpSpPr/>
            <p:nvPr/>
          </p:nvGrpSpPr>
          <p:grpSpPr>
            <a:xfrm>
              <a:off x="2938071" y="600958"/>
              <a:ext cx="8920026" cy="5176503"/>
              <a:chOff x="2263514" y="301154"/>
              <a:chExt cx="8920026" cy="5176503"/>
            </a:xfrm>
          </p:grpSpPr>
          <p:sp>
            <p:nvSpPr>
              <p:cNvPr id="46" name="Rectángulo 45"/>
              <p:cNvSpPr/>
              <p:nvPr/>
            </p:nvSpPr>
            <p:spPr>
              <a:xfrm>
                <a:off x="6370961" y="301154"/>
                <a:ext cx="1480938" cy="1409075"/>
              </a:xfrm>
              <a:prstGeom prst="rect">
                <a:avLst/>
              </a:prstGeom>
            </p:spPr>
            <p:style>
              <a:lnRef idx="1">
                <a:schemeClr val="accent4"/>
              </a:lnRef>
              <a:fillRef idx="3">
                <a:schemeClr val="accent4"/>
              </a:fillRef>
              <a:effectRef idx="2">
                <a:schemeClr val="accent4"/>
              </a:effectRef>
              <a:fontRef idx="minor">
                <a:schemeClr val="lt1"/>
              </a:fontRef>
            </p:style>
            <p:txBody>
              <a:bodyPr rtlCol="0" anchor="ctr">
                <a:normAutofit fontScale="70000" lnSpcReduction="20000"/>
              </a:bodyPr>
              <a:lstStyle/>
              <a:p>
                <a:pPr algn="ctr"/>
                <a:endParaRPr lang="es-MX" dirty="0"/>
              </a:p>
              <a:p>
                <a:pPr algn="ctr"/>
                <a:r>
                  <a:rPr lang="es-MX" dirty="0"/>
                  <a:t>Identifica las distintas ciencias relacionadas con la salud y sus formas de intervención.</a:t>
                </a:r>
              </a:p>
              <a:p>
                <a:endParaRPr lang="es-MX" dirty="0"/>
              </a:p>
            </p:txBody>
          </p:sp>
          <p:grpSp>
            <p:nvGrpSpPr>
              <p:cNvPr id="54" name="Grupo 53"/>
              <p:cNvGrpSpPr/>
              <p:nvPr/>
            </p:nvGrpSpPr>
            <p:grpSpPr>
              <a:xfrm>
                <a:off x="2263514" y="301154"/>
                <a:ext cx="8920026" cy="5176503"/>
                <a:chOff x="2548327" y="301154"/>
                <a:chExt cx="8920026" cy="5176503"/>
              </a:xfrm>
            </p:grpSpPr>
            <p:grpSp>
              <p:nvGrpSpPr>
                <p:cNvPr id="43" name="Grupo 42"/>
                <p:cNvGrpSpPr/>
                <p:nvPr/>
              </p:nvGrpSpPr>
              <p:grpSpPr>
                <a:xfrm>
                  <a:off x="2548327" y="2202306"/>
                  <a:ext cx="8920026" cy="3275351"/>
                  <a:chOff x="2563317" y="1587709"/>
                  <a:chExt cx="8920026" cy="3275351"/>
                </a:xfrm>
              </p:grpSpPr>
              <p:sp>
                <p:nvSpPr>
                  <p:cNvPr id="29" name="Rectángulo 28"/>
                  <p:cNvSpPr/>
                  <p:nvPr/>
                </p:nvSpPr>
                <p:spPr>
                  <a:xfrm>
                    <a:off x="9173981" y="1782818"/>
                    <a:ext cx="2309362" cy="2198795"/>
                  </a:xfrm>
                  <a:prstGeom prst="rect">
                    <a:avLst/>
                  </a:prstGeom>
                </p:spPr>
                <p:style>
                  <a:lnRef idx="1">
                    <a:schemeClr val="accent3"/>
                  </a:lnRef>
                  <a:fillRef idx="3">
                    <a:schemeClr val="accent3"/>
                  </a:fillRef>
                  <a:effectRef idx="2">
                    <a:schemeClr val="accent3"/>
                  </a:effectRef>
                  <a:fontRef idx="minor">
                    <a:schemeClr val="lt1"/>
                  </a:fontRef>
                </p:style>
                <p:txBody>
                  <a:bodyPr rtlCol="0" anchor="ctr">
                    <a:normAutofit fontScale="85000" lnSpcReduction="20000"/>
                  </a:bodyPr>
                  <a:lstStyle/>
                  <a:p>
                    <a:endParaRPr lang="es-MX" dirty="0"/>
                  </a:p>
                  <a:p>
                    <a:r>
                      <a:rPr lang="es-MX" dirty="0"/>
                      <a:t>Comprende elementos funda­mentales de la condición hu­mana, a partir de las áreas o disciplinas filosóficas, con la fi­nalidad de valorar los alcances de éstas en diversos ámbitos. </a:t>
                    </a:r>
                  </a:p>
                  <a:p>
                    <a:endParaRPr lang="es-MX" dirty="0"/>
                  </a:p>
                </p:txBody>
              </p:sp>
              <p:grpSp>
                <p:nvGrpSpPr>
                  <p:cNvPr id="36" name="Grupo 35"/>
                  <p:cNvGrpSpPr/>
                  <p:nvPr/>
                </p:nvGrpSpPr>
                <p:grpSpPr>
                  <a:xfrm>
                    <a:off x="2563317" y="1587709"/>
                    <a:ext cx="5696263" cy="3070485"/>
                    <a:chOff x="2008681" y="1366604"/>
                    <a:chExt cx="7929797" cy="3736403"/>
                  </a:xfrm>
                </p:grpSpPr>
                <p:sp>
                  <p:nvSpPr>
                    <p:cNvPr id="6" name="Elipse 5"/>
                    <p:cNvSpPr/>
                    <p:nvPr/>
                  </p:nvSpPr>
                  <p:spPr>
                    <a:xfrm>
                      <a:off x="4721901" y="3462729"/>
                      <a:ext cx="2278505" cy="1633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Violencia</a:t>
                      </a:r>
                    </a:p>
                  </p:txBody>
                </p:sp>
                <p:sp>
                  <p:nvSpPr>
                    <p:cNvPr id="8" name="Elipse 7"/>
                    <p:cNvSpPr/>
                    <p:nvPr/>
                  </p:nvSpPr>
                  <p:spPr>
                    <a:xfrm>
                      <a:off x="2008681" y="3462729"/>
                      <a:ext cx="2278505" cy="163392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MX" sz="1600" dirty="0"/>
                        <a:t>Psicología </a:t>
                      </a:r>
                    </a:p>
                  </p:txBody>
                </p:sp>
                <p:sp>
                  <p:nvSpPr>
                    <p:cNvPr id="9" name="Elipse 8"/>
                    <p:cNvSpPr/>
                    <p:nvPr/>
                  </p:nvSpPr>
                  <p:spPr>
                    <a:xfrm>
                      <a:off x="4721901" y="1366604"/>
                      <a:ext cx="2278505" cy="163392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MX" dirty="0"/>
                        <a:t>Ciencias de la salud</a:t>
                      </a:r>
                    </a:p>
                  </p:txBody>
                </p:sp>
                <p:sp>
                  <p:nvSpPr>
                    <p:cNvPr id="10" name="Elipse 9"/>
                    <p:cNvSpPr/>
                    <p:nvPr/>
                  </p:nvSpPr>
                  <p:spPr>
                    <a:xfrm>
                      <a:off x="7659973" y="3462729"/>
                      <a:ext cx="2278505" cy="163392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Filosofía</a:t>
                      </a:r>
                    </a:p>
                  </p:txBody>
                </p:sp>
                <p:cxnSp>
                  <p:nvCxnSpPr>
                    <p:cNvPr id="12" name="Conector recto de flecha 11"/>
                    <p:cNvCxnSpPr>
                      <a:stCxn id="8" idx="6"/>
                      <a:endCxn id="6" idx="2"/>
                    </p:cNvCxnSpPr>
                    <p:nvPr/>
                  </p:nvCxnSpPr>
                  <p:spPr>
                    <a:xfrm>
                      <a:off x="4287186" y="4279693"/>
                      <a:ext cx="434715"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4" name="Conector recto de flecha 13"/>
                    <p:cNvCxnSpPr>
                      <a:stCxn id="9" idx="4"/>
                      <a:endCxn id="6" idx="0"/>
                    </p:cNvCxnSpPr>
                    <p:nvPr/>
                  </p:nvCxnSpPr>
                  <p:spPr>
                    <a:xfrm>
                      <a:off x="5861154" y="3000532"/>
                      <a:ext cx="0" cy="46219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5" name="Conector recto de flecha 14"/>
                    <p:cNvCxnSpPr>
                      <a:stCxn id="10" idx="2"/>
                      <a:endCxn id="6" idx="6"/>
                    </p:cNvCxnSpPr>
                    <p:nvPr/>
                  </p:nvCxnSpPr>
                  <p:spPr>
                    <a:xfrm flipH="1">
                      <a:off x="7000406" y="4279693"/>
                      <a:ext cx="659567"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8" name="Conector recto de flecha 17"/>
                    <p:cNvCxnSpPr>
                      <a:stCxn id="9" idx="2"/>
                      <a:endCxn id="8" idx="0"/>
                    </p:cNvCxnSpPr>
                    <p:nvPr/>
                  </p:nvCxnSpPr>
                  <p:spPr>
                    <a:xfrm flipH="1">
                      <a:off x="3147934" y="2183568"/>
                      <a:ext cx="1573967" cy="127916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1" name="Conector recto de flecha 20"/>
                    <p:cNvCxnSpPr>
                      <a:stCxn id="9" idx="6"/>
                      <a:endCxn id="10" idx="0"/>
                    </p:cNvCxnSpPr>
                    <p:nvPr/>
                  </p:nvCxnSpPr>
                  <p:spPr>
                    <a:xfrm>
                      <a:off x="7000406" y="2183568"/>
                      <a:ext cx="1798820" cy="127916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2" name="Conector angular 31"/>
                    <p:cNvCxnSpPr>
                      <a:stCxn id="8" idx="4"/>
                      <a:endCxn id="10" idx="4"/>
                    </p:cNvCxnSpPr>
                    <p:nvPr/>
                  </p:nvCxnSpPr>
                  <p:spPr>
                    <a:xfrm rot="16200000" flipH="1">
                      <a:off x="5973580" y="2271011"/>
                      <a:ext cx="12700" cy="5651292"/>
                    </a:xfrm>
                    <a:prstGeom prst="bentConnector3">
                      <a:avLst>
                        <a:gd name="adj1" fmla="val 2862291"/>
                      </a:avLst>
                    </a:prstGeom>
                    <a:ln w="57150">
                      <a:tailEnd type="triangle"/>
                    </a:ln>
                  </p:spPr>
                  <p:style>
                    <a:lnRef idx="1">
                      <a:schemeClr val="accent2"/>
                    </a:lnRef>
                    <a:fillRef idx="0">
                      <a:schemeClr val="accent2"/>
                    </a:fillRef>
                    <a:effectRef idx="0">
                      <a:schemeClr val="accent2"/>
                    </a:effectRef>
                    <a:fontRef idx="minor">
                      <a:schemeClr val="tx1"/>
                    </a:fontRef>
                  </p:style>
                </p:cxnSp>
              </p:grpSp>
              <p:cxnSp>
                <p:nvCxnSpPr>
                  <p:cNvPr id="39" name="Conector recto de flecha 38"/>
                  <p:cNvCxnSpPr>
                    <a:stCxn id="10" idx="7"/>
                    <a:endCxn id="29" idx="1"/>
                  </p:cNvCxnSpPr>
                  <p:nvPr/>
                </p:nvCxnSpPr>
                <p:spPr>
                  <a:xfrm flipV="1">
                    <a:off x="8019887" y="2882216"/>
                    <a:ext cx="1154094" cy="624675"/>
                  </a:xfrm>
                  <a:prstGeom prst="straightConnector1">
                    <a:avLst/>
                  </a:prstGeom>
                  <a:ln w="57150">
                    <a:tailEnd type="triangle"/>
                  </a:ln>
                </p:spPr>
                <p:style>
                  <a:lnRef idx="2">
                    <a:schemeClr val="accent6"/>
                  </a:lnRef>
                  <a:fillRef idx="0">
                    <a:schemeClr val="accent6"/>
                  </a:fillRef>
                  <a:effectRef idx="1">
                    <a:schemeClr val="accent6"/>
                  </a:effectRef>
                  <a:fontRef idx="minor">
                    <a:schemeClr val="tx1"/>
                  </a:fontRef>
                </p:style>
              </p:cxnSp>
              <p:cxnSp>
                <p:nvCxnSpPr>
                  <p:cNvPr id="40" name="Conector recto de flecha 39"/>
                  <p:cNvCxnSpPr>
                    <a:stCxn id="10" idx="5"/>
                  </p:cNvCxnSpPr>
                  <p:nvPr/>
                </p:nvCxnSpPr>
                <p:spPr>
                  <a:xfrm>
                    <a:off x="8019886" y="4456338"/>
                    <a:ext cx="1154097" cy="406722"/>
                  </a:xfrm>
                  <a:prstGeom prst="straightConnector1">
                    <a:avLst/>
                  </a:prstGeom>
                  <a:ln w="57150">
                    <a:tailEnd type="triangle"/>
                  </a:ln>
                </p:spPr>
                <p:style>
                  <a:lnRef idx="2">
                    <a:schemeClr val="accent6"/>
                  </a:lnRef>
                  <a:fillRef idx="0">
                    <a:schemeClr val="accent6"/>
                  </a:fillRef>
                  <a:effectRef idx="1">
                    <a:schemeClr val="accent6"/>
                  </a:effectRef>
                  <a:fontRef idx="minor">
                    <a:schemeClr val="tx1"/>
                  </a:fontRef>
                </p:style>
              </p:cxnSp>
            </p:grpSp>
            <p:sp>
              <p:nvSpPr>
                <p:cNvPr id="47" name="Rectángulo 46"/>
                <p:cNvSpPr/>
                <p:nvPr/>
              </p:nvSpPr>
              <p:spPr>
                <a:xfrm>
                  <a:off x="3441927" y="301154"/>
                  <a:ext cx="1404359" cy="1286451"/>
                </a:xfrm>
                <a:prstGeom prst="rect">
                  <a:avLst/>
                </a:prstGeom>
              </p:spPr>
              <p:style>
                <a:lnRef idx="1">
                  <a:schemeClr val="accent4"/>
                </a:lnRef>
                <a:fillRef idx="3">
                  <a:schemeClr val="accent4"/>
                </a:fillRef>
                <a:effectRef idx="2">
                  <a:schemeClr val="accent4"/>
                </a:effectRef>
                <a:fontRef idx="minor">
                  <a:schemeClr val="lt1"/>
                </a:fontRef>
              </p:style>
              <p:txBody>
                <a:bodyPr rtlCol="0" anchor="ctr">
                  <a:normAutofit fontScale="77500" lnSpcReduction="20000"/>
                </a:bodyPr>
                <a:lstStyle/>
                <a:p>
                  <a:r>
                    <a:rPr lang="es-MX" dirty="0"/>
                    <a:t>Identifica al ser humano como una unidad biopsicosocial.</a:t>
                  </a:r>
                </a:p>
              </p:txBody>
            </p:sp>
            <p:cxnSp>
              <p:nvCxnSpPr>
                <p:cNvPr id="50" name="Conector recto de flecha 49"/>
                <p:cNvCxnSpPr>
                  <a:stCxn id="9" idx="1"/>
                  <a:endCxn id="47" idx="2"/>
                </p:cNvCxnSpPr>
                <p:nvPr/>
              </p:nvCxnSpPr>
              <p:spPr>
                <a:xfrm flipH="1" flipV="1">
                  <a:off x="4144107" y="1587605"/>
                  <a:ext cx="592919" cy="8113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de flecha 50"/>
                <p:cNvCxnSpPr>
                  <a:stCxn id="9" idx="7"/>
                </p:cNvCxnSpPr>
                <p:nvPr/>
              </p:nvCxnSpPr>
              <p:spPr>
                <a:xfrm flipV="1">
                  <a:off x="5894371" y="1776957"/>
                  <a:ext cx="1220151" cy="6219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grpSp>
          <p:nvGrpSpPr>
            <p:cNvPr id="63" name="Grupo 62"/>
            <p:cNvGrpSpPr/>
            <p:nvPr/>
          </p:nvGrpSpPr>
          <p:grpSpPr>
            <a:xfrm>
              <a:off x="545539" y="2874098"/>
              <a:ext cx="2632226" cy="3777555"/>
              <a:chOff x="545539" y="2874098"/>
              <a:chExt cx="2632226" cy="3777555"/>
            </a:xfrm>
          </p:grpSpPr>
          <p:sp>
            <p:nvSpPr>
              <p:cNvPr id="56" name="Rectángulo 55"/>
              <p:cNvSpPr/>
              <p:nvPr/>
            </p:nvSpPr>
            <p:spPr>
              <a:xfrm>
                <a:off x="648513" y="5001725"/>
                <a:ext cx="1918740" cy="1649928"/>
              </a:xfrm>
              <a:prstGeom prst="rect">
                <a:avLst/>
              </a:prstGeom>
            </p:spPr>
            <p:style>
              <a:lnRef idx="1">
                <a:schemeClr val="accent6"/>
              </a:lnRef>
              <a:fillRef idx="3">
                <a:schemeClr val="accent6"/>
              </a:fillRef>
              <a:effectRef idx="2">
                <a:schemeClr val="accent6"/>
              </a:effectRef>
              <a:fontRef idx="minor">
                <a:schemeClr val="lt1"/>
              </a:fontRef>
            </p:style>
            <p:txBody>
              <a:bodyPr rtlCol="0" anchor="ctr">
                <a:normAutofit fontScale="62500" lnSpcReduction="20000"/>
              </a:bodyPr>
              <a:lstStyle/>
              <a:p>
                <a:r>
                  <a:rPr lang="es-MX" dirty="0"/>
                  <a:t>Describe los diferentes campos y escenarios de aplicación de la psicología contemporánea: salud, educación, productividad, relaciones interpersonales entre otras.</a:t>
                </a:r>
              </a:p>
              <a:p>
                <a:endParaRPr lang="es-MX" dirty="0"/>
              </a:p>
            </p:txBody>
          </p:sp>
          <p:sp>
            <p:nvSpPr>
              <p:cNvPr id="57" name="Rectángulo 56"/>
              <p:cNvSpPr/>
              <p:nvPr/>
            </p:nvSpPr>
            <p:spPr>
              <a:xfrm>
                <a:off x="545539" y="2874098"/>
                <a:ext cx="1918740" cy="16499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normAutofit fontScale="85000" lnSpcReduction="20000"/>
              </a:bodyPr>
              <a:lstStyle/>
              <a:p>
                <a:r>
                  <a:rPr lang="es-MX" dirty="0"/>
                  <a:t>Comprende que la psicología está conformada por una diversidad de paradigmas, teorías, modelos y metodologías.</a:t>
                </a:r>
              </a:p>
            </p:txBody>
          </p:sp>
          <p:cxnSp>
            <p:nvCxnSpPr>
              <p:cNvPr id="59" name="Conector recto de flecha 58"/>
              <p:cNvCxnSpPr>
                <a:stCxn id="8" idx="1"/>
                <a:endCxn id="57" idx="3"/>
              </p:cNvCxnSpPr>
              <p:nvPr/>
            </p:nvCxnSpPr>
            <p:spPr>
              <a:xfrm flipH="1" flipV="1">
                <a:off x="2464279" y="3699062"/>
                <a:ext cx="713486" cy="722229"/>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60" name="Conector recto de flecha 59"/>
              <p:cNvCxnSpPr>
                <a:stCxn id="8" idx="3"/>
                <a:endCxn id="56" idx="3"/>
              </p:cNvCxnSpPr>
              <p:nvPr/>
            </p:nvCxnSpPr>
            <p:spPr>
              <a:xfrm flipH="1">
                <a:off x="2567253" y="5370739"/>
                <a:ext cx="610512" cy="455950"/>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grpSp>
      </p:grpSp>
      <p:cxnSp>
        <p:nvCxnSpPr>
          <p:cNvPr id="68" name="Conector angular 67"/>
          <p:cNvCxnSpPr>
            <a:stCxn id="47" idx="3"/>
            <a:endCxn id="29" idx="1"/>
          </p:cNvCxnSpPr>
          <p:nvPr/>
        </p:nvCxnSpPr>
        <p:spPr>
          <a:xfrm>
            <a:off x="5510121" y="1151831"/>
            <a:ext cx="3944495" cy="2364408"/>
          </a:xfrm>
          <a:prstGeom prst="bentConnector3">
            <a:avLst>
              <a:gd name="adj1" fmla="val 38599"/>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Conector angular 71"/>
          <p:cNvCxnSpPr>
            <a:stCxn id="47" idx="1"/>
            <a:endCxn id="57" idx="0"/>
          </p:cNvCxnSpPr>
          <p:nvPr/>
        </p:nvCxnSpPr>
        <p:spPr>
          <a:xfrm rot="10800000" flipV="1">
            <a:off x="2097558" y="1151830"/>
            <a:ext cx="2128107" cy="1509847"/>
          </a:xfrm>
          <a:prstGeom prst="bentConnector2">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Conector angular 77"/>
          <p:cNvCxnSpPr>
            <a:stCxn id="56" idx="2"/>
            <a:endCxn id="46" idx="3"/>
          </p:cNvCxnSpPr>
          <p:nvPr/>
        </p:nvCxnSpPr>
        <p:spPr>
          <a:xfrm rot="5400000" flipH="1" flipV="1">
            <a:off x="2879512" y="520854"/>
            <a:ext cx="4952332" cy="6327878"/>
          </a:xfrm>
          <a:prstGeom prst="bentConnector4">
            <a:avLst>
              <a:gd name="adj1" fmla="val -4616"/>
              <a:gd name="adj2" fmla="val 103613"/>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Conector angular 87"/>
          <p:cNvCxnSpPr>
            <a:stCxn id="57" idx="0"/>
            <a:endCxn id="29" idx="2"/>
          </p:cNvCxnSpPr>
          <p:nvPr/>
        </p:nvCxnSpPr>
        <p:spPr>
          <a:xfrm rot="16200000" flipH="1">
            <a:off x="5367649" y="-608415"/>
            <a:ext cx="1872971" cy="8413156"/>
          </a:xfrm>
          <a:prstGeom prst="bentConnector5">
            <a:avLst>
              <a:gd name="adj1" fmla="val -30613"/>
              <a:gd name="adj2" fmla="val 56065"/>
              <a:gd name="adj3" fmla="val 174632"/>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2" name="Conector angular 111"/>
          <p:cNvCxnSpPr>
            <a:stCxn id="29" idx="3"/>
            <a:endCxn id="46" idx="0"/>
          </p:cNvCxnSpPr>
          <p:nvPr/>
        </p:nvCxnSpPr>
        <p:spPr>
          <a:xfrm flipH="1" flipV="1">
            <a:off x="7842368" y="555989"/>
            <a:ext cx="3724441" cy="2960250"/>
          </a:xfrm>
          <a:prstGeom prst="bentConnector4">
            <a:avLst>
              <a:gd name="adj1" fmla="val -6138"/>
              <a:gd name="adj2" fmla="val 107722"/>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7" name="Conector angular 116"/>
          <p:cNvCxnSpPr>
            <a:stCxn id="56" idx="3"/>
            <a:endCxn id="29" idx="2"/>
          </p:cNvCxnSpPr>
          <p:nvPr/>
        </p:nvCxnSpPr>
        <p:spPr>
          <a:xfrm flipV="1">
            <a:off x="3069199" y="4534649"/>
            <a:ext cx="7441514" cy="862117"/>
          </a:xfrm>
          <a:prstGeom prst="bentConnector2">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6430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57835"/>
          </a:xfrm>
        </p:spPr>
        <p:txBody>
          <a:bodyPr>
            <a:normAutofit fontScale="90000"/>
          </a:bodyPr>
          <a:lstStyle/>
          <a:p>
            <a:r>
              <a:rPr lang="es-MX" dirty="0"/>
              <a:t>Producto 4</a:t>
            </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482" y="822960"/>
            <a:ext cx="11023036" cy="5574665"/>
          </a:xfrm>
        </p:spPr>
      </p:pic>
    </p:spTree>
    <p:extLst>
      <p:ext uri="{BB962C8B-B14F-4D97-AF65-F5344CB8AC3E}">
        <p14:creationId xmlns:p14="http://schemas.microsoft.com/office/powerpoint/2010/main" val="712832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ítulo 4"/>
          <p:cNvSpPr>
            <a:spLocks noGrp="1"/>
          </p:cNvSpPr>
          <p:nvPr>
            <p:ph type="title"/>
          </p:nvPr>
        </p:nvSpPr>
        <p:spPr>
          <a:xfrm>
            <a:off x="838200" y="-229235"/>
            <a:ext cx="10515600" cy="1325563"/>
          </a:xfrm>
        </p:spPr>
        <p:txBody>
          <a:bodyPr/>
          <a:lstStyle/>
          <a:p>
            <a:r>
              <a:rPr lang="es-MX" dirty="0"/>
              <a:t>Producto 5</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279447456"/>
              </p:ext>
            </p:extLst>
          </p:nvPr>
        </p:nvGraphicFramePr>
        <p:xfrm>
          <a:off x="838200" y="914400"/>
          <a:ext cx="10515600" cy="5262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8806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9580" y="-228918"/>
            <a:ext cx="10515600" cy="1325563"/>
          </a:xfrm>
        </p:spPr>
        <p:txBody>
          <a:bodyPr/>
          <a:lstStyle/>
          <a:p>
            <a:r>
              <a:rPr lang="es-MX" dirty="0"/>
              <a:t>Producto 6</a:t>
            </a:r>
          </a:p>
        </p:txBody>
      </p:sp>
      <p:pic>
        <p:nvPicPr>
          <p:cNvPr id="4" name="Marcador de contenido 3"/>
          <p:cNvPicPr>
            <a:picLocks noGrp="1" noChangeAspect="1"/>
          </p:cNvPicPr>
          <p:nvPr>
            <p:ph idx="1"/>
          </p:nvPr>
        </p:nvPicPr>
        <p:blipFill rotWithShape="1">
          <a:blip r:embed="rId2"/>
          <a:srcRect l="17017" t="19512" r="17707" b="1159"/>
          <a:stretch/>
        </p:blipFill>
        <p:spPr>
          <a:xfrm>
            <a:off x="449580" y="1096645"/>
            <a:ext cx="11254740" cy="5761355"/>
          </a:xfrm>
          <a:prstGeom prst="rect">
            <a:avLst/>
          </a:prstGeom>
        </p:spPr>
      </p:pic>
    </p:spTree>
    <p:extLst>
      <p:ext uri="{BB962C8B-B14F-4D97-AF65-F5344CB8AC3E}">
        <p14:creationId xmlns:p14="http://schemas.microsoft.com/office/powerpoint/2010/main" val="4030687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rotWithShape="1">
          <a:blip r:embed="rId2"/>
          <a:srcRect l="16501" t="12813" r="17789" b="2500"/>
          <a:stretch/>
        </p:blipFill>
        <p:spPr>
          <a:xfrm>
            <a:off x="674370" y="365125"/>
            <a:ext cx="10843259" cy="6195060"/>
          </a:xfrm>
          <a:prstGeom prst="rect">
            <a:avLst/>
          </a:prstGeom>
        </p:spPr>
      </p:pic>
    </p:spTree>
    <p:extLst>
      <p:ext uri="{BB962C8B-B14F-4D97-AF65-F5344CB8AC3E}">
        <p14:creationId xmlns:p14="http://schemas.microsoft.com/office/powerpoint/2010/main" val="337964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rotWithShape="1">
          <a:blip r:embed="rId2"/>
          <a:srcRect l="17110" t="13125" r="18609" b="1708"/>
          <a:stretch/>
        </p:blipFill>
        <p:spPr>
          <a:xfrm>
            <a:off x="1365504" y="121920"/>
            <a:ext cx="9460992" cy="6230112"/>
          </a:xfrm>
          <a:prstGeom prst="rect">
            <a:avLst/>
          </a:prstGeom>
        </p:spPr>
      </p:pic>
    </p:spTree>
    <p:extLst>
      <p:ext uri="{BB962C8B-B14F-4D97-AF65-F5344CB8AC3E}">
        <p14:creationId xmlns:p14="http://schemas.microsoft.com/office/powerpoint/2010/main" val="1010287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rotWithShape="1">
          <a:blip r:embed="rId2"/>
          <a:srcRect l="16173" t="18125" r="18609" b="48208"/>
          <a:stretch/>
        </p:blipFill>
        <p:spPr>
          <a:xfrm>
            <a:off x="986028" y="768095"/>
            <a:ext cx="10219944" cy="2966133"/>
          </a:xfrm>
          <a:prstGeom prst="rect">
            <a:avLst/>
          </a:prstGeom>
        </p:spPr>
      </p:pic>
    </p:spTree>
    <p:extLst>
      <p:ext uri="{BB962C8B-B14F-4D97-AF65-F5344CB8AC3E}">
        <p14:creationId xmlns:p14="http://schemas.microsoft.com/office/powerpoint/2010/main" val="1940714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s-MX" dirty="0"/>
              <a:t>Producto 8</a:t>
            </a:r>
          </a:p>
        </p:txBody>
      </p:sp>
      <p:sp>
        <p:nvSpPr>
          <p:cNvPr id="5" name="Subtítulo 4"/>
          <p:cNvSpPr>
            <a:spLocks noGrp="1"/>
          </p:cNvSpPr>
          <p:nvPr>
            <p:ph type="subTitle" idx="1"/>
          </p:nvPr>
        </p:nvSpPr>
        <p:spPr/>
        <p:txBody>
          <a:bodyPr/>
          <a:lstStyle/>
          <a:p>
            <a:endParaRPr lang="es-MX"/>
          </a:p>
        </p:txBody>
      </p:sp>
    </p:spTree>
    <p:extLst>
      <p:ext uri="{BB962C8B-B14F-4D97-AF65-F5344CB8AC3E}">
        <p14:creationId xmlns:p14="http://schemas.microsoft.com/office/powerpoint/2010/main" val="1879665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agen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99629" y="-2699629"/>
            <a:ext cx="6886528" cy="12285785"/>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196870448"/>
              </p:ext>
            </p:extLst>
          </p:nvPr>
        </p:nvGraphicFramePr>
        <p:xfrm>
          <a:off x="382825" y="564514"/>
          <a:ext cx="6876104" cy="1483360"/>
        </p:xfrm>
        <a:graphic>
          <a:graphicData uri="http://schemas.openxmlformats.org/drawingml/2006/table">
            <a:tbl>
              <a:tblPr firstRow="1" bandRow="1">
                <a:tableStyleId>{93296810-A885-4BE3-A3E7-6D5BEEA58F35}</a:tableStyleId>
              </a:tblPr>
              <a:tblGrid>
                <a:gridCol w="3918043">
                  <a:extLst>
                    <a:ext uri="{9D8B030D-6E8A-4147-A177-3AD203B41FA5}">
                      <a16:colId xmlns:a16="http://schemas.microsoft.com/office/drawing/2014/main" val="2708486413"/>
                    </a:ext>
                  </a:extLst>
                </a:gridCol>
                <a:gridCol w="2958061">
                  <a:extLst>
                    <a:ext uri="{9D8B030D-6E8A-4147-A177-3AD203B41FA5}">
                      <a16:colId xmlns:a16="http://schemas.microsoft.com/office/drawing/2014/main" val="1553961915"/>
                    </a:ext>
                  </a:extLst>
                </a:gridCol>
              </a:tblGrid>
              <a:tr h="370840">
                <a:tc gridSpan="2">
                  <a:txBody>
                    <a:bodyPr/>
                    <a:lstStyle/>
                    <a:p>
                      <a:pPr algn="ctr"/>
                      <a:r>
                        <a:rPr lang="es-MX" dirty="0">
                          <a:solidFill>
                            <a:schemeClr val="bg1"/>
                          </a:solidFill>
                          <a:latin typeface="Century Gothic" panose="020B0502020202020204" pitchFamily="34" charset="0"/>
                        </a:rPr>
                        <a:t>Equipo número</a:t>
                      </a:r>
                      <a:r>
                        <a:rPr lang="es-MX" baseline="0" dirty="0">
                          <a:solidFill>
                            <a:schemeClr val="bg1"/>
                          </a:solidFill>
                          <a:latin typeface="Century Gothic" panose="020B0502020202020204" pitchFamily="34" charset="0"/>
                        </a:rPr>
                        <a:t> 9</a:t>
                      </a:r>
                      <a:endParaRPr lang="es-MX" dirty="0">
                        <a:solidFill>
                          <a:schemeClr val="bg1"/>
                        </a:solidFill>
                        <a:latin typeface="Century Gothic" panose="020B0502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s-MX" dirty="0"/>
                    </a:p>
                  </a:txBody>
                  <a:tcPr/>
                </a:tc>
                <a:extLst>
                  <a:ext uri="{0D108BD9-81ED-4DB2-BD59-A6C34878D82A}">
                    <a16:rowId xmlns:a16="http://schemas.microsoft.com/office/drawing/2014/main" val="2125087218"/>
                  </a:ext>
                </a:extLst>
              </a:tr>
              <a:tr h="370840">
                <a:tc>
                  <a:txBody>
                    <a:bodyPr/>
                    <a:lstStyle/>
                    <a:p>
                      <a:pPr marL="285750" indent="-285750">
                        <a:buFont typeface="Arial" panose="020B0604020202020204" pitchFamily="34" charset="0"/>
                        <a:buChar char="•"/>
                      </a:pPr>
                      <a:r>
                        <a:rPr lang="es-MX" b="1" dirty="0">
                          <a:solidFill>
                            <a:schemeClr val="bg1"/>
                          </a:solidFill>
                          <a:latin typeface="Century Gothic" panose="020B0502020202020204" pitchFamily="34" charset="0"/>
                        </a:rPr>
                        <a:t>Alma Susana Martínez</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s-MX" b="1" dirty="0">
                          <a:solidFill>
                            <a:schemeClr val="bg1"/>
                          </a:solidFill>
                          <a:latin typeface="Century Gothic" panose="020B0502020202020204" pitchFamily="34" charset="0"/>
                        </a:rPr>
                        <a:t>Psicología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9220561"/>
                  </a:ext>
                </a:extLst>
              </a:tr>
              <a:tr h="370840">
                <a:tc>
                  <a:txBody>
                    <a:bodyPr/>
                    <a:lstStyle/>
                    <a:p>
                      <a:pPr marL="285750" indent="-285750">
                        <a:buFont typeface="Arial" panose="020B0604020202020204" pitchFamily="34" charset="0"/>
                        <a:buChar char="•"/>
                      </a:pPr>
                      <a:r>
                        <a:rPr lang="es-MX" b="1" dirty="0">
                          <a:solidFill>
                            <a:schemeClr val="bg1"/>
                          </a:solidFill>
                          <a:latin typeface="Century Gothic" panose="020B0502020202020204" pitchFamily="34" charset="0"/>
                        </a:rPr>
                        <a:t>Mónica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s-MX" b="1" dirty="0">
                          <a:solidFill>
                            <a:schemeClr val="bg1"/>
                          </a:solidFill>
                          <a:latin typeface="Century Gothic" panose="020B0502020202020204" pitchFamily="34" charset="0"/>
                        </a:rPr>
                        <a:t>Filosofía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3911182"/>
                  </a:ext>
                </a:extLst>
              </a:tr>
              <a:tr h="370840">
                <a:tc>
                  <a:txBody>
                    <a:bodyPr/>
                    <a:lstStyle/>
                    <a:p>
                      <a:pPr marL="285750" indent="-285750">
                        <a:buFont typeface="Arial" panose="020B0604020202020204" pitchFamily="34" charset="0"/>
                        <a:buChar char="•"/>
                      </a:pPr>
                      <a:r>
                        <a:rPr lang="es-MX" b="1" dirty="0">
                          <a:solidFill>
                            <a:schemeClr val="bg1"/>
                          </a:solidFill>
                          <a:latin typeface="Century Gothic" panose="020B0502020202020204" pitchFamily="34" charset="0"/>
                        </a:rPr>
                        <a:t>José</a:t>
                      </a:r>
                      <a:r>
                        <a:rPr lang="es-MX" b="1" baseline="0" dirty="0">
                          <a:solidFill>
                            <a:schemeClr val="bg1"/>
                          </a:solidFill>
                          <a:latin typeface="Century Gothic" panose="020B0502020202020204" pitchFamily="34" charset="0"/>
                        </a:rPr>
                        <a:t> Manuel Herrera Amarillas</a:t>
                      </a:r>
                      <a:endParaRPr lang="es-MX" b="1" dirty="0">
                        <a:solidFill>
                          <a:schemeClr val="bg1"/>
                        </a:solidFill>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s-MX" b="1" dirty="0">
                          <a:solidFill>
                            <a:schemeClr val="bg1"/>
                          </a:solidFill>
                          <a:latin typeface="Century Gothic" panose="020B0502020202020204" pitchFamily="34" charset="0"/>
                        </a:rPr>
                        <a:t>Ciencias de la salud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83216245"/>
                  </a:ext>
                </a:extLst>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3701599681"/>
              </p:ext>
            </p:extLst>
          </p:nvPr>
        </p:nvGraphicFramePr>
        <p:xfrm>
          <a:off x="616382" y="3071178"/>
          <a:ext cx="5517131" cy="1280160"/>
        </p:xfrm>
        <a:graphic>
          <a:graphicData uri="http://schemas.openxmlformats.org/drawingml/2006/table">
            <a:tbl>
              <a:tblPr firstRow="1" bandRow="1">
                <a:tableStyleId>{93296810-A885-4BE3-A3E7-6D5BEEA58F35}</a:tableStyleId>
              </a:tblPr>
              <a:tblGrid>
                <a:gridCol w="5517131">
                  <a:extLst>
                    <a:ext uri="{9D8B030D-6E8A-4147-A177-3AD203B41FA5}">
                      <a16:colId xmlns:a16="http://schemas.microsoft.com/office/drawing/2014/main" val="20000"/>
                    </a:ext>
                  </a:extLst>
                </a:gridCol>
              </a:tblGrid>
              <a:tr h="533400">
                <a:tc>
                  <a:txBody>
                    <a:bodyPr/>
                    <a:lstStyle/>
                    <a:p>
                      <a:pPr algn="ctr"/>
                      <a:r>
                        <a:rPr lang="es-MX" sz="1400" dirty="0">
                          <a:solidFill>
                            <a:schemeClr val="bg1"/>
                          </a:solidFill>
                          <a:latin typeface="Century Gothic" panose="020B0502020202020204" pitchFamily="34" charset="0"/>
                        </a:rPr>
                        <a:t>CICLO ESCOLAR EN EL QUE SE LLEVARÁ ACABO EL PROYECTO</a:t>
                      </a:r>
                    </a:p>
                    <a:p>
                      <a:pPr algn="ctr"/>
                      <a:r>
                        <a:rPr lang="es-MX" sz="1400" dirty="0">
                          <a:solidFill>
                            <a:schemeClr val="bg1"/>
                          </a:solidFill>
                          <a:latin typeface="Century Gothic" panose="020B0502020202020204" pitchFamily="34" charset="0"/>
                        </a:rPr>
                        <a:t>2018- 2019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3380">
                <a:tc>
                  <a:txBody>
                    <a:bodyPr/>
                    <a:lstStyle/>
                    <a:p>
                      <a:pPr algn="l"/>
                      <a:r>
                        <a:rPr lang="es-MX" sz="1400" dirty="0">
                          <a:solidFill>
                            <a:schemeClr val="bg1"/>
                          </a:solidFill>
                          <a:latin typeface="Century Gothic" panose="020B0502020202020204" pitchFamily="34" charset="0"/>
                        </a:rPr>
                        <a:t>FECHA DE INICIO:        AGOSTO 2018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3380">
                <a:tc>
                  <a:txBody>
                    <a:bodyPr/>
                    <a:lstStyle/>
                    <a:p>
                      <a:pPr algn="l"/>
                      <a:r>
                        <a:rPr lang="es-MX" sz="1400" dirty="0">
                          <a:solidFill>
                            <a:schemeClr val="bg1"/>
                          </a:solidFill>
                          <a:latin typeface="Century Gothic" panose="020B0502020202020204" pitchFamily="34" charset="0"/>
                        </a:rPr>
                        <a:t>FECHA DE TÉRMINO: </a:t>
                      </a:r>
                      <a:r>
                        <a:rPr lang="es-MX" sz="1400" baseline="0" dirty="0">
                          <a:solidFill>
                            <a:schemeClr val="bg1"/>
                          </a:solidFill>
                          <a:latin typeface="Century Gothic" panose="020B0502020202020204" pitchFamily="34" charset="0"/>
                        </a:rPr>
                        <a:t> </a:t>
                      </a:r>
                      <a:r>
                        <a:rPr lang="es-MX" sz="1400" dirty="0">
                          <a:solidFill>
                            <a:schemeClr val="bg1"/>
                          </a:solidFill>
                          <a:latin typeface="Century Gothic" panose="020B0502020202020204" pitchFamily="34" charset="0"/>
                        </a:rPr>
                        <a:t>MAYO 2019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14" name="Marcador de contenido 13"/>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27583"/>
          <a:stretch/>
        </p:blipFill>
        <p:spPr>
          <a:xfrm>
            <a:off x="7547971" y="564514"/>
            <a:ext cx="4261238" cy="4114482"/>
          </a:xfrm>
          <a:prstGeom prst="rect">
            <a:avLst/>
          </a:prstGeom>
          <a:solidFill>
            <a:srgbClr val="FFFFFF">
              <a:shade val="85000"/>
            </a:srgbClr>
          </a:solidFill>
          <a:ln w="190500" cap="rnd">
            <a:solidFill>
              <a:schemeClr val="accent6">
                <a:lumMod val="60000"/>
                <a:lumOff val="4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083194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1500"/>
                            </p:stCondLst>
                            <p:childTnLst>
                              <p:par>
                                <p:cTn id="15" presetID="1"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6" name="Rectangle 4"/>
          <p:cNvSpPr>
            <a:spLocks noChangeArrowheads="1"/>
          </p:cNvSpPr>
          <p:nvPr/>
        </p:nvSpPr>
        <p:spPr bwMode="auto">
          <a:xfrm>
            <a:off x="1568364" y="483504"/>
            <a:ext cx="10512056" cy="570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VE" sz="1200" b="1" i="0" u="none" strike="noStrike" cap="none" normalizeH="0" baseline="0" dirty="0">
              <a:ln>
                <a:noFill/>
              </a:ln>
              <a:solidFill>
                <a:schemeClr val="tx1"/>
              </a:solidFill>
              <a:effectLst/>
              <a:latin typeface="Arial" pitchFamily="34" charset="0"/>
              <a:ea typeface="Century Gothic" pitchFamily="34" charset="0"/>
              <a:cs typeface="Century Gothic"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VE" sz="1200" b="1" i="0" u="none" strike="noStrike" cap="none" normalizeH="0" baseline="0" dirty="0">
                <a:ln>
                  <a:noFill/>
                </a:ln>
                <a:solidFill>
                  <a:schemeClr val="tx1"/>
                </a:solidFill>
                <a:effectLst/>
                <a:latin typeface="Century Gothic" pitchFamily="34" charset="0"/>
                <a:ea typeface="Century Gothic" pitchFamily="34" charset="0"/>
                <a:cs typeface="Century Gothic" pitchFamily="34" charset="0"/>
              </a:rPr>
              <a:t>Estructura Inicial de Planeación</a:t>
            </a:r>
            <a:endParaRPr kumimoji="0" lang="es-VE" sz="1200" b="0" i="0" u="none" strike="noStrike" cap="none" normalizeH="0" baseline="0" dirty="0">
              <a:ln>
                <a:noFill/>
              </a:ln>
              <a:solidFill>
                <a:schemeClr val="tx1"/>
              </a:solidFill>
              <a:effectLst/>
              <a:latin typeface="Century Gothic"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VE" sz="1200" b="1" i="0" u="sng" strike="noStrike" cap="none" normalizeH="0" baseline="0" dirty="0">
                <a:ln>
                  <a:noFill/>
                </a:ln>
                <a:solidFill>
                  <a:schemeClr val="tx1"/>
                </a:solidFill>
                <a:effectLst/>
                <a:latin typeface="Century Gothic" pitchFamily="34" charset="0"/>
                <a:ea typeface="Century Gothic" pitchFamily="34" charset="0"/>
                <a:cs typeface="Century Gothic" pitchFamily="34" charset="0"/>
              </a:rPr>
              <a:t>E.I.P. Resumen (Señalado. Producto7.)</a:t>
            </a:r>
            <a:endParaRPr kumimoji="0" lang="es-VE" sz="1200" b="0" i="0" u="none" strike="noStrike" cap="none" normalizeH="0" baseline="0" dirty="0">
              <a:ln>
                <a:noFill/>
              </a:ln>
              <a:solidFill>
                <a:schemeClr val="tx1"/>
              </a:solidFill>
              <a:effectLst/>
              <a:latin typeface="Century Gothic"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VE" sz="1200" b="1" i="0" u="sng" strike="noStrike" cap="none" normalizeH="0" baseline="0" dirty="0">
                <a:ln>
                  <a:noFill/>
                </a:ln>
                <a:solidFill>
                  <a:schemeClr val="tx1"/>
                </a:solidFill>
                <a:effectLst/>
                <a:latin typeface="Century Gothic" pitchFamily="34" charset="0"/>
                <a:ea typeface="Century Gothic" pitchFamily="34" charset="0"/>
                <a:cs typeface="Century Gothic" pitchFamily="34" charset="0"/>
              </a:rPr>
              <a:t>El equipo heterogéneo:</a:t>
            </a:r>
          </a:p>
          <a:p>
            <a:pPr marL="0" marR="0" lvl="0" indent="0" algn="ctr" defTabSz="914400" rtl="0" eaLnBrk="0" fontAlgn="base" latinLnBrk="0" hangingPunct="0">
              <a:lnSpc>
                <a:spcPct val="100000"/>
              </a:lnSpc>
              <a:spcBef>
                <a:spcPct val="0"/>
              </a:spcBef>
              <a:spcAft>
                <a:spcPct val="0"/>
              </a:spcAft>
              <a:buClrTx/>
              <a:buSzTx/>
              <a:buFontTx/>
              <a:buNone/>
              <a:tabLst/>
            </a:pPr>
            <a:endParaRPr lang="es-VE" sz="1200" b="1" u="sng" dirty="0">
              <a:latin typeface="Century Gothic"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VE" sz="1200" b="0" i="0" u="none" strike="noStrike" cap="none" normalizeH="0" baseline="0" dirty="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s-VE" sz="1200" b="0" i="0" u="none" strike="noStrike" cap="none" normalizeH="0" baseline="0" dirty="0">
                <a:ln>
                  <a:noFill/>
                </a:ln>
                <a:solidFill>
                  <a:schemeClr val="tx1"/>
                </a:solidFill>
                <a:effectLst/>
                <a:latin typeface="Century Gothic" pitchFamily="34" charset="0"/>
                <a:ea typeface="Century Gothic" pitchFamily="34" charset="0"/>
                <a:cs typeface="Century Gothic" pitchFamily="34" charset="0"/>
              </a:rPr>
              <a:t>Revisa  el análisis de cada Experiencia Exitosa elegida. </a:t>
            </a:r>
            <a:endParaRPr kumimoji="0" lang="es-VE" sz="1200" b="0" i="0" u="none" strike="noStrike" cap="none" normalizeH="0" baseline="0" dirty="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s-VE" sz="1200" b="0" i="0" u="none" strike="noStrike" cap="none" normalizeH="0" baseline="0" dirty="0">
                <a:ln>
                  <a:noFill/>
                </a:ln>
                <a:solidFill>
                  <a:schemeClr val="tx1"/>
                </a:solidFill>
                <a:effectLst/>
                <a:latin typeface="Century Gothic" pitchFamily="34" charset="0"/>
                <a:ea typeface="Century Gothic" pitchFamily="34" charset="0"/>
                <a:cs typeface="Century Gothic" pitchFamily="34" charset="0"/>
              </a:rPr>
              <a:t>Reflexiona, acuerda y lleva a cabo, a manera de resumen, el registro de los puntos de todas las Experiencias Exitosas analizadas, que se podrían tomar en cuenta para el propio proyecto.</a:t>
            </a:r>
            <a:endParaRPr kumimoji="0" lang="es-VE" sz="1200" b="0" i="0" u="none" strike="noStrike" cap="none" normalizeH="0" baseline="0" dirty="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s-VE" sz="1200" b="0" i="0" u="none" strike="noStrike" cap="none" normalizeH="0" baseline="0" dirty="0">
                <a:ln>
                  <a:noFill/>
                </a:ln>
                <a:solidFill>
                  <a:schemeClr val="tx1"/>
                </a:solidFill>
                <a:effectLst/>
                <a:latin typeface="Century Gothic" pitchFamily="34" charset="0"/>
                <a:ea typeface="Century Gothic" pitchFamily="34" charset="0"/>
                <a:cs typeface="Century Gothic" pitchFamily="34" charset="0"/>
              </a:rPr>
              <a:t>Al terminar el Resumen, revisa y reflexiona sobre lo anotado,  acuerda aquello que será tomado en cuenta  en la construcción del propio proyecto y lo señala de alguna manera.</a:t>
            </a:r>
            <a:r>
              <a:rPr kumimoji="0" lang="es-VE" sz="1200" b="0" i="0" u="none" strike="noStrike" cap="none" normalizeH="0" baseline="0" dirty="0">
                <a:ln>
                  <a:noFill/>
                </a:ln>
                <a:solidFill>
                  <a:schemeClr val="tx1"/>
                </a:solidFill>
                <a:effectLst/>
                <a:latin typeface="Century Gothic"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tabLst/>
            </a:pPr>
            <a:endParaRPr kumimoji="0" lang="es-VE" sz="1200" b="0" i="0" u="none" strike="noStrike" cap="none" normalizeH="0" baseline="0" dirty="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s-VE" sz="1200" b="0" i="0" u="none" strike="noStrike" cap="none" normalizeH="0" baseline="0" dirty="0">
                <a:ln>
                  <a:noFill/>
                </a:ln>
                <a:solidFill>
                  <a:schemeClr val="tx1"/>
                </a:solidFill>
                <a:effectLst/>
                <a:latin typeface="Century Gothic" pitchFamily="34" charset="0"/>
                <a:ea typeface="Century Gothic" pitchFamily="34" charset="0"/>
                <a:cs typeface="Century Gothic" pitchFamily="34" charset="0"/>
              </a:rPr>
              <a:t>4. Nombre de los  proyectos revisados: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s-VE" sz="1050" b="0" i="0" u="none" strike="noStrike" cap="none" normalizeH="0" baseline="0" dirty="0">
              <a:ln>
                <a:noFill/>
              </a:ln>
              <a:solidFill>
                <a:schemeClr val="tx1"/>
              </a:solidFill>
              <a:effectLst/>
              <a:latin typeface="Century Gothic" pitchFamily="34" charset="0"/>
              <a:cs typeface="Arial" pitchFamily="34" charset="0"/>
            </a:endParaRPr>
          </a:p>
          <a:p>
            <a:pPr marL="285750" lvl="0" indent="-285750">
              <a:buFont typeface="Arial" panose="020B0604020202020204" pitchFamily="34" charset="0"/>
              <a:buChar char="•"/>
            </a:pPr>
            <a:r>
              <a:rPr lang="es-ES" sz="1400" u="sng" dirty="0"/>
              <a:t>“Combatiendo asertivamente la violencia intrafamiliar, a través de medios de comunicación eficientes en la actualidad”</a:t>
            </a:r>
            <a:endParaRPr lang="es-MX" sz="1400" dirty="0"/>
          </a:p>
          <a:p>
            <a:pPr marL="285750" lvl="0" indent="-285750">
              <a:buFont typeface="Arial" panose="020B0604020202020204" pitchFamily="34" charset="0"/>
              <a:buChar char="•"/>
            </a:pPr>
            <a:r>
              <a:rPr lang="es-ES" sz="1400" u="sng" dirty="0"/>
              <a:t>Bioingenierías, soluciones creativas para problemas de México</a:t>
            </a:r>
            <a:r>
              <a:rPr lang="es-ES" sz="1400" dirty="0"/>
              <a:t>_</a:t>
            </a:r>
            <a:endParaRPr lang="es-MX" sz="1400" dirty="0"/>
          </a:p>
          <a:p>
            <a:pPr marL="285750" lvl="0" indent="-285750">
              <a:buFont typeface="Arial" panose="020B0604020202020204" pitchFamily="34" charset="0"/>
              <a:buChar char="•"/>
            </a:pPr>
            <a:r>
              <a:rPr lang="es-MX" sz="1400" u="sng" dirty="0"/>
              <a:t>Comencemos a ser emprendedoras </a:t>
            </a:r>
            <a:endParaRPr lang="es-VE" sz="1200" u="sng" dirty="0">
              <a:latin typeface="Century Gothic" pitchFamily="34" charset="0"/>
              <a:cs typeface="Arial" pitchFamily="34" charset="0"/>
            </a:endParaRPr>
          </a:p>
          <a:p>
            <a:pPr lvl="0" eaLnBrk="0" fontAlgn="base" hangingPunct="0">
              <a:spcBef>
                <a:spcPct val="0"/>
              </a:spcBef>
              <a:spcAft>
                <a:spcPct val="0"/>
              </a:spcAft>
            </a:pPr>
            <a:r>
              <a:rPr lang="es-VE" sz="1200" dirty="0">
                <a:latin typeface="Century Gothic" pitchFamily="34" charset="0"/>
                <a:cs typeface="Arial" pitchFamily="34" charset="0"/>
              </a:rPr>
              <a:t>I.	Contexto. Justifica las circunstancias o elementos de la realidad en la que se da el problema o propuesta.</a:t>
            </a:r>
          </a:p>
          <a:p>
            <a:pPr lvl="0" eaLnBrk="0" fontAlgn="base" hangingPunct="0">
              <a:spcBef>
                <a:spcPct val="0"/>
              </a:spcBef>
              <a:spcAft>
                <a:spcPct val="0"/>
              </a:spcAft>
            </a:pPr>
            <a:r>
              <a:rPr lang="es-VE" sz="1200" dirty="0">
                <a:latin typeface="Century Gothic" pitchFamily="34" charset="0"/>
                <a:cs typeface="Arial" pitchFamily="34" charset="0"/>
              </a:rPr>
              <a:t>Introducción y/o justificación del proyecto.</a:t>
            </a:r>
          </a:p>
          <a:p>
            <a:pPr lvl="0" eaLnBrk="0" fontAlgn="base" hangingPunct="0">
              <a:spcBef>
                <a:spcPct val="0"/>
              </a:spcBef>
              <a:spcAft>
                <a:spcPct val="0"/>
              </a:spcAft>
            </a:pPr>
            <a:endParaRPr lang="es-VE" sz="1200" dirty="0">
              <a:latin typeface="Century Gothic" pitchFamily="34" charset="0"/>
              <a:cs typeface="Arial" pitchFamily="34" charset="0"/>
            </a:endParaRPr>
          </a:p>
          <a:p>
            <a:pPr lvl="0" eaLnBrk="0" fontAlgn="base" hangingPunct="0">
              <a:spcBef>
                <a:spcPct val="0"/>
              </a:spcBef>
              <a:spcAft>
                <a:spcPct val="0"/>
              </a:spcAft>
            </a:pPr>
            <a:endParaRPr lang="es-VE" sz="1200" dirty="0">
              <a:latin typeface="Century Gothic" pitchFamily="34" charset="0"/>
              <a:cs typeface="Arial" pitchFamily="34" charset="0"/>
            </a:endParaRPr>
          </a:p>
          <a:p>
            <a:pPr lvl="0" eaLnBrk="0" fontAlgn="base" hangingPunct="0">
              <a:spcBef>
                <a:spcPct val="0"/>
              </a:spcBef>
              <a:spcAft>
                <a:spcPct val="0"/>
              </a:spcAft>
            </a:pPr>
            <a:r>
              <a:rPr lang="es-VE" sz="1200" dirty="0">
                <a:latin typeface="Century Gothic" pitchFamily="34" charset="0"/>
                <a:cs typeface="Arial" pitchFamily="34" charset="0"/>
              </a:rPr>
              <a:t>•	Inquietud por saber cómo aplicar lo aprendido en las materias</a:t>
            </a:r>
          </a:p>
          <a:p>
            <a:pPr lvl="0" eaLnBrk="0" fontAlgn="base" hangingPunct="0">
              <a:spcBef>
                <a:spcPct val="0"/>
              </a:spcBef>
              <a:spcAft>
                <a:spcPct val="0"/>
              </a:spcAft>
            </a:pPr>
            <a:r>
              <a:rPr lang="es-VE" sz="1200" dirty="0">
                <a:latin typeface="Century Gothic" pitchFamily="34" charset="0"/>
                <a:cs typeface="Arial" pitchFamily="34" charset="0"/>
              </a:rPr>
              <a:t>•	Querer mostrar una actitud emprendedora</a:t>
            </a:r>
          </a:p>
          <a:p>
            <a:pPr lvl="0" eaLnBrk="0" fontAlgn="base" hangingPunct="0">
              <a:spcBef>
                <a:spcPct val="0"/>
              </a:spcBef>
              <a:spcAft>
                <a:spcPct val="0"/>
              </a:spcAft>
            </a:pPr>
            <a:r>
              <a:rPr lang="es-VE" sz="1200" dirty="0">
                <a:latin typeface="Century Gothic" pitchFamily="34" charset="0"/>
                <a:cs typeface="Arial" pitchFamily="34" charset="0"/>
              </a:rPr>
              <a:t>•	Reflexionar sobre las necesidades que existen, como satisfacerlas a través de la creación de una empresa.</a:t>
            </a:r>
          </a:p>
          <a:p>
            <a:pPr lvl="0" eaLnBrk="0" fontAlgn="base" hangingPunct="0">
              <a:spcBef>
                <a:spcPct val="0"/>
              </a:spcBef>
              <a:spcAft>
                <a:spcPct val="0"/>
              </a:spcAft>
            </a:pPr>
            <a:endParaRPr lang="es-VE" dirty="0">
              <a:latin typeface="Arial" pitchFamily="34" charset="0"/>
              <a:cs typeface="Arial" pitchFamily="34" charset="0"/>
            </a:endParaRPr>
          </a:p>
          <a:p>
            <a:pPr lvl="0" eaLnBrk="0" fontAlgn="base" hangingPunct="0">
              <a:spcBef>
                <a:spcPct val="0"/>
              </a:spcBef>
              <a:spcAft>
                <a:spcPct val="0"/>
              </a:spcAft>
            </a:pPr>
            <a:endParaRPr lang="es-VE" dirty="0">
              <a:latin typeface="Arial" pitchFamily="34" charset="0"/>
              <a:cs typeface="Arial" pitchFamily="34" charset="0"/>
            </a:endParaRPr>
          </a:p>
          <a:p>
            <a:pPr lvl="0" eaLnBrk="0" fontAlgn="base" hangingPunct="0">
              <a:spcBef>
                <a:spcPct val="0"/>
              </a:spcBef>
              <a:spcAft>
                <a:spcPct val="0"/>
              </a:spcAft>
            </a:pPr>
            <a:endParaRPr lang="es-VE" dirty="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dirty="0">
              <a:ln>
                <a:noFill/>
              </a:ln>
              <a:solidFill>
                <a:schemeClr val="tx1"/>
              </a:solidFill>
              <a:effectLst/>
              <a:latin typeface="Arial" pitchFamily="34" charset="0"/>
              <a:cs typeface="Arial" pitchFamily="34" charset="0"/>
            </a:endParaRPr>
          </a:p>
        </p:txBody>
      </p:sp>
      <p:sp>
        <p:nvSpPr>
          <p:cNvPr id="21" name="20 Rectángulo"/>
          <p:cNvSpPr/>
          <p:nvPr/>
        </p:nvSpPr>
        <p:spPr>
          <a:xfrm>
            <a:off x="1568363" y="4456384"/>
            <a:ext cx="9260745" cy="136634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ln w="28575">
                <a:solidFill>
                  <a:srgbClr val="002060"/>
                </a:solidFill>
              </a:ln>
            </a:endParaRPr>
          </a:p>
        </p:txBody>
      </p:sp>
    </p:spTree>
    <p:extLst>
      <p:ext uri="{BB962C8B-B14F-4D97-AF65-F5344CB8AC3E}">
        <p14:creationId xmlns:p14="http://schemas.microsoft.com/office/powerpoint/2010/main" val="757234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331010192"/>
              </p:ext>
            </p:extLst>
          </p:nvPr>
        </p:nvGraphicFramePr>
        <p:xfrm>
          <a:off x="1721980" y="699101"/>
          <a:ext cx="8705849" cy="1631019"/>
        </p:xfrm>
        <a:graphic>
          <a:graphicData uri="http://schemas.openxmlformats.org/drawingml/2006/table">
            <a:tbl>
              <a:tblPr>
                <a:tableStyleId>{775DCB02-9BB8-47FD-8907-85C794F793BA}</a:tableStyleId>
              </a:tblPr>
              <a:tblGrid>
                <a:gridCol w="2064686">
                  <a:extLst>
                    <a:ext uri="{9D8B030D-6E8A-4147-A177-3AD203B41FA5}">
                      <a16:colId xmlns:a16="http://schemas.microsoft.com/office/drawing/2014/main" val="20000"/>
                    </a:ext>
                  </a:extLst>
                </a:gridCol>
                <a:gridCol w="2064686">
                  <a:extLst>
                    <a:ext uri="{9D8B030D-6E8A-4147-A177-3AD203B41FA5}">
                      <a16:colId xmlns:a16="http://schemas.microsoft.com/office/drawing/2014/main" val="20001"/>
                    </a:ext>
                  </a:extLst>
                </a:gridCol>
                <a:gridCol w="2065321">
                  <a:extLst>
                    <a:ext uri="{9D8B030D-6E8A-4147-A177-3AD203B41FA5}">
                      <a16:colId xmlns:a16="http://schemas.microsoft.com/office/drawing/2014/main" val="20002"/>
                    </a:ext>
                  </a:extLst>
                </a:gridCol>
                <a:gridCol w="2511156">
                  <a:extLst>
                    <a:ext uri="{9D8B030D-6E8A-4147-A177-3AD203B41FA5}">
                      <a16:colId xmlns:a16="http://schemas.microsoft.com/office/drawing/2014/main" val="20003"/>
                    </a:ext>
                  </a:extLst>
                </a:gridCol>
              </a:tblGrid>
              <a:tr h="1113494">
                <a:tc>
                  <a:txBody>
                    <a:bodyPr/>
                    <a:lstStyle/>
                    <a:p>
                      <a:pPr algn="ctr">
                        <a:lnSpc>
                          <a:spcPct val="115000"/>
                        </a:lnSpc>
                        <a:spcAft>
                          <a:spcPts val="0"/>
                        </a:spcAft>
                      </a:pPr>
                      <a:r>
                        <a:rPr lang="es-VE" sz="1100" dirty="0">
                          <a:effectLst/>
                        </a:rPr>
                        <a:t>Dar explicación</a:t>
                      </a:r>
                    </a:p>
                    <a:p>
                      <a:pPr algn="ctr">
                        <a:lnSpc>
                          <a:spcPct val="115000"/>
                        </a:lnSpc>
                        <a:spcAft>
                          <a:spcPts val="0"/>
                        </a:spcAft>
                      </a:pPr>
                      <a:r>
                        <a:rPr lang="es-VE" sz="1100" dirty="0">
                          <a:effectLst/>
                        </a:rPr>
                        <a:t>¿Por qué algo es cómo es?</a:t>
                      </a:r>
                    </a:p>
                    <a:p>
                      <a:pPr algn="ctr">
                        <a:lnSpc>
                          <a:spcPct val="115000"/>
                        </a:lnSpc>
                        <a:spcAft>
                          <a:spcPts val="0"/>
                        </a:spcAft>
                      </a:pPr>
                      <a:r>
                        <a:rPr lang="es-VE" sz="1100" dirty="0">
                          <a:effectLst/>
                        </a:rPr>
                        <a:t>Determinar las razones que generan el problema o la situación.</a:t>
                      </a:r>
                      <a:endParaRPr lang="es-VE" sz="1100" dirty="0">
                        <a:solidFill>
                          <a:srgbClr val="000000"/>
                        </a:solidFill>
                        <a:effectLst/>
                        <a:latin typeface="Century Gothic" pitchFamily="34" charset="0"/>
                        <a:ea typeface="Arial"/>
                      </a:endParaRPr>
                    </a:p>
                  </a:txBody>
                  <a:tcPr marL="63500" marR="63500" marT="63500" marB="63500"/>
                </a:tc>
                <a:tc>
                  <a:txBody>
                    <a:bodyPr/>
                    <a:lstStyle/>
                    <a:p>
                      <a:pPr algn="ctr">
                        <a:lnSpc>
                          <a:spcPct val="115000"/>
                        </a:lnSpc>
                        <a:spcAft>
                          <a:spcPts val="0"/>
                        </a:spcAft>
                      </a:pPr>
                      <a:r>
                        <a:rPr lang="es-VE" sz="1100" dirty="0">
                          <a:effectLst/>
                        </a:rPr>
                        <a:t>Resolver un problema</a:t>
                      </a:r>
                    </a:p>
                    <a:p>
                      <a:pPr algn="ctr">
                        <a:lnSpc>
                          <a:spcPct val="115000"/>
                        </a:lnSpc>
                        <a:spcAft>
                          <a:spcPts val="0"/>
                        </a:spcAft>
                      </a:pPr>
                      <a:r>
                        <a:rPr lang="es-VE" sz="1100" dirty="0">
                          <a:effectLst/>
                        </a:rPr>
                        <a:t>Explicar de manera detallada cómo se puede abordar y/o solucionar el problema.</a:t>
                      </a:r>
                    </a:p>
                    <a:p>
                      <a:pPr algn="ctr">
                        <a:lnSpc>
                          <a:spcPct val="115000"/>
                        </a:lnSpc>
                        <a:spcAft>
                          <a:spcPts val="0"/>
                        </a:spcAft>
                      </a:pPr>
                      <a:r>
                        <a:rPr lang="es-VE" sz="1100" dirty="0">
                          <a:effectLst/>
                        </a:rPr>
                        <a:t> </a:t>
                      </a:r>
                      <a:endParaRPr lang="es-VE" sz="1100" dirty="0">
                        <a:solidFill>
                          <a:srgbClr val="000000"/>
                        </a:solidFill>
                        <a:effectLst/>
                        <a:latin typeface="Century Gothic" pitchFamily="34" charset="0"/>
                        <a:ea typeface="Arial"/>
                      </a:endParaRPr>
                    </a:p>
                  </a:txBody>
                  <a:tcPr marL="63500" marR="63500" marT="63500" marB="63500"/>
                </a:tc>
                <a:tc>
                  <a:txBody>
                    <a:bodyPr/>
                    <a:lstStyle/>
                    <a:p>
                      <a:pPr algn="ctr">
                        <a:lnSpc>
                          <a:spcPct val="115000"/>
                        </a:lnSpc>
                        <a:spcAft>
                          <a:spcPts val="0"/>
                        </a:spcAft>
                      </a:pPr>
                      <a:r>
                        <a:rPr lang="es-VE" sz="1100" dirty="0">
                          <a:effectLst/>
                        </a:rPr>
                        <a:t>Hacer más eficiente o mejorar algo</a:t>
                      </a:r>
                    </a:p>
                    <a:p>
                      <a:pPr algn="ctr">
                        <a:lnSpc>
                          <a:spcPct val="115000"/>
                        </a:lnSpc>
                        <a:spcAft>
                          <a:spcPts val="0"/>
                        </a:spcAft>
                      </a:pPr>
                      <a:r>
                        <a:rPr lang="es-VE" sz="1100" dirty="0">
                          <a:effectLst/>
                        </a:rPr>
                        <a:t>Explicar de qué manera se pueden optimizar los procesos para alcanzar el objetivo.</a:t>
                      </a:r>
                      <a:endParaRPr lang="es-VE" sz="1100" dirty="0">
                        <a:solidFill>
                          <a:srgbClr val="000000"/>
                        </a:solidFill>
                        <a:effectLst/>
                        <a:latin typeface="Century Gothic" pitchFamily="34" charset="0"/>
                        <a:ea typeface="Arial"/>
                      </a:endParaRPr>
                    </a:p>
                  </a:txBody>
                  <a:tcPr marL="63500" marR="63500" marT="63500" marB="63500"/>
                </a:tc>
                <a:tc>
                  <a:txBody>
                    <a:bodyPr/>
                    <a:lstStyle/>
                    <a:p>
                      <a:pPr algn="ctr">
                        <a:lnSpc>
                          <a:spcPct val="115000"/>
                        </a:lnSpc>
                        <a:spcAft>
                          <a:spcPts val="0"/>
                        </a:spcAft>
                      </a:pPr>
                      <a:r>
                        <a:rPr lang="es-VE" sz="1100" dirty="0">
                          <a:effectLst/>
                        </a:rPr>
                        <a:t>Inventar, innovar,  diseñar o crear algo nuevo</a:t>
                      </a:r>
                    </a:p>
                    <a:p>
                      <a:pPr algn="ctr">
                        <a:lnSpc>
                          <a:spcPct val="115000"/>
                        </a:lnSpc>
                        <a:spcAft>
                          <a:spcPts val="0"/>
                        </a:spcAft>
                      </a:pPr>
                      <a:r>
                        <a:rPr lang="es-VE" sz="1100" dirty="0">
                          <a:effectLst/>
                        </a:rPr>
                        <a:t>¿Cómo podría ser diferente?</a:t>
                      </a:r>
                    </a:p>
                    <a:p>
                      <a:pPr algn="ctr">
                        <a:lnSpc>
                          <a:spcPct val="115000"/>
                        </a:lnSpc>
                        <a:spcAft>
                          <a:spcPts val="0"/>
                        </a:spcAft>
                      </a:pPr>
                      <a:r>
                        <a:rPr lang="es-VE" sz="1100" dirty="0">
                          <a:effectLst/>
                        </a:rPr>
                        <a:t>¿Qué nuevo producto o propuesta puedo hacer?</a:t>
                      </a:r>
                      <a:endParaRPr lang="es-VE" sz="1100" dirty="0">
                        <a:solidFill>
                          <a:srgbClr val="000000"/>
                        </a:solidFill>
                        <a:effectLst/>
                        <a:latin typeface="Century Gothic" pitchFamily="34" charset="0"/>
                        <a:ea typeface="Arial"/>
                      </a:endParaRPr>
                    </a:p>
                  </a:txBody>
                  <a:tcPr marL="63500" marR="63500" marT="63500" marB="63500"/>
                </a:tc>
                <a:extLst>
                  <a:ext uri="{0D108BD9-81ED-4DB2-BD59-A6C34878D82A}">
                    <a16:rowId xmlns:a16="http://schemas.microsoft.com/office/drawing/2014/main" val="10000"/>
                  </a:ext>
                </a:extLst>
              </a:tr>
              <a:tr h="486468">
                <a:tc gridSpan="4">
                  <a:txBody>
                    <a:bodyPr/>
                    <a:lstStyle/>
                    <a:p>
                      <a:pPr>
                        <a:lnSpc>
                          <a:spcPct val="115000"/>
                        </a:lnSpc>
                        <a:spcAft>
                          <a:spcPts val="0"/>
                        </a:spcAft>
                      </a:pPr>
                      <a:r>
                        <a:rPr lang="es-VE" sz="1100" dirty="0">
                          <a:effectLst/>
                        </a:rPr>
                        <a:t> </a:t>
                      </a:r>
                      <a:r>
                        <a:rPr lang="es-VE" sz="1200" dirty="0">
                          <a:effectLst/>
                        </a:rPr>
                        <a:t>La intención es hacer más eficiente o mejorar algo.</a:t>
                      </a:r>
                      <a:endParaRPr lang="es-VE" sz="1100" dirty="0">
                        <a:effectLst/>
                      </a:endParaRPr>
                    </a:p>
                    <a:p>
                      <a:pPr>
                        <a:lnSpc>
                          <a:spcPct val="115000"/>
                        </a:lnSpc>
                        <a:spcAft>
                          <a:spcPts val="0"/>
                        </a:spcAft>
                      </a:pPr>
                      <a:r>
                        <a:rPr lang="es-VE" sz="1100" dirty="0">
                          <a:effectLst/>
                        </a:rPr>
                        <a:t> </a:t>
                      </a:r>
                      <a:endParaRPr lang="es-VE" sz="1100" dirty="0">
                        <a:effectLst/>
                        <a:latin typeface="Century Gothic" pitchFamily="34" charset="0"/>
                      </a:endParaRPr>
                    </a:p>
                  </a:txBody>
                  <a:tcPr marL="63500" marR="63500" marT="63500" marB="63500"/>
                </a:tc>
                <a:tc hMerge="1">
                  <a:txBody>
                    <a:bodyPr/>
                    <a:lstStyle/>
                    <a:p>
                      <a:endParaRPr lang="es-VE"/>
                    </a:p>
                  </a:txBody>
                  <a:tcPr/>
                </a:tc>
                <a:tc hMerge="1">
                  <a:txBody>
                    <a:bodyPr/>
                    <a:lstStyle/>
                    <a:p>
                      <a:endParaRPr lang="es-VE"/>
                    </a:p>
                  </a:txBody>
                  <a:tcPr/>
                </a:tc>
                <a:tc hMerge="1">
                  <a:txBody>
                    <a:bodyPr/>
                    <a:lstStyle/>
                    <a:p>
                      <a:endParaRPr lang="es-VE"/>
                    </a:p>
                  </a:txBody>
                  <a:tcPr/>
                </a:tc>
                <a:extLst>
                  <a:ext uri="{0D108BD9-81ED-4DB2-BD59-A6C34878D82A}">
                    <a16:rowId xmlns:a16="http://schemas.microsoft.com/office/drawing/2014/main" val="10001"/>
                  </a:ext>
                </a:extLst>
              </a:tr>
            </a:tbl>
          </a:graphicData>
        </a:graphic>
      </p:graphicFrame>
      <p:sp>
        <p:nvSpPr>
          <p:cNvPr id="5" name="Rectangle 1"/>
          <p:cNvSpPr>
            <a:spLocks noGrp="1" noChangeArrowheads="1"/>
          </p:cNvSpPr>
          <p:nvPr>
            <p:ph type="title"/>
          </p:nvPr>
        </p:nvSpPr>
        <p:spPr bwMode="auto">
          <a:xfrm>
            <a:off x="1620945" y="367329"/>
            <a:ext cx="44646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VE" sz="1100" b="1" i="0" u="none" strike="noStrike" cap="none" normalizeH="0" baseline="0" dirty="0">
                <a:ln>
                  <a:noFill/>
                </a:ln>
                <a:solidFill>
                  <a:srgbClr val="000000"/>
                </a:solidFill>
                <a:effectLst/>
                <a:latin typeface="Arial" pitchFamily="34" charset="0"/>
                <a:ea typeface="Century Gothic" pitchFamily="34" charset="0"/>
                <a:cs typeface="Century Gothic" pitchFamily="34" charset="0"/>
              </a:rPr>
              <a:t>II. Intención. </a:t>
            </a:r>
            <a:r>
              <a:rPr kumimoji="0" lang="es-VE" sz="1100" b="1" i="0" u="none" strike="noStrike" cap="none" normalizeH="0" baseline="0" dirty="0">
                <a:ln>
                  <a:noFill/>
                </a:ln>
                <a:solidFill>
                  <a:schemeClr val="tx1"/>
                </a:solidFill>
                <a:effectLst/>
                <a:latin typeface="Arial" pitchFamily="34" charset="0"/>
                <a:ea typeface="Century Gothic" pitchFamily="34" charset="0"/>
                <a:cs typeface="Century Gothic" pitchFamily="34" charset="0"/>
              </a:rPr>
              <a:t>Sólo una de las propuestas da nombre al proyecto.</a:t>
            </a:r>
            <a:br>
              <a:rPr kumimoji="0" lang="es-VE" sz="1100" b="1" i="0" u="none" strike="noStrike" cap="none" normalizeH="0" baseline="0" dirty="0">
                <a:ln>
                  <a:noFill/>
                </a:ln>
                <a:solidFill>
                  <a:schemeClr val="tx1"/>
                </a:solidFill>
                <a:effectLst/>
                <a:latin typeface="Arial" pitchFamily="34" charset="0"/>
                <a:ea typeface="Century Gothic" pitchFamily="34" charset="0"/>
                <a:cs typeface="Century Gothic" pitchFamily="34" charset="0"/>
              </a:rPr>
            </a:br>
            <a:r>
              <a:rPr kumimoji="0" lang="es-VE" sz="1100" b="1" i="0" u="none" strike="noStrike" cap="none" normalizeH="0" baseline="0" dirty="0">
                <a:ln>
                  <a:noFill/>
                </a:ln>
                <a:solidFill>
                  <a:srgbClr val="1155CC"/>
                </a:solidFill>
                <a:effectLst/>
                <a:latin typeface="Arial" pitchFamily="34" charset="0"/>
                <a:ea typeface="Century Gothic" pitchFamily="34" charset="0"/>
                <a:cs typeface="Century Gothic" pitchFamily="34" charset="0"/>
              </a:rPr>
              <a:t> </a:t>
            </a:r>
            <a:endParaRPr kumimoji="0" lang="es-VE" sz="1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6" name="5 Tabla"/>
          <p:cNvGraphicFramePr>
            <a:graphicFrameLocks noGrp="1"/>
          </p:cNvGraphicFramePr>
          <p:nvPr>
            <p:extLst/>
          </p:nvPr>
        </p:nvGraphicFramePr>
        <p:xfrm>
          <a:off x="1535483" y="2981641"/>
          <a:ext cx="8705850" cy="739204"/>
        </p:xfrm>
        <a:graphic>
          <a:graphicData uri="http://schemas.openxmlformats.org/drawingml/2006/table">
            <a:tbl>
              <a:tblPr>
                <a:tableStyleId>{3C2FFA5D-87B4-456A-9821-1D502468CF0F}</a:tableStyleId>
              </a:tblPr>
              <a:tblGrid>
                <a:gridCol w="8705850">
                  <a:extLst>
                    <a:ext uri="{9D8B030D-6E8A-4147-A177-3AD203B41FA5}">
                      <a16:colId xmlns:a16="http://schemas.microsoft.com/office/drawing/2014/main" val="20000"/>
                    </a:ext>
                  </a:extLst>
                </a:gridCol>
              </a:tblGrid>
              <a:tr h="696980">
                <a:tc>
                  <a:txBody>
                    <a:bodyPr/>
                    <a:lstStyle/>
                    <a:p>
                      <a:pPr marR="114300" algn="just">
                        <a:lnSpc>
                          <a:spcPct val="115000"/>
                        </a:lnSpc>
                        <a:spcBef>
                          <a:spcPts val="370"/>
                        </a:spcBef>
                        <a:spcAft>
                          <a:spcPts val="0"/>
                        </a:spcAft>
                      </a:pPr>
                      <a:r>
                        <a:rPr lang="es-VE" sz="1200" dirty="0">
                          <a:effectLst/>
                          <a:latin typeface="Century Gothic" pitchFamily="34" charset="0"/>
                        </a:rPr>
                        <a:t>Explicar cómo se lleva a cabo el proceso de creación de un ente económico, abordando temas de los antecedentes de dicho negocio en México, planeación, organización, logística y producción, mercadotecnia, finanzas y la parte legal para dicho propósito.</a:t>
                      </a:r>
                      <a:endParaRPr lang="es-VE" sz="1100" dirty="0">
                        <a:effectLst/>
                        <a:latin typeface="Century Gothic" pitchFamily="34" charset="0"/>
                      </a:endParaRPr>
                    </a:p>
                  </a:txBody>
                  <a:tcPr marL="63500" marR="63500" marT="63500" marB="63500"/>
                </a:tc>
                <a:extLst>
                  <a:ext uri="{0D108BD9-81ED-4DB2-BD59-A6C34878D82A}">
                    <a16:rowId xmlns:a16="http://schemas.microsoft.com/office/drawing/2014/main" val="10000"/>
                  </a:ext>
                </a:extLst>
              </a:tr>
            </a:tbl>
          </a:graphicData>
        </a:graphic>
      </p:graphicFrame>
      <p:sp>
        <p:nvSpPr>
          <p:cNvPr id="7" name="Rectangle 2"/>
          <p:cNvSpPr>
            <a:spLocks noChangeArrowheads="1"/>
          </p:cNvSpPr>
          <p:nvPr/>
        </p:nvSpPr>
        <p:spPr bwMode="auto">
          <a:xfrm>
            <a:off x="1535483" y="2579705"/>
            <a:ext cx="629008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VE" sz="1100" b="1" i="0" u="none" strike="noStrike" cap="none" normalizeH="0" baseline="0" dirty="0">
                <a:ln>
                  <a:noFill/>
                </a:ln>
                <a:solidFill>
                  <a:srgbClr val="000000"/>
                </a:solidFill>
                <a:effectLst/>
                <a:latin typeface="Arial" pitchFamily="34" charset="0"/>
                <a:ea typeface="Century Gothic" pitchFamily="34" charset="0"/>
                <a:cs typeface="Century Gothic" pitchFamily="34" charset="0"/>
              </a:rPr>
              <a:t>III. Objetivo general del proyecto.</a:t>
            </a:r>
            <a:r>
              <a:rPr kumimoji="0" lang="es-VE" sz="1100" b="1" i="0" u="none" strike="noStrike" cap="none" normalizeH="0" baseline="0" dirty="0">
                <a:ln>
                  <a:noFill/>
                </a:ln>
                <a:solidFill>
                  <a:srgbClr val="3C78D8"/>
                </a:solidFill>
                <a:effectLst/>
                <a:latin typeface="Arial" pitchFamily="34" charset="0"/>
                <a:ea typeface="Century Gothic" pitchFamily="34" charset="0"/>
                <a:cs typeface="Century Gothic" pitchFamily="34" charset="0"/>
              </a:rPr>
              <a:t> </a:t>
            </a:r>
            <a:r>
              <a:rPr kumimoji="0" lang="es-VE" sz="1100" b="1" i="0" u="none" strike="noStrike" cap="none" normalizeH="0" baseline="0" dirty="0">
                <a:ln>
                  <a:noFill/>
                </a:ln>
                <a:effectLst/>
                <a:latin typeface="Arial" pitchFamily="34" charset="0"/>
                <a:ea typeface="Century Gothic" pitchFamily="34" charset="0"/>
                <a:cs typeface="Century Gothic" pitchFamily="34" charset="0"/>
              </a:rPr>
              <a:t>Toma en cuenta a todas las asignaturas  involucradas.</a:t>
            </a:r>
            <a:endParaRPr kumimoji="0" lang="es-VE" sz="1000" b="0" i="0" u="none" strike="noStrike" cap="none" normalizeH="0" baseline="0" dirty="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8" name="7 Tabla"/>
          <p:cNvGraphicFramePr>
            <a:graphicFrameLocks noGrp="1"/>
          </p:cNvGraphicFramePr>
          <p:nvPr>
            <p:extLst>
              <p:ext uri="{D42A27DB-BD31-4B8C-83A1-F6EECF244321}">
                <p14:modId xmlns:p14="http://schemas.microsoft.com/office/powerpoint/2010/main" val="1524709746"/>
              </p:ext>
            </p:extLst>
          </p:nvPr>
        </p:nvGraphicFramePr>
        <p:xfrm>
          <a:off x="1535483" y="4180771"/>
          <a:ext cx="9182100" cy="2156714"/>
        </p:xfrm>
        <a:graphic>
          <a:graphicData uri="http://schemas.openxmlformats.org/drawingml/2006/table">
            <a:tbl>
              <a:tblPr>
                <a:tableStyleId>{775DCB02-9BB8-47FD-8907-85C794F793BA}</a:tableStyleId>
              </a:tblPr>
              <a:tblGrid>
                <a:gridCol w="2268377">
                  <a:extLst>
                    <a:ext uri="{9D8B030D-6E8A-4147-A177-3AD203B41FA5}">
                      <a16:colId xmlns:a16="http://schemas.microsoft.com/office/drawing/2014/main" val="20000"/>
                    </a:ext>
                  </a:extLst>
                </a:gridCol>
                <a:gridCol w="2086119">
                  <a:extLst>
                    <a:ext uri="{9D8B030D-6E8A-4147-A177-3AD203B41FA5}">
                      <a16:colId xmlns:a16="http://schemas.microsoft.com/office/drawing/2014/main" val="20001"/>
                    </a:ext>
                  </a:extLst>
                </a:gridCol>
                <a:gridCol w="2067068">
                  <a:extLst>
                    <a:ext uri="{9D8B030D-6E8A-4147-A177-3AD203B41FA5}">
                      <a16:colId xmlns:a16="http://schemas.microsoft.com/office/drawing/2014/main" val="20002"/>
                    </a:ext>
                  </a:extLst>
                </a:gridCol>
                <a:gridCol w="2760536">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es-VE" sz="1100" dirty="0">
                          <a:effectLst/>
                        </a:rPr>
                        <a:t>Disciplinas:</a:t>
                      </a:r>
                      <a:endParaRPr lang="es-VE" sz="1100" dirty="0">
                        <a:solidFill>
                          <a:srgbClr val="000000"/>
                        </a:solidFill>
                        <a:effectLst/>
                        <a:latin typeface="Century Gothic" pitchFamily="34" charset="0"/>
                        <a:ea typeface="Arial"/>
                      </a:endParaRPr>
                    </a:p>
                  </a:txBody>
                  <a:tcPr marL="63500" marR="63500" marT="63500" marB="63500"/>
                </a:tc>
                <a:tc>
                  <a:txBody>
                    <a:bodyPr/>
                    <a:lstStyle/>
                    <a:p>
                      <a:pPr algn="ctr">
                        <a:lnSpc>
                          <a:spcPct val="115000"/>
                        </a:lnSpc>
                        <a:spcAft>
                          <a:spcPts val="0"/>
                        </a:spcAft>
                      </a:pPr>
                      <a:r>
                        <a:rPr lang="es-VE" sz="1100" dirty="0">
                          <a:effectLst/>
                        </a:rPr>
                        <a:t>Disciplina 1. </a:t>
                      </a:r>
                    </a:p>
                    <a:p>
                      <a:pPr algn="ctr">
                        <a:lnSpc>
                          <a:spcPct val="115000"/>
                        </a:lnSpc>
                        <a:spcAft>
                          <a:spcPts val="0"/>
                        </a:spcAft>
                      </a:pPr>
                      <a:r>
                        <a:rPr lang="es-VE" sz="1100" u="sng" dirty="0">
                          <a:effectLst/>
                        </a:rPr>
                        <a:t>Derecho</a:t>
                      </a:r>
                      <a:endParaRPr lang="es-VE" sz="1100" dirty="0">
                        <a:solidFill>
                          <a:srgbClr val="000000"/>
                        </a:solidFill>
                        <a:effectLst/>
                        <a:latin typeface="Century Gothic" pitchFamily="34" charset="0"/>
                        <a:ea typeface="Arial"/>
                      </a:endParaRPr>
                    </a:p>
                  </a:txBody>
                  <a:tcPr marL="63500" marR="63500" marT="63500" marB="63500"/>
                </a:tc>
                <a:tc>
                  <a:txBody>
                    <a:bodyPr/>
                    <a:lstStyle/>
                    <a:p>
                      <a:pPr algn="ctr">
                        <a:lnSpc>
                          <a:spcPct val="115000"/>
                        </a:lnSpc>
                        <a:spcAft>
                          <a:spcPts val="0"/>
                        </a:spcAft>
                      </a:pPr>
                      <a:r>
                        <a:rPr lang="es-VE" sz="1100" dirty="0">
                          <a:effectLst/>
                        </a:rPr>
                        <a:t>Disciplina 2. </a:t>
                      </a:r>
                    </a:p>
                    <a:p>
                      <a:pPr algn="ctr">
                        <a:lnSpc>
                          <a:spcPct val="115000"/>
                        </a:lnSpc>
                        <a:spcAft>
                          <a:spcPts val="0"/>
                        </a:spcAft>
                      </a:pPr>
                      <a:r>
                        <a:rPr lang="es-VE" sz="1100" u="sng" dirty="0">
                          <a:effectLst/>
                        </a:rPr>
                        <a:t>Psicología</a:t>
                      </a:r>
                      <a:endParaRPr lang="es-VE" sz="1100" dirty="0">
                        <a:solidFill>
                          <a:srgbClr val="000000"/>
                        </a:solidFill>
                        <a:effectLst/>
                        <a:latin typeface="Century Gothic" pitchFamily="34" charset="0"/>
                        <a:ea typeface="Arial"/>
                      </a:endParaRPr>
                    </a:p>
                  </a:txBody>
                  <a:tcPr marL="63500" marR="63500" marT="63500" marB="63500"/>
                </a:tc>
                <a:tc>
                  <a:txBody>
                    <a:bodyPr/>
                    <a:lstStyle/>
                    <a:p>
                      <a:pPr algn="ctr">
                        <a:lnSpc>
                          <a:spcPct val="115000"/>
                        </a:lnSpc>
                        <a:spcAft>
                          <a:spcPts val="0"/>
                        </a:spcAft>
                      </a:pPr>
                      <a:r>
                        <a:rPr lang="es-VE" sz="1100" dirty="0">
                          <a:effectLst/>
                        </a:rPr>
                        <a:t>Disciplina 3</a:t>
                      </a:r>
                      <a:r>
                        <a:rPr lang="es-VE" sz="1100" u="sng" dirty="0">
                          <a:effectLst/>
                        </a:rPr>
                        <a:t>.</a:t>
                      </a:r>
                      <a:endParaRPr lang="es-VE" sz="1100" dirty="0">
                        <a:effectLst/>
                      </a:endParaRPr>
                    </a:p>
                    <a:p>
                      <a:pPr algn="ctr">
                        <a:lnSpc>
                          <a:spcPct val="115000"/>
                        </a:lnSpc>
                        <a:spcAft>
                          <a:spcPts val="0"/>
                        </a:spcAft>
                      </a:pPr>
                      <a:r>
                        <a:rPr lang="es-VE" sz="1100" u="sng" dirty="0">
                          <a:effectLst/>
                        </a:rPr>
                        <a:t>Contabilidad y Administración</a:t>
                      </a:r>
                      <a:endParaRPr lang="es-VE" sz="1100" dirty="0">
                        <a:solidFill>
                          <a:srgbClr val="000000"/>
                        </a:solidFill>
                        <a:effectLst/>
                        <a:latin typeface="Century Gothic" pitchFamily="34" charset="0"/>
                        <a:ea typeface="Arial"/>
                      </a:endParaRPr>
                    </a:p>
                  </a:txBody>
                  <a:tcPr marL="63500" marR="63500" marT="63500" marB="63500"/>
                </a:tc>
                <a:extLst>
                  <a:ext uri="{0D108BD9-81ED-4DB2-BD59-A6C34878D82A}">
                    <a16:rowId xmlns:a16="http://schemas.microsoft.com/office/drawing/2014/main" val="10000"/>
                  </a:ext>
                </a:extLst>
              </a:tr>
              <a:tr h="1408430">
                <a:tc>
                  <a:txBody>
                    <a:bodyPr/>
                    <a:lstStyle/>
                    <a:p>
                      <a:pPr>
                        <a:lnSpc>
                          <a:spcPct val="115000"/>
                        </a:lnSpc>
                        <a:spcAft>
                          <a:spcPts val="0"/>
                        </a:spcAft>
                      </a:pPr>
                      <a:r>
                        <a:rPr lang="es-VE" sz="1100" dirty="0">
                          <a:effectLst/>
                        </a:rPr>
                        <a:t>1. Contenidos / Temas</a:t>
                      </a:r>
                    </a:p>
                    <a:p>
                      <a:pPr>
                        <a:lnSpc>
                          <a:spcPct val="115000"/>
                        </a:lnSpc>
                        <a:spcAft>
                          <a:spcPts val="0"/>
                        </a:spcAft>
                      </a:pPr>
                      <a:r>
                        <a:rPr lang="es-VE" sz="1100" dirty="0">
                          <a:effectLst/>
                        </a:rPr>
                        <a:t>Involucrados.</a:t>
                      </a:r>
                    </a:p>
                    <a:p>
                      <a:pPr marL="204470">
                        <a:lnSpc>
                          <a:spcPct val="115000"/>
                        </a:lnSpc>
                        <a:spcAft>
                          <a:spcPts val="0"/>
                        </a:spcAft>
                      </a:pPr>
                      <a:r>
                        <a:rPr lang="es-VE" sz="1100" dirty="0">
                          <a:effectLst/>
                        </a:rPr>
                        <a:t>Temas y contenidos del  programa, que se consideran.</a:t>
                      </a:r>
                      <a:endParaRPr lang="es-VE" sz="1100" dirty="0">
                        <a:solidFill>
                          <a:srgbClr val="000000"/>
                        </a:solidFill>
                        <a:effectLst/>
                        <a:latin typeface="Century Gothic" pitchFamily="34" charset="0"/>
                        <a:ea typeface="Arial"/>
                      </a:endParaRPr>
                    </a:p>
                  </a:txBody>
                  <a:tcPr marL="63500" marR="63500" marT="63500" marB="63500"/>
                </a:tc>
                <a:tc>
                  <a:txBody>
                    <a:bodyPr/>
                    <a:lstStyle/>
                    <a:p>
                      <a:pPr>
                        <a:lnSpc>
                          <a:spcPct val="115000"/>
                        </a:lnSpc>
                        <a:spcAft>
                          <a:spcPts val="0"/>
                        </a:spcAft>
                      </a:pPr>
                      <a:r>
                        <a:rPr lang="es-VE" sz="1100" dirty="0">
                          <a:effectLst/>
                        </a:rPr>
                        <a:t>Constitucional: art 28 monopolios</a:t>
                      </a:r>
                    </a:p>
                    <a:p>
                      <a:pPr>
                        <a:lnSpc>
                          <a:spcPct val="115000"/>
                        </a:lnSpc>
                        <a:spcAft>
                          <a:spcPts val="0"/>
                        </a:spcAft>
                      </a:pPr>
                      <a:r>
                        <a:rPr lang="es-VE" sz="1100" dirty="0">
                          <a:effectLst/>
                        </a:rPr>
                        <a:t>Administrativa: empresas privadas</a:t>
                      </a:r>
                    </a:p>
                    <a:p>
                      <a:pPr>
                        <a:lnSpc>
                          <a:spcPct val="115000"/>
                        </a:lnSpc>
                        <a:spcAft>
                          <a:spcPts val="0"/>
                        </a:spcAft>
                      </a:pPr>
                      <a:r>
                        <a:rPr lang="es-VE" sz="1100" dirty="0">
                          <a:effectLst/>
                        </a:rPr>
                        <a:t>Mercantil: formación de las empresas</a:t>
                      </a:r>
                    </a:p>
                    <a:p>
                      <a:pPr>
                        <a:lnSpc>
                          <a:spcPct val="115000"/>
                        </a:lnSpc>
                        <a:spcAft>
                          <a:spcPts val="0"/>
                        </a:spcAft>
                      </a:pPr>
                      <a:r>
                        <a:rPr lang="es-VE" sz="1100" dirty="0">
                          <a:effectLst/>
                        </a:rPr>
                        <a:t>Ecológicas: regulación de las empresas.</a:t>
                      </a:r>
                      <a:endParaRPr lang="es-VE" sz="1100" dirty="0">
                        <a:solidFill>
                          <a:srgbClr val="000000"/>
                        </a:solidFill>
                        <a:effectLst/>
                        <a:latin typeface="Century Gothic" pitchFamily="34" charset="0"/>
                        <a:ea typeface="Arial"/>
                      </a:endParaRPr>
                    </a:p>
                  </a:txBody>
                  <a:tcPr marL="63500" marR="63500" marT="63500" marB="63500"/>
                </a:tc>
                <a:tc>
                  <a:txBody>
                    <a:bodyPr/>
                    <a:lstStyle/>
                    <a:p>
                      <a:pPr>
                        <a:lnSpc>
                          <a:spcPct val="115000"/>
                        </a:lnSpc>
                        <a:spcAft>
                          <a:spcPts val="0"/>
                        </a:spcAft>
                      </a:pPr>
                      <a:r>
                        <a:rPr lang="es-VE" sz="1100" dirty="0">
                          <a:effectLst/>
                        </a:rPr>
                        <a:t>Leyes de la Gestalt</a:t>
                      </a:r>
                    </a:p>
                    <a:p>
                      <a:pPr>
                        <a:lnSpc>
                          <a:spcPct val="115000"/>
                        </a:lnSpc>
                        <a:spcAft>
                          <a:spcPts val="0"/>
                        </a:spcAft>
                      </a:pPr>
                      <a:r>
                        <a:rPr lang="es-VE" sz="1100" dirty="0">
                          <a:effectLst/>
                        </a:rPr>
                        <a:t>Percepción.</a:t>
                      </a:r>
                    </a:p>
                    <a:p>
                      <a:pPr>
                        <a:lnSpc>
                          <a:spcPct val="115000"/>
                        </a:lnSpc>
                        <a:spcAft>
                          <a:spcPts val="0"/>
                        </a:spcAft>
                      </a:pPr>
                      <a:r>
                        <a:rPr lang="es-VE" sz="1100" dirty="0">
                          <a:effectLst/>
                        </a:rPr>
                        <a:t>Percepción de color</a:t>
                      </a:r>
                    </a:p>
                    <a:p>
                      <a:pPr>
                        <a:lnSpc>
                          <a:spcPct val="115000"/>
                        </a:lnSpc>
                        <a:spcAft>
                          <a:spcPts val="0"/>
                        </a:spcAft>
                      </a:pPr>
                      <a:r>
                        <a:rPr lang="es-VE" sz="1100" dirty="0">
                          <a:effectLst/>
                        </a:rPr>
                        <a:t>Percepción de la forma</a:t>
                      </a:r>
                    </a:p>
                    <a:p>
                      <a:pPr>
                        <a:lnSpc>
                          <a:spcPct val="115000"/>
                        </a:lnSpc>
                        <a:spcAft>
                          <a:spcPts val="0"/>
                        </a:spcAft>
                      </a:pPr>
                      <a:r>
                        <a:rPr lang="es-VE" sz="1100" dirty="0">
                          <a:effectLst/>
                        </a:rPr>
                        <a:t>Psicología del color</a:t>
                      </a:r>
                    </a:p>
                    <a:p>
                      <a:pPr>
                        <a:lnSpc>
                          <a:spcPct val="115000"/>
                        </a:lnSpc>
                        <a:spcAft>
                          <a:spcPts val="0"/>
                        </a:spcAft>
                      </a:pPr>
                      <a:r>
                        <a:rPr lang="es-VE" sz="1100" dirty="0">
                          <a:effectLst/>
                        </a:rPr>
                        <a:t> </a:t>
                      </a:r>
                    </a:p>
                    <a:p>
                      <a:pPr>
                        <a:lnSpc>
                          <a:spcPct val="115000"/>
                        </a:lnSpc>
                        <a:spcAft>
                          <a:spcPts val="0"/>
                        </a:spcAft>
                      </a:pPr>
                      <a:r>
                        <a:rPr lang="es-VE" sz="1100" dirty="0">
                          <a:effectLst/>
                        </a:rPr>
                        <a:t> </a:t>
                      </a:r>
                    </a:p>
                    <a:p>
                      <a:pPr>
                        <a:lnSpc>
                          <a:spcPct val="115000"/>
                        </a:lnSpc>
                        <a:spcAft>
                          <a:spcPts val="0"/>
                        </a:spcAft>
                      </a:pPr>
                      <a:r>
                        <a:rPr lang="es-VE" sz="1100" dirty="0">
                          <a:effectLst/>
                        </a:rPr>
                        <a:t> </a:t>
                      </a:r>
                      <a:endParaRPr lang="es-VE" sz="1100" dirty="0">
                        <a:solidFill>
                          <a:srgbClr val="000000"/>
                        </a:solidFill>
                        <a:effectLst/>
                        <a:latin typeface="Century Gothic" pitchFamily="34" charset="0"/>
                        <a:ea typeface="Arial"/>
                      </a:endParaRPr>
                    </a:p>
                  </a:txBody>
                  <a:tcPr marL="63500" marR="63500" marT="63500" marB="63500"/>
                </a:tc>
                <a:tc>
                  <a:txBody>
                    <a:bodyPr/>
                    <a:lstStyle/>
                    <a:p>
                      <a:pPr>
                        <a:lnSpc>
                          <a:spcPct val="115000"/>
                        </a:lnSpc>
                        <a:spcAft>
                          <a:spcPts val="0"/>
                        </a:spcAft>
                      </a:pPr>
                      <a:r>
                        <a:rPr lang="es-VE" sz="1100" dirty="0">
                          <a:effectLst/>
                        </a:rPr>
                        <a:t>Administración en el sector privado</a:t>
                      </a:r>
                    </a:p>
                    <a:p>
                      <a:pPr>
                        <a:lnSpc>
                          <a:spcPct val="115000"/>
                        </a:lnSpc>
                        <a:spcAft>
                          <a:spcPts val="0"/>
                        </a:spcAft>
                      </a:pPr>
                      <a:r>
                        <a:rPr lang="es-VE" sz="1100" dirty="0">
                          <a:effectLst/>
                        </a:rPr>
                        <a:t>Áreas funcionales</a:t>
                      </a:r>
                    </a:p>
                    <a:p>
                      <a:pPr>
                        <a:lnSpc>
                          <a:spcPct val="115000"/>
                        </a:lnSpc>
                        <a:spcAft>
                          <a:spcPts val="0"/>
                        </a:spcAft>
                      </a:pPr>
                      <a:r>
                        <a:rPr lang="es-VE" sz="1100" dirty="0">
                          <a:effectLst/>
                        </a:rPr>
                        <a:t>Fases del proceso administrativo</a:t>
                      </a:r>
                    </a:p>
                    <a:p>
                      <a:pPr>
                        <a:lnSpc>
                          <a:spcPct val="115000"/>
                        </a:lnSpc>
                        <a:spcAft>
                          <a:spcPts val="0"/>
                        </a:spcAft>
                      </a:pPr>
                      <a:r>
                        <a:rPr lang="es-VE" sz="1100" dirty="0">
                          <a:effectLst/>
                        </a:rPr>
                        <a:t>Clasificación de empresas</a:t>
                      </a:r>
                    </a:p>
                    <a:p>
                      <a:pPr>
                        <a:lnSpc>
                          <a:spcPct val="115000"/>
                        </a:lnSpc>
                        <a:spcAft>
                          <a:spcPts val="0"/>
                        </a:spcAft>
                      </a:pPr>
                      <a:r>
                        <a:rPr lang="es-VE" sz="1100" dirty="0">
                          <a:effectLst/>
                        </a:rPr>
                        <a:t>Trámites administrativos para dar de alta un ente económico</a:t>
                      </a:r>
                      <a:endParaRPr lang="es-VE" sz="1100" dirty="0">
                        <a:solidFill>
                          <a:srgbClr val="000000"/>
                        </a:solidFill>
                        <a:effectLst/>
                        <a:latin typeface="Century Gothic" pitchFamily="34" charset="0"/>
                        <a:ea typeface="Arial"/>
                      </a:endParaRPr>
                    </a:p>
                  </a:txBody>
                  <a:tcPr marL="63500" marR="63500" marT="63500" marB="63500"/>
                </a:tc>
                <a:extLst>
                  <a:ext uri="{0D108BD9-81ED-4DB2-BD59-A6C34878D82A}">
                    <a16:rowId xmlns:a16="http://schemas.microsoft.com/office/drawing/2014/main" val="10001"/>
                  </a:ext>
                </a:extLst>
              </a:tr>
            </a:tbl>
          </a:graphicData>
        </a:graphic>
      </p:graphicFrame>
      <p:sp>
        <p:nvSpPr>
          <p:cNvPr id="9" name="Rectangle 3"/>
          <p:cNvSpPr>
            <a:spLocks noChangeArrowheads="1"/>
          </p:cNvSpPr>
          <p:nvPr/>
        </p:nvSpPr>
        <p:spPr bwMode="auto">
          <a:xfrm>
            <a:off x="1535483" y="3799809"/>
            <a:ext cx="844848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VE" sz="1100" b="1" i="0" u="none" strike="noStrike" cap="none" normalizeH="0" baseline="0" dirty="0">
                <a:ln>
                  <a:noFill/>
                </a:ln>
                <a:solidFill>
                  <a:srgbClr val="000000"/>
                </a:solidFill>
                <a:effectLst/>
                <a:latin typeface="Arial" pitchFamily="34" charset="0"/>
                <a:ea typeface="Century Gothic" pitchFamily="34" charset="0"/>
                <a:cs typeface="Century Gothic" pitchFamily="34" charset="0"/>
              </a:rPr>
              <a:t>IV. Disciplinas involucradas en el  trabajo interdisciplinario</a:t>
            </a:r>
            <a:endParaRPr kumimoji="0" lang="es-VE"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29555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ext uri="{D42A27DB-BD31-4B8C-83A1-F6EECF244321}">
                <p14:modId xmlns:p14="http://schemas.microsoft.com/office/powerpoint/2010/main" val="4011799756"/>
              </p:ext>
            </p:extLst>
          </p:nvPr>
        </p:nvGraphicFramePr>
        <p:xfrm>
          <a:off x="2253716" y="369606"/>
          <a:ext cx="8834698" cy="5736903"/>
        </p:xfrm>
        <a:graphic>
          <a:graphicData uri="http://schemas.openxmlformats.org/drawingml/2006/table">
            <a:tbl>
              <a:tblPr>
                <a:tableStyleId>{08FB837D-C827-4EFA-A057-4D05807E0F7C}</a:tableStyleId>
              </a:tblPr>
              <a:tblGrid>
                <a:gridCol w="2182553">
                  <a:extLst>
                    <a:ext uri="{9D8B030D-6E8A-4147-A177-3AD203B41FA5}">
                      <a16:colId xmlns:a16="http://schemas.microsoft.com/office/drawing/2014/main" val="20000"/>
                    </a:ext>
                  </a:extLst>
                </a:gridCol>
                <a:gridCol w="2007191">
                  <a:extLst>
                    <a:ext uri="{9D8B030D-6E8A-4147-A177-3AD203B41FA5}">
                      <a16:colId xmlns:a16="http://schemas.microsoft.com/office/drawing/2014/main" val="20001"/>
                    </a:ext>
                  </a:extLst>
                </a:gridCol>
                <a:gridCol w="1988862">
                  <a:extLst>
                    <a:ext uri="{9D8B030D-6E8A-4147-A177-3AD203B41FA5}">
                      <a16:colId xmlns:a16="http://schemas.microsoft.com/office/drawing/2014/main" val="20002"/>
                    </a:ext>
                  </a:extLst>
                </a:gridCol>
                <a:gridCol w="2656092">
                  <a:extLst>
                    <a:ext uri="{9D8B030D-6E8A-4147-A177-3AD203B41FA5}">
                      <a16:colId xmlns:a16="http://schemas.microsoft.com/office/drawing/2014/main" val="20003"/>
                    </a:ext>
                  </a:extLst>
                </a:gridCol>
              </a:tblGrid>
              <a:tr h="3788051">
                <a:tc>
                  <a:txBody>
                    <a:bodyPr/>
                    <a:lstStyle/>
                    <a:p>
                      <a:pPr>
                        <a:lnSpc>
                          <a:spcPct val="115000"/>
                        </a:lnSpc>
                        <a:spcAft>
                          <a:spcPts val="0"/>
                        </a:spcAft>
                      </a:pPr>
                      <a:r>
                        <a:rPr lang="es-VE" sz="1200" dirty="0">
                          <a:effectLst/>
                        </a:rPr>
                        <a:t>2. Conceptos clave,</a:t>
                      </a:r>
                    </a:p>
                    <a:p>
                      <a:pPr>
                        <a:lnSpc>
                          <a:spcPct val="115000"/>
                        </a:lnSpc>
                        <a:spcAft>
                          <a:spcPts val="0"/>
                        </a:spcAft>
                      </a:pPr>
                      <a:r>
                        <a:rPr lang="es-VE" sz="1200" dirty="0">
                          <a:effectLst/>
                        </a:rPr>
                        <a:t>Trascendentales.</a:t>
                      </a:r>
                    </a:p>
                    <a:p>
                      <a:pPr marL="176530">
                        <a:lnSpc>
                          <a:spcPct val="115000"/>
                        </a:lnSpc>
                        <a:spcAft>
                          <a:spcPts val="0"/>
                        </a:spcAft>
                      </a:pPr>
                      <a:r>
                        <a:rPr lang="es-VE" sz="1200" dirty="0">
                          <a:effectLst/>
                        </a:rPr>
                        <a:t>Conceptos básicos que surgen  del proyecto,  permiten la comprensión del mismo y pueden ser transferibles a otros ámbitos.</a:t>
                      </a:r>
                    </a:p>
                    <a:p>
                      <a:pPr marL="176530">
                        <a:lnSpc>
                          <a:spcPct val="115000"/>
                        </a:lnSpc>
                        <a:spcAft>
                          <a:spcPts val="0"/>
                        </a:spcAft>
                      </a:pPr>
                      <a:r>
                        <a:rPr lang="es-VE" sz="1200" dirty="0">
                          <a:effectLst/>
                        </a:rPr>
                        <a:t>Se consideran parte de un  Glosario.</a:t>
                      </a:r>
                    </a:p>
                    <a:p>
                      <a:pPr marL="176530">
                        <a:lnSpc>
                          <a:spcPct val="115000"/>
                        </a:lnSpc>
                        <a:spcAft>
                          <a:spcPts val="0"/>
                        </a:spcAft>
                      </a:pPr>
                      <a:r>
                        <a:rPr lang="es-VE" sz="1200" dirty="0">
                          <a:effectLst/>
                        </a:rPr>
                        <a:t> </a:t>
                      </a:r>
                      <a:endParaRPr lang="es-VE" sz="1200" dirty="0">
                        <a:solidFill>
                          <a:srgbClr val="000000"/>
                        </a:solidFill>
                        <a:effectLst/>
                        <a:latin typeface="Century Gothic" pitchFamily="34" charset="0"/>
                        <a:ea typeface="Arial"/>
                      </a:endParaRPr>
                    </a:p>
                  </a:txBody>
                  <a:tcPr marL="50648" marR="50648" marT="50648" marB="50648"/>
                </a:tc>
                <a:tc>
                  <a:txBody>
                    <a:bodyPr/>
                    <a:lstStyle/>
                    <a:p>
                      <a:pPr>
                        <a:lnSpc>
                          <a:spcPct val="115000"/>
                        </a:lnSpc>
                        <a:spcAft>
                          <a:spcPts val="0"/>
                        </a:spcAft>
                      </a:pPr>
                      <a:r>
                        <a:rPr lang="es-VE" sz="1200" dirty="0">
                          <a:effectLst/>
                        </a:rPr>
                        <a:t>¿Qué es una empresa?</a:t>
                      </a:r>
                    </a:p>
                    <a:p>
                      <a:pPr>
                        <a:lnSpc>
                          <a:spcPct val="115000"/>
                        </a:lnSpc>
                        <a:spcAft>
                          <a:spcPts val="0"/>
                        </a:spcAft>
                      </a:pPr>
                      <a:r>
                        <a:rPr lang="es-VE" sz="1200" dirty="0">
                          <a:effectLst/>
                        </a:rPr>
                        <a:t>¿Cómo se forma?</a:t>
                      </a:r>
                    </a:p>
                    <a:p>
                      <a:pPr>
                        <a:lnSpc>
                          <a:spcPct val="115000"/>
                        </a:lnSpc>
                        <a:spcAft>
                          <a:spcPts val="0"/>
                        </a:spcAft>
                      </a:pPr>
                      <a:r>
                        <a:rPr lang="es-VE" sz="1200" dirty="0">
                          <a:effectLst/>
                        </a:rPr>
                        <a:t>*Requisitos en México para formar una empresa</a:t>
                      </a:r>
                    </a:p>
                    <a:p>
                      <a:pPr>
                        <a:lnSpc>
                          <a:spcPct val="115000"/>
                        </a:lnSpc>
                        <a:spcAft>
                          <a:spcPts val="0"/>
                        </a:spcAft>
                      </a:pPr>
                      <a:r>
                        <a:rPr lang="es-VE" sz="1200" dirty="0">
                          <a:effectLst/>
                        </a:rPr>
                        <a:t>¿Que regula el artículo 28 de la constitución?</a:t>
                      </a:r>
                    </a:p>
                    <a:p>
                      <a:pPr>
                        <a:lnSpc>
                          <a:spcPct val="115000"/>
                        </a:lnSpc>
                        <a:spcAft>
                          <a:spcPts val="0"/>
                        </a:spcAft>
                      </a:pPr>
                      <a:r>
                        <a:rPr lang="es-VE" sz="1200" dirty="0">
                          <a:effectLst/>
                        </a:rPr>
                        <a:t>¿Cuáles son las empresas con mayor auge económico?</a:t>
                      </a:r>
                    </a:p>
                    <a:p>
                      <a:pPr>
                        <a:lnSpc>
                          <a:spcPct val="115000"/>
                        </a:lnSpc>
                        <a:spcAft>
                          <a:spcPts val="0"/>
                        </a:spcAft>
                      </a:pPr>
                      <a:r>
                        <a:rPr lang="es-VE" sz="1200" dirty="0">
                          <a:effectLst/>
                        </a:rPr>
                        <a:t>¿Cuáles son las empresas con el mayor cumplimiento con sus obligaciones fiscales?</a:t>
                      </a:r>
                      <a:endParaRPr lang="es-VE" sz="1200" dirty="0">
                        <a:solidFill>
                          <a:srgbClr val="000000"/>
                        </a:solidFill>
                        <a:effectLst/>
                        <a:latin typeface="Century Gothic" pitchFamily="34" charset="0"/>
                        <a:ea typeface="Arial"/>
                      </a:endParaRPr>
                    </a:p>
                  </a:txBody>
                  <a:tcPr marL="50648" marR="50648" marT="50648" marB="50648"/>
                </a:tc>
                <a:tc>
                  <a:txBody>
                    <a:bodyPr/>
                    <a:lstStyle/>
                    <a:p>
                      <a:pPr>
                        <a:lnSpc>
                          <a:spcPct val="115000"/>
                        </a:lnSpc>
                        <a:spcAft>
                          <a:spcPts val="0"/>
                        </a:spcAft>
                      </a:pPr>
                      <a:r>
                        <a:rPr lang="es-VE" sz="1200" dirty="0">
                          <a:effectLst/>
                        </a:rPr>
                        <a:t>Liderazgo</a:t>
                      </a:r>
                    </a:p>
                    <a:p>
                      <a:pPr>
                        <a:lnSpc>
                          <a:spcPct val="115000"/>
                        </a:lnSpc>
                        <a:spcAft>
                          <a:spcPts val="0"/>
                        </a:spcAft>
                      </a:pPr>
                      <a:r>
                        <a:rPr lang="es-VE" sz="1200" dirty="0">
                          <a:effectLst/>
                        </a:rPr>
                        <a:t>Toma de decisiones</a:t>
                      </a:r>
                    </a:p>
                    <a:p>
                      <a:pPr>
                        <a:lnSpc>
                          <a:spcPct val="115000"/>
                        </a:lnSpc>
                        <a:spcAft>
                          <a:spcPts val="0"/>
                        </a:spcAft>
                      </a:pPr>
                      <a:r>
                        <a:rPr lang="es-VE" sz="1200" dirty="0">
                          <a:effectLst/>
                        </a:rPr>
                        <a:t>Atribución</a:t>
                      </a:r>
                    </a:p>
                    <a:p>
                      <a:pPr>
                        <a:lnSpc>
                          <a:spcPct val="115000"/>
                        </a:lnSpc>
                        <a:spcAft>
                          <a:spcPts val="0"/>
                        </a:spcAft>
                      </a:pPr>
                      <a:r>
                        <a:rPr lang="es-VE" sz="1200" dirty="0">
                          <a:effectLst/>
                        </a:rPr>
                        <a:t>Formación de actitudes</a:t>
                      </a:r>
                    </a:p>
                    <a:p>
                      <a:pPr>
                        <a:lnSpc>
                          <a:spcPct val="115000"/>
                        </a:lnSpc>
                        <a:spcAft>
                          <a:spcPts val="0"/>
                        </a:spcAft>
                      </a:pPr>
                      <a:r>
                        <a:rPr lang="es-VE" sz="1200" dirty="0">
                          <a:effectLst/>
                        </a:rPr>
                        <a:t>Influencia social</a:t>
                      </a:r>
                    </a:p>
                    <a:p>
                      <a:pPr>
                        <a:lnSpc>
                          <a:spcPct val="115000"/>
                        </a:lnSpc>
                        <a:spcAft>
                          <a:spcPts val="0"/>
                        </a:spcAft>
                      </a:pPr>
                      <a:r>
                        <a:rPr lang="es-VE" sz="1200" dirty="0">
                          <a:effectLst/>
                        </a:rPr>
                        <a:t>Persuasión y propaganda</a:t>
                      </a:r>
                    </a:p>
                    <a:p>
                      <a:pPr>
                        <a:lnSpc>
                          <a:spcPct val="115000"/>
                        </a:lnSpc>
                        <a:spcAft>
                          <a:spcPts val="0"/>
                        </a:spcAft>
                      </a:pPr>
                      <a:r>
                        <a:rPr lang="es-VE" sz="1200" dirty="0">
                          <a:effectLst/>
                        </a:rPr>
                        <a:t>Cognoscitiva</a:t>
                      </a:r>
                    </a:p>
                    <a:p>
                      <a:pPr>
                        <a:lnSpc>
                          <a:spcPct val="115000"/>
                        </a:lnSpc>
                        <a:spcAft>
                          <a:spcPts val="0"/>
                        </a:spcAft>
                      </a:pPr>
                      <a:r>
                        <a:rPr lang="es-VE" sz="1200" dirty="0">
                          <a:effectLst/>
                        </a:rPr>
                        <a:t>Procesos perceptivos</a:t>
                      </a:r>
                    </a:p>
                    <a:p>
                      <a:pPr>
                        <a:lnSpc>
                          <a:spcPct val="115000"/>
                        </a:lnSpc>
                        <a:spcAft>
                          <a:spcPts val="0"/>
                        </a:spcAft>
                      </a:pPr>
                      <a:r>
                        <a:rPr lang="es-VE" sz="1200" dirty="0">
                          <a:effectLst/>
                        </a:rPr>
                        <a:t>Percepción</a:t>
                      </a:r>
                    </a:p>
                    <a:p>
                      <a:pPr>
                        <a:lnSpc>
                          <a:spcPct val="115000"/>
                        </a:lnSpc>
                        <a:spcAft>
                          <a:spcPts val="0"/>
                        </a:spcAft>
                      </a:pPr>
                      <a:r>
                        <a:rPr lang="es-VE" sz="1200" dirty="0">
                          <a:effectLst/>
                        </a:rPr>
                        <a:t> </a:t>
                      </a:r>
                      <a:endParaRPr lang="es-VE" sz="1200" dirty="0">
                        <a:solidFill>
                          <a:srgbClr val="000000"/>
                        </a:solidFill>
                        <a:effectLst/>
                        <a:latin typeface="Century Gothic" pitchFamily="34" charset="0"/>
                        <a:ea typeface="Arial"/>
                      </a:endParaRPr>
                    </a:p>
                  </a:txBody>
                  <a:tcPr marL="50648" marR="50648" marT="50648" marB="50648"/>
                </a:tc>
                <a:tc>
                  <a:txBody>
                    <a:bodyPr/>
                    <a:lstStyle/>
                    <a:p>
                      <a:pPr>
                        <a:lnSpc>
                          <a:spcPct val="115000"/>
                        </a:lnSpc>
                        <a:spcAft>
                          <a:spcPts val="0"/>
                        </a:spcAft>
                      </a:pPr>
                      <a:r>
                        <a:rPr lang="es-VE" sz="1200" dirty="0">
                          <a:effectLst/>
                        </a:rPr>
                        <a:t>Planeación, finanzas</a:t>
                      </a:r>
                    </a:p>
                    <a:p>
                      <a:pPr>
                        <a:lnSpc>
                          <a:spcPct val="115000"/>
                        </a:lnSpc>
                        <a:spcAft>
                          <a:spcPts val="0"/>
                        </a:spcAft>
                      </a:pPr>
                      <a:r>
                        <a:rPr lang="es-VE" sz="1200" dirty="0">
                          <a:effectLst/>
                        </a:rPr>
                        <a:t>Organización, activo</a:t>
                      </a:r>
                    </a:p>
                    <a:p>
                      <a:pPr>
                        <a:lnSpc>
                          <a:spcPct val="115000"/>
                        </a:lnSpc>
                        <a:spcAft>
                          <a:spcPts val="0"/>
                        </a:spcAft>
                      </a:pPr>
                      <a:r>
                        <a:rPr lang="es-VE" sz="1200" dirty="0">
                          <a:effectLst/>
                        </a:rPr>
                        <a:t>Dirección, circulante</a:t>
                      </a:r>
                    </a:p>
                    <a:p>
                      <a:pPr>
                        <a:lnSpc>
                          <a:spcPct val="115000"/>
                        </a:lnSpc>
                        <a:spcAft>
                          <a:spcPts val="0"/>
                        </a:spcAft>
                      </a:pPr>
                      <a:r>
                        <a:rPr lang="es-VE" sz="1200" dirty="0">
                          <a:effectLst/>
                        </a:rPr>
                        <a:t>Control</a:t>
                      </a:r>
                    </a:p>
                    <a:p>
                      <a:pPr>
                        <a:lnSpc>
                          <a:spcPct val="115000"/>
                        </a:lnSpc>
                        <a:spcAft>
                          <a:spcPts val="0"/>
                        </a:spcAft>
                      </a:pPr>
                      <a:r>
                        <a:rPr lang="es-VE" sz="1200" dirty="0">
                          <a:effectLst/>
                        </a:rPr>
                        <a:t>Producción</a:t>
                      </a:r>
                    </a:p>
                    <a:p>
                      <a:pPr>
                        <a:lnSpc>
                          <a:spcPct val="115000"/>
                        </a:lnSpc>
                        <a:spcAft>
                          <a:spcPts val="0"/>
                        </a:spcAft>
                      </a:pPr>
                      <a:r>
                        <a:rPr lang="es-VE" sz="1200" dirty="0">
                          <a:effectLst/>
                        </a:rPr>
                        <a:t>Mercadotecnia</a:t>
                      </a:r>
                    </a:p>
                    <a:p>
                      <a:pPr>
                        <a:lnSpc>
                          <a:spcPct val="115000"/>
                        </a:lnSpc>
                        <a:spcAft>
                          <a:spcPts val="0"/>
                        </a:spcAft>
                      </a:pPr>
                      <a:r>
                        <a:rPr lang="es-VE" sz="1200" dirty="0">
                          <a:effectLst/>
                        </a:rPr>
                        <a:t>Finanzas</a:t>
                      </a:r>
                    </a:p>
                    <a:p>
                      <a:pPr>
                        <a:lnSpc>
                          <a:spcPct val="115000"/>
                        </a:lnSpc>
                        <a:spcAft>
                          <a:spcPts val="0"/>
                        </a:spcAft>
                      </a:pPr>
                      <a:r>
                        <a:rPr lang="es-VE" sz="1200" dirty="0">
                          <a:effectLst/>
                        </a:rPr>
                        <a:t>Recursos humanos</a:t>
                      </a:r>
                    </a:p>
                    <a:p>
                      <a:pPr>
                        <a:lnSpc>
                          <a:spcPct val="115000"/>
                        </a:lnSpc>
                        <a:spcAft>
                          <a:spcPts val="0"/>
                        </a:spcAft>
                      </a:pPr>
                      <a:r>
                        <a:rPr lang="es-VE" sz="1200" dirty="0">
                          <a:effectLst/>
                        </a:rPr>
                        <a:t>Empresa</a:t>
                      </a:r>
                    </a:p>
                    <a:p>
                      <a:pPr>
                        <a:lnSpc>
                          <a:spcPct val="115000"/>
                        </a:lnSpc>
                        <a:spcAft>
                          <a:spcPts val="0"/>
                        </a:spcAft>
                      </a:pPr>
                      <a:r>
                        <a:rPr lang="es-VE" sz="1200" dirty="0">
                          <a:effectLst/>
                        </a:rPr>
                        <a:t>Capital</a:t>
                      </a:r>
                    </a:p>
                    <a:p>
                      <a:pPr>
                        <a:lnSpc>
                          <a:spcPct val="115000"/>
                        </a:lnSpc>
                        <a:spcAft>
                          <a:spcPts val="0"/>
                        </a:spcAft>
                      </a:pPr>
                      <a:r>
                        <a:rPr lang="es-VE" sz="1200" dirty="0">
                          <a:effectLst/>
                        </a:rPr>
                        <a:t>Organigrama</a:t>
                      </a:r>
                    </a:p>
                    <a:p>
                      <a:pPr>
                        <a:lnSpc>
                          <a:spcPct val="115000"/>
                        </a:lnSpc>
                        <a:spcAft>
                          <a:spcPts val="0"/>
                        </a:spcAft>
                      </a:pPr>
                      <a:r>
                        <a:rPr lang="es-VE" sz="1200" dirty="0">
                          <a:effectLst/>
                        </a:rPr>
                        <a:t>Administración</a:t>
                      </a:r>
                    </a:p>
                    <a:p>
                      <a:pPr>
                        <a:lnSpc>
                          <a:spcPct val="115000"/>
                        </a:lnSpc>
                        <a:spcAft>
                          <a:spcPts val="0"/>
                        </a:spcAft>
                      </a:pPr>
                      <a:r>
                        <a:rPr lang="es-VE" sz="1200" dirty="0">
                          <a:effectLst/>
                        </a:rPr>
                        <a:t>Contabilidad</a:t>
                      </a:r>
                      <a:endParaRPr lang="es-VE" sz="1200" dirty="0">
                        <a:solidFill>
                          <a:srgbClr val="000000"/>
                        </a:solidFill>
                        <a:effectLst/>
                        <a:latin typeface="Century Gothic" pitchFamily="34" charset="0"/>
                        <a:ea typeface="Arial"/>
                      </a:endParaRPr>
                    </a:p>
                  </a:txBody>
                  <a:tcPr marL="50648" marR="50648" marT="50648" marB="50648"/>
                </a:tc>
                <a:extLst>
                  <a:ext uri="{0D108BD9-81ED-4DB2-BD59-A6C34878D82A}">
                    <a16:rowId xmlns:a16="http://schemas.microsoft.com/office/drawing/2014/main" val="10000"/>
                  </a:ext>
                </a:extLst>
              </a:tr>
              <a:tr h="1948852">
                <a:tc>
                  <a:txBody>
                    <a:bodyPr/>
                    <a:lstStyle/>
                    <a:p>
                      <a:pPr marL="204470" indent="-180975">
                        <a:lnSpc>
                          <a:spcPct val="115000"/>
                        </a:lnSpc>
                        <a:spcAft>
                          <a:spcPts val="0"/>
                        </a:spcAft>
                      </a:pPr>
                      <a:r>
                        <a:rPr lang="es-VE" sz="1200" dirty="0">
                          <a:effectLst/>
                        </a:rPr>
                        <a:t>3. Objetivos o propósitos alcanzados. </a:t>
                      </a:r>
                      <a:endParaRPr lang="es-VE" sz="1200" dirty="0">
                        <a:solidFill>
                          <a:srgbClr val="000000"/>
                        </a:solidFill>
                        <a:effectLst/>
                        <a:latin typeface="Century Gothic" pitchFamily="34" charset="0"/>
                        <a:ea typeface="Arial"/>
                      </a:endParaRPr>
                    </a:p>
                  </a:txBody>
                  <a:tcPr marL="50648" marR="50648" marT="50648" marB="50648"/>
                </a:tc>
                <a:tc>
                  <a:txBody>
                    <a:bodyPr/>
                    <a:lstStyle/>
                    <a:p>
                      <a:pPr>
                        <a:lnSpc>
                          <a:spcPct val="115000"/>
                        </a:lnSpc>
                        <a:spcAft>
                          <a:spcPts val="0"/>
                        </a:spcAft>
                      </a:pPr>
                      <a:r>
                        <a:rPr lang="es-VE" sz="1200" dirty="0">
                          <a:effectLst/>
                        </a:rPr>
                        <a:t>Que los estudiantes se involucren y comprendan la importancia de las empresas en la economía del país y en la vida de los trabajadores.</a:t>
                      </a:r>
                      <a:endParaRPr lang="es-VE" sz="1200" dirty="0">
                        <a:solidFill>
                          <a:srgbClr val="000000"/>
                        </a:solidFill>
                        <a:effectLst/>
                        <a:latin typeface="Century Gothic" pitchFamily="34" charset="0"/>
                        <a:ea typeface="Arial"/>
                      </a:endParaRPr>
                    </a:p>
                  </a:txBody>
                  <a:tcPr marL="50648" marR="50648" marT="50648" marB="50648"/>
                </a:tc>
                <a:tc>
                  <a:txBody>
                    <a:bodyPr/>
                    <a:lstStyle/>
                    <a:p>
                      <a:pPr>
                        <a:lnSpc>
                          <a:spcPct val="115000"/>
                        </a:lnSpc>
                        <a:spcAft>
                          <a:spcPts val="0"/>
                        </a:spcAft>
                      </a:pPr>
                      <a:r>
                        <a:rPr lang="es-VE" sz="1200" dirty="0">
                          <a:effectLst/>
                        </a:rPr>
                        <a:t>Describir los tipos de interacciones sociales y grupales de acuerdo a la elaboración del logo de la marca, slogan y el jingle.</a:t>
                      </a:r>
                      <a:endParaRPr lang="es-VE" sz="1200" dirty="0">
                        <a:solidFill>
                          <a:srgbClr val="000000"/>
                        </a:solidFill>
                        <a:effectLst/>
                        <a:latin typeface="Century Gothic" pitchFamily="34" charset="0"/>
                        <a:ea typeface="Arial"/>
                      </a:endParaRPr>
                    </a:p>
                  </a:txBody>
                  <a:tcPr marL="50648" marR="50648" marT="50648" marB="50648"/>
                </a:tc>
                <a:tc>
                  <a:txBody>
                    <a:bodyPr/>
                    <a:lstStyle/>
                    <a:p>
                      <a:pPr>
                        <a:lnSpc>
                          <a:spcPct val="115000"/>
                        </a:lnSpc>
                        <a:spcAft>
                          <a:spcPts val="0"/>
                        </a:spcAft>
                      </a:pPr>
                      <a:r>
                        <a:rPr lang="es-VE" sz="1200" dirty="0">
                          <a:effectLst/>
                        </a:rPr>
                        <a:t>El conocer el proceso para poder abrir un negocio y lo que implica en cuanto costo y dinero</a:t>
                      </a:r>
                      <a:endParaRPr lang="es-VE" sz="1200" dirty="0">
                        <a:solidFill>
                          <a:srgbClr val="000000"/>
                        </a:solidFill>
                        <a:effectLst/>
                        <a:latin typeface="Century Gothic" pitchFamily="34" charset="0"/>
                        <a:ea typeface="Arial"/>
                      </a:endParaRPr>
                    </a:p>
                  </a:txBody>
                  <a:tcPr marL="50648" marR="50648" marT="50648" marB="50648"/>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40351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592815901"/>
              </p:ext>
            </p:extLst>
          </p:nvPr>
        </p:nvGraphicFramePr>
        <p:xfrm>
          <a:off x="1765985" y="746922"/>
          <a:ext cx="9182100" cy="2960752"/>
        </p:xfrm>
        <a:graphic>
          <a:graphicData uri="http://schemas.openxmlformats.org/drawingml/2006/table">
            <a:tbl>
              <a:tblPr>
                <a:tableStyleId>{284E427A-3D55-4303-BF80-6455036E1DE7}</a:tableStyleId>
              </a:tblPr>
              <a:tblGrid>
                <a:gridCol w="2268377">
                  <a:extLst>
                    <a:ext uri="{9D8B030D-6E8A-4147-A177-3AD203B41FA5}">
                      <a16:colId xmlns:a16="http://schemas.microsoft.com/office/drawing/2014/main" val="20000"/>
                    </a:ext>
                  </a:extLst>
                </a:gridCol>
                <a:gridCol w="2086119">
                  <a:extLst>
                    <a:ext uri="{9D8B030D-6E8A-4147-A177-3AD203B41FA5}">
                      <a16:colId xmlns:a16="http://schemas.microsoft.com/office/drawing/2014/main" val="20001"/>
                    </a:ext>
                  </a:extLst>
                </a:gridCol>
                <a:gridCol w="2067068">
                  <a:extLst>
                    <a:ext uri="{9D8B030D-6E8A-4147-A177-3AD203B41FA5}">
                      <a16:colId xmlns:a16="http://schemas.microsoft.com/office/drawing/2014/main" val="20002"/>
                    </a:ext>
                  </a:extLst>
                </a:gridCol>
                <a:gridCol w="2760536">
                  <a:extLst>
                    <a:ext uri="{9D8B030D-6E8A-4147-A177-3AD203B41FA5}">
                      <a16:colId xmlns:a16="http://schemas.microsoft.com/office/drawing/2014/main" val="20003"/>
                    </a:ext>
                  </a:extLst>
                </a:gridCol>
              </a:tblGrid>
              <a:tr h="533400">
                <a:tc>
                  <a:txBody>
                    <a:bodyPr/>
                    <a:lstStyle/>
                    <a:p>
                      <a:pPr>
                        <a:lnSpc>
                          <a:spcPct val="115000"/>
                        </a:lnSpc>
                        <a:spcAft>
                          <a:spcPts val="0"/>
                        </a:spcAft>
                      </a:pPr>
                      <a:r>
                        <a:rPr lang="es-VE" sz="1200" dirty="0">
                          <a:effectLst/>
                        </a:rPr>
                        <a:t>4. Evaluación.</a:t>
                      </a:r>
                    </a:p>
                    <a:p>
                      <a:pPr algn="just">
                        <a:lnSpc>
                          <a:spcPct val="115000"/>
                        </a:lnSpc>
                        <a:spcAft>
                          <a:spcPts val="0"/>
                        </a:spcAft>
                      </a:pPr>
                      <a:r>
                        <a:rPr lang="es-VE" sz="1200" dirty="0">
                          <a:effectLst/>
                        </a:rPr>
                        <a:t>    Productos /evidencias</a:t>
                      </a:r>
                    </a:p>
                    <a:p>
                      <a:pPr algn="just">
                        <a:lnSpc>
                          <a:spcPct val="115000"/>
                        </a:lnSpc>
                        <a:spcAft>
                          <a:spcPts val="0"/>
                        </a:spcAft>
                      </a:pPr>
                      <a:r>
                        <a:rPr lang="es-VE" sz="1200" dirty="0">
                          <a:effectLst/>
                        </a:rPr>
                        <a:t>de aprendizaje, que</a:t>
                      </a:r>
                    </a:p>
                    <a:p>
                      <a:pPr algn="just">
                        <a:lnSpc>
                          <a:spcPct val="115000"/>
                        </a:lnSpc>
                        <a:spcAft>
                          <a:spcPts val="0"/>
                        </a:spcAft>
                      </a:pPr>
                      <a:r>
                        <a:rPr lang="es-VE" sz="1200" dirty="0">
                          <a:effectLst/>
                        </a:rPr>
                        <a:t>    demuestran el avance </a:t>
                      </a:r>
                    </a:p>
                    <a:p>
                      <a:pPr algn="just">
                        <a:lnSpc>
                          <a:spcPct val="115000"/>
                        </a:lnSpc>
                        <a:spcAft>
                          <a:spcPts val="0"/>
                        </a:spcAft>
                      </a:pPr>
                      <a:r>
                        <a:rPr lang="es-VE" sz="1200" dirty="0">
                          <a:effectLst/>
                        </a:rPr>
                        <a:t>En el proceso y el logro del objetivo  propuesto.</a:t>
                      </a:r>
                      <a:endParaRPr lang="es-VE" sz="1200" dirty="0">
                        <a:solidFill>
                          <a:srgbClr val="000000"/>
                        </a:solidFill>
                        <a:effectLst/>
                        <a:latin typeface="Century Gothic" pitchFamily="34" charset="0"/>
                        <a:ea typeface="Arial"/>
                      </a:endParaRPr>
                    </a:p>
                  </a:txBody>
                  <a:tcPr marL="63500" marR="63500" marT="63500" marB="63500"/>
                </a:tc>
                <a:tc>
                  <a:txBody>
                    <a:bodyPr/>
                    <a:lstStyle/>
                    <a:p>
                      <a:pPr>
                        <a:lnSpc>
                          <a:spcPct val="115000"/>
                        </a:lnSpc>
                        <a:spcAft>
                          <a:spcPts val="0"/>
                        </a:spcAft>
                      </a:pPr>
                      <a:r>
                        <a:rPr lang="es-VE" sz="1200" dirty="0">
                          <a:effectLst/>
                        </a:rPr>
                        <a:t>Planteamiento de preguntar,</a:t>
                      </a:r>
                    </a:p>
                    <a:p>
                      <a:pPr>
                        <a:lnSpc>
                          <a:spcPct val="115000"/>
                        </a:lnSpc>
                        <a:spcAft>
                          <a:spcPts val="0"/>
                        </a:spcAft>
                      </a:pPr>
                      <a:r>
                        <a:rPr lang="es-VE" sz="1200" dirty="0">
                          <a:effectLst/>
                        </a:rPr>
                        <a:t>Investigación y documentación de la información que requiere.</a:t>
                      </a:r>
                      <a:endParaRPr lang="es-VE" sz="1200" dirty="0">
                        <a:solidFill>
                          <a:srgbClr val="000000"/>
                        </a:solidFill>
                        <a:effectLst/>
                        <a:latin typeface="Century Gothic" pitchFamily="34" charset="0"/>
                        <a:ea typeface="Arial"/>
                      </a:endParaRPr>
                    </a:p>
                  </a:txBody>
                  <a:tcPr marL="63500" marR="63500" marT="63500" marB="63500"/>
                </a:tc>
                <a:tc>
                  <a:txBody>
                    <a:bodyPr/>
                    <a:lstStyle/>
                    <a:p>
                      <a:pPr>
                        <a:lnSpc>
                          <a:spcPct val="115000"/>
                        </a:lnSpc>
                        <a:spcAft>
                          <a:spcPts val="0"/>
                        </a:spcAft>
                      </a:pPr>
                      <a:r>
                        <a:rPr lang="es-VE" sz="1200" dirty="0">
                          <a:effectLst/>
                        </a:rPr>
                        <a:t>La producción del estudiante mediante la integración de conocimientos, habilidades, actitudes y valores.</a:t>
                      </a:r>
                      <a:endParaRPr lang="es-VE" sz="1200" dirty="0">
                        <a:solidFill>
                          <a:srgbClr val="000000"/>
                        </a:solidFill>
                        <a:effectLst/>
                        <a:latin typeface="Century Gothic" pitchFamily="34" charset="0"/>
                        <a:ea typeface="Arial"/>
                      </a:endParaRPr>
                    </a:p>
                  </a:txBody>
                  <a:tcPr marL="63500" marR="63500" marT="63500" marB="63500"/>
                </a:tc>
                <a:tc>
                  <a:txBody>
                    <a:bodyPr/>
                    <a:lstStyle/>
                    <a:p>
                      <a:pPr>
                        <a:lnSpc>
                          <a:spcPct val="115000"/>
                        </a:lnSpc>
                        <a:spcAft>
                          <a:spcPts val="0"/>
                        </a:spcAft>
                      </a:pPr>
                      <a:r>
                        <a:rPr lang="es-VE" sz="1200" dirty="0">
                          <a:effectLst/>
                        </a:rPr>
                        <a:t>Elaboración de organigramas</a:t>
                      </a:r>
                    </a:p>
                    <a:p>
                      <a:pPr>
                        <a:lnSpc>
                          <a:spcPct val="115000"/>
                        </a:lnSpc>
                        <a:spcAft>
                          <a:spcPts val="0"/>
                        </a:spcAft>
                      </a:pPr>
                      <a:r>
                        <a:rPr lang="es-VE" sz="1200" dirty="0">
                          <a:effectLst/>
                        </a:rPr>
                        <a:t>Descripción de puestos</a:t>
                      </a:r>
                    </a:p>
                    <a:p>
                      <a:pPr>
                        <a:lnSpc>
                          <a:spcPct val="115000"/>
                        </a:lnSpc>
                        <a:spcAft>
                          <a:spcPts val="0"/>
                        </a:spcAft>
                      </a:pPr>
                      <a:r>
                        <a:rPr lang="es-VE" sz="1200" dirty="0">
                          <a:effectLst/>
                        </a:rPr>
                        <a:t>Elaboración de logotipo, marca</a:t>
                      </a:r>
                    </a:p>
                    <a:p>
                      <a:pPr>
                        <a:lnSpc>
                          <a:spcPct val="115000"/>
                        </a:lnSpc>
                        <a:spcAft>
                          <a:spcPts val="0"/>
                        </a:spcAft>
                      </a:pPr>
                      <a:r>
                        <a:rPr lang="es-VE" sz="1200" dirty="0">
                          <a:effectLst/>
                        </a:rPr>
                        <a:t>Determinación del costo</a:t>
                      </a:r>
                      <a:endParaRPr lang="es-VE" sz="1200" dirty="0">
                        <a:solidFill>
                          <a:srgbClr val="000000"/>
                        </a:solidFill>
                        <a:effectLst/>
                        <a:latin typeface="Century Gothic" pitchFamily="34" charset="0"/>
                        <a:ea typeface="Arial"/>
                      </a:endParaRPr>
                    </a:p>
                  </a:txBody>
                  <a:tcPr marL="63500" marR="63500" marT="63500" marB="63500"/>
                </a:tc>
                <a:extLst>
                  <a:ext uri="{0D108BD9-81ED-4DB2-BD59-A6C34878D82A}">
                    <a16:rowId xmlns:a16="http://schemas.microsoft.com/office/drawing/2014/main" val="10000"/>
                  </a:ext>
                </a:extLst>
              </a:tr>
              <a:tr h="533400">
                <a:tc>
                  <a:txBody>
                    <a:bodyPr/>
                    <a:lstStyle/>
                    <a:p>
                      <a:pPr>
                        <a:lnSpc>
                          <a:spcPct val="115000"/>
                        </a:lnSpc>
                        <a:spcAft>
                          <a:spcPts val="0"/>
                        </a:spcAft>
                      </a:pPr>
                      <a:r>
                        <a:rPr lang="es-VE" sz="1200" dirty="0">
                          <a:effectLst/>
                        </a:rPr>
                        <a:t>5. Tipos y herramientas de</a:t>
                      </a:r>
                    </a:p>
                    <a:p>
                      <a:pPr>
                        <a:lnSpc>
                          <a:spcPct val="115000"/>
                        </a:lnSpc>
                        <a:spcAft>
                          <a:spcPts val="0"/>
                        </a:spcAft>
                      </a:pPr>
                      <a:r>
                        <a:rPr lang="es-VE" sz="1200" dirty="0">
                          <a:effectLst/>
                        </a:rPr>
                        <a:t>    Evaluación.</a:t>
                      </a:r>
                    </a:p>
                    <a:p>
                      <a:pPr>
                        <a:lnSpc>
                          <a:spcPct val="115000"/>
                        </a:lnSpc>
                        <a:spcAft>
                          <a:spcPts val="0"/>
                        </a:spcAft>
                      </a:pPr>
                      <a:r>
                        <a:rPr lang="es-VE" sz="1200" dirty="0">
                          <a:effectLst/>
                        </a:rPr>
                        <a:t> </a:t>
                      </a:r>
                    </a:p>
                    <a:p>
                      <a:pPr>
                        <a:lnSpc>
                          <a:spcPct val="115000"/>
                        </a:lnSpc>
                        <a:spcAft>
                          <a:spcPts val="0"/>
                        </a:spcAft>
                      </a:pPr>
                      <a:r>
                        <a:rPr lang="es-VE" sz="1200" dirty="0">
                          <a:effectLst/>
                        </a:rPr>
                        <a:t> </a:t>
                      </a:r>
                      <a:endParaRPr lang="es-VE" sz="1200" dirty="0">
                        <a:solidFill>
                          <a:srgbClr val="000000"/>
                        </a:solidFill>
                        <a:effectLst/>
                        <a:latin typeface="Century Gothic" pitchFamily="34" charset="0"/>
                        <a:ea typeface="Arial"/>
                      </a:endParaRPr>
                    </a:p>
                  </a:txBody>
                  <a:tcPr marL="63500" marR="63500" marT="63500" marB="63500"/>
                </a:tc>
                <a:tc>
                  <a:txBody>
                    <a:bodyPr/>
                    <a:lstStyle/>
                    <a:p>
                      <a:pPr>
                        <a:lnSpc>
                          <a:spcPct val="115000"/>
                        </a:lnSpc>
                        <a:spcAft>
                          <a:spcPts val="0"/>
                        </a:spcAft>
                      </a:pPr>
                      <a:r>
                        <a:rPr lang="es-VE" sz="1200" dirty="0">
                          <a:effectLst/>
                        </a:rPr>
                        <a:t>T.J.C</a:t>
                      </a:r>
                    </a:p>
                    <a:p>
                      <a:pPr>
                        <a:lnSpc>
                          <a:spcPct val="115000"/>
                        </a:lnSpc>
                        <a:spcAft>
                          <a:spcPts val="0"/>
                        </a:spcAft>
                      </a:pPr>
                      <a:r>
                        <a:rPr lang="es-VE" sz="1200" dirty="0">
                          <a:effectLst/>
                        </a:rPr>
                        <a:t>Información S H C.P.L.F  F</a:t>
                      </a:r>
                    </a:p>
                    <a:p>
                      <a:pPr>
                        <a:lnSpc>
                          <a:spcPct val="115000"/>
                        </a:lnSpc>
                        <a:spcAft>
                          <a:spcPts val="0"/>
                        </a:spcAft>
                      </a:pPr>
                      <a:r>
                        <a:rPr lang="es-VE" sz="1200" dirty="0">
                          <a:effectLst/>
                        </a:rPr>
                        <a:t>Código mercantil</a:t>
                      </a:r>
                      <a:endParaRPr lang="es-VE" sz="1200" dirty="0">
                        <a:solidFill>
                          <a:srgbClr val="000000"/>
                        </a:solidFill>
                        <a:effectLst/>
                        <a:latin typeface="Century Gothic" pitchFamily="34" charset="0"/>
                        <a:ea typeface="Arial"/>
                      </a:endParaRPr>
                    </a:p>
                  </a:txBody>
                  <a:tcPr marL="63500" marR="63500" marT="63500" marB="63500"/>
                </a:tc>
                <a:tc>
                  <a:txBody>
                    <a:bodyPr/>
                    <a:lstStyle/>
                    <a:p>
                      <a:pPr>
                        <a:lnSpc>
                          <a:spcPct val="115000"/>
                        </a:lnSpc>
                        <a:spcAft>
                          <a:spcPts val="0"/>
                        </a:spcAft>
                      </a:pPr>
                      <a:r>
                        <a:rPr lang="es-VE" sz="1200" dirty="0">
                          <a:effectLst/>
                        </a:rPr>
                        <a:t>Valores</a:t>
                      </a:r>
                    </a:p>
                    <a:p>
                      <a:pPr>
                        <a:lnSpc>
                          <a:spcPct val="115000"/>
                        </a:lnSpc>
                        <a:spcAft>
                          <a:spcPts val="0"/>
                        </a:spcAft>
                      </a:pPr>
                      <a:r>
                        <a:rPr lang="es-VE" sz="1200" dirty="0">
                          <a:effectLst/>
                        </a:rPr>
                        <a:t>Responsabilidad</a:t>
                      </a:r>
                    </a:p>
                    <a:p>
                      <a:pPr>
                        <a:lnSpc>
                          <a:spcPct val="115000"/>
                        </a:lnSpc>
                        <a:spcAft>
                          <a:spcPts val="0"/>
                        </a:spcAft>
                      </a:pPr>
                      <a:r>
                        <a:rPr lang="es-VE" sz="1200" dirty="0">
                          <a:effectLst/>
                        </a:rPr>
                        <a:t>Interés</a:t>
                      </a:r>
                    </a:p>
                    <a:p>
                      <a:pPr>
                        <a:lnSpc>
                          <a:spcPct val="115000"/>
                        </a:lnSpc>
                        <a:spcAft>
                          <a:spcPts val="0"/>
                        </a:spcAft>
                      </a:pPr>
                      <a:r>
                        <a:rPr lang="es-VE" sz="1200" dirty="0">
                          <a:effectLst/>
                        </a:rPr>
                        <a:t>Percepción</a:t>
                      </a:r>
                    </a:p>
                    <a:p>
                      <a:pPr>
                        <a:lnSpc>
                          <a:spcPct val="115000"/>
                        </a:lnSpc>
                        <a:spcAft>
                          <a:spcPts val="0"/>
                        </a:spcAft>
                      </a:pPr>
                      <a:r>
                        <a:rPr lang="es-VE" sz="1200" dirty="0">
                          <a:effectLst/>
                        </a:rPr>
                        <a:t> </a:t>
                      </a:r>
                      <a:endParaRPr lang="es-VE" sz="1200" dirty="0">
                        <a:solidFill>
                          <a:srgbClr val="000000"/>
                        </a:solidFill>
                        <a:effectLst/>
                        <a:latin typeface="Century Gothic" pitchFamily="34" charset="0"/>
                        <a:ea typeface="Arial"/>
                      </a:endParaRPr>
                    </a:p>
                  </a:txBody>
                  <a:tcPr marL="63500" marR="63500" marT="63500" marB="63500"/>
                </a:tc>
                <a:tc>
                  <a:txBody>
                    <a:bodyPr/>
                    <a:lstStyle/>
                    <a:p>
                      <a:pPr>
                        <a:lnSpc>
                          <a:spcPct val="115000"/>
                        </a:lnSpc>
                        <a:spcAft>
                          <a:spcPts val="0"/>
                        </a:spcAft>
                      </a:pPr>
                      <a:r>
                        <a:rPr lang="es-VE" sz="1200" dirty="0">
                          <a:effectLst/>
                        </a:rPr>
                        <a:t>Rubricas: Surgimiento</a:t>
                      </a:r>
                    </a:p>
                    <a:p>
                      <a:pPr>
                        <a:lnSpc>
                          <a:spcPct val="115000"/>
                        </a:lnSpc>
                        <a:spcAft>
                          <a:spcPts val="0"/>
                        </a:spcAft>
                      </a:pPr>
                      <a:r>
                        <a:rPr lang="es-VE" sz="1200" dirty="0">
                          <a:effectLst/>
                        </a:rPr>
                        <a:t>Elección de tema</a:t>
                      </a:r>
                    </a:p>
                    <a:p>
                      <a:pPr>
                        <a:lnSpc>
                          <a:spcPct val="115000"/>
                        </a:lnSpc>
                        <a:spcAft>
                          <a:spcPts val="0"/>
                        </a:spcAft>
                      </a:pPr>
                      <a:r>
                        <a:rPr lang="es-VE" sz="1200" dirty="0">
                          <a:effectLst/>
                        </a:rPr>
                        <a:t>Planeación</a:t>
                      </a:r>
                    </a:p>
                    <a:p>
                      <a:pPr>
                        <a:lnSpc>
                          <a:spcPct val="115000"/>
                        </a:lnSpc>
                        <a:spcAft>
                          <a:spcPts val="0"/>
                        </a:spcAft>
                      </a:pPr>
                      <a:r>
                        <a:rPr lang="es-VE" sz="1200" dirty="0">
                          <a:effectLst/>
                        </a:rPr>
                        <a:t>Realización</a:t>
                      </a:r>
                    </a:p>
                    <a:p>
                      <a:pPr>
                        <a:lnSpc>
                          <a:spcPct val="115000"/>
                        </a:lnSpc>
                        <a:spcAft>
                          <a:spcPts val="0"/>
                        </a:spcAft>
                      </a:pPr>
                      <a:r>
                        <a:rPr lang="es-VE" sz="1200" dirty="0">
                          <a:effectLst/>
                        </a:rPr>
                        <a:t>Termino</a:t>
                      </a:r>
                    </a:p>
                    <a:p>
                      <a:pPr>
                        <a:lnSpc>
                          <a:spcPct val="115000"/>
                        </a:lnSpc>
                        <a:spcAft>
                          <a:spcPts val="0"/>
                        </a:spcAft>
                      </a:pPr>
                      <a:r>
                        <a:rPr lang="es-VE" sz="1200" dirty="0">
                          <a:effectLst/>
                        </a:rPr>
                        <a:t>Difusión</a:t>
                      </a:r>
                    </a:p>
                    <a:p>
                      <a:pPr>
                        <a:lnSpc>
                          <a:spcPct val="115000"/>
                        </a:lnSpc>
                        <a:spcAft>
                          <a:spcPts val="0"/>
                        </a:spcAft>
                      </a:pPr>
                      <a:r>
                        <a:rPr lang="es-VE" sz="1200" dirty="0">
                          <a:effectLst/>
                        </a:rPr>
                        <a:t>Evaluación </a:t>
                      </a:r>
                      <a:endParaRPr lang="es-VE" sz="1200" dirty="0">
                        <a:solidFill>
                          <a:srgbClr val="000000"/>
                        </a:solidFill>
                        <a:effectLst/>
                        <a:latin typeface="Century Gothic" pitchFamily="34" charset="0"/>
                        <a:ea typeface="Arial"/>
                      </a:endParaRPr>
                    </a:p>
                  </a:txBody>
                  <a:tcPr marL="63500" marR="63500" marT="63500" marB="63500"/>
                </a:tc>
                <a:extLst>
                  <a:ext uri="{0D108BD9-81ED-4DB2-BD59-A6C34878D82A}">
                    <a16:rowId xmlns:a16="http://schemas.microsoft.com/office/drawing/2014/main" val="10001"/>
                  </a:ext>
                </a:extLst>
              </a:tr>
            </a:tbl>
          </a:graphicData>
        </a:graphic>
      </p:graphicFrame>
      <p:sp>
        <p:nvSpPr>
          <p:cNvPr id="5" name="4 Rectángulo"/>
          <p:cNvSpPr/>
          <p:nvPr/>
        </p:nvSpPr>
        <p:spPr>
          <a:xfrm>
            <a:off x="1587061" y="3766121"/>
            <a:ext cx="8198069" cy="553998"/>
          </a:xfrm>
          <a:prstGeom prst="rect">
            <a:avLst/>
          </a:prstGeom>
        </p:spPr>
        <p:txBody>
          <a:bodyPr wrap="square">
            <a:spAutoFit/>
          </a:bodyPr>
          <a:lstStyle/>
          <a:p>
            <a:r>
              <a:rPr lang="es-VE" sz="1200" b="1" dirty="0"/>
              <a:t>V. Esquema del proceso de construcción del proyecto por disciplinas.</a:t>
            </a:r>
            <a:endParaRPr lang="es-VE" sz="1200" dirty="0"/>
          </a:p>
          <a:p>
            <a:r>
              <a:rPr lang="es-VE" b="1" dirty="0"/>
              <a:t> </a:t>
            </a:r>
            <a:endParaRPr lang="es-VE" dirty="0"/>
          </a:p>
        </p:txBody>
      </p:sp>
      <p:graphicFrame>
        <p:nvGraphicFramePr>
          <p:cNvPr id="6" name="5 Tabla"/>
          <p:cNvGraphicFramePr>
            <a:graphicFrameLocks noGrp="1"/>
          </p:cNvGraphicFramePr>
          <p:nvPr>
            <p:extLst/>
          </p:nvPr>
        </p:nvGraphicFramePr>
        <p:xfrm>
          <a:off x="1785238" y="4167396"/>
          <a:ext cx="9124499" cy="1956216"/>
        </p:xfrm>
        <a:graphic>
          <a:graphicData uri="http://schemas.openxmlformats.org/drawingml/2006/table">
            <a:tbl>
              <a:tblPr>
                <a:tableStyleId>{3C2FFA5D-87B4-456A-9821-1D502468CF0F}</a:tableStyleId>
              </a:tblPr>
              <a:tblGrid>
                <a:gridCol w="3191271">
                  <a:extLst>
                    <a:ext uri="{9D8B030D-6E8A-4147-A177-3AD203B41FA5}">
                      <a16:colId xmlns:a16="http://schemas.microsoft.com/office/drawing/2014/main" val="20000"/>
                    </a:ext>
                  </a:extLst>
                </a:gridCol>
                <a:gridCol w="1807987">
                  <a:extLst>
                    <a:ext uri="{9D8B030D-6E8A-4147-A177-3AD203B41FA5}">
                      <a16:colId xmlns:a16="http://schemas.microsoft.com/office/drawing/2014/main" val="20001"/>
                    </a:ext>
                  </a:extLst>
                </a:gridCol>
                <a:gridCol w="1760659">
                  <a:extLst>
                    <a:ext uri="{9D8B030D-6E8A-4147-A177-3AD203B41FA5}">
                      <a16:colId xmlns:a16="http://schemas.microsoft.com/office/drawing/2014/main" val="20002"/>
                    </a:ext>
                  </a:extLst>
                </a:gridCol>
                <a:gridCol w="2364582">
                  <a:extLst>
                    <a:ext uri="{9D8B030D-6E8A-4147-A177-3AD203B41FA5}">
                      <a16:colId xmlns:a16="http://schemas.microsoft.com/office/drawing/2014/main" val="20003"/>
                    </a:ext>
                  </a:extLst>
                </a:gridCol>
              </a:tblGrid>
              <a:tr h="305267">
                <a:tc>
                  <a:txBody>
                    <a:bodyPr/>
                    <a:lstStyle/>
                    <a:p>
                      <a:pPr>
                        <a:lnSpc>
                          <a:spcPct val="115000"/>
                        </a:lnSpc>
                        <a:spcAft>
                          <a:spcPts val="0"/>
                        </a:spcAft>
                      </a:pPr>
                      <a:r>
                        <a:rPr lang="es-VE" sz="1100" dirty="0">
                          <a:effectLst/>
                        </a:rPr>
                        <a:t> </a:t>
                      </a:r>
                      <a:endParaRPr lang="es-VE" sz="1100" dirty="0">
                        <a:solidFill>
                          <a:srgbClr val="000000"/>
                        </a:solidFill>
                        <a:effectLst/>
                        <a:latin typeface="Century Gothic" pitchFamily="34" charset="0"/>
                        <a:ea typeface="Arial"/>
                      </a:endParaRPr>
                    </a:p>
                  </a:txBody>
                  <a:tcPr marL="60617" marR="60617" marT="60617" marB="60617"/>
                </a:tc>
                <a:tc>
                  <a:txBody>
                    <a:bodyPr/>
                    <a:lstStyle/>
                    <a:p>
                      <a:pPr algn="ctr">
                        <a:lnSpc>
                          <a:spcPct val="115000"/>
                        </a:lnSpc>
                        <a:spcAft>
                          <a:spcPts val="0"/>
                        </a:spcAft>
                      </a:pPr>
                      <a:r>
                        <a:rPr lang="es-VE" sz="1100" dirty="0">
                          <a:effectLst/>
                        </a:rPr>
                        <a:t>Disciplina 1.</a:t>
                      </a:r>
                      <a:endParaRPr lang="es-VE" sz="1100" dirty="0">
                        <a:solidFill>
                          <a:srgbClr val="000000"/>
                        </a:solidFill>
                        <a:effectLst/>
                        <a:latin typeface="Century Gothic" pitchFamily="34" charset="0"/>
                        <a:ea typeface="Arial"/>
                      </a:endParaRPr>
                    </a:p>
                  </a:txBody>
                  <a:tcPr marL="60617" marR="60617" marT="60617" marB="60617"/>
                </a:tc>
                <a:tc>
                  <a:txBody>
                    <a:bodyPr/>
                    <a:lstStyle/>
                    <a:p>
                      <a:pPr algn="ctr">
                        <a:lnSpc>
                          <a:spcPct val="115000"/>
                        </a:lnSpc>
                        <a:spcAft>
                          <a:spcPts val="0"/>
                        </a:spcAft>
                      </a:pPr>
                      <a:r>
                        <a:rPr lang="es-VE" sz="1100" dirty="0">
                          <a:effectLst/>
                        </a:rPr>
                        <a:t>Disciplina 2.</a:t>
                      </a:r>
                      <a:endParaRPr lang="es-VE" sz="1100" dirty="0">
                        <a:solidFill>
                          <a:srgbClr val="000000"/>
                        </a:solidFill>
                        <a:effectLst/>
                        <a:latin typeface="Century Gothic" pitchFamily="34" charset="0"/>
                        <a:ea typeface="Arial"/>
                      </a:endParaRPr>
                    </a:p>
                  </a:txBody>
                  <a:tcPr marL="60617" marR="60617" marT="60617" marB="60617"/>
                </a:tc>
                <a:tc>
                  <a:txBody>
                    <a:bodyPr/>
                    <a:lstStyle/>
                    <a:p>
                      <a:pPr algn="ctr">
                        <a:lnSpc>
                          <a:spcPct val="115000"/>
                        </a:lnSpc>
                        <a:spcAft>
                          <a:spcPts val="0"/>
                        </a:spcAft>
                      </a:pPr>
                      <a:r>
                        <a:rPr lang="es-VE" sz="1100" dirty="0">
                          <a:effectLst/>
                        </a:rPr>
                        <a:t>Disciplina 3.</a:t>
                      </a:r>
                      <a:endParaRPr lang="es-VE" sz="1100" dirty="0">
                        <a:solidFill>
                          <a:srgbClr val="000000"/>
                        </a:solidFill>
                        <a:effectLst/>
                        <a:latin typeface="Century Gothic" pitchFamily="34" charset="0"/>
                        <a:ea typeface="Arial"/>
                      </a:endParaRPr>
                    </a:p>
                  </a:txBody>
                  <a:tcPr marL="60617" marR="60617" marT="60617" marB="60617"/>
                </a:tc>
                <a:extLst>
                  <a:ext uri="{0D108BD9-81ED-4DB2-BD59-A6C34878D82A}">
                    <a16:rowId xmlns:a16="http://schemas.microsoft.com/office/drawing/2014/main" val="10000"/>
                  </a:ext>
                </a:extLst>
              </a:tr>
              <a:tr h="1593499">
                <a:tc>
                  <a:txBody>
                    <a:bodyPr/>
                    <a:lstStyle/>
                    <a:p>
                      <a:pPr marL="275590" indent="-180340">
                        <a:lnSpc>
                          <a:spcPct val="115000"/>
                        </a:lnSpc>
                        <a:spcAft>
                          <a:spcPts val="0"/>
                        </a:spcAft>
                      </a:pPr>
                      <a:r>
                        <a:rPr lang="es-VE" sz="1100" dirty="0">
                          <a:effectLst/>
                        </a:rPr>
                        <a:t>1. Preguntar y cuestionar.</a:t>
                      </a:r>
                    </a:p>
                    <a:p>
                      <a:pPr marL="275590" indent="-180340">
                        <a:lnSpc>
                          <a:spcPct val="115000"/>
                        </a:lnSpc>
                        <a:spcAft>
                          <a:spcPts val="0"/>
                        </a:spcAft>
                      </a:pPr>
                      <a:r>
                        <a:rPr lang="es-VE" sz="1100" dirty="0">
                          <a:effectLst/>
                        </a:rPr>
                        <a:t>     Preguntas que dirigen la Investigación Interdisciplinaria.</a:t>
                      </a:r>
                      <a:endParaRPr lang="es-VE" sz="1100" dirty="0">
                        <a:solidFill>
                          <a:srgbClr val="000000"/>
                        </a:solidFill>
                        <a:effectLst/>
                        <a:latin typeface="Century Gothic" pitchFamily="34" charset="0"/>
                        <a:ea typeface="Arial"/>
                      </a:endParaRPr>
                    </a:p>
                  </a:txBody>
                  <a:tcPr marL="60617" marR="60617" marT="60617" marB="60617"/>
                </a:tc>
                <a:tc gridSpan="3">
                  <a:txBody>
                    <a:bodyPr/>
                    <a:lstStyle/>
                    <a:p>
                      <a:pPr>
                        <a:lnSpc>
                          <a:spcPct val="115000"/>
                        </a:lnSpc>
                        <a:spcAft>
                          <a:spcPts val="0"/>
                        </a:spcAft>
                      </a:pPr>
                      <a:r>
                        <a:rPr lang="es-VE" sz="1100" dirty="0">
                          <a:effectLst/>
                        </a:rPr>
                        <a:t> </a:t>
                      </a:r>
                    </a:p>
                    <a:p>
                      <a:pPr>
                        <a:lnSpc>
                          <a:spcPct val="115000"/>
                        </a:lnSpc>
                        <a:spcAft>
                          <a:spcPts val="0"/>
                        </a:spcAft>
                      </a:pPr>
                      <a:r>
                        <a:rPr lang="es-VE" sz="1100" dirty="0">
                          <a:effectLst/>
                        </a:rPr>
                        <a:t>¿Qué necesidades detectas en su contexto?</a:t>
                      </a:r>
                    </a:p>
                    <a:p>
                      <a:pPr>
                        <a:lnSpc>
                          <a:spcPct val="115000"/>
                        </a:lnSpc>
                        <a:spcAft>
                          <a:spcPts val="0"/>
                        </a:spcAft>
                      </a:pPr>
                      <a:r>
                        <a:rPr lang="es-VE" sz="1100" dirty="0">
                          <a:effectLst/>
                        </a:rPr>
                        <a:t>¿Cómo podrían satisfacerlas?</a:t>
                      </a:r>
                    </a:p>
                    <a:p>
                      <a:pPr>
                        <a:lnSpc>
                          <a:spcPct val="115000"/>
                        </a:lnSpc>
                        <a:spcAft>
                          <a:spcPts val="0"/>
                        </a:spcAft>
                      </a:pPr>
                      <a:r>
                        <a:rPr lang="es-VE" sz="1100" dirty="0">
                          <a:effectLst/>
                        </a:rPr>
                        <a:t>¿Qué quieren hacer?</a:t>
                      </a:r>
                    </a:p>
                    <a:p>
                      <a:pPr>
                        <a:lnSpc>
                          <a:spcPct val="115000"/>
                        </a:lnSpc>
                        <a:spcAft>
                          <a:spcPts val="0"/>
                        </a:spcAft>
                      </a:pPr>
                      <a:r>
                        <a:rPr lang="es-VE" sz="1100" dirty="0">
                          <a:effectLst/>
                        </a:rPr>
                        <a:t>¿Por qué lo quieren hacer?</a:t>
                      </a:r>
                    </a:p>
                    <a:p>
                      <a:pPr>
                        <a:lnSpc>
                          <a:spcPct val="115000"/>
                        </a:lnSpc>
                        <a:spcAft>
                          <a:spcPts val="0"/>
                        </a:spcAft>
                      </a:pPr>
                      <a:r>
                        <a:rPr lang="es-VE" sz="1100" dirty="0">
                          <a:effectLst/>
                        </a:rPr>
                        <a:t>¿Qué necesitan?</a:t>
                      </a:r>
                    </a:p>
                    <a:p>
                      <a:pPr>
                        <a:lnSpc>
                          <a:spcPct val="115000"/>
                        </a:lnSpc>
                        <a:spcAft>
                          <a:spcPts val="0"/>
                        </a:spcAft>
                      </a:pPr>
                      <a:r>
                        <a:rPr lang="es-VE" sz="1100" dirty="0">
                          <a:effectLst/>
                        </a:rPr>
                        <a:t>¿En cuánto tiempo?</a:t>
                      </a:r>
                    </a:p>
                    <a:p>
                      <a:pPr>
                        <a:lnSpc>
                          <a:spcPct val="115000"/>
                        </a:lnSpc>
                        <a:spcAft>
                          <a:spcPts val="0"/>
                        </a:spcAft>
                      </a:pPr>
                      <a:r>
                        <a:rPr lang="es-VE" sz="1100" dirty="0">
                          <a:effectLst/>
                        </a:rPr>
                        <a:t> </a:t>
                      </a:r>
                      <a:endParaRPr lang="es-VE" sz="1100" dirty="0">
                        <a:solidFill>
                          <a:srgbClr val="000000"/>
                        </a:solidFill>
                        <a:effectLst/>
                        <a:latin typeface="Century Gothic" pitchFamily="34" charset="0"/>
                        <a:ea typeface="Arial"/>
                      </a:endParaRPr>
                    </a:p>
                  </a:txBody>
                  <a:tcPr marL="60617" marR="60617" marT="60617" marB="60617"/>
                </a:tc>
                <a:tc hMerge="1">
                  <a:txBody>
                    <a:bodyPr/>
                    <a:lstStyle/>
                    <a:p>
                      <a:endParaRPr lang="es-VE"/>
                    </a:p>
                  </a:txBody>
                  <a:tcPr/>
                </a:tc>
                <a:tc hMerge="1">
                  <a:txBody>
                    <a:bodyPr/>
                    <a:lstStyle/>
                    <a:p>
                      <a:endParaRPr lang="es-VE"/>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92461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ext uri="{D42A27DB-BD31-4B8C-83A1-F6EECF244321}">
                <p14:modId xmlns:p14="http://schemas.microsoft.com/office/powerpoint/2010/main" val="2975433130"/>
              </p:ext>
            </p:extLst>
          </p:nvPr>
        </p:nvGraphicFramePr>
        <p:xfrm>
          <a:off x="1705230" y="274320"/>
          <a:ext cx="10279116" cy="6064468"/>
        </p:xfrm>
        <a:graphic>
          <a:graphicData uri="http://schemas.openxmlformats.org/drawingml/2006/table">
            <a:tbl>
              <a:tblPr>
                <a:tableStyleId>{775DCB02-9BB8-47FD-8907-85C794F793BA}</a:tableStyleId>
              </a:tblPr>
              <a:tblGrid>
                <a:gridCol w="2375336">
                  <a:extLst>
                    <a:ext uri="{9D8B030D-6E8A-4147-A177-3AD203B41FA5}">
                      <a16:colId xmlns:a16="http://schemas.microsoft.com/office/drawing/2014/main" val="20000"/>
                    </a:ext>
                  </a:extLst>
                </a:gridCol>
                <a:gridCol w="2249214">
                  <a:extLst>
                    <a:ext uri="{9D8B030D-6E8A-4147-A177-3AD203B41FA5}">
                      <a16:colId xmlns:a16="http://schemas.microsoft.com/office/drawing/2014/main" val="20001"/>
                    </a:ext>
                  </a:extLst>
                </a:gridCol>
                <a:gridCol w="2280745">
                  <a:extLst>
                    <a:ext uri="{9D8B030D-6E8A-4147-A177-3AD203B41FA5}">
                      <a16:colId xmlns:a16="http://schemas.microsoft.com/office/drawing/2014/main" val="20002"/>
                    </a:ext>
                  </a:extLst>
                </a:gridCol>
                <a:gridCol w="3373821">
                  <a:extLst>
                    <a:ext uri="{9D8B030D-6E8A-4147-A177-3AD203B41FA5}">
                      <a16:colId xmlns:a16="http://schemas.microsoft.com/office/drawing/2014/main" val="20003"/>
                    </a:ext>
                  </a:extLst>
                </a:gridCol>
              </a:tblGrid>
              <a:tr h="1238250">
                <a:tc>
                  <a:txBody>
                    <a:bodyPr/>
                    <a:lstStyle/>
                    <a:p>
                      <a:pPr marL="275590" indent="-180340">
                        <a:lnSpc>
                          <a:spcPct val="115000"/>
                        </a:lnSpc>
                        <a:spcAft>
                          <a:spcPts val="0"/>
                        </a:spcAft>
                      </a:pPr>
                      <a:r>
                        <a:rPr lang="es-VE" sz="1100" dirty="0">
                          <a:effectLst/>
                        </a:rPr>
                        <a:t>2. Despertar el interés (detonar).</a:t>
                      </a:r>
                    </a:p>
                    <a:p>
                      <a:pPr marL="270510" indent="-180340">
                        <a:lnSpc>
                          <a:spcPct val="115000"/>
                        </a:lnSpc>
                        <a:spcAft>
                          <a:spcPts val="0"/>
                        </a:spcAft>
                      </a:pPr>
                      <a:r>
                        <a:rPr lang="es-VE" sz="1100" dirty="0">
                          <a:effectLst/>
                        </a:rPr>
                        <a:t>Estrategias para involucrar a los estudiantes con la problemática planteada, en el salón de clase.</a:t>
                      </a:r>
                      <a:endParaRPr lang="es-VE" sz="1100" dirty="0">
                        <a:solidFill>
                          <a:srgbClr val="000000"/>
                        </a:solidFill>
                        <a:effectLst/>
                        <a:latin typeface="Century Gothic" pitchFamily="34" charset="0"/>
                        <a:ea typeface="Arial"/>
                      </a:endParaRPr>
                    </a:p>
                  </a:txBody>
                  <a:tcPr marL="33591" marR="33591" marT="33591" marB="33591"/>
                </a:tc>
                <a:tc gridSpan="3">
                  <a:txBody>
                    <a:bodyPr/>
                    <a:lstStyle/>
                    <a:p>
                      <a:pPr>
                        <a:lnSpc>
                          <a:spcPct val="115000"/>
                        </a:lnSpc>
                        <a:spcAft>
                          <a:spcPts val="0"/>
                        </a:spcAft>
                      </a:pPr>
                      <a:r>
                        <a:rPr lang="es-VE" sz="1100" dirty="0">
                          <a:effectLst/>
                        </a:rPr>
                        <a:t> </a:t>
                      </a:r>
                    </a:p>
                    <a:p>
                      <a:pPr>
                        <a:lnSpc>
                          <a:spcPct val="115000"/>
                        </a:lnSpc>
                        <a:spcAft>
                          <a:spcPts val="0"/>
                        </a:spcAft>
                      </a:pPr>
                      <a:r>
                        <a:rPr lang="es-VE" sz="1100" dirty="0">
                          <a:effectLst/>
                        </a:rPr>
                        <a:t>Partir de una problemática real, involucrando al alumno a cosas o aspectos de la vida cotidiana.</a:t>
                      </a:r>
                    </a:p>
                    <a:p>
                      <a:pPr>
                        <a:lnSpc>
                          <a:spcPct val="115000"/>
                        </a:lnSpc>
                        <a:spcAft>
                          <a:spcPts val="0"/>
                        </a:spcAft>
                      </a:pPr>
                      <a:r>
                        <a:rPr lang="es-VE" sz="1100" dirty="0">
                          <a:effectLst/>
                        </a:rPr>
                        <a:t>Mostrar mediante una investigación las empresas transnacionales su desarrollo y auge mundial.</a:t>
                      </a:r>
                    </a:p>
                    <a:p>
                      <a:pPr>
                        <a:lnSpc>
                          <a:spcPct val="115000"/>
                        </a:lnSpc>
                        <a:spcAft>
                          <a:spcPts val="0"/>
                        </a:spcAft>
                      </a:pPr>
                      <a:r>
                        <a:rPr lang="es-VE" sz="1100" dirty="0">
                          <a:effectLst/>
                        </a:rPr>
                        <a:t>Mostrar las implicaciones económicas para un país y para los trabajadores.</a:t>
                      </a:r>
                      <a:endParaRPr lang="es-VE" sz="1100" dirty="0">
                        <a:solidFill>
                          <a:srgbClr val="000000"/>
                        </a:solidFill>
                        <a:effectLst/>
                        <a:latin typeface="Century Gothic" pitchFamily="34" charset="0"/>
                        <a:ea typeface="Arial"/>
                      </a:endParaRPr>
                    </a:p>
                  </a:txBody>
                  <a:tcPr marL="33591" marR="33591" marT="33591" marB="33591"/>
                </a:tc>
                <a:tc hMerge="1">
                  <a:txBody>
                    <a:bodyPr/>
                    <a:lstStyle/>
                    <a:p>
                      <a:endParaRPr lang="es-VE"/>
                    </a:p>
                  </a:txBody>
                  <a:tcPr/>
                </a:tc>
                <a:tc hMerge="1">
                  <a:txBody>
                    <a:bodyPr/>
                    <a:lstStyle/>
                    <a:p>
                      <a:endParaRPr lang="es-VE"/>
                    </a:p>
                  </a:txBody>
                  <a:tcPr/>
                </a:tc>
                <a:extLst>
                  <a:ext uri="{0D108BD9-81ED-4DB2-BD59-A6C34878D82A}">
                    <a16:rowId xmlns:a16="http://schemas.microsoft.com/office/drawing/2014/main" val="10000"/>
                  </a:ext>
                </a:extLst>
              </a:tr>
              <a:tr h="1273002">
                <a:tc>
                  <a:txBody>
                    <a:bodyPr/>
                    <a:lstStyle/>
                    <a:p>
                      <a:pPr marL="275590" indent="-180340">
                        <a:lnSpc>
                          <a:spcPct val="115000"/>
                        </a:lnSpc>
                        <a:spcAft>
                          <a:spcPts val="0"/>
                        </a:spcAft>
                      </a:pPr>
                      <a:r>
                        <a:rPr lang="es-VE" sz="1100" dirty="0">
                          <a:effectLst/>
                        </a:rPr>
                        <a:t>3. Recopilar información a través de la investigación.</a:t>
                      </a:r>
                    </a:p>
                    <a:p>
                      <a:pPr marL="275590" indent="-180340">
                        <a:lnSpc>
                          <a:spcPct val="115000"/>
                        </a:lnSpc>
                        <a:spcAft>
                          <a:spcPts val="0"/>
                        </a:spcAft>
                      </a:pPr>
                      <a:r>
                        <a:rPr lang="es-VE" sz="1100" dirty="0">
                          <a:effectLst/>
                        </a:rPr>
                        <a:t>Lo que se investiga.</a:t>
                      </a:r>
                    </a:p>
                    <a:p>
                      <a:pPr marL="275590" indent="-180340">
                        <a:lnSpc>
                          <a:spcPct val="115000"/>
                        </a:lnSpc>
                        <a:spcAft>
                          <a:spcPts val="0"/>
                        </a:spcAft>
                      </a:pPr>
                      <a:r>
                        <a:rPr lang="es-VE" sz="1100" dirty="0">
                          <a:effectLst/>
                        </a:rPr>
                        <a:t>    Fuentes  que se utilizan. </a:t>
                      </a:r>
                    </a:p>
                    <a:p>
                      <a:pPr>
                        <a:lnSpc>
                          <a:spcPct val="115000"/>
                        </a:lnSpc>
                        <a:spcAft>
                          <a:spcPts val="0"/>
                        </a:spcAft>
                      </a:pPr>
                      <a:r>
                        <a:rPr lang="es-VE" sz="1100" dirty="0">
                          <a:effectLst/>
                        </a:rPr>
                        <a:t> </a:t>
                      </a:r>
                      <a:endParaRPr lang="es-VE" sz="1100" dirty="0">
                        <a:solidFill>
                          <a:srgbClr val="000000"/>
                        </a:solidFill>
                        <a:effectLst/>
                        <a:latin typeface="Century Gothic" pitchFamily="34" charset="0"/>
                        <a:ea typeface="Arial"/>
                      </a:endParaRPr>
                    </a:p>
                  </a:txBody>
                  <a:tcPr marL="33591" marR="33591" marT="33591" marB="33591"/>
                </a:tc>
                <a:tc>
                  <a:txBody>
                    <a:bodyPr/>
                    <a:lstStyle/>
                    <a:p>
                      <a:pPr>
                        <a:lnSpc>
                          <a:spcPct val="115000"/>
                        </a:lnSpc>
                        <a:spcAft>
                          <a:spcPts val="0"/>
                        </a:spcAft>
                      </a:pPr>
                      <a:r>
                        <a:rPr lang="es-VE" sz="1100" dirty="0">
                          <a:effectLst/>
                        </a:rPr>
                        <a:t> </a:t>
                      </a:r>
                    </a:p>
                    <a:p>
                      <a:pPr>
                        <a:lnSpc>
                          <a:spcPct val="115000"/>
                        </a:lnSpc>
                        <a:spcAft>
                          <a:spcPts val="0"/>
                        </a:spcAft>
                      </a:pPr>
                      <a:r>
                        <a:rPr lang="es-VE" sz="1100" dirty="0">
                          <a:effectLst/>
                        </a:rPr>
                        <a:t>Las empresas exitosas</a:t>
                      </a:r>
                    </a:p>
                    <a:p>
                      <a:pPr>
                        <a:lnSpc>
                          <a:spcPct val="115000"/>
                        </a:lnSpc>
                        <a:spcAft>
                          <a:spcPts val="0"/>
                        </a:spcAft>
                      </a:pPr>
                      <a:r>
                        <a:rPr lang="es-VE" sz="1100" dirty="0">
                          <a:effectLst/>
                        </a:rPr>
                        <a:t>Tic</a:t>
                      </a:r>
                    </a:p>
                    <a:p>
                      <a:pPr>
                        <a:lnSpc>
                          <a:spcPct val="115000"/>
                        </a:lnSpc>
                        <a:spcAft>
                          <a:spcPts val="0"/>
                        </a:spcAft>
                      </a:pPr>
                      <a:r>
                        <a:rPr lang="es-VE" sz="1100" dirty="0">
                          <a:effectLst/>
                        </a:rPr>
                        <a:t> </a:t>
                      </a:r>
                    </a:p>
                    <a:p>
                      <a:pPr>
                        <a:lnSpc>
                          <a:spcPct val="115000"/>
                        </a:lnSpc>
                        <a:spcAft>
                          <a:spcPts val="0"/>
                        </a:spcAft>
                      </a:pPr>
                      <a:r>
                        <a:rPr lang="es-VE" sz="1100" dirty="0">
                          <a:effectLst/>
                        </a:rPr>
                        <a:t> </a:t>
                      </a:r>
                      <a:endParaRPr lang="es-VE" sz="1100" dirty="0">
                        <a:solidFill>
                          <a:srgbClr val="000000"/>
                        </a:solidFill>
                        <a:effectLst/>
                        <a:latin typeface="Century Gothic" pitchFamily="34" charset="0"/>
                        <a:ea typeface="Arial"/>
                      </a:endParaRPr>
                    </a:p>
                  </a:txBody>
                  <a:tcPr marL="33591" marR="33591" marT="33591" marB="33591"/>
                </a:tc>
                <a:tc>
                  <a:txBody>
                    <a:bodyPr/>
                    <a:lstStyle/>
                    <a:p>
                      <a:pPr>
                        <a:lnSpc>
                          <a:spcPct val="115000"/>
                        </a:lnSpc>
                        <a:spcAft>
                          <a:spcPts val="0"/>
                        </a:spcAft>
                      </a:pPr>
                      <a:r>
                        <a:rPr lang="es-VE" sz="1100" dirty="0">
                          <a:effectLst/>
                        </a:rPr>
                        <a:t>Estudio de campo</a:t>
                      </a:r>
                    </a:p>
                    <a:p>
                      <a:pPr>
                        <a:lnSpc>
                          <a:spcPct val="115000"/>
                        </a:lnSpc>
                        <a:spcAft>
                          <a:spcPts val="0"/>
                        </a:spcAft>
                      </a:pPr>
                      <a:r>
                        <a:rPr lang="es-VE" sz="1100" dirty="0">
                          <a:effectLst/>
                        </a:rPr>
                        <a:t>Bibliografía</a:t>
                      </a:r>
                    </a:p>
                    <a:p>
                      <a:pPr>
                        <a:lnSpc>
                          <a:spcPct val="115000"/>
                        </a:lnSpc>
                        <a:spcAft>
                          <a:spcPts val="0"/>
                        </a:spcAft>
                      </a:pPr>
                      <a:r>
                        <a:rPr lang="es-VE" sz="1100" dirty="0">
                          <a:effectLst/>
                        </a:rPr>
                        <a:t>Noticias e investigación referente a la empresa</a:t>
                      </a:r>
                      <a:endParaRPr lang="es-VE" sz="1100" dirty="0">
                        <a:solidFill>
                          <a:srgbClr val="000000"/>
                        </a:solidFill>
                        <a:effectLst/>
                        <a:latin typeface="Century Gothic" pitchFamily="34" charset="0"/>
                        <a:ea typeface="Arial"/>
                      </a:endParaRPr>
                    </a:p>
                  </a:txBody>
                  <a:tcPr marL="33591" marR="33591" marT="33591" marB="33591"/>
                </a:tc>
                <a:tc>
                  <a:txBody>
                    <a:bodyPr/>
                    <a:lstStyle/>
                    <a:p>
                      <a:pPr>
                        <a:lnSpc>
                          <a:spcPct val="115000"/>
                        </a:lnSpc>
                        <a:spcAft>
                          <a:spcPts val="0"/>
                        </a:spcAft>
                      </a:pPr>
                      <a:r>
                        <a:rPr lang="es-VE" sz="1100" dirty="0">
                          <a:effectLst/>
                        </a:rPr>
                        <a:t>Leyes</a:t>
                      </a:r>
                    </a:p>
                    <a:p>
                      <a:pPr>
                        <a:lnSpc>
                          <a:spcPct val="115000"/>
                        </a:lnSpc>
                        <a:spcAft>
                          <a:spcPts val="0"/>
                        </a:spcAft>
                      </a:pPr>
                      <a:r>
                        <a:rPr lang="es-VE" sz="1100" dirty="0">
                          <a:effectLst/>
                        </a:rPr>
                        <a:t>Reglamentos</a:t>
                      </a:r>
                    </a:p>
                    <a:p>
                      <a:pPr>
                        <a:lnSpc>
                          <a:spcPct val="115000"/>
                        </a:lnSpc>
                        <a:spcAft>
                          <a:spcPts val="0"/>
                        </a:spcAft>
                      </a:pPr>
                      <a:r>
                        <a:rPr lang="es-VE" sz="1100" dirty="0">
                          <a:effectLst/>
                        </a:rPr>
                        <a:t>Libros</a:t>
                      </a:r>
                    </a:p>
                    <a:p>
                      <a:pPr>
                        <a:lnSpc>
                          <a:spcPct val="115000"/>
                        </a:lnSpc>
                        <a:spcAft>
                          <a:spcPts val="0"/>
                        </a:spcAft>
                      </a:pPr>
                      <a:r>
                        <a:rPr lang="es-VE" sz="1100" dirty="0">
                          <a:effectLst/>
                        </a:rPr>
                        <a:t>Instituciones</a:t>
                      </a:r>
                    </a:p>
                    <a:p>
                      <a:pPr>
                        <a:lnSpc>
                          <a:spcPct val="115000"/>
                        </a:lnSpc>
                        <a:spcAft>
                          <a:spcPts val="0"/>
                        </a:spcAft>
                      </a:pPr>
                      <a:r>
                        <a:rPr lang="es-VE" sz="1100" dirty="0">
                          <a:effectLst/>
                        </a:rPr>
                        <a:t> </a:t>
                      </a:r>
                    </a:p>
                    <a:p>
                      <a:pPr>
                        <a:lnSpc>
                          <a:spcPct val="115000"/>
                        </a:lnSpc>
                        <a:spcAft>
                          <a:spcPts val="0"/>
                        </a:spcAft>
                      </a:pPr>
                      <a:r>
                        <a:rPr lang="es-VE" sz="1100" dirty="0">
                          <a:effectLst/>
                        </a:rPr>
                        <a:t> </a:t>
                      </a:r>
                      <a:endParaRPr lang="es-VE" sz="1100" dirty="0">
                        <a:solidFill>
                          <a:srgbClr val="000000"/>
                        </a:solidFill>
                        <a:effectLst/>
                        <a:latin typeface="Century Gothic" pitchFamily="34" charset="0"/>
                        <a:ea typeface="Arial"/>
                      </a:endParaRPr>
                    </a:p>
                  </a:txBody>
                  <a:tcPr marL="33591" marR="33591" marT="33591" marB="33591"/>
                </a:tc>
                <a:extLst>
                  <a:ext uri="{0D108BD9-81ED-4DB2-BD59-A6C34878D82A}">
                    <a16:rowId xmlns:a16="http://schemas.microsoft.com/office/drawing/2014/main" val="10001"/>
                  </a:ext>
                </a:extLst>
              </a:tr>
              <a:tr h="1675887">
                <a:tc>
                  <a:txBody>
                    <a:bodyPr/>
                    <a:lstStyle/>
                    <a:p>
                      <a:pPr marL="275590" indent="-180340">
                        <a:lnSpc>
                          <a:spcPct val="115000"/>
                        </a:lnSpc>
                        <a:spcAft>
                          <a:spcPts val="0"/>
                        </a:spcAft>
                      </a:pPr>
                      <a:r>
                        <a:rPr lang="es-VE" sz="1100" dirty="0">
                          <a:effectLst/>
                        </a:rPr>
                        <a:t>4. Organizar la información.</a:t>
                      </a:r>
                    </a:p>
                    <a:p>
                      <a:pPr marL="275590" indent="-180340">
                        <a:lnSpc>
                          <a:spcPct val="115000"/>
                        </a:lnSpc>
                        <a:spcAft>
                          <a:spcPts val="0"/>
                        </a:spcAft>
                      </a:pPr>
                      <a:r>
                        <a:rPr lang="es-VE" sz="1100" dirty="0">
                          <a:effectLst/>
                        </a:rPr>
                        <a:t>Implica:</a:t>
                      </a:r>
                    </a:p>
                    <a:p>
                      <a:pPr marL="275590" indent="-180340">
                        <a:lnSpc>
                          <a:spcPct val="115000"/>
                        </a:lnSpc>
                        <a:spcAft>
                          <a:spcPts val="0"/>
                        </a:spcAft>
                      </a:pPr>
                      <a:r>
                        <a:rPr lang="es-VE" sz="1100" dirty="0">
                          <a:effectLst/>
                        </a:rPr>
                        <a:t>clasificación de datos obtenidos,</a:t>
                      </a:r>
                    </a:p>
                    <a:p>
                      <a:pPr marL="275590" indent="-180340">
                        <a:lnSpc>
                          <a:spcPct val="115000"/>
                        </a:lnSpc>
                        <a:spcAft>
                          <a:spcPts val="0"/>
                        </a:spcAft>
                      </a:pPr>
                      <a:r>
                        <a:rPr lang="es-VE" sz="1100" dirty="0">
                          <a:effectLst/>
                        </a:rPr>
                        <a:t>Análisis de los datos obtenidos,            registro de la información.</a:t>
                      </a:r>
                    </a:p>
                    <a:p>
                      <a:pPr marL="275590" indent="-180340">
                        <a:lnSpc>
                          <a:spcPct val="115000"/>
                        </a:lnSpc>
                        <a:spcAft>
                          <a:spcPts val="0"/>
                        </a:spcAft>
                      </a:pPr>
                      <a:r>
                        <a:rPr lang="es-VE" sz="1100" dirty="0">
                          <a:effectLst/>
                        </a:rPr>
                        <a:t>conclusiones por disciplina,</a:t>
                      </a:r>
                    </a:p>
                    <a:p>
                      <a:pPr marL="275590" indent="-180340">
                        <a:lnSpc>
                          <a:spcPct val="115000"/>
                        </a:lnSpc>
                        <a:spcAft>
                          <a:spcPts val="0"/>
                        </a:spcAft>
                      </a:pPr>
                      <a:r>
                        <a:rPr lang="es-VE" sz="1100" dirty="0">
                          <a:effectLst/>
                        </a:rPr>
                        <a:t>Conclusiones conjuntas.</a:t>
                      </a:r>
                    </a:p>
                    <a:p>
                      <a:pPr marL="275590" indent="-180340">
                        <a:lnSpc>
                          <a:spcPct val="115000"/>
                        </a:lnSpc>
                        <a:spcAft>
                          <a:spcPts val="0"/>
                        </a:spcAft>
                      </a:pPr>
                      <a:r>
                        <a:rPr lang="es-VE" sz="1100" dirty="0">
                          <a:effectLst/>
                        </a:rPr>
                        <a:t> </a:t>
                      </a:r>
                      <a:endParaRPr lang="es-VE" sz="1100" dirty="0">
                        <a:solidFill>
                          <a:srgbClr val="000000"/>
                        </a:solidFill>
                        <a:effectLst/>
                        <a:latin typeface="Century Gothic" pitchFamily="34" charset="0"/>
                        <a:ea typeface="Arial"/>
                      </a:endParaRPr>
                    </a:p>
                  </a:txBody>
                  <a:tcPr marL="33591" marR="33591" marT="33591" marB="33591"/>
                </a:tc>
                <a:tc>
                  <a:txBody>
                    <a:bodyPr/>
                    <a:lstStyle/>
                    <a:p>
                      <a:pPr>
                        <a:lnSpc>
                          <a:spcPct val="115000"/>
                        </a:lnSpc>
                        <a:spcAft>
                          <a:spcPts val="0"/>
                        </a:spcAft>
                      </a:pPr>
                      <a:r>
                        <a:rPr lang="es-VE" sz="1100" dirty="0">
                          <a:effectLst/>
                        </a:rPr>
                        <a:t>Clasificar la información legal obtenida.</a:t>
                      </a:r>
                    </a:p>
                    <a:p>
                      <a:pPr>
                        <a:lnSpc>
                          <a:spcPct val="115000"/>
                        </a:lnSpc>
                        <a:spcAft>
                          <a:spcPts val="0"/>
                        </a:spcAft>
                      </a:pPr>
                      <a:r>
                        <a:rPr lang="es-VE" sz="1100" dirty="0">
                          <a:effectLst/>
                        </a:rPr>
                        <a:t>Analizar los artículos 28 cont. C.F.F referente a los requisitos de las empresas.</a:t>
                      </a:r>
                    </a:p>
                    <a:p>
                      <a:pPr>
                        <a:lnSpc>
                          <a:spcPct val="115000"/>
                        </a:lnSpc>
                        <a:spcAft>
                          <a:spcPts val="0"/>
                        </a:spcAft>
                      </a:pPr>
                      <a:r>
                        <a:rPr lang="es-VE" sz="1100" dirty="0">
                          <a:effectLst/>
                        </a:rPr>
                        <a:t>Buscar la conexión con las otras asignaturas.</a:t>
                      </a:r>
                      <a:endParaRPr lang="es-VE" sz="1100" dirty="0">
                        <a:solidFill>
                          <a:srgbClr val="000000"/>
                        </a:solidFill>
                        <a:effectLst/>
                        <a:latin typeface="Century Gothic" pitchFamily="34" charset="0"/>
                        <a:ea typeface="Arial"/>
                      </a:endParaRPr>
                    </a:p>
                  </a:txBody>
                  <a:tcPr marL="33591" marR="33591" marT="33591" marB="33591"/>
                </a:tc>
                <a:tc>
                  <a:txBody>
                    <a:bodyPr/>
                    <a:lstStyle/>
                    <a:p>
                      <a:pPr>
                        <a:lnSpc>
                          <a:spcPct val="115000"/>
                        </a:lnSpc>
                        <a:spcAft>
                          <a:spcPts val="0"/>
                        </a:spcAft>
                      </a:pPr>
                      <a:r>
                        <a:rPr lang="es-VE" sz="1100" dirty="0">
                          <a:effectLst/>
                        </a:rPr>
                        <a:t>Organizadores gráficos</a:t>
                      </a:r>
                    </a:p>
                    <a:p>
                      <a:pPr>
                        <a:lnSpc>
                          <a:spcPct val="115000"/>
                        </a:lnSpc>
                        <a:spcAft>
                          <a:spcPts val="0"/>
                        </a:spcAft>
                      </a:pPr>
                      <a:r>
                        <a:rPr lang="es-VE" sz="1100" dirty="0">
                          <a:effectLst/>
                        </a:rPr>
                        <a:t> </a:t>
                      </a:r>
                      <a:endParaRPr lang="es-VE" sz="1100" dirty="0">
                        <a:solidFill>
                          <a:srgbClr val="000000"/>
                        </a:solidFill>
                        <a:effectLst/>
                        <a:latin typeface="Century Gothic" pitchFamily="34" charset="0"/>
                        <a:ea typeface="Arial"/>
                      </a:endParaRPr>
                    </a:p>
                  </a:txBody>
                  <a:tcPr marL="33591" marR="33591" marT="33591" marB="33591"/>
                </a:tc>
                <a:tc>
                  <a:txBody>
                    <a:bodyPr/>
                    <a:lstStyle/>
                    <a:p>
                      <a:pPr>
                        <a:lnSpc>
                          <a:spcPct val="115000"/>
                        </a:lnSpc>
                        <a:spcAft>
                          <a:spcPts val="0"/>
                        </a:spcAft>
                      </a:pPr>
                      <a:r>
                        <a:rPr lang="es-VE" sz="1100" dirty="0">
                          <a:effectLst/>
                        </a:rPr>
                        <a:t>A través de encuestas lograron determinar qué rumbo tomaría su empresa.</a:t>
                      </a:r>
                      <a:endParaRPr lang="es-VE" sz="1100" dirty="0">
                        <a:solidFill>
                          <a:srgbClr val="000000"/>
                        </a:solidFill>
                        <a:effectLst/>
                        <a:latin typeface="Century Gothic" pitchFamily="34" charset="0"/>
                        <a:ea typeface="Arial"/>
                      </a:endParaRPr>
                    </a:p>
                  </a:txBody>
                  <a:tcPr marL="33591" marR="33591" marT="33591" marB="33591"/>
                </a:tc>
                <a:extLst>
                  <a:ext uri="{0D108BD9-81ED-4DB2-BD59-A6C34878D82A}">
                    <a16:rowId xmlns:a16="http://schemas.microsoft.com/office/drawing/2014/main" val="10002"/>
                  </a:ext>
                </a:extLst>
              </a:tr>
              <a:tr h="1877329">
                <a:tc>
                  <a:txBody>
                    <a:bodyPr/>
                    <a:lstStyle/>
                    <a:p>
                      <a:pPr>
                        <a:lnSpc>
                          <a:spcPct val="115000"/>
                        </a:lnSpc>
                        <a:spcAft>
                          <a:spcPts val="0"/>
                        </a:spcAft>
                      </a:pPr>
                      <a:r>
                        <a:rPr lang="es-VE" sz="1100" dirty="0">
                          <a:effectLst/>
                        </a:rPr>
                        <a:t>5.Llegar a conclusiones parciales</a:t>
                      </a:r>
                    </a:p>
                    <a:p>
                      <a:pPr>
                        <a:lnSpc>
                          <a:spcPct val="115000"/>
                        </a:lnSpc>
                        <a:spcAft>
                          <a:spcPts val="0"/>
                        </a:spcAft>
                      </a:pPr>
                      <a:r>
                        <a:rPr lang="es-VE" sz="1100" dirty="0">
                          <a:effectLst/>
                        </a:rPr>
                        <a:t>         (por disciplina) útiles para el </a:t>
                      </a:r>
                    </a:p>
                    <a:p>
                      <a:pPr>
                        <a:lnSpc>
                          <a:spcPct val="115000"/>
                        </a:lnSpc>
                        <a:spcAft>
                          <a:spcPts val="0"/>
                        </a:spcAft>
                      </a:pPr>
                      <a:r>
                        <a:rPr lang="es-VE" sz="1100" dirty="0">
                          <a:effectLst/>
                        </a:rPr>
                        <a:t>         proyecto, de tal forma que lo </a:t>
                      </a:r>
                    </a:p>
                    <a:p>
                      <a:pPr>
                        <a:lnSpc>
                          <a:spcPct val="115000"/>
                        </a:lnSpc>
                        <a:spcAft>
                          <a:spcPts val="0"/>
                        </a:spcAft>
                      </a:pPr>
                      <a:r>
                        <a:rPr lang="es-VE" sz="1100" dirty="0">
                          <a:effectLst/>
                        </a:rPr>
                        <a:t>         aclaran, describen o descifran,  </a:t>
                      </a:r>
                    </a:p>
                    <a:p>
                      <a:pPr>
                        <a:lnSpc>
                          <a:spcPct val="115000"/>
                        </a:lnSpc>
                        <a:spcAft>
                          <a:spcPts val="0"/>
                        </a:spcAft>
                      </a:pPr>
                      <a:r>
                        <a:rPr lang="es-VE" sz="1100" dirty="0">
                          <a:effectLst/>
                        </a:rPr>
                        <a:t>         (fruto de la reflexión colaborativa</a:t>
                      </a:r>
                    </a:p>
                    <a:p>
                      <a:pPr>
                        <a:lnSpc>
                          <a:spcPct val="115000"/>
                        </a:lnSpc>
                        <a:spcAft>
                          <a:spcPts val="0"/>
                        </a:spcAft>
                      </a:pPr>
                      <a:r>
                        <a:rPr lang="es-VE" sz="1100" dirty="0">
                          <a:effectLst/>
                        </a:rPr>
                        <a:t>De los estudiantes).</a:t>
                      </a:r>
                    </a:p>
                    <a:p>
                      <a:pPr>
                        <a:lnSpc>
                          <a:spcPct val="115000"/>
                        </a:lnSpc>
                        <a:spcAft>
                          <a:spcPts val="0"/>
                        </a:spcAft>
                      </a:pPr>
                      <a:r>
                        <a:rPr lang="es-VE" sz="1100" dirty="0">
                          <a:effectLst/>
                        </a:rPr>
                        <a:t>¿Cómo se lograron?</a:t>
                      </a:r>
                      <a:endParaRPr lang="es-VE" sz="1100" dirty="0">
                        <a:effectLst/>
                        <a:latin typeface="Century Gothic" pitchFamily="34" charset="0"/>
                      </a:endParaRPr>
                    </a:p>
                  </a:txBody>
                  <a:tcPr marL="33591" marR="33591" marT="33591" marB="33591"/>
                </a:tc>
                <a:tc>
                  <a:txBody>
                    <a:bodyPr/>
                    <a:lstStyle/>
                    <a:p>
                      <a:pPr>
                        <a:lnSpc>
                          <a:spcPct val="115000"/>
                        </a:lnSpc>
                        <a:spcAft>
                          <a:spcPts val="0"/>
                        </a:spcAft>
                      </a:pPr>
                      <a:r>
                        <a:rPr lang="es-VE" sz="1100" dirty="0">
                          <a:effectLst/>
                        </a:rPr>
                        <a:t>A través de la parte legal involucrada en el proyecto.</a:t>
                      </a:r>
                    </a:p>
                    <a:p>
                      <a:pPr>
                        <a:lnSpc>
                          <a:spcPct val="115000"/>
                        </a:lnSpc>
                        <a:spcAft>
                          <a:spcPts val="0"/>
                        </a:spcAft>
                      </a:pPr>
                      <a:r>
                        <a:rPr lang="es-VE" sz="1100" dirty="0">
                          <a:effectLst/>
                        </a:rPr>
                        <a:t> </a:t>
                      </a:r>
                    </a:p>
                    <a:p>
                      <a:pPr>
                        <a:lnSpc>
                          <a:spcPct val="115000"/>
                        </a:lnSpc>
                        <a:spcAft>
                          <a:spcPts val="0"/>
                        </a:spcAft>
                      </a:pPr>
                      <a:r>
                        <a:rPr lang="es-VE" sz="1100" dirty="0">
                          <a:effectLst/>
                        </a:rPr>
                        <a:t> </a:t>
                      </a:r>
                      <a:endParaRPr lang="es-VE" sz="1100" dirty="0">
                        <a:solidFill>
                          <a:srgbClr val="000000"/>
                        </a:solidFill>
                        <a:effectLst/>
                        <a:latin typeface="Century Gothic" pitchFamily="34" charset="0"/>
                        <a:ea typeface="Arial"/>
                      </a:endParaRPr>
                    </a:p>
                  </a:txBody>
                  <a:tcPr marL="33591" marR="33591" marT="33591" marB="33591"/>
                </a:tc>
                <a:tc>
                  <a:txBody>
                    <a:bodyPr/>
                    <a:lstStyle/>
                    <a:p>
                      <a:pPr>
                        <a:lnSpc>
                          <a:spcPct val="115000"/>
                        </a:lnSpc>
                        <a:spcAft>
                          <a:spcPts val="0"/>
                        </a:spcAft>
                      </a:pPr>
                      <a:r>
                        <a:rPr lang="es-VE" sz="1100" dirty="0">
                          <a:effectLst/>
                        </a:rPr>
                        <a:t>A través de las vivencias que se tomaron en el estudio de casos.</a:t>
                      </a:r>
                      <a:endParaRPr lang="es-VE" sz="1100" dirty="0">
                        <a:solidFill>
                          <a:srgbClr val="000000"/>
                        </a:solidFill>
                        <a:effectLst/>
                        <a:latin typeface="Century Gothic" pitchFamily="34" charset="0"/>
                        <a:ea typeface="Arial"/>
                      </a:endParaRPr>
                    </a:p>
                  </a:txBody>
                  <a:tcPr marL="33591" marR="33591" marT="33591" marB="33591"/>
                </a:tc>
                <a:tc>
                  <a:txBody>
                    <a:bodyPr/>
                    <a:lstStyle/>
                    <a:p>
                      <a:pPr>
                        <a:lnSpc>
                          <a:spcPct val="115000"/>
                        </a:lnSpc>
                        <a:spcAft>
                          <a:spcPts val="0"/>
                        </a:spcAft>
                      </a:pPr>
                      <a:r>
                        <a:rPr lang="es-VE" sz="1100" dirty="0">
                          <a:effectLst/>
                        </a:rPr>
                        <a:t>A través del trabajo colaborativo e investigación de campo cada quien describe su propia experiencia y opinión.</a:t>
                      </a:r>
                      <a:endParaRPr lang="es-VE" sz="1100" dirty="0">
                        <a:solidFill>
                          <a:srgbClr val="000000"/>
                        </a:solidFill>
                        <a:effectLst/>
                        <a:latin typeface="Century Gothic" pitchFamily="34" charset="0"/>
                        <a:ea typeface="Arial"/>
                      </a:endParaRPr>
                    </a:p>
                  </a:txBody>
                  <a:tcPr marL="33591" marR="33591" marT="33591" marB="33591"/>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03705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194906176"/>
              </p:ext>
            </p:extLst>
          </p:nvPr>
        </p:nvGraphicFramePr>
        <p:xfrm>
          <a:off x="1865738" y="333143"/>
          <a:ext cx="9616966" cy="2919102"/>
        </p:xfrm>
        <a:graphic>
          <a:graphicData uri="http://schemas.openxmlformats.org/drawingml/2006/table">
            <a:tbl>
              <a:tblPr>
                <a:tableStyleId>{69C7853C-536D-4A76-A0AE-DD22124D55A5}</a:tableStyleId>
              </a:tblPr>
              <a:tblGrid>
                <a:gridCol w="3100551">
                  <a:extLst>
                    <a:ext uri="{9D8B030D-6E8A-4147-A177-3AD203B41FA5}">
                      <a16:colId xmlns:a16="http://schemas.microsoft.com/office/drawing/2014/main" val="20000"/>
                    </a:ext>
                  </a:extLst>
                </a:gridCol>
                <a:gridCol w="6516415">
                  <a:extLst>
                    <a:ext uri="{9D8B030D-6E8A-4147-A177-3AD203B41FA5}">
                      <a16:colId xmlns:a16="http://schemas.microsoft.com/office/drawing/2014/main" val="20001"/>
                    </a:ext>
                  </a:extLst>
                </a:gridCol>
              </a:tblGrid>
              <a:tr h="1770670">
                <a:tc>
                  <a:txBody>
                    <a:bodyPr/>
                    <a:lstStyle/>
                    <a:p>
                      <a:pPr>
                        <a:lnSpc>
                          <a:spcPct val="115000"/>
                        </a:lnSpc>
                        <a:spcAft>
                          <a:spcPts val="0"/>
                        </a:spcAft>
                      </a:pPr>
                      <a:r>
                        <a:rPr lang="es-VE" sz="1200" dirty="0">
                          <a:effectLst/>
                        </a:rPr>
                        <a:t>6. Conectar.</a:t>
                      </a:r>
                    </a:p>
                    <a:p>
                      <a:pPr>
                        <a:lnSpc>
                          <a:spcPct val="115000"/>
                        </a:lnSpc>
                        <a:spcAft>
                          <a:spcPts val="0"/>
                        </a:spcAft>
                        <a:tabLst>
                          <a:tab pos="270510" algn="l"/>
                        </a:tabLst>
                      </a:pPr>
                      <a:r>
                        <a:rPr lang="es-VE" sz="1200" dirty="0">
                          <a:effectLst/>
                        </a:rPr>
                        <a:t>Manera en que las conclusiones</a:t>
                      </a:r>
                    </a:p>
                    <a:p>
                      <a:pPr marL="450215" indent="-450215">
                        <a:lnSpc>
                          <a:spcPct val="115000"/>
                        </a:lnSpc>
                        <a:spcAft>
                          <a:spcPts val="0"/>
                        </a:spcAft>
                        <a:tabLst>
                          <a:tab pos="270510" algn="l"/>
                        </a:tabLst>
                      </a:pPr>
                      <a:r>
                        <a:rPr lang="es-VE" sz="1200" dirty="0">
                          <a:effectLst/>
                        </a:rPr>
                        <a:t>     de cada disciplina dan</a:t>
                      </a:r>
                    </a:p>
                    <a:p>
                      <a:pPr>
                        <a:lnSpc>
                          <a:spcPct val="115000"/>
                        </a:lnSpc>
                        <a:spcAft>
                          <a:spcPts val="0"/>
                        </a:spcAft>
                        <a:tabLst>
                          <a:tab pos="270510" algn="l"/>
                        </a:tabLst>
                      </a:pPr>
                      <a:r>
                        <a:rPr lang="es-VE" sz="1200" dirty="0">
                          <a:effectLst/>
                        </a:rPr>
                        <a:t>     respuesta  o se vinculan con</a:t>
                      </a:r>
                    </a:p>
                    <a:p>
                      <a:pPr>
                        <a:lnSpc>
                          <a:spcPct val="115000"/>
                        </a:lnSpc>
                        <a:spcAft>
                          <a:spcPts val="0"/>
                        </a:spcAft>
                        <a:tabLst>
                          <a:tab pos="270510" algn="l"/>
                        </a:tabLst>
                      </a:pPr>
                      <a:r>
                        <a:rPr lang="es-VE" sz="1200" dirty="0">
                          <a:effectLst/>
                        </a:rPr>
                        <a:t>     la pregunta  disparadora del</a:t>
                      </a:r>
                    </a:p>
                    <a:p>
                      <a:pPr>
                        <a:lnSpc>
                          <a:spcPct val="115000"/>
                        </a:lnSpc>
                        <a:spcAft>
                          <a:spcPts val="0"/>
                        </a:spcAft>
                        <a:tabLst>
                          <a:tab pos="270510" algn="l"/>
                        </a:tabLst>
                      </a:pPr>
                      <a:r>
                        <a:rPr lang="es-VE" sz="1200" dirty="0">
                          <a:effectLst/>
                        </a:rPr>
                        <a:t>Proyecto. </a:t>
                      </a:r>
                    </a:p>
                    <a:p>
                      <a:pPr>
                        <a:lnSpc>
                          <a:spcPct val="115000"/>
                        </a:lnSpc>
                        <a:spcAft>
                          <a:spcPts val="0"/>
                        </a:spcAft>
                        <a:tabLst>
                          <a:tab pos="270510" algn="l"/>
                        </a:tabLst>
                      </a:pPr>
                      <a:r>
                        <a:rPr lang="es-VE" sz="1200" dirty="0">
                          <a:effectLst/>
                        </a:rPr>
                        <a:t>     Estrategia o  actividad para lograr</a:t>
                      </a:r>
                    </a:p>
                    <a:p>
                      <a:pPr marL="204470" indent="-276225">
                        <a:lnSpc>
                          <a:spcPct val="115000"/>
                        </a:lnSpc>
                        <a:spcAft>
                          <a:spcPts val="0"/>
                        </a:spcAft>
                      </a:pPr>
                      <a:r>
                        <a:rPr lang="es-VE" sz="1200" dirty="0">
                          <a:effectLst/>
                        </a:rPr>
                        <a:t>Que haya   conciencia de ello.</a:t>
                      </a:r>
                      <a:endParaRPr lang="es-VE" sz="1200" dirty="0">
                        <a:solidFill>
                          <a:srgbClr val="000000"/>
                        </a:solidFill>
                        <a:effectLst/>
                        <a:latin typeface="Century Gothic" pitchFamily="34" charset="0"/>
                        <a:ea typeface="Arial"/>
                      </a:endParaRPr>
                    </a:p>
                  </a:txBody>
                  <a:tcPr marL="46110" marR="46110" marT="46110" marB="46110"/>
                </a:tc>
                <a:tc>
                  <a:txBody>
                    <a:bodyPr/>
                    <a:lstStyle/>
                    <a:p>
                      <a:pPr>
                        <a:lnSpc>
                          <a:spcPct val="115000"/>
                        </a:lnSpc>
                        <a:spcAft>
                          <a:spcPts val="0"/>
                        </a:spcAft>
                      </a:pPr>
                      <a:r>
                        <a:rPr lang="es-VE" sz="1200" dirty="0">
                          <a:effectLst/>
                        </a:rPr>
                        <a:t> </a:t>
                      </a:r>
                    </a:p>
                    <a:p>
                      <a:pPr>
                        <a:lnSpc>
                          <a:spcPct val="115000"/>
                        </a:lnSpc>
                        <a:spcAft>
                          <a:spcPts val="0"/>
                        </a:spcAft>
                      </a:pPr>
                      <a:r>
                        <a:rPr lang="es-VE" sz="1200" dirty="0">
                          <a:effectLst/>
                        </a:rPr>
                        <a:t>Entrega de un trabajo escrito, presentación oral a los tres maestros.</a:t>
                      </a:r>
                    </a:p>
                    <a:p>
                      <a:pPr>
                        <a:lnSpc>
                          <a:spcPct val="115000"/>
                        </a:lnSpc>
                        <a:spcAft>
                          <a:spcPts val="0"/>
                        </a:spcAft>
                      </a:pPr>
                      <a:r>
                        <a:rPr lang="es-VE" sz="1200" dirty="0">
                          <a:effectLst/>
                        </a:rPr>
                        <a:t> </a:t>
                      </a:r>
                    </a:p>
                    <a:p>
                      <a:pPr>
                        <a:lnSpc>
                          <a:spcPct val="115000"/>
                        </a:lnSpc>
                        <a:spcAft>
                          <a:spcPts val="0"/>
                        </a:spcAft>
                      </a:pPr>
                      <a:r>
                        <a:rPr lang="es-VE" sz="1200" dirty="0">
                          <a:effectLst/>
                        </a:rPr>
                        <a:t> </a:t>
                      </a:r>
                    </a:p>
                    <a:p>
                      <a:pPr>
                        <a:lnSpc>
                          <a:spcPct val="115000"/>
                        </a:lnSpc>
                        <a:spcAft>
                          <a:spcPts val="0"/>
                        </a:spcAft>
                      </a:pPr>
                      <a:r>
                        <a:rPr lang="es-VE" sz="1200" dirty="0">
                          <a:effectLst/>
                        </a:rPr>
                        <a:t> </a:t>
                      </a:r>
                    </a:p>
                    <a:p>
                      <a:pPr>
                        <a:lnSpc>
                          <a:spcPct val="115000"/>
                        </a:lnSpc>
                        <a:spcAft>
                          <a:spcPts val="0"/>
                        </a:spcAft>
                      </a:pPr>
                      <a:r>
                        <a:rPr lang="es-VE" sz="1200" dirty="0">
                          <a:effectLst/>
                        </a:rPr>
                        <a:t> </a:t>
                      </a:r>
                    </a:p>
                    <a:p>
                      <a:pPr>
                        <a:lnSpc>
                          <a:spcPct val="115000"/>
                        </a:lnSpc>
                        <a:spcAft>
                          <a:spcPts val="0"/>
                        </a:spcAft>
                      </a:pPr>
                      <a:r>
                        <a:rPr lang="es-VE" sz="1200" dirty="0">
                          <a:effectLst/>
                        </a:rPr>
                        <a:t> </a:t>
                      </a:r>
                    </a:p>
                    <a:p>
                      <a:pPr>
                        <a:lnSpc>
                          <a:spcPct val="115000"/>
                        </a:lnSpc>
                        <a:spcAft>
                          <a:spcPts val="0"/>
                        </a:spcAft>
                      </a:pPr>
                      <a:endParaRPr lang="es-VE" sz="1200" dirty="0">
                        <a:effectLst/>
                        <a:latin typeface="Century Gothic" pitchFamily="34" charset="0"/>
                      </a:endParaRPr>
                    </a:p>
                  </a:txBody>
                  <a:tcPr marL="46110" marR="46110" marT="46110" marB="46110"/>
                </a:tc>
                <a:extLst>
                  <a:ext uri="{0D108BD9-81ED-4DB2-BD59-A6C34878D82A}">
                    <a16:rowId xmlns:a16="http://schemas.microsoft.com/office/drawing/2014/main" val="10000"/>
                  </a:ext>
                </a:extLst>
              </a:tr>
              <a:tr h="1144386">
                <a:tc>
                  <a:txBody>
                    <a:bodyPr/>
                    <a:lstStyle/>
                    <a:p>
                      <a:pPr>
                        <a:lnSpc>
                          <a:spcPct val="115000"/>
                        </a:lnSpc>
                        <a:spcAft>
                          <a:spcPts val="0"/>
                        </a:spcAft>
                      </a:pPr>
                      <a:r>
                        <a:rPr lang="es-VE" sz="1200" dirty="0">
                          <a:effectLst/>
                        </a:rPr>
                        <a:t>7. Evaluar la información generada.</a:t>
                      </a:r>
                    </a:p>
                    <a:p>
                      <a:pPr marL="180340">
                        <a:lnSpc>
                          <a:spcPct val="115000"/>
                        </a:lnSpc>
                        <a:spcAft>
                          <a:spcPts val="0"/>
                        </a:spcAft>
                      </a:pPr>
                      <a:r>
                        <a:rPr lang="es-VE" sz="1200" dirty="0">
                          <a:effectLst/>
                        </a:rPr>
                        <a:t>¿La información obtenida cubre las necesidades para la solución del problema?</a:t>
                      </a:r>
                    </a:p>
                    <a:p>
                      <a:pPr marL="180340">
                        <a:lnSpc>
                          <a:spcPct val="115000"/>
                        </a:lnSpc>
                        <a:spcAft>
                          <a:spcPts val="0"/>
                        </a:spcAft>
                      </a:pPr>
                      <a:r>
                        <a:rPr lang="es-VE" sz="1200" dirty="0">
                          <a:effectLst/>
                        </a:rPr>
                        <a:t>Propuesta de investigaciones para complementar el proyecto.</a:t>
                      </a:r>
                      <a:endParaRPr lang="es-VE" sz="1200" dirty="0">
                        <a:solidFill>
                          <a:srgbClr val="000000"/>
                        </a:solidFill>
                        <a:effectLst/>
                        <a:latin typeface="Century Gothic" pitchFamily="34" charset="0"/>
                        <a:ea typeface="Arial"/>
                      </a:endParaRPr>
                    </a:p>
                  </a:txBody>
                  <a:tcPr marL="46110" marR="46110" marT="46110" marB="46110"/>
                </a:tc>
                <a:tc>
                  <a:txBody>
                    <a:bodyPr/>
                    <a:lstStyle/>
                    <a:p>
                      <a:pPr>
                        <a:lnSpc>
                          <a:spcPct val="115000"/>
                        </a:lnSpc>
                        <a:spcAft>
                          <a:spcPts val="0"/>
                        </a:spcAft>
                      </a:pPr>
                      <a:r>
                        <a:rPr lang="es-VE" sz="1200" dirty="0">
                          <a:effectLst/>
                        </a:rPr>
                        <a:t>Analizaron las posibilidades de éxito del negocio, los beneficios económicos y sociales para la comunidad donde se abriría el negocio, los beneficios y utilidades que espera recibir, así como su contribución a la economía nacional y la preservación del medio ambiente.</a:t>
                      </a:r>
                    </a:p>
                    <a:p>
                      <a:pPr>
                        <a:lnSpc>
                          <a:spcPct val="115000"/>
                        </a:lnSpc>
                        <a:spcAft>
                          <a:spcPts val="0"/>
                        </a:spcAft>
                      </a:pPr>
                      <a:r>
                        <a:rPr lang="es-VE" sz="1200" dirty="0">
                          <a:effectLst/>
                        </a:rPr>
                        <a:t> </a:t>
                      </a:r>
                    </a:p>
                    <a:p>
                      <a:pPr>
                        <a:lnSpc>
                          <a:spcPct val="115000"/>
                        </a:lnSpc>
                        <a:spcAft>
                          <a:spcPts val="0"/>
                        </a:spcAft>
                      </a:pPr>
                      <a:r>
                        <a:rPr lang="es-VE" sz="1200" dirty="0">
                          <a:effectLst/>
                        </a:rPr>
                        <a:t> </a:t>
                      </a:r>
                      <a:endParaRPr lang="es-VE" sz="1200" dirty="0">
                        <a:effectLst/>
                        <a:latin typeface="Century Gothic" pitchFamily="34" charset="0"/>
                      </a:endParaRPr>
                    </a:p>
                  </a:txBody>
                  <a:tcPr marL="46110" marR="46110" marT="46110" marB="46110"/>
                </a:tc>
                <a:extLst>
                  <a:ext uri="{0D108BD9-81ED-4DB2-BD59-A6C34878D82A}">
                    <a16:rowId xmlns:a16="http://schemas.microsoft.com/office/drawing/2014/main" val="10001"/>
                  </a:ext>
                </a:extLst>
              </a:tr>
            </a:tbl>
          </a:graphicData>
        </a:graphic>
      </p:graphicFrame>
      <p:sp>
        <p:nvSpPr>
          <p:cNvPr id="5" name="4 Rectángulo"/>
          <p:cNvSpPr/>
          <p:nvPr/>
        </p:nvSpPr>
        <p:spPr>
          <a:xfrm>
            <a:off x="1828800" y="3568291"/>
            <a:ext cx="9680028" cy="276999"/>
          </a:xfrm>
          <a:prstGeom prst="rect">
            <a:avLst/>
          </a:prstGeom>
        </p:spPr>
        <p:txBody>
          <a:bodyPr wrap="square">
            <a:spAutoFit/>
          </a:bodyPr>
          <a:lstStyle/>
          <a:p>
            <a:r>
              <a:rPr lang="es-VE" sz="1200" b="1" dirty="0">
                <a:latin typeface="Century Gothic" pitchFamily="34" charset="0"/>
              </a:rPr>
              <a:t>VI. División del tiempo.                                                                  VII. Presentación.</a:t>
            </a:r>
            <a:endParaRPr lang="es-VE" sz="1200" dirty="0">
              <a:latin typeface="Century Gothic" pitchFamily="34" charset="0"/>
            </a:endParaRPr>
          </a:p>
        </p:txBody>
      </p:sp>
      <p:graphicFrame>
        <p:nvGraphicFramePr>
          <p:cNvPr id="6" name="5 Tabla"/>
          <p:cNvGraphicFramePr>
            <a:graphicFrameLocks noGrp="1"/>
          </p:cNvGraphicFramePr>
          <p:nvPr>
            <p:extLst/>
          </p:nvPr>
        </p:nvGraphicFramePr>
        <p:xfrm>
          <a:off x="2060028" y="4014951"/>
          <a:ext cx="9448800" cy="2400947"/>
        </p:xfrm>
        <a:graphic>
          <a:graphicData uri="http://schemas.openxmlformats.org/drawingml/2006/table">
            <a:tbl>
              <a:tblPr>
                <a:tableStyleId>{3C2FFA5D-87B4-456A-9821-1D502468CF0F}</a:tableStyleId>
              </a:tblPr>
              <a:tblGrid>
                <a:gridCol w="4814946">
                  <a:extLst>
                    <a:ext uri="{9D8B030D-6E8A-4147-A177-3AD203B41FA5}">
                      <a16:colId xmlns:a16="http://schemas.microsoft.com/office/drawing/2014/main" val="20000"/>
                    </a:ext>
                  </a:extLst>
                </a:gridCol>
                <a:gridCol w="4633854">
                  <a:extLst>
                    <a:ext uri="{9D8B030D-6E8A-4147-A177-3AD203B41FA5}">
                      <a16:colId xmlns:a16="http://schemas.microsoft.com/office/drawing/2014/main" val="20001"/>
                    </a:ext>
                  </a:extLst>
                </a:gridCol>
              </a:tblGrid>
              <a:tr h="1022408">
                <a:tc>
                  <a:txBody>
                    <a:bodyPr/>
                    <a:lstStyle/>
                    <a:p>
                      <a:pPr algn="ctr">
                        <a:lnSpc>
                          <a:spcPct val="115000"/>
                        </a:lnSpc>
                        <a:spcAft>
                          <a:spcPts val="0"/>
                        </a:spcAft>
                      </a:pPr>
                      <a:r>
                        <a:rPr lang="es-VE" sz="1100" dirty="0">
                          <a:effectLst/>
                          <a:latin typeface="Century Gothic" pitchFamily="34" charset="0"/>
                        </a:rPr>
                        <a:t>Tiempos dedicados al proyecto cada semana.</a:t>
                      </a:r>
                    </a:p>
                    <a:p>
                      <a:pPr algn="ctr">
                        <a:lnSpc>
                          <a:spcPct val="115000"/>
                        </a:lnSpc>
                        <a:spcAft>
                          <a:spcPts val="0"/>
                        </a:spcAft>
                      </a:pPr>
                      <a:r>
                        <a:rPr lang="es-VE" sz="1100" dirty="0">
                          <a:effectLst/>
                          <a:latin typeface="Century Gothic" pitchFamily="34" charset="0"/>
                        </a:rPr>
                        <a:t>      Momentos  se destinados al Proyecto.</a:t>
                      </a:r>
                    </a:p>
                    <a:p>
                      <a:pPr algn="ctr">
                        <a:lnSpc>
                          <a:spcPct val="115000"/>
                        </a:lnSpc>
                        <a:spcAft>
                          <a:spcPts val="0"/>
                        </a:spcAft>
                      </a:pPr>
                      <a:r>
                        <a:rPr lang="es-VE" sz="1100" dirty="0">
                          <a:effectLst/>
                          <a:latin typeface="Century Gothic" pitchFamily="34" charset="0"/>
                        </a:rPr>
                        <a:t>     Horas de trabajó dedicadas al trabajo disciplinario. </a:t>
                      </a:r>
                    </a:p>
                    <a:p>
                      <a:pPr algn="ctr">
                        <a:lnSpc>
                          <a:spcPct val="115000"/>
                        </a:lnSpc>
                        <a:spcAft>
                          <a:spcPts val="0"/>
                        </a:spcAft>
                      </a:pPr>
                      <a:r>
                        <a:rPr lang="es-VE" sz="1100" dirty="0">
                          <a:effectLst/>
                          <a:latin typeface="Century Gothic" pitchFamily="34" charset="0"/>
                        </a:rPr>
                        <a:t>Horas de trabajo dedicadas al trabajo interdisciplinario. </a:t>
                      </a:r>
                    </a:p>
                    <a:p>
                      <a:pPr algn="ctr">
                        <a:lnSpc>
                          <a:spcPct val="115000"/>
                        </a:lnSpc>
                        <a:spcAft>
                          <a:spcPts val="0"/>
                        </a:spcAft>
                      </a:pPr>
                      <a:r>
                        <a:rPr lang="es-VE" sz="1100" dirty="0">
                          <a:effectLst/>
                          <a:latin typeface="Century Gothic" pitchFamily="34" charset="0"/>
                        </a:rPr>
                        <a:t> </a:t>
                      </a:r>
                      <a:endParaRPr lang="es-VE" sz="1100" dirty="0">
                        <a:solidFill>
                          <a:srgbClr val="000000"/>
                        </a:solidFill>
                        <a:effectLst/>
                        <a:latin typeface="Century Gothic" pitchFamily="34" charset="0"/>
                        <a:ea typeface="Arial"/>
                      </a:endParaRPr>
                    </a:p>
                  </a:txBody>
                  <a:tcPr marL="63064" marR="63064" marT="63064" marB="63064"/>
                </a:tc>
                <a:tc>
                  <a:txBody>
                    <a:bodyPr/>
                    <a:lstStyle/>
                    <a:p>
                      <a:pPr algn="ctr">
                        <a:lnSpc>
                          <a:spcPct val="115000"/>
                        </a:lnSpc>
                        <a:spcAft>
                          <a:spcPts val="0"/>
                        </a:spcAft>
                      </a:pPr>
                      <a:r>
                        <a:rPr lang="es-VE" sz="1100" dirty="0">
                          <a:effectLst/>
                          <a:latin typeface="Century Gothic" pitchFamily="34" charset="0"/>
                        </a:rPr>
                        <a:t>Presentación del proyecto (producto).</a:t>
                      </a:r>
                    </a:p>
                    <a:p>
                      <a:pPr algn="ctr">
                        <a:lnSpc>
                          <a:spcPct val="115000"/>
                        </a:lnSpc>
                        <a:spcAft>
                          <a:spcPts val="0"/>
                        </a:spcAft>
                      </a:pPr>
                      <a:r>
                        <a:rPr lang="es-VE" sz="1100" dirty="0">
                          <a:effectLst/>
                          <a:latin typeface="Century Gothic" pitchFamily="34" charset="0"/>
                        </a:rPr>
                        <a:t>Características de la presentación.</a:t>
                      </a:r>
                    </a:p>
                    <a:p>
                      <a:pPr algn="ctr">
                        <a:lnSpc>
                          <a:spcPct val="115000"/>
                        </a:lnSpc>
                        <a:spcAft>
                          <a:spcPts val="0"/>
                        </a:spcAft>
                      </a:pPr>
                      <a:r>
                        <a:rPr lang="es-VE" sz="1100" dirty="0">
                          <a:effectLst/>
                          <a:latin typeface="Century Gothic" pitchFamily="34" charset="0"/>
                        </a:rPr>
                        <a:t>¿Qué se presenta? ¿Cuándo? ¿Dónde? ¿Con qué? </a:t>
                      </a:r>
                    </a:p>
                    <a:p>
                      <a:pPr algn="ctr">
                        <a:lnSpc>
                          <a:spcPct val="115000"/>
                        </a:lnSpc>
                        <a:spcAft>
                          <a:spcPts val="0"/>
                        </a:spcAft>
                      </a:pPr>
                      <a:r>
                        <a:rPr lang="es-VE" sz="1100" dirty="0">
                          <a:effectLst/>
                          <a:latin typeface="Century Gothic" pitchFamily="34" charset="0"/>
                        </a:rPr>
                        <a:t>¿A quién, por qué, para qué?</a:t>
                      </a:r>
                      <a:endParaRPr lang="es-VE" sz="1100" dirty="0">
                        <a:solidFill>
                          <a:srgbClr val="000000"/>
                        </a:solidFill>
                        <a:effectLst/>
                        <a:latin typeface="Century Gothic" pitchFamily="34" charset="0"/>
                        <a:ea typeface="Arial"/>
                      </a:endParaRPr>
                    </a:p>
                  </a:txBody>
                  <a:tcPr marL="63064" marR="63064" marT="63064" marB="63064"/>
                </a:tc>
                <a:extLst>
                  <a:ext uri="{0D108BD9-81ED-4DB2-BD59-A6C34878D82A}">
                    <a16:rowId xmlns:a16="http://schemas.microsoft.com/office/drawing/2014/main" val="10000"/>
                  </a:ext>
                </a:extLst>
              </a:tr>
              <a:tr h="1310889">
                <a:tc>
                  <a:txBody>
                    <a:bodyPr/>
                    <a:lstStyle/>
                    <a:p>
                      <a:pPr>
                        <a:lnSpc>
                          <a:spcPct val="115000"/>
                        </a:lnSpc>
                        <a:spcAft>
                          <a:spcPts val="0"/>
                        </a:spcAft>
                      </a:pPr>
                      <a:r>
                        <a:rPr lang="es-VE" sz="1100" dirty="0">
                          <a:effectLst/>
                          <a:latin typeface="Century Gothic" pitchFamily="34" charset="0"/>
                        </a:rPr>
                        <a:t>Una hora de clase a la semana por asignatura con las alumnas, mas tres reuniones interdisciplinarias para ver necesidades.</a:t>
                      </a:r>
                    </a:p>
                    <a:p>
                      <a:pPr>
                        <a:lnSpc>
                          <a:spcPct val="115000"/>
                        </a:lnSpc>
                        <a:spcAft>
                          <a:spcPts val="0"/>
                        </a:spcAft>
                      </a:pPr>
                      <a:r>
                        <a:rPr lang="es-VE" sz="1100" dirty="0">
                          <a:effectLst/>
                          <a:latin typeface="Century Gothic" pitchFamily="34" charset="0"/>
                        </a:rPr>
                        <a:t> </a:t>
                      </a:r>
                    </a:p>
                    <a:p>
                      <a:pPr>
                        <a:lnSpc>
                          <a:spcPct val="115000"/>
                        </a:lnSpc>
                        <a:spcAft>
                          <a:spcPts val="0"/>
                        </a:spcAft>
                      </a:pPr>
                      <a:endParaRPr lang="es-VE" sz="1100" dirty="0">
                        <a:effectLst/>
                        <a:latin typeface="Century Gothic" pitchFamily="34" charset="0"/>
                      </a:endParaRPr>
                    </a:p>
                  </a:txBody>
                  <a:tcPr marL="63064" marR="63064" marT="63064" marB="63064"/>
                </a:tc>
                <a:tc>
                  <a:txBody>
                    <a:bodyPr/>
                    <a:lstStyle/>
                    <a:p>
                      <a:pPr>
                        <a:lnSpc>
                          <a:spcPct val="115000"/>
                        </a:lnSpc>
                        <a:spcAft>
                          <a:spcPts val="0"/>
                        </a:spcAft>
                      </a:pPr>
                      <a:r>
                        <a:rPr lang="es-VE" sz="1100" dirty="0">
                          <a:effectLst/>
                          <a:latin typeface="Century Gothic" pitchFamily="34" charset="0"/>
                        </a:rPr>
                        <a:t> </a:t>
                      </a:r>
                    </a:p>
                    <a:p>
                      <a:pPr>
                        <a:lnSpc>
                          <a:spcPct val="115000"/>
                        </a:lnSpc>
                        <a:spcAft>
                          <a:spcPts val="0"/>
                        </a:spcAft>
                      </a:pPr>
                      <a:r>
                        <a:rPr lang="es-VE" sz="1100" dirty="0">
                          <a:effectLst/>
                          <a:latin typeface="Century Gothic" pitchFamily="34" charset="0"/>
                        </a:rPr>
                        <a:t>Los equipos después de entregar el trabajo escrito hicieron una presentación oral frente a los profesores involucrados e invitados, en donde se retroalimento la consistencia de los elementos teóricos y procedimentales utilizados en la creación de la empresa.</a:t>
                      </a:r>
                      <a:endParaRPr lang="es-VE" sz="1100" dirty="0">
                        <a:solidFill>
                          <a:srgbClr val="000000"/>
                        </a:solidFill>
                        <a:effectLst/>
                        <a:latin typeface="Century Gothic" pitchFamily="34" charset="0"/>
                        <a:ea typeface="Arial"/>
                      </a:endParaRPr>
                    </a:p>
                  </a:txBody>
                  <a:tcPr marL="63064" marR="63064" marT="63064" marB="63064"/>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09339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905539641"/>
              </p:ext>
            </p:extLst>
          </p:nvPr>
        </p:nvGraphicFramePr>
        <p:xfrm>
          <a:off x="1720215" y="840010"/>
          <a:ext cx="8705850" cy="1796288"/>
        </p:xfrm>
        <a:graphic>
          <a:graphicData uri="http://schemas.openxmlformats.org/drawingml/2006/table">
            <a:tbl>
              <a:tblPr>
                <a:tableStyleId>{5C22544A-7EE6-4342-B048-85BDC9FD1C3A}</a:tableStyleId>
              </a:tblPr>
              <a:tblGrid>
                <a:gridCol w="4277349">
                  <a:extLst>
                    <a:ext uri="{9D8B030D-6E8A-4147-A177-3AD203B41FA5}">
                      <a16:colId xmlns:a16="http://schemas.microsoft.com/office/drawing/2014/main" val="323153794"/>
                    </a:ext>
                  </a:extLst>
                </a:gridCol>
                <a:gridCol w="4428501">
                  <a:extLst>
                    <a:ext uri="{9D8B030D-6E8A-4147-A177-3AD203B41FA5}">
                      <a16:colId xmlns:a16="http://schemas.microsoft.com/office/drawing/2014/main" val="2359491163"/>
                    </a:ext>
                  </a:extLst>
                </a:gridCol>
              </a:tblGrid>
              <a:tr h="0">
                <a:tc>
                  <a:txBody>
                    <a:bodyPr/>
                    <a:lstStyle/>
                    <a:p>
                      <a:pPr marL="342900" lvl="0" indent="-342900" algn="ctr">
                        <a:lnSpc>
                          <a:spcPct val="115000"/>
                        </a:lnSpc>
                        <a:spcAft>
                          <a:spcPts val="0"/>
                        </a:spcAft>
                        <a:buFont typeface="+mj-lt"/>
                        <a:buAutoNum type="arabicPeriod"/>
                      </a:pPr>
                      <a:r>
                        <a:rPr lang="es-ES" sz="1100">
                          <a:effectLst/>
                        </a:rPr>
                        <a:t>¿Cuántas horas se trabajarán de manera  </a:t>
                      </a:r>
                      <a:endParaRPr lang="es-MX" sz="1100">
                        <a:effectLst/>
                      </a:endParaRPr>
                    </a:p>
                    <a:p>
                      <a:pPr marL="457200" algn="ctr">
                        <a:lnSpc>
                          <a:spcPct val="115000"/>
                        </a:lnSpc>
                        <a:spcAft>
                          <a:spcPts val="0"/>
                        </a:spcAft>
                      </a:pPr>
                      <a:r>
                        <a:rPr lang="es-ES" sz="1100">
                          <a:effectLst/>
                        </a:rPr>
                        <a:t>disciplinaria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2.  ¿Cuántas horas se trabajarán de manera interdisciplinaria?</a:t>
                      </a:r>
                      <a:endParaRPr lang="es-MX" sz="1100">
                        <a:effectLst/>
                      </a:endParaRPr>
                    </a:p>
                    <a:p>
                      <a:pPr algn="ct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4216177795"/>
                  </a:ext>
                </a:extLst>
              </a:tr>
              <a:tr h="520700">
                <a:tc>
                  <a:txBody>
                    <a:bodyPr/>
                    <a:lstStyle/>
                    <a:p>
                      <a:pPr>
                        <a:lnSpc>
                          <a:spcPct val="115000"/>
                        </a:lnSpc>
                        <a:spcAft>
                          <a:spcPts val="0"/>
                        </a:spcAft>
                      </a:pPr>
                      <a:r>
                        <a:rPr lang="es-ES" sz="1100">
                          <a:effectLst/>
                        </a:rPr>
                        <a:t>Dos horas por grupo</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10  horas</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580360322"/>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2276912203"/>
              </p:ext>
            </p:extLst>
          </p:nvPr>
        </p:nvGraphicFramePr>
        <p:xfrm>
          <a:off x="1720215" y="3225451"/>
          <a:ext cx="8705850" cy="2181860"/>
        </p:xfrm>
        <a:graphic>
          <a:graphicData uri="http://schemas.openxmlformats.org/drawingml/2006/table">
            <a:tbl>
              <a:tblPr>
                <a:tableStyleId>{5C22544A-7EE6-4342-B048-85BDC9FD1C3A}</a:tableStyleId>
              </a:tblPr>
              <a:tblGrid>
                <a:gridCol w="8705850">
                  <a:extLst>
                    <a:ext uri="{9D8B030D-6E8A-4147-A177-3AD203B41FA5}">
                      <a16:colId xmlns:a16="http://schemas.microsoft.com/office/drawing/2014/main" val="2650554050"/>
                    </a:ext>
                  </a:extLst>
                </a:gridCol>
              </a:tblGrid>
              <a:tr h="266700">
                <a:tc>
                  <a:txBody>
                    <a:bodyPr/>
                    <a:lstStyle/>
                    <a:p>
                      <a:pPr marL="342900" lvl="0" indent="-342900" algn="ctr">
                        <a:lnSpc>
                          <a:spcPct val="115000"/>
                        </a:lnSpc>
                        <a:buFont typeface="+mj-lt"/>
                        <a:buAutoNum type="arabicPeriod"/>
                      </a:pPr>
                      <a:r>
                        <a:rPr lang="es-ES" sz="1100" u="none" strike="noStrike">
                          <a:effectLst/>
                        </a:rPr>
                        <a:t>¿Qué se presentará?   2. ¿Cuándo?   3. ¿Cómo?  4. ¿Dónde?   4. ¿Con qué?</a:t>
                      </a:r>
                      <a:endParaRPr lang="es-MX" sz="1100" u="none" strike="noStrike">
                        <a:effectLst/>
                      </a:endParaRPr>
                    </a:p>
                    <a:p>
                      <a:pPr marL="457200" algn="ctr">
                        <a:lnSpc>
                          <a:spcPct val="115000"/>
                        </a:lnSpc>
                      </a:pPr>
                      <a:r>
                        <a:rPr lang="es-ES" sz="1100">
                          <a:effectLst/>
                        </a:rPr>
                        <a:t>5. ¿A quién, por qué y para qué?  </a:t>
                      </a:r>
                      <a:endParaRPr lang="es-MX" sz="1100">
                        <a:solidFill>
                          <a:srgbClr val="000000"/>
                        </a:solidFill>
                        <a:effectLst/>
                        <a:latin typeface="Arial" panose="020B0604020202020204" pitchFamily="34" charset="0"/>
                      </a:endParaRPr>
                    </a:p>
                  </a:txBody>
                  <a:tcPr marL="63500" marR="63500" marT="63500" marB="63500"/>
                </a:tc>
                <a:extLst>
                  <a:ext uri="{0D108BD9-81ED-4DB2-BD59-A6C34878D82A}">
                    <a16:rowId xmlns:a16="http://schemas.microsoft.com/office/drawing/2014/main" val="1906792957"/>
                  </a:ext>
                </a:extLst>
              </a:tr>
              <a:tr h="533400">
                <a:tc>
                  <a:txBody>
                    <a:bodyPr/>
                    <a:lstStyle/>
                    <a:p>
                      <a:pPr>
                        <a:lnSpc>
                          <a:spcPct val="115000"/>
                        </a:lnSpc>
                        <a:spcAft>
                          <a:spcPts val="0"/>
                        </a:spcAft>
                      </a:pPr>
                      <a:r>
                        <a:rPr lang="es-ES" sz="1100" dirty="0">
                          <a:effectLst/>
                        </a:rPr>
                        <a:t>Quién: Alma Susana Martínez Gómez –Psicología</a:t>
                      </a:r>
                      <a:endParaRPr lang="es-MX" sz="1100" dirty="0">
                        <a:effectLst/>
                      </a:endParaRPr>
                    </a:p>
                    <a:p>
                      <a:pPr>
                        <a:lnSpc>
                          <a:spcPct val="115000"/>
                        </a:lnSpc>
                        <a:spcAft>
                          <a:spcPts val="0"/>
                        </a:spcAft>
                      </a:pPr>
                      <a:r>
                        <a:rPr lang="es-ES" sz="1100" dirty="0">
                          <a:effectLst/>
                        </a:rPr>
                        <a:t>José Manuel Herrera Amarillas – Ciencias de la Salud</a:t>
                      </a:r>
                      <a:endParaRPr lang="es-MX" sz="1100" dirty="0">
                        <a:effectLst/>
                      </a:endParaRPr>
                    </a:p>
                    <a:p>
                      <a:pPr>
                        <a:lnSpc>
                          <a:spcPct val="115000"/>
                        </a:lnSpc>
                        <a:spcAft>
                          <a:spcPts val="0"/>
                        </a:spcAft>
                      </a:pPr>
                      <a:r>
                        <a:rPr lang="es-ES" sz="1100" dirty="0">
                          <a:effectLst/>
                        </a:rPr>
                        <a:t>Mónica Beatriz Ramírez Solís – Filosofía</a:t>
                      </a:r>
                      <a:endParaRPr lang="es-MX" sz="1100" dirty="0">
                        <a:effectLst/>
                      </a:endParaRPr>
                    </a:p>
                    <a:p>
                      <a:pPr>
                        <a:lnSpc>
                          <a:spcPct val="115000"/>
                        </a:lnSpc>
                        <a:spcAft>
                          <a:spcPts val="0"/>
                        </a:spcAft>
                      </a:pPr>
                      <a:r>
                        <a:rPr lang="es-ES" sz="1100" dirty="0">
                          <a:effectLst/>
                        </a:rPr>
                        <a:t>Qué presentará: Una campaña que contiene un cartel, un video, una exposición. </a:t>
                      </a:r>
                      <a:endParaRPr lang="es-MX" sz="1100" dirty="0">
                        <a:effectLst/>
                      </a:endParaRPr>
                    </a:p>
                    <a:p>
                      <a:pPr>
                        <a:lnSpc>
                          <a:spcPct val="115000"/>
                        </a:lnSpc>
                        <a:spcAft>
                          <a:spcPts val="0"/>
                        </a:spcAft>
                      </a:pPr>
                      <a:r>
                        <a:rPr lang="es-ES" sz="1100" dirty="0">
                          <a:effectLst/>
                        </a:rPr>
                        <a:t>Cuándo: Al final del semestre</a:t>
                      </a:r>
                      <a:endParaRPr lang="es-MX" sz="1100" dirty="0">
                        <a:effectLst/>
                      </a:endParaRPr>
                    </a:p>
                    <a:p>
                      <a:pPr>
                        <a:lnSpc>
                          <a:spcPct val="115000"/>
                        </a:lnSpc>
                        <a:spcAft>
                          <a:spcPts val="0"/>
                        </a:spcAft>
                      </a:pPr>
                      <a:r>
                        <a:rPr lang="es-ES" sz="1100" dirty="0">
                          <a:effectLst/>
                        </a:rPr>
                        <a:t>Dónde: en el auditorio de la escuela.</a:t>
                      </a:r>
                      <a:endParaRPr lang="es-MX" sz="1100" dirty="0">
                        <a:effectLst/>
                      </a:endParaRPr>
                    </a:p>
                    <a:p>
                      <a:pPr>
                        <a:lnSpc>
                          <a:spcPct val="115000"/>
                        </a:lnSpc>
                        <a:spcAft>
                          <a:spcPts val="0"/>
                        </a:spcAft>
                      </a:pPr>
                      <a:r>
                        <a:rPr lang="es-ES" sz="1100" dirty="0">
                          <a:effectLst/>
                        </a:rPr>
                        <a:t>A quién: a todos los alumnos de la escuela; porque se pretende la concientización del problema; para qué: para prevenir casos de violencia.</a:t>
                      </a:r>
                      <a:endParaRPr lang="es-MX" sz="1100" dirty="0">
                        <a:effectLst/>
                      </a:endParaRPr>
                    </a:p>
                    <a:p>
                      <a:pPr>
                        <a:lnSpc>
                          <a:spcPct val="115000"/>
                        </a:lnSpc>
                        <a:spcAft>
                          <a:spcPts val="0"/>
                        </a:spcAft>
                      </a:pPr>
                      <a:r>
                        <a:rPr lang="es-ES" sz="1100" dirty="0">
                          <a:effectLst/>
                        </a:rPr>
                        <a:t>Con qué: los materiales aula auditorio, computadora y proyector, mamparas.</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125161650"/>
                  </a:ext>
                </a:extLst>
              </a:tr>
            </a:tbl>
          </a:graphicData>
        </a:graphic>
      </p:graphicFrame>
    </p:spTree>
    <p:extLst>
      <p:ext uri="{BB962C8B-B14F-4D97-AF65-F5344CB8AC3E}">
        <p14:creationId xmlns:p14="http://schemas.microsoft.com/office/powerpoint/2010/main" val="3288268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244235339"/>
              </p:ext>
            </p:extLst>
          </p:nvPr>
        </p:nvGraphicFramePr>
        <p:xfrm>
          <a:off x="1786618" y="1139621"/>
          <a:ext cx="8705850" cy="2588260"/>
        </p:xfrm>
        <a:graphic>
          <a:graphicData uri="http://schemas.openxmlformats.org/drawingml/2006/table">
            <a:tbl>
              <a:tblPr>
                <a:tableStyleId>{5C22544A-7EE6-4342-B048-85BDC9FD1C3A}</a:tableStyleId>
              </a:tblPr>
              <a:tblGrid>
                <a:gridCol w="2743600">
                  <a:extLst>
                    <a:ext uri="{9D8B030D-6E8A-4147-A177-3AD203B41FA5}">
                      <a16:colId xmlns:a16="http://schemas.microsoft.com/office/drawing/2014/main" val="3517680331"/>
                    </a:ext>
                  </a:extLst>
                </a:gridCol>
                <a:gridCol w="2743600">
                  <a:extLst>
                    <a:ext uri="{9D8B030D-6E8A-4147-A177-3AD203B41FA5}">
                      <a16:colId xmlns:a16="http://schemas.microsoft.com/office/drawing/2014/main" val="1908608"/>
                    </a:ext>
                  </a:extLst>
                </a:gridCol>
                <a:gridCol w="3218650">
                  <a:extLst>
                    <a:ext uri="{9D8B030D-6E8A-4147-A177-3AD203B41FA5}">
                      <a16:colId xmlns:a16="http://schemas.microsoft.com/office/drawing/2014/main" val="1932585616"/>
                    </a:ext>
                  </a:extLst>
                </a:gridCol>
              </a:tblGrid>
              <a:tr h="533400">
                <a:tc>
                  <a:txBody>
                    <a:bodyPr/>
                    <a:lstStyle/>
                    <a:p>
                      <a:pPr algn="ctr">
                        <a:lnSpc>
                          <a:spcPct val="115000"/>
                        </a:lnSpc>
                        <a:spcAft>
                          <a:spcPts val="0"/>
                        </a:spcAft>
                      </a:pPr>
                      <a:r>
                        <a:rPr lang="es-ES" sz="1100">
                          <a:effectLst/>
                        </a:rPr>
                        <a:t>1. ¿Qué aspectos se evaluarán?</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2. ¿Cuáles son los criterios que se utilizarán para evaluar cada aspecto?</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3. Herramientas e instrumentos de evaluación que se utilizarán.</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720055877"/>
                  </a:ext>
                </a:extLst>
              </a:tr>
              <a:tr h="1943100">
                <a:tc>
                  <a:txBody>
                    <a:bodyPr/>
                    <a:lstStyle/>
                    <a:p>
                      <a:pPr>
                        <a:lnSpc>
                          <a:spcPct val="115000"/>
                        </a:lnSpc>
                        <a:spcAft>
                          <a:spcPts val="0"/>
                        </a:spcAft>
                      </a:pPr>
                      <a:r>
                        <a:rPr lang="es-ES" sz="1100">
                          <a:effectLst/>
                        </a:rPr>
                        <a:t>1) Actitudes, capacidades cognitivas, capacidades de integración.</a:t>
                      </a:r>
                      <a:endParaRPr lang="es-MX" sz="1100">
                        <a:effectLst/>
                      </a:endParaRPr>
                    </a:p>
                    <a:p>
                      <a:pPr>
                        <a:lnSpc>
                          <a:spcPct val="115000"/>
                        </a:lnSpc>
                        <a:spcAft>
                          <a:spcPts val="0"/>
                        </a:spcAft>
                      </a:pPr>
                      <a:r>
                        <a:rPr lang="es-ES" sz="1100">
                          <a:effectLst/>
                        </a:rPr>
                        <a:t>2) Integración grupal</a:t>
                      </a:r>
                      <a:endParaRPr lang="es-MX" sz="1100">
                        <a:effectLst/>
                      </a:endParaRPr>
                    </a:p>
                    <a:p>
                      <a:pPr>
                        <a:lnSpc>
                          <a:spcPct val="115000"/>
                        </a:lnSpc>
                        <a:spcAft>
                          <a:spcPts val="0"/>
                        </a:spcAft>
                      </a:pPr>
                      <a:r>
                        <a:rPr lang="es-ES" sz="1100">
                          <a:effectLst/>
                        </a:rPr>
                        <a:t>3) producto final</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a:effectLst/>
                        </a:rPr>
                        <a:t>1) participación, asistencia, compromiso</a:t>
                      </a:r>
                      <a:endParaRPr lang="es-MX" sz="1100">
                        <a:effectLst/>
                      </a:endParaRPr>
                    </a:p>
                    <a:p>
                      <a:pPr>
                        <a:lnSpc>
                          <a:spcPct val="115000"/>
                        </a:lnSpc>
                        <a:spcAft>
                          <a:spcPts val="0"/>
                        </a:spcAft>
                      </a:pPr>
                      <a:r>
                        <a:rPr lang="es-ES" sz="1100">
                          <a:effectLst/>
                        </a:rPr>
                        <a:t>2) Avances del proyecto, trabajo en equipo, cooperación.</a:t>
                      </a:r>
                      <a:endParaRPr lang="es-MX" sz="1100">
                        <a:effectLst/>
                      </a:endParaRPr>
                    </a:p>
                    <a:p>
                      <a:pPr>
                        <a:lnSpc>
                          <a:spcPct val="115000"/>
                        </a:lnSpc>
                        <a:spcAft>
                          <a:spcPts val="0"/>
                        </a:spcAft>
                      </a:pPr>
                      <a:r>
                        <a:rPr lang="es-ES" sz="1100">
                          <a:effectLst/>
                        </a:rPr>
                        <a:t>3) creatividad, información, cumple con lo requerido, calidad, limpieza, ortografía, orden o secuencia y conclusiones.</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Lista de cotejo </a:t>
                      </a:r>
                      <a:endParaRPr lang="es-MX" sz="1100" dirty="0">
                        <a:effectLst/>
                      </a:endParaRPr>
                    </a:p>
                    <a:p>
                      <a:pPr>
                        <a:lnSpc>
                          <a:spcPct val="115000"/>
                        </a:lnSpc>
                        <a:spcAft>
                          <a:spcPts val="0"/>
                        </a:spcAft>
                      </a:pPr>
                      <a:r>
                        <a:rPr lang="es-ES" sz="1100" dirty="0">
                          <a:effectLst/>
                        </a:rPr>
                        <a:t>Examen oral</a:t>
                      </a:r>
                      <a:endParaRPr lang="es-MX" sz="1100" dirty="0">
                        <a:effectLst/>
                      </a:endParaRPr>
                    </a:p>
                    <a:p>
                      <a:pPr>
                        <a:lnSpc>
                          <a:spcPct val="115000"/>
                        </a:lnSpc>
                        <a:spcAft>
                          <a:spcPts val="0"/>
                        </a:spcAft>
                      </a:pPr>
                      <a:r>
                        <a:rPr lang="es-ES" sz="1100" dirty="0">
                          <a:effectLst/>
                        </a:rPr>
                        <a:t>Rúbrica</a:t>
                      </a:r>
                      <a:endParaRPr lang="es-MX" sz="1100" dirty="0">
                        <a:effectLst/>
                      </a:endParaRPr>
                    </a:p>
                    <a:p>
                      <a:pPr>
                        <a:lnSpc>
                          <a:spcPct val="115000"/>
                        </a:lnSpc>
                        <a:spcAft>
                          <a:spcPts val="0"/>
                        </a:spcAft>
                      </a:pPr>
                      <a:r>
                        <a:rPr lang="es-ES" sz="1100" dirty="0">
                          <a:effectLst/>
                        </a:rPr>
                        <a:t>Reporte de avances</a:t>
                      </a:r>
                      <a:endParaRPr lang="es-MX" sz="1100" dirty="0">
                        <a:effectLst/>
                      </a:endParaRPr>
                    </a:p>
                    <a:p>
                      <a:pPr>
                        <a:lnSpc>
                          <a:spcPct val="115000"/>
                        </a:lnSpc>
                        <a:spcAft>
                          <a:spcPts val="0"/>
                        </a:spcAft>
                      </a:pPr>
                      <a:r>
                        <a:rPr lang="es-ES" sz="1100" dirty="0">
                          <a:effectLst/>
                        </a:rPr>
                        <a:t>Escala estimativa </a:t>
                      </a:r>
                      <a:endParaRPr lang="es-MX" sz="1100" dirty="0">
                        <a:effectLst/>
                      </a:endParaRPr>
                    </a:p>
                    <a:p>
                      <a:pPr>
                        <a:lnSpc>
                          <a:spcPct val="115000"/>
                        </a:lnSpc>
                        <a:spcAft>
                          <a:spcPts val="0"/>
                        </a:spcAft>
                      </a:pPr>
                      <a:r>
                        <a:rPr lang="es-ES" sz="1100" dirty="0">
                          <a:effectLst/>
                        </a:rPr>
                        <a:t>Trabajo de clase</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224251339"/>
                  </a:ext>
                </a:extLst>
              </a:tr>
            </a:tbl>
          </a:graphicData>
        </a:graphic>
      </p:graphicFrame>
    </p:spTree>
    <p:extLst>
      <p:ext uri="{BB962C8B-B14F-4D97-AF65-F5344CB8AC3E}">
        <p14:creationId xmlns:p14="http://schemas.microsoft.com/office/powerpoint/2010/main" val="2931404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Formatos e instrumentos para la planeación </a:t>
            </a:r>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5663" y="1343951"/>
            <a:ext cx="7925388" cy="5088193"/>
          </a:xfrm>
        </p:spPr>
      </p:pic>
    </p:spTree>
    <p:extLst>
      <p:ext uri="{BB962C8B-B14F-4D97-AF65-F5344CB8AC3E}">
        <p14:creationId xmlns:p14="http://schemas.microsoft.com/office/powerpoint/2010/main" val="2108266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10178062" cy="3990071"/>
          </a:xfrm>
        </p:spPr>
      </p:pic>
    </p:spTree>
    <p:extLst>
      <p:ext uri="{BB962C8B-B14F-4D97-AF65-F5344CB8AC3E}">
        <p14:creationId xmlns:p14="http://schemas.microsoft.com/office/powerpoint/2010/main" val="92419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ítulo 3"/>
          <p:cNvSpPr>
            <a:spLocks noGrp="1"/>
          </p:cNvSpPr>
          <p:nvPr>
            <p:ph type="ctrTitle"/>
          </p:nvPr>
        </p:nvSpPr>
        <p:spPr>
          <a:xfrm>
            <a:off x="1524000" y="2265363"/>
            <a:ext cx="9144000" cy="2387600"/>
          </a:xfrm>
        </p:spPr>
        <p:txBody>
          <a:bodyPr/>
          <a:lstStyle/>
          <a:p>
            <a:r>
              <a:rPr lang="es-MX" dirty="0">
                <a:latin typeface="Arial Rounded MT Bold" panose="020F0704030504030204" pitchFamily="34" charset="0"/>
              </a:rPr>
              <a:t>Diversas miradas de la Violencia</a:t>
            </a:r>
          </a:p>
        </p:txBody>
      </p:sp>
      <p:sp>
        <p:nvSpPr>
          <p:cNvPr id="5" name="Subtítulo 4"/>
          <p:cNvSpPr>
            <a:spLocks noGrp="1"/>
          </p:cNvSpPr>
          <p:nvPr>
            <p:ph type="subTitle" idx="1"/>
          </p:nvPr>
        </p:nvSpPr>
        <p:spPr>
          <a:xfrm>
            <a:off x="1524000" y="1594804"/>
            <a:ext cx="9144000" cy="670559"/>
          </a:xfrm>
        </p:spPr>
        <p:txBody>
          <a:bodyPr/>
          <a:lstStyle/>
          <a:p>
            <a:r>
              <a:rPr lang="es-MX" dirty="0"/>
              <a:t>Nombre del Proyecto:</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4382944"/>
            <a:ext cx="6096000" cy="2314575"/>
          </a:xfrm>
          <a:prstGeom prst="rect">
            <a:avLst/>
          </a:prstGeom>
        </p:spPr>
      </p:pic>
      <p:pic>
        <p:nvPicPr>
          <p:cNvPr id="9" name="Imagen 8"/>
          <p:cNvPicPr>
            <a:picLocks noChangeAspect="1"/>
          </p:cNvPicPr>
          <p:nvPr/>
        </p:nvPicPr>
        <p:blipFill>
          <a:blip r:embed="rId4">
            <a:extLst>
              <a:ext uri="{BEBA8EAE-BF5A-486C-A8C5-ECC9F3942E4B}">
                <a14:imgProps xmlns:a14="http://schemas.microsoft.com/office/drawing/2010/main">
                  <a14:imgLayer r:embed="rId5">
                    <a14:imgEffect>
                      <a14:backgroundRemoval t="0" b="90000" l="1739" r="100000">
                        <a14:foregroundMark x1="41957" y1="21538" x2="41957" y2="21538"/>
                        <a14:foregroundMark x1="91739" y1="13846" x2="91739" y2="13846"/>
                        <a14:foregroundMark x1="92174" y1="40769" x2="92174" y2="40769"/>
                        <a14:backgroundMark x1="26522" y1="38462" x2="26522" y2="38462"/>
                        <a14:backgroundMark x1="31304" y1="38462" x2="31304" y2="38462"/>
                        <a14:backgroundMark x1="32391" y1="38846" x2="32391" y2="38846"/>
                        <a14:backgroundMark x1="37174" y1="42692" x2="37174" y2="42692"/>
                        <a14:backgroundMark x1="24783" y1="38462" x2="24783" y2="38462"/>
                        <a14:backgroundMark x1="23043" y1="38462" x2="23043" y2="38462"/>
                        <a14:backgroundMark x1="13043" y1="43846" x2="13043" y2="43846"/>
                        <a14:backgroundMark x1="82609" y1="38462" x2="82609" y2="38462"/>
                        <a14:backgroundMark x1="88696" y1="38077" x2="88696" y2="38077"/>
                      </a14:backgroundRemoval>
                    </a14:imgEffect>
                  </a14:imgLayer>
                </a14:imgProps>
              </a:ext>
              <a:ext uri="{28A0092B-C50C-407E-A947-70E740481C1C}">
                <a14:useLocalDpi xmlns:a14="http://schemas.microsoft.com/office/drawing/2010/main" val="0"/>
              </a:ext>
            </a:extLst>
          </a:blip>
          <a:stretch>
            <a:fillRect/>
          </a:stretch>
        </p:blipFill>
        <p:spPr>
          <a:xfrm>
            <a:off x="7040880" y="1149668"/>
            <a:ext cx="4206240" cy="2377440"/>
          </a:xfrm>
          <a:prstGeom prst="rect">
            <a:avLst/>
          </a:prstGeom>
        </p:spPr>
      </p:pic>
      <p:pic>
        <p:nvPicPr>
          <p:cNvPr id="12" name="Imagen 11"/>
          <p:cNvPicPr>
            <a:picLocks noChangeAspect="1"/>
          </p:cNvPicPr>
          <p:nvPr/>
        </p:nvPicPr>
        <p:blipFill>
          <a:blip r:embed="rId6" cstate="print">
            <a:extLst>
              <a:ext uri="{BEBA8EAE-BF5A-486C-A8C5-ECC9F3942E4B}">
                <a14:imgProps xmlns:a14="http://schemas.microsoft.com/office/drawing/2010/main">
                  <a14:imgLayer r:embed="rId7">
                    <a14:imgEffect>
                      <a14:backgroundRemoval t="9574" b="89894" l="0" r="100000">
                        <a14:foregroundMark x1="26875" y1="17287" x2="26875" y2="17287"/>
                        <a14:foregroundMark x1="25375" y1="55851" x2="25375" y2="55851"/>
                        <a14:foregroundMark x1="78125" y1="18617" x2="78125" y2="18617"/>
                        <a14:backgroundMark x1="20250" y1="63298" x2="20250" y2="63298"/>
                        <a14:backgroundMark x1="80000" y1="61702" x2="80000" y2="61702"/>
                      </a14:backgroundRemoval>
                    </a14:imgEffect>
                  </a14:imgLayer>
                </a14:imgProps>
              </a:ext>
              <a:ext uri="{28A0092B-C50C-407E-A947-70E740481C1C}">
                <a14:useLocalDpi xmlns:a14="http://schemas.microsoft.com/office/drawing/2010/main" val="0"/>
              </a:ext>
            </a:extLst>
          </a:blip>
          <a:stretch>
            <a:fillRect/>
          </a:stretch>
        </p:blipFill>
        <p:spPr>
          <a:xfrm>
            <a:off x="467469" y="1149668"/>
            <a:ext cx="4608560" cy="2166023"/>
          </a:xfrm>
          <a:prstGeom prst="rect">
            <a:avLst/>
          </a:prstGeom>
        </p:spPr>
      </p:pic>
    </p:spTree>
    <p:extLst>
      <p:ext uri="{BB962C8B-B14F-4D97-AF65-F5344CB8AC3E}">
        <p14:creationId xmlns:p14="http://schemas.microsoft.com/office/powerpoint/2010/main" val="10099317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000"/>
                            </p:stCondLst>
                            <p:childTnLst>
                              <p:par>
                                <p:cTn id="14" presetID="6"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par>
                          <p:cTn id="17" fill="hold">
                            <p:stCondLst>
                              <p:cond delay="3000"/>
                            </p:stCondLst>
                            <p:childTnLst>
                              <p:par>
                                <p:cTn id="18" presetID="16" presetClass="entr" presetSubtype="21"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par>
                          <p:cTn id="21" fill="hold">
                            <p:stCondLst>
                              <p:cond delay="3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2751372" y="-2394788"/>
            <a:ext cx="5874093" cy="11376841"/>
          </a:xfrm>
        </p:spPr>
      </p:pic>
    </p:spTree>
    <p:extLst>
      <p:ext uri="{BB962C8B-B14F-4D97-AF65-F5344CB8AC3E}">
        <p14:creationId xmlns:p14="http://schemas.microsoft.com/office/powerpoint/2010/main" val="889271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1483" y="362122"/>
            <a:ext cx="5267336" cy="5963697"/>
          </a:xfrm>
        </p:spPr>
      </p:pic>
    </p:spTree>
    <p:extLst>
      <p:ext uri="{BB962C8B-B14F-4D97-AF65-F5344CB8AC3E}">
        <p14:creationId xmlns:p14="http://schemas.microsoft.com/office/powerpoint/2010/main" val="24779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MX" b="1" dirty="0"/>
              <a:t>Producto 9 Galería</a:t>
            </a:r>
          </a:p>
        </p:txBody>
      </p:sp>
      <p:sp>
        <p:nvSpPr>
          <p:cNvPr id="5" name="Marcador de texto 4"/>
          <p:cNvSpPr>
            <a:spLocks noGrp="1"/>
          </p:cNvSpPr>
          <p:nvPr>
            <p:ph type="body" idx="1"/>
          </p:nvPr>
        </p:nvSpPr>
        <p:spPr/>
        <p:txBody>
          <a:bodyPr/>
          <a:lstStyle/>
          <a:p>
            <a:endParaRPr lang="es-MX"/>
          </a:p>
        </p:txBody>
      </p:sp>
    </p:spTree>
    <p:extLst>
      <p:ext uri="{BB962C8B-B14F-4D97-AF65-F5344CB8AC3E}">
        <p14:creationId xmlns:p14="http://schemas.microsoft.com/office/powerpoint/2010/main" val="873471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MX" b="1" dirty="0"/>
              <a:t>14 de diciembre</a:t>
            </a:r>
          </a:p>
        </p:txBody>
      </p:sp>
      <p:pic>
        <p:nvPicPr>
          <p:cNvPr id="7" name="Marcador de contenido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8" name="Marcador de contenido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239608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31 de enero</a:t>
            </a:r>
          </a:p>
        </p:txBody>
      </p:sp>
      <p:pic>
        <p:nvPicPr>
          <p:cNvPr id="5" name="Marcador de contenido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7" name="Marcador de contenido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31248" y="1825625"/>
            <a:ext cx="3263503" cy="4351338"/>
          </a:xfrm>
        </p:spPr>
      </p:pic>
    </p:spTree>
    <p:extLst>
      <p:ext uri="{BB962C8B-B14F-4D97-AF65-F5344CB8AC3E}">
        <p14:creationId xmlns:p14="http://schemas.microsoft.com/office/powerpoint/2010/main" val="576187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7 de febrero</a:t>
            </a:r>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986153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p:cNvSpPr>
            <a:spLocks noGrp="1"/>
          </p:cNvSpPr>
          <p:nvPr>
            <p:ph type="title"/>
          </p:nvPr>
        </p:nvSpPr>
        <p:spPr/>
        <p:txBody>
          <a:bodyPr/>
          <a:lstStyle/>
          <a:p>
            <a:r>
              <a:rPr lang="es-MX" b="1" dirty="0"/>
              <a:t>14 de febrero</a:t>
            </a:r>
          </a:p>
        </p:txBody>
      </p:sp>
      <p:pic>
        <p:nvPicPr>
          <p:cNvPr id="5" name="Marcador de contenido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Marcador de contenido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31248" y="1825625"/>
            <a:ext cx="3263503" cy="4351338"/>
          </a:xfrm>
        </p:spPr>
      </p:pic>
    </p:spTree>
    <p:extLst>
      <p:ext uri="{BB962C8B-B14F-4D97-AF65-F5344CB8AC3E}">
        <p14:creationId xmlns:p14="http://schemas.microsoft.com/office/powerpoint/2010/main" val="196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16 de febrero</a:t>
            </a:r>
          </a:p>
        </p:txBody>
      </p:sp>
      <p:pic>
        <p:nvPicPr>
          <p:cNvPr id="5" name="Marcador de contenido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Marcador de contenido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1149209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21 de febrero</a:t>
            </a:r>
          </a:p>
        </p:txBody>
      </p:sp>
      <p:pic>
        <p:nvPicPr>
          <p:cNvPr id="5" name="Marcador de contenido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543969"/>
            <a:ext cx="5181600" cy="2914650"/>
          </a:xfrm>
        </p:spPr>
      </p:pic>
      <p:pic>
        <p:nvPicPr>
          <p:cNvPr id="6" name="Marcador de contenido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543969"/>
            <a:ext cx="5181600" cy="2914650"/>
          </a:xfrm>
        </p:spPr>
      </p:pic>
    </p:spTree>
    <p:extLst>
      <p:ext uri="{BB962C8B-B14F-4D97-AF65-F5344CB8AC3E}">
        <p14:creationId xmlns:p14="http://schemas.microsoft.com/office/powerpoint/2010/main" val="294515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MX" b="1" dirty="0"/>
              <a:t>Producto 10</a:t>
            </a:r>
          </a:p>
        </p:txBody>
      </p:sp>
      <p:sp>
        <p:nvSpPr>
          <p:cNvPr id="5" name="Marcador de texto 4"/>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2950805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1 Tabla"/>
          <p:cNvGraphicFramePr>
            <a:graphicFrameLocks noGrp="1"/>
          </p:cNvGraphicFramePr>
          <p:nvPr>
            <p:extLst>
              <p:ext uri="{D42A27DB-BD31-4B8C-83A1-F6EECF244321}">
                <p14:modId xmlns:p14="http://schemas.microsoft.com/office/powerpoint/2010/main" val="3759937884"/>
              </p:ext>
            </p:extLst>
          </p:nvPr>
        </p:nvGraphicFramePr>
        <p:xfrm>
          <a:off x="922841" y="380705"/>
          <a:ext cx="4446592" cy="5242855"/>
        </p:xfrm>
        <a:graphic>
          <a:graphicData uri="http://schemas.openxmlformats.org/drawingml/2006/table">
            <a:tbl>
              <a:tblPr firstRow="1" bandRow="1">
                <a:tableStyleId>{2D5ABB26-0587-4C30-8999-92F81FD0307C}</a:tableStyleId>
              </a:tblPr>
              <a:tblGrid>
                <a:gridCol w="4446592">
                  <a:extLst>
                    <a:ext uri="{9D8B030D-6E8A-4147-A177-3AD203B41FA5}">
                      <a16:colId xmlns:a16="http://schemas.microsoft.com/office/drawing/2014/main" val="20000"/>
                    </a:ext>
                  </a:extLst>
                </a:gridCol>
              </a:tblGrid>
              <a:tr h="1048571">
                <a:tc>
                  <a:txBody>
                    <a:bodyPr/>
                    <a:lstStyle/>
                    <a:p>
                      <a:pPr algn="ctr"/>
                      <a:r>
                        <a:rPr lang="es-MX" sz="2800" b="1" dirty="0">
                          <a:solidFill>
                            <a:schemeClr val="bg1">
                              <a:lumMod val="95000"/>
                            </a:schemeClr>
                          </a:solidFill>
                          <a:latin typeface="Century Gothic" panose="020B0502020202020204" pitchFamily="34" charset="0"/>
                        </a:rPr>
                        <a:t>INDICE DEL PORTAFOLIO</a:t>
                      </a:r>
                    </a:p>
                  </a:txBody>
                  <a:tcPr anchor="ctr"/>
                </a:tc>
                <a:extLst>
                  <a:ext uri="{0D108BD9-81ED-4DB2-BD59-A6C34878D82A}">
                    <a16:rowId xmlns:a16="http://schemas.microsoft.com/office/drawing/2014/main" val="10000"/>
                  </a:ext>
                </a:extLst>
              </a:tr>
              <a:tr h="1048571">
                <a:tc>
                  <a:txBody>
                    <a:bodyPr/>
                    <a:lstStyle/>
                    <a:p>
                      <a:pPr marL="0" indent="0" algn="l">
                        <a:buFont typeface="+mj-lt"/>
                        <a:buNone/>
                      </a:pPr>
                      <a:r>
                        <a:rPr lang="es-MX" b="1" dirty="0">
                          <a:solidFill>
                            <a:schemeClr val="bg1">
                              <a:lumMod val="95000"/>
                            </a:schemeClr>
                          </a:solidFill>
                          <a:latin typeface="Century Gothic" panose="020B0502020202020204" pitchFamily="34" charset="0"/>
                        </a:rPr>
                        <a:t>1. PRODUCTOS GENERADOS EN LA PRIMERA SESIÒN DE TRABAJO.</a:t>
                      </a:r>
                    </a:p>
                  </a:txBody>
                  <a:tcPr anchor="ctr"/>
                </a:tc>
                <a:extLst>
                  <a:ext uri="{0D108BD9-81ED-4DB2-BD59-A6C34878D82A}">
                    <a16:rowId xmlns:a16="http://schemas.microsoft.com/office/drawing/2014/main" val="10001"/>
                  </a:ext>
                </a:extLst>
              </a:tr>
              <a:tr h="1048571">
                <a:tc>
                  <a:txBody>
                    <a:bodyPr/>
                    <a:lstStyle/>
                    <a:p>
                      <a:pPr marL="0" indent="0" algn="l">
                        <a:buFont typeface="+mj-lt"/>
                        <a:buNone/>
                      </a:pPr>
                      <a:r>
                        <a:rPr lang="es-MX" b="1" dirty="0">
                          <a:solidFill>
                            <a:schemeClr val="bg1">
                              <a:lumMod val="95000"/>
                            </a:schemeClr>
                          </a:solidFill>
                          <a:latin typeface="Century Gothic" panose="020B0502020202020204" pitchFamily="34" charset="0"/>
                        </a:rPr>
                        <a:t>2. PRODUCTO 1: C.A.I.A.C. CONCLUSIONES GENERALES</a:t>
                      </a:r>
                    </a:p>
                  </a:txBody>
                  <a:tcPr anchor="ctr"/>
                </a:tc>
                <a:extLst>
                  <a:ext uri="{0D108BD9-81ED-4DB2-BD59-A6C34878D82A}">
                    <a16:rowId xmlns:a16="http://schemas.microsoft.com/office/drawing/2014/main" val="10002"/>
                  </a:ext>
                </a:extLst>
              </a:tr>
              <a:tr h="1048571">
                <a:tc>
                  <a:txBody>
                    <a:bodyPr/>
                    <a:lstStyle/>
                    <a:p>
                      <a:pPr marL="0" indent="0" algn="l">
                        <a:buFont typeface="+mj-lt"/>
                        <a:buNone/>
                      </a:pPr>
                      <a:r>
                        <a:rPr lang="es-MX" b="1" dirty="0">
                          <a:solidFill>
                            <a:schemeClr val="bg1">
                              <a:lumMod val="95000"/>
                            </a:schemeClr>
                          </a:solidFill>
                          <a:latin typeface="Century Gothic" panose="020B0502020202020204" pitchFamily="34" charset="0"/>
                        </a:rPr>
                        <a:t>3.</a:t>
                      </a:r>
                      <a:r>
                        <a:rPr lang="es-MX" b="1" baseline="0" dirty="0">
                          <a:solidFill>
                            <a:schemeClr val="bg1">
                              <a:lumMod val="95000"/>
                            </a:schemeClr>
                          </a:solidFill>
                          <a:latin typeface="Century Gothic" panose="020B0502020202020204" pitchFamily="34" charset="0"/>
                        </a:rPr>
                        <a:t> </a:t>
                      </a:r>
                      <a:r>
                        <a:rPr lang="es-MX" b="1" dirty="0">
                          <a:solidFill>
                            <a:schemeClr val="bg1">
                              <a:lumMod val="95000"/>
                            </a:schemeClr>
                          </a:solidFill>
                          <a:latin typeface="Century Gothic" panose="020B0502020202020204" pitchFamily="34" charset="0"/>
                        </a:rPr>
                        <a:t>PRODUCTO 3:</a:t>
                      </a:r>
                      <a:r>
                        <a:rPr lang="es-MX" b="1" baseline="0" dirty="0">
                          <a:solidFill>
                            <a:schemeClr val="bg1">
                              <a:lumMod val="95000"/>
                            </a:schemeClr>
                          </a:solidFill>
                          <a:latin typeface="Century Gothic" panose="020B0502020202020204" pitchFamily="34" charset="0"/>
                        </a:rPr>
                        <a:t> GALERÍA</a:t>
                      </a:r>
                      <a:endParaRPr lang="es-MX" b="1" dirty="0">
                        <a:solidFill>
                          <a:schemeClr val="bg1">
                            <a:lumMod val="95000"/>
                          </a:schemeClr>
                        </a:solidFill>
                        <a:latin typeface="Century Gothic" panose="020B0502020202020204" pitchFamily="34" charset="0"/>
                      </a:endParaRPr>
                    </a:p>
                  </a:txBody>
                  <a:tcPr anchor="ctr"/>
                </a:tc>
                <a:extLst>
                  <a:ext uri="{0D108BD9-81ED-4DB2-BD59-A6C34878D82A}">
                    <a16:rowId xmlns:a16="http://schemas.microsoft.com/office/drawing/2014/main" val="10003"/>
                  </a:ext>
                </a:extLst>
              </a:tr>
              <a:tr h="1048571">
                <a:tc>
                  <a:txBody>
                    <a:bodyPr/>
                    <a:lstStyle/>
                    <a:p>
                      <a:pPr marL="0" indent="0" algn="l">
                        <a:buFont typeface="+mj-lt"/>
                        <a:buNone/>
                      </a:pPr>
                      <a:r>
                        <a:rPr lang="es-MX" b="1" baseline="0" dirty="0">
                          <a:solidFill>
                            <a:schemeClr val="bg1">
                              <a:lumMod val="95000"/>
                            </a:schemeClr>
                          </a:solidFill>
                          <a:latin typeface="Century Gothic" panose="020B0502020202020204" pitchFamily="34" charset="0"/>
                        </a:rPr>
                        <a:t>4. PRODUCTO 2: ORGANIZADOR GRÀFICO</a:t>
                      </a:r>
                      <a:endParaRPr lang="es-MX" b="1" dirty="0">
                        <a:solidFill>
                          <a:schemeClr val="bg1">
                            <a:lumMod val="95000"/>
                          </a:schemeClr>
                        </a:solidFill>
                        <a:latin typeface="Century Gothic" panose="020B0502020202020204" pitchFamily="34" charset="0"/>
                      </a:endParaRPr>
                    </a:p>
                  </a:txBody>
                  <a:tcPr anchor="ctr"/>
                </a:tc>
                <a:extLst>
                  <a:ext uri="{0D108BD9-81ED-4DB2-BD59-A6C34878D82A}">
                    <a16:rowId xmlns:a16="http://schemas.microsoft.com/office/drawing/2014/main" val="10004"/>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348288390"/>
              </p:ext>
            </p:extLst>
          </p:nvPr>
        </p:nvGraphicFramePr>
        <p:xfrm>
          <a:off x="6292273" y="1508760"/>
          <a:ext cx="5553364" cy="4114800"/>
        </p:xfrm>
        <a:graphic>
          <a:graphicData uri="http://schemas.openxmlformats.org/drawingml/2006/table">
            <a:tbl>
              <a:tblPr firstRow="1" bandRow="1">
                <a:tableStyleId>{5C22544A-7EE6-4342-B048-85BDC9FD1C3A}</a:tableStyleId>
              </a:tblPr>
              <a:tblGrid>
                <a:gridCol w="5553364">
                  <a:extLst>
                    <a:ext uri="{9D8B030D-6E8A-4147-A177-3AD203B41FA5}">
                      <a16:colId xmlns:a16="http://schemas.microsoft.com/office/drawing/2014/main" val="104088146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b="1" cap="all" baseline="0" dirty="0">
                          <a:solidFill>
                            <a:schemeClr val="bg1"/>
                          </a:solidFill>
                          <a:latin typeface="Century Gothic" panose="020B0502020202020204" pitchFamily="34" charset="0"/>
                        </a:rPr>
                        <a:t>Producto 4. Preguntas esenciales</a:t>
                      </a:r>
                    </a:p>
                    <a:p>
                      <a:pPr marL="0" marR="0" indent="0" algn="l" defTabSz="914400" rtl="0" eaLnBrk="1" fontAlgn="auto" latinLnBrk="0" hangingPunct="1">
                        <a:lnSpc>
                          <a:spcPct val="100000"/>
                        </a:lnSpc>
                        <a:spcBef>
                          <a:spcPts val="0"/>
                        </a:spcBef>
                        <a:spcAft>
                          <a:spcPts val="0"/>
                        </a:spcAft>
                        <a:buClrTx/>
                        <a:buSzTx/>
                        <a:buFontTx/>
                        <a:buNone/>
                        <a:tabLst/>
                        <a:defRPr/>
                      </a:pPr>
                      <a:endParaRPr lang="es-MX" b="1" cap="all" baseline="0" dirty="0">
                        <a:solidFill>
                          <a:schemeClr val="bg1"/>
                        </a:solidFill>
                        <a:latin typeface="Century Gothic" panose="020B0502020202020204" pitchFamily="34" charset="0"/>
                      </a:endParaRPr>
                    </a:p>
                  </a:txBody>
                  <a:tcPr>
                    <a:noFill/>
                  </a:tcPr>
                </a:tc>
                <a:extLst>
                  <a:ext uri="{0D108BD9-81ED-4DB2-BD59-A6C34878D82A}">
                    <a16:rowId xmlns:a16="http://schemas.microsoft.com/office/drawing/2014/main" val="42853365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b="1" cap="all" baseline="0" dirty="0">
                          <a:solidFill>
                            <a:schemeClr val="bg1"/>
                          </a:solidFill>
                          <a:latin typeface="Century Gothic" panose="020B0502020202020204" pitchFamily="34" charset="0"/>
                        </a:rPr>
                        <a:t>Producto 5. Proceso de </a:t>
                      </a:r>
                      <a:r>
                        <a:rPr lang="es-MX" b="1" cap="all" baseline="0" dirty="0" err="1">
                          <a:solidFill>
                            <a:schemeClr val="bg1"/>
                          </a:solidFill>
                          <a:latin typeface="Century Gothic" panose="020B0502020202020204" pitchFamily="34" charset="0"/>
                        </a:rPr>
                        <a:t>indagacion</a:t>
                      </a:r>
                      <a:endParaRPr lang="es-MX" b="1" cap="all" baseline="0" dirty="0">
                        <a:solidFill>
                          <a:schemeClr val="bg1"/>
                        </a:solidFill>
                        <a:latin typeface="Century Gothic" panose="020B0502020202020204" pitchFamily="34" charset="0"/>
                      </a:endParaRPr>
                    </a:p>
                    <a:p>
                      <a:endParaRPr lang="es-MX" b="1" cap="all" baseline="0" dirty="0">
                        <a:solidFill>
                          <a:schemeClr val="bg1"/>
                        </a:solidFill>
                        <a:latin typeface="Century Gothic" panose="020B0502020202020204" pitchFamily="34" charset="0"/>
                      </a:endParaRPr>
                    </a:p>
                  </a:txBody>
                  <a:tcPr>
                    <a:noFill/>
                  </a:tcPr>
                </a:tc>
                <a:extLst>
                  <a:ext uri="{0D108BD9-81ED-4DB2-BD59-A6C34878D82A}">
                    <a16:rowId xmlns:a16="http://schemas.microsoft.com/office/drawing/2014/main" val="108439256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b="1" cap="all" baseline="0" dirty="0">
                          <a:solidFill>
                            <a:schemeClr val="bg1"/>
                          </a:solidFill>
                          <a:latin typeface="Century Gothic" panose="020B0502020202020204" pitchFamily="34" charset="0"/>
                        </a:rPr>
                        <a:t>Producto 6. e) A.M.E. General.</a:t>
                      </a:r>
                    </a:p>
                    <a:p>
                      <a:endParaRPr lang="es-MX" b="1" cap="all" baseline="0" dirty="0">
                        <a:solidFill>
                          <a:schemeClr val="bg1"/>
                        </a:solidFill>
                        <a:latin typeface="Century Gothic" panose="020B0502020202020204" pitchFamily="34" charset="0"/>
                      </a:endParaRPr>
                    </a:p>
                  </a:txBody>
                  <a:tcPr>
                    <a:noFill/>
                  </a:tcPr>
                </a:tc>
                <a:extLst>
                  <a:ext uri="{0D108BD9-81ED-4DB2-BD59-A6C34878D82A}">
                    <a16:rowId xmlns:a16="http://schemas.microsoft.com/office/drawing/2014/main" val="261423404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b="1" cap="all" baseline="0" dirty="0">
                          <a:solidFill>
                            <a:schemeClr val="bg1"/>
                          </a:solidFill>
                          <a:latin typeface="Century Gothic" panose="020B0502020202020204" pitchFamily="34" charset="0"/>
                        </a:rPr>
                        <a:t>Producto 7. g) E.I.P. Resumen</a:t>
                      </a:r>
                    </a:p>
                    <a:p>
                      <a:endParaRPr lang="es-MX" b="1" cap="all" baseline="0" dirty="0">
                        <a:solidFill>
                          <a:schemeClr val="bg1"/>
                        </a:solidFill>
                        <a:latin typeface="Century Gothic" panose="020B0502020202020204" pitchFamily="34" charset="0"/>
                      </a:endParaRPr>
                    </a:p>
                  </a:txBody>
                  <a:tcPr>
                    <a:noFill/>
                  </a:tcPr>
                </a:tc>
                <a:extLst>
                  <a:ext uri="{0D108BD9-81ED-4DB2-BD59-A6C34878D82A}">
                    <a16:rowId xmlns:a16="http://schemas.microsoft.com/office/drawing/2014/main" val="278027626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b="1" cap="all" baseline="0" dirty="0">
                          <a:solidFill>
                            <a:schemeClr val="bg1"/>
                          </a:solidFill>
                          <a:latin typeface="Century Gothic" panose="020B0502020202020204" pitchFamily="34" charset="0"/>
                        </a:rPr>
                        <a:t>Producto 8. h) E.I.P. Elaboración de Proyecto.</a:t>
                      </a:r>
                    </a:p>
                    <a:p>
                      <a:endParaRPr lang="es-MX" b="1" cap="all" baseline="0" dirty="0">
                        <a:solidFill>
                          <a:schemeClr val="bg1"/>
                        </a:solidFill>
                        <a:latin typeface="Century Gothic" panose="020B0502020202020204" pitchFamily="34" charset="0"/>
                      </a:endParaRPr>
                    </a:p>
                  </a:txBody>
                  <a:tcPr>
                    <a:noFill/>
                  </a:tcPr>
                </a:tc>
                <a:extLst>
                  <a:ext uri="{0D108BD9-81ED-4DB2-BD59-A6C34878D82A}">
                    <a16:rowId xmlns:a16="http://schemas.microsoft.com/office/drawing/2014/main" val="264701443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b="1" cap="all" baseline="0" dirty="0">
                          <a:solidFill>
                            <a:schemeClr val="bg1"/>
                          </a:solidFill>
                          <a:latin typeface="Century Gothic" panose="020B0502020202020204" pitchFamily="34" charset="0"/>
                        </a:rPr>
                        <a:t>Producto 9. Fotografías de la sesión</a:t>
                      </a:r>
                    </a:p>
                    <a:p>
                      <a:endParaRPr lang="es-MX" b="1" cap="all" baseline="0" dirty="0">
                        <a:solidFill>
                          <a:schemeClr val="bg1"/>
                        </a:solidFill>
                        <a:latin typeface="Century Gothic" panose="020B0502020202020204" pitchFamily="34" charset="0"/>
                      </a:endParaRPr>
                    </a:p>
                  </a:txBody>
                  <a:tcPr>
                    <a:noFill/>
                  </a:tcPr>
                </a:tc>
                <a:extLst>
                  <a:ext uri="{0D108BD9-81ED-4DB2-BD59-A6C34878D82A}">
                    <a16:rowId xmlns:a16="http://schemas.microsoft.com/office/drawing/2014/main" val="3160739363"/>
                  </a:ext>
                </a:extLst>
              </a:tr>
            </a:tbl>
          </a:graphicData>
        </a:graphic>
      </p:graphicFrame>
    </p:spTree>
    <p:extLst>
      <p:ext uri="{BB962C8B-B14F-4D97-AF65-F5344CB8AC3E}">
        <p14:creationId xmlns:p14="http://schemas.microsoft.com/office/powerpoint/2010/main" val="11141215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71927" y="1195612"/>
            <a:ext cx="5646058" cy="4234544"/>
          </a:xfrm>
          <a:prstGeom prst="rect">
            <a:avLst/>
          </a:prstGeom>
        </p:spPr>
      </p:pic>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24327" y="1348012"/>
            <a:ext cx="5646058" cy="4234544"/>
          </a:xfrm>
          <a:prstGeom prst="rect">
            <a:avLst/>
          </a:prstGeom>
        </p:spPr>
      </p:pic>
    </p:spTree>
    <p:extLst>
      <p:ext uri="{BB962C8B-B14F-4D97-AF65-F5344CB8AC3E}">
        <p14:creationId xmlns:p14="http://schemas.microsoft.com/office/powerpoint/2010/main" val="3748804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415395" y="-1469573"/>
            <a:ext cx="5143500" cy="9797145"/>
          </a:xfrm>
          <a:prstGeom prst="rect">
            <a:avLst/>
          </a:prstGeom>
        </p:spPr>
      </p:pic>
    </p:spTree>
    <p:extLst>
      <p:ext uri="{BB962C8B-B14F-4D97-AF65-F5344CB8AC3E}">
        <p14:creationId xmlns:p14="http://schemas.microsoft.com/office/powerpoint/2010/main" val="402799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507" y="366486"/>
            <a:ext cx="4574721" cy="609962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3535124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ítulo 3"/>
          <p:cNvSpPr>
            <a:spLocks noGrp="1"/>
          </p:cNvSpPr>
          <p:nvPr>
            <p:ph type="title"/>
          </p:nvPr>
        </p:nvSpPr>
        <p:spPr>
          <a:xfrm>
            <a:off x="881743" y="2368096"/>
            <a:ext cx="10515600" cy="1325563"/>
          </a:xfrm>
          <a:noFill/>
        </p:spPr>
        <p:txBody>
          <a:bodyPr>
            <a:normAutofit/>
          </a:bodyPr>
          <a:lstStyle/>
          <a:p>
            <a:r>
              <a:rPr lang="es-MX" sz="6600" b="1" dirty="0"/>
              <a:t>Producto 11</a:t>
            </a:r>
          </a:p>
        </p:txBody>
      </p:sp>
    </p:spTree>
    <p:extLst>
      <p:ext uri="{BB962C8B-B14F-4D97-AF65-F5344CB8AC3E}">
        <p14:creationId xmlns:p14="http://schemas.microsoft.com/office/powerpoint/2010/main" val="3199457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70" y="411480"/>
            <a:ext cx="4271010" cy="569468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7530" y="571500"/>
            <a:ext cx="4286250" cy="5715000"/>
          </a:xfrm>
          <a:prstGeom prst="rect">
            <a:avLst/>
          </a:prstGeom>
        </p:spPr>
      </p:pic>
    </p:spTree>
    <p:extLst>
      <p:ext uri="{BB962C8B-B14F-4D97-AF65-F5344CB8AC3E}">
        <p14:creationId xmlns:p14="http://schemas.microsoft.com/office/powerpoint/2010/main" val="2299145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110" y="662940"/>
            <a:ext cx="4063365" cy="541782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050" y="662940"/>
            <a:ext cx="4149090" cy="5532120"/>
          </a:xfrm>
          <a:prstGeom prst="rect">
            <a:avLst/>
          </a:prstGeom>
        </p:spPr>
      </p:pic>
    </p:spTree>
    <p:extLst>
      <p:ext uri="{BB962C8B-B14F-4D97-AF65-F5344CB8AC3E}">
        <p14:creationId xmlns:p14="http://schemas.microsoft.com/office/powerpoint/2010/main" val="2601270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196" y="457200"/>
            <a:ext cx="8351904" cy="5908898"/>
          </a:xfrm>
          <a:prstGeom prst="rect">
            <a:avLst/>
          </a:prstGeom>
        </p:spPr>
      </p:pic>
    </p:spTree>
    <p:extLst>
      <p:ext uri="{BB962C8B-B14F-4D97-AF65-F5344CB8AC3E}">
        <p14:creationId xmlns:p14="http://schemas.microsoft.com/office/powerpoint/2010/main" val="1416468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710" y="937260"/>
            <a:ext cx="3857625" cy="51435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4335" y="937260"/>
            <a:ext cx="3720465" cy="496062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937260"/>
            <a:ext cx="3754755" cy="5006340"/>
          </a:xfrm>
          <a:prstGeom prst="rect">
            <a:avLst/>
          </a:prstGeom>
        </p:spPr>
      </p:pic>
    </p:spTree>
    <p:extLst>
      <p:ext uri="{BB962C8B-B14F-4D97-AF65-F5344CB8AC3E}">
        <p14:creationId xmlns:p14="http://schemas.microsoft.com/office/powerpoint/2010/main" val="3890478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92480" y="2925445"/>
            <a:ext cx="10515600" cy="1325563"/>
          </a:xfrm>
        </p:spPr>
        <p:txBody>
          <a:bodyPr/>
          <a:lstStyle/>
          <a:p>
            <a:r>
              <a:rPr lang="es-MX" dirty="0"/>
              <a:t>Producto 12 </a:t>
            </a:r>
          </a:p>
        </p:txBody>
      </p:sp>
    </p:spTree>
    <p:extLst>
      <p:ext uri="{BB962C8B-B14F-4D97-AF65-F5344CB8AC3E}">
        <p14:creationId xmlns:p14="http://schemas.microsoft.com/office/powerpoint/2010/main" val="3182299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0137" r="11075" b="3030"/>
          <a:stretch/>
        </p:blipFill>
        <p:spPr>
          <a:xfrm>
            <a:off x="1773382" y="95003"/>
            <a:ext cx="8645236" cy="6650182"/>
          </a:xfrm>
          <a:prstGeom prst="rect">
            <a:avLst/>
          </a:prstGeom>
        </p:spPr>
      </p:pic>
    </p:spTree>
    <p:extLst>
      <p:ext uri="{BB962C8B-B14F-4D97-AF65-F5344CB8AC3E}">
        <p14:creationId xmlns:p14="http://schemas.microsoft.com/office/powerpoint/2010/main" val="338810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Marcador de contenido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48"/>
            <a:ext cx="12192000" cy="6910547"/>
          </a:xfrm>
          <a:prstGeom prst="rect">
            <a:avLst/>
          </a:prstGeom>
        </p:spPr>
      </p:pic>
      <p:pic>
        <p:nvPicPr>
          <p:cNvPr id="13" name="Marcador de contenido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52548"/>
            <a:ext cx="12192000" cy="6910547"/>
          </a:xfrm>
        </p:spPr>
      </p:pic>
      <p:graphicFrame>
        <p:nvGraphicFramePr>
          <p:cNvPr id="15" name="Marcador de contenido 14"/>
          <p:cNvGraphicFramePr>
            <a:graphicFrameLocks noGrp="1"/>
          </p:cNvGraphicFramePr>
          <p:nvPr>
            <p:ph idx="1"/>
            <p:extLst>
              <p:ext uri="{D42A27DB-BD31-4B8C-83A1-F6EECF244321}">
                <p14:modId xmlns:p14="http://schemas.microsoft.com/office/powerpoint/2010/main" val="2208850228"/>
              </p:ext>
            </p:extLst>
          </p:nvPr>
        </p:nvGraphicFramePr>
        <p:xfrm>
          <a:off x="452205" y="412403"/>
          <a:ext cx="11287592" cy="5692872"/>
        </p:xfrm>
        <a:graphic>
          <a:graphicData uri="http://schemas.openxmlformats.org/drawingml/2006/table">
            <a:tbl>
              <a:tblPr>
                <a:tableStyleId>{5C22544A-7EE6-4342-B048-85BDC9FD1C3A}</a:tableStyleId>
              </a:tblPr>
              <a:tblGrid>
                <a:gridCol w="1718889">
                  <a:extLst>
                    <a:ext uri="{9D8B030D-6E8A-4147-A177-3AD203B41FA5}">
                      <a16:colId xmlns:a16="http://schemas.microsoft.com/office/drawing/2014/main" val="378555031"/>
                    </a:ext>
                  </a:extLst>
                </a:gridCol>
                <a:gridCol w="9568703">
                  <a:extLst>
                    <a:ext uri="{9D8B030D-6E8A-4147-A177-3AD203B41FA5}">
                      <a16:colId xmlns:a16="http://schemas.microsoft.com/office/drawing/2014/main" val="779559398"/>
                    </a:ext>
                  </a:extLst>
                </a:gridCol>
              </a:tblGrid>
              <a:tr h="318095">
                <a:tc gridSpan="2">
                  <a:txBody>
                    <a:bodyPr/>
                    <a:lstStyle/>
                    <a:p>
                      <a:pPr algn="ctr">
                        <a:lnSpc>
                          <a:spcPct val="115000"/>
                        </a:lnSpc>
                        <a:spcAft>
                          <a:spcPts val="0"/>
                        </a:spcAft>
                      </a:pPr>
                      <a:r>
                        <a:rPr lang="es-MX" sz="1200" b="0" dirty="0">
                          <a:solidFill>
                            <a:schemeClr val="tx1">
                              <a:lumMod val="95000"/>
                              <a:lumOff val="5000"/>
                            </a:schemeClr>
                          </a:solidFill>
                          <a:effectLst/>
                          <a:latin typeface="Arial Rounded MT Bold" panose="020F0704030504030204" pitchFamily="34" charset="0"/>
                        </a:rPr>
                        <a:t>La Interdisciplinariedad</a:t>
                      </a:r>
                      <a:endParaRPr lang="es-MX" sz="1400" b="0" dirty="0">
                        <a:solidFill>
                          <a:schemeClr val="tx1">
                            <a:lumMod val="95000"/>
                            <a:lumOff val="5000"/>
                          </a:schemeClr>
                        </a:solidFill>
                        <a:effectLst/>
                        <a:latin typeface="Arial Rounded MT Bold" panose="020F0704030504030204" pitchFamily="34" charset="0"/>
                        <a:ea typeface="Arial" panose="020B0604020202020204" pitchFamily="34" charset="0"/>
                      </a:endParaRPr>
                    </a:p>
                  </a:txBody>
                  <a:tcPr marL="44257" marR="44257" marT="44257" marB="44257">
                    <a:noFill/>
                  </a:tcPr>
                </a:tc>
                <a:tc hMerge="1">
                  <a:txBody>
                    <a:bodyPr/>
                    <a:lstStyle/>
                    <a:p>
                      <a:endParaRPr lang="es-MX"/>
                    </a:p>
                  </a:txBody>
                  <a:tcPr/>
                </a:tc>
                <a:extLst>
                  <a:ext uri="{0D108BD9-81ED-4DB2-BD59-A6C34878D82A}">
                    <a16:rowId xmlns:a16="http://schemas.microsoft.com/office/drawing/2014/main" val="3277933642"/>
                  </a:ext>
                </a:extLst>
              </a:tr>
              <a:tr h="1424743">
                <a:tc>
                  <a:txBody>
                    <a:bodyPr/>
                    <a:lstStyle/>
                    <a:p>
                      <a:pPr>
                        <a:lnSpc>
                          <a:spcPct val="115000"/>
                        </a:lnSpc>
                        <a:spcAft>
                          <a:spcPts val="0"/>
                        </a:spcAft>
                      </a:pPr>
                      <a:r>
                        <a:rPr lang="es-MX" sz="1200" dirty="0">
                          <a:solidFill>
                            <a:schemeClr val="tx1">
                              <a:lumMod val="95000"/>
                              <a:lumOff val="5000"/>
                            </a:schemeClr>
                          </a:solidFill>
                          <a:effectLst>
                            <a:outerShdw blurRad="38100" dist="38100" dir="2700000" algn="tl">
                              <a:srgbClr val="000000">
                                <a:alpha val="43137"/>
                              </a:srgbClr>
                            </a:outerShdw>
                          </a:effectLst>
                          <a:latin typeface="Arial Rounded MT Bold" panose="020F0704030504030204" pitchFamily="34" charset="0"/>
                        </a:rPr>
                        <a:t>1. ¿Qué es?</a:t>
                      </a:r>
                      <a:endParaRPr lang="es-MX" sz="1400" dirty="0">
                        <a:solidFill>
                          <a:schemeClr val="tx1">
                            <a:lumMod val="95000"/>
                            <a:lumOff val="5000"/>
                          </a:schemeClr>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txBody>
                  <a:tcPr marL="44257" marR="44257" marT="44257" marB="44257" anchor="ctr">
                    <a:noFill/>
                  </a:tcPr>
                </a:tc>
                <a:tc>
                  <a:txBody>
                    <a:bodyPr/>
                    <a:lstStyle/>
                    <a:p>
                      <a:pPr algn="just">
                        <a:lnSpc>
                          <a:spcPct val="115000"/>
                        </a:lnSpc>
                        <a:spcAft>
                          <a:spcPts val="0"/>
                        </a:spcAft>
                      </a:pPr>
                      <a:r>
                        <a:rPr lang="es-MX" sz="1200" b="0">
                          <a:solidFill>
                            <a:schemeClr val="tx1">
                              <a:lumMod val="95000"/>
                              <a:lumOff val="5000"/>
                            </a:schemeClr>
                          </a:solidFill>
                          <a:effectLst/>
                          <a:latin typeface="Arial Rounded MT Bold" panose="020F0704030504030204" pitchFamily="34" charset="0"/>
                        </a:rPr>
                        <a:t>Es la forma metodológica y epistemológica  que permite relacionar dos o más disciplinas a través de sus temas, es un trabajo teórico, práctico que debe ser colegiado, enfocado en un trabajo que busca la interrelación de las disciplinas para abordar un tema en particular,  es el trabajo colectivo  determinando temas de interés con el uso de diferentes herramientas fomentando el análisis desde diferentes perspectivas. Tiene como finalidad un aprendizaje más significativo para los alumnos, y además, complementa enfoques. </a:t>
                      </a:r>
                      <a:endParaRPr lang="es-MX" sz="1400" b="0">
                        <a:solidFill>
                          <a:schemeClr val="tx1">
                            <a:lumMod val="95000"/>
                            <a:lumOff val="5000"/>
                          </a:schemeClr>
                        </a:solidFill>
                        <a:effectLst/>
                        <a:latin typeface="Arial Rounded MT Bold" panose="020F0704030504030204" pitchFamily="34" charset="0"/>
                      </a:endParaRPr>
                    </a:p>
                    <a:p>
                      <a:pPr algn="just">
                        <a:lnSpc>
                          <a:spcPct val="115000"/>
                        </a:lnSpc>
                        <a:spcAft>
                          <a:spcPts val="0"/>
                        </a:spcAft>
                      </a:pPr>
                      <a:r>
                        <a:rPr lang="es-MX" sz="1200" b="0">
                          <a:solidFill>
                            <a:schemeClr val="tx1">
                              <a:lumMod val="95000"/>
                              <a:lumOff val="5000"/>
                            </a:schemeClr>
                          </a:solidFill>
                          <a:effectLst/>
                          <a:latin typeface="Arial Rounded MT Bold" panose="020F0704030504030204" pitchFamily="34" charset="0"/>
                        </a:rPr>
                        <a:t> </a:t>
                      </a:r>
                      <a:endParaRPr lang="es-MX" sz="1400" b="0">
                        <a:solidFill>
                          <a:schemeClr val="tx1">
                            <a:lumMod val="95000"/>
                            <a:lumOff val="5000"/>
                          </a:schemeClr>
                        </a:solidFill>
                        <a:effectLst/>
                        <a:latin typeface="Arial Rounded MT Bold" panose="020F0704030504030204" pitchFamily="34" charset="0"/>
                      </a:endParaRPr>
                    </a:p>
                    <a:p>
                      <a:pPr algn="just">
                        <a:lnSpc>
                          <a:spcPct val="115000"/>
                        </a:lnSpc>
                        <a:spcAft>
                          <a:spcPts val="0"/>
                        </a:spcAft>
                      </a:pPr>
                      <a:r>
                        <a:rPr lang="es-MX" sz="1200" b="0">
                          <a:solidFill>
                            <a:schemeClr val="tx1">
                              <a:lumMod val="95000"/>
                              <a:lumOff val="5000"/>
                            </a:schemeClr>
                          </a:solidFill>
                          <a:effectLst/>
                          <a:latin typeface="Arial Rounded MT Bold" panose="020F0704030504030204" pitchFamily="34" charset="0"/>
                        </a:rPr>
                        <a:t>Construir la interdisciplinariedad fortaleciendo los valores éticos y culturales</a:t>
                      </a:r>
                      <a:endParaRPr lang="es-MX" sz="1400" b="0">
                        <a:solidFill>
                          <a:schemeClr val="tx1">
                            <a:lumMod val="95000"/>
                            <a:lumOff val="5000"/>
                          </a:schemeClr>
                        </a:solidFill>
                        <a:effectLst/>
                        <a:latin typeface="Arial Rounded MT Bold" panose="020F0704030504030204" pitchFamily="34" charset="0"/>
                        <a:ea typeface="Arial" panose="020B0604020202020204" pitchFamily="34" charset="0"/>
                      </a:endParaRPr>
                    </a:p>
                  </a:txBody>
                  <a:tcPr marL="44257" marR="44257" marT="44257" marB="44257">
                    <a:noFill/>
                  </a:tcPr>
                </a:tc>
                <a:extLst>
                  <a:ext uri="{0D108BD9-81ED-4DB2-BD59-A6C34878D82A}">
                    <a16:rowId xmlns:a16="http://schemas.microsoft.com/office/drawing/2014/main" val="3862931859"/>
                  </a:ext>
                </a:extLst>
              </a:tr>
              <a:tr h="2346949">
                <a:tc>
                  <a:txBody>
                    <a:bodyPr/>
                    <a:lstStyle/>
                    <a:p>
                      <a:pPr>
                        <a:lnSpc>
                          <a:spcPct val="115000"/>
                        </a:lnSpc>
                        <a:spcAft>
                          <a:spcPts val="0"/>
                        </a:spcAft>
                      </a:pPr>
                      <a:r>
                        <a:rPr lang="es-MX" sz="1200" dirty="0">
                          <a:solidFill>
                            <a:schemeClr val="tx1">
                              <a:lumMod val="95000"/>
                              <a:lumOff val="5000"/>
                            </a:schemeClr>
                          </a:solidFill>
                          <a:effectLst>
                            <a:outerShdw blurRad="38100" dist="38100" dir="2700000" algn="tl">
                              <a:srgbClr val="000000">
                                <a:alpha val="43137"/>
                              </a:srgbClr>
                            </a:outerShdw>
                          </a:effectLst>
                          <a:latin typeface="Arial Rounded MT Bold" panose="020F0704030504030204" pitchFamily="34" charset="0"/>
                        </a:rPr>
                        <a:t>2. ¿Qué</a:t>
                      </a:r>
                      <a:endParaRPr lang="es-MX" sz="1400" dirty="0">
                        <a:solidFill>
                          <a:schemeClr val="tx1">
                            <a:lumMod val="95000"/>
                            <a:lumOff val="5000"/>
                          </a:schemeClr>
                        </a:solidFill>
                        <a:effectLst>
                          <a:outerShdw blurRad="38100" dist="38100" dir="2700000" algn="tl">
                            <a:srgbClr val="000000">
                              <a:alpha val="43137"/>
                            </a:srgbClr>
                          </a:outerShdw>
                        </a:effectLst>
                        <a:latin typeface="Arial Rounded MT Bold" panose="020F0704030504030204" pitchFamily="34" charset="0"/>
                      </a:endParaRPr>
                    </a:p>
                    <a:p>
                      <a:pPr>
                        <a:lnSpc>
                          <a:spcPct val="115000"/>
                        </a:lnSpc>
                        <a:spcAft>
                          <a:spcPts val="0"/>
                        </a:spcAft>
                      </a:pPr>
                      <a:r>
                        <a:rPr lang="es-MX" sz="1200" dirty="0">
                          <a:solidFill>
                            <a:schemeClr val="tx1">
                              <a:lumMod val="95000"/>
                              <a:lumOff val="5000"/>
                            </a:schemeClr>
                          </a:solidFill>
                          <a:effectLst>
                            <a:outerShdw blurRad="38100" dist="38100" dir="2700000" algn="tl">
                              <a:srgbClr val="000000">
                                <a:alpha val="43137"/>
                              </a:srgbClr>
                            </a:outerShdw>
                          </a:effectLst>
                          <a:latin typeface="Arial Rounded MT Bold" panose="020F0704030504030204" pitchFamily="34" charset="0"/>
                        </a:rPr>
                        <a:t>    características </a:t>
                      </a:r>
                      <a:endParaRPr lang="es-MX" sz="1400" dirty="0">
                        <a:solidFill>
                          <a:schemeClr val="tx1">
                            <a:lumMod val="95000"/>
                            <a:lumOff val="5000"/>
                          </a:schemeClr>
                        </a:solidFill>
                        <a:effectLst>
                          <a:outerShdw blurRad="38100" dist="38100" dir="2700000" algn="tl">
                            <a:srgbClr val="000000">
                              <a:alpha val="43137"/>
                            </a:srgbClr>
                          </a:outerShdw>
                        </a:effectLst>
                        <a:latin typeface="Arial Rounded MT Bold" panose="020F0704030504030204" pitchFamily="34" charset="0"/>
                      </a:endParaRPr>
                    </a:p>
                    <a:p>
                      <a:pPr>
                        <a:lnSpc>
                          <a:spcPct val="115000"/>
                        </a:lnSpc>
                        <a:spcAft>
                          <a:spcPts val="0"/>
                        </a:spcAft>
                      </a:pPr>
                      <a:r>
                        <a:rPr lang="es-MX" sz="1200" dirty="0">
                          <a:solidFill>
                            <a:schemeClr val="tx1">
                              <a:lumMod val="95000"/>
                              <a:lumOff val="5000"/>
                            </a:schemeClr>
                          </a:solidFill>
                          <a:effectLst>
                            <a:outerShdw blurRad="38100" dist="38100" dir="2700000" algn="tl">
                              <a:srgbClr val="000000">
                                <a:alpha val="43137"/>
                              </a:srgbClr>
                            </a:outerShdw>
                          </a:effectLst>
                          <a:latin typeface="Arial Rounded MT Bold" panose="020F0704030504030204" pitchFamily="34" charset="0"/>
                        </a:rPr>
                        <a:t>tiene?</a:t>
                      </a:r>
                      <a:endParaRPr lang="es-MX" sz="1400" dirty="0">
                        <a:solidFill>
                          <a:schemeClr val="tx1">
                            <a:lumMod val="95000"/>
                            <a:lumOff val="5000"/>
                          </a:schemeClr>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txBody>
                  <a:tcPr marL="44257" marR="44257" marT="44257" marB="44257" anchor="ctr">
                    <a:noFill/>
                  </a:tcPr>
                </a:tc>
                <a:tc>
                  <a:txBody>
                    <a:bodyPr/>
                    <a:lstStyle/>
                    <a:p>
                      <a:pPr marL="342900" lvl="0" indent="-342900">
                        <a:lnSpc>
                          <a:spcPct val="115000"/>
                        </a:lnSpc>
                        <a:spcAft>
                          <a:spcPts val="0"/>
                        </a:spcAft>
                        <a:buFont typeface="Symbol" panose="05050102010706020507" pitchFamily="18" charset="2"/>
                        <a:buChar char=""/>
                      </a:pPr>
                      <a:r>
                        <a:rPr lang="es-MX" sz="1200" b="0" dirty="0">
                          <a:solidFill>
                            <a:schemeClr val="tx1">
                              <a:lumMod val="95000"/>
                              <a:lumOff val="5000"/>
                            </a:schemeClr>
                          </a:solidFill>
                          <a:effectLst/>
                          <a:latin typeface="Arial Rounded MT Bold" panose="020F0704030504030204" pitchFamily="34" charset="0"/>
                        </a:rPr>
                        <a:t>Trabajo en equipo</a:t>
                      </a:r>
                      <a:endParaRPr lang="es-MX" sz="1400" b="0" dirty="0">
                        <a:solidFill>
                          <a:schemeClr val="tx1">
                            <a:lumMod val="95000"/>
                            <a:lumOff val="5000"/>
                          </a:schemeClr>
                        </a:solidFill>
                        <a:effectLst/>
                        <a:latin typeface="Arial Rounded MT Bold" panose="020F0704030504030204" pitchFamily="34" charset="0"/>
                      </a:endParaRPr>
                    </a:p>
                    <a:p>
                      <a:pPr marL="342900" lvl="0" indent="-342900">
                        <a:lnSpc>
                          <a:spcPct val="115000"/>
                        </a:lnSpc>
                        <a:spcAft>
                          <a:spcPts val="0"/>
                        </a:spcAft>
                        <a:buFont typeface="Symbol" panose="05050102010706020507" pitchFamily="18" charset="2"/>
                        <a:buChar char=""/>
                      </a:pPr>
                      <a:r>
                        <a:rPr lang="es-MX" sz="1200" b="0" dirty="0">
                          <a:solidFill>
                            <a:schemeClr val="tx1">
                              <a:lumMod val="95000"/>
                              <a:lumOff val="5000"/>
                            </a:schemeClr>
                          </a:solidFill>
                          <a:effectLst/>
                          <a:latin typeface="Arial Rounded MT Bold" panose="020F0704030504030204" pitchFamily="34" charset="0"/>
                        </a:rPr>
                        <a:t>Organización y planeación entre los integrantes</a:t>
                      </a:r>
                      <a:endParaRPr lang="es-MX" sz="1400" b="0" dirty="0">
                        <a:solidFill>
                          <a:schemeClr val="tx1">
                            <a:lumMod val="95000"/>
                            <a:lumOff val="5000"/>
                          </a:schemeClr>
                        </a:solidFill>
                        <a:effectLst/>
                        <a:latin typeface="Arial Rounded MT Bold" panose="020F0704030504030204" pitchFamily="34" charset="0"/>
                      </a:endParaRPr>
                    </a:p>
                    <a:p>
                      <a:pPr marL="342900" lvl="0" indent="-342900">
                        <a:lnSpc>
                          <a:spcPct val="115000"/>
                        </a:lnSpc>
                        <a:spcAft>
                          <a:spcPts val="0"/>
                        </a:spcAft>
                        <a:buFont typeface="Symbol" panose="05050102010706020507" pitchFamily="18" charset="2"/>
                        <a:buChar char=""/>
                      </a:pPr>
                      <a:r>
                        <a:rPr lang="es-MX" sz="1200" b="0" dirty="0">
                          <a:solidFill>
                            <a:schemeClr val="tx1">
                              <a:lumMod val="95000"/>
                              <a:lumOff val="5000"/>
                            </a:schemeClr>
                          </a:solidFill>
                          <a:effectLst/>
                          <a:latin typeface="Arial Rounded MT Bold" panose="020F0704030504030204" pitchFamily="34" charset="0"/>
                        </a:rPr>
                        <a:t>Diferentes enfoques orientados en los trabajos de estudios</a:t>
                      </a:r>
                      <a:endParaRPr lang="es-MX" sz="1400" b="0" dirty="0">
                        <a:solidFill>
                          <a:schemeClr val="tx1">
                            <a:lumMod val="95000"/>
                            <a:lumOff val="5000"/>
                          </a:schemeClr>
                        </a:solidFill>
                        <a:effectLst/>
                        <a:latin typeface="Arial Rounded MT Bold" panose="020F0704030504030204" pitchFamily="34" charset="0"/>
                      </a:endParaRPr>
                    </a:p>
                    <a:p>
                      <a:pPr marL="342900" lvl="0" indent="-342900">
                        <a:lnSpc>
                          <a:spcPct val="115000"/>
                        </a:lnSpc>
                        <a:spcAft>
                          <a:spcPts val="0"/>
                        </a:spcAft>
                        <a:buFont typeface="Symbol" panose="05050102010706020507" pitchFamily="18" charset="2"/>
                        <a:buChar char=""/>
                      </a:pPr>
                      <a:r>
                        <a:rPr lang="es-MX" sz="1200" b="0" dirty="0">
                          <a:solidFill>
                            <a:schemeClr val="tx1">
                              <a:lumMod val="95000"/>
                              <a:lumOff val="5000"/>
                            </a:schemeClr>
                          </a:solidFill>
                          <a:effectLst/>
                          <a:latin typeface="Arial Rounded MT Bold" panose="020F0704030504030204" pitchFamily="34" charset="0"/>
                        </a:rPr>
                        <a:t>Garantizar el trabajo activo de los estudiantes en temas de interés</a:t>
                      </a:r>
                      <a:endParaRPr lang="es-MX" sz="1400" b="0" dirty="0">
                        <a:solidFill>
                          <a:schemeClr val="tx1">
                            <a:lumMod val="95000"/>
                            <a:lumOff val="5000"/>
                          </a:schemeClr>
                        </a:solidFill>
                        <a:effectLst/>
                        <a:latin typeface="Arial Rounded MT Bold" panose="020F0704030504030204" pitchFamily="34" charset="0"/>
                      </a:endParaRPr>
                    </a:p>
                    <a:p>
                      <a:pPr marL="342900" lvl="0" indent="-342900">
                        <a:lnSpc>
                          <a:spcPct val="115000"/>
                        </a:lnSpc>
                        <a:spcAft>
                          <a:spcPts val="0"/>
                        </a:spcAft>
                        <a:buFont typeface="Symbol" panose="05050102010706020507" pitchFamily="18" charset="2"/>
                        <a:buChar char=""/>
                      </a:pPr>
                      <a:r>
                        <a:rPr lang="es-MX" sz="1200" b="0" dirty="0">
                          <a:solidFill>
                            <a:schemeClr val="tx1">
                              <a:lumMod val="95000"/>
                              <a:lumOff val="5000"/>
                            </a:schemeClr>
                          </a:solidFill>
                          <a:effectLst/>
                          <a:latin typeface="Arial Rounded MT Bold" panose="020F0704030504030204" pitchFamily="34" charset="0"/>
                        </a:rPr>
                        <a:t>Desarrollar habilidades para integración de saberes</a:t>
                      </a:r>
                      <a:endParaRPr lang="es-MX" sz="1400" b="0" dirty="0">
                        <a:solidFill>
                          <a:schemeClr val="tx1">
                            <a:lumMod val="95000"/>
                            <a:lumOff val="5000"/>
                          </a:schemeClr>
                        </a:solidFill>
                        <a:effectLst/>
                        <a:latin typeface="Arial Rounded MT Bold" panose="020F0704030504030204" pitchFamily="34" charset="0"/>
                      </a:endParaRPr>
                    </a:p>
                    <a:p>
                      <a:pPr marL="342900" lvl="0" indent="-342900">
                        <a:lnSpc>
                          <a:spcPct val="115000"/>
                        </a:lnSpc>
                        <a:spcAft>
                          <a:spcPts val="0"/>
                        </a:spcAft>
                        <a:buFont typeface="Symbol" panose="05050102010706020507" pitchFamily="18" charset="2"/>
                        <a:buChar char=""/>
                      </a:pPr>
                      <a:r>
                        <a:rPr lang="es-MX" sz="1200" b="0" dirty="0">
                          <a:solidFill>
                            <a:schemeClr val="tx1">
                              <a:lumMod val="95000"/>
                              <a:lumOff val="5000"/>
                            </a:schemeClr>
                          </a:solidFill>
                          <a:effectLst/>
                          <a:latin typeface="Arial Rounded MT Bold" panose="020F0704030504030204" pitchFamily="34" charset="0"/>
                        </a:rPr>
                        <a:t>Las características de un modelos de ruptura y continuidad…</a:t>
                      </a:r>
                      <a:endParaRPr lang="es-MX" sz="1400" b="0" dirty="0">
                        <a:solidFill>
                          <a:schemeClr val="tx1">
                            <a:lumMod val="95000"/>
                            <a:lumOff val="5000"/>
                          </a:schemeClr>
                        </a:solidFill>
                        <a:effectLst/>
                        <a:latin typeface="Arial Rounded MT Bold" panose="020F0704030504030204" pitchFamily="34" charset="0"/>
                      </a:endParaRPr>
                    </a:p>
                    <a:p>
                      <a:pPr marL="342900" lvl="0" indent="-342900">
                        <a:lnSpc>
                          <a:spcPct val="115000"/>
                        </a:lnSpc>
                        <a:spcAft>
                          <a:spcPts val="0"/>
                        </a:spcAft>
                        <a:buFont typeface="Symbol" panose="05050102010706020507" pitchFamily="18" charset="2"/>
                        <a:buChar char=""/>
                      </a:pPr>
                      <a:r>
                        <a:rPr lang="es-MX" sz="1200" b="0" dirty="0">
                          <a:solidFill>
                            <a:schemeClr val="tx1">
                              <a:lumMod val="95000"/>
                              <a:lumOff val="5000"/>
                            </a:schemeClr>
                          </a:solidFill>
                          <a:effectLst/>
                          <a:latin typeface="Arial Rounded MT Bold" panose="020F0704030504030204" pitchFamily="34" charset="0"/>
                        </a:rPr>
                        <a:t>Dinamizar las relaciones socio-afectivas que permite ampliar los horizontes y a que acrecienta las relaciones socio-afectivas.</a:t>
                      </a:r>
                      <a:endParaRPr lang="es-MX" sz="1400" b="0" dirty="0">
                        <a:solidFill>
                          <a:schemeClr val="tx1">
                            <a:lumMod val="95000"/>
                            <a:lumOff val="5000"/>
                          </a:schemeClr>
                        </a:solidFill>
                        <a:effectLst/>
                        <a:latin typeface="Arial Rounded MT Bold" panose="020F0704030504030204" pitchFamily="34" charset="0"/>
                      </a:endParaRPr>
                    </a:p>
                    <a:p>
                      <a:pPr marL="342900" lvl="0" indent="-342900">
                        <a:lnSpc>
                          <a:spcPct val="115000"/>
                        </a:lnSpc>
                        <a:spcAft>
                          <a:spcPts val="0"/>
                        </a:spcAft>
                        <a:buFont typeface="Symbol" panose="05050102010706020507" pitchFamily="18" charset="2"/>
                        <a:buChar char=""/>
                      </a:pPr>
                      <a:r>
                        <a:rPr lang="es-MX" sz="1200" b="0" dirty="0">
                          <a:solidFill>
                            <a:schemeClr val="tx1">
                              <a:lumMod val="95000"/>
                              <a:lumOff val="5000"/>
                            </a:schemeClr>
                          </a:solidFill>
                          <a:effectLst/>
                          <a:latin typeface="Arial Rounded MT Bold" panose="020F0704030504030204" pitchFamily="34" charset="0"/>
                        </a:rPr>
                        <a:t>Utiliza modelos y herramientas interdisciplinarias</a:t>
                      </a:r>
                      <a:endParaRPr lang="es-MX" sz="1400" b="0" dirty="0">
                        <a:solidFill>
                          <a:schemeClr val="tx1">
                            <a:lumMod val="95000"/>
                            <a:lumOff val="5000"/>
                          </a:schemeClr>
                        </a:solidFill>
                        <a:effectLst/>
                        <a:latin typeface="Arial Rounded MT Bold" panose="020F0704030504030204" pitchFamily="34" charset="0"/>
                      </a:endParaRPr>
                    </a:p>
                    <a:p>
                      <a:pPr marL="342900" lvl="0" indent="-342900">
                        <a:lnSpc>
                          <a:spcPct val="115000"/>
                        </a:lnSpc>
                        <a:spcAft>
                          <a:spcPts val="0"/>
                        </a:spcAft>
                        <a:buFont typeface="Symbol" panose="05050102010706020507" pitchFamily="18" charset="2"/>
                        <a:buChar char=""/>
                      </a:pPr>
                      <a:r>
                        <a:rPr lang="es-MX" sz="1200" b="0" dirty="0">
                          <a:solidFill>
                            <a:schemeClr val="tx1">
                              <a:lumMod val="95000"/>
                              <a:lumOff val="5000"/>
                            </a:schemeClr>
                          </a:solidFill>
                          <a:effectLst/>
                          <a:latin typeface="Arial Rounded MT Bold" panose="020F0704030504030204" pitchFamily="34" charset="0"/>
                        </a:rPr>
                        <a:t>Debe ser crítica, libre, incluyente. </a:t>
                      </a:r>
                      <a:endParaRPr lang="es-MX" sz="1400" b="0" dirty="0">
                        <a:solidFill>
                          <a:schemeClr val="tx1">
                            <a:lumMod val="95000"/>
                            <a:lumOff val="5000"/>
                          </a:schemeClr>
                        </a:solidFill>
                        <a:effectLst/>
                        <a:latin typeface="Arial Rounded MT Bold" panose="020F0704030504030204" pitchFamily="34" charset="0"/>
                      </a:endParaRPr>
                    </a:p>
                    <a:p>
                      <a:pPr marL="342900" lvl="0" indent="-342900">
                        <a:lnSpc>
                          <a:spcPct val="115000"/>
                        </a:lnSpc>
                        <a:spcAft>
                          <a:spcPts val="0"/>
                        </a:spcAft>
                        <a:buFont typeface="Symbol" panose="05050102010706020507" pitchFamily="18" charset="2"/>
                        <a:buChar char=""/>
                      </a:pPr>
                      <a:r>
                        <a:rPr lang="es-MX" sz="1200" b="0" dirty="0">
                          <a:solidFill>
                            <a:schemeClr val="tx1">
                              <a:lumMod val="95000"/>
                              <a:lumOff val="5000"/>
                            </a:schemeClr>
                          </a:solidFill>
                          <a:effectLst/>
                          <a:latin typeface="Arial Rounded MT Bold" panose="020F0704030504030204" pitchFamily="34" charset="0"/>
                        </a:rPr>
                        <a:t>Debe tener un resultado curricular pero sobre todo práctico.</a:t>
                      </a:r>
                      <a:endParaRPr lang="es-MX" sz="1400" b="0" dirty="0">
                        <a:solidFill>
                          <a:schemeClr val="tx1">
                            <a:lumMod val="95000"/>
                            <a:lumOff val="5000"/>
                          </a:schemeClr>
                        </a:solidFill>
                        <a:effectLst/>
                        <a:latin typeface="Arial Rounded MT Bold" panose="020F0704030504030204" pitchFamily="34" charset="0"/>
                      </a:endParaRPr>
                    </a:p>
                    <a:p>
                      <a:pPr marL="457200">
                        <a:lnSpc>
                          <a:spcPct val="115000"/>
                        </a:lnSpc>
                        <a:spcAft>
                          <a:spcPts val="0"/>
                        </a:spcAft>
                      </a:pPr>
                      <a:r>
                        <a:rPr lang="es-MX" sz="1200" b="0" dirty="0">
                          <a:solidFill>
                            <a:schemeClr val="tx1">
                              <a:lumMod val="95000"/>
                              <a:lumOff val="5000"/>
                            </a:schemeClr>
                          </a:solidFill>
                          <a:effectLst/>
                          <a:latin typeface="Arial Rounded MT Bold" panose="020F0704030504030204" pitchFamily="34" charset="0"/>
                        </a:rPr>
                        <a:t> </a:t>
                      </a:r>
                      <a:endParaRPr lang="es-MX" sz="1400" b="0" dirty="0">
                        <a:solidFill>
                          <a:schemeClr val="tx1">
                            <a:lumMod val="95000"/>
                            <a:lumOff val="5000"/>
                          </a:schemeClr>
                        </a:solidFill>
                        <a:effectLst/>
                        <a:latin typeface="Arial Rounded MT Bold" panose="020F0704030504030204" pitchFamily="34" charset="0"/>
                        <a:ea typeface="Arial" panose="020B0604020202020204" pitchFamily="34" charset="0"/>
                      </a:endParaRPr>
                    </a:p>
                  </a:txBody>
                  <a:tcPr marL="44257" marR="44257" marT="44257" marB="44257">
                    <a:noFill/>
                  </a:tcPr>
                </a:tc>
                <a:extLst>
                  <a:ext uri="{0D108BD9-81ED-4DB2-BD59-A6C34878D82A}">
                    <a16:rowId xmlns:a16="http://schemas.microsoft.com/office/drawing/2014/main" val="295303596"/>
                  </a:ext>
                </a:extLst>
              </a:tr>
              <a:tr h="1240301">
                <a:tc>
                  <a:txBody>
                    <a:bodyPr/>
                    <a:lstStyle/>
                    <a:p>
                      <a:pPr>
                        <a:lnSpc>
                          <a:spcPct val="115000"/>
                        </a:lnSpc>
                        <a:spcAft>
                          <a:spcPts val="0"/>
                        </a:spcAft>
                      </a:pPr>
                      <a:r>
                        <a:rPr lang="es-MX" sz="1200">
                          <a:solidFill>
                            <a:schemeClr val="tx1">
                              <a:lumMod val="95000"/>
                              <a:lumOff val="5000"/>
                            </a:schemeClr>
                          </a:solidFill>
                          <a:effectLst>
                            <a:outerShdw blurRad="38100" dist="38100" dir="2700000" algn="tl">
                              <a:srgbClr val="000000">
                                <a:alpha val="43137"/>
                              </a:srgbClr>
                            </a:outerShdw>
                          </a:effectLst>
                          <a:latin typeface="Arial Rounded MT Bold" panose="020F0704030504030204" pitchFamily="34" charset="0"/>
                        </a:rPr>
                        <a:t>3. ¿Por qué es </a:t>
                      </a:r>
                      <a:endParaRPr lang="es-MX" sz="1400">
                        <a:solidFill>
                          <a:schemeClr val="tx1">
                            <a:lumMod val="95000"/>
                            <a:lumOff val="5000"/>
                          </a:schemeClr>
                        </a:solidFill>
                        <a:effectLst>
                          <a:outerShdw blurRad="38100" dist="38100" dir="2700000" algn="tl">
                            <a:srgbClr val="000000">
                              <a:alpha val="43137"/>
                            </a:srgbClr>
                          </a:outerShdw>
                        </a:effectLst>
                        <a:latin typeface="Arial Rounded MT Bold" panose="020F0704030504030204" pitchFamily="34" charset="0"/>
                      </a:endParaRPr>
                    </a:p>
                    <a:p>
                      <a:pPr>
                        <a:lnSpc>
                          <a:spcPct val="115000"/>
                        </a:lnSpc>
                        <a:spcAft>
                          <a:spcPts val="0"/>
                        </a:spcAft>
                      </a:pPr>
                      <a:r>
                        <a:rPr lang="es-MX" sz="1200">
                          <a:solidFill>
                            <a:schemeClr val="tx1">
                              <a:lumMod val="95000"/>
                              <a:lumOff val="5000"/>
                            </a:schemeClr>
                          </a:solidFill>
                          <a:effectLst>
                            <a:outerShdw blurRad="38100" dist="38100" dir="2700000" algn="tl">
                              <a:srgbClr val="000000">
                                <a:alpha val="43137"/>
                              </a:srgbClr>
                            </a:outerShdw>
                          </a:effectLst>
                          <a:latin typeface="Arial Rounded MT Bold" panose="020F0704030504030204" pitchFamily="34" charset="0"/>
                        </a:rPr>
                        <a:t>    importante en la </a:t>
                      </a:r>
                      <a:endParaRPr lang="es-MX" sz="1400">
                        <a:solidFill>
                          <a:schemeClr val="tx1">
                            <a:lumMod val="95000"/>
                            <a:lumOff val="5000"/>
                          </a:schemeClr>
                        </a:solidFill>
                        <a:effectLst>
                          <a:outerShdw blurRad="38100" dist="38100" dir="2700000" algn="tl">
                            <a:srgbClr val="000000">
                              <a:alpha val="43137"/>
                            </a:srgbClr>
                          </a:outerShdw>
                        </a:effectLst>
                        <a:latin typeface="Arial Rounded MT Bold" panose="020F0704030504030204" pitchFamily="34" charset="0"/>
                      </a:endParaRPr>
                    </a:p>
                    <a:p>
                      <a:pPr>
                        <a:lnSpc>
                          <a:spcPct val="115000"/>
                        </a:lnSpc>
                        <a:spcAft>
                          <a:spcPts val="0"/>
                        </a:spcAft>
                      </a:pPr>
                      <a:r>
                        <a:rPr lang="es-MX" sz="1200">
                          <a:solidFill>
                            <a:schemeClr val="tx1">
                              <a:lumMod val="95000"/>
                              <a:lumOff val="5000"/>
                            </a:schemeClr>
                          </a:solidFill>
                          <a:effectLst>
                            <a:outerShdw blurRad="38100" dist="38100" dir="2700000" algn="tl">
                              <a:srgbClr val="000000">
                                <a:alpha val="43137"/>
                              </a:srgbClr>
                            </a:outerShdw>
                          </a:effectLst>
                          <a:latin typeface="Arial Rounded MT Bold" panose="020F0704030504030204" pitchFamily="34" charset="0"/>
                        </a:rPr>
                        <a:t>educación?</a:t>
                      </a:r>
                      <a:endParaRPr lang="es-MX" sz="1400">
                        <a:solidFill>
                          <a:schemeClr val="tx1">
                            <a:lumMod val="95000"/>
                            <a:lumOff val="5000"/>
                          </a:schemeClr>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txBody>
                  <a:tcPr marL="44257" marR="44257" marT="44257" marB="44257" anchor="ctr">
                    <a:noFill/>
                  </a:tcPr>
                </a:tc>
                <a:tc>
                  <a:txBody>
                    <a:bodyPr/>
                    <a:lstStyle/>
                    <a:p>
                      <a:pPr algn="just">
                        <a:lnSpc>
                          <a:spcPct val="115000"/>
                        </a:lnSpc>
                        <a:spcAft>
                          <a:spcPts val="0"/>
                        </a:spcAft>
                      </a:pPr>
                      <a:r>
                        <a:rPr lang="es-MX" sz="1200" b="0" dirty="0">
                          <a:solidFill>
                            <a:schemeClr val="tx1">
                              <a:lumMod val="95000"/>
                              <a:lumOff val="5000"/>
                            </a:schemeClr>
                          </a:solidFill>
                          <a:effectLst/>
                          <a:latin typeface="Arial Rounded MT Bold" panose="020F0704030504030204" pitchFamily="34" charset="0"/>
                        </a:rPr>
                        <a:t>Favorece el desarrollo de los procesos cognitivos por el alumno, potencia el conocimiento de todos, amplia el conocimiento y da sentido a los contenidos. Se motiva más al estudiante. Por qué interrelaciona a los alumnos con la sociedad y su entorno, tiene como punto de partida el motor de la sana convivencia, porque podemos impulsar a los alumnos en los aprendizajes significativos, favorece el desarrollo de las habilidades para resolver situaciones significativas que atañen a lo académico-social, evita que el conocimiento sea aislado, reduccionista y busca la universalidad.</a:t>
                      </a:r>
                      <a:endParaRPr lang="es-MX" sz="1400" b="0" dirty="0">
                        <a:solidFill>
                          <a:schemeClr val="tx1">
                            <a:lumMod val="95000"/>
                            <a:lumOff val="5000"/>
                          </a:schemeClr>
                        </a:solidFill>
                        <a:effectLst/>
                        <a:latin typeface="Arial Rounded MT Bold" panose="020F0704030504030204" pitchFamily="34" charset="0"/>
                        <a:ea typeface="Arial" panose="020B0604020202020204" pitchFamily="34" charset="0"/>
                      </a:endParaRPr>
                    </a:p>
                  </a:txBody>
                  <a:tcPr marL="44257" marR="44257" marT="44257" marB="44257">
                    <a:noFill/>
                  </a:tcPr>
                </a:tc>
                <a:extLst>
                  <a:ext uri="{0D108BD9-81ED-4DB2-BD59-A6C34878D82A}">
                    <a16:rowId xmlns:a16="http://schemas.microsoft.com/office/drawing/2014/main" val="1760680403"/>
                  </a:ext>
                </a:extLst>
              </a:tr>
            </a:tbl>
          </a:graphicData>
        </a:graphic>
      </p:graphicFrame>
    </p:spTree>
    <p:extLst>
      <p:ext uri="{BB962C8B-B14F-4D97-AF65-F5344CB8AC3E}">
        <p14:creationId xmlns:p14="http://schemas.microsoft.com/office/powerpoint/2010/main" val="33040358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38000">
              <a:srgbClr val="00B0F0"/>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0145" t="1353" r="11353" b="1448"/>
          <a:stretch/>
        </p:blipFill>
        <p:spPr>
          <a:xfrm>
            <a:off x="1722782" y="92765"/>
            <a:ext cx="8613913" cy="6665844"/>
          </a:xfrm>
          <a:prstGeom prst="rect">
            <a:avLst/>
          </a:prstGeom>
        </p:spPr>
      </p:pic>
    </p:spTree>
    <p:extLst>
      <p:ext uri="{BB962C8B-B14F-4D97-AF65-F5344CB8AC3E}">
        <p14:creationId xmlns:p14="http://schemas.microsoft.com/office/powerpoint/2010/main" val="592912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38000">
              <a:srgbClr val="00B0F0"/>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10144" t="1739" r="11232" b="2416"/>
          <a:stretch/>
        </p:blipFill>
        <p:spPr>
          <a:xfrm>
            <a:off x="1722782" y="119270"/>
            <a:ext cx="8627165" cy="6573078"/>
          </a:xfrm>
          <a:prstGeom prst="rect">
            <a:avLst/>
          </a:prstGeom>
        </p:spPr>
      </p:pic>
    </p:spTree>
    <p:extLst>
      <p:ext uri="{BB962C8B-B14F-4D97-AF65-F5344CB8AC3E}">
        <p14:creationId xmlns:p14="http://schemas.microsoft.com/office/powerpoint/2010/main" val="6855835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38000">
              <a:srgbClr val="00B0F0"/>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9903" t="1353" r="11232" b="1255"/>
          <a:stretch/>
        </p:blipFill>
        <p:spPr>
          <a:xfrm>
            <a:off x="1683026" y="178903"/>
            <a:ext cx="8653670" cy="6679097"/>
          </a:xfrm>
          <a:prstGeom prst="rect">
            <a:avLst/>
          </a:prstGeom>
        </p:spPr>
      </p:pic>
    </p:spTree>
    <p:extLst>
      <p:ext uri="{BB962C8B-B14F-4D97-AF65-F5344CB8AC3E}">
        <p14:creationId xmlns:p14="http://schemas.microsoft.com/office/powerpoint/2010/main" val="7725066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B3B3D-C869-5C4B-8621-76FA94370512}"/>
              </a:ext>
            </a:extLst>
          </p:cNvPr>
          <p:cNvSpPr>
            <a:spLocks noGrp="1"/>
          </p:cNvSpPr>
          <p:nvPr>
            <p:ph type="title"/>
          </p:nvPr>
        </p:nvSpPr>
        <p:spPr>
          <a:xfrm>
            <a:off x="998838" y="2898260"/>
            <a:ext cx="10515600" cy="1325563"/>
          </a:xfrm>
        </p:spPr>
        <p:txBody>
          <a:bodyPr/>
          <a:lstStyle/>
          <a:p>
            <a:r>
              <a:rPr lang="es-MX" dirty="0"/>
              <a:t>Producto 13. Pasos para hacer una infografia</a:t>
            </a:r>
          </a:p>
        </p:txBody>
      </p:sp>
    </p:spTree>
    <p:extLst>
      <p:ext uri="{BB962C8B-B14F-4D97-AF65-F5344CB8AC3E}">
        <p14:creationId xmlns:p14="http://schemas.microsoft.com/office/powerpoint/2010/main" val="2808664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38C7-CA0C-F442-9590-4A1F08A305E2}"/>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83BF6BF5-2C2F-724E-BBA6-433BC06F92D5}"/>
              </a:ext>
            </a:extLst>
          </p:cNvPr>
          <p:cNvSpPr>
            <a:spLocks noGrp="1"/>
          </p:cNvSpPr>
          <p:nvPr>
            <p:ph idx="1"/>
          </p:nvPr>
        </p:nvSpPr>
        <p:spPr/>
        <p:txBody>
          <a:bodyPr>
            <a:normAutofit fontScale="92500" lnSpcReduction="10000"/>
          </a:bodyPr>
          <a:lstStyle/>
          <a:p>
            <a:r>
              <a:rPr lang="es-MX" sz="1800" dirty="0"/>
              <a:t>1. Elija el tema de la infografía</a:t>
            </a:r>
          </a:p>
          <a:p>
            <a:pPr marL="0" indent="0">
              <a:buNone/>
            </a:pPr>
            <a:r>
              <a:rPr lang="es-MX" sz="1800" dirty="0"/>
              <a:t>El primer paso para hacer una  infografía es elegir el tema de la infografía. Algunos ejemplos generales de temas para hacer infografías son:</a:t>
            </a:r>
          </a:p>
          <a:p>
            <a:r>
              <a:rPr lang="es-MX" sz="1800" dirty="0"/>
              <a:t>La explicación de un concepto</a:t>
            </a:r>
          </a:p>
          <a:p>
            <a:r>
              <a:rPr lang="es-MX" sz="1800" dirty="0"/>
              <a:t>La explicación de una tecnología</a:t>
            </a:r>
          </a:p>
          <a:p>
            <a:r>
              <a:rPr lang="es-MX" sz="1800" dirty="0"/>
              <a:t>Datos estadísticos</a:t>
            </a:r>
          </a:p>
          <a:p>
            <a:r>
              <a:rPr lang="es-MX" sz="1800" dirty="0"/>
              <a:t>Resumen de un documento</a:t>
            </a:r>
          </a:p>
          <a:p>
            <a:pPr marL="0" indent="0">
              <a:buNone/>
            </a:pPr>
            <a:r>
              <a:rPr lang="es-MX" dirty="0"/>
              <a:t>2. </a:t>
            </a:r>
            <a:r>
              <a:rPr lang="es-MX" sz="1500" dirty="0"/>
              <a:t>Identifique las fuentes de información para la infografía</a:t>
            </a:r>
          </a:p>
          <a:p>
            <a:r>
              <a:rPr lang="es-MX" sz="1500" dirty="0"/>
              <a:t>Se debe realizar un proceso de recolección de datos del tema a abordar. Es muy importante ir registrando las fuentes de información ya que son un elemento importante en la infografía.</a:t>
            </a:r>
          </a:p>
          <a:p>
            <a:r>
              <a:rPr lang="es-MX" sz="1500" dirty="0"/>
              <a:t>Algunas fuentes de información a tener en cuenta son: Google, blogs, Youtube, Slideshare, Twitter, Wikipedia,, periódicos electrónicos, sitios especializados, etc.</a:t>
            </a:r>
          </a:p>
          <a:p>
            <a:pPr marL="0" indent="0">
              <a:buNone/>
            </a:pPr>
            <a:br>
              <a:rPr lang="es-MX" dirty="0"/>
            </a:br>
            <a:endParaRPr lang="es-MX" dirty="0"/>
          </a:p>
        </p:txBody>
      </p:sp>
    </p:spTree>
    <p:extLst>
      <p:ext uri="{BB962C8B-B14F-4D97-AF65-F5344CB8AC3E}">
        <p14:creationId xmlns:p14="http://schemas.microsoft.com/office/powerpoint/2010/main" val="4920128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AD8DA1-3C17-A046-A5E0-B8C3681C908F}"/>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44EA8916-9FAB-F741-B213-9CCEDD57F875}"/>
              </a:ext>
            </a:extLst>
          </p:cNvPr>
          <p:cNvSpPr>
            <a:spLocks noGrp="1"/>
          </p:cNvSpPr>
          <p:nvPr>
            <p:ph idx="1"/>
          </p:nvPr>
        </p:nvSpPr>
        <p:spPr/>
        <p:txBody>
          <a:bodyPr>
            <a:normAutofit/>
          </a:bodyPr>
          <a:lstStyle/>
          <a:p>
            <a:pPr marL="0" indent="0">
              <a:buNone/>
            </a:pPr>
            <a:r>
              <a:rPr lang="es-MX" sz="1600" dirty="0"/>
              <a:t>3. Organice las ideas</a:t>
            </a:r>
          </a:p>
          <a:p>
            <a:r>
              <a:rPr lang="es-MX" sz="1600" dirty="0"/>
              <a:t>Es importante organizar la información recopilada agruparla por tema y subtemas, para esto puede ser útil un programa de mapa conceptual.</a:t>
            </a:r>
          </a:p>
          <a:p>
            <a:r>
              <a:rPr lang="es-MX" sz="1600" dirty="0"/>
              <a:t>Se deben descartar los aspectos que sean poco relevantes o poco interesantes, esto evitará que nos ahoguemos en el mar de información recopilada en el punto anterior.</a:t>
            </a:r>
          </a:p>
          <a:p>
            <a:pPr marL="0" indent="0">
              <a:buNone/>
            </a:pPr>
            <a:r>
              <a:rPr lang="es-MX" sz="1400" dirty="0"/>
              <a:t>5. Diseñe la infografía</a:t>
            </a:r>
          </a:p>
          <a:p>
            <a:r>
              <a:rPr lang="es-MX" sz="1400" dirty="0"/>
              <a:t>En el diseño se debe tener en cuenta:</a:t>
            </a:r>
          </a:p>
          <a:p>
            <a:r>
              <a:rPr lang="es-MX" sz="1400" b="1" dirty="0"/>
              <a:t>Estilo original</a:t>
            </a:r>
            <a:r>
              <a:rPr lang="es-MX" sz="1400" dirty="0"/>
              <a:t>: Se debe evitar copiar conceptos gráficos de otras infografías.</a:t>
            </a:r>
          </a:p>
          <a:p>
            <a:r>
              <a:rPr lang="es-MX" sz="1400" b="1" dirty="0"/>
              <a:t>Integración</a:t>
            </a:r>
            <a:r>
              <a:rPr lang="es-MX" sz="1400" dirty="0"/>
              <a:t>: Una infografía debe ser rica gráficamente evitando diseñarla con mucho texto.</a:t>
            </a:r>
          </a:p>
          <a:p>
            <a:r>
              <a:rPr lang="es-MX" sz="1400" b="1" dirty="0"/>
              <a:t>Color</a:t>
            </a:r>
            <a:r>
              <a:rPr lang="es-MX" sz="1400" dirty="0"/>
              <a:t>: Se deben usar colores con buen contraste para facilitar la lectura. Una excelente herramienta que facilita la selección de colores es </a:t>
            </a:r>
            <a:r>
              <a:rPr lang="es-MX" sz="1400" dirty="0">
                <a:hlinkClick r:id="rId2"/>
              </a:rPr>
              <a:t>color.adobe.com</a:t>
            </a:r>
            <a:endParaRPr lang="es-MX" sz="1400" dirty="0"/>
          </a:p>
          <a:p>
            <a:r>
              <a:rPr lang="es-MX" sz="1400" b="1" dirty="0"/>
              <a:t>Fuentes</a:t>
            </a:r>
            <a:r>
              <a:rPr lang="es-MX" sz="1400" dirty="0"/>
              <a:t>: Una infografía debe tener un uso creativo de fuentes y tamaños de letras. El sitio </a:t>
            </a:r>
            <a:r>
              <a:rPr lang="es-MX" sz="1400" dirty="0">
                <a:hlinkClick r:id="rId3"/>
              </a:rPr>
              <a:t>Dafont.com</a:t>
            </a:r>
            <a:r>
              <a:rPr lang="es-MX" sz="1400" dirty="0"/>
              <a:t> contiene una amplia variedad de fuentes que pueden tomarse como guía.</a:t>
            </a:r>
          </a:p>
          <a:p>
            <a:r>
              <a:rPr lang="es-MX" sz="1400" b="1" dirty="0"/>
              <a:t>Íconos</a:t>
            </a:r>
            <a:r>
              <a:rPr lang="es-MX" sz="1400" dirty="0"/>
              <a:t>: Una infografía debe contener imágenes simples (íconos) para poder comunicar de manera adecuada.</a:t>
            </a:r>
          </a:p>
          <a:p>
            <a:endParaRPr lang="es-MX" dirty="0"/>
          </a:p>
          <a:p>
            <a:endParaRPr lang="es-MX" dirty="0"/>
          </a:p>
        </p:txBody>
      </p:sp>
    </p:spTree>
    <p:extLst>
      <p:ext uri="{BB962C8B-B14F-4D97-AF65-F5344CB8AC3E}">
        <p14:creationId xmlns:p14="http://schemas.microsoft.com/office/powerpoint/2010/main" val="2836074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E6CF02-0AF4-8741-9838-B9B064A27520}"/>
              </a:ext>
            </a:extLst>
          </p:cNvPr>
          <p:cNvSpPr>
            <a:spLocks noGrp="1"/>
          </p:cNvSpPr>
          <p:nvPr>
            <p:ph type="ctrTitle"/>
          </p:nvPr>
        </p:nvSpPr>
        <p:spPr/>
        <p:txBody>
          <a:bodyPr/>
          <a:lstStyle/>
          <a:p>
            <a:r>
              <a:rPr lang="es-MX" dirty="0"/>
              <a:t>Producto 14 infografia</a:t>
            </a:r>
          </a:p>
        </p:txBody>
      </p:sp>
      <p:sp>
        <p:nvSpPr>
          <p:cNvPr id="3" name="Subtítulo 2">
            <a:extLst>
              <a:ext uri="{FF2B5EF4-FFF2-40B4-BE49-F238E27FC236}">
                <a16:creationId xmlns:a16="http://schemas.microsoft.com/office/drawing/2014/main" id="{FCBF6478-7D5D-5D42-B2BA-7A939E546830}"/>
              </a:ext>
            </a:extLst>
          </p:cNvPr>
          <p:cNvSpPr>
            <a:spLocks noGrp="1"/>
          </p:cNvSpPr>
          <p:nvPr>
            <p:ph type="subTitle" idx="1"/>
          </p:nvPr>
        </p:nvSpPr>
        <p:spPr/>
        <p:txBody>
          <a:bodyPr/>
          <a:lstStyle/>
          <a:p>
            <a:endParaRPr lang="es-MX"/>
          </a:p>
        </p:txBody>
      </p:sp>
    </p:spTree>
    <p:extLst>
      <p:ext uri="{BB962C8B-B14F-4D97-AF65-F5344CB8AC3E}">
        <p14:creationId xmlns:p14="http://schemas.microsoft.com/office/powerpoint/2010/main" val="25964102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65C063-382D-5B46-9F14-A47BCEB05EF0}"/>
              </a:ext>
            </a:extLst>
          </p:cNvPr>
          <p:cNvSpPr>
            <a:spLocks noGrp="1"/>
          </p:cNvSpPr>
          <p:nvPr>
            <p:ph type="title"/>
          </p:nvPr>
        </p:nvSpPr>
        <p:spPr/>
        <p:txBody>
          <a:bodyPr/>
          <a:lstStyle/>
          <a:p>
            <a:endParaRPr lang="es-MX"/>
          </a:p>
        </p:txBody>
      </p:sp>
      <p:pic>
        <p:nvPicPr>
          <p:cNvPr id="5" name="Marcador de contenido 4">
            <a:extLst>
              <a:ext uri="{FF2B5EF4-FFF2-40B4-BE49-F238E27FC236}">
                <a16:creationId xmlns:a16="http://schemas.microsoft.com/office/drawing/2014/main" id="{A7B6FCE3-EB1B-B84E-8996-76FEFB9269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3672445" y="-2206769"/>
            <a:ext cx="4568204" cy="11264066"/>
          </a:xfrm>
        </p:spPr>
      </p:pic>
    </p:spTree>
    <p:extLst>
      <p:ext uri="{BB962C8B-B14F-4D97-AF65-F5344CB8AC3E}">
        <p14:creationId xmlns:p14="http://schemas.microsoft.com/office/powerpoint/2010/main" val="6748518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5B9B86-33AF-B64A-B906-E74140FAD6E9}"/>
              </a:ext>
            </a:extLst>
          </p:cNvPr>
          <p:cNvSpPr>
            <a:spLocks noGrp="1"/>
          </p:cNvSpPr>
          <p:nvPr>
            <p:ph type="title"/>
          </p:nvPr>
        </p:nvSpPr>
        <p:spPr>
          <a:xfrm>
            <a:off x="788773" y="2688195"/>
            <a:ext cx="10515600" cy="1325563"/>
          </a:xfrm>
        </p:spPr>
        <p:txBody>
          <a:bodyPr/>
          <a:lstStyle/>
          <a:p>
            <a:r>
              <a:rPr lang="es-MX" dirty="0"/>
              <a:t>Producto 15. Reflexiones </a:t>
            </a:r>
          </a:p>
        </p:txBody>
      </p:sp>
    </p:spTree>
    <p:extLst>
      <p:ext uri="{BB962C8B-B14F-4D97-AF65-F5344CB8AC3E}">
        <p14:creationId xmlns:p14="http://schemas.microsoft.com/office/powerpoint/2010/main" val="3929134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18B024-2A78-9B4E-AC0E-6F90F24CA7F2}"/>
              </a:ext>
            </a:extLst>
          </p:cNvPr>
          <p:cNvSpPr>
            <a:spLocks noGrp="1"/>
          </p:cNvSpPr>
          <p:nvPr>
            <p:ph type="title"/>
          </p:nvPr>
        </p:nvSpPr>
        <p:spPr/>
        <p:txBody>
          <a:bodyPr/>
          <a:lstStyle/>
          <a:p>
            <a:r>
              <a:rPr lang="es-MX" dirty="0"/>
              <a:t>Reflexión. José Manuel Herrera Amarillas</a:t>
            </a:r>
          </a:p>
        </p:txBody>
      </p:sp>
      <p:sp>
        <p:nvSpPr>
          <p:cNvPr id="3" name="Marcador de contenido 2">
            <a:extLst>
              <a:ext uri="{FF2B5EF4-FFF2-40B4-BE49-F238E27FC236}">
                <a16:creationId xmlns:a16="http://schemas.microsoft.com/office/drawing/2014/main" id="{77CE3A1A-9551-5F4D-9DFB-22F6D013793A}"/>
              </a:ext>
            </a:extLst>
          </p:cNvPr>
          <p:cNvSpPr>
            <a:spLocks noGrp="1"/>
          </p:cNvSpPr>
          <p:nvPr>
            <p:ph idx="1"/>
          </p:nvPr>
        </p:nvSpPr>
        <p:spPr/>
        <p:txBody>
          <a:bodyPr/>
          <a:lstStyle/>
          <a:p>
            <a:r>
              <a:rPr lang="es-MX" dirty="0"/>
              <a:t>Considero, el proyecto de conexiones una idea buena, que ha sido mal implementada, ha sido un proyecto engorroso complicado de llevar, con muchos requisitos que considero innecesarios para poder llevar a cabo o realizar el proyecto, en lo académico considero servirá para reforzar actividades y proyectos que ya realizó con otras asignaturas.</a:t>
            </a:r>
          </a:p>
          <a:p>
            <a:r>
              <a:rPr lang="es-MX"/>
              <a:t>Creo que el trabajo pudo haberse realizado en menos tiempo, quizá mas sesiones y mayor organización y gestión del calendario. </a:t>
            </a:r>
          </a:p>
        </p:txBody>
      </p:sp>
    </p:spTree>
    <p:extLst>
      <p:ext uri="{BB962C8B-B14F-4D97-AF65-F5344CB8AC3E}">
        <p14:creationId xmlns:p14="http://schemas.microsoft.com/office/powerpoint/2010/main" val="2566547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48"/>
            <a:ext cx="12192000" cy="6910547"/>
          </a:xfrm>
          <a:prstGeom prst="rect">
            <a:avLst/>
          </a:prstGeom>
        </p:spPr>
      </p:pic>
      <p:graphicFrame>
        <p:nvGraphicFramePr>
          <p:cNvPr id="2" name="Marcador de contenido 1"/>
          <p:cNvGraphicFramePr>
            <a:graphicFrameLocks noGrp="1"/>
          </p:cNvGraphicFramePr>
          <p:nvPr>
            <p:ph idx="1"/>
            <p:extLst>
              <p:ext uri="{D42A27DB-BD31-4B8C-83A1-F6EECF244321}">
                <p14:modId xmlns:p14="http://schemas.microsoft.com/office/powerpoint/2010/main" val="3709615234"/>
              </p:ext>
            </p:extLst>
          </p:nvPr>
        </p:nvGraphicFramePr>
        <p:xfrm>
          <a:off x="419725" y="314793"/>
          <a:ext cx="11572406" cy="6322499"/>
        </p:xfrm>
        <a:graphic>
          <a:graphicData uri="http://schemas.openxmlformats.org/drawingml/2006/table">
            <a:tbl>
              <a:tblPr>
                <a:tableStyleId>{5C22544A-7EE6-4342-B048-85BDC9FD1C3A}</a:tableStyleId>
              </a:tblPr>
              <a:tblGrid>
                <a:gridCol w="1762260">
                  <a:extLst>
                    <a:ext uri="{9D8B030D-6E8A-4147-A177-3AD203B41FA5}">
                      <a16:colId xmlns:a16="http://schemas.microsoft.com/office/drawing/2014/main" val="3530693889"/>
                    </a:ext>
                  </a:extLst>
                </a:gridCol>
                <a:gridCol w="9810146">
                  <a:extLst>
                    <a:ext uri="{9D8B030D-6E8A-4147-A177-3AD203B41FA5}">
                      <a16:colId xmlns:a16="http://schemas.microsoft.com/office/drawing/2014/main" val="3408918948"/>
                    </a:ext>
                  </a:extLst>
                </a:gridCol>
              </a:tblGrid>
              <a:tr h="1556495">
                <a:tc>
                  <a:txBody>
                    <a:bodyPr/>
                    <a:lstStyle/>
                    <a:p>
                      <a:pPr>
                        <a:lnSpc>
                          <a:spcPct val="115000"/>
                        </a:lnSpc>
                        <a:spcAft>
                          <a:spcPts val="0"/>
                        </a:spcAft>
                      </a:pPr>
                      <a:r>
                        <a:rPr lang="es-MX" sz="1050" b="1">
                          <a:effectLst/>
                          <a:latin typeface="Century Gothic" panose="020B0502020202020204" pitchFamily="34" charset="0"/>
                        </a:rPr>
                        <a:t>4. ¿Cómo motivar </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    a los alumnos</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    para el trabajo </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interdisciplinario?</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 </a:t>
                      </a:r>
                      <a:endParaRPr lang="es-MX" sz="1200" b="1">
                        <a:solidFill>
                          <a:srgbClr val="000000"/>
                        </a:solidFill>
                        <a:effectLst/>
                        <a:latin typeface="Century Gothic" panose="020B0502020202020204" pitchFamily="34" charset="0"/>
                        <a:ea typeface="Arial" panose="020B0604020202020204" pitchFamily="34" charset="0"/>
                      </a:endParaRPr>
                    </a:p>
                  </a:txBody>
                  <a:tcPr marL="62627" marR="62627" marT="62627" marB="62627" anchor="ctr">
                    <a:noFill/>
                  </a:tcPr>
                </a:tc>
                <a:tc>
                  <a:txBody>
                    <a:bodyPr/>
                    <a:lstStyle/>
                    <a:p>
                      <a:pPr algn="just">
                        <a:lnSpc>
                          <a:spcPct val="115000"/>
                        </a:lnSpc>
                        <a:spcAft>
                          <a:spcPts val="0"/>
                        </a:spcAft>
                      </a:pPr>
                      <a:r>
                        <a:rPr lang="es-MX" sz="1200" b="1">
                          <a:effectLst/>
                          <a:latin typeface="Century Gothic" panose="020B0502020202020204" pitchFamily="34" charset="0"/>
                        </a:rPr>
                        <a:t>Que el trabajo interdisciplinario de los docentes sea ejemplo para los estudiantes, vincular los planteamientos teóricos de las materias con la práctica permitiendo que los estudiantes observen la funcionalidad de lo aprendido. Mediante problemas contextualizados, en temáticas que sean de interés del alumno, que se relacionen con su experiencia y con su entorno; fomentar la confianza del estudiante de tal manera que se perciba capaz y se traduzca en mejorar la autoestima y que se demuestra que el trabajo colectivo interdisciplinario produce resultados multiplicadores. Dar reconocimiento por el trabajo que hacen.</a:t>
                      </a:r>
                      <a:endParaRPr lang="es-MX" sz="1600" b="1">
                        <a:solidFill>
                          <a:srgbClr val="000000"/>
                        </a:solidFill>
                        <a:effectLst/>
                        <a:latin typeface="Century Gothic" panose="020B0502020202020204" pitchFamily="34" charset="0"/>
                        <a:ea typeface="Arial" panose="020B0604020202020204" pitchFamily="34" charset="0"/>
                      </a:endParaRPr>
                    </a:p>
                  </a:txBody>
                  <a:tcPr marL="62627" marR="62627" marT="62627" marB="62627" anchor="ctr">
                    <a:noFill/>
                  </a:tcPr>
                </a:tc>
                <a:extLst>
                  <a:ext uri="{0D108BD9-81ED-4DB2-BD59-A6C34878D82A}">
                    <a16:rowId xmlns:a16="http://schemas.microsoft.com/office/drawing/2014/main" val="2322204423"/>
                  </a:ext>
                </a:extLst>
              </a:tr>
              <a:tr h="2501074">
                <a:tc>
                  <a:txBody>
                    <a:bodyPr/>
                    <a:lstStyle/>
                    <a:p>
                      <a:pPr>
                        <a:lnSpc>
                          <a:spcPct val="115000"/>
                        </a:lnSpc>
                        <a:spcAft>
                          <a:spcPts val="0"/>
                        </a:spcAft>
                      </a:pPr>
                      <a:r>
                        <a:rPr lang="es-MX" sz="1050" b="1">
                          <a:effectLst/>
                          <a:latin typeface="Century Gothic" panose="020B0502020202020204" pitchFamily="34" charset="0"/>
                        </a:rPr>
                        <a:t>5. ¿Cuáles son los</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    prerrequisitos </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    materiales,</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   organizacionales </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   y personales </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   para la</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   planeación del </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trabajo           interdisciplinario?</a:t>
                      </a:r>
                      <a:endParaRPr lang="es-MX" sz="1200" b="1">
                        <a:solidFill>
                          <a:srgbClr val="000000"/>
                        </a:solidFill>
                        <a:effectLst/>
                        <a:latin typeface="Century Gothic" panose="020B0502020202020204" pitchFamily="34" charset="0"/>
                        <a:ea typeface="Arial" panose="020B0604020202020204" pitchFamily="34" charset="0"/>
                      </a:endParaRPr>
                    </a:p>
                  </a:txBody>
                  <a:tcPr marL="62627" marR="62627" marT="62627" marB="62627" anchor="ctr">
                    <a:noFill/>
                  </a:tcPr>
                </a:tc>
                <a:tc>
                  <a:txBody>
                    <a:bodyPr/>
                    <a:lstStyle/>
                    <a:p>
                      <a:pPr algn="just">
                        <a:lnSpc>
                          <a:spcPct val="115000"/>
                        </a:lnSpc>
                        <a:spcAft>
                          <a:spcPts val="0"/>
                        </a:spcAft>
                      </a:pPr>
                      <a:r>
                        <a:rPr lang="es-MX" sz="1200" b="1">
                          <a:effectLst/>
                          <a:latin typeface="Century Gothic" panose="020B0502020202020204" pitchFamily="34" charset="0"/>
                        </a:rPr>
                        <a:t>Fortalecer la comunicación constante sin discriminación siendo plural y democrático, convencimiento del docente acerca del valor de la interdisciplinariedad con material actualizado y autentico, actitud profesional docente, dominio de la materia, propicio de la motivación  intrínseca y extrínseca del alumnado, currículo diseñado y organizado, tener localizado y definir la manera en las que van a estar vinculadas las áreas de conocimiento, instalaciones propicias, espacios equipados con tecnología de vanguardia, disposición y convicción para el trabajo  y programas de estudios interrelacionados para el trabajo institucional adecuado, los participantes deben estar abiertos a opiniones y criticas constructivas, establecer los objetivos, lineamientos y metodología de trabajo, así como un cronograma de actividades.Tener un marco conceptual sobre la interdisciplinariedad, actitud propositiva, abierta al cambio constante con visión de futuro. Utilizar escalas estimativas de evaluación.</a:t>
                      </a:r>
                      <a:endParaRPr lang="es-MX" sz="1600" b="1">
                        <a:solidFill>
                          <a:srgbClr val="000000"/>
                        </a:solidFill>
                        <a:effectLst/>
                        <a:latin typeface="Century Gothic" panose="020B0502020202020204" pitchFamily="34" charset="0"/>
                        <a:ea typeface="Arial" panose="020B0604020202020204" pitchFamily="34" charset="0"/>
                      </a:endParaRPr>
                    </a:p>
                  </a:txBody>
                  <a:tcPr marL="62627" marR="62627" marT="62627" marB="62627" anchor="ctr">
                    <a:noFill/>
                  </a:tcPr>
                </a:tc>
                <a:extLst>
                  <a:ext uri="{0D108BD9-81ED-4DB2-BD59-A6C34878D82A}">
                    <a16:rowId xmlns:a16="http://schemas.microsoft.com/office/drawing/2014/main" val="3490604562"/>
                  </a:ext>
                </a:extLst>
              </a:tr>
              <a:tr h="2264930">
                <a:tc>
                  <a:txBody>
                    <a:bodyPr/>
                    <a:lstStyle/>
                    <a:p>
                      <a:pPr>
                        <a:lnSpc>
                          <a:spcPct val="115000"/>
                        </a:lnSpc>
                        <a:spcAft>
                          <a:spcPts val="0"/>
                        </a:spcAft>
                      </a:pPr>
                      <a:r>
                        <a:rPr lang="es-MX" sz="1050" b="1">
                          <a:effectLst/>
                          <a:latin typeface="Century Gothic" panose="020B0502020202020204" pitchFamily="34" charset="0"/>
                        </a:rPr>
                        <a:t>6. ¿Qué papel </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     juega la </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     planeación en</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     el trabajo</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     interdisciplinario</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     y qué </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     características</a:t>
                      </a:r>
                      <a:endParaRPr lang="es-MX" sz="1200" b="1">
                        <a:effectLst/>
                        <a:latin typeface="Century Gothic" panose="020B0502020202020204" pitchFamily="34" charset="0"/>
                      </a:endParaRPr>
                    </a:p>
                    <a:p>
                      <a:pPr>
                        <a:lnSpc>
                          <a:spcPct val="115000"/>
                        </a:lnSpc>
                        <a:spcAft>
                          <a:spcPts val="0"/>
                        </a:spcAft>
                      </a:pPr>
                      <a:r>
                        <a:rPr lang="es-MX" sz="1050" b="1">
                          <a:effectLst/>
                          <a:latin typeface="Century Gothic" panose="020B0502020202020204" pitchFamily="34" charset="0"/>
                        </a:rPr>
                        <a:t>debe tener? </a:t>
                      </a:r>
                      <a:endParaRPr lang="es-MX" sz="1200" b="1">
                        <a:solidFill>
                          <a:srgbClr val="000000"/>
                        </a:solidFill>
                        <a:effectLst/>
                        <a:latin typeface="Century Gothic" panose="020B0502020202020204" pitchFamily="34" charset="0"/>
                        <a:ea typeface="Arial" panose="020B0604020202020204" pitchFamily="34" charset="0"/>
                      </a:endParaRPr>
                    </a:p>
                  </a:txBody>
                  <a:tcPr marL="62627" marR="62627" marT="62627" marB="62627" anchor="ctr">
                    <a:noFill/>
                  </a:tcPr>
                </a:tc>
                <a:tc>
                  <a:txBody>
                    <a:bodyPr/>
                    <a:lstStyle/>
                    <a:p>
                      <a:pPr algn="just">
                        <a:lnSpc>
                          <a:spcPct val="115000"/>
                        </a:lnSpc>
                        <a:spcAft>
                          <a:spcPts val="0"/>
                        </a:spcAft>
                      </a:pPr>
                      <a:r>
                        <a:rPr lang="es-MX" sz="1200" b="1" dirty="0">
                          <a:effectLst/>
                          <a:latin typeface="Century Gothic" panose="020B0502020202020204" pitchFamily="34" charset="0"/>
                        </a:rPr>
                        <a:t>Es básica, ya que es el punto de partida para lograr un verdadero trabajo interdisciplinario con alcances a corto, mediano y largo plazo, representa la columna vertebral. Promueve aprendizajes basados en la realidad, establece</a:t>
                      </a:r>
                      <a:r>
                        <a:rPr lang="es-MX" sz="1200" b="1" baseline="0" dirty="0">
                          <a:effectLst/>
                          <a:latin typeface="Century Gothic" panose="020B0502020202020204" pitchFamily="34" charset="0"/>
                        </a:rPr>
                        <a:t> </a:t>
                      </a:r>
                      <a:r>
                        <a:rPr lang="es-MX" sz="1200" b="1" dirty="0">
                          <a:effectLst/>
                          <a:latin typeface="Century Gothic" panose="020B0502020202020204" pitchFamily="34" charset="0"/>
                        </a:rPr>
                        <a:t>lineamientos y metodologías de trabajo, define contenidos y objetivos claros, establece un cronograma con alcances realistas, permite delegar responsabilidades y asumir compromisos. Sin planeación no hay concreción</a:t>
                      </a:r>
                      <a:endParaRPr lang="es-MX" sz="1600" b="1" dirty="0">
                        <a:solidFill>
                          <a:srgbClr val="000000"/>
                        </a:solidFill>
                        <a:effectLst/>
                        <a:latin typeface="Century Gothic" panose="020B0502020202020204" pitchFamily="34" charset="0"/>
                        <a:ea typeface="Arial" panose="020B0604020202020204" pitchFamily="34" charset="0"/>
                      </a:endParaRPr>
                    </a:p>
                  </a:txBody>
                  <a:tcPr marL="62627" marR="62627" marT="62627" marB="62627" anchor="ctr">
                    <a:noFill/>
                  </a:tcPr>
                </a:tc>
                <a:extLst>
                  <a:ext uri="{0D108BD9-81ED-4DB2-BD59-A6C34878D82A}">
                    <a16:rowId xmlns:a16="http://schemas.microsoft.com/office/drawing/2014/main" val="2356826662"/>
                  </a:ext>
                </a:extLst>
              </a:tr>
            </a:tbl>
          </a:graphicData>
        </a:graphic>
      </p:graphicFrame>
    </p:spTree>
    <p:extLst>
      <p:ext uri="{BB962C8B-B14F-4D97-AF65-F5344CB8AC3E}">
        <p14:creationId xmlns:p14="http://schemas.microsoft.com/office/powerpoint/2010/main" val="31375604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t>Reflexión. </a:t>
            </a:r>
            <a:br>
              <a:rPr lang="es-MX" dirty="0"/>
            </a:br>
            <a:br>
              <a:rPr lang="es-MX" dirty="0"/>
            </a:br>
            <a:r>
              <a:rPr lang="es-MX" sz="2800" dirty="0"/>
              <a:t>Ramírez Solís, Mónica Beatriz.</a:t>
            </a:r>
          </a:p>
        </p:txBody>
      </p:sp>
      <p:sp>
        <p:nvSpPr>
          <p:cNvPr id="3" name="Marcador de contenido 2"/>
          <p:cNvSpPr>
            <a:spLocks noGrp="1"/>
          </p:cNvSpPr>
          <p:nvPr>
            <p:ph idx="1"/>
          </p:nvPr>
        </p:nvSpPr>
        <p:spPr>
          <a:xfrm>
            <a:off x="1141412" y="2249486"/>
            <a:ext cx="9905999" cy="4061161"/>
          </a:xfrm>
        </p:spPr>
        <p:txBody>
          <a:bodyPr>
            <a:normAutofit fontScale="92500" lnSpcReduction="20000"/>
          </a:bodyPr>
          <a:lstStyle/>
          <a:p>
            <a:pPr algn="just"/>
            <a:r>
              <a:rPr lang="es-MX" dirty="0"/>
              <a:t>El paradigma epistemológico occidental entró en crisis hace mas de 50 años, pero en las últimos años ha cobrado mayor fuerza la idea de un pluralismo epistemológico, que implica la interdisciplinariedad para la mejor y mayor comprensión de nuestra realidad natural, social, cultural, política, etc.</a:t>
            </a:r>
          </a:p>
          <a:p>
            <a:pPr algn="just"/>
            <a:r>
              <a:rPr lang="es-MX" dirty="0"/>
              <a:t>El proyecto conexiones nos permite implementar estrategias interdisciplinarias en el ámbito de la enseñanza media superior para lograr aprendizajes de mayor complejidad y completud en los estudiantes.</a:t>
            </a:r>
          </a:p>
          <a:p>
            <a:pPr algn="just"/>
            <a:r>
              <a:rPr lang="es-MX" dirty="0"/>
              <a:t>Que los estudiantes logren captar cómo se conectan y interrelacionan distintos objeto de estudio o fenómenos les permite comprender mejor lo que pasa a su alrededor.</a:t>
            </a:r>
          </a:p>
        </p:txBody>
      </p:sp>
    </p:spTree>
    <p:extLst>
      <p:ext uri="{BB962C8B-B14F-4D97-AF65-F5344CB8AC3E}">
        <p14:creationId xmlns:p14="http://schemas.microsoft.com/office/powerpoint/2010/main" val="2076660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ítulo 2">
            <a:extLst>
              <a:ext uri="{FF2B5EF4-FFF2-40B4-BE49-F238E27FC236}">
                <a16:creationId xmlns:a16="http://schemas.microsoft.com/office/drawing/2014/main" id="{C9BE79D5-7480-49DC-B1D5-D2A1CA6EAE30}"/>
              </a:ext>
            </a:extLst>
          </p:cNvPr>
          <p:cNvSpPr txBox="1">
            <a:spLocks/>
          </p:cNvSpPr>
          <p:nvPr/>
        </p:nvSpPr>
        <p:spPr>
          <a:xfrm>
            <a:off x="804907" y="330021"/>
            <a:ext cx="10784581" cy="4794872"/>
          </a:xfrm>
          <a:prstGeom prst="rect">
            <a:avLst/>
          </a:prstGeom>
          <a:solidFill>
            <a:schemeClr val="accent2"/>
          </a:solidFill>
          <a:ln w="38100">
            <a:solidFill>
              <a:schemeClr val="tx1"/>
            </a:solidFill>
          </a:ln>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2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s-ES" sz="3000" b="1"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just"/>
            <a:r>
              <a:rPr lang="es-ES" sz="2400" b="1" dirty="0">
                <a:solidFill>
                  <a:schemeClr val="accent6">
                    <a:lumMod val="20000"/>
                    <a:lumOff val="80000"/>
                  </a:schemeClr>
                </a:solidFill>
                <a:latin typeface="+mj-lt"/>
                <a:ea typeface="Tahoma" panose="020B0604030504040204" pitchFamily="34" charset="0"/>
                <a:cs typeface="Tahoma" panose="020B0604030504040204" pitchFamily="34" charset="0"/>
              </a:rPr>
              <a:t>El objetivo del proyecto de conexiones que es el trabajo interdisciplinario me pareció muy interesante. Pude darme cuenta que el trabajo que venimos realizando en nuestra Institución no está muy alejado de dicho objetivo. Me sirvió de manera muy particular, para identificar y corregir los procesos dentro de las estrategias planteadas para mi asignatura sobre todo en aquellas que tienen relación con otras asignaturas.  La mayor dificultad que encontramos son los momentos  para la planeación, ya que tenemos diversas actividades y el tiempo para reunirnos se complicaba, pero gracias a las redes sociales pudimos compartir opiniones y trabajo y así sacar adelante el proyecto. Tengo que fortalecer precisamente el proceso tan importante de planeación, para poder dar mejores resultados y sobre todo que mis alumnos puedan apreciar con mayor claridad la importancia de </a:t>
            </a:r>
            <a:r>
              <a:rPr lang="es-ES" sz="2400" b="1" dirty="0" err="1">
                <a:solidFill>
                  <a:schemeClr val="accent6">
                    <a:lumMod val="20000"/>
                    <a:lumOff val="80000"/>
                  </a:schemeClr>
                </a:solidFill>
                <a:latin typeface="+mj-lt"/>
                <a:ea typeface="Tahoma" panose="020B0604030504040204" pitchFamily="34" charset="0"/>
                <a:cs typeface="Tahoma" panose="020B0604030504040204" pitchFamily="34" charset="0"/>
              </a:rPr>
              <a:t>mim</a:t>
            </a:r>
            <a:r>
              <a:rPr lang="es-ES" sz="2400" b="1" dirty="0">
                <a:solidFill>
                  <a:schemeClr val="accent6">
                    <a:lumMod val="20000"/>
                    <a:lumOff val="80000"/>
                  </a:schemeClr>
                </a:solidFill>
                <a:latin typeface="+mj-lt"/>
                <a:ea typeface="Tahoma" panose="020B0604030504040204" pitchFamily="34" charset="0"/>
                <a:cs typeface="Tahoma" panose="020B0604030504040204" pitchFamily="34" charset="0"/>
              </a:rPr>
              <a:t> asignatura tanto en la vida </a:t>
            </a:r>
            <a:r>
              <a:rPr lang="es-ES" sz="2400" b="1" dirty="0" err="1">
                <a:solidFill>
                  <a:schemeClr val="accent6">
                    <a:lumMod val="20000"/>
                    <a:lumOff val="80000"/>
                  </a:schemeClr>
                </a:solidFill>
                <a:latin typeface="+mj-lt"/>
                <a:ea typeface="Tahoma" panose="020B0604030504040204" pitchFamily="34" charset="0"/>
                <a:cs typeface="Tahoma" panose="020B0604030504040204" pitchFamily="34" charset="0"/>
              </a:rPr>
              <a:t>acadèmica</a:t>
            </a:r>
            <a:r>
              <a:rPr lang="es-ES" sz="2400" b="1" dirty="0">
                <a:solidFill>
                  <a:schemeClr val="accent6">
                    <a:lumMod val="20000"/>
                    <a:lumOff val="80000"/>
                  </a:schemeClr>
                </a:solidFill>
                <a:latin typeface="+mj-lt"/>
                <a:ea typeface="Tahoma" panose="020B0604030504040204" pitchFamily="34" charset="0"/>
                <a:cs typeface="Tahoma" panose="020B0604030504040204" pitchFamily="34" charset="0"/>
              </a:rPr>
              <a:t> mediante la interdisciplinariedad como en su vida personal.</a:t>
            </a:r>
          </a:p>
          <a:p>
            <a:pPr algn="just"/>
            <a:endParaRPr lang="es-ES" sz="2400" b="1" dirty="0">
              <a:solidFill>
                <a:schemeClr val="accent6">
                  <a:lumMod val="20000"/>
                  <a:lumOff val="80000"/>
                </a:schemeClr>
              </a:solidFill>
              <a:latin typeface="+mj-lt"/>
              <a:ea typeface="Tahoma" panose="020B0604030504040204" pitchFamily="34" charset="0"/>
              <a:cs typeface="Tahoma" panose="020B0604030504040204" pitchFamily="34" charset="0"/>
            </a:endParaRPr>
          </a:p>
        </p:txBody>
      </p:sp>
      <p:sp>
        <p:nvSpPr>
          <p:cNvPr id="3" name="Subtítulo 2">
            <a:extLst>
              <a:ext uri="{FF2B5EF4-FFF2-40B4-BE49-F238E27FC236}">
                <a16:creationId xmlns:a16="http://schemas.microsoft.com/office/drawing/2014/main" id="{49BB18AF-0A21-49A4-8A1C-4AEFF08034AC}"/>
              </a:ext>
            </a:extLst>
          </p:cNvPr>
          <p:cNvSpPr>
            <a:spLocks noGrp="1"/>
          </p:cNvSpPr>
          <p:nvPr>
            <p:ph type="body" idx="1"/>
          </p:nvPr>
        </p:nvSpPr>
        <p:spPr>
          <a:xfrm rot="20504080">
            <a:off x="7968586" y="4970579"/>
            <a:ext cx="4214442" cy="734760"/>
          </a:xfrm>
          <a:solidFill>
            <a:schemeClr val="accent1">
              <a:lumMod val="40000"/>
              <a:lumOff val="60000"/>
            </a:schemeClr>
          </a:solidFill>
          <a:ln w="38100">
            <a:solidFill>
              <a:schemeClr val="tx1"/>
            </a:solidFill>
          </a:ln>
        </p:spPr>
        <p:txBody>
          <a:bodyPr>
            <a:normAutofit fontScale="77500" lnSpcReduction="20000"/>
          </a:bodyPr>
          <a:lstStyle/>
          <a:p>
            <a:endParaRPr lang="es-ES" sz="3000" b="1"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r>
              <a:rPr lang="es-ES" sz="2600" b="1" dirty="0">
                <a:solidFill>
                  <a:schemeClr val="accent2">
                    <a:lumMod val="50000"/>
                  </a:schemeClr>
                </a:solidFill>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rPr>
              <a:t>Alma Susana Martínez Gómez</a:t>
            </a:r>
          </a:p>
        </p:txBody>
      </p:sp>
    </p:spTree>
    <p:extLst>
      <p:ext uri="{BB962C8B-B14F-4D97-AF65-F5344CB8AC3E}">
        <p14:creationId xmlns:p14="http://schemas.microsoft.com/office/powerpoint/2010/main" val="35117476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p:txBody>
          <a:bodyPr/>
          <a:lstStyle/>
          <a:p>
            <a:r>
              <a:rPr lang="es-MX" dirty="0">
                <a:solidFill>
                  <a:schemeClr val="bg2"/>
                </a:solidFill>
              </a:rPr>
              <a:t>           Contacto </a:t>
            </a:r>
          </a:p>
        </p:txBody>
      </p:sp>
      <p:sp>
        <p:nvSpPr>
          <p:cNvPr id="9" name="Marcador de contenido 8"/>
          <p:cNvSpPr>
            <a:spLocks noGrp="1"/>
          </p:cNvSpPr>
          <p:nvPr>
            <p:ph sz="half" idx="1"/>
          </p:nvPr>
        </p:nvSpPr>
        <p:spPr/>
        <p:txBody>
          <a:bodyPr/>
          <a:lstStyle/>
          <a:p>
            <a:r>
              <a:rPr lang="es-MX" dirty="0">
                <a:solidFill>
                  <a:schemeClr val="bg2"/>
                </a:solidFill>
              </a:rPr>
              <a:t>José Manuel Herrera Amarillas (coordinador)</a:t>
            </a:r>
          </a:p>
          <a:p>
            <a:r>
              <a:rPr lang="es-MX" dirty="0">
                <a:solidFill>
                  <a:schemeClr val="bg2"/>
                </a:solidFill>
              </a:rPr>
              <a:t>Email: </a:t>
            </a:r>
            <a:r>
              <a:rPr lang="es-MX" dirty="0">
                <a:solidFill>
                  <a:schemeClr val="bg2"/>
                </a:solidFill>
                <a:hlinkClick r:id="rId3"/>
              </a:rPr>
              <a:t>Jherrera@prepamorelos.edu.mx</a:t>
            </a:r>
            <a:endParaRPr lang="es-MX" dirty="0">
              <a:solidFill>
                <a:schemeClr val="bg2"/>
              </a:solidFill>
            </a:endParaRPr>
          </a:p>
          <a:p>
            <a:r>
              <a:rPr lang="es-MX" dirty="0">
                <a:solidFill>
                  <a:schemeClr val="bg2"/>
                </a:solidFill>
              </a:rPr>
              <a:t>Celular:6121680750</a:t>
            </a:r>
          </a:p>
        </p:txBody>
      </p:sp>
      <p:pic>
        <p:nvPicPr>
          <p:cNvPr id="10" name="Marcador de contenido 3"/>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b="1745"/>
          <a:stretch/>
        </p:blipFill>
        <p:spPr>
          <a:xfrm>
            <a:off x="7748218" y="365125"/>
            <a:ext cx="3605582" cy="6298020"/>
          </a:xfrm>
        </p:spPr>
      </p:pic>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53" y="230188"/>
            <a:ext cx="1824349" cy="1323750"/>
          </a:xfrm>
          <a:prstGeom prst="rect">
            <a:avLst/>
          </a:prstGeom>
        </p:spPr>
      </p:pic>
    </p:spTree>
    <p:extLst>
      <p:ext uri="{BB962C8B-B14F-4D97-AF65-F5344CB8AC3E}">
        <p14:creationId xmlns:p14="http://schemas.microsoft.com/office/powerpoint/2010/main" val="11547840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48"/>
            <a:ext cx="12192000" cy="6910547"/>
          </a:xfrm>
          <a:prstGeom prst="rect">
            <a:avLst/>
          </a:prstGeom>
        </p:spPr>
      </p:pic>
      <p:graphicFrame>
        <p:nvGraphicFramePr>
          <p:cNvPr id="4" name="Marcador de contenido 3"/>
          <p:cNvGraphicFramePr>
            <a:graphicFrameLocks noGrp="1"/>
          </p:cNvGraphicFramePr>
          <p:nvPr>
            <p:ph idx="1"/>
            <p:extLst>
              <p:ext uri="{D42A27DB-BD31-4B8C-83A1-F6EECF244321}">
                <p14:modId xmlns:p14="http://schemas.microsoft.com/office/powerpoint/2010/main" val="2320628912"/>
              </p:ext>
            </p:extLst>
          </p:nvPr>
        </p:nvGraphicFramePr>
        <p:xfrm>
          <a:off x="991166" y="261418"/>
          <a:ext cx="10371378" cy="6079420"/>
        </p:xfrm>
        <a:graphic>
          <a:graphicData uri="http://schemas.openxmlformats.org/drawingml/2006/table">
            <a:tbl>
              <a:tblPr>
                <a:tableStyleId>{5C22544A-7EE6-4342-B048-85BDC9FD1C3A}</a:tableStyleId>
              </a:tblPr>
              <a:tblGrid>
                <a:gridCol w="10371378">
                  <a:extLst>
                    <a:ext uri="{9D8B030D-6E8A-4147-A177-3AD203B41FA5}">
                      <a16:colId xmlns:a16="http://schemas.microsoft.com/office/drawing/2014/main" val="3069835667"/>
                    </a:ext>
                  </a:extLst>
                </a:gridCol>
              </a:tblGrid>
              <a:tr h="325755">
                <a:tc>
                  <a:txBody>
                    <a:bodyPr/>
                    <a:lstStyle/>
                    <a:p>
                      <a:pPr algn="ctr">
                        <a:lnSpc>
                          <a:spcPct val="115000"/>
                        </a:lnSpc>
                        <a:spcAft>
                          <a:spcPts val="0"/>
                        </a:spcAft>
                      </a:pPr>
                      <a:r>
                        <a:rPr lang="es-MX" sz="1100" b="1" dirty="0">
                          <a:effectLst/>
                          <a:latin typeface="Century Gothic" panose="020B0502020202020204" pitchFamily="34" charset="0"/>
                        </a:rPr>
                        <a:t>El Aprendizaje Cooperativo</a:t>
                      </a:r>
                      <a:endParaRPr lang="es-MX" sz="1200" b="1" dirty="0">
                        <a:solidFill>
                          <a:srgbClr val="000000"/>
                        </a:solidFill>
                        <a:effectLst/>
                        <a:latin typeface="Century Gothic" panose="020B0502020202020204" pitchFamily="34" charset="0"/>
                        <a:ea typeface="Arial" panose="020B0604020202020204" pitchFamily="34" charset="0"/>
                      </a:endParaRPr>
                    </a:p>
                  </a:txBody>
                  <a:tcPr marL="49425" marR="49425" marT="49425" marB="49425">
                    <a:noFill/>
                  </a:tcPr>
                </a:tc>
                <a:extLst>
                  <a:ext uri="{0D108BD9-81ED-4DB2-BD59-A6C34878D82A}">
                    <a16:rowId xmlns:a16="http://schemas.microsoft.com/office/drawing/2014/main" val="3833926177"/>
                  </a:ext>
                </a:extLst>
              </a:tr>
              <a:tr h="1089979">
                <a:tc>
                  <a:txBody>
                    <a:bodyPr/>
                    <a:lstStyle/>
                    <a:p>
                      <a:pPr algn="just">
                        <a:lnSpc>
                          <a:spcPct val="115000"/>
                        </a:lnSpc>
                        <a:spcAft>
                          <a:spcPts val="0"/>
                        </a:spcAft>
                      </a:pPr>
                      <a:r>
                        <a:rPr lang="es-MX" sz="1100" b="1" dirty="0">
                          <a:effectLst/>
                          <a:latin typeface="Century Gothic" panose="020B0502020202020204" pitchFamily="34" charset="0"/>
                        </a:rPr>
                        <a:t>Es el proceso que surge de las aportaciones de los actores sobre su conocimiento para fortalecer un aprendizaje en común, construye los puentes de comunicación y cooperación colectiva, evitando la actividad individualista, entrelaza conocimientos nuevos para desarrollar la solución de problemas,  espacio de interacción donde las diferentes disciplinas intercambian conocimientos con referencia en sus contenidos temáticos. Para construir aprendizajes de forma cooperativa. Es una forma de organización para fomentar el trabajo participativo.</a:t>
                      </a:r>
                      <a:endParaRPr lang="es-MX" sz="1200" b="1" dirty="0">
                        <a:solidFill>
                          <a:srgbClr val="000000"/>
                        </a:solidFill>
                        <a:effectLst/>
                        <a:latin typeface="Century Gothic" panose="020B0502020202020204" pitchFamily="34" charset="0"/>
                        <a:ea typeface="Arial" panose="020B0604020202020204" pitchFamily="34" charset="0"/>
                      </a:endParaRPr>
                    </a:p>
                  </a:txBody>
                  <a:tcPr marL="49425" marR="49425" marT="49425" marB="49425">
                    <a:noFill/>
                  </a:tcPr>
                </a:tc>
                <a:extLst>
                  <a:ext uri="{0D108BD9-81ED-4DB2-BD59-A6C34878D82A}">
                    <a16:rowId xmlns:a16="http://schemas.microsoft.com/office/drawing/2014/main" val="304815918"/>
                  </a:ext>
                </a:extLst>
              </a:tr>
              <a:tr h="2809483">
                <a:tc>
                  <a:txBody>
                    <a:bodyPr/>
                    <a:lstStyle/>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Afectiva</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Socializante</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Integradora a través de los valores éticos.</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Interacción cara  a cara</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Interacción interpersonal y grupal</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Manejo de valores, como la tolerancia y el respeto.</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Compromiso mutuo.</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Interdependencia positiva </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Trabajo conjunto</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Termina solo cuando todos los miembros terminan la tarea</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Se orienta a potenciar el aprendizaje de todos </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 Corresponsabilidad </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Liderazgo compartido</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Esfuerzo y éxito concebidos de manera grupal</a:t>
                      </a:r>
                      <a:endParaRPr lang="es-MX" sz="1200" b="1" dirty="0">
                        <a:solidFill>
                          <a:srgbClr val="000000"/>
                        </a:solidFill>
                        <a:effectLst/>
                        <a:latin typeface="Century Gothic" panose="020B0502020202020204" pitchFamily="34" charset="0"/>
                        <a:ea typeface="Arial" panose="020B0604020202020204" pitchFamily="34" charset="0"/>
                      </a:endParaRPr>
                    </a:p>
                  </a:txBody>
                  <a:tcPr marL="49425" marR="49425" marT="49425" marB="49425">
                    <a:noFill/>
                  </a:tcPr>
                </a:tc>
                <a:extLst>
                  <a:ext uri="{0D108BD9-81ED-4DB2-BD59-A6C34878D82A}">
                    <a16:rowId xmlns:a16="http://schemas.microsoft.com/office/drawing/2014/main" val="467709703"/>
                  </a:ext>
                </a:extLst>
              </a:tr>
              <a:tr h="1854203">
                <a:tc>
                  <a:txBody>
                    <a:bodyPr/>
                    <a:lstStyle/>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Trabajar en equipo.</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Maximizar el aprendizaje</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Establecer relaciones interpersonales </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Compartir metas entre alumnos </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Desarrollar de habilidades de colaboración </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Ser incluyente</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Lograr un aprendizaje significativo</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Lograr producto resultado de una delegación de actividades  en el grupo</a:t>
                      </a:r>
                      <a:endParaRPr lang="es-MX" sz="1200" b="1"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MX" sz="1100" b="1" dirty="0">
                          <a:effectLst/>
                          <a:latin typeface="Century Gothic" panose="020B0502020202020204" pitchFamily="34" charset="0"/>
                        </a:rPr>
                        <a:t>Asegurar de que todos participen, trabajen, aporten y entiendan el tema o actividad.</a:t>
                      </a:r>
                      <a:endParaRPr lang="es-MX" sz="1200" b="1" dirty="0">
                        <a:solidFill>
                          <a:srgbClr val="000000"/>
                        </a:solidFill>
                        <a:effectLst/>
                        <a:latin typeface="Century Gothic" panose="020B0502020202020204" pitchFamily="34" charset="0"/>
                        <a:ea typeface="Arial" panose="020B0604020202020204" pitchFamily="34" charset="0"/>
                      </a:endParaRPr>
                    </a:p>
                  </a:txBody>
                  <a:tcPr marL="49425" marR="49425" marT="49425" marB="49425">
                    <a:noFill/>
                  </a:tcPr>
                </a:tc>
                <a:extLst>
                  <a:ext uri="{0D108BD9-81ED-4DB2-BD59-A6C34878D82A}">
                    <a16:rowId xmlns:a16="http://schemas.microsoft.com/office/drawing/2014/main" val="2593749076"/>
                  </a:ext>
                </a:extLst>
              </a:tr>
            </a:tbl>
          </a:graphicData>
        </a:graphic>
      </p:graphicFrame>
    </p:spTree>
    <p:extLst>
      <p:ext uri="{BB962C8B-B14F-4D97-AF65-F5344CB8AC3E}">
        <p14:creationId xmlns:p14="http://schemas.microsoft.com/office/powerpoint/2010/main" val="274087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548"/>
            <a:ext cx="12192000" cy="6910547"/>
          </a:xfrm>
          <a:prstGeom prst="rect">
            <a:avLst/>
          </a:prstGeom>
        </p:spPr>
      </p:pic>
      <p:graphicFrame>
        <p:nvGraphicFramePr>
          <p:cNvPr id="5" name="Marcador de contenido 4"/>
          <p:cNvGraphicFramePr>
            <a:graphicFrameLocks noGrp="1"/>
          </p:cNvGraphicFramePr>
          <p:nvPr>
            <p:ph idx="1"/>
            <p:extLst>
              <p:ext uri="{D42A27DB-BD31-4B8C-83A1-F6EECF244321}">
                <p14:modId xmlns:p14="http://schemas.microsoft.com/office/powerpoint/2010/main" val="3113668029"/>
              </p:ext>
            </p:extLst>
          </p:nvPr>
        </p:nvGraphicFramePr>
        <p:xfrm>
          <a:off x="869431" y="682010"/>
          <a:ext cx="10687986" cy="5441429"/>
        </p:xfrm>
        <a:graphic>
          <a:graphicData uri="http://schemas.openxmlformats.org/drawingml/2006/table">
            <a:tbl>
              <a:tblPr>
                <a:tableStyleId>{5C22544A-7EE6-4342-B048-85BDC9FD1C3A}</a:tableStyleId>
              </a:tblPr>
              <a:tblGrid>
                <a:gridCol w="1627580">
                  <a:extLst>
                    <a:ext uri="{9D8B030D-6E8A-4147-A177-3AD203B41FA5}">
                      <a16:colId xmlns:a16="http://schemas.microsoft.com/office/drawing/2014/main" val="2930037785"/>
                    </a:ext>
                  </a:extLst>
                </a:gridCol>
                <a:gridCol w="9060406">
                  <a:extLst>
                    <a:ext uri="{9D8B030D-6E8A-4147-A177-3AD203B41FA5}">
                      <a16:colId xmlns:a16="http://schemas.microsoft.com/office/drawing/2014/main" val="2093176665"/>
                    </a:ext>
                  </a:extLst>
                </a:gridCol>
              </a:tblGrid>
              <a:tr h="3034880">
                <a:tc>
                  <a:txBody>
                    <a:bodyPr/>
                    <a:lstStyle/>
                    <a:p>
                      <a:pPr>
                        <a:lnSpc>
                          <a:spcPct val="115000"/>
                        </a:lnSpc>
                        <a:spcAft>
                          <a:spcPts val="0"/>
                        </a:spcAft>
                      </a:pPr>
                      <a:r>
                        <a:rPr lang="es-MX" sz="1200" b="1" dirty="0">
                          <a:effectLst/>
                          <a:latin typeface="Century Gothic" panose="020B0502020202020204" pitchFamily="34" charset="0"/>
                        </a:rPr>
                        <a:t>4. ¿Cuáles son las</a:t>
                      </a:r>
                      <a:endParaRPr lang="es-MX" sz="1600" b="1" dirty="0">
                        <a:effectLst/>
                        <a:latin typeface="Century Gothic" panose="020B0502020202020204" pitchFamily="34" charset="0"/>
                      </a:endParaRPr>
                    </a:p>
                    <a:p>
                      <a:pPr>
                        <a:lnSpc>
                          <a:spcPct val="115000"/>
                        </a:lnSpc>
                        <a:spcAft>
                          <a:spcPts val="0"/>
                        </a:spcAft>
                      </a:pPr>
                      <a:r>
                        <a:rPr lang="es-MX" sz="1200" b="1" dirty="0">
                          <a:effectLst/>
                          <a:latin typeface="Century Gothic" panose="020B0502020202020204" pitchFamily="34" charset="0"/>
                        </a:rPr>
                        <a:t>     acciones de  </a:t>
                      </a:r>
                      <a:endParaRPr lang="es-MX" sz="1600" b="1" dirty="0">
                        <a:effectLst/>
                        <a:latin typeface="Century Gothic" panose="020B0502020202020204" pitchFamily="34" charset="0"/>
                      </a:endParaRPr>
                    </a:p>
                    <a:p>
                      <a:pPr>
                        <a:lnSpc>
                          <a:spcPct val="115000"/>
                        </a:lnSpc>
                        <a:spcAft>
                          <a:spcPts val="0"/>
                        </a:spcAft>
                      </a:pPr>
                      <a:r>
                        <a:rPr lang="es-MX" sz="1200" b="1" dirty="0">
                          <a:effectLst/>
                          <a:latin typeface="Century Gothic" panose="020B0502020202020204" pitchFamily="34" charset="0"/>
                        </a:rPr>
                        <a:t>     planeación y   acompañamiento </a:t>
                      </a:r>
                      <a:endParaRPr lang="es-MX" sz="1600" b="1" dirty="0">
                        <a:effectLst/>
                        <a:latin typeface="Century Gothic" panose="020B0502020202020204" pitchFamily="34" charset="0"/>
                      </a:endParaRPr>
                    </a:p>
                    <a:p>
                      <a:pPr>
                        <a:lnSpc>
                          <a:spcPct val="115000"/>
                        </a:lnSpc>
                        <a:spcAft>
                          <a:spcPts val="0"/>
                        </a:spcAft>
                      </a:pPr>
                      <a:r>
                        <a:rPr lang="es-MX" sz="1200" b="1" dirty="0">
                          <a:effectLst/>
                          <a:latin typeface="Century Gothic" panose="020B0502020202020204" pitchFamily="34" charset="0"/>
                        </a:rPr>
                        <a:t>    más importantes </a:t>
                      </a:r>
                      <a:endParaRPr lang="es-MX" sz="1600" b="1" dirty="0">
                        <a:effectLst/>
                        <a:latin typeface="Century Gothic" panose="020B0502020202020204" pitchFamily="34" charset="0"/>
                      </a:endParaRPr>
                    </a:p>
                    <a:p>
                      <a:pPr>
                        <a:lnSpc>
                          <a:spcPct val="115000"/>
                        </a:lnSpc>
                        <a:spcAft>
                          <a:spcPts val="0"/>
                        </a:spcAft>
                      </a:pPr>
                      <a:r>
                        <a:rPr lang="es-MX" sz="1200" b="1" dirty="0">
                          <a:effectLst/>
                          <a:latin typeface="Century Gothic" panose="020B0502020202020204" pitchFamily="34" charset="0"/>
                        </a:rPr>
                        <a:t>    del  profesor, en</a:t>
                      </a:r>
                      <a:endParaRPr lang="es-MX" sz="1600" b="1" dirty="0">
                        <a:effectLst/>
                        <a:latin typeface="Century Gothic" panose="020B0502020202020204" pitchFamily="34" charset="0"/>
                      </a:endParaRPr>
                    </a:p>
                    <a:p>
                      <a:pPr>
                        <a:lnSpc>
                          <a:spcPct val="115000"/>
                        </a:lnSpc>
                        <a:spcAft>
                          <a:spcPts val="0"/>
                        </a:spcAft>
                      </a:pPr>
                      <a:r>
                        <a:rPr lang="es-MX" sz="1200" b="1" dirty="0">
                          <a:effectLst/>
                          <a:latin typeface="Century Gothic" panose="020B0502020202020204" pitchFamily="34" charset="0"/>
                        </a:rPr>
                        <a:t>    éste tipo de</a:t>
                      </a:r>
                      <a:endParaRPr lang="es-MX" sz="1600" b="1" dirty="0">
                        <a:effectLst/>
                        <a:latin typeface="Century Gothic" panose="020B0502020202020204" pitchFamily="34" charset="0"/>
                      </a:endParaRPr>
                    </a:p>
                    <a:p>
                      <a:pPr>
                        <a:lnSpc>
                          <a:spcPct val="115000"/>
                        </a:lnSpc>
                        <a:spcAft>
                          <a:spcPts val="0"/>
                        </a:spcAft>
                      </a:pPr>
                      <a:r>
                        <a:rPr lang="es-MX" sz="1200" b="1" dirty="0">
                          <a:effectLst/>
                          <a:latin typeface="Century Gothic" panose="020B0502020202020204" pitchFamily="34" charset="0"/>
                        </a:rPr>
                        <a:t>trabajo?</a:t>
                      </a:r>
                      <a:endParaRPr lang="es-MX" sz="1600" b="1" dirty="0">
                        <a:effectLst/>
                        <a:latin typeface="Century Gothic" panose="020B0502020202020204" pitchFamily="34" charset="0"/>
                      </a:endParaRPr>
                    </a:p>
                    <a:p>
                      <a:pPr>
                        <a:lnSpc>
                          <a:spcPct val="115000"/>
                        </a:lnSpc>
                        <a:spcAft>
                          <a:spcPts val="0"/>
                        </a:spcAft>
                      </a:pPr>
                      <a:r>
                        <a:rPr lang="es-MX" sz="1200" b="1" dirty="0">
                          <a:effectLst/>
                          <a:latin typeface="Century Gothic" panose="020B0502020202020204" pitchFamily="34" charset="0"/>
                        </a:rPr>
                        <a:t> </a:t>
                      </a:r>
                      <a:endParaRPr lang="es-MX" sz="1600" b="1" dirty="0">
                        <a:solidFill>
                          <a:srgbClr val="000000"/>
                        </a:solidFill>
                        <a:effectLst/>
                        <a:latin typeface="Century Gothic" panose="020B0502020202020204" pitchFamily="34" charset="0"/>
                        <a:ea typeface="Arial" panose="020B0604020202020204" pitchFamily="34" charset="0"/>
                      </a:endParaRPr>
                    </a:p>
                  </a:txBody>
                  <a:tcPr marL="63500" marR="63500" marT="63500" marB="63500" anchor="ctr">
                    <a:noFill/>
                  </a:tcPr>
                </a:tc>
                <a:tc>
                  <a:txBody>
                    <a:bodyPr/>
                    <a:lstStyle/>
                    <a:p>
                      <a:pPr algn="just">
                        <a:lnSpc>
                          <a:spcPct val="115000"/>
                        </a:lnSpc>
                        <a:spcAft>
                          <a:spcPts val="0"/>
                        </a:spcAft>
                      </a:pPr>
                      <a:r>
                        <a:rPr lang="es-MX" sz="1400" b="1" dirty="0">
                          <a:effectLst/>
                          <a:latin typeface="Century Gothic" panose="020B0502020202020204" pitchFamily="34" charset="0"/>
                        </a:rPr>
                        <a:t>Objetividad, actitud positiva y propositiva para la mejora continua. El docente dirige los conocimientos entre los estudiantes y facilita la interacción en el aula, es decir, no solo coordina sino que retroalimenta los propósitos de los aprendizajes, no olvidando el acompañamiento y la evaluación del logro de sus estudiantes. El diseño de equipos mixtos. Organización y cronograma. El diseño de tareas específicas en cada equipo. Monitoreo de avances y dirección. </a:t>
                      </a:r>
                      <a:endParaRPr lang="es-MX" sz="1800" b="1" dirty="0">
                        <a:solidFill>
                          <a:srgbClr val="000000"/>
                        </a:solidFill>
                        <a:effectLst/>
                        <a:latin typeface="Century Gothic" panose="020B0502020202020204" pitchFamily="34" charset="0"/>
                        <a:ea typeface="Arial" panose="020B0604020202020204" pitchFamily="34" charset="0"/>
                      </a:endParaRPr>
                    </a:p>
                  </a:txBody>
                  <a:tcPr marL="63500" marR="63500" marT="63500" marB="63500" anchor="ctr">
                    <a:noFill/>
                  </a:tcPr>
                </a:tc>
                <a:extLst>
                  <a:ext uri="{0D108BD9-81ED-4DB2-BD59-A6C34878D82A}">
                    <a16:rowId xmlns:a16="http://schemas.microsoft.com/office/drawing/2014/main" val="2753621059"/>
                  </a:ext>
                </a:extLst>
              </a:tr>
              <a:tr h="2406549">
                <a:tc>
                  <a:txBody>
                    <a:bodyPr/>
                    <a:lstStyle/>
                    <a:p>
                      <a:pPr>
                        <a:lnSpc>
                          <a:spcPct val="115000"/>
                        </a:lnSpc>
                        <a:spcAft>
                          <a:spcPts val="0"/>
                        </a:spcAft>
                      </a:pPr>
                      <a:r>
                        <a:rPr lang="es-MX" sz="1200" b="1" dirty="0">
                          <a:effectLst/>
                          <a:latin typeface="Century Gothic" panose="020B0502020202020204" pitchFamily="34" charset="0"/>
                        </a:rPr>
                        <a:t>5. ¿De qué</a:t>
                      </a:r>
                      <a:endParaRPr lang="es-MX" sz="1600" b="1" dirty="0">
                        <a:effectLst/>
                        <a:latin typeface="Century Gothic" panose="020B0502020202020204" pitchFamily="34" charset="0"/>
                      </a:endParaRPr>
                    </a:p>
                    <a:p>
                      <a:pPr>
                        <a:lnSpc>
                          <a:spcPct val="115000"/>
                        </a:lnSpc>
                        <a:spcAft>
                          <a:spcPts val="0"/>
                        </a:spcAft>
                      </a:pPr>
                      <a:r>
                        <a:rPr lang="es-MX" sz="1200" b="1" dirty="0">
                          <a:effectLst/>
                          <a:latin typeface="Century Gothic" panose="020B0502020202020204" pitchFamily="34" charset="0"/>
                        </a:rPr>
                        <a:t>    manera</a:t>
                      </a:r>
                      <a:endParaRPr lang="es-MX" sz="1600" b="1" dirty="0">
                        <a:effectLst/>
                        <a:latin typeface="Century Gothic" panose="020B0502020202020204" pitchFamily="34" charset="0"/>
                      </a:endParaRPr>
                    </a:p>
                    <a:p>
                      <a:pPr>
                        <a:lnSpc>
                          <a:spcPct val="115000"/>
                        </a:lnSpc>
                        <a:spcAft>
                          <a:spcPts val="0"/>
                        </a:spcAft>
                      </a:pPr>
                      <a:r>
                        <a:rPr lang="es-MX" sz="1200" b="1" dirty="0">
                          <a:effectLst/>
                          <a:latin typeface="Century Gothic" panose="020B0502020202020204" pitchFamily="34" charset="0"/>
                        </a:rPr>
                        <a:t>    se  vinculan  el</a:t>
                      </a:r>
                      <a:endParaRPr lang="es-MX" sz="1600" b="1" dirty="0">
                        <a:effectLst/>
                        <a:latin typeface="Century Gothic" panose="020B0502020202020204" pitchFamily="34" charset="0"/>
                      </a:endParaRPr>
                    </a:p>
                    <a:p>
                      <a:pPr>
                        <a:lnSpc>
                          <a:spcPct val="115000"/>
                        </a:lnSpc>
                        <a:spcAft>
                          <a:spcPts val="0"/>
                        </a:spcAft>
                      </a:pPr>
                      <a:r>
                        <a:rPr lang="es-MX" sz="1200" b="1" dirty="0">
                          <a:effectLst/>
                          <a:latin typeface="Century Gothic" panose="020B0502020202020204" pitchFamily="34" charset="0"/>
                        </a:rPr>
                        <a:t>    trabajo</a:t>
                      </a:r>
                      <a:endParaRPr lang="es-MX" sz="1600" b="1" dirty="0">
                        <a:effectLst/>
                        <a:latin typeface="Century Gothic" panose="020B0502020202020204" pitchFamily="34" charset="0"/>
                      </a:endParaRPr>
                    </a:p>
                    <a:p>
                      <a:pPr>
                        <a:lnSpc>
                          <a:spcPct val="115000"/>
                        </a:lnSpc>
                        <a:spcAft>
                          <a:spcPts val="0"/>
                        </a:spcAft>
                      </a:pPr>
                      <a:r>
                        <a:rPr lang="es-MX" sz="1200" b="1" dirty="0">
                          <a:effectLst/>
                          <a:latin typeface="Century Gothic" panose="020B0502020202020204" pitchFamily="34" charset="0"/>
                        </a:rPr>
                        <a:t>    interdisciplinario, </a:t>
                      </a:r>
                      <a:endParaRPr lang="es-MX" sz="1600" b="1" dirty="0">
                        <a:effectLst/>
                        <a:latin typeface="Century Gothic" panose="020B0502020202020204" pitchFamily="34" charset="0"/>
                      </a:endParaRPr>
                    </a:p>
                    <a:p>
                      <a:pPr>
                        <a:lnSpc>
                          <a:spcPct val="115000"/>
                        </a:lnSpc>
                        <a:spcAft>
                          <a:spcPts val="0"/>
                        </a:spcAft>
                      </a:pPr>
                      <a:r>
                        <a:rPr lang="es-MX" sz="1200" b="1" dirty="0">
                          <a:effectLst/>
                          <a:latin typeface="Century Gothic" panose="020B0502020202020204" pitchFamily="34" charset="0"/>
                        </a:rPr>
                        <a:t>    y el aprendizaje</a:t>
                      </a:r>
                      <a:endParaRPr lang="es-MX" sz="1600" b="1" dirty="0">
                        <a:effectLst/>
                        <a:latin typeface="Century Gothic" panose="020B0502020202020204" pitchFamily="34" charset="0"/>
                      </a:endParaRPr>
                    </a:p>
                    <a:p>
                      <a:pPr>
                        <a:lnSpc>
                          <a:spcPct val="115000"/>
                        </a:lnSpc>
                        <a:spcAft>
                          <a:spcPts val="0"/>
                        </a:spcAft>
                      </a:pPr>
                      <a:r>
                        <a:rPr lang="es-MX" sz="1200" b="1" dirty="0">
                          <a:effectLst/>
                          <a:latin typeface="Century Gothic" panose="020B0502020202020204" pitchFamily="34" charset="0"/>
                        </a:rPr>
                        <a:t>cooperativo?</a:t>
                      </a:r>
                      <a:endParaRPr lang="es-MX" sz="1600" b="1" dirty="0">
                        <a:solidFill>
                          <a:srgbClr val="000000"/>
                        </a:solidFill>
                        <a:effectLst/>
                        <a:latin typeface="Century Gothic" panose="020B0502020202020204" pitchFamily="34" charset="0"/>
                        <a:ea typeface="Arial" panose="020B0604020202020204" pitchFamily="34" charset="0"/>
                      </a:endParaRPr>
                    </a:p>
                  </a:txBody>
                  <a:tcPr marL="63500" marR="63500" marT="63500" marB="63500" anchor="ctr">
                    <a:noFill/>
                  </a:tcPr>
                </a:tc>
                <a:tc>
                  <a:txBody>
                    <a:bodyPr/>
                    <a:lstStyle/>
                    <a:p>
                      <a:pPr>
                        <a:lnSpc>
                          <a:spcPct val="115000"/>
                        </a:lnSpc>
                        <a:spcAft>
                          <a:spcPts val="0"/>
                        </a:spcAft>
                      </a:pPr>
                      <a:r>
                        <a:rPr lang="es-MX" sz="1400" b="1" dirty="0">
                          <a:effectLst/>
                          <a:latin typeface="Century Gothic" panose="020B0502020202020204" pitchFamily="34" charset="0"/>
                        </a:rPr>
                        <a:t>Hay una  transferencia de métodos de una disciplina a otra, en lo que respecta a la interdisciplinariedad. Y el aprendizaje cooperativo que  permite a los alumnos, construir su propio conocimiento a través del trabajo de las diferentes áreas o disciplinas. </a:t>
                      </a:r>
                      <a:endParaRPr lang="es-MX" sz="1800" b="1" dirty="0">
                        <a:effectLst/>
                        <a:latin typeface="Century Gothic" panose="020B0502020202020204" pitchFamily="34" charset="0"/>
                      </a:endParaRPr>
                    </a:p>
                    <a:p>
                      <a:pPr>
                        <a:lnSpc>
                          <a:spcPct val="115000"/>
                        </a:lnSpc>
                        <a:spcAft>
                          <a:spcPts val="0"/>
                        </a:spcAft>
                      </a:pPr>
                      <a:r>
                        <a:rPr lang="es-MX" sz="1400" b="1" dirty="0">
                          <a:effectLst/>
                          <a:latin typeface="Century Gothic" panose="020B0502020202020204" pitchFamily="34" charset="0"/>
                        </a:rPr>
                        <a:t> </a:t>
                      </a:r>
                      <a:endParaRPr lang="es-MX" sz="1800" b="1" dirty="0">
                        <a:effectLst/>
                        <a:latin typeface="Century Gothic" panose="020B0502020202020204" pitchFamily="34" charset="0"/>
                      </a:endParaRPr>
                    </a:p>
                    <a:p>
                      <a:pPr>
                        <a:lnSpc>
                          <a:spcPct val="115000"/>
                        </a:lnSpc>
                        <a:spcAft>
                          <a:spcPts val="0"/>
                        </a:spcAft>
                      </a:pPr>
                      <a:r>
                        <a:rPr lang="es-MX" sz="1400" b="1" dirty="0">
                          <a:effectLst/>
                          <a:latin typeface="Century Gothic" panose="020B0502020202020204" pitchFamily="34" charset="0"/>
                        </a:rPr>
                        <a:t>Conformar la visión dialéctica humanística con visión práctica.</a:t>
                      </a:r>
                      <a:endParaRPr lang="es-MX" sz="1800" b="1" dirty="0">
                        <a:effectLst/>
                        <a:latin typeface="Century Gothic" panose="020B0502020202020204" pitchFamily="34" charset="0"/>
                      </a:endParaRPr>
                    </a:p>
                    <a:p>
                      <a:pPr>
                        <a:lnSpc>
                          <a:spcPct val="115000"/>
                        </a:lnSpc>
                        <a:spcAft>
                          <a:spcPts val="0"/>
                        </a:spcAft>
                      </a:pPr>
                      <a:r>
                        <a:rPr lang="es-MX" sz="1400" b="1" dirty="0">
                          <a:effectLst/>
                          <a:latin typeface="Century Gothic" panose="020B0502020202020204" pitchFamily="34" charset="0"/>
                        </a:rPr>
                        <a:t> </a:t>
                      </a:r>
                      <a:endParaRPr lang="es-MX" sz="1800" b="1" dirty="0">
                        <a:effectLst/>
                        <a:latin typeface="Century Gothic" panose="020B0502020202020204" pitchFamily="34" charset="0"/>
                      </a:endParaRPr>
                    </a:p>
                    <a:p>
                      <a:pPr>
                        <a:lnSpc>
                          <a:spcPct val="115000"/>
                        </a:lnSpc>
                        <a:spcAft>
                          <a:spcPts val="0"/>
                        </a:spcAft>
                      </a:pPr>
                      <a:r>
                        <a:rPr lang="es-MX" sz="1400" b="1" dirty="0">
                          <a:effectLst/>
                          <a:latin typeface="Century Gothic" panose="020B0502020202020204" pitchFamily="34" charset="0"/>
                        </a:rPr>
                        <a:t>La misma naturaleza del trabajo interdisciplinaria favorece el trabajo cooperativo por ende. </a:t>
                      </a:r>
                      <a:endParaRPr lang="es-MX" sz="1800" b="1" dirty="0">
                        <a:effectLst/>
                        <a:latin typeface="Century Gothic" panose="020B0502020202020204" pitchFamily="34" charset="0"/>
                      </a:endParaRPr>
                    </a:p>
                    <a:p>
                      <a:pPr>
                        <a:lnSpc>
                          <a:spcPct val="115000"/>
                        </a:lnSpc>
                        <a:spcAft>
                          <a:spcPts val="0"/>
                        </a:spcAft>
                      </a:pPr>
                      <a:r>
                        <a:rPr lang="es-MX" sz="1400" b="1" dirty="0">
                          <a:effectLst/>
                          <a:latin typeface="Century Gothic" panose="020B0502020202020204" pitchFamily="34" charset="0"/>
                        </a:rPr>
                        <a:t> </a:t>
                      </a:r>
                      <a:endParaRPr lang="es-MX" sz="1800" b="1" dirty="0">
                        <a:solidFill>
                          <a:srgbClr val="000000"/>
                        </a:solidFill>
                        <a:effectLst/>
                        <a:latin typeface="Century Gothic" panose="020B0502020202020204" pitchFamily="34" charset="0"/>
                        <a:ea typeface="Arial" panose="020B0604020202020204" pitchFamily="34" charset="0"/>
                      </a:endParaRPr>
                    </a:p>
                  </a:txBody>
                  <a:tcPr marL="63500" marR="63500" marT="63500" marB="63500" anchor="ctr">
                    <a:noFill/>
                  </a:tcPr>
                </a:tc>
                <a:extLst>
                  <a:ext uri="{0D108BD9-81ED-4DB2-BD59-A6C34878D82A}">
                    <a16:rowId xmlns:a16="http://schemas.microsoft.com/office/drawing/2014/main" val="843865913"/>
                  </a:ext>
                </a:extLst>
              </a:tr>
            </a:tbl>
          </a:graphicData>
        </a:graphic>
      </p:graphicFrame>
    </p:spTree>
    <p:extLst>
      <p:ext uri="{BB962C8B-B14F-4D97-AF65-F5344CB8AC3E}">
        <p14:creationId xmlns:p14="http://schemas.microsoft.com/office/powerpoint/2010/main" val="3817665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2227"/>
            <a:ext cx="12192000" cy="6926414"/>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710" y="316082"/>
            <a:ext cx="4796852" cy="3597639"/>
          </a:xfrm>
          <a:prstGeom prst="rect">
            <a:avLst/>
          </a:prstGeom>
          <a:ln w="190500" cap="sq">
            <a:solidFill>
              <a:schemeClr val="bg2">
                <a:lumMod val="5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146" y="450994"/>
            <a:ext cx="3788764" cy="5051685"/>
          </a:xfrm>
          <a:prstGeom prst="rect">
            <a:avLst/>
          </a:prstGeom>
          <a:ln w="190500" cap="sq">
            <a:solidFill>
              <a:schemeClr val="accent1">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12888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2262</TotalTime>
  <Words>3451</Words>
  <Application>Microsoft Macintosh PowerPoint</Application>
  <PresentationFormat>Panorámica</PresentationFormat>
  <Paragraphs>481</Paragraphs>
  <Slides>62</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62</vt:i4>
      </vt:variant>
    </vt:vector>
  </HeadingPairs>
  <TitlesOfParts>
    <vt:vector size="70" baseType="lpstr">
      <vt:lpstr>Arial</vt:lpstr>
      <vt:lpstr>Arial Rounded MT Bold</vt:lpstr>
      <vt:lpstr>Calibri</vt:lpstr>
      <vt:lpstr>Calibri Light</vt:lpstr>
      <vt:lpstr>Century Gothic</vt:lpstr>
      <vt:lpstr>Symbol</vt:lpstr>
      <vt:lpstr>Tahoma</vt:lpstr>
      <vt:lpstr>Tema de Office</vt:lpstr>
      <vt:lpstr>Presentación de PowerPoint</vt:lpstr>
      <vt:lpstr>Presentación de PowerPoint</vt:lpstr>
      <vt:lpstr>Diversas miradas de la Violencia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4</vt:lpstr>
      <vt:lpstr>Producto 5</vt:lpstr>
      <vt:lpstr>Producto 6</vt:lpstr>
      <vt:lpstr>Presentación de PowerPoint</vt:lpstr>
      <vt:lpstr>Presentación de PowerPoint</vt:lpstr>
      <vt:lpstr>Presentación de PowerPoint</vt:lpstr>
      <vt:lpstr>Producto 8</vt:lpstr>
      <vt:lpstr>Presentación de PowerPoint</vt:lpstr>
      <vt:lpstr>II. Intención. Sólo una de las propuestas da nombre al proyecto.   </vt:lpstr>
      <vt:lpstr>Presentación de PowerPoint</vt:lpstr>
      <vt:lpstr>Presentación de PowerPoint</vt:lpstr>
      <vt:lpstr>Presentación de PowerPoint</vt:lpstr>
      <vt:lpstr>Presentación de PowerPoint</vt:lpstr>
      <vt:lpstr>Presentación de PowerPoint</vt:lpstr>
      <vt:lpstr>Presentación de PowerPoint</vt:lpstr>
      <vt:lpstr>Formatos e instrumentos para la planeación </vt:lpstr>
      <vt:lpstr>Presentación de PowerPoint</vt:lpstr>
      <vt:lpstr>Presentación de PowerPoint</vt:lpstr>
      <vt:lpstr>Presentación de PowerPoint</vt:lpstr>
      <vt:lpstr>Producto 9 Galería</vt:lpstr>
      <vt:lpstr>14 de diciembre</vt:lpstr>
      <vt:lpstr>31 de enero</vt:lpstr>
      <vt:lpstr>7 de febrero</vt:lpstr>
      <vt:lpstr>14 de febrero</vt:lpstr>
      <vt:lpstr>16 de febrero</vt:lpstr>
      <vt:lpstr>21 de febrero</vt:lpstr>
      <vt:lpstr>Producto 10</vt:lpstr>
      <vt:lpstr>Presentación de PowerPoint</vt:lpstr>
      <vt:lpstr>Presentación de PowerPoint</vt:lpstr>
      <vt:lpstr>Presentación de PowerPoint</vt:lpstr>
      <vt:lpstr>Producto 11</vt:lpstr>
      <vt:lpstr>Presentación de PowerPoint</vt:lpstr>
      <vt:lpstr>Presentación de PowerPoint</vt:lpstr>
      <vt:lpstr>Presentación de PowerPoint</vt:lpstr>
      <vt:lpstr>Presentación de PowerPoint</vt:lpstr>
      <vt:lpstr>Producto 12 </vt:lpstr>
      <vt:lpstr>Presentación de PowerPoint</vt:lpstr>
      <vt:lpstr>Presentación de PowerPoint</vt:lpstr>
      <vt:lpstr>Presentación de PowerPoint</vt:lpstr>
      <vt:lpstr>Presentación de PowerPoint</vt:lpstr>
      <vt:lpstr>Producto 13. Pasos para hacer una infografia</vt:lpstr>
      <vt:lpstr>Presentación de PowerPoint</vt:lpstr>
      <vt:lpstr>Presentación de PowerPoint</vt:lpstr>
      <vt:lpstr>Producto 14 infografia</vt:lpstr>
      <vt:lpstr>Presentación de PowerPoint</vt:lpstr>
      <vt:lpstr>Producto 15. Reflexiones </vt:lpstr>
      <vt:lpstr>Reflexión. José Manuel Herrera Amarillas</vt:lpstr>
      <vt:lpstr>Reflexión.   Ramírez Solís, Mónica Beatriz.</vt:lpstr>
      <vt:lpstr>Presentación de PowerPoint</vt:lpstr>
      <vt:lpstr>           Contacto </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 Manuel Amarillas</dc:creator>
  <cp:lastModifiedBy>microamarillas@gmail.com</cp:lastModifiedBy>
  <cp:revision>53</cp:revision>
  <dcterms:created xsi:type="dcterms:W3CDTF">2017-10-27T17:11:01Z</dcterms:created>
  <dcterms:modified xsi:type="dcterms:W3CDTF">2018-06-26T02:07:37Z</dcterms:modified>
</cp:coreProperties>
</file>