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323" r:id="rId3"/>
    <p:sldId id="324" r:id="rId4"/>
    <p:sldId id="319" r:id="rId5"/>
    <p:sldId id="320" r:id="rId6"/>
    <p:sldId id="321" r:id="rId7"/>
    <p:sldId id="322" r:id="rId8"/>
    <p:sldId id="259" r:id="rId9"/>
    <p:sldId id="260" r:id="rId10"/>
    <p:sldId id="261" r:id="rId11"/>
    <p:sldId id="314" r:id="rId12"/>
    <p:sldId id="293" r:id="rId13"/>
    <p:sldId id="262" r:id="rId14"/>
    <p:sldId id="270" r:id="rId15"/>
    <p:sldId id="265" r:id="rId16"/>
    <p:sldId id="266" r:id="rId17"/>
    <p:sldId id="288" r:id="rId18"/>
    <p:sldId id="295" r:id="rId19"/>
    <p:sldId id="268" r:id="rId20"/>
    <p:sldId id="271" r:id="rId21"/>
    <p:sldId id="272" r:id="rId22"/>
    <p:sldId id="287" r:id="rId23"/>
    <p:sldId id="294" r:id="rId24"/>
    <p:sldId id="273" r:id="rId25"/>
    <p:sldId id="274" r:id="rId26"/>
    <p:sldId id="278" r:id="rId27"/>
    <p:sldId id="289" r:id="rId28"/>
    <p:sldId id="263" r:id="rId29"/>
    <p:sldId id="315" r:id="rId30"/>
    <p:sldId id="312" r:id="rId31"/>
    <p:sldId id="296" r:id="rId32"/>
    <p:sldId id="297" r:id="rId33"/>
    <p:sldId id="298" r:id="rId34"/>
    <p:sldId id="299" r:id="rId35"/>
    <p:sldId id="300" r:id="rId36"/>
    <p:sldId id="301" r:id="rId37"/>
    <p:sldId id="302" r:id="rId38"/>
    <p:sldId id="303" r:id="rId39"/>
    <p:sldId id="304" r:id="rId40"/>
    <p:sldId id="313" r:id="rId41"/>
    <p:sldId id="305" r:id="rId42"/>
    <p:sldId id="306" r:id="rId43"/>
    <p:sldId id="307" r:id="rId44"/>
    <p:sldId id="308" r:id="rId45"/>
    <p:sldId id="309" r:id="rId46"/>
    <p:sldId id="310" r:id="rId47"/>
    <p:sldId id="311" r:id="rId48"/>
    <p:sldId id="316" r:id="rId49"/>
    <p:sldId id="317" r:id="rId50"/>
    <p:sldId id="318"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6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24" autoAdjust="0"/>
    <p:restoredTop sz="94660"/>
  </p:normalViewPr>
  <p:slideViewPr>
    <p:cSldViewPr snapToGrid="0">
      <p:cViewPr varScale="1">
        <p:scale>
          <a:sx n="73" d="100"/>
          <a:sy n="73" d="100"/>
        </p:scale>
        <p:origin x="3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F92D5C69-0738-46DE-B4DC-1597C241F3DE}" type="datetimeFigureOut">
              <a:rPr lang="es-MX" smtClean="0"/>
              <a:pPr/>
              <a:t>19/03/2019</a:t>
            </a:fld>
            <a:endParaRPr lang="es-MX"/>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s-MX"/>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DC734AD-A7DA-4066-AB40-9971BDEB022C}" type="slidenum">
              <a:rPr lang="es-MX" smtClean="0"/>
              <a:pPr/>
              <a:t>‹Nº›</a:t>
            </a:fld>
            <a:endParaRPr lang="es-MX"/>
          </a:p>
        </p:txBody>
      </p:sp>
    </p:spTree>
    <p:extLst>
      <p:ext uri="{BB962C8B-B14F-4D97-AF65-F5344CB8AC3E}">
        <p14:creationId xmlns:p14="http://schemas.microsoft.com/office/powerpoint/2010/main" val="3881916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92D5C69-0738-46DE-B4DC-1597C241F3DE}" type="datetimeFigureOut">
              <a:rPr lang="es-MX" smtClean="0"/>
              <a:pPr/>
              <a:t>19/03/2019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DC734AD-A7DA-4066-AB40-9971BDEB022C}" type="slidenum">
              <a:rPr lang="es-MX" smtClean="0"/>
              <a:pPr/>
              <a:t>‹Nº›</a:t>
            </a:fld>
            <a:endParaRPr lang="es-MX"/>
          </a:p>
        </p:txBody>
      </p:sp>
    </p:spTree>
    <p:extLst>
      <p:ext uri="{BB962C8B-B14F-4D97-AF65-F5344CB8AC3E}">
        <p14:creationId xmlns:p14="http://schemas.microsoft.com/office/powerpoint/2010/main" val="419728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92D5C69-0738-46DE-B4DC-1597C241F3DE}" type="datetimeFigureOut">
              <a:rPr lang="es-MX" smtClean="0"/>
              <a:pPr/>
              <a:t>19/03/2019</a:t>
            </a:fld>
            <a:endParaRPr lang="es-MX"/>
          </a:p>
        </p:txBody>
      </p:sp>
      <p:sp>
        <p:nvSpPr>
          <p:cNvPr id="5" name="Footer Placeholder 4"/>
          <p:cNvSpPr>
            <a:spLocks noGrp="1"/>
          </p:cNvSpPr>
          <p:nvPr>
            <p:ph type="ftr" sz="quarter" idx="11"/>
          </p:nvPr>
        </p:nvSpPr>
        <p:spPr>
          <a:xfrm>
            <a:off x="774923" y="5951811"/>
            <a:ext cx="7896279" cy="365125"/>
          </a:xfrm>
        </p:spPr>
        <p:txBody>
          <a:bodyPr/>
          <a:lstStyle/>
          <a:p>
            <a:endParaRPr lang="es-MX"/>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DC734AD-A7DA-4066-AB40-9971BDEB022C}" type="slidenum">
              <a:rPr lang="es-MX" smtClean="0"/>
              <a:pPr/>
              <a:t>‹Nº›</a:t>
            </a:fld>
            <a:endParaRPr lang="es-MX"/>
          </a:p>
        </p:txBody>
      </p:sp>
    </p:spTree>
    <p:extLst>
      <p:ext uri="{BB962C8B-B14F-4D97-AF65-F5344CB8AC3E}">
        <p14:creationId xmlns:p14="http://schemas.microsoft.com/office/powerpoint/2010/main" val="189703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92D5C69-0738-46DE-B4DC-1597C241F3DE}" type="datetimeFigureOut">
              <a:rPr lang="es-MX" smtClean="0"/>
              <a:pPr/>
              <a:t>19/03/2019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10558300" y="5956137"/>
            <a:ext cx="1052508" cy="365125"/>
          </a:xfrm>
        </p:spPr>
        <p:txBody>
          <a:bodyPr/>
          <a:lstStyle/>
          <a:p>
            <a:fld id="{3DC734AD-A7DA-4066-AB40-9971BDEB022C}" type="slidenum">
              <a:rPr lang="es-MX" smtClean="0"/>
              <a:pPr/>
              <a:t>‹Nº›</a:t>
            </a:fld>
            <a:endParaRPr lang="es-MX"/>
          </a:p>
        </p:txBody>
      </p:sp>
    </p:spTree>
    <p:extLst>
      <p:ext uri="{BB962C8B-B14F-4D97-AF65-F5344CB8AC3E}">
        <p14:creationId xmlns:p14="http://schemas.microsoft.com/office/powerpoint/2010/main" val="310221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92D5C69-0738-46DE-B4DC-1597C241F3DE}" type="datetimeFigureOut">
              <a:rPr lang="es-MX" smtClean="0"/>
              <a:pPr/>
              <a:t>19/03/2019</a:t>
            </a:fld>
            <a:endParaRPr lang="es-MX"/>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MX"/>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DC734AD-A7DA-4066-AB40-9971BDEB022C}" type="slidenum">
              <a:rPr lang="es-MX" smtClean="0"/>
              <a:pPr/>
              <a:t>‹Nº›</a:t>
            </a:fld>
            <a:endParaRPr lang="es-MX"/>
          </a:p>
        </p:txBody>
      </p:sp>
    </p:spTree>
    <p:extLst>
      <p:ext uri="{BB962C8B-B14F-4D97-AF65-F5344CB8AC3E}">
        <p14:creationId xmlns:p14="http://schemas.microsoft.com/office/powerpoint/2010/main" val="2898525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92D5C69-0738-46DE-B4DC-1597C241F3DE}" type="datetimeFigureOut">
              <a:rPr lang="es-MX" smtClean="0"/>
              <a:pPr/>
              <a:t>19/03/2019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DC734AD-A7DA-4066-AB40-9971BDEB022C}" type="slidenum">
              <a:rPr lang="es-MX" smtClean="0"/>
              <a:pPr/>
              <a:t>‹Nº›</a:t>
            </a:fld>
            <a:endParaRPr lang="es-MX"/>
          </a:p>
        </p:txBody>
      </p:sp>
    </p:spTree>
    <p:extLst>
      <p:ext uri="{BB962C8B-B14F-4D97-AF65-F5344CB8AC3E}">
        <p14:creationId xmlns:p14="http://schemas.microsoft.com/office/powerpoint/2010/main" val="333816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92D5C69-0738-46DE-B4DC-1597C241F3DE}" type="datetimeFigureOut">
              <a:rPr lang="es-MX" smtClean="0"/>
              <a:pPr/>
              <a:t>19/03/2019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DC734AD-A7DA-4066-AB40-9971BDEB022C}" type="slidenum">
              <a:rPr lang="es-MX" smtClean="0"/>
              <a:pPr/>
              <a:t>‹Nº›</a:t>
            </a:fld>
            <a:endParaRPr lang="es-MX"/>
          </a:p>
        </p:txBody>
      </p:sp>
    </p:spTree>
    <p:extLst>
      <p:ext uri="{BB962C8B-B14F-4D97-AF65-F5344CB8AC3E}">
        <p14:creationId xmlns:p14="http://schemas.microsoft.com/office/powerpoint/2010/main" val="4267395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92D5C69-0738-46DE-B4DC-1597C241F3DE}" type="datetimeFigureOut">
              <a:rPr lang="es-MX" smtClean="0"/>
              <a:pPr/>
              <a:t>19/03/2019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DC734AD-A7DA-4066-AB40-9971BDEB022C}" type="slidenum">
              <a:rPr lang="es-MX" smtClean="0"/>
              <a:pPr/>
              <a:t>‹Nº›</a:t>
            </a:fld>
            <a:endParaRPr lang="es-MX"/>
          </a:p>
        </p:txBody>
      </p:sp>
    </p:spTree>
    <p:extLst>
      <p:ext uri="{BB962C8B-B14F-4D97-AF65-F5344CB8AC3E}">
        <p14:creationId xmlns:p14="http://schemas.microsoft.com/office/powerpoint/2010/main" val="713238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D5C69-0738-46DE-B4DC-1597C241F3DE}" type="datetimeFigureOut">
              <a:rPr lang="es-MX" smtClean="0"/>
              <a:pPr/>
              <a:t>19/03/2019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DC734AD-A7DA-4066-AB40-9971BDEB022C}" type="slidenum">
              <a:rPr lang="es-MX" smtClean="0"/>
              <a:pPr/>
              <a:t>‹Nº›</a:t>
            </a:fld>
            <a:endParaRPr lang="es-MX"/>
          </a:p>
        </p:txBody>
      </p:sp>
    </p:spTree>
    <p:extLst>
      <p:ext uri="{BB962C8B-B14F-4D97-AF65-F5344CB8AC3E}">
        <p14:creationId xmlns:p14="http://schemas.microsoft.com/office/powerpoint/2010/main" val="2224616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92D5C69-0738-46DE-B4DC-1597C241F3DE}" type="datetimeFigureOut">
              <a:rPr lang="es-MX" smtClean="0"/>
              <a:pPr/>
              <a:t>19/03/2019</a:t>
            </a:fld>
            <a:endParaRPr lang="es-MX"/>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DC734AD-A7DA-4066-AB40-9971BDEB022C}" type="slidenum">
              <a:rPr lang="es-MX" smtClean="0"/>
              <a:pPr/>
              <a:t>‹Nº›</a:t>
            </a:fld>
            <a:endParaRPr lang="es-MX"/>
          </a:p>
        </p:txBody>
      </p:sp>
    </p:spTree>
    <p:extLst>
      <p:ext uri="{BB962C8B-B14F-4D97-AF65-F5344CB8AC3E}">
        <p14:creationId xmlns:p14="http://schemas.microsoft.com/office/powerpoint/2010/main" val="301254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92D5C69-0738-46DE-B4DC-1597C241F3DE}" type="datetimeFigureOut">
              <a:rPr lang="es-MX" smtClean="0"/>
              <a:pPr/>
              <a:t>19/03/2019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DC734AD-A7DA-4066-AB40-9971BDEB022C}" type="slidenum">
              <a:rPr lang="es-MX" smtClean="0"/>
              <a:pPr/>
              <a:t>‹Nº›</a:t>
            </a:fld>
            <a:endParaRPr lang="es-MX"/>
          </a:p>
        </p:txBody>
      </p:sp>
    </p:spTree>
    <p:extLst>
      <p:ext uri="{BB962C8B-B14F-4D97-AF65-F5344CB8AC3E}">
        <p14:creationId xmlns:p14="http://schemas.microsoft.com/office/powerpoint/2010/main" val="203621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92D5C69-0738-46DE-B4DC-1597C241F3DE}" type="datetimeFigureOut">
              <a:rPr lang="es-MX" smtClean="0"/>
              <a:pPr/>
              <a:t>19/03/2019</a:t>
            </a:fld>
            <a:endParaRPr lang="es-MX"/>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MX"/>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3DC734AD-A7DA-4066-AB40-9971BDEB022C}" type="slidenum">
              <a:rPr lang="es-MX" smtClean="0"/>
              <a:pPr/>
              <a:t>‹Nº›</a:t>
            </a:fld>
            <a:endParaRPr lang="es-MX"/>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638281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9440214" y="1197735"/>
            <a:ext cx="2253803" cy="618185"/>
          </a:xfrm>
          <a:prstGeom prst="roundRect">
            <a:avLst/>
          </a:prstGeom>
          <a:solidFill>
            <a:srgbClr val="BC66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EQUIPO NÚMERO </a:t>
            </a:r>
            <a:r>
              <a:rPr lang="es-MX" dirty="0"/>
              <a:t>4</a:t>
            </a:r>
          </a:p>
        </p:txBody>
      </p:sp>
      <p:sp>
        <p:nvSpPr>
          <p:cNvPr id="6" name="CuadroTexto 5"/>
          <p:cNvSpPr txBox="1"/>
          <p:nvPr/>
        </p:nvSpPr>
        <p:spPr>
          <a:xfrm>
            <a:off x="6877318" y="5615189"/>
            <a:ext cx="4816699" cy="646331"/>
          </a:xfrm>
          <a:prstGeom prst="rect">
            <a:avLst/>
          </a:prstGeom>
          <a:noFill/>
        </p:spPr>
        <p:txBody>
          <a:bodyPr wrap="square" rtlCol="0">
            <a:spAutoFit/>
          </a:bodyPr>
          <a:lstStyle/>
          <a:p>
            <a:pPr algn="ctr"/>
            <a:r>
              <a:rPr lang="es-MX" dirty="0" smtClean="0">
                <a:solidFill>
                  <a:schemeClr val="bg1"/>
                </a:solidFill>
              </a:rPr>
              <a:t>GRADO AL QUE  VA DIRIGIDO : </a:t>
            </a:r>
          </a:p>
          <a:p>
            <a:pPr algn="ctr"/>
            <a:r>
              <a:rPr lang="es-MX" dirty="0" smtClean="0">
                <a:solidFill>
                  <a:schemeClr val="bg1"/>
                </a:solidFill>
              </a:rPr>
              <a:t>QUINTO AÑO DE PREPARATORIA</a:t>
            </a:r>
            <a:r>
              <a:rPr lang="es-MX" dirty="0" smtClean="0"/>
              <a:t> </a:t>
            </a:r>
            <a:endParaRPr lang="es-MX" dirty="0"/>
          </a:p>
        </p:txBody>
      </p:sp>
      <p:sp>
        <p:nvSpPr>
          <p:cNvPr id="7" name="Rectángulo redondeado 6"/>
          <p:cNvSpPr/>
          <p:nvPr/>
        </p:nvSpPr>
        <p:spPr>
          <a:xfrm>
            <a:off x="8306873" y="1906074"/>
            <a:ext cx="3387144" cy="1146218"/>
          </a:xfrm>
          <a:prstGeom prst="roundRect">
            <a:avLst/>
          </a:prstGeom>
          <a:solidFill>
            <a:srgbClr val="BC66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smtClean="0"/>
          </a:p>
          <a:p>
            <a:pPr algn="ctr"/>
            <a:r>
              <a:rPr lang="es-MX" sz="1600" dirty="0" smtClean="0"/>
              <a:t>FECHA DE INICIO :13 AGOSTO 2018</a:t>
            </a:r>
          </a:p>
          <a:p>
            <a:pPr algn="ctr"/>
            <a:r>
              <a:rPr lang="es-MX" sz="1600" dirty="0" smtClean="0"/>
              <a:t>FECHA DE TERMINO :17  MAYO 2019</a:t>
            </a:r>
          </a:p>
          <a:p>
            <a:pPr algn="ctr"/>
            <a:endParaRPr lang="es-MX" dirty="0"/>
          </a:p>
        </p:txBody>
      </p:sp>
      <p:pic>
        <p:nvPicPr>
          <p:cNvPr id="8" name="Imagen 7">
            <a:extLst>
              <a:ext uri="{FF2B5EF4-FFF2-40B4-BE49-F238E27FC236}">
                <a16:creationId xmlns:a16="http://schemas.microsoft.com/office/drawing/2014/main" id="{8F1EE459-0F6E-46EC-B075-F59CD9D13E60}"/>
              </a:ext>
            </a:extLst>
          </p:cNvPr>
          <p:cNvPicPr>
            <a:picLocks noChangeAspect="1"/>
          </p:cNvPicPr>
          <p:nvPr/>
        </p:nvPicPr>
        <p:blipFill>
          <a:blip r:embed="rId2" cstate="print"/>
          <a:stretch>
            <a:fillRect/>
          </a:stretch>
        </p:blipFill>
        <p:spPr>
          <a:xfrm>
            <a:off x="557945" y="583700"/>
            <a:ext cx="8882269" cy="1228070"/>
          </a:xfrm>
          <a:prstGeom prst="rect">
            <a:avLst/>
          </a:prstGeom>
        </p:spPr>
      </p:pic>
      <p:sp>
        <p:nvSpPr>
          <p:cNvPr id="9" name="3 CuadroTexto">
            <a:extLst>
              <a:ext uri="{FF2B5EF4-FFF2-40B4-BE49-F238E27FC236}">
                <a16:creationId xmlns:a16="http://schemas.microsoft.com/office/drawing/2014/main" id="{C5FDD388-88A4-4EE7-95DC-8FEE6F588A18}"/>
              </a:ext>
            </a:extLst>
          </p:cNvPr>
          <p:cNvSpPr txBox="1"/>
          <p:nvPr/>
        </p:nvSpPr>
        <p:spPr>
          <a:xfrm>
            <a:off x="2305901" y="2156017"/>
            <a:ext cx="457141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UNIVERSIDAD LASALLISTA BENAVENTE  </a:t>
            </a:r>
          </a:p>
          <a:p>
            <a:r>
              <a:rPr lang="es-MX" dirty="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CLAVE 6793, CICLO 2018 - 2019</a:t>
            </a:r>
          </a:p>
        </p:txBody>
      </p:sp>
      <p:sp>
        <p:nvSpPr>
          <p:cNvPr id="10" name="Título 1">
            <a:extLst>
              <a:ext uri="{FF2B5EF4-FFF2-40B4-BE49-F238E27FC236}">
                <a16:creationId xmlns:a16="http://schemas.microsoft.com/office/drawing/2014/main" id="{B578DBEA-93BB-4921-A48C-01AC628B0C9D}"/>
              </a:ext>
            </a:extLst>
          </p:cNvPr>
          <p:cNvSpPr txBox="1">
            <a:spLocks/>
          </p:cNvSpPr>
          <p:nvPr/>
        </p:nvSpPr>
        <p:spPr>
          <a:xfrm>
            <a:off x="722817" y="2468014"/>
            <a:ext cx="7766936" cy="996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spcBef>
                <a:spcPts val="600"/>
              </a:spcBef>
            </a:pPr>
            <a:r>
              <a:rPr lang="es-MX" sz="2000" dirty="0">
                <a:solidFill>
                  <a:schemeClr val="tx1"/>
                </a:solidFill>
                <a:latin typeface="Arial" panose="020B0604020202020204" pitchFamily="34" charset="0"/>
                <a:cs typeface="Arial" panose="020B0604020202020204" pitchFamily="34" charset="0"/>
              </a:rPr>
              <a:t/>
            </a:r>
            <a:br>
              <a:rPr lang="es-MX" sz="2000" dirty="0">
                <a:solidFill>
                  <a:schemeClr val="tx1"/>
                </a:solidFill>
                <a:latin typeface="Arial" panose="020B0604020202020204" pitchFamily="34" charset="0"/>
                <a:cs typeface="Arial" panose="020B0604020202020204" pitchFamily="34" charset="0"/>
              </a:rPr>
            </a:br>
            <a:r>
              <a:rPr lang="es-MX" sz="2000" dirty="0">
                <a:solidFill>
                  <a:schemeClr val="tx1"/>
                </a:solidFill>
                <a:latin typeface="Arial" panose="020B0604020202020204" pitchFamily="34" charset="0"/>
                <a:cs typeface="Arial" panose="020B0604020202020204" pitchFamily="34" charset="0"/>
              </a:rPr>
              <a:t>Portafolio Virtual </a:t>
            </a:r>
            <a:r>
              <a:rPr lang="es-MX" sz="2000" dirty="0" smtClean="0">
                <a:solidFill>
                  <a:schemeClr val="tx1"/>
                </a:solidFill>
                <a:latin typeface="Arial" panose="020B0604020202020204" pitchFamily="34" charset="0"/>
                <a:cs typeface="Arial" panose="020B0604020202020204" pitchFamily="34" charset="0"/>
              </a:rPr>
              <a:t>de evidencias</a:t>
            </a:r>
            <a:r>
              <a:rPr lang="es-MX" sz="2000" dirty="0">
                <a:solidFill>
                  <a:schemeClr val="tx1"/>
                </a:solidFill>
                <a:latin typeface="Arial" panose="020B0604020202020204" pitchFamily="34" charset="0"/>
                <a:cs typeface="Arial" panose="020B0604020202020204" pitchFamily="34" charset="0"/>
              </a:rPr>
              <a:t/>
            </a:r>
            <a:br>
              <a:rPr lang="es-MX" sz="2000" dirty="0">
                <a:solidFill>
                  <a:schemeClr val="tx1"/>
                </a:solidFill>
                <a:latin typeface="Arial" panose="020B0604020202020204" pitchFamily="34" charset="0"/>
                <a:cs typeface="Arial" panose="020B0604020202020204" pitchFamily="34" charset="0"/>
              </a:rPr>
            </a:br>
            <a:endParaRPr lang="es-MX" sz="2000" dirty="0">
              <a:solidFill>
                <a:schemeClr val="tx1"/>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3" cstate="print"/>
          <a:srcRect l="8036" t="20000" r="6225" b="20625"/>
          <a:stretch/>
        </p:blipFill>
        <p:spPr>
          <a:xfrm>
            <a:off x="6626668" y="3614232"/>
            <a:ext cx="4984602" cy="1945866"/>
          </a:xfrm>
          <a:prstGeom prst="rect">
            <a:avLst/>
          </a:prstGeom>
        </p:spPr>
      </p:pic>
      <p:sp>
        <p:nvSpPr>
          <p:cNvPr id="12" name="CuadroTexto 11"/>
          <p:cNvSpPr txBox="1"/>
          <p:nvPr/>
        </p:nvSpPr>
        <p:spPr>
          <a:xfrm>
            <a:off x="6794571" y="3150465"/>
            <a:ext cx="4816699" cy="369332"/>
          </a:xfrm>
          <a:prstGeom prst="rect">
            <a:avLst/>
          </a:prstGeom>
          <a:noFill/>
        </p:spPr>
        <p:txBody>
          <a:bodyPr wrap="square" rtlCol="0">
            <a:spAutoFit/>
          </a:bodyPr>
          <a:lstStyle/>
          <a:p>
            <a:pPr algn="ctr"/>
            <a:r>
              <a:rPr lang="es-MX" dirty="0" smtClean="0">
                <a:solidFill>
                  <a:schemeClr val="bg1"/>
                </a:solidFill>
              </a:rPr>
              <a:t>PROYECTO:</a:t>
            </a:r>
            <a:endParaRPr lang="es-MX" dirty="0"/>
          </a:p>
        </p:txBody>
      </p:sp>
      <p:sp>
        <p:nvSpPr>
          <p:cNvPr id="13" name="CuadroTexto 12"/>
          <p:cNvSpPr txBox="1"/>
          <p:nvPr/>
        </p:nvSpPr>
        <p:spPr>
          <a:xfrm>
            <a:off x="908369" y="3185231"/>
            <a:ext cx="5193563" cy="3323987"/>
          </a:xfrm>
          <a:prstGeom prst="rect">
            <a:avLst/>
          </a:prstGeom>
          <a:noFill/>
        </p:spPr>
        <p:txBody>
          <a:bodyPr wrap="square" rtlCol="0">
            <a:spAutoFit/>
          </a:bodyPr>
          <a:lstStyle/>
          <a:p>
            <a:pPr algn="ctr"/>
            <a:r>
              <a:rPr lang="es-MX" sz="2400" b="1" dirty="0" smtClean="0">
                <a:solidFill>
                  <a:schemeClr val="bg1"/>
                </a:solidFill>
              </a:rPr>
              <a:t>INTEGRANTES:</a:t>
            </a:r>
          </a:p>
          <a:p>
            <a:pPr algn="ctr"/>
            <a:r>
              <a:rPr lang="es-MX" sz="2400" dirty="0" smtClean="0">
                <a:solidFill>
                  <a:schemeClr val="bg1"/>
                </a:solidFill>
              </a:rPr>
              <a:t>- ANA PAOLA RUBIO BARRERA</a:t>
            </a:r>
          </a:p>
          <a:p>
            <a:pPr algn="ctr"/>
            <a:r>
              <a:rPr lang="es-MX" sz="2400" b="1" dirty="0" smtClean="0">
                <a:solidFill>
                  <a:schemeClr val="bg1"/>
                </a:solidFill>
              </a:rPr>
              <a:t>ORIENTACIÓN EDUCATIVA V</a:t>
            </a:r>
          </a:p>
          <a:p>
            <a:pPr marL="285750" indent="-285750" algn="ctr">
              <a:buFontTx/>
              <a:buChar char="-"/>
            </a:pPr>
            <a:r>
              <a:rPr lang="es-MX" sz="2400" dirty="0" smtClean="0">
                <a:solidFill>
                  <a:schemeClr val="bg1"/>
                </a:solidFill>
              </a:rPr>
              <a:t>MARIA EDITH TORRES AGUILERA</a:t>
            </a:r>
          </a:p>
          <a:p>
            <a:pPr algn="ctr"/>
            <a:r>
              <a:rPr lang="es-MX" sz="2400" b="1" dirty="0" smtClean="0">
                <a:solidFill>
                  <a:schemeClr val="bg1"/>
                </a:solidFill>
              </a:rPr>
              <a:t>EDUCACIÓN PARA LA SALUD</a:t>
            </a:r>
          </a:p>
          <a:p>
            <a:pPr algn="ctr"/>
            <a:r>
              <a:rPr lang="es-MX" sz="2400" b="1" dirty="0" smtClean="0">
                <a:solidFill>
                  <a:schemeClr val="bg1"/>
                </a:solidFill>
              </a:rPr>
              <a:t>-</a:t>
            </a:r>
            <a:r>
              <a:rPr lang="es-MX" sz="2400" dirty="0" smtClean="0">
                <a:solidFill>
                  <a:schemeClr val="bg1"/>
                </a:solidFill>
              </a:rPr>
              <a:t>L.E.F. : JUAN CARLOS PEÑA CARRILLO </a:t>
            </a:r>
          </a:p>
          <a:p>
            <a:pPr algn="ctr"/>
            <a:r>
              <a:rPr lang="es-MX" sz="2400" b="1" dirty="0" smtClean="0">
                <a:solidFill>
                  <a:schemeClr val="bg1"/>
                </a:solidFill>
              </a:rPr>
              <a:t>EDUCACIÓN </a:t>
            </a:r>
            <a:r>
              <a:rPr lang="es-MX" sz="2400" b="1" dirty="0">
                <a:solidFill>
                  <a:schemeClr val="bg1"/>
                </a:solidFill>
              </a:rPr>
              <a:t>FISICA </a:t>
            </a:r>
          </a:p>
          <a:p>
            <a:pPr algn="ctr"/>
            <a:endParaRPr lang="es-MX" dirty="0" smtClean="0"/>
          </a:p>
        </p:txBody>
      </p:sp>
    </p:spTree>
    <p:extLst>
      <p:ext uri="{BB962C8B-B14F-4D97-AF65-F5344CB8AC3E}">
        <p14:creationId xmlns:p14="http://schemas.microsoft.com/office/powerpoint/2010/main" val="1090772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OBJETIVOS A ALCANZAR DE CADA ASIGNATURA </a:t>
            </a:r>
            <a:endParaRPr lang="es-MX" dirty="0"/>
          </a:p>
        </p:txBody>
      </p:sp>
      <p:sp>
        <p:nvSpPr>
          <p:cNvPr id="4" name="Rectángulo redondeado 3"/>
          <p:cNvSpPr/>
          <p:nvPr/>
        </p:nvSpPr>
        <p:spPr>
          <a:xfrm>
            <a:off x="1197735" y="1917065"/>
            <a:ext cx="3953814" cy="917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smtClean="0"/>
              <a:t>EDUCACIÓN FÍSICA</a:t>
            </a:r>
            <a:endParaRPr lang="es-MX" sz="3200" dirty="0"/>
          </a:p>
        </p:txBody>
      </p:sp>
      <p:sp>
        <p:nvSpPr>
          <p:cNvPr id="5" name="CuadroTexto 4"/>
          <p:cNvSpPr txBox="1"/>
          <p:nvPr/>
        </p:nvSpPr>
        <p:spPr>
          <a:xfrm>
            <a:off x="1287886" y="2926080"/>
            <a:ext cx="9936373" cy="3046988"/>
          </a:xfrm>
          <a:prstGeom prst="rect">
            <a:avLst/>
          </a:prstGeom>
          <a:noFill/>
        </p:spPr>
        <p:txBody>
          <a:bodyPr wrap="square" rtlCol="0">
            <a:spAutoFit/>
          </a:bodyPr>
          <a:lstStyle/>
          <a:p>
            <a:pPr algn="just"/>
            <a:r>
              <a:rPr lang="es-MX" sz="3200" dirty="0" smtClean="0"/>
              <a:t>QUE LOS ALUMNOS COMPRENDAN LA IMPORTANCIA DE LA PRÁCTICA DEL DEPORTE O LA ACTIVIDAD FÍSICA CONSTANTE PARA EL DESARROLLO DE UNA VIDA SALUDABLE Y QUE COMPRENDAN LAS IMPLICACIONES QUE CONLLEVA LAS  ADICCIÓNES  Y LOS MALOS HÁBITOS DE SALUD.</a:t>
            </a:r>
            <a:endParaRPr lang="es-MX" sz="3200" dirty="0"/>
          </a:p>
        </p:txBody>
      </p:sp>
    </p:spTree>
    <p:extLst>
      <p:ext uri="{BB962C8B-B14F-4D97-AF65-F5344CB8AC3E}">
        <p14:creationId xmlns:p14="http://schemas.microsoft.com/office/powerpoint/2010/main" val="5495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50868" y="2560320"/>
            <a:ext cx="8704415" cy="1569660"/>
          </a:xfrm>
          <a:prstGeom prst="rect">
            <a:avLst/>
          </a:prstGeom>
          <a:noFill/>
        </p:spPr>
        <p:txBody>
          <a:bodyPr wrap="square" lIns="91440" tIns="45720" rIns="91440" bIns="45720">
            <a:spAutoFit/>
          </a:bodyPr>
          <a:lstStyle/>
          <a:p>
            <a:pPr algn="ctr"/>
            <a:r>
              <a:rPr lang="es-ES" sz="9600" b="1" cap="none" spc="0" dirty="0" smtClean="0">
                <a:ln w="22225">
                  <a:solidFill>
                    <a:schemeClr val="accent2"/>
                  </a:solidFill>
                  <a:prstDash val="solid"/>
                </a:ln>
                <a:solidFill>
                  <a:schemeClr val="accent2">
                    <a:lumMod val="40000"/>
                    <a:lumOff val="60000"/>
                  </a:schemeClr>
                </a:solidFill>
                <a:effectLst/>
              </a:rPr>
              <a:t>ETAPA 1</a:t>
            </a:r>
            <a:endParaRPr lang="es-ES" sz="9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26059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686590839"/>
              </p:ext>
            </p:extLst>
          </p:nvPr>
        </p:nvGraphicFramePr>
        <p:xfrm>
          <a:off x="-1" y="1827332"/>
          <a:ext cx="12192000" cy="503066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948838">
                <a:tc gridSpan="4">
                  <a:txBody>
                    <a:bodyPr/>
                    <a:lstStyle/>
                    <a:p>
                      <a:r>
                        <a:rPr lang="es-MX" sz="1100" dirty="0" smtClean="0"/>
                        <a:t>PLANEACIÓN SESIÓN:</a:t>
                      </a:r>
                      <a:r>
                        <a:rPr lang="es-MX" sz="1100" baseline="0" dirty="0" smtClean="0"/>
                        <a:t> 1 HORA A LA SEMANA</a:t>
                      </a:r>
                      <a:endParaRPr lang="es-MX" sz="1100" dirty="0" smtClean="0"/>
                    </a:p>
                    <a:p>
                      <a:endParaRPr lang="es-MX" sz="1100" dirty="0" smtClean="0"/>
                    </a:p>
                    <a:p>
                      <a:r>
                        <a:rPr lang="es-MX" sz="1100" dirty="0" smtClean="0"/>
                        <a:t>PROYECTO:  SISTEMAS</a:t>
                      </a:r>
                      <a:r>
                        <a:rPr lang="es-MX" sz="1100" baseline="0" dirty="0" smtClean="0"/>
                        <a:t> DEL CUERPO HUMANO</a:t>
                      </a:r>
                      <a:r>
                        <a:rPr lang="es-MX" sz="1100" dirty="0" smtClean="0"/>
                        <a:t> </a:t>
                      </a:r>
                      <a:endParaRPr lang="es-MX" sz="11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9535">
                <a:tc gridSpan="2">
                  <a:txBody>
                    <a:bodyPr/>
                    <a:lstStyle/>
                    <a:p>
                      <a:r>
                        <a:rPr lang="es-MX" sz="1100" dirty="0" smtClean="0"/>
                        <a:t>MATERIA: CIENCIAS</a:t>
                      </a:r>
                      <a:r>
                        <a:rPr lang="es-MX" sz="1100" baseline="0" dirty="0" smtClean="0"/>
                        <a:t> DE LA SALUD </a:t>
                      </a:r>
                      <a:endParaRPr lang="es-MX" sz="1100" dirty="0"/>
                    </a:p>
                  </a:txBody>
                  <a:tcPr/>
                </a:tc>
                <a:tc hMerge="1">
                  <a:txBody>
                    <a:bodyPr/>
                    <a:lstStyle/>
                    <a:p>
                      <a:endParaRPr lang="es-MX" dirty="0"/>
                    </a:p>
                  </a:txBody>
                  <a:tcPr/>
                </a:tc>
                <a:tc>
                  <a:txBody>
                    <a:bodyPr/>
                    <a:lstStyle/>
                    <a:p>
                      <a:r>
                        <a:rPr lang="es-MX" sz="1100" dirty="0" smtClean="0"/>
                        <a:t>SEMESTRE: QUINTO </a:t>
                      </a:r>
                      <a:endParaRPr lang="es-MX" sz="1100" dirty="0"/>
                    </a:p>
                  </a:txBody>
                  <a:tcPr/>
                </a:tc>
                <a:tc>
                  <a:txBody>
                    <a:bodyPr/>
                    <a:lstStyle/>
                    <a:p>
                      <a:r>
                        <a:rPr lang="es-MX" sz="1100" dirty="0" smtClean="0"/>
                        <a:t>FECHA: 6.09.18</a:t>
                      </a:r>
                      <a:r>
                        <a:rPr lang="es-MX" sz="1100" baseline="0" dirty="0" smtClean="0"/>
                        <a:t> – 20.09.18</a:t>
                      </a:r>
                      <a:endParaRPr lang="es-MX" sz="1100" dirty="0"/>
                    </a:p>
                  </a:txBody>
                  <a:tcPr/>
                </a:tc>
                <a:extLst>
                  <a:ext uri="{0D108BD9-81ED-4DB2-BD59-A6C34878D82A}">
                    <a16:rowId xmlns:a16="http://schemas.microsoft.com/office/drawing/2014/main" val="10001"/>
                  </a:ext>
                </a:extLst>
              </a:tr>
              <a:tr h="379535">
                <a:tc gridSpan="4">
                  <a:txBody>
                    <a:bodyPr/>
                    <a:lstStyle/>
                    <a:p>
                      <a:r>
                        <a:rPr lang="es-MX" sz="1100" dirty="0" smtClean="0"/>
                        <a:t>OBJETIVO: QUE EL ALUMNO</a:t>
                      </a:r>
                      <a:r>
                        <a:rPr lang="es-MX" sz="1100" baseline="0" dirty="0" smtClean="0"/>
                        <a:t> CONOZCA LA ANATOMÍA Y FISIOLOGÍA DE LOS APARATOS Y SISTEMAS  DEL CUERPO HUMANO.</a:t>
                      </a:r>
                      <a:endParaRPr lang="es-MX" sz="1100" dirty="0"/>
                    </a:p>
                  </a:txBody>
                  <a:tcPr/>
                </a:tc>
                <a:tc hMerge="1">
                  <a:txBody>
                    <a:bodyPr/>
                    <a:lstStyle/>
                    <a:p>
                      <a:endParaRPr lang="es-MX"/>
                    </a:p>
                  </a:txBody>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val="10002"/>
                  </a:ext>
                </a:extLst>
              </a:tr>
              <a:tr h="2313691">
                <a:tc>
                  <a:txBody>
                    <a:bodyPr/>
                    <a:lstStyle/>
                    <a:p>
                      <a:pPr algn="just"/>
                      <a:r>
                        <a:rPr lang="es-MX" sz="1100" dirty="0" smtClean="0"/>
                        <a:t>SECUENCIA DIDÁCTICA:</a:t>
                      </a:r>
                    </a:p>
                    <a:p>
                      <a:pPr marL="285750" indent="-285750" algn="just">
                        <a:buFontTx/>
                        <a:buChar char="-"/>
                      </a:pPr>
                      <a:r>
                        <a:rPr lang="es-MX" sz="1100" dirty="0" smtClean="0"/>
                        <a:t>INVESTIGACIÓN DE INFORMACIÓN</a:t>
                      </a:r>
                      <a:r>
                        <a:rPr lang="es-MX" sz="1100" baseline="0" dirty="0" smtClean="0"/>
                        <a:t> ACERCA DE LOS SISTEMAS DEL CUERPO HUMANO. </a:t>
                      </a:r>
                    </a:p>
                    <a:p>
                      <a:pPr marL="285750" indent="-285750" algn="just">
                        <a:buFontTx/>
                        <a:buChar char="-"/>
                      </a:pPr>
                      <a:r>
                        <a:rPr lang="es-MX" sz="1100" baseline="0" dirty="0" smtClean="0"/>
                        <a:t>MESA DE DISCUSIÓN ACERCA DE LA IMPORTANCIA DE TENER UNA VIDA SALUDABLE.</a:t>
                      </a:r>
                    </a:p>
                    <a:p>
                      <a:pPr marL="285750" indent="-285750" algn="just">
                        <a:buFontTx/>
                        <a:buChar char="-"/>
                      </a:pPr>
                      <a:r>
                        <a:rPr lang="es-MX" sz="1100" baseline="0" dirty="0" smtClean="0"/>
                        <a:t>ELABORACIÓN DE PLAYERAS DIDÁCTICAS.</a:t>
                      </a:r>
                    </a:p>
                    <a:p>
                      <a:pPr marL="285750" indent="-285750" algn="just">
                        <a:buFontTx/>
                        <a:buChar char="-"/>
                      </a:pPr>
                      <a:endParaRPr lang="es-MX" sz="1100" dirty="0"/>
                    </a:p>
                  </a:txBody>
                  <a:tcPr/>
                </a:tc>
                <a:tc>
                  <a:txBody>
                    <a:bodyPr/>
                    <a:lstStyle/>
                    <a:p>
                      <a:pPr algn="just"/>
                      <a:r>
                        <a:rPr lang="es-MX" sz="1100" dirty="0" smtClean="0"/>
                        <a:t>EVALUACIÓN:</a:t>
                      </a:r>
                    </a:p>
                    <a:p>
                      <a:pPr algn="just"/>
                      <a:r>
                        <a:rPr lang="es-ES" sz="1100" kern="1200" dirty="0" smtClean="0">
                          <a:solidFill>
                            <a:schemeClr val="dk1"/>
                          </a:solidFill>
                          <a:effectLst/>
                          <a:latin typeface="+mn-lt"/>
                          <a:ea typeface="+mn-ea"/>
                          <a:cs typeface="+mn-cs"/>
                        </a:rPr>
                        <a:t>TIEMPO DE REALIZACIÓN, TEMA DE LA ACTIVIDAD, MATERIALES, DISEÑO, CREATIVIDAD, TRABAJO EN EQUIPO (APORTACIÓN DE TODOS LOS ALUMNOS). POR MEDIO DE LISTAS DE COTEJO</a:t>
                      </a:r>
                      <a:endParaRPr lang="es-MX" sz="1100" kern="1200" dirty="0" smtClean="0">
                        <a:solidFill>
                          <a:schemeClr val="dk1"/>
                        </a:solidFill>
                        <a:effectLst/>
                        <a:latin typeface="+mn-lt"/>
                        <a:ea typeface="+mn-ea"/>
                        <a:cs typeface="+mn-cs"/>
                      </a:endParaRPr>
                    </a:p>
                    <a:p>
                      <a:pPr algn="just"/>
                      <a:r>
                        <a:rPr lang="es-ES" sz="1100" kern="1200" dirty="0" smtClean="0">
                          <a:solidFill>
                            <a:schemeClr val="dk1"/>
                          </a:solidFill>
                          <a:effectLst/>
                          <a:latin typeface="+mn-lt"/>
                          <a:ea typeface="+mn-ea"/>
                          <a:cs typeface="+mn-cs"/>
                        </a:rPr>
                        <a:t>EVALUACIÓN DIAGNÓSTICA.</a:t>
                      </a:r>
                      <a:endParaRPr lang="es-MX" sz="1100" kern="1200" dirty="0" smtClean="0">
                        <a:solidFill>
                          <a:schemeClr val="dk1"/>
                        </a:solidFill>
                        <a:effectLst/>
                        <a:latin typeface="+mn-lt"/>
                        <a:ea typeface="+mn-ea"/>
                        <a:cs typeface="+mn-cs"/>
                      </a:endParaRPr>
                    </a:p>
                    <a:p>
                      <a:pPr algn="just"/>
                      <a:r>
                        <a:rPr lang="es-ES" sz="1100" kern="1200" dirty="0" smtClean="0">
                          <a:solidFill>
                            <a:schemeClr val="dk1"/>
                          </a:solidFill>
                          <a:effectLst/>
                          <a:latin typeface="+mn-lt"/>
                          <a:ea typeface="+mn-ea"/>
                          <a:cs typeface="+mn-cs"/>
                        </a:rPr>
                        <a:t>OBSERVACIÓN.</a:t>
                      </a:r>
                      <a:endParaRPr lang="es-MX" sz="1100" dirty="0"/>
                    </a:p>
                  </a:txBody>
                  <a:tcPr/>
                </a:tc>
                <a:tc>
                  <a:txBody>
                    <a:bodyPr/>
                    <a:lstStyle/>
                    <a:p>
                      <a:pPr algn="just"/>
                      <a:r>
                        <a:rPr lang="es-MX" sz="1100" dirty="0" smtClean="0"/>
                        <a:t>TIEMPOS:</a:t>
                      </a:r>
                    </a:p>
                    <a:p>
                      <a:pPr algn="just"/>
                      <a:endParaRPr lang="es-MX" sz="1100" dirty="0" smtClean="0"/>
                    </a:p>
                    <a:p>
                      <a:pPr algn="just"/>
                      <a:r>
                        <a:rPr lang="es-MX" sz="1100" dirty="0" smtClean="0"/>
                        <a:t>1 HORA A LA SEMANA</a:t>
                      </a:r>
                      <a:endParaRPr lang="es-MX" sz="1100" dirty="0"/>
                    </a:p>
                  </a:txBody>
                  <a:tcPr/>
                </a:tc>
                <a:tc>
                  <a:txBody>
                    <a:bodyPr/>
                    <a:lstStyle/>
                    <a:p>
                      <a:pPr algn="just"/>
                      <a:r>
                        <a:rPr lang="es-MX" sz="1100" dirty="0" smtClean="0"/>
                        <a:t>OBSERVACIONES:</a:t>
                      </a:r>
                    </a:p>
                    <a:p>
                      <a:pPr algn="just"/>
                      <a:endParaRPr lang="es-MX" sz="1100" dirty="0" smtClean="0"/>
                    </a:p>
                    <a:p>
                      <a:pPr algn="just"/>
                      <a:r>
                        <a:rPr lang="es-MX" sz="1100" dirty="0" smtClean="0"/>
                        <a:t>LOS</a:t>
                      </a:r>
                      <a:r>
                        <a:rPr lang="es-MX" sz="1100" baseline="0" dirty="0" smtClean="0"/>
                        <a:t> ALUMNOS MUESTRAN INTERÉS Y TIENEN UNA PARTICIPACIÒN DE FORMA ACTIVA AL ELABORAR LAS CAMISETAS,ASI COMO LA ADQUISICIÒN DE CONOCIMIENTOS  SOBRE EL FUNCIONAMIENTO E IMPORTANCIA DE LOS SISTEMAS DEL CUERPO HUMANO.</a:t>
                      </a:r>
                      <a:endParaRPr lang="es-MX" sz="1100" dirty="0"/>
                    </a:p>
                  </a:txBody>
                  <a:tcPr/>
                </a:tc>
                <a:extLst>
                  <a:ext uri="{0D108BD9-81ED-4DB2-BD59-A6C34878D82A}">
                    <a16:rowId xmlns:a16="http://schemas.microsoft.com/office/drawing/2014/main" val="10003"/>
                  </a:ext>
                </a:extLst>
              </a:tr>
              <a:tr h="1009069">
                <a:tc gridSpan="4">
                  <a:txBody>
                    <a:bodyPr/>
                    <a:lstStyle/>
                    <a:p>
                      <a:r>
                        <a:rPr lang="es-MX" dirty="0" smtClean="0"/>
                        <a:t>Elaboró: </a:t>
                      </a:r>
                      <a:r>
                        <a:rPr lang="es-MX" baseline="0" dirty="0" smtClean="0"/>
                        <a:t>LIC. MARÍA EDITH TORRES AGUILERA</a:t>
                      </a:r>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4"/>
                  </a:ext>
                </a:extLst>
              </a:tr>
            </a:tbl>
          </a:graphicData>
        </a:graphic>
      </p:graphicFrame>
      <p:sp>
        <p:nvSpPr>
          <p:cNvPr id="7" name="Título 6"/>
          <p:cNvSpPr>
            <a:spLocks noGrp="1"/>
          </p:cNvSpPr>
          <p:nvPr>
            <p:ph type="title"/>
          </p:nvPr>
        </p:nvSpPr>
        <p:spPr/>
        <p:txBody>
          <a:bodyPr/>
          <a:lstStyle/>
          <a:p>
            <a:pPr algn="ctr"/>
            <a:r>
              <a:rPr lang="es-MX" dirty="0" smtClean="0"/>
              <a:t>ETAPA 1</a:t>
            </a:r>
            <a:r>
              <a:rPr lang="es-MX" dirty="0"/>
              <a:t/>
            </a:r>
            <a:br>
              <a:rPr lang="es-MX" dirty="0"/>
            </a:br>
            <a:r>
              <a:rPr lang="es-MX" dirty="0" smtClean="0"/>
              <a:t> universidad lasallista Benavente</a:t>
            </a:r>
            <a:endParaRPr lang="es-MX"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2217" y="796462"/>
            <a:ext cx="838591" cy="936562"/>
          </a:xfrm>
          <a:prstGeom prst="rect">
            <a:avLst/>
          </a:prstGeom>
        </p:spPr>
      </p:pic>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740775"/>
            <a:ext cx="838591" cy="936562"/>
          </a:xfrm>
          <a:prstGeom prst="rect">
            <a:avLst/>
          </a:prstGeom>
        </p:spPr>
      </p:pic>
    </p:spTree>
    <p:extLst>
      <p:ext uri="{BB962C8B-B14F-4D97-AF65-F5344CB8AC3E}">
        <p14:creationId xmlns:p14="http://schemas.microsoft.com/office/powerpoint/2010/main" val="715401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541756"/>
            <a:ext cx="11029616" cy="1013800"/>
          </a:xfrm>
        </p:spPr>
        <p:txBody>
          <a:bodyPr>
            <a:noAutofit/>
          </a:bodyPr>
          <a:lstStyle/>
          <a:p>
            <a:pPr algn="ctr"/>
            <a:r>
              <a:rPr lang="es-MX" sz="3200" dirty="0" smtClean="0"/>
              <a:t>DOCUMENTACIÓN DE ACTIVIDADES Y EVIDENCIAS</a:t>
            </a:r>
            <a:br>
              <a:rPr lang="es-MX" sz="3200" dirty="0" smtClean="0"/>
            </a:br>
            <a:r>
              <a:rPr lang="es-MX" sz="3200" dirty="0" smtClean="0"/>
              <a:t>Etapa 1 </a:t>
            </a:r>
            <a:endParaRPr lang="es-MX" sz="3200" dirty="0"/>
          </a:p>
        </p:txBody>
      </p:sp>
      <p:sp>
        <p:nvSpPr>
          <p:cNvPr id="4" name="Rectángulo redondeado 3"/>
          <p:cNvSpPr/>
          <p:nvPr/>
        </p:nvSpPr>
        <p:spPr>
          <a:xfrm>
            <a:off x="7887557" y="1909216"/>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CIENCIAS DE LA SALUD</a:t>
            </a:r>
            <a:endParaRPr lang="es-MX" sz="2800" dirty="0"/>
          </a:p>
        </p:txBody>
      </p:sp>
      <p:sp>
        <p:nvSpPr>
          <p:cNvPr id="8" name="CuadroTexto 7"/>
          <p:cNvSpPr txBox="1"/>
          <p:nvPr/>
        </p:nvSpPr>
        <p:spPr>
          <a:xfrm>
            <a:off x="522304" y="2254884"/>
            <a:ext cx="9936373" cy="4216539"/>
          </a:xfrm>
          <a:prstGeom prst="rect">
            <a:avLst/>
          </a:prstGeom>
          <a:noFill/>
        </p:spPr>
        <p:txBody>
          <a:bodyPr wrap="square" rtlCol="0">
            <a:spAutoFit/>
          </a:bodyPr>
          <a:lstStyle/>
          <a:p>
            <a:pPr algn="just"/>
            <a:r>
              <a:rPr lang="es-MX" sz="2400" b="1" dirty="0" smtClean="0"/>
              <a:t>NOMBRE DE LA ACTIVIDAD:</a:t>
            </a:r>
          </a:p>
          <a:p>
            <a:pPr algn="just"/>
            <a:r>
              <a:rPr lang="es-MX" sz="2400" dirty="0" smtClean="0"/>
              <a:t>SISTEMAS DEL CUERPO HUMANO </a:t>
            </a:r>
          </a:p>
          <a:p>
            <a:pPr algn="just"/>
            <a:endParaRPr lang="es-MX" sz="2400" b="1" dirty="0" smtClean="0"/>
          </a:p>
          <a:p>
            <a:pPr algn="just"/>
            <a:r>
              <a:rPr lang="es-MX" sz="2400" b="1" dirty="0" smtClean="0"/>
              <a:t>EXPLICACIÓN:</a:t>
            </a:r>
          </a:p>
          <a:p>
            <a:pPr algn="just"/>
            <a:r>
              <a:rPr lang="es-MX" sz="2400" dirty="0" smtClean="0"/>
              <a:t>CON EL OBJETIVO DE CONCIENTIZAR A LOS ALUMNOS ACERCA DE LAS VENTAJAS DE LLEVAR UNA VIDA SALUDABLE, LOS ALUMNOS ELABORAN UNAS PLAYERAS PARA QUE CONOSCAN EL FUNCIONAMIENTO DE LOS SISTEMAS DEL CUERPO HUMANO, PREVIAMENTE ELLOS INVESTIGAN ACERCA DE ESTOS SISTEMAS, SU ESTRUCTURA Y FUNCIONAMIENTO.</a:t>
            </a:r>
          </a:p>
          <a:p>
            <a:pPr algn="just"/>
            <a:endParaRPr lang="es-MX" sz="2800" b="1" dirty="0"/>
          </a:p>
        </p:txBody>
      </p:sp>
    </p:spTree>
    <p:extLst>
      <p:ext uri="{BB962C8B-B14F-4D97-AF65-F5344CB8AC3E}">
        <p14:creationId xmlns:p14="http://schemas.microsoft.com/office/powerpoint/2010/main" val="332701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 </a:t>
            </a:r>
            <a:endParaRPr lang="es-MX" dirty="0"/>
          </a:p>
        </p:txBody>
      </p:sp>
      <p:sp>
        <p:nvSpPr>
          <p:cNvPr id="4" name="Rectángulo redondeado 3"/>
          <p:cNvSpPr/>
          <p:nvPr/>
        </p:nvSpPr>
        <p:spPr>
          <a:xfrm>
            <a:off x="942303" y="2165183"/>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t>CIENCIAS DE LA SALUD</a:t>
            </a:r>
            <a:endParaRPr lang="es-MX" sz="2800" b="1"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542" y="3381592"/>
            <a:ext cx="5847117" cy="3284435"/>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86699" y="2165183"/>
            <a:ext cx="3724108" cy="4423893"/>
          </a:xfrm>
          <a:prstGeom prst="rect">
            <a:avLst/>
          </a:prstGeom>
        </p:spPr>
      </p:pic>
    </p:spTree>
    <p:extLst>
      <p:ext uri="{BB962C8B-B14F-4D97-AF65-F5344CB8AC3E}">
        <p14:creationId xmlns:p14="http://schemas.microsoft.com/office/powerpoint/2010/main" val="777968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1" y="377797"/>
            <a:ext cx="7362860" cy="362920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0041" y="377797"/>
            <a:ext cx="4204299" cy="6188299"/>
          </a:xfrm>
          <a:prstGeom prst="rect">
            <a:avLst/>
          </a:prstGeom>
        </p:spPr>
      </p:pic>
      <p:pic>
        <p:nvPicPr>
          <p:cNvPr id="6" name="Marcador de contenido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7181" y="4007006"/>
            <a:ext cx="7362861" cy="2563910"/>
          </a:xfrm>
        </p:spPr>
      </p:pic>
    </p:spTree>
    <p:extLst>
      <p:ext uri="{BB962C8B-B14F-4D97-AF65-F5344CB8AC3E}">
        <p14:creationId xmlns:p14="http://schemas.microsoft.com/office/powerpoint/2010/main" val="604270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480" y="1897380"/>
            <a:ext cx="3703319" cy="4728797"/>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580" y="1897379"/>
            <a:ext cx="3726180" cy="472879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798" y="1897380"/>
            <a:ext cx="3954781" cy="4728798"/>
          </a:xfrm>
          <a:prstGeom prst="rect">
            <a:avLst/>
          </a:prstGeom>
        </p:spPr>
      </p:pic>
      <p:sp>
        <p:nvSpPr>
          <p:cNvPr id="7" name="Rectángulo redondeado 6"/>
          <p:cNvSpPr/>
          <p:nvPr/>
        </p:nvSpPr>
        <p:spPr>
          <a:xfrm>
            <a:off x="4366418" y="731842"/>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CIENCIAS DE LA SALUD</a:t>
            </a:r>
            <a:endParaRPr lang="es-MX" sz="2800" dirty="0"/>
          </a:p>
        </p:txBody>
      </p:sp>
    </p:spTree>
    <p:extLst>
      <p:ext uri="{BB962C8B-B14F-4D97-AF65-F5344CB8AC3E}">
        <p14:creationId xmlns:p14="http://schemas.microsoft.com/office/powerpoint/2010/main" val="4036588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800" dirty="0" smtClean="0"/>
              <a:t>LISTA DE COTEJO</a:t>
            </a:r>
            <a:endParaRPr lang="es-MX" sz="4800" dirty="0"/>
          </a:p>
        </p:txBody>
      </p:sp>
      <p:sp>
        <p:nvSpPr>
          <p:cNvPr id="4" name="Rectángulo redondeado 3"/>
          <p:cNvSpPr/>
          <p:nvPr/>
        </p:nvSpPr>
        <p:spPr>
          <a:xfrm>
            <a:off x="7419304" y="753634"/>
            <a:ext cx="3322749" cy="910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t>CIENCIAS DE LA SALUD</a:t>
            </a:r>
            <a:endParaRPr lang="es-MX" sz="2400" b="1" dirty="0"/>
          </a:p>
        </p:txBody>
      </p:sp>
      <p:pic>
        <p:nvPicPr>
          <p:cNvPr id="7" name="Imagen 6"/>
          <p:cNvPicPr>
            <a:picLocks noChangeAspect="1"/>
          </p:cNvPicPr>
          <p:nvPr/>
        </p:nvPicPr>
        <p:blipFill rotWithShape="1">
          <a:blip r:embed="rId2" cstate="print"/>
          <a:srcRect l="26062" t="23325" r="42521" b="32789"/>
          <a:stretch/>
        </p:blipFill>
        <p:spPr>
          <a:xfrm>
            <a:off x="94445" y="1715956"/>
            <a:ext cx="6001555" cy="4752636"/>
          </a:xfrm>
          <a:prstGeom prst="rect">
            <a:avLst/>
          </a:prstGeom>
        </p:spPr>
      </p:pic>
      <p:pic>
        <p:nvPicPr>
          <p:cNvPr id="8" name="Imagen 7"/>
          <p:cNvPicPr>
            <a:picLocks noChangeAspect="1"/>
          </p:cNvPicPr>
          <p:nvPr/>
        </p:nvPicPr>
        <p:blipFill rotWithShape="1">
          <a:blip r:embed="rId3" cstate="print"/>
          <a:srcRect l="25569" t="66945" r="28904" b="21034"/>
          <a:stretch/>
        </p:blipFill>
        <p:spPr>
          <a:xfrm>
            <a:off x="6001555" y="2589586"/>
            <a:ext cx="6144142" cy="1296605"/>
          </a:xfrm>
          <a:prstGeom prst="rect">
            <a:avLst/>
          </a:prstGeom>
        </p:spPr>
      </p:pic>
      <p:sp>
        <p:nvSpPr>
          <p:cNvPr id="3" name="Elipse 2"/>
          <p:cNvSpPr/>
          <p:nvPr/>
        </p:nvSpPr>
        <p:spPr>
          <a:xfrm>
            <a:off x="4765183" y="2305318"/>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p:cNvSpPr/>
          <p:nvPr/>
        </p:nvSpPr>
        <p:spPr>
          <a:xfrm>
            <a:off x="4788793" y="2599387"/>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p:cNvSpPr/>
          <p:nvPr/>
        </p:nvSpPr>
        <p:spPr>
          <a:xfrm>
            <a:off x="4760887" y="2919214"/>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4784497" y="3148888"/>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4795228" y="3417199"/>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4831717" y="4599916"/>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p:cNvSpPr/>
          <p:nvPr/>
        </p:nvSpPr>
        <p:spPr>
          <a:xfrm>
            <a:off x="4829569" y="4881106"/>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p:cNvSpPr/>
          <p:nvPr/>
        </p:nvSpPr>
        <p:spPr>
          <a:xfrm>
            <a:off x="4853179" y="5149417"/>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p:cNvSpPr/>
          <p:nvPr/>
        </p:nvSpPr>
        <p:spPr>
          <a:xfrm>
            <a:off x="4851031" y="5430607"/>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p:cNvSpPr/>
          <p:nvPr/>
        </p:nvSpPr>
        <p:spPr>
          <a:xfrm>
            <a:off x="4861762" y="5686039"/>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p:cNvSpPr/>
          <p:nvPr/>
        </p:nvSpPr>
        <p:spPr>
          <a:xfrm>
            <a:off x="4872493" y="5967229"/>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p:cNvSpPr/>
          <p:nvPr/>
        </p:nvSpPr>
        <p:spPr>
          <a:xfrm>
            <a:off x="4857466" y="6209782"/>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9337168" y="2602785"/>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Elipse 20"/>
          <p:cNvSpPr/>
          <p:nvPr/>
        </p:nvSpPr>
        <p:spPr>
          <a:xfrm>
            <a:off x="9360778" y="2909733"/>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Elipse 21"/>
          <p:cNvSpPr/>
          <p:nvPr/>
        </p:nvSpPr>
        <p:spPr>
          <a:xfrm>
            <a:off x="9358630" y="3693193"/>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35375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56479107"/>
              </p:ext>
            </p:extLst>
          </p:nvPr>
        </p:nvGraphicFramePr>
        <p:xfrm>
          <a:off x="-1" y="1827332"/>
          <a:ext cx="12192000" cy="507785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948838">
                <a:tc gridSpan="4">
                  <a:txBody>
                    <a:bodyPr/>
                    <a:lstStyle/>
                    <a:p>
                      <a:r>
                        <a:rPr lang="es-MX" sz="1100" dirty="0" smtClean="0"/>
                        <a:t>PLANEACIÓN SESIÓN: 1</a:t>
                      </a:r>
                      <a:r>
                        <a:rPr lang="es-MX" sz="1100" baseline="0" dirty="0" smtClean="0"/>
                        <a:t> HORA A LA SEMANA </a:t>
                      </a:r>
                      <a:endParaRPr lang="es-MX" sz="1100" dirty="0" smtClean="0"/>
                    </a:p>
                    <a:p>
                      <a:endParaRPr lang="es-MX" sz="1100" dirty="0" smtClean="0"/>
                    </a:p>
                    <a:p>
                      <a:r>
                        <a:rPr lang="es-MX" sz="1100" dirty="0" smtClean="0"/>
                        <a:t>PROYECTO:  ¿QUIÉN</a:t>
                      </a:r>
                      <a:r>
                        <a:rPr lang="es-MX" sz="1100" baseline="0" dirty="0" smtClean="0"/>
                        <a:t> SOY YO?</a:t>
                      </a:r>
                      <a:endParaRPr lang="es-MX" sz="11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9535">
                <a:tc gridSpan="2">
                  <a:txBody>
                    <a:bodyPr/>
                    <a:lstStyle/>
                    <a:p>
                      <a:r>
                        <a:rPr lang="es-MX" sz="1100" dirty="0" smtClean="0"/>
                        <a:t>MATERIA: ORIENTACIÓN EDUCATIVA V</a:t>
                      </a:r>
                      <a:endParaRPr lang="es-MX" sz="1100" dirty="0"/>
                    </a:p>
                  </a:txBody>
                  <a:tcPr/>
                </a:tc>
                <a:tc hMerge="1">
                  <a:txBody>
                    <a:bodyPr/>
                    <a:lstStyle/>
                    <a:p>
                      <a:endParaRPr lang="es-MX" dirty="0"/>
                    </a:p>
                  </a:txBody>
                  <a:tcPr/>
                </a:tc>
                <a:tc>
                  <a:txBody>
                    <a:bodyPr/>
                    <a:lstStyle/>
                    <a:p>
                      <a:r>
                        <a:rPr lang="es-MX" sz="1100" dirty="0" smtClean="0"/>
                        <a:t>SEMESTRE: QUINTO</a:t>
                      </a:r>
                      <a:r>
                        <a:rPr lang="es-MX" sz="1100" baseline="0" dirty="0" smtClean="0"/>
                        <a:t> </a:t>
                      </a:r>
                      <a:endParaRPr lang="es-MX" sz="1100" dirty="0"/>
                    </a:p>
                  </a:txBody>
                  <a:tcPr/>
                </a:tc>
                <a:tc>
                  <a:txBody>
                    <a:bodyPr/>
                    <a:lstStyle/>
                    <a:p>
                      <a:pPr algn="ctr"/>
                      <a:r>
                        <a:rPr lang="es-MX" sz="1100" dirty="0" smtClean="0"/>
                        <a:t>FECHA:20 Y 27 DE AGOSTO 2018</a:t>
                      </a:r>
                    </a:p>
                    <a:p>
                      <a:pPr algn="ctr"/>
                      <a:r>
                        <a:rPr lang="es-MX" sz="1100" dirty="0" smtClean="0"/>
                        <a:t>3 DE SEPTIEMBRE 2018</a:t>
                      </a:r>
                      <a:endParaRPr lang="es-MX" sz="1100" dirty="0"/>
                    </a:p>
                  </a:txBody>
                  <a:tcPr/>
                </a:tc>
                <a:extLst>
                  <a:ext uri="{0D108BD9-81ED-4DB2-BD59-A6C34878D82A}">
                    <a16:rowId xmlns:a16="http://schemas.microsoft.com/office/drawing/2014/main" val="10001"/>
                  </a:ext>
                </a:extLst>
              </a:tr>
              <a:tr h="379535">
                <a:tc gridSpan="4">
                  <a:txBody>
                    <a:bodyPr/>
                    <a:lstStyle/>
                    <a:p>
                      <a:r>
                        <a:rPr lang="es-MX" sz="1100" dirty="0" smtClean="0"/>
                        <a:t>OBJETIVO: FOMENTAR EL AUTOCONOCIMIENTO EN LOS ALUMNOS.</a:t>
                      </a:r>
                      <a:endParaRPr lang="es-MX" sz="1100" dirty="0"/>
                    </a:p>
                  </a:txBody>
                  <a:tcPr/>
                </a:tc>
                <a:tc hMerge="1">
                  <a:txBody>
                    <a:bodyPr/>
                    <a:lstStyle/>
                    <a:p>
                      <a:endParaRPr lang="es-MX"/>
                    </a:p>
                  </a:txBody>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val="10002"/>
                  </a:ext>
                </a:extLst>
              </a:tr>
              <a:tr h="2313691">
                <a:tc>
                  <a:txBody>
                    <a:bodyPr/>
                    <a:lstStyle/>
                    <a:p>
                      <a:pPr algn="just"/>
                      <a:r>
                        <a:rPr lang="es-MX" sz="1100" dirty="0" smtClean="0"/>
                        <a:t>SECUENCIA DIDÁCTICA:</a:t>
                      </a:r>
                    </a:p>
                    <a:p>
                      <a:pPr algn="just"/>
                      <a:r>
                        <a:rPr lang="es-MX" sz="1100" dirty="0" smtClean="0"/>
                        <a:t>-INVESTIGACIÓN</a:t>
                      </a:r>
                      <a:r>
                        <a:rPr lang="es-MX" sz="1100" baseline="0" dirty="0" smtClean="0"/>
                        <a:t> PARA FORMAR LAS BASES DE CONOCIMIENTO EN TORNO AL  CONCEPTO DE AUTOCONOCIMIENTO.</a:t>
                      </a:r>
                    </a:p>
                    <a:p>
                      <a:pPr algn="just"/>
                      <a:r>
                        <a:rPr lang="es-MX" sz="1100" baseline="0" dirty="0" smtClean="0"/>
                        <a:t>-PLASMAR SU AUTOCONOCIMIENTO POR MEDIO DE UN AUTORRETRATO.</a:t>
                      </a:r>
                    </a:p>
                    <a:p>
                      <a:pPr algn="just"/>
                      <a:r>
                        <a:rPr lang="es-MX" sz="1100" baseline="0" dirty="0" smtClean="0"/>
                        <a:t>-PRESENTACIÓN DE AUTORRETRATO A COMPAÑEROS.</a:t>
                      </a:r>
                    </a:p>
                    <a:p>
                      <a:pPr algn="just"/>
                      <a:endParaRPr lang="es-MX" sz="1100" dirty="0" smtClean="0"/>
                    </a:p>
                  </a:txBody>
                  <a:tcPr/>
                </a:tc>
                <a:tc>
                  <a:txBody>
                    <a:bodyPr/>
                    <a:lstStyle/>
                    <a:p>
                      <a:pPr algn="just"/>
                      <a:r>
                        <a:rPr lang="es-MX" sz="1100" dirty="0" smtClean="0"/>
                        <a:t>EVALUACIÓN:</a:t>
                      </a:r>
                    </a:p>
                    <a:p>
                      <a:pPr algn="just"/>
                      <a:r>
                        <a:rPr lang="es-MX" sz="1100" dirty="0" smtClean="0"/>
                        <a:t>-SE EVALUA SU DESEMPEÑO EN PRESENTACIÓN DE AUTORRETRATO Y SU NIVEL DE REFLEXIÓN HACIA SU PERSONA.</a:t>
                      </a:r>
                      <a:endParaRPr lang="es-MX" sz="1100" dirty="0"/>
                    </a:p>
                  </a:txBody>
                  <a:tcPr/>
                </a:tc>
                <a:tc>
                  <a:txBody>
                    <a:bodyPr/>
                    <a:lstStyle/>
                    <a:p>
                      <a:pPr algn="just"/>
                      <a:r>
                        <a:rPr lang="es-MX" sz="1100" dirty="0" smtClean="0"/>
                        <a:t>TIEMPOS:</a:t>
                      </a:r>
                    </a:p>
                    <a:p>
                      <a:pPr algn="just"/>
                      <a:r>
                        <a:rPr lang="es-MX" sz="1100" dirty="0" smtClean="0"/>
                        <a:t>1 SESIÓN POR SEMANA DE 1 HORA.</a:t>
                      </a:r>
                      <a:endParaRPr lang="es-MX" sz="1100" dirty="0"/>
                    </a:p>
                  </a:txBody>
                  <a:tcPr/>
                </a:tc>
                <a:tc>
                  <a:txBody>
                    <a:bodyPr/>
                    <a:lstStyle/>
                    <a:p>
                      <a:pPr algn="just"/>
                      <a:r>
                        <a:rPr lang="es-MX" sz="1100" dirty="0" smtClean="0"/>
                        <a:t>OBSERVACIONES:</a:t>
                      </a:r>
                    </a:p>
                    <a:p>
                      <a:pPr algn="just"/>
                      <a:r>
                        <a:rPr lang="es-MX" sz="1100" dirty="0" smtClean="0"/>
                        <a:t>LOS ALUMNOS LOGRAN AUMENTAR SU PROPIO CONOCIMIENTO</a:t>
                      </a:r>
                      <a:r>
                        <a:rPr lang="es-MX" sz="1100" baseline="0" dirty="0" smtClean="0"/>
                        <a:t> YA QUE LOGRAN CONOCER ASPECTOS EMOCIONALES Y DE PERSONALIDAD DE ELLOS MISMOS.</a:t>
                      </a:r>
                      <a:endParaRPr lang="es-MX" sz="1100" dirty="0"/>
                    </a:p>
                  </a:txBody>
                  <a:tcPr/>
                </a:tc>
                <a:extLst>
                  <a:ext uri="{0D108BD9-81ED-4DB2-BD59-A6C34878D82A}">
                    <a16:rowId xmlns:a16="http://schemas.microsoft.com/office/drawing/2014/main" val="10003"/>
                  </a:ext>
                </a:extLst>
              </a:tr>
              <a:tr h="1009069">
                <a:tc gridSpan="4">
                  <a:txBody>
                    <a:bodyPr/>
                    <a:lstStyle/>
                    <a:p>
                      <a:r>
                        <a:rPr lang="es-MX" sz="1800" dirty="0" smtClean="0"/>
                        <a:t>ELABORÓ:</a:t>
                      </a:r>
                      <a:r>
                        <a:rPr lang="es-MX" sz="1800" baseline="0" dirty="0" smtClean="0"/>
                        <a:t> </a:t>
                      </a:r>
                      <a:r>
                        <a:rPr lang="es-MX" sz="1800" dirty="0" smtClean="0"/>
                        <a:t>LIC.</a:t>
                      </a:r>
                      <a:r>
                        <a:rPr lang="es-MX" sz="1800" baseline="0" dirty="0" smtClean="0"/>
                        <a:t> ANA PAOLA RUBIO BARRERA</a:t>
                      </a:r>
                      <a:endParaRPr lang="es-MX" sz="18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4"/>
                  </a:ext>
                </a:extLst>
              </a:tr>
            </a:tbl>
          </a:graphicData>
        </a:graphic>
      </p:graphicFrame>
      <p:sp>
        <p:nvSpPr>
          <p:cNvPr id="7" name="Título 6"/>
          <p:cNvSpPr>
            <a:spLocks noGrp="1"/>
          </p:cNvSpPr>
          <p:nvPr>
            <p:ph type="title"/>
          </p:nvPr>
        </p:nvSpPr>
        <p:spPr/>
        <p:txBody>
          <a:bodyPr/>
          <a:lstStyle/>
          <a:p>
            <a:pPr algn="ctr"/>
            <a:r>
              <a:rPr lang="es-MX" dirty="0" smtClean="0"/>
              <a:t>ETAPA1                      </a:t>
            </a:r>
            <a:br>
              <a:rPr lang="es-MX" dirty="0" smtClean="0"/>
            </a:br>
            <a:r>
              <a:rPr lang="es-MX" dirty="0" smtClean="0"/>
              <a:t>universidad lasallista Benavente</a:t>
            </a:r>
            <a:endParaRPr lang="es-MX"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2217" y="796462"/>
            <a:ext cx="838591" cy="936562"/>
          </a:xfrm>
          <a:prstGeom prst="rect">
            <a:avLst/>
          </a:prstGeom>
        </p:spPr>
      </p:pic>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740775"/>
            <a:ext cx="838591" cy="936562"/>
          </a:xfrm>
          <a:prstGeom prst="rect">
            <a:avLst/>
          </a:prstGeom>
        </p:spPr>
      </p:pic>
    </p:spTree>
    <p:extLst>
      <p:ext uri="{BB962C8B-B14F-4D97-AF65-F5344CB8AC3E}">
        <p14:creationId xmlns:p14="http://schemas.microsoft.com/office/powerpoint/2010/main" val="16019323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ETAPA1 </a:t>
            </a:r>
            <a:endParaRPr lang="es-MX" dirty="0"/>
          </a:p>
        </p:txBody>
      </p:sp>
      <p:sp>
        <p:nvSpPr>
          <p:cNvPr id="4" name="Marcador de contenido 3"/>
          <p:cNvSpPr>
            <a:spLocks noGrp="1"/>
          </p:cNvSpPr>
          <p:nvPr>
            <p:ph idx="1"/>
          </p:nvPr>
        </p:nvSpPr>
        <p:spPr>
          <a:xfrm>
            <a:off x="6846698" y="1917065"/>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ORIENTACIÓN EDUCATIVA V</a:t>
            </a:r>
            <a:endParaRPr lang="es-MX" sz="2800" dirty="0"/>
          </a:p>
        </p:txBody>
      </p:sp>
      <p:sp>
        <p:nvSpPr>
          <p:cNvPr id="5" name="CuadroTexto 4"/>
          <p:cNvSpPr txBox="1"/>
          <p:nvPr/>
        </p:nvSpPr>
        <p:spPr>
          <a:xfrm>
            <a:off x="581192" y="2238555"/>
            <a:ext cx="9936373" cy="4401205"/>
          </a:xfrm>
          <a:prstGeom prst="rect">
            <a:avLst/>
          </a:prstGeom>
          <a:noFill/>
        </p:spPr>
        <p:txBody>
          <a:bodyPr wrap="square" rtlCol="0">
            <a:spAutoFit/>
          </a:bodyPr>
          <a:lstStyle/>
          <a:p>
            <a:pPr algn="just"/>
            <a:r>
              <a:rPr lang="es-MX" sz="2800" b="1" dirty="0" smtClean="0"/>
              <a:t>NOMBRE DE LA ACTIVIDAD:</a:t>
            </a:r>
          </a:p>
          <a:p>
            <a:pPr algn="just"/>
            <a:r>
              <a:rPr lang="es-MX" sz="2800" dirty="0" smtClean="0"/>
              <a:t>“¿QUIÉN SOY YO?”</a:t>
            </a:r>
          </a:p>
          <a:p>
            <a:pPr algn="just"/>
            <a:endParaRPr lang="es-MX" sz="2800" b="1" dirty="0" smtClean="0"/>
          </a:p>
          <a:p>
            <a:pPr algn="just"/>
            <a:r>
              <a:rPr lang="es-MX" sz="2800" b="1" dirty="0" smtClean="0"/>
              <a:t>EXPLICACIÓN:</a:t>
            </a:r>
          </a:p>
          <a:p>
            <a:pPr algn="just"/>
            <a:r>
              <a:rPr lang="es-MX" sz="2800" dirty="0" smtClean="0"/>
              <a:t>LOS ALUMNOS REALIZAN UN DIBUJO DE SU PERSONA EN LA CUAL PLASMAN SUS CARACTERÍSTICAS PERSONALES, ÉSTO PARA LOGRAR UN INTERÉS POR SU FUTURO A PARTIR DE SU AUTOCONOCIMIENTO, COMENZANDO ASÍ LA CONCIENTIZACIÓN DEL AUTOCUIDADO PERSONAL A NIVEL FÍSICO Y MENTAL.</a:t>
            </a:r>
            <a:endParaRPr lang="es-MX" sz="2800" dirty="0"/>
          </a:p>
        </p:txBody>
      </p:sp>
    </p:spTree>
    <p:extLst>
      <p:ext uri="{BB962C8B-B14F-4D97-AF65-F5344CB8AC3E}">
        <p14:creationId xmlns:p14="http://schemas.microsoft.com/office/powerpoint/2010/main" val="967173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5400" dirty="0"/>
              <a:t>Í</a:t>
            </a:r>
            <a:r>
              <a:rPr lang="es-ES" sz="5400" dirty="0" smtClean="0"/>
              <a:t>NDICE</a:t>
            </a:r>
            <a:endParaRPr lang="en-US" sz="5400" dirty="0"/>
          </a:p>
        </p:txBody>
      </p:sp>
      <p:sp>
        <p:nvSpPr>
          <p:cNvPr id="3" name="Marcador de contenido 2"/>
          <p:cNvSpPr>
            <a:spLocks noGrp="1"/>
          </p:cNvSpPr>
          <p:nvPr>
            <p:ph idx="1"/>
          </p:nvPr>
        </p:nvSpPr>
        <p:spPr>
          <a:xfrm>
            <a:off x="267684" y="2383864"/>
            <a:ext cx="11029615" cy="4474136"/>
          </a:xfrm>
        </p:spPr>
        <p:txBody>
          <a:bodyPr>
            <a:normAutofit fontScale="77500" lnSpcReduction="20000"/>
          </a:bodyPr>
          <a:lstStyle/>
          <a:p>
            <a:r>
              <a:rPr lang="es-ES" sz="2300" dirty="0" smtClean="0"/>
              <a:t>INTRODUCCIÓN ………………………………………………………………………………. 4</a:t>
            </a:r>
          </a:p>
          <a:p>
            <a:r>
              <a:rPr lang="es-ES" sz="2300" dirty="0" smtClean="0"/>
              <a:t>OBJETIVO GENERAL………………………………………………………………………….......5</a:t>
            </a:r>
          </a:p>
          <a:p>
            <a:r>
              <a:rPr lang="es-ES" sz="2300" dirty="0" smtClean="0"/>
              <a:t>ORGANIZADOR GRÁFICO……………………………………………………………………...6</a:t>
            </a:r>
          </a:p>
          <a:p>
            <a:r>
              <a:rPr lang="es-ES" sz="2300" dirty="0" smtClean="0"/>
              <a:t>PROYECTO GENERAL……………………………………………………………………………7</a:t>
            </a:r>
          </a:p>
          <a:p>
            <a:r>
              <a:rPr lang="es-ES" sz="2300" dirty="0" smtClean="0"/>
              <a:t>OBJETIVO CIENCIAS DE LA SALUD……………………………………………………………..8</a:t>
            </a:r>
          </a:p>
          <a:p>
            <a:r>
              <a:rPr lang="es-ES" sz="2300" dirty="0" smtClean="0"/>
              <a:t>OBJETIVO ORIENTACIÓN EDUCATIVA………………………………………………………...9</a:t>
            </a:r>
          </a:p>
          <a:p>
            <a:r>
              <a:rPr lang="es-ES" sz="2300" dirty="0" smtClean="0"/>
              <a:t>OBJETIVO EDUCACIÓN FÍSICA……………………………………………..................................10</a:t>
            </a:r>
          </a:p>
          <a:p>
            <a:r>
              <a:rPr lang="es-ES" sz="2300" dirty="0" smtClean="0"/>
              <a:t>ETAPA I……………………………………………………………………………………………11</a:t>
            </a:r>
          </a:p>
          <a:p>
            <a:r>
              <a:rPr lang="es-ES" sz="2300" dirty="0" smtClean="0"/>
              <a:t>PLANEACIÓN, EVIDENCIAS Y LISTA DE COTEJO CIENCIAS DE LA SALUD………………..12</a:t>
            </a:r>
          </a:p>
          <a:p>
            <a:r>
              <a:rPr lang="es-ES" sz="2300" dirty="0"/>
              <a:t>PLANEACIÓN, EVIDENCIAS Y LISTA DE COTEJO </a:t>
            </a:r>
            <a:r>
              <a:rPr lang="es-ES" sz="2300" dirty="0" smtClean="0"/>
              <a:t>ORIENTACIÓN EDUCATIVA……………18</a:t>
            </a:r>
          </a:p>
          <a:p>
            <a:r>
              <a:rPr lang="es-ES" sz="2300" dirty="0"/>
              <a:t>PLANEACIÓN, EVIDENCIAS Y LISTA DE COTEJO </a:t>
            </a:r>
            <a:r>
              <a:rPr lang="es-ES" sz="2300" dirty="0" smtClean="0"/>
              <a:t>EDUCACIÓN FÍSICA…………………….24</a:t>
            </a:r>
          </a:p>
          <a:p>
            <a:r>
              <a:rPr lang="es-ES" sz="2300" dirty="0" smtClean="0"/>
              <a:t>AUTOEVALUACIÓN ETAPA 1………………………..………………………………………….28</a:t>
            </a:r>
          </a:p>
          <a:p>
            <a:pPr marL="0" indent="0">
              <a:buNone/>
            </a:pPr>
            <a:endParaRPr lang="es-ES" dirty="0"/>
          </a:p>
          <a:p>
            <a:endParaRPr lang="es-ES" dirty="0"/>
          </a:p>
          <a:p>
            <a:endParaRPr lang="es-ES" dirty="0" smtClean="0"/>
          </a:p>
        </p:txBody>
      </p:sp>
    </p:spTree>
    <p:extLst>
      <p:ext uri="{BB962C8B-B14F-4D97-AF65-F5344CB8AC3E}">
        <p14:creationId xmlns:p14="http://schemas.microsoft.com/office/powerpoint/2010/main" val="272665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 </a:t>
            </a:r>
            <a:endParaRPr lang="es-MX" dirty="0"/>
          </a:p>
        </p:txBody>
      </p:sp>
      <p:sp>
        <p:nvSpPr>
          <p:cNvPr id="4" name="Marcador de contenido 3"/>
          <p:cNvSpPr>
            <a:spLocks noGrp="1"/>
          </p:cNvSpPr>
          <p:nvPr>
            <p:ph idx="1"/>
          </p:nvPr>
        </p:nvSpPr>
        <p:spPr>
          <a:xfrm>
            <a:off x="6846698" y="1917065"/>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ORIENTACIÓN EDUCATIVA V</a:t>
            </a:r>
            <a:endParaRPr lang="es-MX" sz="2800" dirty="0"/>
          </a:p>
        </p:txBody>
      </p:sp>
      <p:pic>
        <p:nvPicPr>
          <p:cNvPr id="6" name="Imagen 5"/>
          <p:cNvPicPr/>
          <p:nvPr/>
        </p:nvPicPr>
        <p:blipFill>
          <a:blip r:embed="rId2" cstate="print">
            <a:extLst>
              <a:ext uri="{28A0092B-C50C-407E-A947-70E740481C1C}">
                <a14:useLocalDpi xmlns:a14="http://schemas.microsoft.com/office/drawing/2010/main" val="0"/>
              </a:ext>
            </a:extLst>
          </a:blip>
          <a:stretch>
            <a:fillRect/>
          </a:stretch>
        </p:blipFill>
        <p:spPr>
          <a:xfrm>
            <a:off x="160021" y="2077085"/>
            <a:ext cx="6515100" cy="4390390"/>
          </a:xfrm>
          <a:prstGeom prst="rect">
            <a:avLst/>
          </a:prstGeom>
        </p:spPr>
      </p:pic>
      <p:pic>
        <p:nvPicPr>
          <p:cNvPr id="7" name="Imagen 6"/>
          <p:cNvPicPr/>
          <p:nvPr/>
        </p:nvPicPr>
        <p:blipFill>
          <a:blip r:embed="rId3" cstate="print">
            <a:extLst>
              <a:ext uri="{28A0092B-C50C-407E-A947-70E740481C1C}">
                <a14:useLocalDpi xmlns:a14="http://schemas.microsoft.com/office/drawing/2010/main" val="0"/>
              </a:ext>
            </a:extLst>
          </a:blip>
          <a:stretch>
            <a:fillRect/>
          </a:stretch>
        </p:blipFill>
        <p:spPr>
          <a:xfrm>
            <a:off x="6675120" y="3319084"/>
            <a:ext cx="5326379" cy="3175635"/>
          </a:xfrm>
          <a:prstGeom prst="rect">
            <a:avLst/>
          </a:prstGeom>
        </p:spPr>
      </p:pic>
    </p:spTree>
    <p:extLst>
      <p:ext uri="{BB962C8B-B14F-4D97-AF65-F5344CB8AC3E}">
        <p14:creationId xmlns:p14="http://schemas.microsoft.com/office/powerpoint/2010/main" val="3392789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ETAPA1  </a:t>
            </a:r>
            <a:endParaRPr lang="es-MX" dirty="0"/>
          </a:p>
        </p:txBody>
      </p:sp>
      <p:sp>
        <p:nvSpPr>
          <p:cNvPr id="4" name="Marcador de contenido 3"/>
          <p:cNvSpPr>
            <a:spLocks noGrp="1"/>
          </p:cNvSpPr>
          <p:nvPr>
            <p:ph idx="1"/>
          </p:nvPr>
        </p:nvSpPr>
        <p:spPr>
          <a:xfrm>
            <a:off x="7427890" y="8146"/>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ORIENTACIÓN EDUCATIVA V</a:t>
            </a:r>
            <a:endParaRPr lang="es-MX" sz="2800" dirty="0"/>
          </a:p>
        </p:txBody>
      </p:sp>
      <p:pic>
        <p:nvPicPr>
          <p:cNvPr id="8" name="Imagen 7"/>
          <p:cNvPicPr/>
          <p:nvPr/>
        </p:nvPicPr>
        <p:blipFill>
          <a:blip r:embed="rId2" cstate="print">
            <a:extLst>
              <a:ext uri="{28A0092B-C50C-407E-A947-70E740481C1C}">
                <a14:useLocalDpi xmlns:a14="http://schemas.microsoft.com/office/drawing/2010/main" val="0"/>
              </a:ext>
            </a:extLst>
          </a:blip>
          <a:stretch>
            <a:fillRect/>
          </a:stretch>
        </p:blipFill>
        <p:spPr>
          <a:xfrm>
            <a:off x="0" y="1715956"/>
            <a:ext cx="12192000" cy="5142044"/>
          </a:xfrm>
          <a:prstGeom prst="rect">
            <a:avLst/>
          </a:prstGeom>
        </p:spPr>
      </p:pic>
    </p:spTree>
    <p:extLst>
      <p:ext uri="{BB962C8B-B14F-4D97-AF65-F5344CB8AC3E}">
        <p14:creationId xmlns:p14="http://schemas.microsoft.com/office/powerpoint/2010/main" val="3680262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800" dirty="0" smtClean="0"/>
              <a:t>LISTA DE COTEJO</a:t>
            </a:r>
            <a:endParaRPr lang="es-MX" sz="4800" dirty="0"/>
          </a:p>
        </p:txBody>
      </p:sp>
      <p:sp>
        <p:nvSpPr>
          <p:cNvPr id="4" name="Rectángulo redondeado 3"/>
          <p:cNvSpPr/>
          <p:nvPr/>
        </p:nvSpPr>
        <p:spPr>
          <a:xfrm>
            <a:off x="7419304" y="753634"/>
            <a:ext cx="3322749" cy="910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t>ORIENTACIÓN EDUCATIVA</a:t>
            </a:r>
            <a:endParaRPr lang="es-MX" sz="2400" b="1" dirty="0"/>
          </a:p>
        </p:txBody>
      </p:sp>
      <p:pic>
        <p:nvPicPr>
          <p:cNvPr id="7" name="Imagen 6"/>
          <p:cNvPicPr>
            <a:picLocks noChangeAspect="1"/>
          </p:cNvPicPr>
          <p:nvPr/>
        </p:nvPicPr>
        <p:blipFill rotWithShape="1">
          <a:blip r:embed="rId2" cstate="print"/>
          <a:srcRect l="26062" t="23325" r="42521" b="32789"/>
          <a:stretch/>
        </p:blipFill>
        <p:spPr>
          <a:xfrm>
            <a:off x="0" y="1767435"/>
            <a:ext cx="6001555" cy="4752636"/>
          </a:xfrm>
          <a:prstGeom prst="rect">
            <a:avLst/>
          </a:prstGeom>
        </p:spPr>
      </p:pic>
      <p:pic>
        <p:nvPicPr>
          <p:cNvPr id="8" name="Imagen 7"/>
          <p:cNvPicPr>
            <a:picLocks noChangeAspect="1"/>
          </p:cNvPicPr>
          <p:nvPr/>
        </p:nvPicPr>
        <p:blipFill rotWithShape="1">
          <a:blip r:embed="rId3" cstate="print"/>
          <a:srcRect l="25569" t="66760" r="28904" b="21034"/>
          <a:stretch/>
        </p:blipFill>
        <p:spPr>
          <a:xfrm>
            <a:off x="6008607" y="2833315"/>
            <a:ext cx="6144142" cy="1316552"/>
          </a:xfrm>
          <a:prstGeom prst="rect">
            <a:avLst/>
          </a:prstGeom>
        </p:spPr>
      </p:pic>
      <p:sp>
        <p:nvSpPr>
          <p:cNvPr id="3" name="Elipse 2"/>
          <p:cNvSpPr/>
          <p:nvPr/>
        </p:nvSpPr>
        <p:spPr>
          <a:xfrm>
            <a:off x="4752304" y="2382592"/>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p:cNvSpPr/>
          <p:nvPr/>
        </p:nvSpPr>
        <p:spPr>
          <a:xfrm>
            <a:off x="4752304" y="2653011"/>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4750156" y="2908443"/>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4763035" y="3178902"/>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4763035" y="3449361"/>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p:cNvSpPr/>
          <p:nvPr/>
        </p:nvSpPr>
        <p:spPr>
          <a:xfrm>
            <a:off x="4750156" y="4672844"/>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p:cNvSpPr/>
          <p:nvPr/>
        </p:nvSpPr>
        <p:spPr>
          <a:xfrm>
            <a:off x="4724398" y="4958367"/>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p:cNvSpPr/>
          <p:nvPr/>
        </p:nvSpPr>
        <p:spPr>
          <a:xfrm>
            <a:off x="4724398" y="5484218"/>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p:cNvSpPr/>
          <p:nvPr/>
        </p:nvSpPr>
        <p:spPr>
          <a:xfrm>
            <a:off x="4750156" y="6025129"/>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p:cNvSpPr/>
          <p:nvPr/>
        </p:nvSpPr>
        <p:spPr>
          <a:xfrm>
            <a:off x="4763035" y="6295589"/>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p:cNvSpPr/>
          <p:nvPr/>
        </p:nvSpPr>
        <p:spPr>
          <a:xfrm>
            <a:off x="9371521" y="2908443"/>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9406472" y="3148816"/>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Elipse 20"/>
          <p:cNvSpPr/>
          <p:nvPr/>
        </p:nvSpPr>
        <p:spPr>
          <a:xfrm>
            <a:off x="9406472" y="3683258"/>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Elipse 21"/>
          <p:cNvSpPr/>
          <p:nvPr/>
        </p:nvSpPr>
        <p:spPr>
          <a:xfrm>
            <a:off x="9408010" y="3962366"/>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10902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741750559"/>
              </p:ext>
            </p:extLst>
          </p:nvPr>
        </p:nvGraphicFramePr>
        <p:xfrm>
          <a:off x="-1" y="1827332"/>
          <a:ext cx="12192000" cy="507785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948838">
                <a:tc gridSpan="4">
                  <a:txBody>
                    <a:bodyPr/>
                    <a:lstStyle/>
                    <a:p>
                      <a:r>
                        <a:rPr lang="es-MX" sz="1100" dirty="0" smtClean="0"/>
                        <a:t>PLANEACIÓN SESIÓN: 1 HORA POR SEMANA</a:t>
                      </a:r>
                    </a:p>
                    <a:p>
                      <a:endParaRPr lang="es-MX" sz="1100" dirty="0" smtClean="0"/>
                    </a:p>
                    <a:p>
                      <a:r>
                        <a:rPr lang="es-MX" sz="1100" dirty="0" smtClean="0"/>
                        <a:t>PROYECTO: PLASMANDO</a:t>
                      </a:r>
                      <a:r>
                        <a:rPr lang="es-MX" sz="1100" baseline="0" dirty="0" smtClean="0"/>
                        <a:t> IDEAS</a:t>
                      </a:r>
                      <a:endParaRPr lang="es-MX" sz="11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9535">
                <a:tc gridSpan="2">
                  <a:txBody>
                    <a:bodyPr/>
                    <a:lstStyle/>
                    <a:p>
                      <a:r>
                        <a:rPr lang="es-MX" sz="1100" dirty="0" smtClean="0"/>
                        <a:t>MATERIA: EDUCACIÓN</a:t>
                      </a:r>
                      <a:r>
                        <a:rPr lang="es-MX" sz="1100" baseline="0" dirty="0" smtClean="0"/>
                        <a:t> FÍSICA </a:t>
                      </a:r>
                      <a:endParaRPr lang="es-MX" sz="1100" dirty="0"/>
                    </a:p>
                  </a:txBody>
                  <a:tcPr/>
                </a:tc>
                <a:tc hMerge="1">
                  <a:txBody>
                    <a:bodyPr/>
                    <a:lstStyle/>
                    <a:p>
                      <a:endParaRPr lang="es-MX" dirty="0"/>
                    </a:p>
                  </a:txBody>
                  <a:tcPr/>
                </a:tc>
                <a:tc>
                  <a:txBody>
                    <a:bodyPr/>
                    <a:lstStyle/>
                    <a:p>
                      <a:r>
                        <a:rPr lang="es-MX" sz="1100" dirty="0" smtClean="0"/>
                        <a:t>SEMESTRE: QUINTO</a:t>
                      </a:r>
                      <a:r>
                        <a:rPr lang="es-MX" sz="1100" baseline="0" dirty="0" smtClean="0"/>
                        <a:t> </a:t>
                      </a:r>
                      <a:endParaRPr lang="es-MX" sz="1100" dirty="0"/>
                    </a:p>
                  </a:txBody>
                  <a:tcPr/>
                </a:tc>
                <a:tc>
                  <a:txBody>
                    <a:bodyPr/>
                    <a:lstStyle/>
                    <a:p>
                      <a:r>
                        <a:rPr lang="es-MX" sz="1100" dirty="0" smtClean="0"/>
                        <a:t>FECHA: 13.09.18-11.10.18</a:t>
                      </a:r>
                      <a:endParaRPr lang="es-MX" sz="1100" dirty="0"/>
                    </a:p>
                  </a:txBody>
                  <a:tcPr/>
                </a:tc>
                <a:extLst>
                  <a:ext uri="{0D108BD9-81ED-4DB2-BD59-A6C34878D82A}">
                    <a16:rowId xmlns:a16="http://schemas.microsoft.com/office/drawing/2014/main" val="10001"/>
                  </a:ext>
                </a:extLst>
              </a:tr>
              <a:tr h="379535">
                <a:tc gridSpan="4">
                  <a:txBody>
                    <a:bodyPr/>
                    <a:lstStyle/>
                    <a:p>
                      <a:r>
                        <a:rPr lang="es-MX" sz="1100" dirty="0" smtClean="0"/>
                        <a:t>OBJETIVO: QUE EL ALUMNO ADQUIERA CONOCIMIENTO PREVIO</a:t>
                      </a:r>
                      <a:r>
                        <a:rPr lang="es-MX" sz="1100" baseline="0" dirty="0" smtClean="0"/>
                        <a:t> SOBRE LOS TEMAS DEL PROYECTO COMO </a:t>
                      </a:r>
                      <a:r>
                        <a:rPr lang="es-MX" sz="1100" dirty="0" smtClean="0"/>
                        <a:t>LA IMPORTANCIA DE LA PRÁCTICA DEL DEPORTE O LA ACTIVIDAD FÍSICA PARA UNA VIDA SALUDABLE.</a:t>
                      </a:r>
                      <a:endParaRPr lang="es-MX" sz="1100" dirty="0"/>
                    </a:p>
                  </a:txBody>
                  <a:tcPr/>
                </a:tc>
                <a:tc hMerge="1">
                  <a:txBody>
                    <a:bodyPr/>
                    <a:lstStyle/>
                    <a:p>
                      <a:endParaRPr lang="es-MX"/>
                    </a:p>
                  </a:txBody>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val="10002"/>
                  </a:ext>
                </a:extLst>
              </a:tr>
              <a:tr h="2313691">
                <a:tc>
                  <a:txBody>
                    <a:bodyPr/>
                    <a:lstStyle/>
                    <a:p>
                      <a:pPr algn="just"/>
                      <a:r>
                        <a:rPr lang="es-MX" sz="1100" dirty="0" smtClean="0"/>
                        <a:t>SECUENCIA DIDÁCTICA:</a:t>
                      </a:r>
                    </a:p>
                    <a:p>
                      <a:pPr algn="just"/>
                      <a:r>
                        <a:rPr lang="es-MX" sz="1100" dirty="0" smtClean="0"/>
                        <a:t>-INVESTIGAR A CERCA DE LA IMPORTANCIA DE LA ACTIVIDAD FÍSICA Y LAS ADICCIONES.</a:t>
                      </a:r>
                    </a:p>
                    <a:p>
                      <a:pPr algn="just"/>
                      <a:r>
                        <a:rPr lang="es-MX" sz="1100" dirty="0" smtClean="0"/>
                        <a:t>-ANÁLISIS DE LAS INVESTIGACIONES REALIZADAS.</a:t>
                      </a:r>
                    </a:p>
                    <a:p>
                      <a:pPr algn="just"/>
                      <a:r>
                        <a:rPr lang="es-MX" sz="1100" dirty="0" smtClean="0"/>
                        <a:t>-ATERRIZAR IDEAS Y SELECCIÓN DE TEMAS.</a:t>
                      </a:r>
                    </a:p>
                    <a:p>
                      <a:pPr algn="just"/>
                      <a:r>
                        <a:rPr lang="es-MX" sz="1100" dirty="0" smtClean="0"/>
                        <a:t>-ELABORACIÓN DE EQUIPOS Y CARTELES.</a:t>
                      </a:r>
                    </a:p>
                    <a:p>
                      <a:pPr algn="just"/>
                      <a:r>
                        <a:rPr lang="es-MX" sz="1100" dirty="0" smtClean="0"/>
                        <a:t>-PRODUCTO FINAL:</a:t>
                      </a:r>
                      <a:r>
                        <a:rPr lang="es-MX" sz="1100" baseline="0" dirty="0" smtClean="0"/>
                        <a:t> CARTEL INFORMATIVO SOBRE EL CONSUMO DE SUSTANCIAS.</a:t>
                      </a:r>
                      <a:endParaRPr lang="es-MX" sz="1100" dirty="0" smtClean="0"/>
                    </a:p>
                    <a:p>
                      <a:pPr algn="just"/>
                      <a:endParaRPr lang="es-MX" sz="1100" dirty="0"/>
                    </a:p>
                  </a:txBody>
                  <a:tcPr/>
                </a:tc>
                <a:tc>
                  <a:txBody>
                    <a:bodyPr/>
                    <a:lstStyle/>
                    <a:p>
                      <a:pPr algn="just"/>
                      <a:r>
                        <a:rPr lang="es-MX" sz="1100" dirty="0" smtClean="0"/>
                        <a:t>EVALUACIÓN:</a:t>
                      </a:r>
                    </a:p>
                    <a:p>
                      <a:pPr algn="just"/>
                      <a:r>
                        <a:rPr lang="es-ES" sz="1100" kern="1200" dirty="0" smtClean="0">
                          <a:solidFill>
                            <a:schemeClr val="dk1"/>
                          </a:solidFill>
                          <a:effectLst/>
                          <a:latin typeface="+mn-lt"/>
                          <a:ea typeface="+mn-ea"/>
                          <a:cs typeface="+mn-cs"/>
                        </a:rPr>
                        <a:t>TIEMPO DE REALIZACIÓN, TEMA DE LA ACTIVIDAD, MATERIALES, DISEÑO, CREATIVIDAD, TRABAJO EN EQUIPO (APORTACIÓN DE TODOS LOS ALUMNOS). </a:t>
                      </a:r>
                    </a:p>
                    <a:p>
                      <a:pPr algn="just"/>
                      <a:r>
                        <a:rPr lang="es-ES" sz="1100" kern="1200" dirty="0" smtClean="0">
                          <a:solidFill>
                            <a:schemeClr val="dk1"/>
                          </a:solidFill>
                          <a:effectLst/>
                          <a:latin typeface="+mn-lt"/>
                          <a:ea typeface="+mn-ea"/>
                          <a:cs typeface="+mn-cs"/>
                        </a:rPr>
                        <a:t>POR MEDIO DE LISTAS DE COTEJO</a:t>
                      </a:r>
                      <a:endParaRPr lang="es-MX" sz="1100" kern="1200" dirty="0" smtClean="0">
                        <a:solidFill>
                          <a:schemeClr val="dk1"/>
                        </a:solidFill>
                        <a:effectLst/>
                        <a:latin typeface="+mn-lt"/>
                        <a:ea typeface="+mn-ea"/>
                        <a:cs typeface="+mn-cs"/>
                      </a:endParaRPr>
                    </a:p>
                    <a:p>
                      <a:pPr algn="just"/>
                      <a:r>
                        <a:rPr lang="es-ES" sz="1100" kern="1200" dirty="0" smtClean="0">
                          <a:solidFill>
                            <a:schemeClr val="dk1"/>
                          </a:solidFill>
                          <a:effectLst/>
                          <a:latin typeface="+mn-lt"/>
                          <a:ea typeface="+mn-ea"/>
                          <a:cs typeface="+mn-cs"/>
                        </a:rPr>
                        <a:t>EVALUACIÓN DIAGNÓSTICA.</a:t>
                      </a:r>
                      <a:endParaRPr lang="es-MX" sz="1100" kern="1200" dirty="0" smtClean="0">
                        <a:solidFill>
                          <a:schemeClr val="dk1"/>
                        </a:solidFill>
                        <a:effectLst/>
                        <a:latin typeface="+mn-lt"/>
                        <a:ea typeface="+mn-ea"/>
                        <a:cs typeface="+mn-cs"/>
                      </a:endParaRPr>
                    </a:p>
                    <a:p>
                      <a:pPr algn="just"/>
                      <a:r>
                        <a:rPr lang="es-ES" sz="1100" kern="1200" dirty="0" smtClean="0">
                          <a:solidFill>
                            <a:schemeClr val="dk1"/>
                          </a:solidFill>
                          <a:effectLst/>
                          <a:latin typeface="+mn-lt"/>
                          <a:ea typeface="+mn-ea"/>
                          <a:cs typeface="+mn-cs"/>
                        </a:rPr>
                        <a:t>OBSERVACIÓN</a:t>
                      </a:r>
                      <a:r>
                        <a:rPr lang="es-ES" sz="1100" kern="1200" baseline="0" dirty="0" smtClean="0">
                          <a:solidFill>
                            <a:schemeClr val="dk1"/>
                          </a:solidFill>
                          <a:effectLst/>
                          <a:latin typeface="+mn-lt"/>
                          <a:ea typeface="+mn-ea"/>
                          <a:cs typeface="+mn-cs"/>
                        </a:rPr>
                        <a:t> DEL TRABAJO EN EQUIPO.</a:t>
                      </a:r>
                      <a:endParaRPr lang="es-MX" sz="1100" dirty="0" smtClean="0"/>
                    </a:p>
                    <a:p>
                      <a:pPr algn="just"/>
                      <a:endParaRPr lang="es-MX" sz="1100" dirty="0"/>
                    </a:p>
                  </a:txBody>
                  <a:tcPr/>
                </a:tc>
                <a:tc>
                  <a:txBody>
                    <a:bodyPr/>
                    <a:lstStyle/>
                    <a:p>
                      <a:pPr algn="just"/>
                      <a:r>
                        <a:rPr lang="es-MX" sz="1100" dirty="0" smtClean="0"/>
                        <a:t>TIEMPOS:</a:t>
                      </a:r>
                    </a:p>
                    <a:p>
                      <a:pPr algn="just"/>
                      <a:endParaRPr lang="es-MX" sz="1100" dirty="0" smtClean="0"/>
                    </a:p>
                    <a:p>
                      <a:pPr algn="just"/>
                      <a:r>
                        <a:rPr lang="es-MX" sz="1100" dirty="0" smtClean="0"/>
                        <a:t>1 HORA A LA</a:t>
                      </a:r>
                      <a:r>
                        <a:rPr lang="es-MX" sz="1100" baseline="0" dirty="0" smtClean="0"/>
                        <a:t> SEMANA DURANTE EL PERIODO ESTABLECIDO.</a:t>
                      </a:r>
                      <a:endParaRPr lang="es-MX" sz="1100" dirty="0"/>
                    </a:p>
                  </a:txBody>
                  <a:tcPr/>
                </a:tc>
                <a:tc>
                  <a:txBody>
                    <a:bodyPr/>
                    <a:lstStyle/>
                    <a:p>
                      <a:pPr algn="just"/>
                      <a:r>
                        <a:rPr lang="es-MX" sz="1100" dirty="0" smtClean="0"/>
                        <a:t>OBSERVACIONES:</a:t>
                      </a:r>
                    </a:p>
                    <a:p>
                      <a:pPr algn="just"/>
                      <a:endParaRPr lang="es-MX" sz="1100" dirty="0" smtClean="0"/>
                    </a:p>
                    <a:p>
                      <a:pPr algn="just"/>
                      <a:r>
                        <a:rPr lang="es-MX" sz="1100" dirty="0" smtClean="0"/>
                        <a:t>LOS ALUMNOS DISEÑAN</a:t>
                      </a:r>
                      <a:r>
                        <a:rPr lang="es-MX" sz="1100" baseline="0" dirty="0" smtClean="0"/>
                        <a:t> SUS CARTELES POR EQUIPO. SE MOSTRAN INTERESADOS AL ELABORARLOS Y SOBRE LOS TEMAS QUE SELECCIONARON YA QUE LOGRAN INTEGRAR LA IMPORTANCIA DE EVITAR EL CONSUMO DE SUSTANCIAS NOCIVAS Y EL BENEFICIO DE LA ACTIVIDAD FÍSICA.</a:t>
                      </a:r>
                      <a:endParaRPr lang="es-MX" sz="1100" dirty="0"/>
                    </a:p>
                  </a:txBody>
                  <a:tcPr/>
                </a:tc>
                <a:extLst>
                  <a:ext uri="{0D108BD9-81ED-4DB2-BD59-A6C34878D82A}">
                    <a16:rowId xmlns:a16="http://schemas.microsoft.com/office/drawing/2014/main" val="10003"/>
                  </a:ext>
                </a:extLst>
              </a:tr>
              <a:tr h="1009069">
                <a:tc gridSpan="4">
                  <a:txBody>
                    <a:bodyPr/>
                    <a:lstStyle/>
                    <a:p>
                      <a:r>
                        <a:rPr lang="es-MX" sz="1800" dirty="0" smtClean="0"/>
                        <a:t>ELABORÓ: L.E.F.</a:t>
                      </a:r>
                      <a:r>
                        <a:rPr lang="es-MX" sz="1800" baseline="0" dirty="0" smtClean="0"/>
                        <a:t> :JUAN CARLOS PEÑA CARRILLO</a:t>
                      </a:r>
                      <a:endParaRPr lang="es-MX" sz="18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4"/>
                  </a:ext>
                </a:extLst>
              </a:tr>
            </a:tbl>
          </a:graphicData>
        </a:graphic>
      </p:graphicFrame>
      <p:sp>
        <p:nvSpPr>
          <p:cNvPr id="7" name="Título 6"/>
          <p:cNvSpPr>
            <a:spLocks noGrp="1"/>
          </p:cNvSpPr>
          <p:nvPr>
            <p:ph type="title"/>
          </p:nvPr>
        </p:nvSpPr>
        <p:spPr/>
        <p:txBody>
          <a:bodyPr/>
          <a:lstStyle/>
          <a:p>
            <a:pPr algn="ctr"/>
            <a:r>
              <a:rPr lang="es-MX" dirty="0" smtClean="0"/>
              <a:t>ETAPA 1                      </a:t>
            </a:r>
            <a:br>
              <a:rPr lang="es-MX" dirty="0" smtClean="0"/>
            </a:br>
            <a:r>
              <a:rPr lang="es-MX" dirty="0" smtClean="0"/>
              <a:t>universidad lasallista Benavente</a:t>
            </a:r>
            <a:endParaRPr lang="es-MX"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2217" y="796462"/>
            <a:ext cx="838591" cy="936562"/>
          </a:xfrm>
          <a:prstGeom prst="rect">
            <a:avLst/>
          </a:prstGeom>
        </p:spPr>
      </p:pic>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740775"/>
            <a:ext cx="838591" cy="936562"/>
          </a:xfrm>
          <a:prstGeom prst="rect">
            <a:avLst/>
          </a:prstGeom>
        </p:spPr>
      </p:pic>
    </p:spTree>
    <p:extLst>
      <p:ext uri="{BB962C8B-B14F-4D97-AF65-F5344CB8AC3E}">
        <p14:creationId xmlns:p14="http://schemas.microsoft.com/office/powerpoint/2010/main" val="3249052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 </a:t>
            </a:r>
            <a:endParaRPr lang="es-MX" dirty="0"/>
          </a:p>
        </p:txBody>
      </p:sp>
      <p:sp>
        <p:nvSpPr>
          <p:cNvPr id="4" name="Rectángulo redondeado 3"/>
          <p:cNvSpPr/>
          <p:nvPr/>
        </p:nvSpPr>
        <p:spPr>
          <a:xfrm>
            <a:off x="7823163" y="2050883"/>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EDUCACIÓN FÍSICA</a:t>
            </a:r>
            <a:endParaRPr lang="es-MX" sz="2800" dirty="0"/>
          </a:p>
        </p:txBody>
      </p:sp>
      <p:sp>
        <p:nvSpPr>
          <p:cNvPr id="8" name="CuadroTexto 7"/>
          <p:cNvSpPr txBox="1"/>
          <p:nvPr/>
        </p:nvSpPr>
        <p:spPr>
          <a:xfrm>
            <a:off x="581192" y="2215695"/>
            <a:ext cx="9936373" cy="4401205"/>
          </a:xfrm>
          <a:prstGeom prst="rect">
            <a:avLst/>
          </a:prstGeom>
          <a:noFill/>
        </p:spPr>
        <p:txBody>
          <a:bodyPr wrap="square" rtlCol="0">
            <a:spAutoFit/>
          </a:bodyPr>
          <a:lstStyle/>
          <a:p>
            <a:pPr algn="just"/>
            <a:r>
              <a:rPr lang="es-MX" sz="2800" b="1" dirty="0" smtClean="0"/>
              <a:t>NOMBRE DE LA ACTIVIDAD:</a:t>
            </a:r>
          </a:p>
          <a:p>
            <a:pPr algn="just"/>
            <a:r>
              <a:rPr lang="es-MX" sz="2800" b="1" dirty="0"/>
              <a:t>“PLASMANDO IDEAS”</a:t>
            </a:r>
          </a:p>
          <a:p>
            <a:pPr algn="just"/>
            <a:endParaRPr lang="es-MX" sz="2800" b="1" dirty="0"/>
          </a:p>
          <a:p>
            <a:pPr algn="just"/>
            <a:r>
              <a:rPr lang="es-MX" sz="2800" b="1" dirty="0" smtClean="0"/>
              <a:t>EXPLICACIÓN: </a:t>
            </a:r>
            <a:r>
              <a:rPr lang="es-MX" sz="2800" dirty="0" smtClean="0"/>
              <a:t>LOS </a:t>
            </a:r>
            <a:r>
              <a:rPr lang="es-MX" sz="2800" dirty="0"/>
              <a:t>ALUMNOS POR EQUIPOS </a:t>
            </a:r>
            <a:r>
              <a:rPr lang="es-MX" sz="2800" dirty="0" smtClean="0"/>
              <a:t>REALIZAN </a:t>
            </a:r>
            <a:r>
              <a:rPr lang="es-MX" sz="2800" dirty="0"/>
              <a:t>UN CARTEL EN DONDE </a:t>
            </a:r>
            <a:r>
              <a:rPr lang="es-MX" sz="2800" dirty="0" smtClean="0"/>
              <a:t>PLASMAN </a:t>
            </a:r>
            <a:r>
              <a:rPr lang="es-MX" sz="2800" dirty="0"/>
              <a:t>SUS IDEAS SOBRE LO QUE ELLOS </a:t>
            </a:r>
            <a:r>
              <a:rPr lang="es-MX" sz="2800" dirty="0" smtClean="0"/>
              <a:t>APRENDIERON </a:t>
            </a:r>
            <a:r>
              <a:rPr lang="es-MX" sz="2800" dirty="0"/>
              <a:t>DE LA CONSTANTE ACTIVIDAD FÍSICA Y LOS HÁBITOS </a:t>
            </a:r>
            <a:r>
              <a:rPr lang="es-MX" sz="2800" dirty="0" smtClean="0"/>
              <a:t>SALUDABLES, ASÍ </a:t>
            </a:r>
            <a:r>
              <a:rPr lang="es-MX" sz="2800" dirty="0"/>
              <a:t>COMO LA </a:t>
            </a:r>
            <a:r>
              <a:rPr lang="es-MX" sz="2800" dirty="0" smtClean="0"/>
              <a:t>PREVENCIÓN </a:t>
            </a:r>
            <a:r>
              <a:rPr lang="es-MX" sz="2800" dirty="0"/>
              <a:t>DE ADICCIONES PARA TENER UN FUTURO SALUDABLE </a:t>
            </a:r>
            <a:r>
              <a:rPr lang="es-MX" sz="2800" dirty="0" smtClean="0"/>
              <a:t>FÍSICO Y MENTAL</a:t>
            </a:r>
            <a:r>
              <a:rPr lang="es-MX" sz="2800" dirty="0"/>
              <a:t>.</a:t>
            </a:r>
          </a:p>
          <a:p>
            <a:pPr algn="just"/>
            <a:endParaRPr lang="es-MX" sz="2800" b="1" dirty="0"/>
          </a:p>
        </p:txBody>
      </p:sp>
    </p:spTree>
    <p:extLst>
      <p:ext uri="{BB962C8B-B14F-4D97-AF65-F5344CB8AC3E}">
        <p14:creationId xmlns:p14="http://schemas.microsoft.com/office/powerpoint/2010/main" val="79243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ETAPA1 </a:t>
            </a:r>
            <a:endParaRPr lang="es-MX" dirty="0"/>
          </a:p>
        </p:txBody>
      </p:sp>
      <p:sp>
        <p:nvSpPr>
          <p:cNvPr id="4" name="Rectángulo redondeado 3"/>
          <p:cNvSpPr/>
          <p:nvPr/>
        </p:nvSpPr>
        <p:spPr>
          <a:xfrm>
            <a:off x="942303" y="2165183"/>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EDUCACIÓN FÍSICA</a:t>
            </a:r>
            <a:endParaRPr lang="es-MX" sz="2800" dirty="0"/>
          </a:p>
        </p:txBody>
      </p:sp>
      <p:pic>
        <p:nvPicPr>
          <p:cNvPr id="5" name="Marcador de contenido 3"/>
          <p:cNvPicPr>
            <a:picLocks noGrp="1" noChangeAspect="1"/>
          </p:cNvPicPr>
          <p:nvPr>
            <p:ph idx="1"/>
          </p:nvPr>
        </p:nvPicPr>
        <p:blipFill>
          <a:blip r:embed="rId2" cstate="print"/>
          <a:stretch>
            <a:fillRect/>
          </a:stretch>
        </p:blipFill>
        <p:spPr>
          <a:xfrm>
            <a:off x="681162" y="3654735"/>
            <a:ext cx="5252779" cy="2555098"/>
          </a:xfrm>
          <a:prstGeom prst="rect">
            <a:avLst/>
          </a:prstGeom>
        </p:spPr>
      </p:pic>
      <p:pic>
        <p:nvPicPr>
          <p:cNvPr id="6" name="Imagen 5"/>
          <p:cNvPicPr>
            <a:picLocks noChangeAspect="1"/>
          </p:cNvPicPr>
          <p:nvPr/>
        </p:nvPicPr>
        <p:blipFill>
          <a:blip r:embed="rId3" cstate="print"/>
          <a:stretch>
            <a:fillRect/>
          </a:stretch>
        </p:blipFill>
        <p:spPr>
          <a:xfrm>
            <a:off x="6408030" y="3629282"/>
            <a:ext cx="4527574" cy="2200018"/>
          </a:xfrm>
          <a:prstGeom prst="rect">
            <a:avLst/>
          </a:prstGeom>
        </p:spPr>
      </p:pic>
    </p:spTree>
    <p:extLst>
      <p:ext uri="{BB962C8B-B14F-4D97-AF65-F5344CB8AC3E}">
        <p14:creationId xmlns:p14="http://schemas.microsoft.com/office/powerpoint/2010/main" val="2454183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DOCUMENTACIÓN DE ACTIVIDADES Y </a:t>
            </a:r>
            <a:r>
              <a:rPr lang="es-MX" dirty="0" smtClean="0"/>
              <a:t>EVIDENCIAS</a:t>
            </a:r>
            <a:br>
              <a:rPr lang="es-MX" dirty="0" smtClean="0"/>
            </a:br>
            <a:r>
              <a:rPr lang="es-MX" dirty="0" smtClean="0"/>
              <a:t>ETAPA 1 </a:t>
            </a:r>
            <a:endParaRPr lang="es-MX" dirty="0"/>
          </a:p>
        </p:txBody>
      </p:sp>
      <p:pic>
        <p:nvPicPr>
          <p:cNvPr id="4" name="Marcador de contenido 3"/>
          <p:cNvPicPr>
            <a:picLocks noGrp="1" noChangeAspect="1"/>
          </p:cNvPicPr>
          <p:nvPr>
            <p:ph idx="1"/>
          </p:nvPr>
        </p:nvPicPr>
        <p:blipFill>
          <a:blip r:embed="rId2" cstate="print"/>
          <a:stretch>
            <a:fillRect/>
          </a:stretch>
        </p:blipFill>
        <p:spPr>
          <a:xfrm>
            <a:off x="300793" y="2177376"/>
            <a:ext cx="5614903" cy="2731245"/>
          </a:xfrm>
          <a:prstGeom prst="rect">
            <a:avLst/>
          </a:prstGeom>
        </p:spPr>
      </p:pic>
      <p:pic>
        <p:nvPicPr>
          <p:cNvPr id="5" name="Imagen 4"/>
          <p:cNvPicPr>
            <a:picLocks noChangeAspect="1"/>
          </p:cNvPicPr>
          <p:nvPr/>
        </p:nvPicPr>
        <p:blipFill>
          <a:blip r:embed="rId3" cstate="print"/>
          <a:stretch>
            <a:fillRect/>
          </a:stretch>
        </p:blipFill>
        <p:spPr>
          <a:xfrm>
            <a:off x="6096000" y="3784779"/>
            <a:ext cx="6011186" cy="2971800"/>
          </a:xfrm>
          <a:prstGeom prst="rect">
            <a:avLst/>
          </a:prstGeom>
        </p:spPr>
      </p:pic>
    </p:spTree>
    <p:extLst>
      <p:ext uri="{BB962C8B-B14F-4D97-AF65-F5344CB8AC3E}">
        <p14:creationId xmlns:p14="http://schemas.microsoft.com/office/powerpoint/2010/main" val="237521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800" dirty="0" smtClean="0"/>
              <a:t>LISTA DE COTEJO</a:t>
            </a:r>
            <a:endParaRPr lang="es-MX" sz="4800" dirty="0"/>
          </a:p>
        </p:txBody>
      </p:sp>
      <p:sp>
        <p:nvSpPr>
          <p:cNvPr id="4" name="Rectángulo redondeado 3"/>
          <p:cNvSpPr/>
          <p:nvPr/>
        </p:nvSpPr>
        <p:spPr>
          <a:xfrm>
            <a:off x="7182116" y="726392"/>
            <a:ext cx="3322749" cy="910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t>EDUCACIÓN FÍSICA</a:t>
            </a:r>
            <a:endParaRPr lang="es-MX" sz="2400" b="1" dirty="0"/>
          </a:p>
        </p:txBody>
      </p:sp>
      <p:pic>
        <p:nvPicPr>
          <p:cNvPr id="7" name="Imagen 6"/>
          <p:cNvPicPr>
            <a:picLocks noChangeAspect="1"/>
          </p:cNvPicPr>
          <p:nvPr/>
        </p:nvPicPr>
        <p:blipFill rotWithShape="1">
          <a:blip r:embed="rId2" cstate="print"/>
          <a:srcRect l="26062" t="23324" r="42521" b="32545"/>
          <a:stretch/>
        </p:blipFill>
        <p:spPr>
          <a:xfrm>
            <a:off x="0" y="1767435"/>
            <a:ext cx="6001555" cy="4779140"/>
          </a:xfrm>
          <a:prstGeom prst="rect">
            <a:avLst/>
          </a:prstGeom>
        </p:spPr>
      </p:pic>
      <p:pic>
        <p:nvPicPr>
          <p:cNvPr id="8" name="Imagen 7"/>
          <p:cNvPicPr>
            <a:picLocks noChangeAspect="1"/>
          </p:cNvPicPr>
          <p:nvPr/>
        </p:nvPicPr>
        <p:blipFill rotWithShape="1">
          <a:blip r:embed="rId3" cstate="print"/>
          <a:srcRect l="25569" t="66823" r="28904" b="21033"/>
          <a:stretch/>
        </p:blipFill>
        <p:spPr>
          <a:xfrm>
            <a:off x="6001555" y="2950195"/>
            <a:ext cx="6144142" cy="1309857"/>
          </a:xfrm>
          <a:prstGeom prst="rect">
            <a:avLst/>
          </a:prstGeom>
        </p:spPr>
      </p:pic>
      <p:sp>
        <p:nvSpPr>
          <p:cNvPr id="3" name="Cara sonriente 2"/>
          <p:cNvSpPr/>
          <p:nvPr/>
        </p:nvSpPr>
        <p:spPr>
          <a:xfrm>
            <a:off x="4687910" y="2382591"/>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ara sonriente 8"/>
          <p:cNvSpPr/>
          <p:nvPr/>
        </p:nvSpPr>
        <p:spPr>
          <a:xfrm>
            <a:off x="4698642" y="2663742"/>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ara sonriente 9"/>
          <p:cNvSpPr/>
          <p:nvPr/>
        </p:nvSpPr>
        <p:spPr>
          <a:xfrm>
            <a:off x="4698642" y="3458804"/>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ara sonriente 10"/>
          <p:cNvSpPr/>
          <p:nvPr/>
        </p:nvSpPr>
        <p:spPr>
          <a:xfrm>
            <a:off x="4698642" y="2920697"/>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ara sonriente 11"/>
          <p:cNvSpPr/>
          <p:nvPr/>
        </p:nvSpPr>
        <p:spPr>
          <a:xfrm>
            <a:off x="4698642" y="3189750"/>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ara sonriente 12"/>
          <p:cNvSpPr/>
          <p:nvPr/>
        </p:nvSpPr>
        <p:spPr>
          <a:xfrm>
            <a:off x="4660005" y="4637043"/>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ara sonriente 13"/>
          <p:cNvSpPr/>
          <p:nvPr/>
        </p:nvSpPr>
        <p:spPr>
          <a:xfrm>
            <a:off x="4687909" y="4968306"/>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ara sonriente 14"/>
          <p:cNvSpPr/>
          <p:nvPr/>
        </p:nvSpPr>
        <p:spPr>
          <a:xfrm>
            <a:off x="4660004" y="5495217"/>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ultiplicar 4"/>
          <p:cNvSpPr/>
          <p:nvPr/>
        </p:nvSpPr>
        <p:spPr>
          <a:xfrm>
            <a:off x="5432738" y="5688400"/>
            <a:ext cx="311239" cy="2260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ara sonriente 15"/>
          <p:cNvSpPr/>
          <p:nvPr/>
        </p:nvSpPr>
        <p:spPr>
          <a:xfrm>
            <a:off x="4698642" y="6020896"/>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ara sonriente 16"/>
          <p:cNvSpPr/>
          <p:nvPr/>
        </p:nvSpPr>
        <p:spPr>
          <a:xfrm>
            <a:off x="4698641" y="6303556"/>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ara sonriente 17"/>
          <p:cNvSpPr/>
          <p:nvPr/>
        </p:nvSpPr>
        <p:spPr>
          <a:xfrm>
            <a:off x="9294251" y="3003477"/>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ara sonriente 18"/>
          <p:cNvSpPr/>
          <p:nvPr/>
        </p:nvSpPr>
        <p:spPr>
          <a:xfrm>
            <a:off x="9317861" y="3286341"/>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ara sonriente 19"/>
          <p:cNvSpPr/>
          <p:nvPr/>
        </p:nvSpPr>
        <p:spPr>
          <a:xfrm>
            <a:off x="9317861" y="4066869"/>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55308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5320" y="506150"/>
            <a:ext cx="10515600" cy="1325563"/>
          </a:xfrm>
        </p:spPr>
        <p:txBody>
          <a:bodyPr>
            <a:normAutofit/>
          </a:bodyPr>
          <a:lstStyle/>
          <a:p>
            <a:pPr algn="ctr"/>
            <a:r>
              <a:rPr lang="es-MX" sz="4000" b="1" dirty="0" smtClean="0"/>
              <a:t>AUTOEVALUACIÓN: PRIMER ETAPA </a:t>
            </a:r>
            <a:endParaRPr lang="es-MX" sz="4000" b="1" dirty="0"/>
          </a:p>
        </p:txBody>
      </p:sp>
      <p:sp>
        <p:nvSpPr>
          <p:cNvPr id="3" name="Marcador de contenido 2"/>
          <p:cNvSpPr>
            <a:spLocks noGrp="1"/>
          </p:cNvSpPr>
          <p:nvPr>
            <p:ph idx="1"/>
          </p:nvPr>
        </p:nvSpPr>
        <p:spPr>
          <a:xfrm>
            <a:off x="469220" y="2506662"/>
            <a:ext cx="10515600" cy="4351338"/>
          </a:xfrm>
        </p:spPr>
        <p:txBody>
          <a:bodyPr>
            <a:normAutofit fontScale="85000" lnSpcReduction="10000"/>
          </a:bodyPr>
          <a:lstStyle/>
          <a:p>
            <a:pPr marL="0" indent="0" algn="just">
              <a:buNone/>
            </a:pPr>
            <a:r>
              <a:rPr lang="es-MX" dirty="0" smtClean="0"/>
              <a:t>EN ESTA ETAPA DEL PROYECTO, LOS MAESTROS ENCARGADOS DEL PROYECTO EVALUAMOS POR          MEDIO DE LAS LISTAS DE COTEJO LAS IDEAS INICIALES IMPLEMENTADAS POR MATERIA E INTERDISCIPLINARIAMENTE.</a:t>
            </a:r>
          </a:p>
          <a:p>
            <a:pPr algn="just"/>
            <a:endParaRPr lang="es-MX" dirty="0"/>
          </a:p>
          <a:p>
            <a:pPr algn="just"/>
            <a:r>
              <a:rPr lang="es-MX" b="1" dirty="0" smtClean="0"/>
              <a:t>EN LA MATERIA DE CIENCIAS DE LA SALUD: </a:t>
            </a:r>
            <a:r>
              <a:rPr lang="es-MX" dirty="0" smtClean="0"/>
              <a:t>SE LOGRA EL OBJETIVO PROPUESTO EL CUAL ES LA COMPRENSIÓN POR PARTE DE LOS ALUMNOS  DE LAS ESTRUCTURAS ANATÓMICAS DEL CUERPO Y LA IMPORTANCIA DE CUIDARLO Y LLEVAR UNA VIDA SANA.</a:t>
            </a:r>
          </a:p>
          <a:p>
            <a:pPr algn="just"/>
            <a:endParaRPr lang="es-MX" dirty="0"/>
          </a:p>
          <a:p>
            <a:pPr algn="just"/>
            <a:r>
              <a:rPr lang="es-MX" b="1" dirty="0" smtClean="0"/>
              <a:t>EN LA MATERIA DE EDUCACIÓN FÍSICA: </a:t>
            </a:r>
            <a:r>
              <a:rPr lang="es-MX" dirty="0" smtClean="0"/>
              <a:t>SE LOGRA EL OBJETIVO PROPUESTO QUE ES LA COMPRENSIÓN POR PARTE DE LOS ALUMNO SOBRE LA IMPORTANCIA DE LA ACTIVIDAD FÍSICA EN EL CUIDADO PERSONAL Y PARA LA PREVENCIÓN DE FACTORES DE RIESGO, COMO EL CONSUMO DE SUSTANCIAS.</a:t>
            </a:r>
          </a:p>
          <a:p>
            <a:pPr algn="just"/>
            <a:endParaRPr lang="es-MX" dirty="0"/>
          </a:p>
          <a:p>
            <a:pPr algn="just"/>
            <a:r>
              <a:rPr lang="es-MX" b="1" dirty="0" smtClean="0"/>
              <a:t>EN LA MATERIA DE ORIENTACION: </a:t>
            </a:r>
            <a:r>
              <a:rPr lang="es-MX" dirty="0" smtClean="0"/>
              <a:t>SE LOGRA EL OBJETIVO PROPUESTO EL CUAL CONSISTE EN LA COMPRENSIÓN POR PARTE DE LOS ALUMNOS HACIA SU PROPIA PERSONA, POR MEDIO DEL AUTOCONOCIMIENTO Y REFLEXIÓN PERSONAL, REFLEXIONANDO ASÍ, EN SUS ELECCIÓNES Y DESICIONES A FUTURO.</a:t>
            </a:r>
          </a:p>
          <a:p>
            <a:endParaRPr lang="es-MX" dirty="0"/>
          </a:p>
          <a:p>
            <a:endParaRPr lang="es-MX" dirty="0"/>
          </a:p>
        </p:txBody>
      </p:sp>
    </p:spTree>
    <p:extLst>
      <p:ext uri="{BB962C8B-B14F-4D97-AF65-F5344CB8AC3E}">
        <p14:creationId xmlns:p14="http://schemas.microsoft.com/office/powerpoint/2010/main" val="42335841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50868" y="2560320"/>
            <a:ext cx="8704415" cy="1569660"/>
          </a:xfrm>
          <a:prstGeom prst="rect">
            <a:avLst/>
          </a:prstGeom>
          <a:noFill/>
        </p:spPr>
        <p:txBody>
          <a:bodyPr wrap="square" lIns="91440" tIns="45720" rIns="91440" bIns="45720">
            <a:spAutoFit/>
          </a:bodyPr>
          <a:lstStyle/>
          <a:p>
            <a:pPr algn="ctr"/>
            <a:r>
              <a:rPr lang="es-ES" sz="9600" b="1" cap="none" spc="0" dirty="0" smtClean="0">
                <a:ln w="22225">
                  <a:solidFill>
                    <a:schemeClr val="accent2"/>
                  </a:solidFill>
                  <a:prstDash val="solid"/>
                </a:ln>
                <a:solidFill>
                  <a:schemeClr val="accent2">
                    <a:lumMod val="40000"/>
                    <a:lumOff val="60000"/>
                  </a:schemeClr>
                </a:solidFill>
                <a:effectLst/>
              </a:rPr>
              <a:t>ETAPA 11</a:t>
            </a:r>
            <a:endParaRPr lang="es-ES" sz="9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84576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5400" dirty="0"/>
              <a:t>Í</a:t>
            </a:r>
            <a:r>
              <a:rPr lang="es-ES" sz="5400" dirty="0" smtClean="0"/>
              <a:t>NDICE</a:t>
            </a:r>
            <a:endParaRPr lang="en-US" sz="5400" dirty="0"/>
          </a:p>
        </p:txBody>
      </p:sp>
      <p:sp>
        <p:nvSpPr>
          <p:cNvPr id="3" name="Marcador de contenido 2"/>
          <p:cNvSpPr>
            <a:spLocks noGrp="1"/>
          </p:cNvSpPr>
          <p:nvPr>
            <p:ph idx="1"/>
          </p:nvPr>
        </p:nvSpPr>
        <p:spPr>
          <a:xfrm>
            <a:off x="267684" y="2383864"/>
            <a:ext cx="11029615" cy="4474136"/>
          </a:xfrm>
        </p:spPr>
        <p:txBody>
          <a:bodyPr>
            <a:normAutofit/>
          </a:bodyPr>
          <a:lstStyle/>
          <a:p>
            <a:r>
              <a:rPr lang="es-ES" sz="2300" dirty="0" smtClean="0"/>
              <a:t>ETAPA II…………………………………………………………………………………29</a:t>
            </a:r>
          </a:p>
          <a:p>
            <a:r>
              <a:rPr lang="es-ES" sz="2300" dirty="0" smtClean="0"/>
              <a:t>PLANEACIÓN, EVIDENCIAS Y LISTA DE COTEJO CIENCIAS DE LA SALUD………30</a:t>
            </a:r>
          </a:p>
          <a:p>
            <a:r>
              <a:rPr lang="es-ES" sz="2300" dirty="0"/>
              <a:t>PLANEACIÓN, EVIDENCIAS Y LISTA DE COTEJO </a:t>
            </a:r>
            <a:r>
              <a:rPr lang="es-ES" sz="2300" dirty="0" smtClean="0"/>
              <a:t>ORIENTACIÓN EDUCATIVA…..36</a:t>
            </a:r>
          </a:p>
          <a:p>
            <a:r>
              <a:rPr lang="es-ES" sz="2300" dirty="0"/>
              <a:t>PLANEACIÓN, EVIDENCIAS Y LISTA DE COTEJO </a:t>
            </a:r>
            <a:r>
              <a:rPr lang="es-ES" sz="2300" dirty="0" smtClean="0"/>
              <a:t>EDUCACIÓN FÍSICA…………...42</a:t>
            </a:r>
          </a:p>
          <a:p>
            <a:r>
              <a:rPr lang="es-ES" sz="2300" dirty="0" smtClean="0"/>
              <a:t>AUTOEVALUACIÓN ETAPA 1I…………………………………………………………47</a:t>
            </a:r>
          </a:p>
          <a:p>
            <a:r>
              <a:rPr lang="es-ES" sz="2300" dirty="0" smtClean="0"/>
              <a:t>LISTA DE COTEJO ETAPA I Y II………………………………………………………....49</a:t>
            </a:r>
          </a:p>
          <a:p>
            <a:pPr marL="0" indent="0">
              <a:buNone/>
            </a:pPr>
            <a:endParaRPr lang="es-ES" dirty="0"/>
          </a:p>
          <a:p>
            <a:endParaRPr lang="es-ES" dirty="0"/>
          </a:p>
          <a:p>
            <a:endParaRPr lang="es-ES" dirty="0" smtClean="0"/>
          </a:p>
        </p:txBody>
      </p:sp>
    </p:spTree>
    <p:extLst>
      <p:ext uri="{BB962C8B-B14F-4D97-AF65-F5344CB8AC3E}">
        <p14:creationId xmlns:p14="http://schemas.microsoft.com/office/powerpoint/2010/main" val="3497985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006350816"/>
              </p:ext>
            </p:extLst>
          </p:nvPr>
        </p:nvGraphicFramePr>
        <p:xfrm>
          <a:off x="-1" y="1827332"/>
          <a:ext cx="12192000" cy="507785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948838">
                <a:tc gridSpan="4">
                  <a:txBody>
                    <a:bodyPr/>
                    <a:lstStyle/>
                    <a:p>
                      <a:r>
                        <a:rPr lang="es-MX" sz="1100" dirty="0" smtClean="0"/>
                        <a:t>PLANEACIÓN SESIÓN:</a:t>
                      </a:r>
                    </a:p>
                    <a:p>
                      <a:r>
                        <a:rPr lang="es-MX" sz="1100" dirty="0" smtClean="0"/>
                        <a:t>PROYECTO:  </a:t>
                      </a:r>
                      <a:endParaRPr lang="es-MX" sz="11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9535">
                <a:tc gridSpan="2">
                  <a:txBody>
                    <a:bodyPr/>
                    <a:lstStyle/>
                    <a:p>
                      <a:r>
                        <a:rPr lang="es-MX" sz="1100" dirty="0" smtClean="0"/>
                        <a:t>MATERIA: CIENCIAS DE LA SALUD</a:t>
                      </a:r>
                      <a:endParaRPr lang="es-MX" sz="1100" dirty="0"/>
                    </a:p>
                  </a:txBody>
                  <a:tcPr/>
                </a:tc>
                <a:tc hMerge="1">
                  <a:txBody>
                    <a:bodyPr/>
                    <a:lstStyle/>
                    <a:p>
                      <a:endParaRPr lang="es-MX" dirty="0"/>
                    </a:p>
                  </a:txBody>
                  <a:tcPr/>
                </a:tc>
                <a:tc>
                  <a:txBody>
                    <a:bodyPr/>
                    <a:lstStyle/>
                    <a:p>
                      <a:r>
                        <a:rPr lang="es-MX" sz="1100" dirty="0" smtClean="0"/>
                        <a:t>SEMESTRE: QUINTO</a:t>
                      </a:r>
                      <a:endParaRPr lang="es-MX" sz="1100" dirty="0"/>
                    </a:p>
                  </a:txBody>
                  <a:tcPr/>
                </a:tc>
                <a:tc>
                  <a:txBody>
                    <a:bodyPr/>
                    <a:lstStyle/>
                    <a:p>
                      <a:r>
                        <a:rPr lang="es-MX" sz="1100" dirty="0" smtClean="0"/>
                        <a:t>FECHA: 25 DE OCTUBRE 2018</a:t>
                      </a:r>
                    </a:p>
                    <a:p>
                      <a:r>
                        <a:rPr lang="es-MX" sz="1100" dirty="0" smtClean="0"/>
                        <a:t>          10</a:t>
                      </a:r>
                      <a:r>
                        <a:rPr lang="es-MX" sz="1100" baseline="0" dirty="0" smtClean="0"/>
                        <a:t> DE ENERO 2019</a:t>
                      </a:r>
                      <a:endParaRPr lang="es-MX" sz="1100" dirty="0"/>
                    </a:p>
                  </a:txBody>
                  <a:tcPr/>
                </a:tc>
                <a:extLst>
                  <a:ext uri="{0D108BD9-81ED-4DB2-BD59-A6C34878D82A}">
                    <a16:rowId xmlns:a16="http://schemas.microsoft.com/office/drawing/2014/main" val="10001"/>
                  </a:ext>
                </a:extLst>
              </a:tr>
              <a:tr h="379535">
                <a:tc gridSpan="4">
                  <a:txBody>
                    <a:bodyPr/>
                    <a:lstStyle/>
                    <a:p>
                      <a:r>
                        <a:rPr lang="es-MX" sz="1100" dirty="0" smtClean="0"/>
                        <a:t>OBJETIVO: QUE EL ALUMNO</a:t>
                      </a:r>
                      <a:r>
                        <a:rPr lang="es-MX" sz="1100" baseline="0" dirty="0" smtClean="0"/>
                        <a:t> CONOZCA LA ANATOMÍA Y FISIOLOGÍA DE LOS APARATOS Y SISTEMAS  DEL CUERPO HUMANO.</a:t>
                      </a:r>
                      <a:endParaRPr lang="es-MX" sz="1100" dirty="0"/>
                    </a:p>
                  </a:txBody>
                  <a:tcPr/>
                </a:tc>
                <a:tc hMerge="1">
                  <a:txBody>
                    <a:bodyPr/>
                    <a:lstStyle/>
                    <a:p>
                      <a:endParaRPr lang="es-MX"/>
                    </a:p>
                  </a:txBody>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val="10002"/>
                  </a:ext>
                </a:extLst>
              </a:tr>
              <a:tr h="2313691">
                <a:tc>
                  <a:txBody>
                    <a:bodyPr/>
                    <a:lstStyle/>
                    <a:p>
                      <a:pPr algn="just"/>
                      <a:r>
                        <a:rPr lang="es-MX" sz="1100" dirty="0" smtClean="0"/>
                        <a:t>SECUENCIA DIDÁCTICA:</a:t>
                      </a:r>
                    </a:p>
                    <a:p>
                      <a:pPr algn="just"/>
                      <a:r>
                        <a:rPr lang="es-MX" sz="1100" dirty="0" smtClean="0"/>
                        <a:t>- EXPLICACIÓN</a:t>
                      </a:r>
                      <a:r>
                        <a:rPr lang="es-MX" sz="1100" baseline="0" dirty="0" smtClean="0"/>
                        <a:t> DE LOS CONCEPTOS BÁSICOS Y DIVISIONES DE HISTORIA NATURAL DE LA ENFERMEDAD </a:t>
                      </a:r>
                    </a:p>
                    <a:p>
                      <a:pPr marL="285750" indent="-285750" algn="just">
                        <a:buFontTx/>
                        <a:buChar char="-"/>
                      </a:pPr>
                      <a:r>
                        <a:rPr lang="es-MX" sz="1100" baseline="0" dirty="0" smtClean="0"/>
                        <a:t>BUSQUEDA DE INFORMACION ACERCA DEL ALCOHOLISMO </a:t>
                      </a:r>
                    </a:p>
                    <a:p>
                      <a:pPr marL="285750" indent="-285750" algn="just">
                        <a:buFontTx/>
                        <a:buChar char="-"/>
                      </a:pPr>
                      <a:r>
                        <a:rPr lang="es-MX" sz="1100" baseline="0" dirty="0" smtClean="0"/>
                        <a:t>ELABORAMOS LA H.N.DEL ALCOHOLISMO</a:t>
                      </a:r>
                    </a:p>
                    <a:p>
                      <a:pPr marL="285750" indent="-285750" algn="just">
                        <a:buFontTx/>
                        <a:buChar char="-"/>
                      </a:pPr>
                      <a:r>
                        <a:rPr lang="es-MX" sz="1100" baseline="0" dirty="0" smtClean="0"/>
                        <a:t>APLICACIÒN DE LOS CONCEPTOS  APRENDIDOS EN CLASE CON LA VIDA COTIDIANA POR MEDIO DE RETROALIMENTACIÓN </a:t>
                      </a:r>
                      <a:endParaRPr lang="es-MX" sz="1100" dirty="0" smtClean="0"/>
                    </a:p>
                    <a:p>
                      <a:pPr algn="just"/>
                      <a:endParaRPr lang="es-MX" sz="1100" dirty="0" smtClean="0"/>
                    </a:p>
                  </a:txBody>
                  <a:tcPr/>
                </a:tc>
                <a:tc>
                  <a:txBody>
                    <a:bodyPr/>
                    <a:lstStyle/>
                    <a:p>
                      <a:pPr algn="just"/>
                      <a:r>
                        <a:rPr lang="es-MX" sz="1100" dirty="0" smtClean="0"/>
                        <a:t>EVALUACIÓN</a:t>
                      </a:r>
                      <a:r>
                        <a:rPr lang="es-MX" sz="1100" b="0" dirty="0" smtClean="0"/>
                        <a:t>:</a:t>
                      </a:r>
                    </a:p>
                    <a:p>
                      <a:pPr algn="just"/>
                      <a:endParaRPr lang="es-MX" sz="1100" b="0" dirty="0" smtClean="0"/>
                    </a:p>
                    <a:p>
                      <a:pPr algn="just"/>
                      <a:r>
                        <a:rPr lang="es-MX" sz="1100" b="0" dirty="0" smtClean="0"/>
                        <a:t>EVALUAMOS SU TRABAJO DE INVESTIGACIÓN</a:t>
                      </a:r>
                      <a:r>
                        <a:rPr lang="es-MX" sz="1100" b="0" baseline="0" dirty="0" smtClean="0"/>
                        <a:t> EN FORMA ORAL Y ESCRITA </a:t>
                      </a:r>
                    </a:p>
                    <a:p>
                      <a:pPr algn="just"/>
                      <a:endParaRPr lang="es-MX" sz="1100" b="0" baseline="0" dirty="0" smtClean="0"/>
                    </a:p>
                    <a:p>
                      <a:pPr algn="just"/>
                      <a:endParaRPr lang="es-MX" sz="1100" b="0" baseline="0" dirty="0" smtClean="0"/>
                    </a:p>
                  </a:txBody>
                  <a:tcPr/>
                </a:tc>
                <a:tc>
                  <a:txBody>
                    <a:bodyPr/>
                    <a:lstStyle/>
                    <a:p>
                      <a:pPr algn="just"/>
                      <a:r>
                        <a:rPr lang="es-MX" sz="1100" dirty="0" smtClean="0"/>
                        <a:t>TIEMPOS:</a:t>
                      </a:r>
                    </a:p>
                    <a:p>
                      <a:pPr algn="just"/>
                      <a:endParaRPr lang="es-MX" sz="1100" dirty="0" smtClean="0"/>
                    </a:p>
                    <a:p>
                      <a:pPr algn="just"/>
                      <a:endParaRPr lang="es-MX" sz="1100" dirty="0" smtClean="0"/>
                    </a:p>
                    <a:p>
                      <a:pPr algn="just"/>
                      <a:r>
                        <a:rPr lang="es-MX" sz="1100" dirty="0" smtClean="0"/>
                        <a:t>1 SESIÓN POR SEMANA</a:t>
                      </a:r>
                      <a:r>
                        <a:rPr lang="es-MX" sz="1100" baseline="0" dirty="0" smtClean="0"/>
                        <a:t> CON DURACIÓN DE 1 HORA </a:t>
                      </a:r>
                      <a:endParaRPr lang="es-MX" sz="1100" dirty="0" smtClean="0"/>
                    </a:p>
                  </a:txBody>
                  <a:tcPr/>
                </a:tc>
                <a:tc>
                  <a:txBody>
                    <a:bodyPr/>
                    <a:lstStyle/>
                    <a:p>
                      <a:pPr algn="just"/>
                      <a:r>
                        <a:rPr lang="es-MX" sz="1100" dirty="0" smtClean="0"/>
                        <a:t>OBSERVACIONES:</a:t>
                      </a:r>
                    </a:p>
                    <a:p>
                      <a:pPr algn="just"/>
                      <a:r>
                        <a:rPr lang="es-MX" sz="1100" dirty="0" smtClean="0"/>
                        <a:t>LOS ALUMNOS SE MUESTRAN MUY</a:t>
                      </a:r>
                      <a:r>
                        <a:rPr lang="es-MX" sz="1100" baseline="0" dirty="0" smtClean="0"/>
                        <a:t> INTERESADOS EN EL TEMA, MUESTRAN EMPATÍA Y MUCHA PARTICIPACIÓN .</a:t>
                      </a:r>
                    </a:p>
                    <a:p>
                      <a:pPr algn="just"/>
                      <a:r>
                        <a:rPr lang="es-MX" sz="1100" baseline="0" dirty="0" smtClean="0"/>
                        <a:t>LOGRAN COMPRENDER LAS IMPLICACIONES SOCIALES Y BIOLÓGICAS QUE EL ALCOHOLISMO PRODUCE EN SUS VIDAS</a:t>
                      </a:r>
                      <a:endParaRPr lang="es-MX" sz="1100" dirty="0" smtClean="0"/>
                    </a:p>
                  </a:txBody>
                  <a:tcPr/>
                </a:tc>
                <a:extLst>
                  <a:ext uri="{0D108BD9-81ED-4DB2-BD59-A6C34878D82A}">
                    <a16:rowId xmlns:a16="http://schemas.microsoft.com/office/drawing/2014/main" val="10003"/>
                  </a:ext>
                </a:extLst>
              </a:tr>
              <a:tr h="1009069">
                <a:tc gridSpan="4">
                  <a:txBody>
                    <a:bodyPr/>
                    <a:lstStyle/>
                    <a:p>
                      <a:r>
                        <a:rPr lang="es-MX" dirty="0" smtClean="0"/>
                        <a:t>Elaboró: </a:t>
                      </a:r>
                      <a:r>
                        <a:rPr lang="es-MX" baseline="0" dirty="0" smtClean="0"/>
                        <a:t>DRA. MARÍA EDITH TORRES AGUILERA</a:t>
                      </a:r>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4"/>
                  </a:ext>
                </a:extLst>
              </a:tr>
            </a:tbl>
          </a:graphicData>
        </a:graphic>
      </p:graphicFrame>
      <p:sp>
        <p:nvSpPr>
          <p:cNvPr id="7" name="Título 6"/>
          <p:cNvSpPr>
            <a:spLocks noGrp="1"/>
          </p:cNvSpPr>
          <p:nvPr>
            <p:ph type="title"/>
          </p:nvPr>
        </p:nvSpPr>
        <p:spPr/>
        <p:txBody>
          <a:bodyPr/>
          <a:lstStyle/>
          <a:p>
            <a:pPr algn="ctr"/>
            <a:r>
              <a:rPr lang="es-MX" dirty="0" smtClean="0"/>
              <a:t>ETAPA 11</a:t>
            </a:r>
            <a:r>
              <a:rPr lang="es-MX" dirty="0"/>
              <a:t/>
            </a:r>
            <a:br>
              <a:rPr lang="es-MX" dirty="0"/>
            </a:br>
            <a:r>
              <a:rPr lang="es-MX" dirty="0" smtClean="0"/>
              <a:t> universidad lasallista Benavente</a:t>
            </a:r>
            <a:endParaRPr lang="es-MX"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2217" y="796462"/>
            <a:ext cx="838591" cy="936562"/>
          </a:xfrm>
          <a:prstGeom prst="rect">
            <a:avLst/>
          </a:prstGeom>
        </p:spPr>
      </p:pic>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740775"/>
            <a:ext cx="838591" cy="936562"/>
          </a:xfrm>
          <a:prstGeom prst="rect">
            <a:avLst/>
          </a:prstGeom>
        </p:spPr>
      </p:pic>
    </p:spTree>
    <p:extLst>
      <p:ext uri="{BB962C8B-B14F-4D97-AF65-F5344CB8AC3E}">
        <p14:creationId xmlns:p14="http://schemas.microsoft.com/office/powerpoint/2010/main" val="3249324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541756"/>
            <a:ext cx="11029616" cy="1013800"/>
          </a:xfrm>
        </p:spPr>
        <p:txBody>
          <a:bodyPr>
            <a:noAutofit/>
          </a:bodyPr>
          <a:lstStyle/>
          <a:p>
            <a:pPr algn="ctr"/>
            <a:r>
              <a:rPr lang="es-MX" sz="3200" dirty="0" smtClean="0"/>
              <a:t>DOCUMENTACIÓN DE ACTIVIDADES Y EVIDENCIAS</a:t>
            </a:r>
            <a:br>
              <a:rPr lang="es-MX" sz="3200" dirty="0" smtClean="0"/>
            </a:br>
            <a:r>
              <a:rPr lang="es-MX" sz="3200" dirty="0" smtClean="0"/>
              <a:t>ETAPA11 </a:t>
            </a:r>
            <a:endParaRPr lang="es-MX" sz="3200" dirty="0"/>
          </a:p>
        </p:txBody>
      </p:sp>
      <p:sp>
        <p:nvSpPr>
          <p:cNvPr id="4" name="Rectángulo redondeado 3"/>
          <p:cNvSpPr/>
          <p:nvPr/>
        </p:nvSpPr>
        <p:spPr>
          <a:xfrm>
            <a:off x="7887557" y="1909216"/>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CIENCIAS DE LA SALUD</a:t>
            </a:r>
            <a:endParaRPr lang="es-MX" sz="2800" dirty="0"/>
          </a:p>
        </p:txBody>
      </p:sp>
      <p:sp>
        <p:nvSpPr>
          <p:cNvPr id="8" name="CuadroTexto 7"/>
          <p:cNvSpPr txBox="1"/>
          <p:nvPr/>
        </p:nvSpPr>
        <p:spPr>
          <a:xfrm>
            <a:off x="581192" y="2215695"/>
            <a:ext cx="9936373" cy="4832092"/>
          </a:xfrm>
          <a:prstGeom prst="rect">
            <a:avLst/>
          </a:prstGeom>
          <a:noFill/>
        </p:spPr>
        <p:txBody>
          <a:bodyPr wrap="square" rtlCol="0">
            <a:spAutoFit/>
          </a:bodyPr>
          <a:lstStyle/>
          <a:p>
            <a:pPr algn="just"/>
            <a:r>
              <a:rPr lang="es-MX" sz="2800" b="1" dirty="0" smtClean="0"/>
              <a:t>NOMBRE DE LA ACTIVIDAD</a:t>
            </a:r>
            <a:r>
              <a:rPr lang="es-MX" sz="2800" dirty="0" smtClean="0"/>
              <a:t>:</a:t>
            </a:r>
          </a:p>
          <a:p>
            <a:pPr algn="just"/>
            <a:r>
              <a:rPr lang="es-MX" sz="2800" dirty="0" smtClean="0"/>
              <a:t>HISTORIA NATURAL DEL ALCOHOLISMO </a:t>
            </a:r>
          </a:p>
          <a:p>
            <a:pPr algn="just"/>
            <a:endParaRPr lang="es-MX" sz="2800" dirty="0" smtClean="0"/>
          </a:p>
          <a:p>
            <a:pPr algn="just"/>
            <a:r>
              <a:rPr lang="es-MX" sz="2800" b="1" dirty="0" smtClean="0"/>
              <a:t>EXPLICACIÓN:</a:t>
            </a:r>
            <a:r>
              <a:rPr lang="es-MX" sz="2800" dirty="0" smtClean="0"/>
              <a:t>  SE TRATA DE QUE EL ALUMNO IDENTIFIQUE LOS FACTORES SOCIALES, CULTURALES Y BIOLÓGICOS QUE ESTÁN RELACIONADOS CON EL ALCOHOLISMO, ASÍ COMO SUS IMPLICACIONES EN SOCIALES Y BIOLÓGICAS.</a:t>
            </a:r>
          </a:p>
          <a:p>
            <a:pPr algn="just"/>
            <a:r>
              <a:rPr lang="es-MX" sz="2800" dirty="0" smtClean="0"/>
              <a:t>TAMBIÉN COMO PUEDEN TRATAR ESTA ADICCIÓN Y PREVENIRLA. </a:t>
            </a:r>
          </a:p>
          <a:p>
            <a:pPr algn="just"/>
            <a:endParaRPr lang="es-MX" sz="2800" b="1" dirty="0"/>
          </a:p>
        </p:txBody>
      </p:sp>
    </p:spTree>
    <p:extLst>
      <p:ext uri="{BB962C8B-B14F-4D97-AF65-F5344CB8AC3E}">
        <p14:creationId xmlns:p14="http://schemas.microsoft.com/office/powerpoint/2010/main" val="1289088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 </a:t>
            </a:r>
            <a:endParaRPr lang="es-MX" dirty="0"/>
          </a:p>
        </p:txBody>
      </p:sp>
      <p:sp>
        <p:nvSpPr>
          <p:cNvPr id="4" name="Rectángulo redondeado 3"/>
          <p:cNvSpPr/>
          <p:nvPr/>
        </p:nvSpPr>
        <p:spPr>
          <a:xfrm>
            <a:off x="581192" y="1312846"/>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t>CIENCIAS DE LA SALUD</a:t>
            </a:r>
            <a:endParaRPr lang="es-MX" sz="2800" b="1"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28381"/>
          <a:stretch/>
        </p:blipFill>
        <p:spPr>
          <a:xfrm>
            <a:off x="296091" y="2227246"/>
            <a:ext cx="5490755" cy="4454434"/>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947" y="2227246"/>
            <a:ext cx="5756327" cy="4317245"/>
          </a:xfrm>
          <a:prstGeom prst="rect">
            <a:avLst/>
          </a:prstGeom>
        </p:spPr>
      </p:pic>
    </p:spTree>
    <p:extLst>
      <p:ext uri="{BB962C8B-B14F-4D97-AF65-F5344CB8AC3E}">
        <p14:creationId xmlns:p14="http://schemas.microsoft.com/office/powerpoint/2010/main" val="2103117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58" y="731520"/>
            <a:ext cx="6140053" cy="5969726"/>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20274" r="4662" b="10285"/>
          <a:stretch/>
        </p:blipFill>
        <p:spPr>
          <a:xfrm>
            <a:off x="6675120" y="705394"/>
            <a:ext cx="5003073" cy="5995852"/>
          </a:xfrm>
          <a:prstGeom prst="rect">
            <a:avLst/>
          </a:prstGeom>
        </p:spPr>
      </p:pic>
    </p:spTree>
    <p:extLst>
      <p:ext uri="{BB962C8B-B14F-4D97-AF65-F5344CB8AC3E}">
        <p14:creationId xmlns:p14="http://schemas.microsoft.com/office/powerpoint/2010/main" val="27652501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4366418" y="731842"/>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CIENCIAS DE LA SALUD</a:t>
            </a:r>
            <a:endParaRPr lang="es-MX" sz="2800"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b="27965"/>
          <a:stretch/>
        </p:blipFill>
        <p:spPr>
          <a:xfrm>
            <a:off x="152400" y="1646242"/>
            <a:ext cx="6535783" cy="5120318"/>
          </a:xfrm>
          <a:prstGeom prst="rect">
            <a:avLst/>
          </a:prstGeom>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r="11340" b="6286"/>
          <a:stretch/>
        </p:blipFill>
        <p:spPr>
          <a:xfrm>
            <a:off x="6831296" y="1332410"/>
            <a:ext cx="5042841" cy="5434149"/>
          </a:xfrm>
          <a:prstGeom prst="rect">
            <a:avLst/>
          </a:prstGeom>
        </p:spPr>
      </p:pic>
    </p:spTree>
    <p:extLst>
      <p:ext uri="{BB962C8B-B14F-4D97-AF65-F5344CB8AC3E}">
        <p14:creationId xmlns:p14="http://schemas.microsoft.com/office/powerpoint/2010/main" val="15643885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800" dirty="0" smtClean="0"/>
              <a:t>LISTA DE COTEJO</a:t>
            </a:r>
            <a:endParaRPr lang="es-MX" sz="4800" dirty="0"/>
          </a:p>
        </p:txBody>
      </p:sp>
      <p:sp>
        <p:nvSpPr>
          <p:cNvPr id="4" name="Rectángulo redondeado 3"/>
          <p:cNvSpPr/>
          <p:nvPr/>
        </p:nvSpPr>
        <p:spPr>
          <a:xfrm>
            <a:off x="7419304" y="753634"/>
            <a:ext cx="3322749" cy="910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t>CIENCIAS DE LA SALUD</a:t>
            </a:r>
            <a:endParaRPr lang="es-MX" sz="2400" b="1" dirty="0"/>
          </a:p>
        </p:txBody>
      </p:sp>
      <p:pic>
        <p:nvPicPr>
          <p:cNvPr id="7" name="Imagen 6"/>
          <p:cNvPicPr>
            <a:picLocks noChangeAspect="1"/>
          </p:cNvPicPr>
          <p:nvPr/>
        </p:nvPicPr>
        <p:blipFill rotWithShape="1">
          <a:blip r:embed="rId2" cstate="print"/>
          <a:srcRect l="26062" t="23325" r="42521" b="32789"/>
          <a:stretch/>
        </p:blipFill>
        <p:spPr>
          <a:xfrm>
            <a:off x="94445" y="1715956"/>
            <a:ext cx="6001555" cy="4752636"/>
          </a:xfrm>
          <a:prstGeom prst="rect">
            <a:avLst/>
          </a:prstGeom>
        </p:spPr>
      </p:pic>
      <p:pic>
        <p:nvPicPr>
          <p:cNvPr id="8" name="Imagen 7"/>
          <p:cNvPicPr>
            <a:picLocks noChangeAspect="1"/>
          </p:cNvPicPr>
          <p:nvPr/>
        </p:nvPicPr>
        <p:blipFill rotWithShape="1">
          <a:blip r:embed="rId3" cstate="print"/>
          <a:srcRect l="25569" t="66945" r="28904" b="21034"/>
          <a:stretch/>
        </p:blipFill>
        <p:spPr>
          <a:xfrm>
            <a:off x="6001555" y="2589586"/>
            <a:ext cx="6144142" cy="1296605"/>
          </a:xfrm>
          <a:prstGeom prst="rect">
            <a:avLst/>
          </a:prstGeom>
        </p:spPr>
      </p:pic>
      <p:sp>
        <p:nvSpPr>
          <p:cNvPr id="3" name="Elipse 2"/>
          <p:cNvSpPr/>
          <p:nvPr/>
        </p:nvSpPr>
        <p:spPr>
          <a:xfrm>
            <a:off x="4765183" y="2305318"/>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p:cNvSpPr/>
          <p:nvPr/>
        </p:nvSpPr>
        <p:spPr>
          <a:xfrm>
            <a:off x="4788793" y="2599387"/>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p:cNvSpPr/>
          <p:nvPr/>
        </p:nvSpPr>
        <p:spPr>
          <a:xfrm>
            <a:off x="4760887" y="2919214"/>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4784497" y="3148888"/>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4795228" y="3417199"/>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4831717" y="4599916"/>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p:cNvSpPr/>
          <p:nvPr/>
        </p:nvSpPr>
        <p:spPr>
          <a:xfrm>
            <a:off x="4829569" y="4881106"/>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p:cNvSpPr/>
          <p:nvPr/>
        </p:nvSpPr>
        <p:spPr>
          <a:xfrm>
            <a:off x="4853179" y="5149417"/>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p:cNvSpPr/>
          <p:nvPr/>
        </p:nvSpPr>
        <p:spPr>
          <a:xfrm>
            <a:off x="4851031" y="5430607"/>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p:cNvSpPr/>
          <p:nvPr/>
        </p:nvSpPr>
        <p:spPr>
          <a:xfrm>
            <a:off x="4861762" y="5686039"/>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p:cNvSpPr/>
          <p:nvPr/>
        </p:nvSpPr>
        <p:spPr>
          <a:xfrm>
            <a:off x="4872493" y="5967229"/>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p:cNvSpPr/>
          <p:nvPr/>
        </p:nvSpPr>
        <p:spPr>
          <a:xfrm>
            <a:off x="4857466" y="6209782"/>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9337168" y="2602785"/>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Elipse 20"/>
          <p:cNvSpPr/>
          <p:nvPr/>
        </p:nvSpPr>
        <p:spPr>
          <a:xfrm>
            <a:off x="9360778" y="2909733"/>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Elipse 21"/>
          <p:cNvSpPr/>
          <p:nvPr/>
        </p:nvSpPr>
        <p:spPr>
          <a:xfrm>
            <a:off x="9358630" y="3693193"/>
            <a:ext cx="141668" cy="19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7620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596968496"/>
              </p:ext>
            </p:extLst>
          </p:nvPr>
        </p:nvGraphicFramePr>
        <p:xfrm>
          <a:off x="-1" y="1827332"/>
          <a:ext cx="12192000" cy="541313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948838">
                <a:tc gridSpan="4">
                  <a:txBody>
                    <a:bodyPr/>
                    <a:lstStyle/>
                    <a:p>
                      <a:r>
                        <a:rPr lang="es-MX" sz="1100" dirty="0" smtClean="0"/>
                        <a:t>PLANEACIÓN SESIÓN: 1</a:t>
                      </a:r>
                      <a:r>
                        <a:rPr lang="es-MX" sz="1100" baseline="0" dirty="0" smtClean="0"/>
                        <a:t> HORA A LA SEMANA </a:t>
                      </a:r>
                      <a:endParaRPr lang="es-MX" sz="1100" dirty="0" smtClean="0"/>
                    </a:p>
                    <a:p>
                      <a:endParaRPr lang="es-MX" sz="1100" dirty="0" smtClean="0"/>
                    </a:p>
                    <a:p>
                      <a:r>
                        <a:rPr lang="es-MX" sz="1100" dirty="0" smtClean="0"/>
                        <a:t>PROYECTO:</a:t>
                      </a:r>
                      <a:r>
                        <a:rPr lang="es-MX" sz="1100" baseline="0" dirty="0" smtClean="0"/>
                        <a:t> ¿QUÉ NECESITO PARA MI FUTURO?</a:t>
                      </a:r>
                      <a:endParaRPr lang="es-MX" sz="11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9535">
                <a:tc gridSpan="2">
                  <a:txBody>
                    <a:bodyPr/>
                    <a:lstStyle/>
                    <a:p>
                      <a:r>
                        <a:rPr lang="es-MX" sz="1100" dirty="0" smtClean="0"/>
                        <a:t>MATERIA: ORIENTACIÓN EDUCATIVA V</a:t>
                      </a:r>
                      <a:endParaRPr lang="es-MX" sz="1100" dirty="0"/>
                    </a:p>
                  </a:txBody>
                  <a:tcPr/>
                </a:tc>
                <a:tc hMerge="1">
                  <a:txBody>
                    <a:bodyPr/>
                    <a:lstStyle/>
                    <a:p>
                      <a:endParaRPr lang="es-MX" dirty="0"/>
                    </a:p>
                  </a:txBody>
                  <a:tcPr/>
                </a:tc>
                <a:tc>
                  <a:txBody>
                    <a:bodyPr/>
                    <a:lstStyle/>
                    <a:p>
                      <a:r>
                        <a:rPr lang="es-MX" sz="1100" dirty="0" smtClean="0"/>
                        <a:t>SEMESTRE: QUINTO</a:t>
                      </a:r>
                      <a:r>
                        <a:rPr lang="es-MX" sz="1100" baseline="0" dirty="0" smtClean="0"/>
                        <a:t> </a:t>
                      </a:r>
                      <a:endParaRPr lang="es-MX" sz="1100" dirty="0"/>
                    </a:p>
                  </a:txBody>
                  <a:tcPr/>
                </a:tc>
                <a:tc>
                  <a:txBody>
                    <a:bodyPr/>
                    <a:lstStyle/>
                    <a:p>
                      <a:pPr algn="ctr"/>
                      <a:r>
                        <a:rPr lang="es-MX" sz="1100" dirty="0" smtClean="0"/>
                        <a:t>FECHA:12 Y 19 DE</a:t>
                      </a:r>
                      <a:r>
                        <a:rPr lang="es-MX" sz="1100" baseline="0" dirty="0" smtClean="0"/>
                        <a:t> NOVIEMBRE</a:t>
                      </a:r>
                      <a:r>
                        <a:rPr lang="es-MX" sz="1100" dirty="0" smtClean="0"/>
                        <a:t> 2018</a:t>
                      </a:r>
                    </a:p>
                    <a:p>
                      <a:pPr algn="ctr"/>
                      <a:r>
                        <a:rPr lang="es-MX" sz="1100" dirty="0" smtClean="0"/>
                        <a:t>3 DE DICIEMBRE 2018</a:t>
                      </a:r>
                    </a:p>
                    <a:p>
                      <a:pPr algn="ctr"/>
                      <a:r>
                        <a:rPr lang="es-MX" sz="1100" dirty="0" smtClean="0"/>
                        <a:t>7 Y 14 DE ENERO 2019</a:t>
                      </a:r>
                    </a:p>
                    <a:p>
                      <a:pPr algn="ctr"/>
                      <a:endParaRPr lang="es-MX" sz="1100" dirty="0"/>
                    </a:p>
                  </a:txBody>
                  <a:tcPr/>
                </a:tc>
                <a:extLst>
                  <a:ext uri="{0D108BD9-81ED-4DB2-BD59-A6C34878D82A}">
                    <a16:rowId xmlns:a16="http://schemas.microsoft.com/office/drawing/2014/main" val="10001"/>
                  </a:ext>
                </a:extLst>
              </a:tr>
              <a:tr h="379535">
                <a:tc gridSpan="4">
                  <a:txBody>
                    <a:bodyPr/>
                    <a:lstStyle/>
                    <a:p>
                      <a:r>
                        <a:rPr lang="es-MX" sz="1100" dirty="0" smtClean="0"/>
                        <a:t>OBJETIVO: FOMENTAR EL ANÁLISIS</a:t>
                      </a:r>
                      <a:r>
                        <a:rPr lang="es-MX" sz="1100" baseline="0" dirty="0" smtClean="0"/>
                        <a:t> DE TOMA DE DECISIONES A FUTURO.</a:t>
                      </a:r>
                      <a:endParaRPr lang="es-MX" sz="1100" dirty="0"/>
                    </a:p>
                  </a:txBody>
                  <a:tcPr/>
                </a:tc>
                <a:tc hMerge="1">
                  <a:txBody>
                    <a:bodyPr/>
                    <a:lstStyle/>
                    <a:p>
                      <a:endParaRPr lang="es-MX"/>
                    </a:p>
                  </a:txBody>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val="10002"/>
                  </a:ext>
                </a:extLst>
              </a:tr>
              <a:tr h="2313691">
                <a:tc>
                  <a:txBody>
                    <a:bodyPr/>
                    <a:lstStyle/>
                    <a:p>
                      <a:pPr algn="just"/>
                      <a:r>
                        <a:rPr lang="es-MX" sz="1100" dirty="0" smtClean="0"/>
                        <a:t>SECUENCIA DIDÁCTICA:</a:t>
                      </a:r>
                    </a:p>
                    <a:p>
                      <a:pPr algn="just"/>
                      <a:r>
                        <a:rPr lang="es-MX" sz="1100" dirty="0" smtClean="0"/>
                        <a:t>-EXPLICACIÓN</a:t>
                      </a:r>
                      <a:r>
                        <a:rPr lang="es-MX" sz="1100" baseline="0" dirty="0" smtClean="0"/>
                        <a:t> SOBRE LOS CONCEPTOS “APTITUDES” E “INTERESES”.</a:t>
                      </a:r>
                    </a:p>
                    <a:p>
                      <a:pPr algn="just"/>
                      <a:r>
                        <a:rPr lang="es-MX" sz="1100" baseline="0" dirty="0" smtClean="0"/>
                        <a:t>-CONTESTAR TEST DE APTITUDES E INTERÉS INDIVIDUALMENTE PARA AUMENTAR SU AUTOCONOCIMIENTO.</a:t>
                      </a:r>
                    </a:p>
                    <a:p>
                      <a:pPr algn="just"/>
                      <a:r>
                        <a:rPr lang="es-MX" sz="1100" baseline="0" dirty="0" smtClean="0"/>
                        <a:t>-ACTIVIDAD EN PAREJAS PARA RETROALIMENTACIÓN DE LA TOMA DE DECISIONES A FUTURO.</a:t>
                      </a:r>
                    </a:p>
                    <a:p>
                      <a:pPr algn="just"/>
                      <a:endParaRPr lang="es-MX" sz="1100" dirty="0" smtClean="0"/>
                    </a:p>
                  </a:txBody>
                  <a:tcPr/>
                </a:tc>
                <a:tc>
                  <a:txBody>
                    <a:bodyPr/>
                    <a:lstStyle/>
                    <a:p>
                      <a:pPr algn="just"/>
                      <a:r>
                        <a:rPr lang="es-MX" sz="1100" dirty="0" smtClean="0"/>
                        <a:t>EVALUACIÓN:</a:t>
                      </a:r>
                    </a:p>
                    <a:p>
                      <a:pPr algn="just"/>
                      <a:r>
                        <a:rPr lang="es-MX" sz="1100" dirty="0" smtClean="0"/>
                        <a:t>-SE EVALUA SU DESEMPEÑO</a:t>
                      </a:r>
                      <a:r>
                        <a:rPr lang="es-MX" sz="1100" baseline="0" dirty="0" smtClean="0"/>
                        <a:t> EN EL ANÁLISIS DE TOMA DE DECISIONES A FUTURO EN LOS ALUMNOS.</a:t>
                      </a:r>
                    </a:p>
                    <a:p>
                      <a:pPr algn="just"/>
                      <a:r>
                        <a:rPr lang="es-MX" sz="1100" baseline="0" dirty="0" smtClean="0"/>
                        <a:t>REVISANDO LOS SIGUIENTES CONCEPTOS “APTITUDES E INTERESES”.</a:t>
                      </a:r>
                      <a:endParaRPr lang="es-MX" sz="1100" dirty="0"/>
                    </a:p>
                  </a:txBody>
                  <a:tcPr/>
                </a:tc>
                <a:tc>
                  <a:txBody>
                    <a:bodyPr/>
                    <a:lstStyle/>
                    <a:p>
                      <a:pPr algn="just"/>
                      <a:r>
                        <a:rPr lang="es-MX" sz="1100" dirty="0" smtClean="0"/>
                        <a:t>TIEMPOS:</a:t>
                      </a:r>
                    </a:p>
                    <a:p>
                      <a:pPr algn="just"/>
                      <a:r>
                        <a:rPr lang="es-MX" sz="1100" dirty="0" smtClean="0"/>
                        <a:t>1 SESIÓN POR SEMANA DE 1 HORA.</a:t>
                      </a:r>
                      <a:endParaRPr lang="es-MX" sz="1100" dirty="0"/>
                    </a:p>
                  </a:txBody>
                  <a:tcPr/>
                </a:tc>
                <a:tc>
                  <a:txBody>
                    <a:bodyPr/>
                    <a:lstStyle/>
                    <a:p>
                      <a:pPr algn="just"/>
                      <a:r>
                        <a:rPr lang="es-MX" sz="1100" dirty="0" smtClean="0"/>
                        <a:t>OBSERVACIONES:</a:t>
                      </a:r>
                    </a:p>
                    <a:p>
                      <a:pPr algn="just"/>
                      <a:r>
                        <a:rPr lang="es-MX" sz="1100" dirty="0" smtClean="0"/>
                        <a:t>LOS ALUMNOS LOGRAN</a:t>
                      </a:r>
                      <a:r>
                        <a:rPr lang="es-MX" sz="1100" baseline="0" dirty="0" smtClean="0"/>
                        <a:t> OBTENER CONOCIMIENTOS SOBRE CÓMO REALIZAR UNA ELECCIÓN A FUTURO TOMANDO EN CUENTA SUS APTITUDES E INTERESES ACTUALES.</a:t>
                      </a:r>
                      <a:endParaRPr lang="es-MX" sz="1100" dirty="0"/>
                    </a:p>
                  </a:txBody>
                  <a:tcPr/>
                </a:tc>
                <a:extLst>
                  <a:ext uri="{0D108BD9-81ED-4DB2-BD59-A6C34878D82A}">
                    <a16:rowId xmlns:a16="http://schemas.microsoft.com/office/drawing/2014/main" val="10003"/>
                  </a:ext>
                </a:extLst>
              </a:tr>
              <a:tr h="1009069">
                <a:tc gridSpan="4">
                  <a:txBody>
                    <a:bodyPr/>
                    <a:lstStyle/>
                    <a:p>
                      <a:r>
                        <a:rPr lang="es-MX" dirty="0" smtClean="0"/>
                        <a:t>Elaboró:</a:t>
                      </a:r>
                      <a:r>
                        <a:rPr lang="es-MX" baseline="0" dirty="0" smtClean="0"/>
                        <a:t> </a:t>
                      </a:r>
                      <a:r>
                        <a:rPr lang="es-MX" dirty="0" smtClean="0"/>
                        <a:t>LIC.</a:t>
                      </a:r>
                      <a:r>
                        <a:rPr lang="es-MX" baseline="0" dirty="0" smtClean="0"/>
                        <a:t> ANA PAOLA RUBIO BARRERA</a:t>
                      </a:r>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4"/>
                  </a:ext>
                </a:extLst>
              </a:tr>
            </a:tbl>
          </a:graphicData>
        </a:graphic>
      </p:graphicFrame>
      <p:sp>
        <p:nvSpPr>
          <p:cNvPr id="7" name="Título 6"/>
          <p:cNvSpPr>
            <a:spLocks noGrp="1"/>
          </p:cNvSpPr>
          <p:nvPr>
            <p:ph type="title"/>
          </p:nvPr>
        </p:nvSpPr>
        <p:spPr/>
        <p:txBody>
          <a:bodyPr/>
          <a:lstStyle/>
          <a:p>
            <a:pPr algn="ctr"/>
            <a:r>
              <a:rPr lang="es-MX" dirty="0" smtClean="0"/>
              <a:t>                      universidad lasallista Benavente</a:t>
            </a:r>
            <a:br>
              <a:rPr lang="es-MX" dirty="0" smtClean="0"/>
            </a:br>
            <a:r>
              <a:rPr lang="es-MX" dirty="0" smtClean="0"/>
              <a:t>ETAPA 11</a:t>
            </a:r>
            <a:endParaRPr lang="es-MX"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2217" y="796462"/>
            <a:ext cx="838591" cy="936562"/>
          </a:xfrm>
          <a:prstGeom prst="rect">
            <a:avLst/>
          </a:prstGeom>
        </p:spPr>
      </p:pic>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740775"/>
            <a:ext cx="838591" cy="936562"/>
          </a:xfrm>
          <a:prstGeom prst="rect">
            <a:avLst/>
          </a:prstGeom>
        </p:spPr>
      </p:pic>
    </p:spTree>
    <p:extLst>
      <p:ext uri="{BB962C8B-B14F-4D97-AF65-F5344CB8AC3E}">
        <p14:creationId xmlns:p14="http://schemas.microsoft.com/office/powerpoint/2010/main" val="4262558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 </a:t>
            </a:r>
            <a:endParaRPr lang="es-MX" dirty="0"/>
          </a:p>
        </p:txBody>
      </p:sp>
      <p:sp>
        <p:nvSpPr>
          <p:cNvPr id="4" name="Marcador de contenido 3"/>
          <p:cNvSpPr>
            <a:spLocks noGrp="1"/>
          </p:cNvSpPr>
          <p:nvPr>
            <p:ph idx="1"/>
          </p:nvPr>
        </p:nvSpPr>
        <p:spPr>
          <a:xfrm>
            <a:off x="6846698" y="1917065"/>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ORIENTACIÓN EDUCATIVA V</a:t>
            </a:r>
            <a:endParaRPr lang="es-MX" sz="2800" dirty="0"/>
          </a:p>
        </p:txBody>
      </p:sp>
      <p:sp>
        <p:nvSpPr>
          <p:cNvPr id="5" name="CuadroTexto 4"/>
          <p:cNvSpPr txBox="1"/>
          <p:nvPr/>
        </p:nvSpPr>
        <p:spPr>
          <a:xfrm>
            <a:off x="581192" y="2238555"/>
            <a:ext cx="9936373" cy="3970318"/>
          </a:xfrm>
          <a:prstGeom prst="rect">
            <a:avLst/>
          </a:prstGeom>
          <a:noFill/>
        </p:spPr>
        <p:txBody>
          <a:bodyPr wrap="square" rtlCol="0">
            <a:spAutoFit/>
          </a:bodyPr>
          <a:lstStyle/>
          <a:p>
            <a:pPr algn="just"/>
            <a:r>
              <a:rPr lang="es-MX" sz="2800" b="1" dirty="0" smtClean="0"/>
              <a:t>NOMBRE DE LA ACTIVIDAD:</a:t>
            </a:r>
          </a:p>
          <a:p>
            <a:pPr algn="just"/>
            <a:r>
              <a:rPr lang="es-MX" sz="2800" dirty="0" smtClean="0"/>
              <a:t>¿QUÉ NECESITO PARA MI FUTURO?</a:t>
            </a:r>
          </a:p>
          <a:p>
            <a:pPr algn="just"/>
            <a:endParaRPr lang="es-MX" sz="2800" b="1" dirty="0" smtClean="0"/>
          </a:p>
          <a:p>
            <a:pPr algn="just"/>
            <a:r>
              <a:rPr lang="es-MX" sz="2800" b="1" dirty="0" smtClean="0"/>
              <a:t>EXPLICACIÓN:</a:t>
            </a:r>
          </a:p>
          <a:p>
            <a:pPr algn="just"/>
            <a:r>
              <a:rPr lang="es-MX" sz="2800" dirty="0" smtClean="0"/>
              <a:t>POR MEDIO DE LA EXPLICACIÓN DE LOS CONCEPTOS “APTITUDES” E “INTERESES”,  REALIZACIÓN DE UN TEST INDIVIDUAL, SE REALIZA UNA ACTIVIDAD EN PAREJAS PARA AUMENTAR SU AUTOCONOCIMIENTO Y SU ANÁLISIS EN LA TOMA DE DECISIONES A FUTURO.</a:t>
            </a:r>
          </a:p>
        </p:txBody>
      </p:sp>
    </p:spTree>
    <p:extLst>
      <p:ext uri="{BB962C8B-B14F-4D97-AF65-F5344CB8AC3E}">
        <p14:creationId xmlns:p14="http://schemas.microsoft.com/office/powerpoint/2010/main" val="1512377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ORIENTACIÓN EDUCATIVA V</a:t>
            </a:r>
            <a:endParaRPr lang="es-MX" sz="28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46" y="1532709"/>
            <a:ext cx="3905794" cy="5207725"/>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7508" r="19023"/>
          <a:stretch/>
        </p:blipFill>
        <p:spPr>
          <a:xfrm rot="5400000">
            <a:off x="5926417" y="1069105"/>
            <a:ext cx="4167054" cy="7410737"/>
          </a:xfrm>
          <a:prstGeom prst="rect">
            <a:avLst/>
          </a:prstGeom>
        </p:spPr>
      </p:pic>
    </p:spTree>
    <p:extLst>
      <p:ext uri="{BB962C8B-B14F-4D97-AF65-F5344CB8AC3E}">
        <p14:creationId xmlns:p14="http://schemas.microsoft.com/office/powerpoint/2010/main" val="3301712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 </a:t>
            </a:r>
            <a:endParaRPr lang="es-MX" dirty="0"/>
          </a:p>
        </p:txBody>
      </p:sp>
      <p:sp>
        <p:nvSpPr>
          <p:cNvPr id="4" name="Marcador de contenido 3"/>
          <p:cNvSpPr>
            <a:spLocks noGrp="1"/>
          </p:cNvSpPr>
          <p:nvPr>
            <p:ph idx="1"/>
          </p:nvPr>
        </p:nvSpPr>
        <p:spPr>
          <a:xfrm>
            <a:off x="8183985" y="1293659"/>
            <a:ext cx="3426823"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ORIENTACIÓN EDUCATIVA V</a:t>
            </a:r>
            <a:endParaRPr lang="es-MX" sz="2800"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23428" r="11820" b="16762"/>
          <a:stretch/>
        </p:blipFill>
        <p:spPr>
          <a:xfrm>
            <a:off x="180158" y="1894114"/>
            <a:ext cx="4535533" cy="4101737"/>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5905" b="11048"/>
          <a:stretch/>
        </p:blipFill>
        <p:spPr>
          <a:xfrm>
            <a:off x="4843599" y="2625635"/>
            <a:ext cx="6873784" cy="4027090"/>
          </a:xfrm>
          <a:prstGeom prst="rect">
            <a:avLst/>
          </a:prstGeom>
        </p:spPr>
      </p:pic>
    </p:spTree>
    <p:extLst>
      <p:ext uri="{BB962C8B-B14F-4D97-AF65-F5344CB8AC3E}">
        <p14:creationId xmlns:p14="http://schemas.microsoft.com/office/powerpoint/2010/main" val="4222158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80100" y="931880"/>
            <a:ext cx="11088711" cy="4278094"/>
          </a:xfrm>
          <a:prstGeom prst="rect">
            <a:avLst/>
          </a:prstGeom>
          <a:noFill/>
        </p:spPr>
        <p:txBody>
          <a:bodyPr wrap="square" rtlCol="0">
            <a:spAutoFit/>
          </a:bodyPr>
          <a:lstStyle/>
          <a:p>
            <a:r>
              <a:rPr lang="es-MX" sz="4400" dirty="0" smtClean="0">
                <a:solidFill>
                  <a:schemeClr val="bg1"/>
                </a:solidFill>
              </a:rPr>
              <a:t>INTRODUCCIÓN :</a:t>
            </a:r>
          </a:p>
          <a:p>
            <a:endParaRPr lang="es-MX" sz="2400" dirty="0"/>
          </a:p>
          <a:p>
            <a:pPr algn="just"/>
            <a:endParaRPr lang="es-MX" sz="2400" dirty="0" smtClean="0"/>
          </a:p>
          <a:p>
            <a:pPr algn="just"/>
            <a:r>
              <a:rPr lang="es-MX" sz="2000" dirty="0" smtClean="0"/>
              <a:t>EL TEMA PROPUESTO ES DE GRAN IMPORTANCIA YA QUE SE BUSCA CREAR UN INTERÉS EN LOS ALUMNOS AL BUSCAR SOLUCIONES A PROBLEMAS SOCIALES EN LA ADOLESCENCIA; CREANDO CONCIENCIA  EN LOS JOVENES ACERCA DE LAS VARIABLES QUE AFECTAN LA TOMA DE DECISIONES; POR EJEMPLO: PROBLEMAS SOCIALES, FÍSICOS Y EMOCIONALES  EN LOS ADOLESCENTES.</a:t>
            </a:r>
          </a:p>
          <a:p>
            <a:pPr algn="just"/>
            <a:endParaRPr lang="es-MX" sz="2000" dirty="0"/>
          </a:p>
          <a:p>
            <a:pPr algn="just"/>
            <a:r>
              <a:rPr lang="es-MX" sz="2000" dirty="0" smtClean="0"/>
              <a:t>PARA LO CUAL SE USARÁN COMO HERRAMIENTAS  DE ENSEÑANZA  TEMAS  DIVERSOS CONCERNIENTES A SU ENTORNO SOCIAL, LA PRÁCTICA DE DEPORTES, ACTIVIDADES FÍSICAS Y  HÁBITOS SALUDABLES. </a:t>
            </a:r>
            <a:endParaRPr lang="es-MX" sz="2000" dirty="0"/>
          </a:p>
        </p:txBody>
      </p:sp>
    </p:spTree>
    <p:extLst>
      <p:ext uri="{BB962C8B-B14F-4D97-AF65-F5344CB8AC3E}">
        <p14:creationId xmlns:p14="http://schemas.microsoft.com/office/powerpoint/2010/main" val="6531005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 </a:t>
            </a:r>
            <a:endParaRPr lang="es-MX" dirty="0"/>
          </a:p>
        </p:txBody>
      </p:sp>
      <p:sp>
        <p:nvSpPr>
          <p:cNvPr id="4" name="Marcador de contenido 3"/>
          <p:cNvSpPr>
            <a:spLocks noGrp="1"/>
          </p:cNvSpPr>
          <p:nvPr>
            <p:ph idx="1"/>
          </p:nvPr>
        </p:nvSpPr>
        <p:spPr>
          <a:xfrm>
            <a:off x="8183985" y="1228344"/>
            <a:ext cx="3426823"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ORIENTACIÓN EDUCATIVA V</a:t>
            </a:r>
            <a:endParaRPr lang="es-MX" sz="2800"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17952" r="21777" b="6810"/>
          <a:stretch/>
        </p:blipFill>
        <p:spPr>
          <a:xfrm>
            <a:off x="241662" y="1528351"/>
            <a:ext cx="4023360" cy="5159830"/>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7672" t="7238" r="2423"/>
          <a:stretch/>
        </p:blipFill>
        <p:spPr>
          <a:xfrm>
            <a:off x="4391296" y="1997841"/>
            <a:ext cx="3409407" cy="4690340"/>
          </a:xfrm>
          <a:prstGeom prst="rect">
            <a:avLst/>
          </a:prstGeom>
        </p:spPr>
      </p:pic>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l="12243" t="5905" r="4709" b="13905"/>
          <a:stretch/>
        </p:blipFill>
        <p:spPr>
          <a:xfrm>
            <a:off x="7894320" y="2494569"/>
            <a:ext cx="4029892" cy="4193612"/>
          </a:xfrm>
          <a:prstGeom prst="rect">
            <a:avLst/>
          </a:prstGeom>
        </p:spPr>
      </p:pic>
    </p:spTree>
    <p:extLst>
      <p:ext uri="{BB962C8B-B14F-4D97-AF65-F5344CB8AC3E}">
        <p14:creationId xmlns:p14="http://schemas.microsoft.com/office/powerpoint/2010/main" val="4596663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800" dirty="0" smtClean="0"/>
              <a:t>LISTA DE COTEJO</a:t>
            </a:r>
            <a:endParaRPr lang="es-MX" sz="4800" dirty="0"/>
          </a:p>
        </p:txBody>
      </p:sp>
      <p:sp>
        <p:nvSpPr>
          <p:cNvPr id="4" name="Rectángulo redondeado 3"/>
          <p:cNvSpPr/>
          <p:nvPr/>
        </p:nvSpPr>
        <p:spPr>
          <a:xfrm>
            <a:off x="7419304" y="753634"/>
            <a:ext cx="3322749" cy="910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t>ORIENTACIÓN EDUCATIVA</a:t>
            </a:r>
            <a:endParaRPr lang="es-MX" sz="2400" b="1" dirty="0"/>
          </a:p>
        </p:txBody>
      </p:sp>
      <p:pic>
        <p:nvPicPr>
          <p:cNvPr id="7" name="Imagen 6"/>
          <p:cNvPicPr>
            <a:picLocks noChangeAspect="1"/>
          </p:cNvPicPr>
          <p:nvPr/>
        </p:nvPicPr>
        <p:blipFill rotWithShape="1">
          <a:blip r:embed="rId2" cstate="print"/>
          <a:srcRect l="26062" t="23325" r="42521" b="32789"/>
          <a:stretch/>
        </p:blipFill>
        <p:spPr>
          <a:xfrm>
            <a:off x="0" y="1767435"/>
            <a:ext cx="6001555" cy="4752636"/>
          </a:xfrm>
          <a:prstGeom prst="rect">
            <a:avLst/>
          </a:prstGeom>
        </p:spPr>
      </p:pic>
      <p:pic>
        <p:nvPicPr>
          <p:cNvPr id="8" name="Imagen 7"/>
          <p:cNvPicPr>
            <a:picLocks noChangeAspect="1"/>
          </p:cNvPicPr>
          <p:nvPr/>
        </p:nvPicPr>
        <p:blipFill rotWithShape="1">
          <a:blip r:embed="rId3" cstate="print"/>
          <a:srcRect l="25569" t="66760" r="28904" b="21034"/>
          <a:stretch/>
        </p:blipFill>
        <p:spPr>
          <a:xfrm>
            <a:off x="6008607" y="2833315"/>
            <a:ext cx="6144142" cy="1316552"/>
          </a:xfrm>
          <a:prstGeom prst="rect">
            <a:avLst/>
          </a:prstGeom>
        </p:spPr>
      </p:pic>
      <p:sp>
        <p:nvSpPr>
          <p:cNvPr id="3" name="Elipse 2"/>
          <p:cNvSpPr/>
          <p:nvPr/>
        </p:nvSpPr>
        <p:spPr>
          <a:xfrm>
            <a:off x="4752304" y="2382592"/>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p:cNvSpPr/>
          <p:nvPr/>
        </p:nvSpPr>
        <p:spPr>
          <a:xfrm>
            <a:off x="4752304" y="2653011"/>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4750156" y="2908443"/>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4763035" y="3178902"/>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4763035" y="3449361"/>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p:cNvSpPr/>
          <p:nvPr/>
        </p:nvSpPr>
        <p:spPr>
          <a:xfrm>
            <a:off x="4750156" y="4672844"/>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p:cNvSpPr/>
          <p:nvPr/>
        </p:nvSpPr>
        <p:spPr>
          <a:xfrm>
            <a:off x="4724398" y="4958367"/>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p:cNvSpPr/>
          <p:nvPr/>
        </p:nvSpPr>
        <p:spPr>
          <a:xfrm>
            <a:off x="4724398" y="5484218"/>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p:cNvSpPr/>
          <p:nvPr/>
        </p:nvSpPr>
        <p:spPr>
          <a:xfrm>
            <a:off x="4750156" y="6025129"/>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p:cNvSpPr/>
          <p:nvPr/>
        </p:nvSpPr>
        <p:spPr>
          <a:xfrm>
            <a:off x="4763035" y="6295589"/>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p:cNvSpPr/>
          <p:nvPr/>
        </p:nvSpPr>
        <p:spPr>
          <a:xfrm>
            <a:off x="9371521" y="2908443"/>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9406472" y="3148816"/>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Elipse 20"/>
          <p:cNvSpPr/>
          <p:nvPr/>
        </p:nvSpPr>
        <p:spPr>
          <a:xfrm>
            <a:off x="9406472" y="3683258"/>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Elipse 21"/>
          <p:cNvSpPr/>
          <p:nvPr/>
        </p:nvSpPr>
        <p:spPr>
          <a:xfrm>
            <a:off x="9408010" y="3962366"/>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521434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892943559"/>
              </p:ext>
            </p:extLst>
          </p:nvPr>
        </p:nvGraphicFramePr>
        <p:xfrm>
          <a:off x="-1" y="1827333"/>
          <a:ext cx="12192000" cy="503066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581143">
                <a:tc gridSpan="4">
                  <a:txBody>
                    <a:bodyPr/>
                    <a:lstStyle/>
                    <a:p>
                      <a:r>
                        <a:rPr lang="es-MX" sz="1100" dirty="0" smtClean="0"/>
                        <a:t>PLANEACIÓN SESIÓN: 1 HR A LA SEMANA  </a:t>
                      </a:r>
                    </a:p>
                    <a:p>
                      <a:r>
                        <a:rPr lang="es-MX" sz="1100" dirty="0" smtClean="0"/>
                        <a:t>PROYECTO: CONOZCO LOS RIESGOS Y CUIDO</a:t>
                      </a:r>
                      <a:r>
                        <a:rPr lang="es-MX" sz="1100" baseline="0" dirty="0" smtClean="0"/>
                        <a:t> MI CUERPO.</a:t>
                      </a:r>
                      <a:endParaRPr lang="es-MX" sz="11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581143">
                <a:tc gridSpan="2">
                  <a:txBody>
                    <a:bodyPr/>
                    <a:lstStyle/>
                    <a:p>
                      <a:r>
                        <a:rPr lang="es-MX" sz="1100" dirty="0" smtClean="0"/>
                        <a:t>MATERIA: EDUCACIÓN</a:t>
                      </a:r>
                      <a:r>
                        <a:rPr lang="es-MX" sz="1100" baseline="0" dirty="0" smtClean="0"/>
                        <a:t> FÍSICA </a:t>
                      </a:r>
                      <a:endParaRPr lang="es-MX" sz="1100" dirty="0"/>
                    </a:p>
                  </a:txBody>
                  <a:tcPr/>
                </a:tc>
                <a:tc hMerge="1">
                  <a:txBody>
                    <a:bodyPr/>
                    <a:lstStyle/>
                    <a:p>
                      <a:endParaRPr lang="es-MX" dirty="0"/>
                    </a:p>
                  </a:txBody>
                  <a:tcPr/>
                </a:tc>
                <a:tc>
                  <a:txBody>
                    <a:bodyPr/>
                    <a:lstStyle/>
                    <a:p>
                      <a:r>
                        <a:rPr lang="es-MX" sz="1100" dirty="0" smtClean="0"/>
                        <a:t>SEMESTRE: QUINTO</a:t>
                      </a:r>
                      <a:r>
                        <a:rPr lang="es-MX" sz="1100" baseline="0" dirty="0" smtClean="0"/>
                        <a:t> </a:t>
                      </a:r>
                      <a:endParaRPr lang="es-MX" sz="1100" dirty="0"/>
                    </a:p>
                  </a:txBody>
                  <a:tcPr/>
                </a:tc>
                <a:tc>
                  <a:txBody>
                    <a:bodyPr/>
                    <a:lstStyle/>
                    <a:p>
                      <a:r>
                        <a:rPr lang="es-MX" sz="1100" dirty="0" smtClean="0"/>
                        <a:t>FECHA: 25 DE OCTUBRE 2018</a:t>
                      </a:r>
                    </a:p>
                    <a:p>
                      <a:r>
                        <a:rPr lang="es-MX" sz="1100" dirty="0" smtClean="0"/>
                        <a:t>          10</a:t>
                      </a:r>
                      <a:r>
                        <a:rPr lang="es-MX" sz="1100" baseline="0" dirty="0" smtClean="0"/>
                        <a:t> DE ENERO 2019</a:t>
                      </a:r>
                      <a:endParaRPr lang="es-MX" sz="1100" dirty="0"/>
                    </a:p>
                  </a:txBody>
                  <a:tcPr/>
                </a:tc>
                <a:extLst>
                  <a:ext uri="{0D108BD9-81ED-4DB2-BD59-A6C34878D82A}">
                    <a16:rowId xmlns:a16="http://schemas.microsoft.com/office/drawing/2014/main" val="10001"/>
                  </a:ext>
                </a:extLst>
              </a:tr>
              <a:tr h="581143">
                <a:tc gridSpan="4">
                  <a:txBody>
                    <a:bodyPr/>
                    <a:lstStyle/>
                    <a:p>
                      <a:r>
                        <a:rPr lang="es-MX" sz="1100" dirty="0" smtClean="0"/>
                        <a:t>OBJETIVO: QUE EL ALUMNO</a:t>
                      </a:r>
                      <a:r>
                        <a:rPr lang="es-MX" sz="1100" baseline="0" dirty="0" smtClean="0"/>
                        <a:t> ADQUIERA CONOCIMIENTO DE COMO LAS ADICCIONES Y EL SEDENTARISMO AFECTAN SU SALUD MENTAL Y FÍSICA.</a:t>
                      </a:r>
                      <a:endParaRPr lang="es-MX" sz="1100" dirty="0"/>
                    </a:p>
                  </a:txBody>
                  <a:tcPr/>
                </a:tc>
                <a:tc hMerge="1">
                  <a:txBody>
                    <a:bodyPr/>
                    <a:lstStyle/>
                    <a:p>
                      <a:endParaRPr lang="es-MX"/>
                    </a:p>
                  </a:txBody>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val="10002"/>
                  </a:ext>
                </a:extLst>
              </a:tr>
              <a:tr h="2767346">
                <a:tc>
                  <a:txBody>
                    <a:bodyPr/>
                    <a:lstStyle/>
                    <a:p>
                      <a:pPr algn="just"/>
                      <a:r>
                        <a:rPr lang="es-MX" sz="1100" dirty="0" smtClean="0"/>
                        <a:t>SECUENCIA DIDÁCTICA:</a:t>
                      </a:r>
                    </a:p>
                    <a:p>
                      <a:pPr marL="285750" indent="-285750" algn="just">
                        <a:buFontTx/>
                        <a:buChar char="-"/>
                      </a:pPr>
                      <a:r>
                        <a:rPr lang="es-MX" sz="1100" dirty="0" smtClean="0"/>
                        <a:t>POR EQUIPOS LOS ALUMNOS DAN LA EXPLICACIÓN DEL MATERIAL</a:t>
                      </a:r>
                      <a:r>
                        <a:rPr lang="es-MX" sz="1100" baseline="0" dirty="0" smtClean="0"/>
                        <a:t> Y TEMA REALIZADO DURANTE LA CLASE.</a:t>
                      </a:r>
                    </a:p>
                    <a:p>
                      <a:pPr marL="285750" indent="-285750" algn="just">
                        <a:buFontTx/>
                        <a:buChar char="-"/>
                      </a:pPr>
                      <a:r>
                        <a:rPr lang="es-MX" sz="1100" baseline="0" dirty="0" smtClean="0"/>
                        <a:t>POR PAREJAS REALIZAR PRUEBAS FÍSICAS Y ACTIVIDADES LÚDICAS PARA EL DESARROLLO Y CONSERVACIÓN DE LA SALUD. </a:t>
                      </a:r>
                    </a:p>
                    <a:p>
                      <a:pPr marL="0" indent="0" algn="just">
                        <a:buFontTx/>
                        <a:buNone/>
                      </a:pPr>
                      <a:endParaRPr lang="es-MX" sz="1100" baseline="0" dirty="0" smtClean="0"/>
                    </a:p>
                    <a:p>
                      <a:pPr marL="285750" indent="-285750" algn="just">
                        <a:buFontTx/>
                        <a:buChar char="-"/>
                      </a:pPr>
                      <a:endParaRPr lang="es-MX" sz="1100" dirty="0"/>
                    </a:p>
                  </a:txBody>
                  <a:tcPr/>
                </a:tc>
                <a:tc>
                  <a:txBody>
                    <a:bodyPr/>
                    <a:lstStyle/>
                    <a:p>
                      <a:pPr algn="just"/>
                      <a:r>
                        <a:rPr lang="es-MX" sz="1100" dirty="0" smtClean="0"/>
                        <a:t>EVALUACIÓN:</a:t>
                      </a:r>
                    </a:p>
                    <a:p>
                      <a:pPr algn="just"/>
                      <a:r>
                        <a:rPr lang="es-MX" sz="1100" dirty="0" smtClean="0"/>
                        <a:t>SE EVALÚA EL DOMINIO DEL TEMA DEL</a:t>
                      </a:r>
                      <a:r>
                        <a:rPr lang="es-MX" sz="1100" baseline="0" dirty="0" smtClean="0"/>
                        <a:t> EQUIPO SOBRE SU TRABAJO A PARTIR DE UN VIDEO.</a:t>
                      </a:r>
                    </a:p>
                    <a:p>
                      <a:pPr algn="just"/>
                      <a:endParaRPr lang="es-MX" sz="1100" baseline="0" dirty="0" smtClean="0"/>
                    </a:p>
                    <a:p>
                      <a:pPr algn="just"/>
                      <a:r>
                        <a:rPr lang="es-MX" sz="1100" baseline="0" dirty="0" smtClean="0"/>
                        <a:t>SE EVALÚA EL REGISTRO DE LOS ALUMNOS DE LAS PRUEBAS FÍSICAS REALIZADAS. </a:t>
                      </a:r>
                    </a:p>
                    <a:p>
                      <a:pPr algn="just"/>
                      <a:endParaRPr lang="es-MX" sz="1100" baseline="0" dirty="0" smtClean="0"/>
                    </a:p>
                    <a:p>
                      <a:pPr algn="just"/>
                      <a:r>
                        <a:rPr lang="es-MX" sz="1100" dirty="0" smtClean="0"/>
                        <a:t> </a:t>
                      </a:r>
                      <a:endParaRPr lang="es-MX" sz="1100" dirty="0"/>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s-MX" sz="1100" dirty="0" smtClean="0"/>
                        <a:t>TIEMPOS: 1 SESIÓN POR SEMANA DE 1 HORA.</a:t>
                      </a:r>
                    </a:p>
                    <a:p>
                      <a:pPr algn="just"/>
                      <a:endParaRPr lang="es-MX" sz="1100" dirty="0" smtClean="0"/>
                    </a:p>
                    <a:p>
                      <a:pPr algn="just"/>
                      <a:endParaRPr lang="es-MX" sz="1100" dirty="0" smtClean="0"/>
                    </a:p>
                  </a:txBody>
                  <a:tcPr/>
                </a:tc>
                <a:tc>
                  <a:txBody>
                    <a:bodyPr/>
                    <a:lstStyle/>
                    <a:p>
                      <a:pPr algn="just"/>
                      <a:r>
                        <a:rPr lang="es-MX" sz="1100" dirty="0" smtClean="0"/>
                        <a:t>OBSERVACIONES:</a:t>
                      </a:r>
                    </a:p>
                    <a:p>
                      <a:pPr algn="just"/>
                      <a:r>
                        <a:rPr lang="es-MX" sz="1100" dirty="0" smtClean="0"/>
                        <a:t>LOS ALUMNOS RECONOCEN LOS RIESGOS</a:t>
                      </a:r>
                      <a:r>
                        <a:rPr lang="es-MX" sz="1100" baseline="0" dirty="0" smtClean="0"/>
                        <a:t> DE TENER UNA VIDA SEDENTARIA Y REALIZAN LAS PRIMERAS PRUEBAS FÍSICAS PARA RECONOCER SUS CAPACIDADES, CABE MENCIONAR QUE ESTAS PRUEBAS SER REALIZARÁN  EN TRES MOMENTOS.</a:t>
                      </a:r>
                      <a:endParaRPr lang="es-MX" sz="1100" dirty="0" smtClean="0"/>
                    </a:p>
                    <a:p>
                      <a:pPr algn="just"/>
                      <a:endParaRPr lang="es-MX" sz="1100" dirty="0" smtClean="0"/>
                    </a:p>
                  </a:txBody>
                  <a:tcPr/>
                </a:tc>
                <a:extLst>
                  <a:ext uri="{0D108BD9-81ED-4DB2-BD59-A6C34878D82A}">
                    <a16:rowId xmlns:a16="http://schemas.microsoft.com/office/drawing/2014/main" val="10003"/>
                  </a:ext>
                </a:extLst>
              </a:tr>
              <a:tr h="519893">
                <a:tc gridSpan="4">
                  <a:txBody>
                    <a:bodyPr/>
                    <a:lstStyle/>
                    <a:p>
                      <a:r>
                        <a:rPr lang="es-MX" dirty="0" smtClean="0"/>
                        <a:t>Elaboró: L.E.F.</a:t>
                      </a:r>
                      <a:r>
                        <a:rPr lang="es-MX" baseline="0" dirty="0" smtClean="0"/>
                        <a:t> :JUAN CARLOS PEÑA CARRILLO</a:t>
                      </a:r>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4"/>
                  </a:ext>
                </a:extLst>
              </a:tr>
            </a:tbl>
          </a:graphicData>
        </a:graphic>
      </p:graphicFrame>
      <p:sp>
        <p:nvSpPr>
          <p:cNvPr id="7" name="Título 6"/>
          <p:cNvSpPr>
            <a:spLocks noGrp="1"/>
          </p:cNvSpPr>
          <p:nvPr>
            <p:ph type="title"/>
          </p:nvPr>
        </p:nvSpPr>
        <p:spPr/>
        <p:txBody>
          <a:bodyPr/>
          <a:lstStyle/>
          <a:p>
            <a:pPr algn="ctr"/>
            <a:r>
              <a:rPr lang="es-MX" dirty="0" smtClean="0"/>
              <a:t>ETAPA 11</a:t>
            </a:r>
            <a:r>
              <a:rPr lang="es-MX" dirty="0"/>
              <a:t/>
            </a:r>
            <a:br>
              <a:rPr lang="es-MX" dirty="0"/>
            </a:br>
            <a:r>
              <a:rPr lang="es-MX" dirty="0" smtClean="0"/>
              <a:t>universidad lasallista Benavente</a:t>
            </a:r>
            <a:endParaRPr lang="es-MX"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2217" y="796462"/>
            <a:ext cx="838591" cy="936562"/>
          </a:xfrm>
          <a:prstGeom prst="rect">
            <a:avLst/>
          </a:prstGeom>
        </p:spPr>
      </p:pic>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740775"/>
            <a:ext cx="838591" cy="936562"/>
          </a:xfrm>
          <a:prstGeom prst="rect">
            <a:avLst/>
          </a:prstGeom>
        </p:spPr>
      </p:pic>
    </p:spTree>
    <p:extLst>
      <p:ext uri="{BB962C8B-B14F-4D97-AF65-F5344CB8AC3E}">
        <p14:creationId xmlns:p14="http://schemas.microsoft.com/office/powerpoint/2010/main" val="6573695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 </a:t>
            </a:r>
            <a:endParaRPr lang="es-MX" dirty="0"/>
          </a:p>
        </p:txBody>
      </p:sp>
      <p:sp>
        <p:nvSpPr>
          <p:cNvPr id="4" name="Rectángulo redondeado 3"/>
          <p:cNvSpPr/>
          <p:nvPr/>
        </p:nvSpPr>
        <p:spPr>
          <a:xfrm>
            <a:off x="7823163" y="2050883"/>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EDUCACIÓN FÍSICA</a:t>
            </a:r>
            <a:endParaRPr lang="es-MX" sz="2800" dirty="0"/>
          </a:p>
        </p:txBody>
      </p:sp>
      <p:sp>
        <p:nvSpPr>
          <p:cNvPr id="8" name="CuadroTexto 7"/>
          <p:cNvSpPr txBox="1"/>
          <p:nvPr/>
        </p:nvSpPr>
        <p:spPr>
          <a:xfrm>
            <a:off x="581192" y="2508083"/>
            <a:ext cx="9936373" cy="3970318"/>
          </a:xfrm>
          <a:prstGeom prst="rect">
            <a:avLst/>
          </a:prstGeom>
          <a:noFill/>
        </p:spPr>
        <p:txBody>
          <a:bodyPr wrap="square" rtlCol="0">
            <a:spAutoFit/>
          </a:bodyPr>
          <a:lstStyle/>
          <a:p>
            <a:pPr algn="just"/>
            <a:r>
              <a:rPr lang="es-MX" sz="2800" b="1" dirty="0" smtClean="0"/>
              <a:t>NOMBRE DE LA ACTIVIDAD: </a:t>
            </a:r>
          </a:p>
          <a:p>
            <a:pPr algn="just"/>
            <a:r>
              <a:rPr lang="es-MX" sz="2800" dirty="0" smtClean="0"/>
              <a:t>“CONOZCO LOS RIEGOS Y CUIDO MI CUERPO”</a:t>
            </a:r>
          </a:p>
          <a:p>
            <a:pPr algn="just"/>
            <a:endParaRPr lang="es-MX" sz="2800" dirty="0" smtClean="0"/>
          </a:p>
          <a:p>
            <a:pPr algn="just"/>
            <a:r>
              <a:rPr lang="es-MX" sz="2800" b="1" dirty="0" smtClean="0"/>
              <a:t>EXPLICACIÓN:</a:t>
            </a:r>
          </a:p>
          <a:p>
            <a:pPr algn="just"/>
            <a:r>
              <a:rPr lang="es-MX" sz="2800" dirty="0" smtClean="0"/>
              <a:t>LOS ALUMNOS EXPONEN EN VIDEO EL TEMA QUE ESCOGIERON PARA SU CARTEL TENIENDO EN CUENTA LOS FACTORES DE RIESGO PARA SU SALUD Y CÓMO PODER MEJORAR SU SALUD A TRAVÉS DE LA CONSTANTE ACTIVIDAD FÍSICA. </a:t>
            </a:r>
            <a:endParaRPr lang="es-MX" sz="2800" dirty="0"/>
          </a:p>
        </p:txBody>
      </p:sp>
    </p:spTree>
    <p:extLst>
      <p:ext uri="{BB962C8B-B14F-4D97-AF65-F5344CB8AC3E}">
        <p14:creationId xmlns:p14="http://schemas.microsoft.com/office/powerpoint/2010/main" val="3210307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 </a:t>
            </a:r>
            <a:endParaRPr lang="es-MX" dirty="0"/>
          </a:p>
        </p:txBody>
      </p:sp>
      <p:sp>
        <p:nvSpPr>
          <p:cNvPr id="4" name="Rectángulo redondeado 3"/>
          <p:cNvSpPr/>
          <p:nvPr/>
        </p:nvSpPr>
        <p:spPr>
          <a:xfrm>
            <a:off x="942303" y="2165183"/>
            <a:ext cx="345153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EDUCACIÓN FÍSICA</a:t>
            </a:r>
            <a:endParaRPr lang="es-MX" sz="28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54" y="3397828"/>
            <a:ext cx="4114800" cy="30861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327" y="2083210"/>
            <a:ext cx="4416137" cy="4674756"/>
          </a:xfrm>
          <a:prstGeom prst="rect">
            <a:avLst/>
          </a:prstGeom>
        </p:spPr>
      </p:pic>
    </p:spTree>
    <p:extLst>
      <p:ext uri="{BB962C8B-B14F-4D97-AF65-F5344CB8AC3E}">
        <p14:creationId xmlns:p14="http://schemas.microsoft.com/office/powerpoint/2010/main" val="1400210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DOCUMENTACIÓN DE ACTIVIDADES Y </a:t>
            </a:r>
            <a:r>
              <a:rPr lang="es-MX" dirty="0" smtClean="0"/>
              <a:t>EVIDENCIAS</a:t>
            </a:r>
            <a:br>
              <a:rPr lang="es-MX" dirty="0" smtClean="0"/>
            </a:br>
            <a:r>
              <a:rPr lang="es-MX" dirty="0" smtClean="0"/>
              <a:t>ETAPA 11 </a:t>
            </a:r>
            <a:endParaRPr lang="es-MX"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18" y="2005445"/>
            <a:ext cx="5999019" cy="4499264"/>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841" y="2005445"/>
            <a:ext cx="3946814" cy="4458855"/>
          </a:xfrm>
          <a:prstGeom prst="rect">
            <a:avLst/>
          </a:prstGeom>
        </p:spPr>
      </p:pic>
    </p:spTree>
    <p:extLst>
      <p:ext uri="{BB962C8B-B14F-4D97-AF65-F5344CB8AC3E}">
        <p14:creationId xmlns:p14="http://schemas.microsoft.com/office/powerpoint/2010/main" val="15727425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800" dirty="0" smtClean="0"/>
              <a:t>LISTA DE COTEJO</a:t>
            </a:r>
            <a:endParaRPr lang="es-MX" sz="4800" dirty="0"/>
          </a:p>
        </p:txBody>
      </p:sp>
      <p:sp>
        <p:nvSpPr>
          <p:cNvPr id="4" name="Rectángulo redondeado 3"/>
          <p:cNvSpPr/>
          <p:nvPr/>
        </p:nvSpPr>
        <p:spPr>
          <a:xfrm>
            <a:off x="7182116" y="726392"/>
            <a:ext cx="3322749" cy="910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t>EDUCACIÓN FÍSICA</a:t>
            </a:r>
            <a:endParaRPr lang="es-MX" sz="2400" b="1" dirty="0"/>
          </a:p>
        </p:txBody>
      </p:sp>
      <p:pic>
        <p:nvPicPr>
          <p:cNvPr id="7" name="Imagen 6"/>
          <p:cNvPicPr>
            <a:picLocks noChangeAspect="1"/>
          </p:cNvPicPr>
          <p:nvPr/>
        </p:nvPicPr>
        <p:blipFill rotWithShape="1">
          <a:blip r:embed="rId2" cstate="print"/>
          <a:srcRect l="26062" t="23324" r="42521" b="32545"/>
          <a:stretch/>
        </p:blipFill>
        <p:spPr>
          <a:xfrm>
            <a:off x="0" y="1767435"/>
            <a:ext cx="6001555" cy="4779140"/>
          </a:xfrm>
          <a:prstGeom prst="rect">
            <a:avLst/>
          </a:prstGeom>
        </p:spPr>
      </p:pic>
      <p:pic>
        <p:nvPicPr>
          <p:cNvPr id="8" name="Imagen 7"/>
          <p:cNvPicPr>
            <a:picLocks noChangeAspect="1"/>
          </p:cNvPicPr>
          <p:nvPr/>
        </p:nvPicPr>
        <p:blipFill rotWithShape="1">
          <a:blip r:embed="rId3" cstate="print"/>
          <a:srcRect l="25569" t="66823" r="28904" b="21033"/>
          <a:stretch/>
        </p:blipFill>
        <p:spPr>
          <a:xfrm>
            <a:off x="6001555" y="2950195"/>
            <a:ext cx="6144142" cy="1309857"/>
          </a:xfrm>
          <a:prstGeom prst="rect">
            <a:avLst/>
          </a:prstGeom>
        </p:spPr>
      </p:pic>
      <p:sp>
        <p:nvSpPr>
          <p:cNvPr id="3" name="Cara sonriente 2"/>
          <p:cNvSpPr/>
          <p:nvPr/>
        </p:nvSpPr>
        <p:spPr>
          <a:xfrm>
            <a:off x="4687910" y="2382591"/>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ara sonriente 8"/>
          <p:cNvSpPr/>
          <p:nvPr/>
        </p:nvSpPr>
        <p:spPr>
          <a:xfrm>
            <a:off x="4698642" y="2663742"/>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ara sonriente 9"/>
          <p:cNvSpPr/>
          <p:nvPr/>
        </p:nvSpPr>
        <p:spPr>
          <a:xfrm>
            <a:off x="4698642" y="3458804"/>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ara sonriente 10"/>
          <p:cNvSpPr/>
          <p:nvPr/>
        </p:nvSpPr>
        <p:spPr>
          <a:xfrm>
            <a:off x="4698642" y="2920697"/>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ara sonriente 11"/>
          <p:cNvSpPr/>
          <p:nvPr/>
        </p:nvSpPr>
        <p:spPr>
          <a:xfrm>
            <a:off x="4698642" y="3189750"/>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ara sonriente 12"/>
          <p:cNvSpPr/>
          <p:nvPr/>
        </p:nvSpPr>
        <p:spPr>
          <a:xfrm>
            <a:off x="4660005" y="4637043"/>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ara sonriente 13"/>
          <p:cNvSpPr/>
          <p:nvPr/>
        </p:nvSpPr>
        <p:spPr>
          <a:xfrm>
            <a:off x="4687909" y="4968306"/>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ara sonriente 14"/>
          <p:cNvSpPr/>
          <p:nvPr/>
        </p:nvSpPr>
        <p:spPr>
          <a:xfrm>
            <a:off x="4660004" y="5495217"/>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ultiplicar 4"/>
          <p:cNvSpPr/>
          <p:nvPr/>
        </p:nvSpPr>
        <p:spPr>
          <a:xfrm>
            <a:off x="5432738" y="5688400"/>
            <a:ext cx="311239" cy="2260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ara sonriente 15"/>
          <p:cNvSpPr/>
          <p:nvPr/>
        </p:nvSpPr>
        <p:spPr>
          <a:xfrm>
            <a:off x="4698642" y="6020896"/>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ara sonriente 16"/>
          <p:cNvSpPr/>
          <p:nvPr/>
        </p:nvSpPr>
        <p:spPr>
          <a:xfrm>
            <a:off x="4698641" y="6303556"/>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ara sonriente 17"/>
          <p:cNvSpPr/>
          <p:nvPr/>
        </p:nvSpPr>
        <p:spPr>
          <a:xfrm>
            <a:off x="9294251" y="3003477"/>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ara sonriente 18"/>
          <p:cNvSpPr/>
          <p:nvPr/>
        </p:nvSpPr>
        <p:spPr>
          <a:xfrm>
            <a:off x="9317861" y="3286341"/>
            <a:ext cx="283335" cy="19318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Multiplicar 20"/>
          <p:cNvSpPr/>
          <p:nvPr/>
        </p:nvSpPr>
        <p:spPr>
          <a:xfrm>
            <a:off x="9918147" y="4045940"/>
            <a:ext cx="311239" cy="2260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50323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5320" y="506150"/>
            <a:ext cx="10515600" cy="1325563"/>
          </a:xfrm>
        </p:spPr>
        <p:txBody>
          <a:bodyPr>
            <a:normAutofit/>
          </a:bodyPr>
          <a:lstStyle/>
          <a:p>
            <a:pPr algn="ctr"/>
            <a:r>
              <a:rPr lang="es-MX" sz="4000" b="1" dirty="0" smtClean="0"/>
              <a:t>AUTOEVALUACIÓN: SEGUNDA ETAPA </a:t>
            </a:r>
            <a:endParaRPr lang="es-MX" sz="4000" b="1" dirty="0"/>
          </a:p>
        </p:txBody>
      </p:sp>
      <p:sp>
        <p:nvSpPr>
          <p:cNvPr id="3" name="Marcador de contenido 2"/>
          <p:cNvSpPr>
            <a:spLocks noGrp="1"/>
          </p:cNvSpPr>
          <p:nvPr>
            <p:ph idx="1"/>
          </p:nvPr>
        </p:nvSpPr>
        <p:spPr>
          <a:xfrm>
            <a:off x="469220" y="2506662"/>
            <a:ext cx="10515600" cy="4351338"/>
          </a:xfrm>
        </p:spPr>
        <p:txBody>
          <a:bodyPr>
            <a:normAutofit/>
          </a:bodyPr>
          <a:lstStyle/>
          <a:p>
            <a:pPr marL="0" indent="0" algn="just">
              <a:buNone/>
            </a:pPr>
            <a:r>
              <a:rPr lang="es-MX" dirty="0" smtClean="0"/>
              <a:t>EN ESTA ETAPA DEL PROYECTO, LOS MAESTROS ENCARGADOS  EVALUAMOS POR MEDIO DE LAS LISTAS DE COTEJO EL CONOCIMIENTO OBTENIDO POR MATERIA  INTERDISCIPLINARIAMENTE,.</a:t>
            </a:r>
          </a:p>
          <a:p>
            <a:pPr algn="just"/>
            <a:endParaRPr lang="es-MX" dirty="0"/>
          </a:p>
          <a:p>
            <a:pPr algn="just"/>
            <a:r>
              <a:rPr lang="es-MX" b="1" dirty="0" smtClean="0"/>
              <a:t>EN LA MATERIA DE CIENCIAS DE LA SALUD, </a:t>
            </a:r>
            <a:r>
              <a:rPr lang="es-MX" dirty="0" smtClean="0"/>
              <a:t>SE LOGRA EL OBJETIVO </a:t>
            </a:r>
            <a:r>
              <a:rPr lang="es-MX" dirty="0"/>
              <a:t>PROPUESTO</a:t>
            </a:r>
            <a:r>
              <a:rPr lang="es-MX" dirty="0" smtClean="0"/>
              <a:t>: COMPRENSIÓN</a:t>
            </a:r>
            <a:r>
              <a:rPr lang="es-MX" dirty="0"/>
              <a:t>, POR PARTE DE LOS ALUMNOS,  DE LAS </a:t>
            </a:r>
            <a:r>
              <a:rPr lang="es-MX" dirty="0" smtClean="0"/>
              <a:t>IMPLICACIONES SOCIALES Y BIOLÓGICAS QUE EL ALCOHOLISMO PRODUCE EN SUS VIDAS.</a:t>
            </a:r>
          </a:p>
          <a:p>
            <a:pPr algn="just"/>
            <a:r>
              <a:rPr lang="es-MX" b="1" dirty="0" smtClean="0"/>
              <a:t>EN LA MATERIA DE EDUCACIÓN FÍSICA,</a:t>
            </a:r>
            <a:r>
              <a:rPr lang="es-MX" dirty="0" smtClean="0"/>
              <a:t> SE LOGRA EL OBJETIVO PROPUESTO: LOS ALUMNOS RECONOCEN LOS RIESGOS DE TENER UNA VIDA SEDENTARIA Y REALIZARON LAS PRIMERAS PRUEBAS FÍSICAS PARA RECONOCER SUS CAPACIDADES, CABE MENCIONAR QUE ESTAS PRUEBAS SE REALIZAN EN TRES MOMENTOS.</a:t>
            </a:r>
            <a:endParaRPr lang="es-MX" dirty="0"/>
          </a:p>
          <a:p>
            <a:pPr algn="just"/>
            <a:r>
              <a:rPr lang="es-MX" b="1" dirty="0" smtClean="0"/>
              <a:t>EN LA MATERIA DE ORIENTACIÓN, </a:t>
            </a:r>
            <a:r>
              <a:rPr lang="es-MX" dirty="0" smtClean="0"/>
              <a:t>SE LOGRA EL OBJETIVO PROPUESTO</a:t>
            </a:r>
            <a:r>
              <a:rPr lang="es-MX" dirty="0"/>
              <a:t>: </a:t>
            </a:r>
            <a:r>
              <a:rPr lang="es-MX" dirty="0" smtClean="0"/>
              <a:t>LOS ALUMNOS LOGRAN OBTENER CONOCIMIENTO SOBRE CÓMO REALIZAR UNA ELECCIÓN A FUTURO TOMANDO EN CUENTA SUS APTITUDES E INTERESES ACTUALES.</a:t>
            </a:r>
          </a:p>
          <a:p>
            <a:pPr algn="just"/>
            <a:endParaRPr lang="es-MX" dirty="0"/>
          </a:p>
          <a:p>
            <a:endParaRPr lang="es-MX" dirty="0"/>
          </a:p>
        </p:txBody>
      </p:sp>
    </p:spTree>
    <p:extLst>
      <p:ext uri="{BB962C8B-B14F-4D97-AF65-F5344CB8AC3E}">
        <p14:creationId xmlns:p14="http://schemas.microsoft.com/office/powerpoint/2010/main" val="15809226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5320" y="506150"/>
            <a:ext cx="10515600" cy="1325563"/>
          </a:xfrm>
        </p:spPr>
        <p:txBody>
          <a:bodyPr>
            <a:normAutofit/>
          </a:bodyPr>
          <a:lstStyle/>
          <a:p>
            <a:pPr algn="ctr"/>
            <a:r>
              <a:rPr lang="es-MX" sz="4000" b="1" dirty="0" smtClean="0"/>
              <a:t>Lista de cotejo etapa 1 y 11</a:t>
            </a:r>
            <a:endParaRPr lang="es-MX" sz="4000" b="1" dirty="0"/>
          </a:p>
        </p:txBody>
      </p:sp>
      <p:pic>
        <p:nvPicPr>
          <p:cNvPr id="4" name="Imagen 3"/>
          <p:cNvPicPr>
            <a:picLocks noChangeAspect="1"/>
          </p:cNvPicPr>
          <p:nvPr/>
        </p:nvPicPr>
        <p:blipFill rotWithShape="1">
          <a:blip r:embed="rId2"/>
          <a:srcRect l="33869" t="11875" r="33702" b="5803"/>
          <a:stretch/>
        </p:blipFill>
        <p:spPr>
          <a:xfrm>
            <a:off x="655320" y="1831711"/>
            <a:ext cx="5342710" cy="5026287"/>
          </a:xfrm>
          <a:prstGeom prst="rect">
            <a:avLst/>
          </a:prstGeom>
        </p:spPr>
      </p:pic>
      <p:pic>
        <p:nvPicPr>
          <p:cNvPr id="5" name="Imagen 4"/>
          <p:cNvPicPr>
            <a:picLocks noChangeAspect="1"/>
          </p:cNvPicPr>
          <p:nvPr/>
        </p:nvPicPr>
        <p:blipFill rotWithShape="1">
          <a:blip r:embed="rId3"/>
          <a:srcRect l="36982" t="20982" r="36714" b="15982"/>
          <a:stretch/>
        </p:blipFill>
        <p:spPr>
          <a:xfrm>
            <a:off x="5998030" y="1831713"/>
            <a:ext cx="5682343" cy="5026287"/>
          </a:xfrm>
          <a:prstGeom prst="rect">
            <a:avLst/>
          </a:prstGeom>
        </p:spPr>
      </p:pic>
    </p:spTree>
    <p:extLst>
      <p:ext uri="{BB962C8B-B14F-4D97-AF65-F5344CB8AC3E}">
        <p14:creationId xmlns:p14="http://schemas.microsoft.com/office/powerpoint/2010/main" val="8637776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5320" y="506150"/>
            <a:ext cx="10515600" cy="1325563"/>
          </a:xfrm>
        </p:spPr>
        <p:txBody>
          <a:bodyPr>
            <a:normAutofit/>
          </a:bodyPr>
          <a:lstStyle/>
          <a:p>
            <a:pPr algn="ctr"/>
            <a:r>
              <a:rPr lang="es-MX" sz="4000" b="1" dirty="0" smtClean="0"/>
              <a:t>Lista de cotejo etapa 1 y 11</a:t>
            </a:r>
            <a:endParaRPr lang="es-MX" sz="4000" b="1" dirty="0"/>
          </a:p>
        </p:txBody>
      </p:sp>
      <p:pic>
        <p:nvPicPr>
          <p:cNvPr id="3" name="Imagen 2"/>
          <p:cNvPicPr>
            <a:picLocks noChangeAspect="1"/>
          </p:cNvPicPr>
          <p:nvPr/>
        </p:nvPicPr>
        <p:blipFill rotWithShape="1">
          <a:blip r:embed="rId2"/>
          <a:srcRect l="36982" t="24019" r="37015" b="12589"/>
          <a:stretch/>
        </p:blipFill>
        <p:spPr>
          <a:xfrm>
            <a:off x="352696" y="1831712"/>
            <a:ext cx="5839097" cy="5026287"/>
          </a:xfrm>
          <a:prstGeom prst="rect">
            <a:avLst/>
          </a:prstGeom>
        </p:spPr>
      </p:pic>
      <p:pic>
        <p:nvPicPr>
          <p:cNvPr id="6" name="Imagen 5"/>
          <p:cNvPicPr>
            <a:picLocks noChangeAspect="1"/>
          </p:cNvPicPr>
          <p:nvPr/>
        </p:nvPicPr>
        <p:blipFill rotWithShape="1">
          <a:blip r:embed="rId3"/>
          <a:srcRect l="36882" t="17589" r="36714" b="18615"/>
          <a:stretch/>
        </p:blipFill>
        <p:spPr>
          <a:xfrm>
            <a:off x="6191793" y="1831711"/>
            <a:ext cx="5773784" cy="5026288"/>
          </a:xfrm>
          <a:prstGeom prst="rect">
            <a:avLst/>
          </a:prstGeom>
        </p:spPr>
      </p:pic>
    </p:spTree>
    <p:extLst>
      <p:ext uri="{BB962C8B-B14F-4D97-AF65-F5344CB8AC3E}">
        <p14:creationId xmlns:p14="http://schemas.microsoft.com/office/powerpoint/2010/main" val="88448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400" dirty="0" smtClean="0"/>
              <a:t>OBJETIVO GENERAL DEL PROYECTO </a:t>
            </a:r>
            <a:endParaRPr lang="es-MX" sz="4400" dirty="0"/>
          </a:p>
        </p:txBody>
      </p:sp>
      <p:sp>
        <p:nvSpPr>
          <p:cNvPr id="5" name="CuadroTexto 4"/>
          <p:cNvSpPr txBox="1"/>
          <p:nvPr/>
        </p:nvSpPr>
        <p:spPr>
          <a:xfrm>
            <a:off x="522097" y="2202274"/>
            <a:ext cx="11088711" cy="3785652"/>
          </a:xfrm>
          <a:prstGeom prst="rect">
            <a:avLst/>
          </a:prstGeom>
          <a:noFill/>
        </p:spPr>
        <p:txBody>
          <a:bodyPr wrap="square" rtlCol="0">
            <a:spAutoFit/>
          </a:bodyPr>
          <a:lstStyle/>
          <a:p>
            <a:pPr algn="just"/>
            <a:r>
              <a:rPr lang="es-MX" sz="2000" dirty="0" smtClean="0"/>
              <a:t>LLEVAR A CABO EL EVENTO  “HACIA UN FUTURO SALUDABLE” EL CUAL CONSISTE EN ACTIVIDADES REALIZADAS EN LA SEMANA DEL 13 AL 17 DE MAYO, EN LA CUAL SE REALIZARÁN ACTIVIDADES EDUCATIVAS, COMO SON CONFERENCIAS IMPARTIDAS POR PROFESIONALES EN LA SALUD Y CERRANDO EL PROYECYO CON UNA CONVIVENCIA </a:t>
            </a:r>
            <a:r>
              <a:rPr lang="es-MX" sz="2000" dirty="0"/>
              <a:t>ENTRE PADRES Y ALUMNOS QUE </a:t>
            </a:r>
            <a:r>
              <a:rPr lang="es-MX" sz="2000" dirty="0" smtClean="0"/>
              <a:t>CONSISTE EN ACTIVIDADES DINÁMICAS ENTRE ÉSTOS,  LAS CUALES SERÁN DISEÑADAS POR LOS ALUMNOS Y LOS MAESTROS ENCARGADOS DEL PROYECTO.</a:t>
            </a:r>
          </a:p>
          <a:p>
            <a:pPr algn="just"/>
            <a:endParaRPr lang="es-MX" sz="2000" dirty="0" smtClean="0"/>
          </a:p>
          <a:p>
            <a:pPr algn="just"/>
            <a:r>
              <a:rPr lang="es-MX" sz="2000" dirty="0" smtClean="0"/>
              <a:t>LO ANTERIOR CON LA FINALIDAD DE CREAR EMPATÍA ENTRE PADRES Y ALUMNOS Y LA PREVENCIÓN DE FACTORES DE RIESGO EN LA ADOLESCENCIA,  CON UN ENFOQUE HACIA EL PLAN DE VIDA, LA PREVENCIÓN DE ADICCIÓNES Y FOMENTAR EL CRECIMIENTO PERSONAL A NIVEL AFECTIVO EN LOS ALUMNOS Y DE ÉSTA MANERA DESARROLLAR UNA EMPATÍA HACIA LA SOCIEDAD. </a:t>
            </a:r>
          </a:p>
        </p:txBody>
      </p:sp>
    </p:spTree>
    <p:extLst>
      <p:ext uri="{BB962C8B-B14F-4D97-AF65-F5344CB8AC3E}">
        <p14:creationId xmlns:p14="http://schemas.microsoft.com/office/powerpoint/2010/main" val="1944184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5320" y="506150"/>
            <a:ext cx="10515600" cy="1325563"/>
          </a:xfrm>
        </p:spPr>
        <p:txBody>
          <a:bodyPr>
            <a:normAutofit/>
          </a:bodyPr>
          <a:lstStyle/>
          <a:p>
            <a:pPr algn="ctr"/>
            <a:r>
              <a:rPr lang="es-MX" sz="4000" b="1" dirty="0" smtClean="0"/>
              <a:t>Lista de cotejo etapa 1 y 11</a:t>
            </a:r>
            <a:endParaRPr lang="es-MX" sz="4000" b="1" dirty="0"/>
          </a:p>
        </p:txBody>
      </p:sp>
      <p:pic>
        <p:nvPicPr>
          <p:cNvPr id="5" name="Imagen 4"/>
          <p:cNvPicPr>
            <a:picLocks noChangeAspect="1"/>
          </p:cNvPicPr>
          <p:nvPr/>
        </p:nvPicPr>
        <p:blipFill rotWithShape="1">
          <a:blip r:embed="rId2"/>
          <a:srcRect l="39890" t="24397" r="36807" b="14419"/>
          <a:stretch/>
        </p:blipFill>
        <p:spPr>
          <a:xfrm>
            <a:off x="4186990" y="1831712"/>
            <a:ext cx="3801978" cy="4857845"/>
          </a:xfrm>
          <a:prstGeom prst="rect">
            <a:avLst/>
          </a:prstGeom>
        </p:spPr>
      </p:pic>
    </p:spTree>
    <p:extLst>
      <p:ext uri="{BB962C8B-B14F-4D97-AF65-F5344CB8AC3E}">
        <p14:creationId xmlns:p14="http://schemas.microsoft.com/office/powerpoint/2010/main" val="25989527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normAutofit/>
          </a:bodyPr>
          <a:lstStyle/>
          <a:p>
            <a:pPr algn="ctr"/>
            <a:r>
              <a:rPr lang="es-ES" sz="8000" b="1" dirty="0">
                <a:ln w="22225">
                  <a:solidFill>
                    <a:schemeClr val="accent2"/>
                  </a:solidFill>
                  <a:prstDash val="solid"/>
                </a:ln>
                <a:solidFill>
                  <a:schemeClr val="accent2">
                    <a:lumMod val="40000"/>
                    <a:lumOff val="60000"/>
                  </a:schemeClr>
                </a:solidFill>
              </a:rPr>
              <a:t>ETAPA 111</a:t>
            </a:r>
            <a:endParaRPr lang="es-MX" sz="8000" dirty="0"/>
          </a:p>
        </p:txBody>
      </p:sp>
    </p:spTree>
    <p:extLst>
      <p:ext uri="{BB962C8B-B14F-4D97-AF65-F5344CB8AC3E}">
        <p14:creationId xmlns:p14="http://schemas.microsoft.com/office/powerpoint/2010/main" val="3871634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nvPr>
        </p:nvGraphicFramePr>
        <p:xfrm>
          <a:off x="-1" y="1827332"/>
          <a:ext cx="12192000" cy="11162867"/>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948838">
                <a:tc gridSpan="4">
                  <a:txBody>
                    <a:bodyPr/>
                    <a:lstStyle/>
                    <a:p>
                      <a:r>
                        <a:rPr lang="es-MX" dirty="0" smtClean="0"/>
                        <a:t>Planeación sesión: 1 hora por semana</a:t>
                      </a:r>
                    </a:p>
                    <a:p>
                      <a:endParaRPr lang="es-MX" dirty="0" smtClean="0"/>
                    </a:p>
                    <a:p>
                      <a:r>
                        <a:rPr lang="es-MX" dirty="0" smtClean="0"/>
                        <a:t>Proyecto</a:t>
                      </a:r>
                      <a:r>
                        <a:rPr lang="es-MX" baseline="0" dirty="0" smtClean="0"/>
                        <a:t>:</a:t>
                      </a:r>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379535">
                <a:tc gridSpan="2">
                  <a:txBody>
                    <a:bodyPr/>
                    <a:lstStyle/>
                    <a:p>
                      <a:r>
                        <a:rPr lang="es-MX" dirty="0" smtClean="0"/>
                        <a:t>Materia: Educación</a:t>
                      </a:r>
                      <a:r>
                        <a:rPr lang="es-MX" baseline="0" dirty="0" smtClean="0"/>
                        <a:t> Física, Orientación Educativa, Salud </a:t>
                      </a:r>
                      <a:endParaRPr lang="es-MX" dirty="0"/>
                    </a:p>
                  </a:txBody>
                  <a:tcPr/>
                </a:tc>
                <a:tc hMerge="1">
                  <a:txBody>
                    <a:bodyPr/>
                    <a:lstStyle/>
                    <a:p>
                      <a:endParaRPr lang="es-MX" dirty="0"/>
                    </a:p>
                  </a:txBody>
                  <a:tcPr/>
                </a:tc>
                <a:tc>
                  <a:txBody>
                    <a:bodyPr/>
                    <a:lstStyle/>
                    <a:p>
                      <a:r>
                        <a:rPr lang="es-MX" dirty="0" smtClean="0"/>
                        <a:t>Semestre: Quinto</a:t>
                      </a:r>
                      <a:r>
                        <a:rPr lang="es-MX" baseline="0" dirty="0" smtClean="0"/>
                        <a:t> </a:t>
                      </a:r>
                      <a:endParaRPr lang="es-MX" dirty="0"/>
                    </a:p>
                  </a:txBody>
                  <a:tcPr/>
                </a:tc>
                <a:tc>
                  <a:txBody>
                    <a:bodyPr/>
                    <a:lstStyle/>
                    <a:p>
                      <a:r>
                        <a:rPr lang="es-MX" dirty="0" smtClean="0"/>
                        <a:t>Fecha: 11al</a:t>
                      </a:r>
                      <a:r>
                        <a:rPr lang="es-MX" baseline="0" dirty="0" smtClean="0"/>
                        <a:t> 21.02</a:t>
                      </a:r>
                      <a:r>
                        <a:rPr lang="es-MX" dirty="0" smtClean="0"/>
                        <a:t>.19</a:t>
                      </a:r>
                    </a:p>
                    <a:p>
                      <a:r>
                        <a:rPr lang="es-MX" dirty="0" smtClean="0"/>
                        <a:t>19 al</a:t>
                      </a:r>
                      <a:r>
                        <a:rPr lang="es-MX" baseline="0" dirty="0" smtClean="0"/>
                        <a:t> 28. 03.19 </a:t>
                      </a:r>
                      <a:endParaRPr lang="es-MX" dirty="0"/>
                    </a:p>
                  </a:txBody>
                  <a:tcPr/>
                </a:tc>
                <a:extLst>
                  <a:ext uri="{0D108BD9-81ED-4DB2-BD59-A6C34878D82A}">
                    <a16:rowId xmlns:a16="http://schemas.microsoft.com/office/drawing/2014/main" val="10001"/>
                  </a:ext>
                </a:extLst>
              </a:tr>
              <a:tr h="379535">
                <a:tc gridSpan="4">
                  <a:txBody>
                    <a:bodyPr/>
                    <a:lstStyle/>
                    <a:p>
                      <a:r>
                        <a:rPr lang="es-MX" dirty="0" smtClean="0"/>
                        <a:t>Objetivos de la sesión: Que el alumno adquiera conocimiento s</a:t>
                      </a:r>
                      <a:r>
                        <a:rPr lang="es-MX" baseline="0" dirty="0" smtClean="0"/>
                        <a:t>obre los temas del proyecto por medio de juegos para lograr un mejor aprendizaje de como afectan las drogas y vicios a su cuerpo,  favorecer la integración  de los alumnos entre si y  lograr que tengan un autoconocimiento de sus emociones.</a:t>
                      </a:r>
                      <a:endParaRPr lang="es-MX" dirty="0"/>
                    </a:p>
                  </a:txBody>
                  <a:tcPr/>
                </a:tc>
                <a:tc hMerge="1">
                  <a:txBody>
                    <a:bodyPr/>
                    <a:lstStyle/>
                    <a:p>
                      <a:endParaRPr lang="es-MX"/>
                    </a:p>
                  </a:txBody>
                  <a:tcPr/>
                </a:tc>
                <a:tc hMerge="1">
                  <a:txBody>
                    <a:bodyPr/>
                    <a:lstStyle/>
                    <a:p>
                      <a:endParaRPr lang="es-MX"/>
                    </a:p>
                  </a:txBody>
                  <a:tcPr/>
                </a:tc>
                <a:tc hMerge="1">
                  <a:txBody>
                    <a:bodyPr/>
                    <a:lstStyle/>
                    <a:p>
                      <a:endParaRPr lang="es-MX" dirty="0"/>
                    </a:p>
                  </a:txBody>
                  <a:tcPr/>
                </a:tc>
                <a:extLst>
                  <a:ext uri="{0D108BD9-81ED-4DB2-BD59-A6C34878D82A}">
                    <a16:rowId xmlns:a16="http://schemas.microsoft.com/office/drawing/2014/main" val="10002"/>
                  </a:ext>
                </a:extLst>
              </a:tr>
              <a:tr h="2313691">
                <a:tc>
                  <a:txBody>
                    <a:bodyPr/>
                    <a:lstStyle/>
                    <a:p>
                      <a:pPr algn="just"/>
                      <a:r>
                        <a:rPr lang="es-MX" sz="1400" dirty="0" smtClean="0"/>
                        <a:t>Secuencia didáctica:</a:t>
                      </a:r>
                    </a:p>
                    <a:p>
                      <a:pPr algn="just"/>
                      <a:r>
                        <a:rPr lang="es-MX" sz="1400" dirty="0" smtClean="0"/>
                        <a:t>-Investigar a cerca de la importancia de la actividad física y las adicciones.</a:t>
                      </a:r>
                    </a:p>
                    <a:p>
                      <a:pPr algn="just"/>
                      <a:r>
                        <a:rPr lang="es-MX" sz="1400" dirty="0" smtClean="0"/>
                        <a:t>-Análisis de las investigaciones realizadas.</a:t>
                      </a:r>
                    </a:p>
                    <a:p>
                      <a:pPr algn="just"/>
                      <a:r>
                        <a:rPr lang="es-MX" sz="1400" dirty="0" smtClean="0"/>
                        <a:t>-Aterrizar ideas y selección de temas.</a:t>
                      </a:r>
                    </a:p>
                    <a:p>
                      <a:pPr algn="just"/>
                      <a:r>
                        <a:rPr lang="es-MX" sz="1400" dirty="0" smtClean="0"/>
                        <a:t>-Producto final:</a:t>
                      </a:r>
                      <a:r>
                        <a:rPr lang="es-MX" sz="1400" baseline="0" dirty="0" smtClean="0"/>
                        <a:t>  hacer un juego interactivo que incluya activación física y conocimientos. </a:t>
                      </a:r>
                    </a:p>
                    <a:p>
                      <a:pPr algn="just"/>
                      <a:r>
                        <a:rPr lang="es-MX" sz="1400" baseline="0" dirty="0" smtClean="0"/>
                        <a:t>(Esto se  elabora interdisciplinariamente)</a:t>
                      </a:r>
                      <a:endParaRPr lang="es-MX" sz="1400" dirty="0" smtClean="0"/>
                    </a:p>
                    <a:p>
                      <a:pPr algn="just"/>
                      <a:endParaRPr lang="es-MX" dirty="0"/>
                    </a:p>
                  </a:txBody>
                  <a:tcPr/>
                </a:tc>
                <a:tc>
                  <a:txBody>
                    <a:bodyPr/>
                    <a:lstStyle/>
                    <a:p>
                      <a:pPr algn="just"/>
                      <a:r>
                        <a:rPr lang="es-MX" sz="1400" dirty="0" smtClean="0"/>
                        <a:t>Evaluación:</a:t>
                      </a:r>
                    </a:p>
                    <a:p>
                      <a:pPr algn="just"/>
                      <a:r>
                        <a:rPr lang="es-ES" sz="1400" kern="1200" dirty="0" smtClean="0">
                          <a:solidFill>
                            <a:schemeClr val="dk1"/>
                          </a:solidFill>
                          <a:effectLst/>
                          <a:latin typeface="+mn-lt"/>
                          <a:ea typeface="+mn-ea"/>
                          <a:cs typeface="+mn-cs"/>
                        </a:rPr>
                        <a:t>Tiempo de realización, tema de la actividad, materiales, diseño, creatividad, trabajo en equipo (aportación de todos los alumnos). </a:t>
                      </a:r>
                    </a:p>
                    <a:p>
                      <a:pPr algn="just"/>
                      <a:r>
                        <a:rPr lang="es-ES" sz="1400" kern="1200" dirty="0" smtClean="0">
                          <a:solidFill>
                            <a:schemeClr val="dk1"/>
                          </a:solidFill>
                          <a:effectLst/>
                          <a:latin typeface="+mn-lt"/>
                          <a:ea typeface="+mn-ea"/>
                          <a:cs typeface="+mn-cs"/>
                        </a:rPr>
                        <a:t>Evaluación diagnóstica.</a:t>
                      </a:r>
                      <a:endParaRPr lang="es-MX" sz="1400" kern="1200" dirty="0" smtClean="0">
                        <a:solidFill>
                          <a:schemeClr val="dk1"/>
                        </a:solidFill>
                        <a:effectLst/>
                        <a:latin typeface="+mn-lt"/>
                        <a:ea typeface="+mn-ea"/>
                        <a:cs typeface="+mn-cs"/>
                      </a:endParaRPr>
                    </a:p>
                    <a:p>
                      <a:pPr algn="just"/>
                      <a:r>
                        <a:rPr lang="es-ES" sz="1400" kern="1200" dirty="0" smtClean="0">
                          <a:solidFill>
                            <a:schemeClr val="dk1"/>
                          </a:solidFill>
                          <a:effectLst/>
                          <a:latin typeface="+mn-lt"/>
                          <a:ea typeface="+mn-ea"/>
                          <a:cs typeface="+mn-cs"/>
                        </a:rPr>
                        <a:t>Observación</a:t>
                      </a:r>
                      <a:r>
                        <a:rPr lang="es-ES" sz="1400" kern="1200" baseline="0" dirty="0" smtClean="0">
                          <a:solidFill>
                            <a:schemeClr val="dk1"/>
                          </a:solidFill>
                          <a:effectLst/>
                          <a:latin typeface="+mn-lt"/>
                          <a:ea typeface="+mn-ea"/>
                          <a:cs typeface="+mn-cs"/>
                        </a:rPr>
                        <a:t> del trabajo en equipo.</a:t>
                      </a:r>
                      <a:endParaRPr lang="es-MX" sz="1400" dirty="0" smtClean="0"/>
                    </a:p>
                    <a:p>
                      <a:pPr algn="just"/>
                      <a:endParaRPr lang="es-MX" dirty="0"/>
                    </a:p>
                  </a:txBody>
                  <a:tcPr/>
                </a:tc>
                <a:tc>
                  <a:txBody>
                    <a:bodyPr/>
                    <a:lstStyle/>
                    <a:p>
                      <a:pPr algn="just"/>
                      <a:endParaRPr lang="es-MX" sz="1600" dirty="0" smtClean="0"/>
                    </a:p>
                    <a:p>
                      <a:pPr algn="just"/>
                      <a:r>
                        <a:rPr lang="es-MX" sz="1600" dirty="0" smtClean="0"/>
                        <a:t>1 hora a la</a:t>
                      </a:r>
                      <a:r>
                        <a:rPr lang="es-MX" sz="1600" baseline="0" dirty="0" smtClean="0"/>
                        <a:t> semana durante el periodo establecido.</a:t>
                      </a:r>
                      <a:endParaRPr lang="es-MX" sz="1600" dirty="0" smtClean="0"/>
                    </a:p>
                    <a:p>
                      <a:pPr algn="just"/>
                      <a:r>
                        <a:rPr lang="es-MX" sz="1600" dirty="0" smtClean="0"/>
                        <a:t>1 semana:</a:t>
                      </a:r>
                      <a:r>
                        <a:rPr lang="es-MX" sz="1600" baseline="0" dirty="0" smtClean="0"/>
                        <a:t> Se pide  a los alumnos investigar acerca de las drogas y las implicaciones que tiene en  la salud. </a:t>
                      </a:r>
                    </a:p>
                    <a:p>
                      <a:pPr algn="just"/>
                      <a:r>
                        <a:rPr lang="es-MX" sz="1600" baseline="0" dirty="0" smtClean="0"/>
                        <a:t>2 semana: Con la información obtenida alumnos y maestros se reúnen en  una mesa de discusión para hacer conciencia en ellos. </a:t>
                      </a:r>
                    </a:p>
                    <a:p>
                      <a:pPr algn="just"/>
                      <a:r>
                        <a:rPr lang="es-MX" sz="1600" baseline="0" dirty="0" smtClean="0"/>
                        <a:t>3 semana: Los maestros diseñamos un juego divertido en el cual se haga conciencia acerca de las implicaciones de las drogas en sus vidas, se integren como grupo  y realizan actividad física.</a:t>
                      </a:r>
                    </a:p>
                    <a:p>
                      <a:pPr algn="just"/>
                      <a:r>
                        <a:rPr lang="es-MX" sz="1600" baseline="0" dirty="0" smtClean="0"/>
                        <a:t>4 semana: Los maestros en plenaria evaluamos  los resultados obtenidos con la actividad del juego.</a:t>
                      </a:r>
                    </a:p>
                    <a:p>
                      <a:pPr algn="just"/>
                      <a:r>
                        <a:rPr lang="es-MX" sz="1600" baseline="0" dirty="0" smtClean="0"/>
                        <a:t>5 semana: En una lluvia de ideas  los alumnos planean las actividades a realizar con los padres de familia  para cerrar el proyecto conexiones.</a:t>
                      </a:r>
                    </a:p>
                    <a:p>
                      <a:pPr algn="just"/>
                      <a:r>
                        <a:rPr lang="es-MX" sz="1600" baseline="0" dirty="0" smtClean="0"/>
                        <a:t>6semana: En clase con los alumnos se obtiene un  pre-proyecto para realizar el día de cierre de nuestras actividades.   </a:t>
                      </a:r>
                    </a:p>
                    <a:p>
                      <a:pPr algn="just"/>
                      <a:endParaRPr lang="es-MX" sz="1600" dirty="0"/>
                    </a:p>
                  </a:txBody>
                  <a:tcPr/>
                </a:tc>
                <a:tc>
                  <a:txBody>
                    <a:bodyPr/>
                    <a:lstStyle/>
                    <a:p>
                      <a:pPr algn="just"/>
                      <a:r>
                        <a:rPr lang="es-MX" dirty="0" smtClean="0"/>
                        <a:t>Observaciones:</a:t>
                      </a:r>
                    </a:p>
                    <a:p>
                      <a:pPr algn="just"/>
                      <a:endParaRPr lang="es-MX" dirty="0" smtClean="0"/>
                    </a:p>
                    <a:p>
                      <a:pPr algn="just"/>
                      <a:r>
                        <a:rPr lang="es-MX" sz="1600" dirty="0" smtClean="0"/>
                        <a:t>Los alumnos s</a:t>
                      </a:r>
                      <a:r>
                        <a:rPr lang="es-MX" sz="1600" baseline="0" dirty="0" smtClean="0"/>
                        <a:t>e muestran interesados en el juego participando  mucho y se logra   una buena integración acerca de  los temas que investigaron; con esto vieron  la importancia de evitar el consumo de sustancias nocivas y el beneficio de la actividad física.</a:t>
                      </a:r>
                    </a:p>
                    <a:p>
                      <a:pPr algn="just"/>
                      <a:endParaRPr lang="es-MX" sz="1600" baseline="0" dirty="0" smtClean="0"/>
                    </a:p>
                    <a:p>
                      <a:pPr algn="just"/>
                      <a:endParaRPr lang="es-MX" sz="1600" baseline="0" dirty="0" smtClean="0"/>
                    </a:p>
                    <a:p>
                      <a:pPr algn="just"/>
                      <a:r>
                        <a:rPr lang="es-MX" sz="1600" baseline="0" dirty="0" smtClean="0"/>
                        <a:t>En cuanto a las fechas y horarios en el cual se va a realizar la actividad de cierre de nuestro proyecto se les pide a los alumnos hacer un sondeo con sus padres o familiares para lograr que acudan al evento la mayor cantidad de padres </a:t>
                      </a:r>
                    </a:p>
                    <a:p>
                      <a:pPr algn="just"/>
                      <a:endParaRPr lang="es-MX" sz="1600" baseline="0" dirty="0" smtClean="0"/>
                    </a:p>
                    <a:p>
                      <a:pPr algn="just"/>
                      <a:r>
                        <a:rPr lang="es-MX" sz="1600" baseline="0" dirty="0" smtClean="0"/>
                        <a:t>También los maestros estamos encargados durante la semana final de nuestro proyecto en la busca de conferencias educativas e informativas para los alumnos  </a:t>
                      </a:r>
                      <a:endParaRPr lang="es-MX" sz="1600" dirty="0"/>
                    </a:p>
                  </a:txBody>
                  <a:tcPr/>
                </a:tc>
                <a:extLst>
                  <a:ext uri="{0D108BD9-81ED-4DB2-BD59-A6C34878D82A}">
                    <a16:rowId xmlns:a16="http://schemas.microsoft.com/office/drawing/2014/main" val="10003"/>
                  </a:ext>
                </a:extLst>
              </a:tr>
              <a:tr h="1009069">
                <a:tc gridSpan="4">
                  <a:txBody>
                    <a:bodyPr/>
                    <a:lstStyle/>
                    <a:p>
                      <a:r>
                        <a:rPr lang="es-MX" dirty="0" smtClean="0"/>
                        <a:t>Elaboró: L.E.F.</a:t>
                      </a:r>
                      <a:r>
                        <a:rPr lang="es-MX" baseline="0" dirty="0" smtClean="0"/>
                        <a:t> : JOSÉ OMAR GRANADOS MALDONADO, </a:t>
                      </a:r>
                      <a:r>
                        <a:rPr lang="es-MX" dirty="0" smtClean="0"/>
                        <a:t>LIC.</a:t>
                      </a:r>
                      <a:r>
                        <a:rPr lang="es-MX" baseline="0" dirty="0" smtClean="0"/>
                        <a:t> ANA PAOLA RUBIO BARRERA, DRA. EDITH TORRES </a:t>
                      </a:r>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4"/>
                  </a:ext>
                </a:extLst>
              </a:tr>
            </a:tbl>
          </a:graphicData>
        </a:graphic>
      </p:graphicFrame>
      <p:sp>
        <p:nvSpPr>
          <p:cNvPr id="7" name="Título 6"/>
          <p:cNvSpPr>
            <a:spLocks noGrp="1"/>
          </p:cNvSpPr>
          <p:nvPr>
            <p:ph type="title"/>
          </p:nvPr>
        </p:nvSpPr>
        <p:spPr/>
        <p:txBody>
          <a:bodyPr/>
          <a:lstStyle/>
          <a:p>
            <a:pPr algn="ctr"/>
            <a:r>
              <a:rPr lang="es-MX" dirty="0" smtClean="0"/>
              <a:t>ETAPA 111                      </a:t>
            </a:r>
            <a:br>
              <a:rPr lang="es-MX" dirty="0" smtClean="0"/>
            </a:br>
            <a:r>
              <a:rPr lang="es-MX" dirty="0" smtClean="0"/>
              <a:t>universidad lasallista Benavente</a:t>
            </a:r>
            <a:endParaRPr lang="es-MX"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2217" y="796462"/>
            <a:ext cx="838591" cy="936562"/>
          </a:xfrm>
          <a:prstGeom prst="rect">
            <a:avLst/>
          </a:prstGeom>
        </p:spPr>
      </p:pic>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740775"/>
            <a:ext cx="838591" cy="936562"/>
          </a:xfrm>
          <a:prstGeom prst="rect">
            <a:avLst/>
          </a:prstGeom>
        </p:spPr>
      </p:pic>
    </p:spTree>
    <p:extLst>
      <p:ext uri="{BB962C8B-B14F-4D97-AF65-F5344CB8AC3E}">
        <p14:creationId xmlns:p14="http://schemas.microsoft.com/office/powerpoint/2010/main" val="40192975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846698" y="1917065"/>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s-MX" sz="2400" dirty="0" smtClean="0"/>
              <a:t>ORIENTACIÓN EDUCATIVA ,  EDUCACIÓN FÍSICA Y SALUD</a:t>
            </a:r>
            <a:endParaRPr lang="es-MX" sz="2400" dirty="0"/>
          </a:p>
        </p:txBody>
      </p:sp>
      <p:sp>
        <p:nvSpPr>
          <p:cNvPr id="5" name="CuadroTexto 4"/>
          <p:cNvSpPr txBox="1"/>
          <p:nvPr/>
        </p:nvSpPr>
        <p:spPr>
          <a:xfrm>
            <a:off x="581192" y="2238555"/>
            <a:ext cx="9936373" cy="4585871"/>
          </a:xfrm>
          <a:prstGeom prst="rect">
            <a:avLst/>
          </a:prstGeom>
          <a:noFill/>
        </p:spPr>
        <p:txBody>
          <a:bodyPr wrap="square" rtlCol="0">
            <a:spAutoFit/>
          </a:bodyPr>
          <a:lstStyle/>
          <a:p>
            <a:pPr algn="just"/>
            <a:r>
              <a:rPr lang="es-MX" sz="2800" b="1" dirty="0" smtClean="0"/>
              <a:t>NOMBRE DE LA ACTIVIDAD:</a:t>
            </a:r>
          </a:p>
          <a:p>
            <a:pPr algn="just"/>
            <a:r>
              <a:rPr lang="es-MX" sz="2000" dirty="0" smtClean="0"/>
              <a:t>“Atrápame si puedes” </a:t>
            </a:r>
          </a:p>
          <a:p>
            <a:pPr algn="just"/>
            <a:r>
              <a:rPr lang="es-MX" sz="2000" dirty="0" smtClean="0"/>
              <a:t>Una vida saludable contra las drogas </a:t>
            </a:r>
            <a:endParaRPr lang="es-MX" sz="2000" dirty="0"/>
          </a:p>
          <a:p>
            <a:pPr algn="just"/>
            <a:endParaRPr lang="es-MX" sz="2800" b="1" dirty="0"/>
          </a:p>
          <a:p>
            <a:pPr algn="just"/>
            <a:r>
              <a:rPr lang="es-MX" sz="2800" b="1" dirty="0" smtClean="0"/>
              <a:t>EXPLICACIÓN:</a:t>
            </a:r>
          </a:p>
          <a:p>
            <a:pPr algn="just"/>
            <a:r>
              <a:rPr lang="es-MX" sz="2800" dirty="0" smtClean="0"/>
              <a:t>Durante las semanas anteriores, en clase los alumnos estuvieron investigando acerca de las drogas, como afecta su cuerpo y su entorno, luego se eligió un día  de clases para realizar en actividades interdisciplinarias lluvia de ideas acerca de lo aprendido se  termina la actividad con un juego que comúnmente se llama “queso partido” y el  cual se adapta para los fines de esta actividad.  </a:t>
            </a:r>
          </a:p>
        </p:txBody>
      </p:sp>
    </p:spTree>
    <p:extLst>
      <p:ext uri="{BB962C8B-B14F-4D97-AF65-F5344CB8AC3E}">
        <p14:creationId xmlns:p14="http://schemas.microsoft.com/office/powerpoint/2010/main" val="1107377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1026"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459" y="2543209"/>
            <a:ext cx="5154157" cy="3865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948" y="2356099"/>
            <a:ext cx="5459613" cy="409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762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205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673" y="1942754"/>
            <a:ext cx="6197048" cy="46477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0775" y="2308836"/>
            <a:ext cx="3411873" cy="454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1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3074" name="Picture 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74" y="1938302"/>
            <a:ext cx="5810015" cy="4357511"/>
          </a:xfrm>
          <a:prstGeom prst="rect">
            <a:avLst/>
          </a:prstGeom>
          <a:noFill/>
          <a:extLst>
            <a:ext uri="{909E8E84-426E-40DD-AFC4-6F175D3DCCD1}">
              <a14:hiddenFill xmlns:a14="http://schemas.microsoft.com/office/drawing/2010/main">
                <a:solidFill>
                  <a:srgbClr val="FFFFFF"/>
                </a:solidFill>
              </a14:hiddenFill>
            </a:ext>
          </a:extLst>
        </p:spPr>
      </p:pic>
      <p:pic>
        <p:nvPicPr>
          <p:cNvPr id="3" name="IMG_266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38929" y="2821657"/>
            <a:ext cx="5861587" cy="3321566"/>
          </a:xfrm>
          <a:prstGeom prst="rect">
            <a:avLst/>
          </a:prstGeom>
        </p:spPr>
      </p:pic>
    </p:spTree>
    <p:extLst>
      <p:ext uri="{BB962C8B-B14F-4D97-AF65-F5344CB8AC3E}">
        <p14:creationId xmlns:p14="http://schemas.microsoft.com/office/powerpoint/2010/main" val="3383087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6" name="Imagen 5"/>
          <p:cNvPicPr>
            <a:picLocks noChangeAspect="1"/>
          </p:cNvPicPr>
          <p:nvPr/>
        </p:nvPicPr>
        <p:blipFill>
          <a:blip r:embed="rId4"/>
          <a:stretch>
            <a:fillRect/>
          </a:stretch>
        </p:blipFill>
        <p:spPr>
          <a:xfrm>
            <a:off x="785611" y="2054179"/>
            <a:ext cx="4790942" cy="3593207"/>
          </a:xfrm>
          <a:prstGeom prst="rect">
            <a:avLst/>
          </a:prstGeom>
        </p:spPr>
      </p:pic>
      <p:pic>
        <p:nvPicPr>
          <p:cNvPr id="7" name="IMG_266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09255" y="2867694"/>
            <a:ext cx="5984889" cy="3391437"/>
          </a:xfrm>
          <a:prstGeom prst="rect">
            <a:avLst/>
          </a:prstGeom>
        </p:spPr>
      </p:pic>
    </p:spTree>
    <p:extLst>
      <p:ext uri="{BB962C8B-B14F-4D97-AF65-F5344CB8AC3E}">
        <p14:creationId xmlns:p14="http://schemas.microsoft.com/office/powerpoint/2010/main" val="777526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5" name="Imagen 4"/>
          <p:cNvPicPr>
            <a:picLocks noChangeAspect="1"/>
          </p:cNvPicPr>
          <p:nvPr/>
        </p:nvPicPr>
        <p:blipFill>
          <a:blip r:embed="rId4"/>
          <a:stretch>
            <a:fillRect/>
          </a:stretch>
        </p:blipFill>
        <p:spPr>
          <a:xfrm>
            <a:off x="708339" y="2166869"/>
            <a:ext cx="5512158" cy="4134118"/>
          </a:xfrm>
          <a:prstGeom prst="rect">
            <a:avLst/>
          </a:prstGeom>
        </p:spPr>
      </p:pic>
      <p:pic>
        <p:nvPicPr>
          <p:cNvPr id="8" name="IMG_2670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64520" y="3183352"/>
            <a:ext cx="5250791" cy="2975448"/>
          </a:xfrm>
          <a:prstGeom prst="rect">
            <a:avLst/>
          </a:prstGeom>
        </p:spPr>
      </p:pic>
    </p:spTree>
    <p:extLst>
      <p:ext uri="{BB962C8B-B14F-4D97-AF65-F5344CB8AC3E}">
        <p14:creationId xmlns:p14="http://schemas.microsoft.com/office/powerpoint/2010/main" val="4127500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6" name="Imagen 5"/>
          <p:cNvPicPr>
            <a:picLocks noChangeAspect="1"/>
          </p:cNvPicPr>
          <p:nvPr/>
        </p:nvPicPr>
        <p:blipFill>
          <a:blip r:embed="rId4"/>
          <a:stretch>
            <a:fillRect/>
          </a:stretch>
        </p:blipFill>
        <p:spPr>
          <a:xfrm>
            <a:off x="660945" y="2277605"/>
            <a:ext cx="5435055" cy="4076292"/>
          </a:xfrm>
          <a:prstGeom prst="rect">
            <a:avLst/>
          </a:prstGeom>
        </p:spPr>
      </p:pic>
      <p:pic>
        <p:nvPicPr>
          <p:cNvPr id="7" name="IMG_26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67280" y="2277605"/>
            <a:ext cx="2991119" cy="4572000"/>
          </a:xfrm>
          <a:prstGeom prst="rect">
            <a:avLst/>
          </a:prstGeom>
        </p:spPr>
      </p:pic>
    </p:spTree>
    <p:extLst>
      <p:ext uri="{BB962C8B-B14F-4D97-AF65-F5344CB8AC3E}">
        <p14:creationId xmlns:p14="http://schemas.microsoft.com/office/powerpoint/2010/main" val="1495389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4000" dirty="0" smtClean="0"/>
              <a:t>ORGANIZADOR GRÁFICO </a:t>
            </a:r>
            <a:endParaRPr lang="es-MX" sz="4000" dirty="0"/>
          </a:p>
        </p:txBody>
      </p:sp>
      <p:pic>
        <p:nvPicPr>
          <p:cNvPr id="6" name="Marcador de contenido 5"/>
          <p:cNvPicPr>
            <a:picLocks noGrp="1" noChangeAspect="1"/>
          </p:cNvPicPr>
          <p:nvPr>
            <p:ph idx="1"/>
          </p:nvPr>
        </p:nvPicPr>
        <p:blipFill rotWithShape="1">
          <a:blip r:embed="rId2"/>
          <a:srcRect t="4092"/>
          <a:stretch/>
        </p:blipFill>
        <p:spPr>
          <a:xfrm>
            <a:off x="1750423" y="1841863"/>
            <a:ext cx="8268788" cy="5016137"/>
          </a:xfrm>
          <a:prstGeom prst="rect">
            <a:avLst/>
          </a:prstGeom>
        </p:spPr>
      </p:pic>
    </p:spTree>
    <p:extLst>
      <p:ext uri="{BB962C8B-B14F-4D97-AF65-F5344CB8AC3E}">
        <p14:creationId xmlns:p14="http://schemas.microsoft.com/office/powerpoint/2010/main" val="16629741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5" name="Imagen 4"/>
          <p:cNvPicPr>
            <a:picLocks noChangeAspect="1"/>
          </p:cNvPicPr>
          <p:nvPr/>
        </p:nvPicPr>
        <p:blipFill>
          <a:blip r:embed="rId4"/>
          <a:stretch>
            <a:fillRect/>
          </a:stretch>
        </p:blipFill>
        <p:spPr>
          <a:xfrm>
            <a:off x="739099" y="1936315"/>
            <a:ext cx="5729413" cy="4297060"/>
          </a:xfrm>
          <a:prstGeom prst="rect">
            <a:avLst/>
          </a:prstGeom>
        </p:spPr>
      </p:pic>
      <p:pic>
        <p:nvPicPr>
          <p:cNvPr id="8" name="IMG_26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96071" y="2286000"/>
            <a:ext cx="2590800" cy="4572000"/>
          </a:xfrm>
          <a:prstGeom prst="rect">
            <a:avLst/>
          </a:prstGeom>
        </p:spPr>
      </p:pic>
    </p:spTree>
    <p:extLst>
      <p:ext uri="{BB962C8B-B14F-4D97-AF65-F5344CB8AC3E}">
        <p14:creationId xmlns:p14="http://schemas.microsoft.com/office/powerpoint/2010/main" val="713203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6" name="Imagen 5"/>
          <p:cNvPicPr>
            <a:picLocks noChangeAspect="1"/>
          </p:cNvPicPr>
          <p:nvPr/>
        </p:nvPicPr>
        <p:blipFill>
          <a:blip r:embed="rId2"/>
          <a:stretch>
            <a:fillRect/>
          </a:stretch>
        </p:blipFill>
        <p:spPr>
          <a:xfrm>
            <a:off x="927450" y="1543906"/>
            <a:ext cx="3864914" cy="5153218"/>
          </a:xfrm>
          <a:prstGeom prst="rect">
            <a:avLst/>
          </a:prstGeom>
        </p:spPr>
      </p:pic>
      <p:pic>
        <p:nvPicPr>
          <p:cNvPr id="9" name="Imagen 8"/>
          <p:cNvPicPr>
            <a:picLocks noChangeAspect="1"/>
          </p:cNvPicPr>
          <p:nvPr/>
        </p:nvPicPr>
        <p:blipFill>
          <a:blip r:embed="rId3"/>
          <a:stretch>
            <a:fillRect/>
          </a:stretch>
        </p:blipFill>
        <p:spPr>
          <a:xfrm>
            <a:off x="5550747" y="2356099"/>
            <a:ext cx="5280386" cy="3960289"/>
          </a:xfrm>
          <a:prstGeom prst="rect">
            <a:avLst/>
          </a:prstGeom>
        </p:spPr>
      </p:pic>
    </p:spTree>
    <p:extLst>
      <p:ext uri="{BB962C8B-B14F-4D97-AF65-F5344CB8AC3E}">
        <p14:creationId xmlns:p14="http://schemas.microsoft.com/office/powerpoint/2010/main" val="29289155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5" name="Imagen 4"/>
          <p:cNvPicPr>
            <a:picLocks noChangeAspect="1"/>
          </p:cNvPicPr>
          <p:nvPr/>
        </p:nvPicPr>
        <p:blipFill>
          <a:blip r:embed="rId2"/>
          <a:stretch>
            <a:fillRect/>
          </a:stretch>
        </p:blipFill>
        <p:spPr>
          <a:xfrm>
            <a:off x="581192" y="2028053"/>
            <a:ext cx="5203351" cy="3902513"/>
          </a:xfrm>
          <a:prstGeom prst="rect">
            <a:avLst/>
          </a:prstGeom>
        </p:spPr>
      </p:pic>
      <p:pic>
        <p:nvPicPr>
          <p:cNvPr id="8" name="Imagen 7"/>
          <p:cNvPicPr>
            <a:picLocks noChangeAspect="1"/>
          </p:cNvPicPr>
          <p:nvPr/>
        </p:nvPicPr>
        <p:blipFill>
          <a:blip r:embed="rId3"/>
          <a:stretch>
            <a:fillRect/>
          </a:stretch>
        </p:blipFill>
        <p:spPr>
          <a:xfrm>
            <a:off x="6340699" y="2762149"/>
            <a:ext cx="4992710" cy="3744532"/>
          </a:xfrm>
          <a:prstGeom prst="rect">
            <a:avLst/>
          </a:prstGeom>
        </p:spPr>
      </p:pic>
    </p:spTree>
    <p:extLst>
      <p:ext uri="{BB962C8B-B14F-4D97-AF65-F5344CB8AC3E}">
        <p14:creationId xmlns:p14="http://schemas.microsoft.com/office/powerpoint/2010/main" val="42442405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DOCUMENTACIÓN DE ACTIVIDADES Y EVIDENCIAS</a:t>
            </a:r>
            <a:br>
              <a:rPr lang="es-MX" dirty="0" smtClean="0"/>
            </a:br>
            <a:r>
              <a:rPr lang="es-MX" dirty="0" smtClean="0"/>
              <a:t>ETAPA 111 </a:t>
            </a:r>
            <a:endParaRPr lang="es-MX" dirty="0"/>
          </a:p>
        </p:txBody>
      </p:sp>
      <p:sp>
        <p:nvSpPr>
          <p:cNvPr id="4" name="Marcador de contenido 3"/>
          <p:cNvSpPr>
            <a:spLocks noGrp="1"/>
          </p:cNvSpPr>
          <p:nvPr>
            <p:ph idx="1"/>
          </p:nvPr>
        </p:nvSpPr>
        <p:spPr>
          <a:xfrm>
            <a:off x="6951201" y="1342299"/>
            <a:ext cx="4764110" cy="1200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s-MX" sz="2800" dirty="0" smtClean="0"/>
          </a:p>
          <a:p>
            <a:pPr algn="ctr"/>
            <a:r>
              <a:rPr lang="es-MX" sz="2800" dirty="0" smtClean="0"/>
              <a:t>ORIENTACIÓN </a:t>
            </a:r>
            <a:r>
              <a:rPr lang="es-MX" sz="2800" dirty="0"/>
              <a:t>EDUCATIVA ,  EDUCACION FISICA Y SALUD</a:t>
            </a:r>
          </a:p>
          <a:p>
            <a:pPr algn="ctr"/>
            <a:endParaRPr lang="es-MX" sz="2800" dirty="0"/>
          </a:p>
        </p:txBody>
      </p:sp>
      <p:pic>
        <p:nvPicPr>
          <p:cNvPr id="6" name="Imagen 5"/>
          <p:cNvPicPr>
            <a:picLocks noChangeAspect="1"/>
          </p:cNvPicPr>
          <p:nvPr/>
        </p:nvPicPr>
        <p:blipFill>
          <a:blip r:embed="rId2"/>
          <a:stretch>
            <a:fillRect/>
          </a:stretch>
        </p:blipFill>
        <p:spPr>
          <a:xfrm>
            <a:off x="581192" y="2279373"/>
            <a:ext cx="5177027" cy="3882770"/>
          </a:xfrm>
          <a:prstGeom prst="rect">
            <a:avLst/>
          </a:prstGeom>
        </p:spPr>
      </p:pic>
      <p:pic>
        <p:nvPicPr>
          <p:cNvPr id="9" name="Imagen 8"/>
          <p:cNvPicPr>
            <a:picLocks noChangeAspect="1"/>
          </p:cNvPicPr>
          <p:nvPr/>
        </p:nvPicPr>
        <p:blipFill>
          <a:blip r:embed="rId3"/>
          <a:stretch>
            <a:fillRect/>
          </a:stretch>
        </p:blipFill>
        <p:spPr>
          <a:xfrm>
            <a:off x="6164165" y="2673566"/>
            <a:ext cx="5446643" cy="4084982"/>
          </a:xfrm>
          <a:prstGeom prst="rect">
            <a:avLst/>
          </a:prstGeom>
        </p:spPr>
      </p:pic>
      <p:pic>
        <p:nvPicPr>
          <p:cNvPr id="10" name="Imagen 9"/>
          <p:cNvPicPr>
            <a:picLocks noChangeAspect="1"/>
          </p:cNvPicPr>
          <p:nvPr/>
        </p:nvPicPr>
        <p:blipFill>
          <a:blip r:embed="rId3"/>
          <a:stretch>
            <a:fillRect/>
          </a:stretch>
        </p:blipFill>
        <p:spPr>
          <a:xfrm>
            <a:off x="6316565" y="2825966"/>
            <a:ext cx="5446643" cy="4084982"/>
          </a:xfrm>
          <a:prstGeom prst="rect">
            <a:avLst/>
          </a:prstGeom>
        </p:spPr>
      </p:pic>
    </p:spTree>
    <p:extLst>
      <p:ext uri="{BB962C8B-B14F-4D97-AF65-F5344CB8AC3E}">
        <p14:creationId xmlns:p14="http://schemas.microsoft.com/office/powerpoint/2010/main" val="16119024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800" dirty="0" smtClean="0"/>
              <a:t>LISTA DE COTEJO</a:t>
            </a:r>
            <a:endParaRPr lang="es-MX" sz="4800" dirty="0"/>
          </a:p>
        </p:txBody>
      </p:sp>
      <p:sp>
        <p:nvSpPr>
          <p:cNvPr id="4" name="Rectángulo redondeado 3"/>
          <p:cNvSpPr/>
          <p:nvPr/>
        </p:nvSpPr>
        <p:spPr>
          <a:xfrm>
            <a:off x="7419304" y="753634"/>
            <a:ext cx="3322749" cy="910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ORIENTACIÓN EDUCATIVA ,  EDUCACION FISICA Y SALUD</a:t>
            </a:r>
          </a:p>
        </p:txBody>
      </p:sp>
      <p:pic>
        <p:nvPicPr>
          <p:cNvPr id="7" name="Imagen 6"/>
          <p:cNvPicPr>
            <a:picLocks noChangeAspect="1"/>
          </p:cNvPicPr>
          <p:nvPr/>
        </p:nvPicPr>
        <p:blipFill rotWithShape="1">
          <a:blip r:embed="rId2" cstate="print"/>
          <a:srcRect l="26062" t="23325" r="42521" b="32789"/>
          <a:stretch/>
        </p:blipFill>
        <p:spPr>
          <a:xfrm>
            <a:off x="0" y="1767435"/>
            <a:ext cx="6001555" cy="4752636"/>
          </a:xfrm>
          <a:prstGeom prst="rect">
            <a:avLst/>
          </a:prstGeom>
        </p:spPr>
      </p:pic>
      <p:pic>
        <p:nvPicPr>
          <p:cNvPr id="8" name="Imagen 7"/>
          <p:cNvPicPr>
            <a:picLocks noChangeAspect="1"/>
          </p:cNvPicPr>
          <p:nvPr/>
        </p:nvPicPr>
        <p:blipFill rotWithShape="1">
          <a:blip r:embed="rId3" cstate="print"/>
          <a:srcRect l="25569" t="66760" r="28904" b="21034"/>
          <a:stretch/>
        </p:blipFill>
        <p:spPr>
          <a:xfrm>
            <a:off x="6008607" y="2833315"/>
            <a:ext cx="6144142" cy="1316552"/>
          </a:xfrm>
          <a:prstGeom prst="rect">
            <a:avLst/>
          </a:prstGeom>
        </p:spPr>
      </p:pic>
      <p:sp>
        <p:nvSpPr>
          <p:cNvPr id="3" name="Elipse 2"/>
          <p:cNvSpPr/>
          <p:nvPr/>
        </p:nvSpPr>
        <p:spPr>
          <a:xfrm>
            <a:off x="4752304" y="2382592"/>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p:cNvSpPr/>
          <p:nvPr/>
        </p:nvSpPr>
        <p:spPr>
          <a:xfrm>
            <a:off x="4752304" y="2653011"/>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4750156" y="2908443"/>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p:cNvSpPr/>
          <p:nvPr/>
        </p:nvSpPr>
        <p:spPr>
          <a:xfrm>
            <a:off x="4763035" y="3178902"/>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p:cNvSpPr/>
          <p:nvPr/>
        </p:nvSpPr>
        <p:spPr>
          <a:xfrm>
            <a:off x="4763035" y="3449361"/>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p:cNvSpPr/>
          <p:nvPr/>
        </p:nvSpPr>
        <p:spPr>
          <a:xfrm>
            <a:off x="4750156" y="4672844"/>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p:cNvSpPr/>
          <p:nvPr/>
        </p:nvSpPr>
        <p:spPr>
          <a:xfrm>
            <a:off x="4724398" y="4958367"/>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p:cNvSpPr/>
          <p:nvPr/>
        </p:nvSpPr>
        <p:spPr>
          <a:xfrm>
            <a:off x="4724398" y="5484218"/>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p:cNvSpPr/>
          <p:nvPr/>
        </p:nvSpPr>
        <p:spPr>
          <a:xfrm>
            <a:off x="4750156" y="6025129"/>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p:cNvSpPr/>
          <p:nvPr/>
        </p:nvSpPr>
        <p:spPr>
          <a:xfrm>
            <a:off x="4763035" y="6295589"/>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p:cNvSpPr/>
          <p:nvPr/>
        </p:nvSpPr>
        <p:spPr>
          <a:xfrm>
            <a:off x="9371521" y="2908443"/>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9406472" y="3148816"/>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Elipse 20"/>
          <p:cNvSpPr/>
          <p:nvPr/>
        </p:nvSpPr>
        <p:spPr>
          <a:xfrm>
            <a:off x="9406472" y="3683258"/>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Elipse 21"/>
          <p:cNvSpPr/>
          <p:nvPr/>
        </p:nvSpPr>
        <p:spPr>
          <a:xfrm>
            <a:off x="9408010" y="3962366"/>
            <a:ext cx="167426" cy="18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9965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MX" dirty="0" smtClean="0"/>
              <a:t>                   </a:t>
            </a:r>
            <a:br>
              <a:rPr lang="es-MX" dirty="0" smtClean="0"/>
            </a:br>
            <a:r>
              <a:rPr lang="es-MX" dirty="0"/>
              <a:t/>
            </a:r>
            <a:br>
              <a:rPr lang="es-MX" dirty="0"/>
            </a:br>
            <a:r>
              <a:rPr lang="es-MX" dirty="0" smtClean="0"/>
              <a:t/>
            </a:r>
            <a:br>
              <a:rPr lang="es-MX" dirty="0" smtClean="0"/>
            </a:br>
            <a:r>
              <a:rPr lang="es-MX" dirty="0" smtClean="0"/>
              <a:t>universidad lasallista Benavente</a:t>
            </a:r>
            <a:endParaRPr lang="es-MX"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135522005"/>
              </p:ext>
            </p:extLst>
          </p:nvPr>
        </p:nvGraphicFramePr>
        <p:xfrm>
          <a:off x="-1" y="1715957"/>
          <a:ext cx="12192000" cy="5160216"/>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378724">
                <a:tc gridSpan="4">
                  <a:txBody>
                    <a:bodyPr/>
                    <a:lstStyle/>
                    <a:p>
                      <a:r>
                        <a:rPr lang="es-MX" dirty="0" smtClean="0"/>
                        <a:t>Proyecto General: Hacia un futuro saludable</a:t>
                      </a:r>
                      <a:endParaRPr lang="es-MX"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0"/>
                  </a:ext>
                </a:extLst>
              </a:tr>
              <a:tr h="662766">
                <a:tc gridSpan="2">
                  <a:txBody>
                    <a:bodyPr/>
                    <a:lstStyle/>
                    <a:p>
                      <a:r>
                        <a:rPr lang="es-MX" sz="1200" dirty="0" smtClean="0"/>
                        <a:t>MATERIAS: EDUCACIÓN FÍSICA,</a:t>
                      </a:r>
                      <a:r>
                        <a:rPr lang="es-MX" sz="1200" baseline="0" dirty="0" smtClean="0"/>
                        <a:t> ORIENTACIÓN EDUCATIVA V, CIENCIAS DE LA SALUD</a:t>
                      </a:r>
                      <a:endParaRPr lang="es-MX" sz="1200" dirty="0"/>
                    </a:p>
                  </a:txBody>
                  <a:tcPr/>
                </a:tc>
                <a:tc hMerge="1">
                  <a:txBody>
                    <a:bodyPr/>
                    <a:lstStyle/>
                    <a:p>
                      <a:endParaRPr lang="es-MX" dirty="0"/>
                    </a:p>
                  </a:txBody>
                  <a:tcPr/>
                </a:tc>
                <a:tc>
                  <a:txBody>
                    <a:bodyPr/>
                    <a:lstStyle/>
                    <a:p>
                      <a:r>
                        <a:rPr lang="es-MX" sz="1200" dirty="0" smtClean="0"/>
                        <a:t>SEMESTRE: 5°</a:t>
                      </a:r>
                      <a:endParaRPr lang="es-MX" sz="1200" dirty="0"/>
                    </a:p>
                  </a:txBody>
                  <a:tcPr/>
                </a:tc>
                <a:tc>
                  <a:txBody>
                    <a:bodyPr/>
                    <a:lstStyle/>
                    <a:p>
                      <a:r>
                        <a:rPr lang="es-MX" dirty="0" smtClean="0"/>
                        <a:t>Fecha:13.8.18 – 17.5.19</a:t>
                      </a:r>
                      <a:endParaRPr lang="es-MX" dirty="0"/>
                    </a:p>
                  </a:txBody>
                  <a:tcPr/>
                </a:tc>
                <a:extLst>
                  <a:ext uri="{0D108BD9-81ED-4DB2-BD59-A6C34878D82A}">
                    <a16:rowId xmlns:a16="http://schemas.microsoft.com/office/drawing/2014/main" val="10001"/>
                  </a:ext>
                </a:extLst>
              </a:tr>
              <a:tr h="804788">
                <a:tc gridSpan="2">
                  <a:txBody>
                    <a:bodyPr/>
                    <a:lstStyle/>
                    <a:p>
                      <a:pPr marL="342900" lvl="0" indent="-342900">
                        <a:lnSpc>
                          <a:spcPct val="115000"/>
                        </a:lnSpc>
                        <a:spcAft>
                          <a:spcPts val="0"/>
                        </a:spcAft>
                        <a:buFont typeface="+mj-lt"/>
                        <a:buAutoNum type="arabicPeriod"/>
                      </a:pPr>
                      <a:r>
                        <a:rPr lang="es-MX" sz="1200" dirty="0" smtClean="0"/>
                        <a:t>OBJETIVOS GENERALES: </a:t>
                      </a:r>
                      <a:r>
                        <a:rPr lang="es-ES" sz="1200" dirty="0" smtClean="0">
                          <a:effectLst/>
                        </a:rPr>
                        <a:t>MEJORAR EL APRENDIZAJE ACADÉMICO Y PERSONAL.</a:t>
                      </a:r>
                      <a:r>
                        <a:rPr lang="es-MX" sz="1200" baseline="0" dirty="0" smtClean="0">
                          <a:effectLst/>
                        </a:rPr>
                        <a:t> , </a:t>
                      </a:r>
                      <a:r>
                        <a:rPr lang="es-ES" sz="1200" dirty="0" smtClean="0">
                          <a:effectLst/>
                        </a:rPr>
                        <a:t>INTERACCIÓN CON OTRAS DISCIPLINAS Y SOLUCIÓN DE PROBLEMAS </a:t>
                      </a:r>
                      <a:endParaRPr lang="es-MX" sz="1200" dirty="0" smtClean="0">
                        <a:effectLst/>
                      </a:endParaRPr>
                    </a:p>
                  </a:txBody>
                  <a:tcPr/>
                </a:tc>
                <a:tc hMerge="1">
                  <a:txBody>
                    <a:bodyPr/>
                    <a:lstStyle/>
                    <a:p>
                      <a:endParaRPr lang="es-MX" dirty="0"/>
                    </a:p>
                  </a:txBody>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dirty="0" smtClean="0"/>
                        <a:t>OBJETIVOS ESPECÍFICOS: PREVENCIÓN DE FACTORES DE RIESGO EN LA ADOLESCENCIA MEDIANTE EL USO DE ACTIVIDADES DEPORTIVAS CON UN ENFOQUE HACIA EL PLAN DE VIDA.</a:t>
                      </a:r>
                    </a:p>
                    <a:p>
                      <a:endParaRPr lang="es-MX" sz="1200" dirty="0"/>
                    </a:p>
                  </a:txBody>
                  <a:tcPr/>
                </a:tc>
                <a:tc hMerge="1">
                  <a:txBody>
                    <a:bodyPr/>
                    <a:lstStyle/>
                    <a:p>
                      <a:endParaRPr lang="es-MX" dirty="0"/>
                    </a:p>
                  </a:txBody>
                  <a:tcPr/>
                </a:tc>
                <a:extLst>
                  <a:ext uri="{0D108BD9-81ED-4DB2-BD59-A6C34878D82A}">
                    <a16:rowId xmlns:a16="http://schemas.microsoft.com/office/drawing/2014/main" val="10002"/>
                  </a:ext>
                </a:extLst>
              </a:tr>
              <a:tr h="2524824">
                <a:tc>
                  <a:txBody>
                    <a:bodyPr/>
                    <a:lstStyle/>
                    <a:p>
                      <a:pPr algn="just"/>
                      <a:r>
                        <a:rPr lang="es-MX" sz="1200" dirty="0" smtClean="0"/>
                        <a:t>SECUENCIA DIDÁCTICA:</a:t>
                      </a:r>
                    </a:p>
                    <a:p>
                      <a:pPr marL="285750" indent="-285750" algn="just">
                        <a:buFontTx/>
                        <a:buChar char="-"/>
                      </a:pPr>
                      <a:r>
                        <a:rPr lang="es-MX" sz="1200" baseline="0" dirty="0" smtClean="0"/>
                        <a:t>FORMAR BASES DE CONOCIMIENTO DEL TEMA A PLANTEAR POR MATERIA.</a:t>
                      </a:r>
                    </a:p>
                    <a:p>
                      <a:pPr marL="285750" indent="-285750" algn="just">
                        <a:buFontTx/>
                        <a:buChar char="-"/>
                      </a:pPr>
                      <a:r>
                        <a:rPr lang="es-MX" sz="1200" baseline="0" dirty="0" smtClean="0"/>
                        <a:t>INTEGRAR CONOCIMIENTOS Y COMENZAR LLUVIA DE IDEAS PARA EL DISEÑO DEL EVENTO.</a:t>
                      </a:r>
                    </a:p>
                    <a:p>
                      <a:pPr marL="285750" indent="-285750" algn="just">
                        <a:buFontTx/>
                        <a:buChar char="-"/>
                      </a:pPr>
                      <a:r>
                        <a:rPr lang="es-MX" sz="1200" baseline="0" dirty="0" smtClean="0"/>
                        <a:t>RECOLECTAR MATERIAL Y COMENZAR LA PLANEACIÓN DEL EVENTO.</a:t>
                      </a:r>
                    </a:p>
                    <a:p>
                      <a:pPr marL="285750" indent="-285750" algn="just">
                        <a:buFontTx/>
                        <a:buChar char="-"/>
                      </a:pPr>
                      <a:r>
                        <a:rPr lang="es-MX" sz="1200" baseline="0" dirty="0" smtClean="0"/>
                        <a:t>LLEVAR A CABO EL EVENTO FINAL CON LA PARTICIPACIÓN DE ALUMNOS Y PADRES DE FAMILIA.</a:t>
                      </a:r>
                      <a:endParaRPr lang="es-MX" sz="1200" dirty="0"/>
                    </a:p>
                  </a:txBody>
                  <a:tcPr/>
                </a:tc>
                <a:tc>
                  <a:txBody>
                    <a:bodyPr/>
                    <a:lstStyle/>
                    <a:p>
                      <a:pPr algn="just"/>
                      <a:r>
                        <a:rPr lang="es-MX" sz="1200" dirty="0" smtClean="0"/>
                        <a:t>EVALUACIÓN:</a:t>
                      </a:r>
                    </a:p>
                    <a:p>
                      <a:pPr algn="just"/>
                      <a:r>
                        <a:rPr lang="es-ES" sz="1200" kern="1200" dirty="0" smtClean="0">
                          <a:solidFill>
                            <a:schemeClr val="dk1"/>
                          </a:solidFill>
                          <a:effectLst/>
                          <a:latin typeface="+mn-lt"/>
                          <a:ea typeface="+mn-ea"/>
                          <a:cs typeface="+mn-cs"/>
                        </a:rPr>
                        <a:t>TIEMPO DE REALIZACIÓN, TEMA DE LA ACTIVIDAD, MATERIALES, DISEÑO, CREATIVIDAD, TRABAJO EN EQUIPO (APORTACIÓN DE TODOS LOS ALUMNOS). POR MEDIO DE LISTAS DE COTEJO.</a:t>
                      </a:r>
                      <a:endParaRPr lang="es-MX" sz="1200" kern="1200" dirty="0" smtClean="0">
                        <a:solidFill>
                          <a:schemeClr val="dk1"/>
                        </a:solidFill>
                        <a:effectLst/>
                        <a:latin typeface="+mn-lt"/>
                        <a:ea typeface="+mn-ea"/>
                        <a:cs typeface="+mn-cs"/>
                      </a:endParaRPr>
                    </a:p>
                    <a:p>
                      <a:pPr algn="just"/>
                      <a:r>
                        <a:rPr lang="es-ES" sz="1200" kern="1200" dirty="0" smtClean="0">
                          <a:solidFill>
                            <a:schemeClr val="dk1"/>
                          </a:solidFill>
                          <a:effectLst/>
                          <a:latin typeface="+mn-lt"/>
                          <a:ea typeface="+mn-ea"/>
                          <a:cs typeface="+mn-cs"/>
                        </a:rPr>
                        <a:t>EVALUACIÓN DIAGNÓSTICA.</a:t>
                      </a:r>
                      <a:endParaRPr lang="es-MX" sz="1200" kern="1200" dirty="0" smtClean="0">
                        <a:solidFill>
                          <a:schemeClr val="dk1"/>
                        </a:solidFill>
                        <a:effectLst/>
                        <a:latin typeface="+mn-lt"/>
                        <a:ea typeface="+mn-ea"/>
                        <a:cs typeface="+mn-cs"/>
                      </a:endParaRPr>
                    </a:p>
                    <a:p>
                      <a:pPr algn="just"/>
                      <a:r>
                        <a:rPr lang="es-ES" sz="1200" kern="1200" dirty="0" smtClean="0">
                          <a:solidFill>
                            <a:schemeClr val="dk1"/>
                          </a:solidFill>
                          <a:effectLst/>
                          <a:latin typeface="+mn-lt"/>
                          <a:ea typeface="+mn-ea"/>
                          <a:cs typeface="+mn-cs"/>
                        </a:rPr>
                        <a:t>OBSERVACIÓN.</a:t>
                      </a:r>
                      <a:endParaRPr lang="es-MX" sz="1200" kern="1200" dirty="0" smtClean="0">
                        <a:solidFill>
                          <a:schemeClr val="dk1"/>
                        </a:solidFill>
                        <a:effectLst/>
                        <a:latin typeface="+mn-lt"/>
                        <a:ea typeface="+mn-ea"/>
                        <a:cs typeface="+mn-cs"/>
                      </a:endParaRPr>
                    </a:p>
                  </a:txBody>
                  <a:tcPr/>
                </a:tc>
                <a:tc>
                  <a:txBody>
                    <a:bodyPr/>
                    <a:lstStyle/>
                    <a:p>
                      <a:pPr algn="just"/>
                      <a:r>
                        <a:rPr lang="es-MX" sz="1200" dirty="0" smtClean="0"/>
                        <a:t>TIEMPOS:</a:t>
                      </a:r>
                    </a:p>
                    <a:p>
                      <a:pPr algn="just"/>
                      <a:r>
                        <a:rPr lang="es-MX" sz="1200" dirty="0" smtClean="0"/>
                        <a:t>1 HORA A LA SEMANA</a:t>
                      </a:r>
                    </a:p>
                    <a:p>
                      <a:pPr algn="just"/>
                      <a:r>
                        <a:rPr lang="es-MX" sz="1200" dirty="0" smtClean="0"/>
                        <a:t>PRODUCTO</a:t>
                      </a:r>
                      <a:r>
                        <a:rPr lang="es-MX" sz="1200" baseline="0" dirty="0" smtClean="0"/>
                        <a:t> FINAL: P</a:t>
                      </a:r>
                      <a:r>
                        <a:rPr lang="es-MX" sz="1200" dirty="0" smtClean="0"/>
                        <a:t>RESENTACIÓN DEL</a:t>
                      </a:r>
                      <a:r>
                        <a:rPr lang="es-MX" sz="1200" baseline="0" dirty="0" smtClean="0"/>
                        <a:t> EVENTO “SEMANA DE LA SALUD” DEL 13 AL 17 DE MAYO DEL 2019.</a:t>
                      </a:r>
                      <a:endParaRPr lang="es-MX" sz="1200" dirty="0"/>
                    </a:p>
                  </a:txBody>
                  <a:tcPr/>
                </a:tc>
                <a:tc>
                  <a:txBody>
                    <a:bodyPr/>
                    <a:lstStyle/>
                    <a:p>
                      <a:pPr algn="just"/>
                      <a:r>
                        <a:rPr lang="es-MX" sz="1100" dirty="0" smtClean="0"/>
                        <a:t>OBSERVACIONES:</a:t>
                      </a:r>
                    </a:p>
                    <a:p>
                      <a:pPr algn="just"/>
                      <a:r>
                        <a:rPr lang="es-MX" sz="1100" dirty="0" smtClean="0"/>
                        <a:t>SE</a:t>
                      </a:r>
                      <a:r>
                        <a:rPr lang="es-MX" sz="1100" baseline="0" dirty="0" smtClean="0"/>
                        <a:t> OBSERVA QUE LOS ALUMNOS CUENTAN CON CREATIVIDAD ANTE EL DISEÑO DE ACTIVIDADES, ADEMÁS DE MOSTRAR ENTUSIASMO POR EL PRODUCTO FINAL.  EN ESTA PRIMER ETAPA LOS ALUMNOS LOGRAN ENTENDER EL CONOCIMIENTO PREVIO SOBRE PLAN DE VIDA, CUIDADO A NIVEL FÍSICO  Y CAUSAS Y CONSECUENCIAS DE FACTORES DE RIESGO COMO EL CONSUMO DE DROGAS.</a:t>
                      </a:r>
                      <a:endParaRPr lang="es-MX" sz="1100" dirty="0"/>
                    </a:p>
                  </a:txBody>
                  <a:tcPr/>
                </a:tc>
                <a:extLst>
                  <a:ext uri="{0D108BD9-81ED-4DB2-BD59-A6C34878D82A}">
                    <a16:rowId xmlns:a16="http://schemas.microsoft.com/office/drawing/2014/main" val="10003"/>
                  </a:ext>
                </a:extLst>
              </a:tr>
              <a:tr h="770942">
                <a:tc gridSpan="4">
                  <a:txBody>
                    <a:bodyPr/>
                    <a:lstStyle/>
                    <a:p>
                      <a:r>
                        <a:rPr lang="es-MX" sz="1600" dirty="0" smtClean="0"/>
                        <a:t>ELABORÓ: LIC.</a:t>
                      </a:r>
                      <a:r>
                        <a:rPr lang="es-MX" sz="1600" baseline="0" dirty="0" smtClean="0"/>
                        <a:t> ANA PAOLA RUBIO BARRERA, LIC. MARÍA EDITH TORRES AGUILERA, </a:t>
                      </a:r>
                      <a:r>
                        <a:rPr lang="es-MX" sz="1600" dirty="0" smtClean="0"/>
                        <a:t>L.E.F.</a:t>
                      </a:r>
                      <a:r>
                        <a:rPr lang="es-MX" sz="1600" baseline="0" dirty="0" smtClean="0"/>
                        <a:t> : JUAN </a:t>
                      </a:r>
                      <a:r>
                        <a:rPr lang="es-MX" sz="1600" baseline="0" smtClean="0"/>
                        <a:t>CARLOS PEÑA CARRILLO</a:t>
                      </a:r>
                      <a:endParaRPr lang="es-MX" sz="1600" dirty="0"/>
                    </a:p>
                  </a:txBody>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10004"/>
                  </a:ext>
                </a:extLst>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0068" y="718374"/>
            <a:ext cx="838591" cy="936562"/>
          </a:xfrm>
          <a:prstGeom prst="rect">
            <a:avLst/>
          </a:prstGeom>
        </p:spPr>
      </p:pic>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702156"/>
            <a:ext cx="838591" cy="936562"/>
          </a:xfrm>
          <a:prstGeom prst="rect">
            <a:avLst/>
          </a:prstGeom>
        </p:spPr>
      </p:pic>
    </p:spTree>
    <p:extLst>
      <p:ext uri="{BB962C8B-B14F-4D97-AF65-F5344CB8AC3E}">
        <p14:creationId xmlns:p14="http://schemas.microsoft.com/office/powerpoint/2010/main" val="4288606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600" dirty="0" smtClean="0"/>
              <a:t>OBJETIVOS A  ALCANZAR DE CADA ASIGNATURA </a:t>
            </a:r>
            <a:endParaRPr lang="es-MX" sz="3600" dirty="0"/>
          </a:p>
        </p:txBody>
      </p:sp>
      <p:sp>
        <p:nvSpPr>
          <p:cNvPr id="5" name="Rectángulo redondeado 4"/>
          <p:cNvSpPr/>
          <p:nvPr/>
        </p:nvSpPr>
        <p:spPr>
          <a:xfrm>
            <a:off x="838200" y="2385081"/>
            <a:ext cx="3322749" cy="910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t>CIENCIAS DE LA SALUD</a:t>
            </a:r>
            <a:endParaRPr lang="es-MX" sz="2400" b="1" dirty="0"/>
          </a:p>
        </p:txBody>
      </p:sp>
      <p:sp>
        <p:nvSpPr>
          <p:cNvPr id="6" name="CuadroTexto 5"/>
          <p:cNvSpPr txBox="1"/>
          <p:nvPr/>
        </p:nvSpPr>
        <p:spPr>
          <a:xfrm>
            <a:off x="838200" y="3566160"/>
            <a:ext cx="10386059" cy="1569660"/>
          </a:xfrm>
          <a:prstGeom prst="rect">
            <a:avLst/>
          </a:prstGeom>
          <a:noFill/>
        </p:spPr>
        <p:txBody>
          <a:bodyPr wrap="square" rtlCol="0">
            <a:spAutoFit/>
          </a:bodyPr>
          <a:lstStyle/>
          <a:p>
            <a:pPr algn="just"/>
            <a:r>
              <a:rPr lang="es-MX" sz="3200" dirty="0" smtClean="0"/>
              <a:t>COMPRENDER LOS FACTORES FÍSICOS Y SOCIALES QUE PRODUCEN LAS ADICCIÓNES Y CÓMO AFECTA LA SALUD.</a:t>
            </a:r>
            <a:endParaRPr lang="es-MX" sz="3200" dirty="0"/>
          </a:p>
        </p:txBody>
      </p:sp>
    </p:spTree>
    <p:extLst>
      <p:ext uri="{BB962C8B-B14F-4D97-AF65-F5344CB8AC3E}">
        <p14:creationId xmlns:p14="http://schemas.microsoft.com/office/powerpoint/2010/main" val="1096798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OBJETIVOS A ALCANZAR DE CADA ASIGNATURA </a:t>
            </a:r>
            <a:endParaRPr lang="es-MX" dirty="0"/>
          </a:p>
        </p:txBody>
      </p:sp>
      <p:sp>
        <p:nvSpPr>
          <p:cNvPr id="5" name="Rectángulo redondeado 4"/>
          <p:cNvSpPr/>
          <p:nvPr/>
        </p:nvSpPr>
        <p:spPr>
          <a:xfrm>
            <a:off x="1300766" y="1825625"/>
            <a:ext cx="4146997" cy="943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ORIENTACIÓN EDUCATIVA</a:t>
            </a:r>
            <a:endParaRPr lang="es-MX" sz="2800" dirty="0"/>
          </a:p>
        </p:txBody>
      </p:sp>
      <p:sp>
        <p:nvSpPr>
          <p:cNvPr id="6" name="CuadroTexto 5"/>
          <p:cNvSpPr txBox="1"/>
          <p:nvPr/>
        </p:nvSpPr>
        <p:spPr>
          <a:xfrm>
            <a:off x="581192" y="2926080"/>
            <a:ext cx="10643067" cy="3539430"/>
          </a:xfrm>
          <a:prstGeom prst="rect">
            <a:avLst/>
          </a:prstGeom>
          <a:noFill/>
        </p:spPr>
        <p:txBody>
          <a:bodyPr wrap="square" rtlCol="0">
            <a:spAutoFit/>
          </a:bodyPr>
          <a:lstStyle/>
          <a:p>
            <a:pPr algn="just"/>
            <a:r>
              <a:rPr lang="es-MX" sz="3200" dirty="0" smtClean="0"/>
              <a:t>CONCIENTIZAR EN LA TOMA DE DECISIONES EN EL PRESENTE  Y SU EFECTO A FUTURO.</a:t>
            </a:r>
          </a:p>
          <a:p>
            <a:pPr algn="just"/>
            <a:r>
              <a:rPr lang="es-MX" sz="3200" dirty="0" smtClean="0"/>
              <a:t>PROFUNDIZAR EN EL CONOCIMIENTO PROPIO PARA EL ESTABLECIMIENTO DE METAS.</a:t>
            </a:r>
          </a:p>
          <a:p>
            <a:pPr algn="just"/>
            <a:r>
              <a:rPr lang="es-MX" sz="3200" dirty="0" smtClean="0"/>
              <a:t>LOGRAR QUE LOS PADRES SE INTERESEN E INVOLUCREN EN LA TOMA DE DECISIONES DE SUS HIJOS A FUTURO.</a:t>
            </a:r>
            <a:endParaRPr lang="es-MX" sz="3200" dirty="0"/>
          </a:p>
        </p:txBody>
      </p:sp>
    </p:spTree>
    <p:extLst>
      <p:ext uri="{BB962C8B-B14F-4D97-AF65-F5344CB8AC3E}">
        <p14:creationId xmlns:p14="http://schemas.microsoft.com/office/powerpoint/2010/main" val="3400589940"/>
      </p:ext>
    </p:extLst>
  </p:cSld>
  <p:clrMapOvr>
    <a:masterClrMapping/>
  </p:clrMapOvr>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TM03457464[[fn=Dividendo]]</Template>
  <TotalTime>1609</TotalTime>
  <Words>3370</Words>
  <Application>Microsoft Office PowerPoint</Application>
  <PresentationFormat>Panorámica</PresentationFormat>
  <Paragraphs>390</Paragraphs>
  <Slides>64</Slides>
  <Notes>0</Notes>
  <HiddenSlides>0</HiddenSlides>
  <MMClips>5</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64</vt:i4>
      </vt:variant>
    </vt:vector>
  </HeadingPairs>
  <TitlesOfParts>
    <vt:vector size="68" baseType="lpstr">
      <vt:lpstr>Arial</vt:lpstr>
      <vt:lpstr>Gill Sans MT</vt:lpstr>
      <vt:lpstr>Wingdings 2</vt:lpstr>
      <vt:lpstr>Dividendo</vt:lpstr>
      <vt:lpstr>Presentación de PowerPoint</vt:lpstr>
      <vt:lpstr>ÍNDICE</vt:lpstr>
      <vt:lpstr>ÍNDICE</vt:lpstr>
      <vt:lpstr>Presentación de PowerPoint</vt:lpstr>
      <vt:lpstr>OBJETIVO GENERAL DEL PROYECTO </vt:lpstr>
      <vt:lpstr>ORGANIZADOR GRÁFICO </vt:lpstr>
      <vt:lpstr>                      universidad lasallista Benavente</vt:lpstr>
      <vt:lpstr>OBJETIVOS A  ALCANZAR DE CADA ASIGNATURA </vt:lpstr>
      <vt:lpstr>OBJETIVOS A ALCANZAR DE CADA ASIGNATURA </vt:lpstr>
      <vt:lpstr>OBJETIVOS A ALCANZAR DE CADA ASIGNATURA </vt:lpstr>
      <vt:lpstr>Presentación de PowerPoint</vt:lpstr>
      <vt:lpstr>ETAPA 1  universidad lasallista Benavente</vt:lpstr>
      <vt:lpstr>DOCUMENTACIÓN DE ACTIVIDADES Y EVIDENCIAS Etapa 1 </vt:lpstr>
      <vt:lpstr>DOCUMENTACIÓN DE ACTIVIDADES Y EVIDENCIAS Etapa 1 </vt:lpstr>
      <vt:lpstr>Presentación de PowerPoint</vt:lpstr>
      <vt:lpstr>Presentación de PowerPoint</vt:lpstr>
      <vt:lpstr>LISTA DE COTEJO</vt:lpstr>
      <vt:lpstr>ETAPA1                       universidad lasallista Benavente</vt:lpstr>
      <vt:lpstr>DOCUMENTACIÓN DE ACTIVIDADES Y EVIDENCIAS ETAPA1 </vt:lpstr>
      <vt:lpstr>DOCUMENTACIÓN DE ACTIVIDADES Y EVIDENCIAS ETAPA 1 </vt:lpstr>
      <vt:lpstr>DOCUMENTACIÓN DE ACTIVIDADES Y EVIDENCIAS ETAPA1  </vt:lpstr>
      <vt:lpstr>LISTA DE COTEJO</vt:lpstr>
      <vt:lpstr>ETAPA 1                       universidad lasallista Benavente</vt:lpstr>
      <vt:lpstr>DOCUMENTACIÓN DE ACTIVIDADES Y EVIDENCIAS ETAPA 1 </vt:lpstr>
      <vt:lpstr>DOCUMENTACIÓN DE ACTIVIDADES Y EVIDENCIAS ETAPA1 </vt:lpstr>
      <vt:lpstr>DOCUMENTACIÓN DE ACTIVIDADES Y EVIDENCIAS ETAPA 1 </vt:lpstr>
      <vt:lpstr>LISTA DE COTEJO</vt:lpstr>
      <vt:lpstr>AUTOEVALUACIÓN: PRIMER ETAPA </vt:lpstr>
      <vt:lpstr>Presentación de PowerPoint</vt:lpstr>
      <vt:lpstr>ETAPA 11  universidad lasallista Benavente</vt:lpstr>
      <vt:lpstr>DOCUMENTACIÓN DE ACTIVIDADES Y EVIDENCIAS ETAPA11 </vt:lpstr>
      <vt:lpstr>DOCUMENTACIÓN DE ACTIVIDADES Y EVIDENCIAS ETAPA 11 </vt:lpstr>
      <vt:lpstr>Presentación de PowerPoint</vt:lpstr>
      <vt:lpstr>Presentación de PowerPoint</vt:lpstr>
      <vt:lpstr>LISTA DE COTEJO</vt:lpstr>
      <vt:lpstr>                      universidad lasallista Benavente ETAPA 11</vt:lpstr>
      <vt:lpstr>DOCUMENTACIÓN DE ACTIVIDADES Y EVIDENCIAS ETAPA 11 </vt:lpstr>
      <vt:lpstr>DOCUMENTACIÓN DE ACTIVIDADES Y EVIDENCIAS ETAPA 11 </vt:lpstr>
      <vt:lpstr>DOCUMENTACIÓN DE ACTIVIDADES Y EVIDENCIAS ETAPA 11 </vt:lpstr>
      <vt:lpstr>DOCUMENTACIÓN DE ACTIVIDADES Y EVIDENCIAS ETAPA 11 </vt:lpstr>
      <vt:lpstr>LISTA DE COTEJO</vt:lpstr>
      <vt:lpstr>ETAPA 11 universidad lasallista Benavente</vt:lpstr>
      <vt:lpstr>DOCUMENTACIÓN DE ACTIVIDADES Y EVIDENCIAS ETAPA 11 </vt:lpstr>
      <vt:lpstr>DOCUMENTACIÓN DE ACTIVIDADES Y EVIDENCIAS ETAPA 11 </vt:lpstr>
      <vt:lpstr>DOCUMENTACIÓN DE ACTIVIDADES Y EVIDENCIAS ETAPA 11 </vt:lpstr>
      <vt:lpstr>LISTA DE COTEJO</vt:lpstr>
      <vt:lpstr>AUTOEVALUACIÓN: SEGUNDA ETAPA </vt:lpstr>
      <vt:lpstr>Lista de cotejo etapa 1 y 11</vt:lpstr>
      <vt:lpstr>Lista de cotejo etapa 1 y 11</vt:lpstr>
      <vt:lpstr>Lista de cotejo etapa 1 y 11</vt:lpstr>
      <vt:lpstr>Presentación de PowerPoint</vt:lpstr>
      <vt:lpstr>ETAPA 111                       universidad lasallista Benavente</vt:lpstr>
      <vt:lpstr>DOCUMENTACIÓN DE ACTIVIDADES Y EVIDENCIAS ETAPA 111 </vt:lpstr>
      <vt:lpstr>DOCUMENTACIÓN DE ACTIVIDADES Y EVIDENCIAS ETAPA 111 </vt:lpstr>
      <vt:lpstr>DOCUMENTACIÓN DE ACTIVIDADES Y EVIDENCIAS ETAPA 111 </vt:lpstr>
      <vt:lpstr>DOCUMENTACIÓN DE ACTIVIDADES Y EVIDENCIAS ETAPA 111 </vt:lpstr>
      <vt:lpstr>DOCUMENTACIÓN DE ACTIVIDADES Y EVIDENCIAS ETAPA 111 </vt:lpstr>
      <vt:lpstr>DOCUMENTACIÓN DE ACTIVIDADES Y EVIDENCIAS ETAPA 111 </vt:lpstr>
      <vt:lpstr>DOCUMENTACIÓN DE ACTIVIDADES Y EVIDENCIAS ETAPA 111 </vt:lpstr>
      <vt:lpstr>DOCUMENTACIÓN DE ACTIVIDADES Y EVIDENCIAS ETAPA 111 </vt:lpstr>
      <vt:lpstr>DOCUMENTACIÓN DE ACTIVIDADES Y EVIDENCIAS ETAPA 111 </vt:lpstr>
      <vt:lpstr>DOCUMENTACIÓN DE ACTIVIDADES Y EVIDENCIAS ETAPA 111 </vt:lpstr>
      <vt:lpstr>DOCUMENTACIÓN DE ACTIVIDADES Y EVIDENCIAS ETAPA 111 </vt:lpstr>
      <vt:lpstr>LISTA DE COTEJO</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vera torres</dc:creator>
  <cp:lastModifiedBy>Ana la trailera</cp:lastModifiedBy>
  <cp:revision>82</cp:revision>
  <dcterms:created xsi:type="dcterms:W3CDTF">2018-10-15T18:43:37Z</dcterms:created>
  <dcterms:modified xsi:type="dcterms:W3CDTF">2019-03-19T18:23:56Z</dcterms:modified>
</cp:coreProperties>
</file>