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65" r:id="rId5"/>
    <p:sldId id="260" r:id="rId6"/>
    <p:sldId id="261" r:id="rId7"/>
    <p:sldId id="262" r:id="rId8"/>
    <p:sldId id="263" r:id="rId9"/>
    <p:sldId id="264" r:id="rId10"/>
  </p:sldIdLst>
  <p:sldSz cx="9144000" cy="5143500" type="screen16x9"/>
  <p:notesSz cx="6858000" cy="9144000"/>
  <p:embeddedFontLst>
    <p:embeddedFont>
      <p:font typeface="Tahoma" panose="020B0604030504040204" pitchFamily="34" charset="0"/>
      <p:regular r:id="rId12"/>
      <p:bold r:id="rId13"/>
    </p:embeddedFont>
    <p:embeddedFont>
      <p:font typeface="Roboto"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65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951383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ecd11ab47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ecd11ab47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4ecd11ab47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4ecd11ab47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ef819ba2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ef819ba2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5361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ef819ba2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ef819ba2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ef819ba2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ef819ba2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ef819ba2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ef819ba2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5022556f7e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5022556f7e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022556f7e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5022556f7e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rtl="0">
              <a:spcBef>
                <a:spcPts val="0"/>
              </a:spcBef>
              <a:spcAft>
                <a:spcPts val="0"/>
              </a:spcAft>
              <a:buClr>
                <a:schemeClr val="lt1"/>
              </a:buClr>
              <a:buSzPts val="12000"/>
              <a:buNone/>
              <a:defRPr sz="12000">
                <a:solidFill>
                  <a:schemeClr val="lt1"/>
                </a:solidFill>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rtl="0">
              <a:spcBef>
                <a:spcPts val="0"/>
              </a:spcBef>
              <a:spcAft>
                <a:spcPts val="0"/>
              </a:spcAft>
              <a:buClr>
                <a:schemeClr val="lt1"/>
              </a:buClr>
              <a:buSzPts val="1800"/>
              <a:buChar char="●"/>
              <a:defRPr>
                <a:solidFill>
                  <a:schemeClr val="lt1"/>
                </a:solidFill>
              </a:defRPr>
            </a:lvl1pPr>
            <a:lvl2pPr marL="914400" lvl="1" indent="-317500" algn="ctr" rtl="0">
              <a:spcBef>
                <a:spcPts val="1600"/>
              </a:spcBef>
              <a:spcAft>
                <a:spcPts val="0"/>
              </a:spcAft>
              <a:buClr>
                <a:schemeClr val="lt1"/>
              </a:buClr>
              <a:buSzPts val="1400"/>
              <a:buChar char="○"/>
              <a:defRPr>
                <a:solidFill>
                  <a:schemeClr val="lt1"/>
                </a:solidFill>
              </a:defRPr>
            </a:lvl2pPr>
            <a:lvl3pPr marL="1371600" lvl="2" indent="-317500" algn="ctr" rtl="0">
              <a:spcBef>
                <a:spcPts val="1600"/>
              </a:spcBef>
              <a:spcAft>
                <a:spcPts val="0"/>
              </a:spcAft>
              <a:buClr>
                <a:schemeClr val="lt1"/>
              </a:buClr>
              <a:buSzPts val="1400"/>
              <a:buChar char="■"/>
              <a:defRPr>
                <a:solidFill>
                  <a:schemeClr val="lt1"/>
                </a:solidFill>
              </a:defRPr>
            </a:lvl3pPr>
            <a:lvl4pPr marL="1828800" lvl="3" indent="-317500" algn="ctr" rtl="0">
              <a:spcBef>
                <a:spcPts val="1600"/>
              </a:spcBef>
              <a:spcAft>
                <a:spcPts val="0"/>
              </a:spcAft>
              <a:buClr>
                <a:schemeClr val="lt1"/>
              </a:buClr>
              <a:buSzPts val="1400"/>
              <a:buChar char="●"/>
              <a:defRPr>
                <a:solidFill>
                  <a:schemeClr val="lt1"/>
                </a:solidFill>
              </a:defRPr>
            </a:lvl4pPr>
            <a:lvl5pPr marL="2286000" lvl="4" indent="-317500" algn="ctr" rtl="0">
              <a:spcBef>
                <a:spcPts val="1600"/>
              </a:spcBef>
              <a:spcAft>
                <a:spcPts val="0"/>
              </a:spcAft>
              <a:buClr>
                <a:schemeClr val="lt1"/>
              </a:buClr>
              <a:buSzPts val="1400"/>
              <a:buChar char="○"/>
              <a:defRPr>
                <a:solidFill>
                  <a:schemeClr val="lt1"/>
                </a:solidFill>
              </a:defRPr>
            </a:lvl5pPr>
            <a:lvl6pPr marL="2743200" lvl="5" indent="-317500" algn="ctr" rtl="0">
              <a:spcBef>
                <a:spcPts val="1600"/>
              </a:spcBef>
              <a:spcAft>
                <a:spcPts val="0"/>
              </a:spcAft>
              <a:buClr>
                <a:schemeClr val="lt1"/>
              </a:buClr>
              <a:buSzPts val="1400"/>
              <a:buChar char="■"/>
              <a:defRPr>
                <a:solidFill>
                  <a:schemeClr val="lt1"/>
                </a:solidFill>
              </a:defRPr>
            </a:lvl6pPr>
            <a:lvl7pPr marL="3200400" lvl="6" indent="-317500" algn="ctr" rtl="0">
              <a:spcBef>
                <a:spcPts val="1600"/>
              </a:spcBef>
              <a:spcAft>
                <a:spcPts val="0"/>
              </a:spcAft>
              <a:buClr>
                <a:schemeClr val="lt1"/>
              </a:buClr>
              <a:buSzPts val="1400"/>
              <a:buChar char="●"/>
              <a:defRPr>
                <a:solidFill>
                  <a:schemeClr val="lt1"/>
                </a:solidFill>
              </a:defRPr>
            </a:lvl7pPr>
            <a:lvl8pPr marL="3657600" lvl="7" indent="-317500" algn="ctr" rtl="0">
              <a:spcBef>
                <a:spcPts val="1600"/>
              </a:spcBef>
              <a:spcAft>
                <a:spcPts val="0"/>
              </a:spcAft>
              <a:buClr>
                <a:schemeClr val="lt1"/>
              </a:buClr>
              <a:buSzPts val="1400"/>
              <a:buChar char="○"/>
              <a:defRPr>
                <a:solidFill>
                  <a:schemeClr val="lt1"/>
                </a:solidFill>
              </a:defRPr>
            </a:lvl8pPr>
            <a:lvl9pPr marL="4114800" lvl="8" indent="-317500" algn="ctr" rtl="0">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771550"/>
            <a:ext cx="8222100" cy="1842472"/>
          </a:xfrm>
          <a:prstGeom prst="rect">
            <a:avLst/>
          </a:prstGeom>
        </p:spPr>
        <p:txBody>
          <a:bodyPr spcFirstLastPara="1" wrap="square" lIns="91425" tIns="91425" rIns="91425" bIns="91425" anchor="b" anchorCtr="0">
            <a:noAutofit/>
          </a:bodyPr>
          <a:lstStyle/>
          <a:p>
            <a:pPr lvl="0" algn="ctr">
              <a:lnSpc>
                <a:spcPct val="150000"/>
              </a:lnSpc>
            </a:pP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t/>
            </a:r>
            <a:br>
              <a:rPr lang="es-MX" sz="3200" kern="1200" dirty="0" smtClean="0">
                <a:solidFill>
                  <a:srgbClr val="54A021">
                    <a:lumMod val="50000"/>
                  </a:srgbClr>
                </a:solidFill>
                <a:latin typeface="Tahoma" panose="020B0604030504040204" pitchFamily="34" charset="0"/>
                <a:ea typeface="Tahoma" panose="020B0604030504040204" pitchFamily="34" charset="0"/>
                <a:cs typeface="Tahoma" panose="020B0604030504040204" pitchFamily="34" charset="0"/>
              </a:rPr>
            </a:br>
            <a:r>
              <a:rPr lang="es-MX" sz="2000" kern="12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s-MX" sz="2000" kern="12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s-MX" sz="2000" kern="1200" dirty="0">
                <a:solidFill>
                  <a:srgbClr val="FFFFFF"/>
                </a:solidFill>
                <a:latin typeface="Tahoma" panose="020B0604030504040204" pitchFamily="34" charset="0"/>
                <a:ea typeface="Tahoma" panose="020B0604030504040204" pitchFamily="34" charset="0"/>
                <a:cs typeface="Tahoma" panose="020B0604030504040204" pitchFamily="34" charset="0"/>
              </a:rPr>
              <a:t>Liceo Mexicano Japonés, A.C.</a:t>
            </a:r>
            <a:br>
              <a:rPr lang="es-MX" sz="2000" kern="1200" dirty="0">
                <a:solidFill>
                  <a:srgbClr val="FFFFFF"/>
                </a:solidFill>
                <a:latin typeface="Tahoma" panose="020B0604030504040204" pitchFamily="34" charset="0"/>
                <a:ea typeface="Tahoma" panose="020B0604030504040204" pitchFamily="34" charset="0"/>
                <a:cs typeface="Tahoma" panose="020B0604030504040204" pitchFamily="34" charset="0"/>
              </a:rPr>
            </a:br>
            <a:r>
              <a:rPr lang="es-MX" sz="2000" kern="1200" dirty="0">
                <a:solidFill>
                  <a:srgbClr val="FFFFFF"/>
                </a:solidFill>
                <a:latin typeface="Tahoma" panose="020B0604030504040204" pitchFamily="34" charset="0"/>
                <a:ea typeface="Tahoma" panose="020B0604030504040204" pitchFamily="34" charset="0"/>
                <a:cs typeface="Tahoma" panose="020B0604030504040204" pitchFamily="34" charset="0"/>
              </a:rPr>
              <a:t>  Preparatoria</a:t>
            </a:r>
            <a:br>
              <a:rPr lang="es-MX" sz="2000" kern="1200" dirty="0">
                <a:solidFill>
                  <a:srgbClr val="FFFFFF"/>
                </a:solidFill>
                <a:latin typeface="Tahoma" panose="020B0604030504040204" pitchFamily="34" charset="0"/>
                <a:ea typeface="Tahoma" panose="020B0604030504040204" pitchFamily="34" charset="0"/>
                <a:cs typeface="Tahoma" panose="020B0604030504040204" pitchFamily="34" charset="0"/>
              </a:rPr>
            </a:br>
            <a:r>
              <a:rPr lang="es-MX" sz="2000" kern="1200" dirty="0">
                <a:solidFill>
                  <a:srgbClr val="FFFFFF"/>
                </a:solidFill>
                <a:latin typeface="Tahoma" panose="020B0604030504040204" pitchFamily="34" charset="0"/>
                <a:ea typeface="Tahoma" panose="020B0604030504040204" pitchFamily="34" charset="0"/>
                <a:cs typeface="Tahoma" panose="020B0604030504040204" pitchFamily="34" charset="0"/>
              </a:rPr>
              <a:t> Clave 1231</a:t>
            </a:r>
            <a:endParaRPr dirty="0"/>
          </a:p>
        </p:txBody>
      </p:sp>
      <p:sp>
        <p:nvSpPr>
          <p:cNvPr id="86" name="Google Shape;86;p13"/>
          <p:cNvSpPr txBox="1">
            <a:spLocks noGrp="1"/>
          </p:cNvSpPr>
          <p:nvPr>
            <p:ph type="subTitle" idx="1"/>
          </p:nvPr>
        </p:nvSpPr>
        <p:spPr>
          <a:xfrm>
            <a:off x="1547664" y="2715913"/>
            <a:ext cx="7272524"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smtClean="0"/>
              <a:t>                                 Equipo </a:t>
            </a:r>
            <a:r>
              <a:rPr lang="es" dirty="0"/>
              <a:t>Número</a:t>
            </a:r>
            <a:r>
              <a:rPr lang="es" dirty="0" smtClean="0"/>
              <a:t>: 3</a:t>
            </a:r>
          </a:p>
          <a:p>
            <a:pPr marL="0" lvl="0" indent="0" algn="l" rtl="0">
              <a:spcBef>
                <a:spcPts val="0"/>
              </a:spcBef>
              <a:spcAft>
                <a:spcPts val="0"/>
              </a:spcAft>
              <a:buNone/>
            </a:pPr>
            <a:endParaRPr dirty="0"/>
          </a:p>
          <a:p>
            <a:pPr marL="0" lvl="0" indent="0" algn="l" rtl="0">
              <a:spcBef>
                <a:spcPts val="0"/>
              </a:spcBef>
              <a:spcAft>
                <a:spcPts val="0"/>
              </a:spcAft>
              <a:buNone/>
            </a:pPr>
            <a:r>
              <a:rPr lang="es" dirty="0"/>
              <a:t>Grado al que va dirigido el proyecto: 4° de Preparatoria</a:t>
            </a:r>
            <a:endParaRPr dirty="0"/>
          </a:p>
        </p:txBody>
      </p:sp>
      <p:pic>
        <p:nvPicPr>
          <p:cNvPr id="2" name="Imagen 1"/>
          <p:cNvPicPr>
            <a:picLocks noChangeAspect="1"/>
          </p:cNvPicPr>
          <p:nvPr/>
        </p:nvPicPr>
        <p:blipFill>
          <a:blip r:embed="rId3"/>
          <a:stretch>
            <a:fillRect/>
          </a:stretch>
        </p:blipFill>
        <p:spPr>
          <a:xfrm>
            <a:off x="179512" y="292070"/>
            <a:ext cx="2354351" cy="2321952"/>
          </a:xfrm>
          <a:prstGeom prst="rect">
            <a:avLst/>
          </a:prstGeom>
          <a:solidFill>
            <a:schemeClr val="bg1"/>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4"/>
          <p:cNvSpPr txBox="1">
            <a:spLocks noGrp="1"/>
          </p:cNvSpPr>
          <p:nvPr>
            <p:ph type="body" idx="1"/>
          </p:nvPr>
        </p:nvSpPr>
        <p:spPr>
          <a:xfrm>
            <a:off x="311700" y="771550"/>
            <a:ext cx="8520600" cy="3797325"/>
          </a:xfrm>
          <a:prstGeom prst="rect">
            <a:avLst/>
          </a:prstGeom>
        </p:spPr>
        <p:txBody>
          <a:bodyPr spcFirstLastPara="1" wrap="square" lIns="91425" tIns="91425" rIns="91425" bIns="91425" anchor="t" anchorCtr="0">
            <a:noAutofit/>
          </a:bodyPr>
          <a:lstStyle/>
          <a:p>
            <a:pPr marL="0" lvl="0" indent="0" algn="l" rtl="0">
              <a:spcBef>
                <a:spcPts val="1600"/>
              </a:spcBef>
              <a:spcAft>
                <a:spcPts val="0"/>
              </a:spcAft>
              <a:buNone/>
            </a:pPr>
            <a:endParaRPr lang="es" dirty="0" smtClean="0"/>
          </a:p>
          <a:p>
            <a:pPr marL="0" lvl="0" indent="0" algn="ctr" rtl="0">
              <a:spcBef>
                <a:spcPts val="1600"/>
              </a:spcBef>
              <a:spcAft>
                <a:spcPts val="0"/>
              </a:spcAft>
              <a:buNone/>
            </a:pPr>
            <a:r>
              <a:rPr lang="es" b="1" dirty="0" smtClean="0"/>
              <a:t>Nombres </a:t>
            </a:r>
            <a:r>
              <a:rPr lang="es" b="1" dirty="0"/>
              <a:t>de los maestros </a:t>
            </a:r>
            <a:r>
              <a:rPr lang="es" b="1" dirty="0" smtClean="0"/>
              <a:t>participantes</a:t>
            </a:r>
            <a:r>
              <a:rPr lang="es" b="1" dirty="0"/>
              <a:t> </a:t>
            </a:r>
            <a:r>
              <a:rPr lang="es" b="1" dirty="0" smtClean="0"/>
              <a:t>y </a:t>
            </a:r>
            <a:r>
              <a:rPr lang="es" b="1" dirty="0"/>
              <a:t>las asignaturas que </a:t>
            </a:r>
            <a:r>
              <a:rPr lang="es" b="1" dirty="0" smtClean="0"/>
              <a:t>imparten</a:t>
            </a:r>
            <a:r>
              <a:rPr lang="es" b="1" dirty="0" smtClean="0"/>
              <a:t>:</a:t>
            </a:r>
          </a:p>
          <a:p>
            <a:pPr marL="0" lvl="0" indent="0" algn="ctr" rtl="0">
              <a:spcBef>
                <a:spcPts val="1600"/>
              </a:spcBef>
              <a:spcAft>
                <a:spcPts val="0"/>
              </a:spcAft>
              <a:buNone/>
            </a:pPr>
            <a:endParaRPr lang="es" dirty="0"/>
          </a:p>
          <a:p>
            <a:pPr marL="0" lvl="0" indent="0" algn="l" rtl="0">
              <a:spcBef>
                <a:spcPts val="1600"/>
              </a:spcBef>
              <a:spcAft>
                <a:spcPts val="0"/>
              </a:spcAft>
              <a:buNone/>
            </a:pPr>
            <a:r>
              <a:rPr lang="es" dirty="0" smtClean="0"/>
              <a:t>Díaz </a:t>
            </a:r>
            <a:r>
              <a:rPr lang="es" dirty="0"/>
              <a:t>de León Díaz de León Gerardo               Educación estética y artística: Música.</a:t>
            </a:r>
            <a:endParaRPr dirty="0"/>
          </a:p>
          <a:p>
            <a:pPr marL="0" lvl="0" indent="0" algn="l" rtl="0">
              <a:spcBef>
                <a:spcPts val="1600"/>
              </a:spcBef>
              <a:spcAft>
                <a:spcPts val="0"/>
              </a:spcAft>
              <a:buNone/>
            </a:pPr>
            <a:r>
              <a:rPr lang="es" dirty="0"/>
              <a:t>Gómez Cervantes Mario Alberto.                                        Lógica</a:t>
            </a:r>
            <a:endParaRPr dirty="0"/>
          </a:p>
          <a:p>
            <a:pPr marL="0" lvl="0" indent="0" algn="l" rtl="0">
              <a:spcBef>
                <a:spcPts val="1600"/>
              </a:spcBef>
              <a:spcAft>
                <a:spcPts val="1600"/>
              </a:spcAft>
              <a:buNone/>
            </a:pPr>
            <a:endParaRPr dirty="0"/>
          </a:p>
        </p:txBody>
      </p:sp>
      <p:sp>
        <p:nvSpPr>
          <p:cNvPr id="2" name="Título 1"/>
          <p:cNvSpPr>
            <a:spLocks noGrp="1"/>
          </p:cNvSpPr>
          <p:nvPr>
            <p:ph type="title"/>
          </p:nvPr>
        </p:nvSpPr>
        <p:spPr/>
        <p:txBody>
          <a:bodyPr/>
          <a:lstStyle/>
          <a:p>
            <a:endParaRPr lang="en-US"/>
          </a:p>
        </p:txBody>
      </p:sp>
      <p:pic>
        <p:nvPicPr>
          <p:cNvPr id="3" name="Imagen 2"/>
          <p:cNvPicPr>
            <a:picLocks noChangeAspect="1"/>
          </p:cNvPicPr>
          <p:nvPr/>
        </p:nvPicPr>
        <p:blipFill>
          <a:blip r:embed="rId3"/>
          <a:stretch>
            <a:fillRect/>
          </a:stretch>
        </p:blipFill>
        <p:spPr>
          <a:xfrm>
            <a:off x="179512" y="195486"/>
            <a:ext cx="1323694" cy="130317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9" name="Google Shape;99;p15"/>
          <p:cNvSpPr txBox="1">
            <a:spLocks noGrp="1"/>
          </p:cNvSpPr>
          <p:nvPr>
            <p:ph type="body" idx="1"/>
          </p:nvPr>
        </p:nvSpPr>
        <p:spPr>
          <a:xfrm>
            <a:off x="1043608" y="1563638"/>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2400" dirty="0"/>
              <a:t>El ciclo escolar en que se planea  realizar el </a:t>
            </a:r>
            <a:r>
              <a:rPr lang="es" sz="2400" dirty="0" smtClean="0"/>
              <a:t>proyecto:</a:t>
            </a:r>
          </a:p>
          <a:p>
            <a:pPr marL="0" lvl="0" indent="0" algn="l" rtl="0">
              <a:spcBef>
                <a:spcPts val="0"/>
              </a:spcBef>
              <a:spcAft>
                <a:spcPts val="0"/>
              </a:spcAft>
              <a:buNone/>
            </a:pPr>
            <a:r>
              <a:rPr lang="es" sz="2400" dirty="0"/>
              <a:t> </a:t>
            </a:r>
            <a:r>
              <a:rPr lang="es" sz="2400" dirty="0" smtClean="0"/>
              <a:t>                                        </a:t>
            </a:r>
            <a:r>
              <a:rPr lang="es" sz="2400" dirty="0" smtClean="0"/>
              <a:t> 2018 </a:t>
            </a:r>
            <a:r>
              <a:rPr lang="es" sz="2400" dirty="0"/>
              <a:t>- </a:t>
            </a:r>
            <a:r>
              <a:rPr lang="es" sz="2400" dirty="0" smtClean="0"/>
              <a:t>2019.</a:t>
            </a:r>
            <a:endParaRPr sz="2400" dirty="0"/>
          </a:p>
          <a:p>
            <a:pPr marL="0" lvl="0" indent="0" algn="l" rtl="0">
              <a:spcBef>
                <a:spcPts val="1600"/>
              </a:spcBef>
              <a:spcAft>
                <a:spcPts val="1600"/>
              </a:spcAft>
              <a:buNone/>
            </a:pPr>
            <a:r>
              <a:rPr lang="es" sz="2400" dirty="0"/>
              <a:t>El proyecto iniciará en el mes de febrero de </a:t>
            </a:r>
            <a:r>
              <a:rPr lang="es" sz="2400" dirty="0" smtClean="0"/>
              <a:t>2019</a:t>
            </a:r>
          </a:p>
          <a:p>
            <a:pPr marL="0" lvl="0" indent="0" algn="l" rtl="0">
              <a:spcBef>
                <a:spcPts val="1600"/>
              </a:spcBef>
              <a:spcAft>
                <a:spcPts val="1600"/>
              </a:spcAft>
              <a:buNone/>
            </a:pPr>
            <a:r>
              <a:rPr lang="es" sz="2400" dirty="0"/>
              <a:t> </a:t>
            </a:r>
            <a:r>
              <a:rPr lang="es" sz="2400" dirty="0" smtClean="0"/>
              <a:t>                    </a:t>
            </a:r>
            <a:r>
              <a:rPr lang="es" sz="2400" dirty="0" smtClean="0"/>
              <a:t>concluirá </a:t>
            </a:r>
            <a:r>
              <a:rPr lang="es" sz="2400" dirty="0"/>
              <a:t>en abril del 2019. </a:t>
            </a:r>
            <a:endParaRPr sz="2400" dirty="0"/>
          </a:p>
        </p:txBody>
      </p:sp>
      <p:pic>
        <p:nvPicPr>
          <p:cNvPr id="2" name="Imagen 1"/>
          <p:cNvPicPr>
            <a:picLocks noChangeAspect="1"/>
          </p:cNvPicPr>
          <p:nvPr/>
        </p:nvPicPr>
        <p:blipFill>
          <a:blip r:embed="rId3"/>
          <a:stretch>
            <a:fillRect/>
          </a:stretch>
        </p:blipFill>
        <p:spPr>
          <a:xfrm>
            <a:off x="107504" y="123478"/>
            <a:ext cx="1329043" cy="130465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211700"/>
            <a:ext cx="8520600" cy="607800"/>
          </a:xfrm>
          <a:prstGeom prst="rect">
            <a:avLst/>
          </a:prstGeom>
        </p:spPr>
        <p:txBody>
          <a:bodyPr spcFirstLastPara="1" wrap="square" lIns="91425" tIns="91425" rIns="91425" bIns="91425" anchor="t" anchorCtr="0">
            <a:noAutofit/>
          </a:bodyPr>
          <a:lstStyle/>
          <a:p>
            <a:pPr algn="ctr"/>
            <a:r>
              <a:rPr lang="es" dirty="0" smtClean="0"/>
              <a:t/>
            </a:r>
            <a:br>
              <a:rPr lang="es" dirty="0" smtClean="0"/>
            </a:br>
            <a:r>
              <a:rPr lang="es" dirty="0"/>
              <a:t/>
            </a:r>
            <a:br>
              <a:rPr lang="es" dirty="0"/>
            </a:br>
            <a:r>
              <a:rPr lang="es" dirty="0" smtClean="0"/>
              <a:t/>
            </a:r>
            <a:br>
              <a:rPr lang="es" dirty="0" smtClean="0"/>
            </a:br>
            <a:r>
              <a:rPr lang="es" dirty="0" smtClean="0"/>
              <a:t>NOMBRE </a:t>
            </a:r>
            <a:r>
              <a:rPr lang="es" dirty="0"/>
              <a:t>DEL PROYECTO </a:t>
            </a:r>
            <a:r>
              <a:rPr lang="es" dirty="0" smtClean="0"/>
              <a:t>CONEXIONES</a:t>
            </a:r>
            <a:br>
              <a:rPr lang="es" dirty="0" smtClean="0"/>
            </a:br>
            <a:r>
              <a:rPr lang="es" dirty="0" smtClean="0"/>
              <a:t/>
            </a:r>
            <a:br>
              <a:rPr lang="es" dirty="0" smtClean="0"/>
            </a:br>
            <a:r>
              <a:rPr lang="en-US" dirty="0" err="1"/>
              <a:t>Construcción</a:t>
            </a:r>
            <a:r>
              <a:rPr lang="en-US" dirty="0"/>
              <a:t> de la </a:t>
            </a:r>
            <a:r>
              <a:rPr lang="en-US" dirty="0" err="1"/>
              <a:t>identidad</a:t>
            </a:r>
            <a:r>
              <a:rPr lang="en-US" dirty="0"/>
              <a:t>. </a:t>
            </a:r>
            <a:br>
              <a:rPr lang="en-US" dirty="0"/>
            </a:br>
            <a:endParaRPr dirty="0"/>
          </a:p>
        </p:txBody>
      </p:sp>
      <p:pic>
        <p:nvPicPr>
          <p:cNvPr id="3" name="Imagen 2"/>
          <p:cNvPicPr>
            <a:picLocks noChangeAspect="1"/>
          </p:cNvPicPr>
          <p:nvPr/>
        </p:nvPicPr>
        <p:blipFill>
          <a:blip r:embed="rId3"/>
          <a:stretch>
            <a:fillRect/>
          </a:stretch>
        </p:blipFill>
        <p:spPr>
          <a:xfrm>
            <a:off x="281882" y="267494"/>
            <a:ext cx="1329043" cy="1304657"/>
          </a:xfrm>
          <a:prstGeom prst="rect">
            <a:avLst/>
          </a:prstGeom>
        </p:spPr>
      </p:pic>
      <p:sp>
        <p:nvSpPr>
          <p:cNvPr id="2" name="Marcador de texto 1"/>
          <p:cNvSpPr>
            <a:spLocks noGrp="1"/>
          </p:cNvSpPr>
          <p:nvPr>
            <p:ph type="body" idx="1"/>
          </p:nvPr>
        </p:nvSpPr>
        <p:spPr>
          <a:xfrm>
            <a:off x="311700" y="699542"/>
            <a:ext cx="8520600" cy="3869333"/>
          </a:xfrm>
        </p:spPr>
        <p:txBody>
          <a:bodyPr/>
          <a:lstStyle/>
          <a:p>
            <a:endParaRPr lang="en-US" dirty="0"/>
          </a:p>
        </p:txBody>
      </p:sp>
    </p:spTree>
    <p:extLst>
      <p:ext uri="{BB962C8B-B14F-4D97-AF65-F5344CB8AC3E}">
        <p14:creationId xmlns:p14="http://schemas.microsoft.com/office/powerpoint/2010/main" val="2727989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3491880" y="410000"/>
            <a:ext cx="534042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JUSTIFICACIÓN</a:t>
            </a:r>
            <a:endParaRPr dirty="0"/>
          </a:p>
        </p:txBody>
      </p:sp>
      <p:sp>
        <p:nvSpPr>
          <p:cNvPr id="111" name="Google Shape;111;p17"/>
          <p:cNvSpPr txBox="1">
            <a:spLocks noGrp="1"/>
          </p:cNvSpPr>
          <p:nvPr>
            <p:ph type="body" idx="1"/>
          </p:nvPr>
        </p:nvSpPr>
        <p:spPr>
          <a:xfrm>
            <a:off x="311700" y="1563637"/>
            <a:ext cx="8520600" cy="3005237"/>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rgbClr val="000000"/>
              </a:buClr>
              <a:buSzPts val="1100"/>
              <a:buFont typeface="Arial"/>
              <a:buNone/>
            </a:pPr>
            <a:r>
              <a:rPr lang="es" dirty="0"/>
              <a:t>La entrada de nuestro país al mundo de la economía global demanda una apertura hacia otras formas de convivencia social, de educación, de creencias, de relaciones laborales,, etc. que hacen compleja la interacción entre personas de diferentes países y de diferentes culturas. con base en lo anterior, consideramos que es de máxima importancia que la escuela fomente la construcción de la identidad, como fundamento de nuestra inclusión en esta nueva dinámica mundial, pues el conocimiento de qué y quiénes somos ayuda a la formación de relaciones de más justas e igualitarias entre los seres humanos.  </a:t>
            </a:r>
            <a:endParaRPr dirty="0"/>
          </a:p>
          <a:p>
            <a:pPr marL="0" lvl="0" indent="0" algn="just" rtl="0">
              <a:spcBef>
                <a:spcPts val="1600"/>
              </a:spcBef>
              <a:spcAft>
                <a:spcPts val="1600"/>
              </a:spcAft>
              <a:buNone/>
            </a:pPr>
            <a:endParaRPr dirty="0"/>
          </a:p>
        </p:txBody>
      </p:sp>
      <p:pic>
        <p:nvPicPr>
          <p:cNvPr id="2" name="Imagen 1"/>
          <p:cNvPicPr>
            <a:picLocks noChangeAspect="1"/>
          </p:cNvPicPr>
          <p:nvPr/>
        </p:nvPicPr>
        <p:blipFill>
          <a:blip r:embed="rId3"/>
          <a:stretch>
            <a:fillRect/>
          </a:stretch>
        </p:blipFill>
        <p:spPr>
          <a:xfrm>
            <a:off x="107504" y="61571"/>
            <a:ext cx="1329043" cy="130465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dirty="0"/>
              <a:t>DESCRIPCIÓN DEL PROYECTO</a:t>
            </a:r>
            <a:endParaRPr dirty="0"/>
          </a:p>
        </p:txBody>
      </p:sp>
      <p:sp>
        <p:nvSpPr>
          <p:cNvPr id="117" name="Google Shape;117;p18"/>
          <p:cNvSpPr txBox="1">
            <a:spLocks noGrp="1"/>
          </p:cNvSpPr>
          <p:nvPr>
            <p:ph type="body" idx="1"/>
          </p:nvPr>
        </p:nvSpPr>
        <p:spPr>
          <a:xfrm>
            <a:off x="311700" y="1563637"/>
            <a:ext cx="8520600" cy="3005237"/>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 dirty="0"/>
              <a:t>Objetivo general del proyecto:</a:t>
            </a:r>
            <a:endParaRPr dirty="0"/>
          </a:p>
          <a:p>
            <a:pPr marL="0" lvl="0" indent="0" algn="l" rtl="0">
              <a:spcBef>
                <a:spcPts val="1600"/>
              </a:spcBef>
              <a:spcAft>
                <a:spcPts val="1600"/>
              </a:spcAft>
              <a:buNone/>
            </a:pPr>
            <a:r>
              <a:rPr lang="es" dirty="0"/>
              <a:t>Abordar el problema de la construcción de la identidad a partir de diversas  disciplinas (estética y filosófica) para que los alumnos comprendan que la interdisciplina es el elemento que ayuda a tener visiones de conjunto que y que ayuda a establecer relaciones estrechas que ayudan a solucionar problemas complejos que se dan en el mundo actual. </a:t>
            </a:r>
            <a:endParaRPr dirty="0"/>
          </a:p>
        </p:txBody>
      </p:sp>
      <p:pic>
        <p:nvPicPr>
          <p:cNvPr id="2" name="Imagen 1"/>
          <p:cNvPicPr>
            <a:picLocks noChangeAspect="1"/>
          </p:cNvPicPr>
          <p:nvPr/>
        </p:nvPicPr>
        <p:blipFill>
          <a:blip r:embed="rId3"/>
          <a:stretch>
            <a:fillRect/>
          </a:stretch>
        </p:blipFill>
        <p:spPr>
          <a:xfrm>
            <a:off x="179512" y="61571"/>
            <a:ext cx="1329043" cy="13046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2771800" y="224100"/>
            <a:ext cx="60605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OBJETIVO A ALCANZAR </a:t>
            </a:r>
            <a:r>
              <a:rPr lang="es" dirty="0" smtClean="0"/>
              <a:t>POR</a:t>
            </a:r>
            <a:br>
              <a:rPr lang="es" dirty="0" smtClean="0"/>
            </a:br>
            <a:r>
              <a:rPr lang="es" dirty="0"/>
              <a:t> </a:t>
            </a:r>
            <a:r>
              <a:rPr lang="es" dirty="0" smtClean="0"/>
              <a:t>      </a:t>
            </a:r>
            <a:r>
              <a:rPr lang="es" dirty="0" smtClean="0"/>
              <a:t> </a:t>
            </a:r>
            <a:r>
              <a:rPr lang="es" dirty="0"/>
              <a:t>CADA DISCIPLINA</a:t>
            </a:r>
            <a:endParaRPr dirty="0"/>
          </a:p>
        </p:txBody>
      </p:sp>
      <p:sp>
        <p:nvSpPr>
          <p:cNvPr id="123" name="Google Shape;123;p19"/>
          <p:cNvSpPr txBox="1">
            <a:spLocks noGrp="1"/>
          </p:cNvSpPr>
          <p:nvPr>
            <p:ph type="body" idx="1"/>
          </p:nvPr>
        </p:nvSpPr>
        <p:spPr>
          <a:xfrm>
            <a:off x="311700" y="1419622"/>
            <a:ext cx="8520600" cy="2751278"/>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endParaRPr lang="es" sz="1600" dirty="0" smtClean="0"/>
          </a:p>
          <a:p>
            <a:pPr marL="0" lvl="0" indent="0" algn="just" rtl="0">
              <a:spcBef>
                <a:spcPts val="0"/>
              </a:spcBef>
              <a:spcAft>
                <a:spcPts val="0"/>
              </a:spcAft>
              <a:buNone/>
            </a:pPr>
            <a:r>
              <a:rPr lang="es" sz="1600" dirty="0" smtClean="0"/>
              <a:t>Educación </a:t>
            </a:r>
            <a:r>
              <a:rPr lang="es" sz="1600" dirty="0"/>
              <a:t>estética y artística: Música: conocerá la importancia del arte y la música en su entorno a través de procedimientos lúdicos y sensoriales que le permitan desarrollar la creatividad y la identidad cultural. </a:t>
            </a:r>
            <a:endParaRPr sz="1600" dirty="0"/>
          </a:p>
          <a:p>
            <a:pPr marL="0" lvl="0" indent="0" algn="just" rtl="0">
              <a:spcBef>
                <a:spcPts val="1600"/>
              </a:spcBef>
              <a:spcAft>
                <a:spcPts val="0"/>
              </a:spcAft>
              <a:buNone/>
            </a:pPr>
            <a:r>
              <a:rPr lang="es" sz="1600" dirty="0" smtClean="0"/>
              <a:t>Lógica</a:t>
            </a:r>
            <a:r>
              <a:rPr lang="es" sz="1600" dirty="0"/>
              <a:t>: el alumno aplicará las habilidades lógicas de pensamiento crítico y dialógico en la toma de decisiones de la vida cotidiana que le permitan enfrentarse a los problemas de su entorno natural, social, cultural, político y personal. así mismo, empleará las habilidades señaladas en la elaboración de saberes referidos a los ámbitos científicos y humanísticos, a partir de la reflexión, el análisis. la identificación de argumentos -orales y escritos-  su construcción, reconstrucción y evaluación para asumir posturas frente a los diferentes problemas que plantea el mundo actual.   </a:t>
            </a:r>
            <a:endParaRPr sz="1600" dirty="0"/>
          </a:p>
          <a:p>
            <a:pPr marL="0" lvl="0" indent="0" algn="just" rtl="0">
              <a:spcBef>
                <a:spcPts val="1600"/>
              </a:spcBef>
              <a:spcAft>
                <a:spcPts val="0"/>
              </a:spcAft>
              <a:buNone/>
            </a:pPr>
            <a:endParaRPr dirty="0"/>
          </a:p>
          <a:p>
            <a:pPr marL="0" lvl="0" indent="0" algn="just" rtl="0">
              <a:spcBef>
                <a:spcPts val="1600"/>
              </a:spcBef>
              <a:spcAft>
                <a:spcPts val="1600"/>
              </a:spcAft>
              <a:buNone/>
            </a:pPr>
            <a:endParaRPr dirty="0"/>
          </a:p>
        </p:txBody>
      </p:sp>
      <p:pic>
        <p:nvPicPr>
          <p:cNvPr id="2" name="Imagen 1"/>
          <p:cNvPicPr>
            <a:picLocks noChangeAspect="1"/>
          </p:cNvPicPr>
          <p:nvPr/>
        </p:nvPicPr>
        <p:blipFill>
          <a:blip r:embed="rId3"/>
          <a:stretch>
            <a:fillRect/>
          </a:stretch>
        </p:blipFill>
        <p:spPr>
          <a:xfrm>
            <a:off x="251520" y="179571"/>
            <a:ext cx="1329043" cy="130465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dirty="0" smtClean="0"/>
              <a:t>          Actividades interdisciplinarias de inicio</a:t>
            </a:r>
            <a:endParaRPr dirty="0"/>
          </a:p>
        </p:txBody>
      </p:sp>
      <p:sp>
        <p:nvSpPr>
          <p:cNvPr id="129" name="Google Shape;129;p20"/>
          <p:cNvSpPr txBox="1">
            <a:spLocks noGrp="1"/>
          </p:cNvSpPr>
          <p:nvPr>
            <p:ph type="body" idx="1"/>
          </p:nvPr>
        </p:nvSpPr>
        <p:spPr>
          <a:xfrm>
            <a:off x="311700" y="1707653"/>
            <a:ext cx="8520600" cy="286122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Objetivo:</a:t>
            </a:r>
            <a:endParaRPr dirty="0"/>
          </a:p>
          <a:p>
            <a:pPr marL="0" lvl="0" indent="0" algn="l" rtl="0">
              <a:spcBef>
                <a:spcPts val="1600"/>
              </a:spcBef>
              <a:spcAft>
                <a:spcPts val="1600"/>
              </a:spcAft>
              <a:buNone/>
            </a:pPr>
            <a:r>
              <a:rPr lang="es" dirty="0"/>
              <a:t>Motivar la reflexión de los alumnos en el tema de la construcción de su identidad, a partir, en principio de sus gustos y aficiones musicales, y posteriormente a partir de todo lo que los distingue como seres individuales, dentro de su ámbito personal y colectivo. </a:t>
            </a:r>
            <a:endParaRPr dirty="0"/>
          </a:p>
        </p:txBody>
      </p:sp>
      <p:pic>
        <p:nvPicPr>
          <p:cNvPr id="2" name="Imagen 1"/>
          <p:cNvPicPr>
            <a:picLocks noChangeAspect="1"/>
          </p:cNvPicPr>
          <p:nvPr/>
        </p:nvPicPr>
        <p:blipFill>
          <a:blip r:embed="rId3"/>
          <a:stretch>
            <a:fillRect/>
          </a:stretch>
        </p:blipFill>
        <p:spPr>
          <a:xfrm>
            <a:off x="251520" y="195486"/>
            <a:ext cx="1329043" cy="130465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0" y="123478"/>
            <a:ext cx="9144000" cy="607800"/>
          </a:xfrm>
          <a:prstGeom prst="rect">
            <a:avLst/>
          </a:prstGeom>
        </p:spPr>
        <p:txBody>
          <a:bodyPr spcFirstLastPara="1" wrap="square" lIns="91425" tIns="91425" rIns="91425" bIns="91425" anchor="t" anchorCtr="0">
            <a:noAutofit/>
          </a:bodyPr>
          <a:lstStyle/>
          <a:p>
            <a:pPr lvl="0" algn="ctr"/>
            <a:r>
              <a:rPr lang="es" dirty="0" smtClean="0"/>
              <a:t>                      Actividades </a:t>
            </a:r>
            <a:r>
              <a:rPr lang="es" dirty="0"/>
              <a:t>interdisciplinarias de </a:t>
            </a:r>
            <a:r>
              <a:rPr lang="es" dirty="0" smtClean="0"/>
              <a:t/>
            </a:r>
            <a:br>
              <a:rPr lang="es" dirty="0" smtClean="0"/>
            </a:br>
            <a:r>
              <a:rPr lang="es" dirty="0"/>
              <a:t> </a:t>
            </a:r>
            <a:r>
              <a:rPr lang="es" dirty="0" smtClean="0"/>
              <a:t>               fase de desarrollo</a:t>
            </a:r>
            <a:endParaRPr dirty="0"/>
          </a:p>
        </p:txBody>
      </p:sp>
      <p:sp>
        <p:nvSpPr>
          <p:cNvPr id="135" name="Google Shape;135;p21"/>
          <p:cNvSpPr txBox="1">
            <a:spLocks noGrp="1"/>
          </p:cNvSpPr>
          <p:nvPr>
            <p:ph type="body" idx="1"/>
          </p:nvPr>
        </p:nvSpPr>
        <p:spPr>
          <a:xfrm>
            <a:off x="311700" y="1275606"/>
            <a:ext cx="8520600" cy="3339000"/>
          </a:xfrm>
          <a:prstGeom prst="rect">
            <a:avLst/>
          </a:prstGeom>
        </p:spPr>
        <p:txBody>
          <a:bodyPr spcFirstLastPara="1" wrap="square" lIns="91425" tIns="91425" rIns="91425" bIns="91425" anchor="t" anchorCtr="0">
            <a:noAutofit/>
          </a:bodyPr>
          <a:lstStyle/>
          <a:p>
            <a:pPr marL="457200" lvl="0" indent="-342900" algn="just" rtl="0">
              <a:spcBef>
                <a:spcPts val="0"/>
              </a:spcBef>
              <a:spcAft>
                <a:spcPts val="0"/>
              </a:spcAft>
              <a:buSzPts val="1800"/>
              <a:buAutoNum type="arabicPeriod"/>
            </a:pPr>
            <a:r>
              <a:rPr lang="es" dirty="0"/>
              <a:t>Exposición ante los alumnos de la influencia que tiene la música y las artes en la personalidad, dada por la repetición de ciertos patrones, los cuales los grupos sociales repiten dentro de ellos como parte de la reafirmación de su identidad.</a:t>
            </a:r>
            <a:endParaRPr dirty="0"/>
          </a:p>
          <a:p>
            <a:pPr marL="457200" lvl="0" indent="-342900" algn="just" rtl="0">
              <a:spcBef>
                <a:spcPts val="0"/>
              </a:spcBef>
              <a:spcAft>
                <a:spcPts val="0"/>
              </a:spcAft>
              <a:buSzPts val="1800"/>
              <a:buAutoNum type="arabicPeriod"/>
            </a:pPr>
            <a:r>
              <a:rPr lang="es" dirty="0"/>
              <a:t>Formación de equipos, a los cuales se invitó a que compartieran sus gustos y aficiones en materia musical, para encontrar semejanzas y diferencias, y cómo estas han influido en su grupo social, tanto como elementos que favorecen su integración o por el contrario, los separan de éstos.</a:t>
            </a:r>
            <a:endParaRPr dirty="0"/>
          </a:p>
          <a:p>
            <a:pPr marL="457200" lvl="0" indent="-342900" algn="just" rtl="0">
              <a:spcBef>
                <a:spcPts val="0"/>
              </a:spcBef>
              <a:spcAft>
                <a:spcPts val="0"/>
              </a:spcAft>
              <a:buSzPts val="1800"/>
              <a:buAutoNum type="arabicPeriod"/>
            </a:pPr>
            <a:r>
              <a:rPr lang="es" dirty="0"/>
              <a:t>Se llevó a cabo un cierre pidiéndoles que llegara cada equipo a una conclusión sobre el tema  </a:t>
            </a:r>
            <a:endParaRPr dirty="0"/>
          </a:p>
        </p:txBody>
      </p:sp>
      <p:pic>
        <p:nvPicPr>
          <p:cNvPr id="2" name="Imagen 1"/>
          <p:cNvPicPr>
            <a:picLocks noChangeAspect="1"/>
          </p:cNvPicPr>
          <p:nvPr/>
        </p:nvPicPr>
        <p:blipFill>
          <a:blip r:embed="rId3"/>
          <a:stretch>
            <a:fillRect/>
          </a:stretch>
        </p:blipFill>
        <p:spPr>
          <a:xfrm>
            <a:off x="179512" y="78949"/>
            <a:ext cx="1329043" cy="1304657"/>
          </a:xfrm>
          <a:prstGeom prst="rect">
            <a:avLst/>
          </a:prstGeom>
        </p:spPr>
      </p:pic>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568</Words>
  <Application>Microsoft Office PowerPoint</Application>
  <PresentationFormat>Presentación en pantalla (16:9)</PresentationFormat>
  <Paragraphs>30</Paragraphs>
  <Slides>9</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Tahoma</vt:lpstr>
      <vt:lpstr>Roboto</vt:lpstr>
      <vt:lpstr>Geometric</vt:lpstr>
      <vt:lpstr>                      Liceo Mexicano Japonés, A.C.   Preparatoria  Clave 1231</vt:lpstr>
      <vt:lpstr>Presentación de PowerPoint</vt:lpstr>
      <vt:lpstr>Presentación de PowerPoint</vt:lpstr>
      <vt:lpstr>   NOMBRE DEL PROYECTO CONEXIONES  Construcción de la identidad.  </vt:lpstr>
      <vt:lpstr>JUSTIFICACIÓN</vt:lpstr>
      <vt:lpstr>DESCRIPCIÓN DEL PROYECTO</vt:lpstr>
      <vt:lpstr>OBJETIVO A ALCANZAR POR         CADA DISCIPLINA</vt:lpstr>
      <vt:lpstr>          Actividades interdisciplinarias de inicio</vt:lpstr>
      <vt:lpstr>                      Actividades interdisciplinarias de                  fase de desarrollo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CONSTRUCCIÓN DE LA IDENTIDAD</dc:title>
  <dc:creator>MAQUINA_8</dc:creator>
  <cp:lastModifiedBy>Windows User</cp:lastModifiedBy>
  <cp:revision>7</cp:revision>
  <dcterms:modified xsi:type="dcterms:W3CDTF">2019-03-01T19:18:28Z</dcterms:modified>
</cp:coreProperties>
</file>