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 id="2147483897" r:id="rId2"/>
  </p:sldMasterIdLst>
  <p:notesMasterIdLst>
    <p:notesMasterId r:id="rId43"/>
  </p:notesMasterIdLst>
  <p:sldIdLst>
    <p:sldId id="409" r:id="rId3"/>
    <p:sldId id="410" r:id="rId4"/>
    <p:sldId id="411" r:id="rId5"/>
    <p:sldId id="412" r:id="rId6"/>
    <p:sldId id="413" r:id="rId7"/>
    <p:sldId id="414" r:id="rId8"/>
    <p:sldId id="282" r:id="rId9"/>
    <p:sldId id="283" r:id="rId10"/>
    <p:sldId id="343" r:id="rId11"/>
    <p:sldId id="405" r:id="rId12"/>
    <p:sldId id="406" r:id="rId13"/>
    <p:sldId id="334" r:id="rId14"/>
    <p:sldId id="377" r:id="rId15"/>
    <p:sldId id="350" r:id="rId16"/>
    <p:sldId id="329" r:id="rId17"/>
    <p:sldId id="330" r:id="rId18"/>
    <p:sldId id="351" r:id="rId19"/>
    <p:sldId id="331" r:id="rId20"/>
    <p:sldId id="379" r:id="rId21"/>
    <p:sldId id="380" r:id="rId22"/>
    <p:sldId id="381" r:id="rId23"/>
    <p:sldId id="382" r:id="rId24"/>
    <p:sldId id="383" r:id="rId25"/>
    <p:sldId id="384" r:id="rId26"/>
    <p:sldId id="385" r:id="rId27"/>
    <p:sldId id="387" r:id="rId28"/>
    <p:sldId id="390" r:id="rId29"/>
    <p:sldId id="391" r:id="rId30"/>
    <p:sldId id="392" r:id="rId31"/>
    <p:sldId id="393" r:id="rId32"/>
    <p:sldId id="394" r:id="rId33"/>
    <p:sldId id="395" r:id="rId34"/>
    <p:sldId id="396" r:id="rId35"/>
    <p:sldId id="397" r:id="rId36"/>
    <p:sldId id="398" r:id="rId37"/>
    <p:sldId id="399" r:id="rId38"/>
    <p:sldId id="400" r:id="rId39"/>
    <p:sldId id="401" r:id="rId40"/>
    <p:sldId id="402" r:id="rId41"/>
    <p:sldId id="403" r:id="rId4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4280" autoAdjust="0"/>
  </p:normalViewPr>
  <p:slideViewPr>
    <p:cSldViewPr snapToGrid="0">
      <p:cViewPr varScale="1">
        <p:scale>
          <a:sx n="69" d="100"/>
          <a:sy n="69" d="100"/>
        </p:scale>
        <p:origin x="-852" y="-96"/>
      </p:cViewPr>
      <p:guideLst>
        <p:guide orient="horz" pos="2160"/>
        <p:guide pos="3840"/>
      </p:guideLst>
    </p:cSldViewPr>
  </p:slideViewPr>
  <p:outlineViewPr>
    <p:cViewPr>
      <p:scale>
        <a:sx n="33" d="100"/>
        <a:sy n="33" d="100"/>
      </p:scale>
      <p:origin x="0" y="-13266"/>
    </p:cViewPr>
  </p:outlineViewPr>
  <p:notesTextViewPr>
    <p:cViewPr>
      <p:scale>
        <a:sx n="1" d="1"/>
        <a:sy n="1" d="1"/>
      </p:scale>
      <p:origin x="0" y="0"/>
    </p:cViewPr>
  </p:notesTextViewPr>
  <p:sorterViewPr>
    <p:cViewPr>
      <p:scale>
        <a:sx n="100" d="100"/>
        <a:sy n="100" d="100"/>
      </p:scale>
      <p:origin x="0" y="-164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CCC7768-348A-49A9-A988-55F317890285}" type="datetimeFigureOut">
              <a:rPr lang="es-MX"/>
              <a:pPr>
                <a:defRPr/>
              </a:pPr>
              <a:t>15/10/2019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1D77496-220A-40B5-9362-C3DACC142C6E}" type="slidenum">
              <a:rPr lang="es-MX"/>
              <a:pPr/>
              <a:t>‹#›</a:t>
            </a:fld>
            <a:endParaRPr lang="es-MX"/>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p:cNvSpPr>
            <a:spLocks noGrp="1" noRot="1" noChangeAspect="1" noChangeArrowheads="1" noTextEdit="1"/>
          </p:cNvSpPr>
          <p:nvPr>
            <p:ph type="sldImg"/>
          </p:nvPr>
        </p:nvSpPr>
        <p:spPr bwMode="auto">
          <a:noFill/>
          <a:ln>
            <a:solidFill>
              <a:srgbClr val="000000"/>
            </a:solidFill>
            <a:miter lim="800000"/>
            <a:headEnd/>
            <a:tailEnd/>
          </a:ln>
        </p:spPr>
      </p:sp>
      <p:sp>
        <p:nvSpPr>
          <p:cNvPr id="24579" name="Marcador de notas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24580" name="Marcador de número de diapositiva 3"/>
          <p:cNvSpPr>
            <a:spLocks noGrp="1" noChangeArrowheads="1"/>
          </p:cNvSpPr>
          <p:nvPr>
            <p:ph type="sldNum" sz="quarter" idx="5"/>
          </p:nvPr>
        </p:nvSpPr>
        <p:spPr bwMode="auto">
          <a:noFill/>
          <a:ln>
            <a:miter lim="800000"/>
            <a:headEnd/>
            <a:tailEnd/>
          </a:ln>
        </p:spPr>
        <p:txBody>
          <a:bodyPr/>
          <a:lstStyle/>
          <a:p>
            <a:fld id="{B178F430-00C2-41CD-9DFC-EF2B4A37C243}" type="slidenum">
              <a:rPr lang="es-MX"/>
              <a:pPr/>
              <a:t>8</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lvl1pPr>
          </a:lstStyle>
          <a:p>
            <a:pPr>
              <a:defRPr/>
            </a:pPr>
            <a:fld id="{C5A85D55-97BC-4FCE-AA70-43E8473E0EB5}" type="datetimeFigureOut">
              <a:rPr lang="es-MX"/>
              <a:pPr>
                <a:defRPr/>
              </a:pPr>
              <a:t>15/10/2019</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fld id="{9C72A80E-590C-48CE-B724-00C4F24731E1}" type="slidenum">
              <a:rPr lang="es-MX"/>
              <a:pPr/>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061DF20E-4C0F-4C7A-A194-FCE6FAAD29E3}" type="datetimeFigureOut">
              <a:rPr lang="es-MX"/>
              <a:pPr>
                <a:defRPr/>
              </a:pPr>
              <a:t>15/10/2019</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fld id="{8FB6AF66-6E23-4D66-BB04-B85E349AFFB9}" type="slidenum">
              <a:rPr lang="es-MX"/>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pPr>
              <a:defRPr/>
            </a:pPr>
            <a:fld id="{F8ECFD8C-937B-4D31-96FA-DF2331BB2A83}" type="datetimeFigureOut">
              <a:rPr lang="es-MX"/>
              <a:pPr>
                <a:defRPr/>
              </a:pPr>
              <a:t>15/10/2019</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fld id="{539AAB45-89CF-4173-819B-2576769C0EE4}" type="slidenum">
              <a:rPr lang="es-MX"/>
              <a:pPr/>
              <a:t>‹#›</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endParaRPr lang="es-MX"/>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5" name="Date Placeholder 3">
            <a:extLst>
              <a:ext uri="{FF2B5EF4-FFF2-40B4-BE49-F238E27FC236}">
                <a16:creationId xmlns:a16="http://schemas.microsoft.com/office/drawing/2014/main" xmlns="" id="{888227F0-A54B-4AE2-8D7E-9973563240C5}"/>
              </a:ext>
            </a:extLst>
          </p:cNvPr>
          <p:cNvSpPr>
            <a:spLocks noGrp="1"/>
          </p:cNvSpPr>
          <p:nvPr>
            <p:ph type="dt" sz="half" idx="10"/>
          </p:nvPr>
        </p:nvSpPr>
        <p:spPr/>
        <p:txBody>
          <a:bodyPr/>
          <a:lstStyle>
            <a:lvl1pPr>
              <a:defRPr/>
            </a:lvl1pPr>
          </a:lstStyle>
          <a:p>
            <a:pPr>
              <a:defRPr/>
            </a:pPr>
            <a:fld id="{9FD112CB-C82A-4783-8263-B5DE0F5FDDA4}" type="datetimeFigureOut">
              <a:rPr lang="es-MX"/>
              <a:pPr>
                <a:defRPr/>
              </a:pPr>
              <a:t>15/10/2019</a:t>
            </a:fld>
            <a:endParaRPr lang="es-MX"/>
          </a:p>
        </p:txBody>
      </p:sp>
      <p:sp>
        <p:nvSpPr>
          <p:cNvPr id="6" name="Footer Placeholder 4">
            <a:extLst>
              <a:ext uri="{FF2B5EF4-FFF2-40B4-BE49-F238E27FC236}">
                <a16:creationId xmlns:a16="http://schemas.microsoft.com/office/drawing/2014/main" xmlns="" id="{33AAF791-9BE4-4536-BF84-47CBE057F921}"/>
              </a:ext>
            </a:extLst>
          </p:cNvPr>
          <p:cNvSpPr>
            <a:spLocks noGrp="1"/>
          </p:cNvSpPr>
          <p:nvPr>
            <p:ph type="ftr" sz="quarter" idx="11"/>
          </p:nvPr>
        </p:nvSpPr>
        <p:spPr/>
        <p:txBody>
          <a:bodyPr/>
          <a:lstStyle>
            <a:lvl1pPr>
              <a:defRPr/>
            </a:lvl1pPr>
          </a:lstStyle>
          <a:p>
            <a:pPr>
              <a:defRPr/>
            </a:pPr>
            <a:endParaRPr lang="es-MX"/>
          </a:p>
        </p:txBody>
      </p:sp>
      <p:sp>
        <p:nvSpPr>
          <p:cNvPr id="7" name="Slide Number Placeholder 5">
            <a:extLst>
              <a:ext uri="{FF2B5EF4-FFF2-40B4-BE49-F238E27FC236}">
                <a16:creationId xmlns:a16="http://schemas.microsoft.com/office/drawing/2014/main" xmlns="" id="{71F517A9-08D6-486B-BDFB-8C67A943A716}"/>
              </a:ext>
            </a:extLst>
          </p:cNvPr>
          <p:cNvSpPr>
            <a:spLocks noGrp="1"/>
          </p:cNvSpPr>
          <p:nvPr>
            <p:ph type="sldNum" sz="quarter" idx="12"/>
          </p:nvPr>
        </p:nvSpPr>
        <p:spPr>
          <a:xfrm>
            <a:off x="531813" y="4529138"/>
            <a:ext cx="779462" cy="365125"/>
          </a:xfrm>
        </p:spPr>
        <p:txBody>
          <a:bodyPr/>
          <a:lstStyle>
            <a:lvl1pPr>
              <a:defRPr/>
            </a:lvl1pPr>
          </a:lstStyle>
          <a:p>
            <a:fld id="{9EF967BF-B90E-4FBA-B759-0082FC78E41F}" type="slidenum">
              <a:rPr lang="es-MX"/>
              <a:pPr/>
              <a:t>‹#›</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es-MX"/>
          </a:p>
        </p:txBody>
      </p:sp>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xmlns="" id="{D4408DFD-1ED0-455D-A7D9-3F0B051D464C}"/>
              </a:ext>
            </a:extLst>
          </p:cNvPr>
          <p:cNvSpPr>
            <a:spLocks noGrp="1"/>
          </p:cNvSpPr>
          <p:nvPr>
            <p:ph type="dt" sz="half" idx="10"/>
          </p:nvPr>
        </p:nvSpPr>
        <p:spPr/>
        <p:txBody>
          <a:bodyPr/>
          <a:lstStyle>
            <a:lvl1pPr>
              <a:defRPr/>
            </a:lvl1pPr>
          </a:lstStyle>
          <a:p>
            <a:pPr>
              <a:defRPr/>
            </a:pPr>
            <a:fld id="{B3FB5422-FA59-4936-92DB-F5EF913506B5}" type="datetimeFigureOut">
              <a:rPr lang="es-MX"/>
              <a:pPr>
                <a:defRPr/>
              </a:pPr>
              <a:t>15/10/2019</a:t>
            </a:fld>
            <a:endParaRPr lang="es-MX"/>
          </a:p>
        </p:txBody>
      </p:sp>
      <p:sp>
        <p:nvSpPr>
          <p:cNvPr id="6" name="Footer Placeholder 4">
            <a:extLst>
              <a:ext uri="{FF2B5EF4-FFF2-40B4-BE49-F238E27FC236}">
                <a16:creationId xmlns:a16="http://schemas.microsoft.com/office/drawing/2014/main" xmlns="" id="{5DD957E0-2F87-43A7-992D-F0DF524ABF85}"/>
              </a:ext>
            </a:extLst>
          </p:cNvPr>
          <p:cNvSpPr>
            <a:spLocks noGrp="1"/>
          </p:cNvSpPr>
          <p:nvPr>
            <p:ph type="ftr" sz="quarter" idx="11"/>
          </p:nvPr>
        </p:nvSpPr>
        <p:spPr/>
        <p:txBody>
          <a:bodyPr/>
          <a:lstStyle>
            <a:lvl1pPr>
              <a:defRPr/>
            </a:lvl1pPr>
          </a:lstStyle>
          <a:p>
            <a:pPr>
              <a:defRPr/>
            </a:pPr>
            <a:endParaRPr lang="es-MX"/>
          </a:p>
        </p:txBody>
      </p:sp>
      <p:sp>
        <p:nvSpPr>
          <p:cNvPr id="7" name="Slide Number Placeholder 5">
            <a:extLst>
              <a:ext uri="{FF2B5EF4-FFF2-40B4-BE49-F238E27FC236}">
                <a16:creationId xmlns:a16="http://schemas.microsoft.com/office/drawing/2014/main" xmlns="" id="{58359290-C52D-4218-849E-EA34AB3D0B8E}"/>
              </a:ext>
            </a:extLst>
          </p:cNvPr>
          <p:cNvSpPr>
            <a:spLocks noGrp="1"/>
          </p:cNvSpPr>
          <p:nvPr>
            <p:ph type="sldNum" sz="quarter" idx="12"/>
          </p:nvPr>
        </p:nvSpPr>
        <p:spPr/>
        <p:txBody>
          <a:bodyPr/>
          <a:lstStyle>
            <a:lvl1pPr>
              <a:defRPr/>
            </a:lvl1pPr>
          </a:lstStyle>
          <a:p>
            <a:fld id="{CD0E1279-F1FE-4D1A-9F8B-D7B721E4734B}" type="slidenum">
              <a:rPr lang="es-MX"/>
              <a:pPr/>
              <a:t>‹#›</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es-MX"/>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5" name="Date Placeholder 3">
            <a:extLst>
              <a:ext uri="{FF2B5EF4-FFF2-40B4-BE49-F238E27FC236}">
                <a16:creationId xmlns:a16="http://schemas.microsoft.com/office/drawing/2014/main" xmlns="" id="{A958196A-6EF6-4F15-B1CA-C565DA23A9A2}"/>
              </a:ext>
            </a:extLst>
          </p:cNvPr>
          <p:cNvSpPr>
            <a:spLocks noGrp="1"/>
          </p:cNvSpPr>
          <p:nvPr>
            <p:ph type="dt" sz="half" idx="10"/>
          </p:nvPr>
        </p:nvSpPr>
        <p:spPr/>
        <p:txBody>
          <a:bodyPr/>
          <a:lstStyle>
            <a:lvl1pPr>
              <a:defRPr/>
            </a:lvl1pPr>
          </a:lstStyle>
          <a:p>
            <a:pPr>
              <a:defRPr/>
            </a:pPr>
            <a:fld id="{F8F63278-DF2C-4946-87ED-CE90FD15A465}" type="datetimeFigureOut">
              <a:rPr lang="es-MX"/>
              <a:pPr>
                <a:defRPr/>
              </a:pPr>
              <a:t>15/10/2019</a:t>
            </a:fld>
            <a:endParaRPr lang="es-MX"/>
          </a:p>
        </p:txBody>
      </p:sp>
      <p:sp>
        <p:nvSpPr>
          <p:cNvPr id="6" name="Footer Placeholder 4">
            <a:extLst>
              <a:ext uri="{FF2B5EF4-FFF2-40B4-BE49-F238E27FC236}">
                <a16:creationId xmlns:a16="http://schemas.microsoft.com/office/drawing/2014/main" xmlns="" id="{7B48B055-12B3-455E-A3E9-BDF04BC7F9A3}"/>
              </a:ext>
            </a:extLst>
          </p:cNvPr>
          <p:cNvSpPr>
            <a:spLocks noGrp="1"/>
          </p:cNvSpPr>
          <p:nvPr>
            <p:ph type="ftr" sz="quarter" idx="11"/>
          </p:nvPr>
        </p:nvSpPr>
        <p:spPr/>
        <p:txBody>
          <a:bodyPr/>
          <a:lstStyle>
            <a:lvl1pPr>
              <a:defRPr/>
            </a:lvl1pPr>
          </a:lstStyle>
          <a:p>
            <a:pPr>
              <a:defRPr/>
            </a:pPr>
            <a:endParaRPr lang="es-MX"/>
          </a:p>
        </p:txBody>
      </p:sp>
      <p:sp>
        <p:nvSpPr>
          <p:cNvPr id="7" name="Slide Number Placeholder 5">
            <a:extLst>
              <a:ext uri="{FF2B5EF4-FFF2-40B4-BE49-F238E27FC236}">
                <a16:creationId xmlns:a16="http://schemas.microsoft.com/office/drawing/2014/main" xmlns="" id="{B0CC1861-D8F0-4F0D-B870-F4DB5A86816F}"/>
              </a:ext>
            </a:extLst>
          </p:cNvPr>
          <p:cNvSpPr>
            <a:spLocks noGrp="1"/>
          </p:cNvSpPr>
          <p:nvPr>
            <p:ph type="sldNum" sz="quarter" idx="12"/>
          </p:nvPr>
        </p:nvSpPr>
        <p:spPr>
          <a:xfrm>
            <a:off x="531813" y="3244850"/>
            <a:ext cx="779462" cy="365125"/>
          </a:xfrm>
        </p:spPr>
        <p:txBody>
          <a:bodyPr/>
          <a:lstStyle>
            <a:lvl1pPr>
              <a:defRPr/>
            </a:lvl1pPr>
          </a:lstStyle>
          <a:p>
            <a:fld id="{54F1FEA6-BFFF-4AF7-A792-A10B65377F67}" type="slidenum">
              <a:rPr lang="es-MX"/>
              <a:pPr/>
              <a:t>‹#›</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es-MX"/>
          </a:p>
        </p:txBody>
      </p:sp>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Date Placeholder 4">
            <a:extLst>
              <a:ext uri="{FF2B5EF4-FFF2-40B4-BE49-F238E27FC236}">
                <a16:creationId xmlns:a16="http://schemas.microsoft.com/office/drawing/2014/main" xmlns="" id="{A216F1CF-FC3A-4214-A75C-424EA87B0CA7}"/>
              </a:ext>
            </a:extLst>
          </p:cNvPr>
          <p:cNvSpPr>
            <a:spLocks noGrp="1"/>
          </p:cNvSpPr>
          <p:nvPr>
            <p:ph type="dt" sz="half" idx="10"/>
          </p:nvPr>
        </p:nvSpPr>
        <p:spPr/>
        <p:txBody>
          <a:bodyPr/>
          <a:lstStyle>
            <a:lvl1pPr>
              <a:defRPr/>
            </a:lvl1pPr>
          </a:lstStyle>
          <a:p>
            <a:pPr>
              <a:defRPr/>
            </a:pPr>
            <a:fld id="{83465F88-7713-4732-BAE0-A7A921C138E6}" type="datetimeFigureOut">
              <a:rPr lang="es-MX"/>
              <a:pPr>
                <a:defRPr/>
              </a:pPr>
              <a:t>15/10/2019</a:t>
            </a:fld>
            <a:endParaRPr lang="es-MX"/>
          </a:p>
        </p:txBody>
      </p:sp>
      <p:sp>
        <p:nvSpPr>
          <p:cNvPr id="7" name="Footer Placeholder 5">
            <a:extLst>
              <a:ext uri="{FF2B5EF4-FFF2-40B4-BE49-F238E27FC236}">
                <a16:creationId xmlns:a16="http://schemas.microsoft.com/office/drawing/2014/main" xmlns="" id="{05C871C3-BCB6-4C46-9AB7-76A08ABE0B7B}"/>
              </a:ext>
            </a:extLst>
          </p:cNvPr>
          <p:cNvSpPr>
            <a:spLocks noGrp="1"/>
          </p:cNvSpPr>
          <p:nvPr>
            <p:ph type="ftr" sz="quarter" idx="11"/>
          </p:nvPr>
        </p:nvSpPr>
        <p:spPr/>
        <p:txBody>
          <a:bodyPr/>
          <a:lstStyle>
            <a:lvl1pPr>
              <a:defRPr/>
            </a:lvl1pPr>
          </a:lstStyle>
          <a:p>
            <a:pPr>
              <a:defRPr/>
            </a:pPr>
            <a:endParaRPr lang="es-MX"/>
          </a:p>
        </p:txBody>
      </p:sp>
      <p:sp>
        <p:nvSpPr>
          <p:cNvPr id="9" name="Slide Number Placeholder 5">
            <a:extLst>
              <a:ext uri="{FF2B5EF4-FFF2-40B4-BE49-F238E27FC236}">
                <a16:creationId xmlns:a16="http://schemas.microsoft.com/office/drawing/2014/main" xmlns="" id="{A239C08D-A62F-4D01-94DF-31B12267970B}"/>
              </a:ext>
            </a:extLst>
          </p:cNvPr>
          <p:cNvSpPr>
            <a:spLocks noGrp="1"/>
          </p:cNvSpPr>
          <p:nvPr>
            <p:ph type="sldNum" sz="quarter" idx="12"/>
          </p:nvPr>
        </p:nvSpPr>
        <p:spPr/>
        <p:txBody>
          <a:bodyPr/>
          <a:lstStyle>
            <a:lvl1pPr>
              <a:defRPr/>
            </a:lvl1pPr>
          </a:lstStyle>
          <a:p>
            <a:fld id="{0C1BCB69-CD48-435D-A352-2DAD1F7A66C0}" type="slidenum">
              <a:rPr lang="es-MX"/>
              <a:pPr/>
              <a:t>‹#›</a:t>
            </a:fld>
            <a:endParaRPr lang="es-MX"/>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es-MX"/>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6">
            <a:extLst>
              <a:ext uri="{FF2B5EF4-FFF2-40B4-BE49-F238E27FC236}">
                <a16:creationId xmlns:a16="http://schemas.microsoft.com/office/drawing/2014/main" xmlns="" id="{FD477C77-8FFB-4E51-98F3-D2DF71ABD271}"/>
              </a:ext>
            </a:extLst>
          </p:cNvPr>
          <p:cNvSpPr>
            <a:spLocks noGrp="1"/>
          </p:cNvSpPr>
          <p:nvPr>
            <p:ph type="dt" sz="half" idx="10"/>
          </p:nvPr>
        </p:nvSpPr>
        <p:spPr/>
        <p:txBody>
          <a:bodyPr/>
          <a:lstStyle>
            <a:lvl1pPr>
              <a:defRPr/>
            </a:lvl1pPr>
          </a:lstStyle>
          <a:p>
            <a:pPr>
              <a:defRPr/>
            </a:pPr>
            <a:fld id="{F32FC86F-36E2-4DC9-9529-FAD180BEA20E}" type="datetimeFigureOut">
              <a:rPr lang="es-MX"/>
              <a:pPr>
                <a:defRPr/>
              </a:pPr>
              <a:t>15/10/2019</a:t>
            </a:fld>
            <a:endParaRPr lang="es-MX"/>
          </a:p>
        </p:txBody>
      </p:sp>
      <p:sp>
        <p:nvSpPr>
          <p:cNvPr id="9" name="Footer Placeholder 7">
            <a:extLst>
              <a:ext uri="{FF2B5EF4-FFF2-40B4-BE49-F238E27FC236}">
                <a16:creationId xmlns:a16="http://schemas.microsoft.com/office/drawing/2014/main" xmlns="" id="{74CE6196-5FCA-4EEF-89F9-3CFF4B4E0A05}"/>
              </a:ext>
            </a:extLst>
          </p:cNvPr>
          <p:cNvSpPr>
            <a:spLocks noGrp="1"/>
          </p:cNvSpPr>
          <p:nvPr>
            <p:ph type="ftr" sz="quarter" idx="11"/>
          </p:nvPr>
        </p:nvSpPr>
        <p:spPr/>
        <p:txBody>
          <a:bodyPr/>
          <a:lstStyle>
            <a:lvl1pPr>
              <a:defRPr/>
            </a:lvl1pPr>
          </a:lstStyle>
          <a:p>
            <a:pPr>
              <a:defRPr/>
            </a:pPr>
            <a:endParaRPr lang="es-MX"/>
          </a:p>
        </p:txBody>
      </p:sp>
      <p:sp>
        <p:nvSpPr>
          <p:cNvPr id="11" name="Slide Number Placeholder 5">
            <a:extLst>
              <a:ext uri="{FF2B5EF4-FFF2-40B4-BE49-F238E27FC236}">
                <a16:creationId xmlns:a16="http://schemas.microsoft.com/office/drawing/2014/main" xmlns="" id="{130C7081-CA15-476F-A4C8-55C64CC6DE39}"/>
              </a:ext>
            </a:extLst>
          </p:cNvPr>
          <p:cNvSpPr>
            <a:spLocks noGrp="1"/>
          </p:cNvSpPr>
          <p:nvPr>
            <p:ph type="sldNum" sz="quarter" idx="12"/>
          </p:nvPr>
        </p:nvSpPr>
        <p:spPr/>
        <p:txBody>
          <a:bodyPr/>
          <a:lstStyle>
            <a:lvl1pPr>
              <a:defRPr/>
            </a:lvl1pPr>
          </a:lstStyle>
          <a:p>
            <a:fld id="{01AAED40-ED30-4E12-91B2-DF4AE416DF58}" type="slidenum">
              <a:rPr lang="es-MX"/>
              <a:pPr/>
              <a:t>‹#›</a:t>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es-MX"/>
          </a:p>
        </p:txBody>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4" name="Date Placeholder 2">
            <a:extLst>
              <a:ext uri="{FF2B5EF4-FFF2-40B4-BE49-F238E27FC236}">
                <a16:creationId xmlns:a16="http://schemas.microsoft.com/office/drawing/2014/main" xmlns="" id="{0728E349-CE08-44E1-86BF-46420C0E54CC}"/>
              </a:ext>
            </a:extLst>
          </p:cNvPr>
          <p:cNvSpPr>
            <a:spLocks noGrp="1"/>
          </p:cNvSpPr>
          <p:nvPr>
            <p:ph type="dt" sz="half" idx="10"/>
          </p:nvPr>
        </p:nvSpPr>
        <p:spPr/>
        <p:txBody>
          <a:bodyPr/>
          <a:lstStyle>
            <a:lvl1pPr>
              <a:defRPr/>
            </a:lvl1pPr>
          </a:lstStyle>
          <a:p>
            <a:pPr>
              <a:defRPr/>
            </a:pPr>
            <a:fld id="{C7A13DAB-E0F4-43C6-8FE3-675439F2F74B}" type="datetimeFigureOut">
              <a:rPr lang="es-MX"/>
              <a:pPr>
                <a:defRPr/>
              </a:pPr>
              <a:t>15/10/2019</a:t>
            </a:fld>
            <a:endParaRPr lang="es-MX"/>
          </a:p>
        </p:txBody>
      </p:sp>
      <p:sp>
        <p:nvSpPr>
          <p:cNvPr id="5" name="Footer Placeholder 3">
            <a:extLst>
              <a:ext uri="{FF2B5EF4-FFF2-40B4-BE49-F238E27FC236}">
                <a16:creationId xmlns:a16="http://schemas.microsoft.com/office/drawing/2014/main" xmlns="" id="{B701C972-4F7B-47FB-84F6-5300760C4F21}"/>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4">
            <a:extLst>
              <a:ext uri="{FF2B5EF4-FFF2-40B4-BE49-F238E27FC236}">
                <a16:creationId xmlns:a16="http://schemas.microsoft.com/office/drawing/2014/main" xmlns="" id="{CEDB8B06-5739-4806-92E7-D8811AE63A22}"/>
              </a:ext>
            </a:extLst>
          </p:cNvPr>
          <p:cNvSpPr>
            <a:spLocks noGrp="1"/>
          </p:cNvSpPr>
          <p:nvPr>
            <p:ph type="sldNum" sz="quarter" idx="12"/>
          </p:nvPr>
        </p:nvSpPr>
        <p:spPr/>
        <p:txBody>
          <a:bodyPr/>
          <a:lstStyle>
            <a:lvl1pPr>
              <a:defRPr/>
            </a:lvl1pPr>
          </a:lstStyle>
          <a:p>
            <a:fld id="{6A2FA7E4-6B0C-4C08-B3BB-F055666E1B69}" type="slidenum">
              <a:rPr lang="es-MX"/>
              <a:pPr/>
              <a:t>‹#›</a:t>
            </a:fld>
            <a:endParaRPr lang="es-MX"/>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es-MX"/>
          </a:p>
        </p:txBody>
      </p:sp>
      <p:sp>
        <p:nvSpPr>
          <p:cNvPr id="3" name="Date Placeholder 1">
            <a:extLst>
              <a:ext uri="{FF2B5EF4-FFF2-40B4-BE49-F238E27FC236}">
                <a16:creationId xmlns:a16="http://schemas.microsoft.com/office/drawing/2014/main" xmlns="" id="{62C30E09-E646-4B9A-AA11-8CF9F1B1DAB6}"/>
              </a:ext>
            </a:extLst>
          </p:cNvPr>
          <p:cNvSpPr>
            <a:spLocks noGrp="1"/>
          </p:cNvSpPr>
          <p:nvPr>
            <p:ph type="dt" sz="half" idx="10"/>
          </p:nvPr>
        </p:nvSpPr>
        <p:spPr/>
        <p:txBody>
          <a:bodyPr/>
          <a:lstStyle>
            <a:lvl1pPr>
              <a:defRPr/>
            </a:lvl1pPr>
          </a:lstStyle>
          <a:p>
            <a:pPr>
              <a:defRPr/>
            </a:pPr>
            <a:fld id="{53DB6B86-BBFD-4984-A047-8CE95E6EB936}" type="datetimeFigureOut">
              <a:rPr lang="es-MX"/>
              <a:pPr>
                <a:defRPr/>
              </a:pPr>
              <a:t>15/10/2019</a:t>
            </a:fld>
            <a:endParaRPr lang="es-MX"/>
          </a:p>
        </p:txBody>
      </p:sp>
      <p:sp>
        <p:nvSpPr>
          <p:cNvPr id="4" name="Footer Placeholder 2">
            <a:extLst>
              <a:ext uri="{FF2B5EF4-FFF2-40B4-BE49-F238E27FC236}">
                <a16:creationId xmlns:a16="http://schemas.microsoft.com/office/drawing/2014/main" xmlns="" id="{93586414-3832-493C-8F38-2D6F1D82BFE5}"/>
              </a:ext>
            </a:extLst>
          </p:cNvPr>
          <p:cNvSpPr>
            <a:spLocks noGrp="1"/>
          </p:cNvSpPr>
          <p:nvPr>
            <p:ph type="ftr" sz="quarter" idx="11"/>
          </p:nvPr>
        </p:nvSpPr>
        <p:spPr/>
        <p:txBody>
          <a:bodyPr/>
          <a:lstStyle>
            <a:lvl1pPr>
              <a:defRPr/>
            </a:lvl1pPr>
          </a:lstStyle>
          <a:p>
            <a:pPr>
              <a:defRPr/>
            </a:pPr>
            <a:endParaRPr lang="es-MX"/>
          </a:p>
        </p:txBody>
      </p:sp>
      <p:sp>
        <p:nvSpPr>
          <p:cNvPr id="5" name="Slide Number Placeholder 3">
            <a:extLst>
              <a:ext uri="{FF2B5EF4-FFF2-40B4-BE49-F238E27FC236}">
                <a16:creationId xmlns:a16="http://schemas.microsoft.com/office/drawing/2014/main" xmlns="" id="{725F62E0-09A9-48A3-83C6-571F1D530590}"/>
              </a:ext>
            </a:extLst>
          </p:cNvPr>
          <p:cNvSpPr>
            <a:spLocks noGrp="1"/>
          </p:cNvSpPr>
          <p:nvPr>
            <p:ph type="sldNum" sz="quarter" idx="12"/>
          </p:nvPr>
        </p:nvSpPr>
        <p:spPr/>
        <p:txBody>
          <a:bodyPr/>
          <a:lstStyle>
            <a:lvl1pPr>
              <a:defRPr/>
            </a:lvl1pPr>
          </a:lstStyle>
          <a:p>
            <a:fld id="{8E87BEF7-381F-4A7E-8A10-8A7AA9F5ACE4}" type="slidenum">
              <a:rPr lang="es-MX"/>
              <a:pPr/>
              <a:t>‹#›</a:t>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es-MX"/>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6" name="Date Placeholder 4">
            <a:extLst>
              <a:ext uri="{FF2B5EF4-FFF2-40B4-BE49-F238E27FC236}">
                <a16:creationId xmlns:a16="http://schemas.microsoft.com/office/drawing/2014/main" xmlns="" id="{93A8C555-3A3D-4396-85BF-7D9DA2AE17CA}"/>
              </a:ext>
            </a:extLst>
          </p:cNvPr>
          <p:cNvSpPr>
            <a:spLocks noGrp="1"/>
          </p:cNvSpPr>
          <p:nvPr>
            <p:ph type="dt" sz="half" idx="10"/>
          </p:nvPr>
        </p:nvSpPr>
        <p:spPr/>
        <p:txBody>
          <a:bodyPr/>
          <a:lstStyle>
            <a:lvl1pPr>
              <a:defRPr/>
            </a:lvl1pPr>
          </a:lstStyle>
          <a:p>
            <a:pPr>
              <a:defRPr/>
            </a:pPr>
            <a:fld id="{E33661B6-2629-4B6E-8D3F-2C5A7E3333FF}" type="datetimeFigureOut">
              <a:rPr lang="es-MX"/>
              <a:pPr>
                <a:defRPr/>
              </a:pPr>
              <a:t>15/10/2019</a:t>
            </a:fld>
            <a:endParaRPr lang="es-MX"/>
          </a:p>
        </p:txBody>
      </p:sp>
      <p:sp>
        <p:nvSpPr>
          <p:cNvPr id="7" name="Footer Placeholder 5">
            <a:extLst>
              <a:ext uri="{FF2B5EF4-FFF2-40B4-BE49-F238E27FC236}">
                <a16:creationId xmlns:a16="http://schemas.microsoft.com/office/drawing/2014/main" xmlns="" id="{ACFF6FA2-DBCB-42C4-B1FF-FBF3CF3A0C96}"/>
              </a:ext>
            </a:extLst>
          </p:cNvPr>
          <p:cNvSpPr>
            <a:spLocks noGrp="1"/>
          </p:cNvSpPr>
          <p:nvPr>
            <p:ph type="ftr" sz="quarter" idx="11"/>
          </p:nvPr>
        </p:nvSpPr>
        <p:spPr/>
        <p:txBody>
          <a:bodyPr/>
          <a:lstStyle>
            <a:lvl1pPr>
              <a:defRPr/>
            </a:lvl1pPr>
          </a:lstStyle>
          <a:p>
            <a:pPr>
              <a:defRPr/>
            </a:pPr>
            <a:endParaRPr lang="es-MX"/>
          </a:p>
        </p:txBody>
      </p:sp>
      <p:sp>
        <p:nvSpPr>
          <p:cNvPr id="8" name="Slide Number Placeholder 6">
            <a:extLst>
              <a:ext uri="{FF2B5EF4-FFF2-40B4-BE49-F238E27FC236}">
                <a16:creationId xmlns:a16="http://schemas.microsoft.com/office/drawing/2014/main" xmlns="" id="{5D237644-CEA2-459C-A3BC-A60325B6CB53}"/>
              </a:ext>
            </a:extLst>
          </p:cNvPr>
          <p:cNvSpPr>
            <a:spLocks noGrp="1"/>
          </p:cNvSpPr>
          <p:nvPr>
            <p:ph type="sldNum" sz="quarter" idx="12"/>
          </p:nvPr>
        </p:nvSpPr>
        <p:spPr/>
        <p:txBody>
          <a:bodyPr/>
          <a:lstStyle>
            <a:lvl1pPr>
              <a:defRPr/>
            </a:lvl1pPr>
          </a:lstStyle>
          <a:p>
            <a:fld id="{0C7F65EE-FE66-4EC8-8D2F-F84DFD2B6910}" type="slidenum">
              <a:rPr lang="es-MX"/>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7E004D1C-48B9-4D34-9D0B-AB2C1C894217}" type="datetimeFigureOut">
              <a:rPr lang="es-MX"/>
              <a:pPr>
                <a:defRPr/>
              </a:pPr>
              <a:t>15/10/2019</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fld id="{28D9410A-33CF-4B67-936D-24D8162CA642}" type="slidenum">
              <a:rPr lang="es-MX"/>
              <a:pPr/>
              <a:t>‹#›</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es-MX"/>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6" name="Date Placeholder 4">
            <a:extLst>
              <a:ext uri="{FF2B5EF4-FFF2-40B4-BE49-F238E27FC236}">
                <a16:creationId xmlns:a16="http://schemas.microsoft.com/office/drawing/2014/main" xmlns="" id="{F83A0EB8-204A-4A0D-942D-6736B9775BF7}"/>
              </a:ext>
            </a:extLst>
          </p:cNvPr>
          <p:cNvSpPr>
            <a:spLocks noGrp="1"/>
          </p:cNvSpPr>
          <p:nvPr>
            <p:ph type="dt" sz="half" idx="10"/>
          </p:nvPr>
        </p:nvSpPr>
        <p:spPr/>
        <p:txBody>
          <a:bodyPr/>
          <a:lstStyle>
            <a:lvl1pPr>
              <a:defRPr/>
            </a:lvl1pPr>
          </a:lstStyle>
          <a:p>
            <a:pPr>
              <a:defRPr/>
            </a:pPr>
            <a:fld id="{BDE4D775-5F59-4246-BF15-D7E00C8F7324}" type="datetimeFigureOut">
              <a:rPr lang="es-MX"/>
              <a:pPr>
                <a:defRPr/>
              </a:pPr>
              <a:t>15/10/2019</a:t>
            </a:fld>
            <a:endParaRPr lang="es-MX"/>
          </a:p>
        </p:txBody>
      </p:sp>
      <p:sp>
        <p:nvSpPr>
          <p:cNvPr id="7" name="Footer Placeholder 5">
            <a:extLst>
              <a:ext uri="{FF2B5EF4-FFF2-40B4-BE49-F238E27FC236}">
                <a16:creationId xmlns:a16="http://schemas.microsoft.com/office/drawing/2014/main" xmlns="" id="{3841EFDC-BB5A-4C44-9AE3-1B474162C415}"/>
              </a:ext>
            </a:extLst>
          </p:cNvPr>
          <p:cNvSpPr>
            <a:spLocks noGrp="1"/>
          </p:cNvSpPr>
          <p:nvPr>
            <p:ph type="ftr" sz="quarter" idx="11"/>
          </p:nvPr>
        </p:nvSpPr>
        <p:spPr/>
        <p:txBody>
          <a:bodyPr/>
          <a:lstStyle>
            <a:lvl1pPr>
              <a:defRPr/>
            </a:lvl1pPr>
          </a:lstStyle>
          <a:p>
            <a:pPr>
              <a:defRPr/>
            </a:pPr>
            <a:endParaRPr lang="es-MX"/>
          </a:p>
        </p:txBody>
      </p:sp>
      <p:sp>
        <p:nvSpPr>
          <p:cNvPr id="8" name="Slide Number Placeholder 6">
            <a:extLst>
              <a:ext uri="{FF2B5EF4-FFF2-40B4-BE49-F238E27FC236}">
                <a16:creationId xmlns:a16="http://schemas.microsoft.com/office/drawing/2014/main" xmlns="" id="{5F405BE2-68D3-49C6-89CB-229C2F1E5BF9}"/>
              </a:ext>
            </a:extLst>
          </p:cNvPr>
          <p:cNvSpPr>
            <a:spLocks noGrp="1"/>
          </p:cNvSpPr>
          <p:nvPr>
            <p:ph type="sldNum" sz="quarter" idx="12"/>
          </p:nvPr>
        </p:nvSpPr>
        <p:spPr>
          <a:xfrm>
            <a:off x="531813" y="4983163"/>
            <a:ext cx="779462" cy="365125"/>
          </a:xfrm>
        </p:spPr>
        <p:txBody>
          <a:bodyPr/>
          <a:lstStyle>
            <a:lvl1pPr>
              <a:defRPr/>
            </a:lvl1pPr>
          </a:lstStyle>
          <a:p>
            <a:fld id="{E354381A-E171-4C99-A850-7C3D8C4D2491}" type="slidenum">
              <a:rPr lang="es-MX"/>
              <a:pPr/>
              <a:t>‹#›</a:t>
            </a:fld>
            <a:endParaRPr lang="es-MX"/>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es-MX"/>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5" name="Date Placeholder 3">
            <a:extLst>
              <a:ext uri="{FF2B5EF4-FFF2-40B4-BE49-F238E27FC236}">
                <a16:creationId xmlns:a16="http://schemas.microsoft.com/office/drawing/2014/main" xmlns="" id="{B6CE0316-EDBB-4DA7-AB19-50AA4A915F93}"/>
              </a:ext>
            </a:extLst>
          </p:cNvPr>
          <p:cNvSpPr>
            <a:spLocks noGrp="1"/>
          </p:cNvSpPr>
          <p:nvPr>
            <p:ph type="dt" sz="half" idx="10"/>
          </p:nvPr>
        </p:nvSpPr>
        <p:spPr/>
        <p:txBody>
          <a:bodyPr/>
          <a:lstStyle>
            <a:lvl1pPr>
              <a:defRPr/>
            </a:lvl1pPr>
          </a:lstStyle>
          <a:p>
            <a:pPr>
              <a:defRPr/>
            </a:pPr>
            <a:fld id="{2355802F-CFBE-4285-8A24-1538EE64D52C}" type="datetimeFigureOut">
              <a:rPr lang="es-MX"/>
              <a:pPr>
                <a:defRPr/>
              </a:pPr>
              <a:t>15/10/2019</a:t>
            </a:fld>
            <a:endParaRPr lang="es-MX"/>
          </a:p>
        </p:txBody>
      </p:sp>
      <p:sp>
        <p:nvSpPr>
          <p:cNvPr id="6" name="Footer Placeholder 4">
            <a:extLst>
              <a:ext uri="{FF2B5EF4-FFF2-40B4-BE49-F238E27FC236}">
                <a16:creationId xmlns:a16="http://schemas.microsoft.com/office/drawing/2014/main" xmlns="" id="{0382C0DD-F8EE-491A-A10F-C3EF20561CF1}"/>
              </a:ext>
            </a:extLst>
          </p:cNvPr>
          <p:cNvSpPr>
            <a:spLocks noGrp="1"/>
          </p:cNvSpPr>
          <p:nvPr>
            <p:ph type="ftr" sz="quarter" idx="11"/>
          </p:nvPr>
        </p:nvSpPr>
        <p:spPr/>
        <p:txBody>
          <a:bodyPr/>
          <a:lstStyle>
            <a:lvl1pPr>
              <a:defRPr/>
            </a:lvl1pPr>
          </a:lstStyle>
          <a:p>
            <a:pPr>
              <a:defRPr/>
            </a:pPr>
            <a:endParaRPr lang="es-MX"/>
          </a:p>
        </p:txBody>
      </p:sp>
      <p:sp>
        <p:nvSpPr>
          <p:cNvPr id="7" name="Slide Number Placeholder 5">
            <a:extLst>
              <a:ext uri="{FF2B5EF4-FFF2-40B4-BE49-F238E27FC236}">
                <a16:creationId xmlns:a16="http://schemas.microsoft.com/office/drawing/2014/main" xmlns="" id="{E28C9396-C497-406E-BC21-E1A2E2741F4D}"/>
              </a:ext>
            </a:extLst>
          </p:cNvPr>
          <p:cNvSpPr>
            <a:spLocks noGrp="1"/>
          </p:cNvSpPr>
          <p:nvPr>
            <p:ph type="sldNum" sz="quarter" idx="12"/>
          </p:nvPr>
        </p:nvSpPr>
        <p:spPr>
          <a:xfrm>
            <a:off x="531813" y="3244850"/>
            <a:ext cx="779462" cy="365125"/>
          </a:xfrm>
        </p:spPr>
        <p:txBody>
          <a:bodyPr/>
          <a:lstStyle>
            <a:lvl1pPr>
              <a:defRPr/>
            </a:lvl1pPr>
          </a:lstStyle>
          <a:p>
            <a:fld id="{B149FE34-95CF-4916-B259-711C88178F2E}" type="slidenum">
              <a:rPr lang="es-MX"/>
              <a:pPr/>
              <a:t>‹#›</a:t>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es-MX"/>
          </a:p>
        </p:txBody>
      </p:sp>
      <p:sp>
        <p:nvSpPr>
          <p:cNvPr id="6" name="TextBox 13"/>
          <p:cNvSpPr txBox="1">
            <a:spLocks noChangeArrowheads="1"/>
          </p:cNvSpPr>
          <p:nvPr/>
        </p:nvSpPr>
        <p:spPr bwMode="auto">
          <a:xfrm>
            <a:off x="2466975" y="647700"/>
            <a:ext cx="609600" cy="585788"/>
          </a:xfrm>
          <a:prstGeom prst="rect">
            <a:avLst/>
          </a:prstGeom>
          <a:noFill/>
          <a:ln w="9525">
            <a:noFill/>
            <a:miter lim="800000"/>
            <a:headEnd/>
            <a:tailEnd/>
          </a:ln>
        </p:spPr>
        <p:txBody>
          <a:bodyPr anchor="ctr"/>
          <a:lstStyle/>
          <a:p>
            <a:pPr eaLnBrk="1" hangingPunct="1"/>
            <a:r>
              <a:rPr lang="en-US" sz="8000">
                <a:solidFill>
                  <a:schemeClr val="accent1"/>
                </a:solidFill>
                <a:latin typeface="Arial" charset="0"/>
              </a:rPr>
              <a:t>“</a:t>
            </a:r>
          </a:p>
        </p:txBody>
      </p:sp>
      <p:sp>
        <p:nvSpPr>
          <p:cNvPr id="7" name="TextBox 14"/>
          <p:cNvSpPr txBox="1">
            <a:spLocks noChangeArrowheads="1"/>
          </p:cNvSpPr>
          <p:nvPr/>
        </p:nvSpPr>
        <p:spPr bwMode="auto">
          <a:xfrm>
            <a:off x="11114088" y="2905125"/>
            <a:ext cx="609600" cy="584200"/>
          </a:xfrm>
          <a:prstGeom prst="rect">
            <a:avLst/>
          </a:prstGeom>
          <a:noFill/>
          <a:ln w="9525">
            <a:noFill/>
            <a:miter lim="800000"/>
            <a:headEnd/>
            <a:tailEnd/>
          </a:ln>
        </p:spPr>
        <p:txBody>
          <a:bodyPr anchor="ctr"/>
          <a:lstStyle/>
          <a:p>
            <a:pPr eaLnBrk="1" hangingPunct="1"/>
            <a:r>
              <a:rPr lang="en-US" sz="8000">
                <a:solidFill>
                  <a:schemeClr val="accent1"/>
                </a:solidFill>
                <a:latin typeface="Arial" charset="0"/>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8" name="Date Placeholder 3">
            <a:extLst>
              <a:ext uri="{FF2B5EF4-FFF2-40B4-BE49-F238E27FC236}">
                <a16:creationId xmlns:a16="http://schemas.microsoft.com/office/drawing/2014/main" xmlns="" id="{EC6C8CD2-D381-42B8-9F09-3AE6B21F2D7F}"/>
              </a:ext>
            </a:extLst>
          </p:cNvPr>
          <p:cNvSpPr>
            <a:spLocks noGrp="1"/>
          </p:cNvSpPr>
          <p:nvPr>
            <p:ph type="dt" sz="half" idx="14"/>
          </p:nvPr>
        </p:nvSpPr>
        <p:spPr/>
        <p:txBody>
          <a:bodyPr/>
          <a:lstStyle>
            <a:lvl1pPr>
              <a:defRPr/>
            </a:lvl1pPr>
          </a:lstStyle>
          <a:p>
            <a:pPr>
              <a:defRPr/>
            </a:pPr>
            <a:fld id="{29E25A39-6FC2-4036-AAAD-D4A6A5B8A04D}" type="datetimeFigureOut">
              <a:rPr lang="es-MX"/>
              <a:pPr>
                <a:defRPr/>
              </a:pPr>
              <a:t>15/10/2019</a:t>
            </a:fld>
            <a:endParaRPr lang="es-MX"/>
          </a:p>
        </p:txBody>
      </p:sp>
      <p:sp>
        <p:nvSpPr>
          <p:cNvPr id="9" name="Footer Placeholder 4">
            <a:extLst>
              <a:ext uri="{FF2B5EF4-FFF2-40B4-BE49-F238E27FC236}">
                <a16:creationId xmlns:a16="http://schemas.microsoft.com/office/drawing/2014/main" xmlns="" id="{9AF362EF-855A-4528-BBE7-DEDBB7044C8B}"/>
              </a:ext>
            </a:extLst>
          </p:cNvPr>
          <p:cNvSpPr>
            <a:spLocks noGrp="1"/>
          </p:cNvSpPr>
          <p:nvPr>
            <p:ph type="ftr" sz="quarter" idx="15"/>
          </p:nvPr>
        </p:nvSpPr>
        <p:spPr/>
        <p:txBody>
          <a:bodyPr/>
          <a:lstStyle>
            <a:lvl1pPr>
              <a:defRPr/>
            </a:lvl1pPr>
          </a:lstStyle>
          <a:p>
            <a:pPr>
              <a:defRPr/>
            </a:pPr>
            <a:endParaRPr lang="es-MX"/>
          </a:p>
        </p:txBody>
      </p:sp>
      <p:sp>
        <p:nvSpPr>
          <p:cNvPr id="10" name="Slide Number Placeholder 5">
            <a:extLst>
              <a:ext uri="{FF2B5EF4-FFF2-40B4-BE49-F238E27FC236}">
                <a16:creationId xmlns:a16="http://schemas.microsoft.com/office/drawing/2014/main" xmlns="" id="{6AE5BE05-66D6-41A1-AB1F-D5464FA35810}"/>
              </a:ext>
            </a:extLst>
          </p:cNvPr>
          <p:cNvSpPr>
            <a:spLocks noGrp="1"/>
          </p:cNvSpPr>
          <p:nvPr>
            <p:ph type="sldNum" sz="quarter" idx="16"/>
          </p:nvPr>
        </p:nvSpPr>
        <p:spPr>
          <a:xfrm>
            <a:off x="531813" y="3244850"/>
            <a:ext cx="779462" cy="365125"/>
          </a:xfrm>
        </p:spPr>
        <p:txBody>
          <a:bodyPr/>
          <a:lstStyle>
            <a:lvl1pPr>
              <a:defRPr/>
            </a:lvl1pPr>
          </a:lstStyle>
          <a:p>
            <a:fld id="{779BCDB7-E43C-4411-B01F-7DD5E711155B}" type="slidenum">
              <a:rPr lang="es-MX"/>
              <a:pPr/>
              <a:t>‹#›</a:t>
            </a:fld>
            <a:endParaRPr lang="es-MX"/>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es-MX"/>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s-ES"/>
              <a:t>Editar los estilos de texto del patrón</a:t>
            </a:r>
          </a:p>
        </p:txBody>
      </p:sp>
      <p:sp>
        <p:nvSpPr>
          <p:cNvPr id="6" name="Date Placeholder 4">
            <a:extLst>
              <a:ext uri="{FF2B5EF4-FFF2-40B4-BE49-F238E27FC236}">
                <a16:creationId xmlns:a16="http://schemas.microsoft.com/office/drawing/2014/main" xmlns="" id="{CC5DA9E9-DA33-4BB3-92E6-2D00BB427C42}"/>
              </a:ext>
            </a:extLst>
          </p:cNvPr>
          <p:cNvSpPr>
            <a:spLocks noGrp="1"/>
          </p:cNvSpPr>
          <p:nvPr>
            <p:ph type="dt" sz="half" idx="10"/>
          </p:nvPr>
        </p:nvSpPr>
        <p:spPr/>
        <p:txBody>
          <a:bodyPr/>
          <a:lstStyle>
            <a:lvl1pPr>
              <a:defRPr/>
            </a:lvl1pPr>
          </a:lstStyle>
          <a:p>
            <a:pPr>
              <a:defRPr/>
            </a:pPr>
            <a:fld id="{AE4BB6F1-C0B5-4AEA-A84E-8F1314F7C3C1}" type="datetimeFigureOut">
              <a:rPr lang="es-MX"/>
              <a:pPr>
                <a:defRPr/>
              </a:pPr>
              <a:t>15/10/2019</a:t>
            </a:fld>
            <a:endParaRPr lang="es-MX"/>
          </a:p>
        </p:txBody>
      </p:sp>
      <p:sp>
        <p:nvSpPr>
          <p:cNvPr id="7" name="Footer Placeholder 5">
            <a:extLst>
              <a:ext uri="{FF2B5EF4-FFF2-40B4-BE49-F238E27FC236}">
                <a16:creationId xmlns:a16="http://schemas.microsoft.com/office/drawing/2014/main" xmlns="" id="{ABABECA1-421B-478E-ADE0-11496750FF00}"/>
              </a:ext>
            </a:extLst>
          </p:cNvPr>
          <p:cNvSpPr>
            <a:spLocks noGrp="1"/>
          </p:cNvSpPr>
          <p:nvPr>
            <p:ph type="ftr" sz="quarter" idx="11"/>
          </p:nvPr>
        </p:nvSpPr>
        <p:spPr/>
        <p:txBody>
          <a:bodyPr/>
          <a:lstStyle>
            <a:lvl1pPr>
              <a:defRPr/>
            </a:lvl1pPr>
          </a:lstStyle>
          <a:p>
            <a:pPr>
              <a:defRPr/>
            </a:pPr>
            <a:endParaRPr lang="es-MX"/>
          </a:p>
        </p:txBody>
      </p:sp>
      <p:sp>
        <p:nvSpPr>
          <p:cNvPr id="8" name="Slide Number Placeholder 6">
            <a:extLst>
              <a:ext uri="{FF2B5EF4-FFF2-40B4-BE49-F238E27FC236}">
                <a16:creationId xmlns:a16="http://schemas.microsoft.com/office/drawing/2014/main" xmlns="" id="{D7DCC26F-92B4-42FE-83FC-91FE56BF0AB0}"/>
              </a:ext>
            </a:extLst>
          </p:cNvPr>
          <p:cNvSpPr>
            <a:spLocks noGrp="1"/>
          </p:cNvSpPr>
          <p:nvPr>
            <p:ph type="sldNum" sz="quarter" idx="12"/>
          </p:nvPr>
        </p:nvSpPr>
        <p:spPr>
          <a:xfrm>
            <a:off x="531813" y="4983163"/>
            <a:ext cx="779462" cy="365125"/>
          </a:xfrm>
        </p:spPr>
        <p:txBody>
          <a:bodyPr/>
          <a:lstStyle>
            <a:lvl1pPr>
              <a:defRPr/>
            </a:lvl1pPr>
          </a:lstStyle>
          <a:p>
            <a:fld id="{363D467D-25E9-4724-AA26-5F5D2455B3E4}" type="slidenum">
              <a:rPr lang="es-MX"/>
              <a:pPr/>
              <a:t>‹#›</a:t>
            </a:fld>
            <a:endParaRPr lang="es-MX"/>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es-MX"/>
          </a:p>
        </p:txBody>
      </p:sp>
      <p:sp>
        <p:nvSpPr>
          <p:cNvPr id="6" name="TextBox 16"/>
          <p:cNvSpPr txBox="1">
            <a:spLocks noChangeArrowheads="1"/>
          </p:cNvSpPr>
          <p:nvPr/>
        </p:nvSpPr>
        <p:spPr bwMode="auto">
          <a:xfrm>
            <a:off x="2466975" y="647700"/>
            <a:ext cx="609600" cy="585788"/>
          </a:xfrm>
          <a:prstGeom prst="rect">
            <a:avLst/>
          </a:prstGeom>
          <a:noFill/>
          <a:ln w="9525">
            <a:noFill/>
            <a:miter lim="800000"/>
            <a:headEnd/>
            <a:tailEnd/>
          </a:ln>
        </p:spPr>
        <p:txBody>
          <a:bodyPr anchor="ctr"/>
          <a:lstStyle/>
          <a:p>
            <a:pPr eaLnBrk="1" hangingPunct="1"/>
            <a:r>
              <a:rPr lang="en-US" sz="8000">
                <a:solidFill>
                  <a:schemeClr val="accent1"/>
                </a:solidFill>
                <a:latin typeface="Arial" charset="0"/>
              </a:rPr>
              <a:t>“</a:t>
            </a:r>
          </a:p>
        </p:txBody>
      </p:sp>
      <p:sp>
        <p:nvSpPr>
          <p:cNvPr id="7" name="TextBox 17"/>
          <p:cNvSpPr txBox="1">
            <a:spLocks noChangeArrowheads="1"/>
          </p:cNvSpPr>
          <p:nvPr/>
        </p:nvSpPr>
        <p:spPr bwMode="auto">
          <a:xfrm>
            <a:off x="11114088" y="2905125"/>
            <a:ext cx="609600" cy="584200"/>
          </a:xfrm>
          <a:prstGeom prst="rect">
            <a:avLst/>
          </a:prstGeom>
          <a:noFill/>
          <a:ln w="9525">
            <a:noFill/>
            <a:miter lim="800000"/>
            <a:headEnd/>
            <a:tailEnd/>
          </a:ln>
        </p:spPr>
        <p:txBody>
          <a:bodyPr anchor="ctr"/>
          <a:lstStyle/>
          <a:p>
            <a:pPr eaLnBrk="1" hangingPunct="1"/>
            <a:r>
              <a:rPr lang="en-US" sz="8000">
                <a:solidFill>
                  <a:schemeClr val="accent1"/>
                </a:solidFill>
                <a:latin typeface="Arial" charset="0"/>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s-ES"/>
              <a:t>Editar los estilos de texto del patrón</a:t>
            </a:r>
          </a:p>
        </p:txBody>
      </p:sp>
      <p:sp>
        <p:nvSpPr>
          <p:cNvPr id="8" name="Date Placeholder 4">
            <a:extLst>
              <a:ext uri="{FF2B5EF4-FFF2-40B4-BE49-F238E27FC236}">
                <a16:creationId xmlns:a16="http://schemas.microsoft.com/office/drawing/2014/main" xmlns="" id="{1E3BECDE-7552-4351-B326-48DA0C90BE9F}"/>
              </a:ext>
            </a:extLst>
          </p:cNvPr>
          <p:cNvSpPr>
            <a:spLocks noGrp="1"/>
          </p:cNvSpPr>
          <p:nvPr>
            <p:ph type="dt" sz="half" idx="14"/>
          </p:nvPr>
        </p:nvSpPr>
        <p:spPr/>
        <p:txBody>
          <a:bodyPr/>
          <a:lstStyle>
            <a:lvl1pPr>
              <a:defRPr/>
            </a:lvl1pPr>
          </a:lstStyle>
          <a:p>
            <a:pPr>
              <a:defRPr/>
            </a:pPr>
            <a:fld id="{B5C2D5D2-82EF-413C-BF68-91877E45E85D}" type="datetimeFigureOut">
              <a:rPr lang="es-MX"/>
              <a:pPr>
                <a:defRPr/>
              </a:pPr>
              <a:t>15/10/2019</a:t>
            </a:fld>
            <a:endParaRPr lang="es-MX"/>
          </a:p>
        </p:txBody>
      </p:sp>
      <p:sp>
        <p:nvSpPr>
          <p:cNvPr id="9" name="Footer Placeholder 5">
            <a:extLst>
              <a:ext uri="{FF2B5EF4-FFF2-40B4-BE49-F238E27FC236}">
                <a16:creationId xmlns:a16="http://schemas.microsoft.com/office/drawing/2014/main" xmlns="" id="{924A5BA0-9725-4D44-8E63-443EDB3B29E6}"/>
              </a:ext>
            </a:extLst>
          </p:cNvPr>
          <p:cNvSpPr>
            <a:spLocks noGrp="1"/>
          </p:cNvSpPr>
          <p:nvPr>
            <p:ph type="ftr" sz="quarter" idx="15"/>
          </p:nvPr>
        </p:nvSpPr>
        <p:spPr/>
        <p:txBody>
          <a:bodyPr/>
          <a:lstStyle>
            <a:lvl1pPr>
              <a:defRPr/>
            </a:lvl1pPr>
          </a:lstStyle>
          <a:p>
            <a:pPr>
              <a:defRPr/>
            </a:pPr>
            <a:endParaRPr lang="es-MX"/>
          </a:p>
        </p:txBody>
      </p:sp>
      <p:sp>
        <p:nvSpPr>
          <p:cNvPr id="10" name="Slide Number Placeholder 6">
            <a:extLst>
              <a:ext uri="{FF2B5EF4-FFF2-40B4-BE49-F238E27FC236}">
                <a16:creationId xmlns:a16="http://schemas.microsoft.com/office/drawing/2014/main" xmlns="" id="{8B8C7651-8BF3-46B4-BA4D-B10B7B382C22}"/>
              </a:ext>
            </a:extLst>
          </p:cNvPr>
          <p:cNvSpPr>
            <a:spLocks noGrp="1"/>
          </p:cNvSpPr>
          <p:nvPr>
            <p:ph type="sldNum" sz="quarter" idx="16"/>
          </p:nvPr>
        </p:nvSpPr>
        <p:spPr>
          <a:xfrm>
            <a:off x="531813" y="4983163"/>
            <a:ext cx="779462" cy="365125"/>
          </a:xfrm>
        </p:spPr>
        <p:txBody>
          <a:bodyPr/>
          <a:lstStyle>
            <a:lvl1pPr>
              <a:defRPr/>
            </a:lvl1pPr>
          </a:lstStyle>
          <a:p>
            <a:fld id="{4D11417B-89F4-48DC-8F19-34FFECEC264F}" type="slidenum">
              <a:rPr lang="es-MX"/>
              <a:pPr/>
              <a:t>‹#›</a:t>
            </a:fld>
            <a:endParaRPr lang="es-MX"/>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es-MX"/>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s-ES"/>
              <a:t>Editar los estilos de texto del patrón</a:t>
            </a:r>
          </a:p>
        </p:txBody>
      </p:sp>
      <p:sp>
        <p:nvSpPr>
          <p:cNvPr id="6" name="Date Placeholder 4">
            <a:extLst>
              <a:ext uri="{FF2B5EF4-FFF2-40B4-BE49-F238E27FC236}">
                <a16:creationId xmlns:a16="http://schemas.microsoft.com/office/drawing/2014/main" xmlns="" id="{2A230B22-F7D4-497A-9C75-7CF59220A423}"/>
              </a:ext>
            </a:extLst>
          </p:cNvPr>
          <p:cNvSpPr>
            <a:spLocks noGrp="1"/>
          </p:cNvSpPr>
          <p:nvPr>
            <p:ph type="dt" sz="half" idx="14"/>
          </p:nvPr>
        </p:nvSpPr>
        <p:spPr/>
        <p:txBody>
          <a:bodyPr/>
          <a:lstStyle>
            <a:lvl1pPr>
              <a:defRPr/>
            </a:lvl1pPr>
          </a:lstStyle>
          <a:p>
            <a:pPr>
              <a:defRPr/>
            </a:pPr>
            <a:fld id="{BCE6E8BE-2D29-4CFA-906D-87E6B5D89CFC}" type="datetimeFigureOut">
              <a:rPr lang="es-MX"/>
              <a:pPr>
                <a:defRPr/>
              </a:pPr>
              <a:t>15/10/2019</a:t>
            </a:fld>
            <a:endParaRPr lang="es-MX"/>
          </a:p>
        </p:txBody>
      </p:sp>
      <p:sp>
        <p:nvSpPr>
          <p:cNvPr id="7" name="Footer Placeholder 5">
            <a:extLst>
              <a:ext uri="{FF2B5EF4-FFF2-40B4-BE49-F238E27FC236}">
                <a16:creationId xmlns:a16="http://schemas.microsoft.com/office/drawing/2014/main" xmlns="" id="{6939E01A-AFBD-477D-8538-CDCA31059EA3}"/>
              </a:ext>
            </a:extLst>
          </p:cNvPr>
          <p:cNvSpPr>
            <a:spLocks noGrp="1"/>
          </p:cNvSpPr>
          <p:nvPr>
            <p:ph type="ftr" sz="quarter" idx="15"/>
          </p:nvPr>
        </p:nvSpPr>
        <p:spPr/>
        <p:txBody>
          <a:bodyPr/>
          <a:lstStyle>
            <a:lvl1pPr>
              <a:defRPr/>
            </a:lvl1pPr>
          </a:lstStyle>
          <a:p>
            <a:pPr>
              <a:defRPr/>
            </a:pPr>
            <a:endParaRPr lang="es-MX"/>
          </a:p>
        </p:txBody>
      </p:sp>
      <p:sp>
        <p:nvSpPr>
          <p:cNvPr id="8" name="Slide Number Placeholder 6">
            <a:extLst>
              <a:ext uri="{FF2B5EF4-FFF2-40B4-BE49-F238E27FC236}">
                <a16:creationId xmlns:a16="http://schemas.microsoft.com/office/drawing/2014/main" xmlns="" id="{87B2CEA7-4F60-45A5-8046-272BE363BD83}"/>
              </a:ext>
            </a:extLst>
          </p:cNvPr>
          <p:cNvSpPr>
            <a:spLocks noGrp="1"/>
          </p:cNvSpPr>
          <p:nvPr>
            <p:ph type="sldNum" sz="quarter" idx="16"/>
          </p:nvPr>
        </p:nvSpPr>
        <p:spPr>
          <a:xfrm>
            <a:off x="531813" y="4983163"/>
            <a:ext cx="779462" cy="365125"/>
          </a:xfrm>
        </p:spPr>
        <p:txBody>
          <a:bodyPr/>
          <a:lstStyle>
            <a:lvl1pPr>
              <a:defRPr/>
            </a:lvl1pPr>
          </a:lstStyle>
          <a:p>
            <a:fld id="{AC94C677-B5EB-453A-AA6F-E758244D54CC}" type="slidenum">
              <a:rPr lang="es-MX"/>
              <a:pPr/>
              <a:t>‹#›</a:t>
            </a:fld>
            <a:endParaRPr lang="es-MX"/>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es-MX"/>
          </a:p>
        </p:txBody>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xmlns="" id="{E8FCAA1C-9E52-4C24-82A2-EA91D9B46002}"/>
              </a:ext>
            </a:extLst>
          </p:cNvPr>
          <p:cNvSpPr>
            <a:spLocks noGrp="1"/>
          </p:cNvSpPr>
          <p:nvPr>
            <p:ph type="dt" sz="half" idx="10"/>
          </p:nvPr>
        </p:nvSpPr>
        <p:spPr/>
        <p:txBody>
          <a:bodyPr/>
          <a:lstStyle>
            <a:lvl1pPr>
              <a:defRPr/>
            </a:lvl1pPr>
          </a:lstStyle>
          <a:p>
            <a:pPr>
              <a:defRPr/>
            </a:pPr>
            <a:fld id="{01854E82-400A-460A-8204-9FD4A614FBE7}" type="datetimeFigureOut">
              <a:rPr lang="es-MX"/>
              <a:pPr>
                <a:defRPr/>
              </a:pPr>
              <a:t>15/10/2019</a:t>
            </a:fld>
            <a:endParaRPr lang="es-MX"/>
          </a:p>
        </p:txBody>
      </p:sp>
      <p:sp>
        <p:nvSpPr>
          <p:cNvPr id="6" name="Footer Placeholder 4">
            <a:extLst>
              <a:ext uri="{FF2B5EF4-FFF2-40B4-BE49-F238E27FC236}">
                <a16:creationId xmlns:a16="http://schemas.microsoft.com/office/drawing/2014/main" xmlns="" id="{3806B250-AE11-4B17-BC00-F4A82864D728}"/>
              </a:ext>
            </a:extLst>
          </p:cNvPr>
          <p:cNvSpPr>
            <a:spLocks noGrp="1"/>
          </p:cNvSpPr>
          <p:nvPr>
            <p:ph type="ftr" sz="quarter" idx="11"/>
          </p:nvPr>
        </p:nvSpPr>
        <p:spPr/>
        <p:txBody>
          <a:bodyPr/>
          <a:lstStyle>
            <a:lvl1pPr>
              <a:defRPr/>
            </a:lvl1pPr>
          </a:lstStyle>
          <a:p>
            <a:pPr>
              <a:defRPr/>
            </a:pPr>
            <a:endParaRPr lang="es-MX"/>
          </a:p>
        </p:txBody>
      </p:sp>
      <p:sp>
        <p:nvSpPr>
          <p:cNvPr id="7" name="Slide Number Placeholder 5">
            <a:extLst>
              <a:ext uri="{FF2B5EF4-FFF2-40B4-BE49-F238E27FC236}">
                <a16:creationId xmlns:a16="http://schemas.microsoft.com/office/drawing/2014/main" xmlns="" id="{AB8BB9FA-8423-4E07-A979-668930096236}"/>
              </a:ext>
            </a:extLst>
          </p:cNvPr>
          <p:cNvSpPr>
            <a:spLocks noGrp="1"/>
          </p:cNvSpPr>
          <p:nvPr>
            <p:ph type="sldNum" sz="quarter" idx="12"/>
          </p:nvPr>
        </p:nvSpPr>
        <p:spPr/>
        <p:txBody>
          <a:bodyPr/>
          <a:lstStyle>
            <a:lvl1pPr>
              <a:defRPr/>
            </a:lvl1pPr>
          </a:lstStyle>
          <a:p>
            <a:fld id="{1D66254F-6BD9-4DBD-BE3A-2D94AD4DDA4A}" type="slidenum">
              <a:rPr lang="es-MX"/>
              <a:pPr/>
              <a:t>‹#›</a:t>
            </a:fld>
            <a:endParaRPr lang="es-MX"/>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es-MX"/>
          </a:p>
        </p:txBody>
      </p:sp>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xmlns="" id="{DAFEE240-61CB-4937-BAF6-FF603ABEC250}"/>
              </a:ext>
            </a:extLst>
          </p:cNvPr>
          <p:cNvSpPr>
            <a:spLocks noGrp="1"/>
          </p:cNvSpPr>
          <p:nvPr>
            <p:ph type="dt" sz="half" idx="10"/>
          </p:nvPr>
        </p:nvSpPr>
        <p:spPr/>
        <p:txBody>
          <a:bodyPr/>
          <a:lstStyle>
            <a:lvl1pPr>
              <a:defRPr/>
            </a:lvl1pPr>
          </a:lstStyle>
          <a:p>
            <a:pPr>
              <a:defRPr/>
            </a:pPr>
            <a:fld id="{C35935B8-5E93-4707-9970-23C54CBD4FEC}" type="datetimeFigureOut">
              <a:rPr lang="es-MX"/>
              <a:pPr>
                <a:defRPr/>
              </a:pPr>
              <a:t>15/10/2019</a:t>
            </a:fld>
            <a:endParaRPr lang="es-MX"/>
          </a:p>
        </p:txBody>
      </p:sp>
      <p:sp>
        <p:nvSpPr>
          <p:cNvPr id="6" name="Footer Placeholder 4">
            <a:extLst>
              <a:ext uri="{FF2B5EF4-FFF2-40B4-BE49-F238E27FC236}">
                <a16:creationId xmlns:a16="http://schemas.microsoft.com/office/drawing/2014/main" xmlns="" id="{F2525F6E-B5C4-4E78-A3B8-7846704ADC51}"/>
              </a:ext>
            </a:extLst>
          </p:cNvPr>
          <p:cNvSpPr>
            <a:spLocks noGrp="1"/>
          </p:cNvSpPr>
          <p:nvPr>
            <p:ph type="ftr" sz="quarter" idx="11"/>
          </p:nvPr>
        </p:nvSpPr>
        <p:spPr/>
        <p:txBody>
          <a:bodyPr/>
          <a:lstStyle>
            <a:lvl1pPr>
              <a:defRPr/>
            </a:lvl1pPr>
          </a:lstStyle>
          <a:p>
            <a:pPr>
              <a:defRPr/>
            </a:pPr>
            <a:endParaRPr lang="es-MX"/>
          </a:p>
        </p:txBody>
      </p:sp>
      <p:sp>
        <p:nvSpPr>
          <p:cNvPr id="7" name="Slide Number Placeholder 5">
            <a:extLst>
              <a:ext uri="{FF2B5EF4-FFF2-40B4-BE49-F238E27FC236}">
                <a16:creationId xmlns:a16="http://schemas.microsoft.com/office/drawing/2014/main" xmlns="" id="{8668DFE2-6F57-47F1-A598-CB5B0090A44C}"/>
              </a:ext>
            </a:extLst>
          </p:cNvPr>
          <p:cNvSpPr>
            <a:spLocks noGrp="1"/>
          </p:cNvSpPr>
          <p:nvPr>
            <p:ph type="sldNum" sz="quarter" idx="12"/>
          </p:nvPr>
        </p:nvSpPr>
        <p:spPr/>
        <p:txBody>
          <a:bodyPr/>
          <a:lstStyle>
            <a:lvl1pPr>
              <a:defRPr/>
            </a:lvl1pPr>
          </a:lstStyle>
          <a:p>
            <a:fld id="{3298F94D-4C57-412A-8351-37AAD1A5D56C}" type="slidenum">
              <a:rPr lang="es-MX"/>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lvl1pPr>
              <a:defRPr/>
            </a:lvl1pPr>
          </a:lstStyle>
          <a:p>
            <a:pPr>
              <a:defRPr/>
            </a:pPr>
            <a:fld id="{75AA5B52-AD17-48CC-A94A-04B45FDEF84D}" type="datetimeFigureOut">
              <a:rPr lang="es-MX"/>
              <a:pPr>
                <a:defRPr/>
              </a:pPr>
              <a:t>15/10/2019</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fld id="{BC63DCE2-A758-4F6E-A207-CE27E2D156AE}" type="slidenum">
              <a:rPr lang="es-MX"/>
              <a:pPr/>
              <a:t>‹#›</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F3D7A7C2-C239-4A38-A12E-1421F75AC5BE}" type="datetimeFigureOut">
              <a:rPr lang="es-MX"/>
              <a:pPr>
                <a:defRPr/>
              </a:pPr>
              <a:t>15/10/2019</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fld id="{EFB6ACBD-3686-412D-AFAF-42EB5B1BB5A4}" type="slidenum">
              <a:rPr lang="es-MX"/>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7" name="Date Placeholder 3"/>
          <p:cNvSpPr>
            <a:spLocks noGrp="1"/>
          </p:cNvSpPr>
          <p:nvPr>
            <p:ph type="dt" sz="half" idx="10"/>
          </p:nvPr>
        </p:nvSpPr>
        <p:spPr/>
        <p:txBody>
          <a:bodyPr/>
          <a:lstStyle>
            <a:lvl1pPr>
              <a:defRPr/>
            </a:lvl1pPr>
          </a:lstStyle>
          <a:p>
            <a:pPr>
              <a:defRPr/>
            </a:pPr>
            <a:fld id="{AFD568EB-1669-48F5-8534-9C0878A3C654}" type="datetimeFigureOut">
              <a:rPr lang="es-MX"/>
              <a:pPr>
                <a:defRPr/>
              </a:pPr>
              <a:t>15/10/2019</a:t>
            </a:fld>
            <a:endParaRPr lang="es-MX"/>
          </a:p>
        </p:txBody>
      </p:sp>
      <p:sp>
        <p:nvSpPr>
          <p:cNvPr id="8" name="Footer Placeholder 4"/>
          <p:cNvSpPr>
            <a:spLocks noGrp="1"/>
          </p:cNvSpPr>
          <p:nvPr>
            <p:ph type="ftr" sz="quarter" idx="11"/>
          </p:nvPr>
        </p:nvSpPr>
        <p:spPr/>
        <p:txBody>
          <a:bodyPr/>
          <a:lstStyle>
            <a:lvl1pPr>
              <a:defRPr/>
            </a:lvl1pPr>
          </a:lstStyle>
          <a:p>
            <a:pPr>
              <a:defRPr/>
            </a:pPr>
            <a:endParaRPr lang="es-MX"/>
          </a:p>
        </p:txBody>
      </p:sp>
      <p:sp>
        <p:nvSpPr>
          <p:cNvPr id="9" name="Slide Number Placeholder 5"/>
          <p:cNvSpPr>
            <a:spLocks noGrp="1"/>
          </p:cNvSpPr>
          <p:nvPr>
            <p:ph type="sldNum" sz="quarter" idx="12"/>
          </p:nvPr>
        </p:nvSpPr>
        <p:spPr/>
        <p:txBody>
          <a:bodyPr/>
          <a:lstStyle>
            <a:lvl1pPr>
              <a:defRPr/>
            </a:lvl1pPr>
          </a:lstStyle>
          <a:p>
            <a:fld id="{033D4462-7F0D-4852-B2C3-785CA7E20166}" type="slidenum">
              <a:rPr lang="es-MX"/>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fld id="{6BC0A6B1-0D3D-4A30-8128-3CA5B07460B6}" type="datetimeFigureOut">
              <a:rPr lang="es-MX"/>
              <a:pPr>
                <a:defRPr/>
              </a:pPr>
              <a:t>15/10/2019</a:t>
            </a:fld>
            <a:endParaRPr lang="es-MX"/>
          </a:p>
        </p:txBody>
      </p:sp>
      <p:sp>
        <p:nvSpPr>
          <p:cNvPr id="4" name="Footer Placeholder 4"/>
          <p:cNvSpPr>
            <a:spLocks noGrp="1"/>
          </p:cNvSpPr>
          <p:nvPr>
            <p:ph type="ftr" sz="quarter" idx="11"/>
          </p:nvPr>
        </p:nvSpPr>
        <p:spPr/>
        <p:txBody>
          <a:bodyPr/>
          <a:lstStyle>
            <a:lvl1pPr>
              <a:defRPr/>
            </a:lvl1pPr>
          </a:lstStyle>
          <a:p>
            <a:pPr>
              <a:defRPr/>
            </a:pPr>
            <a:endParaRPr lang="es-MX"/>
          </a:p>
        </p:txBody>
      </p:sp>
      <p:sp>
        <p:nvSpPr>
          <p:cNvPr id="5" name="Slide Number Placeholder 5"/>
          <p:cNvSpPr>
            <a:spLocks noGrp="1"/>
          </p:cNvSpPr>
          <p:nvPr>
            <p:ph type="sldNum" sz="quarter" idx="12"/>
          </p:nvPr>
        </p:nvSpPr>
        <p:spPr/>
        <p:txBody>
          <a:bodyPr/>
          <a:lstStyle>
            <a:lvl1pPr>
              <a:defRPr/>
            </a:lvl1pPr>
          </a:lstStyle>
          <a:p>
            <a:fld id="{CF2E53A4-E645-4C4B-A497-B0210D06A17A}" type="slidenum">
              <a:rPr lang="es-MX"/>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567F94-4F70-48A3-BEE1-C3AC1E828487}" type="datetimeFigureOut">
              <a:rPr lang="es-MX"/>
              <a:pPr>
                <a:defRPr/>
              </a:pPr>
              <a:t>15/10/2019</a:t>
            </a:fld>
            <a:endParaRPr lang="es-MX"/>
          </a:p>
        </p:txBody>
      </p:sp>
      <p:sp>
        <p:nvSpPr>
          <p:cNvPr id="3" name="Footer Placeholder 4"/>
          <p:cNvSpPr>
            <a:spLocks noGrp="1"/>
          </p:cNvSpPr>
          <p:nvPr>
            <p:ph type="ftr" sz="quarter" idx="11"/>
          </p:nvPr>
        </p:nvSpPr>
        <p:spPr/>
        <p:txBody>
          <a:bodyPr/>
          <a:lstStyle>
            <a:lvl1pPr>
              <a:defRPr/>
            </a:lvl1pPr>
          </a:lstStyle>
          <a:p>
            <a:pPr>
              <a:defRPr/>
            </a:pPr>
            <a:endParaRPr lang="es-MX"/>
          </a:p>
        </p:txBody>
      </p:sp>
      <p:sp>
        <p:nvSpPr>
          <p:cNvPr id="4" name="Slide Number Placeholder 5"/>
          <p:cNvSpPr>
            <a:spLocks noGrp="1"/>
          </p:cNvSpPr>
          <p:nvPr>
            <p:ph type="sldNum" sz="quarter" idx="12"/>
          </p:nvPr>
        </p:nvSpPr>
        <p:spPr/>
        <p:txBody>
          <a:bodyPr/>
          <a:lstStyle>
            <a:lvl1pPr>
              <a:defRPr/>
            </a:lvl1pPr>
          </a:lstStyle>
          <a:p>
            <a:fld id="{F2DC8C5E-9366-4637-9F46-D3B28423EB20}" type="slidenum">
              <a:rPr lang="es-MX"/>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3"/>
          <p:cNvSpPr>
            <a:spLocks noGrp="1"/>
          </p:cNvSpPr>
          <p:nvPr>
            <p:ph type="dt" sz="half" idx="10"/>
          </p:nvPr>
        </p:nvSpPr>
        <p:spPr/>
        <p:txBody>
          <a:bodyPr/>
          <a:lstStyle>
            <a:lvl1pPr>
              <a:defRPr/>
            </a:lvl1pPr>
          </a:lstStyle>
          <a:p>
            <a:pPr>
              <a:defRPr/>
            </a:pPr>
            <a:fld id="{E409F5A0-62C7-40DF-8C4F-B6FAD780AABF}" type="datetimeFigureOut">
              <a:rPr lang="es-MX"/>
              <a:pPr>
                <a:defRPr/>
              </a:pPr>
              <a:t>15/10/2019</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fld id="{583E3D5D-D814-43C9-9E1F-1236031E3084}" type="slidenum">
              <a:rPr lang="es-MX"/>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3"/>
          <p:cNvSpPr>
            <a:spLocks noGrp="1"/>
          </p:cNvSpPr>
          <p:nvPr>
            <p:ph type="dt" sz="half" idx="10"/>
          </p:nvPr>
        </p:nvSpPr>
        <p:spPr/>
        <p:txBody>
          <a:bodyPr/>
          <a:lstStyle>
            <a:lvl1pPr>
              <a:defRPr/>
            </a:lvl1pPr>
          </a:lstStyle>
          <a:p>
            <a:pPr>
              <a:defRPr/>
            </a:pPr>
            <a:fld id="{46D1AEEA-0391-42C7-A22E-7B5150DFD196}" type="datetimeFigureOut">
              <a:rPr lang="es-MX"/>
              <a:pPr>
                <a:defRPr/>
              </a:pPr>
              <a:t>15/10/2019</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fld id="{68029937-C2D8-4050-841C-D1B68E8BA9E9}" type="slidenum">
              <a:rPr lang="es-MX"/>
              <a:pPr/>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4455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Text Placeholder 2"/>
          <p:cNvSpPr>
            <a:spLocks noGrp="1" noChangeArrowheads="1"/>
          </p:cNvSpPr>
          <p:nvPr>
            <p:ph type="body" idx="1"/>
          </p:nvPr>
        </p:nvSpPr>
        <p:spPr bwMode="auto">
          <a:xfrm>
            <a:off x="844550" y="1828800"/>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Editar los estilos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100" smtClean="0">
                <a:solidFill>
                  <a:schemeClr val="tx1">
                    <a:lumMod val="65000"/>
                    <a:lumOff val="35000"/>
                  </a:schemeClr>
                </a:solidFill>
                <a:latin typeface="+mn-lt"/>
              </a:defRPr>
            </a:lvl1pPr>
          </a:lstStyle>
          <a:p>
            <a:pPr>
              <a:defRPr/>
            </a:pPr>
            <a:fld id="{342D5F1E-3228-463F-B814-AE7A8C474CB1}" type="datetimeFigureOut">
              <a:rPr lang="es-MX"/>
              <a:pPr>
                <a:defRPr/>
              </a:pPr>
              <a:t>15/10/2019</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100">
                <a:solidFill>
                  <a:schemeClr val="tx1">
                    <a:lumMod val="65000"/>
                    <a:lumOff val="35000"/>
                  </a:schemeClr>
                </a:solidFill>
                <a:latin typeface="+mn-lt"/>
              </a:defRPr>
            </a:lvl1pPr>
          </a:lstStyle>
          <a:p>
            <a:pPr>
              <a:defRPr/>
            </a:pPr>
            <a:endParaRPr lang="es-MX"/>
          </a:p>
        </p:txBody>
      </p:sp>
      <p:sp>
        <p:nvSpPr>
          <p:cNvPr id="6" name="Slide Number Placeholder 5"/>
          <p:cNvSpPr>
            <a:spLocks noGrp="1"/>
          </p:cNvSpPr>
          <p:nvPr>
            <p:ph type="sldNum" sz="quarter" idx="4"/>
          </p:nvPr>
        </p:nvSpPr>
        <p:spPr>
          <a:xfrm>
            <a:off x="861695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898989"/>
                </a:solidFill>
              </a:defRPr>
            </a:lvl1pPr>
          </a:lstStyle>
          <a:p>
            <a:fld id="{75A3ADB7-80A7-4CD7-A48C-659E84A727A0}" type="slidenum">
              <a:rPr lang="es-MX"/>
              <a:pPr/>
              <a:t>‹#›</a:t>
            </a:fld>
            <a:endParaRPr lang="es-MX"/>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Wingdings 2" pitchFamily="18" charset="2"/>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Wingdings 2" pitchFamily="18" charset="2"/>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Wingdings 2" pitchFamily="18" charset="2"/>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Wingdings 2" pitchFamily="18" charset="2"/>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Wingdings 2" pitchFamily="18"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grpSp>
        <p:nvGrpSpPr>
          <p:cNvPr id="2050" name="Group 22"/>
          <p:cNvGrpSpPr>
            <a:grpSpLocks/>
          </p:cNvGrpSpPr>
          <p:nvPr/>
        </p:nvGrpSpPr>
        <p:grpSpPr bwMode="auto">
          <a:xfrm>
            <a:off x="0" y="228600"/>
            <a:ext cx="2851150" cy="6638925"/>
            <a:chOff x="2487613" y="285750"/>
            <a:chExt cx="2428875" cy="5654676"/>
          </a:xfrm>
        </p:grpSpPr>
        <p:sp>
          <p:nvSpPr>
            <p:cNvPr id="2070" name="Freeform 11"/>
            <p:cNvSpPr>
              <a:spLocks/>
            </p:cNvSpPr>
            <p:nvPr/>
          </p:nvSpPr>
          <p:spPr bwMode="auto">
            <a:xfrm>
              <a:off x="2487613" y="2284413"/>
              <a:ext cx="85725" cy="533400"/>
            </a:xfrm>
            <a:custGeom>
              <a:avLst/>
              <a:gdLst/>
              <a:ahLst/>
              <a:cxnLst>
                <a:cxn ang="0">
                  <a:pos x="22" y="136"/>
                </a:cxn>
                <a:cxn ang="0">
                  <a:pos x="17" y="80"/>
                </a:cxn>
                <a:cxn ang="0">
                  <a:pos x="0" y="0"/>
                </a:cxn>
                <a:cxn ang="0">
                  <a:pos x="0" y="35"/>
                </a:cxn>
                <a:cxn ang="0">
                  <a:pos x="20" y="124"/>
                </a:cxn>
                <a:cxn ang="0">
                  <a:pos x="22" y="136"/>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endParaRPr lang="es-MX"/>
            </a:p>
          </p:txBody>
        </p:sp>
        <p:sp>
          <p:nvSpPr>
            <p:cNvPr id="2071" name="Freeform 12"/>
            <p:cNvSpPr>
              <a:spLocks/>
            </p:cNvSpPr>
            <p:nvPr/>
          </p:nvSpPr>
          <p:spPr bwMode="auto">
            <a:xfrm>
              <a:off x="2597151" y="2779713"/>
              <a:ext cx="550863" cy="1978025"/>
            </a:xfrm>
            <a:custGeom>
              <a:avLst/>
              <a:gdLst/>
              <a:ahLst/>
              <a:cxnLst>
                <a:cxn ang="0">
                  <a:pos x="86" y="350"/>
                </a:cxn>
                <a:cxn ang="0">
                  <a:pos x="139" y="504"/>
                </a:cxn>
                <a:cxn ang="0">
                  <a:pos x="140" y="478"/>
                </a:cxn>
                <a:cxn ang="0">
                  <a:pos x="95" y="347"/>
                </a:cxn>
                <a:cxn ang="0">
                  <a:pos x="0" y="0"/>
                </a:cxn>
                <a:cxn ang="0">
                  <a:pos x="6" y="61"/>
                </a:cxn>
                <a:cxn ang="0">
                  <a:pos x="86" y="350"/>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endParaRPr lang="es-MX"/>
            </a:p>
          </p:txBody>
        </p:sp>
        <p:sp>
          <p:nvSpPr>
            <p:cNvPr id="2072" name="Freeform 13"/>
            <p:cNvSpPr>
              <a:spLocks/>
            </p:cNvSpPr>
            <p:nvPr/>
          </p:nvSpPr>
          <p:spPr bwMode="auto">
            <a:xfrm>
              <a:off x="3175001" y="4730750"/>
              <a:ext cx="519113" cy="1209675"/>
            </a:xfrm>
            <a:custGeom>
              <a:avLst/>
              <a:gdLst/>
              <a:ahLst/>
              <a:cxnLst>
                <a:cxn ang="0">
                  <a:pos x="8" y="22"/>
                </a:cxn>
                <a:cxn ang="0">
                  <a:pos x="0" y="0"/>
                </a:cxn>
                <a:cxn ang="0">
                  <a:pos x="0" y="29"/>
                </a:cxn>
                <a:cxn ang="0">
                  <a:pos x="68" y="194"/>
                </a:cxn>
                <a:cxn ang="0">
                  <a:pos x="123" y="308"/>
                </a:cxn>
                <a:cxn ang="0">
                  <a:pos x="132" y="308"/>
                </a:cxn>
                <a:cxn ang="0">
                  <a:pos x="77" y="190"/>
                </a:cxn>
                <a:cxn ang="0">
                  <a:pos x="8" y="22"/>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endParaRPr lang="es-MX"/>
            </a:p>
          </p:txBody>
        </p:sp>
        <p:sp>
          <p:nvSpPr>
            <p:cNvPr id="2073" name="Freeform 14"/>
            <p:cNvSpPr>
              <a:spLocks/>
            </p:cNvSpPr>
            <p:nvPr/>
          </p:nvSpPr>
          <p:spPr bwMode="auto">
            <a:xfrm>
              <a:off x="3305176" y="5630863"/>
              <a:ext cx="146050" cy="309563"/>
            </a:xfrm>
            <a:custGeom>
              <a:avLst/>
              <a:gdLst/>
              <a:ahLst/>
              <a:cxnLst>
                <a:cxn ang="0">
                  <a:pos x="28" y="79"/>
                </a:cxn>
                <a:cxn ang="0">
                  <a:pos x="37" y="79"/>
                </a:cxn>
                <a:cxn ang="0">
                  <a:pos x="0" y="0"/>
                </a:cxn>
                <a:cxn ang="0">
                  <a:pos x="28" y="79"/>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endParaRPr lang="es-MX"/>
            </a:p>
          </p:txBody>
        </p:sp>
        <p:sp>
          <p:nvSpPr>
            <p:cNvPr id="2074" name="Freeform 15"/>
            <p:cNvSpPr>
              <a:spLocks/>
            </p:cNvSpPr>
            <p:nvPr/>
          </p:nvSpPr>
          <p:spPr bwMode="auto">
            <a:xfrm>
              <a:off x="2573338" y="2817813"/>
              <a:ext cx="700088" cy="2835275"/>
            </a:xfrm>
            <a:custGeom>
              <a:avLst/>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endParaRPr lang="es-MX"/>
            </a:p>
          </p:txBody>
        </p:sp>
        <p:sp>
          <p:nvSpPr>
            <p:cNvPr id="2075" name="Freeform 16"/>
            <p:cNvSpPr>
              <a:spLocks/>
            </p:cNvSpPr>
            <p:nvPr/>
          </p:nvSpPr>
          <p:spPr bwMode="auto">
            <a:xfrm>
              <a:off x="2506663" y="285750"/>
              <a:ext cx="90488" cy="2493963"/>
            </a:xfrm>
            <a:custGeom>
              <a:avLst/>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endParaRPr lang="es-MX"/>
            </a:p>
          </p:txBody>
        </p:sp>
        <p:sp>
          <p:nvSpPr>
            <p:cNvPr id="2076" name="Freeform 17"/>
            <p:cNvSpPr>
              <a:spLocks/>
            </p:cNvSpPr>
            <p:nvPr/>
          </p:nvSpPr>
          <p:spPr bwMode="auto">
            <a:xfrm>
              <a:off x="2554288" y="2598738"/>
              <a:ext cx="66675" cy="420688"/>
            </a:xfrm>
            <a:custGeom>
              <a:avLst/>
              <a:gdLst/>
              <a:ahLst/>
              <a:cxnLst>
                <a:cxn ang="0">
                  <a:pos x="0" y="0"/>
                </a:cxn>
                <a:cxn ang="0">
                  <a:pos x="5" y="56"/>
                </a:cxn>
                <a:cxn ang="0">
                  <a:pos x="17" y="107"/>
                </a:cxn>
                <a:cxn ang="0">
                  <a:pos x="11" y="46"/>
                </a:cxn>
                <a:cxn ang="0">
                  <a:pos x="10" y="43"/>
                </a:cxn>
                <a:cxn ang="0">
                  <a:pos x="0" y="0"/>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endParaRPr lang="es-MX"/>
            </a:p>
          </p:txBody>
        </p:sp>
        <p:sp>
          <p:nvSpPr>
            <p:cNvPr id="2077" name="Freeform 18"/>
            <p:cNvSpPr>
              <a:spLocks/>
            </p:cNvSpPr>
            <p:nvPr/>
          </p:nvSpPr>
          <p:spPr bwMode="auto">
            <a:xfrm>
              <a:off x="3143251" y="4757738"/>
              <a:ext cx="161925" cy="873125"/>
            </a:xfrm>
            <a:custGeom>
              <a:avLst/>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endParaRPr lang="es-MX"/>
            </a:p>
          </p:txBody>
        </p:sp>
        <p:sp>
          <p:nvSpPr>
            <p:cNvPr id="2078" name="Freeform 19"/>
            <p:cNvSpPr>
              <a:spLocks/>
            </p:cNvSpPr>
            <p:nvPr/>
          </p:nvSpPr>
          <p:spPr bwMode="auto">
            <a:xfrm>
              <a:off x="3148013" y="1282700"/>
              <a:ext cx="1768475" cy="3448050"/>
            </a:xfrm>
            <a:custGeom>
              <a:avLst/>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endParaRPr lang="es-MX"/>
            </a:p>
          </p:txBody>
        </p:sp>
        <p:sp>
          <p:nvSpPr>
            <p:cNvPr id="2079" name="Freeform 20"/>
            <p:cNvSpPr>
              <a:spLocks/>
            </p:cNvSpPr>
            <p:nvPr/>
          </p:nvSpPr>
          <p:spPr bwMode="auto">
            <a:xfrm>
              <a:off x="3273426" y="5653088"/>
              <a:ext cx="138113" cy="287338"/>
            </a:xfrm>
            <a:custGeom>
              <a:avLst/>
              <a:gdLst/>
              <a:ahLst/>
              <a:cxnLst>
                <a:cxn ang="0">
                  <a:pos x="0" y="0"/>
                </a:cxn>
                <a:cxn ang="0">
                  <a:pos x="26" y="73"/>
                </a:cxn>
                <a:cxn ang="0">
                  <a:pos x="35" y="73"/>
                </a:cxn>
                <a:cxn ang="0">
                  <a:pos x="0" y="0"/>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endParaRPr lang="es-MX"/>
            </a:p>
          </p:txBody>
        </p:sp>
        <p:sp>
          <p:nvSpPr>
            <p:cNvPr id="2080" name="Freeform 21"/>
            <p:cNvSpPr>
              <a:spLocks/>
            </p:cNvSpPr>
            <p:nvPr/>
          </p:nvSpPr>
          <p:spPr bwMode="auto">
            <a:xfrm>
              <a:off x="3143251" y="4656138"/>
              <a:ext cx="31750" cy="188913"/>
            </a:xfrm>
            <a:custGeom>
              <a:avLst/>
              <a:gdLst/>
              <a:ahLst/>
              <a:cxnLst>
                <a:cxn ang="0">
                  <a:pos x="7" y="44"/>
                </a:cxn>
                <a:cxn ang="0">
                  <a:pos x="8" y="48"/>
                </a:cxn>
                <a:cxn ang="0">
                  <a:pos x="8" y="19"/>
                </a:cxn>
                <a:cxn ang="0">
                  <a:pos x="1" y="0"/>
                </a:cxn>
                <a:cxn ang="0">
                  <a:pos x="0" y="26"/>
                </a:cxn>
                <a:cxn ang="0">
                  <a:pos x="7" y="44"/>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endParaRPr lang="es-MX"/>
            </a:p>
          </p:txBody>
        </p:sp>
        <p:sp>
          <p:nvSpPr>
            <p:cNvPr id="2081" name="Freeform 22"/>
            <p:cNvSpPr>
              <a:spLocks/>
            </p:cNvSpPr>
            <p:nvPr/>
          </p:nvSpPr>
          <p:spPr bwMode="auto">
            <a:xfrm>
              <a:off x="3211513" y="5410200"/>
              <a:ext cx="203200" cy="530225"/>
            </a:xfrm>
            <a:custGeom>
              <a:avLst/>
              <a:gdLst/>
              <a:ahLst/>
              <a:cxnLst>
                <a:cxn ang="0">
                  <a:pos x="7" y="18"/>
                </a:cxn>
                <a:cxn ang="0">
                  <a:pos x="0" y="0"/>
                </a:cxn>
                <a:cxn ang="0">
                  <a:pos x="12" y="48"/>
                </a:cxn>
                <a:cxn ang="0">
                  <a:pos x="16" y="62"/>
                </a:cxn>
                <a:cxn ang="0">
                  <a:pos x="51" y="135"/>
                </a:cxn>
                <a:cxn ang="0">
                  <a:pos x="52" y="135"/>
                </a:cxn>
                <a:cxn ang="0">
                  <a:pos x="24" y="56"/>
                </a:cxn>
                <a:cxn ang="0">
                  <a:pos x="7" y="18"/>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endParaRPr lang="es-MX"/>
            </a:p>
          </p:txBody>
        </p:sp>
      </p:grpSp>
      <p:grpSp>
        <p:nvGrpSpPr>
          <p:cNvPr id="2051" name="Group 9"/>
          <p:cNvGrpSpPr>
            <a:grpSpLocks/>
          </p:cNvGrpSpPr>
          <p:nvPr/>
        </p:nvGrpSpPr>
        <p:grpSpPr bwMode="auto">
          <a:xfrm>
            <a:off x="26988" y="0"/>
            <a:ext cx="2357437" cy="6853238"/>
            <a:chOff x="6627813" y="194833"/>
            <a:chExt cx="1952625" cy="5678918"/>
          </a:xfrm>
        </p:grpSpPr>
        <p:sp>
          <p:nvSpPr>
            <p:cNvPr id="2058" name="Freeform 27"/>
            <p:cNvSpPr>
              <a:spLocks/>
            </p:cNvSpPr>
            <p:nvPr/>
          </p:nvSpPr>
          <p:spPr bwMode="auto">
            <a:xfrm>
              <a:off x="6627813" y="194833"/>
              <a:ext cx="409575" cy="3646488"/>
            </a:xfrm>
            <a:custGeom>
              <a:avLst/>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endParaRPr lang="es-MX"/>
            </a:p>
          </p:txBody>
        </p:sp>
        <p:sp>
          <p:nvSpPr>
            <p:cNvPr id="2059" name="Freeform 28"/>
            <p:cNvSpPr>
              <a:spLocks/>
            </p:cNvSpPr>
            <p:nvPr/>
          </p:nvSpPr>
          <p:spPr bwMode="auto">
            <a:xfrm>
              <a:off x="7061201" y="3771900"/>
              <a:ext cx="350838" cy="1309688"/>
            </a:xfrm>
            <a:custGeom>
              <a:avLst/>
              <a:gdLst/>
              <a:ahLst/>
              <a:cxnLst>
                <a:cxn ang="0">
                  <a:pos x="53" y="229"/>
                </a:cxn>
                <a:cxn ang="0">
                  <a:pos x="88" y="330"/>
                </a:cxn>
                <a:cxn ang="0">
                  <a:pos x="88" y="308"/>
                </a:cxn>
                <a:cxn ang="0">
                  <a:pos x="88" y="304"/>
                </a:cxn>
                <a:cxn ang="0">
                  <a:pos x="62" y="226"/>
                </a:cxn>
                <a:cxn ang="0">
                  <a:pos x="0" y="0"/>
                </a:cxn>
                <a:cxn ang="0">
                  <a:pos x="7" y="63"/>
                </a:cxn>
                <a:cxn ang="0">
                  <a:pos x="53" y="229"/>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endParaRPr lang="es-MX"/>
            </a:p>
          </p:txBody>
        </p:sp>
        <p:sp>
          <p:nvSpPr>
            <p:cNvPr id="2060" name="Freeform 29"/>
            <p:cNvSpPr>
              <a:spLocks/>
            </p:cNvSpPr>
            <p:nvPr/>
          </p:nvSpPr>
          <p:spPr bwMode="auto">
            <a:xfrm>
              <a:off x="7439026" y="5053013"/>
              <a:ext cx="357188" cy="820738"/>
            </a:xfrm>
            <a:custGeom>
              <a:avLst/>
              <a:gdLst/>
              <a:ahLst/>
              <a:cxnLst>
                <a:cxn ang="0">
                  <a:pos x="6" y="15"/>
                </a:cxn>
                <a:cxn ang="0">
                  <a:pos x="0" y="0"/>
                </a:cxn>
                <a:cxn ang="0">
                  <a:pos x="1" y="29"/>
                </a:cxn>
                <a:cxn ang="0">
                  <a:pos x="42" y="127"/>
                </a:cxn>
                <a:cxn ang="0">
                  <a:pos x="80" y="207"/>
                </a:cxn>
                <a:cxn ang="0">
                  <a:pos x="90" y="207"/>
                </a:cxn>
                <a:cxn ang="0">
                  <a:pos x="50" y="123"/>
                </a:cxn>
                <a:cxn ang="0">
                  <a:pos x="6" y="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endParaRPr lang="es-MX"/>
            </a:p>
          </p:txBody>
        </p:sp>
        <p:sp>
          <p:nvSpPr>
            <p:cNvPr id="2061" name="Freeform 30"/>
            <p:cNvSpPr>
              <a:spLocks/>
            </p:cNvSpPr>
            <p:nvPr/>
          </p:nvSpPr>
          <p:spPr bwMode="auto">
            <a:xfrm>
              <a:off x="7037388" y="3811588"/>
              <a:ext cx="457200" cy="1852613"/>
            </a:xfrm>
            <a:custGeom>
              <a:avLst/>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endParaRPr lang="es-MX"/>
            </a:p>
          </p:txBody>
        </p:sp>
        <p:sp>
          <p:nvSpPr>
            <p:cNvPr id="2062" name="Freeform 31"/>
            <p:cNvSpPr>
              <a:spLocks/>
            </p:cNvSpPr>
            <p:nvPr/>
          </p:nvSpPr>
          <p:spPr bwMode="auto">
            <a:xfrm>
              <a:off x="6992938" y="1263650"/>
              <a:ext cx="144463" cy="2508250"/>
            </a:xfrm>
            <a:custGeom>
              <a:avLst/>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endParaRPr lang="es-MX"/>
            </a:p>
          </p:txBody>
        </p:sp>
        <p:sp>
          <p:nvSpPr>
            <p:cNvPr id="2063" name="Freeform 32"/>
            <p:cNvSpPr>
              <a:spLocks/>
            </p:cNvSpPr>
            <p:nvPr/>
          </p:nvSpPr>
          <p:spPr bwMode="auto">
            <a:xfrm>
              <a:off x="7526338" y="5640388"/>
              <a:ext cx="111125" cy="233363"/>
            </a:xfrm>
            <a:custGeom>
              <a:avLst/>
              <a:gdLst/>
              <a:ahLst/>
              <a:cxnLst>
                <a:cxn ang="0">
                  <a:pos x="22" y="59"/>
                </a:cxn>
                <a:cxn ang="0">
                  <a:pos x="28" y="59"/>
                </a:cxn>
                <a:cxn ang="0">
                  <a:pos x="0" y="0"/>
                </a:cxn>
                <a:cxn ang="0">
                  <a:pos x="22" y="59"/>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endParaRPr lang="es-MX"/>
            </a:p>
          </p:txBody>
        </p:sp>
        <p:sp>
          <p:nvSpPr>
            <p:cNvPr id="2064" name="Freeform 33"/>
            <p:cNvSpPr>
              <a:spLocks/>
            </p:cNvSpPr>
            <p:nvPr/>
          </p:nvSpPr>
          <p:spPr bwMode="auto">
            <a:xfrm>
              <a:off x="7021513" y="3598863"/>
              <a:ext cx="68263" cy="423863"/>
            </a:xfrm>
            <a:custGeom>
              <a:avLst/>
              <a:gdLst/>
              <a:ahLst/>
              <a:cxnLst>
                <a:cxn ang="0">
                  <a:pos x="4" y="54"/>
                </a:cxn>
                <a:cxn ang="0">
                  <a:pos x="17" y="107"/>
                </a:cxn>
                <a:cxn ang="0">
                  <a:pos x="10" y="44"/>
                </a:cxn>
                <a:cxn ang="0">
                  <a:pos x="9" y="43"/>
                </a:cxn>
                <a:cxn ang="0">
                  <a:pos x="0" y="0"/>
                </a:cxn>
                <a:cxn ang="0">
                  <a:pos x="0" y="8"/>
                </a:cxn>
                <a:cxn ang="0">
                  <a:pos x="4" y="54"/>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endParaRPr lang="es-MX"/>
            </a:p>
          </p:txBody>
        </p:sp>
        <p:sp>
          <p:nvSpPr>
            <p:cNvPr id="2065" name="Freeform 34"/>
            <p:cNvSpPr>
              <a:spLocks/>
            </p:cNvSpPr>
            <p:nvPr/>
          </p:nvSpPr>
          <p:spPr bwMode="auto">
            <a:xfrm>
              <a:off x="7412038" y="2801938"/>
              <a:ext cx="1168400" cy="2251075"/>
            </a:xfrm>
            <a:custGeom>
              <a:avLst/>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endParaRPr lang="es-MX"/>
            </a:p>
          </p:txBody>
        </p:sp>
        <p:sp>
          <p:nvSpPr>
            <p:cNvPr id="2066" name="Freeform 35"/>
            <p:cNvSpPr>
              <a:spLocks/>
            </p:cNvSpPr>
            <p:nvPr/>
          </p:nvSpPr>
          <p:spPr bwMode="auto">
            <a:xfrm>
              <a:off x="7494588" y="5664200"/>
              <a:ext cx="100013" cy="209550"/>
            </a:xfrm>
            <a:custGeom>
              <a:avLst/>
              <a:gdLst/>
              <a:ahLst/>
              <a:cxnLst>
                <a:cxn ang="0">
                  <a:pos x="0" y="0"/>
                </a:cxn>
                <a:cxn ang="0">
                  <a:pos x="19" y="53"/>
                </a:cxn>
                <a:cxn ang="0">
                  <a:pos x="25" y="53"/>
                </a:cxn>
                <a:cxn ang="0">
                  <a:pos x="0" y="0"/>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endParaRPr lang="es-MX"/>
            </a:p>
          </p:txBody>
        </p:sp>
        <p:sp>
          <p:nvSpPr>
            <p:cNvPr id="2067" name="Freeform 36"/>
            <p:cNvSpPr>
              <a:spLocks/>
            </p:cNvSpPr>
            <p:nvPr/>
          </p:nvSpPr>
          <p:spPr bwMode="auto">
            <a:xfrm>
              <a:off x="7412038" y="5081588"/>
              <a:ext cx="114300" cy="558800"/>
            </a:xfrm>
            <a:custGeom>
              <a:avLst/>
              <a:gdLst/>
              <a:ahLst/>
              <a:cxnLst>
                <a:cxn ang="0">
                  <a:pos x="0" y="0"/>
                </a:cxn>
                <a:cxn ang="0">
                  <a:pos x="7" y="89"/>
                </a:cxn>
                <a:cxn ang="0">
                  <a:pos x="18" y="117"/>
                </a:cxn>
                <a:cxn ang="0">
                  <a:pos x="29" y="141"/>
                </a:cxn>
                <a:cxn ang="0">
                  <a:pos x="27" y="135"/>
                </a:cxn>
                <a:cxn ang="0">
                  <a:pos x="8" y="22"/>
                </a:cxn>
                <a:cxn ang="0">
                  <a:pos x="4" y="11"/>
                </a:cxn>
                <a:cxn ang="0">
                  <a:pos x="0" y="0"/>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endParaRPr lang="es-MX"/>
            </a:p>
          </p:txBody>
        </p:sp>
        <p:sp>
          <p:nvSpPr>
            <p:cNvPr id="2068" name="Freeform 37"/>
            <p:cNvSpPr>
              <a:spLocks/>
            </p:cNvSpPr>
            <p:nvPr/>
          </p:nvSpPr>
          <p:spPr bwMode="auto">
            <a:xfrm>
              <a:off x="7412038" y="4978400"/>
              <a:ext cx="31750" cy="188913"/>
            </a:xfrm>
            <a:custGeom>
              <a:avLst/>
              <a:gdLst/>
              <a:ahLst/>
              <a:cxnLst>
                <a:cxn ang="0">
                  <a:pos x="0" y="26"/>
                </a:cxn>
                <a:cxn ang="0">
                  <a:pos x="4" y="37"/>
                </a:cxn>
                <a:cxn ang="0">
                  <a:pos x="8" y="48"/>
                </a:cxn>
                <a:cxn ang="0">
                  <a:pos x="7" y="19"/>
                </a:cxn>
                <a:cxn ang="0">
                  <a:pos x="0" y="0"/>
                </a:cxn>
                <a:cxn ang="0">
                  <a:pos x="0" y="4"/>
                </a:cxn>
                <a:cxn ang="0">
                  <a:pos x="0" y="26"/>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endParaRPr lang="es-MX"/>
            </a:p>
          </p:txBody>
        </p:sp>
        <p:sp>
          <p:nvSpPr>
            <p:cNvPr id="2069" name="Freeform 38"/>
            <p:cNvSpPr>
              <a:spLocks/>
            </p:cNvSpPr>
            <p:nvPr/>
          </p:nvSpPr>
          <p:spPr bwMode="auto">
            <a:xfrm>
              <a:off x="7439026" y="5434013"/>
              <a:ext cx="174625" cy="439738"/>
            </a:xfrm>
            <a:custGeom>
              <a:avLst/>
              <a:gdLst/>
              <a:ahLst/>
              <a:cxnLst>
                <a:cxn ang="0">
                  <a:pos x="11" y="28"/>
                </a:cxn>
                <a:cxn ang="0">
                  <a:pos x="0" y="0"/>
                </a:cxn>
                <a:cxn ang="0">
                  <a:pos x="11" y="49"/>
                </a:cxn>
                <a:cxn ang="0">
                  <a:pos x="14" y="58"/>
                </a:cxn>
                <a:cxn ang="0">
                  <a:pos x="39" y="111"/>
                </a:cxn>
                <a:cxn ang="0">
                  <a:pos x="44" y="111"/>
                </a:cxn>
                <a:cxn ang="0">
                  <a:pos x="22" y="52"/>
                </a:cxn>
                <a:cxn ang="0">
                  <a:pos x="11" y="28"/>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endParaRPr lang="es-MX"/>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noChangeArrowheads="1"/>
          </p:cNvSpPr>
          <p:nvPr>
            <p:ph type="title"/>
          </p:nvPr>
        </p:nvSpPr>
        <p:spPr bwMode="auto">
          <a:xfrm>
            <a:off x="2592388" y="623888"/>
            <a:ext cx="8912225"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título del patrón</a:t>
            </a:r>
            <a:endParaRPr lang="en-US" smtClean="0"/>
          </a:p>
        </p:txBody>
      </p:sp>
      <p:sp>
        <p:nvSpPr>
          <p:cNvPr id="2054" name="Text Placeholder 2"/>
          <p:cNvSpPr>
            <a:spLocks noGrp="1" noChangeArrowheads="1"/>
          </p:cNvSpPr>
          <p:nvPr>
            <p:ph type="body" idx="1"/>
          </p:nvPr>
        </p:nvSpPr>
        <p:spPr bwMode="auto">
          <a:xfrm>
            <a:off x="2589213" y="21336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Editar los estilos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20ED6D66-6A96-48AF-8BCD-6354FADAA72D}" type="datetimeFigureOut">
              <a:rPr lang="es-MX"/>
              <a:pPr>
                <a:defRPr/>
              </a:pPr>
              <a:t>15/10/2019</a:t>
            </a:fld>
            <a:endParaRPr lang="es-MX"/>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s-MX"/>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000">
                <a:solidFill>
                  <a:srgbClr val="FEFFFF"/>
                </a:solidFill>
                <a:latin typeface="Century Gothic" pitchFamily="34" charset="0"/>
              </a:defRPr>
            </a:lvl1pPr>
          </a:lstStyle>
          <a:p>
            <a:fld id="{FAB3D5BD-A89E-4469-BD73-72BDDBE88DE2}" type="slidenum">
              <a:rPr lang="es-MX"/>
              <a:pPr/>
              <a:t>‹#›</a:t>
            </a:fld>
            <a:endParaRPr lang="es-MX"/>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Lst>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itchFamily="34" charset="0"/>
        </a:defRPr>
      </a:lvl2pPr>
      <a:lvl3pPr algn="l" defTabSz="457200" rtl="0" fontAlgn="base">
        <a:spcBef>
          <a:spcPct val="0"/>
        </a:spcBef>
        <a:spcAft>
          <a:spcPct val="0"/>
        </a:spcAft>
        <a:defRPr sz="3600">
          <a:solidFill>
            <a:srgbClr val="262626"/>
          </a:solidFill>
          <a:latin typeface="Century Gothic" pitchFamily="34" charset="0"/>
        </a:defRPr>
      </a:lvl3pPr>
      <a:lvl4pPr algn="l" defTabSz="457200" rtl="0" fontAlgn="base">
        <a:spcBef>
          <a:spcPct val="0"/>
        </a:spcBef>
        <a:spcAft>
          <a:spcPct val="0"/>
        </a:spcAft>
        <a:defRPr sz="3600">
          <a:solidFill>
            <a:srgbClr val="262626"/>
          </a:solidFill>
          <a:latin typeface="Century Gothic" pitchFamily="34" charset="0"/>
        </a:defRPr>
      </a:lvl4pPr>
      <a:lvl5pPr algn="l" defTabSz="457200" rtl="0" fontAlgn="base">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3A6B9B29-B1C8-4A35-8CFA-49981EA98717}"/>
              </a:ext>
            </a:extLst>
          </p:cNvPr>
          <p:cNvPicPr>
            <a:picLocks noChangeAspect="1"/>
          </p:cNvPicPr>
          <p:nvPr/>
        </p:nvPicPr>
        <p:blipFill>
          <a:blip r:embed="rId2" cstate="print"/>
          <a:stretch>
            <a:fillRect/>
          </a:stretch>
        </p:blipFill>
        <p:spPr>
          <a:xfrm>
            <a:off x="4585253" y="857766"/>
            <a:ext cx="2965242" cy="4173304"/>
          </a:xfrm>
          <a:prstGeom prst="rect">
            <a:avLst/>
          </a:prstGeom>
        </p:spPr>
      </p:pic>
      <p:sp>
        <p:nvSpPr>
          <p:cNvPr id="5" name="AutoShape 4" descr="Resultado de imagen para UNILA">
            <a:extLst>
              <a:ext uri="{FF2B5EF4-FFF2-40B4-BE49-F238E27FC236}">
                <a16:creationId xmlns:a16="http://schemas.microsoft.com/office/drawing/2014/main" xmlns="" id="{FDE89EDA-EA36-47AF-AA2E-0886D978A75B}"/>
              </a:ext>
            </a:extLst>
          </p:cNvPr>
          <p:cNvSpPr>
            <a:spLocks noGrp="1" noChangeAspect="1" noChangeArrowheads="1"/>
          </p:cNvSpPr>
          <p:nvPr>
            <p:ph type="ctrTitle"/>
          </p:nvPr>
        </p:nvSpPr>
        <p:spPr bwMode="auto">
          <a:xfrm>
            <a:off x="954087" y="265042"/>
            <a:ext cx="10550525" cy="11854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algn="ctr"/>
            <a:r>
              <a:rPr lang="es-MX" dirty="0"/>
              <a:t>Universidad Latina </a:t>
            </a:r>
          </a:p>
        </p:txBody>
      </p:sp>
      <p:sp>
        <p:nvSpPr>
          <p:cNvPr id="8" name="Rectangle 7"/>
          <p:cNvSpPr/>
          <p:nvPr/>
        </p:nvSpPr>
        <p:spPr>
          <a:xfrm>
            <a:off x="4572000" y="5295203"/>
            <a:ext cx="3174274" cy="707886"/>
          </a:xfrm>
          <a:prstGeom prst="rect">
            <a:avLst/>
          </a:prstGeom>
        </p:spPr>
        <p:txBody>
          <a:bodyPr wrap="square">
            <a:spAutoFit/>
          </a:bodyPr>
          <a:lstStyle/>
          <a:p>
            <a:pPr algn="ctr"/>
            <a:r>
              <a:rPr lang="es-MX" sz="4000" dirty="0" smtClean="0"/>
              <a:t>Equipo 4. </a:t>
            </a:r>
            <a:endParaRPr lang="es-MX" sz="4000" dirty="0"/>
          </a:p>
        </p:txBody>
      </p:sp>
    </p:spTree>
    <p:extLst>
      <p:ext uri="{BB962C8B-B14F-4D97-AF65-F5344CB8AC3E}">
        <p14:creationId xmlns:p14="http://schemas.microsoft.com/office/powerpoint/2010/main" xmlns="" val="994998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ETAPA II.</a:t>
            </a:r>
            <a:endParaRPr lang="es-MX" dirty="0"/>
          </a:p>
        </p:txBody>
      </p:sp>
      <p:sp>
        <p:nvSpPr>
          <p:cNvPr id="7" name="CuadroTexto 6"/>
          <p:cNvSpPr txBox="1"/>
          <p:nvPr/>
        </p:nvSpPr>
        <p:spPr>
          <a:xfrm>
            <a:off x="1600200" y="1444336"/>
            <a:ext cx="9093640" cy="4801314"/>
          </a:xfrm>
          <a:prstGeom prst="rect">
            <a:avLst/>
          </a:prstGeom>
          <a:noFill/>
        </p:spPr>
        <p:txBody>
          <a:bodyPr wrap="square" rtlCol="0">
            <a:spAutoFit/>
          </a:bodyPr>
          <a:lstStyle/>
          <a:p>
            <a:r>
              <a:rPr lang="es-MX" dirty="0" smtClean="0"/>
              <a:t>RESULTADOS DE LA PRIMERA REUNIÓN INTERDISCIPLINAR </a:t>
            </a:r>
          </a:p>
          <a:p>
            <a:endParaRPr lang="es-MX" dirty="0"/>
          </a:p>
          <a:p>
            <a:r>
              <a:rPr lang="es-MX" dirty="0" smtClean="0"/>
              <a:t>Durante esta etapa se realizó una reunión de trabajo entre los profesores del proyecto .  De acuerdo a las necesidades del proyecto, se llegó a la solución de implementar al mismo tiempo las actividades</a:t>
            </a:r>
            <a:r>
              <a:rPr lang="es-MX" dirty="0"/>
              <a:t> </a:t>
            </a:r>
            <a:r>
              <a:rPr lang="es-MX" dirty="0" smtClean="0"/>
              <a:t>de las </a:t>
            </a:r>
            <a:r>
              <a:rPr lang="es-MX" dirty="0"/>
              <a:t>secuencias didácticas </a:t>
            </a:r>
            <a:r>
              <a:rPr lang="es-MX" dirty="0" smtClean="0"/>
              <a:t>tal y como se marca en los prerrequisitos del  Proyecto de Conexiones.  Quedando las siguientes fechas: </a:t>
            </a:r>
          </a:p>
          <a:p>
            <a:endParaRPr lang="es-MX" dirty="0"/>
          </a:p>
          <a:p>
            <a:pPr algn="just"/>
            <a:r>
              <a:rPr lang="es-MX" dirty="0" smtClean="0"/>
              <a:t>1ra sesión:  3 de diciembre del 2018</a:t>
            </a:r>
          </a:p>
          <a:p>
            <a:r>
              <a:rPr lang="es-MX" dirty="0" smtClean="0"/>
              <a:t>2da sesión: 5 </a:t>
            </a:r>
            <a:r>
              <a:rPr lang="es-MX" dirty="0"/>
              <a:t>de diciembre del </a:t>
            </a:r>
            <a:r>
              <a:rPr lang="es-MX" dirty="0" smtClean="0"/>
              <a:t>2018</a:t>
            </a:r>
          </a:p>
          <a:p>
            <a:r>
              <a:rPr lang="es-MX" dirty="0" smtClean="0"/>
              <a:t>3ra </a:t>
            </a:r>
            <a:r>
              <a:rPr lang="es-MX" dirty="0"/>
              <a:t>sesión:  </a:t>
            </a:r>
            <a:r>
              <a:rPr lang="es-MX" dirty="0" smtClean="0"/>
              <a:t>7 </a:t>
            </a:r>
            <a:r>
              <a:rPr lang="es-MX" dirty="0"/>
              <a:t>de diciembre del 2018</a:t>
            </a:r>
          </a:p>
          <a:p>
            <a:r>
              <a:rPr lang="es-MX" dirty="0" smtClean="0"/>
              <a:t>4ta </a:t>
            </a:r>
            <a:r>
              <a:rPr lang="es-MX" dirty="0"/>
              <a:t>sesión:  </a:t>
            </a:r>
            <a:r>
              <a:rPr lang="es-MX" dirty="0" smtClean="0"/>
              <a:t>10 </a:t>
            </a:r>
            <a:r>
              <a:rPr lang="es-MX" dirty="0"/>
              <a:t>de diciembre del </a:t>
            </a:r>
            <a:r>
              <a:rPr lang="es-MX" dirty="0" smtClean="0"/>
              <a:t>2018 </a:t>
            </a:r>
          </a:p>
          <a:p>
            <a:r>
              <a:rPr lang="es-MX" dirty="0" smtClean="0"/>
              <a:t>5ta sesión: solo si es necesaria, 12 de diciembre del 2018</a:t>
            </a:r>
            <a:endParaRPr lang="es-MX" dirty="0"/>
          </a:p>
          <a:p>
            <a:endParaRPr lang="es-MX" dirty="0"/>
          </a:p>
          <a:p>
            <a:r>
              <a:rPr lang="es-MX" dirty="0" smtClean="0"/>
              <a:t>De tal manera que hubo una adecuación y corrección de las fechas en las Secuencias didácticas</a:t>
            </a:r>
          </a:p>
          <a:p>
            <a:endParaRPr lang="es-MX" dirty="0"/>
          </a:p>
          <a:p>
            <a:endParaRPr lang="es-MX" dirty="0"/>
          </a:p>
          <a:p>
            <a:endParaRPr lang="es-MX" dirty="0"/>
          </a:p>
        </p:txBody>
      </p:sp>
    </p:spTree>
    <p:extLst>
      <p:ext uri="{BB962C8B-B14F-4D97-AF65-F5344CB8AC3E}">
        <p14:creationId xmlns="" xmlns:p14="http://schemas.microsoft.com/office/powerpoint/2010/main" val="3588328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FECHAS DE REALIZACIÓN </a:t>
            </a:r>
            <a:br>
              <a:rPr lang="es-MX" dirty="0" smtClean="0"/>
            </a:br>
            <a:r>
              <a:rPr lang="es-MX" dirty="0"/>
              <a:t/>
            </a:r>
            <a:br>
              <a:rPr lang="es-MX" dirty="0"/>
            </a:br>
            <a:r>
              <a:rPr lang="es-MX" dirty="0" smtClean="0"/>
              <a:t/>
            </a:r>
            <a:br>
              <a:rPr lang="es-MX" dirty="0" smtClean="0"/>
            </a:br>
            <a:endParaRPr lang="es-MX" dirty="0"/>
          </a:p>
        </p:txBody>
      </p:sp>
      <p:graphicFrame>
        <p:nvGraphicFramePr>
          <p:cNvPr id="4" name="Marcador de contenido 3">
            <a:extLst>
              <a:ext uri="{FF2B5EF4-FFF2-40B4-BE49-F238E27FC236}">
                <a16:creationId xmlns="" xmlns:a16="http://schemas.microsoft.com/office/drawing/2014/main" id="{E0FA8532-2EA3-4FE3-BA00-206EA7D86FC5}"/>
              </a:ext>
            </a:extLst>
          </p:cNvPr>
          <p:cNvGraphicFramePr>
            <a:graphicFrameLocks noGrp="1" noChangeAspect="1"/>
          </p:cNvGraphicFramePr>
          <p:nvPr>
            <p:ph idx="1"/>
            <p:extLst>
              <p:ext uri="{D42A27DB-BD31-4B8C-83A1-F6EECF244321}">
                <p14:modId xmlns="" xmlns:p14="http://schemas.microsoft.com/office/powerpoint/2010/main" val="3659551323"/>
              </p:ext>
            </p:extLst>
          </p:nvPr>
        </p:nvGraphicFramePr>
        <p:xfrm>
          <a:off x="738215" y="1496291"/>
          <a:ext cx="10541303" cy="6234545"/>
        </p:xfrm>
        <a:graphic>
          <a:graphicData uri="http://schemas.openxmlformats.org/presentationml/2006/ole">
            <p:oleObj spid="_x0000_s110594" name="Documento" r:id="rId3" imgW="10802988" imgH="6390136" progId="Word.Document.12">
              <p:embed/>
            </p:oleObj>
          </a:graphicData>
        </a:graphic>
      </p:graphicFrame>
    </p:spTree>
    <p:extLst>
      <p:ext uri="{BB962C8B-B14F-4D97-AF65-F5344CB8AC3E}">
        <p14:creationId xmlns="" xmlns:p14="http://schemas.microsoft.com/office/powerpoint/2010/main" val="1503446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p:cNvSpPr>
            <a:spLocks noGrp="1" noChangeArrowheads="1"/>
          </p:cNvSpPr>
          <p:nvPr>
            <p:ph type="title"/>
          </p:nvPr>
        </p:nvSpPr>
        <p:spPr>
          <a:xfrm>
            <a:off x="1152525" y="1143000"/>
            <a:ext cx="10353675" cy="969963"/>
          </a:xfrm>
        </p:spPr>
        <p:txBody>
          <a:bodyPr/>
          <a:lstStyle/>
          <a:p>
            <a:pPr algn="just"/>
            <a:r>
              <a:rPr lang="es-MX" sz="4400" dirty="0" smtClean="0"/>
              <a:t>8. Documentación de actividades y evidencias de enseñanza-aprendizaje, correspondientes a diferentes momentos del proceso de implementación del proyecto interdisciplinario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noChangeArrowheads="1"/>
          </p:cNvSpPr>
          <p:nvPr>
            <p:ph type="title"/>
          </p:nvPr>
        </p:nvSpPr>
        <p:spPr>
          <a:xfrm>
            <a:off x="2592388" y="623888"/>
            <a:ext cx="8912225" cy="1281112"/>
          </a:xfrm>
        </p:spPr>
        <p:txBody>
          <a:bodyPr/>
          <a:lstStyle/>
          <a:p>
            <a:r>
              <a:rPr lang="es-MX" b="1" dirty="0" smtClean="0"/>
              <a:t>8.1  Actividad Interdisciplinaria</a:t>
            </a:r>
            <a:r>
              <a:rPr lang="es-MX" dirty="0" smtClean="0"/>
              <a:t>: </a:t>
            </a:r>
          </a:p>
        </p:txBody>
      </p:sp>
      <p:sp>
        <p:nvSpPr>
          <p:cNvPr id="4" name="Marcador de contenido 2">
            <a:extLst>
              <a:ext uri="{FF2B5EF4-FFF2-40B4-BE49-F238E27FC236}">
                <a16:creationId xmlns:a16="http://schemas.microsoft.com/office/drawing/2014/main" xmlns="" id="{4A4F16A0-71DC-46C7-B351-5EBCAE260914}"/>
              </a:ext>
            </a:extLst>
          </p:cNvPr>
          <p:cNvSpPr>
            <a:spLocks noGrp="1"/>
          </p:cNvSpPr>
          <p:nvPr>
            <p:ph idx="1"/>
          </p:nvPr>
        </p:nvSpPr>
        <p:spPr>
          <a:xfrm>
            <a:off x="1181100" y="2133600"/>
            <a:ext cx="10323513" cy="3778250"/>
          </a:xfrm>
        </p:spPr>
        <p:txBody>
          <a:bodyPr rtlCol="0">
            <a:normAutofit/>
          </a:bodyPr>
          <a:lstStyle/>
          <a:p>
            <a:pPr marL="494100" indent="-457200" fontAlgn="auto">
              <a:spcAft>
                <a:spcPts val="0"/>
              </a:spcAft>
              <a:buFont typeface="Wingdings 3" charset="2"/>
              <a:buAutoNum type="alphaLcPeriod"/>
              <a:defRPr/>
            </a:pPr>
            <a:r>
              <a:rPr lang="es-MX" sz="2400" b="1" dirty="0">
                <a:solidFill>
                  <a:schemeClr val="tx1">
                    <a:lumMod val="75000"/>
                    <a:lumOff val="25000"/>
                  </a:schemeClr>
                </a:solidFill>
              </a:rPr>
              <a:t>Nombre de la actividad: </a:t>
            </a:r>
            <a:r>
              <a:rPr lang="es-MX" sz="2400" dirty="0">
                <a:solidFill>
                  <a:schemeClr val="tx1">
                    <a:lumMod val="75000"/>
                    <a:lumOff val="25000"/>
                  </a:schemeClr>
                </a:solidFill>
              </a:rPr>
              <a:t>“Presentación del Proyecto”</a:t>
            </a:r>
          </a:p>
          <a:p>
            <a:pPr marL="494100" indent="-457200" fontAlgn="auto">
              <a:spcAft>
                <a:spcPts val="0"/>
              </a:spcAft>
              <a:buFont typeface="Wingdings 3" charset="2"/>
              <a:buAutoNum type="alphaLcPeriod"/>
              <a:defRPr/>
            </a:pPr>
            <a:r>
              <a:rPr lang="es-MX" sz="2400" b="1" dirty="0">
                <a:solidFill>
                  <a:schemeClr val="tx1">
                    <a:lumMod val="75000"/>
                    <a:lumOff val="25000"/>
                  </a:schemeClr>
                </a:solidFill>
              </a:rPr>
              <a:t>Objetivo. </a:t>
            </a:r>
            <a:r>
              <a:rPr lang="es-MX" sz="2400" dirty="0">
                <a:solidFill>
                  <a:schemeClr val="tx1">
                    <a:lumMod val="75000"/>
                    <a:lumOff val="25000"/>
                  </a:schemeClr>
                </a:solidFill>
              </a:rPr>
              <a:t>Dar a conocer los objetivos generales, particulares y la interdisciplinariedad con las materias de Matemáticas IV, Danza Regional e Informática</a:t>
            </a:r>
          </a:p>
          <a:p>
            <a:pPr marL="494100" indent="-457200" fontAlgn="auto">
              <a:spcAft>
                <a:spcPts val="0"/>
              </a:spcAft>
              <a:buFont typeface="Wingdings 3" charset="2"/>
              <a:buAutoNum type="alphaLcPeriod"/>
              <a:defRPr/>
            </a:pPr>
            <a:r>
              <a:rPr lang="es-MX" sz="2400" b="1" dirty="0">
                <a:solidFill>
                  <a:schemeClr val="tx1">
                    <a:lumMod val="75000"/>
                    <a:lumOff val="25000"/>
                  </a:schemeClr>
                </a:solidFill>
              </a:rPr>
              <a:t>Grado. </a:t>
            </a:r>
            <a:r>
              <a:rPr lang="es-MX" sz="2400" dirty="0">
                <a:solidFill>
                  <a:schemeClr val="tx1">
                    <a:lumMod val="75000"/>
                    <a:lumOff val="25000"/>
                  </a:schemeClr>
                </a:solidFill>
              </a:rPr>
              <a:t>Cuarto año</a:t>
            </a:r>
          </a:p>
          <a:p>
            <a:pPr marL="494100" indent="-457200" fontAlgn="auto">
              <a:spcAft>
                <a:spcPts val="0"/>
              </a:spcAft>
              <a:buFont typeface="Wingdings 3" charset="2"/>
              <a:buAutoNum type="alphaLcPeriod"/>
              <a:defRPr/>
            </a:pPr>
            <a:r>
              <a:rPr lang="es-MX" sz="2400" b="1" dirty="0">
                <a:solidFill>
                  <a:schemeClr val="tx1">
                    <a:lumMod val="75000"/>
                    <a:lumOff val="25000"/>
                  </a:schemeClr>
                </a:solidFill>
              </a:rPr>
              <a:t>Fecha en que se llevará a cabo la actividad. </a:t>
            </a:r>
            <a:r>
              <a:rPr lang="es-MX" sz="2400" dirty="0">
                <a:solidFill>
                  <a:schemeClr val="tx1">
                    <a:lumMod val="75000"/>
                    <a:lumOff val="25000"/>
                  </a:schemeClr>
                </a:solidFill>
              </a:rPr>
              <a:t> </a:t>
            </a:r>
            <a:endParaRPr lang="es-MX" dirty="0">
              <a:solidFill>
                <a:schemeClr val="tx1">
                  <a:lumMod val="75000"/>
                  <a:lumOff val="25000"/>
                </a:schemeClr>
              </a:solidFill>
            </a:endParaRPr>
          </a:p>
          <a:p>
            <a:pPr marL="494100" indent="-457200" fontAlgn="auto">
              <a:spcAft>
                <a:spcPts val="0"/>
              </a:spcAft>
              <a:buFont typeface="Wingdings 3" charset="2"/>
              <a:buAutoNum type="alphaLcPeriod"/>
              <a:defRPr/>
            </a:pPr>
            <a:endParaRPr lang="es-MX" dirty="0">
              <a:solidFill>
                <a:schemeClr val="tx1">
                  <a:lumMod val="75000"/>
                  <a:lumOff val="25000"/>
                </a:schemeClr>
              </a:solidFill>
            </a:endParaRPr>
          </a:p>
          <a:p>
            <a:pPr fontAlgn="auto">
              <a:spcAft>
                <a:spcPts val="0"/>
              </a:spcAft>
              <a:buFont typeface="Wingdings 3" charset="2"/>
              <a:buChar char=""/>
              <a:defRPr/>
            </a:pPr>
            <a:endParaRPr lang="es-MX" dirty="0">
              <a:solidFill>
                <a:schemeClr val="tx1">
                  <a:lumMod val="75000"/>
                  <a:lumOff val="25000"/>
                </a:schemeClr>
              </a:solidFill>
            </a:endParaRPr>
          </a:p>
          <a:p>
            <a:pPr fontAlgn="auto">
              <a:spcAft>
                <a:spcPts val="0"/>
              </a:spcAft>
              <a:buFont typeface="Wingdings 3" charset="2"/>
              <a:buChar char=""/>
              <a:defRPr/>
            </a:pPr>
            <a:endParaRPr lang="es-MX" dirty="0">
              <a:solidFill>
                <a:schemeClr val="tx1">
                  <a:lumMod val="75000"/>
                  <a:lumOff val="25000"/>
                </a:schemeClr>
              </a:solidFill>
            </a:endParaRPr>
          </a:p>
          <a:p>
            <a:pPr fontAlgn="auto">
              <a:spcAft>
                <a:spcPts val="0"/>
              </a:spcAft>
              <a:buFont typeface="Wingdings 3" charset="2"/>
              <a:buChar char=""/>
              <a:defRPr/>
            </a:pPr>
            <a:endParaRPr lang="es-MX" dirty="0">
              <a:solidFill>
                <a:schemeClr val="tx1">
                  <a:lumMod val="75000"/>
                  <a:lumOff val="25000"/>
                </a:schemeClr>
              </a:solidFill>
            </a:endParaRPr>
          </a:p>
          <a:p>
            <a:pPr fontAlgn="auto">
              <a:spcAft>
                <a:spcPts val="0"/>
              </a:spcAft>
              <a:buFont typeface="Wingdings 3" charset="2"/>
              <a:buChar char=""/>
              <a:defRPr/>
            </a:pPr>
            <a:endParaRPr lang="es-MX"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1538" y="1617663"/>
            <a:ext cx="10987087" cy="6175375"/>
          </a:xfrm>
        </p:spPr>
        <p:txBody>
          <a:bodyPr rtlCol="0">
            <a:normAutofit/>
          </a:bodyPr>
          <a:lstStyle/>
          <a:p>
            <a:pPr marL="494100" indent="-457200" algn="just" fontAlgn="auto">
              <a:spcAft>
                <a:spcPts val="0"/>
              </a:spcAft>
              <a:buFont typeface="+mj-lt"/>
              <a:buAutoNum type="alphaLcPeriod" startAt="5"/>
              <a:defRPr/>
            </a:pPr>
            <a:r>
              <a:rPr lang="es-MX" sz="2800" b="1" dirty="0">
                <a:solidFill>
                  <a:schemeClr val="tx1">
                    <a:lumMod val="75000"/>
                    <a:lumOff val="25000"/>
                  </a:schemeClr>
                </a:solidFill>
              </a:rPr>
              <a:t>Asignaturas participantes, temas o conceptos de cada una. </a:t>
            </a:r>
            <a:r>
              <a:rPr lang="es-MX" sz="2800" dirty="0" smtClean="0">
                <a:solidFill>
                  <a:schemeClr val="tx1">
                    <a:lumMod val="75000"/>
                    <a:lumOff val="25000"/>
                  </a:schemeClr>
                </a:solidFill>
              </a:rPr>
              <a:t>Física  III, Matemáticas </a:t>
            </a:r>
            <a:r>
              <a:rPr lang="es-MX" sz="2800" dirty="0">
                <a:solidFill>
                  <a:schemeClr val="tx1">
                    <a:lumMod val="75000"/>
                    <a:lumOff val="25000"/>
                  </a:schemeClr>
                </a:solidFill>
              </a:rPr>
              <a:t>IV, Danza Regional </a:t>
            </a:r>
            <a:endParaRPr lang="es-MX" sz="2800" dirty="0" smtClean="0">
              <a:solidFill>
                <a:schemeClr val="tx1">
                  <a:lumMod val="75000"/>
                  <a:lumOff val="25000"/>
                </a:schemeClr>
              </a:solidFill>
            </a:endParaRPr>
          </a:p>
          <a:p>
            <a:pPr marL="494100" indent="-457200" algn="just" fontAlgn="auto">
              <a:spcAft>
                <a:spcPts val="0"/>
              </a:spcAft>
              <a:buFont typeface="+mj-lt"/>
              <a:buAutoNum type="alphaLcPeriod" startAt="5"/>
              <a:defRPr/>
            </a:pPr>
            <a:r>
              <a:rPr lang="es-MX" sz="2800" b="1" dirty="0" smtClean="0">
                <a:solidFill>
                  <a:schemeClr val="tx1">
                    <a:lumMod val="75000"/>
                    <a:lumOff val="25000"/>
                  </a:schemeClr>
                </a:solidFill>
              </a:rPr>
              <a:t>Fuentes </a:t>
            </a:r>
            <a:r>
              <a:rPr lang="es-MX" sz="2800" b="1" dirty="0">
                <a:solidFill>
                  <a:schemeClr val="tx1">
                    <a:lumMod val="75000"/>
                    <a:lumOff val="25000"/>
                  </a:schemeClr>
                </a:solidFill>
              </a:rPr>
              <a:t>de apoyo</a:t>
            </a:r>
            <a:r>
              <a:rPr lang="es-MX" sz="2800" dirty="0">
                <a:solidFill>
                  <a:schemeClr val="tx1">
                    <a:lumMod val="75000"/>
                    <a:lumOff val="25000"/>
                  </a:schemeClr>
                </a:solidFill>
              </a:rPr>
              <a:t>. Programas de estudio operativos e indicativos de la ENP.  UNAM. Páginas de internet. Libro de Algebra, Matemáticas IV</a:t>
            </a:r>
          </a:p>
          <a:p>
            <a:pPr marL="494100" indent="-457200" algn="just" fontAlgn="auto">
              <a:spcAft>
                <a:spcPts val="0"/>
              </a:spcAft>
              <a:buFont typeface="Wingdings 3" charset="2"/>
              <a:buAutoNum type="alphaLcPeriod" startAt="5"/>
              <a:defRPr/>
            </a:pPr>
            <a:r>
              <a:rPr lang="es-MX" sz="2800" b="1" dirty="0">
                <a:solidFill>
                  <a:schemeClr val="tx1">
                    <a:lumMod val="75000"/>
                    <a:lumOff val="25000"/>
                  </a:schemeClr>
                </a:solidFill>
              </a:rPr>
              <a:t>Justificación de la actividad. (Respuesta a preguntas guía, necesidades del grupo, objetivos, etc. </a:t>
            </a:r>
            <a:r>
              <a:rPr lang="es-MX" sz="2800" dirty="0">
                <a:solidFill>
                  <a:schemeClr val="tx1">
                    <a:lumMod val="75000"/>
                    <a:lumOff val="25000"/>
                  </a:schemeClr>
                </a:solidFill>
              </a:rPr>
              <a:t>Se plantea la necesidad de la relevancia de la interdisciplinariedad entre las materias y su relevancia tanto en su cultura general, escolar y aplicaciones en su vida cotidiana</a:t>
            </a:r>
            <a:endParaRPr lang="es-MX" sz="2800" b="1" dirty="0">
              <a:solidFill>
                <a:schemeClr val="tx1">
                  <a:lumMod val="75000"/>
                  <a:lumOff val="25000"/>
                </a:schemeClr>
              </a:solidFill>
            </a:endParaRPr>
          </a:p>
          <a:p>
            <a:pPr marL="494100" indent="-457200" algn="just" fontAlgn="auto">
              <a:spcAft>
                <a:spcPts val="0"/>
              </a:spcAft>
              <a:buFont typeface="Wingdings 3" charset="2"/>
              <a:buAutoNum type="alphaLcPeriod" startAt="5"/>
              <a:defRPr/>
            </a:pPr>
            <a:endParaRPr lang="es-MX" dirty="0">
              <a:solidFill>
                <a:schemeClr val="tx1">
                  <a:lumMod val="75000"/>
                  <a:lumOff val="25000"/>
                </a:schemeClr>
              </a:solidFill>
            </a:endParaRPr>
          </a:p>
          <a:p>
            <a:pPr marL="494100" indent="-457200" algn="just" fontAlgn="auto">
              <a:spcAft>
                <a:spcPts val="0"/>
              </a:spcAft>
              <a:buFont typeface="Wingdings 3" charset="2"/>
              <a:buAutoNum type="alphaLcPeriod" startAt="5"/>
              <a:defRPr/>
            </a:pPr>
            <a:endParaRPr lang="es-MX" dirty="0">
              <a:solidFill>
                <a:schemeClr val="tx1">
                  <a:lumMod val="75000"/>
                  <a:lumOff val="25000"/>
                </a:schemeClr>
              </a:solidFill>
            </a:endParaRPr>
          </a:p>
          <a:p>
            <a:pPr algn="just" fontAlgn="auto">
              <a:spcAft>
                <a:spcPts val="0"/>
              </a:spcAft>
              <a:buFont typeface="Wingdings 3" charset="2"/>
              <a:buChar char=""/>
              <a:defRPr/>
            </a:pPr>
            <a:endParaRPr lang="es-MX" dirty="0">
              <a:solidFill>
                <a:schemeClr val="tx1">
                  <a:lumMod val="75000"/>
                  <a:lumOff val="25000"/>
                </a:schemeClr>
              </a:solidFill>
            </a:endParaRPr>
          </a:p>
          <a:p>
            <a:pPr algn="just" fontAlgn="auto">
              <a:spcAft>
                <a:spcPts val="0"/>
              </a:spcAft>
              <a:buFont typeface="Wingdings 3" charset="2"/>
              <a:buChar char=""/>
              <a:defRPr/>
            </a:pPr>
            <a:endParaRPr lang="es-MX" dirty="0">
              <a:solidFill>
                <a:schemeClr val="tx1">
                  <a:lumMod val="75000"/>
                  <a:lumOff val="25000"/>
                </a:schemeClr>
              </a:solidFill>
            </a:endParaRPr>
          </a:p>
          <a:p>
            <a:pPr algn="just" fontAlgn="auto">
              <a:spcAft>
                <a:spcPts val="0"/>
              </a:spcAft>
              <a:buFont typeface="Wingdings 3" charset="2"/>
              <a:buChar char=""/>
              <a:defRPr/>
            </a:pPr>
            <a:endParaRPr lang="es-MX" dirty="0">
              <a:solidFill>
                <a:schemeClr val="tx1">
                  <a:lumMod val="75000"/>
                  <a:lumOff val="25000"/>
                </a:schemeClr>
              </a:solidFill>
            </a:endParaRPr>
          </a:p>
          <a:p>
            <a:pPr algn="just" fontAlgn="auto">
              <a:spcAft>
                <a:spcPts val="0"/>
              </a:spcAft>
              <a:buFont typeface="Wingdings 3" charset="2"/>
              <a:buChar char=""/>
              <a:defRPr/>
            </a:pPr>
            <a:endParaRPr lang="es-MX"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6124" y="1851025"/>
            <a:ext cx="11445875" cy="4203700"/>
          </a:xfrm>
        </p:spPr>
        <p:txBody>
          <a:bodyPr rtlCol="0">
            <a:noAutofit/>
          </a:bodyPr>
          <a:lstStyle/>
          <a:p>
            <a:pPr fontAlgn="auto">
              <a:spcAft>
                <a:spcPts val="0"/>
              </a:spcAft>
              <a:buFont typeface="Wingdings 3" charset="2"/>
              <a:buNone/>
              <a:defRPr/>
            </a:pPr>
            <a:r>
              <a:rPr lang="es-MX" sz="3200" b="1" dirty="0">
                <a:solidFill>
                  <a:schemeClr val="tx1"/>
                </a:solidFill>
              </a:rPr>
              <a:t>Pasos. </a:t>
            </a:r>
          </a:p>
          <a:p>
            <a:pPr marL="342900" indent="-342900" fontAlgn="auto">
              <a:spcAft>
                <a:spcPts val="0"/>
              </a:spcAft>
              <a:buFont typeface="+mj-lt"/>
              <a:buAutoNum type="arabicPeriod"/>
              <a:defRPr/>
            </a:pPr>
            <a:r>
              <a:rPr lang="es-MX" sz="2000" dirty="0">
                <a:solidFill>
                  <a:schemeClr val="tx1"/>
                </a:solidFill>
              </a:rPr>
              <a:t>Se organizan equipos de acuerdo a la sección correspondiente de las materias</a:t>
            </a:r>
          </a:p>
          <a:p>
            <a:pPr marL="342900" indent="-342900" fontAlgn="auto">
              <a:spcAft>
                <a:spcPts val="0"/>
              </a:spcAft>
              <a:buFont typeface="+mj-lt"/>
              <a:buAutoNum type="arabicPeriod"/>
              <a:defRPr/>
            </a:pPr>
            <a:r>
              <a:rPr lang="es-MX" sz="2000" dirty="0">
                <a:solidFill>
                  <a:schemeClr val="tx1"/>
                </a:solidFill>
              </a:rPr>
              <a:t>Se plantean ecuaciones de segundo grado</a:t>
            </a:r>
            <a:endParaRPr lang="es-MX" sz="2000" b="1" dirty="0">
              <a:solidFill>
                <a:schemeClr val="tx1"/>
              </a:solidFill>
            </a:endParaRPr>
          </a:p>
          <a:p>
            <a:pPr marL="342900" indent="-342900" fontAlgn="auto">
              <a:spcAft>
                <a:spcPts val="0"/>
              </a:spcAft>
              <a:buFont typeface="+mj-lt"/>
              <a:buAutoNum type="arabicPeriod"/>
              <a:defRPr/>
            </a:pPr>
            <a:r>
              <a:rPr lang="es-MX" sz="2000" dirty="0">
                <a:solidFill>
                  <a:schemeClr val="tx1"/>
                </a:solidFill>
              </a:rPr>
              <a:t>Se resuelven problemas de área</a:t>
            </a:r>
          </a:p>
          <a:p>
            <a:pPr marL="342900" indent="-342900" fontAlgn="auto">
              <a:spcAft>
                <a:spcPts val="0"/>
              </a:spcAft>
              <a:buFont typeface="+mj-lt"/>
              <a:buAutoNum type="arabicPeriod"/>
              <a:defRPr/>
            </a:pPr>
            <a:r>
              <a:rPr lang="es-MX" sz="2000" dirty="0">
                <a:solidFill>
                  <a:schemeClr val="tx1"/>
                </a:solidFill>
              </a:rPr>
              <a:t>Se conforma un triangulo rectángulo </a:t>
            </a:r>
          </a:p>
          <a:p>
            <a:pPr marL="342900" indent="-342900" fontAlgn="auto">
              <a:spcAft>
                <a:spcPts val="0"/>
              </a:spcAft>
              <a:buFont typeface="+mj-lt"/>
              <a:buAutoNum type="arabicPeriod"/>
              <a:defRPr/>
            </a:pPr>
            <a:r>
              <a:rPr lang="es-MX" sz="2000" dirty="0">
                <a:solidFill>
                  <a:schemeClr val="tx1"/>
                </a:solidFill>
              </a:rPr>
              <a:t>Mediante una investigación previa se consolida el tema del Teorema de Pitágoras y los bailes de salón así como su posible interrelación </a:t>
            </a:r>
          </a:p>
          <a:p>
            <a:pPr marL="342900" indent="-342900" fontAlgn="auto">
              <a:spcAft>
                <a:spcPts val="0"/>
              </a:spcAft>
              <a:buFont typeface="+mj-lt"/>
              <a:buAutoNum type="arabicPeriod"/>
              <a:defRPr/>
            </a:pPr>
            <a:r>
              <a:rPr lang="es-MX" sz="2000" dirty="0">
                <a:solidFill>
                  <a:schemeClr val="tx1"/>
                </a:solidFill>
              </a:rPr>
              <a:t>Al observar los pasos del baile “Danzón” descubrirá los pasos y triángulos trazados, tratando de visualizar un algoritmo de solución que pueda ser programado en una computadora</a:t>
            </a:r>
          </a:p>
        </p:txBody>
      </p:sp>
      <p:sp>
        <p:nvSpPr>
          <p:cNvPr id="7" name="Título 6">
            <a:extLst>
              <a:ext uri="{FF2B5EF4-FFF2-40B4-BE49-F238E27FC236}">
                <a16:creationId xmlns:a16="http://schemas.microsoft.com/office/drawing/2014/main" xmlns="" id="{5D0ED1BD-88A4-49D4-A919-4AFC8EE1FD2B}"/>
              </a:ext>
            </a:extLst>
          </p:cNvPr>
          <p:cNvSpPr>
            <a:spLocks noGrp="1"/>
          </p:cNvSpPr>
          <p:nvPr>
            <p:ph type="ctrTitle"/>
          </p:nvPr>
        </p:nvSpPr>
        <p:spPr>
          <a:xfrm>
            <a:off x="746125" y="803275"/>
            <a:ext cx="10874375" cy="814388"/>
          </a:xfrm>
        </p:spPr>
        <p:txBody>
          <a:bodyPr rtlCol="0">
            <a:noAutofit/>
          </a:bodyPr>
          <a:lstStyle/>
          <a:p>
            <a:pPr algn="just" fontAlgn="auto">
              <a:spcAft>
                <a:spcPts val="0"/>
              </a:spcAft>
              <a:defRPr/>
            </a:pPr>
            <a:r>
              <a:rPr lang="es-MX" sz="3200" b="1" dirty="0">
                <a:solidFill>
                  <a:schemeClr val="bg2">
                    <a:lumMod val="75000"/>
                  </a:schemeClr>
                </a:solidFill>
              </a:rPr>
              <a:t>h</a:t>
            </a:r>
            <a:r>
              <a:rPr lang="es-MX" sz="2800" b="1" dirty="0">
                <a:solidFill>
                  <a:schemeClr val="bg2">
                    <a:lumMod val="75000"/>
                  </a:schemeClr>
                </a:solidFill>
              </a:rPr>
              <a:t>.  </a:t>
            </a:r>
            <a:r>
              <a:rPr lang="es-MX" sz="2800" b="1" dirty="0">
                <a:solidFill>
                  <a:schemeClr val="tx1">
                    <a:lumMod val="85000"/>
                    <a:lumOff val="15000"/>
                  </a:schemeClr>
                </a:solidFill>
              </a:rPr>
              <a:t>Descripción del desarrollo de la actividad. Pasos y organización del grupo. Incluir materiales, herramientas y evidencias de aprendizaje.</a:t>
            </a:r>
            <a:endParaRPr lang="es-MX" sz="28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3525" y="623888"/>
            <a:ext cx="10255250" cy="1281112"/>
          </a:xfrm>
        </p:spPr>
        <p:txBody>
          <a:bodyPr rtlCol="0">
            <a:normAutofit/>
          </a:bodyPr>
          <a:lstStyle/>
          <a:p>
            <a:pPr fontAlgn="auto">
              <a:spcAft>
                <a:spcPts val="0"/>
              </a:spcAft>
              <a:defRPr/>
            </a:pPr>
            <a:r>
              <a:rPr lang="es-MX" sz="3200" b="1" dirty="0">
                <a:solidFill>
                  <a:schemeClr val="accent1">
                    <a:lumMod val="75000"/>
                  </a:schemeClr>
                </a:solidFill>
              </a:rPr>
              <a:t>h. </a:t>
            </a:r>
            <a:r>
              <a:rPr lang="es-MX" sz="2800" b="1" dirty="0">
                <a:solidFill>
                  <a:schemeClr val="tx1"/>
                </a:solidFill>
              </a:rPr>
              <a:t>M</a:t>
            </a:r>
            <a:r>
              <a:rPr lang="es-MX" sz="2800" b="1" dirty="0">
                <a:solidFill>
                  <a:schemeClr val="tx1">
                    <a:lumMod val="85000"/>
                    <a:lumOff val="15000"/>
                  </a:schemeClr>
                </a:solidFill>
              </a:rPr>
              <a:t>ateriales, herramientas y evidencias de aprendizaje.</a:t>
            </a:r>
            <a:endParaRPr lang="es-MX" dirty="0">
              <a:solidFill>
                <a:schemeClr val="tx1">
                  <a:lumMod val="85000"/>
                  <a:lumOff val="15000"/>
                </a:schemeClr>
              </a:solidFill>
            </a:endParaRPr>
          </a:p>
        </p:txBody>
      </p:sp>
      <p:sp>
        <p:nvSpPr>
          <p:cNvPr id="6" name="Marcador de contenido 5">
            <a:extLst>
              <a:ext uri="{FF2B5EF4-FFF2-40B4-BE49-F238E27FC236}">
                <a16:creationId xmlns:a16="http://schemas.microsoft.com/office/drawing/2014/main" xmlns="" id="{DA6F1F8B-2BE9-4426-BEA4-EAB044CFED32}"/>
              </a:ext>
            </a:extLst>
          </p:cNvPr>
          <p:cNvSpPr>
            <a:spLocks noGrp="1"/>
          </p:cNvSpPr>
          <p:nvPr>
            <p:ph idx="1"/>
          </p:nvPr>
        </p:nvSpPr>
        <p:spPr>
          <a:xfrm>
            <a:off x="688975" y="1701800"/>
            <a:ext cx="10815638" cy="4210050"/>
          </a:xfrm>
        </p:spPr>
        <p:txBody>
          <a:bodyPr rtlCol="0">
            <a:normAutofit/>
          </a:bodyPr>
          <a:lstStyle/>
          <a:p>
            <a:pPr marL="0" indent="0" fontAlgn="auto">
              <a:spcAft>
                <a:spcPts val="0"/>
              </a:spcAft>
              <a:buFont typeface="Wingdings 3" charset="2"/>
              <a:buNone/>
              <a:defRPr/>
            </a:pPr>
            <a:r>
              <a:rPr lang="es-MX" sz="2400" b="1" dirty="0">
                <a:solidFill>
                  <a:schemeClr val="tx1">
                    <a:lumMod val="75000"/>
                    <a:lumOff val="25000"/>
                  </a:schemeClr>
                </a:solidFill>
              </a:rPr>
              <a:t>Materiales. herramientas</a:t>
            </a:r>
          </a:p>
          <a:p>
            <a:pPr fontAlgn="auto">
              <a:spcAft>
                <a:spcPts val="0"/>
              </a:spcAft>
              <a:buFont typeface="Wingdings 3" charset="2"/>
              <a:buChar char=""/>
              <a:defRPr/>
            </a:pPr>
            <a:r>
              <a:rPr lang="es-MX" sz="2400" dirty="0">
                <a:solidFill>
                  <a:schemeClr val="tx1">
                    <a:lumMod val="75000"/>
                    <a:lumOff val="25000"/>
                  </a:schemeClr>
                </a:solidFill>
              </a:rPr>
              <a:t>Libros para investigación </a:t>
            </a:r>
          </a:p>
          <a:p>
            <a:pPr fontAlgn="auto">
              <a:spcAft>
                <a:spcPts val="0"/>
              </a:spcAft>
              <a:buFont typeface="Wingdings 3" charset="2"/>
              <a:buChar char=""/>
              <a:defRPr/>
            </a:pPr>
            <a:r>
              <a:rPr lang="es-MX" sz="2400" dirty="0">
                <a:solidFill>
                  <a:schemeClr val="tx1">
                    <a:lumMod val="75000"/>
                    <a:lumOff val="25000"/>
                  </a:schemeClr>
                </a:solidFill>
              </a:rPr>
              <a:t>Pizarrón </a:t>
            </a:r>
          </a:p>
          <a:p>
            <a:pPr fontAlgn="auto">
              <a:spcAft>
                <a:spcPts val="0"/>
              </a:spcAft>
              <a:buFont typeface="Wingdings 3" charset="2"/>
              <a:buChar char=""/>
              <a:defRPr/>
            </a:pPr>
            <a:r>
              <a:rPr lang="es-MX" sz="2400" dirty="0">
                <a:solidFill>
                  <a:schemeClr val="tx1">
                    <a:lumMod val="75000"/>
                    <a:lumOff val="25000"/>
                  </a:schemeClr>
                </a:solidFill>
              </a:rPr>
              <a:t>Investigación previa</a:t>
            </a:r>
          </a:p>
          <a:p>
            <a:pPr fontAlgn="auto">
              <a:spcAft>
                <a:spcPts val="0"/>
              </a:spcAft>
              <a:buFont typeface="Wingdings 3" charset="2"/>
              <a:buChar char=""/>
              <a:defRPr/>
            </a:pPr>
            <a:r>
              <a:rPr lang="es-MX" sz="2400" dirty="0">
                <a:solidFill>
                  <a:schemeClr val="tx1">
                    <a:lumMod val="75000"/>
                    <a:lumOff val="25000"/>
                  </a:schemeClr>
                </a:solidFill>
              </a:rPr>
              <a:t>Ejercicios de Teorema de Pitágoras</a:t>
            </a:r>
          </a:p>
          <a:p>
            <a:pPr fontAlgn="auto">
              <a:spcAft>
                <a:spcPts val="0"/>
              </a:spcAft>
              <a:buFont typeface="Wingdings 3" charset="2"/>
              <a:buChar char=""/>
              <a:defRPr/>
            </a:pPr>
            <a:r>
              <a:rPr lang="es-MX" sz="2400" dirty="0">
                <a:solidFill>
                  <a:schemeClr val="tx1">
                    <a:lumMod val="75000"/>
                    <a:lumOff val="25000"/>
                  </a:schemeClr>
                </a:solidFill>
              </a:rPr>
              <a:t>Programa de cómputo </a:t>
            </a:r>
          </a:p>
          <a:p>
            <a:pPr fontAlgn="auto">
              <a:spcAft>
                <a:spcPts val="0"/>
              </a:spcAft>
              <a:buFont typeface="Wingdings 3" charset="2"/>
              <a:buChar char=""/>
              <a:defRPr/>
            </a:pPr>
            <a:r>
              <a:rPr lang="es-MX" sz="2400" dirty="0">
                <a:solidFill>
                  <a:schemeClr val="tx1">
                    <a:lumMod val="75000"/>
                    <a:lumOff val="25000"/>
                  </a:schemeClr>
                </a:solidFill>
              </a:rPr>
              <a:t>Grabadora con temas del Danzón</a:t>
            </a:r>
          </a:p>
          <a:p>
            <a:pPr marL="0" indent="0" fontAlgn="auto">
              <a:spcAft>
                <a:spcPts val="0"/>
              </a:spcAft>
              <a:buFont typeface="Wingdings 3" charset="2"/>
              <a:buNone/>
              <a:defRPr/>
            </a:pPr>
            <a:endParaRPr lang="es-MX" sz="24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6125" y="211138"/>
            <a:ext cx="10521950" cy="6499225"/>
          </a:xfrm>
        </p:spPr>
        <p:txBody>
          <a:bodyPr rtlCol="0">
            <a:normAutofit lnSpcReduction="10000"/>
          </a:bodyPr>
          <a:lstStyle/>
          <a:p>
            <a:pPr marL="494100" indent="-457200" fontAlgn="auto">
              <a:spcAft>
                <a:spcPts val="0"/>
              </a:spcAft>
              <a:buNone/>
              <a:defRPr/>
            </a:pPr>
            <a:r>
              <a:rPr lang="es-MX" sz="2000" b="1" dirty="0" smtClean="0">
                <a:solidFill>
                  <a:schemeClr val="tx1">
                    <a:lumMod val="75000"/>
                    <a:lumOff val="25000"/>
                  </a:schemeClr>
                </a:solidFill>
              </a:rPr>
              <a:t>K. Descripción </a:t>
            </a:r>
            <a:r>
              <a:rPr lang="es-MX" sz="2000" b="1" dirty="0">
                <a:solidFill>
                  <a:schemeClr val="tx1">
                    <a:lumMod val="75000"/>
                    <a:lumOff val="25000"/>
                  </a:schemeClr>
                </a:solidFill>
              </a:rPr>
              <a:t>de lo que se hará con los resultados de la actividad. </a:t>
            </a:r>
          </a:p>
          <a:p>
            <a:pPr marL="36900" indent="0" fontAlgn="auto">
              <a:spcAft>
                <a:spcPts val="0"/>
              </a:spcAft>
              <a:buFont typeface="Wingdings 3" charset="2"/>
              <a:buNone/>
              <a:defRPr/>
            </a:pPr>
            <a:r>
              <a:rPr lang="es-MX" dirty="0">
                <a:solidFill>
                  <a:schemeClr val="tx1">
                    <a:lumMod val="75000"/>
                    <a:lumOff val="25000"/>
                  </a:schemeClr>
                </a:solidFill>
              </a:rPr>
              <a:t>Con los resultados se implementará el proyecto a fin de que mediante la introducción se trabaje de manera individual en cada materia lo propuesto en cada plan de trabajo</a:t>
            </a:r>
          </a:p>
          <a:p>
            <a:pPr marL="36900" indent="0" fontAlgn="auto">
              <a:spcAft>
                <a:spcPts val="0"/>
              </a:spcAft>
              <a:buFont typeface="Wingdings 3" charset="2"/>
              <a:buNone/>
              <a:defRPr/>
            </a:pPr>
            <a:r>
              <a:rPr lang="es-MX" b="1" dirty="0" smtClean="0">
                <a:solidFill>
                  <a:schemeClr val="bg2">
                    <a:lumMod val="50000"/>
                  </a:schemeClr>
                </a:solidFill>
              </a:rPr>
              <a:t>i. </a:t>
            </a:r>
            <a:r>
              <a:rPr lang="es-MX" sz="2000" b="1" dirty="0">
                <a:solidFill>
                  <a:schemeClr val="tx1">
                    <a:lumMod val="75000"/>
                    <a:lumOff val="25000"/>
                  </a:schemeClr>
                </a:solidFill>
              </a:rPr>
              <a:t>Análisis. Contrastación de lo esperado y lo sucedido. Argumentos claros y precisos sobre: </a:t>
            </a:r>
            <a:r>
              <a:rPr lang="es-MX" sz="1600" b="1" dirty="0">
                <a:solidFill>
                  <a:schemeClr val="tx1">
                    <a:lumMod val="75000"/>
                    <a:lumOff val="25000"/>
                  </a:schemeClr>
                </a:solidFill>
              </a:rPr>
              <a:t>1. Logros alcanzados. 2. Aspectos a  mejorar. </a:t>
            </a:r>
          </a:p>
          <a:p>
            <a:pPr marL="36900" indent="0" fontAlgn="auto">
              <a:spcAft>
                <a:spcPts val="0"/>
              </a:spcAft>
              <a:buFont typeface="Wingdings 3" charset="2"/>
              <a:buNone/>
              <a:defRPr/>
            </a:pPr>
            <a:r>
              <a:rPr lang="es-MX" b="1" dirty="0">
                <a:solidFill>
                  <a:schemeClr val="accent1">
                    <a:lumMod val="75000"/>
                  </a:schemeClr>
                </a:solidFill>
              </a:rPr>
              <a:t>1. Logros alcanzados</a:t>
            </a:r>
            <a:r>
              <a:rPr lang="es-MX" dirty="0">
                <a:solidFill>
                  <a:schemeClr val="accent1">
                    <a:lumMod val="75000"/>
                  </a:schemeClr>
                </a:solidFill>
              </a:rPr>
              <a:t> </a:t>
            </a:r>
          </a:p>
          <a:p>
            <a:pPr marL="36900" indent="0" fontAlgn="auto">
              <a:spcAft>
                <a:spcPts val="0"/>
              </a:spcAft>
              <a:buFont typeface="Wingdings 3" charset="2"/>
              <a:buNone/>
              <a:defRPr/>
            </a:pPr>
            <a:r>
              <a:rPr lang="es-MX" dirty="0">
                <a:solidFill>
                  <a:schemeClr val="tx1">
                    <a:lumMod val="75000"/>
                    <a:lumOff val="25000"/>
                  </a:schemeClr>
                </a:solidFill>
              </a:rPr>
              <a:t>Se alcanzó el objetivo en la actividad interdisciplinaria</a:t>
            </a:r>
          </a:p>
          <a:p>
            <a:pPr marL="36900" indent="0" fontAlgn="auto">
              <a:spcAft>
                <a:spcPts val="0"/>
              </a:spcAft>
              <a:buFont typeface="Wingdings 3" charset="2"/>
              <a:buNone/>
              <a:defRPr/>
            </a:pPr>
            <a:r>
              <a:rPr lang="es-MX" dirty="0">
                <a:solidFill>
                  <a:schemeClr val="tx1">
                    <a:lumMod val="75000"/>
                    <a:lumOff val="25000"/>
                  </a:schemeClr>
                </a:solidFill>
              </a:rPr>
              <a:t>Se conocieron los temas </a:t>
            </a:r>
          </a:p>
          <a:p>
            <a:pPr marL="36900" indent="0" fontAlgn="auto">
              <a:spcAft>
                <a:spcPts val="0"/>
              </a:spcAft>
              <a:buFont typeface="Wingdings 3" charset="2"/>
              <a:buNone/>
              <a:defRPr/>
            </a:pPr>
            <a:r>
              <a:rPr lang="es-MX" dirty="0">
                <a:solidFill>
                  <a:schemeClr val="tx1">
                    <a:lumMod val="75000"/>
                    <a:lumOff val="25000"/>
                  </a:schemeClr>
                </a:solidFill>
              </a:rPr>
              <a:t>Se desarrollo el inicio del proyecto de buena forma</a:t>
            </a:r>
          </a:p>
          <a:p>
            <a:pPr marL="36900" indent="0" fontAlgn="auto">
              <a:spcAft>
                <a:spcPts val="0"/>
              </a:spcAft>
              <a:buFont typeface="Wingdings 3" charset="2"/>
              <a:buNone/>
              <a:defRPr/>
            </a:pPr>
            <a:r>
              <a:rPr lang="es-MX" dirty="0">
                <a:solidFill>
                  <a:schemeClr val="tx1">
                    <a:lumMod val="75000"/>
                    <a:lumOff val="25000"/>
                  </a:schemeClr>
                </a:solidFill>
              </a:rPr>
              <a:t>Se obtuvieron evidencias</a:t>
            </a:r>
          </a:p>
          <a:p>
            <a:pPr marL="36900" indent="0" fontAlgn="auto">
              <a:spcAft>
                <a:spcPts val="0"/>
              </a:spcAft>
              <a:buFont typeface="Wingdings 3" charset="2"/>
              <a:buNone/>
              <a:defRPr/>
            </a:pPr>
            <a:r>
              <a:rPr lang="es-MX" b="1" dirty="0">
                <a:solidFill>
                  <a:schemeClr val="accent1">
                    <a:lumMod val="75000"/>
                  </a:schemeClr>
                </a:solidFill>
              </a:rPr>
              <a:t>2. Aspectos a  mejorar. </a:t>
            </a:r>
          </a:p>
          <a:p>
            <a:pPr marL="36900" indent="0" fontAlgn="auto">
              <a:spcAft>
                <a:spcPts val="0"/>
              </a:spcAft>
              <a:buFont typeface="Wingdings 3" charset="2"/>
              <a:buNone/>
              <a:defRPr/>
            </a:pPr>
            <a:r>
              <a:rPr lang="es-MX" dirty="0">
                <a:solidFill>
                  <a:schemeClr val="tx1">
                    <a:lumMod val="75000"/>
                    <a:lumOff val="25000"/>
                  </a:schemeClr>
                </a:solidFill>
              </a:rPr>
              <a:t>Mejor organización de los tiempos</a:t>
            </a:r>
          </a:p>
          <a:p>
            <a:pPr marL="36900" indent="0" fontAlgn="auto">
              <a:spcAft>
                <a:spcPts val="0"/>
              </a:spcAft>
              <a:buFont typeface="Wingdings 3" charset="2"/>
              <a:buNone/>
              <a:defRPr/>
            </a:pPr>
            <a:r>
              <a:rPr lang="es-MX" dirty="0">
                <a:solidFill>
                  <a:schemeClr val="tx1">
                    <a:lumMod val="75000"/>
                    <a:lumOff val="25000"/>
                  </a:schemeClr>
                </a:solidFill>
              </a:rPr>
              <a:t>Decidir de manera anticipada los estudiantes con los que se trabajará</a:t>
            </a:r>
          </a:p>
          <a:p>
            <a:pPr marL="379800" fontAlgn="auto">
              <a:spcAft>
                <a:spcPts val="0"/>
              </a:spcAft>
              <a:buFont typeface="Wingdings 3" charset="2"/>
              <a:buAutoNum type="arabicPeriod"/>
              <a:defRPr/>
            </a:pPr>
            <a:endParaRPr lang="es-MX" b="1" dirty="0">
              <a:solidFill>
                <a:schemeClr val="tx1">
                  <a:lumMod val="75000"/>
                  <a:lumOff val="25000"/>
                </a:schemeClr>
              </a:solidFill>
            </a:endParaRPr>
          </a:p>
          <a:p>
            <a:pPr marL="36900" indent="0" fontAlgn="auto">
              <a:spcAft>
                <a:spcPts val="0"/>
              </a:spcAft>
              <a:buFont typeface="Wingdings 3" charset="2"/>
              <a:buNone/>
              <a:defRPr/>
            </a:pPr>
            <a:r>
              <a:rPr lang="es-MX" sz="2000" b="1" dirty="0" smtClean="0">
                <a:solidFill>
                  <a:schemeClr val="bg2">
                    <a:lumMod val="50000"/>
                  </a:schemeClr>
                </a:solidFill>
              </a:rPr>
              <a:t>m.. </a:t>
            </a:r>
            <a:r>
              <a:rPr lang="es-MX" sz="2000" b="1" dirty="0">
                <a:solidFill>
                  <a:schemeClr val="tx1">
                    <a:lumMod val="75000"/>
                    <a:lumOff val="25000"/>
                  </a:schemeClr>
                </a:solidFill>
              </a:rPr>
              <a:t>Toma de decisiones. Señalar cualquier toma de decisiones en función del análisis.       </a:t>
            </a:r>
          </a:p>
          <a:p>
            <a:pPr marL="36900" indent="0" fontAlgn="auto">
              <a:spcAft>
                <a:spcPts val="0"/>
              </a:spcAft>
              <a:buFont typeface="Wingdings 3" charset="2"/>
              <a:buNone/>
              <a:defRPr/>
            </a:pPr>
            <a:r>
              <a:rPr lang="es-MX" b="1" dirty="0">
                <a:solidFill>
                  <a:schemeClr val="tx1">
                    <a:lumMod val="75000"/>
                    <a:lumOff val="25000"/>
                  </a:schemeClr>
                </a:solidFill>
              </a:rPr>
              <a:t> </a:t>
            </a:r>
            <a:r>
              <a:rPr lang="es-MX" dirty="0">
                <a:solidFill>
                  <a:schemeClr val="tx1">
                    <a:lumMod val="75000"/>
                    <a:lumOff val="25000"/>
                  </a:schemeClr>
                </a:solidFill>
              </a:rPr>
              <a:t>Se determinó que se sigue trabajando en el proyecto por separado en cada materia tal cual se diseño en el plan de trabajo de cada materia</a:t>
            </a:r>
          </a:p>
          <a:p>
            <a:pPr marL="494100" indent="-457200" fontAlgn="auto">
              <a:spcAft>
                <a:spcPts val="0"/>
              </a:spcAft>
              <a:buFont typeface="Wingdings 3" charset="2"/>
              <a:buAutoNum type="alphaLcPeriod" startAt="9"/>
              <a:defRPr/>
            </a:pPr>
            <a:endParaRPr lang="es-MX" dirty="0">
              <a:solidFill>
                <a:schemeClr val="tx1">
                  <a:lumMod val="75000"/>
                  <a:lumOff val="25000"/>
                </a:schemeClr>
              </a:solidFill>
            </a:endParaRPr>
          </a:p>
          <a:p>
            <a:pPr fontAlgn="auto">
              <a:spcAft>
                <a:spcPts val="0"/>
              </a:spcAft>
              <a:buFont typeface="Wingdings 3" charset="2"/>
              <a:buChar char=""/>
              <a:defRPr/>
            </a:pPr>
            <a:endParaRPr lang="es-MX" dirty="0">
              <a:solidFill>
                <a:schemeClr val="tx1">
                  <a:lumMod val="75000"/>
                  <a:lumOff val="25000"/>
                </a:schemeClr>
              </a:solidFill>
            </a:endParaRPr>
          </a:p>
          <a:p>
            <a:pPr fontAlgn="auto">
              <a:spcAft>
                <a:spcPts val="0"/>
              </a:spcAft>
              <a:buFont typeface="Wingdings 3" charset="2"/>
              <a:buChar char=""/>
              <a:defRPr/>
            </a:pPr>
            <a:endParaRPr lang="es-MX" dirty="0">
              <a:solidFill>
                <a:schemeClr val="tx1">
                  <a:lumMod val="75000"/>
                  <a:lumOff val="25000"/>
                </a:schemeClr>
              </a:solidFill>
            </a:endParaRPr>
          </a:p>
          <a:p>
            <a:pPr fontAlgn="auto">
              <a:spcAft>
                <a:spcPts val="0"/>
              </a:spcAft>
              <a:buFont typeface="Wingdings 3" charset="2"/>
              <a:buChar char=""/>
              <a:defRPr/>
            </a:pPr>
            <a:endParaRPr lang="es-MX" dirty="0">
              <a:solidFill>
                <a:schemeClr val="tx1">
                  <a:lumMod val="75000"/>
                  <a:lumOff val="25000"/>
                </a:schemeClr>
              </a:solidFill>
            </a:endParaRPr>
          </a:p>
          <a:p>
            <a:pPr fontAlgn="auto">
              <a:spcAft>
                <a:spcPts val="0"/>
              </a:spcAft>
              <a:buFont typeface="Wingdings 3" charset="2"/>
              <a:buChar char=""/>
              <a:defRPr/>
            </a:pPr>
            <a:endParaRPr lang="es-MX"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1"/>
          <p:cNvSpPr>
            <a:spLocks noGrp="1" noChangeArrowheads="1"/>
          </p:cNvSpPr>
          <p:nvPr>
            <p:ph type="ctrTitle"/>
          </p:nvPr>
        </p:nvSpPr>
        <p:spPr>
          <a:xfrm>
            <a:off x="1370013" y="307975"/>
            <a:ext cx="9440862" cy="1828800"/>
          </a:xfrm>
        </p:spPr>
        <p:txBody>
          <a:bodyPr/>
          <a:lstStyle/>
          <a:p>
            <a:r>
              <a:rPr lang="es-MX" smtClean="0"/>
              <a:t>Evidencias</a:t>
            </a:r>
          </a:p>
        </p:txBody>
      </p:sp>
      <p:pic>
        <p:nvPicPr>
          <p:cNvPr id="31747" name="Imagen 8" descr="Imagen que contiene texto&#10;&#10;Descripción generada con confianza muy alta"/>
          <p:cNvPicPr>
            <a:picLocks noChangeAspect="1" noChangeArrowheads="1"/>
          </p:cNvPicPr>
          <p:nvPr/>
        </p:nvPicPr>
        <p:blipFill>
          <a:blip r:embed="rId2" cstate="print"/>
          <a:srcRect/>
          <a:stretch>
            <a:fillRect/>
          </a:stretch>
        </p:blipFill>
        <p:spPr bwMode="auto">
          <a:xfrm>
            <a:off x="5910263" y="307975"/>
            <a:ext cx="5162550" cy="2911475"/>
          </a:xfrm>
          <a:prstGeom prst="rect">
            <a:avLst/>
          </a:prstGeom>
          <a:noFill/>
          <a:ln w="9525">
            <a:noFill/>
            <a:miter lim="800000"/>
            <a:headEnd/>
            <a:tailEnd/>
          </a:ln>
        </p:spPr>
      </p:pic>
      <p:pic>
        <p:nvPicPr>
          <p:cNvPr id="31748" name="Imagen 14"/>
          <p:cNvPicPr>
            <a:picLocks noChangeAspect="1" noChangeArrowheads="1"/>
          </p:cNvPicPr>
          <p:nvPr/>
        </p:nvPicPr>
        <p:blipFill>
          <a:blip r:embed="rId3" cstate="print"/>
          <a:srcRect/>
          <a:stretch>
            <a:fillRect/>
          </a:stretch>
        </p:blipFill>
        <p:spPr bwMode="auto">
          <a:xfrm>
            <a:off x="4279900" y="3429000"/>
            <a:ext cx="5654675" cy="3189288"/>
          </a:xfrm>
          <a:prstGeom prst="rect">
            <a:avLst/>
          </a:prstGeom>
          <a:noFill/>
          <a:ln w="9525">
            <a:noFill/>
            <a:miter lim="800000"/>
            <a:headEnd/>
            <a:tailEnd/>
          </a:ln>
        </p:spPr>
      </p:pic>
      <p:pic>
        <p:nvPicPr>
          <p:cNvPr id="31749" name="Imagen 16" descr="Imagen que contiene interior, mesa, sentado&#10;&#10;Descripción generada con confianza muy alta"/>
          <p:cNvPicPr>
            <a:picLocks noChangeAspect="1" noChangeArrowheads="1"/>
          </p:cNvPicPr>
          <p:nvPr/>
        </p:nvPicPr>
        <p:blipFill>
          <a:blip r:embed="rId4" cstate="print"/>
          <a:srcRect/>
          <a:stretch>
            <a:fillRect/>
          </a:stretch>
        </p:blipFill>
        <p:spPr bwMode="auto">
          <a:xfrm>
            <a:off x="1736725" y="2573338"/>
            <a:ext cx="2303463" cy="4086225"/>
          </a:xfrm>
          <a:prstGeom prst="rect">
            <a:avLst/>
          </a:prstGeom>
          <a:noFill/>
          <a:ln w="9525">
            <a:noFill/>
            <a:miter lim="800000"/>
            <a:headEnd/>
            <a:tailEnd/>
          </a:ln>
        </p:spPr>
      </p:pic>
      <p:pic>
        <p:nvPicPr>
          <p:cNvPr id="31750" name="Imagen 18" descr="Imagen que contiene persona, niño, sentado, interior&#10;&#10;Descripción generada con confianza muy alta"/>
          <p:cNvPicPr>
            <a:picLocks noChangeAspect="1" noChangeArrowheads="1"/>
          </p:cNvPicPr>
          <p:nvPr/>
        </p:nvPicPr>
        <p:blipFill>
          <a:blip r:embed="rId5" cstate="print"/>
          <a:srcRect/>
          <a:stretch>
            <a:fillRect/>
          </a:stretch>
        </p:blipFill>
        <p:spPr bwMode="auto">
          <a:xfrm>
            <a:off x="8367713" y="4511675"/>
            <a:ext cx="3386137" cy="190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noChangeArrowheads="1"/>
          </p:cNvSpPr>
          <p:nvPr>
            <p:ph type="title"/>
          </p:nvPr>
        </p:nvSpPr>
        <p:spPr>
          <a:xfrm>
            <a:off x="2592388" y="623888"/>
            <a:ext cx="8912225" cy="1281112"/>
          </a:xfrm>
        </p:spPr>
        <p:txBody>
          <a:bodyPr/>
          <a:lstStyle/>
          <a:p>
            <a:r>
              <a:rPr lang="es-MX" b="1" smtClean="0"/>
              <a:t>Actividad Interdisciplinaria</a:t>
            </a:r>
            <a:r>
              <a:rPr lang="es-MX" smtClean="0"/>
              <a:t>: </a:t>
            </a:r>
          </a:p>
        </p:txBody>
      </p:sp>
      <p:sp>
        <p:nvSpPr>
          <p:cNvPr id="4" name="Marcador de contenido 2">
            <a:extLst>
              <a:ext uri="{FF2B5EF4-FFF2-40B4-BE49-F238E27FC236}">
                <a16:creationId xmlns:a16="http://schemas.microsoft.com/office/drawing/2014/main" xmlns="" id="{4A4F16A0-71DC-46C7-B351-5EBCAE260914}"/>
              </a:ext>
            </a:extLst>
          </p:cNvPr>
          <p:cNvSpPr>
            <a:spLocks noGrp="1"/>
          </p:cNvSpPr>
          <p:nvPr>
            <p:ph idx="1"/>
          </p:nvPr>
        </p:nvSpPr>
        <p:spPr>
          <a:xfrm>
            <a:off x="1181100" y="2133600"/>
            <a:ext cx="10323513" cy="3778250"/>
          </a:xfrm>
        </p:spPr>
        <p:txBody>
          <a:bodyPr rtlCol="0">
            <a:normAutofit/>
          </a:bodyPr>
          <a:lstStyle/>
          <a:p>
            <a:pPr marL="494100" indent="-457200" fontAlgn="auto">
              <a:spcAft>
                <a:spcPts val="0"/>
              </a:spcAft>
              <a:buFont typeface="Wingdings 3" charset="2"/>
              <a:buAutoNum type="alphaLcPeriod"/>
              <a:defRPr/>
            </a:pPr>
            <a:r>
              <a:rPr lang="es-MX" sz="2400" b="1" dirty="0">
                <a:solidFill>
                  <a:schemeClr val="tx1">
                    <a:lumMod val="75000"/>
                    <a:lumOff val="25000"/>
                  </a:schemeClr>
                </a:solidFill>
              </a:rPr>
              <a:t>Nombre de la actividad: </a:t>
            </a:r>
            <a:r>
              <a:rPr lang="es-MX" sz="2400" dirty="0">
                <a:solidFill>
                  <a:schemeClr val="tx1">
                    <a:lumMod val="75000"/>
                    <a:lumOff val="25000"/>
                  </a:schemeClr>
                </a:solidFill>
              </a:rPr>
              <a:t>“Presentación </a:t>
            </a:r>
            <a:r>
              <a:rPr lang="es-MX" sz="2400" dirty="0" smtClean="0">
                <a:solidFill>
                  <a:schemeClr val="tx1">
                    <a:lumMod val="75000"/>
                    <a:lumOff val="25000"/>
                  </a:schemeClr>
                </a:solidFill>
              </a:rPr>
              <a:t>de la actividad global”</a:t>
            </a:r>
            <a:endParaRPr lang="es-MX" sz="2400" dirty="0">
              <a:solidFill>
                <a:schemeClr val="tx1">
                  <a:lumMod val="75000"/>
                  <a:lumOff val="25000"/>
                </a:schemeClr>
              </a:solidFill>
            </a:endParaRPr>
          </a:p>
          <a:p>
            <a:pPr marL="494100" indent="-457200" fontAlgn="auto">
              <a:spcAft>
                <a:spcPts val="0"/>
              </a:spcAft>
              <a:buFont typeface="Wingdings 3" charset="2"/>
              <a:buAutoNum type="alphaLcPeriod"/>
              <a:defRPr/>
            </a:pPr>
            <a:r>
              <a:rPr lang="es-MX" sz="2400" b="1" dirty="0">
                <a:solidFill>
                  <a:schemeClr val="tx1">
                    <a:lumMod val="75000"/>
                    <a:lumOff val="25000"/>
                  </a:schemeClr>
                </a:solidFill>
              </a:rPr>
              <a:t>Objetivo. </a:t>
            </a:r>
            <a:r>
              <a:rPr lang="es-MX" sz="2400" dirty="0" smtClean="0">
                <a:solidFill>
                  <a:schemeClr val="tx1">
                    <a:lumMod val="75000"/>
                    <a:lumOff val="25000"/>
                  </a:schemeClr>
                </a:solidFill>
              </a:rPr>
              <a:t>Cerrar las actividades del proyecto mediante una presentación en la que se representen los tres trabajos realizados con las tres disciplinas.</a:t>
            </a:r>
            <a:endParaRPr lang="es-MX" sz="2400" dirty="0">
              <a:solidFill>
                <a:schemeClr val="tx1">
                  <a:lumMod val="75000"/>
                  <a:lumOff val="25000"/>
                </a:schemeClr>
              </a:solidFill>
            </a:endParaRPr>
          </a:p>
          <a:p>
            <a:pPr marL="494100" indent="-457200" fontAlgn="auto">
              <a:spcAft>
                <a:spcPts val="0"/>
              </a:spcAft>
              <a:buFont typeface="Wingdings 3" charset="2"/>
              <a:buAutoNum type="alphaLcPeriod"/>
              <a:defRPr/>
            </a:pPr>
            <a:r>
              <a:rPr lang="es-MX" sz="2400" b="1" dirty="0">
                <a:solidFill>
                  <a:schemeClr val="tx1">
                    <a:lumMod val="75000"/>
                    <a:lumOff val="25000"/>
                  </a:schemeClr>
                </a:solidFill>
              </a:rPr>
              <a:t>Grado. </a:t>
            </a:r>
            <a:r>
              <a:rPr lang="es-MX" sz="2400" dirty="0">
                <a:solidFill>
                  <a:schemeClr val="tx1">
                    <a:lumMod val="75000"/>
                    <a:lumOff val="25000"/>
                  </a:schemeClr>
                </a:solidFill>
              </a:rPr>
              <a:t>Cuarto año</a:t>
            </a:r>
          </a:p>
          <a:p>
            <a:pPr marL="494100" indent="-457200" fontAlgn="auto">
              <a:spcAft>
                <a:spcPts val="0"/>
              </a:spcAft>
              <a:buFont typeface="Wingdings 3" charset="2"/>
              <a:buAutoNum type="alphaLcPeriod"/>
              <a:defRPr/>
            </a:pPr>
            <a:r>
              <a:rPr lang="es-MX" sz="2400" b="1" dirty="0">
                <a:solidFill>
                  <a:schemeClr val="tx1">
                    <a:lumMod val="75000"/>
                    <a:lumOff val="25000"/>
                  </a:schemeClr>
                </a:solidFill>
              </a:rPr>
              <a:t>Fecha en que se </a:t>
            </a:r>
            <a:r>
              <a:rPr lang="es-MX" sz="2400" b="1" dirty="0" smtClean="0">
                <a:solidFill>
                  <a:schemeClr val="tx1">
                    <a:lumMod val="75000"/>
                    <a:lumOff val="25000"/>
                  </a:schemeClr>
                </a:solidFill>
              </a:rPr>
              <a:t>llevó </a:t>
            </a:r>
            <a:r>
              <a:rPr lang="es-MX" sz="2400" b="1" dirty="0">
                <a:solidFill>
                  <a:schemeClr val="tx1">
                    <a:lumMod val="75000"/>
                    <a:lumOff val="25000"/>
                  </a:schemeClr>
                </a:solidFill>
              </a:rPr>
              <a:t>a cabo la actividad. </a:t>
            </a:r>
            <a:r>
              <a:rPr lang="es-MX" sz="2400" dirty="0">
                <a:solidFill>
                  <a:schemeClr val="tx1">
                    <a:lumMod val="75000"/>
                    <a:lumOff val="25000"/>
                  </a:schemeClr>
                </a:solidFill>
              </a:rPr>
              <a:t> </a:t>
            </a:r>
            <a:r>
              <a:rPr lang="es-MX" sz="2400" dirty="0" smtClean="0">
                <a:solidFill>
                  <a:schemeClr val="tx1">
                    <a:lumMod val="75000"/>
                    <a:lumOff val="25000"/>
                  </a:schemeClr>
                </a:solidFill>
              </a:rPr>
              <a:t>31 </a:t>
            </a:r>
            <a:r>
              <a:rPr lang="es-MX" sz="2400" dirty="0">
                <a:solidFill>
                  <a:schemeClr val="tx1">
                    <a:lumMod val="75000"/>
                    <a:lumOff val="25000"/>
                  </a:schemeClr>
                </a:solidFill>
              </a:rPr>
              <a:t>de </a:t>
            </a:r>
            <a:r>
              <a:rPr lang="es-MX" sz="2400" dirty="0" smtClean="0">
                <a:solidFill>
                  <a:schemeClr val="tx1">
                    <a:lumMod val="75000"/>
                    <a:lumOff val="25000"/>
                  </a:schemeClr>
                </a:solidFill>
              </a:rPr>
              <a:t>febrero </a:t>
            </a:r>
            <a:r>
              <a:rPr lang="es-MX" sz="2400" dirty="0">
                <a:solidFill>
                  <a:schemeClr val="tx1">
                    <a:lumMod val="75000"/>
                    <a:lumOff val="25000"/>
                  </a:schemeClr>
                </a:solidFill>
              </a:rPr>
              <a:t>del 2018</a:t>
            </a:r>
            <a:r>
              <a:rPr lang="es-MX" sz="2400" dirty="0" smtClean="0">
                <a:solidFill>
                  <a:schemeClr val="tx1">
                    <a:lumMod val="75000"/>
                    <a:lumOff val="25000"/>
                  </a:schemeClr>
                </a:solidFill>
              </a:rPr>
              <a:t>. ( fecha modificada del 14 de enero del 2019)</a:t>
            </a:r>
            <a:endParaRPr lang="es-MX" sz="2400" b="1" dirty="0">
              <a:solidFill>
                <a:schemeClr val="tx1">
                  <a:lumMod val="75000"/>
                  <a:lumOff val="25000"/>
                </a:schemeClr>
              </a:solidFill>
            </a:endParaRPr>
          </a:p>
          <a:p>
            <a:pPr marL="36900" indent="0" fontAlgn="auto">
              <a:spcAft>
                <a:spcPts val="0"/>
              </a:spcAft>
              <a:buFont typeface="Wingdings 3" charset="2"/>
              <a:buNone/>
              <a:defRPr/>
            </a:pPr>
            <a:endParaRPr lang="es-MX" dirty="0">
              <a:solidFill>
                <a:schemeClr val="tx1">
                  <a:lumMod val="75000"/>
                  <a:lumOff val="25000"/>
                </a:schemeClr>
              </a:solidFill>
            </a:endParaRPr>
          </a:p>
          <a:p>
            <a:pPr marL="494100" indent="-457200" fontAlgn="auto">
              <a:spcAft>
                <a:spcPts val="0"/>
              </a:spcAft>
              <a:buFont typeface="Wingdings 3" charset="2"/>
              <a:buAutoNum type="alphaLcPeriod"/>
              <a:defRPr/>
            </a:pPr>
            <a:endParaRPr lang="es-MX" dirty="0">
              <a:solidFill>
                <a:schemeClr val="tx1">
                  <a:lumMod val="75000"/>
                  <a:lumOff val="25000"/>
                </a:schemeClr>
              </a:solidFill>
            </a:endParaRPr>
          </a:p>
          <a:p>
            <a:pPr fontAlgn="auto">
              <a:spcAft>
                <a:spcPts val="0"/>
              </a:spcAft>
              <a:buFont typeface="Wingdings 3" charset="2"/>
              <a:buChar char=""/>
              <a:defRPr/>
            </a:pPr>
            <a:endParaRPr lang="es-MX" dirty="0">
              <a:solidFill>
                <a:schemeClr val="tx1">
                  <a:lumMod val="75000"/>
                  <a:lumOff val="25000"/>
                </a:schemeClr>
              </a:solidFill>
            </a:endParaRPr>
          </a:p>
          <a:p>
            <a:pPr fontAlgn="auto">
              <a:spcAft>
                <a:spcPts val="0"/>
              </a:spcAft>
              <a:buFont typeface="Wingdings 3" charset="2"/>
              <a:buChar char=""/>
              <a:defRPr/>
            </a:pPr>
            <a:endParaRPr lang="es-MX" dirty="0">
              <a:solidFill>
                <a:schemeClr val="tx1">
                  <a:lumMod val="75000"/>
                  <a:lumOff val="25000"/>
                </a:schemeClr>
              </a:solidFill>
            </a:endParaRPr>
          </a:p>
          <a:p>
            <a:pPr fontAlgn="auto">
              <a:spcAft>
                <a:spcPts val="0"/>
              </a:spcAft>
              <a:buFont typeface="Wingdings 3" charset="2"/>
              <a:buChar char=""/>
              <a:defRPr/>
            </a:pPr>
            <a:endParaRPr lang="es-MX" dirty="0">
              <a:solidFill>
                <a:schemeClr val="tx1">
                  <a:lumMod val="75000"/>
                  <a:lumOff val="25000"/>
                </a:schemeClr>
              </a:solidFill>
            </a:endParaRPr>
          </a:p>
          <a:p>
            <a:pPr fontAlgn="auto">
              <a:spcAft>
                <a:spcPts val="0"/>
              </a:spcAft>
              <a:buFont typeface="Wingdings 3" charset="2"/>
              <a:buChar char=""/>
              <a:defRPr/>
            </a:pPr>
            <a:endParaRPr lang="es-MX"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512EEC2-D104-42CF-9EED-79EE0E388173}"/>
              </a:ext>
            </a:extLst>
          </p:cNvPr>
          <p:cNvSpPr>
            <a:spLocks noGrp="1"/>
          </p:cNvSpPr>
          <p:nvPr>
            <p:ph idx="1"/>
          </p:nvPr>
        </p:nvSpPr>
        <p:spPr>
          <a:xfrm>
            <a:off x="798443" y="791956"/>
            <a:ext cx="10515600" cy="4351338"/>
          </a:xfrm>
        </p:spPr>
        <p:txBody>
          <a:bodyPr/>
          <a:lstStyle/>
          <a:p>
            <a:pPr marL="0" indent="0">
              <a:buNone/>
            </a:pPr>
            <a:endParaRPr lang="es-MX" sz="3600" dirty="0"/>
          </a:p>
          <a:p>
            <a:pPr marL="0" indent="0">
              <a:buNone/>
            </a:pPr>
            <a:endParaRPr lang="es-MX" sz="3600" dirty="0"/>
          </a:p>
          <a:p>
            <a:pPr marL="0" indent="0">
              <a:buNone/>
            </a:pPr>
            <a:r>
              <a:rPr lang="es-MX" dirty="0" smtClean="0"/>
              <a:t>Grado al que va dirigido: </a:t>
            </a:r>
            <a:endParaRPr lang="es-MX" dirty="0"/>
          </a:p>
          <a:p>
            <a:pPr marL="0" indent="0">
              <a:buNone/>
            </a:pPr>
            <a:r>
              <a:rPr lang="es-MX" sz="4000" dirty="0" smtClean="0"/>
              <a:t>Cuarto grado, preparatoria </a:t>
            </a:r>
            <a:endParaRPr lang="es-MX" dirty="0"/>
          </a:p>
        </p:txBody>
      </p:sp>
    </p:spTree>
    <p:extLst>
      <p:ext uri="{BB962C8B-B14F-4D97-AF65-F5344CB8AC3E}">
        <p14:creationId xmlns:p14="http://schemas.microsoft.com/office/powerpoint/2010/main" xmlns="" val="4137960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574" y="682625"/>
            <a:ext cx="10987087" cy="6175375"/>
          </a:xfrm>
        </p:spPr>
        <p:txBody>
          <a:bodyPr rtlCol="0">
            <a:normAutofit/>
          </a:bodyPr>
          <a:lstStyle/>
          <a:p>
            <a:pPr marL="494100" indent="-457200" algn="just" fontAlgn="auto">
              <a:spcAft>
                <a:spcPts val="0"/>
              </a:spcAft>
              <a:buFont typeface="+mj-lt"/>
              <a:buAutoNum type="alphaLcPeriod" startAt="5"/>
              <a:defRPr/>
            </a:pPr>
            <a:r>
              <a:rPr lang="es-MX" sz="2800" b="1" dirty="0">
                <a:solidFill>
                  <a:schemeClr val="tx1">
                    <a:lumMod val="75000"/>
                    <a:lumOff val="25000"/>
                  </a:schemeClr>
                </a:solidFill>
              </a:rPr>
              <a:t>Asignaturas participantes, temas o conceptos de cada una. </a:t>
            </a:r>
            <a:r>
              <a:rPr lang="es-MX" sz="2800" dirty="0" smtClean="0">
                <a:solidFill>
                  <a:schemeClr val="tx1">
                    <a:lumMod val="75000"/>
                    <a:lumOff val="25000"/>
                  </a:schemeClr>
                </a:solidFill>
              </a:rPr>
              <a:t>Física III, Matemáticas </a:t>
            </a:r>
            <a:r>
              <a:rPr lang="es-MX" sz="2800" dirty="0">
                <a:solidFill>
                  <a:schemeClr val="tx1">
                    <a:lumMod val="75000"/>
                    <a:lumOff val="25000"/>
                  </a:schemeClr>
                </a:solidFill>
              </a:rPr>
              <a:t>IV, Danza Regional </a:t>
            </a:r>
            <a:endParaRPr lang="es-MX" sz="2800" dirty="0" smtClean="0">
              <a:solidFill>
                <a:schemeClr val="tx1">
                  <a:lumMod val="75000"/>
                  <a:lumOff val="25000"/>
                </a:schemeClr>
              </a:solidFill>
            </a:endParaRPr>
          </a:p>
          <a:p>
            <a:pPr marL="494100" indent="-457200" algn="just" fontAlgn="auto">
              <a:spcAft>
                <a:spcPts val="0"/>
              </a:spcAft>
              <a:buFont typeface="+mj-lt"/>
              <a:buAutoNum type="alphaLcPeriod" startAt="5"/>
              <a:defRPr/>
            </a:pPr>
            <a:r>
              <a:rPr lang="es-MX" sz="2800" b="1" dirty="0" smtClean="0">
                <a:solidFill>
                  <a:schemeClr val="tx1">
                    <a:lumMod val="75000"/>
                    <a:lumOff val="25000"/>
                  </a:schemeClr>
                </a:solidFill>
              </a:rPr>
              <a:t>Fuentes </a:t>
            </a:r>
            <a:r>
              <a:rPr lang="es-MX" sz="2800" b="1" dirty="0">
                <a:solidFill>
                  <a:schemeClr val="tx1">
                    <a:lumMod val="75000"/>
                    <a:lumOff val="25000"/>
                  </a:schemeClr>
                </a:solidFill>
              </a:rPr>
              <a:t>de apoyo</a:t>
            </a:r>
            <a:r>
              <a:rPr lang="es-MX" sz="2800" dirty="0">
                <a:solidFill>
                  <a:schemeClr val="tx1">
                    <a:lumMod val="75000"/>
                    <a:lumOff val="25000"/>
                  </a:schemeClr>
                </a:solidFill>
              </a:rPr>
              <a:t>. Programas de estudio operativos e indicativos de la ENP.  UNAM. Páginas de internet. Libro de Algebra, Matemáticas </a:t>
            </a:r>
            <a:r>
              <a:rPr lang="es-MX" sz="2800" dirty="0" smtClean="0">
                <a:solidFill>
                  <a:schemeClr val="tx1">
                    <a:lumMod val="75000"/>
                    <a:lumOff val="25000"/>
                  </a:schemeClr>
                </a:solidFill>
              </a:rPr>
              <a:t>IV. </a:t>
            </a:r>
            <a:r>
              <a:rPr lang="es-ES" sz="2800" dirty="0" smtClean="0">
                <a:latin typeface="Arial" panose="020B0604020202020204" pitchFamily="34" charset="0"/>
                <a:ea typeface="Arial" panose="020B0604020202020204" pitchFamily="34" charset="0"/>
              </a:rPr>
              <a:t>El cuerpo en la danza: postura, movimiento y patología. </a:t>
            </a:r>
            <a:r>
              <a:rPr lang="es-ES" sz="2800" dirty="0" err="1" smtClean="0">
                <a:latin typeface="Arial" panose="020B0604020202020204" pitchFamily="34" charset="0"/>
                <a:ea typeface="Arial" panose="020B0604020202020204" pitchFamily="34" charset="0"/>
              </a:rPr>
              <a:t>Massó</a:t>
            </a:r>
            <a:r>
              <a:rPr lang="es-ES" sz="2800" dirty="0" smtClean="0">
                <a:latin typeface="Arial" panose="020B0604020202020204" pitchFamily="34" charset="0"/>
                <a:ea typeface="Arial" panose="020B0604020202020204" pitchFamily="34" charset="0"/>
              </a:rPr>
              <a:t>, N. (2012) Barcelona. Editorial </a:t>
            </a:r>
            <a:r>
              <a:rPr lang="es-ES" sz="2800" dirty="0" err="1" smtClean="0">
                <a:latin typeface="Arial" panose="020B0604020202020204" pitchFamily="34" charset="0"/>
                <a:ea typeface="Arial" panose="020B0604020202020204" pitchFamily="34" charset="0"/>
              </a:rPr>
              <a:t>Paidotribo</a:t>
            </a:r>
            <a:r>
              <a:rPr lang="es-ES" sz="2800" dirty="0" smtClean="0">
                <a:latin typeface="Arial" panose="020B0604020202020204" pitchFamily="34" charset="0"/>
                <a:ea typeface="Arial" panose="020B0604020202020204" pitchFamily="34" charset="0"/>
              </a:rPr>
              <a:t>. Video: Solución de ecuaciones cuadráticas</a:t>
            </a:r>
            <a:endParaRPr lang="es-MX" sz="2800" dirty="0">
              <a:solidFill>
                <a:schemeClr val="tx1">
                  <a:lumMod val="75000"/>
                  <a:lumOff val="25000"/>
                </a:schemeClr>
              </a:solidFill>
            </a:endParaRPr>
          </a:p>
          <a:p>
            <a:pPr marL="494100" indent="-457200" algn="just" fontAlgn="auto">
              <a:spcAft>
                <a:spcPts val="0"/>
              </a:spcAft>
              <a:buFont typeface="Wingdings 3" charset="2"/>
              <a:buAutoNum type="alphaLcPeriod" startAt="5"/>
              <a:defRPr/>
            </a:pPr>
            <a:r>
              <a:rPr lang="es-MX" sz="2800" b="1" dirty="0">
                <a:solidFill>
                  <a:schemeClr val="tx1">
                    <a:lumMod val="75000"/>
                    <a:lumOff val="25000"/>
                  </a:schemeClr>
                </a:solidFill>
              </a:rPr>
              <a:t>Justificación de la actividad. </a:t>
            </a:r>
            <a:r>
              <a:rPr lang="es-MX" sz="2800" dirty="0" smtClean="0">
                <a:solidFill>
                  <a:schemeClr val="tx1">
                    <a:lumMod val="75000"/>
                    <a:lumOff val="25000"/>
                  </a:schemeClr>
                </a:solidFill>
              </a:rPr>
              <a:t>Se </a:t>
            </a:r>
            <a:r>
              <a:rPr lang="es-MX" sz="2800" dirty="0">
                <a:solidFill>
                  <a:schemeClr val="tx1">
                    <a:lumMod val="75000"/>
                    <a:lumOff val="25000"/>
                  </a:schemeClr>
                </a:solidFill>
              </a:rPr>
              <a:t>plantea </a:t>
            </a:r>
            <a:r>
              <a:rPr lang="es-MX" sz="2800" dirty="0" smtClean="0">
                <a:solidFill>
                  <a:schemeClr val="tx1">
                    <a:lumMod val="75000"/>
                    <a:lumOff val="25000"/>
                  </a:schemeClr>
                </a:solidFill>
              </a:rPr>
              <a:t>el hecho de representar el trabajo a los estudiantes para que verifiquen su progreso y vean los resultados con el  fin de motivarlos con resultados</a:t>
            </a:r>
            <a:endParaRPr lang="es-MX" sz="2800" b="1" dirty="0">
              <a:solidFill>
                <a:schemeClr val="tx1">
                  <a:lumMod val="75000"/>
                  <a:lumOff val="25000"/>
                </a:schemeClr>
              </a:solidFill>
            </a:endParaRPr>
          </a:p>
          <a:p>
            <a:pPr marL="494100" indent="-457200" algn="just" fontAlgn="auto">
              <a:spcAft>
                <a:spcPts val="0"/>
              </a:spcAft>
              <a:buFont typeface="Wingdings 3" charset="2"/>
              <a:buAutoNum type="alphaLcPeriod" startAt="5"/>
              <a:defRPr/>
            </a:pPr>
            <a:endParaRPr lang="es-MX" dirty="0">
              <a:solidFill>
                <a:schemeClr val="tx1">
                  <a:lumMod val="75000"/>
                  <a:lumOff val="25000"/>
                </a:schemeClr>
              </a:solidFill>
            </a:endParaRPr>
          </a:p>
          <a:p>
            <a:pPr marL="494100" indent="-457200" algn="just" fontAlgn="auto">
              <a:spcAft>
                <a:spcPts val="0"/>
              </a:spcAft>
              <a:buFont typeface="Wingdings 3" charset="2"/>
              <a:buAutoNum type="alphaLcPeriod" startAt="5"/>
              <a:defRPr/>
            </a:pPr>
            <a:endParaRPr lang="es-MX" dirty="0">
              <a:solidFill>
                <a:schemeClr val="tx1">
                  <a:lumMod val="75000"/>
                  <a:lumOff val="25000"/>
                </a:schemeClr>
              </a:solidFill>
            </a:endParaRPr>
          </a:p>
          <a:p>
            <a:pPr algn="just" fontAlgn="auto">
              <a:spcAft>
                <a:spcPts val="0"/>
              </a:spcAft>
              <a:buFont typeface="Wingdings 3" charset="2"/>
              <a:buChar char=""/>
              <a:defRPr/>
            </a:pPr>
            <a:endParaRPr lang="es-MX" dirty="0">
              <a:solidFill>
                <a:schemeClr val="tx1">
                  <a:lumMod val="75000"/>
                  <a:lumOff val="25000"/>
                </a:schemeClr>
              </a:solidFill>
            </a:endParaRPr>
          </a:p>
          <a:p>
            <a:pPr algn="just" fontAlgn="auto">
              <a:spcAft>
                <a:spcPts val="0"/>
              </a:spcAft>
              <a:buFont typeface="Wingdings 3" charset="2"/>
              <a:buChar char=""/>
              <a:defRPr/>
            </a:pPr>
            <a:endParaRPr lang="es-MX" dirty="0">
              <a:solidFill>
                <a:schemeClr val="tx1">
                  <a:lumMod val="75000"/>
                  <a:lumOff val="25000"/>
                </a:schemeClr>
              </a:solidFill>
            </a:endParaRPr>
          </a:p>
          <a:p>
            <a:pPr algn="just" fontAlgn="auto">
              <a:spcAft>
                <a:spcPts val="0"/>
              </a:spcAft>
              <a:buFont typeface="Wingdings 3" charset="2"/>
              <a:buChar char=""/>
              <a:defRPr/>
            </a:pPr>
            <a:endParaRPr lang="es-MX" dirty="0">
              <a:solidFill>
                <a:schemeClr val="tx1">
                  <a:lumMod val="75000"/>
                  <a:lumOff val="25000"/>
                </a:schemeClr>
              </a:solidFill>
            </a:endParaRPr>
          </a:p>
          <a:p>
            <a:pPr algn="just" fontAlgn="auto">
              <a:spcAft>
                <a:spcPts val="0"/>
              </a:spcAft>
              <a:buFont typeface="Wingdings 3" charset="2"/>
              <a:buChar char=""/>
              <a:defRPr/>
            </a:pPr>
            <a:endParaRPr lang="es-MX"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6125" y="1851025"/>
            <a:ext cx="10406784" cy="4632902"/>
          </a:xfrm>
        </p:spPr>
        <p:txBody>
          <a:bodyPr rtlCol="0">
            <a:normAutofit/>
          </a:bodyPr>
          <a:lstStyle/>
          <a:p>
            <a:pPr fontAlgn="auto">
              <a:spcAft>
                <a:spcPts val="0"/>
              </a:spcAft>
              <a:buFont typeface="Wingdings 3" charset="2"/>
              <a:buNone/>
              <a:defRPr/>
            </a:pPr>
            <a:r>
              <a:rPr lang="es-MX" sz="2800" b="1" dirty="0"/>
              <a:t>Pasos. </a:t>
            </a:r>
          </a:p>
          <a:p>
            <a:pPr marL="342900" indent="-342900" algn="just" fontAlgn="auto">
              <a:spcAft>
                <a:spcPts val="0"/>
              </a:spcAft>
              <a:buFont typeface="+mj-lt"/>
              <a:buAutoNum type="arabicPeriod"/>
              <a:defRPr/>
            </a:pPr>
            <a:r>
              <a:rPr lang="es-MX" sz="2000" dirty="0">
                <a:solidFill>
                  <a:schemeClr val="tx1"/>
                </a:solidFill>
              </a:rPr>
              <a:t>Se </a:t>
            </a:r>
            <a:r>
              <a:rPr lang="es-MX" sz="2000" dirty="0" smtClean="0">
                <a:solidFill>
                  <a:schemeClr val="tx1"/>
                </a:solidFill>
              </a:rPr>
              <a:t>llevan a los estudiantes al salón de danza</a:t>
            </a:r>
          </a:p>
          <a:p>
            <a:pPr marL="342900" indent="-342900" algn="just" fontAlgn="auto">
              <a:spcAft>
                <a:spcPts val="0"/>
              </a:spcAft>
              <a:buFont typeface="+mj-lt"/>
              <a:buAutoNum type="arabicPeriod"/>
              <a:defRPr/>
            </a:pPr>
            <a:r>
              <a:rPr lang="es-MX" sz="2000" dirty="0" smtClean="0">
                <a:solidFill>
                  <a:schemeClr val="tx1"/>
                </a:solidFill>
              </a:rPr>
              <a:t>Se colocan en el piso los trazos de los triángulos rectángulos</a:t>
            </a:r>
          </a:p>
          <a:p>
            <a:pPr marL="342900" indent="-342900" algn="just" fontAlgn="auto">
              <a:spcAft>
                <a:spcPts val="0"/>
              </a:spcAft>
              <a:buFont typeface="+mj-lt"/>
              <a:buAutoNum type="arabicPeriod"/>
              <a:defRPr/>
            </a:pPr>
            <a:r>
              <a:rPr lang="es-MX" sz="2000" dirty="0" smtClean="0">
                <a:solidFill>
                  <a:schemeClr val="tx1"/>
                </a:solidFill>
              </a:rPr>
              <a:t>Se coloca el cartel realizado en la materia de matemáticas </a:t>
            </a:r>
            <a:endParaRPr lang="es-MX" sz="2000" dirty="0">
              <a:solidFill>
                <a:schemeClr val="tx1"/>
              </a:solidFill>
            </a:endParaRPr>
          </a:p>
          <a:p>
            <a:pPr marL="342900" indent="-342900" algn="just" fontAlgn="auto">
              <a:spcAft>
                <a:spcPts val="0"/>
              </a:spcAft>
              <a:buFont typeface="+mj-lt"/>
              <a:buAutoNum type="arabicPeriod"/>
              <a:defRPr/>
            </a:pPr>
            <a:r>
              <a:rPr lang="es-MX" sz="2000" dirty="0" smtClean="0">
                <a:solidFill>
                  <a:schemeClr val="tx1"/>
                </a:solidFill>
              </a:rPr>
              <a:t>Ejecutan el baile danzón siguiendo los trazos colocados en el piso</a:t>
            </a:r>
            <a:endParaRPr lang="es-MX" sz="2000" b="1" dirty="0">
              <a:solidFill>
                <a:schemeClr val="tx1"/>
              </a:solidFill>
            </a:endParaRPr>
          </a:p>
          <a:p>
            <a:pPr marL="342900" indent="-342900" algn="just" fontAlgn="auto">
              <a:spcAft>
                <a:spcPts val="0"/>
              </a:spcAft>
              <a:buFont typeface="+mj-lt"/>
              <a:buAutoNum type="arabicPeriod"/>
              <a:defRPr/>
            </a:pPr>
            <a:r>
              <a:rPr lang="es-MX" sz="2000" dirty="0" smtClean="0">
                <a:solidFill>
                  <a:schemeClr val="tx1"/>
                </a:solidFill>
              </a:rPr>
              <a:t>El otro grupo de estudiantes observa y realiza anotaciones</a:t>
            </a:r>
            <a:endParaRPr lang="es-MX" sz="2000" dirty="0">
              <a:solidFill>
                <a:schemeClr val="tx1"/>
              </a:solidFill>
            </a:endParaRPr>
          </a:p>
          <a:p>
            <a:pPr marL="342900" indent="-342900" algn="just" fontAlgn="auto">
              <a:spcAft>
                <a:spcPts val="0"/>
              </a:spcAft>
              <a:buFont typeface="+mj-lt"/>
              <a:buAutoNum type="arabicPeriod"/>
              <a:defRPr/>
            </a:pPr>
            <a:r>
              <a:rPr lang="es-MX" sz="2000" dirty="0" smtClean="0">
                <a:solidFill>
                  <a:schemeClr val="tx1"/>
                </a:solidFill>
              </a:rPr>
              <a:t>Se intercambian los grupos para hacer lo mismo que en la primera parte</a:t>
            </a:r>
          </a:p>
          <a:p>
            <a:pPr marL="342900" indent="-342900" algn="just" fontAlgn="auto">
              <a:spcAft>
                <a:spcPts val="0"/>
              </a:spcAft>
              <a:buFont typeface="+mj-lt"/>
              <a:buAutoNum type="arabicPeriod"/>
              <a:defRPr/>
            </a:pPr>
            <a:r>
              <a:rPr lang="es-MX" sz="2000" dirty="0" smtClean="0">
                <a:solidFill>
                  <a:schemeClr val="tx1"/>
                </a:solidFill>
              </a:rPr>
              <a:t>Después son llevados a la sala de computo para que por medio de las anotaciones ejecuten en el programa Excel la  ecuación que resuelve el Teorema de Pitágoras. </a:t>
            </a:r>
            <a:endParaRPr lang="es-MX" sz="2000" dirty="0">
              <a:solidFill>
                <a:schemeClr val="tx1"/>
              </a:solidFill>
            </a:endParaRPr>
          </a:p>
        </p:txBody>
      </p:sp>
      <p:sp>
        <p:nvSpPr>
          <p:cNvPr id="7" name="Título 6">
            <a:extLst>
              <a:ext uri="{FF2B5EF4-FFF2-40B4-BE49-F238E27FC236}">
                <a16:creationId xmlns:a16="http://schemas.microsoft.com/office/drawing/2014/main" xmlns="" id="{5D0ED1BD-88A4-49D4-A919-4AFC8EE1FD2B}"/>
              </a:ext>
            </a:extLst>
          </p:cNvPr>
          <p:cNvSpPr>
            <a:spLocks noGrp="1"/>
          </p:cNvSpPr>
          <p:nvPr>
            <p:ph type="ctrTitle"/>
          </p:nvPr>
        </p:nvSpPr>
        <p:spPr>
          <a:xfrm>
            <a:off x="746125" y="803275"/>
            <a:ext cx="10874375" cy="814388"/>
          </a:xfrm>
        </p:spPr>
        <p:txBody>
          <a:bodyPr rtlCol="0">
            <a:noAutofit/>
          </a:bodyPr>
          <a:lstStyle/>
          <a:p>
            <a:pPr algn="just" fontAlgn="auto">
              <a:spcAft>
                <a:spcPts val="0"/>
              </a:spcAft>
              <a:defRPr/>
            </a:pPr>
            <a:r>
              <a:rPr lang="es-MX" sz="3200" b="1" dirty="0">
                <a:solidFill>
                  <a:schemeClr val="bg2">
                    <a:lumMod val="75000"/>
                  </a:schemeClr>
                </a:solidFill>
              </a:rPr>
              <a:t>h</a:t>
            </a:r>
            <a:r>
              <a:rPr lang="es-MX" sz="2800" b="1" dirty="0">
                <a:solidFill>
                  <a:schemeClr val="bg2">
                    <a:lumMod val="75000"/>
                  </a:schemeClr>
                </a:solidFill>
              </a:rPr>
              <a:t>.  </a:t>
            </a:r>
            <a:r>
              <a:rPr lang="es-MX" sz="2800" b="1" dirty="0">
                <a:solidFill>
                  <a:schemeClr val="tx1">
                    <a:lumMod val="85000"/>
                    <a:lumOff val="15000"/>
                  </a:schemeClr>
                </a:solidFill>
              </a:rPr>
              <a:t>Descripción del desarrollo de la actividad. Pasos y organización del grupo. Incluir materiales, herramientas y evidencias de aprendizaje.</a:t>
            </a:r>
            <a:endParaRPr lang="es-MX" sz="28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3525" y="623888"/>
            <a:ext cx="10255250" cy="1281112"/>
          </a:xfrm>
        </p:spPr>
        <p:txBody>
          <a:bodyPr rtlCol="0">
            <a:normAutofit/>
          </a:bodyPr>
          <a:lstStyle/>
          <a:p>
            <a:pPr fontAlgn="auto">
              <a:spcAft>
                <a:spcPts val="0"/>
              </a:spcAft>
              <a:defRPr/>
            </a:pPr>
            <a:r>
              <a:rPr lang="es-MX" sz="3200" b="1" dirty="0">
                <a:solidFill>
                  <a:schemeClr val="accent1">
                    <a:lumMod val="75000"/>
                  </a:schemeClr>
                </a:solidFill>
              </a:rPr>
              <a:t>h. </a:t>
            </a:r>
            <a:r>
              <a:rPr lang="es-MX" sz="2800" b="1" dirty="0">
                <a:solidFill>
                  <a:schemeClr val="tx1"/>
                </a:solidFill>
              </a:rPr>
              <a:t>M</a:t>
            </a:r>
            <a:r>
              <a:rPr lang="es-MX" sz="2800" b="1" dirty="0">
                <a:solidFill>
                  <a:schemeClr val="tx1">
                    <a:lumMod val="85000"/>
                    <a:lumOff val="15000"/>
                  </a:schemeClr>
                </a:solidFill>
              </a:rPr>
              <a:t>ateriales, herramientas y evidencias de aprendizaje.</a:t>
            </a:r>
            <a:endParaRPr lang="es-MX" dirty="0">
              <a:solidFill>
                <a:schemeClr val="tx1">
                  <a:lumMod val="85000"/>
                  <a:lumOff val="15000"/>
                </a:schemeClr>
              </a:solidFill>
            </a:endParaRPr>
          </a:p>
        </p:txBody>
      </p:sp>
      <p:sp>
        <p:nvSpPr>
          <p:cNvPr id="6" name="Marcador de contenido 5">
            <a:extLst>
              <a:ext uri="{FF2B5EF4-FFF2-40B4-BE49-F238E27FC236}">
                <a16:creationId xmlns:a16="http://schemas.microsoft.com/office/drawing/2014/main" xmlns="" id="{DA6F1F8B-2BE9-4426-BEA4-EAB044CFED32}"/>
              </a:ext>
            </a:extLst>
          </p:cNvPr>
          <p:cNvSpPr>
            <a:spLocks noGrp="1"/>
          </p:cNvSpPr>
          <p:nvPr>
            <p:ph idx="1"/>
          </p:nvPr>
        </p:nvSpPr>
        <p:spPr>
          <a:xfrm>
            <a:off x="688975" y="1701800"/>
            <a:ext cx="10815638" cy="4210050"/>
          </a:xfrm>
        </p:spPr>
        <p:txBody>
          <a:bodyPr rtlCol="0">
            <a:normAutofit/>
          </a:bodyPr>
          <a:lstStyle/>
          <a:p>
            <a:pPr marL="0" indent="0" fontAlgn="auto">
              <a:spcAft>
                <a:spcPts val="0"/>
              </a:spcAft>
              <a:buFont typeface="Wingdings 3" charset="2"/>
              <a:buNone/>
              <a:defRPr/>
            </a:pPr>
            <a:r>
              <a:rPr lang="es-MX" sz="2400" b="1" dirty="0">
                <a:solidFill>
                  <a:schemeClr val="tx1">
                    <a:lumMod val="75000"/>
                    <a:lumOff val="25000"/>
                  </a:schemeClr>
                </a:solidFill>
              </a:rPr>
              <a:t>Materiales. herramientas</a:t>
            </a:r>
          </a:p>
          <a:p>
            <a:pPr fontAlgn="auto">
              <a:spcAft>
                <a:spcPts val="0"/>
              </a:spcAft>
              <a:buFont typeface="Wingdings 3" charset="2"/>
              <a:buChar char=""/>
              <a:defRPr/>
            </a:pPr>
            <a:r>
              <a:rPr lang="es-MX" sz="2400" dirty="0" smtClean="0">
                <a:solidFill>
                  <a:schemeClr val="tx1">
                    <a:lumMod val="75000"/>
                    <a:lumOff val="25000"/>
                  </a:schemeClr>
                </a:solidFill>
              </a:rPr>
              <a:t>Fuentes de información </a:t>
            </a:r>
            <a:endParaRPr lang="es-MX" sz="2400" dirty="0">
              <a:solidFill>
                <a:schemeClr val="tx1">
                  <a:lumMod val="75000"/>
                  <a:lumOff val="25000"/>
                </a:schemeClr>
              </a:solidFill>
            </a:endParaRPr>
          </a:p>
          <a:p>
            <a:pPr fontAlgn="auto">
              <a:spcAft>
                <a:spcPts val="0"/>
              </a:spcAft>
              <a:buFont typeface="Wingdings 3" charset="2"/>
              <a:buChar char=""/>
              <a:defRPr/>
            </a:pPr>
            <a:r>
              <a:rPr lang="es-MX" sz="2400" dirty="0">
                <a:solidFill>
                  <a:schemeClr val="tx1">
                    <a:lumMod val="75000"/>
                    <a:lumOff val="25000"/>
                  </a:schemeClr>
                </a:solidFill>
              </a:rPr>
              <a:t>Pizarrón </a:t>
            </a:r>
          </a:p>
          <a:p>
            <a:pPr fontAlgn="auto">
              <a:spcAft>
                <a:spcPts val="0"/>
              </a:spcAft>
              <a:buFont typeface="Wingdings 3" charset="2"/>
              <a:buChar char=""/>
              <a:defRPr/>
            </a:pPr>
            <a:r>
              <a:rPr lang="es-MX" sz="2400" dirty="0" smtClean="0">
                <a:solidFill>
                  <a:schemeClr val="tx1">
                    <a:lumMod val="75000"/>
                    <a:lumOff val="25000"/>
                  </a:schemeClr>
                </a:solidFill>
              </a:rPr>
              <a:t>Trabajo previo ( cartel del Teorema de Pitágoras)</a:t>
            </a:r>
            <a:endParaRPr lang="es-MX" sz="2400" dirty="0">
              <a:solidFill>
                <a:schemeClr val="tx1">
                  <a:lumMod val="75000"/>
                  <a:lumOff val="25000"/>
                </a:schemeClr>
              </a:solidFill>
            </a:endParaRPr>
          </a:p>
          <a:p>
            <a:pPr fontAlgn="auto">
              <a:spcAft>
                <a:spcPts val="0"/>
              </a:spcAft>
              <a:buFont typeface="Wingdings 3" charset="2"/>
              <a:buChar char=""/>
              <a:defRPr/>
            </a:pPr>
            <a:r>
              <a:rPr lang="es-MX" sz="2400" dirty="0">
                <a:solidFill>
                  <a:schemeClr val="tx1">
                    <a:lumMod val="75000"/>
                    <a:lumOff val="25000"/>
                  </a:schemeClr>
                </a:solidFill>
              </a:rPr>
              <a:t>Ejercicios de Teorema de Pitágoras</a:t>
            </a:r>
          </a:p>
          <a:p>
            <a:pPr fontAlgn="auto">
              <a:spcAft>
                <a:spcPts val="0"/>
              </a:spcAft>
              <a:buFont typeface="Wingdings 3" charset="2"/>
              <a:buChar char=""/>
              <a:defRPr/>
            </a:pPr>
            <a:r>
              <a:rPr lang="es-MX" sz="2400" dirty="0">
                <a:solidFill>
                  <a:schemeClr val="tx1">
                    <a:lumMod val="75000"/>
                    <a:lumOff val="25000"/>
                  </a:schemeClr>
                </a:solidFill>
              </a:rPr>
              <a:t>Programa de cómputo </a:t>
            </a:r>
          </a:p>
          <a:p>
            <a:pPr fontAlgn="auto">
              <a:spcAft>
                <a:spcPts val="0"/>
              </a:spcAft>
              <a:buFont typeface="Wingdings 3" charset="2"/>
              <a:buChar char=""/>
              <a:defRPr/>
            </a:pPr>
            <a:r>
              <a:rPr lang="es-MX" sz="2400" dirty="0">
                <a:solidFill>
                  <a:schemeClr val="tx1">
                    <a:lumMod val="75000"/>
                    <a:lumOff val="25000"/>
                  </a:schemeClr>
                </a:solidFill>
              </a:rPr>
              <a:t>Grabadora con temas del Danzón</a:t>
            </a:r>
          </a:p>
          <a:p>
            <a:pPr marL="0" indent="0" fontAlgn="auto">
              <a:spcAft>
                <a:spcPts val="0"/>
              </a:spcAft>
              <a:buFont typeface="Wingdings 3" charset="2"/>
              <a:buNone/>
              <a:defRPr/>
            </a:pPr>
            <a:endParaRPr lang="es-MX" sz="24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6125" y="211138"/>
            <a:ext cx="10521950" cy="6499225"/>
          </a:xfrm>
        </p:spPr>
        <p:txBody>
          <a:bodyPr rtlCol="0">
            <a:normAutofit fontScale="92500" lnSpcReduction="10000"/>
          </a:bodyPr>
          <a:lstStyle/>
          <a:p>
            <a:pPr marL="494100" indent="-457200" fontAlgn="auto">
              <a:spcAft>
                <a:spcPts val="0"/>
              </a:spcAft>
              <a:buFont typeface="+mj-lt"/>
              <a:buAutoNum type="alphaLcPeriod" startAt="9"/>
              <a:defRPr/>
            </a:pPr>
            <a:r>
              <a:rPr lang="es-MX" sz="2000" b="1" dirty="0">
                <a:solidFill>
                  <a:schemeClr val="tx1">
                    <a:lumMod val="75000"/>
                    <a:lumOff val="25000"/>
                  </a:schemeClr>
                </a:solidFill>
              </a:rPr>
              <a:t>Descripción de lo que se hará con los resultados de la actividad. </a:t>
            </a:r>
          </a:p>
          <a:p>
            <a:pPr marL="36900" indent="0" fontAlgn="auto">
              <a:spcAft>
                <a:spcPts val="0"/>
              </a:spcAft>
              <a:buFont typeface="Wingdings 3" charset="2"/>
              <a:buNone/>
              <a:defRPr/>
            </a:pPr>
            <a:r>
              <a:rPr lang="es-MX" dirty="0" smtClean="0">
                <a:solidFill>
                  <a:schemeClr val="tx1">
                    <a:lumMod val="75000"/>
                    <a:lumOff val="25000"/>
                  </a:schemeClr>
                </a:solidFill>
              </a:rPr>
              <a:t>Se verificó que se cumple el objetivo,  además de que proporciona el dato del avance de las actividades y la interdisciplinariedad  y la congruencia entre actividades de las diferentes materias con el proyecto.</a:t>
            </a:r>
            <a:endParaRPr lang="es-MX" dirty="0">
              <a:solidFill>
                <a:schemeClr val="tx1">
                  <a:lumMod val="75000"/>
                  <a:lumOff val="25000"/>
                </a:schemeClr>
              </a:solidFill>
            </a:endParaRPr>
          </a:p>
          <a:p>
            <a:pPr marL="36900" indent="0" fontAlgn="auto">
              <a:spcAft>
                <a:spcPts val="0"/>
              </a:spcAft>
              <a:buFont typeface="Wingdings 3" charset="2"/>
              <a:buNone/>
              <a:defRPr/>
            </a:pPr>
            <a:r>
              <a:rPr lang="es-MX" b="1" dirty="0">
                <a:solidFill>
                  <a:schemeClr val="bg2">
                    <a:lumMod val="50000"/>
                  </a:schemeClr>
                </a:solidFill>
              </a:rPr>
              <a:t>j. </a:t>
            </a:r>
            <a:r>
              <a:rPr lang="es-MX" sz="2000" b="1" dirty="0">
                <a:solidFill>
                  <a:schemeClr val="tx1">
                    <a:lumMod val="75000"/>
                    <a:lumOff val="25000"/>
                  </a:schemeClr>
                </a:solidFill>
              </a:rPr>
              <a:t>Análisis. Contrastación de lo esperado y lo sucedido. Argumentos claros y precisos sobre: </a:t>
            </a:r>
            <a:r>
              <a:rPr lang="es-MX" sz="1600" b="1" dirty="0">
                <a:solidFill>
                  <a:schemeClr val="tx1">
                    <a:lumMod val="75000"/>
                    <a:lumOff val="25000"/>
                  </a:schemeClr>
                </a:solidFill>
              </a:rPr>
              <a:t>1. Logros alcanzados. 2. Aspectos a  mejorar. </a:t>
            </a:r>
          </a:p>
          <a:p>
            <a:pPr marL="36900" indent="0" fontAlgn="auto">
              <a:spcAft>
                <a:spcPts val="0"/>
              </a:spcAft>
              <a:buFont typeface="Wingdings 3" charset="2"/>
              <a:buNone/>
              <a:defRPr/>
            </a:pPr>
            <a:r>
              <a:rPr lang="es-MX" b="1" dirty="0">
                <a:solidFill>
                  <a:schemeClr val="accent1">
                    <a:lumMod val="75000"/>
                  </a:schemeClr>
                </a:solidFill>
              </a:rPr>
              <a:t>1. Logros alcanzados</a:t>
            </a:r>
            <a:r>
              <a:rPr lang="es-MX" dirty="0">
                <a:solidFill>
                  <a:schemeClr val="accent1">
                    <a:lumMod val="75000"/>
                  </a:schemeClr>
                </a:solidFill>
              </a:rPr>
              <a:t> </a:t>
            </a:r>
          </a:p>
          <a:p>
            <a:pPr marL="36900" indent="0" fontAlgn="auto">
              <a:spcAft>
                <a:spcPts val="0"/>
              </a:spcAft>
              <a:buFont typeface="Wingdings 3" charset="2"/>
              <a:buNone/>
              <a:defRPr/>
            </a:pPr>
            <a:r>
              <a:rPr lang="es-MX" dirty="0">
                <a:solidFill>
                  <a:schemeClr val="tx1">
                    <a:lumMod val="75000"/>
                    <a:lumOff val="25000"/>
                  </a:schemeClr>
                </a:solidFill>
              </a:rPr>
              <a:t>Se alcanzó el objetivo en la actividad interdisciplinaria</a:t>
            </a:r>
          </a:p>
          <a:p>
            <a:pPr marL="36900" indent="0" fontAlgn="auto">
              <a:spcAft>
                <a:spcPts val="0"/>
              </a:spcAft>
              <a:buFont typeface="Wingdings 3" charset="2"/>
              <a:buNone/>
              <a:defRPr/>
            </a:pPr>
            <a:r>
              <a:rPr lang="es-MX" dirty="0" smtClean="0">
                <a:solidFill>
                  <a:schemeClr val="tx1">
                    <a:lumMod val="75000"/>
                    <a:lumOff val="25000"/>
                  </a:schemeClr>
                </a:solidFill>
              </a:rPr>
              <a:t>Los estudiantes pudieron relacionar los temas y las propuestas</a:t>
            </a:r>
            <a:endParaRPr lang="es-MX" dirty="0">
              <a:solidFill>
                <a:schemeClr val="tx1">
                  <a:lumMod val="75000"/>
                  <a:lumOff val="25000"/>
                </a:schemeClr>
              </a:solidFill>
            </a:endParaRPr>
          </a:p>
          <a:p>
            <a:pPr marL="36900" indent="0" fontAlgn="auto">
              <a:spcAft>
                <a:spcPts val="0"/>
              </a:spcAft>
              <a:buFont typeface="Wingdings 3" charset="2"/>
              <a:buNone/>
              <a:defRPr/>
            </a:pPr>
            <a:r>
              <a:rPr lang="es-MX" dirty="0" smtClean="0">
                <a:solidFill>
                  <a:schemeClr val="tx1">
                    <a:lumMod val="75000"/>
                    <a:lumOff val="25000"/>
                  </a:schemeClr>
                </a:solidFill>
              </a:rPr>
              <a:t>Existe una línea de aceptación del proyecto</a:t>
            </a:r>
            <a:endParaRPr lang="es-MX" dirty="0">
              <a:solidFill>
                <a:schemeClr val="tx1">
                  <a:lumMod val="75000"/>
                  <a:lumOff val="25000"/>
                </a:schemeClr>
              </a:solidFill>
            </a:endParaRPr>
          </a:p>
          <a:p>
            <a:pPr marL="36900" indent="0" fontAlgn="auto">
              <a:spcAft>
                <a:spcPts val="0"/>
              </a:spcAft>
              <a:buFont typeface="Wingdings 3" charset="2"/>
              <a:buNone/>
              <a:defRPr/>
            </a:pPr>
            <a:r>
              <a:rPr lang="es-MX" dirty="0" smtClean="0">
                <a:solidFill>
                  <a:schemeClr val="tx1">
                    <a:lumMod val="75000"/>
                    <a:lumOff val="25000"/>
                  </a:schemeClr>
                </a:solidFill>
              </a:rPr>
              <a:t>Se preciaron los avances</a:t>
            </a:r>
            <a:endParaRPr lang="es-MX" dirty="0">
              <a:solidFill>
                <a:schemeClr val="tx1">
                  <a:lumMod val="75000"/>
                  <a:lumOff val="25000"/>
                </a:schemeClr>
              </a:solidFill>
            </a:endParaRPr>
          </a:p>
          <a:p>
            <a:pPr marL="36900" indent="0" fontAlgn="auto">
              <a:spcAft>
                <a:spcPts val="0"/>
              </a:spcAft>
              <a:buFont typeface="Wingdings 3" charset="2"/>
              <a:buNone/>
              <a:defRPr/>
            </a:pPr>
            <a:r>
              <a:rPr lang="es-MX" b="1" dirty="0">
                <a:solidFill>
                  <a:schemeClr val="accent1">
                    <a:lumMod val="75000"/>
                  </a:schemeClr>
                </a:solidFill>
              </a:rPr>
              <a:t>2. Aspectos a  mejorar. </a:t>
            </a:r>
          </a:p>
          <a:p>
            <a:pPr marL="36900" indent="0" fontAlgn="auto">
              <a:spcAft>
                <a:spcPts val="0"/>
              </a:spcAft>
              <a:buFont typeface="Wingdings 3" charset="2"/>
              <a:buNone/>
              <a:defRPr/>
            </a:pPr>
            <a:r>
              <a:rPr lang="es-MX" dirty="0" smtClean="0">
                <a:solidFill>
                  <a:schemeClr val="tx1">
                    <a:lumMod val="75000"/>
                    <a:lumOff val="25000"/>
                  </a:schemeClr>
                </a:solidFill>
              </a:rPr>
              <a:t>Se perdió demasiado tiempo en las actividades</a:t>
            </a:r>
            <a:endParaRPr lang="es-MX" dirty="0">
              <a:solidFill>
                <a:schemeClr val="tx1">
                  <a:lumMod val="75000"/>
                  <a:lumOff val="25000"/>
                </a:schemeClr>
              </a:solidFill>
            </a:endParaRPr>
          </a:p>
          <a:p>
            <a:pPr marL="36900" indent="0" fontAlgn="auto">
              <a:spcAft>
                <a:spcPts val="0"/>
              </a:spcAft>
              <a:buFont typeface="Wingdings 3" charset="2"/>
              <a:buNone/>
              <a:defRPr/>
            </a:pPr>
            <a:r>
              <a:rPr lang="es-MX" dirty="0" smtClean="0">
                <a:solidFill>
                  <a:schemeClr val="tx1">
                    <a:lumMod val="75000"/>
                    <a:lumOff val="25000"/>
                  </a:schemeClr>
                </a:solidFill>
              </a:rPr>
              <a:t>La reunión continua de las tres actividades no se pudo realizar de manera continua con todos los estudiantes debido a sus actividades</a:t>
            </a:r>
            <a:endParaRPr lang="es-MX" b="1" dirty="0">
              <a:solidFill>
                <a:schemeClr val="tx1">
                  <a:lumMod val="75000"/>
                  <a:lumOff val="25000"/>
                </a:schemeClr>
              </a:solidFill>
            </a:endParaRPr>
          </a:p>
          <a:p>
            <a:pPr marL="36900" indent="0" fontAlgn="auto">
              <a:spcAft>
                <a:spcPts val="0"/>
              </a:spcAft>
              <a:buFont typeface="Wingdings 3" charset="2"/>
              <a:buNone/>
              <a:defRPr/>
            </a:pPr>
            <a:r>
              <a:rPr lang="es-MX" sz="2000" b="1" dirty="0">
                <a:solidFill>
                  <a:schemeClr val="bg2">
                    <a:lumMod val="50000"/>
                  </a:schemeClr>
                </a:solidFill>
              </a:rPr>
              <a:t>k. </a:t>
            </a:r>
            <a:r>
              <a:rPr lang="es-MX" sz="2000" b="1" dirty="0">
                <a:solidFill>
                  <a:schemeClr val="tx1">
                    <a:lumMod val="75000"/>
                    <a:lumOff val="25000"/>
                  </a:schemeClr>
                </a:solidFill>
              </a:rPr>
              <a:t>Toma de decisiones. Señalar cualquier toma de decisiones en función del análisis.       </a:t>
            </a:r>
          </a:p>
          <a:p>
            <a:pPr marL="36900" indent="0" fontAlgn="auto">
              <a:spcAft>
                <a:spcPts val="0"/>
              </a:spcAft>
              <a:buFont typeface="Wingdings 3" charset="2"/>
              <a:buNone/>
              <a:defRPr/>
            </a:pPr>
            <a:r>
              <a:rPr lang="es-MX" b="1" dirty="0">
                <a:solidFill>
                  <a:schemeClr val="tx1">
                    <a:lumMod val="75000"/>
                    <a:lumOff val="25000"/>
                  </a:schemeClr>
                </a:solidFill>
              </a:rPr>
              <a:t> </a:t>
            </a:r>
            <a:r>
              <a:rPr lang="es-MX" dirty="0">
                <a:solidFill>
                  <a:schemeClr val="tx1">
                    <a:lumMod val="75000"/>
                    <a:lumOff val="25000"/>
                  </a:schemeClr>
                </a:solidFill>
              </a:rPr>
              <a:t>Se determinó que </a:t>
            </a:r>
            <a:r>
              <a:rPr lang="es-MX" dirty="0" smtClean="0">
                <a:solidFill>
                  <a:schemeClr val="tx1">
                    <a:lumMod val="75000"/>
                    <a:lumOff val="25000"/>
                  </a:schemeClr>
                </a:solidFill>
              </a:rPr>
              <a:t>se debe continuar afinando detalles de manera individual por materia pero se fortaleció el trabajo realizado, dando un espacio para meditar las actividades pero también de felicitación por el progreso y el enorme esfuerzo realizado por cada participante</a:t>
            </a:r>
            <a:endParaRPr lang="es-MX" dirty="0">
              <a:solidFill>
                <a:schemeClr val="tx1">
                  <a:lumMod val="75000"/>
                  <a:lumOff val="25000"/>
                </a:schemeClr>
              </a:solidFill>
            </a:endParaRPr>
          </a:p>
          <a:p>
            <a:pPr marL="494100" indent="-457200" fontAlgn="auto">
              <a:spcAft>
                <a:spcPts val="0"/>
              </a:spcAft>
              <a:buFont typeface="Wingdings 3" charset="2"/>
              <a:buAutoNum type="alphaLcPeriod" startAt="9"/>
              <a:defRPr/>
            </a:pPr>
            <a:endParaRPr lang="es-MX" dirty="0">
              <a:solidFill>
                <a:schemeClr val="tx1">
                  <a:lumMod val="75000"/>
                  <a:lumOff val="25000"/>
                </a:schemeClr>
              </a:solidFill>
            </a:endParaRPr>
          </a:p>
          <a:p>
            <a:pPr fontAlgn="auto">
              <a:spcAft>
                <a:spcPts val="0"/>
              </a:spcAft>
              <a:buFont typeface="Wingdings 3" charset="2"/>
              <a:buChar char=""/>
              <a:defRPr/>
            </a:pPr>
            <a:endParaRPr lang="es-MX" dirty="0">
              <a:solidFill>
                <a:schemeClr val="tx1">
                  <a:lumMod val="75000"/>
                  <a:lumOff val="25000"/>
                </a:schemeClr>
              </a:solidFill>
            </a:endParaRPr>
          </a:p>
          <a:p>
            <a:pPr fontAlgn="auto">
              <a:spcAft>
                <a:spcPts val="0"/>
              </a:spcAft>
              <a:buFont typeface="Wingdings 3" charset="2"/>
              <a:buChar char=""/>
              <a:defRPr/>
            </a:pPr>
            <a:endParaRPr lang="es-MX" dirty="0">
              <a:solidFill>
                <a:schemeClr val="tx1">
                  <a:lumMod val="75000"/>
                  <a:lumOff val="25000"/>
                </a:schemeClr>
              </a:solidFill>
            </a:endParaRPr>
          </a:p>
          <a:p>
            <a:pPr fontAlgn="auto">
              <a:spcAft>
                <a:spcPts val="0"/>
              </a:spcAft>
              <a:buFont typeface="Wingdings 3" charset="2"/>
              <a:buChar char=""/>
              <a:defRPr/>
            </a:pPr>
            <a:endParaRPr lang="es-MX" dirty="0">
              <a:solidFill>
                <a:schemeClr val="tx1">
                  <a:lumMod val="75000"/>
                  <a:lumOff val="25000"/>
                </a:schemeClr>
              </a:solidFill>
            </a:endParaRPr>
          </a:p>
          <a:p>
            <a:pPr fontAlgn="auto">
              <a:spcAft>
                <a:spcPts val="0"/>
              </a:spcAft>
              <a:buFont typeface="Wingdings 3" charset="2"/>
              <a:buChar char=""/>
              <a:defRPr/>
            </a:pPr>
            <a:endParaRPr lang="es-MX"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1"/>
          <p:cNvSpPr>
            <a:spLocks noGrp="1" noChangeArrowheads="1"/>
          </p:cNvSpPr>
          <p:nvPr>
            <p:ph type="ctrTitle"/>
          </p:nvPr>
        </p:nvSpPr>
        <p:spPr>
          <a:xfrm>
            <a:off x="1439286" y="0"/>
            <a:ext cx="9440862" cy="858982"/>
          </a:xfrm>
        </p:spPr>
        <p:txBody>
          <a:bodyPr>
            <a:normAutofit fontScale="90000"/>
          </a:bodyPr>
          <a:lstStyle/>
          <a:p>
            <a:r>
              <a:rPr lang="es-MX" dirty="0" smtClean="0"/>
              <a:t>Evidencias</a:t>
            </a:r>
          </a:p>
        </p:txBody>
      </p:sp>
      <p:pic>
        <p:nvPicPr>
          <p:cNvPr id="74754" name="Picture 2" descr="C:\Users\f3rNandOo!!\Documents\16.jpg"/>
          <p:cNvPicPr>
            <a:picLocks noChangeAspect="1" noChangeArrowheads="1"/>
          </p:cNvPicPr>
          <p:nvPr/>
        </p:nvPicPr>
        <p:blipFill>
          <a:blip r:embed="rId2" cstate="print"/>
          <a:srcRect/>
          <a:stretch>
            <a:fillRect/>
          </a:stretch>
        </p:blipFill>
        <p:spPr bwMode="auto">
          <a:xfrm>
            <a:off x="471055" y="3103418"/>
            <a:ext cx="4396508" cy="3297381"/>
          </a:xfrm>
          <a:prstGeom prst="rect">
            <a:avLst/>
          </a:prstGeom>
          <a:noFill/>
        </p:spPr>
      </p:pic>
      <p:pic>
        <p:nvPicPr>
          <p:cNvPr id="74755" name="Picture 3" descr="C:\Users\f3rNandOo!!\Documents\14.jpg"/>
          <p:cNvPicPr>
            <a:picLocks noChangeAspect="1" noChangeArrowheads="1"/>
          </p:cNvPicPr>
          <p:nvPr/>
        </p:nvPicPr>
        <p:blipFill>
          <a:blip r:embed="rId3" cstate="print"/>
          <a:srcRect/>
          <a:stretch>
            <a:fillRect/>
          </a:stretch>
        </p:blipFill>
        <p:spPr bwMode="auto">
          <a:xfrm>
            <a:off x="4535631" y="833580"/>
            <a:ext cx="2876551" cy="3835401"/>
          </a:xfrm>
          <a:prstGeom prst="rect">
            <a:avLst/>
          </a:prstGeom>
          <a:noFill/>
        </p:spPr>
      </p:pic>
      <p:pic>
        <p:nvPicPr>
          <p:cNvPr id="74756" name="Picture 4" descr="C:\Users\f3rNandOo!!\Documents\13.jpg"/>
          <p:cNvPicPr>
            <a:picLocks noChangeAspect="1" noChangeArrowheads="1"/>
          </p:cNvPicPr>
          <p:nvPr/>
        </p:nvPicPr>
        <p:blipFill>
          <a:blip r:embed="rId4" cstate="print"/>
          <a:srcRect/>
          <a:stretch>
            <a:fillRect/>
          </a:stretch>
        </p:blipFill>
        <p:spPr bwMode="auto">
          <a:xfrm>
            <a:off x="549563" y="817418"/>
            <a:ext cx="4064000" cy="3048000"/>
          </a:xfrm>
          <a:prstGeom prst="rect">
            <a:avLst/>
          </a:prstGeom>
          <a:noFill/>
        </p:spPr>
      </p:pic>
      <p:sp>
        <p:nvSpPr>
          <p:cNvPr id="74758" name="AutoShape 6" descr="https://apis.mail.yahoo.com/ws/v3/mailboxes/@.id==VjN-ord5__xzal6bHxF0xRxS1eNXcAHngoQd7dqSmN6zHJ4ovZPx8QhfB4ZYlvc-ZxKd4QS589m2ULn4HOf3kMCF_g/messages/@.id==AG5vEeEYJdGNXFzDLQlx-FkgmVk/content/parts/@.id==7/thumbnail?appId=YMailNorrin&amp;downloadWhenThumbnailFails=true&amp;pid=7"/>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74760" name="AutoShape 8" descr="https://apis.mail.yahoo.com/ws/v3/mailboxes/@.id==VjN-ord5__xzal6bHxF0xRxS1eNXcAHngoQd7dqSmN6zHJ4ovZPx8QhfB4ZYlvc-ZxKd4QS589m2ULn4HOf3kMCF_g/messages/@.id==AG5vEeEYJdGNXFzDLQlx-FkgmVk/content/parts/@.id==7/thumbnail?appId=YMailNorrin&amp;downloadWhenThumbnailFails=true&amp;pid=7"/>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74762" name="AutoShape 10" descr="https://apis.mail.yahoo.com/ws/v3/mailboxes/@.id==VjN-ord5__xzal6bHxF0xRxS1eNXcAHngoQd7dqSmN6zHJ4ovZPx8QhfB4ZYlvc-ZxKd4QS589m2ULn4HOf3kMCF_g/messages/@.id==AG5vEeEYJdGNXFzDLQlx-FkgmVk/content/parts/@.id==7/thumbnail?appId=YMailNorrin&amp;downloadWhenThumbnailFails=true&amp;pid=7"/>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74764" name="AutoShape 12" descr="https://apis.mail.yahoo.com/ws/v3/mailboxes/@.id==VjN-ord5__xzal6bHxF0xRxS1eNXcAHngoQd7dqSmN6zHJ4ovZPx8QhfB4ZYlvc-ZxKd4QS589m2ULn4HOf3kMCF_g/messages/@.id==AG5vEeEYJdGNXFzDLQlx-FkgmVk/content/parts/@.id==7/thumbnail?appId=YMailNorrin&amp;downloadWhenThumbnailFails=true&amp;pid=7"/>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74765" name="Picture 13" descr="C:\Users\f3rNandOo!!\Documents\12.jpg"/>
          <p:cNvPicPr>
            <a:picLocks noChangeAspect="1" noChangeArrowheads="1"/>
          </p:cNvPicPr>
          <p:nvPr/>
        </p:nvPicPr>
        <p:blipFill>
          <a:blip r:embed="rId5" cstate="print"/>
          <a:srcRect/>
          <a:stretch>
            <a:fillRect/>
          </a:stretch>
        </p:blipFill>
        <p:spPr bwMode="auto">
          <a:xfrm>
            <a:off x="7592291" y="471053"/>
            <a:ext cx="3971636" cy="2978727"/>
          </a:xfrm>
          <a:prstGeom prst="rect">
            <a:avLst/>
          </a:prstGeom>
          <a:noFill/>
        </p:spPr>
      </p:pic>
      <p:pic>
        <p:nvPicPr>
          <p:cNvPr id="74766" name="Picture 14" descr="C:\Users\f3rNandOo!!\Documents\15.jpg"/>
          <p:cNvPicPr>
            <a:picLocks noChangeAspect="1" noChangeArrowheads="1"/>
          </p:cNvPicPr>
          <p:nvPr/>
        </p:nvPicPr>
        <p:blipFill>
          <a:blip r:embed="rId6" cstate="print"/>
          <a:srcRect/>
          <a:stretch>
            <a:fillRect/>
          </a:stretch>
        </p:blipFill>
        <p:spPr bwMode="auto">
          <a:xfrm>
            <a:off x="7592290" y="3394363"/>
            <a:ext cx="3971636" cy="2978727"/>
          </a:xfrm>
          <a:prstGeom prst="rect">
            <a:avLst/>
          </a:prstGeom>
          <a:noFill/>
        </p:spPr>
      </p:pic>
      <p:pic>
        <p:nvPicPr>
          <p:cNvPr id="74767" name="Picture 15" descr="C:\Users\f3rNandOo!!\Documents\9.jpg"/>
          <p:cNvPicPr>
            <a:picLocks noChangeAspect="1" noChangeArrowheads="1"/>
          </p:cNvPicPr>
          <p:nvPr/>
        </p:nvPicPr>
        <p:blipFill>
          <a:blip r:embed="rId7" cstate="print"/>
          <a:srcRect/>
          <a:stretch>
            <a:fillRect/>
          </a:stretch>
        </p:blipFill>
        <p:spPr bwMode="auto">
          <a:xfrm>
            <a:off x="3629891" y="3390900"/>
            <a:ext cx="4142509" cy="310688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73" y="193964"/>
            <a:ext cx="2978728" cy="706581"/>
          </a:xfrm>
        </p:spPr>
        <p:txBody>
          <a:bodyPr/>
          <a:lstStyle/>
          <a:p>
            <a:r>
              <a:rPr lang="es-MX" dirty="0" smtClean="0"/>
              <a:t>Evidencias</a:t>
            </a:r>
            <a:endParaRPr lang="es-MX" dirty="0"/>
          </a:p>
        </p:txBody>
      </p:sp>
      <p:pic>
        <p:nvPicPr>
          <p:cNvPr id="108546" name="Picture 2" descr="C:\Users\f3rNandOo!!\Documents\111.jpg"/>
          <p:cNvPicPr>
            <a:picLocks noGrp="1" noChangeAspect="1" noChangeArrowheads="1"/>
          </p:cNvPicPr>
          <p:nvPr>
            <p:ph idx="1"/>
          </p:nvPr>
        </p:nvPicPr>
        <p:blipFill>
          <a:blip r:embed="rId2" cstate="print"/>
          <a:srcRect/>
          <a:stretch>
            <a:fillRect/>
          </a:stretch>
        </p:blipFill>
        <p:spPr bwMode="auto">
          <a:xfrm>
            <a:off x="692728" y="1066800"/>
            <a:ext cx="3013291" cy="5345800"/>
          </a:xfrm>
          <a:prstGeom prst="rect">
            <a:avLst/>
          </a:prstGeom>
          <a:noFill/>
        </p:spPr>
      </p:pic>
      <p:pic>
        <p:nvPicPr>
          <p:cNvPr id="108547" name="Picture 3" descr="C:\Users\f3rNandOo!!\Documents\112.jpg"/>
          <p:cNvPicPr>
            <a:picLocks noChangeAspect="1" noChangeArrowheads="1"/>
          </p:cNvPicPr>
          <p:nvPr/>
        </p:nvPicPr>
        <p:blipFill>
          <a:blip r:embed="rId3" cstate="print"/>
          <a:srcRect/>
          <a:stretch>
            <a:fillRect/>
          </a:stretch>
        </p:blipFill>
        <p:spPr bwMode="auto">
          <a:xfrm>
            <a:off x="3664398" y="318654"/>
            <a:ext cx="2171027" cy="3851564"/>
          </a:xfrm>
          <a:prstGeom prst="rect">
            <a:avLst/>
          </a:prstGeom>
          <a:noFill/>
        </p:spPr>
      </p:pic>
      <p:pic>
        <p:nvPicPr>
          <p:cNvPr id="108548" name="Picture 4" descr="C:\Users\f3rNandOo!!\Documents\113.jpg"/>
          <p:cNvPicPr>
            <a:picLocks noChangeAspect="1" noChangeArrowheads="1"/>
          </p:cNvPicPr>
          <p:nvPr/>
        </p:nvPicPr>
        <p:blipFill>
          <a:blip r:embed="rId4" cstate="print"/>
          <a:srcRect/>
          <a:stretch>
            <a:fillRect/>
          </a:stretch>
        </p:blipFill>
        <p:spPr bwMode="auto">
          <a:xfrm>
            <a:off x="5843154" y="346364"/>
            <a:ext cx="4688961" cy="2644053"/>
          </a:xfrm>
          <a:prstGeom prst="rect">
            <a:avLst/>
          </a:prstGeom>
          <a:noFill/>
        </p:spPr>
      </p:pic>
      <p:pic>
        <p:nvPicPr>
          <p:cNvPr id="108549" name="Picture 5" descr="C:\Users\f3rNandOo!!\Documents\115.jpg"/>
          <p:cNvPicPr>
            <a:picLocks noChangeAspect="1" noChangeArrowheads="1"/>
          </p:cNvPicPr>
          <p:nvPr/>
        </p:nvPicPr>
        <p:blipFill>
          <a:blip r:embed="rId5" cstate="print"/>
          <a:srcRect/>
          <a:stretch>
            <a:fillRect/>
          </a:stretch>
        </p:blipFill>
        <p:spPr bwMode="auto">
          <a:xfrm>
            <a:off x="3252356" y="3089564"/>
            <a:ext cx="5942014" cy="3350635"/>
          </a:xfrm>
          <a:prstGeom prst="rect">
            <a:avLst/>
          </a:prstGeom>
          <a:noFill/>
        </p:spPr>
      </p:pic>
      <p:pic>
        <p:nvPicPr>
          <p:cNvPr id="8" name="Picture 14" descr="C:\Users\f3rNandOo!!\Documents\15.jpg"/>
          <p:cNvPicPr>
            <a:picLocks noChangeAspect="1" noChangeArrowheads="1"/>
          </p:cNvPicPr>
          <p:nvPr/>
        </p:nvPicPr>
        <p:blipFill>
          <a:blip r:embed="rId6" cstate="print"/>
          <a:srcRect/>
          <a:stretch>
            <a:fillRect/>
          </a:stretch>
        </p:blipFill>
        <p:spPr bwMode="auto">
          <a:xfrm>
            <a:off x="7980218" y="3048000"/>
            <a:ext cx="3971636" cy="297872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73" y="193964"/>
            <a:ext cx="2978728" cy="706581"/>
          </a:xfrm>
        </p:spPr>
        <p:txBody>
          <a:bodyPr/>
          <a:lstStyle/>
          <a:p>
            <a:r>
              <a:rPr lang="es-MX" dirty="0" smtClean="0"/>
              <a:t>Evidencias</a:t>
            </a:r>
            <a:endParaRPr lang="es-MX" dirty="0"/>
          </a:p>
        </p:txBody>
      </p:sp>
      <p:pic>
        <p:nvPicPr>
          <p:cNvPr id="9"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615619" y="2309681"/>
            <a:ext cx="5171431" cy="2903956"/>
          </a:xfrm>
          <a:prstGeom prst="rect">
            <a:avLst/>
          </a:prstGeom>
          <a:ln w="228600" cap="sq" cmpd="thickThin">
            <a:solidFill>
              <a:srgbClr val="000000"/>
            </a:solidFill>
            <a:prstDash val="solid"/>
            <a:miter lim="800000"/>
          </a:ln>
          <a:effectLst>
            <a:innerShdw blurRad="76200">
              <a:srgbClr val="000000"/>
            </a:innerShdw>
          </a:effectLst>
        </p:spPr>
      </p:pic>
      <p:pic>
        <p:nvPicPr>
          <p:cNvPr id="11"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0800000">
            <a:off x="3955730" y="387926"/>
            <a:ext cx="4663100" cy="2618509"/>
          </a:xfrm>
          <a:prstGeom prst="rect">
            <a:avLst/>
          </a:prstGeom>
          <a:ln w="228600" cap="sq" cmpd="thickThin">
            <a:solidFill>
              <a:srgbClr val="000000"/>
            </a:solidFill>
            <a:prstDash val="solid"/>
            <a:miter lim="800000"/>
          </a:ln>
          <a:effectLst>
            <a:innerShdw blurRad="76200">
              <a:srgbClr val="000000"/>
            </a:innerShdw>
          </a:effectLst>
        </p:spPr>
      </p:pic>
      <p:pic>
        <p:nvPicPr>
          <p:cNvPr id="12" name="Imagen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296401" y="410336"/>
            <a:ext cx="2540490" cy="4524160"/>
          </a:xfrm>
          <a:prstGeom prst="rect">
            <a:avLst/>
          </a:prstGeom>
          <a:ln w="228600" cap="sq" cmpd="thickThin">
            <a:solidFill>
              <a:srgbClr val="000000"/>
            </a:solidFill>
            <a:prstDash val="solid"/>
            <a:miter lim="800000"/>
          </a:ln>
          <a:effectLst>
            <a:innerShdw blurRad="76200">
              <a:srgbClr val="000000"/>
            </a:innerShdw>
          </a:effectLst>
        </p:spPr>
      </p:pic>
      <p:pic>
        <p:nvPicPr>
          <p:cNvPr id="13" name="Imagen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56461" y="3369102"/>
            <a:ext cx="1793175" cy="3193326"/>
          </a:xfrm>
          <a:prstGeom prst="rect">
            <a:avLst/>
          </a:prstGeom>
          <a:ln w="228600" cap="sq" cmpd="thickThin">
            <a:solidFill>
              <a:srgbClr val="000000"/>
            </a:solidFill>
            <a:prstDash val="solid"/>
            <a:miter lim="800000"/>
          </a:ln>
          <a:effectLst>
            <a:innerShdw blurRad="76200">
              <a:srgbClr val="000000"/>
            </a:innerShdw>
          </a:effectLst>
        </p:spPr>
      </p:pic>
      <p:pic>
        <p:nvPicPr>
          <p:cNvPr id="14" name="Imagen 7"/>
          <p:cNvPicPr>
            <a:picLocks noChangeAspect="1"/>
          </p:cNvPicPr>
          <p:nvPr/>
        </p:nvPicPr>
        <p:blipFill rotWithShape="1">
          <a:blip r:embed="rId6" cstate="print">
            <a:extLst>
              <a:ext uri="{28A0092B-C50C-407E-A947-70E740481C1C}">
                <a14:useLocalDpi xmlns:a14="http://schemas.microsoft.com/office/drawing/2010/main" xmlns="" val="0"/>
              </a:ext>
            </a:extLst>
          </a:blip>
          <a:srcRect b="42353"/>
          <a:stretch/>
        </p:blipFill>
        <p:spPr>
          <a:xfrm>
            <a:off x="6249214" y="3461457"/>
            <a:ext cx="3025156" cy="310559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SECUENCIAS DIDÁCTICAS </a:t>
            </a:r>
            <a:endParaRPr lang="es-MX" dirty="0"/>
          </a:p>
        </p:txBody>
      </p:sp>
      <p:sp>
        <p:nvSpPr>
          <p:cNvPr id="5" name="CuadroTexto 4"/>
          <p:cNvSpPr txBox="1"/>
          <p:nvPr/>
        </p:nvSpPr>
        <p:spPr>
          <a:xfrm>
            <a:off x="1277257" y="1365144"/>
            <a:ext cx="4716033" cy="584775"/>
          </a:xfrm>
          <a:prstGeom prst="rect">
            <a:avLst/>
          </a:prstGeom>
          <a:noFill/>
        </p:spPr>
        <p:txBody>
          <a:bodyPr wrap="square" rtlCol="0">
            <a:spAutoFit/>
          </a:bodyPr>
          <a:lstStyle/>
          <a:p>
            <a:r>
              <a:rPr lang="es-MX" sz="3200" b="1" dirty="0" smtClean="0">
                <a:solidFill>
                  <a:srgbClr val="C00000"/>
                </a:solidFill>
              </a:rPr>
              <a:t>INFORMÁTICA</a:t>
            </a:r>
            <a:endParaRPr lang="es-MX" sz="3200" b="1" dirty="0">
              <a:solidFill>
                <a:srgbClr val="C00000"/>
              </a:solidFill>
            </a:endParaRPr>
          </a:p>
        </p:txBody>
      </p:sp>
      <p:sp>
        <p:nvSpPr>
          <p:cNvPr id="14" name="Rectangle 3"/>
          <p:cNvSpPr>
            <a:spLocks noChangeArrowheads="1"/>
          </p:cNvSpPr>
          <p:nvPr/>
        </p:nvSpPr>
        <p:spPr bwMode="auto">
          <a:xfrm>
            <a:off x="-5692881" y="-186113"/>
            <a:ext cx="13147433"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66750" algn="l"/>
              </a:tabLst>
              <a:defRPr>
                <a:solidFill>
                  <a:schemeClr val="tx1"/>
                </a:solidFill>
                <a:latin typeface="Arial" panose="020B0604020202020204" pitchFamily="34" charset="0"/>
              </a:defRPr>
            </a:lvl1pPr>
            <a:lvl2pPr eaLnBrk="0" fontAlgn="base" hangingPunct="0">
              <a:spcBef>
                <a:spcPct val="0"/>
              </a:spcBef>
              <a:spcAft>
                <a:spcPct val="0"/>
              </a:spcAft>
              <a:tabLst>
                <a:tab pos="666750" algn="l"/>
              </a:tabLst>
              <a:defRPr>
                <a:solidFill>
                  <a:schemeClr val="tx1"/>
                </a:solidFill>
                <a:latin typeface="Arial" panose="020B0604020202020204" pitchFamily="34" charset="0"/>
              </a:defRPr>
            </a:lvl2pPr>
            <a:lvl3pPr eaLnBrk="0" fontAlgn="base" hangingPunct="0">
              <a:spcBef>
                <a:spcPct val="0"/>
              </a:spcBef>
              <a:spcAft>
                <a:spcPct val="0"/>
              </a:spcAft>
              <a:tabLst>
                <a:tab pos="666750" algn="l"/>
              </a:tabLst>
              <a:defRPr>
                <a:solidFill>
                  <a:schemeClr val="tx1"/>
                </a:solidFill>
                <a:latin typeface="Arial" panose="020B0604020202020204" pitchFamily="34" charset="0"/>
              </a:defRPr>
            </a:lvl3pPr>
            <a:lvl4pPr eaLnBrk="0" fontAlgn="base" hangingPunct="0">
              <a:spcBef>
                <a:spcPct val="0"/>
              </a:spcBef>
              <a:spcAft>
                <a:spcPct val="0"/>
              </a:spcAft>
              <a:tabLst>
                <a:tab pos="666750" algn="l"/>
              </a:tabLst>
              <a:defRPr>
                <a:solidFill>
                  <a:schemeClr val="tx1"/>
                </a:solidFill>
                <a:latin typeface="Arial" panose="020B0604020202020204" pitchFamily="34" charset="0"/>
              </a:defRPr>
            </a:lvl4pPr>
            <a:lvl5pPr eaLnBrk="0" fontAlgn="base" hangingPunct="0">
              <a:spcBef>
                <a:spcPct val="0"/>
              </a:spcBef>
              <a:spcAft>
                <a:spcPct val="0"/>
              </a:spcAft>
              <a:tabLst>
                <a:tab pos="666750" algn="l"/>
              </a:tabLst>
              <a:defRPr>
                <a:solidFill>
                  <a:schemeClr val="tx1"/>
                </a:solidFill>
                <a:latin typeface="Arial" panose="020B0604020202020204" pitchFamily="34" charset="0"/>
              </a:defRPr>
            </a:lvl5pPr>
            <a:lvl6pPr eaLnBrk="0" fontAlgn="base" hangingPunct="0">
              <a:spcBef>
                <a:spcPct val="0"/>
              </a:spcBef>
              <a:spcAft>
                <a:spcPct val="0"/>
              </a:spcAft>
              <a:tabLst>
                <a:tab pos="666750" algn="l"/>
              </a:tabLst>
              <a:defRPr>
                <a:solidFill>
                  <a:schemeClr val="tx1"/>
                </a:solidFill>
                <a:latin typeface="Arial" panose="020B0604020202020204" pitchFamily="34" charset="0"/>
              </a:defRPr>
            </a:lvl6pPr>
            <a:lvl7pPr eaLnBrk="0" fontAlgn="base" hangingPunct="0">
              <a:spcBef>
                <a:spcPct val="0"/>
              </a:spcBef>
              <a:spcAft>
                <a:spcPct val="0"/>
              </a:spcAft>
              <a:tabLst>
                <a:tab pos="666750" algn="l"/>
              </a:tabLst>
              <a:defRPr>
                <a:solidFill>
                  <a:schemeClr val="tx1"/>
                </a:solidFill>
                <a:latin typeface="Arial" panose="020B0604020202020204" pitchFamily="34" charset="0"/>
              </a:defRPr>
            </a:lvl7pPr>
            <a:lvl8pPr eaLnBrk="0" fontAlgn="base" hangingPunct="0">
              <a:spcBef>
                <a:spcPct val="0"/>
              </a:spcBef>
              <a:spcAft>
                <a:spcPct val="0"/>
              </a:spcAft>
              <a:tabLst>
                <a:tab pos="666750" algn="l"/>
              </a:tabLst>
              <a:defRPr>
                <a:solidFill>
                  <a:schemeClr val="tx1"/>
                </a:solidFill>
                <a:latin typeface="Arial" panose="020B0604020202020204" pitchFamily="34" charset="0"/>
              </a:defRPr>
            </a:lvl8pPr>
            <a:lvl9pPr eaLnBrk="0" fontAlgn="base" hangingPunct="0">
              <a:spcBef>
                <a:spcPct val="0"/>
              </a:spcBef>
              <a:spcAft>
                <a:spcPct val="0"/>
              </a:spcAft>
              <a:tabLst>
                <a:tab pos="666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66750" algn="l"/>
              </a:tabLst>
            </a:pPr>
            <a:r>
              <a:rPr kumimoji="0" lang="es-ES" altLang="es-MX" sz="1000" b="1" i="0" u="none" strike="noStrike" cap="none" normalizeH="0" baseline="0" smtClean="0">
                <a:ln>
                  <a:noFill/>
                </a:ln>
                <a:solidFill>
                  <a:schemeClr val="tx1"/>
                </a:solidFill>
                <a:effectLst/>
                <a:latin typeface="Arial" panose="020B0604020202020204" pitchFamily="34" charset="0"/>
                <a:ea typeface="Arial" panose="020B0604020202020204" pitchFamily="34" charset="0"/>
              </a:rPr>
              <a:t>Escuela Nacional Preparatoria</a:t>
            </a:r>
            <a:endParaRPr kumimoji="0" lang="es-MX" altLang="es-MX" sz="12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66750" algn="l"/>
              </a:tabLst>
            </a:pPr>
            <a:r>
              <a:rPr kumimoji="0" lang="es-ES" altLang="es-MX" sz="1000" b="1" i="0" u="none" strike="noStrike" cap="none" normalizeH="0" baseline="0" smtClean="0">
                <a:ln>
                  <a:noFill/>
                </a:ln>
                <a:solidFill>
                  <a:schemeClr val="tx1"/>
                </a:solidFill>
                <a:effectLst/>
                <a:latin typeface="Arial" panose="020B0604020202020204" pitchFamily="34" charset="0"/>
                <a:ea typeface="Arial" panose="020B0604020202020204" pitchFamily="34" charset="0"/>
              </a:rPr>
              <a:t>Curso de actualización para los nuevos programas</a:t>
            </a:r>
            <a:endParaRPr kumimoji="0" lang="es-MX" altLang="es-MX" sz="12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66750" algn="l"/>
              </a:tabLst>
            </a:pPr>
            <a:r>
              <a:rPr kumimoji="0" lang="es-ES" altLang="es-MX" sz="1000" b="1" i="0" u="none" strike="noStrike" cap="none" normalizeH="0" baseline="0" smtClean="0">
                <a:ln>
                  <a:noFill/>
                </a:ln>
                <a:solidFill>
                  <a:schemeClr val="tx1"/>
                </a:solidFill>
                <a:effectLst/>
                <a:latin typeface="Arial" panose="020B0604020202020204" pitchFamily="34" charset="0"/>
                <a:ea typeface="Arial" panose="020B0604020202020204" pitchFamily="34" charset="0"/>
              </a:rPr>
              <a:t>Junio-Julio 2018</a:t>
            </a:r>
            <a:endParaRPr kumimoji="0" lang="es-MX" altLang="es-MX" sz="12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66750" algn="l"/>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5" name="Tabla 14"/>
          <p:cNvGraphicFramePr>
            <a:graphicFrameLocks noGrp="1"/>
          </p:cNvGraphicFramePr>
          <p:nvPr>
            <p:extLst>
              <p:ext uri="{D42A27DB-BD31-4B8C-83A1-F6EECF244321}">
                <p14:modId xmlns="" xmlns:p14="http://schemas.microsoft.com/office/powerpoint/2010/main" val="3020051425"/>
              </p:ext>
            </p:extLst>
          </p:nvPr>
        </p:nvGraphicFramePr>
        <p:xfrm>
          <a:off x="3309257" y="1959428"/>
          <a:ext cx="6807199" cy="4517578"/>
        </p:xfrm>
        <a:graphic>
          <a:graphicData uri="http://schemas.openxmlformats.org/drawingml/2006/table">
            <a:tbl>
              <a:tblPr/>
              <a:tblGrid>
                <a:gridCol w="1792500">
                  <a:extLst>
                    <a:ext uri="{9D8B030D-6E8A-4147-A177-3AD203B41FA5}">
                      <a16:colId xmlns="" xmlns:a16="http://schemas.microsoft.com/office/drawing/2014/main" val="1421025033"/>
                    </a:ext>
                  </a:extLst>
                </a:gridCol>
                <a:gridCol w="5014699">
                  <a:extLst>
                    <a:ext uri="{9D8B030D-6E8A-4147-A177-3AD203B41FA5}">
                      <a16:colId xmlns="" xmlns:a16="http://schemas.microsoft.com/office/drawing/2014/main" val="1761675713"/>
                    </a:ext>
                  </a:extLst>
                </a:gridCol>
              </a:tblGrid>
              <a:tr h="310139">
                <a:tc gridSpan="2">
                  <a:txBody>
                    <a:bodyPr/>
                    <a:lstStyle/>
                    <a:p>
                      <a:pPr marL="292100" marR="63500" algn="ctr">
                        <a:lnSpc>
                          <a:spcPct val="115000"/>
                        </a:lnSpc>
                        <a:spcAft>
                          <a:spcPts val="0"/>
                        </a:spcAft>
                      </a:pPr>
                      <a:r>
                        <a:rPr lang="es-ES" sz="800" b="1">
                          <a:effectLst/>
                          <a:latin typeface="Arial" panose="020B0604020202020204" pitchFamily="34" charset="0"/>
                          <a:ea typeface="Arial" panose="020B0604020202020204" pitchFamily="34" charset="0"/>
                        </a:rPr>
                        <a:t>Actividad de enseñanza</a:t>
                      </a:r>
                      <a:endParaRPr lang="es-MX" sz="900">
                        <a:effectLst/>
                        <a:latin typeface="Arial" panose="020B0604020202020204" pitchFamily="34" charset="0"/>
                        <a:ea typeface="Arial" panose="020B0604020202020204" pitchFamily="34" charset="0"/>
                      </a:endParaRPr>
                    </a:p>
                  </a:txBody>
                  <a:tcPr marL="52935" marR="52935" marT="52935" marB="529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MX"/>
                    </a:p>
                  </a:txBody>
                  <a:tcPr/>
                </a:tc>
                <a:extLst>
                  <a:ext uri="{0D108BD9-81ED-4DB2-BD59-A6C34878D82A}">
                    <a16:rowId xmlns="" xmlns:a16="http://schemas.microsoft.com/office/drawing/2014/main" val="3685739953"/>
                  </a:ext>
                </a:extLst>
              </a:tr>
              <a:tr h="485516">
                <a:tc>
                  <a:txBody>
                    <a:bodyPr/>
                    <a:lstStyle/>
                    <a:p>
                      <a:pPr marL="292100" marR="63500" algn="ctr">
                        <a:lnSpc>
                          <a:spcPct val="115000"/>
                        </a:lnSpc>
                        <a:spcAft>
                          <a:spcPts val="0"/>
                        </a:spcAft>
                      </a:pPr>
                      <a:r>
                        <a:rPr lang="es-ES" sz="800" b="1">
                          <a:effectLst/>
                          <a:latin typeface="Arial" panose="020B0604020202020204" pitchFamily="34" charset="0"/>
                          <a:ea typeface="Arial" panose="020B0604020202020204" pitchFamily="34" charset="0"/>
                        </a:rPr>
                        <a:t>Nombre de la Unidad</a:t>
                      </a:r>
                      <a:endParaRPr lang="es-MX" sz="900">
                        <a:effectLst/>
                        <a:latin typeface="Arial" panose="020B0604020202020204" pitchFamily="34" charset="0"/>
                        <a:ea typeface="Arial" panose="020B0604020202020204" pitchFamily="34" charset="0"/>
                      </a:endParaRPr>
                    </a:p>
                  </a:txBody>
                  <a:tcPr marL="52935" marR="52935" marT="52935" marB="529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tabLst>
                          <a:tab pos="666750" algn="l"/>
                        </a:tabLst>
                      </a:pPr>
                      <a:r>
                        <a:rPr lang="es-ES" sz="900" dirty="0">
                          <a:effectLst/>
                          <a:latin typeface="Arial" panose="020B0604020202020204" pitchFamily="34" charset="0"/>
                          <a:ea typeface="Arial" panose="020B0604020202020204" pitchFamily="34" charset="0"/>
                        </a:rPr>
                        <a:t>Unidad 3. Metodología de solución de problemas computables</a:t>
                      </a:r>
                      <a:endParaRPr lang="es-MX" sz="900" dirty="0">
                        <a:effectLst/>
                        <a:latin typeface="Arial" panose="020B0604020202020204" pitchFamily="34" charset="0"/>
                        <a:ea typeface="Arial" panose="020B0604020202020204" pitchFamily="34" charset="0"/>
                      </a:endParaRPr>
                    </a:p>
                  </a:txBody>
                  <a:tcPr marL="52935" marR="52935" marT="52935" marB="529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72820713"/>
                  </a:ext>
                </a:extLst>
              </a:tr>
              <a:tr h="309894">
                <a:tc>
                  <a:txBody>
                    <a:bodyPr/>
                    <a:lstStyle/>
                    <a:p>
                      <a:pPr>
                        <a:lnSpc>
                          <a:spcPct val="115000"/>
                        </a:lnSpc>
                        <a:spcAft>
                          <a:spcPts val="0"/>
                        </a:spcAft>
                      </a:pPr>
                      <a:r>
                        <a:rPr lang="es-ES" sz="800" b="1">
                          <a:effectLst/>
                          <a:latin typeface="Arial" panose="020B0604020202020204" pitchFamily="34" charset="0"/>
                          <a:ea typeface="Arial" panose="020B0604020202020204" pitchFamily="34" charset="0"/>
                        </a:rPr>
                        <a:t>Tema</a:t>
                      </a:r>
                      <a:endParaRPr lang="es-MX" sz="900">
                        <a:effectLst/>
                        <a:latin typeface="Arial" panose="020B0604020202020204" pitchFamily="34" charset="0"/>
                        <a:ea typeface="Arial" panose="020B0604020202020204" pitchFamily="34" charset="0"/>
                      </a:endParaRPr>
                    </a:p>
                  </a:txBody>
                  <a:tcPr marL="52935" marR="52935" marT="52935" marB="529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S" sz="900" b="1" dirty="0">
                          <a:effectLst/>
                          <a:latin typeface="Arial" panose="020B0604020202020204" pitchFamily="34" charset="0"/>
                          <a:ea typeface="Arial" panose="020B0604020202020204" pitchFamily="34" charset="0"/>
                        </a:rPr>
                        <a:t>Solución de problemas</a:t>
                      </a:r>
                      <a:endParaRPr lang="es-MX" sz="900" dirty="0">
                        <a:effectLst/>
                        <a:latin typeface="Arial" panose="020B0604020202020204" pitchFamily="34" charset="0"/>
                        <a:ea typeface="Arial" panose="020B0604020202020204" pitchFamily="34" charset="0"/>
                      </a:endParaRPr>
                    </a:p>
                  </a:txBody>
                  <a:tcPr marL="52935" marR="52935" marT="52935" marB="529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88253859"/>
                  </a:ext>
                </a:extLst>
              </a:tr>
              <a:tr h="1706999">
                <a:tc>
                  <a:txBody>
                    <a:bodyPr/>
                    <a:lstStyle/>
                    <a:p>
                      <a:pPr>
                        <a:lnSpc>
                          <a:spcPct val="115000"/>
                        </a:lnSpc>
                        <a:spcAft>
                          <a:spcPts val="0"/>
                        </a:spcAft>
                      </a:pPr>
                      <a:r>
                        <a:rPr lang="es-ES" sz="800" b="1" dirty="0">
                          <a:effectLst/>
                          <a:latin typeface="Arial" panose="020B0604020202020204" pitchFamily="34" charset="0"/>
                          <a:ea typeface="Arial" panose="020B0604020202020204" pitchFamily="34" charset="0"/>
                        </a:rPr>
                        <a:t>Objetivo de la unidad</a:t>
                      </a:r>
                      <a:endParaRPr lang="es-MX" sz="900" dirty="0">
                        <a:effectLst/>
                        <a:latin typeface="Arial" panose="020B0604020202020204" pitchFamily="34" charset="0"/>
                        <a:ea typeface="Arial" panose="020B0604020202020204" pitchFamily="34" charset="0"/>
                      </a:endParaRPr>
                    </a:p>
                  </a:txBody>
                  <a:tcPr marL="52935" marR="52935" marT="52935" marB="529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S" sz="900" b="1" dirty="0">
                          <a:effectLst/>
                          <a:latin typeface="Arial" panose="020B0604020202020204" pitchFamily="34" charset="0"/>
                          <a:ea typeface="Arial" panose="020B0604020202020204" pitchFamily="34" charset="0"/>
                        </a:rPr>
                        <a:t>El alumno:  Desarrollará habilidades para adquirir un pensamiento lógico matemático y algorítmico en el análisis y resolución de problemas computables mediante la elaboración de diagramas de flujo, comprobando la solución codificada a través de un lenguaje de programación.   Desarrollará actitudes como la concentración, paciencia, perseverancia y creatividad, necesarias para la programación. </a:t>
                      </a:r>
                      <a:endParaRPr lang="es-MX" sz="900" dirty="0">
                        <a:effectLst/>
                        <a:latin typeface="Arial" panose="020B0604020202020204" pitchFamily="34" charset="0"/>
                        <a:ea typeface="Arial" panose="020B0604020202020204" pitchFamily="34" charset="0"/>
                      </a:endParaRPr>
                    </a:p>
                    <a:p>
                      <a:pPr>
                        <a:lnSpc>
                          <a:spcPct val="115000"/>
                        </a:lnSpc>
                        <a:spcAft>
                          <a:spcPts val="0"/>
                        </a:spcAft>
                      </a:pPr>
                      <a:r>
                        <a:rPr lang="es-ES" sz="900" b="1" dirty="0">
                          <a:effectLst/>
                          <a:latin typeface="Arial" panose="020B0604020202020204" pitchFamily="34" charset="0"/>
                          <a:ea typeface="Arial" panose="020B0604020202020204" pitchFamily="34" charset="0"/>
                        </a:rPr>
                        <a:t> </a:t>
                      </a:r>
                      <a:endParaRPr lang="es-MX" sz="900" dirty="0">
                        <a:effectLst/>
                        <a:latin typeface="Arial" panose="020B0604020202020204" pitchFamily="34" charset="0"/>
                        <a:ea typeface="Arial" panose="020B0604020202020204" pitchFamily="34" charset="0"/>
                      </a:endParaRPr>
                    </a:p>
                  </a:txBody>
                  <a:tcPr marL="52935" marR="52935" marT="52935" marB="529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28117323"/>
                  </a:ext>
                </a:extLst>
              </a:tr>
              <a:tr h="1021492">
                <a:tc>
                  <a:txBody>
                    <a:bodyPr/>
                    <a:lstStyle/>
                    <a:p>
                      <a:pPr>
                        <a:lnSpc>
                          <a:spcPct val="115000"/>
                        </a:lnSpc>
                        <a:spcAft>
                          <a:spcPts val="0"/>
                        </a:spcAft>
                      </a:pPr>
                      <a:r>
                        <a:rPr lang="es-ES" sz="800" b="1">
                          <a:effectLst/>
                          <a:latin typeface="Arial" panose="020B0604020202020204" pitchFamily="34" charset="0"/>
                          <a:ea typeface="Arial" panose="020B0604020202020204" pitchFamily="34" charset="0"/>
                        </a:rPr>
                        <a:t>Objetivo de la actividad</a:t>
                      </a:r>
                      <a:endParaRPr lang="es-MX" sz="900">
                        <a:effectLst/>
                        <a:latin typeface="Arial" panose="020B0604020202020204" pitchFamily="34" charset="0"/>
                        <a:ea typeface="Arial" panose="020B0604020202020204" pitchFamily="34" charset="0"/>
                      </a:endParaRPr>
                    </a:p>
                  </a:txBody>
                  <a:tcPr marL="52935" marR="52935" marT="52935" marB="529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S" sz="900" b="1" dirty="0">
                          <a:effectLst/>
                          <a:latin typeface="Arial" panose="020B0604020202020204" pitchFamily="34" charset="0"/>
                          <a:ea typeface="Arial" panose="020B0604020202020204" pitchFamily="34" charset="0"/>
                        </a:rPr>
                        <a:t>El alumno:</a:t>
                      </a:r>
                      <a:endParaRPr lang="es-MX" sz="900" dirty="0">
                        <a:effectLst/>
                        <a:latin typeface="Arial" panose="020B0604020202020204" pitchFamily="34" charset="0"/>
                        <a:ea typeface="Arial" panose="020B0604020202020204" pitchFamily="34" charset="0"/>
                      </a:endParaRPr>
                    </a:p>
                    <a:p>
                      <a:pPr marL="342900" lvl="0" indent="-342900">
                        <a:lnSpc>
                          <a:spcPct val="115000"/>
                        </a:lnSpc>
                        <a:buFont typeface="Arial" panose="020B0604020202020204" pitchFamily="34" charset="0"/>
                        <a:buChar char="●"/>
                      </a:pPr>
                      <a:r>
                        <a:rPr lang="es-ES" sz="900" b="1" u="none" strike="noStrike" dirty="0">
                          <a:effectLst/>
                          <a:latin typeface="Arial" panose="020B0604020202020204" pitchFamily="34" charset="0"/>
                        </a:rPr>
                        <a:t>El alumno aprenderá y conocerá la metodología para solucionar un problema así como la implementación del mismo en un programa </a:t>
                      </a:r>
                      <a:endParaRPr lang="es-MX" sz="900" u="none" strike="noStrike" dirty="0">
                        <a:effectLst/>
                        <a:latin typeface="Arial" panose="020B0604020202020204" pitchFamily="34" charset="0"/>
                      </a:endParaRPr>
                    </a:p>
                  </a:txBody>
                  <a:tcPr marL="52935" marR="52935" marT="52935" marB="529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59492828"/>
                  </a:ext>
                </a:extLst>
              </a:tr>
              <a:tr h="683538">
                <a:tc>
                  <a:txBody>
                    <a:bodyPr/>
                    <a:lstStyle/>
                    <a:p>
                      <a:pPr marL="292100" marR="63500" algn="ctr">
                        <a:lnSpc>
                          <a:spcPct val="115000"/>
                        </a:lnSpc>
                        <a:spcAft>
                          <a:spcPts val="0"/>
                        </a:spcAft>
                      </a:pPr>
                      <a:r>
                        <a:rPr lang="es-ES" sz="800" b="1">
                          <a:effectLst/>
                          <a:latin typeface="Arial" panose="020B0604020202020204" pitchFamily="34" charset="0"/>
                          <a:ea typeface="Arial" panose="020B0604020202020204" pitchFamily="34" charset="0"/>
                        </a:rPr>
                        <a:t>Contenidos conceptuales</a:t>
                      </a:r>
                      <a:endParaRPr lang="es-MX" sz="900">
                        <a:effectLst/>
                        <a:latin typeface="Arial" panose="020B0604020202020204" pitchFamily="34" charset="0"/>
                        <a:ea typeface="Arial" panose="020B0604020202020204" pitchFamily="34" charset="0"/>
                      </a:endParaRPr>
                    </a:p>
                  </a:txBody>
                  <a:tcPr marL="52935" marR="52935" marT="52935" marB="529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S" sz="900" dirty="0">
                          <a:effectLst/>
                          <a:latin typeface="Arial" panose="020B0604020202020204" pitchFamily="34" charset="0"/>
                          <a:ea typeface="Arial" panose="020B0604020202020204" pitchFamily="34" charset="0"/>
                        </a:rPr>
                        <a:t>3.1 Planteamiento: acotamiento y alcances del problema computable                           3.2 Análisis: definición de datos e identificación de los elementos y recursos que se requieren para la solución del problema                                                   </a:t>
                      </a:r>
                      <a:endParaRPr lang="es-MX" sz="900" dirty="0">
                        <a:effectLst/>
                        <a:latin typeface="Arial" panose="020B0604020202020204" pitchFamily="34" charset="0"/>
                        <a:ea typeface="Arial" panose="020B0604020202020204" pitchFamily="34" charset="0"/>
                      </a:endParaRPr>
                    </a:p>
                  </a:txBody>
                  <a:tcPr marL="52935" marR="52935" marT="52935" marB="529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10011305"/>
                  </a:ext>
                </a:extLst>
              </a:tr>
            </a:tbl>
          </a:graphicData>
        </a:graphic>
      </p:graphicFrame>
      <p:sp>
        <p:nvSpPr>
          <p:cNvPr id="16" name="Rectangle 4"/>
          <p:cNvSpPr>
            <a:spLocks noChangeArrowheads="1"/>
          </p:cNvSpPr>
          <p:nvPr/>
        </p:nvSpPr>
        <p:spPr bwMode="auto">
          <a:xfrm>
            <a:off x="5391358" y="1385216"/>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66750" algn="l"/>
              </a:tabLst>
              <a:defRPr>
                <a:solidFill>
                  <a:schemeClr val="tx1"/>
                </a:solidFill>
                <a:latin typeface="Arial" panose="020B0604020202020204" pitchFamily="34" charset="0"/>
              </a:defRPr>
            </a:lvl1pPr>
            <a:lvl2pPr eaLnBrk="0" fontAlgn="base" hangingPunct="0">
              <a:spcBef>
                <a:spcPct val="0"/>
              </a:spcBef>
              <a:spcAft>
                <a:spcPct val="0"/>
              </a:spcAft>
              <a:tabLst>
                <a:tab pos="666750" algn="l"/>
              </a:tabLst>
              <a:defRPr>
                <a:solidFill>
                  <a:schemeClr val="tx1"/>
                </a:solidFill>
                <a:latin typeface="Arial" panose="020B0604020202020204" pitchFamily="34" charset="0"/>
              </a:defRPr>
            </a:lvl2pPr>
            <a:lvl3pPr eaLnBrk="0" fontAlgn="base" hangingPunct="0">
              <a:spcBef>
                <a:spcPct val="0"/>
              </a:spcBef>
              <a:spcAft>
                <a:spcPct val="0"/>
              </a:spcAft>
              <a:tabLst>
                <a:tab pos="666750" algn="l"/>
              </a:tabLst>
              <a:defRPr>
                <a:solidFill>
                  <a:schemeClr val="tx1"/>
                </a:solidFill>
                <a:latin typeface="Arial" panose="020B0604020202020204" pitchFamily="34" charset="0"/>
              </a:defRPr>
            </a:lvl3pPr>
            <a:lvl4pPr eaLnBrk="0" fontAlgn="base" hangingPunct="0">
              <a:spcBef>
                <a:spcPct val="0"/>
              </a:spcBef>
              <a:spcAft>
                <a:spcPct val="0"/>
              </a:spcAft>
              <a:tabLst>
                <a:tab pos="666750" algn="l"/>
              </a:tabLst>
              <a:defRPr>
                <a:solidFill>
                  <a:schemeClr val="tx1"/>
                </a:solidFill>
                <a:latin typeface="Arial" panose="020B0604020202020204" pitchFamily="34" charset="0"/>
              </a:defRPr>
            </a:lvl4pPr>
            <a:lvl5pPr eaLnBrk="0" fontAlgn="base" hangingPunct="0">
              <a:spcBef>
                <a:spcPct val="0"/>
              </a:spcBef>
              <a:spcAft>
                <a:spcPct val="0"/>
              </a:spcAft>
              <a:tabLst>
                <a:tab pos="666750" algn="l"/>
              </a:tabLst>
              <a:defRPr>
                <a:solidFill>
                  <a:schemeClr val="tx1"/>
                </a:solidFill>
                <a:latin typeface="Arial" panose="020B0604020202020204" pitchFamily="34" charset="0"/>
              </a:defRPr>
            </a:lvl5pPr>
            <a:lvl6pPr eaLnBrk="0" fontAlgn="base" hangingPunct="0">
              <a:spcBef>
                <a:spcPct val="0"/>
              </a:spcBef>
              <a:spcAft>
                <a:spcPct val="0"/>
              </a:spcAft>
              <a:tabLst>
                <a:tab pos="666750" algn="l"/>
              </a:tabLst>
              <a:defRPr>
                <a:solidFill>
                  <a:schemeClr val="tx1"/>
                </a:solidFill>
                <a:latin typeface="Arial" panose="020B0604020202020204" pitchFamily="34" charset="0"/>
              </a:defRPr>
            </a:lvl6pPr>
            <a:lvl7pPr eaLnBrk="0" fontAlgn="base" hangingPunct="0">
              <a:spcBef>
                <a:spcPct val="0"/>
              </a:spcBef>
              <a:spcAft>
                <a:spcPct val="0"/>
              </a:spcAft>
              <a:tabLst>
                <a:tab pos="666750" algn="l"/>
              </a:tabLst>
              <a:defRPr>
                <a:solidFill>
                  <a:schemeClr val="tx1"/>
                </a:solidFill>
                <a:latin typeface="Arial" panose="020B0604020202020204" pitchFamily="34" charset="0"/>
              </a:defRPr>
            </a:lvl7pPr>
            <a:lvl8pPr eaLnBrk="0" fontAlgn="base" hangingPunct="0">
              <a:spcBef>
                <a:spcPct val="0"/>
              </a:spcBef>
              <a:spcAft>
                <a:spcPct val="0"/>
              </a:spcAft>
              <a:tabLst>
                <a:tab pos="666750" algn="l"/>
              </a:tabLst>
              <a:defRPr>
                <a:solidFill>
                  <a:schemeClr val="tx1"/>
                </a:solidFill>
                <a:latin typeface="Arial" panose="020B0604020202020204" pitchFamily="34" charset="0"/>
              </a:defRPr>
            </a:lvl8pPr>
            <a:lvl9pPr eaLnBrk="0" fontAlgn="base" hangingPunct="0">
              <a:spcBef>
                <a:spcPct val="0"/>
              </a:spcBef>
              <a:spcAft>
                <a:spcPct val="0"/>
              </a:spcAft>
              <a:tabLst>
                <a:tab pos="666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66750" algn="l"/>
              </a:tabLst>
            </a:pPr>
            <a:r>
              <a:rPr kumimoji="0" lang="es-ES" altLang="es-MX" sz="1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rPr>
              <a:t>Escuela Nacional Preparatoria</a:t>
            </a:r>
            <a:endParaRPr kumimoji="0" lang="es-MX" altLang="es-MX"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66750" algn="l"/>
              </a:tabLst>
            </a:pPr>
            <a:r>
              <a:rPr kumimoji="0" lang="es-ES" altLang="es-MX" sz="1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rPr>
              <a:t>Curso de actualización para los nuevos programas</a:t>
            </a:r>
            <a:endParaRPr kumimoji="0" lang="es-MX" altLang="es-MX"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66750" algn="l"/>
              </a:tabLst>
            </a:pPr>
            <a:r>
              <a:rPr kumimoji="0" lang="es-ES" altLang="es-MX" sz="1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rPr>
              <a:t>Junio-Julio 2018</a:t>
            </a:r>
            <a:endParaRPr kumimoji="0" lang="es-MX" altLang="es-MX"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66750" algn="l"/>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412856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 xmlns:p14="http://schemas.microsoft.com/office/powerpoint/2010/main" val="2387500682"/>
              </p:ext>
            </p:extLst>
          </p:nvPr>
        </p:nvGraphicFramePr>
        <p:xfrm>
          <a:off x="471056" y="1121932"/>
          <a:ext cx="5527962" cy="5071051"/>
        </p:xfrm>
        <a:graphic>
          <a:graphicData uri="http://schemas.openxmlformats.org/drawingml/2006/table">
            <a:tbl>
              <a:tblPr/>
              <a:tblGrid>
                <a:gridCol w="1455646">
                  <a:extLst>
                    <a:ext uri="{9D8B030D-6E8A-4147-A177-3AD203B41FA5}">
                      <a16:colId xmlns="" xmlns:a16="http://schemas.microsoft.com/office/drawing/2014/main" val="34320999"/>
                    </a:ext>
                  </a:extLst>
                </a:gridCol>
                <a:gridCol w="4072316">
                  <a:extLst>
                    <a:ext uri="{9D8B030D-6E8A-4147-A177-3AD203B41FA5}">
                      <a16:colId xmlns="" xmlns:a16="http://schemas.microsoft.com/office/drawing/2014/main" val="2950427389"/>
                    </a:ext>
                  </a:extLst>
                </a:gridCol>
              </a:tblGrid>
              <a:tr h="882822">
                <a:tc>
                  <a:txBody>
                    <a:bodyPr/>
                    <a:lstStyle/>
                    <a:p>
                      <a:pPr marL="292100" marR="63500" algn="ctr">
                        <a:lnSpc>
                          <a:spcPct val="115000"/>
                        </a:lnSpc>
                        <a:spcAft>
                          <a:spcPts val="0"/>
                        </a:spcAft>
                      </a:pPr>
                      <a:r>
                        <a:rPr lang="es-ES" sz="800" b="1" dirty="0">
                          <a:effectLst/>
                          <a:latin typeface="Arial" panose="020B0604020202020204" pitchFamily="34" charset="0"/>
                          <a:ea typeface="Arial" panose="020B0604020202020204" pitchFamily="34" charset="0"/>
                        </a:rPr>
                        <a:t>Contenidos procedimentales</a:t>
                      </a:r>
                      <a:endParaRPr lang="es-MX" sz="900" dirty="0">
                        <a:effectLst/>
                        <a:latin typeface="Arial" panose="020B0604020202020204" pitchFamily="34" charset="0"/>
                        <a:ea typeface="Arial" panose="020B0604020202020204" pitchFamily="34" charset="0"/>
                      </a:endParaRPr>
                    </a:p>
                  </a:txBody>
                  <a:tcPr marL="49148" marR="49148" marT="49148" marB="49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S" sz="900">
                          <a:effectLst/>
                          <a:latin typeface="Arial" panose="020B0604020202020204" pitchFamily="34" charset="0"/>
                          <a:ea typeface="Arial" panose="020B0604020202020204" pitchFamily="34" charset="0"/>
                        </a:rPr>
                        <a:t>3.3 Diseño de la solución del problema: algoritmos, diagramas de flujo y pseudocódigo con estructuras de control  </a:t>
                      </a:r>
                      <a:endParaRPr lang="es-MX" sz="900">
                        <a:effectLst/>
                        <a:latin typeface="Arial" panose="020B0604020202020204" pitchFamily="34" charset="0"/>
                        <a:ea typeface="Arial" panose="020B0604020202020204" pitchFamily="34" charset="0"/>
                      </a:endParaRPr>
                    </a:p>
                    <a:p>
                      <a:pPr>
                        <a:lnSpc>
                          <a:spcPct val="115000"/>
                        </a:lnSpc>
                        <a:spcAft>
                          <a:spcPts val="0"/>
                        </a:spcAft>
                      </a:pPr>
                      <a:r>
                        <a:rPr lang="es-ES" sz="900">
                          <a:effectLst/>
                          <a:latin typeface="Arial" panose="020B0604020202020204" pitchFamily="34" charset="0"/>
                          <a:ea typeface="Arial" panose="020B0604020202020204" pitchFamily="34" charset="0"/>
                        </a:rPr>
                        <a:t> 3.4 Paradigmas y lenguajes de programación: estructurados, orientados a objetos</a:t>
                      </a:r>
                      <a:endParaRPr lang="es-MX" sz="900">
                        <a:effectLst/>
                        <a:latin typeface="Arial" panose="020B0604020202020204" pitchFamily="34" charset="0"/>
                        <a:ea typeface="Arial" panose="020B0604020202020204" pitchFamily="34" charset="0"/>
                      </a:endParaRPr>
                    </a:p>
                  </a:txBody>
                  <a:tcPr marL="49148" marR="49148" marT="49148" marB="49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78242279"/>
                  </a:ext>
                </a:extLst>
              </a:tr>
              <a:tr h="691867">
                <a:tc>
                  <a:txBody>
                    <a:bodyPr/>
                    <a:lstStyle/>
                    <a:p>
                      <a:pPr marL="292100" marR="63500" algn="ctr">
                        <a:lnSpc>
                          <a:spcPct val="115000"/>
                        </a:lnSpc>
                        <a:spcAft>
                          <a:spcPts val="0"/>
                        </a:spcAft>
                      </a:pPr>
                      <a:r>
                        <a:rPr lang="es-ES" sz="800" b="1">
                          <a:effectLst/>
                          <a:latin typeface="Arial" panose="020B0604020202020204" pitchFamily="34" charset="0"/>
                          <a:ea typeface="Arial" panose="020B0604020202020204" pitchFamily="34" charset="0"/>
                        </a:rPr>
                        <a:t>Contenidos actitudinales</a:t>
                      </a:r>
                      <a:endParaRPr lang="es-MX" sz="900">
                        <a:effectLst/>
                        <a:latin typeface="Arial" panose="020B0604020202020204" pitchFamily="34" charset="0"/>
                        <a:ea typeface="Arial" panose="020B0604020202020204" pitchFamily="34" charset="0"/>
                      </a:endParaRPr>
                    </a:p>
                  </a:txBody>
                  <a:tcPr marL="49148" marR="49148" marT="49148" marB="49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S" sz="900">
                          <a:effectLst/>
                          <a:latin typeface="Arial" panose="020B0604020202020204" pitchFamily="34" charset="0"/>
                          <a:ea typeface="Arial" panose="020B0604020202020204" pitchFamily="34" charset="0"/>
                        </a:rPr>
                        <a:t>3.5 Codificación: traducción del lenguaje natural a un lenguaje de programación</a:t>
                      </a:r>
                      <a:endParaRPr lang="es-MX" sz="900">
                        <a:effectLst/>
                        <a:latin typeface="Arial" panose="020B0604020202020204" pitchFamily="34" charset="0"/>
                        <a:ea typeface="Arial" panose="020B0604020202020204" pitchFamily="34" charset="0"/>
                      </a:endParaRPr>
                    </a:p>
                    <a:p>
                      <a:pPr>
                        <a:lnSpc>
                          <a:spcPct val="115000"/>
                        </a:lnSpc>
                        <a:spcAft>
                          <a:spcPts val="0"/>
                        </a:spcAft>
                      </a:pPr>
                      <a:r>
                        <a:rPr lang="es-ES" sz="900">
                          <a:effectLst/>
                          <a:latin typeface="Arial" panose="020B0604020202020204" pitchFamily="34" charset="0"/>
                          <a:ea typeface="Arial" panose="020B0604020202020204" pitchFamily="34" charset="0"/>
                        </a:rPr>
                        <a:t> 3.6 Prospectiva: límites, alcances y riesgos de la programación</a:t>
                      </a:r>
                      <a:endParaRPr lang="es-MX" sz="900">
                        <a:effectLst/>
                        <a:latin typeface="Arial" panose="020B0604020202020204" pitchFamily="34" charset="0"/>
                        <a:ea typeface="Arial" panose="020B0604020202020204" pitchFamily="34" charset="0"/>
                      </a:endParaRPr>
                    </a:p>
                  </a:txBody>
                  <a:tcPr marL="49148" marR="49148" marT="49148" marB="49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51214887"/>
                  </a:ext>
                </a:extLst>
              </a:tr>
              <a:tr h="638425">
                <a:tc>
                  <a:txBody>
                    <a:bodyPr/>
                    <a:lstStyle/>
                    <a:p>
                      <a:pPr marL="116840" marR="63500" algn="ctr">
                        <a:lnSpc>
                          <a:spcPct val="115000"/>
                        </a:lnSpc>
                        <a:spcAft>
                          <a:spcPts val="0"/>
                        </a:spcAft>
                      </a:pPr>
                      <a:r>
                        <a:rPr lang="es-ES" sz="800" b="1">
                          <a:effectLst/>
                          <a:latin typeface="Arial" panose="020B0604020202020204" pitchFamily="34" charset="0"/>
                          <a:ea typeface="Arial" panose="020B0604020202020204" pitchFamily="34" charset="0"/>
                        </a:rPr>
                        <a:t>interdisciplinariedad </a:t>
                      </a:r>
                      <a:endParaRPr lang="es-MX" sz="900">
                        <a:effectLst/>
                        <a:latin typeface="Arial" panose="020B0604020202020204" pitchFamily="34" charset="0"/>
                        <a:ea typeface="Arial" panose="020B0604020202020204" pitchFamily="34" charset="0"/>
                      </a:endParaRPr>
                    </a:p>
                  </a:txBody>
                  <a:tcPr marL="49148" marR="49148" marT="49148" marB="49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Asignaturas: danza y matemáticas</a:t>
                      </a:r>
                      <a:endParaRPr lang="es-MX" sz="900">
                        <a:effectLst/>
                        <a:latin typeface="Arial" panose="020B0604020202020204" pitchFamily="34" charset="0"/>
                        <a:ea typeface="Arial" panose="020B0604020202020204" pitchFamily="34" charset="0"/>
                      </a:endParaRPr>
                    </a:p>
                  </a:txBody>
                  <a:tcPr marL="49148" marR="49148" marT="49148" marB="49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273986"/>
                  </a:ext>
                </a:extLst>
              </a:tr>
              <a:tr h="638425">
                <a:tc>
                  <a:txBody>
                    <a:bodyPr/>
                    <a:lstStyle/>
                    <a:p>
                      <a:pPr marL="292100" marR="63500" algn="ctr">
                        <a:lnSpc>
                          <a:spcPct val="115000"/>
                        </a:lnSpc>
                        <a:spcAft>
                          <a:spcPts val="0"/>
                        </a:spcAft>
                      </a:pPr>
                      <a:r>
                        <a:rPr lang="es-ES" sz="800" b="1">
                          <a:effectLst/>
                          <a:latin typeface="Arial" panose="020B0604020202020204" pitchFamily="34" charset="0"/>
                          <a:ea typeface="Arial" panose="020B0604020202020204" pitchFamily="34" charset="0"/>
                        </a:rPr>
                        <a:t>Tiempo aproximado</a:t>
                      </a:r>
                      <a:endParaRPr lang="es-MX" sz="900">
                        <a:effectLst/>
                        <a:latin typeface="Arial" panose="020B0604020202020204" pitchFamily="34" charset="0"/>
                        <a:ea typeface="Arial" panose="020B0604020202020204" pitchFamily="34" charset="0"/>
                      </a:endParaRPr>
                    </a:p>
                  </a:txBody>
                  <a:tcPr marL="49148" marR="49148" marT="49148" marB="49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3 sesiones</a:t>
                      </a:r>
                      <a:endParaRPr lang="es-MX" sz="900">
                        <a:effectLst/>
                        <a:latin typeface="Arial" panose="020B0604020202020204" pitchFamily="34" charset="0"/>
                        <a:ea typeface="Arial" panose="020B0604020202020204" pitchFamily="34" charset="0"/>
                      </a:endParaRPr>
                    </a:p>
                  </a:txBody>
                  <a:tcPr marL="49148" marR="49148" marT="49148" marB="49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04040556"/>
                  </a:ext>
                </a:extLst>
              </a:tr>
              <a:tr h="2219512">
                <a:tc>
                  <a:txBody>
                    <a:bodyPr/>
                    <a:lstStyle/>
                    <a:p>
                      <a:pPr marL="292100" marR="63500" indent="-85090" algn="ctr">
                        <a:lnSpc>
                          <a:spcPct val="115000"/>
                        </a:lnSpc>
                        <a:spcAft>
                          <a:spcPts val="0"/>
                        </a:spcAft>
                      </a:pPr>
                      <a:r>
                        <a:rPr lang="es-ES" sz="800" b="1" dirty="0">
                          <a:effectLst/>
                          <a:latin typeface="Arial" panose="020B0604020202020204" pitchFamily="34" charset="0"/>
                          <a:ea typeface="Arial" panose="020B0604020202020204" pitchFamily="34" charset="0"/>
                        </a:rPr>
                        <a:t>Problema/situación detonador(a)</a:t>
                      </a:r>
                      <a:endParaRPr lang="es-MX" sz="900" dirty="0">
                        <a:effectLst/>
                        <a:latin typeface="Arial" panose="020B0604020202020204" pitchFamily="34" charset="0"/>
                        <a:ea typeface="Arial" panose="020B0604020202020204" pitchFamily="34" charset="0"/>
                      </a:endParaRPr>
                    </a:p>
                  </a:txBody>
                  <a:tcPr marL="49148" marR="49148" marT="49148" marB="49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92100" marR="63500" algn="just">
                        <a:lnSpc>
                          <a:spcPct val="115000"/>
                        </a:lnSpc>
                        <a:spcAft>
                          <a:spcPts val="0"/>
                        </a:spcAft>
                      </a:pPr>
                      <a:r>
                        <a:rPr lang="es-ES" sz="900" b="1" dirty="0">
                          <a:solidFill>
                            <a:srgbClr val="0000FF"/>
                          </a:solidFill>
                          <a:effectLst/>
                          <a:latin typeface="Arial" panose="020B0604020202020204" pitchFamily="34" charset="0"/>
                          <a:ea typeface="Arial" panose="020B0604020202020204" pitchFamily="34" charset="0"/>
                        </a:rPr>
                        <a:t>El profesor de danza sabe que dentro del danzón existe un trazo de triángulos, los alumnos no respetan el espacio para bailar  , así que les pedio a sus alumnos sacar el área de dichos triángulos para marcar bien esos triángulos, solicito al profesor de metamatemáticas descubrir qué tipo de triángulos. Y desarrollar la formula lo mas rápido posible, pidiendo ayuda al profesor de informática</a:t>
                      </a:r>
                      <a:endParaRPr lang="es-MX" sz="900" dirty="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b="1" dirty="0">
                          <a:solidFill>
                            <a:srgbClr val="0000FF"/>
                          </a:solidFill>
                          <a:effectLst/>
                          <a:latin typeface="Arial" panose="020B0604020202020204" pitchFamily="34" charset="0"/>
                          <a:ea typeface="Arial" panose="020B0604020202020204" pitchFamily="34" charset="0"/>
                        </a:rPr>
                        <a:t> </a:t>
                      </a:r>
                      <a:endParaRPr lang="es-MX" sz="900" dirty="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b="1" dirty="0">
                          <a:solidFill>
                            <a:srgbClr val="0000FF"/>
                          </a:solidFill>
                          <a:effectLst/>
                          <a:latin typeface="Arial" panose="020B0604020202020204" pitchFamily="34" charset="0"/>
                          <a:ea typeface="Arial" panose="020B0604020202020204" pitchFamily="34" charset="0"/>
                        </a:rPr>
                        <a:t> </a:t>
                      </a:r>
                      <a:endParaRPr lang="es-MX" sz="900" dirty="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b="1" dirty="0">
                          <a:solidFill>
                            <a:srgbClr val="0000FF"/>
                          </a:solidFill>
                          <a:effectLst/>
                          <a:latin typeface="Arial" panose="020B0604020202020204" pitchFamily="34" charset="0"/>
                          <a:ea typeface="Arial" panose="020B0604020202020204" pitchFamily="34" charset="0"/>
                        </a:rPr>
                        <a:t> </a:t>
                      </a:r>
                      <a:endParaRPr lang="es-MX" sz="900" dirty="0">
                        <a:effectLst/>
                        <a:latin typeface="Arial" panose="020B0604020202020204" pitchFamily="34" charset="0"/>
                        <a:ea typeface="Arial" panose="020B0604020202020204" pitchFamily="34" charset="0"/>
                      </a:endParaRPr>
                    </a:p>
                  </a:txBody>
                  <a:tcPr marL="49148" marR="49148" marT="49148" marB="49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43345324"/>
                  </a:ext>
                </a:extLst>
              </a:tr>
            </a:tbl>
          </a:graphicData>
        </a:graphic>
      </p:graphicFrame>
      <p:graphicFrame>
        <p:nvGraphicFramePr>
          <p:cNvPr id="8" name="Tabla 7"/>
          <p:cNvGraphicFramePr>
            <a:graphicFrameLocks noGrp="1"/>
          </p:cNvGraphicFramePr>
          <p:nvPr>
            <p:extLst>
              <p:ext uri="{D42A27DB-BD31-4B8C-83A1-F6EECF244321}">
                <p14:modId xmlns="" xmlns:p14="http://schemas.microsoft.com/office/powerpoint/2010/main" val="490001187"/>
              </p:ext>
            </p:extLst>
          </p:nvPr>
        </p:nvGraphicFramePr>
        <p:xfrm>
          <a:off x="6396806" y="582144"/>
          <a:ext cx="5531958" cy="5832511"/>
        </p:xfrm>
        <a:graphic>
          <a:graphicData uri="http://schemas.openxmlformats.org/drawingml/2006/table">
            <a:tbl>
              <a:tblPr/>
              <a:tblGrid>
                <a:gridCol w="1456697">
                  <a:extLst>
                    <a:ext uri="{9D8B030D-6E8A-4147-A177-3AD203B41FA5}">
                      <a16:colId xmlns="" xmlns:a16="http://schemas.microsoft.com/office/drawing/2014/main" val="3215747403"/>
                    </a:ext>
                  </a:extLst>
                </a:gridCol>
                <a:gridCol w="4075261">
                  <a:extLst>
                    <a:ext uri="{9D8B030D-6E8A-4147-A177-3AD203B41FA5}">
                      <a16:colId xmlns="" xmlns:a16="http://schemas.microsoft.com/office/drawing/2014/main" val="357058292"/>
                    </a:ext>
                  </a:extLst>
                </a:gridCol>
              </a:tblGrid>
              <a:tr h="4990103">
                <a:tc>
                  <a:txBody>
                    <a:bodyPr/>
                    <a:lstStyle/>
                    <a:p>
                      <a:pPr marL="292100" marR="63500" algn="ctr">
                        <a:lnSpc>
                          <a:spcPct val="115000"/>
                        </a:lnSpc>
                        <a:spcAft>
                          <a:spcPts val="0"/>
                        </a:spcAft>
                      </a:pPr>
                      <a:r>
                        <a:rPr lang="es-ES" sz="900" b="1" dirty="0">
                          <a:effectLst/>
                          <a:latin typeface="Arial" panose="020B0604020202020204" pitchFamily="34" charset="0"/>
                          <a:ea typeface="Arial" panose="020B0604020202020204" pitchFamily="34" charset="0"/>
                        </a:rPr>
                        <a:t>Estrategias/</a:t>
                      </a:r>
                      <a:endParaRPr lang="es-MX" sz="900" dirty="0">
                        <a:effectLst/>
                        <a:latin typeface="Arial" panose="020B0604020202020204" pitchFamily="34" charset="0"/>
                        <a:ea typeface="Arial" panose="020B0604020202020204" pitchFamily="34" charset="0"/>
                      </a:endParaRPr>
                    </a:p>
                    <a:p>
                      <a:pPr marL="292100" marR="63500" algn="ctr">
                        <a:lnSpc>
                          <a:spcPct val="115000"/>
                        </a:lnSpc>
                        <a:spcAft>
                          <a:spcPts val="0"/>
                        </a:spcAft>
                      </a:pPr>
                      <a:r>
                        <a:rPr lang="es-ES" sz="900" b="1" dirty="0">
                          <a:effectLst/>
                          <a:latin typeface="Arial" panose="020B0604020202020204" pitchFamily="34" charset="0"/>
                          <a:ea typeface="Arial" panose="020B0604020202020204" pitchFamily="34" charset="0"/>
                        </a:rPr>
                        <a:t>Actividades (incluir inicio, desarrollo y cierre)</a:t>
                      </a:r>
                      <a:endParaRPr lang="es-MX" sz="900" dirty="0">
                        <a:effectLst/>
                        <a:latin typeface="Arial" panose="020B0604020202020204" pitchFamily="34" charset="0"/>
                        <a:ea typeface="Arial" panose="020B0604020202020204" pitchFamily="34" charset="0"/>
                      </a:endParaRPr>
                    </a:p>
                    <a:p>
                      <a:pPr marL="292100" marR="63500" algn="ctr">
                        <a:lnSpc>
                          <a:spcPct val="115000"/>
                        </a:lnSpc>
                        <a:spcAft>
                          <a:spcPts val="0"/>
                        </a:spcAft>
                      </a:pPr>
                      <a:r>
                        <a:rPr lang="es-ES" sz="900" b="1" dirty="0">
                          <a:effectLst/>
                          <a:latin typeface="Arial" panose="020B0604020202020204" pitchFamily="34" charset="0"/>
                          <a:ea typeface="Arial" panose="020B0604020202020204" pitchFamily="34" charset="0"/>
                        </a:rPr>
                        <a:t>Explicar y describir claramente las actividades que realiza el profesor y las que realiza el alumno</a:t>
                      </a:r>
                      <a:endParaRPr lang="es-MX" sz="900" dirty="0">
                        <a:effectLst/>
                        <a:latin typeface="Arial" panose="020B0604020202020204" pitchFamily="34" charset="0"/>
                        <a:ea typeface="Arial" panose="020B0604020202020204" pitchFamily="34" charset="0"/>
                      </a:endParaRPr>
                    </a:p>
                  </a:txBody>
                  <a:tcPr marL="43661" marR="43661" marT="43661" marB="436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R="63500" algn="just">
                        <a:lnSpc>
                          <a:spcPct val="115000"/>
                        </a:lnSpc>
                        <a:spcAft>
                          <a:spcPts val="0"/>
                        </a:spcAft>
                      </a:pPr>
                      <a:r>
                        <a:rPr lang="es-ES" sz="900" b="1" dirty="0">
                          <a:solidFill>
                            <a:srgbClr val="0000FF"/>
                          </a:solidFill>
                          <a:effectLst/>
                          <a:latin typeface="Arial" panose="020B0604020202020204" pitchFamily="34" charset="0"/>
                          <a:ea typeface="Arial" panose="020B0604020202020204" pitchFamily="34" charset="0"/>
                        </a:rPr>
                        <a:t> </a:t>
                      </a:r>
                      <a:endParaRPr lang="es-MX" sz="900" dirty="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b="1" dirty="0">
                          <a:solidFill>
                            <a:srgbClr val="0000FF"/>
                          </a:solidFill>
                          <a:effectLst/>
                          <a:latin typeface="Arial" panose="020B0604020202020204" pitchFamily="34" charset="0"/>
                          <a:ea typeface="Arial" panose="020B0604020202020204" pitchFamily="34" charset="0"/>
                        </a:rPr>
                        <a:t>Clase previa:  en la clase de </a:t>
                      </a:r>
                      <a:r>
                        <a:rPr lang="es-ES" sz="900" b="1" dirty="0">
                          <a:effectLst/>
                          <a:latin typeface="Arial" panose="020B0604020202020204" pitchFamily="34" charset="0"/>
                          <a:ea typeface="Arial" panose="020B0604020202020204" pitchFamily="34" charset="0"/>
                        </a:rPr>
                        <a:t>danza</a:t>
                      </a:r>
                      <a:r>
                        <a:rPr lang="es-ES" sz="900" b="1" dirty="0">
                          <a:solidFill>
                            <a:srgbClr val="0000FF"/>
                          </a:solidFill>
                          <a:effectLst/>
                          <a:latin typeface="Arial" panose="020B0604020202020204" pitchFamily="34" charset="0"/>
                          <a:ea typeface="Arial" panose="020B0604020202020204" pitchFamily="34" charset="0"/>
                        </a:rPr>
                        <a:t> el </a:t>
                      </a:r>
                      <a:r>
                        <a:rPr lang="es-ES" sz="900" b="1" dirty="0">
                          <a:effectLst/>
                          <a:latin typeface="Arial" panose="020B0604020202020204" pitchFamily="34" charset="0"/>
                          <a:ea typeface="Arial" panose="020B0604020202020204" pitchFamily="34" charset="0"/>
                        </a:rPr>
                        <a:t>alumno </a:t>
                      </a:r>
                      <a:r>
                        <a:rPr lang="es-ES" sz="900" b="1" dirty="0">
                          <a:solidFill>
                            <a:srgbClr val="0000FF"/>
                          </a:solidFill>
                          <a:effectLst/>
                          <a:latin typeface="Arial" panose="020B0604020202020204" pitchFamily="34" charset="0"/>
                          <a:ea typeface="Arial" panose="020B0604020202020204" pitchFamily="34" charset="0"/>
                        </a:rPr>
                        <a:t> observar la clase de danzón, descubrirá los trazos realizando anotaciones acerca de los pasos y los triángulos trazados </a:t>
                      </a:r>
                      <a:endParaRPr lang="es-MX" sz="900" dirty="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b="1" dirty="0">
                          <a:solidFill>
                            <a:srgbClr val="0000FF"/>
                          </a:solidFill>
                          <a:effectLst/>
                          <a:latin typeface="Arial" panose="020B0604020202020204" pitchFamily="34" charset="0"/>
                          <a:ea typeface="Arial" panose="020B0604020202020204" pitchFamily="34" charset="0"/>
                        </a:rPr>
                        <a:t> </a:t>
                      </a:r>
                      <a:r>
                        <a:rPr lang="es-ES" sz="900" b="1" dirty="0">
                          <a:effectLst/>
                          <a:latin typeface="Arial" panose="020B0604020202020204" pitchFamily="34" charset="0"/>
                          <a:ea typeface="Arial" panose="020B0604020202020204" pitchFamily="34" charset="0"/>
                        </a:rPr>
                        <a:t>Matemáticas el profesor </a:t>
                      </a:r>
                      <a:r>
                        <a:rPr lang="es-ES" sz="900" b="1" dirty="0">
                          <a:solidFill>
                            <a:srgbClr val="0000FF"/>
                          </a:solidFill>
                          <a:effectLst/>
                          <a:latin typeface="Arial" panose="020B0604020202020204" pitchFamily="34" charset="0"/>
                          <a:ea typeface="Arial" panose="020B0604020202020204" pitchFamily="34" charset="0"/>
                        </a:rPr>
                        <a:t> facilitara las fórmulas de triángulos en matemáticas</a:t>
                      </a:r>
                      <a:endParaRPr lang="es-MX" sz="900" dirty="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dirty="0">
                          <a:effectLst/>
                          <a:latin typeface="Arial" panose="020B0604020202020204" pitchFamily="34" charset="0"/>
                          <a:ea typeface="Arial" panose="020B0604020202020204" pitchFamily="34" charset="0"/>
                        </a:rPr>
                        <a:t> </a:t>
                      </a:r>
                      <a:endParaRPr lang="es-MX" sz="900" dirty="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b="1" dirty="0">
                          <a:solidFill>
                            <a:srgbClr val="0000FF"/>
                          </a:solidFill>
                          <a:effectLst/>
                          <a:latin typeface="Arial" panose="020B0604020202020204" pitchFamily="34" charset="0"/>
                          <a:ea typeface="Arial" panose="020B0604020202020204" pitchFamily="34" charset="0"/>
                        </a:rPr>
                        <a:t>Clase 1</a:t>
                      </a:r>
                      <a:endParaRPr lang="es-MX" sz="900" dirty="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b="1" dirty="0">
                          <a:solidFill>
                            <a:srgbClr val="0000FF"/>
                          </a:solidFill>
                          <a:effectLst/>
                          <a:latin typeface="Arial" panose="020B0604020202020204" pitchFamily="34" charset="0"/>
                          <a:ea typeface="Arial" panose="020B0604020202020204" pitchFamily="34" charset="0"/>
                        </a:rPr>
                        <a:t> En 3 equipos Desarrollar el algoritmo de la fórmula de triángulos, paso a paso escribir, la solución del área de los triángulos, que se necesita para sacar dicha área</a:t>
                      </a:r>
                      <a:endParaRPr lang="es-MX" sz="900" dirty="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b="1" dirty="0">
                          <a:solidFill>
                            <a:srgbClr val="0000FF"/>
                          </a:solidFill>
                          <a:effectLst/>
                          <a:latin typeface="Arial" panose="020B0604020202020204" pitchFamily="34" charset="0"/>
                          <a:ea typeface="Arial" panose="020B0604020202020204" pitchFamily="34" charset="0"/>
                        </a:rPr>
                        <a:t>Esta información fue obtenida de la clase de matemáticas</a:t>
                      </a:r>
                      <a:endParaRPr lang="es-MX" sz="900" dirty="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b="1" dirty="0">
                          <a:solidFill>
                            <a:srgbClr val="0000FF"/>
                          </a:solidFill>
                          <a:effectLst/>
                          <a:latin typeface="Arial" panose="020B0604020202020204" pitchFamily="34" charset="0"/>
                          <a:ea typeface="Arial" panose="020B0604020202020204" pitchFamily="34" charset="0"/>
                        </a:rPr>
                        <a:t>Clase 2 </a:t>
                      </a:r>
                      <a:endParaRPr lang="es-MX" sz="900" dirty="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b="1" dirty="0">
                          <a:solidFill>
                            <a:srgbClr val="0000FF"/>
                          </a:solidFill>
                          <a:effectLst/>
                          <a:latin typeface="Arial" panose="020B0604020202020204" pitchFamily="34" charset="0"/>
                          <a:ea typeface="Arial" panose="020B0604020202020204" pitchFamily="34" charset="0"/>
                        </a:rPr>
                        <a:t>Teniendo en algoritmo, realizarán el diagrama de flujo y expondrán dicho diagrama con la ayuda del </a:t>
                      </a:r>
                      <a:r>
                        <a:rPr lang="es-ES" sz="900" b="1" dirty="0">
                          <a:effectLst/>
                          <a:latin typeface="Arial" panose="020B0604020202020204" pitchFamily="34" charset="0"/>
                          <a:ea typeface="Arial" panose="020B0604020202020204" pitchFamily="34" charset="0"/>
                        </a:rPr>
                        <a:t>profesor</a:t>
                      </a:r>
                      <a:r>
                        <a:rPr lang="es-ES" sz="900" b="1" dirty="0">
                          <a:solidFill>
                            <a:srgbClr val="0000FF"/>
                          </a:solidFill>
                          <a:effectLst/>
                          <a:latin typeface="Arial" panose="020B0604020202020204" pitchFamily="34" charset="0"/>
                          <a:ea typeface="Arial" panose="020B0604020202020204" pitchFamily="34" charset="0"/>
                        </a:rPr>
                        <a:t> revisarán el flujo de la información </a:t>
                      </a:r>
                      <a:endParaRPr lang="es-MX" sz="900" dirty="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b="1" dirty="0">
                          <a:solidFill>
                            <a:srgbClr val="0000FF"/>
                          </a:solidFill>
                          <a:effectLst/>
                          <a:latin typeface="Arial" panose="020B0604020202020204" pitchFamily="34" charset="0"/>
                          <a:ea typeface="Arial" panose="020B0604020202020204" pitchFamily="34" charset="0"/>
                        </a:rPr>
                        <a:t> </a:t>
                      </a:r>
                      <a:endParaRPr lang="es-MX" sz="900" dirty="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b="1" dirty="0">
                          <a:solidFill>
                            <a:srgbClr val="0000FF"/>
                          </a:solidFill>
                          <a:effectLst/>
                          <a:latin typeface="Arial" panose="020B0604020202020204" pitchFamily="34" charset="0"/>
                          <a:ea typeface="Arial" panose="020B0604020202020204" pitchFamily="34" charset="0"/>
                        </a:rPr>
                        <a:t>Clase  3</a:t>
                      </a:r>
                      <a:endParaRPr lang="es-MX" sz="900" dirty="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b="1" dirty="0">
                          <a:solidFill>
                            <a:srgbClr val="0000FF"/>
                          </a:solidFill>
                          <a:effectLst/>
                          <a:latin typeface="Arial" panose="020B0604020202020204" pitchFamily="34" charset="0"/>
                          <a:ea typeface="Arial" panose="020B0604020202020204" pitchFamily="34" charset="0"/>
                        </a:rPr>
                        <a:t>Se elegirá el programa </a:t>
                      </a:r>
                      <a:r>
                        <a:rPr lang="es-ES" sz="900" b="1" dirty="0" err="1">
                          <a:solidFill>
                            <a:srgbClr val="FF0000"/>
                          </a:solidFill>
                          <a:effectLst/>
                          <a:latin typeface="Arial" panose="020B0604020202020204" pitchFamily="34" charset="0"/>
                          <a:ea typeface="Arial" panose="020B0604020202020204" pitchFamily="34" charset="0"/>
                        </a:rPr>
                        <a:t>psint</a:t>
                      </a:r>
                      <a:r>
                        <a:rPr lang="es-ES" sz="900" b="1" dirty="0">
                          <a:solidFill>
                            <a:srgbClr val="FF0000"/>
                          </a:solidFill>
                          <a:effectLst/>
                          <a:latin typeface="Arial" panose="020B0604020202020204" pitchFamily="34" charset="0"/>
                          <a:ea typeface="Arial" panose="020B0604020202020204" pitchFamily="34" charset="0"/>
                        </a:rPr>
                        <a:t> </a:t>
                      </a:r>
                      <a:endParaRPr lang="es-MX" sz="900" dirty="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b="1" dirty="0">
                          <a:solidFill>
                            <a:srgbClr val="4F81BD"/>
                          </a:solidFill>
                          <a:effectLst/>
                          <a:latin typeface="Arial" panose="020B0604020202020204" pitchFamily="34" charset="0"/>
                          <a:ea typeface="Arial" panose="020B0604020202020204" pitchFamily="34" charset="0"/>
                        </a:rPr>
                        <a:t> </a:t>
                      </a:r>
                      <a:endParaRPr lang="es-MX" sz="900" dirty="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b="1" dirty="0">
                          <a:solidFill>
                            <a:srgbClr val="4F81BD"/>
                          </a:solidFill>
                          <a:effectLst/>
                          <a:latin typeface="Arial" panose="020B0604020202020204" pitchFamily="34" charset="0"/>
                          <a:ea typeface="Arial" panose="020B0604020202020204" pitchFamily="34" charset="0"/>
                        </a:rPr>
                        <a:t>En se codificará la fórmula del triángulo, realizando las pruebas necesarias hasta que el programa funcione a la perfección </a:t>
                      </a:r>
                      <a:endParaRPr lang="es-MX" sz="900" dirty="0">
                        <a:effectLst/>
                        <a:latin typeface="Arial" panose="020B0604020202020204" pitchFamily="34" charset="0"/>
                        <a:ea typeface="Arial" panose="020B0604020202020204" pitchFamily="34" charset="0"/>
                      </a:endParaRPr>
                    </a:p>
                    <a:p>
                      <a:pPr marR="63500" algn="just">
                        <a:lnSpc>
                          <a:spcPct val="115000"/>
                        </a:lnSpc>
                        <a:spcAft>
                          <a:spcPts val="0"/>
                        </a:spcAft>
                      </a:pPr>
                      <a:r>
                        <a:rPr lang="es-ES" sz="900" b="1" dirty="0">
                          <a:effectLst/>
                          <a:latin typeface="Arial" panose="020B0604020202020204" pitchFamily="34" charset="0"/>
                          <a:ea typeface="Arial" panose="020B0604020202020204" pitchFamily="34" charset="0"/>
                        </a:rPr>
                        <a:t> </a:t>
                      </a:r>
                      <a:endParaRPr lang="es-MX" sz="900" dirty="0">
                        <a:effectLst/>
                        <a:latin typeface="Arial" panose="020B0604020202020204" pitchFamily="34" charset="0"/>
                        <a:ea typeface="Arial" panose="020B0604020202020204" pitchFamily="34" charset="0"/>
                      </a:endParaRPr>
                    </a:p>
                  </a:txBody>
                  <a:tcPr marL="43661" marR="43661" marT="43661" marB="436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33940290"/>
                  </a:ext>
                </a:extLst>
              </a:tr>
              <a:tr h="842408">
                <a:tc>
                  <a:txBody>
                    <a:bodyPr/>
                    <a:lstStyle/>
                    <a:p>
                      <a:pPr marL="292100" marR="63500" algn="ctr">
                        <a:lnSpc>
                          <a:spcPct val="115000"/>
                        </a:lnSpc>
                        <a:spcAft>
                          <a:spcPts val="0"/>
                        </a:spcAft>
                      </a:pPr>
                      <a:r>
                        <a:rPr lang="es-ES" sz="900" b="1">
                          <a:effectLst/>
                          <a:latin typeface="Arial" panose="020B0604020202020204" pitchFamily="34" charset="0"/>
                          <a:ea typeface="Arial" panose="020B0604020202020204" pitchFamily="34" charset="0"/>
                        </a:rPr>
                        <a:t>Evidencias de aprendizaje/ productos</a:t>
                      </a:r>
                      <a:endParaRPr lang="es-MX" sz="900">
                        <a:effectLst/>
                        <a:latin typeface="Arial" panose="020B0604020202020204" pitchFamily="34" charset="0"/>
                        <a:ea typeface="Arial" panose="020B0604020202020204" pitchFamily="34" charset="0"/>
                      </a:endParaRPr>
                    </a:p>
                  </a:txBody>
                  <a:tcPr marL="43661" marR="43661" marT="43661" marB="436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R="63500" algn="just">
                        <a:lnSpc>
                          <a:spcPct val="115000"/>
                        </a:lnSpc>
                        <a:spcAft>
                          <a:spcPts val="0"/>
                        </a:spcAft>
                      </a:pPr>
                      <a:r>
                        <a:rPr lang="es-ES" sz="900" b="1" dirty="0">
                          <a:solidFill>
                            <a:srgbClr val="4F81BD"/>
                          </a:solidFill>
                          <a:effectLst/>
                          <a:latin typeface="Arial" panose="020B0604020202020204" pitchFamily="34" charset="0"/>
                          <a:ea typeface="Arial" panose="020B0604020202020204" pitchFamily="34" charset="0"/>
                        </a:rPr>
                        <a:t>Como producto final se entrega el programa, en el que para obtener dicha área solo se introducen los datos y el da el resultado</a:t>
                      </a:r>
                      <a:endParaRPr lang="es-MX" sz="900" dirty="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dirty="0">
                          <a:effectLst/>
                          <a:latin typeface="Arial" panose="020B0604020202020204" pitchFamily="34" charset="0"/>
                          <a:ea typeface="Arial" panose="020B0604020202020204" pitchFamily="34" charset="0"/>
                        </a:rPr>
                        <a:t> </a:t>
                      </a:r>
                      <a:endParaRPr lang="es-MX" sz="900" dirty="0">
                        <a:effectLst/>
                        <a:latin typeface="Arial" panose="020B0604020202020204" pitchFamily="34" charset="0"/>
                        <a:ea typeface="Arial" panose="020B0604020202020204" pitchFamily="34" charset="0"/>
                      </a:endParaRPr>
                    </a:p>
                  </a:txBody>
                  <a:tcPr marL="43661" marR="43661" marT="43661" marB="436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79199786"/>
                  </a:ext>
                </a:extLst>
              </a:tr>
            </a:tbl>
          </a:graphicData>
        </a:graphic>
      </p:graphicFrame>
    </p:spTree>
    <p:extLst>
      <p:ext uri="{BB962C8B-B14F-4D97-AF65-F5344CB8AC3E}">
        <p14:creationId xmlns="" xmlns:p14="http://schemas.microsoft.com/office/powerpoint/2010/main" val="4199923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p:cNvPicPr>
            <a:picLocks noGrp="1" noChangeAspect="1"/>
          </p:cNvPicPr>
          <p:nvPr>
            <p:ph idx="1"/>
          </p:nvPr>
        </p:nvPicPr>
        <p:blipFill>
          <a:blip r:embed="rId2" cstate="print"/>
          <a:stretch>
            <a:fillRect/>
          </a:stretch>
        </p:blipFill>
        <p:spPr>
          <a:xfrm>
            <a:off x="2903721" y="1246909"/>
            <a:ext cx="6940830" cy="5088202"/>
          </a:xfrm>
          <a:prstGeom prst="rect">
            <a:avLst/>
          </a:prstGeom>
        </p:spPr>
      </p:pic>
      <p:sp>
        <p:nvSpPr>
          <p:cNvPr id="5" name="Título 4"/>
          <p:cNvSpPr txBox="1">
            <a:spLocks noGrp="1"/>
          </p:cNvSpPr>
          <p:nvPr>
            <p:ph type="title"/>
          </p:nvPr>
        </p:nvSpPr>
        <p:spPr>
          <a:xfrm>
            <a:off x="1906410" y="426802"/>
            <a:ext cx="3053518" cy="523220"/>
          </a:xfrm>
          <a:prstGeom prst="rect">
            <a:avLst/>
          </a:prstGeom>
          <a:noFill/>
        </p:spPr>
        <p:txBody>
          <a:bodyPr wrap="square" rtlCol="0">
            <a:spAutoFit/>
          </a:bodyPr>
          <a:lstStyle/>
          <a:p>
            <a:r>
              <a:rPr lang="es-MX" sz="2800" b="1" dirty="0" smtClean="0">
                <a:solidFill>
                  <a:srgbClr val="C00000"/>
                </a:solidFill>
              </a:rPr>
              <a:t>MATEMÁTICAS</a:t>
            </a:r>
            <a:endParaRPr lang="es-MX" sz="2800" b="1" dirty="0">
              <a:solidFill>
                <a:srgbClr val="C00000"/>
              </a:solidFill>
            </a:endParaRPr>
          </a:p>
        </p:txBody>
      </p:sp>
    </p:spTree>
    <p:extLst>
      <p:ext uri="{BB962C8B-B14F-4D97-AF65-F5344CB8AC3E}">
        <p14:creationId xmlns="" xmlns:p14="http://schemas.microsoft.com/office/powerpoint/2010/main" val="1971513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Integrantes:</a:t>
            </a:r>
            <a:endParaRPr lang="es-MX" dirty="0"/>
          </a:p>
        </p:txBody>
      </p:sp>
      <p:sp>
        <p:nvSpPr>
          <p:cNvPr id="4" name="Subtítulo 2">
            <a:extLst>
              <a:ext uri="{FF2B5EF4-FFF2-40B4-BE49-F238E27FC236}">
                <a16:creationId xmlns:a16="http://schemas.microsoft.com/office/drawing/2014/main" xmlns="" id="{129DB176-F517-4E1F-B0CD-9E98830AEBCA}"/>
              </a:ext>
            </a:extLst>
          </p:cNvPr>
          <p:cNvSpPr>
            <a:spLocks noGrp="1"/>
          </p:cNvSpPr>
          <p:nvPr>
            <p:ph idx="1"/>
          </p:nvPr>
        </p:nvSpPr>
        <p:spPr>
          <a:xfrm>
            <a:off x="1753189" y="1963783"/>
            <a:ext cx="8915400" cy="3777622"/>
          </a:xfrm>
        </p:spPr>
        <p:txBody>
          <a:bodyPr>
            <a:normAutofit/>
          </a:bodyPr>
          <a:lstStyle/>
          <a:p>
            <a:r>
              <a:rPr lang="es-MX" sz="2400" dirty="0" smtClean="0"/>
              <a:t>Salazar </a:t>
            </a:r>
            <a:r>
              <a:rPr lang="es-MX" sz="2400" dirty="0" smtClean="0"/>
              <a:t>Villanueva Alfonso Roberto</a:t>
            </a:r>
            <a:r>
              <a:rPr lang="es-MX" sz="2400" dirty="0" smtClean="0"/>
              <a:t>, Física III </a:t>
            </a:r>
          </a:p>
          <a:p>
            <a:r>
              <a:rPr lang="es-MX" sz="2400" dirty="0" err="1" smtClean="0"/>
              <a:t>Aguillón</a:t>
            </a:r>
            <a:r>
              <a:rPr lang="es-MX" sz="2400" dirty="0" smtClean="0"/>
              <a:t> Ruíz Francisco, Danza </a:t>
            </a:r>
            <a:r>
              <a:rPr lang="es-MX" sz="2400" dirty="0" smtClean="0"/>
              <a:t>Regional</a:t>
            </a:r>
          </a:p>
          <a:p>
            <a:pPr algn="l"/>
            <a:r>
              <a:rPr lang="es-MX" sz="2400" dirty="0" smtClean="0"/>
              <a:t>Salazar Villanueva Alfonso Roberto, Matemáticas  </a:t>
            </a:r>
            <a:endParaRPr lang="es-MX"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txBox="1">
            <a:spLocks noGrp="1"/>
          </p:cNvSpPr>
          <p:nvPr>
            <p:ph idx="1"/>
          </p:nvPr>
        </p:nvSpPr>
        <p:spPr>
          <a:xfrm>
            <a:off x="1897381" y="333471"/>
            <a:ext cx="3674536" cy="523220"/>
          </a:xfrm>
          <a:prstGeom prst="rect">
            <a:avLst/>
          </a:prstGeom>
          <a:noFill/>
        </p:spPr>
        <p:txBody>
          <a:bodyPr wrap="square" rtlCol="0">
            <a:spAutoFit/>
          </a:bodyPr>
          <a:lstStyle/>
          <a:p>
            <a:r>
              <a:rPr lang="es-MX" sz="2800" b="1" dirty="0" smtClean="0">
                <a:solidFill>
                  <a:srgbClr val="C00000"/>
                </a:solidFill>
              </a:rPr>
              <a:t>DANZA REGIONAL</a:t>
            </a:r>
            <a:endParaRPr lang="es-MX" sz="2800" b="1" dirty="0">
              <a:solidFill>
                <a:srgbClr val="C00000"/>
              </a:solidFill>
            </a:endParaRPr>
          </a:p>
        </p:txBody>
      </p:sp>
      <p:graphicFrame>
        <p:nvGraphicFramePr>
          <p:cNvPr id="10" name="Tabla 9"/>
          <p:cNvGraphicFramePr>
            <a:graphicFrameLocks noGrp="1"/>
          </p:cNvGraphicFramePr>
          <p:nvPr>
            <p:extLst>
              <p:ext uri="{D42A27DB-BD31-4B8C-83A1-F6EECF244321}">
                <p14:modId xmlns="" xmlns:p14="http://schemas.microsoft.com/office/powerpoint/2010/main" val="531151388"/>
              </p:ext>
            </p:extLst>
          </p:nvPr>
        </p:nvGraphicFramePr>
        <p:xfrm>
          <a:off x="684213" y="1250730"/>
          <a:ext cx="5562026" cy="2059044"/>
        </p:xfrm>
        <a:graphic>
          <a:graphicData uri="http://schemas.openxmlformats.org/drawingml/2006/table">
            <a:tbl>
              <a:tblPr/>
              <a:tblGrid>
                <a:gridCol w="3331236">
                  <a:extLst>
                    <a:ext uri="{9D8B030D-6E8A-4147-A177-3AD203B41FA5}">
                      <a16:colId xmlns="" xmlns:a16="http://schemas.microsoft.com/office/drawing/2014/main" val="2670375007"/>
                    </a:ext>
                  </a:extLst>
                </a:gridCol>
                <a:gridCol w="2230790">
                  <a:extLst>
                    <a:ext uri="{9D8B030D-6E8A-4147-A177-3AD203B41FA5}">
                      <a16:colId xmlns="" xmlns:a16="http://schemas.microsoft.com/office/drawing/2014/main" val="1117763626"/>
                    </a:ext>
                  </a:extLst>
                </a:gridCol>
              </a:tblGrid>
              <a:tr h="499485">
                <a:tc gridSpan="2">
                  <a:txBody>
                    <a:bodyPr/>
                    <a:lstStyle/>
                    <a:p>
                      <a:pPr marL="292100" algn="ctr">
                        <a:lnSpc>
                          <a:spcPct val="115000"/>
                        </a:lnSpc>
                        <a:spcAft>
                          <a:spcPts val="0"/>
                        </a:spcAft>
                      </a:pPr>
                      <a:r>
                        <a:rPr lang="es-ES" sz="1000" b="1">
                          <a:effectLst/>
                          <a:latin typeface="Arial" panose="020B0604020202020204" pitchFamily="34" charset="0"/>
                          <a:ea typeface="Arial" panose="020B0604020202020204" pitchFamily="34" charset="0"/>
                        </a:rPr>
                        <a:t>Asignatura</a:t>
                      </a:r>
                      <a:endParaRPr lang="es-MX" sz="1100">
                        <a:effectLst/>
                        <a:latin typeface="Arial" panose="020B0604020202020204" pitchFamily="34" charset="0"/>
                        <a:ea typeface="Arial" panose="020B0604020202020204" pitchFamily="34" charset="0"/>
                      </a:endParaRPr>
                    </a:p>
                    <a:p>
                      <a:pPr marL="292100" algn="ctr">
                        <a:lnSpc>
                          <a:spcPct val="115000"/>
                        </a:lnSpc>
                        <a:spcAft>
                          <a:spcPts val="0"/>
                        </a:spcAft>
                      </a:pPr>
                      <a:r>
                        <a:rPr lang="es-ES" sz="1000" b="1">
                          <a:effectLst/>
                          <a:latin typeface="Arial" panose="020B0604020202020204" pitchFamily="34" charset="0"/>
                          <a:ea typeface="Arial" panose="020B0604020202020204" pitchFamily="34" charset="0"/>
                        </a:rPr>
                        <a:t>EDUCACIÓN ESTÉTICA Y ARTÍSTICA. DANZA REGIONAL</a:t>
                      </a:r>
                      <a:endParaRPr lang="es-MX" sz="110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MX"/>
                    </a:p>
                  </a:txBody>
                  <a:tcPr/>
                </a:tc>
                <a:extLst>
                  <a:ext uri="{0D108BD9-81ED-4DB2-BD59-A6C34878D82A}">
                    <a16:rowId xmlns="" xmlns:a16="http://schemas.microsoft.com/office/drawing/2014/main" val="2051661299"/>
                  </a:ext>
                </a:extLst>
              </a:tr>
              <a:tr h="316163">
                <a:tc gridSpan="2">
                  <a:txBody>
                    <a:bodyPr/>
                    <a:lstStyle/>
                    <a:p>
                      <a:pPr marL="292100" algn="ctr">
                        <a:lnSpc>
                          <a:spcPct val="115000"/>
                        </a:lnSpc>
                        <a:spcAft>
                          <a:spcPts val="0"/>
                        </a:spcAft>
                      </a:pPr>
                      <a:r>
                        <a:rPr lang="es-ES" sz="1000" b="1">
                          <a:effectLst/>
                          <a:latin typeface="Arial" panose="020B0604020202020204" pitchFamily="34" charset="0"/>
                          <a:ea typeface="Arial" panose="020B0604020202020204" pitchFamily="34" charset="0"/>
                        </a:rPr>
                        <a:t>Nombre de la actividad</a:t>
                      </a:r>
                      <a:endParaRPr lang="es-MX" sz="110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MX"/>
                    </a:p>
                  </a:txBody>
                  <a:tcPr/>
                </a:tc>
                <a:extLst>
                  <a:ext uri="{0D108BD9-81ED-4DB2-BD59-A6C34878D82A}">
                    <a16:rowId xmlns="" xmlns:a16="http://schemas.microsoft.com/office/drawing/2014/main" val="3625086749"/>
                  </a:ext>
                </a:extLst>
              </a:tr>
              <a:tr h="316163">
                <a:tc gridSpan="2">
                  <a:txBody>
                    <a:bodyPr/>
                    <a:lstStyle/>
                    <a:p>
                      <a:pPr marL="292100" algn="ctr">
                        <a:lnSpc>
                          <a:spcPct val="115000"/>
                        </a:lnSpc>
                        <a:spcAft>
                          <a:spcPts val="0"/>
                        </a:spcAft>
                      </a:pPr>
                      <a:r>
                        <a:rPr lang="es-ES" sz="1000" b="1">
                          <a:effectLst/>
                          <a:latin typeface="Arial" panose="020B0604020202020204" pitchFamily="34" charset="0"/>
                          <a:ea typeface="Arial" panose="020B0604020202020204" pitchFamily="34" charset="0"/>
                        </a:rPr>
                        <a:t>Bailando: Espacio, tiempo y movimiento</a:t>
                      </a:r>
                      <a:endParaRPr lang="es-MX" sz="110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 xmlns:a16="http://schemas.microsoft.com/office/drawing/2014/main" val="3014840133"/>
                  </a:ext>
                </a:extLst>
              </a:tr>
              <a:tr h="316163">
                <a:tc>
                  <a:txBody>
                    <a:bodyPr/>
                    <a:lstStyle/>
                    <a:p>
                      <a:pPr marL="292100" algn="ctr">
                        <a:lnSpc>
                          <a:spcPct val="115000"/>
                        </a:lnSpc>
                        <a:spcAft>
                          <a:spcPts val="0"/>
                        </a:spcAft>
                      </a:pPr>
                      <a:r>
                        <a:rPr lang="es-ES" sz="1000" b="1" dirty="0">
                          <a:effectLst/>
                          <a:latin typeface="Arial" panose="020B0604020202020204" pitchFamily="34" charset="0"/>
                          <a:ea typeface="Arial" panose="020B0604020202020204" pitchFamily="34" charset="0"/>
                        </a:rPr>
                        <a:t>Nombre del profesor</a:t>
                      </a:r>
                      <a:endParaRPr lang="es-MX" sz="1100" dirty="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92100" algn="ctr">
                        <a:lnSpc>
                          <a:spcPct val="115000"/>
                        </a:lnSpc>
                        <a:spcAft>
                          <a:spcPts val="0"/>
                        </a:spcAft>
                      </a:pPr>
                      <a:r>
                        <a:rPr lang="es-ES" sz="1000" b="1" dirty="0">
                          <a:effectLst/>
                          <a:latin typeface="Arial" panose="020B0604020202020204" pitchFamily="34" charset="0"/>
                          <a:ea typeface="Arial" panose="020B0604020202020204" pitchFamily="34" charset="0"/>
                        </a:rPr>
                        <a:t>Colegio de adscripción</a:t>
                      </a:r>
                      <a:endParaRPr lang="es-MX" sz="1100" dirty="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2687540423"/>
                  </a:ext>
                </a:extLst>
              </a:tr>
              <a:tr h="611070">
                <a:tc>
                  <a:txBody>
                    <a:bodyPr/>
                    <a:lstStyle/>
                    <a:p>
                      <a:pPr marL="292100">
                        <a:lnSpc>
                          <a:spcPct val="150000"/>
                        </a:lnSpc>
                        <a:spcAft>
                          <a:spcPts val="0"/>
                        </a:spcAft>
                      </a:pPr>
                      <a:r>
                        <a:rPr lang="es-ES" sz="1000" b="1" dirty="0">
                          <a:effectLst/>
                          <a:latin typeface="Arial" panose="020B0604020202020204" pitchFamily="34" charset="0"/>
                          <a:ea typeface="Arial" panose="020B0604020202020204" pitchFamily="34" charset="0"/>
                        </a:rPr>
                        <a:t>Francisco </a:t>
                      </a:r>
                      <a:r>
                        <a:rPr lang="es-ES" sz="1000" b="1" dirty="0" err="1">
                          <a:effectLst/>
                          <a:latin typeface="Arial" panose="020B0604020202020204" pitchFamily="34" charset="0"/>
                          <a:ea typeface="Arial" panose="020B0604020202020204" pitchFamily="34" charset="0"/>
                        </a:rPr>
                        <a:t>Aguillón</a:t>
                      </a:r>
                      <a:r>
                        <a:rPr lang="es-ES" sz="1000" b="1" dirty="0">
                          <a:effectLst/>
                          <a:latin typeface="Arial" panose="020B0604020202020204" pitchFamily="34" charset="0"/>
                          <a:ea typeface="Arial" panose="020B0604020202020204" pitchFamily="34" charset="0"/>
                        </a:rPr>
                        <a:t> Ruiz</a:t>
                      </a:r>
                      <a:endParaRPr lang="es-MX" sz="1100" dirty="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0" algn="ctr">
                        <a:lnSpc>
                          <a:spcPct val="150000"/>
                        </a:lnSpc>
                        <a:spcAft>
                          <a:spcPts val="0"/>
                        </a:spcAft>
                      </a:pPr>
                      <a:r>
                        <a:rPr lang="es-ES" sz="1000" b="1" dirty="0">
                          <a:effectLst/>
                          <a:latin typeface="Arial" panose="020B0604020202020204" pitchFamily="34" charset="0"/>
                          <a:ea typeface="Arial" panose="020B0604020202020204" pitchFamily="34" charset="0"/>
                        </a:rPr>
                        <a:t>Universidad Latina, Campus Sur</a:t>
                      </a:r>
                      <a:endParaRPr lang="es-MX" sz="1100" dirty="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35534849"/>
                  </a:ext>
                </a:extLst>
              </a:tr>
            </a:tbl>
          </a:graphicData>
        </a:graphic>
      </p:graphicFrame>
      <p:graphicFrame>
        <p:nvGraphicFramePr>
          <p:cNvPr id="11" name="Tabla 10"/>
          <p:cNvGraphicFramePr>
            <a:graphicFrameLocks noGrp="1"/>
          </p:cNvGraphicFramePr>
          <p:nvPr>
            <p:extLst>
              <p:ext uri="{D42A27DB-BD31-4B8C-83A1-F6EECF244321}">
                <p14:modId xmlns="" xmlns:p14="http://schemas.microsoft.com/office/powerpoint/2010/main" val="2052917092"/>
              </p:ext>
            </p:extLst>
          </p:nvPr>
        </p:nvGraphicFramePr>
        <p:xfrm>
          <a:off x="684213" y="3787874"/>
          <a:ext cx="5562026" cy="2541016"/>
        </p:xfrm>
        <a:graphic>
          <a:graphicData uri="http://schemas.openxmlformats.org/drawingml/2006/table">
            <a:tbl>
              <a:tblPr/>
              <a:tblGrid>
                <a:gridCol w="1464616">
                  <a:extLst>
                    <a:ext uri="{9D8B030D-6E8A-4147-A177-3AD203B41FA5}">
                      <a16:colId xmlns="" xmlns:a16="http://schemas.microsoft.com/office/drawing/2014/main" val="4120057740"/>
                    </a:ext>
                  </a:extLst>
                </a:gridCol>
                <a:gridCol w="4097410">
                  <a:extLst>
                    <a:ext uri="{9D8B030D-6E8A-4147-A177-3AD203B41FA5}">
                      <a16:colId xmlns="" xmlns:a16="http://schemas.microsoft.com/office/drawing/2014/main" val="197684764"/>
                    </a:ext>
                  </a:extLst>
                </a:gridCol>
              </a:tblGrid>
              <a:tr h="257091">
                <a:tc gridSpan="2">
                  <a:txBody>
                    <a:bodyPr/>
                    <a:lstStyle/>
                    <a:p>
                      <a:pPr marL="292100" marR="63500" algn="ctr">
                        <a:lnSpc>
                          <a:spcPct val="115000"/>
                        </a:lnSpc>
                        <a:spcAft>
                          <a:spcPts val="0"/>
                        </a:spcAft>
                      </a:pPr>
                      <a:r>
                        <a:rPr lang="es-ES" sz="1000" b="1" dirty="0">
                          <a:effectLst/>
                          <a:latin typeface="Arial" panose="020B0604020202020204" pitchFamily="34" charset="0"/>
                          <a:ea typeface="Arial" panose="020B0604020202020204" pitchFamily="34" charset="0"/>
                        </a:rPr>
                        <a:t>Actividad de enseñanza</a:t>
                      </a:r>
                      <a:endParaRPr lang="es-MX" sz="1100" dirty="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MX"/>
                    </a:p>
                  </a:txBody>
                  <a:tcPr/>
                </a:tc>
                <a:extLst>
                  <a:ext uri="{0D108BD9-81ED-4DB2-BD59-A6C34878D82A}">
                    <a16:rowId xmlns="" xmlns:a16="http://schemas.microsoft.com/office/drawing/2014/main" val="2536087114"/>
                  </a:ext>
                </a:extLst>
              </a:tr>
              <a:tr h="402470">
                <a:tc>
                  <a:txBody>
                    <a:bodyPr/>
                    <a:lstStyle/>
                    <a:p>
                      <a:pPr marL="292100" marR="63500" algn="ctr">
                        <a:lnSpc>
                          <a:spcPct val="115000"/>
                        </a:lnSpc>
                        <a:spcAft>
                          <a:spcPts val="0"/>
                        </a:spcAft>
                      </a:pPr>
                      <a:r>
                        <a:rPr lang="es-ES" sz="1000" b="1">
                          <a:effectLst/>
                          <a:latin typeface="Arial" panose="020B0604020202020204" pitchFamily="34" charset="0"/>
                          <a:ea typeface="Arial" panose="020B0604020202020204" pitchFamily="34" charset="0"/>
                        </a:rPr>
                        <a:t>Nombre de la Unidad</a:t>
                      </a:r>
                      <a:endParaRPr lang="es-MX" sz="110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100" b="1">
                          <a:effectLst/>
                          <a:latin typeface="Arial" panose="020B0604020202020204" pitchFamily="34" charset="0"/>
                          <a:ea typeface="Arial" panose="020B0604020202020204" pitchFamily="34" charset="0"/>
                        </a:rPr>
                        <a:t>Unidad 1. El universo de la danza</a:t>
                      </a:r>
                      <a:endParaRPr lang="es-MX" sz="110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26896754"/>
                  </a:ext>
                </a:extLst>
              </a:tr>
              <a:tr h="383596">
                <a:tc>
                  <a:txBody>
                    <a:bodyPr/>
                    <a:lstStyle/>
                    <a:p>
                      <a:pPr>
                        <a:lnSpc>
                          <a:spcPct val="115000"/>
                        </a:lnSpc>
                        <a:spcAft>
                          <a:spcPts val="0"/>
                        </a:spcAft>
                      </a:pPr>
                      <a:r>
                        <a:rPr lang="es-ES" sz="1000" b="1">
                          <a:effectLst/>
                          <a:latin typeface="Arial" panose="020B0604020202020204" pitchFamily="34" charset="0"/>
                          <a:ea typeface="Arial" panose="020B0604020202020204" pitchFamily="34" charset="0"/>
                        </a:rPr>
                        <a:t>Tema</a:t>
                      </a:r>
                      <a:endParaRPr lang="es-MX" sz="110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S" sz="1000">
                          <a:solidFill>
                            <a:srgbClr val="000000"/>
                          </a:solidFill>
                          <a:effectLst/>
                          <a:latin typeface="Arial" panose="020B0604020202020204" pitchFamily="34" charset="0"/>
                          <a:ea typeface="Arial" panose="020B0604020202020204" pitchFamily="34" charset="0"/>
                        </a:rPr>
                        <a:t>1.2 Descripción del tiempo, el espacio y el movimiento como elementos de la danza</a:t>
                      </a:r>
                      <a:endParaRPr lang="es-MX" sz="110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51765554"/>
                  </a:ext>
                </a:extLst>
              </a:tr>
              <a:tr h="940627">
                <a:tc>
                  <a:txBody>
                    <a:bodyPr/>
                    <a:lstStyle/>
                    <a:p>
                      <a:pPr>
                        <a:lnSpc>
                          <a:spcPct val="115000"/>
                        </a:lnSpc>
                        <a:spcAft>
                          <a:spcPts val="0"/>
                        </a:spcAft>
                      </a:pPr>
                      <a:r>
                        <a:rPr lang="es-ES" sz="1000" b="1">
                          <a:effectLst/>
                          <a:latin typeface="Arial" panose="020B0604020202020204" pitchFamily="34" charset="0"/>
                          <a:ea typeface="Arial" panose="020B0604020202020204" pitchFamily="34" charset="0"/>
                        </a:rPr>
                        <a:t>Objetivo de la unidad</a:t>
                      </a:r>
                      <a:endParaRPr lang="es-MX" sz="110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S" sz="1100" dirty="0">
                          <a:effectLst/>
                          <a:latin typeface="Arial" panose="020B0604020202020204" pitchFamily="34" charset="0"/>
                          <a:ea typeface="Arial" panose="020B0604020202020204" pitchFamily="34" charset="0"/>
                        </a:rPr>
                        <a:t>El alumno:</a:t>
                      </a:r>
                      <a:endParaRPr lang="es-MX" sz="1100" dirty="0">
                        <a:effectLst/>
                        <a:latin typeface="Arial" panose="020B0604020202020204" pitchFamily="34" charset="0"/>
                        <a:ea typeface="Arial" panose="020B0604020202020204" pitchFamily="34" charset="0"/>
                      </a:endParaRPr>
                    </a:p>
                    <a:p>
                      <a:pPr marL="342900" lvl="0" indent="-342900">
                        <a:lnSpc>
                          <a:spcPct val="115000"/>
                        </a:lnSpc>
                        <a:buFont typeface="Arial" panose="020B0604020202020204" pitchFamily="34" charset="0"/>
                        <a:buChar char="●"/>
                      </a:pPr>
                      <a:r>
                        <a:rPr lang="es-ES" sz="1100" u="none" strike="noStrike" dirty="0">
                          <a:effectLst/>
                          <a:latin typeface="Arial" panose="020B0604020202020204" pitchFamily="34" charset="0"/>
                        </a:rPr>
                        <a:t>Comprenderá que la danza regional mexicana es una manifestación artística y social que implica la concientización de una postura corporal y la utilización de elementos rítmicos-espaciales para la ejecución del movimiento.</a:t>
                      </a:r>
                      <a:endParaRPr lang="es-MX" sz="1100" u="none" strike="noStrike" dirty="0">
                        <a:effectLst/>
                        <a:latin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21343718"/>
                  </a:ext>
                </a:extLst>
              </a:tr>
            </a:tbl>
          </a:graphicData>
        </a:graphic>
      </p:graphicFrame>
      <p:sp>
        <p:nvSpPr>
          <p:cNvPr id="12" name="Rectangle 2"/>
          <p:cNvSpPr>
            <a:spLocks noChangeArrowheads="1"/>
          </p:cNvSpPr>
          <p:nvPr/>
        </p:nvSpPr>
        <p:spPr bwMode="auto">
          <a:xfrm>
            <a:off x="614940" y="1583728"/>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3" name="Tabla 12"/>
          <p:cNvGraphicFramePr>
            <a:graphicFrameLocks noGrp="1"/>
          </p:cNvGraphicFramePr>
          <p:nvPr>
            <p:extLst>
              <p:ext uri="{D42A27DB-BD31-4B8C-83A1-F6EECF244321}">
                <p14:modId xmlns="" xmlns:p14="http://schemas.microsoft.com/office/powerpoint/2010/main" val="3806031379"/>
              </p:ext>
            </p:extLst>
          </p:nvPr>
        </p:nvGraphicFramePr>
        <p:xfrm>
          <a:off x="6453351" y="357349"/>
          <a:ext cx="5475889" cy="6327229"/>
        </p:xfrm>
        <a:graphic>
          <a:graphicData uri="http://schemas.openxmlformats.org/drawingml/2006/table">
            <a:tbl>
              <a:tblPr/>
              <a:tblGrid>
                <a:gridCol w="1441933">
                  <a:extLst>
                    <a:ext uri="{9D8B030D-6E8A-4147-A177-3AD203B41FA5}">
                      <a16:colId xmlns="" xmlns:a16="http://schemas.microsoft.com/office/drawing/2014/main" val="2127879087"/>
                    </a:ext>
                  </a:extLst>
                </a:gridCol>
                <a:gridCol w="4033956">
                  <a:extLst>
                    <a:ext uri="{9D8B030D-6E8A-4147-A177-3AD203B41FA5}">
                      <a16:colId xmlns="" xmlns:a16="http://schemas.microsoft.com/office/drawing/2014/main" val="2981140988"/>
                    </a:ext>
                  </a:extLst>
                </a:gridCol>
              </a:tblGrid>
              <a:tr h="1087124">
                <a:tc>
                  <a:txBody>
                    <a:bodyPr/>
                    <a:lstStyle/>
                    <a:p>
                      <a:pPr>
                        <a:lnSpc>
                          <a:spcPct val="115000"/>
                        </a:lnSpc>
                        <a:spcAft>
                          <a:spcPts val="0"/>
                        </a:spcAft>
                      </a:pPr>
                      <a:r>
                        <a:rPr lang="es-ES" sz="1000" b="1" dirty="0">
                          <a:effectLst/>
                          <a:latin typeface="Arial" panose="020B0604020202020204" pitchFamily="34" charset="0"/>
                          <a:ea typeface="Arial" panose="020B0604020202020204" pitchFamily="34" charset="0"/>
                        </a:rPr>
                        <a:t>Objetivo de la actividad</a:t>
                      </a:r>
                      <a:endParaRPr lang="es-MX" sz="1000" dirty="0">
                        <a:effectLst/>
                        <a:latin typeface="Arial" panose="020B0604020202020204" pitchFamily="34" charset="0"/>
                        <a:ea typeface="Arial" panose="020B0604020202020204" pitchFamily="34" charset="0"/>
                      </a:endParaRPr>
                    </a:p>
                  </a:txBody>
                  <a:tcPr marL="40302" marR="40302" marT="40302" marB="40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S" sz="1000" b="1" dirty="0">
                          <a:effectLst/>
                          <a:latin typeface="Arial" panose="020B0604020202020204" pitchFamily="34" charset="0"/>
                          <a:ea typeface="Arial" panose="020B0604020202020204" pitchFamily="34" charset="0"/>
                        </a:rPr>
                        <a:t>El alumno:</a:t>
                      </a:r>
                      <a:endParaRPr lang="es-MX" sz="1000" dirty="0">
                        <a:effectLst/>
                        <a:latin typeface="Arial" panose="020B0604020202020204" pitchFamily="34" charset="0"/>
                        <a:ea typeface="Arial" panose="020B0604020202020204" pitchFamily="34" charset="0"/>
                      </a:endParaRPr>
                    </a:p>
                    <a:p>
                      <a:pPr marL="342900" lvl="0" indent="-342900">
                        <a:lnSpc>
                          <a:spcPct val="115000"/>
                        </a:lnSpc>
                        <a:buFont typeface="Arial" panose="020B0604020202020204" pitchFamily="34" charset="0"/>
                        <a:buChar char="●"/>
                      </a:pPr>
                      <a:r>
                        <a:rPr lang="es-ES" sz="1000" b="1" u="none" strike="noStrike" dirty="0">
                          <a:effectLst/>
                          <a:latin typeface="Arial" panose="020B0604020202020204" pitchFamily="34" charset="0"/>
                        </a:rPr>
                        <a:t>Desarrollará habilidades motrices, cognitivas, sociales y emocionales mediante la investigación monográfica, la práctica y la participación en un montaje de baile salón.</a:t>
                      </a:r>
                      <a:endParaRPr lang="es-MX" sz="1000" u="none" strike="noStrike" dirty="0">
                        <a:effectLst/>
                        <a:latin typeface="Arial" panose="020B0604020202020204" pitchFamily="34" charset="0"/>
                      </a:endParaRPr>
                    </a:p>
                  </a:txBody>
                  <a:tcPr marL="40302" marR="40302" marT="40302" marB="40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98808190"/>
                  </a:ext>
                </a:extLst>
              </a:tr>
              <a:tr h="928407">
                <a:tc>
                  <a:txBody>
                    <a:bodyPr/>
                    <a:lstStyle/>
                    <a:p>
                      <a:pPr marL="292100" marR="63500" algn="ctr">
                        <a:lnSpc>
                          <a:spcPct val="115000"/>
                        </a:lnSpc>
                        <a:spcAft>
                          <a:spcPts val="0"/>
                        </a:spcAft>
                      </a:pPr>
                      <a:r>
                        <a:rPr lang="es-ES" sz="1000" b="1">
                          <a:effectLst/>
                          <a:latin typeface="Arial" panose="020B0604020202020204" pitchFamily="34" charset="0"/>
                          <a:ea typeface="Arial" panose="020B0604020202020204" pitchFamily="34" charset="0"/>
                        </a:rPr>
                        <a:t>Contenidos conceptuales</a:t>
                      </a:r>
                      <a:endParaRPr lang="es-MX" sz="1000">
                        <a:effectLst/>
                        <a:latin typeface="Arial" panose="020B0604020202020204" pitchFamily="34" charset="0"/>
                        <a:ea typeface="Arial" panose="020B0604020202020204" pitchFamily="34" charset="0"/>
                      </a:endParaRPr>
                    </a:p>
                  </a:txBody>
                  <a:tcPr marL="40302" marR="40302" marT="40302" marB="40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742950" lvl="1" indent="-285750">
                        <a:lnSpc>
                          <a:spcPct val="115000"/>
                        </a:lnSpc>
                        <a:spcAft>
                          <a:spcPts val="0"/>
                        </a:spcAft>
                        <a:buFont typeface="+mj-lt"/>
                        <a:buAutoNum type="arabicPeriod"/>
                      </a:pPr>
                      <a:r>
                        <a:rPr lang="es-ES" sz="1000">
                          <a:effectLst/>
                          <a:latin typeface="Arial" panose="020B0604020202020204" pitchFamily="34" charset="0"/>
                          <a:ea typeface="Arial" panose="020B0604020202020204" pitchFamily="34" charset="0"/>
                        </a:rPr>
                        <a:t>Compresión del concepto, clasificación y función de la danza como expresión artística y social</a:t>
                      </a:r>
                      <a:endParaRPr lang="es-MX" sz="1000">
                        <a:effectLst/>
                        <a:latin typeface="Arial" panose="020B0604020202020204" pitchFamily="34" charset="0"/>
                        <a:ea typeface="Arial" panose="020B0604020202020204" pitchFamily="34" charset="0"/>
                      </a:endParaRPr>
                    </a:p>
                    <a:p>
                      <a:pPr marL="742950" lvl="1" indent="-285750">
                        <a:lnSpc>
                          <a:spcPct val="115000"/>
                        </a:lnSpc>
                        <a:spcAft>
                          <a:spcPts val="0"/>
                        </a:spcAft>
                        <a:buFont typeface="+mj-lt"/>
                        <a:buAutoNum type="arabicPeriod"/>
                      </a:pPr>
                      <a:r>
                        <a:rPr lang="es-ES" sz="1000">
                          <a:effectLst/>
                          <a:latin typeface="Arial" panose="020B0604020202020204" pitchFamily="34" charset="0"/>
                          <a:ea typeface="Arial" panose="020B0604020202020204" pitchFamily="34" charset="0"/>
                        </a:rPr>
                        <a:t>Descripción del tiempo, el espacio y el movimiento como elementos constitutivos de la danza</a:t>
                      </a:r>
                      <a:endParaRPr lang="es-MX" sz="1000">
                        <a:effectLst/>
                        <a:latin typeface="Arial" panose="020B0604020202020204" pitchFamily="34" charset="0"/>
                        <a:ea typeface="Arial" panose="020B0604020202020204" pitchFamily="34" charset="0"/>
                      </a:endParaRPr>
                    </a:p>
                  </a:txBody>
                  <a:tcPr marL="40302" marR="40302" marT="40302" marB="40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98054855"/>
                  </a:ext>
                </a:extLst>
              </a:tr>
              <a:tr h="1327120">
                <a:tc>
                  <a:txBody>
                    <a:bodyPr/>
                    <a:lstStyle/>
                    <a:p>
                      <a:pPr marL="292100" marR="63500" algn="ctr">
                        <a:lnSpc>
                          <a:spcPct val="115000"/>
                        </a:lnSpc>
                        <a:spcAft>
                          <a:spcPts val="0"/>
                        </a:spcAft>
                      </a:pPr>
                      <a:r>
                        <a:rPr lang="es-ES" sz="1000" b="1">
                          <a:effectLst/>
                          <a:latin typeface="Arial" panose="020B0604020202020204" pitchFamily="34" charset="0"/>
                          <a:ea typeface="Arial" panose="020B0604020202020204" pitchFamily="34" charset="0"/>
                        </a:rPr>
                        <a:t>Contenidos procedimentales</a:t>
                      </a:r>
                      <a:endParaRPr lang="es-MX" sz="1000">
                        <a:effectLst/>
                        <a:latin typeface="Arial" panose="020B0604020202020204" pitchFamily="34" charset="0"/>
                        <a:ea typeface="Arial" panose="020B0604020202020204" pitchFamily="34" charset="0"/>
                      </a:endParaRPr>
                    </a:p>
                  </a:txBody>
                  <a:tcPr marL="40302" marR="40302" marT="40302" marB="40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742950" lvl="1" indent="-285750">
                        <a:lnSpc>
                          <a:spcPct val="115000"/>
                        </a:lnSpc>
                        <a:spcAft>
                          <a:spcPts val="0"/>
                        </a:spcAft>
                        <a:buFont typeface="+mj-lt"/>
                        <a:buAutoNum type="arabicPeriod"/>
                      </a:pPr>
                      <a:r>
                        <a:rPr lang="es-ES" sz="1000" dirty="0">
                          <a:effectLst/>
                          <a:latin typeface="Arial" panose="020B0604020202020204" pitchFamily="34" charset="0"/>
                          <a:ea typeface="Arial" panose="020B0604020202020204" pitchFamily="34" charset="0"/>
                        </a:rPr>
                        <a:t>Observación de manifestaciones dancísticas en contextos sociales diversos</a:t>
                      </a:r>
                      <a:endParaRPr lang="es-MX" sz="1000" dirty="0">
                        <a:effectLst/>
                        <a:latin typeface="Arial" panose="020B0604020202020204" pitchFamily="34" charset="0"/>
                        <a:ea typeface="Arial" panose="020B0604020202020204" pitchFamily="34" charset="0"/>
                      </a:endParaRPr>
                    </a:p>
                    <a:p>
                      <a:pPr marL="742950" lvl="1" indent="-285750">
                        <a:lnSpc>
                          <a:spcPct val="115000"/>
                        </a:lnSpc>
                        <a:spcAft>
                          <a:spcPts val="0"/>
                        </a:spcAft>
                        <a:buFont typeface="+mj-lt"/>
                        <a:buAutoNum type="arabicPeriod"/>
                      </a:pPr>
                      <a:r>
                        <a:rPr lang="es-ES" sz="1000" dirty="0">
                          <a:effectLst/>
                          <a:latin typeface="Arial" panose="020B0604020202020204" pitchFamily="34" charset="0"/>
                          <a:ea typeface="Arial" panose="020B0604020202020204" pitchFamily="34" charset="0"/>
                        </a:rPr>
                        <a:t>Adquisición de una postura corporal adecuada para la ejecución de secuencias y dinámicas en movimiento, utilizando elementos rítmicos-espaciales de la danza regional mexicana.</a:t>
                      </a:r>
                      <a:endParaRPr lang="es-MX" sz="1000" dirty="0">
                        <a:effectLst/>
                        <a:latin typeface="Arial" panose="020B0604020202020204" pitchFamily="34" charset="0"/>
                        <a:ea typeface="Arial" panose="020B0604020202020204" pitchFamily="34" charset="0"/>
                      </a:endParaRPr>
                    </a:p>
                  </a:txBody>
                  <a:tcPr marL="40302" marR="40302" marT="40302" marB="40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23804339"/>
                  </a:ext>
                </a:extLst>
              </a:tr>
              <a:tr h="1127764">
                <a:tc>
                  <a:txBody>
                    <a:bodyPr/>
                    <a:lstStyle/>
                    <a:p>
                      <a:pPr marL="292100" marR="63500" algn="ctr">
                        <a:lnSpc>
                          <a:spcPct val="115000"/>
                        </a:lnSpc>
                        <a:spcAft>
                          <a:spcPts val="0"/>
                        </a:spcAft>
                      </a:pPr>
                      <a:r>
                        <a:rPr lang="es-ES" sz="1000" b="1">
                          <a:effectLst/>
                          <a:latin typeface="Arial" panose="020B0604020202020204" pitchFamily="34" charset="0"/>
                          <a:ea typeface="Arial" panose="020B0604020202020204" pitchFamily="34" charset="0"/>
                        </a:rPr>
                        <a:t>Contenidos actitudinales</a:t>
                      </a:r>
                      <a:endParaRPr lang="es-MX" sz="1000">
                        <a:effectLst/>
                        <a:latin typeface="Arial" panose="020B0604020202020204" pitchFamily="34" charset="0"/>
                        <a:ea typeface="Arial" panose="020B0604020202020204" pitchFamily="34" charset="0"/>
                      </a:endParaRPr>
                    </a:p>
                  </a:txBody>
                  <a:tcPr marL="40302" marR="40302" marT="40302" marB="40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742950" lvl="1" indent="-285750">
                        <a:lnSpc>
                          <a:spcPct val="115000"/>
                        </a:lnSpc>
                        <a:spcAft>
                          <a:spcPts val="0"/>
                        </a:spcAft>
                        <a:buFont typeface="+mj-lt"/>
                        <a:buAutoNum type="arabicPeriod"/>
                      </a:pPr>
                      <a:r>
                        <a:rPr lang="es-ES" sz="1000">
                          <a:effectLst/>
                          <a:latin typeface="Arial" panose="020B0604020202020204" pitchFamily="34" charset="0"/>
                          <a:ea typeface="Arial" panose="020B0604020202020204" pitchFamily="34" charset="0"/>
                        </a:rPr>
                        <a:t>Respeto a la diversidad socio-cultural en las manifestaciones dancísticas</a:t>
                      </a:r>
                      <a:endParaRPr lang="es-MX" sz="1000">
                        <a:effectLst/>
                        <a:latin typeface="Arial" panose="020B0604020202020204" pitchFamily="34" charset="0"/>
                        <a:ea typeface="Arial" panose="020B0604020202020204" pitchFamily="34" charset="0"/>
                      </a:endParaRPr>
                    </a:p>
                    <a:p>
                      <a:pPr marL="742950" lvl="1" indent="-285750">
                        <a:lnSpc>
                          <a:spcPct val="115000"/>
                        </a:lnSpc>
                        <a:spcAft>
                          <a:spcPts val="0"/>
                        </a:spcAft>
                        <a:buFont typeface="+mj-lt"/>
                        <a:buAutoNum type="arabicPeriod"/>
                      </a:pPr>
                      <a:r>
                        <a:rPr lang="es-ES" sz="1000">
                          <a:effectLst/>
                          <a:latin typeface="Arial" panose="020B0604020202020204" pitchFamily="34" charset="0"/>
                          <a:ea typeface="Arial" panose="020B0604020202020204" pitchFamily="34" charset="0"/>
                        </a:rPr>
                        <a:t>Apreciación de la postura corporal funcional para el desarrollo de actividades  en la vida cotidiana y para la ejecución de la danza regional mexicana.</a:t>
                      </a:r>
                      <a:endParaRPr lang="es-MX" sz="1000">
                        <a:effectLst/>
                        <a:latin typeface="Arial" panose="020B0604020202020204" pitchFamily="34" charset="0"/>
                        <a:ea typeface="Arial" panose="020B0604020202020204" pitchFamily="34" charset="0"/>
                      </a:endParaRPr>
                    </a:p>
                  </a:txBody>
                  <a:tcPr marL="40302" marR="40302" marT="40302" marB="40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74193490"/>
                  </a:ext>
                </a:extLst>
              </a:tr>
              <a:tr h="928407">
                <a:tc>
                  <a:txBody>
                    <a:bodyPr/>
                    <a:lstStyle/>
                    <a:p>
                      <a:pPr marL="292100" marR="63500" algn="ctr">
                        <a:lnSpc>
                          <a:spcPct val="115000"/>
                        </a:lnSpc>
                        <a:spcAft>
                          <a:spcPts val="0"/>
                        </a:spcAft>
                      </a:pPr>
                      <a:r>
                        <a:rPr lang="es-ES" sz="1000" b="1">
                          <a:effectLst/>
                          <a:latin typeface="Arial" panose="020B0604020202020204" pitchFamily="34" charset="0"/>
                          <a:ea typeface="Arial" panose="020B0604020202020204" pitchFamily="34" charset="0"/>
                        </a:rPr>
                        <a:t>Eje(s) transversal(es) incluidos</a:t>
                      </a:r>
                      <a:endParaRPr lang="es-MX" sz="1000">
                        <a:effectLst/>
                        <a:latin typeface="Arial" panose="020B0604020202020204" pitchFamily="34" charset="0"/>
                        <a:ea typeface="Arial" panose="020B0604020202020204" pitchFamily="34" charset="0"/>
                      </a:endParaRPr>
                    </a:p>
                  </a:txBody>
                  <a:tcPr marL="40302" marR="40302" marT="40302" marB="40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R="63500" algn="just">
                        <a:lnSpc>
                          <a:spcPct val="115000"/>
                        </a:lnSpc>
                        <a:spcAft>
                          <a:spcPts val="0"/>
                        </a:spcAft>
                      </a:pPr>
                      <a:r>
                        <a:rPr lang="es-ES" sz="1000">
                          <a:effectLst/>
                          <a:latin typeface="Arial" panose="020B0604020202020204" pitchFamily="34" charset="0"/>
                          <a:ea typeface="Arial" panose="020B0604020202020204" pitchFamily="34" charset="0"/>
                        </a:rPr>
                        <a:t>Eje 2: Habilidades para la investigación y solución de problemas característicos del entorno actual.</a:t>
                      </a:r>
                      <a:endParaRPr lang="es-MX" sz="1000">
                        <a:effectLst/>
                        <a:latin typeface="Arial" panose="020B0604020202020204" pitchFamily="34" charset="0"/>
                        <a:ea typeface="Arial" panose="020B0604020202020204" pitchFamily="34" charset="0"/>
                      </a:endParaRPr>
                    </a:p>
                    <a:p>
                      <a:pPr marR="63500" algn="just">
                        <a:lnSpc>
                          <a:spcPct val="115000"/>
                        </a:lnSpc>
                        <a:spcAft>
                          <a:spcPts val="0"/>
                        </a:spcAft>
                      </a:pPr>
                      <a:r>
                        <a:rPr lang="es-ES" sz="1000">
                          <a:effectLst/>
                          <a:latin typeface="Arial" panose="020B0604020202020204" pitchFamily="34" charset="0"/>
                          <a:ea typeface="Arial" panose="020B0604020202020204" pitchFamily="34" charset="0"/>
                        </a:rPr>
                        <a:t>Eje 5: Formación de valores en congruencia con la coyuntura de los desafíos y transformaciones.</a:t>
                      </a:r>
                      <a:endParaRPr lang="es-MX" sz="1000">
                        <a:effectLst/>
                        <a:latin typeface="Arial" panose="020B0604020202020204" pitchFamily="34" charset="0"/>
                        <a:ea typeface="Arial" panose="020B0604020202020204" pitchFamily="34" charset="0"/>
                      </a:endParaRPr>
                    </a:p>
                  </a:txBody>
                  <a:tcPr marL="40302" marR="40302" marT="40302" marB="40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13846230"/>
                  </a:ext>
                </a:extLst>
              </a:tr>
              <a:tr h="928407">
                <a:tc>
                  <a:txBody>
                    <a:bodyPr/>
                    <a:lstStyle/>
                    <a:p>
                      <a:pPr marL="116840" marR="63500" algn="ctr">
                        <a:lnSpc>
                          <a:spcPct val="115000"/>
                        </a:lnSpc>
                        <a:spcAft>
                          <a:spcPts val="0"/>
                        </a:spcAft>
                      </a:pPr>
                      <a:r>
                        <a:rPr lang="es-ES" sz="1000" b="1" dirty="0">
                          <a:effectLst/>
                          <a:latin typeface="Arial" panose="020B0604020202020204" pitchFamily="34" charset="0"/>
                          <a:ea typeface="Arial" panose="020B0604020202020204" pitchFamily="34" charset="0"/>
                        </a:rPr>
                        <a:t>interdisciplinariedad /</a:t>
                      </a:r>
                      <a:r>
                        <a:rPr lang="es-ES" sz="1000" b="1" dirty="0" err="1">
                          <a:effectLst/>
                          <a:latin typeface="Arial" panose="020B0604020202020204" pitchFamily="34" charset="0"/>
                          <a:ea typeface="Arial" panose="020B0604020202020204" pitchFamily="34" charset="0"/>
                        </a:rPr>
                        <a:t>multidisciplinariedad</a:t>
                      </a:r>
                      <a:endParaRPr lang="es-MX" sz="1000" dirty="0">
                        <a:effectLst/>
                        <a:latin typeface="Arial" panose="020B0604020202020204" pitchFamily="34" charset="0"/>
                        <a:ea typeface="Arial" panose="020B0604020202020204" pitchFamily="34" charset="0"/>
                      </a:endParaRPr>
                    </a:p>
                  </a:txBody>
                  <a:tcPr marL="40302" marR="40302" marT="40302" marB="40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R="63500" algn="just">
                        <a:lnSpc>
                          <a:spcPct val="115000"/>
                        </a:lnSpc>
                        <a:spcAft>
                          <a:spcPts val="0"/>
                        </a:spcAft>
                      </a:pPr>
                      <a:r>
                        <a:rPr lang="es-ES" sz="1000" dirty="0">
                          <a:effectLst/>
                          <a:latin typeface="Arial" panose="020B0604020202020204" pitchFamily="34" charset="0"/>
                          <a:ea typeface="Arial" panose="020B0604020202020204" pitchFamily="34" charset="0"/>
                        </a:rPr>
                        <a:t>Asignaturas:</a:t>
                      </a:r>
                      <a:endParaRPr lang="es-MX" sz="1000" dirty="0">
                        <a:effectLst/>
                        <a:latin typeface="Arial" panose="020B0604020202020204" pitchFamily="34" charset="0"/>
                        <a:ea typeface="Arial" panose="020B0604020202020204" pitchFamily="34" charset="0"/>
                      </a:endParaRPr>
                    </a:p>
                    <a:p>
                      <a:pPr marR="63500" algn="just">
                        <a:lnSpc>
                          <a:spcPct val="115000"/>
                        </a:lnSpc>
                        <a:spcAft>
                          <a:spcPts val="0"/>
                        </a:spcAft>
                      </a:pPr>
                      <a:r>
                        <a:rPr lang="es-ES" sz="1000" dirty="0">
                          <a:effectLst/>
                          <a:latin typeface="Arial" panose="020B0604020202020204" pitchFamily="34" charset="0"/>
                          <a:ea typeface="Arial" panose="020B0604020202020204" pitchFamily="34" charset="0"/>
                        </a:rPr>
                        <a:t>Danza IV</a:t>
                      </a:r>
                      <a:endParaRPr lang="es-MX" sz="1000" dirty="0">
                        <a:effectLst/>
                        <a:latin typeface="Arial" panose="020B0604020202020204" pitchFamily="34" charset="0"/>
                        <a:ea typeface="Arial" panose="020B0604020202020204" pitchFamily="34" charset="0"/>
                      </a:endParaRPr>
                    </a:p>
                    <a:p>
                      <a:pPr marR="63500" algn="just">
                        <a:lnSpc>
                          <a:spcPct val="115000"/>
                        </a:lnSpc>
                        <a:spcAft>
                          <a:spcPts val="0"/>
                        </a:spcAft>
                      </a:pPr>
                      <a:r>
                        <a:rPr lang="es-ES" sz="1000" dirty="0">
                          <a:effectLst/>
                          <a:latin typeface="Arial" panose="020B0604020202020204" pitchFamily="34" charset="0"/>
                          <a:ea typeface="Arial" panose="020B0604020202020204" pitchFamily="34" charset="0"/>
                        </a:rPr>
                        <a:t>Física III</a:t>
                      </a:r>
                      <a:endParaRPr lang="es-MX" sz="1000" dirty="0">
                        <a:effectLst/>
                        <a:latin typeface="Arial" panose="020B0604020202020204" pitchFamily="34" charset="0"/>
                        <a:ea typeface="Arial" panose="020B0604020202020204" pitchFamily="34" charset="0"/>
                      </a:endParaRPr>
                    </a:p>
                    <a:p>
                      <a:pPr marR="63500" algn="just">
                        <a:lnSpc>
                          <a:spcPct val="115000"/>
                        </a:lnSpc>
                        <a:spcAft>
                          <a:spcPts val="0"/>
                        </a:spcAft>
                      </a:pPr>
                      <a:r>
                        <a:rPr lang="es-ES" sz="1000" dirty="0">
                          <a:effectLst/>
                          <a:latin typeface="Arial" panose="020B0604020202020204" pitchFamily="34" charset="0"/>
                          <a:ea typeface="Arial" panose="020B0604020202020204" pitchFamily="34" charset="0"/>
                        </a:rPr>
                        <a:t>Matemáticas IV</a:t>
                      </a:r>
                      <a:endParaRPr lang="es-MX" sz="1000" dirty="0">
                        <a:effectLst/>
                        <a:latin typeface="Arial" panose="020B0604020202020204" pitchFamily="34" charset="0"/>
                        <a:ea typeface="Arial" panose="020B0604020202020204" pitchFamily="34" charset="0"/>
                      </a:endParaRPr>
                    </a:p>
                  </a:txBody>
                  <a:tcPr marL="40302" marR="40302" marT="40302" marB="40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49248801"/>
                  </a:ext>
                </a:extLst>
              </a:tr>
            </a:tbl>
          </a:graphicData>
        </a:graphic>
      </p:graphicFrame>
    </p:spTree>
    <p:extLst>
      <p:ext uri="{BB962C8B-B14F-4D97-AF65-F5344CB8AC3E}">
        <p14:creationId xmlns="" xmlns:p14="http://schemas.microsoft.com/office/powerpoint/2010/main" val="440044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 xmlns:p14="http://schemas.microsoft.com/office/powerpoint/2010/main" val="240537055"/>
              </p:ext>
            </p:extLst>
          </p:nvPr>
        </p:nvGraphicFramePr>
        <p:xfrm>
          <a:off x="339464" y="1052681"/>
          <a:ext cx="5354754" cy="4516845"/>
        </p:xfrm>
        <a:graphic>
          <a:graphicData uri="http://schemas.openxmlformats.org/drawingml/2006/table">
            <a:tbl>
              <a:tblPr/>
              <a:tblGrid>
                <a:gridCol w="1410036">
                  <a:extLst>
                    <a:ext uri="{9D8B030D-6E8A-4147-A177-3AD203B41FA5}">
                      <a16:colId xmlns="" xmlns:a16="http://schemas.microsoft.com/office/drawing/2014/main" val="3847880221"/>
                    </a:ext>
                  </a:extLst>
                </a:gridCol>
                <a:gridCol w="3944718">
                  <a:extLst>
                    <a:ext uri="{9D8B030D-6E8A-4147-A177-3AD203B41FA5}">
                      <a16:colId xmlns="" xmlns:a16="http://schemas.microsoft.com/office/drawing/2014/main" val="3332160424"/>
                    </a:ext>
                  </a:extLst>
                </a:gridCol>
              </a:tblGrid>
              <a:tr h="809363">
                <a:tc>
                  <a:txBody>
                    <a:bodyPr/>
                    <a:lstStyle/>
                    <a:p>
                      <a:pPr marL="292100" marR="63500" algn="ctr">
                        <a:lnSpc>
                          <a:spcPct val="115000"/>
                        </a:lnSpc>
                        <a:spcAft>
                          <a:spcPts val="0"/>
                        </a:spcAft>
                      </a:pPr>
                      <a:r>
                        <a:rPr lang="es-ES" sz="800" b="1" dirty="0">
                          <a:effectLst/>
                          <a:latin typeface="Arial" panose="020B0604020202020204" pitchFamily="34" charset="0"/>
                          <a:ea typeface="Arial" panose="020B0604020202020204" pitchFamily="34" charset="0"/>
                        </a:rPr>
                        <a:t>Recursos</a:t>
                      </a:r>
                      <a:endParaRPr lang="es-MX" sz="900" dirty="0">
                        <a:effectLst/>
                        <a:latin typeface="Arial" panose="020B0604020202020204" pitchFamily="34" charset="0"/>
                        <a:ea typeface="Arial" panose="020B0604020202020204" pitchFamily="34" charset="0"/>
                      </a:endParaRPr>
                    </a:p>
                  </a:txBody>
                  <a:tcPr marL="51250" marR="51250" marT="51250" marB="51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Equipo de sonido, reproductor de CD</a:t>
                      </a:r>
                      <a:endParaRPr lang="es-MX" sz="900">
                        <a:effectLst/>
                        <a:latin typeface="Arial" panose="020B0604020202020204" pitchFamily="34" charset="0"/>
                        <a:ea typeface="Arial" panose="020B0604020202020204" pitchFamily="34" charset="0"/>
                      </a:endParaRPr>
                    </a:p>
                    <a:p>
                      <a:pPr marR="63500" algn="just">
                        <a:lnSpc>
                          <a:spcPct val="115000"/>
                        </a:lnSpc>
                        <a:spcAft>
                          <a:spcPts val="0"/>
                        </a:spcAft>
                      </a:pPr>
                      <a:r>
                        <a:rPr lang="es-ES" sz="900">
                          <a:effectLst/>
                          <a:latin typeface="Arial" panose="020B0604020202020204" pitchFamily="34" charset="0"/>
                          <a:ea typeface="Arial" panose="020B0604020202020204" pitchFamily="34" charset="0"/>
                        </a:rPr>
                        <a:t>CD de música</a:t>
                      </a:r>
                      <a:endParaRPr lang="es-MX" sz="900">
                        <a:effectLst/>
                        <a:latin typeface="Arial" panose="020B0604020202020204" pitchFamily="34" charset="0"/>
                        <a:ea typeface="Arial" panose="020B0604020202020204" pitchFamily="34" charset="0"/>
                      </a:endParaRPr>
                    </a:p>
                    <a:p>
                      <a:pPr marR="63500" algn="just">
                        <a:lnSpc>
                          <a:spcPct val="115000"/>
                        </a:lnSpc>
                        <a:spcAft>
                          <a:spcPts val="0"/>
                        </a:spcAft>
                      </a:pPr>
                      <a:r>
                        <a:rPr lang="es-ES" sz="900">
                          <a:effectLst/>
                          <a:latin typeface="Arial" panose="020B0604020202020204" pitchFamily="34" charset="0"/>
                          <a:ea typeface="Arial" panose="020B0604020202020204" pitchFamily="34" charset="0"/>
                        </a:rPr>
                        <a:t>Salón de duela con espejos</a:t>
                      </a:r>
                      <a:endParaRPr lang="es-MX" sz="900">
                        <a:effectLst/>
                        <a:latin typeface="Arial" panose="020B0604020202020204" pitchFamily="34" charset="0"/>
                        <a:ea typeface="Arial" panose="020B0604020202020204" pitchFamily="34" charset="0"/>
                      </a:endParaRPr>
                    </a:p>
                    <a:p>
                      <a:pPr marR="63500" algn="just">
                        <a:lnSpc>
                          <a:spcPct val="115000"/>
                        </a:lnSpc>
                        <a:spcAft>
                          <a:spcPts val="0"/>
                        </a:spcAft>
                      </a:pPr>
                      <a:r>
                        <a:rPr lang="es-ES" sz="900">
                          <a:effectLst/>
                          <a:latin typeface="Arial" panose="020B0604020202020204" pitchFamily="34" charset="0"/>
                          <a:ea typeface="Arial" panose="020B0604020202020204" pitchFamily="34" charset="0"/>
                        </a:rPr>
                        <a:t>Masking tape </a:t>
                      </a:r>
                      <a:endParaRPr lang="es-MX" sz="900">
                        <a:effectLst/>
                        <a:latin typeface="Arial" panose="020B0604020202020204" pitchFamily="34" charset="0"/>
                        <a:ea typeface="Arial" panose="020B0604020202020204" pitchFamily="34" charset="0"/>
                      </a:endParaRPr>
                    </a:p>
                  </a:txBody>
                  <a:tcPr marL="51250" marR="51250" marT="51250" marB="51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0608379"/>
                  </a:ext>
                </a:extLst>
              </a:tr>
              <a:tr h="1505615">
                <a:tc>
                  <a:txBody>
                    <a:bodyPr/>
                    <a:lstStyle/>
                    <a:p>
                      <a:pPr marL="292100" marR="63500" indent="-85090" algn="ctr">
                        <a:lnSpc>
                          <a:spcPct val="115000"/>
                        </a:lnSpc>
                        <a:spcAft>
                          <a:spcPts val="0"/>
                        </a:spcAft>
                      </a:pPr>
                      <a:r>
                        <a:rPr lang="es-ES" sz="800" b="1">
                          <a:effectLst/>
                          <a:latin typeface="Arial" panose="020B0604020202020204" pitchFamily="34" charset="0"/>
                          <a:ea typeface="Arial" panose="020B0604020202020204" pitchFamily="34" charset="0"/>
                        </a:rPr>
                        <a:t>Aprendizajes por alcanzar</a:t>
                      </a:r>
                      <a:endParaRPr lang="es-MX" sz="900">
                        <a:effectLst/>
                        <a:latin typeface="Arial" panose="020B0604020202020204" pitchFamily="34" charset="0"/>
                        <a:ea typeface="Arial" panose="020B0604020202020204" pitchFamily="34" charset="0"/>
                      </a:endParaRPr>
                    </a:p>
                  </a:txBody>
                  <a:tcPr marL="51250" marR="51250" marT="51250" marB="51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Danza IV</a:t>
                      </a:r>
                      <a:endParaRPr lang="es-MX" sz="900">
                        <a:effectLst/>
                        <a:latin typeface="Arial" panose="020B0604020202020204" pitchFamily="34" charset="0"/>
                        <a:ea typeface="Arial" panose="020B0604020202020204" pitchFamily="34" charset="0"/>
                      </a:endParaRPr>
                    </a:p>
                    <a:p>
                      <a:pPr marR="63500" algn="just">
                        <a:lnSpc>
                          <a:spcPct val="115000"/>
                        </a:lnSpc>
                        <a:spcAft>
                          <a:spcPts val="0"/>
                        </a:spcAft>
                      </a:pPr>
                      <a:r>
                        <a:rPr lang="es-ES" sz="900">
                          <a:effectLst/>
                          <a:latin typeface="Arial" panose="020B0604020202020204" pitchFamily="34" charset="0"/>
                          <a:ea typeface="Arial" panose="020B0604020202020204" pitchFamily="34" charset="0"/>
                        </a:rPr>
                        <a:t>-Utiliza el espacio personal y general para ejecutar movimientos</a:t>
                      </a:r>
                      <a:endParaRPr lang="es-MX" sz="900">
                        <a:effectLst/>
                        <a:latin typeface="Arial" panose="020B0604020202020204" pitchFamily="34" charset="0"/>
                        <a:ea typeface="Arial" panose="020B0604020202020204" pitchFamily="34" charset="0"/>
                      </a:endParaRPr>
                    </a:p>
                    <a:p>
                      <a:pPr marR="63500" algn="just">
                        <a:lnSpc>
                          <a:spcPct val="115000"/>
                        </a:lnSpc>
                        <a:spcAft>
                          <a:spcPts val="0"/>
                        </a:spcAft>
                      </a:pPr>
                      <a:r>
                        <a:rPr lang="es-ES" sz="900">
                          <a:effectLst/>
                          <a:latin typeface="Arial" panose="020B0604020202020204" pitchFamily="34" charset="0"/>
                          <a:ea typeface="Arial" panose="020B0604020202020204" pitchFamily="34" charset="0"/>
                        </a:rPr>
                        <a:t>-Expresa corporalmente ideas, estados de ánimo y emociones por medio de gestos y movimiento.</a:t>
                      </a:r>
                      <a:endParaRPr lang="es-MX" sz="900">
                        <a:effectLst/>
                        <a:latin typeface="Arial" panose="020B0604020202020204" pitchFamily="34" charset="0"/>
                        <a:ea typeface="Arial" panose="020B0604020202020204" pitchFamily="34" charset="0"/>
                      </a:endParaRPr>
                    </a:p>
                    <a:p>
                      <a:pPr marR="63500" algn="just">
                        <a:lnSpc>
                          <a:spcPct val="115000"/>
                        </a:lnSpc>
                        <a:spcAft>
                          <a:spcPts val="0"/>
                        </a:spcAft>
                      </a:pPr>
                      <a:r>
                        <a:rPr lang="es-ES" sz="900">
                          <a:effectLst/>
                          <a:latin typeface="Arial" panose="020B0604020202020204" pitchFamily="34" charset="0"/>
                          <a:ea typeface="Arial" panose="020B0604020202020204" pitchFamily="34" charset="0"/>
                        </a:rPr>
                        <a:t>Matemáticas IV</a:t>
                      </a:r>
                      <a:endParaRPr lang="es-MX" sz="900">
                        <a:effectLst/>
                        <a:latin typeface="Arial" panose="020B0604020202020204" pitchFamily="34" charset="0"/>
                        <a:ea typeface="Arial" panose="020B0604020202020204" pitchFamily="34" charset="0"/>
                      </a:endParaRPr>
                    </a:p>
                    <a:p>
                      <a:pPr marR="63500" algn="just">
                        <a:lnSpc>
                          <a:spcPct val="115000"/>
                        </a:lnSpc>
                        <a:spcAft>
                          <a:spcPts val="0"/>
                        </a:spcAft>
                      </a:pPr>
                      <a:r>
                        <a:rPr lang="es-ES" sz="900">
                          <a:effectLst/>
                          <a:latin typeface="Arial" panose="020B0604020202020204" pitchFamily="34" charset="0"/>
                          <a:ea typeface="Arial" panose="020B0604020202020204" pitchFamily="34" charset="0"/>
                        </a:rPr>
                        <a:t>-Teorema de Pitágoras</a:t>
                      </a:r>
                      <a:endParaRPr lang="es-MX" sz="900">
                        <a:effectLst/>
                        <a:latin typeface="Arial" panose="020B0604020202020204" pitchFamily="34" charset="0"/>
                        <a:ea typeface="Arial" panose="020B0604020202020204" pitchFamily="34" charset="0"/>
                      </a:endParaRPr>
                    </a:p>
                    <a:p>
                      <a:pPr marR="63500" algn="just">
                        <a:lnSpc>
                          <a:spcPct val="115000"/>
                        </a:lnSpc>
                        <a:spcAft>
                          <a:spcPts val="0"/>
                        </a:spcAft>
                      </a:pPr>
                      <a:r>
                        <a:rPr lang="es-ES" sz="900">
                          <a:effectLst/>
                          <a:latin typeface="Arial" panose="020B0604020202020204" pitchFamily="34" charset="0"/>
                          <a:ea typeface="Arial" panose="020B0604020202020204" pitchFamily="34" charset="0"/>
                        </a:rPr>
                        <a:t>Física IV</a:t>
                      </a:r>
                      <a:endParaRPr lang="es-MX" sz="900">
                        <a:effectLst/>
                        <a:latin typeface="Arial" panose="020B0604020202020204" pitchFamily="34" charset="0"/>
                        <a:ea typeface="Arial" panose="020B0604020202020204" pitchFamily="34" charset="0"/>
                      </a:endParaRPr>
                    </a:p>
                    <a:p>
                      <a:pPr marR="63500" algn="just">
                        <a:lnSpc>
                          <a:spcPct val="115000"/>
                        </a:lnSpc>
                        <a:spcAft>
                          <a:spcPts val="0"/>
                        </a:spcAft>
                      </a:pPr>
                      <a:r>
                        <a:rPr lang="es-ES" sz="900">
                          <a:effectLst/>
                          <a:latin typeface="Arial" panose="020B0604020202020204" pitchFamily="34" charset="0"/>
                          <a:ea typeface="Arial" panose="020B0604020202020204" pitchFamily="34" charset="0"/>
                        </a:rPr>
                        <a:t>-Describe el movimiento en un plano</a:t>
                      </a:r>
                      <a:endParaRPr lang="es-MX" sz="900">
                        <a:effectLst/>
                        <a:latin typeface="Arial" panose="020B0604020202020204" pitchFamily="34" charset="0"/>
                        <a:ea typeface="Arial" panose="020B0604020202020204" pitchFamily="34" charset="0"/>
                      </a:endParaRPr>
                    </a:p>
                  </a:txBody>
                  <a:tcPr marL="51250" marR="51250" marT="51250" marB="51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12643710"/>
                  </a:ext>
                </a:extLst>
              </a:tr>
              <a:tr h="2201867">
                <a:tc>
                  <a:txBody>
                    <a:bodyPr/>
                    <a:lstStyle/>
                    <a:p>
                      <a:pPr marL="292100" marR="63500" indent="-85090" algn="ctr">
                        <a:lnSpc>
                          <a:spcPct val="115000"/>
                        </a:lnSpc>
                        <a:spcAft>
                          <a:spcPts val="0"/>
                        </a:spcAft>
                      </a:pPr>
                      <a:r>
                        <a:rPr lang="es-ES" sz="800" b="1">
                          <a:effectLst/>
                          <a:latin typeface="Arial" panose="020B0604020202020204" pitchFamily="34" charset="0"/>
                          <a:ea typeface="Arial" panose="020B0604020202020204" pitchFamily="34" charset="0"/>
                        </a:rPr>
                        <a:t>Problema/situación detonador(a)</a:t>
                      </a:r>
                      <a:endParaRPr lang="es-MX" sz="900">
                        <a:effectLst/>
                        <a:latin typeface="Arial" panose="020B0604020202020204" pitchFamily="34" charset="0"/>
                        <a:ea typeface="Arial" panose="020B0604020202020204" pitchFamily="34" charset="0"/>
                      </a:endParaRPr>
                    </a:p>
                  </a:txBody>
                  <a:tcPr marL="51250" marR="51250" marT="51250" marB="51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R="63500" algn="just">
                        <a:lnSpc>
                          <a:spcPct val="115000"/>
                        </a:lnSpc>
                        <a:spcAft>
                          <a:spcPts val="0"/>
                        </a:spcAft>
                      </a:pPr>
                      <a:r>
                        <a:rPr lang="es-ES" sz="900" dirty="0">
                          <a:effectLst/>
                          <a:latin typeface="Arial" panose="020B0604020202020204" pitchFamily="34" charset="0"/>
                          <a:ea typeface="Arial" panose="020B0604020202020204" pitchFamily="34" charset="0"/>
                        </a:rPr>
                        <a:t>Las matemáticas y la danza son asignaturas que a simple vista no tienen temas en común, y que difícilmente existiría una transversalidad. Sin embargo, las matemáticas están presentes en todo momento en la danza. Las secuencias siguen determinados tiempos y repeticiones, se cuentan los pasos, los tiempos y las coreografías son trazos geométricos,  por mencionar algunos ejemplos.</a:t>
                      </a:r>
                      <a:endParaRPr lang="es-MX" sz="900" dirty="0">
                        <a:effectLst/>
                        <a:latin typeface="Arial" panose="020B0604020202020204" pitchFamily="34" charset="0"/>
                        <a:ea typeface="Arial" panose="020B0604020202020204" pitchFamily="34" charset="0"/>
                      </a:endParaRPr>
                    </a:p>
                    <a:p>
                      <a:pPr marR="63500" algn="just">
                        <a:lnSpc>
                          <a:spcPct val="115000"/>
                        </a:lnSpc>
                        <a:spcAft>
                          <a:spcPts val="0"/>
                        </a:spcAft>
                      </a:pPr>
                      <a:r>
                        <a:rPr lang="es-ES" sz="900" dirty="0">
                          <a:effectLst/>
                          <a:latin typeface="Arial" panose="020B0604020202020204" pitchFamily="34" charset="0"/>
                          <a:ea typeface="Arial" panose="020B0604020202020204" pitchFamily="34" charset="0"/>
                        </a:rPr>
                        <a:t> </a:t>
                      </a:r>
                      <a:endParaRPr lang="es-MX" sz="900" dirty="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b="1" dirty="0">
                          <a:solidFill>
                            <a:srgbClr val="0000FF"/>
                          </a:solidFill>
                          <a:effectLst/>
                          <a:latin typeface="Arial" panose="020B0604020202020204" pitchFamily="34" charset="0"/>
                          <a:ea typeface="Arial" panose="020B0604020202020204" pitchFamily="34" charset="0"/>
                        </a:rPr>
                        <a:t>¿Cómo se relacionan la Física y las Matemáticas con la Danza?</a:t>
                      </a:r>
                      <a:endParaRPr lang="es-MX" sz="900" dirty="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b="1" dirty="0">
                          <a:solidFill>
                            <a:srgbClr val="0000FF"/>
                          </a:solidFill>
                          <a:effectLst/>
                          <a:latin typeface="Arial" panose="020B0604020202020204" pitchFamily="34" charset="0"/>
                          <a:ea typeface="Arial" panose="020B0604020202020204" pitchFamily="34" charset="0"/>
                        </a:rPr>
                        <a:t>¿Cómo se relaciona el teorema de Pitágoras con el danzón?</a:t>
                      </a:r>
                      <a:endParaRPr lang="es-MX" sz="900" dirty="0">
                        <a:effectLst/>
                        <a:latin typeface="Arial" panose="020B0604020202020204" pitchFamily="34" charset="0"/>
                        <a:ea typeface="Arial" panose="020B0604020202020204" pitchFamily="34" charset="0"/>
                      </a:endParaRPr>
                    </a:p>
                  </a:txBody>
                  <a:tcPr marL="51250" marR="51250" marT="51250" marB="51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39765283"/>
                  </a:ext>
                </a:extLst>
              </a:tr>
            </a:tbl>
          </a:graphicData>
        </a:graphic>
      </p:graphicFrame>
      <p:graphicFrame>
        <p:nvGraphicFramePr>
          <p:cNvPr id="6" name="Tabla 5"/>
          <p:cNvGraphicFramePr>
            <a:graphicFrameLocks noGrp="1"/>
          </p:cNvGraphicFramePr>
          <p:nvPr>
            <p:extLst>
              <p:ext uri="{D42A27DB-BD31-4B8C-83A1-F6EECF244321}">
                <p14:modId xmlns="" xmlns:p14="http://schemas.microsoft.com/office/powerpoint/2010/main" val="1125588850"/>
              </p:ext>
            </p:extLst>
          </p:nvPr>
        </p:nvGraphicFramePr>
        <p:xfrm>
          <a:off x="5822731" y="1117476"/>
          <a:ext cx="6232635" cy="4067973"/>
        </p:xfrm>
        <a:graphic>
          <a:graphicData uri="http://schemas.openxmlformats.org/drawingml/2006/table">
            <a:tbl>
              <a:tblPr firstCol="1" bandRow="1"/>
              <a:tblGrid>
                <a:gridCol w="1370183">
                  <a:extLst>
                    <a:ext uri="{9D8B030D-6E8A-4147-A177-3AD203B41FA5}">
                      <a16:colId xmlns="" xmlns:a16="http://schemas.microsoft.com/office/drawing/2014/main" val="1694071744"/>
                    </a:ext>
                  </a:extLst>
                </a:gridCol>
                <a:gridCol w="4330254">
                  <a:extLst>
                    <a:ext uri="{9D8B030D-6E8A-4147-A177-3AD203B41FA5}">
                      <a16:colId xmlns="" xmlns:a16="http://schemas.microsoft.com/office/drawing/2014/main" val="584471209"/>
                    </a:ext>
                  </a:extLst>
                </a:gridCol>
                <a:gridCol w="532198">
                  <a:extLst>
                    <a:ext uri="{9D8B030D-6E8A-4147-A177-3AD203B41FA5}">
                      <a16:colId xmlns="" xmlns:a16="http://schemas.microsoft.com/office/drawing/2014/main" val="45351083"/>
                    </a:ext>
                  </a:extLst>
                </a:gridCol>
              </a:tblGrid>
              <a:tr h="524296">
                <a:tc>
                  <a:txBody>
                    <a:bodyPr/>
                    <a:lstStyle/>
                    <a:p>
                      <a:pPr marL="292100" marR="63500" algn="ctr">
                        <a:lnSpc>
                          <a:spcPct val="115000"/>
                        </a:lnSpc>
                        <a:spcAft>
                          <a:spcPts val="0"/>
                        </a:spcAft>
                      </a:pPr>
                      <a:r>
                        <a:rPr lang="es-ES" sz="900" b="1" dirty="0">
                          <a:effectLst/>
                          <a:latin typeface="Arial" panose="020B0604020202020204" pitchFamily="34" charset="0"/>
                          <a:ea typeface="Arial" panose="020B0604020202020204" pitchFamily="34" charset="0"/>
                        </a:rPr>
                        <a:t>Evidencias de aprendizaje/ productos</a:t>
                      </a:r>
                      <a:endParaRPr lang="es-MX" sz="900" dirty="0">
                        <a:effectLst/>
                        <a:latin typeface="Arial" panose="020B0604020202020204" pitchFamily="34" charset="0"/>
                        <a:ea typeface="Arial" panose="020B0604020202020204" pitchFamily="34" charset="0"/>
                      </a:endParaRPr>
                    </a:p>
                  </a:txBody>
                  <a:tcPr marL="29958" marR="29958" marT="29958" marB="299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92100" marR="63500" algn="just">
                        <a:lnSpc>
                          <a:spcPct val="115000"/>
                        </a:lnSpc>
                        <a:spcAft>
                          <a:spcPts val="0"/>
                        </a:spcAft>
                      </a:pPr>
                      <a:r>
                        <a:rPr lang="es-ES" sz="900">
                          <a:effectLst/>
                          <a:latin typeface="Arial" panose="020B0604020202020204" pitchFamily="34" charset="0"/>
                          <a:ea typeface="Arial" panose="020B0604020202020204" pitchFamily="34" charset="0"/>
                        </a:rPr>
                        <a:t>Video del Montaje coreográfico</a:t>
                      </a:r>
                      <a:endParaRPr lang="es-MX" sz="90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a:effectLst/>
                          <a:latin typeface="Arial" panose="020B0604020202020204" pitchFamily="34" charset="0"/>
                          <a:ea typeface="Arial" panose="020B0604020202020204" pitchFamily="34" charset="0"/>
                        </a:rPr>
                        <a:t>Diagramas de representación del Teorema de Pitágoras</a:t>
                      </a:r>
                      <a:endParaRPr lang="es-MX" sz="900">
                        <a:effectLst/>
                        <a:latin typeface="Arial" panose="020B0604020202020204" pitchFamily="34" charset="0"/>
                        <a:ea typeface="Arial" panose="020B0604020202020204" pitchFamily="34" charset="0"/>
                      </a:endParaRPr>
                    </a:p>
                    <a:p>
                      <a:pPr marL="292100" marR="63500" algn="just">
                        <a:lnSpc>
                          <a:spcPct val="115000"/>
                        </a:lnSpc>
                        <a:spcAft>
                          <a:spcPts val="0"/>
                        </a:spcAft>
                      </a:pPr>
                      <a:r>
                        <a:rPr lang="es-ES" sz="900">
                          <a:effectLst/>
                          <a:latin typeface="Arial" panose="020B0604020202020204" pitchFamily="34" charset="0"/>
                          <a:ea typeface="Arial" panose="020B0604020202020204" pitchFamily="34" charset="0"/>
                        </a:rPr>
                        <a:t>Diagrama de movimiento del cuadro base de danzón</a:t>
                      </a:r>
                      <a:endParaRPr lang="es-MX" sz="900">
                        <a:effectLst/>
                        <a:latin typeface="Arial" panose="020B0604020202020204" pitchFamily="34" charset="0"/>
                        <a:ea typeface="Arial" panose="020B0604020202020204" pitchFamily="34" charset="0"/>
                      </a:endParaRPr>
                    </a:p>
                  </a:txBody>
                  <a:tcPr marL="29958" marR="29958" marT="29958" marB="299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900"/>
                    </a:p>
                  </a:txBody>
                  <a:tcPr marL="43140" marR="43140" marT="21570" marB="21570">
                    <a:lnL w="12700" cap="flat" cmpd="sng" algn="ctr">
                      <a:solidFill>
                        <a:srgbClr val="000000"/>
                      </a:solidFill>
                      <a:prstDash val="solid"/>
                      <a:round/>
                      <a:headEnd type="none" w="med" len="med"/>
                      <a:tailEnd type="none" w="med" len="med"/>
                    </a:lnL>
                  </a:tcPr>
                </a:tc>
                <a:extLst>
                  <a:ext uri="{0D108BD9-81ED-4DB2-BD59-A6C34878D82A}">
                    <a16:rowId xmlns="" xmlns:a16="http://schemas.microsoft.com/office/drawing/2014/main" val="133911197"/>
                  </a:ext>
                </a:extLst>
              </a:tr>
              <a:tr h="214049">
                <a:tc>
                  <a:txBody>
                    <a:bodyPr/>
                    <a:lstStyle/>
                    <a:p>
                      <a:pPr marL="292100" marR="63500" algn="ctr">
                        <a:lnSpc>
                          <a:spcPct val="115000"/>
                        </a:lnSpc>
                        <a:spcAft>
                          <a:spcPts val="0"/>
                        </a:spcAft>
                      </a:pPr>
                      <a:r>
                        <a:rPr lang="es-ES" sz="900" b="1">
                          <a:effectLst/>
                          <a:latin typeface="Arial" panose="020B0604020202020204" pitchFamily="34" charset="0"/>
                          <a:ea typeface="Arial" panose="020B0604020202020204" pitchFamily="34" charset="0"/>
                        </a:rPr>
                        <a:t>Evaluación</a:t>
                      </a:r>
                      <a:endParaRPr lang="es-MX" sz="900">
                        <a:effectLst/>
                        <a:latin typeface="Arial" panose="020B0604020202020204" pitchFamily="34" charset="0"/>
                        <a:ea typeface="Arial" panose="020B0604020202020204" pitchFamily="34" charset="0"/>
                      </a:endParaRPr>
                    </a:p>
                  </a:txBody>
                  <a:tcPr marL="29958" marR="29958" marT="29958" marB="299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es-MX" sz="900"/>
                    </a:p>
                  </a:txBody>
                  <a:tcPr marL="29958" marR="29958" marT="29958" marB="299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900"/>
                    </a:p>
                  </a:txBody>
                  <a:tcPr marL="43140" marR="43140" marT="21570" marB="21570">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48763659"/>
                  </a:ext>
                </a:extLst>
              </a:tr>
              <a:tr h="310248">
                <a:tc>
                  <a:txBody>
                    <a:bodyPr/>
                    <a:lstStyle/>
                    <a:p>
                      <a:pPr marR="63500" algn="just">
                        <a:lnSpc>
                          <a:spcPct val="115000"/>
                        </a:lnSpc>
                        <a:spcAft>
                          <a:spcPts val="0"/>
                        </a:spcAft>
                      </a:pPr>
                      <a:r>
                        <a:rPr lang="es-ES" sz="900" b="1">
                          <a:effectLst/>
                          <a:latin typeface="Arial" panose="020B0604020202020204" pitchFamily="34" charset="0"/>
                          <a:ea typeface="Arial" panose="020B0604020202020204" pitchFamily="34" charset="0"/>
                        </a:rPr>
                        <a:t>No.</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b="1">
                          <a:effectLst/>
                          <a:latin typeface="Arial" panose="020B0604020202020204" pitchFamily="34" charset="0"/>
                          <a:ea typeface="Arial" panose="020B0604020202020204" pitchFamily="34" charset="0"/>
                        </a:rPr>
                        <a:t>Rubro</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b="1">
                          <a:effectLst/>
                          <a:latin typeface="Arial" panose="020B0604020202020204" pitchFamily="34" charset="0"/>
                          <a:ea typeface="Arial" panose="020B0604020202020204" pitchFamily="34" charset="0"/>
                        </a:rPr>
                        <a:t>Si=1  / No=0</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45554917"/>
                  </a:ext>
                </a:extLst>
              </a:tr>
              <a:tr h="165268">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1</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Asume la posición correcta</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 </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93421439"/>
                  </a:ext>
                </a:extLst>
              </a:tr>
              <a:tr h="165268">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2</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Ejecuta los pasos satisfactoriamente</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b="1">
                          <a:effectLst/>
                          <a:latin typeface="Arial" panose="020B0604020202020204" pitchFamily="34" charset="0"/>
                          <a:ea typeface="Arial" panose="020B0604020202020204" pitchFamily="34" charset="0"/>
                        </a:rPr>
                        <a:t> </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82097990"/>
                  </a:ext>
                </a:extLst>
              </a:tr>
              <a:tr h="165268">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3</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Realiza los desplazamientos según la secuencia coreográfica</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b="1">
                          <a:effectLst/>
                          <a:latin typeface="Arial" panose="020B0604020202020204" pitchFamily="34" charset="0"/>
                          <a:ea typeface="Arial" panose="020B0604020202020204" pitchFamily="34" charset="0"/>
                        </a:rPr>
                        <a:t> </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87446594"/>
                  </a:ext>
                </a:extLst>
              </a:tr>
              <a:tr h="165268">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4</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Colabora durante la coreografía con sus compañeros</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b="1">
                          <a:effectLst/>
                          <a:latin typeface="Arial" panose="020B0604020202020204" pitchFamily="34" charset="0"/>
                          <a:ea typeface="Arial" panose="020B0604020202020204" pitchFamily="34" charset="0"/>
                        </a:rPr>
                        <a:t> </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34731806"/>
                  </a:ext>
                </a:extLst>
              </a:tr>
              <a:tr h="165268">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5</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Demuestra disposición y respeto al bailar</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b="1">
                          <a:effectLst/>
                          <a:latin typeface="Arial" panose="020B0604020202020204" pitchFamily="34" charset="0"/>
                          <a:ea typeface="Arial" panose="020B0604020202020204" pitchFamily="34" charset="0"/>
                        </a:rPr>
                        <a:t> </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46457166"/>
                  </a:ext>
                </a:extLst>
              </a:tr>
              <a:tr h="165268">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6</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Cumple con ritmo y cuadratura</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b="1">
                          <a:effectLst/>
                          <a:latin typeface="Arial" panose="020B0604020202020204" pitchFamily="34" charset="0"/>
                          <a:ea typeface="Arial" panose="020B0604020202020204" pitchFamily="34" charset="0"/>
                        </a:rPr>
                        <a:t> </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83526654"/>
                  </a:ext>
                </a:extLst>
              </a:tr>
              <a:tr h="165268">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7</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Expresión corporal satisfactoria</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b="1">
                          <a:effectLst/>
                          <a:latin typeface="Arial" panose="020B0604020202020204" pitchFamily="34" charset="0"/>
                          <a:ea typeface="Arial" panose="020B0604020202020204" pitchFamily="34" charset="0"/>
                        </a:rPr>
                        <a:t> </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69838060"/>
                  </a:ext>
                </a:extLst>
              </a:tr>
              <a:tr h="165268">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8</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Realizó la investigación y participó en clase</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b="1">
                          <a:effectLst/>
                          <a:latin typeface="Arial" panose="020B0604020202020204" pitchFamily="34" charset="0"/>
                          <a:ea typeface="Arial" panose="020B0604020202020204" pitchFamily="34" charset="0"/>
                        </a:rPr>
                        <a:t> </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53785611"/>
                  </a:ext>
                </a:extLst>
              </a:tr>
              <a:tr h="165268">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9</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Realizó el diagrama y siguió el movimiento correctamente</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b="1">
                          <a:effectLst/>
                          <a:latin typeface="Arial" panose="020B0604020202020204" pitchFamily="34" charset="0"/>
                          <a:ea typeface="Arial" panose="020B0604020202020204" pitchFamily="34" charset="0"/>
                        </a:rPr>
                        <a:t> </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64074788"/>
                  </a:ext>
                </a:extLst>
              </a:tr>
              <a:tr h="280479">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10</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Comprensión de la relación del Teorema de Pitágoras con el danzón</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b="1">
                          <a:effectLst/>
                          <a:latin typeface="Arial" panose="020B0604020202020204" pitchFamily="34" charset="0"/>
                          <a:ea typeface="Arial" panose="020B0604020202020204" pitchFamily="34" charset="0"/>
                        </a:rPr>
                        <a:t> </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54624595"/>
                  </a:ext>
                </a:extLst>
              </a:tr>
              <a:tr h="165268">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 </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a:effectLst/>
                          <a:latin typeface="Arial" panose="020B0604020202020204" pitchFamily="34" charset="0"/>
                          <a:ea typeface="Arial" panose="020B0604020202020204" pitchFamily="34" charset="0"/>
                        </a:rPr>
                        <a:t>TOTAL</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just">
                        <a:lnSpc>
                          <a:spcPct val="115000"/>
                        </a:lnSpc>
                        <a:spcAft>
                          <a:spcPts val="0"/>
                        </a:spcAft>
                      </a:pPr>
                      <a:r>
                        <a:rPr lang="es-ES" sz="900" b="1">
                          <a:effectLst/>
                          <a:latin typeface="Arial" panose="020B0604020202020204" pitchFamily="34" charset="0"/>
                          <a:ea typeface="Arial" panose="020B0604020202020204" pitchFamily="34" charset="0"/>
                        </a:rPr>
                        <a:t> </a:t>
                      </a:r>
                      <a:endParaRPr lang="es-MX" sz="900">
                        <a:effectLst/>
                        <a:latin typeface="Arial" panose="020B0604020202020204" pitchFamily="34" charset="0"/>
                        <a:ea typeface="Arial" panose="020B0604020202020204" pitchFamily="34" charset="0"/>
                      </a:endParaRPr>
                    </a:p>
                  </a:txBody>
                  <a:tcPr marL="32355" marR="3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03893057"/>
                  </a:ext>
                </a:extLst>
              </a:tr>
              <a:tr h="1068578">
                <a:tc>
                  <a:txBody>
                    <a:bodyPr/>
                    <a:lstStyle/>
                    <a:p>
                      <a:pPr marL="292100" marR="63500" algn="ctr">
                        <a:lnSpc>
                          <a:spcPct val="115000"/>
                        </a:lnSpc>
                        <a:spcAft>
                          <a:spcPts val="0"/>
                        </a:spcAft>
                      </a:pPr>
                      <a:r>
                        <a:rPr lang="es-ES" sz="900" b="1" dirty="0">
                          <a:effectLst/>
                          <a:latin typeface="Arial" panose="020B0604020202020204" pitchFamily="34" charset="0"/>
                          <a:ea typeface="Arial" panose="020B0604020202020204" pitchFamily="34" charset="0"/>
                        </a:rPr>
                        <a:t>Referencias</a:t>
                      </a:r>
                      <a:endParaRPr lang="es-MX" sz="900" dirty="0">
                        <a:effectLst/>
                        <a:latin typeface="Arial" panose="020B0604020202020204" pitchFamily="34" charset="0"/>
                        <a:ea typeface="Arial" panose="020B0604020202020204" pitchFamily="34" charset="0"/>
                      </a:endParaRPr>
                    </a:p>
                  </a:txBody>
                  <a:tcPr marL="29958" marR="29958" marT="29958" marB="299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R="63500" algn="just">
                        <a:lnSpc>
                          <a:spcPct val="115000"/>
                        </a:lnSpc>
                        <a:spcAft>
                          <a:spcPts val="0"/>
                        </a:spcAft>
                      </a:pPr>
                      <a:r>
                        <a:rPr lang="es-ES" sz="900" dirty="0">
                          <a:effectLst/>
                          <a:latin typeface="Arial" panose="020B0604020202020204" pitchFamily="34" charset="0"/>
                          <a:ea typeface="Arial" panose="020B0604020202020204" pitchFamily="34" charset="0"/>
                        </a:rPr>
                        <a:t>Expresión y apreciación artística. Introducción a las artes escénicas. Aguilar, A., Beristaín, E., et al. (1994) México, Ediciones pedagógicas</a:t>
                      </a:r>
                      <a:endParaRPr lang="es-MX" sz="900" dirty="0">
                        <a:effectLst/>
                        <a:latin typeface="Arial" panose="020B0604020202020204" pitchFamily="34" charset="0"/>
                        <a:ea typeface="Arial" panose="020B0604020202020204" pitchFamily="34" charset="0"/>
                      </a:endParaRPr>
                    </a:p>
                    <a:p>
                      <a:pPr marR="63500" algn="just">
                        <a:lnSpc>
                          <a:spcPct val="115000"/>
                        </a:lnSpc>
                        <a:spcAft>
                          <a:spcPts val="0"/>
                        </a:spcAft>
                      </a:pPr>
                      <a:r>
                        <a:rPr lang="es-ES" sz="900" dirty="0">
                          <a:effectLst/>
                          <a:latin typeface="Arial" panose="020B0604020202020204" pitchFamily="34" charset="0"/>
                          <a:ea typeface="Arial" panose="020B0604020202020204" pitchFamily="34" charset="0"/>
                        </a:rPr>
                        <a:t>El cuerpo en la danza: postura, movimiento y patología. </a:t>
                      </a:r>
                      <a:r>
                        <a:rPr lang="es-ES" sz="900" dirty="0" err="1">
                          <a:effectLst/>
                          <a:latin typeface="Arial" panose="020B0604020202020204" pitchFamily="34" charset="0"/>
                          <a:ea typeface="Arial" panose="020B0604020202020204" pitchFamily="34" charset="0"/>
                        </a:rPr>
                        <a:t>Massó</a:t>
                      </a:r>
                      <a:r>
                        <a:rPr lang="es-ES" sz="900" dirty="0">
                          <a:effectLst/>
                          <a:latin typeface="Arial" panose="020B0604020202020204" pitchFamily="34" charset="0"/>
                          <a:ea typeface="Arial" panose="020B0604020202020204" pitchFamily="34" charset="0"/>
                        </a:rPr>
                        <a:t>, N. (2012) Barcelona. Editorial </a:t>
                      </a:r>
                      <a:r>
                        <a:rPr lang="es-ES" sz="900" dirty="0" err="1">
                          <a:effectLst/>
                          <a:latin typeface="Arial" panose="020B0604020202020204" pitchFamily="34" charset="0"/>
                          <a:ea typeface="Arial" panose="020B0604020202020204" pitchFamily="34" charset="0"/>
                        </a:rPr>
                        <a:t>Paidotribo</a:t>
                      </a:r>
                      <a:r>
                        <a:rPr lang="es-ES" sz="900" dirty="0">
                          <a:effectLst/>
                          <a:latin typeface="Arial" panose="020B0604020202020204" pitchFamily="34" charset="0"/>
                          <a:ea typeface="Arial" panose="020B0604020202020204" pitchFamily="34" charset="0"/>
                        </a:rPr>
                        <a:t>.</a:t>
                      </a:r>
                      <a:endParaRPr lang="es-MX" sz="900" dirty="0">
                        <a:effectLst/>
                        <a:latin typeface="Arial" panose="020B0604020202020204" pitchFamily="34" charset="0"/>
                        <a:ea typeface="Arial" panose="020B0604020202020204" pitchFamily="34" charset="0"/>
                      </a:endParaRPr>
                    </a:p>
                    <a:p>
                      <a:pPr marR="63500" algn="just">
                        <a:lnSpc>
                          <a:spcPct val="115000"/>
                        </a:lnSpc>
                        <a:spcAft>
                          <a:spcPts val="0"/>
                        </a:spcAft>
                      </a:pPr>
                      <a:r>
                        <a:rPr lang="es-ES" sz="900" dirty="0">
                          <a:effectLst/>
                          <a:latin typeface="Arial" panose="020B0604020202020204" pitchFamily="34" charset="0"/>
                          <a:ea typeface="Arial" panose="020B0604020202020204" pitchFamily="34" charset="0"/>
                        </a:rPr>
                        <a:t>Antología didáctica ilustrada. Por los senderos de la danza. Silva, C. (2002). México. DGAPA-ENP </a:t>
                      </a:r>
                      <a:endParaRPr lang="es-MX" sz="900" dirty="0">
                        <a:effectLst/>
                        <a:latin typeface="Arial" panose="020B0604020202020204" pitchFamily="34" charset="0"/>
                        <a:ea typeface="Arial" panose="020B0604020202020204" pitchFamily="34" charset="0"/>
                      </a:endParaRPr>
                    </a:p>
                  </a:txBody>
                  <a:tcPr marL="29958" marR="29958" marT="29958" marB="299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900" dirty="0"/>
                    </a:p>
                  </a:txBody>
                  <a:tcPr marL="43140" marR="43140" marT="21570" marB="2157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 xmlns:a16="http://schemas.microsoft.com/office/drawing/2014/main" val="3832379817"/>
                  </a:ext>
                </a:extLst>
              </a:tr>
            </a:tbl>
          </a:graphicData>
        </a:graphic>
      </p:graphicFrame>
    </p:spTree>
    <p:extLst>
      <p:ext uri="{BB962C8B-B14F-4D97-AF65-F5344CB8AC3E}">
        <p14:creationId xmlns="" xmlns:p14="http://schemas.microsoft.com/office/powerpoint/2010/main" val="889955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423028" y="182977"/>
            <a:ext cx="6201103" cy="584775"/>
          </a:xfrm>
          <a:prstGeom prst="rect">
            <a:avLst/>
          </a:prstGeom>
          <a:noFill/>
        </p:spPr>
        <p:txBody>
          <a:bodyPr wrap="square" rtlCol="0">
            <a:spAutoFit/>
          </a:bodyPr>
          <a:lstStyle/>
          <a:p>
            <a:r>
              <a:rPr lang="es-MX" sz="3200" dirty="0" smtClean="0"/>
              <a:t>PROGRAMA OPERATIVO</a:t>
            </a:r>
            <a:endParaRPr lang="es-MX" sz="3200" dirty="0"/>
          </a:p>
        </p:txBody>
      </p:sp>
      <p:pic>
        <p:nvPicPr>
          <p:cNvPr id="6" name="Picture 5"/>
          <p:cNvPicPr/>
          <p:nvPr/>
        </p:nvPicPr>
        <p:blipFill>
          <a:blip r:embed="rId2" cstate="print"/>
          <a:srcRect/>
          <a:stretch>
            <a:fillRect/>
          </a:stretch>
        </p:blipFill>
        <p:spPr bwMode="auto">
          <a:xfrm>
            <a:off x="2064039" y="706582"/>
            <a:ext cx="8451850" cy="5711227"/>
          </a:xfrm>
          <a:prstGeom prst="rect">
            <a:avLst/>
          </a:prstGeom>
          <a:noFill/>
          <a:ln w="9525">
            <a:noFill/>
            <a:miter lim="800000"/>
            <a:headEnd/>
            <a:tailEnd/>
          </a:ln>
        </p:spPr>
      </p:pic>
    </p:spTree>
    <p:extLst>
      <p:ext uri="{BB962C8B-B14F-4D97-AF65-F5344CB8AC3E}">
        <p14:creationId xmlns="" xmlns:p14="http://schemas.microsoft.com/office/powerpoint/2010/main" val="3130040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stretch>
            <a:fillRect/>
          </a:stretch>
        </p:blipFill>
        <p:spPr>
          <a:xfrm>
            <a:off x="1717964" y="725213"/>
            <a:ext cx="8204217" cy="5815550"/>
          </a:xfrm>
          <a:prstGeom prst="rect">
            <a:avLst/>
          </a:prstGeom>
        </p:spPr>
      </p:pic>
    </p:spTree>
    <p:extLst>
      <p:ext uri="{BB962C8B-B14F-4D97-AF65-F5344CB8AC3E}">
        <p14:creationId xmlns="" xmlns:p14="http://schemas.microsoft.com/office/powerpoint/2010/main" val="1621449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1745673" y="246012"/>
            <a:ext cx="8575486" cy="6389102"/>
          </a:xfrm>
          <a:prstGeom prst="rect">
            <a:avLst/>
          </a:prstGeom>
        </p:spPr>
      </p:pic>
    </p:spTree>
    <p:extLst>
      <p:ext uri="{BB962C8B-B14F-4D97-AF65-F5344CB8AC3E}">
        <p14:creationId xmlns="" xmlns:p14="http://schemas.microsoft.com/office/powerpoint/2010/main" val="4149898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1953490" y="296811"/>
            <a:ext cx="8368618" cy="6131698"/>
          </a:xfrm>
          <a:prstGeom prst="rect">
            <a:avLst/>
          </a:prstGeom>
        </p:spPr>
      </p:pic>
    </p:spTree>
    <p:extLst>
      <p:ext uri="{BB962C8B-B14F-4D97-AF65-F5344CB8AC3E}">
        <p14:creationId xmlns="" xmlns:p14="http://schemas.microsoft.com/office/powerpoint/2010/main" val="13108455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1925782" y="344078"/>
            <a:ext cx="8471338" cy="6161707"/>
          </a:xfrm>
          <a:prstGeom prst="rect">
            <a:avLst/>
          </a:prstGeom>
        </p:spPr>
      </p:pic>
    </p:spTree>
    <p:extLst>
      <p:ext uri="{BB962C8B-B14F-4D97-AF65-F5344CB8AC3E}">
        <p14:creationId xmlns="" xmlns:p14="http://schemas.microsoft.com/office/powerpoint/2010/main" val="37271929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stretch>
            <a:fillRect/>
          </a:stretch>
        </p:blipFill>
        <p:spPr>
          <a:xfrm>
            <a:off x="1149927" y="559695"/>
            <a:ext cx="10155073" cy="5660995"/>
          </a:xfrm>
          <a:prstGeom prst="rect">
            <a:avLst/>
          </a:prstGeom>
        </p:spPr>
      </p:pic>
    </p:spTree>
    <p:extLst>
      <p:ext uri="{BB962C8B-B14F-4D97-AF65-F5344CB8AC3E}">
        <p14:creationId xmlns="" xmlns:p14="http://schemas.microsoft.com/office/powerpoint/2010/main" val="40166532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2161308" y="396942"/>
            <a:ext cx="8423835" cy="6211676"/>
          </a:xfrm>
          <a:prstGeom prst="rect">
            <a:avLst/>
          </a:prstGeom>
        </p:spPr>
      </p:pic>
    </p:spTree>
    <p:extLst>
      <p:ext uri="{BB962C8B-B14F-4D97-AF65-F5344CB8AC3E}">
        <p14:creationId xmlns="" xmlns:p14="http://schemas.microsoft.com/office/powerpoint/2010/main" val="40550895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1745671" y="498764"/>
            <a:ext cx="8509955" cy="5988487"/>
          </a:xfrm>
          <a:prstGeom prst="rect">
            <a:avLst/>
          </a:prstGeom>
        </p:spPr>
      </p:pic>
    </p:spTree>
    <p:extLst>
      <p:ext uri="{BB962C8B-B14F-4D97-AF65-F5344CB8AC3E}">
        <p14:creationId xmlns="" xmlns:p14="http://schemas.microsoft.com/office/powerpoint/2010/main" val="1212891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512EEC2-D104-42CF-9EED-79EE0E388173}"/>
              </a:ext>
            </a:extLst>
          </p:cNvPr>
          <p:cNvSpPr>
            <a:spLocks noGrp="1"/>
          </p:cNvSpPr>
          <p:nvPr>
            <p:ph idx="1"/>
          </p:nvPr>
        </p:nvSpPr>
        <p:spPr>
          <a:xfrm>
            <a:off x="798443" y="791956"/>
            <a:ext cx="10515600" cy="4351338"/>
          </a:xfrm>
        </p:spPr>
        <p:txBody>
          <a:bodyPr/>
          <a:lstStyle/>
          <a:p>
            <a:pPr marL="0" indent="0">
              <a:buNone/>
            </a:pPr>
            <a:endParaRPr lang="es-MX" sz="3600" dirty="0"/>
          </a:p>
          <a:p>
            <a:pPr marL="0" indent="0">
              <a:buNone/>
            </a:pPr>
            <a:endParaRPr lang="es-MX" sz="3600" dirty="0"/>
          </a:p>
          <a:p>
            <a:pPr marL="0" indent="0">
              <a:buNone/>
            </a:pPr>
            <a:r>
              <a:rPr lang="es-MX" sz="2400" b="1" dirty="0" smtClean="0"/>
              <a:t>Ciclo escolar: </a:t>
            </a:r>
            <a:endParaRPr lang="es-MX" sz="2400" b="1" dirty="0"/>
          </a:p>
          <a:p>
            <a:pPr marL="0" indent="0" algn="ctr">
              <a:buNone/>
            </a:pPr>
            <a:r>
              <a:rPr lang="es-MX" sz="4400" dirty="0" smtClean="0"/>
              <a:t>2019-2020</a:t>
            </a:r>
            <a:endParaRPr lang="es-MX" sz="2000" dirty="0"/>
          </a:p>
        </p:txBody>
      </p:sp>
    </p:spTree>
    <p:extLst>
      <p:ext uri="{BB962C8B-B14F-4D97-AF65-F5344CB8AC3E}">
        <p14:creationId xmlns:p14="http://schemas.microsoft.com/office/powerpoint/2010/main" xmlns="" val="4137960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2078183" y="645432"/>
            <a:ext cx="7824428" cy="5755646"/>
          </a:xfrm>
          <a:prstGeom prst="rect">
            <a:avLst/>
          </a:prstGeom>
        </p:spPr>
      </p:pic>
    </p:spTree>
    <p:extLst>
      <p:ext uri="{BB962C8B-B14F-4D97-AF65-F5344CB8AC3E}">
        <p14:creationId xmlns="" xmlns:p14="http://schemas.microsoft.com/office/powerpoint/2010/main" val="1849447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512EEC2-D104-42CF-9EED-79EE0E388173}"/>
              </a:ext>
            </a:extLst>
          </p:cNvPr>
          <p:cNvSpPr>
            <a:spLocks noGrp="1"/>
          </p:cNvSpPr>
          <p:nvPr>
            <p:ph idx="1"/>
          </p:nvPr>
        </p:nvSpPr>
        <p:spPr>
          <a:xfrm>
            <a:off x="798443" y="791956"/>
            <a:ext cx="10515600" cy="4351338"/>
          </a:xfrm>
        </p:spPr>
        <p:txBody>
          <a:bodyPr/>
          <a:lstStyle/>
          <a:p>
            <a:pPr marL="0" indent="0">
              <a:buNone/>
            </a:pPr>
            <a:endParaRPr lang="es-MX" sz="3600" dirty="0"/>
          </a:p>
          <a:p>
            <a:pPr marL="0" indent="0">
              <a:buNone/>
            </a:pPr>
            <a:endParaRPr lang="es-MX" sz="3600" dirty="0"/>
          </a:p>
          <a:p>
            <a:pPr marL="0" indent="0">
              <a:buNone/>
            </a:pPr>
            <a:r>
              <a:rPr lang="es-MX" sz="2800" b="1" dirty="0" smtClean="0"/>
              <a:t>Inicio del proyecto: 01 de Diciembre del 2019</a:t>
            </a:r>
            <a:endParaRPr lang="es-MX" sz="2800" b="1" dirty="0"/>
          </a:p>
          <a:p>
            <a:pPr marL="0" indent="0">
              <a:buNone/>
            </a:pPr>
            <a:r>
              <a:rPr lang="es-MX" sz="2800" b="1" dirty="0" smtClean="0"/>
              <a:t>Fin del proyecto: 30 de Enero del 2020</a:t>
            </a:r>
          </a:p>
          <a:p>
            <a:pPr marL="0" indent="0" algn="ctr">
              <a:buNone/>
            </a:pPr>
            <a:endParaRPr lang="es-MX" sz="2000" dirty="0"/>
          </a:p>
        </p:txBody>
      </p:sp>
    </p:spTree>
    <p:extLst>
      <p:ext uri="{BB962C8B-B14F-4D97-AF65-F5344CB8AC3E}">
        <p14:creationId xmlns:p14="http://schemas.microsoft.com/office/powerpoint/2010/main" xmlns="" val="4137960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512EEC2-D104-42CF-9EED-79EE0E388173}"/>
              </a:ext>
            </a:extLst>
          </p:cNvPr>
          <p:cNvSpPr>
            <a:spLocks noGrp="1"/>
          </p:cNvSpPr>
          <p:nvPr>
            <p:ph idx="1"/>
          </p:nvPr>
        </p:nvSpPr>
        <p:spPr>
          <a:xfrm>
            <a:off x="798443" y="791956"/>
            <a:ext cx="10515600" cy="4351338"/>
          </a:xfrm>
        </p:spPr>
        <p:txBody>
          <a:bodyPr/>
          <a:lstStyle/>
          <a:p>
            <a:pPr marL="0" indent="0">
              <a:buNone/>
            </a:pPr>
            <a:endParaRPr lang="es-MX" sz="3600" dirty="0"/>
          </a:p>
          <a:p>
            <a:pPr marL="0" indent="0">
              <a:buNone/>
            </a:pPr>
            <a:endParaRPr lang="es-MX" sz="3600" dirty="0"/>
          </a:p>
          <a:p>
            <a:pPr marL="0" indent="0">
              <a:buNone/>
            </a:pPr>
            <a:r>
              <a:rPr lang="es-MX" dirty="0"/>
              <a:t>Nombre del proyecto: </a:t>
            </a:r>
          </a:p>
          <a:p>
            <a:pPr marL="0" indent="0">
              <a:buNone/>
            </a:pPr>
            <a:r>
              <a:rPr lang="es-MX" sz="4000" dirty="0"/>
              <a:t>Danzando </a:t>
            </a:r>
            <a:r>
              <a:rPr lang="es-MX" sz="4000" dirty="0" smtClean="0"/>
              <a:t>Matemáticamente con </a:t>
            </a:r>
            <a:r>
              <a:rPr lang="es-MX" sz="4000" dirty="0" smtClean="0"/>
              <a:t>Newton</a:t>
            </a:r>
            <a:r>
              <a:rPr lang="es-MX" sz="4000" dirty="0" smtClean="0"/>
              <a:t>. </a:t>
            </a:r>
            <a:r>
              <a:rPr lang="es-MX" sz="3200" dirty="0" smtClean="0"/>
              <a:t>Ciclo 2019-2020</a:t>
            </a:r>
            <a:endParaRPr lang="es-MX" dirty="0"/>
          </a:p>
        </p:txBody>
      </p:sp>
    </p:spTree>
    <p:extLst>
      <p:ext uri="{BB962C8B-B14F-4D97-AF65-F5344CB8AC3E}">
        <p14:creationId xmlns:p14="http://schemas.microsoft.com/office/powerpoint/2010/main" xmlns="" val="413796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noChangeArrowheads="1"/>
          </p:cNvSpPr>
          <p:nvPr>
            <p:ph type="title"/>
          </p:nvPr>
        </p:nvSpPr>
        <p:spPr>
          <a:xfrm>
            <a:off x="914400" y="609600"/>
            <a:ext cx="10353675" cy="1363663"/>
          </a:xfrm>
        </p:spPr>
        <p:txBody>
          <a:bodyPr/>
          <a:lstStyle/>
          <a:p>
            <a:r>
              <a:rPr lang="es-MX" smtClean="0"/>
              <a:t>5.  Introducción o justificación. Descripción del proyecto</a:t>
            </a:r>
          </a:p>
        </p:txBody>
      </p:sp>
      <p:sp>
        <p:nvSpPr>
          <p:cNvPr id="3" name="Marcador de contenido 2"/>
          <p:cNvSpPr>
            <a:spLocks noGrp="1"/>
          </p:cNvSpPr>
          <p:nvPr>
            <p:ph idx="1"/>
          </p:nvPr>
        </p:nvSpPr>
        <p:spPr>
          <a:xfrm>
            <a:off x="914400" y="2311400"/>
            <a:ext cx="10687050" cy="4046538"/>
          </a:xfrm>
        </p:spPr>
        <p:txBody>
          <a:bodyPr rtlCol="0">
            <a:normAutofit/>
          </a:bodyPr>
          <a:lstStyle/>
          <a:p>
            <a:pPr algn="just" fontAlgn="auto">
              <a:spcAft>
                <a:spcPts val="0"/>
              </a:spcAft>
              <a:buFont typeface="Wingdings 3" charset="2"/>
              <a:buChar char=""/>
              <a:defRPr/>
            </a:pPr>
            <a:r>
              <a:rPr lang="es-MX" sz="2000" dirty="0">
                <a:solidFill>
                  <a:schemeClr val="tx1">
                    <a:lumMod val="75000"/>
                    <a:lumOff val="25000"/>
                  </a:schemeClr>
                </a:solidFill>
              </a:rPr>
              <a:t>El proyecto presentado tiene como fin el de poder aplicar temas de la matemática y la informática a los estudiantes, pero con la aplicaciones en la danza.  Si bien, muchas veces los estudiantes preguntan la utilidad de las matemáticas en su vida cotidiana, con este proyecto podrán visualizar que esta ciencia está en todas partes incluyendo la disciplina de la danza regional, estrictamente hablando del danzón y </a:t>
            </a:r>
            <a:r>
              <a:rPr lang="es-MX" sz="2000">
                <a:solidFill>
                  <a:schemeClr val="tx1">
                    <a:lumMod val="75000"/>
                    <a:lumOff val="25000"/>
                  </a:schemeClr>
                </a:solidFill>
              </a:rPr>
              <a:t>en </a:t>
            </a:r>
            <a:r>
              <a:rPr lang="es-MX" sz="2000" smtClean="0">
                <a:solidFill>
                  <a:schemeClr val="tx1">
                    <a:lumMod val="75000"/>
                    <a:lumOff val="25000"/>
                  </a:schemeClr>
                </a:solidFill>
              </a:rPr>
              <a:t> </a:t>
            </a:r>
            <a:endParaRPr lang="es-MX" sz="2000" dirty="0">
              <a:solidFill>
                <a:schemeClr val="tx1">
                  <a:lumMod val="75000"/>
                  <a:lumOff val="25000"/>
                </a:schemeClr>
              </a:solidFill>
            </a:endParaRPr>
          </a:p>
          <a:p>
            <a:pPr fontAlgn="auto">
              <a:spcAft>
                <a:spcPts val="0"/>
              </a:spcAft>
              <a:buFont typeface="Wingdings 3" charset="2"/>
              <a:buChar char=""/>
              <a:defRPr/>
            </a:pPr>
            <a:r>
              <a:rPr lang="es-MX" sz="2000" dirty="0">
                <a:solidFill>
                  <a:schemeClr val="tx1">
                    <a:lumMod val="75000"/>
                    <a:lumOff val="25000"/>
                  </a:schemeClr>
                </a:solidFill>
              </a:rPr>
              <a:t>La danza denominada danzón tiene sus implicaciones y es considerado un baile de salón fino el cual tiene una métrica, un tiempo y un ritmo únicos. Si con ello se liga la informática como rama de enseñanza a todos los niveles, entonces el programar una serie de pasos que se relaciones con la danza, la métrica y con conocimientos esenciales de la matemática como es la trigonometría, se tendrá entonces un conocimiento significativo para el estudiante </a:t>
            </a:r>
            <a:endParaRPr lang="es-MX" sz="24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noChangeArrowheads="1"/>
          </p:cNvSpPr>
          <p:nvPr>
            <p:ph type="title"/>
          </p:nvPr>
        </p:nvSpPr>
        <p:spPr>
          <a:xfrm>
            <a:off x="368300" y="700088"/>
            <a:ext cx="11406188" cy="706437"/>
          </a:xfrm>
        </p:spPr>
        <p:txBody>
          <a:bodyPr/>
          <a:lstStyle/>
          <a:p>
            <a:r>
              <a:rPr lang="es-MX" smtClean="0"/>
              <a:t>6.  Objetivo general del proyecto</a:t>
            </a:r>
          </a:p>
        </p:txBody>
      </p:sp>
      <p:sp>
        <p:nvSpPr>
          <p:cNvPr id="23555" name="Marcador de contenido 2"/>
          <p:cNvSpPr>
            <a:spLocks noGrp="1" noChangeArrowheads="1"/>
          </p:cNvSpPr>
          <p:nvPr>
            <p:ph idx="1"/>
          </p:nvPr>
        </p:nvSpPr>
        <p:spPr>
          <a:xfrm>
            <a:off x="1074738" y="1957388"/>
            <a:ext cx="10458450" cy="4398962"/>
          </a:xfrm>
        </p:spPr>
        <p:txBody>
          <a:bodyPr/>
          <a:lstStyle/>
          <a:p>
            <a:pPr algn="just"/>
            <a:r>
              <a:rPr lang="es-MX" sz="2800" smtClean="0"/>
              <a:t>Lograr un aprendizaje significativo en temas de trigonometría (matemáticas), danza regional (danzón, esquematizarlo, bailarlo y dirigirlo) y la informática (programación ), mediante el uso de conocimientos nuevos y ya establecidos en el estudiante incluyendo los temas descritos debido a la importancia y relevancia tanto en su cultura general, escolar y aplicaciones de su vida cotidiana. </a:t>
            </a:r>
            <a:endParaRPr lang="es-MX"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noChangeArrowheads="1"/>
          </p:cNvSpPr>
          <p:nvPr>
            <p:ph type="title"/>
          </p:nvPr>
        </p:nvSpPr>
        <p:spPr>
          <a:xfrm>
            <a:off x="368300" y="700088"/>
            <a:ext cx="11406188" cy="706437"/>
          </a:xfrm>
        </p:spPr>
        <p:txBody>
          <a:bodyPr/>
          <a:lstStyle/>
          <a:p>
            <a:r>
              <a:rPr lang="es-MX" sz="3200" smtClean="0"/>
              <a:t>7. Objetivo o propósitos a alcanzar, de cada asignatura involucrada.</a:t>
            </a:r>
          </a:p>
        </p:txBody>
      </p:sp>
      <p:sp>
        <p:nvSpPr>
          <p:cNvPr id="3" name="Marcador de contenido 2"/>
          <p:cNvSpPr>
            <a:spLocks noGrp="1"/>
          </p:cNvSpPr>
          <p:nvPr>
            <p:ph idx="1"/>
          </p:nvPr>
        </p:nvSpPr>
        <p:spPr>
          <a:xfrm>
            <a:off x="746125" y="1898650"/>
            <a:ext cx="10831513" cy="4768850"/>
          </a:xfrm>
        </p:spPr>
        <p:txBody>
          <a:bodyPr rtlCol="0">
            <a:normAutofit lnSpcReduction="10000"/>
          </a:bodyPr>
          <a:lstStyle/>
          <a:p>
            <a:pPr fontAlgn="t">
              <a:spcAft>
                <a:spcPts val="0"/>
              </a:spcAft>
              <a:buFont typeface="Wingdings 3" charset="2"/>
              <a:buChar char=""/>
              <a:defRPr/>
            </a:pPr>
            <a:r>
              <a:rPr lang="es-ES" dirty="0">
                <a:solidFill>
                  <a:schemeClr val="accent1">
                    <a:lumMod val="50000"/>
                  </a:schemeClr>
                </a:solidFill>
              </a:rPr>
              <a:t>Objetivo. Matemáticas IV.</a:t>
            </a:r>
          </a:p>
          <a:p>
            <a:pPr marL="0" indent="0" fontAlgn="t">
              <a:spcAft>
                <a:spcPts val="0"/>
              </a:spcAft>
              <a:buFont typeface="Wingdings 3" charset="2"/>
              <a:buNone/>
              <a:defRPr/>
            </a:pPr>
            <a:r>
              <a:rPr lang="es-ES" dirty="0">
                <a:solidFill>
                  <a:schemeClr val="tx1">
                    <a:lumMod val="75000"/>
                    <a:lumOff val="25000"/>
                  </a:schemeClr>
                </a:solidFill>
              </a:rPr>
              <a:t> </a:t>
            </a:r>
            <a:r>
              <a:rPr lang="es-MX" dirty="0">
                <a:solidFill>
                  <a:schemeClr val="tx1">
                    <a:lumMod val="75000"/>
                    <a:lumOff val="25000"/>
                  </a:schemeClr>
                </a:solidFill>
              </a:rPr>
              <a:t>Resolver las dimensiones de triángulos pitagóricos dados algunos datos. Reconocer a los triángulos rectángulos por medio de sus características Aplicar y dominar el teorema de Pitágoras </a:t>
            </a:r>
          </a:p>
          <a:p>
            <a:pPr fontAlgn="t">
              <a:spcAft>
                <a:spcPts val="0"/>
              </a:spcAft>
              <a:buFont typeface="Wingdings 3" charset="2"/>
              <a:buChar char=""/>
              <a:defRPr/>
            </a:pPr>
            <a:r>
              <a:rPr lang="es-ES" dirty="0">
                <a:solidFill>
                  <a:schemeClr val="accent1">
                    <a:lumMod val="50000"/>
                  </a:schemeClr>
                </a:solidFill>
              </a:rPr>
              <a:t>Objetivo. Informática.</a:t>
            </a:r>
          </a:p>
          <a:p>
            <a:pPr marL="0" indent="0" algn="just" fontAlgn="t">
              <a:spcAft>
                <a:spcPts val="0"/>
              </a:spcAft>
              <a:buFont typeface="Wingdings 3" charset="2"/>
              <a:buNone/>
              <a:defRPr/>
            </a:pPr>
            <a:r>
              <a:rPr lang="es-MX" dirty="0">
                <a:solidFill>
                  <a:schemeClr val="tx1">
                    <a:lumMod val="75000"/>
                    <a:lumOff val="25000"/>
                  </a:schemeClr>
                </a:solidFill>
              </a:rPr>
              <a:t>El alumno: Desarrollará habilidades para adquirir un pensamiento lógico matemático y algorítmico en el análisis y resolución de problemas computables mediante la elaboración de diagramas de flujo, comprobando la solución codificada a través de un lenguaje de programación. Desarrollará actitudes como la concentración, paciencia, perseverancia y creatividad, necesarias para la programación. </a:t>
            </a:r>
          </a:p>
          <a:p>
            <a:pPr marL="0" indent="0" fontAlgn="t">
              <a:spcAft>
                <a:spcPts val="0"/>
              </a:spcAft>
              <a:buFont typeface="Wingdings 3" charset="2"/>
              <a:buNone/>
              <a:defRPr/>
            </a:pPr>
            <a:r>
              <a:rPr lang="es-MX" dirty="0">
                <a:solidFill>
                  <a:schemeClr val="tx1">
                    <a:lumMod val="75000"/>
                    <a:lumOff val="25000"/>
                  </a:schemeClr>
                </a:solidFill>
              </a:rPr>
              <a:t>El alumno realiza el proceso de razonamiento de unos pasos de danza transformados a un trazo matemático para aterrizarlo en una programación en informática </a:t>
            </a:r>
          </a:p>
          <a:p>
            <a:pPr fontAlgn="t">
              <a:spcAft>
                <a:spcPts val="0"/>
              </a:spcAft>
              <a:buFont typeface="Wingdings 3" charset="2"/>
              <a:buChar char=""/>
              <a:defRPr/>
            </a:pPr>
            <a:r>
              <a:rPr lang="es-ES" dirty="0">
                <a:solidFill>
                  <a:schemeClr val="accent1">
                    <a:lumMod val="50000"/>
                  </a:schemeClr>
                </a:solidFill>
              </a:rPr>
              <a:t>Objetivo. Danza regional.</a:t>
            </a:r>
          </a:p>
          <a:p>
            <a:pPr marL="0" indent="0" fontAlgn="t">
              <a:spcAft>
                <a:spcPts val="0"/>
              </a:spcAft>
              <a:buFont typeface="Wingdings 3" charset="2"/>
              <a:buNone/>
              <a:defRPr/>
            </a:pPr>
            <a:r>
              <a:rPr lang="es-MX" dirty="0">
                <a:solidFill>
                  <a:schemeClr val="tx1">
                    <a:lumMod val="75000"/>
                    <a:lumOff val="25000"/>
                  </a:schemeClr>
                </a:solidFill>
              </a:rPr>
              <a:t>Que el alumno realice los trazos y cálculos mentales para poder bailar danzón Ejecución de la danza denominada danzón Que pueda describir el tiempo, espacio y movimiento de la danza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Espiral">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TM02900688[[fn=Faceta]]</Template>
  <TotalTime>1450</TotalTime>
  <Words>2582</Words>
  <Application>Microsoft Office PowerPoint</Application>
  <PresentationFormat>Custom</PresentationFormat>
  <Paragraphs>311</Paragraphs>
  <Slides>40</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3" baseType="lpstr">
      <vt:lpstr>HDOfficeLightV0</vt:lpstr>
      <vt:lpstr>Espiral</vt:lpstr>
      <vt:lpstr>Documento</vt:lpstr>
      <vt:lpstr>Universidad Latina </vt:lpstr>
      <vt:lpstr>Slide 2</vt:lpstr>
      <vt:lpstr>Integrantes:</vt:lpstr>
      <vt:lpstr>Slide 4</vt:lpstr>
      <vt:lpstr>Slide 5</vt:lpstr>
      <vt:lpstr>Slide 6</vt:lpstr>
      <vt:lpstr>5.  Introducción o justificación. Descripción del proyecto</vt:lpstr>
      <vt:lpstr>6.  Objetivo general del proyecto</vt:lpstr>
      <vt:lpstr>7. Objetivo o propósitos a alcanzar, de cada asignatura involucrada.</vt:lpstr>
      <vt:lpstr>ETAPA II.</vt:lpstr>
      <vt:lpstr>FECHAS DE REALIZACIÓN    </vt:lpstr>
      <vt:lpstr>8. Documentación de actividades y evidencias de enseñanza-aprendizaje, correspondientes a diferentes momentos del proceso de implementación del proyecto interdisciplinario</vt:lpstr>
      <vt:lpstr>8.1  Actividad Interdisciplinaria: </vt:lpstr>
      <vt:lpstr>Slide 14</vt:lpstr>
      <vt:lpstr>h.  Descripción del desarrollo de la actividad. Pasos y organización del grupo. Incluir materiales, herramientas y evidencias de aprendizaje.</vt:lpstr>
      <vt:lpstr>h. Materiales, herramientas y evidencias de aprendizaje.</vt:lpstr>
      <vt:lpstr>Slide 17</vt:lpstr>
      <vt:lpstr>Evidencias</vt:lpstr>
      <vt:lpstr>Actividad Interdisciplinaria: </vt:lpstr>
      <vt:lpstr>Slide 20</vt:lpstr>
      <vt:lpstr>h.  Descripción del desarrollo de la actividad. Pasos y organización del grupo. Incluir materiales, herramientas y evidencias de aprendizaje.</vt:lpstr>
      <vt:lpstr>h. Materiales, herramientas y evidencias de aprendizaje.</vt:lpstr>
      <vt:lpstr>Slide 23</vt:lpstr>
      <vt:lpstr>Evidencias</vt:lpstr>
      <vt:lpstr>Evidencias</vt:lpstr>
      <vt:lpstr>Evidencias</vt:lpstr>
      <vt:lpstr>SECUENCIAS DIDÁCTICAS </vt:lpstr>
      <vt:lpstr>Slide 28</vt:lpstr>
      <vt:lpstr>MATEMÁTICAS</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Latina</dc:title>
  <dc:creator>DELL</dc:creator>
  <cp:lastModifiedBy>f3rNandOo!!</cp:lastModifiedBy>
  <cp:revision>215</cp:revision>
  <dcterms:created xsi:type="dcterms:W3CDTF">2017-10-23T17:15:12Z</dcterms:created>
  <dcterms:modified xsi:type="dcterms:W3CDTF">2019-10-15T16:35:23Z</dcterms:modified>
</cp:coreProperties>
</file>