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68" r:id="rId2"/>
    <p:sldId id="331" r:id="rId3"/>
    <p:sldId id="332" r:id="rId4"/>
    <p:sldId id="333" r:id="rId5"/>
    <p:sldId id="334" r:id="rId6"/>
    <p:sldId id="335" r:id="rId7"/>
    <p:sldId id="336" r:id="rId8"/>
    <p:sldId id="337" r:id="rId9"/>
    <p:sldId id="338" r:id="rId10"/>
    <p:sldId id="359" r:id="rId11"/>
    <p:sldId id="360" r:id="rId12"/>
    <p:sldId id="370" r:id="rId13"/>
    <p:sldId id="371" r:id="rId14"/>
    <p:sldId id="369" r:id="rId15"/>
    <p:sldId id="372" r:id="rId16"/>
    <p:sldId id="358" r:id="rId17"/>
    <p:sldId id="373" r:id="rId18"/>
    <p:sldId id="374" r:id="rId19"/>
    <p:sldId id="375" r:id="rId20"/>
    <p:sldId id="376" r:id="rId21"/>
    <p:sldId id="377" r:id="rId22"/>
    <p:sldId id="378" r:id="rId23"/>
    <p:sldId id="397" r:id="rId24"/>
    <p:sldId id="398" r:id="rId25"/>
    <p:sldId id="379" r:id="rId26"/>
    <p:sldId id="380" r:id="rId27"/>
    <p:sldId id="341" r:id="rId28"/>
    <p:sldId id="342" r:id="rId29"/>
    <p:sldId id="381" r:id="rId30"/>
    <p:sldId id="382" r:id="rId31"/>
    <p:sldId id="387" r:id="rId32"/>
    <p:sldId id="388" r:id="rId33"/>
    <p:sldId id="383" r:id="rId34"/>
    <p:sldId id="329" r:id="rId35"/>
    <p:sldId id="327" r:id="rId36"/>
    <p:sldId id="326" r:id="rId37"/>
    <p:sldId id="328" r:id="rId38"/>
    <p:sldId id="406" r:id="rId39"/>
    <p:sldId id="407" r:id="rId40"/>
    <p:sldId id="408" r:id="rId41"/>
    <p:sldId id="368" r:id="rId42"/>
    <p:sldId id="409" r:id="rId43"/>
    <p:sldId id="410" r:id="rId44"/>
    <p:sldId id="411" r:id="rId45"/>
    <p:sldId id="412" r:id="rId46"/>
    <p:sldId id="413" r:id="rId47"/>
    <p:sldId id="399" r:id="rId48"/>
    <p:sldId id="343" r:id="rId49"/>
    <p:sldId id="344" r:id="rId50"/>
    <p:sldId id="345" r:id="rId51"/>
    <p:sldId id="346" r:id="rId52"/>
    <p:sldId id="347" r:id="rId53"/>
    <p:sldId id="348" r:id="rId54"/>
    <p:sldId id="349" r:id="rId55"/>
    <p:sldId id="350" r:id="rId56"/>
    <p:sldId id="403" r:id="rId57"/>
    <p:sldId id="404" r:id="rId58"/>
    <p:sldId id="405" r:id="rId59"/>
    <p:sldId id="384" r:id="rId60"/>
    <p:sldId id="385" r:id="rId61"/>
    <p:sldId id="386" r:id="rId62"/>
    <p:sldId id="389" r:id="rId63"/>
    <p:sldId id="390" r:id="rId64"/>
    <p:sldId id="391" r:id="rId65"/>
    <p:sldId id="392" r:id="rId66"/>
    <p:sldId id="414" r:id="rId67"/>
    <p:sldId id="291" r:id="rId68"/>
    <p:sldId id="300"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3EE8-FE88-4DD4-AA52-C55BE7A2EDD6}" type="datetimeFigureOut">
              <a:rPr lang="es-MX" smtClean="0"/>
              <a:t>30/09/2019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4C73F-1AE4-435E-833E-C03E0FFF3AEC}" type="slidenum">
              <a:rPr lang="es-MX" smtClean="0"/>
              <a:t>‹Nº›</a:t>
            </a:fld>
            <a:endParaRPr lang="es-MX"/>
          </a:p>
        </p:txBody>
      </p:sp>
    </p:spTree>
    <p:extLst>
      <p:ext uri="{BB962C8B-B14F-4D97-AF65-F5344CB8AC3E}">
        <p14:creationId xmlns:p14="http://schemas.microsoft.com/office/powerpoint/2010/main" val="383559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F186ADC-92FD-467E-8BBD-354B6ED8769A}" type="slidenum">
              <a:rPr lang="es-MX" smtClean="0"/>
              <a:t>58</a:t>
            </a:fld>
            <a:endParaRPr lang="es-MX"/>
          </a:p>
        </p:txBody>
      </p:sp>
    </p:spTree>
    <p:extLst>
      <p:ext uri="{BB962C8B-B14F-4D97-AF65-F5344CB8AC3E}">
        <p14:creationId xmlns:p14="http://schemas.microsoft.com/office/powerpoint/2010/main" val="396269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932E4-F497-405F-8F70-1F8AE9CE3DE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8BDC203-6574-4B9D-9571-BDF02F9404B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5B05918-78EA-495B-84A2-89FCF608B360}"/>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5" name="Marcador de pie de página 4">
            <a:extLst>
              <a:ext uri="{FF2B5EF4-FFF2-40B4-BE49-F238E27FC236}">
                <a16:creationId xmlns:a16="http://schemas.microsoft.com/office/drawing/2014/main" id="{DB7361EB-7A1A-434F-82CD-3549DC4ABEB3}"/>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B1CD5907-BB70-4A84-9096-C0B6CBA2A7A4}"/>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410216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5F862-AD01-481A-A348-47D4E83EC7F2}"/>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B31D75E-8F7A-485B-9EF7-D093589098AE}"/>
              </a:ext>
            </a:extLst>
          </p:cNvPr>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C4FDA02-BEB9-4C54-AA19-7576D834FEED}"/>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5" name="Marcador de pie de página 4">
            <a:extLst>
              <a:ext uri="{FF2B5EF4-FFF2-40B4-BE49-F238E27FC236}">
                <a16:creationId xmlns:a16="http://schemas.microsoft.com/office/drawing/2014/main" id="{CF453E19-2D1A-4C0E-AA71-B6BE5F10F6D7}"/>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6289E462-966F-4B38-A79D-3F4C40F8B60A}"/>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38669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7DC34-F752-4CC5-9AB4-1B44CCF3CF7A}"/>
              </a:ext>
            </a:extLst>
          </p:cNvPr>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91F690E-0E6A-4A29-9321-D74545C49DAF}"/>
              </a:ext>
            </a:extLst>
          </p:cNvPr>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2C7AAC8-3FB0-4427-937F-E1954334F2C2}"/>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5" name="Marcador de pie de página 4">
            <a:extLst>
              <a:ext uri="{FF2B5EF4-FFF2-40B4-BE49-F238E27FC236}">
                <a16:creationId xmlns:a16="http://schemas.microsoft.com/office/drawing/2014/main" id="{D589D95B-E5EA-4238-91D7-8D9B9EB569FB}"/>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A9C4E58F-1B74-453D-8491-E72A553F8F4D}"/>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97670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35C59-4968-4C57-BEFE-EC9AB1B6867B}"/>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2028D1-6CD4-4200-B44E-5C7130380E2F}"/>
              </a:ext>
            </a:extLst>
          </p:cNvPr>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32C23D-8D1F-4181-AF1D-D04277081A3C}"/>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5" name="Marcador de pie de página 4">
            <a:extLst>
              <a:ext uri="{FF2B5EF4-FFF2-40B4-BE49-F238E27FC236}">
                <a16:creationId xmlns:a16="http://schemas.microsoft.com/office/drawing/2014/main" id="{E220CC8D-F04F-4127-813A-517B232FFB22}"/>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3ADA466A-3B0D-4638-8663-786D17BC6A6B}"/>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163667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D24F7-4884-4CD0-AA29-01804A1F1B99}"/>
              </a:ext>
            </a:extLst>
          </p:cNvPr>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7072FB0-D9BB-4AFA-9BCD-BBD7C289571D}"/>
              </a:ext>
            </a:extLst>
          </p:cNvPr>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00E997-69B4-4F1C-B5D7-56D1299BEE1D}"/>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5" name="Marcador de pie de página 4">
            <a:extLst>
              <a:ext uri="{FF2B5EF4-FFF2-40B4-BE49-F238E27FC236}">
                <a16:creationId xmlns:a16="http://schemas.microsoft.com/office/drawing/2014/main" id="{3ADEC227-8611-4142-8BDD-40E76161E0FA}"/>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44E81B41-6726-4564-A40A-9E6405CF3814}"/>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365168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87372-42D4-4F1D-9626-D8BF35D201F6}"/>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C2E782B-D555-460E-98B5-9DEE142CE401}"/>
              </a:ext>
            </a:extLst>
          </p:cNvPr>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BAFB6A3-C669-4A3E-B98D-DEF6866DF906}"/>
              </a:ext>
            </a:extLst>
          </p:cNvPr>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103B543-99CC-4D9B-8F35-D8FDD119D4D9}"/>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6" name="Marcador de pie de página 5">
            <a:extLst>
              <a:ext uri="{FF2B5EF4-FFF2-40B4-BE49-F238E27FC236}">
                <a16:creationId xmlns:a16="http://schemas.microsoft.com/office/drawing/2014/main" id="{979EB848-D1D7-4987-90A6-66532C58D276}"/>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CF240F6D-0353-4C23-B2CC-E788D3550F80}"/>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298043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0D46C-6071-4EAB-A614-A56C1D222D4F}"/>
              </a:ext>
            </a:extLst>
          </p:cNvPr>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BBC933A-F748-4A4D-9172-781F702E559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BC47C83-F28B-460B-84B4-F057CD2FD5EA}"/>
              </a:ext>
            </a:extLst>
          </p:cNvPr>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7B504D9-1441-4763-B8C5-3076CC11D00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50561CB-6B3D-49EC-9120-4D3B0B0675FA}"/>
              </a:ext>
            </a:extLst>
          </p:cNvPr>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AAB7732-795D-4C3A-9244-8A66F71FEBC4}"/>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8" name="Marcador de pie de página 7">
            <a:extLst>
              <a:ext uri="{FF2B5EF4-FFF2-40B4-BE49-F238E27FC236}">
                <a16:creationId xmlns:a16="http://schemas.microsoft.com/office/drawing/2014/main" id="{18B234C4-85EE-4421-A735-913912EE030A}"/>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9" name="Marcador de número de diapositiva 8">
            <a:extLst>
              <a:ext uri="{FF2B5EF4-FFF2-40B4-BE49-F238E27FC236}">
                <a16:creationId xmlns:a16="http://schemas.microsoft.com/office/drawing/2014/main" id="{7B74EB91-1C85-4586-9F70-33DFF27CD572}"/>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28855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E14B8-F366-4458-9FD7-5F4855F0F945}"/>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53D2EE9-7A5D-490C-AD61-8F9C5EBBB75C}"/>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4" name="Marcador de pie de página 3">
            <a:extLst>
              <a:ext uri="{FF2B5EF4-FFF2-40B4-BE49-F238E27FC236}">
                <a16:creationId xmlns:a16="http://schemas.microsoft.com/office/drawing/2014/main" id="{18ADDAA6-C685-480F-B3E3-4A777558F433}"/>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Marcador de número de diapositiva 4">
            <a:extLst>
              <a:ext uri="{FF2B5EF4-FFF2-40B4-BE49-F238E27FC236}">
                <a16:creationId xmlns:a16="http://schemas.microsoft.com/office/drawing/2014/main" id="{940151A0-4607-4159-903C-1CF743A4151C}"/>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25264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EAD749-B863-4A14-B55F-A87667D8A20F}"/>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3" name="Marcador de pie de página 2">
            <a:extLst>
              <a:ext uri="{FF2B5EF4-FFF2-40B4-BE49-F238E27FC236}">
                <a16:creationId xmlns:a16="http://schemas.microsoft.com/office/drawing/2014/main" id="{ECBB356F-63F5-4661-8ACD-C3D09E795CFE}"/>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4" name="Marcador de número de diapositiva 3">
            <a:extLst>
              <a:ext uri="{FF2B5EF4-FFF2-40B4-BE49-F238E27FC236}">
                <a16:creationId xmlns:a16="http://schemas.microsoft.com/office/drawing/2014/main" id="{7BD96FFF-5A52-4330-8F93-ADB854E17EF1}"/>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193789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1BE06-A406-40F0-B8AF-5C708A13EB9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C418EE-F46A-429B-8593-55249DDCD1BB}"/>
              </a:ext>
            </a:extLst>
          </p:cNvPr>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D3762C4-5415-48E4-97CC-4DD672CACFD0}"/>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83DA69-5CBF-45BF-8CCE-62EAC59C6719}"/>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6" name="Marcador de pie de página 5">
            <a:extLst>
              <a:ext uri="{FF2B5EF4-FFF2-40B4-BE49-F238E27FC236}">
                <a16:creationId xmlns:a16="http://schemas.microsoft.com/office/drawing/2014/main" id="{AAABEF70-3B06-4D80-8308-C2DF26690DCF}"/>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DABBF822-74DB-4B98-BEEA-B995CDF6F375}"/>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236449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FEE48-EEBD-41A7-8D66-240B919343B9}"/>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931D580-E37E-48DE-9858-AA2B79521F12}"/>
              </a:ext>
            </a:extLst>
          </p:cNvPr>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a:extLst>
              <a:ext uri="{FF2B5EF4-FFF2-40B4-BE49-F238E27FC236}">
                <a16:creationId xmlns:a16="http://schemas.microsoft.com/office/drawing/2014/main" id="{721671E1-2E99-4827-80FC-92321A890462}"/>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1C76F8-87C7-4E72-8088-412DB69743BD}"/>
              </a:ext>
            </a:extLst>
          </p:cNvPr>
          <p:cNvSpPr>
            <a:spLocks noGrp="1"/>
          </p:cNvSpPr>
          <p:nvPr>
            <p:ph type="dt" sz="half" idx="10"/>
          </p:nvPr>
        </p:nvSpPr>
        <p:spPr>
          <a:xfrm>
            <a:off x="628650" y="6356351"/>
            <a:ext cx="2057400" cy="365125"/>
          </a:xfrm>
          <a:prstGeom prst="rect">
            <a:avLst/>
          </a:prstGeom>
        </p:spPr>
        <p:txBody>
          <a:bodyPr/>
          <a:lstStyle/>
          <a:p>
            <a:fld id="{8F396A33-C2FF-4A94-841A-F20A03FA0481}" type="datetimeFigureOut">
              <a:rPr lang="es-MX" smtClean="0"/>
              <a:t>30/09/2019</a:t>
            </a:fld>
            <a:endParaRPr lang="es-MX"/>
          </a:p>
        </p:txBody>
      </p:sp>
      <p:sp>
        <p:nvSpPr>
          <p:cNvPr id="6" name="Marcador de pie de página 5">
            <a:extLst>
              <a:ext uri="{FF2B5EF4-FFF2-40B4-BE49-F238E27FC236}">
                <a16:creationId xmlns:a16="http://schemas.microsoft.com/office/drawing/2014/main" id="{3DA6F8DD-E758-4C0C-ABC4-EE15833AA7A4}"/>
              </a:ext>
            </a:extLst>
          </p:cNvPr>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2DC6893D-80F1-4F94-AEED-3A67A3309064}"/>
              </a:ext>
            </a:extLst>
          </p:cNvPr>
          <p:cNvSpPr>
            <a:spLocks noGrp="1"/>
          </p:cNvSpPr>
          <p:nvPr>
            <p:ph type="sldNum" sz="quarter" idx="12"/>
          </p:nvPr>
        </p:nvSpPr>
        <p:spPr>
          <a:xfrm>
            <a:off x="6457950" y="6356351"/>
            <a:ext cx="2057400" cy="365125"/>
          </a:xfrm>
          <a:prstGeom prst="rect">
            <a:avLst/>
          </a:prstGeom>
        </p:spPr>
        <p:txBody>
          <a:bodyPr/>
          <a:lstStyle/>
          <a:p>
            <a:fld id="{F536ECC5-622C-4391-A513-E2D02A385966}" type="slidenum">
              <a:rPr lang="es-MX" smtClean="0"/>
              <a:t>‹Nº›</a:t>
            </a:fld>
            <a:endParaRPr lang="es-MX"/>
          </a:p>
        </p:txBody>
      </p:sp>
    </p:spTree>
    <p:extLst>
      <p:ext uri="{BB962C8B-B14F-4D97-AF65-F5344CB8AC3E}">
        <p14:creationId xmlns:p14="http://schemas.microsoft.com/office/powerpoint/2010/main" val="265202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4C8B9EE-22E1-4F5F-AEF1-034558CF7AF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95497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4" y="1700808"/>
            <a:ext cx="7920879" cy="4392488"/>
          </a:xfrm>
        </p:spPr>
        <p:txBody>
          <a:bodyPr>
            <a:normAutofit fontScale="25000" lnSpcReduction="20000"/>
          </a:bodyPr>
          <a:lstStyle/>
          <a:p>
            <a:pPr marL="0" indent="0">
              <a:buNone/>
            </a:pPr>
            <a:endParaRPr lang="es-MX" sz="2000" dirty="0"/>
          </a:p>
          <a:p>
            <a:pPr marL="0" indent="0">
              <a:buNone/>
            </a:pPr>
            <a:r>
              <a:rPr lang="es-MX" sz="7200" dirty="0">
                <a:latin typeface="Arial" panose="020B0604020202020204" pitchFamily="34" charset="0"/>
                <a:cs typeface="Arial" panose="020B0604020202020204" pitchFamily="34" charset="0"/>
              </a:rPr>
              <a:t>EQUIPO NO: 4</a:t>
            </a:r>
          </a:p>
          <a:p>
            <a:pPr marL="0" indent="0" algn="ctr">
              <a:buNone/>
            </a:pPr>
            <a:endParaRPr lang="es-MX" sz="2400" b="1" dirty="0"/>
          </a:p>
          <a:p>
            <a:pPr marL="0" indent="0" algn="ctr">
              <a:buNone/>
            </a:pPr>
            <a:r>
              <a:rPr lang="es-MX" sz="8000" b="1" dirty="0">
                <a:latin typeface="Arial" panose="020B0604020202020204" pitchFamily="34" charset="0"/>
                <a:cs typeface="Arial" panose="020B0604020202020204" pitchFamily="34" charset="0"/>
              </a:rPr>
              <a:t>El terremoto en cifras y experiencias, 1985 y 2017.</a:t>
            </a:r>
          </a:p>
          <a:p>
            <a:pPr marL="0" indent="0" algn="ctr">
              <a:buNone/>
            </a:pPr>
            <a:r>
              <a:rPr lang="es-MX" sz="8000" b="1" dirty="0">
                <a:latin typeface="Arial" panose="020B0604020202020204" pitchFamily="34" charset="0"/>
                <a:cs typeface="Arial" panose="020B0604020202020204" pitchFamily="34" charset="0"/>
              </a:rPr>
              <a:t>¿Cómo podemos mejorar nuestro comportamiento durante </a:t>
            </a:r>
          </a:p>
          <a:p>
            <a:pPr marL="0" indent="0" algn="ctr">
              <a:buNone/>
            </a:pPr>
            <a:r>
              <a:rPr lang="es-MX" sz="8000" b="1" dirty="0">
                <a:latin typeface="Arial" panose="020B0604020202020204" pitchFamily="34" charset="0"/>
                <a:cs typeface="Arial" panose="020B0604020202020204" pitchFamily="34" charset="0"/>
              </a:rPr>
              <a:t>y después de un sismo?</a:t>
            </a:r>
          </a:p>
          <a:p>
            <a:pPr marL="0" indent="0">
              <a:buNone/>
            </a:pPr>
            <a:endParaRPr lang="es-MX" sz="5600" dirty="0"/>
          </a:p>
          <a:p>
            <a:pPr marL="0" indent="0">
              <a:buNone/>
            </a:pPr>
            <a:r>
              <a:rPr lang="es-MX" sz="5600" dirty="0">
                <a:latin typeface="Arial" panose="020B0604020202020204" pitchFamily="34" charset="0"/>
                <a:cs typeface="Arial" panose="020B0604020202020204" pitchFamily="34" charset="0"/>
              </a:rPr>
              <a:t>Integrantes por disciplina:</a:t>
            </a:r>
          </a:p>
          <a:p>
            <a:pPr marL="0" indent="0">
              <a:buNone/>
            </a:pPr>
            <a:r>
              <a:rPr lang="es-MX" sz="5600" b="1" dirty="0">
                <a:latin typeface="Arial" panose="020B0604020202020204" pitchFamily="34" charset="0"/>
                <a:cs typeface="Arial" panose="020B0604020202020204" pitchFamily="34" charset="0"/>
              </a:rPr>
              <a:t>Matemáticas</a:t>
            </a:r>
            <a:r>
              <a:rPr lang="es-MX" sz="5600" dirty="0">
                <a:latin typeface="Arial" panose="020B0604020202020204" pitchFamily="34" charset="0"/>
                <a:cs typeface="Arial" panose="020B0604020202020204" pitchFamily="34" charset="0"/>
              </a:rPr>
              <a:t>: Ing. Gerardo Luna Soto.</a:t>
            </a:r>
          </a:p>
          <a:p>
            <a:pPr marL="0" indent="0">
              <a:buNone/>
            </a:pPr>
            <a:r>
              <a:rPr lang="es-MX" sz="5600" b="1" dirty="0">
                <a:latin typeface="Arial" panose="020B0604020202020204" pitchFamily="34" charset="0"/>
                <a:cs typeface="Arial" panose="020B0604020202020204" pitchFamily="34" charset="0"/>
              </a:rPr>
              <a:t>Taller de Lectura y Redacción e Iniciación a la Investigación Documental</a:t>
            </a:r>
            <a:r>
              <a:rPr lang="es-MX" sz="5600" dirty="0">
                <a:latin typeface="Arial" panose="020B0604020202020204" pitchFamily="34" charset="0"/>
                <a:cs typeface="Arial" panose="020B0604020202020204" pitchFamily="34" charset="0"/>
              </a:rPr>
              <a:t>: Lic. Jesús Vázquez Moreno.</a:t>
            </a:r>
          </a:p>
          <a:p>
            <a:pPr marL="0" indent="0">
              <a:buNone/>
            </a:pPr>
            <a:r>
              <a:rPr lang="es-MX" sz="5600" b="1" dirty="0">
                <a:latin typeface="Arial" panose="020B0604020202020204" pitchFamily="34" charset="0"/>
                <a:cs typeface="Arial" panose="020B0604020202020204" pitchFamily="34" charset="0"/>
              </a:rPr>
              <a:t>Lic. Historia</a:t>
            </a:r>
            <a:r>
              <a:rPr lang="es-MX" sz="5600" dirty="0">
                <a:latin typeface="Arial" panose="020B0604020202020204" pitchFamily="34" charset="0"/>
                <a:cs typeface="Arial" panose="020B0604020202020204" pitchFamily="34" charset="0"/>
              </a:rPr>
              <a:t>: Lic. Tania Jazmín Luna Dionisio</a:t>
            </a:r>
          </a:p>
          <a:p>
            <a:pPr marL="0" indent="0">
              <a:buNone/>
            </a:pPr>
            <a:endParaRPr lang="es-MX" sz="5600" dirty="0">
              <a:latin typeface="Arial" panose="020B0604020202020204" pitchFamily="34" charset="0"/>
              <a:cs typeface="Arial" panose="020B0604020202020204" pitchFamily="34" charset="0"/>
            </a:endParaRPr>
          </a:p>
          <a:p>
            <a:pPr marL="0" indent="0" algn="ctr">
              <a:buNone/>
            </a:pPr>
            <a:endParaRPr lang="es-MX" sz="5600" dirty="0">
              <a:latin typeface="Arial" panose="020B0604020202020204" pitchFamily="34" charset="0"/>
              <a:cs typeface="Arial" panose="020B0604020202020204" pitchFamily="34" charset="0"/>
            </a:endParaRPr>
          </a:p>
          <a:p>
            <a:pPr marL="0" indent="0" algn="ctr">
              <a:buNone/>
            </a:pPr>
            <a:r>
              <a:rPr lang="es-MX" sz="5600" dirty="0">
                <a:latin typeface="Arial" panose="020B0604020202020204" pitchFamily="34" charset="0"/>
                <a:cs typeface="Arial" panose="020B0604020202020204" pitchFamily="34" charset="0"/>
              </a:rPr>
              <a:t>FECHA DE EJECUCION DEL PROYECTO: NOVIEMBRE 2017</a:t>
            </a:r>
          </a:p>
          <a:p>
            <a:pPr marL="0" indent="0" algn="ctr">
              <a:buNone/>
            </a:pPr>
            <a:r>
              <a:rPr lang="es-MX" sz="5600" dirty="0">
                <a:latin typeface="Arial" panose="020B0604020202020204" pitchFamily="34" charset="0"/>
                <a:cs typeface="Arial" panose="020B0604020202020204" pitchFamily="34" charset="0"/>
              </a:rPr>
              <a:t>FECHA DE IMPLEMENTACIÓN: OCTUBRE 2019</a:t>
            </a:r>
          </a:p>
          <a:p>
            <a:pPr marL="0" indent="0">
              <a:buNone/>
            </a:pPr>
            <a:r>
              <a:rPr lang="es-MX" sz="3500" dirty="0">
                <a:latin typeface="Arial" panose="020B0604020202020204" pitchFamily="34" charset="0"/>
                <a:cs typeface="Arial" panose="020B0604020202020204" pitchFamily="34" charset="0"/>
              </a:rPr>
              <a:t> </a:t>
            </a:r>
          </a:p>
          <a:p>
            <a:pPr marL="0" indent="0" algn="ctr">
              <a:buNone/>
            </a:pPr>
            <a:endParaRPr lang="es-MX" b="1" dirty="0"/>
          </a:p>
        </p:txBody>
      </p:sp>
    </p:spTree>
    <p:extLst>
      <p:ext uri="{BB962C8B-B14F-4D97-AF65-F5344CB8AC3E}">
        <p14:creationId xmlns:p14="http://schemas.microsoft.com/office/powerpoint/2010/main" val="329765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DE890515-40A1-4EE1-B97A-673D330DEA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821" y="2032721"/>
            <a:ext cx="4328902" cy="2757185"/>
          </a:xfrm>
          <a:prstGeom prst="rect">
            <a:avLst/>
          </a:prstGeom>
        </p:spPr>
      </p:pic>
      <p:pic>
        <p:nvPicPr>
          <p:cNvPr id="6" name="Imagen 5">
            <a:extLst>
              <a:ext uri="{FF2B5EF4-FFF2-40B4-BE49-F238E27FC236}">
                <a16:creationId xmlns:a16="http://schemas.microsoft.com/office/drawing/2014/main" id="{93D9628A-9C54-469D-BAAF-D05C3818CB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4026" y="3803567"/>
            <a:ext cx="4288179" cy="2782764"/>
          </a:xfrm>
          <a:prstGeom prst="rect">
            <a:avLst/>
          </a:prstGeom>
        </p:spPr>
      </p:pic>
    </p:spTree>
    <p:extLst>
      <p:ext uri="{BB962C8B-B14F-4D97-AF65-F5344CB8AC3E}">
        <p14:creationId xmlns:p14="http://schemas.microsoft.com/office/powerpoint/2010/main" val="396025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5ACDB82-65ED-49FD-AF34-37D99298C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7941" y="1985538"/>
            <a:ext cx="5779537" cy="4351338"/>
          </a:xfrm>
          <a:prstGeom prst="rect">
            <a:avLst/>
          </a:prstGeom>
        </p:spPr>
      </p:pic>
    </p:spTree>
    <p:extLst>
      <p:ext uri="{BB962C8B-B14F-4D97-AF65-F5344CB8AC3E}">
        <p14:creationId xmlns:p14="http://schemas.microsoft.com/office/powerpoint/2010/main" val="267958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50302" y="2181866"/>
            <a:ext cx="6806074"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3.- Organizador gráfico</a:t>
            </a:r>
          </a:p>
        </p:txBody>
      </p:sp>
    </p:spTree>
    <p:extLst>
      <p:ext uri="{BB962C8B-B14F-4D97-AF65-F5344CB8AC3E}">
        <p14:creationId xmlns:p14="http://schemas.microsoft.com/office/powerpoint/2010/main" val="91727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exto, pizarra&#10;&#10;Descripción generada automáticamente">
            <a:extLst>
              <a:ext uri="{FF2B5EF4-FFF2-40B4-BE49-F238E27FC236}">
                <a16:creationId xmlns:a16="http://schemas.microsoft.com/office/drawing/2014/main" id="{1BD10EBC-E815-4DF3-8C79-95EFCE7E5F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103" r="3245"/>
          <a:stretch/>
        </p:blipFill>
        <p:spPr>
          <a:xfrm>
            <a:off x="1707835" y="1997437"/>
            <a:ext cx="5779643" cy="4351338"/>
          </a:xfrm>
          <a:prstGeom prst="rect">
            <a:avLst/>
          </a:prstGeom>
        </p:spPr>
      </p:pic>
    </p:spTree>
    <p:extLst>
      <p:ext uri="{BB962C8B-B14F-4D97-AF65-F5344CB8AC3E}">
        <p14:creationId xmlns:p14="http://schemas.microsoft.com/office/powerpoint/2010/main" val="131907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7E192F3-52FE-41F5-B279-3607A961D561}"/>
              </a:ext>
            </a:extLst>
          </p:cNvPr>
          <p:cNvGrpSpPr/>
          <p:nvPr/>
        </p:nvGrpSpPr>
        <p:grpSpPr>
          <a:xfrm>
            <a:off x="357541" y="1722783"/>
            <a:ext cx="8428653" cy="5097123"/>
            <a:chOff x="251520" y="634908"/>
            <a:chExt cx="8784240" cy="5244091"/>
          </a:xfrm>
        </p:grpSpPr>
        <p:sp>
          <p:nvSpPr>
            <p:cNvPr id="4" name="Elipse 3">
              <a:extLst>
                <a:ext uri="{FF2B5EF4-FFF2-40B4-BE49-F238E27FC236}">
                  <a16:creationId xmlns:a16="http://schemas.microsoft.com/office/drawing/2014/main" id="{C9CAE2BC-5FF7-432D-8A8D-FD6553E8DAAD}"/>
                </a:ext>
              </a:extLst>
            </p:cNvPr>
            <p:cNvSpPr/>
            <p:nvPr/>
          </p:nvSpPr>
          <p:spPr>
            <a:xfrm>
              <a:off x="3427578" y="2750150"/>
              <a:ext cx="2584582" cy="750858"/>
            </a:xfrm>
            <a:prstGeom prst="ellipse">
              <a:avLst/>
            </a:prstGeom>
            <a:solidFill>
              <a:schemeClr val="accent5">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9A229FD3-C214-4F15-8937-EFD17FB55B4E}"/>
                </a:ext>
              </a:extLst>
            </p:cNvPr>
            <p:cNvSpPr txBox="1"/>
            <p:nvPr/>
          </p:nvSpPr>
          <p:spPr>
            <a:xfrm>
              <a:off x="3779912" y="2956302"/>
              <a:ext cx="2088232" cy="338554"/>
            </a:xfrm>
            <a:prstGeom prst="rect">
              <a:avLst/>
            </a:prstGeom>
            <a:noFill/>
          </p:spPr>
          <p:txBody>
            <a:bodyPr wrap="square" rtlCol="0">
              <a:spAutoFit/>
            </a:bodyPr>
            <a:lstStyle/>
            <a:p>
              <a:r>
                <a:rPr lang="es-MX" sz="1600" dirty="0"/>
                <a:t>Interdisciplinariedad</a:t>
              </a:r>
            </a:p>
          </p:txBody>
        </p:sp>
        <p:sp>
          <p:nvSpPr>
            <p:cNvPr id="6" name="Cinta perforada 7">
              <a:extLst>
                <a:ext uri="{FF2B5EF4-FFF2-40B4-BE49-F238E27FC236}">
                  <a16:creationId xmlns:a16="http://schemas.microsoft.com/office/drawing/2014/main" id="{EBF0E293-7469-435F-B66B-CDA61D402E4A}"/>
                </a:ext>
              </a:extLst>
            </p:cNvPr>
            <p:cNvSpPr/>
            <p:nvPr/>
          </p:nvSpPr>
          <p:spPr>
            <a:xfrm>
              <a:off x="766210" y="1264849"/>
              <a:ext cx="1973722" cy="1039470"/>
            </a:xfrm>
            <a:prstGeom prst="flowChartPunched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inta perforada 9">
              <a:extLst>
                <a:ext uri="{FF2B5EF4-FFF2-40B4-BE49-F238E27FC236}">
                  <a16:creationId xmlns:a16="http://schemas.microsoft.com/office/drawing/2014/main" id="{EC00F216-1355-4DE3-B508-87744D414349}"/>
                </a:ext>
              </a:extLst>
            </p:cNvPr>
            <p:cNvSpPr/>
            <p:nvPr/>
          </p:nvSpPr>
          <p:spPr>
            <a:xfrm>
              <a:off x="251520" y="2621233"/>
              <a:ext cx="1872208" cy="103947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nta perforada 14">
              <a:extLst>
                <a:ext uri="{FF2B5EF4-FFF2-40B4-BE49-F238E27FC236}">
                  <a16:creationId xmlns:a16="http://schemas.microsoft.com/office/drawing/2014/main" id="{FB9ACB67-FED3-4FC0-9C90-CE537CE5C64B}"/>
                </a:ext>
              </a:extLst>
            </p:cNvPr>
            <p:cNvSpPr/>
            <p:nvPr/>
          </p:nvSpPr>
          <p:spPr>
            <a:xfrm>
              <a:off x="867366" y="4117284"/>
              <a:ext cx="1872208" cy="1039470"/>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nta perforada 15">
              <a:extLst>
                <a:ext uri="{FF2B5EF4-FFF2-40B4-BE49-F238E27FC236}">
                  <a16:creationId xmlns:a16="http://schemas.microsoft.com/office/drawing/2014/main" id="{84BCEDB5-986F-467C-8603-669A0A2D909A}"/>
                </a:ext>
              </a:extLst>
            </p:cNvPr>
            <p:cNvSpPr/>
            <p:nvPr/>
          </p:nvSpPr>
          <p:spPr>
            <a:xfrm>
              <a:off x="6156176" y="4512880"/>
              <a:ext cx="1872208" cy="1039470"/>
            </a:xfrm>
            <a:prstGeom prst="flowChartPunched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inta perforada 16">
              <a:extLst>
                <a:ext uri="{FF2B5EF4-FFF2-40B4-BE49-F238E27FC236}">
                  <a16:creationId xmlns:a16="http://schemas.microsoft.com/office/drawing/2014/main" id="{3A70ABAD-1E8B-4BA3-8326-57A8F8D76B6D}"/>
                </a:ext>
              </a:extLst>
            </p:cNvPr>
            <p:cNvSpPr/>
            <p:nvPr/>
          </p:nvSpPr>
          <p:spPr>
            <a:xfrm>
              <a:off x="6444208" y="1002606"/>
              <a:ext cx="1872208" cy="1039470"/>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Solución de problemas reales</a:t>
              </a:r>
            </a:p>
          </p:txBody>
        </p:sp>
        <p:sp>
          <p:nvSpPr>
            <p:cNvPr id="11" name="Cinta perforada 17">
              <a:extLst>
                <a:ext uri="{FF2B5EF4-FFF2-40B4-BE49-F238E27FC236}">
                  <a16:creationId xmlns:a16="http://schemas.microsoft.com/office/drawing/2014/main" id="{7C53DEE6-8D54-4E26-B3E9-2F910FE23745}"/>
                </a:ext>
              </a:extLst>
            </p:cNvPr>
            <p:cNvSpPr/>
            <p:nvPr/>
          </p:nvSpPr>
          <p:spPr>
            <a:xfrm>
              <a:off x="3531660" y="4839529"/>
              <a:ext cx="1872208" cy="1039470"/>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inta perforada 18">
              <a:extLst>
                <a:ext uri="{FF2B5EF4-FFF2-40B4-BE49-F238E27FC236}">
                  <a16:creationId xmlns:a16="http://schemas.microsoft.com/office/drawing/2014/main" id="{C2583750-DB86-404D-B4A4-0644DBB70A5F}"/>
                </a:ext>
              </a:extLst>
            </p:cNvPr>
            <p:cNvSpPr/>
            <p:nvPr/>
          </p:nvSpPr>
          <p:spPr>
            <a:xfrm>
              <a:off x="3544412" y="634908"/>
              <a:ext cx="1872208" cy="1039470"/>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inta perforada 20">
              <a:extLst>
                <a:ext uri="{FF2B5EF4-FFF2-40B4-BE49-F238E27FC236}">
                  <a16:creationId xmlns:a16="http://schemas.microsoft.com/office/drawing/2014/main" id="{EE061FA5-DE05-48A9-B999-63CDE28A6204}"/>
                </a:ext>
              </a:extLst>
            </p:cNvPr>
            <p:cNvSpPr/>
            <p:nvPr/>
          </p:nvSpPr>
          <p:spPr>
            <a:xfrm>
              <a:off x="7163552" y="2605844"/>
              <a:ext cx="1872208" cy="1039470"/>
            </a:xfrm>
            <a:prstGeom prst="flowChartPunched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rriba 25">
              <a:extLst>
                <a:ext uri="{FF2B5EF4-FFF2-40B4-BE49-F238E27FC236}">
                  <a16:creationId xmlns:a16="http://schemas.microsoft.com/office/drawing/2014/main" id="{BF1186B2-D703-462D-BA6E-4C5D4D5E2C6C}"/>
                </a:ext>
              </a:extLst>
            </p:cNvPr>
            <p:cNvSpPr/>
            <p:nvPr/>
          </p:nvSpPr>
          <p:spPr>
            <a:xfrm>
              <a:off x="4211961" y="1709654"/>
              <a:ext cx="432048" cy="1040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izquierda 26">
              <a:extLst>
                <a:ext uri="{FF2B5EF4-FFF2-40B4-BE49-F238E27FC236}">
                  <a16:creationId xmlns:a16="http://schemas.microsoft.com/office/drawing/2014/main" id="{FF60CD53-41C7-4B36-B45E-E6CE557C165A}"/>
                </a:ext>
              </a:extLst>
            </p:cNvPr>
            <p:cNvSpPr/>
            <p:nvPr/>
          </p:nvSpPr>
          <p:spPr>
            <a:xfrm>
              <a:off x="2123729" y="2973229"/>
              <a:ext cx="130385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oblada 27">
              <a:extLst>
                <a:ext uri="{FF2B5EF4-FFF2-40B4-BE49-F238E27FC236}">
                  <a16:creationId xmlns:a16="http://schemas.microsoft.com/office/drawing/2014/main" id="{2B729912-0537-46F6-9956-27737D208049}"/>
                </a:ext>
              </a:extLst>
            </p:cNvPr>
            <p:cNvSpPr/>
            <p:nvPr/>
          </p:nvSpPr>
          <p:spPr>
            <a:xfrm>
              <a:off x="5714389" y="1539036"/>
              <a:ext cx="729821" cy="1370606"/>
            </a:xfrm>
            <a:prstGeom prst="bentArrow">
              <a:avLst>
                <a:gd name="adj1" fmla="val 25000"/>
                <a:gd name="adj2" fmla="val 25000"/>
                <a:gd name="adj3" fmla="val 25000"/>
                <a:gd name="adj4" fmla="val 46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Flecha doblada 28">
              <a:extLst>
                <a:ext uri="{FF2B5EF4-FFF2-40B4-BE49-F238E27FC236}">
                  <a16:creationId xmlns:a16="http://schemas.microsoft.com/office/drawing/2014/main" id="{A67C74F2-CD4B-43BD-A450-E91AE5E4A582}"/>
                </a:ext>
              </a:extLst>
            </p:cNvPr>
            <p:cNvSpPr/>
            <p:nvPr/>
          </p:nvSpPr>
          <p:spPr>
            <a:xfrm flipH="1">
              <a:off x="2737989" y="1377500"/>
              <a:ext cx="857375" cy="1592594"/>
            </a:xfrm>
            <a:prstGeom prst="bentArrow">
              <a:avLst>
                <a:gd name="adj1" fmla="val 25000"/>
                <a:gd name="adj2" fmla="val 3102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Flecha doblada 29">
              <a:extLst>
                <a:ext uri="{FF2B5EF4-FFF2-40B4-BE49-F238E27FC236}">
                  <a16:creationId xmlns:a16="http://schemas.microsoft.com/office/drawing/2014/main" id="{801379F6-E38E-406E-972D-F8EBCC466970}"/>
                </a:ext>
              </a:extLst>
            </p:cNvPr>
            <p:cNvSpPr/>
            <p:nvPr/>
          </p:nvSpPr>
          <p:spPr>
            <a:xfrm flipH="1" flipV="1">
              <a:off x="2739574" y="3365411"/>
              <a:ext cx="1112346" cy="1449559"/>
            </a:xfrm>
            <a:prstGeom prst="bentArrow">
              <a:avLst>
                <a:gd name="adj1" fmla="val 14975"/>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doblada 30">
              <a:extLst>
                <a:ext uri="{FF2B5EF4-FFF2-40B4-BE49-F238E27FC236}">
                  <a16:creationId xmlns:a16="http://schemas.microsoft.com/office/drawing/2014/main" id="{E1EBFE53-FC59-4101-A416-EB2B36EC8532}"/>
                </a:ext>
              </a:extLst>
            </p:cNvPr>
            <p:cNvSpPr/>
            <p:nvPr/>
          </p:nvSpPr>
          <p:spPr>
            <a:xfrm flipV="1">
              <a:off x="5299786" y="3461440"/>
              <a:ext cx="832962" cy="1683277"/>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arriba 31">
              <a:extLst>
                <a:ext uri="{FF2B5EF4-FFF2-40B4-BE49-F238E27FC236}">
                  <a16:creationId xmlns:a16="http://schemas.microsoft.com/office/drawing/2014/main" id="{BB69EC69-214F-4B17-830A-608A0952AB7A}"/>
                </a:ext>
              </a:extLst>
            </p:cNvPr>
            <p:cNvSpPr/>
            <p:nvPr/>
          </p:nvSpPr>
          <p:spPr>
            <a:xfrm flipH="1" flipV="1">
              <a:off x="4467766" y="3501009"/>
              <a:ext cx="385549" cy="1368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32">
              <a:extLst>
                <a:ext uri="{FF2B5EF4-FFF2-40B4-BE49-F238E27FC236}">
                  <a16:creationId xmlns:a16="http://schemas.microsoft.com/office/drawing/2014/main" id="{BFD7774C-C8F6-40E3-8927-D8FD1E7234BF}"/>
                </a:ext>
              </a:extLst>
            </p:cNvPr>
            <p:cNvSpPr/>
            <p:nvPr/>
          </p:nvSpPr>
          <p:spPr>
            <a:xfrm>
              <a:off x="6000630" y="3129216"/>
              <a:ext cx="1162922" cy="2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35689747-F36E-45E3-B398-8103C0613940}"/>
                </a:ext>
              </a:extLst>
            </p:cNvPr>
            <p:cNvSpPr txBox="1"/>
            <p:nvPr/>
          </p:nvSpPr>
          <p:spPr>
            <a:xfrm>
              <a:off x="915080" y="4345795"/>
              <a:ext cx="1718899" cy="584775"/>
            </a:xfrm>
            <a:prstGeom prst="rect">
              <a:avLst/>
            </a:prstGeom>
            <a:noFill/>
          </p:spPr>
          <p:txBody>
            <a:bodyPr wrap="square" rtlCol="0">
              <a:spAutoFit/>
            </a:bodyPr>
            <a:lstStyle/>
            <a:p>
              <a:pPr algn="ctr"/>
              <a:r>
                <a:rPr lang="es-MX" sz="1600" dirty="0"/>
                <a:t>Proyectos colaborativos</a:t>
              </a:r>
            </a:p>
          </p:txBody>
        </p:sp>
        <p:sp>
          <p:nvSpPr>
            <p:cNvPr id="23" name="CuadroTexto 22">
              <a:extLst>
                <a:ext uri="{FF2B5EF4-FFF2-40B4-BE49-F238E27FC236}">
                  <a16:creationId xmlns:a16="http://schemas.microsoft.com/office/drawing/2014/main" id="{72773123-FF4E-4408-B62B-285800881421}"/>
                </a:ext>
              </a:extLst>
            </p:cNvPr>
            <p:cNvSpPr txBox="1"/>
            <p:nvPr/>
          </p:nvSpPr>
          <p:spPr>
            <a:xfrm>
              <a:off x="3767460" y="5076285"/>
              <a:ext cx="1508898" cy="646331"/>
            </a:xfrm>
            <a:prstGeom prst="rect">
              <a:avLst/>
            </a:prstGeom>
            <a:noFill/>
          </p:spPr>
          <p:txBody>
            <a:bodyPr wrap="square" rtlCol="0">
              <a:spAutoFit/>
            </a:bodyPr>
            <a:lstStyle/>
            <a:p>
              <a:pPr algn="ctr"/>
              <a:r>
                <a:rPr lang="es-MX" dirty="0"/>
                <a:t>Unión de disciplinas</a:t>
              </a:r>
            </a:p>
          </p:txBody>
        </p:sp>
        <p:sp>
          <p:nvSpPr>
            <p:cNvPr id="24" name="CuadroTexto 23">
              <a:extLst>
                <a:ext uri="{FF2B5EF4-FFF2-40B4-BE49-F238E27FC236}">
                  <a16:creationId xmlns:a16="http://schemas.microsoft.com/office/drawing/2014/main" id="{1A45A66B-AB1A-481B-BEEF-3CA8543B1DC6}"/>
                </a:ext>
              </a:extLst>
            </p:cNvPr>
            <p:cNvSpPr txBox="1"/>
            <p:nvPr/>
          </p:nvSpPr>
          <p:spPr>
            <a:xfrm>
              <a:off x="6339972" y="4814968"/>
              <a:ext cx="1400380" cy="369332"/>
            </a:xfrm>
            <a:prstGeom prst="rect">
              <a:avLst/>
            </a:prstGeom>
            <a:noFill/>
          </p:spPr>
          <p:txBody>
            <a:bodyPr wrap="square" rtlCol="0">
              <a:spAutoFit/>
            </a:bodyPr>
            <a:lstStyle/>
            <a:p>
              <a:r>
                <a:rPr lang="es-MX" dirty="0"/>
                <a:t>Asertividad</a:t>
              </a:r>
            </a:p>
          </p:txBody>
        </p:sp>
        <p:sp>
          <p:nvSpPr>
            <p:cNvPr id="25" name="CuadroTexto 24">
              <a:extLst>
                <a:ext uri="{FF2B5EF4-FFF2-40B4-BE49-F238E27FC236}">
                  <a16:creationId xmlns:a16="http://schemas.microsoft.com/office/drawing/2014/main" id="{FF5B371E-F003-4C47-BCEB-2E360C565DEF}"/>
                </a:ext>
              </a:extLst>
            </p:cNvPr>
            <p:cNvSpPr txBox="1"/>
            <p:nvPr/>
          </p:nvSpPr>
          <p:spPr>
            <a:xfrm>
              <a:off x="7163552" y="2771636"/>
              <a:ext cx="1872208" cy="523220"/>
            </a:xfrm>
            <a:prstGeom prst="rect">
              <a:avLst/>
            </a:prstGeom>
            <a:noFill/>
          </p:spPr>
          <p:txBody>
            <a:bodyPr wrap="square" rtlCol="0">
              <a:spAutoFit/>
            </a:bodyPr>
            <a:lstStyle/>
            <a:p>
              <a:pPr algn="ctr"/>
              <a:r>
                <a:rPr lang="es-MX" sz="1400" b="1" dirty="0"/>
                <a:t>Grupos con distintos intereses</a:t>
              </a:r>
            </a:p>
          </p:txBody>
        </p:sp>
        <p:sp>
          <p:nvSpPr>
            <p:cNvPr id="26" name="CuadroTexto 25">
              <a:extLst>
                <a:ext uri="{FF2B5EF4-FFF2-40B4-BE49-F238E27FC236}">
                  <a16:creationId xmlns:a16="http://schemas.microsoft.com/office/drawing/2014/main" id="{C16C2F03-91EF-4D3F-ABFC-84030FCD954A}"/>
                </a:ext>
              </a:extLst>
            </p:cNvPr>
            <p:cNvSpPr txBox="1"/>
            <p:nvPr/>
          </p:nvSpPr>
          <p:spPr>
            <a:xfrm>
              <a:off x="3758448" y="952555"/>
              <a:ext cx="1339077" cy="369332"/>
            </a:xfrm>
            <a:prstGeom prst="rect">
              <a:avLst/>
            </a:prstGeom>
            <a:noFill/>
          </p:spPr>
          <p:txBody>
            <a:bodyPr wrap="square" rtlCol="0">
              <a:spAutoFit/>
            </a:bodyPr>
            <a:lstStyle/>
            <a:p>
              <a:r>
                <a:rPr lang="es-MX" dirty="0"/>
                <a:t>Integración</a:t>
              </a:r>
            </a:p>
          </p:txBody>
        </p:sp>
        <p:sp>
          <p:nvSpPr>
            <p:cNvPr id="27" name="CuadroTexto 26">
              <a:extLst>
                <a:ext uri="{FF2B5EF4-FFF2-40B4-BE49-F238E27FC236}">
                  <a16:creationId xmlns:a16="http://schemas.microsoft.com/office/drawing/2014/main" id="{7ACADA74-182F-40F4-A120-0837C15453B5}"/>
                </a:ext>
              </a:extLst>
            </p:cNvPr>
            <p:cNvSpPr txBox="1"/>
            <p:nvPr/>
          </p:nvSpPr>
          <p:spPr>
            <a:xfrm>
              <a:off x="905342" y="1522343"/>
              <a:ext cx="1919726" cy="584775"/>
            </a:xfrm>
            <a:prstGeom prst="rect">
              <a:avLst/>
            </a:prstGeom>
            <a:noFill/>
          </p:spPr>
          <p:txBody>
            <a:bodyPr wrap="square" rtlCol="0">
              <a:spAutoFit/>
            </a:bodyPr>
            <a:lstStyle/>
            <a:p>
              <a:pPr algn="ctr"/>
              <a:r>
                <a:rPr lang="es-MX" sz="1600" dirty="0"/>
                <a:t>Relación teórico-práctica</a:t>
              </a:r>
            </a:p>
          </p:txBody>
        </p:sp>
        <p:sp>
          <p:nvSpPr>
            <p:cNvPr id="28" name="CuadroTexto 27">
              <a:extLst>
                <a:ext uri="{FF2B5EF4-FFF2-40B4-BE49-F238E27FC236}">
                  <a16:creationId xmlns:a16="http://schemas.microsoft.com/office/drawing/2014/main" id="{6D924FEE-B97C-467A-91AC-5F7C3F217C1D}"/>
                </a:ext>
              </a:extLst>
            </p:cNvPr>
            <p:cNvSpPr txBox="1"/>
            <p:nvPr/>
          </p:nvSpPr>
          <p:spPr>
            <a:xfrm>
              <a:off x="384098" y="2854678"/>
              <a:ext cx="1572259" cy="646331"/>
            </a:xfrm>
            <a:prstGeom prst="rect">
              <a:avLst/>
            </a:prstGeom>
            <a:noFill/>
          </p:spPr>
          <p:txBody>
            <a:bodyPr wrap="square" rtlCol="0">
              <a:spAutoFit/>
            </a:bodyPr>
            <a:lstStyle/>
            <a:p>
              <a:pPr algn="ctr"/>
              <a:r>
                <a:rPr lang="es-MX" dirty="0"/>
                <a:t>Relación significativa</a:t>
              </a:r>
            </a:p>
          </p:txBody>
        </p:sp>
      </p:grpSp>
    </p:spTree>
    <p:extLst>
      <p:ext uri="{BB962C8B-B14F-4D97-AF65-F5344CB8AC3E}">
        <p14:creationId xmlns:p14="http://schemas.microsoft.com/office/powerpoint/2010/main" val="55698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5C05FB9F-D937-431E-9AFD-723F04A764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636" y="1685257"/>
            <a:ext cx="6985747" cy="5060099"/>
          </a:xfrm>
          <a:prstGeom prst="rect">
            <a:avLst/>
          </a:prstGeom>
        </p:spPr>
      </p:pic>
    </p:spTree>
    <p:extLst>
      <p:ext uri="{BB962C8B-B14F-4D97-AF65-F5344CB8AC3E}">
        <p14:creationId xmlns:p14="http://schemas.microsoft.com/office/powerpoint/2010/main" val="188665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6" name="Imagen 5" descr="Imagen que contiene texto, de pie, hombre, pizarra&#10;&#10;Descripción generada automáticamente">
            <a:extLst>
              <a:ext uri="{FF2B5EF4-FFF2-40B4-BE49-F238E27FC236}">
                <a16:creationId xmlns:a16="http://schemas.microsoft.com/office/drawing/2014/main" id="{107599DA-965D-4711-8DE2-74AE149E77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377" y="1987827"/>
            <a:ext cx="5733094" cy="4299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0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2160592"/>
            <a:ext cx="8162289"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4.- Introducción o justificación del proyecto</a:t>
            </a:r>
          </a:p>
        </p:txBody>
      </p:sp>
    </p:spTree>
    <p:extLst>
      <p:ext uri="{BB962C8B-B14F-4D97-AF65-F5344CB8AC3E}">
        <p14:creationId xmlns:p14="http://schemas.microsoft.com/office/powerpoint/2010/main" val="186968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9C5B595-9C1B-4429-8D63-B2F1EE01D35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70365" y="1825625"/>
            <a:ext cx="7403270" cy="4351338"/>
          </a:xfrm>
          <a:prstGeom prst="rect">
            <a:avLst/>
          </a:prstGeom>
        </p:spPr>
      </p:pic>
    </p:spTree>
    <p:extLst>
      <p:ext uri="{BB962C8B-B14F-4D97-AF65-F5344CB8AC3E}">
        <p14:creationId xmlns:p14="http://schemas.microsoft.com/office/powerpoint/2010/main" val="376008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2160592"/>
            <a:ext cx="7911548"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5.- Objetivo general del proyecto</a:t>
            </a:r>
          </a:p>
        </p:txBody>
      </p:sp>
    </p:spTree>
    <p:extLst>
      <p:ext uri="{BB962C8B-B14F-4D97-AF65-F5344CB8AC3E}">
        <p14:creationId xmlns:p14="http://schemas.microsoft.com/office/powerpoint/2010/main" val="265923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15FFAB2-709C-490F-9F7B-53AB589C7B8B}"/>
              </a:ext>
            </a:extLst>
          </p:cNvPr>
          <p:cNvSpPr>
            <a:spLocks noGrp="1"/>
          </p:cNvSpPr>
          <p:nvPr>
            <p:ph idx="1"/>
          </p:nvPr>
        </p:nvSpPr>
        <p:spPr>
          <a:xfrm>
            <a:off x="543339" y="1895550"/>
            <a:ext cx="8088980" cy="4076722"/>
          </a:xfrm>
        </p:spPr>
        <p:txBody>
          <a:bodyPr>
            <a:noAutofit/>
          </a:bodyPr>
          <a:lstStyle/>
          <a:p>
            <a:pPr>
              <a:lnSpc>
                <a:spcPct val="150000"/>
              </a:lnSpc>
            </a:pPr>
            <a:r>
              <a:rPr lang="es-MX" sz="1400" b="1" dirty="0">
                <a:latin typeface="Arial" panose="020B0604020202020204" pitchFamily="34" charset="0"/>
                <a:cs typeface="Arial" panose="020B0604020202020204" pitchFamily="34" charset="0"/>
              </a:rPr>
              <a:t>ÍNDICE</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 C.A.I.A.C. Conclusiones generales</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2.- Evidencias fotográficas de la primera sesión del Proyecto Conexiones</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3.- Ordenador gráfico</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4.- Organizador gráfico-Preguntas Esenciales</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5.- Organizador gráfico-Proceso de Indagación</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6.- </a:t>
            </a:r>
            <a:r>
              <a:rPr lang="es-MX" sz="1400" dirty="0" err="1">
                <a:latin typeface="Arial" panose="020B0604020202020204" pitchFamily="34" charset="0"/>
                <a:cs typeface="Arial" panose="020B0604020202020204" pitchFamily="34" charset="0"/>
              </a:rPr>
              <a:t>A.M.E.General</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7.- E.I.P. Resumen</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8.- E.I.P. Elaboración de Proyecto</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10.- Evaluación. Tipos, herramientas y productos de Aprendizaje. </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11.- Evaluación. Formatos. Prerrequisitos. </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12.- Evaluación. Formatos. Grupo heterogéneo.</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13.- Lista. Pasos para Infografía</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14.- Lista de pasos para Infografía</a:t>
            </a:r>
            <a:br>
              <a:rPr lang="es-MX" sz="1400" dirty="0">
                <a:latin typeface="Arial" panose="020B0604020202020204" pitchFamily="34" charset="0"/>
                <a:cs typeface="Arial" panose="020B0604020202020204" pitchFamily="34" charset="0"/>
              </a:rPr>
            </a:b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0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9011" y="1761027"/>
            <a:ext cx="6347713" cy="1320800"/>
          </a:xfrm>
        </p:spPr>
        <p:txBody>
          <a:bodyPr/>
          <a:lstStyle/>
          <a:p>
            <a:pPr algn="ctr"/>
            <a:r>
              <a:rPr lang="es-MX" sz="2000" dirty="0">
                <a:latin typeface="Arial" panose="020B0604020202020204" pitchFamily="34" charset="0"/>
                <a:cs typeface="Arial" panose="020B0604020202020204" pitchFamily="34" charset="0"/>
              </a:rPr>
              <a:t>Objetivos Generales</a:t>
            </a:r>
          </a:p>
        </p:txBody>
      </p:sp>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886" y="2065295"/>
            <a:ext cx="8162289" cy="48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52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2160592"/>
            <a:ext cx="7964557"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6.- Objetivo a alcanzar por asignatura</a:t>
            </a:r>
          </a:p>
        </p:txBody>
      </p:sp>
    </p:spTree>
    <p:extLst>
      <p:ext uri="{BB962C8B-B14F-4D97-AF65-F5344CB8AC3E}">
        <p14:creationId xmlns:p14="http://schemas.microsoft.com/office/powerpoint/2010/main" val="58356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87016" y="2003757"/>
          <a:ext cx="8569010" cy="3735691"/>
        </p:xfrm>
        <a:graphic>
          <a:graphicData uri="http://schemas.openxmlformats.org/drawingml/2006/table">
            <a:tbl>
              <a:tblPr firstRow="1" bandRow="1">
                <a:tableStyleId>{5C22544A-7EE6-4342-B048-85BDC9FD1C3A}</a:tableStyleId>
              </a:tblPr>
              <a:tblGrid>
                <a:gridCol w="3344004">
                  <a:extLst>
                    <a:ext uri="{9D8B030D-6E8A-4147-A177-3AD203B41FA5}">
                      <a16:colId xmlns:a16="http://schemas.microsoft.com/office/drawing/2014/main" val="20000"/>
                    </a:ext>
                  </a:extLst>
                </a:gridCol>
                <a:gridCol w="2647336">
                  <a:extLst>
                    <a:ext uri="{9D8B030D-6E8A-4147-A177-3AD203B41FA5}">
                      <a16:colId xmlns:a16="http://schemas.microsoft.com/office/drawing/2014/main" val="20001"/>
                    </a:ext>
                  </a:extLst>
                </a:gridCol>
                <a:gridCol w="2577670">
                  <a:extLst>
                    <a:ext uri="{9D8B030D-6E8A-4147-A177-3AD203B41FA5}">
                      <a16:colId xmlns:a16="http://schemas.microsoft.com/office/drawing/2014/main" val="20002"/>
                    </a:ext>
                  </a:extLst>
                </a:gridCol>
              </a:tblGrid>
              <a:tr h="426936">
                <a:tc>
                  <a:txBody>
                    <a:bodyPr/>
                    <a:lstStyle/>
                    <a:p>
                      <a:r>
                        <a:rPr lang="es-MX" dirty="0"/>
                        <a:t>Asignaturas</a:t>
                      </a:r>
                    </a:p>
                  </a:txBody>
                  <a:tcPr/>
                </a:tc>
                <a:tc>
                  <a:txBody>
                    <a:bodyPr/>
                    <a:lstStyle/>
                    <a:p>
                      <a:r>
                        <a:rPr lang="es-MX" dirty="0"/>
                        <a:t>Estadística</a:t>
                      </a:r>
                    </a:p>
                  </a:txBody>
                  <a:tcPr/>
                </a:tc>
                <a:tc>
                  <a:txBody>
                    <a:bodyPr/>
                    <a:lstStyle/>
                    <a:p>
                      <a:r>
                        <a:rPr lang="es-MX" dirty="0"/>
                        <a:t>Historia</a:t>
                      </a:r>
                    </a:p>
                  </a:txBody>
                  <a:tcPr/>
                </a:tc>
                <a:extLst>
                  <a:ext uri="{0D108BD9-81ED-4DB2-BD59-A6C34878D82A}">
                    <a16:rowId xmlns:a16="http://schemas.microsoft.com/office/drawing/2014/main" val="10000"/>
                  </a:ext>
                </a:extLst>
              </a:tr>
              <a:tr h="3308755">
                <a:tc>
                  <a:txBody>
                    <a:bodyPr/>
                    <a:lstStyle/>
                    <a:p>
                      <a:r>
                        <a:rPr lang="es-MX" dirty="0"/>
                        <a:t>Objetivo: </a:t>
                      </a:r>
                    </a:p>
                    <a:p>
                      <a:r>
                        <a:rPr lang="es-MX" dirty="0"/>
                        <a:t>Que el educando evalúe</a:t>
                      </a:r>
                      <a:r>
                        <a:rPr lang="es-MX" baseline="0" dirty="0"/>
                        <a:t> su desempeño y el de su sociedad ante los sismos de 1985 y 2017 con miras a contribuir a la difusión pública de factores que optimicen la cultura sísmica a la que pertenecen</a:t>
                      </a:r>
                      <a:endParaRPr lang="es-MX" dirty="0"/>
                    </a:p>
                    <a:p>
                      <a:endParaRPr lang="es-MX" dirty="0"/>
                    </a:p>
                  </a:txBody>
                  <a:tcPr/>
                </a:tc>
                <a:tc>
                  <a:txBody>
                    <a:bodyPr/>
                    <a:lstStyle/>
                    <a:p>
                      <a:r>
                        <a:rPr lang="es-ES" sz="1800" kern="1200" dirty="0">
                          <a:solidFill>
                            <a:schemeClr val="dk1"/>
                          </a:solidFill>
                          <a:effectLst/>
                          <a:latin typeface="+mn-lt"/>
                          <a:ea typeface="+mn-ea"/>
                          <a:cs typeface="+mn-cs"/>
                        </a:rPr>
                        <a:t>El alumno: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Comprenderá el contexto histórico de los sismos 1985 y 2017,realizandoinvestigaciones que servirán para un análisis crítico de la cultura en México. </a:t>
                      </a:r>
                      <a:endParaRPr lang="es-MX" sz="1800" kern="1200" dirty="0">
                        <a:solidFill>
                          <a:schemeClr val="dk1"/>
                        </a:solidFill>
                        <a:effectLst/>
                        <a:latin typeface="+mn-lt"/>
                        <a:ea typeface="+mn-ea"/>
                        <a:cs typeface="+mn-cs"/>
                      </a:endParaRPr>
                    </a:p>
                    <a:p>
                      <a:endParaRPr lang="es-MX" dirty="0"/>
                    </a:p>
                  </a:txBody>
                  <a:tcPr/>
                </a:tc>
                <a:tc>
                  <a:txBody>
                    <a:bodyPr/>
                    <a:lstStyle/>
                    <a:p>
                      <a:r>
                        <a:rPr lang="es-MX" dirty="0"/>
                        <a:t>El</a:t>
                      </a:r>
                      <a:r>
                        <a:rPr lang="es-MX" baseline="0" dirty="0"/>
                        <a:t> alumno conocerá y comprenderá el contexto histórico de los sismos de 1985 y 2017 que servirá para un análisis que ayude a cambiar la cultura sísmica de nuestro país.</a:t>
                      </a:r>
                      <a:endParaRPr lang="es-MX"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7368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6623" y="2160592"/>
            <a:ext cx="7130753"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 Preguntas generadoras</a:t>
            </a:r>
          </a:p>
        </p:txBody>
      </p:sp>
    </p:spTree>
    <p:extLst>
      <p:ext uri="{BB962C8B-B14F-4D97-AF65-F5344CB8AC3E}">
        <p14:creationId xmlns:p14="http://schemas.microsoft.com/office/powerpoint/2010/main" val="283558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r>
              <a:rPr lang="es-MX" b="1" dirty="0"/>
              <a:t> </a:t>
            </a:r>
          </a:p>
        </p:txBody>
      </p:sp>
      <p:pic>
        <p:nvPicPr>
          <p:cNvPr id="7" name="Imagen 6">
            <a:extLst>
              <a:ext uri="{FF2B5EF4-FFF2-40B4-BE49-F238E27FC236}">
                <a16:creationId xmlns:a16="http://schemas.microsoft.com/office/drawing/2014/main" id="{75D6AD21-B941-459B-9CD0-064B060FA0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958"/>
          <a:stretch/>
        </p:blipFill>
        <p:spPr>
          <a:xfrm>
            <a:off x="0" y="1719580"/>
            <a:ext cx="8599170" cy="4657344"/>
          </a:xfrm>
          <a:prstGeom prst="rect">
            <a:avLst/>
          </a:prstGeom>
        </p:spPr>
      </p:pic>
    </p:spTree>
    <p:extLst>
      <p:ext uri="{BB962C8B-B14F-4D97-AF65-F5344CB8AC3E}">
        <p14:creationId xmlns:p14="http://schemas.microsoft.com/office/powerpoint/2010/main" val="163846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2852" y="2412380"/>
            <a:ext cx="7977809"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7.- Planeación general</a:t>
            </a:r>
          </a:p>
          <a:p>
            <a:pPr marL="0" indent="0" algn="ctr">
              <a:buNone/>
            </a:pPr>
            <a:r>
              <a:rPr lang="es-MX" b="1" dirty="0">
                <a:latin typeface="Arial" panose="020B0604020202020204" pitchFamily="34" charset="0"/>
                <a:cs typeface="Arial" panose="020B0604020202020204" pitchFamily="34" charset="0"/>
              </a:rPr>
              <a:t>Temas y productos propuestos</a:t>
            </a:r>
          </a:p>
        </p:txBody>
      </p:sp>
    </p:spTree>
    <p:extLst>
      <p:ext uri="{BB962C8B-B14F-4D97-AF65-F5344CB8AC3E}">
        <p14:creationId xmlns:p14="http://schemas.microsoft.com/office/powerpoint/2010/main" val="303224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B9481C2-4C65-44CF-8FAE-6D4782A276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4942" y="1934816"/>
            <a:ext cx="7214115" cy="4444353"/>
          </a:xfrm>
          <a:prstGeom prst="rect">
            <a:avLst/>
          </a:prstGeom>
        </p:spPr>
      </p:pic>
    </p:spTree>
    <p:extLst>
      <p:ext uri="{BB962C8B-B14F-4D97-AF65-F5344CB8AC3E}">
        <p14:creationId xmlns:p14="http://schemas.microsoft.com/office/powerpoint/2010/main" val="25458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D445D5F-F079-4CF3-8970-8896FDEA992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8650" y="1973063"/>
            <a:ext cx="7886700" cy="4056462"/>
          </a:xfrm>
          <a:prstGeom prst="rect">
            <a:avLst/>
          </a:prstGeom>
        </p:spPr>
      </p:pic>
    </p:spTree>
    <p:extLst>
      <p:ext uri="{BB962C8B-B14F-4D97-AF65-F5344CB8AC3E}">
        <p14:creationId xmlns:p14="http://schemas.microsoft.com/office/powerpoint/2010/main" val="363192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642DF-04D7-48AB-896E-4AF94ADDF204}"/>
              </a:ext>
            </a:extLst>
          </p:cNvPr>
          <p:cNvSpPr>
            <a:spLocks noGrp="1"/>
          </p:cNvSpPr>
          <p:nvPr>
            <p:ph type="title"/>
          </p:nvPr>
        </p:nvSpPr>
        <p:spPr/>
        <p:txBody>
          <a:bodyPr/>
          <a:lstStyle/>
          <a:p>
            <a:br>
              <a:rPr lang="es-MX" dirty="0"/>
            </a:br>
            <a:endParaRPr lang="es-MX" dirty="0"/>
          </a:p>
        </p:txBody>
      </p:sp>
      <p:pic>
        <p:nvPicPr>
          <p:cNvPr id="4" name="Marcador de contenido 3">
            <a:extLst>
              <a:ext uri="{FF2B5EF4-FFF2-40B4-BE49-F238E27FC236}">
                <a16:creationId xmlns:a16="http://schemas.microsoft.com/office/drawing/2014/main" id="{4487C14E-F2FB-45BA-8D31-B99583C7BC3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8650" y="2870231"/>
            <a:ext cx="7886700" cy="2262125"/>
          </a:xfrm>
          <a:prstGeom prst="rect">
            <a:avLst/>
          </a:prstGeom>
        </p:spPr>
      </p:pic>
    </p:spTree>
    <p:extLst>
      <p:ext uri="{BB962C8B-B14F-4D97-AF65-F5344CB8AC3E}">
        <p14:creationId xmlns:p14="http://schemas.microsoft.com/office/powerpoint/2010/main" val="152956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A2A8867-2035-49E5-BD8E-7DCB6AC7FF2F}"/>
              </a:ext>
            </a:extLst>
          </p:cNvPr>
          <p:cNvPicPr>
            <a:picLocks noChangeAspect="1"/>
          </p:cNvPicPr>
          <p:nvPr/>
        </p:nvPicPr>
        <p:blipFill rotWithShape="1">
          <a:blip r:embed="rId2"/>
          <a:srcRect l="5900" r="1297"/>
          <a:stretch/>
        </p:blipFill>
        <p:spPr>
          <a:xfrm>
            <a:off x="503584" y="2001078"/>
            <a:ext cx="8282609" cy="4532243"/>
          </a:xfrm>
          <a:prstGeom prst="rect">
            <a:avLst/>
          </a:prstGeom>
        </p:spPr>
      </p:pic>
    </p:spTree>
    <p:extLst>
      <p:ext uri="{BB962C8B-B14F-4D97-AF65-F5344CB8AC3E}">
        <p14:creationId xmlns:p14="http://schemas.microsoft.com/office/powerpoint/2010/main" val="314914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4575" y="2213600"/>
            <a:ext cx="7994849"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 C.A.C.I.A.C. Conclusiones generales</a:t>
            </a:r>
          </a:p>
        </p:txBody>
      </p:sp>
    </p:spTree>
    <p:extLst>
      <p:ext uri="{BB962C8B-B14F-4D97-AF65-F5344CB8AC3E}">
        <p14:creationId xmlns:p14="http://schemas.microsoft.com/office/powerpoint/2010/main" val="218677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9F7E45FF-3B6F-45DB-8E60-A7D2E727FDE8}"/>
              </a:ext>
            </a:extLst>
          </p:cNvPr>
          <p:cNvPicPr>
            <a:picLocks noChangeAspect="1"/>
          </p:cNvPicPr>
          <p:nvPr/>
        </p:nvPicPr>
        <p:blipFill>
          <a:blip r:embed="rId2"/>
          <a:stretch>
            <a:fillRect/>
          </a:stretch>
        </p:blipFill>
        <p:spPr>
          <a:xfrm>
            <a:off x="581710" y="2855458"/>
            <a:ext cx="8190810" cy="2536444"/>
          </a:xfrm>
          <a:prstGeom prst="rect">
            <a:avLst/>
          </a:prstGeom>
        </p:spPr>
      </p:pic>
    </p:spTree>
    <p:extLst>
      <p:ext uri="{BB962C8B-B14F-4D97-AF65-F5344CB8AC3E}">
        <p14:creationId xmlns:p14="http://schemas.microsoft.com/office/powerpoint/2010/main" val="392955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933AD7C8-1F1A-4AD0-B48D-2988FD86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327" y="1967410"/>
            <a:ext cx="8562975" cy="4549540"/>
          </a:xfrm>
          <a:prstGeom prst="rect">
            <a:avLst/>
          </a:prstGeom>
        </p:spPr>
      </p:pic>
    </p:spTree>
    <p:extLst>
      <p:ext uri="{BB962C8B-B14F-4D97-AF65-F5344CB8AC3E}">
        <p14:creationId xmlns:p14="http://schemas.microsoft.com/office/powerpoint/2010/main" val="157818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26939A1A-8852-45B1-923A-99CC0EC1E216}"/>
              </a:ext>
            </a:extLst>
          </p:cNvPr>
          <p:cNvPicPr>
            <a:picLocks noChangeAspect="1"/>
          </p:cNvPicPr>
          <p:nvPr/>
        </p:nvPicPr>
        <p:blipFill>
          <a:blip r:embed="rId2"/>
          <a:stretch>
            <a:fillRect/>
          </a:stretch>
        </p:blipFill>
        <p:spPr>
          <a:xfrm>
            <a:off x="471487" y="2032540"/>
            <a:ext cx="8201025" cy="3637763"/>
          </a:xfrm>
          <a:prstGeom prst="rect">
            <a:avLst/>
          </a:prstGeom>
        </p:spPr>
      </p:pic>
    </p:spTree>
    <p:extLst>
      <p:ext uri="{BB962C8B-B14F-4D97-AF65-F5344CB8AC3E}">
        <p14:creationId xmlns:p14="http://schemas.microsoft.com/office/powerpoint/2010/main" val="60926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EBCCF485-BC1A-4B6D-B47E-B1FAF3C70EC2}"/>
              </a:ext>
            </a:extLst>
          </p:cNvPr>
          <p:cNvPicPr>
            <a:picLocks noChangeAspect="1"/>
          </p:cNvPicPr>
          <p:nvPr/>
        </p:nvPicPr>
        <p:blipFill>
          <a:blip r:embed="rId2"/>
          <a:stretch>
            <a:fillRect/>
          </a:stretch>
        </p:blipFill>
        <p:spPr>
          <a:xfrm>
            <a:off x="800258" y="2062753"/>
            <a:ext cx="7543483" cy="3559030"/>
          </a:xfrm>
          <a:prstGeom prst="rect">
            <a:avLst/>
          </a:prstGeom>
        </p:spPr>
      </p:pic>
    </p:spTree>
    <p:extLst>
      <p:ext uri="{BB962C8B-B14F-4D97-AF65-F5344CB8AC3E}">
        <p14:creationId xmlns:p14="http://schemas.microsoft.com/office/powerpoint/2010/main" val="413847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6348" y="2187094"/>
            <a:ext cx="7951304" cy="3880773"/>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 8.- Reflexiones personales</a:t>
            </a:r>
          </a:p>
        </p:txBody>
      </p:sp>
    </p:spTree>
    <p:extLst>
      <p:ext uri="{BB962C8B-B14F-4D97-AF65-F5344CB8AC3E}">
        <p14:creationId xmlns:p14="http://schemas.microsoft.com/office/powerpoint/2010/main" val="3453530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2" y="1984515"/>
            <a:ext cx="8342241" cy="4525963"/>
          </a:xfrm>
        </p:spPr>
        <p:txBody>
          <a:bodyPr>
            <a:noAutofit/>
          </a:bodyPr>
          <a:lstStyle/>
          <a:p>
            <a:pPr marL="0" indent="0" algn="ctr">
              <a:buNone/>
            </a:pPr>
            <a:endParaRPr lang="es-MX" sz="1400" b="1" dirty="0">
              <a:latin typeface="Arial" panose="020B0604020202020204" pitchFamily="34" charset="0"/>
              <a:cs typeface="Arial" panose="020B0604020202020204" pitchFamily="34" charset="0"/>
            </a:endParaRPr>
          </a:p>
          <a:p>
            <a:pPr marL="0" indent="0" algn="ctr">
              <a:buNone/>
            </a:pPr>
            <a:r>
              <a:rPr lang="es-MX" sz="1400" dirty="0">
                <a:latin typeface="Arial" panose="020B0604020202020204" pitchFamily="34" charset="0"/>
                <a:cs typeface="Arial" panose="020B0604020202020204" pitchFamily="34" charset="0"/>
              </a:rPr>
              <a:t>Prof. Gerardo Luna Soto </a:t>
            </a:r>
          </a:p>
          <a:p>
            <a:pPr marL="0" indent="0" algn="ctr">
              <a:buNone/>
            </a:pPr>
            <a:r>
              <a:rPr lang="es-MX" sz="1400" dirty="0">
                <a:latin typeface="Arial" panose="020B0604020202020204" pitchFamily="34" charset="0"/>
                <a:cs typeface="Arial" panose="020B0604020202020204" pitchFamily="34" charset="0"/>
              </a:rPr>
              <a:t>(Matemáticas)</a:t>
            </a:r>
          </a:p>
          <a:p>
            <a:pPr marL="0" indent="0" algn="ctr">
              <a:buNone/>
            </a:pPr>
            <a:endParaRPr lang="es-MX" sz="1400" dirty="0">
              <a:latin typeface="Arial" panose="020B0604020202020204" pitchFamily="34" charset="0"/>
              <a:cs typeface="Arial" panose="020B0604020202020204" pitchFamily="34" charset="0"/>
            </a:endParaRPr>
          </a:p>
          <a:p>
            <a:pPr marL="0" indent="0" algn="just">
              <a:lnSpc>
                <a:spcPct val="150000"/>
              </a:lnSpc>
              <a:buNone/>
            </a:pPr>
            <a:r>
              <a:rPr lang="es-MX" sz="1400" dirty="0">
                <a:latin typeface="Arial" panose="020B0604020202020204" pitchFamily="34" charset="0"/>
                <a:cs typeface="Arial" panose="020B0604020202020204" pitchFamily="34" charset="0"/>
              </a:rPr>
              <a:t>	Las dificultades que se observaron fueron el poder coordinar las tres disciplinas para el desarrollo del proyecto, pero se resolvieron llevando al proyecto a un nivel mas especifico y analizando todos los posibles resultados favorables para las disciplinas y, de esto, poder guiar al proyecto hacia el resultado deseado para poderlo aplicar con los grupos en común y que los alumnos puedan comprender de manera más clara como las materias repercuten en la vida diaria.</a:t>
            </a:r>
          </a:p>
          <a:p>
            <a:pPr marL="0" indent="0" algn="ctr">
              <a:buNone/>
            </a:pPr>
            <a:endParaRPr lang="es-MX" sz="1400" b="1" dirty="0">
              <a:latin typeface="Arial" panose="020B0604020202020204" pitchFamily="34" charset="0"/>
              <a:cs typeface="Arial" panose="020B0604020202020204" pitchFamily="34" charset="0"/>
            </a:endParaRPr>
          </a:p>
          <a:p>
            <a:pPr marL="0" indent="0" algn="ctr">
              <a:buNone/>
            </a:pPr>
            <a:endParaRPr lang="es-MX" sz="1400" b="1" dirty="0">
              <a:latin typeface="Arial" panose="020B0604020202020204" pitchFamily="34" charset="0"/>
              <a:cs typeface="Arial" panose="020B0604020202020204" pitchFamily="34" charset="0"/>
            </a:endParaRPr>
          </a:p>
          <a:p>
            <a:pPr marL="0" indent="0" algn="ctr">
              <a:buNone/>
            </a:pPr>
            <a:r>
              <a:rPr lang="es-MX"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217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2" y="1997771"/>
            <a:ext cx="8342241" cy="4525963"/>
          </a:xfrm>
        </p:spPr>
        <p:txBody>
          <a:bodyPr>
            <a:normAutofit/>
          </a:bodyPr>
          <a:lstStyle/>
          <a:p>
            <a:pPr marL="0" indent="0" algn="ctr">
              <a:buNone/>
            </a:pPr>
            <a:endParaRPr lang="es-MX" sz="1400" b="1" dirty="0">
              <a:latin typeface="Arial" panose="020B0604020202020204" pitchFamily="34" charset="0"/>
              <a:cs typeface="Arial" panose="020B0604020202020204" pitchFamily="34" charset="0"/>
            </a:endParaRPr>
          </a:p>
          <a:p>
            <a:pPr marL="0" indent="0" algn="ctr">
              <a:buNone/>
            </a:pP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Profra</a:t>
            </a:r>
            <a:r>
              <a:rPr lang="es-MX" sz="1400" dirty="0">
                <a:latin typeface="Arial" panose="020B0604020202020204" pitchFamily="34" charset="0"/>
                <a:cs typeface="Arial" panose="020B0604020202020204" pitchFamily="34" charset="0"/>
              </a:rPr>
              <a:t>. Ariadna </a:t>
            </a:r>
            <a:r>
              <a:rPr lang="es-MX" sz="1400" dirty="0" err="1">
                <a:latin typeface="Arial" panose="020B0604020202020204" pitchFamily="34" charset="0"/>
                <a:cs typeface="Arial" panose="020B0604020202020204" pitchFamily="34" charset="0"/>
              </a:rPr>
              <a:t>Lizeth</a:t>
            </a:r>
            <a:r>
              <a:rPr lang="es-MX" sz="1400" dirty="0">
                <a:latin typeface="Arial" panose="020B0604020202020204" pitchFamily="34" charset="0"/>
                <a:cs typeface="Arial" panose="020B0604020202020204" pitchFamily="34" charset="0"/>
              </a:rPr>
              <a:t> Barreto Saucedo.</a:t>
            </a:r>
          </a:p>
          <a:p>
            <a:pPr marL="0" indent="0" algn="ctr">
              <a:buNone/>
            </a:pPr>
            <a:r>
              <a:rPr lang="es-MX" sz="1400" dirty="0">
                <a:latin typeface="Arial" panose="020B0604020202020204" pitchFamily="34" charset="0"/>
                <a:cs typeface="Arial" panose="020B0604020202020204" pitchFamily="34" charset="0"/>
              </a:rPr>
              <a:t> (Historia)</a:t>
            </a:r>
          </a:p>
          <a:p>
            <a:pPr marL="0" indent="0" algn="just">
              <a:lnSpc>
                <a:spcPct val="150000"/>
              </a:lnSpc>
              <a:buNone/>
            </a:pPr>
            <a:r>
              <a:rPr lang="es-MX" sz="1400" dirty="0">
                <a:latin typeface="Arial" panose="020B0604020202020204" pitchFamily="34" charset="0"/>
                <a:cs typeface="Arial" panose="020B0604020202020204" pitchFamily="34" charset="0"/>
              </a:rPr>
              <a:t>	El trabajo del proyecto implicó diversas complicaciones, primero, encontrar tiempos de coincidencia, segundo, dificultades disciplinares para enfocar el trabajo. Por otro lado, las diferencias fueron superadas, encontrando modos de trabajar por separado, donde la comunicación fue esencial. La experiencia trajo enseñanzas y aprendizajes, sobre todo, nuevo conocimiento de planes de estudio, contenidos y temáticas de las tres asignaturas.</a:t>
            </a:r>
          </a:p>
          <a:p>
            <a:pPr marL="0" indent="0" algn="ctr">
              <a:buNone/>
            </a:pPr>
            <a:endParaRPr 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38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2" y="1997771"/>
            <a:ext cx="8262728" cy="4525963"/>
          </a:xfrm>
        </p:spPr>
        <p:txBody>
          <a:bodyPr>
            <a:normAutofit/>
          </a:bodyPr>
          <a:lstStyle/>
          <a:p>
            <a:pPr marL="0" indent="0" algn="just">
              <a:buNone/>
            </a:pPr>
            <a:endParaRPr lang="es-MX" sz="1400" b="1" dirty="0">
              <a:latin typeface="Arial" panose="020B0604020202020204" pitchFamily="34" charset="0"/>
              <a:cs typeface="Arial" panose="020B0604020202020204" pitchFamily="34" charset="0"/>
            </a:endParaRPr>
          </a:p>
          <a:p>
            <a:pPr marL="0" indent="0" algn="ctr">
              <a:buNone/>
            </a:pPr>
            <a:r>
              <a:rPr lang="es-MX" sz="1400" dirty="0">
                <a:latin typeface="Arial" panose="020B0604020202020204" pitchFamily="34" charset="0"/>
                <a:cs typeface="Arial" panose="020B0604020202020204" pitchFamily="34" charset="0"/>
              </a:rPr>
              <a:t>Prof. Gabriel Alfonso Ortega Ramírez</a:t>
            </a:r>
          </a:p>
          <a:p>
            <a:pPr marL="0" indent="0" algn="ctr">
              <a:buNone/>
            </a:pPr>
            <a:r>
              <a:rPr lang="es-MX" sz="1400" dirty="0">
                <a:latin typeface="Arial" panose="020B0604020202020204" pitchFamily="34" charset="0"/>
                <a:cs typeface="Arial" panose="020B0604020202020204" pitchFamily="34" charset="0"/>
              </a:rPr>
              <a:t>(Taller de Lectura y redacción e iniciación a la investigación documental)</a:t>
            </a:r>
          </a:p>
          <a:p>
            <a:pPr marL="0" indent="0" algn="just">
              <a:buNone/>
            </a:pPr>
            <a:endParaRPr lang="es-MX" sz="1400" dirty="0">
              <a:latin typeface="Arial" panose="020B0604020202020204" pitchFamily="34" charset="0"/>
              <a:cs typeface="Arial" panose="020B0604020202020204" pitchFamily="34" charset="0"/>
            </a:endParaRPr>
          </a:p>
          <a:p>
            <a:pPr marL="0" indent="0" algn="just">
              <a:lnSpc>
                <a:spcPct val="150000"/>
              </a:lnSpc>
              <a:buNone/>
            </a:pPr>
            <a:r>
              <a:rPr lang="es-MX" sz="1400" dirty="0">
                <a:latin typeface="Arial" panose="020B0604020202020204" pitchFamily="34" charset="0"/>
                <a:cs typeface="Arial" panose="020B0604020202020204" pitchFamily="34" charset="0"/>
              </a:rPr>
              <a:t>	El proyecto se complicó por la falta de coincidencia de un mismo grupo con todos los integrantes de la tríada, así como la premura para resolver determinadas situaciones y la disparidad de habilidades entre los integrantes de la triada. Dedicándole un tiempo para ajustar criterios, fue como salvamos las diferencias –aunque ello nos redujo tiempos-. Esperamos que ya en la misma sincronía, el trabajo pueda </a:t>
            </a:r>
            <a:r>
              <a:rPr lang="es-MX" sz="1400" dirty="0" err="1">
                <a:latin typeface="Arial" panose="020B0604020202020204" pitchFamily="34" charset="0"/>
                <a:cs typeface="Arial" panose="020B0604020202020204" pitchFamily="34" charset="0"/>
              </a:rPr>
              <a:t>fluír</a:t>
            </a:r>
            <a:r>
              <a:rPr lang="es-MX" sz="1400" dirty="0">
                <a:latin typeface="Arial" panose="020B0604020202020204" pitchFamily="34" charset="0"/>
                <a:cs typeface="Arial" panose="020B0604020202020204" pitchFamily="34" charset="0"/>
              </a:rPr>
              <a:t> como debe. De ésta experiencia, he procurado incluir en mis sesiones temas y objetivos de otras materias.</a:t>
            </a:r>
          </a:p>
          <a:p>
            <a:pPr marL="0" indent="0" algn="just">
              <a:buNone/>
            </a:pPr>
            <a:r>
              <a:rPr lang="es-MX"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51964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u="sng"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9.- Organizador gráfico</a:t>
            </a:r>
          </a:p>
          <a:p>
            <a:pPr marL="0" indent="0" algn="ctr">
              <a:buNone/>
            </a:pPr>
            <a:r>
              <a:rPr lang="es-MX" b="1" dirty="0">
                <a:latin typeface="Arial" panose="020B0604020202020204" pitchFamily="34" charset="0"/>
                <a:cs typeface="Arial" panose="020B0604020202020204" pitchFamily="34" charset="0"/>
              </a:rPr>
              <a:t>Preguntas esenciales</a:t>
            </a:r>
          </a:p>
        </p:txBody>
      </p:sp>
    </p:spTree>
    <p:extLst>
      <p:ext uri="{BB962C8B-B14F-4D97-AF65-F5344CB8AC3E}">
        <p14:creationId xmlns:p14="http://schemas.microsoft.com/office/powerpoint/2010/main" val="299883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819E17DC-4359-4425-9D0F-D2EC97A946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122" y="1749287"/>
            <a:ext cx="7686261" cy="47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2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MX" sz="1800" b="1" dirty="0"/>
              <a:t>Interdisciplinariedad</a:t>
            </a:r>
          </a:p>
          <a:p>
            <a:pPr marL="0" indent="0">
              <a:buNone/>
            </a:pPr>
            <a:endParaRPr lang="es-MX"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830" y="1846592"/>
            <a:ext cx="7486650"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1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10.- Organizador gráfico</a:t>
            </a:r>
          </a:p>
          <a:p>
            <a:pPr marL="0" indent="0" algn="ctr">
              <a:buNone/>
            </a:pPr>
            <a:r>
              <a:rPr lang="es-MX" b="1" dirty="0">
                <a:latin typeface="Arial" panose="020B0604020202020204" pitchFamily="34" charset="0"/>
                <a:cs typeface="Arial" panose="020B0604020202020204" pitchFamily="34" charset="0"/>
              </a:rPr>
              <a:t>Proceso de indagación</a:t>
            </a:r>
          </a:p>
        </p:txBody>
      </p:sp>
    </p:spTree>
    <p:extLst>
      <p:ext uri="{BB962C8B-B14F-4D97-AF65-F5344CB8AC3E}">
        <p14:creationId xmlns:p14="http://schemas.microsoft.com/office/powerpoint/2010/main" val="1240567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12" name="Imagen 11">
            <a:extLst>
              <a:ext uri="{FF2B5EF4-FFF2-40B4-BE49-F238E27FC236}">
                <a16:creationId xmlns:a16="http://schemas.microsoft.com/office/drawing/2014/main" id="{01E19007-2BD1-48C1-B2DC-E5E97F1E47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2222" y="1825625"/>
            <a:ext cx="3539555" cy="2348354"/>
          </a:xfrm>
          <a:prstGeom prst="rect">
            <a:avLst/>
          </a:prstGeom>
        </p:spPr>
      </p:pic>
      <p:pic>
        <p:nvPicPr>
          <p:cNvPr id="6" name="Imagen 5">
            <a:extLst>
              <a:ext uri="{FF2B5EF4-FFF2-40B4-BE49-F238E27FC236}">
                <a16:creationId xmlns:a16="http://schemas.microsoft.com/office/drawing/2014/main" id="{CA111EF2-52C1-42A2-9DFA-5973042A6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4364253"/>
            <a:ext cx="3539554" cy="2348352"/>
          </a:xfrm>
          <a:prstGeom prst="rect">
            <a:avLst/>
          </a:prstGeom>
        </p:spPr>
      </p:pic>
      <p:pic>
        <p:nvPicPr>
          <p:cNvPr id="14" name="Imagen 13">
            <a:extLst>
              <a:ext uri="{FF2B5EF4-FFF2-40B4-BE49-F238E27FC236}">
                <a16:creationId xmlns:a16="http://schemas.microsoft.com/office/drawing/2014/main" id="{7C77B720-04F0-4DB9-BCAA-AE10843408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5796" y="4364253"/>
            <a:ext cx="3539554" cy="2348353"/>
          </a:xfrm>
          <a:prstGeom prst="rect">
            <a:avLst/>
          </a:prstGeom>
        </p:spPr>
      </p:pic>
    </p:spTree>
    <p:extLst>
      <p:ext uri="{BB962C8B-B14F-4D97-AF65-F5344CB8AC3E}">
        <p14:creationId xmlns:p14="http://schemas.microsoft.com/office/powerpoint/2010/main" val="1514412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2276198"/>
            <a:ext cx="7886700" cy="4351338"/>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11.-  A.M.E. general</a:t>
            </a:r>
          </a:p>
        </p:txBody>
      </p:sp>
    </p:spTree>
    <p:extLst>
      <p:ext uri="{BB962C8B-B14F-4D97-AF65-F5344CB8AC3E}">
        <p14:creationId xmlns:p14="http://schemas.microsoft.com/office/powerpoint/2010/main" val="2008201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0199" y="1825625"/>
            <a:ext cx="8603602" cy="487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183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6"/>
            <a:ext cx="8229600" cy="4641379"/>
          </a:xfrm>
        </p:spPr>
        <p:txBody>
          <a:bodyPr>
            <a:normAutofit/>
          </a:bodyPr>
          <a:lstStyle/>
          <a:p>
            <a:pPr marL="0" indent="0">
              <a:buNone/>
            </a:pPr>
            <a:endParaRPr lang="es-MX" sz="2000" dirty="0"/>
          </a:p>
          <a:p>
            <a:pPr marL="0" indent="0" algn="ctr">
              <a:buNone/>
            </a:pPr>
            <a:endParaRPr lang="es-MX" b="1" dirty="0"/>
          </a:p>
        </p:txBody>
      </p:sp>
      <p:pic>
        <p:nvPicPr>
          <p:cNvPr id="717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9926" y="1895060"/>
            <a:ext cx="7510651"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9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2236437"/>
            <a:ext cx="7886700" cy="4351338"/>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12.- E.I.P. Resumen</a:t>
            </a:r>
          </a:p>
        </p:txBody>
      </p:sp>
    </p:spTree>
    <p:extLst>
      <p:ext uri="{BB962C8B-B14F-4D97-AF65-F5344CB8AC3E}">
        <p14:creationId xmlns:p14="http://schemas.microsoft.com/office/powerpoint/2010/main" val="2487967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287" y="1709530"/>
            <a:ext cx="8706678" cy="49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552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2687009"/>
            <a:ext cx="7886700" cy="4351338"/>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13. Evaluación, formatos y prerrequisitos</a:t>
            </a:r>
          </a:p>
        </p:txBody>
      </p:sp>
    </p:spTree>
    <p:extLst>
      <p:ext uri="{BB962C8B-B14F-4D97-AF65-F5344CB8AC3E}">
        <p14:creationId xmlns:p14="http://schemas.microsoft.com/office/powerpoint/2010/main" val="401620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1E9DA73-DEBC-4B0C-B1DA-72C3A72DB7D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0598" y="2626335"/>
            <a:ext cx="8515350" cy="3067970"/>
          </a:xfrm>
          <a:prstGeom prst="rect">
            <a:avLst/>
          </a:prstGeom>
        </p:spPr>
      </p:pic>
    </p:spTree>
    <p:extLst>
      <p:ext uri="{BB962C8B-B14F-4D97-AF65-F5344CB8AC3E}">
        <p14:creationId xmlns:p14="http://schemas.microsoft.com/office/powerpoint/2010/main" val="344475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7017813-F094-412B-ADA3-295BA36565D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7346" y="2753435"/>
            <a:ext cx="8541854" cy="2946290"/>
          </a:xfrm>
          <a:prstGeom prst="rect">
            <a:avLst/>
          </a:prstGeom>
        </p:spPr>
      </p:pic>
    </p:spTree>
    <p:extLst>
      <p:ext uri="{BB962C8B-B14F-4D97-AF65-F5344CB8AC3E}">
        <p14:creationId xmlns:p14="http://schemas.microsoft.com/office/powerpoint/2010/main" val="375370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MX" sz="2000" b="1" dirty="0">
                <a:latin typeface="Arial" panose="020B0604020202020204" pitchFamily="34" charset="0"/>
                <a:cs typeface="Arial" panose="020B0604020202020204" pitchFamily="34" charset="0"/>
              </a:rPr>
              <a:t>Aprendizaje cooperativo</a:t>
            </a:r>
          </a:p>
          <a:p>
            <a:pPr marL="0" indent="0">
              <a:buNone/>
            </a:pPr>
            <a:endParaRPr lang="es-MX" sz="1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52" y="2005614"/>
            <a:ext cx="91440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49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024984C-0A20-4A85-BFDF-1CBDC19DE3C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5353" y="2703445"/>
            <a:ext cx="8477343" cy="2782956"/>
          </a:xfrm>
          <a:prstGeom prst="rect">
            <a:avLst/>
          </a:prstGeom>
        </p:spPr>
      </p:pic>
    </p:spTree>
    <p:extLst>
      <p:ext uri="{BB962C8B-B14F-4D97-AF65-F5344CB8AC3E}">
        <p14:creationId xmlns:p14="http://schemas.microsoft.com/office/powerpoint/2010/main" val="3659225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10B4C013-28DD-4B67-829F-A74F948AF28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7102" y="2716630"/>
            <a:ext cx="8488846" cy="3099416"/>
          </a:xfrm>
          <a:prstGeom prst="rect">
            <a:avLst/>
          </a:prstGeom>
        </p:spPr>
      </p:pic>
    </p:spTree>
    <p:extLst>
      <p:ext uri="{BB962C8B-B14F-4D97-AF65-F5344CB8AC3E}">
        <p14:creationId xmlns:p14="http://schemas.microsoft.com/office/powerpoint/2010/main" val="2505905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601EBC9-75B8-454F-905C-D1738DDF7F1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3812" y="2690577"/>
            <a:ext cx="8565388" cy="3153631"/>
          </a:xfrm>
          <a:prstGeom prst="rect">
            <a:avLst/>
          </a:prstGeom>
        </p:spPr>
      </p:pic>
    </p:spTree>
    <p:extLst>
      <p:ext uri="{BB962C8B-B14F-4D97-AF65-F5344CB8AC3E}">
        <p14:creationId xmlns:p14="http://schemas.microsoft.com/office/powerpoint/2010/main" val="2720460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0DC14DB-9C61-4223-AE1F-293B0E5EDB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8829" y="2703443"/>
            <a:ext cx="8566875" cy="3167270"/>
          </a:xfrm>
          <a:prstGeom prst="rect">
            <a:avLst/>
          </a:prstGeom>
        </p:spPr>
      </p:pic>
    </p:spTree>
    <p:extLst>
      <p:ext uri="{BB962C8B-B14F-4D97-AF65-F5344CB8AC3E}">
        <p14:creationId xmlns:p14="http://schemas.microsoft.com/office/powerpoint/2010/main" val="59113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AD93DB9-CAAA-440E-A2DA-26BE0A31C6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404" y="2054086"/>
            <a:ext cx="8536518" cy="3273289"/>
          </a:xfrm>
          <a:prstGeom prst="rect">
            <a:avLst/>
          </a:prstGeom>
        </p:spPr>
      </p:pic>
    </p:spTree>
    <p:extLst>
      <p:ext uri="{BB962C8B-B14F-4D97-AF65-F5344CB8AC3E}">
        <p14:creationId xmlns:p14="http://schemas.microsoft.com/office/powerpoint/2010/main" val="884185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7C8ECAF-5004-4E79-9FFA-BB077EAB3D5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7339" y="2358886"/>
            <a:ext cx="8569321" cy="3114262"/>
          </a:xfrm>
          <a:prstGeom prst="rect">
            <a:avLst/>
          </a:prstGeom>
        </p:spPr>
      </p:pic>
    </p:spTree>
    <p:extLst>
      <p:ext uri="{BB962C8B-B14F-4D97-AF65-F5344CB8AC3E}">
        <p14:creationId xmlns:p14="http://schemas.microsoft.com/office/powerpoint/2010/main" val="2945691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1229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072" y="2054086"/>
            <a:ext cx="8541855" cy="3829879"/>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408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p:txBody>
      </p:sp>
      <p:pic>
        <p:nvPicPr>
          <p:cNvPr id="7" name="Imagen 6">
            <a:extLst>
              <a:ext uri="{FF2B5EF4-FFF2-40B4-BE49-F238E27FC236}">
                <a16:creationId xmlns:a16="http://schemas.microsoft.com/office/drawing/2014/main" id="{AEC163D6-7B07-48E8-92B3-95853F8D9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764" y="2675652"/>
            <a:ext cx="8564688" cy="2911426"/>
          </a:xfrm>
          <a:prstGeom prst="rect">
            <a:avLst/>
          </a:prstGeom>
        </p:spPr>
      </p:pic>
    </p:spTree>
    <p:extLst>
      <p:ext uri="{BB962C8B-B14F-4D97-AF65-F5344CB8AC3E}">
        <p14:creationId xmlns:p14="http://schemas.microsoft.com/office/powerpoint/2010/main" val="65653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p:txBody>
      </p:sp>
      <p:graphicFrame>
        <p:nvGraphicFramePr>
          <p:cNvPr id="8" name="Objeto 7">
            <a:extLst>
              <a:ext uri="{FF2B5EF4-FFF2-40B4-BE49-F238E27FC236}">
                <a16:creationId xmlns:a16="http://schemas.microsoft.com/office/drawing/2014/main" id="{4E39F010-E4D6-4C0A-AE56-3838F5C0B654}"/>
              </a:ext>
            </a:extLst>
          </p:cNvPr>
          <p:cNvGraphicFramePr>
            <a:graphicFrameLocks noChangeAspect="1"/>
          </p:cNvGraphicFramePr>
          <p:nvPr>
            <p:extLst>
              <p:ext uri="{D42A27DB-BD31-4B8C-83A1-F6EECF244321}">
                <p14:modId xmlns:p14="http://schemas.microsoft.com/office/powerpoint/2010/main" val="1999764051"/>
              </p:ext>
            </p:extLst>
          </p:nvPr>
        </p:nvGraphicFramePr>
        <p:xfrm>
          <a:off x="308665" y="2728639"/>
          <a:ext cx="8570292" cy="2909887"/>
        </p:xfrm>
        <a:graphic>
          <a:graphicData uri="http://schemas.openxmlformats.org/presentationml/2006/ole">
            <mc:AlternateContent xmlns:mc="http://schemas.openxmlformats.org/markup-compatibility/2006">
              <mc:Choice xmlns:v="urn:schemas-microsoft-com:vml" Requires="v">
                <p:oleObj spid="_x0000_s1052" name="Document" r:id="rId4" imgW="8712954" imgH="2909612" progId="Word.Document.12">
                  <p:embed/>
                </p:oleObj>
              </mc:Choice>
              <mc:Fallback>
                <p:oleObj name="Document" r:id="rId4" imgW="8712954" imgH="2909612" progId="Word.Document.12">
                  <p:embed/>
                  <p:pic>
                    <p:nvPicPr>
                      <p:cNvPr id="8" name="Objeto 7">
                        <a:extLst>
                          <a:ext uri="{FF2B5EF4-FFF2-40B4-BE49-F238E27FC236}">
                            <a16:creationId xmlns:a16="http://schemas.microsoft.com/office/drawing/2014/main" id="{4E39F010-E4D6-4C0A-AE56-3838F5C0B654}"/>
                          </a:ext>
                        </a:extLst>
                      </p:cNvPr>
                      <p:cNvPicPr/>
                      <p:nvPr/>
                    </p:nvPicPr>
                    <p:blipFill>
                      <a:blip r:embed="rId5"/>
                      <a:stretch>
                        <a:fillRect/>
                      </a:stretch>
                    </p:blipFill>
                    <p:spPr>
                      <a:xfrm>
                        <a:off x="308665" y="2728639"/>
                        <a:ext cx="8570292" cy="2909887"/>
                      </a:xfrm>
                      <a:prstGeom prst="rect">
                        <a:avLst/>
                      </a:prstGeom>
                    </p:spPr>
                  </p:pic>
                </p:oleObj>
              </mc:Fallback>
            </mc:AlternateContent>
          </a:graphicData>
        </a:graphic>
      </p:graphicFrame>
    </p:spTree>
    <p:extLst>
      <p:ext uri="{BB962C8B-B14F-4D97-AF65-F5344CB8AC3E}">
        <p14:creationId xmlns:p14="http://schemas.microsoft.com/office/powerpoint/2010/main" val="1872027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D58D39D9-CB05-4303-9A8A-B8D42F816B11}"/>
              </a:ext>
            </a:extLst>
          </p:cNvPr>
          <p:cNvPicPr>
            <a:picLocks noChangeAspect="1"/>
          </p:cNvPicPr>
          <p:nvPr/>
        </p:nvPicPr>
        <p:blipFill rotWithShape="1">
          <a:blip r:embed="rId2"/>
          <a:srcRect t="7596" b="9369"/>
          <a:stretch/>
        </p:blipFill>
        <p:spPr>
          <a:xfrm>
            <a:off x="129244" y="2782956"/>
            <a:ext cx="8603938" cy="3394007"/>
          </a:xfrm>
          <a:prstGeom prst="rect">
            <a:avLst/>
          </a:prstGeom>
        </p:spPr>
      </p:pic>
    </p:spTree>
    <p:extLst>
      <p:ext uri="{BB962C8B-B14F-4D97-AF65-F5344CB8AC3E}">
        <p14:creationId xmlns:p14="http://schemas.microsoft.com/office/powerpoint/2010/main" val="197830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8052" y="2021628"/>
            <a:ext cx="8415131" cy="3880773"/>
          </a:xfrm>
        </p:spPr>
        <p:txBody>
          <a:bodyPr/>
          <a:lstStyle/>
          <a:p>
            <a:pPr marL="0" indent="0" algn="ctr">
              <a:lnSpc>
                <a:spcPct val="150000"/>
              </a:lnSpc>
              <a:buNone/>
            </a:pPr>
            <a:endParaRPr lang="es-MX" b="1" dirty="0"/>
          </a:p>
          <a:p>
            <a:pPr marL="0" indent="0" algn="ctr">
              <a:lnSpc>
                <a:spcPct val="150000"/>
              </a:lnSpc>
              <a:buNone/>
            </a:pPr>
            <a:endParaRPr lang="es-MX" b="1" dirty="0"/>
          </a:p>
          <a:p>
            <a:pPr marL="0" indent="0" algn="ctr">
              <a:lnSpc>
                <a:spcPct val="150000"/>
              </a:lnSpc>
              <a:buNone/>
            </a:pPr>
            <a:r>
              <a:rPr lang="es-MX" b="1" dirty="0">
                <a:latin typeface="Arial" panose="020B0604020202020204" pitchFamily="34" charset="0"/>
                <a:cs typeface="Arial" panose="020B0604020202020204" pitchFamily="34" charset="0"/>
              </a:rPr>
              <a:t>2.- Evidencias fotográficas de la primera sesión del proyecto CONEXIONES</a:t>
            </a:r>
          </a:p>
        </p:txBody>
      </p:sp>
    </p:spTree>
    <p:extLst>
      <p:ext uri="{BB962C8B-B14F-4D97-AF65-F5344CB8AC3E}">
        <p14:creationId xmlns:p14="http://schemas.microsoft.com/office/powerpoint/2010/main" val="895909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0B325F9F-072D-47A5-BF73-BA338D4B4F01}"/>
              </a:ext>
            </a:extLst>
          </p:cNvPr>
          <p:cNvPicPr>
            <a:picLocks noChangeAspect="1"/>
          </p:cNvPicPr>
          <p:nvPr/>
        </p:nvPicPr>
        <p:blipFill>
          <a:blip r:embed="rId2"/>
          <a:stretch>
            <a:fillRect/>
          </a:stretch>
        </p:blipFill>
        <p:spPr>
          <a:xfrm>
            <a:off x="283058" y="2145264"/>
            <a:ext cx="8577883" cy="3712059"/>
          </a:xfrm>
          <a:prstGeom prst="rect">
            <a:avLst/>
          </a:prstGeom>
        </p:spPr>
      </p:pic>
    </p:spTree>
    <p:extLst>
      <p:ext uri="{BB962C8B-B14F-4D97-AF65-F5344CB8AC3E}">
        <p14:creationId xmlns:p14="http://schemas.microsoft.com/office/powerpoint/2010/main" val="2573510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E231F9E6-C5F4-4814-89EF-382A48290189}"/>
              </a:ext>
            </a:extLst>
          </p:cNvPr>
          <p:cNvPicPr>
            <a:picLocks noChangeAspect="1"/>
          </p:cNvPicPr>
          <p:nvPr/>
        </p:nvPicPr>
        <p:blipFill>
          <a:blip r:embed="rId2"/>
          <a:stretch>
            <a:fillRect/>
          </a:stretch>
        </p:blipFill>
        <p:spPr>
          <a:xfrm>
            <a:off x="260160" y="2425149"/>
            <a:ext cx="8592292" cy="3323538"/>
          </a:xfrm>
          <a:prstGeom prst="rect">
            <a:avLst/>
          </a:prstGeom>
        </p:spPr>
      </p:pic>
    </p:spTree>
    <p:extLst>
      <p:ext uri="{BB962C8B-B14F-4D97-AF65-F5344CB8AC3E}">
        <p14:creationId xmlns:p14="http://schemas.microsoft.com/office/powerpoint/2010/main" val="3385476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EEEADD2A-44AB-4F38-B4F5-B46039F1AABD}"/>
              </a:ext>
            </a:extLst>
          </p:cNvPr>
          <p:cNvPicPr>
            <a:picLocks noChangeAspect="1"/>
          </p:cNvPicPr>
          <p:nvPr/>
        </p:nvPicPr>
        <p:blipFill rotWithShape="1">
          <a:blip r:embed="rId2"/>
          <a:srcRect r="3789"/>
          <a:stretch/>
        </p:blipFill>
        <p:spPr>
          <a:xfrm>
            <a:off x="311216" y="2386841"/>
            <a:ext cx="8521568" cy="3790122"/>
          </a:xfrm>
          <a:prstGeom prst="rect">
            <a:avLst/>
          </a:prstGeom>
        </p:spPr>
      </p:pic>
    </p:spTree>
    <p:extLst>
      <p:ext uri="{BB962C8B-B14F-4D97-AF65-F5344CB8AC3E}">
        <p14:creationId xmlns:p14="http://schemas.microsoft.com/office/powerpoint/2010/main" val="3075012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906C1A1E-C261-4A3B-895E-72552904BED8}"/>
              </a:ext>
            </a:extLst>
          </p:cNvPr>
          <p:cNvPicPr>
            <a:picLocks noChangeAspect="1"/>
          </p:cNvPicPr>
          <p:nvPr/>
        </p:nvPicPr>
        <p:blipFill>
          <a:blip r:embed="rId2"/>
          <a:stretch>
            <a:fillRect/>
          </a:stretch>
        </p:blipFill>
        <p:spPr>
          <a:xfrm>
            <a:off x="430076" y="2348706"/>
            <a:ext cx="8515142" cy="3305175"/>
          </a:xfrm>
          <a:prstGeom prst="rect">
            <a:avLst/>
          </a:prstGeom>
        </p:spPr>
      </p:pic>
    </p:spTree>
    <p:extLst>
      <p:ext uri="{BB962C8B-B14F-4D97-AF65-F5344CB8AC3E}">
        <p14:creationId xmlns:p14="http://schemas.microsoft.com/office/powerpoint/2010/main" val="1777315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2" name="Imagen 1">
            <a:extLst>
              <a:ext uri="{FF2B5EF4-FFF2-40B4-BE49-F238E27FC236}">
                <a16:creationId xmlns:a16="http://schemas.microsoft.com/office/drawing/2014/main" id="{0AEBABC9-CA93-44D6-8E05-917F77FFCF6C}"/>
              </a:ext>
            </a:extLst>
          </p:cNvPr>
          <p:cNvPicPr>
            <a:picLocks noChangeAspect="1"/>
          </p:cNvPicPr>
          <p:nvPr/>
        </p:nvPicPr>
        <p:blipFill>
          <a:blip r:embed="rId2"/>
          <a:stretch>
            <a:fillRect/>
          </a:stretch>
        </p:blipFill>
        <p:spPr>
          <a:xfrm>
            <a:off x="222114" y="2015331"/>
            <a:ext cx="8670095" cy="3971925"/>
          </a:xfrm>
          <a:prstGeom prst="rect">
            <a:avLst/>
          </a:prstGeom>
        </p:spPr>
      </p:pic>
    </p:spTree>
    <p:extLst>
      <p:ext uri="{BB962C8B-B14F-4D97-AF65-F5344CB8AC3E}">
        <p14:creationId xmlns:p14="http://schemas.microsoft.com/office/powerpoint/2010/main" val="1570149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5" name="Imagen 4">
            <a:extLst>
              <a:ext uri="{FF2B5EF4-FFF2-40B4-BE49-F238E27FC236}">
                <a16:creationId xmlns:a16="http://schemas.microsoft.com/office/drawing/2014/main" id="{B2A9252B-E8F3-4D08-A05B-3D11B78065FE}"/>
              </a:ext>
            </a:extLst>
          </p:cNvPr>
          <p:cNvPicPr>
            <a:picLocks noChangeAspect="1"/>
          </p:cNvPicPr>
          <p:nvPr/>
        </p:nvPicPr>
        <p:blipFill>
          <a:blip r:embed="rId2"/>
          <a:stretch>
            <a:fillRect/>
          </a:stretch>
        </p:blipFill>
        <p:spPr>
          <a:xfrm>
            <a:off x="278091" y="2723461"/>
            <a:ext cx="8574361" cy="3240017"/>
          </a:xfrm>
          <a:prstGeom prst="rect">
            <a:avLst/>
          </a:prstGeom>
        </p:spPr>
      </p:pic>
    </p:spTree>
    <p:extLst>
      <p:ext uri="{BB962C8B-B14F-4D97-AF65-F5344CB8AC3E}">
        <p14:creationId xmlns:p14="http://schemas.microsoft.com/office/powerpoint/2010/main" val="3339867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2713519"/>
            <a:ext cx="7886700" cy="4351338"/>
          </a:xfrm>
        </p:spPr>
        <p:txBody>
          <a:bodyPr/>
          <a:lstStyle/>
          <a:p>
            <a:pPr marL="0" indent="0" algn="ctr">
              <a:buNone/>
            </a:pPr>
            <a:endParaRPr lang="es-MX" b="1" dirty="0">
              <a:latin typeface="Arial" panose="020B0604020202020204" pitchFamily="34" charset="0"/>
              <a:cs typeface="Arial" panose="020B0604020202020204" pitchFamily="34" charset="0"/>
            </a:endParaRP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14.. Lista. Pasos para Infografía</a:t>
            </a:r>
          </a:p>
        </p:txBody>
      </p:sp>
    </p:spTree>
    <p:extLst>
      <p:ext uri="{BB962C8B-B14F-4D97-AF65-F5344CB8AC3E}">
        <p14:creationId xmlns:p14="http://schemas.microsoft.com/office/powerpoint/2010/main" val="4080543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B850386-0A0A-43C4-B6F5-A473984D9C7C}"/>
              </a:ext>
            </a:extLst>
          </p:cNvPr>
          <p:cNvSpPr>
            <a:spLocks noGrp="1"/>
          </p:cNvSpPr>
          <p:nvPr>
            <p:ph idx="1"/>
          </p:nvPr>
        </p:nvSpPr>
        <p:spPr>
          <a:xfrm>
            <a:off x="628650" y="2398641"/>
            <a:ext cx="7886700" cy="4542971"/>
          </a:xfrm>
        </p:spPr>
        <p:txBody>
          <a:bodyPr>
            <a:normAutofit/>
          </a:bodyPr>
          <a:lstStyle/>
          <a:p>
            <a:r>
              <a:rPr lang="es-MX" sz="1400" dirty="0">
                <a:latin typeface="Arial" panose="020B0604020202020204" pitchFamily="34" charset="0"/>
                <a:cs typeface="Arial" panose="020B0604020202020204" pitchFamily="34" charset="0"/>
              </a:rPr>
              <a:t>1.- Elegir un tema para captar la atención del receptor</a:t>
            </a:r>
          </a:p>
          <a:p>
            <a:r>
              <a:rPr lang="es-MX" sz="1400" dirty="0">
                <a:latin typeface="Arial" panose="020B0604020202020204" pitchFamily="34" charset="0"/>
                <a:cs typeface="Arial" panose="020B0604020202020204" pitchFamily="34" charset="0"/>
              </a:rPr>
              <a:t>2.- Investigar y recolectar toda la información</a:t>
            </a:r>
          </a:p>
          <a:p>
            <a:r>
              <a:rPr lang="es-MX" sz="1400" dirty="0">
                <a:latin typeface="Arial" panose="020B0604020202020204" pitchFamily="34" charset="0"/>
                <a:cs typeface="Arial" panose="020B0604020202020204" pitchFamily="34" charset="0"/>
              </a:rPr>
              <a:t>3.- Sintetizar la información relevante y útil del tema a tratar </a:t>
            </a:r>
          </a:p>
          <a:p>
            <a:r>
              <a:rPr lang="es-MX" sz="1400" dirty="0">
                <a:latin typeface="Arial" panose="020B0604020202020204" pitchFamily="34" charset="0"/>
                <a:cs typeface="Arial" panose="020B0604020202020204" pitchFamily="34" charset="0"/>
              </a:rPr>
              <a:t>4.- Jerarquizar la información por su importancia</a:t>
            </a:r>
          </a:p>
          <a:p>
            <a:r>
              <a:rPr lang="es-MX" sz="1400" dirty="0">
                <a:latin typeface="Arial" panose="020B0604020202020204" pitchFamily="34" charset="0"/>
                <a:cs typeface="Arial" panose="020B0604020202020204" pitchFamily="34" charset="0"/>
              </a:rPr>
              <a:t>5.- Conceptualizar los elementos para que tengan relación unos con otros y facilitar su interpretación</a:t>
            </a:r>
          </a:p>
          <a:p>
            <a:r>
              <a:rPr lang="es-MX" sz="1400" dirty="0">
                <a:latin typeface="Arial" panose="020B0604020202020204" pitchFamily="34" charset="0"/>
                <a:cs typeface="Arial" panose="020B0604020202020204" pitchFamily="34" charset="0"/>
              </a:rPr>
              <a:t>6.- Planificar un buen diseño de diagrama </a:t>
            </a:r>
          </a:p>
          <a:p>
            <a:r>
              <a:rPr lang="es-MX" sz="1400" dirty="0">
                <a:latin typeface="Arial" panose="020B0604020202020204" pitchFamily="34" charset="0"/>
                <a:cs typeface="Arial" panose="020B0604020202020204" pitchFamily="34" charset="0"/>
              </a:rPr>
              <a:t>7.- Seleccionar una buena paleta de colores relacionada con la temática </a:t>
            </a:r>
          </a:p>
          <a:p>
            <a:r>
              <a:rPr lang="es-MX" sz="1400" dirty="0">
                <a:latin typeface="Arial" panose="020B0604020202020204" pitchFamily="34" charset="0"/>
                <a:cs typeface="Arial" panose="020B0604020202020204" pitchFamily="34" charset="0"/>
              </a:rPr>
              <a:t>8.- Elegir tipografías adecuadas</a:t>
            </a:r>
          </a:p>
          <a:p>
            <a:r>
              <a:rPr lang="es-MX" sz="1400" dirty="0">
                <a:latin typeface="Arial" panose="020B0604020202020204" pitchFamily="34" charset="0"/>
                <a:cs typeface="Arial" panose="020B0604020202020204" pitchFamily="34" charset="0"/>
              </a:rPr>
              <a:t>9.- Diseñar usando un buen programa y teniendo en cuenta la legibilidad para su lectura</a:t>
            </a:r>
          </a:p>
          <a:p>
            <a:r>
              <a:rPr lang="es-MX" sz="1400" dirty="0">
                <a:latin typeface="Arial" panose="020B0604020202020204" pitchFamily="34" charset="0"/>
                <a:cs typeface="Arial" panose="020B0604020202020204" pitchFamily="34" charset="0"/>
              </a:rPr>
              <a:t>10.- Mencionar las fuentes utilizadas de la información contenida</a:t>
            </a:r>
          </a:p>
        </p:txBody>
      </p:sp>
    </p:spTree>
    <p:extLst>
      <p:ext uri="{BB962C8B-B14F-4D97-AF65-F5344CB8AC3E}">
        <p14:creationId xmlns:p14="http://schemas.microsoft.com/office/powerpoint/2010/main" val="58147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CBEC010-CEA3-41B8-80CE-26BD39A9A9C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80520" y="1825625"/>
            <a:ext cx="2779695" cy="4920060"/>
          </a:xfrm>
        </p:spPr>
      </p:pic>
    </p:spTree>
    <p:extLst>
      <p:ext uri="{BB962C8B-B14F-4D97-AF65-F5344CB8AC3E}">
        <p14:creationId xmlns:p14="http://schemas.microsoft.com/office/powerpoint/2010/main" val="33937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01148" y="1520822"/>
            <a:ext cx="8362122" cy="4351338"/>
          </a:xfrm>
        </p:spPr>
        <p:txBody>
          <a:bodyPr>
            <a:normAutofit/>
          </a:bodyPr>
          <a:lstStyle/>
          <a:p>
            <a:pPr marL="0" indent="0">
              <a:buNone/>
            </a:pPr>
            <a:endParaRPr lang="es-MX" sz="2000" dirty="0"/>
          </a:p>
          <a:p>
            <a:pPr marL="0" indent="0">
              <a:buNone/>
            </a:pPr>
            <a:r>
              <a:rPr lang="es-MX" sz="2000" b="1" dirty="0">
                <a:latin typeface="Arial" panose="020B0604020202020204" pitchFamily="34" charset="0"/>
                <a:cs typeface="Arial" panose="020B0604020202020204" pitchFamily="34" charset="0"/>
              </a:rPr>
              <a:t>Sesión plenaria</a:t>
            </a:r>
          </a:p>
          <a:p>
            <a:pPr marL="0" indent="0">
              <a:buNone/>
            </a:pPr>
            <a:endParaRPr lang="es-MX" sz="18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9355" y="1801076"/>
            <a:ext cx="49053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4558" y="1520825"/>
            <a:ext cx="8025020" cy="4351338"/>
          </a:xfrm>
        </p:spPr>
        <p:txBody>
          <a:bodyPr>
            <a:normAutofit/>
          </a:bodyPr>
          <a:lstStyle/>
          <a:p>
            <a:pPr marL="0" indent="0">
              <a:buNone/>
            </a:pPr>
            <a:endParaRPr lang="es-MX" sz="2000" dirty="0">
              <a:latin typeface="Arial" panose="020B0604020202020204" pitchFamily="34" charset="0"/>
              <a:cs typeface="Arial" panose="020B0604020202020204" pitchFamily="34" charset="0"/>
            </a:endParaRPr>
          </a:p>
          <a:p>
            <a:pPr marL="0" indent="0">
              <a:buNone/>
            </a:pPr>
            <a:r>
              <a:rPr lang="es-MX" sz="2000" b="1" dirty="0">
                <a:latin typeface="Arial" panose="020B0604020202020204" pitchFamily="34" charset="0"/>
                <a:cs typeface="Arial" panose="020B0604020202020204" pitchFamily="34" charset="0"/>
              </a:rPr>
              <a:t>        Sesión de triada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7069" y="1801079"/>
            <a:ext cx="49053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7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000"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a:p>
            <a:pPr marL="0" indent="0" algn="ctr">
              <a:buNone/>
            </a:pPr>
            <a:endParaRPr lang="es-MX" b="1" dirty="0"/>
          </a:p>
        </p:txBody>
      </p:sp>
      <p:pic>
        <p:nvPicPr>
          <p:cNvPr id="13" name="Marcador de contenido 4">
            <a:extLst>
              <a:ext uri="{FF2B5EF4-FFF2-40B4-BE49-F238E27FC236}">
                <a16:creationId xmlns:a16="http://schemas.microsoft.com/office/drawing/2014/main" id="{2C54FF58-F268-49E4-BA5E-9263936225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821" y="2014522"/>
            <a:ext cx="4331508" cy="2782765"/>
          </a:xfrm>
          <a:prstGeom prst="rect">
            <a:avLst/>
          </a:prstGeom>
        </p:spPr>
      </p:pic>
      <p:pic>
        <p:nvPicPr>
          <p:cNvPr id="12" name="Imagen 11">
            <a:extLst>
              <a:ext uri="{FF2B5EF4-FFF2-40B4-BE49-F238E27FC236}">
                <a16:creationId xmlns:a16="http://schemas.microsoft.com/office/drawing/2014/main" id="{C3297A62-8FCC-4DED-8B5A-85B8BECA7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329" y="3803567"/>
            <a:ext cx="4288179" cy="2782764"/>
          </a:xfrm>
          <a:prstGeom prst="rect">
            <a:avLst/>
          </a:prstGeom>
        </p:spPr>
      </p:pic>
    </p:spTree>
    <p:extLst>
      <p:ext uri="{BB962C8B-B14F-4D97-AF65-F5344CB8AC3E}">
        <p14:creationId xmlns:p14="http://schemas.microsoft.com/office/powerpoint/2010/main" val="275090375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6240CEB-CB05-47A4-9568-57DE965B9563}" vid="{337CC9F8-1F6F-4835-A4F7-8495F77242B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136</TotalTime>
  <Words>474</Words>
  <Application>Microsoft Office PowerPoint</Application>
  <PresentationFormat>Presentación en pantalla (4:3)</PresentationFormat>
  <Paragraphs>182</Paragraphs>
  <Slides>68</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3" baseType="lpstr">
      <vt:lpstr>Arial</vt:lpstr>
      <vt:lpstr>Calibri</vt:lpstr>
      <vt:lpstr>Calibri Light</vt:lpstr>
      <vt:lpstr>Tema1</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Tania Luna Dionisio</dc:creator>
  <cp:lastModifiedBy>Tania Luna Dionisio</cp:lastModifiedBy>
  <cp:revision>19</cp:revision>
  <dcterms:created xsi:type="dcterms:W3CDTF">2019-09-29T14:40:27Z</dcterms:created>
  <dcterms:modified xsi:type="dcterms:W3CDTF">2019-09-30T13:35:19Z</dcterms:modified>
</cp:coreProperties>
</file>