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3"/>
  </p:notesMasterIdLst>
  <p:sldIdLst>
    <p:sldId id="256" r:id="rId2"/>
    <p:sldId id="284" r:id="rId3"/>
    <p:sldId id="285" r:id="rId4"/>
    <p:sldId id="286" r:id="rId5"/>
    <p:sldId id="287" r:id="rId6"/>
    <p:sldId id="288" r:id="rId7"/>
    <p:sldId id="266" r:id="rId8"/>
    <p:sldId id="267" r:id="rId9"/>
    <p:sldId id="269" r:id="rId10"/>
    <p:sldId id="289" r:id="rId11"/>
    <p:sldId id="290" r:id="rId12"/>
    <p:sldId id="259" r:id="rId13"/>
    <p:sldId id="291" r:id="rId14"/>
    <p:sldId id="292" r:id="rId15"/>
    <p:sldId id="293" r:id="rId16"/>
    <p:sldId id="294" r:id="rId17"/>
    <p:sldId id="295" r:id="rId18"/>
    <p:sldId id="296" r:id="rId19"/>
    <p:sldId id="297" r:id="rId20"/>
    <p:sldId id="278" r:id="rId21"/>
    <p:sldId id="279" r:id="rId22"/>
    <p:sldId id="280" r:id="rId23"/>
    <p:sldId id="281" r:id="rId24"/>
    <p:sldId id="299" r:id="rId25"/>
    <p:sldId id="258" r:id="rId26"/>
    <p:sldId id="260" r:id="rId27"/>
    <p:sldId id="261" r:id="rId28"/>
    <p:sldId id="262" r:id="rId29"/>
    <p:sldId id="263" r:id="rId30"/>
    <p:sldId id="273" r:id="rId31"/>
    <p:sldId id="274" r:id="rId32"/>
    <p:sldId id="275" r:id="rId33"/>
    <p:sldId id="300" r:id="rId34"/>
    <p:sldId id="301" r:id="rId35"/>
    <p:sldId id="302" r:id="rId36"/>
    <p:sldId id="303" r:id="rId37"/>
    <p:sldId id="304" r:id="rId38"/>
    <p:sldId id="305" r:id="rId39"/>
    <p:sldId id="306" r:id="rId40"/>
    <p:sldId id="307" r:id="rId41"/>
    <p:sldId id="308" r:id="rId4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1458" y="-6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5D6E9-502C-483B-B360-87DA0C39DF37}" type="datetimeFigureOut">
              <a:rPr lang="es-MX" smtClean="0"/>
              <a:t>07/06/2018</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15715-0C37-4166-AC1F-03C9250776F3}" type="slidenum">
              <a:rPr lang="es-MX" smtClean="0"/>
              <a:t>‹Nº›</a:t>
            </a:fld>
            <a:endParaRPr lang="es-MX"/>
          </a:p>
        </p:txBody>
      </p:sp>
    </p:spTree>
    <p:extLst>
      <p:ext uri="{BB962C8B-B14F-4D97-AF65-F5344CB8AC3E}">
        <p14:creationId xmlns:p14="http://schemas.microsoft.com/office/powerpoint/2010/main" val="283289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9F315715-0C37-4166-AC1F-03C9250776F3}" type="slidenum">
              <a:rPr lang="es-MX" smtClean="0"/>
              <a:t>3</a:t>
            </a:fld>
            <a:endParaRPr lang="es-MX"/>
          </a:p>
        </p:txBody>
      </p:sp>
    </p:spTree>
    <p:extLst>
      <p:ext uri="{BB962C8B-B14F-4D97-AF65-F5344CB8AC3E}">
        <p14:creationId xmlns:p14="http://schemas.microsoft.com/office/powerpoint/2010/main" val="307699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0FDC46EB-3244-4ABE-A32A-A427A3A5D328}" type="datetime1">
              <a:rPr lang="es-MX" smtClean="0"/>
              <a:t>07/06/2018</a:t>
            </a:fld>
            <a:endParaRPr lang="es-MX"/>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s-MX"/>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3B0D3092-B0ED-4C2E-A3BA-0464A04FA968}" type="slidenum">
              <a:rPr lang="es-MX" smtClean="0"/>
              <a:t>‹Nº›</a:t>
            </a:fld>
            <a:endParaRPr lang="es-MX"/>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F67FB7-F07D-4A1E-9265-0E1D8BFE85C1}" type="datetime1">
              <a:rPr lang="es-MX" smtClean="0"/>
              <a:t>07/06/2018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B0D3092-B0ED-4C2E-A3BA-0464A04FA968}"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6868006-EFF8-4593-BC97-1B6E40B332A4}" type="datetime1">
              <a:rPr lang="es-MX" smtClean="0"/>
              <a:t>07/06/2018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B0D3092-B0ED-4C2E-A3BA-0464A04FA968}"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F7CCCB-638C-46E3-ADAC-078052D3A930}" type="datetime1">
              <a:rPr lang="es-MX" smtClean="0"/>
              <a:t>07/06/2018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B0D3092-B0ED-4C2E-A3BA-0464A04FA968}"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FA48ECA-1854-418C-B2C7-1D3463C58A63}" type="datetime1">
              <a:rPr lang="es-MX" smtClean="0"/>
              <a:t>07/06/2018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B0D3092-B0ED-4C2E-A3BA-0464A04FA968}"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BCAECBB6-B4FA-4F55-98E5-04CFE2753F40}" type="datetime1">
              <a:rPr lang="es-MX" smtClean="0"/>
              <a:t>07/06/2018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B0D3092-B0ED-4C2E-A3BA-0464A04FA968}" type="slidenum">
              <a:rPr lang="es-MX" smtClean="0"/>
              <a:t>‹Nº›</a:t>
            </a:fld>
            <a:endParaRPr lang="es-MX"/>
          </a:p>
        </p:txBody>
      </p:sp>
      <p:sp>
        <p:nvSpPr>
          <p:cNvPr id="9" name="Content Placeholder 8"/>
          <p:cNvSpPr>
            <a:spLocks noGrp="1"/>
          </p:cNvSpPr>
          <p:nvPr>
            <p:ph sz="quarter" idx="13"/>
          </p:nvPr>
        </p:nvSpPr>
        <p:spPr>
          <a:xfrm>
            <a:off x="1389888" y="2313432"/>
            <a:ext cx="4559808"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EC9BCC-4C2C-4E70-862C-BEF1B47A0A21}" type="datetime1">
              <a:rPr lang="es-MX" smtClean="0"/>
              <a:t>07/06/2018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B0D3092-B0ED-4C2E-A3BA-0464A04FA968}"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F996152-9B85-4485-8586-99BA755458B2}" type="datetime1">
              <a:rPr lang="es-MX" smtClean="0"/>
              <a:t>07/06/2018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B0D3092-B0ED-4C2E-A3BA-0464A04FA968}"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2986A-2EE0-4636-883D-47C9922199EE}" type="datetime1">
              <a:rPr lang="es-MX" smtClean="0"/>
              <a:t>07/06/2018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B0D3092-B0ED-4C2E-A3BA-0464A04FA968}"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7FF5B3C-BB2A-4690-A056-5CAAD75217B1}" type="datetime1">
              <a:rPr lang="es-MX" smtClean="0"/>
              <a:t>07/06/2018</a:t>
            </a:fld>
            <a:endParaRPr lang="es-MX"/>
          </a:p>
        </p:txBody>
      </p:sp>
      <p:sp>
        <p:nvSpPr>
          <p:cNvPr id="7" name="Slide Number Placeholder 6"/>
          <p:cNvSpPr>
            <a:spLocks noGrp="1"/>
          </p:cNvSpPr>
          <p:nvPr>
            <p:ph type="sldNum" sz="quarter" idx="12"/>
          </p:nvPr>
        </p:nvSpPr>
        <p:spPr/>
        <p:txBody>
          <a:bodyPr/>
          <a:lstStyle/>
          <a:p>
            <a:fld id="{3B0D3092-B0ED-4C2E-A3BA-0464A04FA968}" type="slidenum">
              <a:rPr lang="es-MX" smtClean="0"/>
              <a:t>‹Nº›</a:t>
            </a:fld>
            <a:endParaRPr lang="es-MX"/>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s-MX"/>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504DB55-5275-4E23-95D2-4574DED6875D}" type="datetime1">
              <a:rPr lang="es-MX" smtClean="0"/>
              <a:t>07/06/2018</a:t>
            </a:fld>
            <a:endParaRPr lang="es-MX"/>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s-MX"/>
          </a:p>
        </p:txBody>
      </p:sp>
      <p:sp>
        <p:nvSpPr>
          <p:cNvPr id="7" name="Slide Number Placeholder 6"/>
          <p:cNvSpPr>
            <a:spLocks noGrp="1"/>
          </p:cNvSpPr>
          <p:nvPr>
            <p:ph type="sldNum" sz="quarter" idx="12"/>
          </p:nvPr>
        </p:nvSpPr>
        <p:spPr/>
        <p:txBody>
          <a:bodyPr/>
          <a:lstStyle/>
          <a:p>
            <a:fld id="{3B0D3092-B0ED-4C2E-A3BA-0464A04FA968}"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E4CDD1EB-B3BB-45C0-9F6A-4F9D189EA1CF}" type="datetime1">
              <a:rPr lang="es-MX" smtClean="0"/>
              <a:t>07/06/2018</a:t>
            </a:fld>
            <a:endParaRPr lang="es-MX"/>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s-MX"/>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3B0D3092-B0ED-4C2E-A3BA-0464A04FA968}"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232013" y="354841"/>
            <a:ext cx="5459103" cy="1883391"/>
          </a:xfrm>
        </p:spPr>
        <p:txBody>
          <a:bodyPr>
            <a:normAutofit/>
          </a:bodyPr>
          <a:lstStyle/>
          <a:p>
            <a:pPr marL="68580" indent="0" algn="ctr">
              <a:buNone/>
            </a:pPr>
            <a:r>
              <a:rPr lang="es-MX" sz="3200" dirty="0">
                <a:solidFill>
                  <a:schemeClr val="tx1"/>
                </a:solidFill>
                <a:latin typeface="Broadway" panose="04040905080B02020502" pitchFamily="82" charset="0"/>
              </a:rPr>
              <a:t>ENERGIA LIMPIA, INDUSTRIALIZACIÓN Y EL ADOLESCENTE</a:t>
            </a:r>
            <a:endParaRPr lang="es-MX" sz="3200" dirty="0"/>
          </a:p>
        </p:txBody>
      </p:sp>
      <p:pic>
        <p:nvPicPr>
          <p:cNvPr id="8" name="Imagen 5"/>
          <p:cNvPicPr>
            <a:picLocks noChangeAspect="1"/>
          </p:cNvPicPr>
          <p:nvPr/>
        </p:nvPicPr>
        <p:blipFill>
          <a:blip r:embed="rId2"/>
          <a:stretch>
            <a:fillRect/>
          </a:stretch>
        </p:blipFill>
        <p:spPr>
          <a:xfrm>
            <a:off x="6336090" y="504967"/>
            <a:ext cx="4131275" cy="1282889"/>
          </a:xfrm>
          <a:prstGeom prst="rect">
            <a:avLst/>
          </a:prstGeom>
        </p:spPr>
      </p:pic>
      <p:sp>
        <p:nvSpPr>
          <p:cNvPr id="11" name="Rectángulo 4"/>
          <p:cNvSpPr/>
          <p:nvPr/>
        </p:nvSpPr>
        <p:spPr>
          <a:xfrm>
            <a:off x="8503" y="2744762"/>
            <a:ext cx="6327587" cy="3000821"/>
          </a:xfrm>
          <a:prstGeom prst="rect">
            <a:avLst/>
          </a:prstGeom>
        </p:spPr>
        <p:txBody>
          <a:bodyPr wrap="square">
            <a:spAutoFit/>
          </a:bodyPr>
          <a:lstStyle/>
          <a:p>
            <a:pPr>
              <a:lnSpc>
                <a:spcPct val="150000"/>
              </a:lnSpc>
            </a:pPr>
            <a:r>
              <a:rPr lang="es-MX" dirty="0" smtClean="0"/>
              <a:t>Nombre de los profesores participantes y asignaturas:</a:t>
            </a:r>
          </a:p>
          <a:p>
            <a:pPr>
              <a:lnSpc>
                <a:spcPct val="150000"/>
              </a:lnSpc>
            </a:pPr>
            <a:endParaRPr lang="es-MX" dirty="0" smtClean="0"/>
          </a:p>
          <a:p>
            <a:pPr marL="285750" indent="-285750">
              <a:lnSpc>
                <a:spcPct val="150000"/>
              </a:lnSpc>
              <a:buFont typeface="Arial" panose="020B0604020202020204" pitchFamily="34" charset="0"/>
              <a:buChar char="•"/>
            </a:pPr>
            <a:r>
              <a:rPr lang="es-MX" dirty="0" smtClean="0"/>
              <a:t>Nabor C. Carmona </a:t>
            </a:r>
            <a:r>
              <a:rPr lang="es-MX" dirty="0" err="1" smtClean="0"/>
              <a:t>Gayosso</a:t>
            </a:r>
            <a:r>
              <a:rPr lang="es-MX" dirty="0" smtClean="0"/>
              <a:t> (Informática) </a:t>
            </a:r>
          </a:p>
          <a:p>
            <a:pPr marL="285750" indent="-285750">
              <a:lnSpc>
                <a:spcPct val="150000"/>
              </a:lnSpc>
              <a:buFont typeface="Arial" panose="020B0604020202020204" pitchFamily="34" charset="0"/>
              <a:buChar char="•"/>
            </a:pPr>
            <a:r>
              <a:rPr lang="es-MX" dirty="0" smtClean="0"/>
              <a:t>Rodolfo Cisneros de la Vega (Historia 4to)</a:t>
            </a:r>
          </a:p>
          <a:p>
            <a:pPr marL="285750" indent="-285750">
              <a:lnSpc>
                <a:spcPct val="150000"/>
              </a:lnSpc>
              <a:buFont typeface="Arial" panose="020B0604020202020204" pitchFamily="34" charset="0"/>
              <a:buChar char="•"/>
            </a:pPr>
            <a:r>
              <a:rPr lang="es-MX" dirty="0" smtClean="0"/>
              <a:t>José Luis Jiménez Hernández</a:t>
            </a:r>
            <a:r>
              <a:rPr lang="es-MX" dirty="0"/>
              <a:t> </a:t>
            </a:r>
            <a:r>
              <a:rPr lang="es-MX" dirty="0" smtClean="0"/>
              <a:t>(Física)</a:t>
            </a:r>
          </a:p>
          <a:p>
            <a:pPr marL="285750" indent="-285750">
              <a:lnSpc>
                <a:spcPct val="150000"/>
              </a:lnSpc>
              <a:buFont typeface="Arial" panose="020B0604020202020204" pitchFamily="34" charset="0"/>
              <a:buChar char="•"/>
            </a:pPr>
            <a:r>
              <a:rPr lang="es-MX" dirty="0" smtClean="0"/>
              <a:t>Belem A. Pérez Robles (Orientación Educativa 4to)</a:t>
            </a:r>
          </a:p>
          <a:p>
            <a:pPr marL="285750" indent="-285750">
              <a:lnSpc>
                <a:spcPct val="150000"/>
              </a:lnSpc>
              <a:buFont typeface="Arial" panose="020B0604020202020204" pitchFamily="34" charset="0"/>
              <a:buChar char="•"/>
            </a:pPr>
            <a:r>
              <a:rPr lang="es-MX" dirty="0" smtClean="0"/>
              <a:t>Andrea Vigueras Cervantes (Inglés)</a:t>
            </a:r>
            <a:endParaRPr lang="es-MX" dirty="0"/>
          </a:p>
        </p:txBody>
      </p:sp>
      <p:sp>
        <p:nvSpPr>
          <p:cNvPr id="12" name="11 CuadroTexto"/>
          <p:cNvSpPr txBox="1"/>
          <p:nvPr/>
        </p:nvSpPr>
        <p:spPr>
          <a:xfrm>
            <a:off x="6104078" y="4174867"/>
            <a:ext cx="5024132" cy="1200329"/>
          </a:xfrm>
          <a:prstGeom prst="rect">
            <a:avLst/>
          </a:prstGeom>
          <a:noFill/>
        </p:spPr>
        <p:txBody>
          <a:bodyPr wrap="none" rtlCol="0">
            <a:spAutoFit/>
          </a:bodyPr>
          <a:lstStyle/>
          <a:p>
            <a:r>
              <a:rPr lang="es-MX" dirty="0" smtClean="0"/>
              <a:t>CICLO ESCOLAR 2018-2019</a:t>
            </a:r>
          </a:p>
          <a:p>
            <a:endParaRPr lang="es-MX" dirty="0"/>
          </a:p>
          <a:p>
            <a:r>
              <a:rPr lang="es-MX" dirty="0" smtClean="0"/>
              <a:t>Fecha de inicio: 18 de Septiembre del 2018</a:t>
            </a:r>
          </a:p>
          <a:p>
            <a:r>
              <a:rPr lang="es-MX" dirty="0" smtClean="0"/>
              <a:t>Fecha de termino: 29 de Marzo del 2019</a:t>
            </a:r>
            <a:endParaRPr lang="es-MX" dirty="0"/>
          </a:p>
        </p:txBody>
      </p:sp>
      <p:sp>
        <p:nvSpPr>
          <p:cNvPr id="13" name="12 Marcador de número de diapositiva"/>
          <p:cNvSpPr>
            <a:spLocks noGrp="1"/>
          </p:cNvSpPr>
          <p:nvPr>
            <p:ph type="sldNum" sz="quarter" idx="12"/>
          </p:nvPr>
        </p:nvSpPr>
        <p:spPr/>
        <p:txBody>
          <a:bodyPr/>
          <a:lstStyle/>
          <a:p>
            <a:fld id="{3B0D3092-B0ED-4C2E-A3BA-0464A04FA968}" type="slidenum">
              <a:rPr lang="es-MX" smtClean="0"/>
              <a:t>1</a:t>
            </a:fld>
            <a:endParaRPr lang="es-MX"/>
          </a:p>
        </p:txBody>
      </p:sp>
    </p:spTree>
    <p:extLst>
      <p:ext uri="{BB962C8B-B14F-4D97-AF65-F5344CB8AC3E}">
        <p14:creationId xmlns:p14="http://schemas.microsoft.com/office/powerpoint/2010/main" val="847297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377672" y="713765"/>
            <a:ext cx="9366325" cy="883023"/>
          </a:xfrm>
        </p:spPr>
        <p:txBody>
          <a:bodyPr/>
          <a:lstStyle/>
          <a:p>
            <a:pPr algn="ctr"/>
            <a:r>
              <a:rPr lang="es-MX" b="1" dirty="0" smtClean="0">
                <a:solidFill>
                  <a:schemeClr val="accent1">
                    <a:lumMod val="75000"/>
                  </a:schemeClr>
                </a:solidFill>
              </a:rPr>
              <a:t>INTRODUCCION</a:t>
            </a:r>
            <a:r>
              <a:rPr lang="es-MX" dirty="0" smtClean="0"/>
              <a:t> </a:t>
            </a:r>
            <a:endParaRPr lang="es-MX" dirty="0"/>
          </a:p>
        </p:txBody>
      </p:sp>
      <p:sp>
        <p:nvSpPr>
          <p:cNvPr id="5" name="4 Marcador de contenido"/>
          <p:cNvSpPr>
            <a:spLocks noGrp="1"/>
          </p:cNvSpPr>
          <p:nvPr>
            <p:ph idx="1"/>
          </p:nvPr>
        </p:nvSpPr>
        <p:spPr>
          <a:xfrm>
            <a:off x="763527" y="2060813"/>
            <a:ext cx="6578968" cy="4217157"/>
          </a:xfrm>
        </p:spPr>
        <p:txBody>
          <a:bodyPr>
            <a:normAutofit/>
          </a:bodyPr>
          <a:lstStyle/>
          <a:p>
            <a:pPr algn="just"/>
            <a:r>
              <a:rPr lang="es-ES" dirty="0"/>
              <a:t>La necesidad de reducir los índices de C0</a:t>
            </a:r>
            <a:r>
              <a:rPr lang="es-ES" baseline="-25000" dirty="0"/>
              <a:t>2</a:t>
            </a:r>
            <a:r>
              <a:rPr lang="es-ES" dirty="0"/>
              <a:t> y el consecuente calentamiento global, así como la reducción de agentes contaminantes que propician enfermedades </a:t>
            </a:r>
            <a:r>
              <a:rPr lang="es-ES" dirty="0" smtClean="0"/>
              <a:t>respiratorias, nos llevo a planear un proyecto enfocado a la concientización, investigación y promoción del uso de energías verdes en las grandes industrias.  </a:t>
            </a:r>
            <a:endParaRPr lang="es-MX" dirty="0"/>
          </a:p>
        </p:txBody>
      </p:sp>
      <p:sp>
        <p:nvSpPr>
          <p:cNvPr id="2" name="1 Marcador de número de diapositiva"/>
          <p:cNvSpPr>
            <a:spLocks noGrp="1"/>
          </p:cNvSpPr>
          <p:nvPr>
            <p:ph type="sldNum" sz="quarter" idx="12"/>
          </p:nvPr>
        </p:nvSpPr>
        <p:spPr/>
        <p:txBody>
          <a:bodyPr/>
          <a:lstStyle/>
          <a:p>
            <a:fld id="{3B0D3092-B0ED-4C2E-A3BA-0464A04FA968}" type="slidenum">
              <a:rPr lang="es-MX" smtClean="0"/>
              <a:t>10</a:t>
            </a:fld>
            <a:endParaRPr lang="es-MX"/>
          </a:p>
        </p:txBody>
      </p:sp>
      <p:pic>
        <p:nvPicPr>
          <p:cNvPr id="6" name="Imagen 3"/>
          <p:cNvPicPr>
            <a:picLocks noChangeAspect="1"/>
          </p:cNvPicPr>
          <p:nvPr/>
        </p:nvPicPr>
        <p:blipFill>
          <a:blip r:embed="rId2"/>
          <a:stretch>
            <a:fillRect/>
          </a:stretch>
        </p:blipFill>
        <p:spPr>
          <a:xfrm>
            <a:off x="7902053" y="2356867"/>
            <a:ext cx="3302759" cy="2324315"/>
          </a:xfrm>
          <a:prstGeom prst="rect">
            <a:avLst/>
          </a:prstGeom>
        </p:spPr>
      </p:pic>
    </p:spTree>
    <p:extLst>
      <p:ext uri="{BB962C8B-B14F-4D97-AF65-F5344CB8AC3E}">
        <p14:creationId xmlns:p14="http://schemas.microsoft.com/office/powerpoint/2010/main" val="332491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5786" y="822948"/>
            <a:ext cx="9366325" cy="855727"/>
          </a:xfrm>
        </p:spPr>
        <p:txBody>
          <a:bodyPr/>
          <a:lstStyle/>
          <a:p>
            <a:r>
              <a:rPr lang="es-MX" b="1" dirty="0" smtClean="0">
                <a:solidFill>
                  <a:schemeClr val="accent1">
                    <a:lumMod val="75000"/>
                  </a:schemeClr>
                </a:solidFill>
              </a:rPr>
              <a:t>DESCRIPCION DEL PROYECTO</a:t>
            </a:r>
            <a:endParaRPr lang="es-MX" b="1" dirty="0">
              <a:solidFill>
                <a:schemeClr val="accent1">
                  <a:lumMod val="75000"/>
                </a:schemeClr>
              </a:solidFill>
            </a:endParaRPr>
          </a:p>
        </p:txBody>
      </p:sp>
      <p:sp>
        <p:nvSpPr>
          <p:cNvPr id="3" name="2 Marcador de contenido"/>
          <p:cNvSpPr>
            <a:spLocks noGrp="1"/>
          </p:cNvSpPr>
          <p:nvPr>
            <p:ph idx="1"/>
          </p:nvPr>
        </p:nvSpPr>
        <p:spPr/>
        <p:txBody>
          <a:bodyPr/>
          <a:lstStyle/>
          <a:p>
            <a:pPr algn="just"/>
            <a:r>
              <a:rPr lang="es-ES" dirty="0" smtClean="0"/>
              <a:t>Se busca propiciar </a:t>
            </a:r>
            <a:r>
              <a:rPr lang="es-ES" dirty="0"/>
              <a:t>el uso masivo de energías limpias, principalmente solares, así como la capacitación y concientización a nivel </a:t>
            </a:r>
            <a:r>
              <a:rPr lang="es-ES" dirty="0" smtClean="0"/>
              <a:t>escolar. Para que los alumnos hagan propuestas sobre la reducción </a:t>
            </a:r>
            <a:r>
              <a:rPr lang="es-ES" dirty="0"/>
              <a:t>de costos en la producción de energía por fuentes </a:t>
            </a:r>
            <a:r>
              <a:rPr lang="es-ES" dirty="0" smtClean="0"/>
              <a:t>alternativos, de esta manera podrán vincular las carreras de estudio con la innovación tecnológica dentro de la </a:t>
            </a:r>
            <a:r>
              <a:rPr lang="es-ES" dirty="0"/>
              <a:t>industria.</a:t>
            </a:r>
            <a:endParaRPr lang="es-MX" dirty="0">
              <a:solidFill>
                <a:srgbClr val="000000"/>
              </a:solidFill>
              <a:latin typeface="Arial" panose="020B0604020202020204" pitchFamily="34" charset="0"/>
              <a:ea typeface="Arial" panose="020B0604020202020204" pitchFamily="34" charset="0"/>
            </a:endParaRPr>
          </a:p>
          <a:p>
            <a:pPr marL="68580" indent="0" algn="just">
              <a:buNone/>
            </a:pPr>
            <a:endParaRPr lang="es-MX" dirty="0">
              <a:solidFill>
                <a:srgbClr val="000000"/>
              </a:solidFill>
              <a:latin typeface="Arial" panose="020B0604020202020204" pitchFamily="34" charset="0"/>
              <a:ea typeface="Arial" panose="020B0604020202020204" pitchFamily="34" charset="0"/>
            </a:endParaRPr>
          </a:p>
          <a:p>
            <a:pPr algn="just"/>
            <a:endParaRPr lang="es-MX"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11</a:t>
            </a:fld>
            <a:endParaRPr lang="es-MX"/>
          </a:p>
        </p:txBody>
      </p:sp>
    </p:spTree>
    <p:extLst>
      <p:ext uri="{BB962C8B-B14F-4D97-AF65-F5344CB8AC3E}">
        <p14:creationId xmlns:p14="http://schemas.microsoft.com/office/powerpoint/2010/main" val="85371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7470" y="855260"/>
            <a:ext cx="9285204" cy="686938"/>
          </a:xfrm>
        </p:spPr>
        <p:txBody>
          <a:bodyPr>
            <a:normAutofit fontScale="90000"/>
          </a:bodyPr>
          <a:lstStyle/>
          <a:p>
            <a:pPr algn="ctr"/>
            <a:r>
              <a:rPr lang="es-ES" b="1" dirty="0" smtClean="0">
                <a:solidFill>
                  <a:schemeClr val="accent1">
                    <a:lumMod val="75000"/>
                  </a:schemeClr>
                </a:solidFill>
              </a:rPr>
              <a:t>OBJETIVO </a:t>
            </a:r>
            <a:r>
              <a:rPr lang="es-ES" b="1" dirty="0">
                <a:solidFill>
                  <a:schemeClr val="accent1">
                    <a:lumMod val="75000"/>
                  </a:schemeClr>
                </a:solidFill>
              </a:rPr>
              <a:t>GENERAL DEL PROYECTO</a:t>
            </a:r>
            <a:endParaRPr lang="es-MX" b="1" dirty="0">
              <a:solidFill>
                <a:schemeClr val="accent1">
                  <a:lumMod val="75000"/>
                </a:schemeClr>
              </a:solidFill>
            </a:endParaRPr>
          </a:p>
        </p:txBody>
      </p:sp>
      <p:sp>
        <p:nvSpPr>
          <p:cNvPr id="3" name="Marcador de contenido 2"/>
          <p:cNvSpPr>
            <a:spLocks noGrp="1"/>
          </p:cNvSpPr>
          <p:nvPr>
            <p:ph idx="1"/>
          </p:nvPr>
        </p:nvSpPr>
        <p:spPr>
          <a:xfrm>
            <a:off x="1377675" y="1832332"/>
            <a:ext cx="9540534" cy="3508977"/>
          </a:xfrm>
        </p:spPr>
        <p:txBody>
          <a:bodyPr>
            <a:normAutofit fontScale="85000" lnSpcReduction="10000"/>
          </a:bodyPr>
          <a:lstStyle/>
          <a:p>
            <a:pPr algn="just">
              <a:lnSpc>
                <a:spcPct val="150000"/>
              </a:lnSpc>
            </a:pPr>
            <a:r>
              <a:rPr lang="es-ES" dirty="0"/>
              <a:t>Realizar un análisis histórico del inicio de la revolución industrial que fue el detonante del incremento, a nivel mundial, del índice de los contaminantes. Investigar los tecnicismos relacionados con las asignaturas involucradas y manejarlos adecuadamente. Inducir y alentar a los estudiantes a la investigación y aplicación de los conocimientos adquiridos en clase para un proyecto definido que contribuya a la mejora del ambiente. El uso de procesador de texto en informática.</a:t>
            </a:r>
            <a:endParaRPr lang="es-MX"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12</a:t>
            </a:fld>
            <a:endParaRPr lang="es-MX"/>
          </a:p>
        </p:txBody>
      </p:sp>
    </p:spTree>
    <p:extLst>
      <p:ext uri="{BB962C8B-B14F-4D97-AF65-F5344CB8AC3E}">
        <p14:creationId xmlns:p14="http://schemas.microsoft.com/office/powerpoint/2010/main" val="112245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729" y="850243"/>
            <a:ext cx="9366325" cy="1143000"/>
          </a:xfrm>
        </p:spPr>
        <p:txBody>
          <a:bodyPr>
            <a:normAutofit fontScale="90000"/>
          </a:bodyPr>
          <a:lstStyle/>
          <a:p>
            <a:pPr algn="ctr"/>
            <a:r>
              <a:rPr lang="es-MX" b="1" dirty="0" smtClean="0">
                <a:solidFill>
                  <a:schemeClr val="accent1">
                    <a:lumMod val="75000"/>
                  </a:schemeClr>
                </a:solidFill>
              </a:rPr>
              <a:t>OBJETIVO A ALCANZAR DE CADA ASIGNATURA</a:t>
            </a:r>
            <a:endParaRPr lang="es-MX" b="1" dirty="0">
              <a:solidFill>
                <a:schemeClr val="accent1">
                  <a:lumMod val="75000"/>
                </a:schemeClr>
              </a:solidFill>
            </a:endParaRPr>
          </a:p>
        </p:txBody>
      </p:sp>
      <p:sp>
        <p:nvSpPr>
          <p:cNvPr id="3" name="2 Marcador de contenido"/>
          <p:cNvSpPr>
            <a:spLocks noGrp="1"/>
          </p:cNvSpPr>
          <p:nvPr>
            <p:ph idx="1"/>
          </p:nvPr>
        </p:nvSpPr>
        <p:spPr>
          <a:xfrm>
            <a:off x="1023583" y="2265528"/>
            <a:ext cx="10099342" cy="3567102"/>
          </a:xfrm>
        </p:spPr>
        <p:txBody>
          <a:bodyPr/>
          <a:lstStyle/>
          <a:p>
            <a:pPr marL="68580" indent="0" algn="just">
              <a:buNone/>
            </a:pPr>
            <a:r>
              <a:rPr lang="es-MX" b="1" dirty="0" smtClean="0"/>
              <a:t>FÍSICA: </a:t>
            </a:r>
            <a:r>
              <a:rPr lang="es-MX" dirty="0" smtClean="0"/>
              <a:t>Que </a:t>
            </a:r>
            <a:r>
              <a:rPr lang="es-MX" dirty="0"/>
              <a:t>el alumno aprenda a utilizar el método científico experimental para la elaboración de cualquier trabajo de investigación técnico, profesional y en su vida cotidiana. Después de haber comprendido de manera cualitativa los conceptos físicos, sus conexiones y cómo se originaron, el alumno deberá ser capaz  de utilizar las Matemáticas como un lenguaje taquigráfico necesario para resumir los conocimientos adquiridos.</a:t>
            </a:r>
          </a:p>
          <a:p>
            <a:pPr algn="just"/>
            <a:endParaRPr lang="es-MX"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13</a:t>
            </a:fld>
            <a:endParaRPr lang="es-MX"/>
          </a:p>
        </p:txBody>
      </p:sp>
    </p:spTree>
    <p:extLst>
      <p:ext uri="{BB962C8B-B14F-4D97-AF65-F5344CB8AC3E}">
        <p14:creationId xmlns:p14="http://schemas.microsoft.com/office/powerpoint/2010/main" val="258305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04470" y="1040762"/>
            <a:ext cx="10386694" cy="5141674"/>
          </a:xfrm>
        </p:spPr>
        <p:txBody>
          <a:bodyPr>
            <a:normAutofit/>
          </a:bodyPr>
          <a:lstStyle/>
          <a:p>
            <a:pPr marL="68580" indent="0" algn="just">
              <a:buNone/>
            </a:pPr>
            <a:r>
              <a:rPr lang="es-MX" b="1" dirty="0" smtClean="0"/>
              <a:t>HISTORIA: </a:t>
            </a:r>
            <a:r>
              <a:rPr lang="es-MX" dirty="0"/>
              <a:t>El alumno adquirirá los conocimientos para la comprensión de la historia mundial contemporánea, la caracterización de los problemas de su entorno y la búsqueda de posibles soluciones, a través de la aplicación de herramientas básicas de la historiografía y de otras </a:t>
            </a:r>
            <a:r>
              <a:rPr lang="es-MX" dirty="0" smtClean="0"/>
              <a:t>disciplinas.</a:t>
            </a:r>
          </a:p>
          <a:p>
            <a:pPr marL="68580" indent="0" algn="just">
              <a:buNone/>
            </a:pPr>
            <a:endParaRPr lang="es-MX" b="1" dirty="0" smtClean="0"/>
          </a:p>
          <a:p>
            <a:pPr marL="68580" indent="0" algn="just">
              <a:buNone/>
            </a:pPr>
            <a:r>
              <a:rPr lang="es-MX" b="1" dirty="0" smtClean="0"/>
              <a:t>INGLÉS: </a:t>
            </a:r>
            <a:r>
              <a:rPr lang="es-MX" dirty="0"/>
              <a:t>Entre las necesidades futuras de uso de la lengua extranjera del estudiante de la E.N.P. está la lectura y comprensión de diferentes tipos de texto: científicos, técnicos, económico - administrativos, o sociales, según la carrera universitaria de su elección para adquirir conocimientos profundos y actuales de su área de estudio</a:t>
            </a:r>
            <a:r>
              <a:rPr lang="es-MX" dirty="0" smtClean="0"/>
              <a:t>.</a:t>
            </a:r>
            <a:endParaRPr lang="es-MX"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14</a:t>
            </a:fld>
            <a:endParaRPr lang="es-MX"/>
          </a:p>
        </p:txBody>
      </p:sp>
    </p:spTree>
    <p:extLst>
      <p:ext uri="{BB962C8B-B14F-4D97-AF65-F5344CB8AC3E}">
        <p14:creationId xmlns:p14="http://schemas.microsoft.com/office/powerpoint/2010/main" val="161393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04469" y="1190888"/>
            <a:ext cx="10618707" cy="3508977"/>
          </a:xfrm>
        </p:spPr>
        <p:txBody>
          <a:bodyPr/>
          <a:lstStyle/>
          <a:p>
            <a:pPr marL="68580" indent="0" algn="just">
              <a:buNone/>
            </a:pPr>
            <a:r>
              <a:rPr lang="es-MX" b="1" dirty="0" smtClean="0"/>
              <a:t>ORIENTACION EDUCATIVA: </a:t>
            </a:r>
            <a:r>
              <a:rPr lang="es-MX" dirty="0"/>
              <a:t>Identificará, desarrollará y fortalecerá algunas habilidades para la vida, habilidades cognitivas, psicosociales, para el manejo de emociones y estrés por medio del estudio y análisis de una conducta de riesgo específica, que apoye su permanencia regular en la preparatoria y que oriente la toma de decisiones y la construcción de un proyecto de vida.</a:t>
            </a:r>
            <a:endParaRPr lang="es-MX" dirty="0">
              <a:latin typeface="Calibri"/>
              <a:ea typeface="Calibri"/>
              <a:cs typeface="Times New Roman"/>
            </a:endParaRPr>
          </a:p>
          <a:p>
            <a:pPr marL="68580" indent="0" algn="just">
              <a:buNone/>
            </a:pPr>
            <a:endParaRPr lang="es-MX" b="1"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15</a:t>
            </a:fld>
            <a:endParaRPr lang="es-MX"/>
          </a:p>
        </p:txBody>
      </p:sp>
    </p:spTree>
    <p:extLst>
      <p:ext uri="{BB962C8B-B14F-4D97-AF65-F5344CB8AC3E}">
        <p14:creationId xmlns:p14="http://schemas.microsoft.com/office/powerpoint/2010/main" val="420062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1320" y="850243"/>
            <a:ext cx="9366325" cy="691954"/>
          </a:xfrm>
        </p:spPr>
        <p:txBody>
          <a:bodyPr>
            <a:normAutofit fontScale="90000"/>
          </a:bodyPr>
          <a:lstStyle/>
          <a:p>
            <a:pPr algn="ctr"/>
            <a:r>
              <a:rPr lang="es-MX" b="1" dirty="0" smtClean="0">
                <a:solidFill>
                  <a:schemeClr val="accent1">
                    <a:lumMod val="75000"/>
                  </a:schemeClr>
                </a:solidFill>
              </a:rPr>
              <a:t>ASUNTO A RESOLVER</a:t>
            </a:r>
            <a:endParaRPr lang="es-MX" b="1" dirty="0">
              <a:solidFill>
                <a:schemeClr val="accent1">
                  <a:lumMod val="75000"/>
                </a:schemeClr>
              </a:solidFill>
            </a:endParaRPr>
          </a:p>
        </p:txBody>
      </p:sp>
      <p:sp>
        <p:nvSpPr>
          <p:cNvPr id="3" name="2 Marcador de contenido"/>
          <p:cNvSpPr>
            <a:spLocks noGrp="1"/>
          </p:cNvSpPr>
          <p:nvPr>
            <p:ph idx="1"/>
          </p:nvPr>
        </p:nvSpPr>
        <p:spPr>
          <a:xfrm>
            <a:off x="886355" y="2037049"/>
            <a:ext cx="10454934" cy="3508977"/>
          </a:xfrm>
        </p:spPr>
        <p:txBody>
          <a:bodyPr/>
          <a:lstStyle/>
          <a:p>
            <a:pPr algn="just"/>
            <a:r>
              <a:rPr lang="es-ES" dirty="0"/>
              <a:t>Reducción de costos en la producción de energía por fuentes alternativos y vinculación de los estudios con la industria</a:t>
            </a:r>
            <a:r>
              <a:rPr lang="es-ES" dirty="0" smtClean="0"/>
              <a:t>.</a:t>
            </a:r>
          </a:p>
          <a:p>
            <a:pPr algn="just"/>
            <a:endParaRPr lang="es-ES" dirty="0" smtClean="0"/>
          </a:p>
          <a:p>
            <a:pPr algn="just"/>
            <a:r>
              <a:rPr lang="es-ES" dirty="0"/>
              <a:t>La energía solar es posible usarla para refrigeración, calentamiento y producción de energía eléctrica</a:t>
            </a:r>
            <a:r>
              <a:rPr lang="es-ES" dirty="0" smtClean="0"/>
              <a:t>.</a:t>
            </a:r>
            <a:endParaRPr lang="es-MX" dirty="0">
              <a:solidFill>
                <a:srgbClr val="000000"/>
              </a:solidFill>
              <a:latin typeface="Arial" panose="020B0604020202020204" pitchFamily="34" charset="0"/>
              <a:ea typeface="Arial" panose="020B0604020202020204" pitchFamily="34" charset="0"/>
            </a:endParaRPr>
          </a:p>
          <a:p>
            <a:pPr algn="just"/>
            <a:endParaRPr lang="es-MX"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16</a:t>
            </a:fld>
            <a:endParaRPr lang="es-MX"/>
          </a:p>
        </p:txBody>
      </p:sp>
    </p:spTree>
    <p:extLst>
      <p:ext uri="{BB962C8B-B14F-4D97-AF65-F5344CB8AC3E}">
        <p14:creationId xmlns:p14="http://schemas.microsoft.com/office/powerpoint/2010/main" val="301485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4526" y="836595"/>
            <a:ext cx="9829597" cy="1143000"/>
          </a:xfrm>
        </p:spPr>
        <p:txBody>
          <a:bodyPr>
            <a:normAutofit fontScale="90000"/>
          </a:bodyPr>
          <a:lstStyle/>
          <a:p>
            <a:pPr algn="ctr"/>
            <a:r>
              <a:rPr lang="es-MX" b="1" dirty="0" smtClean="0">
                <a:solidFill>
                  <a:schemeClr val="accent1">
                    <a:lumMod val="75000"/>
                  </a:schemeClr>
                </a:solidFill>
              </a:rPr>
              <a:t>CONTENIDO. TEMAS Y PRODUCTOS PROPUESTOS</a:t>
            </a:r>
            <a:endParaRPr lang="es-MX" b="1" dirty="0">
              <a:solidFill>
                <a:schemeClr val="accent1">
                  <a:lumMod val="75000"/>
                </a:schemeClr>
              </a:solidFill>
            </a:endParaRPr>
          </a:p>
        </p:txBody>
      </p:sp>
      <p:sp>
        <p:nvSpPr>
          <p:cNvPr id="3" name="2 Marcador de contenido"/>
          <p:cNvSpPr>
            <a:spLocks noGrp="1"/>
          </p:cNvSpPr>
          <p:nvPr>
            <p:ph idx="1"/>
          </p:nvPr>
        </p:nvSpPr>
        <p:spPr/>
        <p:txBody>
          <a:bodyPr/>
          <a:lstStyle/>
          <a:p>
            <a:pPr algn="just">
              <a:lnSpc>
                <a:spcPct val="115000"/>
              </a:lnSpc>
              <a:spcAft>
                <a:spcPts val="0"/>
              </a:spcAft>
            </a:pPr>
            <a:r>
              <a:rPr lang="es-MX" b="1" dirty="0" smtClean="0"/>
              <a:t>FISICA: </a:t>
            </a:r>
          </a:p>
          <a:p>
            <a:pPr marL="68580" indent="0" algn="just">
              <a:lnSpc>
                <a:spcPct val="115000"/>
              </a:lnSpc>
              <a:spcAft>
                <a:spcPts val="0"/>
              </a:spcAft>
              <a:buNone/>
            </a:pPr>
            <a:r>
              <a:rPr lang="es-MX" dirty="0" smtClean="0"/>
              <a:t>UNIDAD </a:t>
            </a:r>
            <a:r>
              <a:rPr lang="es-MX" dirty="0"/>
              <a:t>1 </a:t>
            </a:r>
          </a:p>
          <a:p>
            <a:pPr marL="68580" indent="0" algn="just">
              <a:lnSpc>
                <a:spcPct val="115000"/>
              </a:lnSpc>
              <a:spcAft>
                <a:spcPts val="0"/>
              </a:spcAft>
              <a:buNone/>
            </a:pPr>
            <a:r>
              <a:rPr lang="es-MX" dirty="0"/>
              <a:t>Introducción al curso y la relación de la física con el movimiento de los satélites.</a:t>
            </a:r>
          </a:p>
          <a:p>
            <a:pPr marL="68580" indent="0" algn="just">
              <a:lnSpc>
                <a:spcPct val="115000"/>
              </a:lnSpc>
              <a:spcAft>
                <a:spcPts val="0"/>
              </a:spcAft>
              <a:buNone/>
            </a:pPr>
            <a:r>
              <a:rPr lang="es-MX" dirty="0"/>
              <a:t> </a:t>
            </a:r>
          </a:p>
          <a:p>
            <a:pPr marL="68580" indent="0" algn="just">
              <a:lnSpc>
                <a:spcPct val="115000"/>
              </a:lnSpc>
              <a:spcAft>
                <a:spcPts val="0"/>
              </a:spcAft>
              <a:buNone/>
            </a:pPr>
            <a:r>
              <a:rPr lang="es-MX" dirty="0"/>
              <a:t>Introducción al alumnos sobre diferentes tipos de energía </a:t>
            </a:r>
            <a:endParaRPr lang="es-MX" dirty="0">
              <a:latin typeface="Calibri"/>
              <a:ea typeface="Calibri"/>
              <a:cs typeface="Times New Roman"/>
            </a:endParaRPr>
          </a:p>
          <a:p>
            <a:endParaRPr lang="es-MX" b="1"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17</a:t>
            </a:fld>
            <a:endParaRPr lang="es-MX"/>
          </a:p>
        </p:txBody>
      </p:sp>
    </p:spTree>
    <p:extLst>
      <p:ext uri="{BB962C8B-B14F-4D97-AF65-F5344CB8AC3E}">
        <p14:creationId xmlns:p14="http://schemas.microsoft.com/office/powerpoint/2010/main" val="2314669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22833" y="1013467"/>
            <a:ext cx="9036423" cy="5209912"/>
          </a:xfrm>
        </p:spPr>
        <p:txBody>
          <a:bodyPr>
            <a:normAutofit/>
          </a:bodyPr>
          <a:lstStyle/>
          <a:p>
            <a:r>
              <a:rPr lang="es-MX" b="1" dirty="0" smtClean="0">
                <a:latin typeface="+mj-lt"/>
              </a:rPr>
              <a:t>HISTORIA:</a:t>
            </a:r>
          </a:p>
          <a:p>
            <a:pPr marL="68580" indent="0" algn="just">
              <a:lnSpc>
                <a:spcPct val="115000"/>
              </a:lnSpc>
              <a:spcAft>
                <a:spcPts val="0"/>
              </a:spcAft>
              <a:buNone/>
            </a:pPr>
            <a:r>
              <a:rPr lang="es-MX" dirty="0">
                <a:latin typeface="+mj-lt"/>
              </a:rPr>
              <a:t>UNIDAD 1</a:t>
            </a:r>
          </a:p>
          <a:p>
            <a:pPr marL="68580" indent="0" algn="just">
              <a:lnSpc>
                <a:spcPct val="115000"/>
              </a:lnSpc>
              <a:spcAft>
                <a:spcPts val="0"/>
              </a:spcAft>
              <a:buNone/>
            </a:pPr>
            <a:r>
              <a:rPr lang="es-MX" dirty="0">
                <a:latin typeface="+mj-lt"/>
              </a:rPr>
              <a:t>La industrialización y sus repercusiones en el mundo contemporáneo</a:t>
            </a:r>
            <a:r>
              <a:rPr lang="es-MX" dirty="0" smtClean="0">
                <a:latin typeface="+mj-lt"/>
              </a:rPr>
              <a:t>.</a:t>
            </a:r>
          </a:p>
          <a:p>
            <a:pPr marL="68580" indent="0" algn="just">
              <a:lnSpc>
                <a:spcPct val="115000"/>
              </a:lnSpc>
              <a:spcAft>
                <a:spcPts val="0"/>
              </a:spcAft>
              <a:buNone/>
            </a:pPr>
            <a:endParaRPr lang="es-MX" dirty="0">
              <a:latin typeface="+mj-lt"/>
              <a:ea typeface="Calibri"/>
              <a:cs typeface="Times New Roman"/>
            </a:endParaRPr>
          </a:p>
          <a:p>
            <a:pPr algn="just">
              <a:lnSpc>
                <a:spcPct val="115000"/>
              </a:lnSpc>
            </a:pPr>
            <a:r>
              <a:rPr lang="es-MX" b="1" dirty="0" smtClean="0">
                <a:latin typeface="+mj-lt"/>
                <a:ea typeface="Calibri"/>
                <a:cs typeface="Times New Roman"/>
              </a:rPr>
              <a:t>INGLÉS:</a:t>
            </a:r>
          </a:p>
          <a:p>
            <a:pPr algn="just">
              <a:lnSpc>
                <a:spcPct val="115000"/>
              </a:lnSpc>
              <a:spcAft>
                <a:spcPts val="0"/>
              </a:spcAft>
            </a:pPr>
            <a:r>
              <a:rPr lang="es-MX" dirty="0"/>
              <a:t>Unidades a evaluar</a:t>
            </a:r>
          </a:p>
          <a:p>
            <a:pPr algn="just">
              <a:lnSpc>
                <a:spcPct val="115000"/>
              </a:lnSpc>
              <a:spcAft>
                <a:spcPts val="0"/>
              </a:spcAft>
            </a:pPr>
            <a:r>
              <a:rPr lang="es-MX" dirty="0"/>
              <a:t>1. </a:t>
            </a:r>
            <a:r>
              <a:rPr lang="es-MX" dirty="0" err="1"/>
              <a:t>Ways</a:t>
            </a:r>
            <a:r>
              <a:rPr lang="es-MX" dirty="0"/>
              <a:t> of </a:t>
            </a:r>
            <a:r>
              <a:rPr lang="es-MX" dirty="0" err="1"/>
              <a:t>learning</a:t>
            </a:r>
            <a:endParaRPr lang="es-MX" dirty="0"/>
          </a:p>
          <a:p>
            <a:pPr algn="just">
              <a:lnSpc>
                <a:spcPct val="115000"/>
              </a:lnSpc>
              <a:spcAft>
                <a:spcPts val="0"/>
              </a:spcAft>
            </a:pPr>
            <a:r>
              <a:rPr lang="es-MX" dirty="0"/>
              <a:t>2. </a:t>
            </a:r>
            <a:r>
              <a:rPr lang="es-MX" dirty="0" err="1"/>
              <a:t>Amazing</a:t>
            </a:r>
            <a:r>
              <a:rPr lang="es-MX" dirty="0"/>
              <a:t>... </a:t>
            </a:r>
            <a:r>
              <a:rPr lang="es-MX" dirty="0" err="1"/>
              <a:t>or</a:t>
            </a:r>
            <a:r>
              <a:rPr lang="es-MX" dirty="0"/>
              <a:t> </a:t>
            </a:r>
            <a:r>
              <a:rPr lang="es-MX" dirty="0" err="1"/>
              <a:t>crazy</a:t>
            </a:r>
            <a:r>
              <a:rPr lang="es-MX" dirty="0"/>
              <a:t>?</a:t>
            </a:r>
          </a:p>
          <a:p>
            <a:pPr algn="just">
              <a:lnSpc>
                <a:spcPct val="115000"/>
              </a:lnSpc>
              <a:spcAft>
                <a:spcPts val="0"/>
              </a:spcAft>
            </a:pPr>
            <a:r>
              <a:rPr lang="es-MX" dirty="0"/>
              <a:t>3. </a:t>
            </a:r>
            <a:r>
              <a:rPr lang="es-MX" dirty="0" err="1"/>
              <a:t>Work</a:t>
            </a:r>
            <a:r>
              <a:rPr lang="es-MX" dirty="0"/>
              <a:t> and </a:t>
            </a:r>
            <a:r>
              <a:rPr lang="es-MX" dirty="0" err="1"/>
              <a:t>its</a:t>
            </a:r>
            <a:r>
              <a:rPr lang="es-MX" dirty="0"/>
              <a:t> </a:t>
            </a:r>
            <a:r>
              <a:rPr lang="es-MX" dirty="0" err="1" smtClean="0"/>
              <a:t>problems</a:t>
            </a:r>
            <a:endParaRPr lang="es-MX" dirty="0" smtClean="0">
              <a:latin typeface="+mj-lt"/>
              <a:ea typeface="Calibri"/>
              <a:cs typeface="Times New Roman"/>
            </a:endParaRPr>
          </a:p>
          <a:p>
            <a:pPr marL="68580" indent="0" algn="just">
              <a:lnSpc>
                <a:spcPct val="115000"/>
              </a:lnSpc>
              <a:buNone/>
            </a:pPr>
            <a:endParaRPr lang="es-MX" b="1" dirty="0" smtClean="0">
              <a:latin typeface="+mj-lt"/>
              <a:ea typeface="Calibri"/>
              <a:cs typeface="Times New Roman"/>
            </a:endParaRPr>
          </a:p>
          <a:p>
            <a:pPr algn="just">
              <a:lnSpc>
                <a:spcPct val="115000"/>
              </a:lnSpc>
            </a:pPr>
            <a:endParaRPr lang="es-MX" b="1" dirty="0">
              <a:latin typeface="+mj-lt"/>
              <a:ea typeface="Calibri"/>
              <a:cs typeface="Times New Roman"/>
            </a:endParaRPr>
          </a:p>
          <a:p>
            <a:pPr marL="68580" indent="0">
              <a:buNone/>
            </a:pPr>
            <a:endParaRPr lang="es-MX" dirty="0">
              <a:latin typeface="+mj-lt"/>
            </a:endParaRPr>
          </a:p>
        </p:txBody>
      </p:sp>
      <p:sp>
        <p:nvSpPr>
          <p:cNvPr id="4" name="3 Marcador de número de diapositiva"/>
          <p:cNvSpPr>
            <a:spLocks noGrp="1"/>
          </p:cNvSpPr>
          <p:nvPr>
            <p:ph type="sldNum" sz="quarter" idx="12"/>
          </p:nvPr>
        </p:nvSpPr>
        <p:spPr/>
        <p:txBody>
          <a:bodyPr/>
          <a:lstStyle/>
          <a:p>
            <a:fld id="{3B0D3092-B0ED-4C2E-A3BA-0464A04FA968}" type="slidenum">
              <a:rPr lang="es-MX" smtClean="0"/>
              <a:t>18</a:t>
            </a:fld>
            <a:endParaRPr lang="es-MX"/>
          </a:p>
        </p:txBody>
      </p:sp>
    </p:spTree>
    <p:extLst>
      <p:ext uri="{BB962C8B-B14F-4D97-AF65-F5344CB8AC3E}">
        <p14:creationId xmlns:p14="http://schemas.microsoft.com/office/powerpoint/2010/main" val="3945331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45664" y="996287"/>
            <a:ext cx="9786193" cy="4399614"/>
          </a:xfrm>
        </p:spPr>
        <p:txBody>
          <a:bodyPr>
            <a:normAutofit/>
          </a:bodyPr>
          <a:lstStyle/>
          <a:p>
            <a:r>
              <a:rPr lang="es-MX" b="1" dirty="0" smtClean="0"/>
              <a:t>ORIENTACION IV</a:t>
            </a:r>
          </a:p>
          <a:p>
            <a:pPr marL="68580" indent="0" algn="just">
              <a:lnSpc>
                <a:spcPct val="115000"/>
              </a:lnSpc>
              <a:spcAft>
                <a:spcPts val="0"/>
              </a:spcAft>
              <a:buNone/>
            </a:pPr>
            <a:r>
              <a:rPr lang="es-MX" dirty="0"/>
              <a:t>Unidad 2. Proyecto de vida en el bachillerato</a:t>
            </a:r>
          </a:p>
          <a:p>
            <a:pPr marL="68580" indent="0" algn="just">
              <a:lnSpc>
                <a:spcPct val="115000"/>
              </a:lnSpc>
              <a:spcAft>
                <a:spcPts val="0"/>
              </a:spcAft>
              <a:buNone/>
            </a:pPr>
            <a:endParaRPr lang="es-MX" dirty="0" smtClean="0"/>
          </a:p>
          <a:p>
            <a:pPr marL="68580" indent="0" algn="just">
              <a:lnSpc>
                <a:spcPct val="115000"/>
              </a:lnSpc>
              <a:spcAft>
                <a:spcPts val="0"/>
              </a:spcAft>
              <a:buNone/>
            </a:pPr>
            <a:r>
              <a:rPr lang="es-MX" dirty="0" smtClean="0"/>
              <a:t>Unidad(es</a:t>
            </a:r>
            <a:r>
              <a:rPr lang="es-MX" dirty="0"/>
              <a:t>) por evaluar</a:t>
            </a:r>
            <a:r>
              <a:rPr lang="es-MX" dirty="0" smtClean="0"/>
              <a:t>:</a:t>
            </a:r>
          </a:p>
          <a:p>
            <a:pPr marL="68580" indent="0" algn="just">
              <a:lnSpc>
                <a:spcPct val="115000"/>
              </a:lnSpc>
              <a:spcAft>
                <a:spcPts val="0"/>
              </a:spcAft>
              <a:buNone/>
            </a:pPr>
            <a:endParaRPr lang="es-MX" dirty="0"/>
          </a:p>
          <a:p>
            <a:pPr marL="68580" indent="0" algn="just">
              <a:lnSpc>
                <a:spcPct val="115000"/>
              </a:lnSpc>
              <a:spcAft>
                <a:spcPts val="0"/>
              </a:spcAft>
              <a:buNone/>
            </a:pPr>
            <a:r>
              <a:rPr lang="es-MX" dirty="0" smtClean="0"/>
              <a:t>Primera </a:t>
            </a:r>
            <a:r>
              <a:rPr lang="es-MX" dirty="0"/>
              <a:t>parte proyecto conexiones, proyecto de vida del adolescente y propuestas de innovación energía renovable. </a:t>
            </a:r>
            <a:endParaRPr lang="es-MX" b="1"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19</a:t>
            </a:fld>
            <a:endParaRPr lang="es-MX"/>
          </a:p>
        </p:txBody>
      </p:sp>
    </p:spTree>
    <p:extLst>
      <p:ext uri="{BB962C8B-B14F-4D97-AF65-F5344CB8AC3E}">
        <p14:creationId xmlns:p14="http://schemas.microsoft.com/office/powerpoint/2010/main" val="1320372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3773" y="586855"/>
            <a:ext cx="9366325" cy="1143000"/>
          </a:xfrm>
        </p:spPr>
        <p:txBody>
          <a:bodyPr/>
          <a:lstStyle/>
          <a:p>
            <a:r>
              <a:rPr lang="es-MX" b="1" dirty="0" smtClean="0">
                <a:solidFill>
                  <a:schemeClr val="accent1">
                    <a:lumMod val="75000"/>
                  </a:schemeClr>
                </a:solidFill>
              </a:rPr>
              <a:t>INTENCIÓN</a:t>
            </a:r>
            <a:endParaRPr lang="es-MX" dirty="0"/>
          </a:p>
        </p:txBody>
      </p:sp>
      <p:sp>
        <p:nvSpPr>
          <p:cNvPr id="3" name="2 Marcador de contenido"/>
          <p:cNvSpPr>
            <a:spLocks noGrp="1"/>
          </p:cNvSpPr>
          <p:nvPr>
            <p:ph idx="1"/>
          </p:nvPr>
        </p:nvSpPr>
        <p:spPr>
          <a:xfrm>
            <a:off x="954594" y="1927867"/>
            <a:ext cx="10495878" cy="4227273"/>
          </a:xfrm>
        </p:spPr>
        <p:txBody>
          <a:bodyPr>
            <a:normAutofit/>
          </a:bodyPr>
          <a:lstStyle/>
          <a:p>
            <a:pPr algn="just"/>
            <a:r>
              <a:rPr lang="es-MX" dirty="0" smtClean="0"/>
              <a:t>Actualmente el uso y abuso de energías contaminantes, están provocando un mayor desgaste tanto en la capa de ozono como económicamente. Sin embargo, las grandes industrias sólo están trabajando para reciclar productos, pero en renovar la energía que emplean.</a:t>
            </a:r>
          </a:p>
          <a:p>
            <a:pPr algn="just"/>
            <a:endParaRPr lang="es-MX" dirty="0" smtClean="0"/>
          </a:p>
          <a:p>
            <a:pPr algn="just"/>
            <a:r>
              <a:rPr lang="es-MX" dirty="0" smtClean="0"/>
              <a:t>Las opciones de mejora se tendrán que llevar a cabo a partir de la concientización y propuestas de los alumnos para resolver y atender esta problemática. Acudiendo e investigando sobre las energías que usan las grandes empresas. </a:t>
            </a:r>
            <a:endParaRPr lang="es-MX" dirty="0"/>
          </a:p>
        </p:txBody>
      </p:sp>
      <p:sp>
        <p:nvSpPr>
          <p:cNvPr id="6" name="5 Marcador de número de diapositiva"/>
          <p:cNvSpPr>
            <a:spLocks noGrp="1"/>
          </p:cNvSpPr>
          <p:nvPr>
            <p:ph type="sldNum" sz="quarter" idx="12"/>
          </p:nvPr>
        </p:nvSpPr>
        <p:spPr/>
        <p:txBody>
          <a:bodyPr/>
          <a:lstStyle/>
          <a:p>
            <a:fld id="{3B0D3092-B0ED-4C2E-A3BA-0464A04FA968}" type="slidenum">
              <a:rPr lang="es-MX" smtClean="0"/>
              <a:t>2</a:t>
            </a:fld>
            <a:endParaRPr lang="es-MX"/>
          </a:p>
        </p:txBody>
      </p:sp>
    </p:spTree>
    <p:extLst>
      <p:ext uri="{BB962C8B-B14F-4D97-AF65-F5344CB8AC3E}">
        <p14:creationId xmlns:p14="http://schemas.microsoft.com/office/powerpoint/2010/main" val="1873505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682528429"/>
              </p:ext>
            </p:extLst>
          </p:nvPr>
        </p:nvGraphicFramePr>
        <p:xfrm>
          <a:off x="544506" y="1495912"/>
          <a:ext cx="10960558" cy="4600575"/>
        </p:xfrm>
        <a:graphic>
          <a:graphicData uri="http://schemas.openxmlformats.org/drawingml/2006/table">
            <a:tbl>
              <a:tblPr firstRow="1" firstCol="1" bandRow="1">
                <a:tableStyleId>{BC89EF96-8CEA-46FF-86C4-4CE0E7609802}</a:tableStyleId>
              </a:tblPr>
              <a:tblGrid>
                <a:gridCol w="1184094"/>
                <a:gridCol w="3258320"/>
                <a:gridCol w="3259072"/>
                <a:gridCol w="3259072"/>
              </a:tblGrid>
              <a:tr h="154890">
                <a:tc>
                  <a:txBody>
                    <a:bodyPr/>
                    <a:lstStyle/>
                    <a:p>
                      <a:pPr algn="ctr">
                        <a:spcAft>
                          <a:spcPts val="0"/>
                        </a:spcAft>
                      </a:pPr>
                      <a:r>
                        <a:rPr lang="es-ES" sz="1050" kern="1200" dirty="0">
                          <a:effectLst/>
                        </a:rPr>
                        <a:t> </a:t>
                      </a:r>
                      <a:endParaRPr lang="es-MX" sz="1050" dirty="0">
                        <a:effectLst/>
                        <a:latin typeface="Calibri"/>
                        <a:ea typeface="Times New Roman"/>
                        <a:cs typeface="Times New Roman"/>
                      </a:endParaRPr>
                    </a:p>
                  </a:txBody>
                  <a:tcPr marL="49312" marR="49312" marT="0" marB="0" anchor="ctr"/>
                </a:tc>
                <a:tc>
                  <a:txBody>
                    <a:bodyPr/>
                    <a:lstStyle/>
                    <a:p>
                      <a:pPr algn="ctr">
                        <a:lnSpc>
                          <a:spcPct val="115000"/>
                        </a:lnSpc>
                        <a:spcAft>
                          <a:spcPts val="0"/>
                        </a:spcAft>
                      </a:pPr>
                      <a:r>
                        <a:rPr lang="es-MX" sz="1050" dirty="0">
                          <a:effectLst/>
                        </a:rPr>
                        <a:t>Objetivos generales del curso</a:t>
                      </a:r>
                      <a:endParaRPr lang="es-MX" sz="1050" dirty="0">
                        <a:effectLst/>
                        <a:latin typeface="Calibri"/>
                        <a:ea typeface="Calibri"/>
                        <a:cs typeface="Times New Roman"/>
                      </a:endParaRPr>
                    </a:p>
                  </a:txBody>
                  <a:tcPr marL="49312" marR="49312" marT="0" marB="0" anchor="ctr"/>
                </a:tc>
                <a:tc>
                  <a:txBody>
                    <a:bodyPr/>
                    <a:lstStyle/>
                    <a:p>
                      <a:pPr algn="ctr">
                        <a:lnSpc>
                          <a:spcPct val="115000"/>
                        </a:lnSpc>
                        <a:spcAft>
                          <a:spcPts val="0"/>
                        </a:spcAft>
                      </a:pPr>
                      <a:r>
                        <a:rPr lang="es-MX" sz="1050" dirty="0">
                          <a:effectLst/>
                        </a:rPr>
                        <a:t>Periodos a evaluar</a:t>
                      </a:r>
                      <a:endParaRPr lang="es-MX" sz="1050" dirty="0">
                        <a:effectLst/>
                        <a:latin typeface="Calibri"/>
                        <a:ea typeface="Calibri"/>
                        <a:cs typeface="Times New Roman"/>
                      </a:endParaRPr>
                    </a:p>
                  </a:txBody>
                  <a:tcPr marL="49312" marR="49312" marT="0" marB="0" anchor="ctr"/>
                </a:tc>
                <a:tc>
                  <a:txBody>
                    <a:bodyPr/>
                    <a:lstStyle/>
                    <a:p>
                      <a:pPr algn="ctr">
                        <a:lnSpc>
                          <a:spcPct val="115000"/>
                        </a:lnSpc>
                        <a:spcAft>
                          <a:spcPts val="0"/>
                        </a:spcAft>
                      </a:pPr>
                      <a:r>
                        <a:rPr lang="es-MX" sz="1050" dirty="0">
                          <a:effectLst/>
                        </a:rPr>
                        <a:t>Propuesta de clase </a:t>
                      </a:r>
                      <a:endParaRPr lang="es-MX" sz="1050" dirty="0">
                        <a:effectLst/>
                        <a:latin typeface="Calibri"/>
                        <a:ea typeface="Calibri"/>
                        <a:cs typeface="Times New Roman"/>
                      </a:endParaRPr>
                    </a:p>
                  </a:txBody>
                  <a:tcPr marL="49312" marR="49312" marT="0" marB="0" anchor="ctr"/>
                </a:tc>
              </a:tr>
              <a:tr h="4376512">
                <a:tc>
                  <a:txBody>
                    <a:bodyPr/>
                    <a:lstStyle/>
                    <a:p>
                      <a:pPr algn="ctr">
                        <a:spcAft>
                          <a:spcPts val="0"/>
                        </a:spcAft>
                      </a:pPr>
                      <a:r>
                        <a:rPr lang="es-ES" sz="1050" kern="1200">
                          <a:effectLst/>
                        </a:rPr>
                        <a:t>Disciplina 1. Física</a:t>
                      </a:r>
                      <a:endParaRPr lang="es-MX" sz="1050">
                        <a:effectLst/>
                        <a:latin typeface="Calibri"/>
                        <a:ea typeface="Times New Roman"/>
                        <a:cs typeface="Times New Roman"/>
                      </a:endParaRPr>
                    </a:p>
                  </a:txBody>
                  <a:tcPr marL="49312" marR="49312" marT="0" marB="0" anchor="ctr"/>
                </a:tc>
                <a:tc>
                  <a:txBody>
                    <a:bodyPr/>
                    <a:lstStyle/>
                    <a:p>
                      <a:pPr algn="just">
                        <a:lnSpc>
                          <a:spcPct val="115000"/>
                        </a:lnSpc>
                        <a:spcAft>
                          <a:spcPts val="0"/>
                        </a:spcAft>
                      </a:pPr>
                      <a:r>
                        <a:rPr lang="es-MX" sz="1050" dirty="0">
                          <a:effectLst/>
                        </a:rPr>
                        <a:t>Dar al  alumno un panorama general de la Física  y la relación que tiene actualmente con nuestro entorno social, con la generación de energía y con las aplicaciones técnicas en el caso de los satélites artificiales. </a:t>
                      </a:r>
                    </a:p>
                    <a:p>
                      <a:pPr algn="just">
                        <a:lnSpc>
                          <a:spcPct val="115000"/>
                        </a:lnSpc>
                        <a:spcAft>
                          <a:spcPts val="0"/>
                        </a:spcAft>
                      </a:pPr>
                      <a:r>
                        <a:rPr lang="es-MX" sz="1050" dirty="0">
                          <a:effectLst/>
                        </a:rPr>
                        <a:t> </a:t>
                      </a:r>
                    </a:p>
                    <a:p>
                      <a:pPr algn="just">
                        <a:lnSpc>
                          <a:spcPct val="115000"/>
                        </a:lnSpc>
                        <a:spcAft>
                          <a:spcPts val="0"/>
                        </a:spcAft>
                      </a:pPr>
                      <a:r>
                        <a:rPr lang="es-MX" sz="1050" dirty="0">
                          <a:effectLst/>
                        </a:rPr>
                        <a:t>Proporcionar  a los alumnos (adolescentes)  los conocimientos básicos, para que adquieran una preparación cultural en Física.</a:t>
                      </a:r>
                    </a:p>
                    <a:p>
                      <a:pPr algn="just">
                        <a:lnSpc>
                          <a:spcPct val="115000"/>
                        </a:lnSpc>
                        <a:spcAft>
                          <a:spcPts val="0"/>
                        </a:spcAft>
                      </a:pPr>
                      <a:r>
                        <a:rPr lang="es-MX" sz="1050" dirty="0">
                          <a:effectLst/>
                        </a:rPr>
                        <a:t> </a:t>
                      </a:r>
                    </a:p>
                    <a:p>
                      <a:pPr algn="just">
                        <a:lnSpc>
                          <a:spcPct val="115000"/>
                        </a:lnSpc>
                        <a:spcAft>
                          <a:spcPts val="0"/>
                        </a:spcAft>
                      </a:pPr>
                      <a:r>
                        <a:rPr lang="es-MX" sz="1050" dirty="0">
                          <a:effectLst/>
                        </a:rPr>
                        <a:t>Que el alumno aprenda a utilizar el método científico experimental para la elaboración de cualquier trabajo de investigación técnico, profesional y en su vida cotidiana. Después de haber comprendido de manera cualitativa los conceptos físicos, sus conexiones y cómo se originaron, el alumno deberá ser capaz  de utilizar las Matemáticas como un lenguaje taquigráfico necesario para resumir los conocimientos adquiridos.</a:t>
                      </a:r>
                    </a:p>
                    <a:p>
                      <a:pPr algn="just">
                        <a:lnSpc>
                          <a:spcPct val="115000"/>
                        </a:lnSpc>
                        <a:spcAft>
                          <a:spcPts val="0"/>
                        </a:spcAft>
                      </a:pPr>
                      <a:r>
                        <a:rPr lang="es-MX" sz="1050" dirty="0">
                          <a:effectLst/>
                        </a:rPr>
                        <a:t> </a:t>
                      </a:r>
                    </a:p>
                    <a:p>
                      <a:pPr algn="just">
                        <a:lnSpc>
                          <a:spcPct val="115000"/>
                        </a:lnSpc>
                        <a:spcAft>
                          <a:spcPts val="0"/>
                        </a:spcAft>
                      </a:pPr>
                      <a:r>
                        <a:rPr lang="es-MX" sz="1050" dirty="0">
                          <a:effectLst/>
                        </a:rPr>
                        <a:t>Que el alumno logre visualizar la interrelación de unos conceptos con otros, y no verlos como conceptos separados.</a:t>
                      </a:r>
                      <a:endParaRPr lang="es-MX" sz="1050" dirty="0">
                        <a:effectLst/>
                        <a:latin typeface="Calibri"/>
                        <a:ea typeface="Calibri"/>
                        <a:cs typeface="Times New Roman"/>
                      </a:endParaRPr>
                    </a:p>
                  </a:txBody>
                  <a:tcPr marL="49312" marR="49312" marT="0" marB="0"/>
                </a:tc>
                <a:tc>
                  <a:txBody>
                    <a:bodyPr/>
                    <a:lstStyle/>
                    <a:p>
                      <a:pPr algn="just">
                        <a:lnSpc>
                          <a:spcPct val="115000"/>
                        </a:lnSpc>
                        <a:spcAft>
                          <a:spcPts val="0"/>
                        </a:spcAft>
                      </a:pPr>
                      <a:r>
                        <a:rPr lang="es-MX" sz="1050" dirty="0">
                          <a:effectLst/>
                        </a:rPr>
                        <a:t>1er. período</a:t>
                      </a:r>
                    </a:p>
                    <a:p>
                      <a:pPr algn="just">
                        <a:lnSpc>
                          <a:spcPct val="115000"/>
                        </a:lnSpc>
                        <a:spcAft>
                          <a:spcPts val="0"/>
                        </a:spcAft>
                      </a:pPr>
                      <a:r>
                        <a:rPr lang="es-MX" sz="1050" dirty="0">
                          <a:effectLst/>
                        </a:rPr>
                        <a:t> octubre 2018</a:t>
                      </a:r>
                    </a:p>
                    <a:p>
                      <a:pPr algn="just">
                        <a:lnSpc>
                          <a:spcPct val="115000"/>
                        </a:lnSpc>
                        <a:spcAft>
                          <a:spcPts val="0"/>
                        </a:spcAft>
                      </a:pPr>
                      <a:r>
                        <a:rPr lang="es-MX" sz="1050" dirty="0">
                          <a:effectLst/>
                        </a:rPr>
                        <a:t>Unidad (es) por evaluar:</a:t>
                      </a:r>
                    </a:p>
                    <a:p>
                      <a:pPr algn="just">
                        <a:lnSpc>
                          <a:spcPct val="115000"/>
                        </a:lnSpc>
                        <a:spcAft>
                          <a:spcPts val="0"/>
                        </a:spcAft>
                      </a:pPr>
                      <a:r>
                        <a:rPr lang="es-MX" sz="1050" dirty="0">
                          <a:effectLst/>
                        </a:rPr>
                        <a:t> </a:t>
                      </a:r>
                    </a:p>
                    <a:p>
                      <a:pPr algn="just">
                        <a:lnSpc>
                          <a:spcPct val="115000"/>
                        </a:lnSpc>
                        <a:spcAft>
                          <a:spcPts val="0"/>
                        </a:spcAft>
                      </a:pPr>
                      <a:r>
                        <a:rPr lang="es-MX" sz="1050" dirty="0">
                          <a:effectLst/>
                        </a:rPr>
                        <a:t>UNIDAD 1 </a:t>
                      </a:r>
                    </a:p>
                    <a:p>
                      <a:pPr algn="just">
                        <a:lnSpc>
                          <a:spcPct val="115000"/>
                        </a:lnSpc>
                        <a:spcAft>
                          <a:spcPts val="0"/>
                        </a:spcAft>
                      </a:pPr>
                      <a:r>
                        <a:rPr lang="es-MX" sz="1050" dirty="0">
                          <a:effectLst/>
                        </a:rPr>
                        <a:t>Introducción al curso y la relación de la física con el movimiento de los satélites.</a:t>
                      </a:r>
                    </a:p>
                    <a:p>
                      <a:pPr algn="just">
                        <a:lnSpc>
                          <a:spcPct val="115000"/>
                        </a:lnSpc>
                        <a:spcAft>
                          <a:spcPts val="0"/>
                        </a:spcAft>
                      </a:pPr>
                      <a:r>
                        <a:rPr lang="es-MX" sz="1050" dirty="0">
                          <a:effectLst/>
                        </a:rPr>
                        <a:t> </a:t>
                      </a:r>
                    </a:p>
                    <a:p>
                      <a:pPr algn="just">
                        <a:lnSpc>
                          <a:spcPct val="115000"/>
                        </a:lnSpc>
                        <a:spcAft>
                          <a:spcPts val="0"/>
                        </a:spcAft>
                      </a:pPr>
                      <a:r>
                        <a:rPr lang="es-MX" sz="1050" dirty="0">
                          <a:effectLst/>
                        </a:rPr>
                        <a:t>Introducción al alumnos sobre diferentes tipos de energía </a:t>
                      </a:r>
                      <a:endParaRPr lang="es-MX" sz="1050" dirty="0">
                        <a:effectLst/>
                        <a:latin typeface="Calibri"/>
                        <a:ea typeface="Calibri"/>
                        <a:cs typeface="Times New Roman"/>
                      </a:endParaRPr>
                    </a:p>
                  </a:txBody>
                  <a:tcPr marL="49312" marR="49312" marT="0" marB="0"/>
                </a:tc>
                <a:tc>
                  <a:txBody>
                    <a:bodyPr/>
                    <a:lstStyle/>
                    <a:p>
                      <a:pPr algn="just">
                        <a:lnSpc>
                          <a:spcPct val="115000"/>
                        </a:lnSpc>
                        <a:spcAft>
                          <a:spcPts val="0"/>
                        </a:spcAft>
                      </a:pPr>
                      <a:r>
                        <a:rPr lang="es-MX" sz="1050" dirty="0">
                          <a:effectLst/>
                        </a:rPr>
                        <a:t>APERTURA: El profesor Presenta la SIMULACION FUERZAS https://phet.colorado.edu/es/simulation/forces-and-motion  para ilustrar y entender  el concepto de fuerza y movimiento. </a:t>
                      </a:r>
                    </a:p>
                    <a:p>
                      <a:pPr algn="just">
                        <a:lnSpc>
                          <a:spcPct val="115000"/>
                        </a:lnSpc>
                        <a:spcAft>
                          <a:spcPts val="0"/>
                        </a:spcAft>
                      </a:pPr>
                      <a:r>
                        <a:rPr lang="es-MX" sz="1050" dirty="0">
                          <a:effectLst/>
                        </a:rPr>
                        <a:t> </a:t>
                      </a:r>
                    </a:p>
                    <a:p>
                      <a:pPr algn="just">
                        <a:lnSpc>
                          <a:spcPct val="115000"/>
                        </a:lnSpc>
                        <a:spcAft>
                          <a:spcPts val="0"/>
                        </a:spcAft>
                      </a:pPr>
                      <a:r>
                        <a:rPr lang="es-MX" sz="1050" dirty="0">
                          <a:effectLst/>
                        </a:rPr>
                        <a:t>DESARROLLO: Discutir grupalmente la imposibilidad de que un cuerpo "lleve" o mantenga una fuerza aislada.</a:t>
                      </a:r>
                    </a:p>
                    <a:p>
                      <a:pPr algn="just">
                        <a:lnSpc>
                          <a:spcPct val="115000"/>
                        </a:lnSpc>
                        <a:spcAft>
                          <a:spcPts val="0"/>
                        </a:spcAft>
                      </a:pPr>
                      <a:r>
                        <a:rPr lang="es-MX" sz="1050" dirty="0">
                          <a:effectLst/>
                        </a:rPr>
                        <a:t>-Analizar situaciones experimentales simples en donde un satélite, en movimiento, esté sujeto a diferentes interacciones, para identificar las fuerzas que actúan sobre éste. El alumno toma notas, elabora definiciones, resuelve problemas y establece conclusiones.</a:t>
                      </a:r>
                    </a:p>
                    <a:p>
                      <a:pPr algn="just">
                        <a:lnSpc>
                          <a:spcPct val="115000"/>
                        </a:lnSpc>
                        <a:spcAft>
                          <a:spcPts val="0"/>
                        </a:spcAft>
                      </a:pPr>
                      <a:r>
                        <a:rPr lang="es-MX" sz="1050" dirty="0">
                          <a:effectLst/>
                        </a:rPr>
                        <a:t> </a:t>
                      </a:r>
                    </a:p>
                    <a:p>
                      <a:pPr algn="just">
                        <a:lnSpc>
                          <a:spcPct val="115000"/>
                        </a:lnSpc>
                        <a:spcAft>
                          <a:spcPts val="0"/>
                        </a:spcAft>
                      </a:pPr>
                      <a:r>
                        <a:rPr lang="es-MX" sz="1050" dirty="0">
                          <a:effectLst/>
                        </a:rPr>
                        <a:t>CIERRE: El profesor revisa el trabajo realizado  y establece conclusiones.</a:t>
                      </a:r>
                      <a:endParaRPr lang="es-MX" sz="1050" dirty="0">
                        <a:effectLst/>
                        <a:latin typeface="Calibri"/>
                        <a:ea typeface="Calibri"/>
                        <a:cs typeface="Times New Roman"/>
                      </a:endParaRPr>
                    </a:p>
                  </a:txBody>
                  <a:tcPr marL="49312" marR="49312" marT="0" marB="0"/>
                </a:tc>
              </a:tr>
            </a:tbl>
          </a:graphicData>
        </a:graphic>
      </p:graphicFrame>
      <p:sp>
        <p:nvSpPr>
          <p:cNvPr id="6" name="5 Marcador de número de diapositiva"/>
          <p:cNvSpPr>
            <a:spLocks noGrp="1"/>
          </p:cNvSpPr>
          <p:nvPr>
            <p:ph type="sldNum" sz="quarter" idx="12"/>
          </p:nvPr>
        </p:nvSpPr>
        <p:spPr/>
        <p:txBody>
          <a:bodyPr/>
          <a:lstStyle/>
          <a:p>
            <a:fld id="{3B0D3092-B0ED-4C2E-A3BA-0464A04FA968}" type="slidenum">
              <a:rPr lang="es-MX" smtClean="0"/>
              <a:t>20</a:t>
            </a:fld>
            <a:endParaRPr lang="es-MX"/>
          </a:p>
        </p:txBody>
      </p:sp>
      <p:sp>
        <p:nvSpPr>
          <p:cNvPr id="8" name="1 Título"/>
          <p:cNvSpPr txBox="1">
            <a:spLocks/>
          </p:cNvSpPr>
          <p:nvPr/>
        </p:nvSpPr>
        <p:spPr>
          <a:xfrm>
            <a:off x="1323081" y="586854"/>
            <a:ext cx="9366325" cy="82843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b="1" dirty="0" smtClean="0"/>
              <a:t>PLANEACIÓN GENERAL</a:t>
            </a:r>
            <a:endParaRPr lang="es-MX" b="1" dirty="0"/>
          </a:p>
        </p:txBody>
      </p:sp>
    </p:spTree>
    <p:extLst>
      <p:ext uri="{BB962C8B-B14F-4D97-AF65-F5344CB8AC3E}">
        <p14:creationId xmlns:p14="http://schemas.microsoft.com/office/powerpoint/2010/main" val="365286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614650809"/>
              </p:ext>
            </p:extLst>
          </p:nvPr>
        </p:nvGraphicFramePr>
        <p:xfrm>
          <a:off x="573207" y="696036"/>
          <a:ext cx="11027389" cy="5756279"/>
        </p:xfrm>
        <a:graphic>
          <a:graphicData uri="http://schemas.openxmlformats.org/drawingml/2006/table">
            <a:tbl>
              <a:tblPr firstRow="1" firstCol="1" bandRow="1">
                <a:tableStyleId>{BC89EF96-8CEA-46FF-86C4-4CE0E7609802}</a:tableStyleId>
              </a:tblPr>
              <a:tblGrid>
                <a:gridCol w="1191314"/>
                <a:gridCol w="3278189"/>
                <a:gridCol w="3278943"/>
                <a:gridCol w="3278943"/>
              </a:tblGrid>
              <a:tr h="347209">
                <a:tc>
                  <a:txBody>
                    <a:bodyPr/>
                    <a:lstStyle/>
                    <a:p>
                      <a:pPr algn="ctr">
                        <a:spcAft>
                          <a:spcPts val="0"/>
                        </a:spcAft>
                      </a:pPr>
                      <a:endParaRPr lang="es-MX" sz="1200" dirty="0">
                        <a:effectLst/>
                        <a:latin typeface="Calibri"/>
                        <a:ea typeface="Times New Roman"/>
                        <a:cs typeface="Times New Roman"/>
                      </a:endParaRPr>
                    </a:p>
                  </a:txBody>
                  <a:tcPr marL="53106" marR="53106" marT="0" marB="0" anchor="ctr"/>
                </a:tc>
                <a:tc>
                  <a:txBody>
                    <a:bodyPr/>
                    <a:lstStyle/>
                    <a:p>
                      <a:pPr algn="ctr">
                        <a:lnSpc>
                          <a:spcPct val="115000"/>
                        </a:lnSpc>
                        <a:spcAft>
                          <a:spcPts val="0"/>
                        </a:spcAft>
                      </a:pPr>
                      <a:r>
                        <a:rPr lang="es-MX" sz="1200" dirty="0">
                          <a:effectLst/>
                        </a:rPr>
                        <a:t>Objetivos generales del curso</a:t>
                      </a:r>
                      <a:endParaRPr lang="es-MX" sz="1200" dirty="0">
                        <a:effectLst/>
                        <a:latin typeface="Calibri"/>
                        <a:ea typeface="Calibri"/>
                        <a:cs typeface="Times New Roman"/>
                      </a:endParaRPr>
                    </a:p>
                  </a:txBody>
                  <a:tcPr marL="49312" marR="49312" marT="0" marB="0" anchor="ctr"/>
                </a:tc>
                <a:tc>
                  <a:txBody>
                    <a:bodyPr/>
                    <a:lstStyle/>
                    <a:p>
                      <a:pPr algn="ctr">
                        <a:lnSpc>
                          <a:spcPct val="115000"/>
                        </a:lnSpc>
                        <a:spcAft>
                          <a:spcPts val="0"/>
                        </a:spcAft>
                      </a:pPr>
                      <a:r>
                        <a:rPr lang="es-MX" sz="1200" dirty="0">
                          <a:effectLst/>
                        </a:rPr>
                        <a:t>Periodos a evaluar</a:t>
                      </a:r>
                      <a:endParaRPr lang="es-MX" sz="1200" dirty="0">
                        <a:effectLst/>
                        <a:latin typeface="Calibri"/>
                        <a:ea typeface="Calibri"/>
                        <a:cs typeface="Times New Roman"/>
                      </a:endParaRPr>
                    </a:p>
                  </a:txBody>
                  <a:tcPr marL="49312" marR="49312" marT="0" marB="0" anchor="ctr"/>
                </a:tc>
                <a:tc>
                  <a:txBody>
                    <a:bodyPr/>
                    <a:lstStyle/>
                    <a:p>
                      <a:pPr algn="ctr">
                        <a:lnSpc>
                          <a:spcPct val="115000"/>
                        </a:lnSpc>
                        <a:spcAft>
                          <a:spcPts val="0"/>
                        </a:spcAft>
                      </a:pPr>
                      <a:r>
                        <a:rPr lang="es-MX" sz="1200" dirty="0">
                          <a:effectLst/>
                        </a:rPr>
                        <a:t>Propuesta de clase </a:t>
                      </a:r>
                      <a:endParaRPr lang="es-MX" sz="1200" dirty="0">
                        <a:effectLst/>
                        <a:latin typeface="Calibri"/>
                        <a:ea typeface="Calibri"/>
                        <a:cs typeface="Times New Roman"/>
                      </a:endParaRPr>
                    </a:p>
                  </a:txBody>
                  <a:tcPr marL="49312" marR="49312" marT="0" marB="0" anchor="ctr"/>
                </a:tc>
              </a:tr>
              <a:tr h="5409070">
                <a:tc>
                  <a:txBody>
                    <a:bodyPr/>
                    <a:lstStyle/>
                    <a:p>
                      <a:pPr algn="ctr">
                        <a:spcAft>
                          <a:spcPts val="0"/>
                        </a:spcAft>
                      </a:pPr>
                      <a:r>
                        <a:rPr lang="es-ES" sz="1200" kern="1200" dirty="0">
                          <a:effectLst/>
                        </a:rPr>
                        <a:t>Disciplina 2. Historia</a:t>
                      </a:r>
                      <a:endParaRPr lang="es-MX" sz="1200" dirty="0">
                        <a:effectLst/>
                        <a:latin typeface="Calibri"/>
                        <a:ea typeface="Times New Roman"/>
                        <a:cs typeface="Times New Roman"/>
                      </a:endParaRPr>
                    </a:p>
                  </a:txBody>
                  <a:tcPr marL="53106" marR="53106" marT="0" marB="0" anchor="ctr"/>
                </a:tc>
                <a:tc>
                  <a:txBody>
                    <a:bodyPr/>
                    <a:lstStyle/>
                    <a:p>
                      <a:pPr algn="just">
                        <a:lnSpc>
                          <a:spcPct val="115000"/>
                        </a:lnSpc>
                        <a:spcAft>
                          <a:spcPts val="0"/>
                        </a:spcAft>
                      </a:pPr>
                      <a:r>
                        <a:rPr lang="es-MX" sz="1200" dirty="0">
                          <a:effectLst/>
                        </a:rPr>
                        <a:t>El alumno adquirirá los conocimientos para la comprensión de la historia mundial contemporánea, la caracterización de los problemas de su entorno y la búsqueda de posibles soluciones, a través de la aplicación de herramientas básicas de la historiografía y de otras disciplinas, tales como la búsqueda de información con rigor académico (mediante el manejo de acervos en formatos convencionales y digitales), la comprensión de textos históricos (en distintos idiomas), la escritura reflexiva, el análisis crítico, la capacidad de síntesis y la investigación sistematizada y documentada.</a:t>
                      </a:r>
                    </a:p>
                    <a:p>
                      <a:pPr algn="just">
                        <a:lnSpc>
                          <a:spcPct val="115000"/>
                        </a:lnSpc>
                        <a:spcAft>
                          <a:spcPts val="0"/>
                        </a:spcAft>
                      </a:pPr>
                      <a:r>
                        <a:rPr lang="es-MX" sz="1200" dirty="0">
                          <a:effectLst/>
                        </a:rPr>
                        <a:t> </a:t>
                      </a:r>
                    </a:p>
                    <a:p>
                      <a:pPr algn="just">
                        <a:lnSpc>
                          <a:spcPct val="115000"/>
                        </a:lnSpc>
                        <a:spcAft>
                          <a:spcPts val="0"/>
                        </a:spcAft>
                      </a:pPr>
                      <a:r>
                        <a:rPr lang="es-MX" sz="1200" dirty="0">
                          <a:effectLst/>
                        </a:rPr>
                        <a:t>Paralelamente el alumno construirá una conciencia espacio-temporal, social e </a:t>
                      </a:r>
                      <a:r>
                        <a:rPr lang="es-MX" sz="1200" dirty="0" err="1">
                          <a:effectLst/>
                        </a:rPr>
                        <a:t>identitaria</a:t>
                      </a:r>
                      <a:r>
                        <a:rPr lang="es-MX" sz="1200" dirty="0">
                          <a:effectLst/>
                        </a:rPr>
                        <a:t> en favor de la convivencia pacífica, la solidaridad, la búsqueda de la equidad y el respeto hacia la alteridad. Al mismo tiempo adquirirá experiencias que estimulen la curiosidad, el interés y el gusto por conocer, que le generen nuevas alternativas culturales y de recreación.</a:t>
                      </a:r>
                      <a:endParaRPr lang="es-MX" sz="1200" dirty="0">
                        <a:effectLst/>
                        <a:latin typeface="Calibri"/>
                        <a:ea typeface="Calibri"/>
                        <a:cs typeface="Times New Roman"/>
                      </a:endParaRPr>
                    </a:p>
                  </a:txBody>
                  <a:tcPr marL="53106" marR="53106" marT="0" marB="0"/>
                </a:tc>
                <a:tc>
                  <a:txBody>
                    <a:bodyPr/>
                    <a:lstStyle/>
                    <a:p>
                      <a:pPr algn="just">
                        <a:lnSpc>
                          <a:spcPct val="115000"/>
                        </a:lnSpc>
                        <a:spcAft>
                          <a:spcPts val="0"/>
                        </a:spcAft>
                      </a:pPr>
                      <a:r>
                        <a:rPr lang="es-MX" sz="1200" dirty="0">
                          <a:effectLst/>
                        </a:rPr>
                        <a:t>1er. período</a:t>
                      </a:r>
                    </a:p>
                    <a:p>
                      <a:pPr algn="just">
                        <a:lnSpc>
                          <a:spcPct val="115000"/>
                        </a:lnSpc>
                        <a:spcAft>
                          <a:spcPts val="0"/>
                        </a:spcAft>
                      </a:pPr>
                      <a:r>
                        <a:rPr lang="es-MX" sz="1200" dirty="0">
                          <a:effectLst/>
                        </a:rPr>
                        <a:t>10 -10-2018</a:t>
                      </a:r>
                    </a:p>
                    <a:p>
                      <a:pPr algn="just">
                        <a:lnSpc>
                          <a:spcPct val="115000"/>
                        </a:lnSpc>
                        <a:spcAft>
                          <a:spcPts val="0"/>
                        </a:spcAft>
                      </a:pPr>
                      <a:r>
                        <a:rPr lang="es-MX" sz="1200" dirty="0">
                          <a:effectLst/>
                        </a:rPr>
                        <a:t> </a:t>
                      </a:r>
                    </a:p>
                    <a:p>
                      <a:pPr algn="just">
                        <a:lnSpc>
                          <a:spcPct val="115000"/>
                        </a:lnSpc>
                        <a:spcAft>
                          <a:spcPts val="0"/>
                        </a:spcAft>
                      </a:pPr>
                      <a:r>
                        <a:rPr lang="es-MX" sz="1200" dirty="0">
                          <a:effectLst/>
                        </a:rPr>
                        <a:t>Unidad (es) por evaluar: 1</a:t>
                      </a:r>
                    </a:p>
                    <a:p>
                      <a:pPr algn="just">
                        <a:lnSpc>
                          <a:spcPct val="115000"/>
                        </a:lnSpc>
                        <a:spcAft>
                          <a:spcPts val="0"/>
                        </a:spcAft>
                      </a:pPr>
                      <a:r>
                        <a:rPr lang="es-MX" sz="1200" dirty="0">
                          <a:effectLst/>
                        </a:rPr>
                        <a:t>UNIDAD 1</a:t>
                      </a:r>
                    </a:p>
                    <a:p>
                      <a:pPr algn="just">
                        <a:lnSpc>
                          <a:spcPct val="115000"/>
                        </a:lnSpc>
                        <a:spcAft>
                          <a:spcPts val="0"/>
                        </a:spcAft>
                      </a:pPr>
                      <a:r>
                        <a:rPr lang="es-MX" sz="1200" dirty="0">
                          <a:effectLst/>
                        </a:rPr>
                        <a:t>La industrialización y sus repercusiones en el mundo contemporáneo.</a:t>
                      </a:r>
                      <a:endParaRPr lang="es-MX" sz="1200" dirty="0">
                        <a:effectLst/>
                        <a:latin typeface="Calibri"/>
                        <a:ea typeface="Calibri"/>
                        <a:cs typeface="Times New Roman"/>
                      </a:endParaRPr>
                    </a:p>
                  </a:txBody>
                  <a:tcPr marL="53106" marR="53106" marT="0" marB="0"/>
                </a:tc>
                <a:tc>
                  <a:txBody>
                    <a:bodyPr/>
                    <a:lstStyle/>
                    <a:p>
                      <a:pPr algn="just">
                        <a:lnSpc>
                          <a:spcPct val="115000"/>
                        </a:lnSpc>
                        <a:spcAft>
                          <a:spcPts val="0"/>
                        </a:spcAft>
                      </a:pPr>
                      <a:r>
                        <a:rPr lang="es-MX" sz="1200" dirty="0">
                          <a:effectLst/>
                        </a:rPr>
                        <a:t>INICIO; El profesor expondrá el tema </a:t>
                      </a:r>
                    </a:p>
                    <a:p>
                      <a:pPr algn="just">
                        <a:lnSpc>
                          <a:spcPct val="115000"/>
                        </a:lnSpc>
                        <a:spcAft>
                          <a:spcPts val="0"/>
                        </a:spcAft>
                      </a:pPr>
                      <a:r>
                        <a:rPr lang="es-MX" sz="1200" dirty="0">
                          <a:effectLst/>
                        </a:rPr>
                        <a:t> </a:t>
                      </a:r>
                    </a:p>
                    <a:p>
                      <a:pPr algn="just">
                        <a:lnSpc>
                          <a:spcPct val="115000"/>
                        </a:lnSpc>
                        <a:spcAft>
                          <a:spcPts val="0"/>
                        </a:spcAft>
                      </a:pPr>
                      <a:r>
                        <a:rPr lang="es-MX" sz="1200" dirty="0">
                          <a:effectLst/>
                        </a:rPr>
                        <a:t>DESARROLLO; El  alumno realizará un cuadro sinóptico sobre las fuentes directas e indirectas dando ejemplos de cada una.</a:t>
                      </a:r>
                    </a:p>
                    <a:p>
                      <a:pPr algn="just">
                        <a:lnSpc>
                          <a:spcPct val="115000"/>
                        </a:lnSpc>
                        <a:spcAft>
                          <a:spcPts val="0"/>
                        </a:spcAft>
                      </a:pPr>
                      <a:r>
                        <a:rPr lang="es-MX" sz="1200" dirty="0">
                          <a:effectLst/>
                        </a:rPr>
                        <a:t> </a:t>
                      </a:r>
                    </a:p>
                    <a:p>
                      <a:pPr algn="just">
                        <a:lnSpc>
                          <a:spcPct val="115000"/>
                        </a:lnSpc>
                        <a:spcAft>
                          <a:spcPts val="0"/>
                        </a:spcAft>
                      </a:pPr>
                      <a:r>
                        <a:rPr lang="es-MX" sz="1200" dirty="0">
                          <a:effectLst/>
                        </a:rPr>
                        <a:t>CIERRE; El alumnos contestará el ejercicio en el cuaderno de trabajo.</a:t>
                      </a:r>
                      <a:endParaRPr lang="es-MX" sz="1200" dirty="0">
                        <a:effectLst/>
                        <a:latin typeface="Calibri"/>
                        <a:ea typeface="Calibri"/>
                        <a:cs typeface="Times New Roman"/>
                      </a:endParaRPr>
                    </a:p>
                  </a:txBody>
                  <a:tcPr marL="53106" marR="53106" marT="0" marB="0"/>
                </a:tc>
              </a:tr>
            </a:tbl>
          </a:graphicData>
        </a:graphic>
      </p:graphicFrame>
      <p:sp>
        <p:nvSpPr>
          <p:cNvPr id="2" name="1 Marcador de número de diapositiva"/>
          <p:cNvSpPr>
            <a:spLocks noGrp="1"/>
          </p:cNvSpPr>
          <p:nvPr>
            <p:ph type="sldNum" sz="quarter" idx="12"/>
          </p:nvPr>
        </p:nvSpPr>
        <p:spPr/>
        <p:txBody>
          <a:bodyPr/>
          <a:lstStyle/>
          <a:p>
            <a:fld id="{3B0D3092-B0ED-4C2E-A3BA-0464A04FA968}" type="slidenum">
              <a:rPr lang="es-MX" smtClean="0"/>
              <a:t>21</a:t>
            </a:fld>
            <a:endParaRPr lang="es-MX"/>
          </a:p>
        </p:txBody>
      </p:sp>
    </p:spTree>
    <p:extLst>
      <p:ext uri="{BB962C8B-B14F-4D97-AF65-F5344CB8AC3E}">
        <p14:creationId xmlns:p14="http://schemas.microsoft.com/office/powerpoint/2010/main" val="49091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95803641"/>
              </p:ext>
            </p:extLst>
          </p:nvPr>
        </p:nvGraphicFramePr>
        <p:xfrm>
          <a:off x="627796" y="832513"/>
          <a:ext cx="10931858" cy="5511433"/>
        </p:xfrm>
        <a:graphic>
          <a:graphicData uri="http://schemas.openxmlformats.org/drawingml/2006/table">
            <a:tbl>
              <a:tblPr firstRow="1" firstCol="1" bandRow="1">
                <a:tableStyleId>{BC89EF96-8CEA-46FF-86C4-4CE0E7609802}</a:tableStyleId>
              </a:tblPr>
              <a:tblGrid>
                <a:gridCol w="874430"/>
                <a:gridCol w="3670275"/>
                <a:gridCol w="3034420"/>
                <a:gridCol w="3352733"/>
              </a:tblGrid>
              <a:tr h="306211">
                <a:tc>
                  <a:txBody>
                    <a:bodyPr/>
                    <a:lstStyle/>
                    <a:p>
                      <a:pPr algn="ctr">
                        <a:spcAft>
                          <a:spcPts val="0"/>
                        </a:spcAft>
                      </a:pPr>
                      <a:endParaRPr lang="es-MX" sz="1100" dirty="0">
                        <a:effectLst/>
                        <a:latin typeface="Calibri"/>
                        <a:ea typeface="Times New Roman"/>
                        <a:cs typeface="Times New Roman"/>
                      </a:endParaRPr>
                    </a:p>
                  </a:txBody>
                  <a:tcPr marL="26687" marR="26687" marT="0" marB="0" anchor="ctr"/>
                </a:tc>
                <a:tc>
                  <a:txBody>
                    <a:bodyPr/>
                    <a:lstStyle/>
                    <a:p>
                      <a:pPr algn="ctr">
                        <a:lnSpc>
                          <a:spcPct val="115000"/>
                        </a:lnSpc>
                        <a:spcAft>
                          <a:spcPts val="0"/>
                        </a:spcAft>
                      </a:pPr>
                      <a:r>
                        <a:rPr lang="es-MX" sz="1100" dirty="0">
                          <a:effectLst/>
                        </a:rPr>
                        <a:t>Objetivos generales del curso</a:t>
                      </a:r>
                      <a:endParaRPr lang="es-MX" sz="1100" dirty="0">
                        <a:effectLst/>
                        <a:latin typeface="Calibri"/>
                        <a:ea typeface="Calibri"/>
                        <a:cs typeface="Times New Roman"/>
                      </a:endParaRPr>
                    </a:p>
                  </a:txBody>
                  <a:tcPr marL="49312" marR="49312" marT="0" marB="0" anchor="ctr"/>
                </a:tc>
                <a:tc>
                  <a:txBody>
                    <a:bodyPr/>
                    <a:lstStyle/>
                    <a:p>
                      <a:pPr algn="ctr">
                        <a:lnSpc>
                          <a:spcPct val="115000"/>
                        </a:lnSpc>
                        <a:spcAft>
                          <a:spcPts val="0"/>
                        </a:spcAft>
                      </a:pPr>
                      <a:r>
                        <a:rPr lang="es-MX" sz="1100" dirty="0">
                          <a:effectLst/>
                        </a:rPr>
                        <a:t>Periodos a evaluar</a:t>
                      </a:r>
                      <a:endParaRPr lang="es-MX" sz="1100" dirty="0">
                        <a:effectLst/>
                        <a:latin typeface="Calibri"/>
                        <a:ea typeface="Calibri"/>
                        <a:cs typeface="Times New Roman"/>
                      </a:endParaRPr>
                    </a:p>
                  </a:txBody>
                  <a:tcPr marL="49312" marR="49312" marT="0" marB="0" anchor="ctr"/>
                </a:tc>
                <a:tc>
                  <a:txBody>
                    <a:bodyPr/>
                    <a:lstStyle/>
                    <a:p>
                      <a:pPr algn="ctr">
                        <a:lnSpc>
                          <a:spcPct val="115000"/>
                        </a:lnSpc>
                        <a:spcAft>
                          <a:spcPts val="0"/>
                        </a:spcAft>
                      </a:pPr>
                      <a:r>
                        <a:rPr lang="es-MX" sz="1100" dirty="0">
                          <a:effectLst/>
                        </a:rPr>
                        <a:t>Propuesta de clase </a:t>
                      </a:r>
                      <a:endParaRPr lang="es-MX" sz="1100" dirty="0">
                        <a:effectLst/>
                        <a:latin typeface="Calibri"/>
                        <a:ea typeface="Calibri"/>
                        <a:cs typeface="Times New Roman"/>
                      </a:endParaRPr>
                    </a:p>
                  </a:txBody>
                  <a:tcPr marL="49312" marR="49312" marT="0" marB="0" anchor="ctr"/>
                </a:tc>
              </a:tr>
              <a:tr h="3449791">
                <a:tc>
                  <a:txBody>
                    <a:bodyPr/>
                    <a:lstStyle/>
                    <a:p>
                      <a:pPr algn="ctr">
                        <a:spcAft>
                          <a:spcPts val="0"/>
                        </a:spcAft>
                      </a:pPr>
                      <a:r>
                        <a:rPr lang="es-ES" sz="1100" kern="1200" dirty="0">
                          <a:effectLst/>
                        </a:rPr>
                        <a:t>Disciplina 3. Ingles</a:t>
                      </a:r>
                      <a:endParaRPr lang="es-MX" sz="1100" dirty="0">
                        <a:effectLst/>
                        <a:latin typeface="Calibri"/>
                        <a:ea typeface="Times New Roman"/>
                        <a:cs typeface="Times New Roman"/>
                      </a:endParaRPr>
                    </a:p>
                  </a:txBody>
                  <a:tcPr marL="26687" marR="26687" marT="0" marB="0" anchor="ctr"/>
                </a:tc>
                <a:tc>
                  <a:txBody>
                    <a:bodyPr/>
                    <a:lstStyle/>
                    <a:p>
                      <a:pPr algn="just">
                        <a:lnSpc>
                          <a:spcPct val="115000"/>
                        </a:lnSpc>
                        <a:spcAft>
                          <a:spcPts val="0"/>
                        </a:spcAft>
                      </a:pPr>
                      <a:r>
                        <a:rPr lang="es-MX" sz="1100" dirty="0">
                          <a:effectLst/>
                        </a:rPr>
                        <a:t>Los objetivos de aprendizaje de este curso se plantean:</a:t>
                      </a:r>
                    </a:p>
                    <a:p>
                      <a:pPr algn="just">
                        <a:lnSpc>
                          <a:spcPct val="115000"/>
                        </a:lnSpc>
                        <a:spcAft>
                          <a:spcPts val="0"/>
                        </a:spcAft>
                      </a:pPr>
                      <a:r>
                        <a:rPr lang="es-MX" sz="1100" dirty="0">
                          <a:effectLst/>
                        </a:rPr>
                        <a:t>a) de carácter instrumental, al pretender que el estudiante de la E.N.P. adquiera las habilidades y estrategias de lector de textos escritos en inglés.</a:t>
                      </a:r>
                    </a:p>
                    <a:p>
                      <a:pPr algn="just">
                        <a:lnSpc>
                          <a:spcPct val="115000"/>
                        </a:lnSpc>
                        <a:spcAft>
                          <a:spcPts val="0"/>
                        </a:spcAft>
                      </a:pPr>
                      <a:r>
                        <a:rPr lang="es-MX" sz="1100" dirty="0">
                          <a:effectLst/>
                        </a:rPr>
                        <a:t>b) de carácter formativo, al pretender que el estudiante adquiera las habilidades que le permitan ejercer control integral sobre su aprendizaje, y potencialmente darle continuidad de manera autónoma.</a:t>
                      </a:r>
                    </a:p>
                    <a:p>
                      <a:pPr algn="just">
                        <a:lnSpc>
                          <a:spcPct val="115000"/>
                        </a:lnSpc>
                        <a:spcAft>
                          <a:spcPts val="0"/>
                        </a:spcAft>
                      </a:pPr>
                      <a:r>
                        <a:rPr lang="es-MX" sz="1100" dirty="0">
                          <a:effectLst/>
                        </a:rPr>
                        <a:t> </a:t>
                      </a:r>
                    </a:p>
                    <a:p>
                      <a:pPr algn="just">
                        <a:lnSpc>
                          <a:spcPct val="115000"/>
                        </a:lnSpc>
                        <a:spcAft>
                          <a:spcPts val="0"/>
                        </a:spcAft>
                      </a:pPr>
                      <a:r>
                        <a:rPr lang="es-MX" sz="1100" dirty="0">
                          <a:effectLst/>
                        </a:rPr>
                        <a:t>Entre las necesidades futuras de uso de la lengua extranjera del estudiante de la E.N.P. está la lectura y comprensión de diferentes tipos de texto: científicos, técnicos, económico - administrativos, o sociales, según la carrera universitaria de su elección para adquirir conocimientos profundos y actuales de su área de estudio.</a:t>
                      </a:r>
                    </a:p>
                    <a:p>
                      <a:pPr algn="just">
                        <a:lnSpc>
                          <a:spcPct val="115000"/>
                        </a:lnSpc>
                        <a:spcAft>
                          <a:spcPts val="0"/>
                        </a:spcAft>
                      </a:pPr>
                      <a:r>
                        <a:rPr lang="es-MX" sz="1100" dirty="0">
                          <a:effectLst/>
                        </a:rPr>
                        <a:t> </a:t>
                      </a:r>
                    </a:p>
                    <a:p>
                      <a:pPr algn="just">
                        <a:lnSpc>
                          <a:spcPct val="115000"/>
                        </a:lnSpc>
                        <a:spcAft>
                          <a:spcPts val="0"/>
                        </a:spcAft>
                      </a:pPr>
                      <a:r>
                        <a:rPr lang="es-MX" sz="1100" dirty="0">
                          <a:effectLst/>
                        </a:rPr>
                        <a:t>De las cuatro macro habilidades lingüísticas -hablar, escribir, escuchar y leer- es esta última la que tiene mayor aplicabilidad del concepto de "auto –aprendizaje”, ya que a través de la lectura de textos en inglés, el estudiante aprende a reconocer esquemas estructurales más formales discriminando los procedimientos lógicos y retóricos propios de la comunicación escrita.</a:t>
                      </a:r>
                      <a:endParaRPr lang="es-MX" sz="1100" dirty="0">
                        <a:effectLst/>
                        <a:latin typeface="Calibri"/>
                        <a:ea typeface="Calibri"/>
                        <a:cs typeface="Times New Roman"/>
                      </a:endParaRPr>
                    </a:p>
                  </a:txBody>
                  <a:tcPr marL="26687" marR="26687" marT="0" marB="0"/>
                </a:tc>
                <a:tc>
                  <a:txBody>
                    <a:bodyPr/>
                    <a:lstStyle/>
                    <a:p>
                      <a:pPr algn="just">
                        <a:lnSpc>
                          <a:spcPct val="115000"/>
                        </a:lnSpc>
                        <a:spcAft>
                          <a:spcPts val="0"/>
                        </a:spcAft>
                      </a:pPr>
                      <a:r>
                        <a:rPr lang="es-MX" sz="1100" dirty="0">
                          <a:effectLst/>
                        </a:rPr>
                        <a:t>1er. periodo</a:t>
                      </a:r>
                    </a:p>
                    <a:p>
                      <a:pPr algn="just">
                        <a:lnSpc>
                          <a:spcPct val="115000"/>
                        </a:lnSpc>
                        <a:spcAft>
                          <a:spcPts val="0"/>
                        </a:spcAft>
                      </a:pPr>
                      <a:r>
                        <a:rPr lang="es-MX" sz="1100" dirty="0">
                          <a:effectLst/>
                        </a:rPr>
                        <a:t>11-OCTUBRE-18</a:t>
                      </a:r>
                    </a:p>
                    <a:p>
                      <a:pPr algn="just">
                        <a:lnSpc>
                          <a:spcPct val="115000"/>
                        </a:lnSpc>
                        <a:spcAft>
                          <a:spcPts val="0"/>
                        </a:spcAft>
                      </a:pPr>
                      <a:r>
                        <a:rPr lang="es-MX" sz="1100" dirty="0">
                          <a:effectLst/>
                        </a:rPr>
                        <a:t> </a:t>
                      </a:r>
                    </a:p>
                    <a:p>
                      <a:pPr algn="just">
                        <a:lnSpc>
                          <a:spcPct val="115000"/>
                        </a:lnSpc>
                        <a:spcAft>
                          <a:spcPts val="0"/>
                        </a:spcAft>
                      </a:pPr>
                      <a:r>
                        <a:rPr lang="es-MX" sz="1100" dirty="0">
                          <a:effectLst/>
                        </a:rPr>
                        <a:t>Unidades a evaluar</a:t>
                      </a:r>
                    </a:p>
                    <a:p>
                      <a:pPr algn="just">
                        <a:lnSpc>
                          <a:spcPct val="115000"/>
                        </a:lnSpc>
                        <a:spcAft>
                          <a:spcPts val="0"/>
                        </a:spcAft>
                      </a:pPr>
                      <a:r>
                        <a:rPr lang="es-MX" sz="1100" dirty="0">
                          <a:effectLst/>
                        </a:rPr>
                        <a:t>1. </a:t>
                      </a:r>
                      <a:r>
                        <a:rPr lang="es-MX" sz="1100" dirty="0" err="1">
                          <a:effectLst/>
                        </a:rPr>
                        <a:t>Ways</a:t>
                      </a:r>
                      <a:r>
                        <a:rPr lang="es-MX" sz="1100" dirty="0">
                          <a:effectLst/>
                        </a:rPr>
                        <a:t> of </a:t>
                      </a:r>
                      <a:r>
                        <a:rPr lang="es-MX" sz="1100" dirty="0" err="1">
                          <a:effectLst/>
                        </a:rPr>
                        <a:t>learning</a:t>
                      </a:r>
                      <a:endParaRPr lang="es-MX" sz="1100" dirty="0">
                        <a:effectLst/>
                      </a:endParaRPr>
                    </a:p>
                    <a:p>
                      <a:pPr algn="just">
                        <a:lnSpc>
                          <a:spcPct val="115000"/>
                        </a:lnSpc>
                        <a:spcAft>
                          <a:spcPts val="0"/>
                        </a:spcAft>
                      </a:pPr>
                      <a:r>
                        <a:rPr lang="es-MX" sz="1100" dirty="0">
                          <a:effectLst/>
                        </a:rPr>
                        <a:t>2. </a:t>
                      </a:r>
                      <a:r>
                        <a:rPr lang="es-MX" sz="1100" dirty="0" err="1">
                          <a:effectLst/>
                        </a:rPr>
                        <a:t>Amazing</a:t>
                      </a:r>
                      <a:r>
                        <a:rPr lang="es-MX" sz="1100" dirty="0">
                          <a:effectLst/>
                        </a:rPr>
                        <a:t>... </a:t>
                      </a:r>
                      <a:r>
                        <a:rPr lang="es-MX" sz="1100" dirty="0" err="1">
                          <a:effectLst/>
                        </a:rPr>
                        <a:t>or</a:t>
                      </a:r>
                      <a:r>
                        <a:rPr lang="es-MX" sz="1100" dirty="0">
                          <a:effectLst/>
                        </a:rPr>
                        <a:t> </a:t>
                      </a:r>
                      <a:r>
                        <a:rPr lang="es-MX" sz="1100" dirty="0" err="1">
                          <a:effectLst/>
                        </a:rPr>
                        <a:t>crazy</a:t>
                      </a:r>
                      <a:r>
                        <a:rPr lang="es-MX" sz="1100" dirty="0">
                          <a:effectLst/>
                        </a:rPr>
                        <a:t>?</a:t>
                      </a:r>
                    </a:p>
                    <a:p>
                      <a:pPr algn="just">
                        <a:lnSpc>
                          <a:spcPct val="115000"/>
                        </a:lnSpc>
                        <a:spcAft>
                          <a:spcPts val="0"/>
                        </a:spcAft>
                      </a:pPr>
                      <a:r>
                        <a:rPr lang="es-MX" sz="1100" dirty="0">
                          <a:effectLst/>
                        </a:rPr>
                        <a:t>3. </a:t>
                      </a:r>
                      <a:r>
                        <a:rPr lang="es-MX" sz="1100" dirty="0" err="1">
                          <a:effectLst/>
                        </a:rPr>
                        <a:t>Work</a:t>
                      </a:r>
                      <a:r>
                        <a:rPr lang="es-MX" sz="1100" dirty="0">
                          <a:effectLst/>
                        </a:rPr>
                        <a:t> and </a:t>
                      </a:r>
                      <a:r>
                        <a:rPr lang="es-MX" sz="1100" dirty="0" err="1">
                          <a:effectLst/>
                        </a:rPr>
                        <a:t>its</a:t>
                      </a:r>
                      <a:r>
                        <a:rPr lang="es-MX" sz="1100" dirty="0">
                          <a:effectLst/>
                        </a:rPr>
                        <a:t> </a:t>
                      </a:r>
                      <a:r>
                        <a:rPr lang="es-MX" sz="1100" dirty="0" err="1">
                          <a:effectLst/>
                        </a:rPr>
                        <a:t>problems</a:t>
                      </a:r>
                      <a:endParaRPr lang="es-MX" sz="1100" dirty="0">
                        <a:effectLst/>
                        <a:latin typeface="Calibri"/>
                        <a:ea typeface="Calibri"/>
                        <a:cs typeface="Times New Roman"/>
                      </a:endParaRPr>
                    </a:p>
                  </a:txBody>
                  <a:tcPr marL="26687" marR="26687" marT="0" marB="0"/>
                </a:tc>
                <a:tc>
                  <a:txBody>
                    <a:bodyPr/>
                    <a:lstStyle/>
                    <a:p>
                      <a:pPr algn="just">
                        <a:lnSpc>
                          <a:spcPct val="115000"/>
                        </a:lnSpc>
                        <a:spcAft>
                          <a:spcPts val="0"/>
                        </a:spcAft>
                      </a:pPr>
                      <a:r>
                        <a:rPr lang="es-MX" sz="1100" dirty="0">
                          <a:effectLst/>
                        </a:rPr>
                        <a:t>INICIO: El profesor guía a los alumnos a una lectura referente a la industrialización. El alumno en parejas discute tres preguntas como preámbulo para introducir la lectura.</a:t>
                      </a:r>
                    </a:p>
                    <a:p>
                      <a:pPr algn="just">
                        <a:lnSpc>
                          <a:spcPct val="115000"/>
                        </a:lnSpc>
                        <a:spcAft>
                          <a:spcPts val="0"/>
                        </a:spcAft>
                      </a:pPr>
                      <a:r>
                        <a:rPr lang="es-MX" sz="1100" dirty="0">
                          <a:effectLst/>
                        </a:rPr>
                        <a:t> </a:t>
                      </a:r>
                    </a:p>
                    <a:p>
                      <a:pPr algn="just">
                        <a:lnSpc>
                          <a:spcPct val="115000"/>
                        </a:lnSpc>
                        <a:spcAft>
                          <a:spcPts val="0"/>
                        </a:spcAft>
                      </a:pPr>
                      <a:r>
                        <a:rPr lang="es-MX" sz="1100" dirty="0">
                          <a:effectLst/>
                        </a:rPr>
                        <a:t>DESARROLLO: En parejas, los alumnos  leen y relacionan el vocabulario en un ejercicio de correlación. El profesor revisa con la clase y propone que den ejemplos extras del vocabulario en cuestión. Algunos alumnos escriben ejemplos en el pizarrón.</a:t>
                      </a:r>
                    </a:p>
                    <a:p>
                      <a:pPr algn="just">
                        <a:lnSpc>
                          <a:spcPct val="115000"/>
                        </a:lnSpc>
                        <a:spcAft>
                          <a:spcPts val="0"/>
                        </a:spcAft>
                      </a:pPr>
                      <a:r>
                        <a:rPr lang="es-MX" sz="1100" dirty="0">
                          <a:effectLst/>
                        </a:rPr>
                        <a:t> </a:t>
                      </a:r>
                    </a:p>
                    <a:p>
                      <a:pPr algn="just">
                        <a:lnSpc>
                          <a:spcPct val="115000"/>
                        </a:lnSpc>
                        <a:spcAft>
                          <a:spcPts val="0"/>
                        </a:spcAft>
                      </a:pPr>
                      <a:r>
                        <a:rPr lang="es-MX" sz="1100" dirty="0">
                          <a:effectLst/>
                        </a:rPr>
                        <a:t>CIERRE: Los alumnos en grupos comentan la lectura y dan su punto de vista acerca de cómo interactúan los adolescentes con la industrialización. Un alumno graba esta discusión para después poder compartirla con la clase.</a:t>
                      </a:r>
                      <a:endParaRPr lang="es-MX" sz="1100" dirty="0">
                        <a:effectLst/>
                        <a:latin typeface="Calibri"/>
                        <a:ea typeface="Calibri"/>
                        <a:cs typeface="Times New Roman"/>
                      </a:endParaRPr>
                    </a:p>
                  </a:txBody>
                  <a:tcPr marL="26687" marR="26687" marT="0" marB="0"/>
                </a:tc>
              </a:tr>
            </a:tbl>
          </a:graphicData>
        </a:graphic>
      </p:graphicFrame>
      <p:sp>
        <p:nvSpPr>
          <p:cNvPr id="4" name="3 Marcador de número de diapositiva"/>
          <p:cNvSpPr>
            <a:spLocks noGrp="1"/>
          </p:cNvSpPr>
          <p:nvPr>
            <p:ph type="sldNum" sz="quarter" idx="12"/>
          </p:nvPr>
        </p:nvSpPr>
        <p:spPr/>
        <p:txBody>
          <a:bodyPr/>
          <a:lstStyle/>
          <a:p>
            <a:fld id="{3B0D3092-B0ED-4C2E-A3BA-0464A04FA968}" type="slidenum">
              <a:rPr lang="es-MX" smtClean="0"/>
              <a:t>22</a:t>
            </a:fld>
            <a:endParaRPr lang="es-MX"/>
          </a:p>
        </p:txBody>
      </p:sp>
    </p:spTree>
    <p:extLst>
      <p:ext uri="{BB962C8B-B14F-4D97-AF65-F5344CB8AC3E}">
        <p14:creationId xmlns:p14="http://schemas.microsoft.com/office/powerpoint/2010/main" val="88916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62996381"/>
              </p:ext>
            </p:extLst>
          </p:nvPr>
        </p:nvGraphicFramePr>
        <p:xfrm>
          <a:off x="736017" y="832719"/>
          <a:ext cx="10782693" cy="5592739"/>
        </p:xfrm>
        <a:graphic>
          <a:graphicData uri="http://schemas.openxmlformats.org/drawingml/2006/table">
            <a:tbl>
              <a:tblPr firstRow="1" firstCol="1" bandRow="1">
                <a:tableStyleId>{BC89EF96-8CEA-46FF-86C4-4CE0E7609802}</a:tableStyleId>
              </a:tblPr>
              <a:tblGrid>
                <a:gridCol w="1345989"/>
                <a:gridCol w="3024336"/>
                <a:gridCol w="3206184"/>
                <a:gridCol w="3206184"/>
              </a:tblGrid>
              <a:tr h="504103">
                <a:tc>
                  <a:txBody>
                    <a:bodyPr/>
                    <a:lstStyle/>
                    <a:p>
                      <a:pPr algn="ctr">
                        <a:spcAft>
                          <a:spcPts val="0"/>
                        </a:spcAft>
                      </a:pPr>
                      <a:endParaRPr lang="es-MX" sz="1400" dirty="0">
                        <a:effectLst/>
                        <a:latin typeface="Calibri"/>
                        <a:ea typeface="Times New Roman"/>
                        <a:cs typeface="Times New Roman"/>
                      </a:endParaRPr>
                    </a:p>
                  </a:txBody>
                  <a:tcPr marL="26687" marR="26687" marT="0" marB="0" anchor="ctr"/>
                </a:tc>
                <a:tc>
                  <a:txBody>
                    <a:bodyPr/>
                    <a:lstStyle/>
                    <a:p>
                      <a:pPr algn="ctr">
                        <a:lnSpc>
                          <a:spcPct val="115000"/>
                        </a:lnSpc>
                        <a:spcAft>
                          <a:spcPts val="0"/>
                        </a:spcAft>
                      </a:pPr>
                      <a:r>
                        <a:rPr lang="es-MX" sz="1400" dirty="0">
                          <a:effectLst/>
                        </a:rPr>
                        <a:t>Objetivos generales del curso</a:t>
                      </a:r>
                      <a:endParaRPr lang="es-MX" sz="1400" dirty="0">
                        <a:effectLst/>
                        <a:latin typeface="Calibri"/>
                        <a:ea typeface="Calibri"/>
                        <a:cs typeface="Times New Roman"/>
                      </a:endParaRPr>
                    </a:p>
                  </a:txBody>
                  <a:tcPr marL="49312" marR="49312" marT="0" marB="0" anchor="ctr"/>
                </a:tc>
                <a:tc>
                  <a:txBody>
                    <a:bodyPr/>
                    <a:lstStyle/>
                    <a:p>
                      <a:pPr algn="ctr">
                        <a:lnSpc>
                          <a:spcPct val="115000"/>
                        </a:lnSpc>
                        <a:spcAft>
                          <a:spcPts val="0"/>
                        </a:spcAft>
                      </a:pPr>
                      <a:r>
                        <a:rPr lang="es-MX" sz="1400" dirty="0">
                          <a:effectLst/>
                        </a:rPr>
                        <a:t>Periodos a evaluar</a:t>
                      </a:r>
                      <a:endParaRPr lang="es-MX" sz="1400" dirty="0">
                        <a:effectLst/>
                        <a:latin typeface="Calibri"/>
                        <a:ea typeface="Calibri"/>
                        <a:cs typeface="Times New Roman"/>
                      </a:endParaRPr>
                    </a:p>
                  </a:txBody>
                  <a:tcPr marL="49312" marR="49312" marT="0" marB="0" anchor="ctr"/>
                </a:tc>
                <a:tc>
                  <a:txBody>
                    <a:bodyPr/>
                    <a:lstStyle/>
                    <a:p>
                      <a:pPr algn="ctr">
                        <a:lnSpc>
                          <a:spcPct val="115000"/>
                        </a:lnSpc>
                        <a:spcAft>
                          <a:spcPts val="0"/>
                        </a:spcAft>
                      </a:pPr>
                      <a:r>
                        <a:rPr lang="es-MX" sz="1400" dirty="0">
                          <a:effectLst/>
                        </a:rPr>
                        <a:t>Propuesta de clase </a:t>
                      </a:r>
                      <a:endParaRPr lang="es-MX" sz="1400" dirty="0">
                        <a:effectLst/>
                        <a:latin typeface="Calibri"/>
                        <a:ea typeface="Calibri"/>
                        <a:cs typeface="Times New Roman"/>
                      </a:endParaRPr>
                    </a:p>
                  </a:txBody>
                  <a:tcPr marL="49312" marR="49312" marT="0" marB="0" anchor="ctr"/>
                </a:tc>
              </a:tr>
              <a:tr h="187488">
                <a:tc>
                  <a:txBody>
                    <a:bodyPr/>
                    <a:lstStyle/>
                    <a:p>
                      <a:pPr algn="ctr">
                        <a:spcAft>
                          <a:spcPts val="0"/>
                        </a:spcAft>
                      </a:pPr>
                      <a:r>
                        <a:rPr lang="es-MX" sz="1400" kern="1200" dirty="0">
                          <a:effectLst/>
                        </a:rPr>
                        <a:t>Disciplina 4. Informática</a:t>
                      </a:r>
                      <a:endParaRPr lang="es-MX" sz="1400" dirty="0">
                        <a:effectLst/>
                        <a:latin typeface="Calibri"/>
                        <a:ea typeface="Times New Roman"/>
                        <a:cs typeface="Times New Roman"/>
                      </a:endParaRPr>
                    </a:p>
                  </a:txBody>
                  <a:tcPr marL="26687" marR="26687" marT="0" marB="0" anchor="ctr"/>
                </a:tc>
                <a:tc>
                  <a:txBody>
                    <a:bodyPr/>
                    <a:lstStyle/>
                    <a:p>
                      <a:pPr algn="just">
                        <a:lnSpc>
                          <a:spcPct val="115000"/>
                        </a:lnSpc>
                        <a:spcAft>
                          <a:spcPts val="0"/>
                        </a:spcAft>
                      </a:pPr>
                      <a:r>
                        <a:rPr lang="es-MX" sz="1400">
                          <a:effectLst/>
                        </a:rPr>
                        <a:t> </a:t>
                      </a:r>
                      <a:endParaRPr lang="es-MX" sz="1400">
                        <a:effectLst/>
                        <a:latin typeface="Calibri"/>
                        <a:ea typeface="Calibri"/>
                        <a:cs typeface="Times New Roman"/>
                      </a:endParaRPr>
                    </a:p>
                  </a:txBody>
                  <a:tcPr marL="26687" marR="26687" marT="0" marB="0"/>
                </a:tc>
                <a:tc>
                  <a:txBody>
                    <a:bodyPr/>
                    <a:lstStyle/>
                    <a:p>
                      <a:pPr algn="just">
                        <a:lnSpc>
                          <a:spcPct val="115000"/>
                        </a:lnSpc>
                        <a:spcAft>
                          <a:spcPts val="0"/>
                        </a:spcAft>
                      </a:pPr>
                      <a:r>
                        <a:rPr lang="es-MX" sz="1400" dirty="0">
                          <a:effectLst/>
                        </a:rPr>
                        <a:t> </a:t>
                      </a:r>
                      <a:endParaRPr lang="es-MX" sz="1400" dirty="0">
                        <a:effectLst/>
                        <a:latin typeface="Calibri"/>
                        <a:ea typeface="Calibri"/>
                        <a:cs typeface="Times New Roman"/>
                      </a:endParaRPr>
                    </a:p>
                  </a:txBody>
                  <a:tcPr marL="26687" marR="26687" marT="0" marB="0"/>
                </a:tc>
                <a:tc>
                  <a:txBody>
                    <a:bodyPr/>
                    <a:lstStyle/>
                    <a:p>
                      <a:pPr algn="just">
                        <a:lnSpc>
                          <a:spcPct val="115000"/>
                        </a:lnSpc>
                        <a:spcAft>
                          <a:spcPts val="0"/>
                        </a:spcAft>
                      </a:pPr>
                      <a:r>
                        <a:rPr lang="es-MX" sz="1400">
                          <a:effectLst/>
                        </a:rPr>
                        <a:t> </a:t>
                      </a:r>
                      <a:endParaRPr lang="es-MX" sz="1400">
                        <a:effectLst/>
                        <a:latin typeface="Calibri"/>
                        <a:ea typeface="Calibri"/>
                        <a:cs typeface="Times New Roman"/>
                      </a:endParaRPr>
                    </a:p>
                  </a:txBody>
                  <a:tcPr marL="26687" marR="26687" marT="0" marB="0"/>
                </a:tc>
              </a:tr>
              <a:tr h="1940508">
                <a:tc>
                  <a:txBody>
                    <a:bodyPr/>
                    <a:lstStyle/>
                    <a:p>
                      <a:pPr algn="ctr">
                        <a:spcAft>
                          <a:spcPts val="0"/>
                        </a:spcAft>
                      </a:pPr>
                      <a:r>
                        <a:rPr lang="es-MX" sz="1400" kern="1200">
                          <a:effectLst/>
                        </a:rPr>
                        <a:t>Disciplina 5. Orientación</a:t>
                      </a:r>
                      <a:endParaRPr lang="es-MX" sz="1400">
                        <a:effectLst/>
                        <a:latin typeface="Calibri"/>
                        <a:ea typeface="Times New Roman"/>
                        <a:cs typeface="Times New Roman"/>
                      </a:endParaRPr>
                    </a:p>
                  </a:txBody>
                  <a:tcPr marL="26687" marR="26687" marT="0" marB="0" anchor="ctr"/>
                </a:tc>
                <a:tc>
                  <a:txBody>
                    <a:bodyPr/>
                    <a:lstStyle/>
                    <a:p>
                      <a:pPr algn="just">
                        <a:lnSpc>
                          <a:spcPct val="115000"/>
                        </a:lnSpc>
                        <a:spcAft>
                          <a:spcPts val="0"/>
                        </a:spcAft>
                      </a:pPr>
                      <a:r>
                        <a:rPr lang="es-MX" sz="1400" dirty="0">
                          <a:effectLst/>
                        </a:rPr>
                        <a:t>Identificará, desarrollará y fortalecerá algunas habilidades para la vida, habilidades cognitivas, psicosociales, para el manejo de emociones y estrés por medio del estudio y análisis de una conducta de riesgo específica, que apoye su permanencia regular en la preparatoria y que oriente la toma de decisiones y la construcción de un proyecto de vida.</a:t>
                      </a:r>
                      <a:endParaRPr lang="es-MX" sz="1400" dirty="0">
                        <a:effectLst/>
                        <a:latin typeface="Calibri"/>
                        <a:ea typeface="Calibri"/>
                        <a:cs typeface="Times New Roman"/>
                      </a:endParaRPr>
                    </a:p>
                  </a:txBody>
                  <a:tcPr marL="26687" marR="26687" marT="0" marB="0"/>
                </a:tc>
                <a:tc>
                  <a:txBody>
                    <a:bodyPr/>
                    <a:lstStyle/>
                    <a:p>
                      <a:pPr algn="just">
                        <a:lnSpc>
                          <a:spcPct val="115000"/>
                        </a:lnSpc>
                        <a:spcAft>
                          <a:spcPts val="0"/>
                        </a:spcAft>
                      </a:pPr>
                      <a:r>
                        <a:rPr lang="es-MX" sz="1400" dirty="0">
                          <a:effectLst/>
                        </a:rPr>
                        <a:t>1er. período</a:t>
                      </a:r>
                    </a:p>
                    <a:p>
                      <a:pPr algn="just">
                        <a:lnSpc>
                          <a:spcPct val="115000"/>
                        </a:lnSpc>
                        <a:spcAft>
                          <a:spcPts val="0"/>
                        </a:spcAft>
                      </a:pPr>
                      <a:r>
                        <a:rPr lang="es-MX" sz="1400" dirty="0">
                          <a:effectLst/>
                        </a:rPr>
                        <a:t>12/OCT/18</a:t>
                      </a:r>
                    </a:p>
                    <a:p>
                      <a:pPr algn="just">
                        <a:lnSpc>
                          <a:spcPct val="115000"/>
                        </a:lnSpc>
                        <a:spcAft>
                          <a:spcPts val="0"/>
                        </a:spcAft>
                      </a:pPr>
                      <a:r>
                        <a:rPr lang="es-MX" sz="1400" dirty="0">
                          <a:effectLst/>
                        </a:rPr>
                        <a:t> </a:t>
                      </a:r>
                    </a:p>
                    <a:p>
                      <a:pPr algn="just">
                        <a:lnSpc>
                          <a:spcPct val="115000"/>
                        </a:lnSpc>
                        <a:spcAft>
                          <a:spcPts val="0"/>
                        </a:spcAft>
                      </a:pPr>
                      <a:r>
                        <a:rPr lang="es-MX" sz="1400" dirty="0">
                          <a:effectLst/>
                        </a:rPr>
                        <a:t>Unidad 2. Proyecto de vida en el bachillerato</a:t>
                      </a:r>
                    </a:p>
                    <a:p>
                      <a:pPr algn="just">
                        <a:lnSpc>
                          <a:spcPct val="115000"/>
                        </a:lnSpc>
                        <a:spcAft>
                          <a:spcPts val="0"/>
                        </a:spcAft>
                      </a:pPr>
                      <a:r>
                        <a:rPr lang="es-MX" sz="1400" dirty="0">
                          <a:effectLst/>
                        </a:rPr>
                        <a:t>Unidad(es) por evaluar:</a:t>
                      </a:r>
                    </a:p>
                    <a:p>
                      <a:pPr algn="just">
                        <a:lnSpc>
                          <a:spcPct val="115000"/>
                        </a:lnSpc>
                        <a:spcAft>
                          <a:spcPts val="0"/>
                        </a:spcAft>
                      </a:pPr>
                      <a:r>
                        <a:rPr lang="es-MX" sz="1400" dirty="0">
                          <a:effectLst/>
                        </a:rPr>
                        <a:t> </a:t>
                      </a:r>
                    </a:p>
                    <a:p>
                      <a:pPr algn="just">
                        <a:lnSpc>
                          <a:spcPct val="115000"/>
                        </a:lnSpc>
                        <a:spcAft>
                          <a:spcPts val="0"/>
                        </a:spcAft>
                      </a:pPr>
                      <a:r>
                        <a:rPr lang="es-MX" sz="1400" dirty="0">
                          <a:effectLst/>
                        </a:rPr>
                        <a:t>Primera parte proyecto conexiones, proyecto de vida del adolescente y propuestas de innovación energía renovable. </a:t>
                      </a:r>
                      <a:endParaRPr lang="es-MX" sz="1400" dirty="0">
                        <a:effectLst/>
                        <a:latin typeface="Calibri"/>
                        <a:ea typeface="Calibri"/>
                        <a:cs typeface="Times New Roman"/>
                      </a:endParaRPr>
                    </a:p>
                  </a:txBody>
                  <a:tcPr marL="26687" marR="26687" marT="0" marB="0"/>
                </a:tc>
                <a:tc>
                  <a:txBody>
                    <a:bodyPr/>
                    <a:lstStyle/>
                    <a:p>
                      <a:pPr algn="just">
                        <a:lnSpc>
                          <a:spcPct val="115000"/>
                        </a:lnSpc>
                        <a:spcAft>
                          <a:spcPts val="0"/>
                        </a:spcAft>
                      </a:pPr>
                      <a:r>
                        <a:rPr lang="es-MX" sz="1400" dirty="0">
                          <a:effectLst/>
                        </a:rPr>
                        <a:t>INICIO</a:t>
                      </a:r>
                    </a:p>
                    <a:p>
                      <a:pPr algn="just">
                        <a:lnSpc>
                          <a:spcPct val="115000"/>
                        </a:lnSpc>
                        <a:spcAft>
                          <a:spcPts val="0"/>
                        </a:spcAft>
                      </a:pPr>
                      <a:r>
                        <a:rPr lang="es-MX" sz="1400" dirty="0">
                          <a:effectLst/>
                        </a:rPr>
                        <a:t>Lluvia de ideas: plan de vida y carreras “verdes”</a:t>
                      </a:r>
                    </a:p>
                    <a:p>
                      <a:pPr algn="just">
                        <a:lnSpc>
                          <a:spcPct val="115000"/>
                        </a:lnSpc>
                        <a:spcAft>
                          <a:spcPts val="0"/>
                        </a:spcAft>
                      </a:pPr>
                      <a:r>
                        <a:rPr lang="es-MX" sz="1400" dirty="0">
                          <a:effectLst/>
                        </a:rPr>
                        <a:t> </a:t>
                      </a:r>
                    </a:p>
                    <a:p>
                      <a:pPr algn="just">
                        <a:lnSpc>
                          <a:spcPct val="115000"/>
                        </a:lnSpc>
                        <a:spcAft>
                          <a:spcPts val="0"/>
                        </a:spcAft>
                      </a:pPr>
                      <a:r>
                        <a:rPr lang="es-MX" sz="1400" dirty="0">
                          <a:effectLst/>
                        </a:rPr>
                        <a:t>DESARROLLO</a:t>
                      </a:r>
                    </a:p>
                    <a:p>
                      <a:pPr algn="just">
                        <a:lnSpc>
                          <a:spcPct val="115000"/>
                        </a:lnSpc>
                        <a:spcAft>
                          <a:spcPts val="0"/>
                        </a:spcAft>
                      </a:pPr>
                      <a:r>
                        <a:rPr lang="es-MX" sz="1400" dirty="0">
                          <a:effectLst/>
                        </a:rPr>
                        <a:t>Mediante la técnica expositiva, se ampliará el tema, posteriormente se proyectará un breve documental sobre energías que contaminan,  los alumnos en plenaria realizarán una reflexión sobre el documental.</a:t>
                      </a:r>
                    </a:p>
                    <a:p>
                      <a:pPr algn="just">
                        <a:lnSpc>
                          <a:spcPct val="115000"/>
                        </a:lnSpc>
                        <a:spcAft>
                          <a:spcPts val="0"/>
                        </a:spcAft>
                      </a:pPr>
                      <a:r>
                        <a:rPr lang="es-MX" sz="1400" dirty="0">
                          <a:effectLst/>
                        </a:rPr>
                        <a:t> </a:t>
                      </a:r>
                    </a:p>
                    <a:p>
                      <a:pPr algn="just">
                        <a:lnSpc>
                          <a:spcPct val="115000"/>
                        </a:lnSpc>
                        <a:spcAft>
                          <a:spcPts val="0"/>
                        </a:spcAft>
                      </a:pPr>
                      <a:r>
                        <a:rPr lang="es-MX" sz="1400" dirty="0">
                          <a:effectLst/>
                        </a:rPr>
                        <a:t>CIERRE</a:t>
                      </a:r>
                    </a:p>
                    <a:p>
                      <a:pPr algn="just">
                        <a:lnSpc>
                          <a:spcPct val="115000"/>
                        </a:lnSpc>
                        <a:spcAft>
                          <a:spcPts val="0"/>
                        </a:spcAft>
                      </a:pPr>
                      <a:r>
                        <a:rPr lang="es-MX" sz="1400" dirty="0">
                          <a:effectLst/>
                        </a:rPr>
                        <a:t>En equipos, los alumnos realizarán una propuesta sobre las energías limpias, y las posibles carreras que podrían verse involucradas en tal proceso. Esta será la primera fase del proyecto. </a:t>
                      </a:r>
                      <a:endParaRPr lang="es-MX" sz="1400" dirty="0">
                        <a:effectLst/>
                        <a:latin typeface="Calibri"/>
                        <a:ea typeface="Calibri"/>
                        <a:cs typeface="Times New Roman"/>
                      </a:endParaRPr>
                    </a:p>
                  </a:txBody>
                  <a:tcPr marL="26687" marR="26687" marT="0" marB="0"/>
                </a:tc>
              </a:tr>
            </a:tbl>
          </a:graphicData>
        </a:graphic>
      </p:graphicFrame>
      <p:sp>
        <p:nvSpPr>
          <p:cNvPr id="4" name="3 Marcador de número de diapositiva"/>
          <p:cNvSpPr>
            <a:spLocks noGrp="1"/>
          </p:cNvSpPr>
          <p:nvPr>
            <p:ph type="sldNum" sz="quarter" idx="12"/>
          </p:nvPr>
        </p:nvSpPr>
        <p:spPr/>
        <p:txBody>
          <a:bodyPr/>
          <a:lstStyle/>
          <a:p>
            <a:fld id="{3B0D3092-B0ED-4C2E-A3BA-0464A04FA968}" type="slidenum">
              <a:rPr lang="es-MX" smtClean="0"/>
              <a:t>23</a:t>
            </a:fld>
            <a:endParaRPr lang="es-MX"/>
          </a:p>
        </p:txBody>
      </p:sp>
    </p:spTree>
    <p:extLst>
      <p:ext uri="{BB962C8B-B14F-4D97-AF65-F5344CB8AC3E}">
        <p14:creationId xmlns:p14="http://schemas.microsoft.com/office/powerpoint/2010/main" val="318330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598105" y="911941"/>
            <a:ext cx="7227331" cy="5420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Marcador de número de diapositiva"/>
          <p:cNvSpPr>
            <a:spLocks noGrp="1"/>
          </p:cNvSpPr>
          <p:nvPr>
            <p:ph type="sldNum" sz="quarter" idx="12"/>
          </p:nvPr>
        </p:nvSpPr>
        <p:spPr/>
        <p:txBody>
          <a:bodyPr/>
          <a:lstStyle/>
          <a:p>
            <a:fld id="{3B0D3092-B0ED-4C2E-A3BA-0464A04FA968}" type="slidenum">
              <a:rPr lang="es-MX" smtClean="0"/>
              <a:t>24</a:t>
            </a:fld>
            <a:endParaRPr lang="es-MX"/>
          </a:p>
        </p:txBody>
      </p:sp>
      <p:sp>
        <p:nvSpPr>
          <p:cNvPr id="5" name="1 Título"/>
          <p:cNvSpPr txBox="1">
            <a:spLocks/>
          </p:cNvSpPr>
          <p:nvPr/>
        </p:nvSpPr>
        <p:spPr>
          <a:xfrm rot="16200000">
            <a:off x="-1578720" y="2685464"/>
            <a:ext cx="6347846" cy="1395251"/>
          </a:xfrm>
          <a:prstGeom prst="rect">
            <a:avLst/>
          </a:prstGeom>
        </p:spPr>
        <p:txBody>
          <a:bodyPr>
            <a:normAutofit fontScale="9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defRPr/>
            </a:pPr>
            <a:r>
              <a:rPr lang="es-MX" b="1" smtClean="0"/>
              <a:t>ORGANIZADOR GRÁFICO. PREGUNTAS ESENCIALES</a:t>
            </a:r>
            <a:endParaRPr lang="es-MX" b="1" dirty="0"/>
          </a:p>
        </p:txBody>
      </p:sp>
    </p:spTree>
    <p:extLst>
      <p:ext uri="{BB962C8B-B14F-4D97-AF65-F5344CB8AC3E}">
        <p14:creationId xmlns:p14="http://schemas.microsoft.com/office/powerpoint/2010/main" val="1897127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042998194"/>
              </p:ext>
            </p:extLst>
          </p:nvPr>
        </p:nvGraphicFramePr>
        <p:xfrm>
          <a:off x="1362169" y="2257050"/>
          <a:ext cx="8993532" cy="3466810"/>
        </p:xfrm>
        <a:graphic>
          <a:graphicData uri="http://schemas.openxmlformats.org/drawingml/2006/table">
            <a:tbl>
              <a:tblPr>
                <a:tableStyleId>{8EC20E35-A176-4012-BC5E-935CFFF8708E}</a:tableStyleId>
              </a:tblPr>
              <a:tblGrid>
                <a:gridCol w="2132913"/>
                <a:gridCol w="2132913"/>
                <a:gridCol w="2133569"/>
                <a:gridCol w="2594137"/>
              </a:tblGrid>
              <a:tr h="1313745">
                <a:tc>
                  <a:txBody>
                    <a:bodyPr/>
                    <a:lstStyle/>
                    <a:p>
                      <a:pPr algn="ctr">
                        <a:lnSpc>
                          <a:spcPct val="115000"/>
                        </a:lnSpc>
                        <a:spcAft>
                          <a:spcPts val="0"/>
                        </a:spcAft>
                      </a:pPr>
                      <a:r>
                        <a:rPr lang="es-ES" sz="1100" dirty="0">
                          <a:effectLst/>
                        </a:rPr>
                        <a:t>Dar explicación</a:t>
                      </a:r>
                      <a:endParaRPr lang="es-MX" sz="1100" dirty="0">
                        <a:effectLst/>
                      </a:endParaRPr>
                    </a:p>
                    <a:p>
                      <a:pPr algn="ctr">
                        <a:lnSpc>
                          <a:spcPct val="115000"/>
                        </a:lnSpc>
                        <a:spcAft>
                          <a:spcPts val="0"/>
                        </a:spcAft>
                      </a:pPr>
                      <a:r>
                        <a:rPr lang="es-ES" sz="1100" dirty="0">
                          <a:effectLst/>
                        </a:rPr>
                        <a:t>¿Por qué algo es cómo es?</a:t>
                      </a:r>
                      <a:endParaRPr lang="es-MX" sz="1100" dirty="0">
                        <a:effectLst/>
                      </a:endParaRPr>
                    </a:p>
                    <a:p>
                      <a:pPr algn="ctr">
                        <a:lnSpc>
                          <a:spcPct val="115000"/>
                        </a:lnSpc>
                        <a:spcAft>
                          <a:spcPts val="0"/>
                        </a:spcAft>
                      </a:pPr>
                      <a:r>
                        <a:rPr lang="es-ES" sz="1100" dirty="0">
                          <a:effectLst/>
                        </a:rPr>
                        <a:t>Determinar las razones que generan el problema o la situación.</a:t>
                      </a:r>
                      <a:endParaRPr lang="es-MX" sz="1100" dirty="0">
                        <a:solidFill>
                          <a:srgbClr val="000000"/>
                        </a:solidFill>
                        <a:effectLst/>
                        <a:latin typeface="Arial" panose="020B0604020202020204" pitchFamily="34" charset="0"/>
                        <a:ea typeface="Arial" panose="020B0604020202020204" pitchFamily="34" charset="0"/>
                      </a:endParaRPr>
                    </a:p>
                  </a:txBody>
                  <a:tcPr marL="62701" marR="62701" marT="62701" marB="62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ES" sz="1100" dirty="0">
                          <a:effectLst/>
                        </a:rPr>
                        <a:t>Resolver un problema</a:t>
                      </a:r>
                      <a:endParaRPr lang="es-MX" sz="1100" dirty="0">
                        <a:effectLst/>
                      </a:endParaRPr>
                    </a:p>
                    <a:p>
                      <a:pPr algn="ctr">
                        <a:lnSpc>
                          <a:spcPct val="115000"/>
                        </a:lnSpc>
                        <a:spcAft>
                          <a:spcPts val="0"/>
                        </a:spcAft>
                      </a:pPr>
                      <a:r>
                        <a:rPr lang="es-ES" sz="1100" dirty="0">
                          <a:effectLst/>
                        </a:rPr>
                        <a:t>Explicar de manera detallada cómo se puede abordar y/o solucionar el problema.</a:t>
                      </a:r>
                      <a:endParaRPr lang="es-MX" sz="1100" dirty="0">
                        <a:effectLst/>
                      </a:endParaRPr>
                    </a:p>
                    <a:p>
                      <a:pPr algn="ct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2701" marR="62701" marT="62701" marB="62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ES" sz="1100" dirty="0">
                          <a:effectLst/>
                        </a:rPr>
                        <a:t>Hacer más eficiente o mejorar algo</a:t>
                      </a:r>
                      <a:endParaRPr lang="es-MX" sz="1100" dirty="0">
                        <a:effectLst/>
                      </a:endParaRPr>
                    </a:p>
                    <a:p>
                      <a:pPr algn="ctr">
                        <a:lnSpc>
                          <a:spcPct val="115000"/>
                        </a:lnSpc>
                        <a:spcAft>
                          <a:spcPts val="0"/>
                        </a:spcAft>
                      </a:pPr>
                      <a:r>
                        <a:rPr lang="es-ES" sz="1100" dirty="0">
                          <a:effectLst/>
                        </a:rPr>
                        <a:t>¿De qué manera se pueden optimizar los procesos para alcanzar el objetivo propuesto?</a:t>
                      </a:r>
                      <a:endParaRPr lang="es-MX" sz="1100" dirty="0">
                        <a:solidFill>
                          <a:srgbClr val="000000"/>
                        </a:solidFill>
                        <a:effectLst/>
                        <a:latin typeface="Arial" panose="020B0604020202020204" pitchFamily="34" charset="0"/>
                        <a:ea typeface="Arial" panose="020B0604020202020204" pitchFamily="34" charset="0"/>
                      </a:endParaRPr>
                    </a:p>
                  </a:txBody>
                  <a:tcPr marL="62701" marR="62701" marT="62701" marB="62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ES" sz="1100" dirty="0">
                          <a:effectLst/>
                        </a:rPr>
                        <a:t>Inventar, innovar, diseñar o crear algo nuevo</a:t>
                      </a:r>
                      <a:endParaRPr lang="es-MX" sz="1100" dirty="0">
                        <a:effectLst/>
                      </a:endParaRPr>
                    </a:p>
                    <a:p>
                      <a:pPr algn="ctr">
                        <a:lnSpc>
                          <a:spcPct val="115000"/>
                        </a:lnSpc>
                        <a:spcAft>
                          <a:spcPts val="0"/>
                        </a:spcAft>
                      </a:pPr>
                      <a:r>
                        <a:rPr lang="es-ES" sz="1100" dirty="0">
                          <a:effectLst/>
                        </a:rPr>
                        <a:t>¿Cómo podría ser diferente?</a:t>
                      </a:r>
                      <a:endParaRPr lang="es-MX" sz="1100" dirty="0">
                        <a:effectLst/>
                      </a:endParaRPr>
                    </a:p>
                    <a:p>
                      <a:pPr algn="ctr">
                        <a:lnSpc>
                          <a:spcPct val="115000"/>
                        </a:lnSpc>
                        <a:spcAft>
                          <a:spcPts val="0"/>
                        </a:spcAft>
                      </a:pPr>
                      <a:r>
                        <a:rPr lang="es-ES" sz="1100" dirty="0">
                          <a:effectLst/>
                        </a:rPr>
                        <a:t>¿Qué nuevo producto o propuesta puedo hacer?</a:t>
                      </a:r>
                      <a:endParaRPr lang="es-MX" sz="1100" dirty="0">
                        <a:solidFill>
                          <a:srgbClr val="000000"/>
                        </a:solidFill>
                        <a:effectLst/>
                        <a:latin typeface="Arial" panose="020B0604020202020204" pitchFamily="34" charset="0"/>
                        <a:ea typeface="Arial" panose="020B0604020202020204" pitchFamily="34" charset="0"/>
                      </a:endParaRPr>
                    </a:p>
                  </a:txBody>
                  <a:tcPr marL="62701" marR="62701" marT="62701" marB="62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53065">
                <a:tc>
                  <a:txBody>
                    <a:bodyPr/>
                    <a:lstStyle/>
                    <a:p>
                      <a:pPr algn="just">
                        <a:lnSpc>
                          <a:spcPct val="115000"/>
                        </a:lnSpc>
                        <a:spcAft>
                          <a:spcPts val="0"/>
                        </a:spcAft>
                      </a:pPr>
                      <a:r>
                        <a:rPr lang="es-ES" sz="1100" dirty="0">
                          <a:effectLst/>
                        </a:rPr>
                        <a:t> </a:t>
                      </a:r>
                      <a:endParaRPr lang="es-MX" sz="1100" dirty="0">
                        <a:effectLst/>
                      </a:endParaRPr>
                    </a:p>
                    <a:p>
                      <a:pPr algn="just">
                        <a:lnSpc>
                          <a:spcPct val="115000"/>
                        </a:lnSpc>
                        <a:spcAft>
                          <a:spcPts val="0"/>
                        </a:spcAft>
                      </a:pPr>
                      <a:r>
                        <a:rPr lang="es-ES" sz="1100" dirty="0">
                          <a:effectLst/>
                        </a:rPr>
                        <a:t>El uso de combustibles fósiles y el costo de los mismos propician un uso indiscriminado de los mismos en la industria.</a:t>
                      </a:r>
                      <a:endParaRPr lang="es-MX" sz="1100" dirty="0">
                        <a:effectLst/>
                      </a:endParaRPr>
                    </a:p>
                    <a:p>
                      <a:pPr algn="just">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2701" marR="62701" marT="62701" marB="62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s-ES" sz="1100" dirty="0">
                          <a:effectLst/>
                        </a:rPr>
                        <a:t> </a:t>
                      </a:r>
                      <a:endParaRPr lang="es-MX" sz="1100" dirty="0">
                        <a:effectLst/>
                      </a:endParaRPr>
                    </a:p>
                    <a:p>
                      <a:pPr algn="just">
                        <a:lnSpc>
                          <a:spcPct val="115000"/>
                        </a:lnSpc>
                        <a:spcAft>
                          <a:spcPts val="0"/>
                        </a:spcAft>
                      </a:pPr>
                      <a:r>
                        <a:rPr lang="es-ES" sz="1100" dirty="0">
                          <a:effectLst/>
                        </a:rPr>
                        <a:t>Propiciar el uso masivo de energías limpias, principalmente solares, así como la capacitación y concientización a nivel escolar.</a:t>
                      </a:r>
                      <a:endParaRPr lang="es-MX" sz="1100" dirty="0">
                        <a:solidFill>
                          <a:srgbClr val="000000"/>
                        </a:solidFill>
                        <a:effectLst/>
                        <a:latin typeface="Arial" panose="020B0604020202020204" pitchFamily="34" charset="0"/>
                        <a:ea typeface="Arial" panose="020B0604020202020204" pitchFamily="34" charset="0"/>
                      </a:endParaRPr>
                    </a:p>
                  </a:txBody>
                  <a:tcPr marL="62701" marR="62701" marT="62701" marB="62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s-ES" sz="1100" dirty="0">
                          <a:effectLst/>
                        </a:rPr>
                        <a:t> </a:t>
                      </a:r>
                      <a:endParaRPr lang="es-MX" sz="1100" dirty="0">
                        <a:effectLst/>
                      </a:endParaRPr>
                    </a:p>
                    <a:p>
                      <a:pPr algn="just">
                        <a:lnSpc>
                          <a:spcPct val="115000"/>
                        </a:lnSpc>
                        <a:spcAft>
                          <a:spcPts val="0"/>
                        </a:spcAft>
                      </a:pPr>
                      <a:r>
                        <a:rPr lang="es-ES" sz="1100" dirty="0">
                          <a:effectLst/>
                        </a:rPr>
                        <a:t>Reducción de costos en la producción de energía por fuentes alternativos y vinculación de los estudios con la industria.</a:t>
                      </a:r>
                      <a:endParaRPr lang="es-MX" sz="1100" dirty="0">
                        <a:solidFill>
                          <a:srgbClr val="000000"/>
                        </a:solidFill>
                        <a:effectLst/>
                        <a:latin typeface="Arial" panose="020B0604020202020204" pitchFamily="34" charset="0"/>
                        <a:ea typeface="Arial" panose="020B0604020202020204" pitchFamily="34" charset="0"/>
                      </a:endParaRPr>
                    </a:p>
                  </a:txBody>
                  <a:tcPr marL="62701" marR="62701" marT="62701" marB="62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s-ES" sz="1100" dirty="0">
                          <a:effectLst/>
                        </a:rPr>
                        <a:t> </a:t>
                      </a:r>
                      <a:endParaRPr lang="es-MX" sz="1100" dirty="0">
                        <a:effectLst/>
                      </a:endParaRPr>
                    </a:p>
                    <a:p>
                      <a:pPr algn="just">
                        <a:lnSpc>
                          <a:spcPct val="115000"/>
                        </a:lnSpc>
                        <a:spcAft>
                          <a:spcPts val="0"/>
                        </a:spcAft>
                      </a:pPr>
                      <a:r>
                        <a:rPr lang="es-ES" sz="1100" dirty="0">
                          <a:effectLst/>
                        </a:rPr>
                        <a:t>La energía solar es posible usarla para refrigeración, calentamiento y producción de energía eléctrica.</a:t>
                      </a:r>
                      <a:endParaRPr lang="es-MX" sz="1100" dirty="0">
                        <a:effectLst/>
                      </a:endParaRPr>
                    </a:p>
                    <a:p>
                      <a:pPr algn="just">
                        <a:lnSpc>
                          <a:spcPct val="115000"/>
                        </a:lnSpc>
                        <a:spcAft>
                          <a:spcPts val="0"/>
                        </a:spcAft>
                      </a:pPr>
                      <a:r>
                        <a:rPr lang="es-ES" sz="1100" dirty="0">
                          <a:effectLst/>
                        </a:rPr>
                        <a:t> </a:t>
                      </a:r>
                      <a:endParaRPr lang="es-MX" sz="1100" dirty="0">
                        <a:effectLst/>
                      </a:endParaRPr>
                    </a:p>
                    <a:p>
                      <a:pPr algn="just">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62701" marR="62701" marT="62701" marB="62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2 Marcador de número de diapositiva"/>
          <p:cNvSpPr>
            <a:spLocks noGrp="1"/>
          </p:cNvSpPr>
          <p:nvPr>
            <p:ph type="sldNum" sz="quarter" idx="12"/>
          </p:nvPr>
        </p:nvSpPr>
        <p:spPr/>
        <p:txBody>
          <a:bodyPr/>
          <a:lstStyle/>
          <a:p>
            <a:fld id="{3B0D3092-B0ED-4C2E-A3BA-0464A04FA968}" type="slidenum">
              <a:rPr lang="es-MX" smtClean="0"/>
              <a:t>25</a:t>
            </a:fld>
            <a:endParaRPr lang="es-MX"/>
          </a:p>
        </p:txBody>
      </p:sp>
      <p:sp>
        <p:nvSpPr>
          <p:cNvPr id="5" name="4 Título"/>
          <p:cNvSpPr>
            <a:spLocks noGrp="1"/>
          </p:cNvSpPr>
          <p:nvPr>
            <p:ph type="title"/>
          </p:nvPr>
        </p:nvSpPr>
        <p:spPr>
          <a:xfrm>
            <a:off x="1391320" y="1027664"/>
            <a:ext cx="9366325" cy="910318"/>
          </a:xfrm>
        </p:spPr>
        <p:txBody>
          <a:bodyPr>
            <a:normAutofit/>
          </a:bodyPr>
          <a:lstStyle/>
          <a:p>
            <a:pPr algn="ctr"/>
            <a:r>
              <a:rPr lang="es-MX" b="1" dirty="0" smtClean="0"/>
              <a:t>E.I.P</a:t>
            </a:r>
            <a:r>
              <a:rPr lang="es-MX" b="1" dirty="0"/>
              <a:t>. Elaboración de Proyecto</a:t>
            </a:r>
            <a:r>
              <a:rPr lang="es-MX" b="1" dirty="0" smtClean="0"/>
              <a:t>.</a:t>
            </a:r>
            <a:endParaRPr lang="es-MX" b="1" dirty="0"/>
          </a:p>
        </p:txBody>
      </p:sp>
    </p:spTree>
    <p:extLst>
      <p:ext uri="{BB962C8B-B14F-4D97-AF65-F5344CB8AC3E}">
        <p14:creationId xmlns:p14="http://schemas.microsoft.com/office/powerpoint/2010/main" val="1249394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8173" y="436728"/>
            <a:ext cx="9457899" cy="968991"/>
          </a:xfrm>
        </p:spPr>
        <p:txBody>
          <a:bodyPr>
            <a:normAutofit/>
          </a:bodyPr>
          <a:lstStyle/>
          <a:p>
            <a:pPr algn="ctr"/>
            <a:r>
              <a:rPr lang="es-MX" sz="3600" b="1" dirty="0" smtClean="0"/>
              <a:t>E.I.P. ELABORACIÓN DE PROYECTO.</a:t>
            </a:r>
            <a:endParaRPr lang="es-MX" sz="3600" b="1" dirty="0">
              <a:solidFill>
                <a:schemeClr val="accent1">
                  <a:lumMod val="75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478909981"/>
              </p:ext>
            </p:extLst>
          </p:nvPr>
        </p:nvGraphicFramePr>
        <p:xfrm>
          <a:off x="1185548" y="1829879"/>
          <a:ext cx="8708218" cy="4523412"/>
        </p:xfrm>
        <a:graphic>
          <a:graphicData uri="http://schemas.openxmlformats.org/drawingml/2006/table">
            <a:tbl>
              <a:tblPr>
                <a:tableStyleId>{616DA210-FB5B-4158-B5E0-FEB733F419BA}</a:tableStyleId>
              </a:tblPr>
              <a:tblGrid>
                <a:gridCol w="1238390"/>
                <a:gridCol w="1310181"/>
                <a:gridCol w="1298216"/>
                <a:gridCol w="1620477"/>
                <a:gridCol w="1620477"/>
                <a:gridCol w="1620477"/>
              </a:tblGrid>
              <a:tr h="219368">
                <a:tc>
                  <a:txBody>
                    <a:bodyPr/>
                    <a:lstStyle/>
                    <a:p>
                      <a:pPr algn="ctr">
                        <a:lnSpc>
                          <a:spcPct val="115000"/>
                        </a:lnSpc>
                        <a:spcAft>
                          <a:spcPts val="0"/>
                        </a:spcAft>
                      </a:pPr>
                      <a:r>
                        <a:rPr lang="es-ES" sz="1200" dirty="0">
                          <a:effectLst/>
                        </a:rPr>
                        <a:t>Disciplinas:</a:t>
                      </a:r>
                      <a:endParaRPr lang="es-MX" sz="1200" dirty="0">
                        <a:solidFill>
                          <a:srgbClr val="000000"/>
                        </a:solidFill>
                        <a:effectLst/>
                        <a:latin typeface="+mj-lt"/>
                        <a:ea typeface="Arial" panose="020B0604020202020204" pitchFamily="34" charset="0"/>
                      </a:endParaRPr>
                    </a:p>
                  </a:txBody>
                  <a:tcPr marL="27176" marR="27176" marT="27176" marB="27176"/>
                </a:tc>
                <a:tc>
                  <a:txBody>
                    <a:bodyPr/>
                    <a:lstStyle/>
                    <a:p>
                      <a:pPr algn="ctr">
                        <a:lnSpc>
                          <a:spcPct val="115000"/>
                        </a:lnSpc>
                        <a:spcAft>
                          <a:spcPts val="0"/>
                        </a:spcAft>
                      </a:pPr>
                      <a:r>
                        <a:rPr lang="es-ES" sz="1200" dirty="0">
                          <a:effectLst/>
                        </a:rPr>
                        <a:t>Disciplina 1. </a:t>
                      </a:r>
                      <a:r>
                        <a:rPr lang="es-ES" sz="1200" dirty="0" smtClean="0">
                          <a:effectLst/>
                        </a:rPr>
                        <a:t>Física</a:t>
                      </a:r>
                      <a:endParaRPr lang="es-MX" sz="1200" dirty="0">
                        <a:solidFill>
                          <a:srgbClr val="000000"/>
                        </a:solidFill>
                        <a:effectLst/>
                        <a:latin typeface="+mj-lt"/>
                        <a:ea typeface="Arial" panose="020B0604020202020204" pitchFamily="34" charset="0"/>
                      </a:endParaRPr>
                    </a:p>
                  </a:txBody>
                  <a:tcPr marL="27176" marR="27176" marT="27176" marB="27176"/>
                </a:tc>
                <a:tc>
                  <a:txBody>
                    <a:bodyPr/>
                    <a:lstStyle/>
                    <a:p>
                      <a:pPr algn="ctr">
                        <a:lnSpc>
                          <a:spcPct val="115000"/>
                        </a:lnSpc>
                        <a:spcAft>
                          <a:spcPts val="0"/>
                        </a:spcAft>
                      </a:pPr>
                      <a:r>
                        <a:rPr lang="es-ES" sz="1200" dirty="0">
                          <a:effectLst/>
                        </a:rPr>
                        <a:t>Disciplina 2. </a:t>
                      </a:r>
                      <a:r>
                        <a:rPr lang="es-ES" sz="1200" dirty="0" smtClean="0">
                          <a:effectLst/>
                        </a:rPr>
                        <a:t>Historia</a:t>
                      </a:r>
                      <a:endParaRPr lang="es-MX" sz="1200" dirty="0">
                        <a:solidFill>
                          <a:srgbClr val="000000"/>
                        </a:solidFill>
                        <a:effectLst/>
                        <a:latin typeface="+mj-lt"/>
                        <a:ea typeface="Arial" panose="020B0604020202020204" pitchFamily="34" charset="0"/>
                      </a:endParaRPr>
                    </a:p>
                  </a:txBody>
                  <a:tcPr marL="27176" marR="27176" marT="27176" marB="27176"/>
                </a:tc>
                <a:tc>
                  <a:txBody>
                    <a:bodyPr/>
                    <a:lstStyle/>
                    <a:p>
                      <a:pPr algn="ctr">
                        <a:lnSpc>
                          <a:spcPct val="115000"/>
                        </a:lnSpc>
                        <a:spcAft>
                          <a:spcPts val="0"/>
                        </a:spcAft>
                      </a:pPr>
                      <a:r>
                        <a:rPr lang="es-ES" sz="1200" dirty="0">
                          <a:effectLst/>
                        </a:rPr>
                        <a:t>Disciplina 3.</a:t>
                      </a:r>
                      <a:endParaRPr lang="es-MX" sz="1200" dirty="0">
                        <a:effectLst/>
                      </a:endParaRPr>
                    </a:p>
                    <a:p>
                      <a:pPr algn="ctr">
                        <a:lnSpc>
                          <a:spcPct val="115000"/>
                        </a:lnSpc>
                        <a:spcAft>
                          <a:spcPts val="0"/>
                        </a:spcAft>
                      </a:pPr>
                      <a:r>
                        <a:rPr lang="es-ES" sz="1200" dirty="0">
                          <a:effectLst/>
                        </a:rPr>
                        <a:t> </a:t>
                      </a:r>
                      <a:r>
                        <a:rPr lang="es-ES" sz="1200" dirty="0" smtClean="0">
                          <a:effectLst/>
                        </a:rPr>
                        <a:t>Ingles</a:t>
                      </a:r>
                      <a:endParaRPr lang="es-MX" sz="1200" dirty="0">
                        <a:solidFill>
                          <a:srgbClr val="000000"/>
                        </a:solidFill>
                        <a:effectLst/>
                        <a:latin typeface="+mj-lt"/>
                        <a:ea typeface="Arial" panose="020B0604020202020204" pitchFamily="34" charset="0"/>
                      </a:endParaRPr>
                    </a:p>
                  </a:txBody>
                  <a:tcPr marL="27176" marR="27176" marT="27176" marB="27176"/>
                </a:tc>
                <a:tc>
                  <a:txBody>
                    <a:bodyPr/>
                    <a:lstStyle/>
                    <a:p>
                      <a:pPr algn="ctr">
                        <a:lnSpc>
                          <a:spcPct val="115000"/>
                        </a:lnSpc>
                        <a:spcAft>
                          <a:spcPts val="0"/>
                        </a:spcAft>
                      </a:pPr>
                      <a:r>
                        <a:rPr lang="es-MX" sz="1200" dirty="0" smtClean="0">
                          <a:effectLst/>
                        </a:rPr>
                        <a:t>Disciplina</a:t>
                      </a:r>
                      <a:r>
                        <a:rPr lang="es-MX" sz="1200" baseline="0" dirty="0" smtClean="0">
                          <a:effectLst/>
                        </a:rPr>
                        <a:t> 4. </a:t>
                      </a:r>
                    </a:p>
                    <a:p>
                      <a:pPr algn="ctr">
                        <a:lnSpc>
                          <a:spcPct val="115000"/>
                        </a:lnSpc>
                        <a:spcAft>
                          <a:spcPts val="0"/>
                        </a:spcAft>
                      </a:pPr>
                      <a:r>
                        <a:rPr lang="es-MX" sz="1200" baseline="0" dirty="0" smtClean="0">
                          <a:effectLst/>
                        </a:rPr>
                        <a:t>Informática</a:t>
                      </a:r>
                      <a:endParaRPr lang="es-MX" sz="1200" dirty="0">
                        <a:solidFill>
                          <a:srgbClr val="000000"/>
                        </a:solidFill>
                        <a:effectLst/>
                        <a:latin typeface="+mj-lt"/>
                        <a:ea typeface="Arial" panose="020B0604020202020204" pitchFamily="34" charset="0"/>
                      </a:endParaRPr>
                    </a:p>
                  </a:txBody>
                  <a:tcPr marL="27176" marR="27176" marT="27176" marB="27176"/>
                </a:tc>
                <a:tc>
                  <a:txBody>
                    <a:bodyPr/>
                    <a:lstStyle/>
                    <a:p>
                      <a:pPr algn="ctr">
                        <a:lnSpc>
                          <a:spcPct val="115000"/>
                        </a:lnSpc>
                        <a:spcAft>
                          <a:spcPts val="0"/>
                        </a:spcAft>
                      </a:pPr>
                      <a:r>
                        <a:rPr lang="es-MX" sz="1200" dirty="0" smtClean="0">
                          <a:effectLst/>
                        </a:rPr>
                        <a:t>Disciplina 5.</a:t>
                      </a:r>
                    </a:p>
                    <a:p>
                      <a:pPr algn="ctr">
                        <a:lnSpc>
                          <a:spcPct val="115000"/>
                        </a:lnSpc>
                        <a:spcAft>
                          <a:spcPts val="0"/>
                        </a:spcAft>
                      </a:pPr>
                      <a:r>
                        <a:rPr lang="es-MX" sz="1200" dirty="0" smtClean="0">
                          <a:effectLst/>
                        </a:rPr>
                        <a:t>Orientación</a:t>
                      </a:r>
                      <a:endParaRPr lang="es-MX" sz="1200" dirty="0">
                        <a:solidFill>
                          <a:srgbClr val="000000"/>
                        </a:solidFill>
                        <a:effectLst/>
                        <a:latin typeface="+mj-lt"/>
                        <a:ea typeface="Arial" panose="020B0604020202020204" pitchFamily="34" charset="0"/>
                      </a:endParaRPr>
                    </a:p>
                  </a:txBody>
                  <a:tcPr marL="27176" marR="27176" marT="27176" marB="27176"/>
                </a:tc>
              </a:tr>
              <a:tr h="631905">
                <a:tc>
                  <a:txBody>
                    <a:bodyPr/>
                    <a:lstStyle/>
                    <a:p>
                      <a:pPr algn="just">
                        <a:lnSpc>
                          <a:spcPct val="115000"/>
                        </a:lnSpc>
                        <a:spcAft>
                          <a:spcPts val="0"/>
                        </a:spcAft>
                      </a:pPr>
                      <a:r>
                        <a:rPr lang="es-ES" sz="1200">
                          <a:effectLst/>
                        </a:rPr>
                        <a:t>1. Contenidos/Temas</a:t>
                      </a:r>
                      <a:endParaRPr lang="es-MX" sz="1200">
                        <a:effectLst/>
                      </a:endParaRPr>
                    </a:p>
                    <a:p>
                      <a:pPr algn="just">
                        <a:lnSpc>
                          <a:spcPct val="115000"/>
                        </a:lnSpc>
                        <a:spcAft>
                          <a:spcPts val="0"/>
                        </a:spcAft>
                      </a:pPr>
                      <a:r>
                        <a:rPr lang="es-ES" sz="1200">
                          <a:effectLst/>
                        </a:rPr>
                        <a:t>    Involucrados</a:t>
                      </a:r>
                      <a:endParaRPr lang="es-MX" sz="1200">
                        <a:effectLst/>
                      </a:endParaRPr>
                    </a:p>
                    <a:p>
                      <a:pPr marL="180340" algn="just">
                        <a:lnSpc>
                          <a:spcPct val="115000"/>
                        </a:lnSpc>
                        <a:spcAft>
                          <a:spcPts val="0"/>
                        </a:spcAft>
                      </a:pPr>
                      <a:r>
                        <a:rPr lang="es-ES" sz="1200">
                          <a:effectLst/>
                        </a:rPr>
                        <a:t>del  programa, que se consideran.</a:t>
                      </a:r>
                      <a:endParaRPr lang="es-MX" sz="1200">
                        <a:effectLst/>
                      </a:endParaRPr>
                    </a:p>
                    <a:p>
                      <a:pPr marL="180340" algn="just">
                        <a:lnSpc>
                          <a:spcPct val="115000"/>
                        </a:lnSpc>
                        <a:spcAft>
                          <a:spcPts val="0"/>
                        </a:spcAft>
                      </a:pPr>
                      <a:r>
                        <a:rPr lang="es-ES" sz="1200">
                          <a:effectLst/>
                        </a:rPr>
                        <a:t> </a:t>
                      </a:r>
                      <a:endParaRPr lang="es-MX" sz="1200">
                        <a:effectLst/>
                      </a:endParaRPr>
                    </a:p>
                    <a:p>
                      <a:pPr marL="180340" algn="just">
                        <a:lnSpc>
                          <a:spcPct val="115000"/>
                        </a:lnSpc>
                        <a:spcAft>
                          <a:spcPts val="0"/>
                        </a:spcAft>
                      </a:pPr>
                      <a:r>
                        <a:rPr lang="es-ES" sz="1200">
                          <a:effectLst/>
                        </a:rPr>
                        <a:t> </a:t>
                      </a:r>
                      <a:endParaRPr lang="es-MX" sz="1200">
                        <a:solidFill>
                          <a:srgbClr val="000000"/>
                        </a:solidFill>
                        <a:effectLst/>
                        <a:latin typeface="+mj-lt"/>
                        <a:ea typeface="Arial" panose="020B0604020202020204" pitchFamily="34" charset="0"/>
                      </a:endParaRPr>
                    </a:p>
                  </a:txBody>
                  <a:tcPr marL="27176" marR="27176" marT="27176" marB="27176"/>
                </a:tc>
                <a:tc>
                  <a:txBody>
                    <a:bodyPr/>
                    <a:lstStyle/>
                    <a:p>
                      <a:pPr>
                        <a:lnSpc>
                          <a:spcPct val="115000"/>
                        </a:lnSpc>
                        <a:spcAft>
                          <a:spcPts val="0"/>
                        </a:spcAft>
                      </a:pPr>
                      <a:r>
                        <a:rPr lang="es-ES" sz="1200" dirty="0">
                          <a:effectLst/>
                        </a:rPr>
                        <a:t>Unidad 2.</a:t>
                      </a:r>
                      <a:endParaRPr lang="es-MX" sz="1200" dirty="0">
                        <a:effectLst/>
                      </a:endParaRPr>
                    </a:p>
                    <a:p>
                      <a:pPr>
                        <a:lnSpc>
                          <a:spcPct val="115000"/>
                        </a:lnSpc>
                        <a:spcAft>
                          <a:spcPts val="0"/>
                        </a:spcAft>
                      </a:pPr>
                      <a:r>
                        <a:rPr lang="es-ES" sz="1200" dirty="0">
                          <a:effectLst/>
                        </a:rPr>
                        <a:t>Generación de energía eléctrica.</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mj-lt"/>
                        <a:ea typeface="Arial" panose="020B0604020202020204" pitchFamily="34" charset="0"/>
                      </a:endParaRPr>
                    </a:p>
                  </a:txBody>
                  <a:tcPr marL="27176" marR="27176" marT="27176" marB="27176"/>
                </a:tc>
                <a:tc>
                  <a:txBody>
                    <a:bodyPr/>
                    <a:lstStyle/>
                    <a:p>
                      <a:pPr>
                        <a:lnSpc>
                          <a:spcPct val="115000"/>
                        </a:lnSpc>
                        <a:spcAft>
                          <a:spcPts val="0"/>
                        </a:spcAft>
                      </a:pPr>
                      <a:r>
                        <a:rPr lang="es-ES" sz="1200" dirty="0">
                          <a:effectLst/>
                        </a:rPr>
                        <a:t>Unidad 4.</a:t>
                      </a:r>
                      <a:endParaRPr lang="es-MX" sz="1200" dirty="0">
                        <a:effectLst/>
                      </a:endParaRPr>
                    </a:p>
                    <a:p>
                      <a:pPr>
                        <a:lnSpc>
                          <a:spcPct val="115000"/>
                        </a:lnSpc>
                        <a:spcAft>
                          <a:spcPts val="0"/>
                        </a:spcAft>
                      </a:pPr>
                      <a:r>
                        <a:rPr lang="es-ES" sz="1200" dirty="0">
                          <a:effectLst/>
                        </a:rPr>
                        <a:t> La industrialización y sus repercusiones en el mundo contemporáneo.</a:t>
                      </a:r>
                      <a:endParaRPr lang="es-MX" sz="1200" dirty="0">
                        <a:solidFill>
                          <a:srgbClr val="000000"/>
                        </a:solidFill>
                        <a:effectLst/>
                        <a:latin typeface="+mj-lt"/>
                        <a:ea typeface="Arial" panose="020B0604020202020204" pitchFamily="34" charset="0"/>
                      </a:endParaRPr>
                    </a:p>
                  </a:txBody>
                  <a:tcPr marL="27176" marR="27176" marT="27176" marB="27176"/>
                </a:tc>
                <a:tc>
                  <a:txBody>
                    <a:bodyPr/>
                    <a:lstStyle/>
                    <a:p>
                      <a:pPr>
                        <a:lnSpc>
                          <a:spcPct val="115000"/>
                        </a:lnSpc>
                        <a:spcAft>
                          <a:spcPts val="0"/>
                        </a:spcAft>
                      </a:pPr>
                      <a:r>
                        <a:rPr lang="es-ES" sz="1200" dirty="0">
                          <a:effectLst/>
                        </a:rPr>
                        <a:t>Unidad 3.</a:t>
                      </a:r>
                      <a:endParaRPr lang="es-MX" sz="1200" dirty="0">
                        <a:effectLst/>
                      </a:endParaRPr>
                    </a:p>
                    <a:p>
                      <a:pPr>
                        <a:lnSpc>
                          <a:spcPct val="115000"/>
                        </a:lnSpc>
                        <a:spcAft>
                          <a:spcPts val="0"/>
                        </a:spcAft>
                      </a:pPr>
                      <a:r>
                        <a:rPr lang="es-ES" sz="1200" dirty="0">
                          <a:effectLst/>
                        </a:rPr>
                        <a:t>Quien controla el pasado controla el futuro. Quién controla el presente, controla el pasado. </a:t>
                      </a:r>
                      <a:endParaRPr lang="es-MX" sz="1200" dirty="0">
                        <a:effectLst/>
                      </a:endParaRPr>
                    </a:p>
                    <a:p>
                      <a:pPr>
                        <a:lnSpc>
                          <a:spcPct val="115000"/>
                        </a:lnSpc>
                        <a:spcAft>
                          <a:spcPts val="0"/>
                        </a:spcAft>
                      </a:pPr>
                      <a:r>
                        <a:rPr lang="es-ES" sz="1200" dirty="0">
                          <a:effectLst/>
                        </a:rPr>
                        <a:t>George Orwell.</a:t>
                      </a:r>
                      <a:endParaRPr lang="es-MX" sz="1200" dirty="0">
                        <a:solidFill>
                          <a:srgbClr val="000000"/>
                        </a:solidFill>
                        <a:effectLst/>
                        <a:latin typeface="+mj-lt"/>
                        <a:ea typeface="Arial" panose="020B0604020202020204" pitchFamily="34" charset="0"/>
                      </a:endParaRPr>
                    </a:p>
                  </a:txBody>
                  <a:tcPr marL="27176" marR="27176" marT="27176" marB="27176"/>
                </a:tc>
                <a:tc>
                  <a:txBody>
                    <a:bodyPr/>
                    <a:lstStyle/>
                    <a:p>
                      <a:pPr>
                        <a:lnSpc>
                          <a:spcPct val="115000"/>
                        </a:lnSpc>
                        <a:spcAft>
                          <a:spcPts val="0"/>
                        </a:spcAft>
                      </a:pPr>
                      <a:r>
                        <a:rPr lang="es-ES" sz="1200" dirty="0">
                          <a:effectLst/>
                        </a:rPr>
                        <a:t>Programa </a:t>
                      </a:r>
                      <a:r>
                        <a:rPr lang="es-ES" sz="1200" dirty="0" smtClean="0">
                          <a:effectLst/>
                        </a:rPr>
                        <a:t>point.</a:t>
                      </a:r>
                      <a:endParaRPr lang="es-MX" sz="1200" dirty="0">
                        <a:solidFill>
                          <a:srgbClr val="000000"/>
                        </a:solidFill>
                        <a:effectLst/>
                        <a:latin typeface="+mj-lt"/>
                        <a:ea typeface="Arial" panose="020B0604020202020204" pitchFamily="34" charset="0"/>
                      </a:endParaRPr>
                    </a:p>
                  </a:txBody>
                  <a:tcPr marL="63500" marR="63500" marT="63500" marB="63500"/>
                </a:tc>
                <a:tc>
                  <a:txBody>
                    <a:bodyPr/>
                    <a:lstStyle/>
                    <a:p>
                      <a:pPr>
                        <a:lnSpc>
                          <a:spcPct val="115000"/>
                        </a:lnSpc>
                        <a:spcAft>
                          <a:spcPts val="0"/>
                        </a:spcAft>
                      </a:pPr>
                      <a:r>
                        <a:rPr lang="es-MX" sz="1200" dirty="0" smtClean="0">
                          <a:effectLst/>
                        </a:rPr>
                        <a:t>Unidad 2.</a:t>
                      </a:r>
                    </a:p>
                    <a:p>
                      <a:pPr>
                        <a:lnSpc>
                          <a:spcPct val="115000"/>
                        </a:lnSpc>
                        <a:spcAft>
                          <a:spcPts val="0"/>
                        </a:spcAft>
                      </a:pPr>
                      <a:r>
                        <a:rPr lang="es-MX" sz="1200" dirty="0" smtClean="0">
                          <a:effectLst/>
                        </a:rPr>
                        <a:t>Proyecto</a:t>
                      </a:r>
                      <a:r>
                        <a:rPr lang="es-MX" sz="1200" baseline="0" dirty="0" smtClean="0">
                          <a:effectLst/>
                        </a:rPr>
                        <a:t> de vida en el bachillerato.</a:t>
                      </a:r>
                    </a:p>
                    <a:p>
                      <a:pPr>
                        <a:lnSpc>
                          <a:spcPct val="115000"/>
                        </a:lnSpc>
                        <a:spcAft>
                          <a:spcPts val="0"/>
                        </a:spcAft>
                      </a:pPr>
                      <a:endParaRPr lang="es-MX" sz="1200" dirty="0">
                        <a:solidFill>
                          <a:srgbClr val="000000"/>
                        </a:solidFill>
                        <a:effectLst/>
                        <a:latin typeface="+mj-lt"/>
                        <a:ea typeface="Arial" panose="020B0604020202020204" pitchFamily="34" charset="0"/>
                      </a:endParaRPr>
                    </a:p>
                  </a:txBody>
                  <a:tcPr marL="27176" marR="27176" marT="27176" marB="27176"/>
                </a:tc>
              </a:tr>
              <a:tr h="1044442">
                <a:tc>
                  <a:txBody>
                    <a:bodyPr/>
                    <a:lstStyle/>
                    <a:p>
                      <a:pPr>
                        <a:lnSpc>
                          <a:spcPct val="115000"/>
                        </a:lnSpc>
                        <a:spcAft>
                          <a:spcPts val="0"/>
                        </a:spcAft>
                      </a:pPr>
                      <a:r>
                        <a:rPr lang="es-ES" sz="1200" dirty="0">
                          <a:effectLst/>
                        </a:rPr>
                        <a:t>2. Conceptos clave,</a:t>
                      </a:r>
                      <a:endParaRPr lang="es-MX" sz="1200" dirty="0">
                        <a:effectLst/>
                      </a:endParaRPr>
                    </a:p>
                    <a:p>
                      <a:pPr>
                        <a:lnSpc>
                          <a:spcPct val="115000"/>
                        </a:lnSpc>
                        <a:spcAft>
                          <a:spcPts val="0"/>
                        </a:spcAft>
                      </a:pPr>
                      <a:r>
                        <a:rPr lang="es-ES" sz="1200" dirty="0">
                          <a:effectLst/>
                        </a:rPr>
                        <a:t>     Trascendentales.</a:t>
                      </a:r>
                      <a:endParaRPr lang="es-MX" sz="1200" dirty="0">
                        <a:effectLst/>
                      </a:endParaRPr>
                    </a:p>
                    <a:p>
                      <a:pPr algn="just">
                        <a:lnSpc>
                          <a:spcPct val="115000"/>
                        </a:lnSpc>
                        <a:spcAft>
                          <a:spcPts val="0"/>
                        </a:spcAft>
                      </a:pPr>
                      <a:r>
                        <a:rPr lang="es-ES" sz="1200" dirty="0">
                          <a:effectLst/>
                        </a:rPr>
                        <a:t> </a:t>
                      </a:r>
                      <a:endParaRPr lang="es-MX" sz="1200" dirty="0">
                        <a:solidFill>
                          <a:srgbClr val="000000"/>
                        </a:solidFill>
                        <a:effectLst/>
                        <a:latin typeface="+mj-lt"/>
                        <a:ea typeface="Arial" panose="020B0604020202020204" pitchFamily="34" charset="0"/>
                      </a:endParaRPr>
                    </a:p>
                  </a:txBody>
                  <a:tcPr marL="27176" marR="27176" marT="27176" marB="27176"/>
                </a:tc>
                <a:tc>
                  <a:txBody>
                    <a:bodyPr/>
                    <a:lstStyle/>
                    <a:p>
                      <a:pPr>
                        <a:lnSpc>
                          <a:spcPct val="115000"/>
                        </a:lnSpc>
                        <a:spcAft>
                          <a:spcPts val="0"/>
                        </a:spcAft>
                      </a:pPr>
                      <a:r>
                        <a:rPr lang="es-ES" sz="1200" dirty="0">
                          <a:effectLst/>
                        </a:rPr>
                        <a:t>Sustentabilidad y contaminación.</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Avances tecnológicos.</a:t>
                      </a:r>
                      <a:endParaRPr lang="es-MX" sz="1200" dirty="0">
                        <a:effectLst/>
                      </a:endParaRPr>
                    </a:p>
                    <a:p>
                      <a:pPr>
                        <a:lnSpc>
                          <a:spcPct val="115000"/>
                        </a:lnSpc>
                        <a:spcAft>
                          <a:spcPts val="0"/>
                        </a:spcAft>
                      </a:pPr>
                      <a:r>
                        <a:rPr lang="es-ES" sz="1200" dirty="0">
                          <a:effectLst/>
                        </a:rPr>
                        <a:t> </a:t>
                      </a:r>
                      <a:endParaRPr lang="es-MX" sz="1200" dirty="0">
                        <a:effectLst/>
                      </a:endParaRPr>
                    </a:p>
                    <a:p>
                      <a:pPr>
                        <a:lnSpc>
                          <a:spcPct val="115000"/>
                        </a:lnSpc>
                        <a:spcAft>
                          <a:spcPts val="0"/>
                        </a:spcAft>
                      </a:pPr>
                      <a:r>
                        <a:rPr lang="es-ES" sz="1200" dirty="0">
                          <a:effectLst/>
                        </a:rPr>
                        <a:t>Ciencia.</a:t>
                      </a:r>
                      <a:endParaRPr lang="es-MX" sz="1200" dirty="0">
                        <a:solidFill>
                          <a:srgbClr val="000000"/>
                        </a:solidFill>
                        <a:effectLst/>
                        <a:latin typeface="+mj-lt"/>
                        <a:ea typeface="Arial" panose="020B0604020202020204" pitchFamily="34" charset="0"/>
                      </a:endParaRPr>
                    </a:p>
                  </a:txBody>
                  <a:tcPr marL="27176" marR="27176" marT="27176" marB="27176"/>
                </a:tc>
                <a:tc>
                  <a:txBody>
                    <a:bodyPr/>
                    <a:lstStyle/>
                    <a:p>
                      <a:pPr>
                        <a:lnSpc>
                          <a:spcPct val="115000"/>
                        </a:lnSpc>
                        <a:spcAft>
                          <a:spcPts val="0"/>
                        </a:spcAft>
                      </a:pPr>
                      <a:r>
                        <a:rPr lang="es-ES" sz="1200">
                          <a:effectLst/>
                        </a:rPr>
                        <a:t> </a:t>
                      </a:r>
                      <a:endParaRPr lang="es-MX" sz="1200">
                        <a:effectLst/>
                      </a:endParaRPr>
                    </a:p>
                    <a:p>
                      <a:pPr>
                        <a:lnSpc>
                          <a:spcPct val="115000"/>
                        </a:lnSpc>
                        <a:spcAft>
                          <a:spcPts val="0"/>
                        </a:spcAft>
                      </a:pPr>
                      <a:r>
                        <a:rPr lang="es-ES" sz="1200">
                          <a:effectLst/>
                        </a:rPr>
                        <a:t>Industria.</a:t>
                      </a:r>
                      <a:endParaRPr lang="es-MX" sz="1200">
                        <a:effectLst/>
                      </a:endParaRPr>
                    </a:p>
                    <a:p>
                      <a:pPr>
                        <a:lnSpc>
                          <a:spcPct val="115000"/>
                        </a:lnSpc>
                        <a:spcAft>
                          <a:spcPts val="0"/>
                        </a:spcAft>
                      </a:pPr>
                      <a:r>
                        <a:rPr lang="es-ES" sz="1200">
                          <a:effectLst/>
                        </a:rPr>
                        <a:t> </a:t>
                      </a:r>
                      <a:endParaRPr lang="es-MX" sz="1200">
                        <a:effectLst/>
                      </a:endParaRPr>
                    </a:p>
                    <a:p>
                      <a:pPr>
                        <a:lnSpc>
                          <a:spcPct val="115000"/>
                        </a:lnSpc>
                        <a:spcAft>
                          <a:spcPts val="0"/>
                        </a:spcAft>
                      </a:pPr>
                      <a:r>
                        <a:rPr lang="es-ES" sz="1200">
                          <a:effectLst/>
                        </a:rPr>
                        <a:t>Máquinas y automóviles.</a:t>
                      </a:r>
                      <a:endParaRPr lang="es-MX" sz="1200">
                        <a:effectLst/>
                      </a:endParaRPr>
                    </a:p>
                    <a:p>
                      <a:pPr>
                        <a:lnSpc>
                          <a:spcPct val="115000"/>
                        </a:lnSpc>
                        <a:spcAft>
                          <a:spcPts val="0"/>
                        </a:spcAft>
                      </a:pPr>
                      <a:r>
                        <a:rPr lang="es-ES" sz="1200">
                          <a:effectLst/>
                        </a:rPr>
                        <a:t> </a:t>
                      </a:r>
                      <a:endParaRPr lang="es-MX" sz="1200">
                        <a:effectLst/>
                      </a:endParaRPr>
                    </a:p>
                    <a:p>
                      <a:pPr>
                        <a:lnSpc>
                          <a:spcPct val="115000"/>
                        </a:lnSpc>
                        <a:spcAft>
                          <a:spcPts val="0"/>
                        </a:spcAft>
                      </a:pPr>
                      <a:r>
                        <a:rPr lang="es-ES" sz="1200">
                          <a:effectLst/>
                        </a:rPr>
                        <a:t>Producción en serie y líneas de montaje.</a:t>
                      </a:r>
                      <a:endParaRPr lang="es-MX" sz="1200">
                        <a:solidFill>
                          <a:srgbClr val="000000"/>
                        </a:solidFill>
                        <a:effectLst/>
                        <a:latin typeface="+mj-lt"/>
                        <a:ea typeface="Arial" panose="020B0604020202020204" pitchFamily="34" charset="0"/>
                      </a:endParaRPr>
                    </a:p>
                  </a:txBody>
                  <a:tcPr marL="27176" marR="27176" marT="27176" marB="27176"/>
                </a:tc>
                <a:tc>
                  <a:txBody>
                    <a:bodyPr/>
                    <a:lstStyle/>
                    <a:p>
                      <a:pPr>
                        <a:lnSpc>
                          <a:spcPct val="115000"/>
                        </a:lnSpc>
                        <a:spcAft>
                          <a:spcPts val="0"/>
                        </a:spcAft>
                      </a:pPr>
                      <a:r>
                        <a:rPr lang="es-ES" sz="1200" dirty="0">
                          <a:effectLst/>
                        </a:rPr>
                        <a:t>Evaluar</a:t>
                      </a:r>
                      <a:endParaRPr lang="es-MX" sz="1200" dirty="0">
                        <a:effectLst/>
                      </a:endParaRPr>
                    </a:p>
                    <a:p>
                      <a:pPr>
                        <a:lnSpc>
                          <a:spcPct val="115000"/>
                        </a:lnSpc>
                        <a:spcAft>
                          <a:spcPts val="0"/>
                        </a:spcAft>
                      </a:pPr>
                      <a:r>
                        <a:rPr lang="es-ES" sz="1200" dirty="0">
                          <a:effectLst/>
                        </a:rPr>
                        <a:t>Analizar</a:t>
                      </a:r>
                      <a:endParaRPr lang="es-MX" sz="1200" dirty="0">
                        <a:effectLst/>
                      </a:endParaRPr>
                    </a:p>
                    <a:p>
                      <a:pPr>
                        <a:lnSpc>
                          <a:spcPct val="115000"/>
                        </a:lnSpc>
                        <a:spcAft>
                          <a:spcPts val="0"/>
                        </a:spcAft>
                      </a:pPr>
                      <a:r>
                        <a:rPr lang="es-ES" sz="1200" dirty="0">
                          <a:effectLst/>
                        </a:rPr>
                        <a:t>Investigar</a:t>
                      </a:r>
                      <a:endParaRPr lang="es-MX" sz="1200" dirty="0">
                        <a:effectLst/>
                      </a:endParaRPr>
                    </a:p>
                    <a:p>
                      <a:pPr>
                        <a:lnSpc>
                          <a:spcPct val="115000"/>
                        </a:lnSpc>
                        <a:spcAft>
                          <a:spcPts val="0"/>
                        </a:spcAft>
                      </a:pPr>
                      <a:r>
                        <a:rPr lang="es-ES" sz="1200" dirty="0">
                          <a:effectLst/>
                        </a:rPr>
                        <a:t>Comparar</a:t>
                      </a:r>
                      <a:endParaRPr lang="es-MX" sz="1200" dirty="0">
                        <a:solidFill>
                          <a:srgbClr val="000000"/>
                        </a:solidFill>
                        <a:effectLst/>
                        <a:latin typeface="+mj-lt"/>
                        <a:ea typeface="Arial" panose="020B0604020202020204" pitchFamily="34" charset="0"/>
                      </a:endParaRPr>
                    </a:p>
                  </a:txBody>
                  <a:tcPr marL="27176" marR="27176" marT="27176" marB="27176"/>
                </a:tc>
                <a:tc>
                  <a:txBody>
                    <a:bodyPr/>
                    <a:lstStyle/>
                    <a:p>
                      <a:pPr>
                        <a:lnSpc>
                          <a:spcPct val="115000"/>
                        </a:lnSpc>
                        <a:spcAft>
                          <a:spcPts val="0"/>
                        </a:spcAft>
                      </a:pPr>
                      <a:r>
                        <a:rPr lang="es-ES" sz="1200" dirty="0">
                          <a:effectLst/>
                        </a:rPr>
                        <a:t>Uso de herramientas del programa </a:t>
                      </a:r>
                      <a:r>
                        <a:rPr lang="es-ES" sz="1200" dirty="0" smtClean="0">
                          <a:effectLst/>
                        </a:rPr>
                        <a:t>point.</a:t>
                      </a:r>
                      <a:endParaRPr lang="es-MX" sz="1200" dirty="0">
                        <a:solidFill>
                          <a:srgbClr val="000000"/>
                        </a:solidFill>
                        <a:effectLst/>
                        <a:latin typeface="+mj-lt"/>
                        <a:ea typeface="Arial" panose="020B0604020202020204" pitchFamily="34" charset="0"/>
                      </a:endParaRPr>
                    </a:p>
                  </a:txBody>
                  <a:tcPr marL="63500" marR="63500" marT="63500" marB="63500"/>
                </a:tc>
                <a:tc>
                  <a:txBody>
                    <a:bodyPr/>
                    <a:lstStyle/>
                    <a:p>
                      <a:pPr>
                        <a:lnSpc>
                          <a:spcPct val="115000"/>
                        </a:lnSpc>
                        <a:spcAft>
                          <a:spcPts val="0"/>
                        </a:spcAft>
                      </a:pPr>
                      <a:r>
                        <a:rPr lang="es-MX" sz="1200" dirty="0" smtClean="0">
                          <a:effectLst/>
                        </a:rPr>
                        <a:t>Habilidades</a:t>
                      </a:r>
                      <a:r>
                        <a:rPr lang="es-MX" sz="1200" baseline="0" dirty="0" smtClean="0">
                          <a:effectLst/>
                        </a:rPr>
                        <a:t> intelectuales</a:t>
                      </a:r>
                    </a:p>
                    <a:p>
                      <a:pPr>
                        <a:lnSpc>
                          <a:spcPct val="115000"/>
                        </a:lnSpc>
                        <a:spcAft>
                          <a:spcPts val="0"/>
                        </a:spcAft>
                      </a:pPr>
                      <a:endParaRPr lang="es-MX" sz="1200" baseline="0" dirty="0" smtClean="0">
                        <a:effectLst/>
                      </a:endParaRPr>
                    </a:p>
                    <a:p>
                      <a:pPr>
                        <a:lnSpc>
                          <a:spcPct val="115000"/>
                        </a:lnSpc>
                        <a:spcAft>
                          <a:spcPts val="0"/>
                        </a:spcAft>
                      </a:pPr>
                      <a:r>
                        <a:rPr lang="es-MX" sz="1200" baseline="0" dirty="0" smtClean="0">
                          <a:effectLst/>
                        </a:rPr>
                        <a:t>Habilidades tecnológicas</a:t>
                      </a:r>
                    </a:p>
                    <a:p>
                      <a:pPr>
                        <a:lnSpc>
                          <a:spcPct val="115000"/>
                        </a:lnSpc>
                        <a:spcAft>
                          <a:spcPts val="0"/>
                        </a:spcAft>
                      </a:pPr>
                      <a:endParaRPr lang="es-MX" sz="1200" dirty="0" smtClean="0">
                        <a:solidFill>
                          <a:srgbClr val="000000"/>
                        </a:solidFill>
                        <a:effectLst/>
                        <a:latin typeface="+mj-lt"/>
                        <a:ea typeface="Arial" panose="020B0604020202020204" pitchFamily="34" charset="0"/>
                      </a:endParaRPr>
                    </a:p>
                  </a:txBody>
                  <a:tcPr marL="27176" marR="27176" marT="27176" marB="27176"/>
                </a:tc>
              </a:tr>
            </a:tbl>
          </a:graphicData>
        </a:graphic>
      </p:graphicFrame>
      <p:sp>
        <p:nvSpPr>
          <p:cNvPr id="3" name="2 Marcador de número de diapositiva"/>
          <p:cNvSpPr>
            <a:spLocks noGrp="1"/>
          </p:cNvSpPr>
          <p:nvPr>
            <p:ph type="sldNum" sz="quarter" idx="12"/>
          </p:nvPr>
        </p:nvSpPr>
        <p:spPr/>
        <p:txBody>
          <a:bodyPr/>
          <a:lstStyle/>
          <a:p>
            <a:fld id="{3B0D3092-B0ED-4C2E-A3BA-0464A04FA968}" type="slidenum">
              <a:rPr lang="es-MX" smtClean="0"/>
              <a:t>26</a:t>
            </a:fld>
            <a:endParaRPr lang="es-MX"/>
          </a:p>
        </p:txBody>
      </p:sp>
    </p:spTree>
    <p:extLst>
      <p:ext uri="{BB962C8B-B14F-4D97-AF65-F5344CB8AC3E}">
        <p14:creationId xmlns:p14="http://schemas.microsoft.com/office/powerpoint/2010/main" val="3068173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596618005"/>
              </p:ext>
            </p:extLst>
          </p:nvPr>
        </p:nvGraphicFramePr>
        <p:xfrm>
          <a:off x="655093" y="671274"/>
          <a:ext cx="10931856" cy="6050682"/>
        </p:xfrm>
        <a:graphic>
          <a:graphicData uri="http://schemas.openxmlformats.org/drawingml/2006/table">
            <a:tbl>
              <a:tblPr>
                <a:tableStyleId>{616DA210-FB5B-4158-B5E0-FEB733F419BA}</a:tableStyleId>
              </a:tblPr>
              <a:tblGrid>
                <a:gridCol w="1554613"/>
                <a:gridCol w="1644735"/>
                <a:gridCol w="1629713"/>
                <a:gridCol w="2034265"/>
                <a:gridCol w="2034265"/>
                <a:gridCol w="2034265"/>
              </a:tblGrid>
              <a:tr h="2311350">
                <a:tc>
                  <a:txBody>
                    <a:bodyPr/>
                    <a:lstStyle/>
                    <a:p>
                      <a:pPr marL="342900" lvl="0" indent="-342900">
                        <a:lnSpc>
                          <a:spcPct val="115000"/>
                        </a:lnSpc>
                        <a:spcAft>
                          <a:spcPts val="0"/>
                        </a:spcAft>
                        <a:buFont typeface="+mj-lt"/>
                        <a:buAutoNum type="arabicPeriod" startAt="3"/>
                      </a:pPr>
                      <a:r>
                        <a:rPr lang="es-ES" sz="1100" dirty="0">
                          <a:effectLst/>
                        </a:rPr>
                        <a:t>Objetivos o propósitos</a:t>
                      </a:r>
                      <a:endParaRPr lang="es-MX" sz="1100" dirty="0">
                        <a:effectLst/>
                      </a:endParaRPr>
                    </a:p>
                    <a:p>
                      <a:pPr marL="180340">
                        <a:lnSpc>
                          <a:spcPct val="115000"/>
                        </a:lnSpc>
                        <a:spcAft>
                          <a:spcPts val="0"/>
                        </a:spcAft>
                      </a:pPr>
                      <a:r>
                        <a:rPr lang="es-ES" sz="1100" dirty="0">
                          <a:effectLst/>
                        </a:rPr>
                        <a:t>a alcanzar. </a:t>
                      </a:r>
                      <a:endParaRPr lang="es-MX" sz="1100" dirty="0">
                        <a:effectLst/>
                      </a:endParaRPr>
                    </a:p>
                    <a:p>
                      <a:pPr algn="just">
                        <a:lnSpc>
                          <a:spcPct val="115000"/>
                        </a:lnSpc>
                        <a:spcAft>
                          <a:spcPts val="0"/>
                        </a:spcAft>
                      </a:pPr>
                      <a:r>
                        <a:rPr lang="es-ES" sz="1100" dirty="0">
                          <a:effectLst/>
                        </a:rPr>
                        <a:t>   </a:t>
                      </a:r>
                      <a:endParaRPr lang="es-MX" sz="1100" dirty="0">
                        <a:effectLst/>
                      </a:endParaRPr>
                    </a:p>
                    <a:p>
                      <a:pPr algn="just">
                        <a:lnSpc>
                          <a:spcPct val="115000"/>
                        </a:lnSpc>
                        <a:spcAft>
                          <a:spcPts val="0"/>
                        </a:spcAft>
                      </a:pPr>
                      <a:r>
                        <a:rPr lang="es-ES" sz="1100" dirty="0">
                          <a:effectLst/>
                        </a:rPr>
                        <a:t> </a:t>
                      </a:r>
                      <a:endParaRPr lang="es-MX" sz="1100" dirty="0">
                        <a:effectLst/>
                      </a:endParaRPr>
                    </a:p>
                    <a:p>
                      <a:pPr algn="just">
                        <a:lnSpc>
                          <a:spcPct val="115000"/>
                        </a:lnSpc>
                        <a:spcAft>
                          <a:spcPts val="0"/>
                        </a:spcAft>
                      </a:pPr>
                      <a:r>
                        <a:rPr lang="es-ES" sz="1100" dirty="0">
                          <a:effectLst/>
                        </a:rPr>
                        <a:t> </a:t>
                      </a:r>
                      <a:endParaRPr lang="es-MX" sz="1100" dirty="0">
                        <a:solidFill>
                          <a:srgbClr val="000000"/>
                        </a:solidFill>
                        <a:effectLst/>
                        <a:latin typeface="+mj-lt"/>
                        <a:ea typeface="Arial" panose="020B0604020202020204" pitchFamily="34" charset="0"/>
                      </a:endParaRPr>
                    </a:p>
                  </a:txBody>
                  <a:tcPr marL="53121" marR="53121" marT="53121" marB="53121"/>
                </a:tc>
                <a:tc>
                  <a:txBody>
                    <a:bodyPr/>
                    <a:lstStyle/>
                    <a:p>
                      <a:pPr>
                        <a:lnSpc>
                          <a:spcPct val="115000"/>
                        </a:lnSpc>
                        <a:spcAft>
                          <a:spcPts val="0"/>
                        </a:spcAft>
                      </a:pPr>
                      <a:r>
                        <a:rPr lang="es-ES" sz="1100">
                          <a:effectLst/>
                        </a:rPr>
                        <a:t>Reconocerá la utilidad de la Física en los desarrollos tecnológicos para establecer un puente entre los conceptos abstractos y sus aplicaciones</a:t>
                      </a:r>
                      <a:endParaRPr lang="es-MX" sz="1100">
                        <a:effectLst/>
                      </a:endParaRPr>
                    </a:p>
                    <a:p>
                      <a:pPr>
                        <a:lnSpc>
                          <a:spcPct val="115000"/>
                        </a:lnSpc>
                        <a:spcAft>
                          <a:spcPts val="0"/>
                        </a:spcAft>
                      </a:pPr>
                      <a:r>
                        <a:rPr lang="es-ES" sz="1100">
                          <a:effectLst/>
                        </a:rPr>
                        <a:t> </a:t>
                      </a:r>
                      <a:endParaRPr lang="es-MX" sz="1100">
                        <a:effectLst/>
                      </a:endParaRPr>
                    </a:p>
                    <a:p>
                      <a:pPr>
                        <a:lnSpc>
                          <a:spcPct val="115000"/>
                        </a:lnSpc>
                        <a:spcAft>
                          <a:spcPts val="0"/>
                        </a:spcAft>
                      </a:pPr>
                      <a:r>
                        <a:rPr lang="es-ES" sz="1100">
                          <a:effectLst/>
                        </a:rPr>
                        <a:t> </a:t>
                      </a:r>
                      <a:endParaRPr lang="es-MX" sz="1100">
                        <a:effectLst/>
                      </a:endParaRPr>
                    </a:p>
                    <a:p>
                      <a:pPr>
                        <a:lnSpc>
                          <a:spcPct val="115000"/>
                        </a:lnSpc>
                        <a:spcAft>
                          <a:spcPts val="0"/>
                        </a:spcAft>
                      </a:pPr>
                      <a:r>
                        <a:rPr lang="es-ES" sz="1100">
                          <a:effectLst/>
                        </a:rPr>
                        <a:t> </a:t>
                      </a:r>
                      <a:endParaRPr lang="es-MX" sz="1100">
                        <a:effectLst/>
                      </a:endParaRPr>
                    </a:p>
                    <a:p>
                      <a:pPr>
                        <a:lnSpc>
                          <a:spcPct val="115000"/>
                        </a:lnSpc>
                        <a:spcAft>
                          <a:spcPts val="0"/>
                        </a:spcAft>
                      </a:pPr>
                      <a:r>
                        <a:rPr lang="es-ES" sz="1100">
                          <a:effectLst/>
                        </a:rPr>
                        <a:t> </a:t>
                      </a:r>
                      <a:endParaRPr lang="es-MX" sz="1100">
                        <a:solidFill>
                          <a:srgbClr val="000000"/>
                        </a:solidFill>
                        <a:effectLst/>
                        <a:latin typeface="+mj-lt"/>
                        <a:ea typeface="Arial" panose="020B0604020202020204" pitchFamily="34" charset="0"/>
                      </a:endParaRPr>
                    </a:p>
                  </a:txBody>
                  <a:tcPr marL="53121" marR="53121" marT="53121" marB="53121"/>
                </a:tc>
                <a:tc>
                  <a:txBody>
                    <a:bodyPr/>
                    <a:lstStyle/>
                    <a:p>
                      <a:pPr>
                        <a:lnSpc>
                          <a:spcPct val="115000"/>
                        </a:lnSpc>
                        <a:spcAft>
                          <a:spcPts val="0"/>
                        </a:spcAft>
                      </a:pPr>
                      <a:r>
                        <a:rPr lang="es-ES" sz="1100">
                          <a:effectLst/>
                        </a:rPr>
                        <a:t>Analizará las repercusiones que han tenido las revoluciones industriales y la industrialización en los distintos aspectos de la vida, destacando sus beneficios, problemas, retos y posibles soluciones</a:t>
                      </a:r>
                      <a:endParaRPr lang="es-MX" sz="1100">
                        <a:solidFill>
                          <a:srgbClr val="000000"/>
                        </a:solidFill>
                        <a:effectLst/>
                        <a:latin typeface="+mj-lt"/>
                        <a:ea typeface="Arial" panose="020B0604020202020204" pitchFamily="34" charset="0"/>
                      </a:endParaRPr>
                    </a:p>
                  </a:txBody>
                  <a:tcPr marL="53121" marR="53121" marT="53121" marB="53121"/>
                </a:tc>
                <a:tc>
                  <a:txBody>
                    <a:bodyPr/>
                    <a:lstStyle/>
                    <a:p>
                      <a:pPr>
                        <a:lnSpc>
                          <a:spcPct val="115000"/>
                        </a:lnSpc>
                        <a:spcAft>
                          <a:spcPts val="0"/>
                        </a:spcAft>
                      </a:pPr>
                      <a:r>
                        <a:rPr lang="es-ES" sz="1100">
                          <a:effectLst/>
                        </a:rPr>
                        <a:t>Aplicará la noción de tiempos por medio del intercambio de información acerca del contenido sociocultural presente.</a:t>
                      </a:r>
                      <a:endParaRPr lang="es-MX" sz="1100">
                        <a:solidFill>
                          <a:srgbClr val="000000"/>
                        </a:solidFill>
                        <a:effectLst/>
                        <a:latin typeface="+mj-lt"/>
                        <a:ea typeface="Arial" panose="020B0604020202020204" pitchFamily="34" charset="0"/>
                      </a:endParaRPr>
                    </a:p>
                  </a:txBody>
                  <a:tcPr marL="53121" marR="53121" marT="53121" marB="53121"/>
                </a:tc>
                <a:tc>
                  <a:txBody>
                    <a:bodyPr/>
                    <a:lstStyle/>
                    <a:p>
                      <a:pPr>
                        <a:lnSpc>
                          <a:spcPct val="115000"/>
                        </a:lnSpc>
                        <a:spcAft>
                          <a:spcPts val="0"/>
                        </a:spcAft>
                      </a:pPr>
                      <a:r>
                        <a:rPr lang="es-ES" sz="1100" dirty="0">
                          <a:effectLst/>
                        </a:rPr>
                        <a:t>Esquemas en </a:t>
                      </a:r>
                      <a:r>
                        <a:rPr lang="es-ES" sz="1100" dirty="0" smtClean="0">
                          <a:effectLst/>
                        </a:rPr>
                        <a:t>point.</a:t>
                      </a:r>
                      <a:endParaRPr lang="es-MX" sz="1100" dirty="0">
                        <a:solidFill>
                          <a:srgbClr val="000000"/>
                        </a:solidFill>
                        <a:effectLst/>
                        <a:latin typeface="+mj-lt"/>
                        <a:ea typeface="Arial" panose="020B0604020202020204" pitchFamily="34" charset="0"/>
                      </a:endParaRPr>
                    </a:p>
                  </a:txBody>
                  <a:tcPr marL="63500" marR="63500" marT="63500" marB="63500"/>
                </a:tc>
                <a:tc>
                  <a:txBody>
                    <a:bodyPr/>
                    <a:lstStyle/>
                    <a:p>
                      <a:pPr>
                        <a:lnSpc>
                          <a:spcPct val="115000"/>
                        </a:lnSpc>
                        <a:spcAft>
                          <a:spcPts val="0"/>
                        </a:spcAft>
                      </a:pPr>
                      <a:r>
                        <a:rPr lang="es-MX" sz="1100" dirty="0" smtClean="0">
                          <a:effectLst/>
                        </a:rPr>
                        <a:t>Identificar</a:t>
                      </a:r>
                      <a:r>
                        <a:rPr lang="es-MX" sz="1100" baseline="0" dirty="0" smtClean="0">
                          <a:effectLst/>
                        </a:rPr>
                        <a:t> las posibles carreras que estén involucradas en la mejora del medio ambiente.</a:t>
                      </a:r>
                      <a:endParaRPr lang="es-MX" sz="1100" dirty="0">
                        <a:solidFill>
                          <a:srgbClr val="000000"/>
                        </a:solidFill>
                        <a:effectLst/>
                        <a:latin typeface="+mj-lt"/>
                        <a:ea typeface="Arial" panose="020B0604020202020204" pitchFamily="34" charset="0"/>
                      </a:endParaRPr>
                    </a:p>
                  </a:txBody>
                  <a:tcPr marL="53121" marR="53121" marT="53121" marB="53121"/>
                </a:tc>
              </a:tr>
              <a:tr h="2311350">
                <a:tc>
                  <a:txBody>
                    <a:bodyPr/>
                    <a:lstStyle/>
                    <a:p>
                      <a:pPr>
                        <a:lnSpc>
                          <a:spcPct val="115000"/>
                        </a:lnSpc>
                        <a:spcAft>
                          <a:spcPts val="0"/>
                        </a:spcAft>
                      </a:pPr>
                      <a:r>
                        <a:rPr lang="es-ES" sz="1100">
                          <a:effectLst/>
                        </a:rPr>
                        <a:t>4. Evaluación.</a:t>
                      </a:r>
                      <a:endParaRPr lang="es-MX" sz="1100">
                        <a:effectLst/>
                      </a:endParaRPr>
                    </a:p>
                    <a:p>
                      <a:pPr>
                        <a:lnSpc>
                          <a:spcPct val="115000"/>
                        </a:lnSpc>
                        <a:spcAft>
                          <a:spcPts val="0"/>
                        </a:spcAft>
                      </a:pPr>
                      <a:r>
                        <a:rPr lang="es-ES" sz="1100">
                          <a:effectLst/>
                        </a:rPr>
                        <a:t>    Productos /evidencias</a:t>
                      </a:r>
                      <a:endParaRPr lang="es-MX" sz="1100">
                        <a:effectLst/>
                      </a:endParaRPr>
                    </a:p>
                    <a:p>
                      <a:pPr>
                        <a:lnSpc>
                          <a:spcPct val="115000"/>
                        </a:lnSpc>
                        <a:spcAft>
                          <a:spcPts val="0"/>
                        </a:spcAft>
                      </a:pPr>
                      <a:r>
                        <a:rPr lang="es-ES" sz="1100">
                          <a:effectLst/>
                        </a:rPr>
                        <a:t>    de aprendizaje para </a:t>
                      </a:r>
                      <a:endParaRPr lang="es-MX" sz="1100">
                        <a:effectLst/>
                      </a:endParaRPr>
                    </a:p>
                    <a:p>
                      <a:pPr>
                        <a:lnSpc>
                          <a:spcPct val="115000"/>
                        </a:lnSpc>
                        <a:spcAft>
                          <a:spcPts val="0"/>
                        </a:spcAft>
                      </a:pPr>
                      <a:r>
                        <a:rPr lang="es-ES" sz="1100">
                          <a:effectLst/>
                        </a:rPr>
                        <a:t>    demostrar el</a:t>
                      </a:r>
                      <a:endParaRPr lang="es-MX" sz="1100">
                        <a:effectLst/>
                      </a:endParaRPr>
                    </a:p>
                    <a:p>
                      <a:pPr>
                        <a:lnSpc>
                          <a:spcPct val="115000"/>
                        </a:lnSpc>
                        <a:spcAft>
                          <a:spcPts val="0"/>
                        </a:spcAft>
                      </a:pPr>
                      <a:r>
                        <a:rPr lang="es-ES" sz="1100">
                          <a:effectLst/>
                        </a:rPr>
                        <a:t>    avance del  proceso  y </a:t>
                      </a:r>
                      <a:endParaRPr lang="es-MX" sz="1100">
                        <a:effectLst/>
                      </a:endParaRPr>
                    </a:p>
                    <a:p>
                      <a:pPr>
                        <a:lnSpc>
                          <a:spcPct val="115000"/>
                        </a:lnSpc>
                        <a:spcAft>
                          <a:spcPts val="0"/>
                        </a:spcAft>
                      </a:pPr>
                      <a:r>
                        <a:rPr lang="es-ES" sz="1100">
                          <a:effectLst/>
                        </a:rPr>
                        <a:t>    el logro del  objetivo</a:t>
                      </a:r>
                      <a:endParaRPr lang="es-MX" sz="1100">
                        <a:effectLst/>
                      </a:endParaRPr>
                    </a:p>
                    <a:p>
                      <a:pPr>
                        <a:lnSpc>
                          <a:spcPct val="115000"/>
                        </a:lnSpc>
                        <a:spcAft>
                          <a:spcPts val="0"/>
                        </a:spcAft>
                      </a:pPr>
                      <a:r>
                        <a:rPr lang="es-ES" sz="1100">
                          <a:effectLst/>
                        </a:rPr>
                        <a:t>    propuesto.</a:t>
                      </a:r>
                      <a:endParaRPr lang="es-MX" sz="1100">
                        <a:effectLst/>
                      </a:endParaRPr>
                    </a:p>
                    <a:p>
                      <a:pPr>
                        <a:lnSpc>
                          <a:spcPct val="115000"/>
                        </a:lnSpc>
                        <a:spcAft>
                          <a:spcPts val="0"/>
                        </a:spcAft>
                        <a:tabLst>
                          <a:tab pos="1844675" algn="r"/>
                        </a:tabLst>
                      </a:pPr>
                      <a:r>
                        <a:rPr lang="es-ES" sz="1100">
                          <a:effectLst/>
                        </a:rPr>
                        <a:t>     	</a:t>
                      </a:r>
                      <a:endParaRPr lang="es-MX" sz="1100">
                        <a:solidFill>
                          <a:srgbClr val="000000"/>
                        </a:solidFill>
                        <a:effectLst/>
                        <a:latin typeface="+mj-lt"/>
                        <a:ea typeface="Arial" panose="020B0604020202020204" pitchFamily="34" charset="0"/>
                      </a:endParaRPr>
                    </a:p>
                  </a:txBody>
                  <a:tcPr marL="53121" marR="53121" marT="53121" marB="53121"/>
                </a:tc>
                <a:tc>
                  <a:txBody>
                    <a:bodyPr/>
                    <a:lstStyle/>
                    <a:p>
                      <a:pPr>
                        <a:lnSpc>
                          <a:spcPct val="115000"/>
                        </a:lnSpc>
                        <a:spcAft>
                          <a:spcPts val="0"/>
                        </a:spcAft>
                      </a:pPr>
                      <a:r>
                        <a:rPr lang="es-ES" sz="1100" dirty="0">
                          <a:effectLst/>
                        </a:rPr>
                        <a:t>Proyectos de investigación.</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Portafolios.</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Lluvia de ideas.</a:t>
                      </a:r>
                      <a:endParaRPr lang="es-MX" sz="1100" dirty="0">
                        <a:solidFill>
                          <a:srgbClr val="000000"/>
                        </a:solidFill>
                        <a:effectLst/>
                        <a:latin typeface="+mj-lt"/>
                        <a:ea typeface="Arial" panose="020B0604020202020204" pitchFamily="34" charset="0"/>
                      </a:endParaRPr>
                    </a:p>
                  </a:txBody>
                  <a:tcPr marL="53121" marR="53121" marT="53121" marB="53121"/>
                </a:tc>
                <a:tc>
                  <a:txBody>
                    <a:bodyPr/>
                    <a:lstStyle/>
                    <a:p>
                      <a:pPr marL="342900" lvl="0" indent="-342900">
                        <a:lnSpc>
                          <a:spcPct val="115000"/>
                        </a:lnSpc>
                        <a:spcAft>
                          <a:spcPts val="0"/>
                        </a:spcAft>
                        <a:buFont typeface="+mj-lt"/>
                        <a:buAutoNum type="alphaLcParenR"/>
                      </a:pPr>
                      <a:r>
                        <a:rPr lang="es-ES" sz="1100">
                          <a:effectLst/>
                        </a:rPr>
                        <a:t>Habilidad para analizar los procesos histórico-sociales del mundo contemporáneo.</a:t>
                      </a:r>
                      <a:endParaRPr lang="es-MX" sz="1100">
                        <a:effectLst/>
                      </a:endParaRPr>
                    </a:p>
                    <a:p>
                      <a:pPr marL="342900" lvl="0" indent="-342900">
                        <a:lnSpc>
                          <a:spcPct val="115000"/>
                        </a:lnSpc>
                        <a:spcAft>
                          <a:spcPts val="0"/>
                        </a:spcAft>
                        <a:buFont typeface="+mj-lt"/>
                        <a:buAutoNum type="alphaLcParenR"/>
                      </a:pPr>
                      <a:r>
                        <a:rPr lang="es-ES" sz="1100">
                          <a:effectLst/>
                        </a:rPr>
                        <a:t>Aptitud para el manejo de información procedente de fuentes diversas</a:t>
                      </a:r>
                      <a:endParaRPr lang="es-MX" sz="1100">
                        <a:solidFill>
                          <a:srgbClr val="000000"/>
                        </a:solidFill>
                        <a:effectLst/>
                        <a:latin typeface="+mj-lt"/>
                        <a:ea typeface="Arial" panose="020B0604020202020204" pitchFamily="34" charset="0"/>
                      </a:endParaRPr>
                    </a:p>
                  </a:txBody>
                  <a:tcPr marL="53121" marR="53121" marT="53121" marB="53121"/>
                </a:tc>
                <a:tc>
                  <a:txBody>
                    <a:bodyPr/>
                    <a:lstStyle/>
                    <a:p>
                      <a:pPr>
                        <a:lnSpc>
                          <a:spcPct val="115000"/>
                        </a:lnSpc>
                        <a:spcAft>
                          <a:spcPts val="0"/>
                        </a:spcAft>
                      </a:pPr>
                      <a:r>
                        <a:rPr lang="es-ES" sz="1100" dirty="0">
                          <a:effectLst/>
                        </a:rPr>
                        <a:t>Se propone coevaluación: alumno-profesor observando conceptos como forma y uso de la lengua.</a:t>
                      </a:r>
                      <a:endParaRPr lang="es-MX" sz="1100" dirty="0">
                        <a:solidFill>
                          <a:srgbClr val="000000"/>
                        </a:solidFill>
                        <a:effectLst/>
                        <a:latin typeface="+mj-lt"/>
                        <a:ea typeface="Arial" panose="020B0604020202020204" pitchFamily="34" charset="0"/>
                      </a:endParaRPr>
                    </a:p>
                  </a:txBody>
                  <a:tcPr marL="53121" marR="53121" marT="53121" marB="53121"/>
                </a:tc>
                <a:tc>
                  <a:txBody>
                    <a:bodyPr/>
                    <a:lstStyle/>
                    <a:p>
                      <a:pPr>
                        <a:lnSpc>
                          <a:spcPct val="115000"/>
                        </a:lnSpc>
                        <a:spcAft>
                          <a:spcPts val="0"/>
                        </a:spcAft>
                      </a:pPr>
                      <a:r>
                        <a:rPr lang="es-ES" sz="1100">
                          <a:effectLst/>
                        </a:rPr>
                        <a:t>Esquema claro y de fácil entendimiento.</a:t>
                      </a:r>
                      <a:endParaRPr lang="es-MX" sz="1100">
                        <a:solidFill>
                          <a:srgbClr val="000000"/>
                        </a:solidFill>
                        <a:effectLst/>
                        <a:latin typeface="+mj-lt"/>
                        <a:ea typeface="Arial" panose="020B0604020202020204" pitchFamily="34" charset="0"/>
                      </a:endParaRPr>
                    </a:p>
                  </a:txBody>
                  <a:tcPr marL="63500" marR="63500" marT="63500" marB="63500"/>
                </a:tc>
                <a:tc>
                  <a:txBody>
                    <a:bodyPr/>
                    <a:lstStyle/>
                    <a:p>
                      <a:pPr>
                        <a:lnSpc>
                          <a:spcPct val="115000"/>
                        </a:lnSpc>
                        <a:spcAft>
                          <a:spcPts val="0"/>
                        </a:spcAft>
                      </a:pPr>
                      <a:r>
                        <a:rPr lang="es-MX" sz="1100" dirty="0" smtClean="0">
                          <a:effectLst/>
                        </a:rPr>
                        <a:t>Portafolios</a:t>
                      </a:r>
                    </a:p>
                    <a:p>
                      <a:pPr>
                        <a:lnSpc>
                          <a:spcPct val="115000"/>
                        </a:lnSpc>
                        <a:spcAft>
                          <a:spcPts val="0"/>
                        </a:spcAft>
                      </a:pPr>
                      <a:endParaRPr lang="es-MX" sz="1100" dirty="0" smtClean="0">
                        <a:effectLst/>
                      </a:endParaRPr>
                    </a:p>
                    <a:p>
                      <a:pPr>
                        <a:lnSpc>
                          <a:spcPct val="115000"/>
                        </a:lnSpc>
                        <a:spcAft>
                          <a:spcPts val="0"/>
                        </a:spcAft>
                      </a:pPr>
                      <a:r>
                        <a:rPr lang="es-MX" sz="1100" dirty="0" smtClean="0">
                          <a:effectLst/>
                        </a:rPr>
                        <a:t>Proyectos</a:t>
                      </a:r>
                      <a:r>
                        <a:rPr lang="es-MX" sz="1100" baseline="0" dirty="0" smtClean="0">
                          <a:effectLst/>
                        </a:rPr>
                        <a:t> de investigación </a:t>
                      </a:r>
                      <a:endParaRPr lang="es-MX" sz="1100" dirty="0">
                        <a:solidFill>
                          <a:srgbClr val="000000"/>
                        </a:solidFill>
                        <a:effectLst/>
                        <a:latin typeface="+mj-lt"/>
                        <a:ea typeface="Arial" panose="020B0604020202020204" pitchFamily="34" charset="0"/>
                      </a:endParaRPr>
                    </a:p>
                  </a:txBody>
                  <a:tcPr marL="53121" marR="53121" marT="53121" marB="53121"/>
                </a:tc>
              </a:tr>
              <a:tr h="1198504">
                <a:tc>
                  <a:txBody>
                    <a:bodyPr/>
                    <a:lstStyle/>
                    <a:p>
                      <a:pPr>
                        <a:lnSpc>
                          <a:spcPct val="115000"/>
                        </a:lnSpc>
                        <a:spcAft>
                          <a:spcPts val="0"/>
                        </a:spcAft>
                      </a:pPr>
                      <a:r>
                        <a:rPr lang="es-ES" sz="1100">
                          <a:effectLst/>
                        </a:rPr>
                        <a:t>5. Tipos y herramientas de </a:t>
                      </a:r>
                      <a:endParaRPr lang="es-MX" sz="1100">
                        <a:effectLst/>
                      </a:endParaRPr>
                    </a:p>
                    <a:p>
                      <a:pPr>
                        <a:lnSpc>
                          <a:spcPct val="115000"/>
                        </a:lnSpc>
                        <a:spcAft>
                          <a:spcPts val="0"/>
                        </a:spcAft>
                      </a:pPr>
                      <a:r>
                        <a:rPr lang="es-ES" sz="1100">
                          <a:effectLst/>
                        </a:rPr>
                        <a:t>    evaluación.</a:t>
                      </a:r>
                      <a:endParaRPr lang="es-MX" sz="1100">
                        <a:effectLst/>
                      </a:endParaRPr>
                    </a:p>
                    <a:p>
                      <a:pPr>
                        <a:lnSpc>
                          <a:spcPct val="115000"/>
                        </a:lnSpc>
                        <a:spcAft>
                          <a:spcPts val="0"/>
                        </a:spcAft>
                      </a:pPr>
                      <a:r>
                        <a:rPr lang="es-ES" sz="1100">
                          <a:effectLst/>
                        </a:rPr>
                        <a:t> </a:t>
                      </a:r>
                      <a:endParaRPr lang="es-MX" sz="1100">
                        <a:effectLst/>
                      </a:endParaRPr>
                    </a:p>
                    <a:p>
                      <a:pPr>
                        <a:lnSpc>
                          <a:spcPct val="115000"/>
                        </a:lnSpc>
                        <a:spcAft>
                          <a:spcPts val="0"/>
                        </a:spcAft>
                      </a:pPr>
                      <a:r>
                        <a:rPr lang="es-ES" sz="1100">
                          <a:effectLst/>
                        </a:rPr>
                        <a:t> </a:t>
                      </a:r>
                      <a:endParaRPr lang="es-MX" sz="1100">
                        <a:effectLst/>
                      </a:endParaRPr>
                    </a:p>
                    <a:p>
                      <a:pPr>
                        <a:lnSpc>
                          <a:spcPct val="115000"/>
                        </a:lnSpc>
                        <a:spcAft>
                          <a:spcPts val="0"/>
                        </a:spcAft>
                      </a:pPr>
                      <a:r>
                        <a:rPr lang="es-ES" sz="1100">
                          <a:effectLst/>
                        </a:rPr>
                        <a:t> </a:t>
                      </a:r>
                      <a:endParaRPr lang="es-MX" sz="1100">
                        <a:solidFill>
                          <a:srgbClr val="000000"/>
                        </a:solidFill>
                        <a:effectLst/>
                        <a:latin typeface="+mj-lt"/>
                        <a:ea typeface="Arial" panose="020B0604020202020204" pitchFamily="34" charset="0"/>
                      </a:endParaRPr>
                    </a:p>
                  </a:txBody>
                  <a:tcPr marL="53121" marR="53121" marT="53121" marB="53121"/>
                </a:tc>
                <a:tc>
                  <a:txBody>
                    <a:bodyPr/>
                    <a:lstStyle/>
                    <a:p>
                      <a:pPr>
                        <a:lnSpc>
                          <a:spcPct val="115000"/>
                        </a:lnSpc>
                        <a:spcAft>
                          <a:spcPts val="0"/>
                        </a:spcAft>
                      </a:pPr>
                      <a:r>
                        <a:rPr lang="es-ES" sz="1100">
                          <a:effectLst/>
                        </a:rPr>
                        <a:t>Uso de rúbricas.</a:t>
                      </a:r>
                      <a:endParaRPr lang="es-MX" sz="1100">
                        <a:effectLst/>
                      </a:endParaRPr>
                    </a:p>
                    <a:p>
                      <a:pPr>
                        <a:lnSpc>
                          <a:spcPct val="115000"/>
                        </a:lnSpc>
                        <a:spcAft>
                          <a:spcPts val="0"/>
                        </a:spcAft>
                      </a:pPr>
                      <a:r>
                        <a:rPr lang="es-ES" sz="1100">
                          <a:effectLst/>
                        </a:rPr>
                        <a:t>Exposiciones.</a:t>
                      </a:r>
                      <a:endParaRPr lang="es-MX" sz="1100">
                        <a:effectLst/>
                      </a:endParaRPr>
                    </a:p>
                    <a:p>
                      <a:pPr>
                        <a:lnSpc>
                          <a:spcPct val="115000"/>
                        </a:lnSpc>
                        <a:spcAft>
                          <a:spcPts val="0"/>
                        </a:spcAft>
                      </a:pPr>
                      <a:r>
                        <a:rPr lang="es-ES" sz="1100">
                          <a:effectLst/>
                        </a:rPr>
                        <a:t>Proyectos.</a:t>
                      </a:r>
                      <a:endParaRPr lang="es-MX" sz="1100">
                        <a:effectLst/>
                      </a:endParaRPr>
                    </a:p>
                    <a:p>
                      <a:pPr>
                        <a:lnSpc>
                          <a:spcPct val="115000"/>
                        </a:lnSpc>
                        <a:spcAft>
                          <a:spcPts val="0"/>
                        </a:spcAft>
                      </a:pPr>
                      <a:r>
                        <a:rPr lang="es-ES" sz="1100">
                          <a:effectLst/>
                        </a:rPr>
                        <a:t>Exámenes de contenido.</a:t>
                      </a:r>
                      <a:endParaRPr lang="es-MX" sz="1100">
                        <a:solidFill>
                          <a:srgbClr val="000000"/>
                        </a:solidFill>
                        <a:effectLst/>
                        <a:latin typeface="+mj-lt"/>
                        <a:ea typeface="Arial" panose="020B0604020202020204" pitchFamily="34" charset="0"/>
                      </a:endParaRPr>
                    </a:p>
                  </a:txBody>
                  <a:tcPr marL="53121" marR="53121" marT="53121" marB="53121"/>
                </a:tc>
                <a:tc>
                  <a:txBody>
                    <a:bodyPr/>
                    <a:lstStyle/>
                    <a:p>
                      <a:pPr>
                        <a:lnSpc>
                          <a:spcPct val="115000"/>
                        </a:lnSpc>
                        <a:spcAft>
                          <a:spcPts val="0"/>
                        </a:spcAft>
                      </a:pPr>
                      <a:r>
                        <a:rPr lang="es-ES" sz="1100">
                          <a:effectLst/>
                        </a:rPr>
                        <a:t>Uso de rúbricas.</a:t>
                      </a:r>
                      <a:endParaRPr lang="es-MX" sz="1100">
                        <a:effectLst/>
                      </a:endParaRPr>
                    </a:p>
                    <a:p>
                      <a:pPr>
                        <a:lnSpc>
                          <a:spcPct val="115000"/>
                        </a:lnSpc>
                        <a:spcAft>
                          <a:spcPts val="0"/>
                        </a:spcAft>
                      </a:pPr>
                      <a:r>
                        <a:rPr lang="es-ES" sz="1100">
                          <a:effectLst/>
                        </a:rPr>
                        <a:t>Exposiciones.</a:t>
                      </a:r>
                      <a:endParaRPr lang="es-MX" sz="1100">
                        <a:effectLst/>
                      </a:endParaRPr>
                    </a:p>
                    <a:p>
                      <a:pPr>
                        <a:lnSpc>
                          <a:spcPct val="115000"/>
                        </a:lnSpc>
                        <a:spcAft>
                          <a:spcPts val="0"/>
                        </a:spcAft>
                      </a:pPr>
                      <a:r>
                        <a:rPr lang="es-ES" sz="1100">
                          <a:effectLst/>
                        </a:rPr>
                        <a:t>Proyectos.</a:t>
                      </a:r>
                      <a:endParaRPr lang="es-MX" sz="1100">
                        <a:effectLst/>
                      </a:endParaRPr>
                    </a:p>
                    <a:p>
                      <a:pPr>
                        <a:lnSpc>
                          <a:spcPct val="115000"/>
                        </a:lnSpc>
                        <a:spcAft>
                          <a:spcPts val="0"/>
                        </a:spcAft>
                      </a:pPr>
                      <a:r>
                        <a:rPr lang="es-ES" sz="1100">
                          <a:effectLst/>
                        </a:rPr>
                        <a:t>Exámenes de contenido.</a:t>
                      </a:r>
                      <a:endParaRPr lang="es-MX" sz="1100">
                        <a:solidFill>
                          <a:srgbClr val="000000"/>
                        </a:solidFill>
                        <a:effectLst/>
                        <a:latin typeface="+mj-lt"/>
                        <a:ea typeface="Arial" panose="020B0604020202020204" pitchFamily="34" charset="0"/>
                      </a:endParaRPr>
                    </a:p>
                  </a:txBody>
                  <a:tcPr marL="53121" marR="53121" marT="53121" marB="53121"/>
                </a:tc>
                <a:tc>
                  <a:txBody>
                    <a:bodyPr/>
                    <a:lstStyle/>
                    <a:p>
                      <a:pPr>
                        <a:lnSpc>
                          <a:spcPct val="115000"/>
                        </a:lnSpc>
                        <a:spcAft>
                          <a:spcPts val="0"/>
                        </a:spcAft>
                      </a:pPr>
                      <a:r>
                        <a:rPr lang="es-ES" sz="1100" dirty="0">
                          <a:effectLst/>
                        </a:rPr>
                        <a:t>Uso de rúbricas.</a:t>
                      </a:r>
                      <a:endParaRPr lang="es-MX" sz="1100" dirty="0">
                        <a:effectLst/>
                      </a:endParaRPr>
                    </a:p>
                    <a:p>
                      <a:pPr>
                        <a:lnSpc>
                          <a:spcPct val="115000"/>
                        </a:lnSpc>
                        <a:spcAft>
                          <a:spcPts val="0"/>
                        </a:spcAft>
                      </a:pPr>
                      <a:r>
                        <a:rPr lang="es-ES" sz="1100" dirty="0">
                          <a:effectLst/>
                        </a:rPr>
                        <a:t>Exposiciones.</a:t>
                      </a:r>
                      <a:endParaRPr lang="es-MX" sz="1100" dirty="0">
                        <a:effectLst/>
                      </a:endParaRPr>
                    </a:p>
                    <a:p>
                      <a:pPr>
                        <a:lnSpc>
                          <a:spcPct val="115000"/>
                        </a:lnSpc>
                        <a:spcAft>
                          <a:spcPts val="0"/>
                        </a:spcAft>
                      </a:pPr>
                      <a:r>
                        <a:rPr lang="es-ES" sz="1100" dirty="0">
                          <a:effectLst/>
                        </a:rPr>
                        <a:t>Proyectos.</a:t>
                      </a:r>
                      <a:endParaRPr lang="es-MX" sz="1100" dirty="0">
                        <a:effectLst/>
                      </a:endParaRPr>
                    </a:p>
                    <a:p>
                      <a:pPr>
                        <a:lnSpc>
                          <a:spcPct val="115000"/>
                        </a:lnSpc>
                        <a:spcAft>
                          <a:spcPts val="0"/>
                        </a:spcAft>
                      </a:pPr>
                      <a:r>
                        <a:rPr lang="es-ES" sz="1100" dirty="0">
                          <a:effectLst/>
                        </a:rPr>
                        <a:t>Exámenes de contenido.</a:t>
                      </a:r>
                      <a:endParaRPr lang="es-MX" sz="1100" dirty="0">
                        <a:solidFill>
                          <a:srgbClr val="000000"/>
                        </a:solidFill>
                        <a:effectLst/>
                        <a:latin typeface="+mj-lt"/>
                        <a:ea typeface="Arial" panose="020B0604020202020204" pitchFamily="34" charset="0"/>
                      </a:endParaRPr>
                    </a:p>
                  </a:txBody>
                  <a:tcPr marL="53121" marR="53121" marT="53121" marB="53121"/>
                </a:tc>
                <a:tc>
                  <a:txBody>
                    <a:bodyPr/>
                    <a:lstStyle/>
                    <a:p>
                      <a:pPr>
                        <a:lnSpc>
                          <a:spcPct val="115000"/>
                        </a:lnSpc>
                        <a:spcAft>
                          <a:spcPts val="0"/>
                        </a:spcAft>
                      </a:pPr>
                      <a:r>
                        <a:rPr lang="es-ES" sz="1100" dirty="0">
                          <a:effectLst/>
                        </a:rPr>
                        <a:t>Rúbrica de presentación y proyecto final.</a:t>
                      </a:r>
                      <a:endParaRPr lang="es-MX" sz="1100" dirty="0">
                        <a:solidFill>
                          <a:srgbClr val="000000"/>
                        </a:solidFill>
                        <a:effectLst/>
                        <a:latin typeface="+mj-lt"/>
                        <a:ea typeface="Arial" panose="020B0604020202020204" pitchFamily="34" charset="0"/>
                      </a:endParaRPr>
                    </a:p>
                  </a:txBody>
                  <a:tcPr marL="63500" marR="63500" marT="63500" marB="63500"/>
                </a:tc>
                <a:tc>
                  <a:txBody>
                    <a:bodyPr/>
                    <a:lstStyle/>
                    <a:p>
                      <a:pPr>
                        <a:lnSpc>
                          <a:spcPct val="115000"/>
                        </a:lnSpc>
                        <a:spcAft>
                          <a:spcPts val="0"/>
                        </a:spcAft>
                      </a:pPr>
                      <a:r>
                        <a:rPr lang="es-MX" sz="1100" dirty="0" smtClean="0">
                          <a:effectLst/>
                        </a:rPr>
                        <a:t>Exposiciones</a:t>
                      </a:r>
                    </a:p>
                    <a:p>
                      <a:pPr>
                        <a:lnSpc>
                          <a:spcPct val="115000"/>
                        </a:lnSpc>
                        <a:spcAft>
                          <a:spcPts val="0"/>
                        </a:spcAft>
                      </a:pPr>
                      <a:endParaRPr lang="es-MX" sz="1100" dirty="0" smtClean="0">
                        <a:effectLst/>
                      </a:endParaRPr>
                    </a:p>
                    <a:p>
                      <a:pPr>
                        <a:lnSpc>
                          <a:spcPct val="115000"/>
                        </a:lnSpc>
                        <a:spcAft>
                          <a:spcPts val="0"/>
                        </a:spcAft>
                      </a:pPr>
                      <a:r>
                        <a:rPr lang="es-MX" sz="1100" dirty="0" smtClean="0">
                          <a:effectLst/>
                        </a:rPr>
                        <a:t>Autoevaluaciones de aprendizaje </a:t>
                      </a:r>
                      <a:endParaRPr lang="es-MX" sz="1100" dirty="0">
                        <a:solidFill>
                          <a:srgbClr val="000000"/>
                        </a:solidFill>
                        <a:effectLst/>
                        <a:latin typeface="+mj-lt"/>
                        <a:ea typeface="Arial" panose="020B0604020202020204" pitchFamily="34" charset="0"/>
                      </a:endParaRPr>
                    </a:p>
                  </a:txBody>
                  <a:tcPr marL="53121" marR="53121" marT="53121" marB="53121"/>
                </a:tc>
              </a:tr>
            </a:tbl>
          </a:graphicData>
        </a:graphic>
      </p:graphicFrame>
      <p:sp>
        <p:nvSpPr>
          <p:cNvPr id="2" name="1 Marcador de número de diapositiva"/>
          <p:cNvSpPr>
            <a:spLocks noGrp="1"/>
          </p:cNvSpPr>
          <p:nvPr>
            <p:ph type="sldNum" sz="quarter" idx="12"/>
          </p:nvPr>
        </p:nvSpPr>
        <p:spPr/>
        <p:txBody>
          <a:bodyPr/>
          <a:lstStyle/>
          <a:p>
            <a:fld id="{3B0D3092-B0ED-4C2E-A3BA-0464A04FA968}" type="slidenum">
              <a:rPr lang="es-MX" smtClean="0"/>
              <a:t>27</a:t>
            </a:fld>
            <a:endParaRPr lang="es-MX"/>
          </a:p>
        </p:txBody>
      </p:sp>
    </p:spTree>
    <p:extLst>
      <p:ext uri="{BB962C8B-B14F-4D97-AF65-F5344CB8AC3E}">
        <p14:creationId xmlns:p14="http://schemas.microsoft.com/office/powerpoint/2010/main" val="2047215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9243" y="308252"/>
            <a:ext cx="8053940" cy="1320800"/>
          </a:xfrm>
        </p:spPr>
        <p:txBody>
          <a:bodyPr>
            <a:noAutofit/>
          </a:bodyPr>
          <a:lstStyle/>
          <a:p>
            <a:pPr algn="ctr"/>
            <a:r>
              <a:rPr lang="es-ES" sz="2400" b="1" dirty="0">
                <a:solidFill>
                  <a:schemeClr val="accent1">
                    <a:lumMod val="75000"/>
                  </a:schemeClr>
                </a:solidFill>
              </a:rPr>
              <a:t>V. ESQUEMA DEL PROCESO DE CONSTRUCCIÓN DEL PROYECTO POR DISCIPLINAS</a:t>
            </a:r>
            <a:endParaRPr lang="es-MX" sz="2400" b="1" dirty="0">
              <a:solidFill>
                <a:schemeClr val="accent1">
                  <a:lumMod val="75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4287284140"/>
              </p:ext>
            </p:extLst>
          </p:nvPr>
        </p:nvGraphicFramePr>
        <p:xfrm>
          <a:off x="687662" y="1653373"/>
          <a:ext cx="10831048" cy="4949852"/>
        </p:xfrm>
        <a:graphic>
          <a:graphicData uri="http://schemas.openxmlformats.org/drawingml/2006/table">
            <a:tbl>
              <a:tblPr>
                <a:tableStyleId>{616DA210-FB5B-4158-B5E0-FEB733F419BA}</a:tableStyleId>
              </a:tblPr>
              <a:tblGrid>
                <a:gridCol w="4328434"/>
                <a:gridCol w="1561955"/>
                <a:gridCol w="2204451"/>
                <a:gridCol w="2736208"/>
              </a:tblGrid>
              <a:tr h="244942">
                <a:tc>
                  <a:txBody>
                    <a:bodyPr/>
                    <a:lstStyle/>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38400" marR="38400" marT="38400" marB="38400"/>
                </a:tc>
                <a:tc>
                  <a:txBody>
                    <a:bodyPr/>
                    <a:lstStyle/>
                    <a:p>
                      <a:pPr algn="ctr">
                        <a:lnSpc>
                          <a:spcPct val="115000"/>
                        </a:lnSpc>
                        <a:spcAft>
                          <a:spcPts val="0"/>
                        </a:spcAft>
                      </a:pPr>
                      <a:r>
                        <a:rPr lang="es-ES" sz="1100" dirty="0">
                          <a:effectLst/>
                        </a:rPr>
                        <a:t>Disciplina 1.</a:t>
                      </a:r>
                      <a:endParaRPr lang="es-MX" sz="1100" b="1" dirty="0">
                        <a:solidFill>
                          <a:srgbClr val="000000"/>
                        </a:solidFill>
                        <a:effectLst/>
                        <a:latin typeface="Arial" panose="020B0604020202020204" pitchFamily="34" charset="0"/>
                        <a:ea typeface="Arial" panose="020B0604020202020204" pitchFamily="34" charset="0"/>
                      </a:endParaRPr>
                    </a:p>
                  </a:txBody>
                  <a:tcPr marL="38400" marR="38400" marT="38400" marB="38400"/>
                </a:tc>
                <a:tc>
                  <a:txBody>
                    <a:bodyPr/>
                    <a:lstStyle/>
                    <a:p>
                      <a:pPr algn="ctr">
                        <a:lnSpc>
                          <a:spcPct val="115000"/>
                        </a:lnSpc>
                        <a:spcAft>
                          <a:spcPts val="0"/>
                        </a:spcAft>
                      </a:pPr>
                      <a:r>
                        <a:rPr lang="es-ES" sz="1100" dirty="0">
                          <a:effectLst/>
                        </a:rPr>
                        <a:t>Disciplina 2.</a:t>
                      </a:r>
                      <a:endParaRPr lang="es-MX" sz="1100" b="1" dirty="0">
                        <a:solidFill>
                          <a:srgbClr val="000000"/>
                        </a:solidFill>
                        <a:effectLst/>
                        <a:latin typeface="Arial" panose="020B0604020202020204" pitchFamily="34" charset="0"/>
                        <a:ea typeface="Arial" panose="020B0604020202020204" pitchFamily="34" charset="0"/>
                      </a:endParaRPr>
                    </a:p>
                  </a:txBody>
                  <a:tcPr marL="38400" marR="38400" marT="38400" marB="38400"/>
                </a:tc>
                <a:tc>
                  <a:txBody>
                    <a:bodyPr/>
                    <a:lstStyle/>
                    <a:p>
                      <a:pPr algn="ctr">
                        <a:lnSpc>
                          <a:spcPct val="115000"/>
                        </a:lnSpc>
                        <a:spcAft>
                          <a:spcPts val="0"/>
                        </a:spcAft>
                      </a:pPr>
                      <a:r>
                        <a:rPr lang="es-ES" sz="1100" dirty="0">
                          <a:effectLst/>
                        </a:rPr>
                        <a:t>Disciplina 3.</a:t>
                      </a:r>
                      <a:endParaRPr lang="es-MX" sz="1100" b="1" dirty="0">
                        <a:solidFill>
                          <a:srgbClr val="000000"/>
                        </a:solidFill>
                        <a:effectLst/>
                        <a:latin typeface="Arial" panose="020B0604020202020204" pitchFamily="34" charset="0"/>
                        <a:ea typeface="Arial" panose="020B0604020202020204" pitchFamily="34" charset="0"/>
                      </a:endParaRPr>
                    </a:p>
                  </a:txBody>
                  <a:tcPr marL="38400" marR="38400" marT="38400" marB="38400"/>
                </a:tc>
              </a:tr>
              <a:tr h="991301">
                <a:tc>
                  <a:txBody>
                    <a:bodyPr/>
                    <a:lstStyle/>
                    <a:p>
                      <a:pPr marL="275590" indent="-180340">
                        <a:lnSpc>
                          <a:spcPct val="115000"/>
                        </a:lnSpc>
                        <a:spcAft>
                          <a:spcPts val="0"/>
                        </a:spcAft>
                      </a:pPr>
                      <a:r>
                        <a:rPr lang="es-ES" sz="1100">
                          <a:effectLst/>
                        </a:rPr>
                        <a:t>1.  Preguntar y cuestionar.</a:t>
                      </a:r>
                      <a:endParaRPr lang="es-MX" sz="1100">
                        <a:effectLst/>
                      </a:endParaRPr>
                    </a:p>
                    <a:p>
                      <a:pPr marL="275590" indent="-180340">
                        <a:lnSpc>
                          <a:spcPct val="115000"/>
                        </a:lnSpc>
                        <a:spcAft>
                          <a:spcPts val="0"/>
                        </a:spcAft>
                      </a:pPr>
                      <a:r>
                        <a:rPr lang="es-ES" sz="1100">
                          <a:effectLst/>
                        </a:rPr>
                        <a:t>     Preguntas para dirigir  la Investigación Interdisciplinaria.</a:t>
                      </a:r>
                      <a:endParaRPr lang="es-MX" sz="1100">
                        <a:solidFill>
                          <a:srgbClr val="000000"/>
                        </a:solidFill>
                        <a:effectLst/>
                        <a:latin typeface="Arial" panose="020B0604020202020204" pitchFamily="34" charset="0"/>
                        <a:ea typeface="Arial" panose="020B0604020202020204" pitchFamily="34" charset="0"/>
                      </a:endParaRPr>
                    </a:p>
                  </a:txBody>
                  <a:tcPr marL="38400" marR="38400" marT="38400" marB="38400"/>
                </a:tc>
                <a:tc gridSpan="3">
                  <a:txBody>
                    <a:bodyPr/>
                    <a:lstStyle/>
                    <a:p>
                      <a:pPr>
                        <a:lnSpc>
                          <a:spcPct val="115000"/>
                        </a:lnSpc>
                        <a:spcAft>
                          <a:spcPts val="0"/>
                        </a:spcAft>
                      </a:pPr>
                      <a:r>
                        <a:rPr lang="es-ES" sz="1100" dirty="0">
                          <a:effectLst/>
                        </a:rPr>
                        <a:t>¿Para qué me sirve esto?</a:t>
                      </a:r>
                      <a:endParaRPr lang="es-MX" sz="1100" dirty="0">
                        <a:effectLst/>
                      </a:endParaRPr>
                    </a:p>
                    <a:p>
                      <a:pPr>
                        <a:lnSpc>
                          <a:spcPct val="115000"/>
                        </a:lnSpc>
                        <a:spcAft>
                          <a:spcPts val="0"/>
                        </a:spcAft>
                      </a:pPr>
                      <a:r>
                        <a:rPr lang="es-ES" sz="1100" dirty="0">
                          <a:effectLst/>
                        </a:rPr>
                        <a:t>¿Hay alguien más haya hecho esto?</a:t>
                      </a:r>
                      <a:endParaRPr lang="es-MX" sz="1100" dirty="0">
                        <a:effectLst/>
                      </a:endParaRPr>
                    </a:p>
                    <a:p>
                      <a:pPr>
                        <a:lnSpc>
                          <a:spcPct val="115000"/>
                        </a:lnSpc>
                        <a:spcAft>
                          <a:spcPts val="0"/>
                        </a:spcAft>
                      </a:pPr>
                      <a:r>
                        <a:rPr lang="es-ES" sz="1100" dirty="0">
                          <a:effectLst/>
                        </a:rPr>
                        <a:t>¿Porqué lo quieren hacer?</a:t>
                      </a:r>
                      <a:endParaRPr lang="es-MX" sz="1100" dirty="0">
                        <a:effectLst/>
                      </a:endParaRPr>
                    </a:p>
                    <a:p>
                      <a:pPr>
                        <a:lnSpc>
                          <a:spcPct val="115000"/>
                        </a:lnSpc>
                        <a:spcAft>
                          <a:spcPts val="0"/>
                        </a:spcAft>
                      </a:pPr>
                      <a:r>
                        <a:rPr lang="es-ES" sz="1100" dirty="0">
                          <a:effectLst/>
                        </a:rPr>
                        <a:t>¿Cómo podría realizarse una campaña publicitaria que genere reflexión en la s familias?</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38400" marR="38400" marT="38400" marB="38400"/>
                </a:tc>
                <a:tc hMerge="1">
                  <a:txBody>
                    <a:bodyPr/>
                    <a:lstStyle/>
                    <a:p>
                      <a:endParaRPr lang="es-MX"/>
                    </a:p>
                  </a:txBody>
                  <a:tcPr/>
                </a:tc>
                <a:tc hMerge="1">
                  <a:txBody>
                    <a:bodyPr/>
                    <a:lstStyle/>
                    <a:p>
                      <a:endParaRPr lang="es-MX"/>
                    </a:p>
                  </a:txBody>
                  <a:tcPr/>
                </a:tc>
              </a:tr>
              <a:tr h="991301">
                <a:tc>
                  <a:txBody>
                    <a:bodyPr/>
                    <a:lstStyle/>
                    <a:p>
                      <a:pPr marL="275590" indent="-180340">
                        <a:lnSpc>
                          <a:spcPct val="115000"/>
                        </a:lnSpc>
                        <a:spcAft>
                          <a:spcPts val="0"/>
                        </a:spcAft>
                      </a:pPr>
                      <a:r>
                        <a:rPr lang="es-ES" sz="1100" dirty="0">
                          <a:effectLst/>
                        </a:rPr>
                        <a:t>2. Despertar el interés (detonar).</a:t>
                      </a:r>
                      <a:endParaRPr lang="es-MX" sz="1100" dirty="0">
                        <a:effectLst/>
                      </a:endParaRPr>
                    </a:p>
                    <a:p>
                      <a:pPr marL="270510" indent="-180340">
                        <a:lnSpc>
                          <a:spcPct val="115000"/>
                        </a:lnSpc>
                        <a:spcAft>
                          <a:spcPts val="0"/>
                        </a:spcAft>
                      </a:pPr>
                      <a:r>
                        <a:rPr lang="es-ES" sz="1100" dirty="0">
                          <a:effectLst/>
                        </a:rPr>
                        <a:t>    Estrategias para involucrar a los estudiantes con la problemática planteada, en el salón de clase</a:t>
                      </a:r>
                      <a:endParaRPr lang="es-MX" sz="1100" dirty="0">
                        <a:effectLst/>
                      </a:endParaRPr>
                    </a:p>
                    <a:p>
                      <a:pPr marL="275590" indent="-180340">
                        <a:lnSpc>
                          <a:spcPct val="115000"/>
                        </a:lnSpc>
                        <a:spcAft>
                          <a:spcPts val="0"/>
                        </a:spcAft>
                      </a:pPr>
                      <a:r>
                        <a:rPr lang="es-ES" sz="1100" dirty="0">
                          <a:effectLst/>
                        </a:rPr>
                        <a:t>    </a:t>
                      </a:r>
                      <a:endParaRPr lang="es-MX" sz="1100" dirty="0">
                        <a:effectLst/>
                      </a:endParaRPr>
                    </a:p>
                    <a:p>
                      <a:pPr marL="275590" indent="-180340">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38400" marR="38400" marT="38400" marB="38400"/>
                </a:tc>
                <a:tc gridSpan="3">
                  <a:txBody>
                    <a:bodyPr/>
                    <a:lstStyle/>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Hacer una propuesta para realizar diferentes tipos de negocios a manera empresa.</a:t>
                      </a:r>
                      <a:endParaRPr lang="es-MX" sz="1100" dirty="0">
                        <a:effectLst/>
                      </a:endParaRPr>
                    </a:p>
                    <a:p>
                      <a:pPr>
                        <a:lnSpc>
                          <a:spcPct val="115000"/>
                        </a:lnSpc>
                        <a:spcAft>
                          <a:spcPts val="0"/>
                        </a:spcAft>
                      </a:pPr>
                      <a:r>
                        <a:rPr lang="es-ES" sz="1100" dirty="0">
                          <a:effectLst/>
                        </a:rPr>
                        <a:t>Realizar un proyecto que muestre una formación emprendedora.</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38400" marR="38400" marT="38400" marB="38400"/>
                </a:tc>
                <a:tc hMerge="1">
                  <a:txBody>
                    <a:bodyPr/>
                    <a:lstStyle/>
                    <a:p>
                      <a:endParaRPr lang="es-MX"/>
                    </a:p>
                  </a:txBody>
                  <a:tcPr/>
                </a:tc>
                <a:tc hMerge="1">
                  <a:txBody>
                    <a:bodyPr/>
                    <a:lstStyle/>
                    <a:p>
                      <a:endParaRPr lang="es-MX"/>
                    </a:p>
                  </a:txBody>
                  <a:tcPr/>
                </a:tc>
              </a:tr>
              <a:tr h="991301">
                <a:tc>
                  <a:txBody>
                    <a:bodyPr/>
                    <a:lstStyle/>
                    <a:p>
                      <a:pPr marL="275590" indent="-180340">
                        <a:lnSpc>
                          <a:spcPct val="115000"/>
                        </a:lnSpc>
                        <a:spcAft>
                          <a:spcPts val="0"/>
                        </a:spcAft>
                      </a:pPr>
                      <a:r>
                        <a:rPr lang="es-ES" sz="1100">
                          <a:effectLst/>
                        </a:rPr>
                        <a:t>3. Recopilar información a través de la investigación.</a:t>
                      </a:r>
                      <a:endParaRPr lang="es-MX" sz="1100">
                        <a:effectLst/>
                      </a:endParaRPr>
                    </a:p>
                    <a:p>
                      <a:pPr marL="270510" indent="-175260">
                        <a:lnSpc>
                          <a:spcPct val="115000"/>
                        </a:lnSpc>
                        <a:spcAft>
                          <a:spcPts val="0"/>
                        </a:spcAft>
                      </a:pPr>
                      <a:r>
                        <a:rPr lang="es-ES" sz="1100">
                          <a:effectLst/>
                        </a:rPr>
                        <a:t>    Propuestas a investigar y sus fuentes. </a:t>
                      </a:r>
                      <a:endParaRPr lang="es-MX" sz="1100">
                        <a:solidFill>
                          <a:srgbClr val="000000"/>
                        </a:solidFill>
                        <a:effectLst/>
                        <a:latin typeface="Arial" panose="020B0604020202020204" pitchFamily="34" charset="0"/>
                        <a:ea typeface="Arial" panose="020B0604020202020204" pitchFamily="34" charset="0"/>
                      </a:endParaRPr>
                    </a:p>
                  </a:txBody>
                  <a:tcPr marL="38400" marR="38400" marT="38400" marB="38400"/>
                </a:tc>
                <a:tc>
                  <a:txBody>
                    <a:bodyPr/>
                    <a:lstStyle/>
                    <a:p>
                      <a:pPr>
                        <a:lnSpc>
                          <a:spcPct val="115000"/>
                        </a:lnSpc>
                        <a:spcAft>
                          <a:spcPts val="0"/>
                        </a:spcAft>
                      </a:pPr>
                      <a:r>
                        <a:rPr lang="es-ES" sz="1100">
                          <a:effectLst/>
                        </a:rPr>
                        <a:t>Visitar un museo.</a:t>
                      </a:r>
                      <a:endParaRPr lang="es-MX" sz="1100">
                        <a:effectLst/>
                      </a:endParaRPr>
                    </a:p>
                    <a:p>
                      <a:pPr>
                        <a:lnSpc>
                          <a:spcPct val="115000"/>
                        </a:lnSpc>
                        <a:spcAft>
                          <a:spcPts val="0"/>
                        </a:spcAft>
                      </a:pPr>
                      <a:r>
                        <a:rPr lang="es-ES" sz="1100">
                          <a:effectLst/>
                        </a:rPr>
                        <a:t> </a:t>
                      </a:r>
                      <a:endParaRPr lang="es-MX" sz="1100">
                        <a:effectLst/>
                      </a:endParaRPr>
                    </a:p>
                    <a:p>
                      <a:pPr>
                        <a:lnSpc>
                          <a:spcPct val="115000"/>
                        </a:lnSpc>
                        <a:spcAft>
                          <a:spcPts val="0"/>
                        </a:spcAft>
                      </a:pPr>
                      <a:r>
                        <a:rPr lang="es-ES" sz="1100">
                          <a:effectLst/>
                        </a:rPr>
                        <a:t> </a:t>
                      </a:r>
                      <a:endParaRPr lang="es-MX" sz="1100">
                        <a:effectLst/>
                      </a:endParaRPr>
                    </a:p>
                    <a:p>
                      <a:pPr>
                        <a:lnSpc>
                          <a:spcPct val="115000"/>
                        </a:lnSpc>
                        <a:spcAft>
                          <a:spcPts val="0"/>
                        </a:spcAft>
                      </a:pPr>
                      <a:r>
                        <a:rPr lang="es-ES" sz="1100">
                          <a:effectLst/>
                        </a:rPr>
                        <a:t> </a:t>
                      </a:r>
                      <a:endParaRPr lang="es-MX" sz="1100">
                        <a:effectLst/>
                      </a:endParaRPr>
                    </a:p>
                    <a:p>
                      <a:pPr>
                        <a:lnSpc>
                          <a:spcPct val="115000"/>
                        </a:lnSpc>
                        <a:spcAft>
                          <a:spcPts val="0"/>
                        </a:spcAft>
                      </a:pPr>
                      <a:r>
                        <a:rPr lang="es-ES" sz="1100">
                          <a:effectLst/>
                        </a:rPr>
                        <a:t> </a:t>
                      </a:r>
                      <a:endParaRPr lang="es-MX" sz="1100">
                        <a:solidFill>
                          <a:srgbClr val="000000"/>
                        </a:solidFill>
                        <a:effectLst/>
                        <a:latin typeface="Arial" panose="020B0604020202020204" pitchFamily="34" charset="0"/>
                        <a:ea typeface="Arial" panose="020B0604020202020204" pitchFamily="34" charset="0"/>
                      </a:endParaRPr>
                    </a:p>
                  </a:txBody>
                  <a:tcPr marL="38400" marR="38400" marT="38400" marB="38400"/>
                </a:tc>
                <a:tc>
                  <a:txBody>
                    <a:bodyPr/>
                    <a:lstStyle/>
                    <a:p>
                      <a:pPr>
                        <a:lnSpc>
                          <a:spcPct val="115000"/>
                        </a:lnSpc>
                        <a:spcAft>
                          <a:spcPts val="0"/>
                        </a:spcAft>
                      </a:pPr>
                      <a:r>
                        <a:rPr lang="es-ES" sz="1100">
                          <a:effectLst/>
                        </a:rPr>
                        <a:t>Uso de internet.</a:t>
                      </a:r>
                      <a:endParaRPr lang="es-MX" sz="1100">
                        <a:effectLst/>
                      </a:endParaRPr>
                    </a:p>
                    <a:p>
                      <a:pPr>
                        <a:lnSpc>
                          <a:spcPct val="115000"/>
                        </a:lnSpc>
                        <a:spcAft>
                          <a:spcPts val="0"/>
                        </a:spcAft>
                      </a:pPr>
                      <a:r>
                        <a:rPr lang="es-ES" sz="1100">
                          <a:effectLst/>
                        </a:rPr>
                        <a:t>Videos</a:t>
                      </a:r>
                      <a:endParaRPr lang="es-MX" sz="1100">
                        <a:effectLst/>
                      </a:endParaRPr>
                    </a:p>
                    <a:p>
                      <a:pPr>
                        <a:lnSpc>
                          <a:spcPct val="115000"/>
                        </a:lnSpc>
                        <a:spcAft>
                          <a:spcPts val="0"/>
                        </a:spcAft>
                      </a:pPr>
                      <a:r>
                        <a:rPr lang="es-ES" sz="1100">
                          <a:effectLst/>
                        </a:rPr>
                        <a:t>Libros de Historia Universal</a:t>
                      </a:r>
                      <a:endParaRPr lang="es-MX" sz="1100">
                        <a:solidFill>
                          <a:srgbClr val="000000"/>
                        </a:solidFill>
                        <a:effectLst/>
                        <a:latin typeface="Arial" panose="020B0604020202020204" pitchFamily="34" charset="0"/>
                        <a:ea typeface="Arial" panose="020B0604020202020204" pitchFamily="34" charset="0"/>
                      </a:endParaRPr>
                    </a:p>
                  </a:txBody>
                  <a:tcPr marL="38400" marR="38400" marT="38400" marB="38400"/>
                </a:tc>
                <a:tc>
                  <a:txBody>
                    <a:bodyPr/>
                    <a:lstStyle/>
                    <a:p>
                      <a:pPr>
                        <a:lnSpc>
                          <a:spcPct val="115000"/>
                        </a:lnSpc>
                        <a:spcAft>
                          <a:spcPts val="0"/>
                        </a:spcAft>
                      </a:pPr>
                      <a:r>
                        <a:rPr lang="es-ES" sz="1100" dirty="0">
                          <a:effectLst/>
                        </a:rPr>
                        <a:t>Buscar vocabulario en Word </a:t>
                      </a:r>
                      <a:r>
                        <a:rPr lang="es-ES" sz="1100" dirty="0" err="1">
                          <a:effectLst/>
                        </a:rPr>
                        <a:t>reference</a:t>
                      </a:r>
                      <a:r>
                        <a:rPr lang="es-ES" sz="1100" dirty="0">
                          <a:effectLst/>
                        </a:rPr>
                        <a:t> específico.</a:t>
                      </a:r>
                      <a:endParaRPr lang="es-MX" sz="1100" dirty="0">
                        <a:solidFill>
                          <a:srgbClr val="000000"/>
                        </a:solidFill>
                        <a:effectLst/>
                        <a:latin typeface="Arial" panose="020B0604020202020204" pitchFamily="34" charset="0"/>
                        <a:ea typeface="Arial" panose="020B0604020202020204" pitchFamily="34" charset="0"/>
                      </a:endParaRPr>
                    </a:p>
                  </a:txBody>
                  <a:tcPr marL="38400" marR="38400" marT="38400" marB="38400"/>
                </a:tc>
              </a:tr>
              <a:tr h="1624116">
                <a:tc>
                  <a:txBody>
                    <a:bodyPr/>
                    <a:lstStyle/>
                    <a:p>
                      <a:pPr marL="275590" indent="-180340">
                        <a:lnSpc>
                          <a:spcPct val="115000"/>
                        </a:lnSpc>
                        <a:spcAft>
                          <a:spcPts val="0"/>
                        </a:spcAft>
                      </a:pPr>
                      <a:r>
                        <a:rPr lang="es-ES" sz="1100" dirty="0">
                          <a:effectLst/>
                        </a:rPr>
                        <a:t>4. Organizar la información.</a:t>
                      </a:r>
                      <a:endParaRPr lang="es-MX" sz="1100" dirty="0">
                        <a:effectLst/>
                      </a:endParaRPr>
                    </a:p>
                    <a:p>
                      <a:pPr marL="275590" indent="-180340">
                        <a:lnSpc>
                          <a:spcPct val="115000"/>
                        </a:lnSpc>
                        <a:spcAft>
                          <a:spcPts val="0"/>
                        </a:spcAft>
                      </a:pPr>
                      <a:r>
                        <a:rPr lang="es-ES" sz="1100" dirty="0">
                          <a:effectLst/>
                        </a:rPr>
                        <a:t>    Implica:</a:t>
                      </a:r>
                      <a:endParaRPr lang="es-MX" sz="1100" dirty="0">
                        <a:effectLst/>
                      </a:endParaRPr>
                    </a:p>
                    <a:p>
                      <a:pPr marL="275590" indent="-180340">
                        <a:lnSpc>
                          <a:spcPct val="115000"/>
                        </a:lnSpc>
                        <a:spcAft>
                          <a:spcPts val="0"/>
                        </a:spcAft>
                      </a:pPr>
                      <a:r>
                        <a:rPr lang="es-ES" sz="1100" dirty="0">
                          <a:effectLst/>
                        </a:rPr>
                        <a:t>    clasificación de datos obtenidos,</a:t>
                      </a:r>
                      <a:endParaRPr lang="es-MX" sz="1100" dirty="0">
                        <a:effectLst/>
                      </a:endParaRPr>
                    </a:p>
                    <a:p>
                      <a:pPr marL="275590" indent="-180340">
                        <a:lnSpc>
                          <a:spcPct val="115000"/>
                        </a:lnSpc>
                        <a:spcAft>
                          <a:spcPts val="0"/>
                        </a:spcAft>
                      </a:pPr>
                      <a:r>
                        <a:rPr lang="es-ES" sz="1100" dirty="0">
                          <a:effectLst/>
                        </a:rPr>
                        <a:t>    análisis de los datos obtenidos,            registro de la información.</a:t>
                      </a:r>
                      <a:endParaRPr lang="es-MX" sz="1100" dirty="0">
                        <a:effectLst/>
                      </a:endParaRPr>
                    </a:p>
                    <a:p>
                      <a:pPr marL="275590" indent="-180340">
                        <a:lnSpc>
                          <a:spcPct val="115000"/>
                        </a:lnSpc>
                        <a:spcAft>
                          <a:spcPts val="0"/>
                        </a:spcAft>
                      </a:pPr>
                      <a:r>
                        <a:rPr lang="es-ES" sz="1100" dirty="0">
                          <a:effectLst/>
                        </a:rPr>
                        <a:t>    conclusiones por disciplina,</a:t>
                      </a:r>
                      <a:endParaRPr lang="es-MX" sz="1100" dirty="0">
                        <a:effectLst/>
                      </a:endParaRPr>
                    </a:p>
                    <a:p>
                      <a:pPr marL="275590" indent="-180340">
                        <a:lnSpc>
                          <a:spcPct val="115000"/>
                        </a:lnSpc>
                        <a:spcAft>
                          <a:spcPts val="0"/>
                        </a:spcAft>
                      </a:pPr>
                      <a:r>
                        <a:rPr lang="es-ES" sz="1100" dirty="0">
                          <a:effectLst/>
                        </a:rPr>
                        <a:t>    conclusiones conjuntas</a:t>
                      </a:r>
                      <a:r>
                        <a:rPr lang="es-ES" sz="1100" dirty="0" smtClean="0">
                          <a:effectLst/>
                        </a:rPr>
                        <a:t>.</a:t>
                      </a:r>
                      <a:endParaRPr lang="es-MX" sz="1100" dirty="0">
                        <a:effectLst/>
                      </a:endParaRPr>
                    </a:p>
                  </a:txBody>
                  <a:tcPr marL="38400" marR="38400" marT="38400" marB="38400"/>
                </a:tc>
                <a:tc>
                  <a:txBody>
                    <a:bodyPr/>
                    <a:lstStyle/>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Mapas mentales.</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Cuadros sinópticos.</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Resumen de investigaciones.</a:t>
                      </a:r>
                      <a:endParaRPr lang="es-MX" sz="1100" dirty="0">
                        <a:effectLst/>
                      </a:endParaRPr>
                    </a:p>
                    <a:p>
                      <a:pPr>
                        <a:lnSpc>
                          <a:spcPct val="115000"/>
                        </a:lnSpc>
                        <a:spcAft>
                          <a:spcPts val="0"/>
                        </a:spcAft>
                      </a:pPr>
                      <a:r>
                        <a:rPr lang="es-ES" sz="1100" dirty="0">
                          <a:effectLst/>
                        </a:rPr>
                        <a:t> </a:t>
                      </a:r>
                      <a:endParaRPr lang="es-MX" sz="1100" dirty="0">
                        <a:effectLst/>
                      </a:endParaRPr>
                    </a:p>
                  </a:txBody>
                  <a:tcPr marL="38400" marR="38400" marT="38400" marB="38400"/>
                </a:tc>
                <a:tc>
                  <a:txBody>
                    <a:bodyPr/>
                    <a:lstStyle/>
                    <a:p>
                      <a:pPr>
                        <a:lnSpc>
                          <a:spcPct val="115000"/>
                        </a:lnSpc>
                        <a:spcAft>
                          <a:spcPts val="0"/>
                        </a:spcAft>
                      </a:pPr>
                      <a:r>
                        <a:rPr lang="es-ES" sz="1100" dirty="0">
                          <a:effectLst/>
                        </a:rPr>
                        <a:t>Realizar cuadro sinóptico o mapas mentales.</a:t>
                      </a:r>
                      <a:endParaRPr lang="es-MX" sz="1100" dirty="0">
                        <a:solidFill>
                          <a:srgbClr val="000000"/>
                        </a:solidFill>
                        <a:effectLst/>
                        <a:latin typeface="Arial" panose="020B0604020202020204" pitchFamily="34" charset="0"/>
                        <a:ea typeface="Arial" panose="020B0604020202020204" pitchFamily="34" charset="0"/>
                      </a:endParaRPr>
                    </a:p>
                  </a:txBody>
                  <a:tcPr marL="38400" marR="38400" marT="38400" marB="38400"/>
                </a:tc>
                <a:tc>
                  <a:txBody>
                    <a:bodyPr/>
                    <a:lstStyle/>
                    <a:p>
                      <a:pPr>
                        <a:lnSpc>
                          <a:spcPct val="115000"/>
                        </a:lnSpc>
                        <a:spcAft>
                          <a:spcPts val="0"/>
                        </a:spcAft>
                      </a:pPr>
                      <a:r>
                        <a:rPr lang="es-ES" sz="1100" dirty="0">
                          <a:effectLst/>
                        </a:rPr>
                        <a:t>Adaptar vocabulario de acuerdo al tema.</a:t>
                      </a:r>
                      <a:endParaRPr lang="es-MX" sz="1100" dirty="0">
                        <a:solidFill>
                          <a:srgbClr val="000000"/>
                        </a:solidFill>
                        <a:effectLst/>
                        <a:latin typeface="Arial" panose="020B0604020202020204" pitchFamily="34" charset="0"/>
                        <a:ea typeface="Arial" panose="020B0604020202020204" pitchFamily="34" charset="0"/>
                      </a:endParaRPr>
                    </a:p>
                  </a:txBody>
                  <a:tcPr marL="38400" marR="38400" marT="38400" marB="38400"/>
                </a:tc>
              </a:tr>
            </a:tbl>
          </a:graphicData>
        </a:graphic>
      </p:graphicFrame>
      <p:sp>
        <p:nvSpPr>
          <p:cNvPr id="3" name="2 Marcador de número de diapositiva"/>
          <p:cNvSpPr>
            <a:spLocks noGrp="1"/>
          </p:cNvSpPr>
          <p:nvPr>
            <p:ph type="sldNum" sz="quarter" idx="12"/>
          </p:nvPr>
        </p:nvSpPr>
        <p:spPr/>
        <p:txBody>
          <a:bodyPr/>
          <a:lstStyle/>
          <a:p>
            <a:fld id="{3B0D3092-B0ED-4C2E-A3BA-0464A04FA968}" type="slidenum">
              <a:rPr lang="es-MX" smtClean="0"/>
              <a:t>28</a:t>
            </a:fld>
            <a:endParaRPr lang="es-MX"/>
          </a:p>
        </p:txBody>
      </p:sp>
    </p:spTree>
    <p:extLst>
      <p:ext uri="{BB962C8B-B14F-4D97-AF65-F5344CB8AC3E}">
        <p14:creationId xmlns:p14="http://schemas.microsoft.com/office/powerpoint/2010/main" val="4047865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50121861"/>
              </p:ext>
            </p:extLst>
          </p:nvPr>
        </p:nvGraphicFramePr>
        <p:xfrm>
          <a:off x="736980" y="921416"/>
          <a:ext cx="10740788" cy="5417186"/>
        </p:xfrm>
        <a:graphic>
          <a:graphicData uri="http://schemas.openxmlformats.org/drawingml/2006/table">
            <a:tbl>
              <a:tblPr>
                <a:tableStyleId>{616DA210-FB5B-4158-B5E0-FEB733F419BA}</a:tableStyleId>
              </a:tblPr>
              <a:tblGrid>
                <a:gridCol w="3596456"/>
                <a:gridCol w="2244847"/>
                <a:gridCol w="2186081"/>
                <a:gridCol w="2713404"/>
              </a:tblGrid>
              <a:tr h="1824982">
                <a:tc>
                  <a:txBody>
                    <a:bodyPr/>
                    <a:lstStyle/>
                    <a:p>
                      <a:pPr marL="90170">
                        <a:lnSpc>
                          <a:spcPct val="115000"/>
                        </a:lnSpc>
                        <a:spcAft>
                          <a:spcPts val="0"/>
                        </a:spcAft>
                        <a:tabLst>
                          <a:tab pos="270510" algn="l"/>
                        </a:tabLst>
                      </a:pPr>
                      <a:r>
                        <a:rPr lang="es-ES" sz="1100" dirty="0">
                          <a:effectLst/>
                        </a:rPr>
                        <a:t>5.  Llegar a conclusiones parciales</a:t>
                      </a:r>
                      <a:endParaRPr lang="es-MX" sz="1100" dirty="0">
                        <a:effectLst/>
                      </a:endParaRPr>
                    </a:p>
                    <a:p>
                      <a:pPr marL="90170">
                        <a:lnSpc>
                          <a:spcPct val="115000"/>
                        </a:lnSpc>
                        <a:spcAft>
                          <a:spcPts val="0"/>
                        </a:spcAft>
                      </a:pPr>
                      <a:r>
                        <a:rPr lang="es-ES" sz="1100" dirty="0">
                          <a:effectLst/>
                        </a:rPr>
                        <a:t>     (por disciplina).</a:t>
                      </a:r>
                      <a:endParaRPr lang="es-MX" sz="1100" dirty="0">
                        <a:effectLst/>
                      </a:endParaRPr>
                    </a:p>
                    <a:p>
                      <a:pPr marL="90170">
                        <a:lnSpc>
                          <a:spcPct val="115000"/>
                        </a:lnSpc>
                        <a:spcAft>
                          <a:spcPts val="0"/>
                        </a:spcAft>
                      </a:pPr>
                      <a:r>
                        <a:rPr lang="es-ES" sz="1100" dirty="0">
                          <a:effectLst/>
                        </a:rPr>
                        <a:t>     Preguntas útiles para el </a:t>
                      </a:r>
                      <a:endParaRPr lang="es-MX" sz="1100" dirty="0">
                        <a:effectLst/>
                      </a:endParaRPr>
                    </a:p>
                    <a:p>
                      <a:pPr marL="90170">
                        <a:lnSpc>
                          <a:spcPct val="115000"/>
                        </a:lnSpc>
                        <a:spcAft>
                          <a:spcPts val="0"/>
                        </a:spcAft>
                      </a:pPr>
                      <a:r>
                        <a:rPr lang="es-ES" sz="1100" dirty="0">
                          <a:effectLst/>
                        </a:rPr>
                        <a:t>     proyecto, de tal forma que lo </a:t>
                      </a:r>
                      <a:endParaRPr lang="es-MX" sz="1100" dirty="0">
                        <a:effectLst/>
                      </a:endParaRPr>
                    </a:p>
                    <a:p>
                      <a:pPr marL="90170">
                        <a:lnSpc>
                          <a:spcPct val="115000"/>
                        </a:lnSpc>
                        <a:spcAft>
                          <a:spcPts val="0"/>
                        </a:spcAft>
                      </a:pPr>
                      <a:r>
                        <a:rPr lang="es-ES" sz="1100" dirty="0">
                          <a:effectLst/>
                        </a:rPr>
                        <a:t>     aclaren, describan o descifren  </a:t>
                      </a:r>
                      <a:endParaRPr lang="es-MX" sz="1100" dirty="0">
                        <a:effectLst/>
                      </a:endParaRPr>
                    </a:p>
                    <a:p>
                      <a:pPr marL="90170">
                        <a:lnSpc>
                          <a:spcPct val="115000"/>
                        </a:lnSpc>
                        <a:spcAft>
                          <a:spcPts val="0"/>
                        </a:spcAft>
                      </a:pPr>
                      <a:r>
                        <a:rPr lang="es-ES" sz="1100" dirty="0">
                          <a:effectLst/>
                        </a:rPr>
                        <a:t>    (para la  reflexión colaborativa</a:t>
                      </a:r>
                      <a:endParaRPr lang="es-MX" sz="1100" dirty="0">
                        <a:effectLst/>
                      </a:endParaRPr>
                    </a:p>
                    <a:p>
                      <a:pPr marL="90170">
                        <a:lnSpc>
                          <a:spcPct val="115000"/>
                        </a:lnSpc>
                        <a:spcAft>
                          <a:spcPts val="0"/>
                        </a:spcAft>
                      </a:pPr>
                      <a:r>
                        <a:rPr lang="es-ES" sz="1100" dirty="0">
                          <a:effectLst/>
                        </a:rPr>
                        <a:t>     de los estudiantes).</a:t>
                      </a:r>
                      <a:endParaRPr lang="es-MX" sz="1100" dirty="0">
                        <a:effectLst/>
                      </a:endParaRPr>
                    </a:p>
                    <a:p>
                      <a:pPr marL="90170">
                        <a:lnSpc>
                          <a:spcPct val="115000"/>
                        </a:lnSpc>
                        <a:spcAft>
                          <a:spcPts val="0"/>
                        </a:spcAft>
                      </a:pPr>
                      <a:r>
                        <a:rPr lang="es-ES" sz="1100" dirty="0">
                          <a:effectLst/>
                        </a:rPr>
                        <a:t>     ¿Cómo se lograrán?</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38769" marR="38769" marT="38769" marB="38769"/>
                </a:tc>
                <a:tc>
                  <a:txBody>
                    <a:bodyPr/>
                    <a:lstStyle/>
                    <a:p>
                      <a:pPr>
                        <a:lnSpc>
                          <a:spcPct val="115000"/>
                        </a:lnSpc>
                        <a:spcAft>
                          <a:spcPts val="0"/>
                        </a:spcAft>
                      </a:pPr>
                      <a:r>
                        <a:rPr lang="es-ES" sz="1100" dirty="0">
                          <a:effectLst/>
                        </a:rPr>
                        <a:t>Medición de los índices físicos obtenidos en la experimentación en laboratorio.</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endParaRPr lang="es-MX" sz="1100" dirty="0">
                        <a:effectLst/>
                      </a:endParaRPr>
                    </a:p>
                  </a:txBody>
                  <a:tcPr marL="38769" marR="38769" marT="38769" marB="38769"/>
                </a:tc>
                <a:tc>
                  <a:txBody>
                    <a:bodyPr/>
                    <a:lstStyle/>
                    <a:p>
                      <a:pPr>
                        <a:lnSpc>
                          <a:spcPct val="115000"/>
                        </a:lnSpc>
                        <a:spcAft>
                          <a:spcPts val="0"/>
                        </a:spcAft>
                      </a:pPr>
                      <a:r>
                        <a:rPr lang="es-ES" sz="1100" dirty="0">
                          <a:effectLst/>
                        </a:rPr>
                        <a:t>¿En qué contexto histórico se inició el proceso de la industrialización?</a:t>
                      </a:r>
                      <a:endParaRPr lang="es-MX" sz="1100" dirty="0">
                        <a:effectLst/>
                      </a:endParaRPr>
                    </a:p>
                    <a:p>
                      <a:pPr>
                        <a:lnSpc>
                          <a:spcPct val="115000"/>
                        </a:lnSpc>
                        <a:spcAft>
                          <a:spcPts val="0"/>
                        </a:spcAft>
                      </a:pPr>
                      <a:r>
                        <a:rPr lang="es-ES" sz="1100" dirty="0">
                          <a:effectLst/>
                        </a:rPr>
                        <a:t>¿En qué rama de la industria?</a:t>
                      </a:r>
                      <a:endParaRPr lang="es-MX" sz="1100" dirty="0">
                        <a:effectLst/>
                      </a:endParaRPr>
                    </a:p>
                    <a:p>
                      <a:pPr>
                        <a:lnSpc>
                          <a:spcPct val="115000"/>
                        </a:lnSpc>
                        <a:spcAft>
                          <a:spcPts val="0"/>
                        </a:spcAft>
                      </a:pPr>
                      <a:r>
                        <a:rPr lang="es-ES" sz="1100" dirty="0">
                          <a:effectLst/>
                        </a:rPr>
                        <a:t>¿Cuáles son las consecuencias de la industrialización?</a:t>
                      </a:r>
                      <a:endParaRPr lang="es-MX" sz="1100" dirty="0">
                        <a:solidFill>
                          <a:srgbClr val="000000"/>
                        </a:solidFill>
                        <a:effectLst/>
                        <a:latin typeface="Arial" panose="020B0604020202020204" pitchFamily="34" charset="0"/>
                        <a:ea typeface="Arial" panose="020B0604020202020204" pitchFamily="34" charset="0"/>
                      </a:endParaRPr>
                    </a:p>
                  </a:txBody>
                  <a:tcPr marL="38769" marR="38769" marT="38769" marB="38769"/>
                </a:tc>
                <a:tc>
                  <a:txBody>
                    <a:bodyPr/>
                    <a:lstStyle/>
                    <a:p>
                      <a:pPr>
                        <a:lnSpc>
                          <a:spcPct val="115000"/>
                        </a:lnSpc>
                        <a:spcAft>
                          <a:spcPts val="0"/>
                        </a:spcAft>
                      </a:pPr>
                      <a:r>
                        <a:rPr lang="es-ES" sz="1100">
                          <a:effectLst/>
                        </a:rPr>
                        <a:t>¿Cómo uso el vocabulario?</a:t>
                      </a:r>
                      <a:endParaRPr lang="es-MX" sz="1100">
                        <a:solidFill>
                          <a:srgbClr val="000000"/>
                        </a:solidFill>
                        <a:effectLst/>
                        <a:latin typeface="Arial" panose="020B0604020202020204" pitchFamily="34" charset="0"/>
                        <a:ea typeface="Arial" panose="020B0604020202020204" pitchFamily="34" charset="0"/>
                      </a:endParaRPr>
                    </a:p>
                  </a:txBody>
                  <a:tcPr marL="38769" marR="38769" marT="38769" marB="38769"/>
                </a:tc>
              </a:tr>
              <a:tr h="2505747">
                <a:tc>
                  <a:txBody>
                    <a:bodyPr/>
                    <a:lstStyle/>
                    <a:p>
                      <a:pPr indent="-269875">
                        <a:lnSpc>
                          <a:spcPct val="115000"/>
                        </a:lnSpc>
                        <a:spcAft>
                          <a:spcPts val="0"/>
                        </a:spcAft>
                      </a:pPr>
                      <a:r>
                        <a:rPr lang="es-ES" sz="1100" dirty="0">
                          <a:effectLst/>
                        </a:rPr>
                        <a:t>6. Conectar.</a:t>
                      </a:r>
                      <a:endParaRPr lang="es-MX" sz="1100" dirty="0">
                        <a:effectLst/>
                      </a:endParaRPr>
                    </a:p>
                    <a:p>
                      <a:pPr indent="-269875">
                        <a:lnSpc>
                          <a:spcPct val="115000"/>
                        </a:lnSpc>
                        <a:spcAft>
                          <a:spcPts val="0"/>
                        </a:spcAft>
                        <a:tabLst>
                          <a:tab pos="270510" algn="l"/>
                        </a:tabLst>
                      </a:pPr>
                      <a:r>
                        <a:rPr lang="es-ES" sz="1100" dirty="0">
                          <a:effectLst/>
                        </a:rPr>
                        <a:t>    ¿De qué manera  las </a:t>
                      </a:r>
                      <a:endParaRPr lang="es-MX" sz="1100" dirty="0">
                        <a:effectLst/>
                      </a:endParaRPr>
                    </a:p>
                    <a:p>
                      <a:pPr indent="-269875">
                        <a:lnSpc>
                          <a:spcPct val="115000"/>
                        </a:lnSpc>
                        <a:spcAft>
                          <a:spcPts val="0"/>
                        </a:spcAft>
                        <a:tabLst>
                          <a:tab pos="270510" algn="l"/>
                        </a:tabLst>
                      </a:pPr>
                      <a:r>
                        <a:rPr lang="es-ES" sz="1100" dirty="0">
                          <a:effectLst/>
                        </a:rPr>
                        <a:t>     conclusiones de cada disciplina</a:t>
                      </a:r>
                      <a:endParaRPr lang="es-MX" sz="1100" dirty="0">
                        <a:effectLst/>
                      </a:endParaRPr>
                    </a:p>
                    <a:p>
                      <a:pPr indent="-269875">
                        <a:lnSpc>
                          <a:spcPct val="115000"/>
                        </a:lnSpc>
                        <a:spcAft>
                          <a:spcPts val="0"/>
                        </a:spcAft>
                        <a:tabLst>
                          <a:tab pos="270510" algn="l"/>
                        </a:tabLst>
                      </a:pPr>
                      <a:r>
                        <a:rPr lang="es-ES" sz="1100" dirty="0">
                          <a:effectLst/>
                        </a:rPr>
                        <a:t>     se vincularán, para dar respuesta</a:t>
                      </a:r>
                      <a:endParaRPr lang="es-MX" sz="1100" dirty="0">
                        <a:effectLst/>
                      </a:endParaRPr>
                    </a:p>
                    <a:p>
                      <a:pPr indent="-269875">
                        <a:lnSpc>
                          <a:spcPct val="115000"/>
                        </a:lnSpc>
                        <a:spcAft>
                          <a:spcPts val="0"/>
                        </a:spcAft>
                        <a:tabLst>
                          <a:tab pos="270510" algn="l"/>
                        </a:tabLst>
                      </a:pPr>
                      <a:r>
                        <a:rPr lang="es-ES" sz="1100" dirty="0">
                          <a:effectLst/>
                        </a:rPr>
                        <a:t>     a  la pregunta disparadora del</a:t>
                      </a:r>
                      <a:endParaRPr lang="es-MX" sz="1100" dirty="0">
                        <a:effectLst/>
                      </a:endParaRPr>
                    </a:p>
                    <a:p>
                      <a:pPr indent="-269875">
                        <a:lnSpc>
                          <a:spcPct val="115000"/>
                        </a:lnSpc>
                        <a:spcAft>
                          <a:spcPts val="0"/>
                        </a:spcAft>
                        <a:tabLst>
                          <a:tab pos="270510" algn="l"/>
                        </a:tabLst>
                      </a:pPr>
                      <a:r>
                        <a:rPr lang="es-ES" sz="1100" dirty="0">
                          <a:effectLst/>
                        </a:rPr>
                        <a:t>     proyecto? </a:t>
                      </a:r>
                      <a:endParaRPr lang="es-MX" sz="1100" dirty="0">
                        <a:effectLst/>
                      </a:endParaRPr>
                    </a:p>
                    <a:p>
                      <a:pPr indent="-269875">
                        <a:lnSpc>
                          <a:spcPct val="115000"/>
                        </a:lnSpc>
                        <a:spcAft>
                          <a:spcPts val="0"/>
                        </a:spcAft>
                        <a:tabLst>
                          <a:tab pos="270510" algn="l"/>
                        </a:tabLst>
                      </a:pPr>
                      <a:r>
                        <a:rPr lang="es-ES" sz="1100" dirty="0">
                          <a:effectLst/>
                        </a:rPr>
                        <a:t>     ¿Cuál será la   estrategia o</a:t>
                      </a:r>
                      <a:endParaRPr lang="es-MX" sz="1100" dirty="0">
                        <a:effectLst/>
                      </a:endParaRPr>
                    </a:p>
                    <a:p>
                      <a:pPr indent="-269875">
                        <a:lnSpc>
                          <a:spcPct val="115000"/>
                        </a:lnSpc>
                        <a:spcAft>
                          <a:spcPts val="0"/>
                        </a:spcAft>
                        <a:tabLst>
                          <a:tab pos="270510" algn="l"/>
                        </a:tabLst>
                      </a:pPr>
                      <a:r>
                        <a:rPr lang="es-ES" sz="1100" dirty="0">
                          <a:effectLst/>
                        </a:rPr>
                        <a:t>     actividad  que se utilizará para </a:t>
                      </a:r>
                      <a:endParaRPr lang="es-MX" sz="1100" dirty="0">
                        <a:effectLst/>
                      </a:endParaRPr>
                    </a:p>
                    <a:p>
                      <a:pPr indent="-269875">
                        <a:lnSpc>
                          <a:spcPct val="115000"/>
                        </a:lnSpc>
                        <a:spcAft>
                          <a:spcPts val="0"/>
                        </a:spcAft>
                        <a:tabLst>
                          <a:tab pos="270510" algn="l"/>
                        </a:tabLst>
                      </a:pPr>
                      <a:r>
                        <a:rPr lang="es-ES" sz="1100" dirty="0">
                          <a:effectLst/>
                        </a:rPr>
                        <a:t>     lograr que haya conciencia de </a:t>
                      </a:r>
                      <a:endParaRPr lang="es-MX" sz="1100" dirty="0">
                        <a:effectLst/>
                      </a:endParaRPr>
                    </a:p>
                    <a:p>
                      <a:pPr marL="270510" indent="-180340">
                        <a:lnSpc>
                          <a:spcPct val="115000"/>
                        </a:lnSpc>
                        <a:spcAft>
                          <a:spcPts val="0"/>
                        </a:spcAft>
                        <a:tabLst>
                          <a:tab pos="270510" algn="l"/>
                        </a:tabLst>
                      </a:pPr>
                      <a:r>
                        <a:rPr lang="es-ES" sz="1100" dirty="0">
                          <a:effectLst/>
                        </a:rPr>
                        <a:t>     ello?</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38769" marR="38769" marT="38769" marB="38769"/>
                </a:tc>
                <a:tc gridSpan="3">
                  <a:txBody>
                    <a:bodyPr/>
                    <a:lstStyle/>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Adecuar el proyecto de vida en bachillerato (adolescencia y habilidades, las expresiones culturales como medio de interpretación y transformación del mundo contemporáneo.</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La industrialización y sus repercusiones en el mismo.</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El poder transformador de la educación en las relaciones humanas y la relación de la industria y la obtención de la energía.</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38769" marR="38769" marT="38769" marB="38769"/>
                </a:tc>
                <a:tc hMerge="1">
                  <a:txBody>
                    <a:bodyPr/>
                    <a:lstStyle/>
                    <a:p>
                      <a:endParaRPr lang="es-MX"/>
                    </a:p>
                  </a:txBody>
                  <a:tcPr/>
                </a:tc>
                <a:tc hMerge="1">
                  <a:txBody>
                    <a:bodyPr/>
                    <a:lstStyle/>
                    <a:p>
                      <a:endParaRPr lang="es-MX"/>
                    </a:p>
                  </a:txBody>
                  <a:tcPr/>
                </a:tc>
              </a:tr>
              <a:tr h="955606">
                <a:tc>
                  <a:txBody>
                    <a:bodyPr/>
                    <a:lstStyle/>
                    <a:p>
                      <a:pPr>
                        <a:lnSpc>
                          <a:spcPct val="115000"/>
                        </a:lnSpc>
                        <a:spcAft>
                          <a:spcPts val="0"/>
                        </a:spcAft>
                      </a:pPr>
                      <a:r>
                        <a:rPr lang="es-ES" sz="1100">
                          <a:effectLst/>
                        </a:rPr>
                        <a:t>  7. Evaluar la información generada.</a:t>
                      </a:r>
                      <a:endParaRPr lang="es-MX" sz="1100">
                        <a:effectLst/>
                      </a:endParaRPr>
                    </a:p>
                    <a:p>
                      <a:pPr marL="270510">
                        <a:lnSpc>
                          <a:spcPct val="115000"/>
                        </a:lnSpc>
                        <a:spcAft>
                          <a:spcPts val="0"/>
                        </a:spcAft>
                      </a:pPr>
                      <a:r>
                        <a:rPr lang="es-ES" sz="1100">
                          <a:effectLst/>
                        </a:rPr>
                        <a:t>¿Qué otras investigaciones o asignaturas se pueden  proponer para complementar el proyecto?</a:t>
                      </a:r>
                      <a:endParaRPr lang="es-MX" sz="1100">
                        <a:effectLst/>
                      </a:endParaRPr>
                    </a:p>
                    <a:p>
                      <a:pPr marL="270510">
                        <a:lnSpc>
                          <a:spcPct val="115000"/>
                        </a:lnSpc>
                        <a:spcAft>
                          <a:spcPts val="0"/>
                        </a:spcAft>
                      </a:pPr>
                      <a:r>
                        <a:rPr lang="es-ES" sz="1100">
                          <a:effectLst/>
                        </a:rPr>
                        <a:t> </a:t>
                      </a:r>
                      <a:endParaRPr lang="es-MX" sz="1100">
                        <a:solidFill>
                          <a:srgbClr val="000000"/>
                        </a:solidFill>
                        <a:effectLst/>
                        <a:latin typeface="Arial" panose="020B0604020202020204" pitchFamily="34" charset="0"/>
                        <a:ea typeface="Arial" panose="020B0604020202020204" pitchFamily="34" charset="0"/>
                      </a:endParaRPr>
                    </a:p>
                  </a:txBody>
                  <a:tcPr marL="38769" marR="38769" marT="38769" marB="38769"/>
                </a:tc>
                <a:tc gridSpan="3">
                  <a:txBody>
                    <a:bodyPr/>
                    <a:lstStyle/>
                    <a:p>
                      <a:pPr>
                        <a:lnSpc>
                          <a:spcPct val="115000"/>
                        </a:lnSpc>
                        <a:spcAft>
                          <a:spcPts val="0"/>
                        </a:spcAft>
                      </a:pPr>
                      <a:r>
                        <a:rPr lang="es-ES" sz="1100" dirty="0">
                          <a:effectLst/>
                        </a:rPr>
                        <a:t>Comparación de los índices medidos y de la investigación realizada por los alumnos contra los datos publicados en artículos publicados. </a:t>
                      </a:r>
                      <a:endParaRPr lang="es-MX" sz="1100" dirty="0">
                        <a:effectLst/>
                      </a:endParaRPr>
                    </a:p>
                    <a:p>
                      <a:pPr>
                        <a:lnSpc>
                          <a:spcPct val="115000"/>
                        </a:lnSpc>
                        <a:spcAft>
                          <a:spcPts val="0"/>
                        </a:spcAft>
                      </a:pPr>
                      <a:r>
                        <a:rPr lang="es-ES" sz="1100" dirty="0">
                          <a:effectLst/>
                        </a:rPr>
                        <a:t> </a:t>
                      </a:r>
                      <a:endParaRPr lang="es-MX" sz="1100" dirty="0">
                        <a:effectLst/>
                      </a:endParaRPr>
                    </a:p>
                    <a:p>
                      <a:pPr>
                        <a:lnSpc>
                          <a:spcPct val="115000"/>
                        </a:lnSpc>
                        <a:spcAft>
                          <a:spcPts val="0"/>
                        </a:spcAft>
                      </a:pPr>
                      <a:r>
                        <a:rPr lang="es-ES" sz="1100" dirty="0">
                          <a:effectLst/>
                        </a:rPr>
                        <a:t> </a:t>
                      </a:r>
                      <a:endParaRPr lang="es-MX" sz="1100" dirty="0">
                        <a:solidFill>
                          <a:srgbClr val="000000"/>
                        </a:solidFill>
                        <a:effectLst/>
                        <a:latin typeface="Arial" panose="020B0604020202020204" pitchFamily="34" charset="0"/>
                        <a:ea typeface="Arial" panose="020B0604020202020204" pitchFamily="34" charset="0"/>
                      </a:endParaRPr>
                    </a:p>
                  </a:txBody>
                  <a:tcPr marL="38769" marR="38769" marT="38769" marB="38769"/>
                </a:tc>
                <a:tc hMerge="1">
                  <a:txBody>
                    <a:bodyPr/>
                    <a:lstStyle/>
                    <a:p>
                      <a:endParaRPr lang="es-MX"/>
                    </a:p>
                  </a:txBody>
                  <a:tcPr/>
                </a:tc>
                <a:tc hMerge="1">
                  <a:txBody>
                    <a:bodyPr/>
                    <a:lstStyle/>
                    <a:p>
                      <a:endParaRPr lang="es-MX"/>
                    </a:p>
                  </a:txBody>
                  <a:tcPr/>
                </a:tc>
              </a:tr>
            </a:tbl>
          </a:graphicData>
        </a:graphic>
      </p:graphicFrame>
      <p:sp>
        <p:nvSpPr>
          <p:cNvPr id="2" name="1 Marcador de número de diapositiva"/>
          <p:cNvSpPr>
            <a:spLocks noGrp="1"/>
          </p:cNvSpPr>
          <p:nvPr>
            <p:ph type="sldNum" sz="quarter" idx="12"/>
          </p:nvPr>
        </p:nvSpPr>
        <p:spPr/>
        <p:txBody>
          <a:bodyPr/>
          <a:lstStyle/>
          <a:p>
            <a:fld id="{3B0D3092-B0ED-4C2E-A3BA-0464A04FA968}" type="slidenum">
              <a:rPr lang="es-MX" smtClean="0"/>
              <a:t>29</a:t>
            </a:fld>
            <a:endParaRPr lang="es-MX"/>
          </a:p>
        </p:txBody>
      </p:sp>
    </p:spTree>
    <p:extLst>
      <p:ext uri="{BB962C8B-B14F-4D97-AF65-F5344CB8AC3E}">
        <p14:creationId xmlns:p14="http://schemas.microsoft.com/office/powerpoint/2010/main" val="1392798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00301" y="-197891"/>
            <a:ext cx="2866780" cy="801136"/>
          </a:xfrm>
        </p:spPr>
        <p:txBody>
          <a:bodyPr>
            <a:normAutofit/>
          </a:bodyPr>
          <a:lstStyle/>
          <a:p>
            <a:r>
              <a:rPr lang="es-MX" sz="3600" b="1" dirty="0" smtClean="0">
                <a:solidFill>
                  <a:schemeClr val="bg1"/>
                </a:solidFill>
              </a:rPr>
              <a:t>INDICE </a:t>
            </a:r>
            <a:endParaRPr lang="es-MX" sz="3600" b="1" dirty="0">
              <a:solidFill>
                <a:schemeClr val="bg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156180384"/>
              </p:ext>
            </p:extLst>
          </p:nvPr>
        </p:nvGraphicFramePr>
        <p:xfrm>
          <a:off x="3022339" y="855183"/>
          <a:ext cx="6572037" cy="5072724"/>
        </p:xfrm>
        <a:graphic>
          <a:graphicData uri="http://schemas.openxmlformats.org/drawingml/2006/table">
            <a:tbl>
              <a:tblPr firstRow="1" bandRow="1">
                <a:tableStyleId>{5940675A-B579-460E-94D1-54222C63F5DA}</a:tableStyleId>
              </a:tblPr>
              <a:tblGrid>
                <a:gridCol w="6091992"/>
                <a:gridCol w="480045"/>
              </a:tblGrid>
              <a:tr h="281818">
                <a:tc>
                  <a:txBody>
                    <a:bodyPr/>
                    <a:lstStyle/>
                    <a:p>
                      <a:r>
                        <a:rPr lang="es-MX" sz="1100" dirty="0" smtClean="0"/>
                        <a:t>Producto 1. C.A.I.A.C. Conclusiones Generales. Interdisciplinariedad……………………….</a:t>
                      </a:r>
                      <a:endParaRPr lang="es-MX" sz="1100" dirty="0"/>
                    </a:p>
                  </a:txBody>
                  <a:tcPr/>
                </a:tc>
                <a:tc>
                  <a:txBody>
                    <a:bodyPr/>
                    <a:lstStyle/>
                    <a:p>
                      <a:pPr algn="ctr"/>
                      <a:r>
                        <a:rPr lang="es-MX" sz="1100" dirty="0" smtClean="0"/>
                        <a:t>4</a:t>
                      </a:r>
                      <a:endParaRPr lang="es-MX" sz="1100" dirty="0"/>
                    </a:p>
                  </a:txBody>
                  <a:tcPr/>
                </a:tc>
              </a:tr>
              <a:tr h="281818">
                <a:tc>
                  <a:txBody>
                    <a:bodyPr/>
                    <a:lstStyle/>
                    <a:p>
                      <a:r>
                        <a:rPr lang="es-MX" sz="1100" dirty="0" smtClean="0"/>
                        <a:t>Producto 3. Fotografías de la sesión………………………………………………………………....</a:t>
                      </a:r>
                      <a:endParaRPr lang="es-MX" sz="1100" dirty="0"/>
                    </a:p>
                  </a:txBody>
                  <a:tcPr/>
                </a:tc>
                <a:tc>
                  <a:txBody>
                    <a:bodyPr/>
                    <a:lstStyle/>
                    <a:p>
                      <a:pPr algn="ctr"/>
                      <a:r>
                        <a:rPr lang="es-MX" sz="1100" dirty="0" smtClean="0"/>
                        <a:t>7</a:t>
                      </a:r>
                      <a:endParaRPr lang="es-MX" sz="1100" dirty="0"/>
                    </a:p>
                  </a:txBody>
                  <a:tcPr/>
                </a:tc>
              </a:tr>
              <a:tr h="281818">
                <a:tc>
                  <a:txBody>
                    <a:bodyPr/>
                    <a:lstStyle/>
                    <a:p>
                      <a:r>
                        <a:rPr lang="es-MX" sz="1100" dirty="0" smtClean="0"/>
                        <a:t>Producto 2. Fotografía de Organizador gráfico…………………………………………………..</a:t>
                      </a:r>
                      <a:endParaRPr lang="es-MX" sz="1100" dirty="0"/>
                    </a:p>
                  </a:txBody>
                  <a:tcPr/>
                </a:tc>
                <a:tc>
                  <a:txBody>
                    <a:bodyPr/>
                    <a:lstStyle/>
                    <a:p>
                      <a:pPr algn="ctr"/>
                      <a:r>
                        <a:rPr lang="es-MX" sz="1100" dirty="0" smtClean="0"/>
                        <a:t>8</a:t>
                      </a:r>
                      <a:endParaRPr lang="es-MX" sz="1100" dirty="0"/>
                    </a:p>
                  </a:txBody>
                  <a:tcPr/>
                </a:tc>
              </a:tr>
              <a:tr h="281818">
                <a:tc>
                  <a:txBody>
                    <a:bodyPr/>
                    <a:lstStyle/>
                    <a:p>
                      <a:r>
                        <a:rPr lang="es-MX" sz="1100" dirty="0" smtClean="0"/>
                        <a:t>Introducción o justificación. …………………………………………………………………………..</a:t>
                      </a:r>
                      <a:endParaRPr lang="es-MX" sz="1100" dirty="0"/>
                    </a:p>
                  </a:txBody>
                  <a:tcPr/>
                </a:tc>
                <a:tc>
                  <a:txBody>
                    <a:bodyPr/>
                    <a:lstStyle/>
                    <a:p>
                      <a:pPr algn="ctr"/>
                      <a:r>
                        <a:rPr lang="es-MX" sz="1100" dirty="0" smtClean="0"/>
                        <a:t>10</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Descripción del proyecto……………………………………………………………………………...</a:t>
                      </a:r>
                    </a:p>
                  </a:txBody>
                  <a:tcPr/>
                </a:tc>
                <a:tc>
                  <a:txBody>
                    <a:bodyPr/>
                    <a:lstStyle/>
                    <a:p>
                      <a:pPr algn="ctr"/>
                      <a:r>
                        <a:rPr lang="es-MX" sz="1100" dirty="0" smtClean="0"/>
                        <a:t>11</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Objetivo general del proyecto. ………………………………………………………………………</a:t>
                      </a:r>
                      <a:endParaRPr lang="es-MX" sz="1100" dirty="0" smtClean="0"/>
                    </a:p>
                  </a:txBody>
                  <a:tcPr/>
                </a:tc>
                <a:tc>
                  <a:txBody>
                    <a:bodyPr/>
                    <a:lstStyle/>
                    <a:p>
                      <a:pPr algn="ctr"/>
                      <a:r>
                        <a:rPr lang="es-MX" sz="1100" dirty="0" smtClean="0"/>
                        <a:t>12</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Objetivo o propósitos a alcanzar, de cada asignatura involucrada…………………………</a:t>
                      </a:r>
                      <a:endParaRPr lang="es-MX" sz="1100" dirty="0" smtClean="0"/>
                    </a:p>
                  </a:txBody>
                  <a:tcPr/>
                </a:tc>
                <a:tc>
                  <a:txBody>
                    <a:bodyPr/>
                    <a:lstStyle/>
                    <a:p>
                      <a:pPr algn="ctr"/>
                      <a:r>
                        <a:rPr lang="es-MX" sz="1100" dirty="0" smtClean="0"/>
                        <a:t>13</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Asunto a resolver o a probar…………………………………………………………………………..</a:t>
                      </a:r>
                      <a:endParaRPr lang="es-MX" sz="1100" dirty="0" smtClean="0"/>
                    </a:p>
                  </a:txBody>
                  <a:tcPr/>
                </a:tc>
                <a:tc>
                  <a:txBody>
                    <a:bodyPr/>
                    <a:lstStyle/>
                    <a:p>
                      <a:pPr algn="ctr"/>
                      <a:r>
                        <a:rPr lang="es-MX" sz="1100" dirty="0" smtClean="0"/>
                        <a:t>16</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Contenido. Temas y productos propuestos……………………………………………………….</a:t>
                      </a:r>
                      <a:endParaRPr lang="es-MX" sz="1100" dirty="0" smtClean="0"/>
                    </a:p>
                  </a:txBody>
                  <a:tcPr/>
                </a:tc>
                <a:tc>
                  <a:txBody>
                    <a:bodyPr/>
                    <a:lstStyle/>
                    <a:p>
                      <a:pPr algn="ctr"/>
                      <a:r>
                        <a:rPr lang="es-MX" sz="1100" dirty="0" smtClean="0"/>
                        <a:t>17</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Planeación General……………………………………………………………………………………</a:t>
                      </a:r>
                      <a:endParaRPr lang="es-MX" sz="1100" dirty="0" smtClean="0"/>
                    </a:p>
                  </a:txBody>
                  <a:tcPr/>
                </a:tc>
                <a:tc>
                  <a:txBody>
                    <a:bodyPr/>
                    <a:lstStyle/>
                    <a:p>
                      <a:pPr algn="ctr"/>
                      <a:r>
                        <a:rPr lang="es-MX" sz="1100" dirty="0" smtClean="0"/>
                        <a:t>20</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Organizador gráfico. Preguntas esenciales……………………………………………………..…</a:t>
                      </a:r>
                      <a:endParaRPr lang="es-MX" sz="1100" dirty="0" smtClean="0"/>
                    </a:p>
                  </a:txBody>
                  <a:tcPr/>
                </a:tc>
                <a:tc>
                  <a:txBody>
                    <a:bodyPr/>
                    <a:lstStyle/>
                    <a:p>
                      <a:pPr algn="ctr"/>
                      <a:r>
                        <a:rPr lang="es-MX" sz="1100" dirty="0" smtClean="0"/>
                        <a:t>24</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g) E.I.P. Resumen…………………………………………………………………………………………</a:t>
                      </a:r>
                      <a:endParaRPr lang="es-MX" sz="1100" dirty="0" smtClean="0"/>
                    </a:p>
                  </a:txBody>
                  <a:tcPr/>
                </a:tc>
                <a:tc>
                  <a:txBody>
                    <a:bodyPr/>
                    <a:lstStyle/>
                    <a:p>
                      <a:pPr algn="ctr"/>
                      <a:r>
                        <a:rPr lang="es-MX" sz="1100" dirty="0" smtClean="0"/>
                        <a:t>25</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h) E.I.P. Elaboración de Proyecto…………………………………………………………………….</a:t>
                      </a:r>
                      <a:endParaRPr lang="es-MX" sz="1100" dirty="0" smtClean="0"/>
                    </a:p>
                  </a:txBody>
                  <a:tcPr/>
                </a:tc>
                <a:tc>
                  <a:txBody>
                    <a:bodyPr/>
                    <a:lstStyle/>
                    <a:p>
                      <a:pPr algn="ctr"/>
                      <a:r>
                        <a:rPr lang="es-MX" sz="1100" dirty="0" smtClean="0"/>
                        <a:t>26</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Fotografías de la sesión…………………………………………………………………………….......</a:t>
                      </a:r>
                      <a:endParaRPr lang="es-MX" sz="1100" dirty="0" smtClean="0"/>
                    </a:p>
                  </a:txBody>
                  <a:tcPr/>
                </a:tc>
                <a:tc>
                  <a:txBody>
                    <a:bodyPr/>
                    <a:lstStyle/>
                    <a:p>
                      <a:pPr algn="ctr"/>
                      <a:r>
                        <a:rPr lang="es-MX" sz="1100" dirty="0" smtClean="0"/>
                        <a:t>30</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Evaluación. Tipos, herramientas y de Aprendizaje………………………………………………..</a:t>
                      </a:r>
                      <a:endParaRPr lang="es-MX" sz="1100" dirty="0" smtClean="0"/>
                    </a:p>
                  </a:txBody>
                  <a:tcPr/>
                </a:tc>
                <a:tc>
                  <a:txBody>
                    <a:bodyPr/>
                    <a:lstStyle/>
                    <a:p>
                      <a:pPr algn="ctr"/>
                      <a:r>
                        <a:rPr lang="es-MX" sz="1100" dirty="0" smtClean="0"/>
                        <a:t>33</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Lista de pasos para realizar una infografía digital………………………………………………...</a:t>
                      </a:r>
                      <a:endParaRPr lang="es-MX" sz="1100" dirty="0" smtClean="0"/>
                    </a:p>
                  </a:txBody>
                  <a:tcPr/>
                </a:tc>
                <a:tc>
                  <a:txBody>
                    <a:bodyPr/>
                    <a:lstStyle/>
                    <a:p>
                      <a:pPr algn="ctr"/>
                      <a:r>
                        <a:rPr lang="es-MX" sz="1100" dirty="0" smtClean="0"/>
                        <a:t>34</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Infografía……………………………………………………………………………………………….…</a:t>
                      </a:r>
                      <a:endParaRPr lang="es-MX" sz="1100" dirty="0" smtClean="0"/>
                    </a:p>
                  </a:txBody>
                  <a:tcPr/>
                </a:tc>
                <a:tc>
                  <a:txBody>
                    <a:bodyPr/>
                    <a:lstStyle/>
                    <a:p>
                      <a:pPr algn="ctr"/>
                      <a:r>
                        <a:rPr lang="es-MX" sz="1100" dirty="0" smtClean="0"/>
                        <a:t>37</a:t>
                      </a:r>
                      <a:endParaRPr lang="es-MX" sz="1100" dirty="0"/>
                    </a:p>
                  </a:txBody>
                  <a:tcPr/>
                </a:tc>
              </a:tr>
              <a:tr h="281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dirty="0" smtClean="0"/>
                        <a:t>Reflexiones personales. ………………………………………………………………………………...</a:t>
                      </a:r>
                      <a:endParaRPr lang="es-MX" sz="1100" dirty="0" smtClean="0"/>
                    </a:p>
                  </a:txBody>
                  <a:tcPr/>
                </a:tc>
                <a:tc>
                  <a:txBody>
                    <a:bodyPr/>
                    <a:lstStyle/>
                    <a:p>
                      <a:pPr algn="ctr"/>
                      <a:r>
                        <a:rPr lang="es-MX" sz="1100" dirty="0" smtClean="0"/>
                        <a:t>38</a:t>
                      </a:r>
                      <a:endParaRPr lang="es-MX" sz="1100" dirty="0"/>
                    </a:p>
                  </a:txBody>
                  <a:tcPr/>
                </a:tc>
              </a:tr>
            </a:tbl>
          </a:graphicData>
        </a:graphic>
      </p:graphicFrame>
      <p:sp>
        <p:nvSpPr>
          <p:cNvPr id="6" name="5 Marcador de número de diapositiva"/>
          <p:cNvSpPr>
            <a:spLocks noGrp="1"/>
          </p:cNvSpPr>
          <p:nvPr>
            <p:ph type="sldNum" sz="quarter" idx="12"/>
          </p:nvPr>
        </p:nvSpPr>
        <p:spPr/>
        <p:txBody>
          <a:bodyPr/>
          <a:lstStyle/>
          <a:p>
            <a:fld id="{3B0D3092-B0ED-4C2E-A3BA-0464A04FA968}" type="slidenum">
              <a:rPr lang="es-MX" smtClean="0"/>
              <a:t>3</a:t>
            </a:fld>
            <a:endParaRPr lang="es-MX"/>
          </a:p>
        </p:txBody>
      </p:sp>
    </p:spTree>
    <p:extLst>
      <p:ext uri="{BB962C8B-B14F-4D97-AF65-F5344CB8AC3E}">
        <p14:creationId xmlns:p14="http://schemas.microsoft.com/office/powerpoint/2010/main" val="1264111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337" y="1905341"/>
            <a:ext cx="5761928" cy="4316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1 Marcador de número de diapositiva"/>
          <p:cNvSpPr>
            <a:spLocks noGrp="1"/>
          </p:cNvSpPr>
          <p:nvPr>
            <p:ph type="sldNum" sz="quarter" idx="12"/>
          </p:nvPr>
        </p:nvSpPr>
        <p:spPr/>
        <p:txBody>
          <a:bodyPr/>
          <a:lstStyle/>
          <a:p>
            <a:fld id="{3B0D3092-B0ED-4C2E-A3BA-0464A04FA968}" type="slidenum">
              <a:rPr lang="es-MX" smtClean="0"/>
              <a:t>30</a:t>
            </a:fld>
            <a:endParaRPr lang="es-MX"/>
          </a:p>
        </p:txBody>
      </p:sp>
      <p:sp>
        <p:nvSpPr>
          <p:cNvPr id="6" name="1 Título"/>
          <p:cNvSpPr txBox="1">
            <a:spLocks/>
          </p:cNvSpPr>
          <p:nvPr/>
        </p:nvSpPr>
        <p:spPr>
          <a:xfrm>
            <a:off x="1377673" y="846161"/>
            <a:ext cx="9366325" cy="846831"/>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b="1" smtClean="0"/>
              <a:t>FOTOGRAFÍAS DE LA SESIÓN</a:t>
            </a:r>
            <a:endParaRPr lang="es-MX" b="1" dirty="0"/>
          </a:p>
        </p:txBody>
      </p:sp>
    </p:spTree>
    <p:extLst>
      <p:ext uri="{BB962C8B-B14F-4D97-AF65-F5344CB8AC3E}">
        <p14:creationId xmlns:p14="http://schemas.microsoft.com/office/powerpoint/2010/main" val="893490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355" y="1185082"/>
            <a:ext cx="5996097" cy="4492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1 Marcador de número de diapositiva"/>
          <p:cNvSpPr>
            <a:spLocks noGrp="1"/>
          </p:cNvSpPr>
          <p:nvPr>
            <p:ph type="sldNum" sz="quarter" idx="12"/>
          </p:nvPr>
        </p:nvSpPr>
        <p:spPr/>
        <p:txBody>
          <a:bodyPr/>
          <a:lstStyle/>
          <a:p>
            <a:fld id="{3B0D3092-B0ED-4C2E-A3BA-0464A04FA968}" type="slidenum">
              <a:rPr lang="es-MX" smtClean="0"/>
              <a:t>31</a:t>
            </a:fld>
            <a:endParaRPr lang="es-MX"/>
          </a:p>
        </p:txBody>
      </p:sp>
    </p:spTree>
    <p:extLst>
      <p:ext uri="{BB962C8B-B14F-4D97-AF65-F5344CB8AC3E}">
        <p14:creationId xmlns:p14="http://schemas.microsoft.com/office/powerpoint/2010/main" val="833658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136" y="966592"/>
            <a:ext cx="3892362" cy="5195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950" y="966592"/>
            <a:ext cx="2944220" cy="52487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1 Marcador de número de diapositiva"/>
          <p:cNvSpPr>
            <a:spLocks noGrp="1"/>
          </p:cNvSpPr>
          <p:nvPr>
            <p:ph type="sldNum" sz="quarter" idx="12"/>
          </p:nvPr>
        </p:nvSpPr>
        <p:spPr/>
        <p:txBody>
          <a:bodyPr/>
          <a:lstStyle/>
          <a:p>
            <a:fld id="{3B0D3092-B0ED-4C2E-A3BA-0464A04FA968}" type="slidenum">
              <a:rPr lang="es-MX" smtClean="0"/>
              <a:t>32</a:t>
            </a:fld>
            <a:endParaRPr lang="es-MX"/>
          </a:p>
        </p:txBody>
      </p:sp>
    </p:spTree>
    <p:extLst>
      <p:ext uri="{BB962C8B-B14F-4D97-AF65-F5344CB8AC3E}">
        <p14:creationId xmlns:p14="http://schemas.microsoft.com/office/powerpoint/2010/main" val="3781407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B0D3092-B0ED-4C2E-A3BA-0464A04FA968}" type="slidenum">
              <a:rPr lang="es-MX" smtClean="0"/>
              <a:t>33</a:t>
            </a:fld>
            <a:endParaRPr lang="es-MX"/>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16" t="7462" r="31610" b="12314"/>
          <a:stretch/>
        </p:blipFill>
        <p:spPr bwMode="auto">
          <a:xfrm>
            <a:off x="720156" y="256195"/>
            <a:ext cx="5230268" cy="620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Título"/>
          <p:cNvSpPr>
            <a:spLocks noGrp="1"/>
          </p:cNvSpPr>
          <p:nvPr>
            <p:ph type="title"/>
          </p:nvPr>
        </p:nvSpPr>
        <p:spPr>
          <a:xfrm rot="5400000">
            <a:off x="6267694" y="2328374"/>
            <a:ext cx="7021377" cy="2060335"/>
          </a:xfrm>
        </p:spPr>
        <p:txBody>
          <a:bodyPr>
            <a:normAutofit/>
          </a:bodyPr>
          <a:lstStyle/>
          <a:p>
            <a:pPr algn="ctr"/>
            <a:r>
              <a:rPr lang="es-MX" b="1" dirty="0" smtClean="0"/>
              <a:t>EVALUACIÓN. TIPOS, HERRAMIENTAS Y DE APRENDIZAJE.</a:t>
            </a:r>
            <a:endParaRPr lang="es-MX" b="1" dirty="0"/>
          </a:p>
        </p:txBody>
      </p:sp>
    </p:spTree>
    <p:extLst>
      <p:ext uri="{BB962C8B-B14F-4D97-AF65-F5344CB8AC3E}">
        <p14:creationId xmlns:p14="http://schemas.microsoft.com/office/powerpoint/2010/main" val="2816202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77672" y="904834"/>
            <a:ext cx="9366325" cy="1143000"/>
          </a:xfrm>
        </p:spPr>
        <p:txBody>
          <a:bodyPr>
            <a:normAutofit fontScale="90000"/>
          </a:bodyPr>
          <a:lstStyle/>
          <a:p>
            <a:pPr algn="ctr"/>
            <a:r>
              <a:rPr lang="es-MX" b="1" dirty="0" smtClean="0"/>
              <a:t>LISTA DE PASOS PARA REALIZAR UNA INFOGRAFÍA DIGITAL.</a:t>
            </a:r>
            <a:endParaRPr lang="es-MX" b="1" dirty="0"/>
          </a:p>
        </p:txBody>
      </p:sp>
      <p:sp>
        <p:nvSpPr>
          <p:cNvPr id="3" name="2 Marcador de contenido"/>
          <p:cNvSpPr>
            <a:spLocks noGrp="1"/>
          </p:cNvSpPr>
          <p:nvPr>
            <p:ph idx="1"/>
          </p:nvPr>
        </p:nvSpPr>
        <p:spPr>
          <a:xfrm>
            <a:off x="955343" y="2142699"/>
            <a:ext cx="10331356" cy="4067031"/>
          </a:xfrm>
        </p:spPr>
        <p:txBody>
          <a:bodyPr>
            <a:noAutofit/>
          </a:bodyPr>
          <a:lstStyle/>
          <a:p>
            <a:pPr marL="68580" indent="0">
              <a:buNone/>
            </a:pPr>
            <a:r>
              <a:rPr lang="es-MX" sz="1600" b="1" dirty="0"/>
              <a:t>1. Recopilar los datos</a:t>
            </a:r>
            <a:endParaRPr lang="es-MX" sz="1600" dirty="0"/>
          </a:p>
          <a:p>
            <a:pPr marL="68580" indent="0">
              <a:buNone/>
            </a:pPr>
            <a:r>
              <a:rPr lang="es-MX" sz="1600" dirty="0"/>
              <a:t>Se debe realizar una investigación de los datos que queremos reflejar en nuestra infografía, recordando que está debe contener mayor cantidad de imágenes. Podemos recurrir a los organizadores gráficos y resúmenes.</a:t>
            </a:r>
          </a:p>
          <a:p>
            <a:pPr marL="68580" indent="0">
              <a:buNone/>
            </a:pPr>
            <a:endParaRPr lang="es-MX" sz="1600" dirty="0"/>
          </a:p>
          <a:p>
            <a:pPr marL="68580" indent="0">
              <a:buNone/>
            </a:pPr>
            <a:r>
              <a:rPr lang="es-MX" sz="1600" b="1" dirty="0"/>
              <a:t>2. Leer todo</a:t>
            </a:r>
            <a:endParaRPr lang="es-MX" sz="1600" dirty="0"/>
          </a:p>
          <a:p>
            <a:pPr marL="68580" indent="0">
              <a:buNone/>
            </a:pPr>
            <a:r>
              <a:rPr lang="es-MX" sz="1600" dirty="0"/>
              <a:t>Encontrar un tiempo y espacio para leer y subrayar las ideas principales de nuestra investigación. </a:t>
            </a:r>
          </a:p>
          <a:p>
            <a:pPr marL="68580" indent="0">
              <a:buNone/>
            </a:pPr>
            <a:r>
              <a:rPr lang="es-MX" sz="1600" dirty="0"/>
              <a:t> </a:t>
            </a:r>
          </a:p>
          <a:p>
            <a:pPr marL="68580" indent="0">
              <a:buNone/>
            </a:pPr>
            <a:r>
              <a:rPr lang="es-MX" sz="1600" b="1" dirty="0"/>
              <a:t>3. Encontrar la narrativa</a:t>
            </a:r>
            <a:endParaRPr lang="es-MX" sz="1600" dirty="0"/>
          </a:p>
          <a:p>
            <a:pPr marL="68580" indent="0">
              <a:buNone/>
            </a:pPr>
            <a:r>
              <a:rPr lang="es-MX" sz="1600" dirty="0"/>
              <a:t>La infografía debe comenzar con datos que detonen la serie de imágenes que se presentarán, hay que encontrarla forma de resumir o sintetizar la información.</a:t>
            </a:r>
          </a:p>
          <a:p>
            <a:pPr marL="68580" indent="0">
              <a:buNone/>
            </a:pPr>
            <a:r>
              <a:rPr lang="es-MX" sz="1600" dirty="0"/>
              <a:t> </a:t>
            </a:r>
          </a:p>
          <a:p>
            <a:pPr marL="68580" indent="0">
              <a:buNone/>
            </a:pPr>
            <a:r>
              <a:rPr lang="es-MX" sz="1600" b="1" dirty="0"/>
              <a:t>4. Identificar los problemas</a:t>
            </a:r>
            <a:endParaRPr lang="es-MX" sz="1600" dirty="0"/>
          </a:p>
          <a:p>
            <a:pPr marL="68580" indent="0">
              <a:buNone/>
            </a:pPr>
            <a:r>
              <a:rPr lang="es-MX" sz="1600" dirty="0"/>
              <a:t>Anota los datos más importantes y busca una imagen con la cual los puedas representar. </a:t>
            </a:r>
          </a:p>
          <a:p>
            <a:endParaRPr lang="es-MX" sz="1600"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34</a:t>
            </a:fld>
            <a:endParaRPr lang="es-MX"/>
          </a:p>
        </p:txBody>
      </p:sp>
    </p:spTree>
    <p:extLst>
      <p:ext uri="{BB962C8B-B14F-4D97-AF65-F5344CB8AC3E}">
        <p14:creationId xmlns:p14="http://schemas.microsoft.com/office/powerpoint/2010/main" val="1655370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2513" y="873458"/>
            <a:ext cx="10549720" cy="4959172"/>
          </a:xfrm>
        </p:spPr>
        <p:txBody>
          <a:bodyPr>
            <a:normAutofit/>
          </a:bodyPr>
          <a:lstStyle/>
          <a:p>
            <a:pPr marL="68580" indent="0" algn="just">
              <a:buNone/>
            </a:pPr>
            <a:r>
              <a:rPr lang="es-MX" sz="1600" b="1" dirty="0"/>
              <a:t>5. Crear una jerarquía</a:t>
            </a:r>
            <a:endParaRPr lang="es-MX" sz="1600" dirty="0"/>
          </a:p>
          <a:p>
            <a:pPr marL="68580" indent="0" algn="just">
              <a:buNone/>
            </a:pPr>
            <a:r>
              <a:rPr lang="es-MX" sz="1600" dirty="0"/>
              <a:t>Fija prioridades, datos relevantes u objetivos, ya que esto permitirá que tengas mejor organización del proyecto y fijará una necesaria e imprescindible estructura jerárquica. Es aquí cuando empieza a aparecer la imagen del producto final.</a:t>
            </a:r>
          </a:p>
          <a:p>
            <a:pPr marL="68580" indent="0" algn="just">
              <a:buNone/>
            </a:pPr>
            <a:r>
              <a:rPr lang="es-MX" sz="1600" dirty="0"/>
              <a:t> </a:t>
            </a:r>
          </a:p>
          <a:p>
            <a:pPr marL="68580" indent="0" algn="just">
              <a:buNone/>
            </a:pPr>
            <a:r>
              <a:rPr lang="es-MX" sz="1600" b="1" dirty="0"/>
              <a:t>6. Elegir un formato</a:t>
            </a:r>
            <a:endParaRPr lang="es-MX" sz="1600" dirty="0"/>
          </a:p>
          <a:p>
            <a:pPr marL="68580" indent="0" algn="just">
              <a:buNone/>
            </a:pPr>
            <a:r>
              <a:rPr lang="es-MX" sz="1600" dirty="0"/>
              <a:t>¿Cómo presentamos la información? El enfoque tradicional se centraría en barras, líneas, y gráficos circulares pero no necesariamente los diagramas son, siempre, la mejor forma para contar nuestra narración investigadora. Existen muchas aplicaciones que son completamente gratuitas, con las cuales es más fácil elaborar tu infografía.</a:t>
            </a:r>
          </a:p>
          <a:p>
            <a:pPr marL="68580" indent="0" algn="just">
              <a:buNone/>
            </a:pPr>
            <a:r>
              <a:rPr lang="es-MX" sz="1600" dirty="0"/>
              <a:t> </a:t>
            </a:r>
          </a:p>
          <a:p>
            <a:pPr marL="68580" indent="0" algn="just">
              <a:buNone/>
            </a:pPr>
            <a:r>
              <a:rPr lang="es-MX" sz="1600" b="1" dirty="0"/>
              <a:t>7. Perfeccionamiento y pruebas</a:t>
            </a:r>
            <a:endParaRPr lang="es-MX" sz="1600" dirty="0"/>
          </a:p>
          <a:p>
            <a:pPr marL="68580" indent="0" algn="just">
              <a:buNone/>
            </a:pPr>
            <a:r>
              <a:rPr lang="es-MX" sz="1600" dirty="0"/>
              <a:t>A medida que la infografía toma forma, comenzarás a hacer ajustes o reacomodo de la información e imágenes, sólo hay que cerciorarse de que cumpla con la jerarquía y coherencia del texto.</a:t>
            </a:r>
          </a:p>
          <a:p>
            <a:pPr marL="68580" indent="0" algn="just">
              <a:buNone/>
            </a:pPr>
            <a:r>
              <a:rPr lang="es-MX" sz="1600" dirty="0"/>
              <a:t> </a:t>
            </a:r>
          </a:p>
          <a:p>
            <a:pPr marL="68580" indent="0" algn="just">
              <a:buNone/>
            </a:pPr>
            <a:r>
              <a:rPr lang="es-MX" sz="1600" b="1" dirty="0"/>
              <a:t>10. Compartirla con los demás</a:t>
            </a:r>
            <a:endParaRPr lang="es-MX" sz="1600" dirty="0"/>
          </a:p>
          <a:p>
            <a:pPr marL="68580" indent="0" algn="just">
              <a:buNone/>
            </a:pPr>
            <a:r>
              <a:rPr lang="es-MX" sz="1600" dirty="0"/>
              <a:t>Una vez que ha quedado la infografía, se puede mandar a imprimir o compartir por vía electrónica.</a:t>
            </a:r>
          </a:p>
          <a:p>
            <a:pPr algn="just"/>
            <a:endParaRPr lang="es-MX" sz="1600"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35</a:t>
            </a:fld>
            <a:endParaRPr lang="es-MX"/>
          </a:p>
        </p:txBody>
      </p:sp>
    </p:spTree>
    <p:extLst>
      <p:ext uri="{BB962C8B-B14F-4D97-AF65-F5344CB8AC3E}">
        <p14:creationId xmlns:p14="http://schemas.microsoft.com/office/powerpoint/2010/main" val="4222031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5400000">
            <a:off x="7286245" y="2983412"/>
            <a:ext cx="6606176" cy="1143000"/>
          </a:xfrm>
        </p:spPr>
        <p:txBody>
          <a:bodyPr/>
          <a:lstStyle/>
          <a:p>
            <a:pPr algn="ctr"/>
            <a:r>
              <a:rPr lang="es-MX" b="1" dirty="0" smtClean="0"/>
              <a:t>INFOGRAFIA</a:t>
            </a:r>
            <a:endParaRPr lang="es-MX" b="1"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36</a:t>
            </a:fld>
            <a:endParaRPr lang="es-MX"/>
          </a:p>
        </p:txBody>
      </p:sp>
      <p:grpSp>
        <p:nvGrpSpPr>
          <p:cNvPr id="6" name="5 Grupo"/>
          <p:cNvGrpSpPr/>
          <p:nvPr/>
        </p:nvGrpSpPr>
        <p:grpSpPr>
          <a:xfrm>
            <a:off x="1504950" y="294964"/>
            <a:ext cx="4507831" cy="6115050"/>
            <a:chOff x="6073180" y="216249"/>
            <a:chExt cx="9496800" cy="15846448"/>
          </a:xfrm>
        </p:grpSpPr>
        <p:grpSp>
          <p:nvGrpSpPr>
            <p:cNvPr id="8" name="7 Grupo"/>
            <p:cNvGrpSpPr/>
            <p:nvPr/>
          </p:nvGrpSpPr>
          <p:grpSpPr>
            <a:xfrm>
              <a:off x="6073180" y="216249"/>
              <a:ext cx="9496800" cy="13067452"/>
              <a:chOff x="6048822" y="1057693"/>
              <a:chExt cx="9496800" cy="13067452"/>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860" r="14226" b="11767"/>
              <a:stretch/>
            </p:blipFill>
            <p:spPr bwMode="auto">
              <a:xfrm>
                <a:off x="6048822" y="1057693"/>
                <a:ext cx="9495656" cy="646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543" t="9775" r="13543"/>
              <a:stretch/>
            </p:blipFill>
            <p:spPr bwMode="auto">
              <a:xfrm>
                <a:off x="6048822" y="7518077"/>
                <a:ext cx="9496800" cy="660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109" t="58135" r="13977"/>
            <a:stretch/>
          </p:blipFill>
          <p:spPr bwMode="auto">
            <a:xfrm>
              <a:off x="6073180" y="13105681"/>
              <a:ext cx="9496800" cy="2957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65332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1320" y="760964"/>
            <a:ext cx="9366325" cy="896386"/>
          </a:xfrm>
        </p:spPr>
        <p:txBody>
          <a:bodyPr/>
          <a:lstStyle/>
          <a:p>
            <a:pPr algn="ctr"/>
            <a:r>
              <a:rPr lang="es-MX" b="1" dirty="0" smtClean="0"/>
              <a:t>REFLEXIONES PERSONALES</a:t>
            </a:r>
            <a:endParaRPr lang="es-MX" b="1" dirty="0"/>
          </a:p>
        </p:txBody>
      </p:sp>
      <p:sp>
        <p:nvSpPr>
          <p:cNvPr id="3" name="2 Marcador de contenido"/>
          <p:cNvSpPr>
            <a:spLocks noGrp="1"/>
          </p:cNvSpPr>
          <p:nvPr>
            <p:ph idx="1"/>
          </p:nvPr>
        </p:nvSpPr>
        <p:spPr>
          <a:xfrm>
            <a:off x="895350" y="1733550"/>
            <a:ext cx="10325099" cy="4041929"/>
          </a:xfrm>
        </p:spPr>
        <p:txBody>
          <a:bodyPr>
            <a:normAutofit fontScale="70000" lnSpcReduction="20000"/>
          </a:bodyPr>
          <a:lstStyle/>
          <a:p>
            <a:pPr algn="just"/>
            <a:r>
              <a:rPr lang="es-MX" b="1" dirty="0"/>
              <a:t>Belem A. Pérez Robles</a:t>
            </a:r>
            <a:endParaRPr lang="es-MX" dirty="0"/>
          </a:p>
          <a:p>
            <a:pPr marL="68580" indent="0" algn="just">
              <a:buNone/>
            </a:pPr>
            <a:r>
              <a:rPr lang="es-MX" dirty="0"/>
              <a:t>La idea de trabajar en equipos interdisciplinariamente es un intento de que aprendamos a enlazar conocimientos y que los alumnos comprendan la aplicación de todo en una sola asignatura, ya que muchas veces ellos comentan que cada materia es aislada, alejada una de la otra y que no les servirá para su vida cotidiana. Sin embargo, a este “experimento” aun le hace falta pulir ciertos aspectos como: los tiempos, trabajo fuera de nuestros horarios de trabajo, instrucciones confusas, falta de comunicación, y poca claridad en la aplicación de las propuestas.</a:t>
            </a:r>
          </a:p>
          <a:p>
            <a:pPr marL="68580" indent="0" algn="just">
              <a:buNone/>
            </a:pPr>
            <a:r>
              <a:rPr lang="es-MX" dirty="0"/>
              <a:t> </a:t>
            </a:r>
          </a:p>
          <a:p>
            <a:pPr marL="68580" indent="0" algn="just">
              <a:buNone/>
            </a:pPr>
            <a:r>
              <a:rPr lang="es-MX" dirty="0"/>
              <a:t>Podría mejorar mucho el proyecto, si fuera el único requisito de las instituciones para realizar durante un ciclo escolar, con la posibilidad de elegir nuestros equipos de trabajo y asignaturas que puedan ser incluyentes respecto a los temas a abordar.</a:t>
            </a:r>
          </a:p>
          <a:p>
            <a:pPr marL="68580" indent="0" algn="just">
              <a:buNone/>
            </a:pPr>
            <a:r>
              <a:rPr lang="es-MX" dirty="0"/>
              <a:t> </a:t>
            </a:r>
          </a:p>
          <a:p>
            <a:pPr marL="68580" indent="0" algn="just">
              <a:buNone/>
            </a:pPr>
            <a:r>
              <a:rPr lang="es-MX" dirty="0"/>
              <a:t>Espero que se tomen en consideración la carga de trabajo hacia el docente, siendo el alumno quien aprende cada vez menos y tiene poca participación en la creación de ideas y propuestas, siendo ellos quienes estarán en unos años al frente de nuestro país. </a:t>
            </a:r>
          </a:p>
          <a:p>
            <a:pPr marL="68580" indent="0" algn="just">
              <a:buNone/>
            </a:pPr>
            <a:endParaRPr lang="es-MX"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37</a:t>
            </a:fld>
            <a:endParaRPr lang="es-MX"/>
          </a:p>
        </p:txBody>
      </p:sp>
    </p:spTree>
    <p:extLst>
      <p:ext uri="{BB962C8B-B14F-4D97-AF65-F5344CB8AC3E}">
        <p14:creationId xmlns:p14="http://schemas.microsoft.com/office/powerpoint/2010/main" val="1933776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7250" y="800100"/>
            <a:ext cx="10420349" cy="5032529"/>
          </a:xfrm>
        </p:spPr>
        <p:txBody>
          <a:bodyPr>
            <a:normAutofit fontScale="92500" lnSpcReduction="20000"/>
          </a:bodyPr>
          <a:lstStyle/>
          <a:p>
            <a:pPr algn="just"/>
            <a:r>
              <a:rPr lang="es-MX" b="1" dirty="0"/>
              <a:t>Andrea Vigueras Cervantes</a:t>
            </a:r>
            <a:endParaRPr lang="es-MX" dirty="0"/>
          </a:p>
          <a:p>
            <a:pPr marL="68580" indent="0" algn="just">
              <a:buNone/>
            </a:pPr>
            <a:r>
              <a:rPr lang="es-MX" dirty="0" smtClean="0"/>
              <a:t>El proyecto </a:t>
            </a:r>
            <a:r>
              <a:rPr lang="es-MX" dirty="0"/>
              <a:t>conexiones permite que las diversas asignaturas interactúen y se complementen.  Esto resulta benéfico para los estudiantes, ya que se permite el estudio de un tema desde un punto de vista más integral del currículo de estudio. </a:t>
            </a:r>
          </a:p>
          <a:p>
            <a:pPr marL="68580" indent="0" algn="just">
              <a:buNone/>
            </a:pPr>
            <a:r>
              <a:rPr lang="es-MX" dirty="0"/>
              <a:t> </a:t>
            </a:r>
          </a:p>
          <a:p>
            <a:pPr marL="68580" indent="0" algn="just">
              <a:buNone/>
            </a:pPr>
            <a:r>
              <a:rPr lang="es-MX" dirty="0"/>
              <a:t>En mi opinión personal, veo el proyecto como algo muy ambicioso y en lo que respecta a mi materia, consideró que se puede adaptar la lengua extranjera en este contexto educativo. Los estudiantes, al realizar  actividades de este tipo se pueden sentir más centrados en un mismo contexto de contenidos educativos.</a:t>
            </a:r>
          </a:p>
          <a:p>
            <a:pPr marL="68580" indent="0" algn="just">
              <a:buNone/>
            </a:pPr>
            <a:r>
              <a:rPr lang="es-MX" dirty="0"/>
              <a:t> </a:t>
            </a:r>
          </a:p>
          <a:p>
            <a:pPr marL="68580" indent="0" algn="just">
              <a:buNone/>
            </a:pPr>
            <a:r>
              <a:rPr lang="es-MX" dirty="0"/>
              <a:t>El  uso del idioma se amplía en el manejo de vocabulario más específico y bajo un contexto aplicable combinando otras asignaturas que lo refuerzan, complementan y  es puesto en práctica por los estudiantes, logrando un aprendizaje significativo.</a:t>
            </a:r>
          </a:p>
          <a:p>
            <a:pPr marL="68580" indent="0" algn="just">
              <a:buNone/>
            </a:pPr>
            <a:endParaRPr lang="es-MX"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38</a:t>
            </a:fld>
            <a:endParaRPr lang="es-MX"/>
          </a:p>
        </p:txBody>
      </p:sp>
    </p:spTree>
    <p:extLst>
      <p:ext uri="{BB962C8B-B14F-4D97-AF65-F5344CB8AC3E}">
        <p14:creationId xmlns:p14="http://schemas.microsoft.com/office/powerpoint/2010/main" val="3652635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42950" y="857250"/>
            <a:ext cx="10629899" cy="5314950"/>
          </a:xfrm>
        </p:spPr>
        <p:txBody>
          <a:bodyPr>
            <a:normAutofit fontScale="70000" lnSpcReduction="20000"/>
          </a:bodyPr>
          <a:lstStyle/>
          <a:p>
            <a:pPr algn="just"/>
            <a:r>
              <a:rPr lang="es-MX" b="1" dirty="0"/>
              <a:t>Rodolfo Cisneros de la Vega</a:t>
            </a:r>
            <a:endParaRPr lang="es-MX" dirty="0"/>
          </a:p>
          <a:p>
            <a:pPr marL="68580" indent="0" algn="just">
              <a:buNone/>
            </a:pPr>
            <a:r>
              <a:rPr lang="es-MX" dirty="0"/>
              <a:t>Hoy en idea en cualquier actividad que se realice es necesario tener el apoyo de otros especialistas y de ahí la necesidad de realizar un trabajo interdisciplinario, es por ello que considero que acciones como las que estamos realizando con los alumnos son fundamentales para su formación y posterior incorporación al mercado laboral.</a:t>
            </a:r>
          </a:p>
          <a:p>
            <a:pPr marL="68580" indent="0" algn="just">
              <a:buNone/>
            </a:pPr>
            <a:r>
              <a:rPr lang="es-MX" dirty="0"/>
              <a:t> </a:t>
            </a:r>
          </a:p>
          <a:p>
            <a:pPr marL="68580" indent="0" algn="just">
              <a:buNone/>
            </a:pPr>
            <a:r>
              <a:rPr lang="es-MX" dirty="0"/>
              <a:t>Para nosotros como docentes no es una tarea fácil porque apenas estamos incorporándonos a éste nuevo sistema, pero afortunadamente en el grupo se mostró entusiasmo y ganas de hacer las cosas y eso nos facilitó ponernos de acuerdo y aunque las unidades del programa no coincidían tratamos de ajustarnos a nuestras necesidades y sobre todo a la de los estudiantes para una mejor comprensión de los temas y que se vayan adaptando a los cambios del mundo actual. En lo personal creo que sí podemos despertar el interés de los estudiantes a través del trabajo interdisciplinario y así el alumno no solo va a lograr tener un conocimiento teórico y particular, sino que también puede hilar los conocimientos de diferentes áreas del conocimiento y aplicarlos en la vida cotidiana y profesional.</a:t>
            </a:r>
          </a:p>
          <a:p>
            <a:pPr marL="68580" indent="0" algn="just">
              <a:buNone/>
            </a:pPr>
            <a:r>
              <a:rPr lang="es-MX" dirty="0"/>
              <a:t> </a:t>
            </a:r>
          </a:p>
          <a:p>
            <a:pPr marL="68580" indent="0" algn="just">
              <a:buNone/>
            </a:pPr>
            <a:r>
              <a:rPr lang="es-MX" dirty="0"/>
              <a:t>En los actuales libros de texto ya se utiliza el conocimiento transversal y se complementa la información con el uso de las TICS con lo cual se amplía el panorama tanto para los estudiantes como para el docente y estoy seguro que para ambos el inicio va a ser muy complicado, pero espero que conforme nos vayamos adaptando se faciliten las cosas.</a:t>
            </a:r>
          </a:p>
          <a:p>
            <a:pPr algn="just"/>
            <a:endParaRPr lang="es-MX"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39</a:t>
            </a:fld>
            <a:endParaRPr lang="es-MX"/>
          </a:p>
        </p:txBody>
      </p:sp>
    </p:spTree>
    <p:extLst>
      <p:ext uri="{BB962C8B-B14F-4D97-AF65-F5344CB8AC3E}">
        <p14:creationId xmlns:p14="http://schemas.microsoft.com/office/powerpoint/2010/main" val="310085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23082" y="659174"/>
            <a:ext cx="9366325" cy="1143000"/>
          </a:xfrm>
        </p:spPr>
        <p:txBody>
          <a:bodyPr>
            <a:normAutofit fontScale="90000"/>
          </a:bodyPr>
          <a:lstStyle/>
          <a:p>
            <a:pPr algn="ctr"/>
            <a:r>
              <a:rPr lang="es-MX" b="1" dirty="0" smtClean="0"/>
              <a:t>CONCLUSIONES GENERALE INTERDISCIPLINARIEDAD</a:t>
            </a:r>
            <a:endParaRPr lang="es-MX" b="1"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4</a:t>
            </a:fld>
            <a:endParaRPr lang="es-MX"/>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58" t="10821" r="50806" b="16977"/>
          <a:stretch/>
        </p:blipFill>
        <p:spPr bwMode="auto">
          <a:xfrm>
            <a:off x="2129051" y="1858922"/>
            <a:ext cx="3684896" cy="454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6509981" y="2026660"/>
            <a:ext cx="4312692" cy="1189630"/>
            <a:chOff x="4844955" y="1858922"/>
            <a:chExt cx="4312692" cy="118963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050" t="34841" r="50804" b="61614"/>
            <a:stretch/>
          </p:blipFill>
          <p:spPr bwMode="auto">
            <a:xfrm>
              <a:off x="4844955" y="1858922"/>
              <a:ext cx="4312692" cy="25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050" t="61302" r="50804" b="25980"/>
            <a:stretch/>
          </p:blipFill>
          <p:spPr bwMode="auto">
            <a:xfrm>
              <a:off x="4844955" y="2118230"/>
              <a:ext cx="4312692" cy="93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06161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895350"/>
            <a:ext cx="10458449" cy="5353050"/>
          </a:xfrm>
        </p:spPr>
        <p:txBody>
          <a:bodyPr>
            <a:normAutofit fontScale="70000" lnSpcReduction="20000"/>
          </a:bodyPr>
          <a:lstStyle/>
          <a:p>
            <a:pPr algn="just"/>
            <a:r>
              <a:rPr lang="es-MX" b="1" dirty="0"/>
              <a:t>Nabor C. Carmona </a:t>
            </a:r>
            <a:r>
              <a:rPr lang="es-MX" b="1" dirty="0" err="1"/>
              <a:t>Gayosso</a:t>
            </a:r>
            <a:endParaRPr lang="es-MX" dirty="0"/>
          </a:p>
          <a:p>
            <a:pPr marL="68580" indent="0" algn="just">
              <a:buNone/>
            </a:pPr>
            <a:r>
              <a:rPr lang="es-MX" dirty="0"/>
              <a:t>Este proyecto ha sido una gran oportunidad de conocer las experiencias de mis compañeros y poder integrar esas experiencias a mi práctica. También he podido aportar mi propia experiencia.</a:t>
            </a:r>
          </a:p>
          <a:p>
            <a:pPr marL="68580" indent="0" algn="just">
              <a:buNone/>
            </a:pPr>
            <a:r>
              <a:rPr lang="es-MX" dirty="0"/>
              <a:t> </a:t>
            </a:r>
          </a:p>
          <a:p>
            <a:pPr marL="68580" indent="0" algn="just">
              <a:buNone/>
            </a:pPr>
            <a:r>
              <a:rPr lang="es-MX" dirty="0"/>
              <a:t>La integración y trabajo con los equipos no ha sido fácil, pues es difícil hacer coincidir espacios, tiempos y formas de pensar, pero el interés que todos hemos tenido, nos ha permitido salvar estos obstáculos para llevar a cabo el intercambio de experiencias y el trabajo multidisciplinario, logrando que todos los miembros del equipo aportemos y al mismo tiempo logremos.</a:t>
            </a:r>
          </a:p>
          <a:p>
            <a:pPr marL="68580" indent="0" algn="just">
              <a:buNone/>
            </a:pPr>
            <a:endParaRPr lang="es-MX" dirty="0"/>
          </a:p>
          <a:p>
            <a:pPr marL="68580" indent="0" algn="just">
              <a:buNone/>
            </a:pPr>
            <a:r>
              <a:rPr lang="es-MX" dirty="0"/>
              <a:t>El principal problema fue encontrar los temas de los programas operativos de las diversas asignaturas participantes, pero una vez logrado, ha sido relativamente fácil el desarrollo y la integración a cada una de nuestras asignaturas.  En mi caso, se logró la integración del proyecto y creo que será muy importante para la aplicación en el próximo curso.</a:t>
            </a:r>
          </a:p>
          <a:p>
            <a:pPr marL="68580" indent="0" algn="just">
              <a:buNone/>
            </a:pPr>
            <a:endParaRPr lang="es-MX" dirty="0"/>
          </a:p>
          <a:p>
            <a:pPr marL="68580" indent="0" algn="just">
              <a:buNone/>
            </a:pPr>
            <a:r>
              <a:rPr lang="es-MX" dirty="0"/>
              <a:t>Finalmente, considero que no debemos escatimar esfuerzos y por lo mismo no se ha hecho tan difícil la integración. El beneficio será para los alumnos que trabajen bajo la planeación de este proyecto integrador, porque finalmente, buscamos una mejora en el aprendizaje de los mismos.</a:t>
            </a:r>
          </a:p>
          <a:p>
            <a:pPr algn="just"/>
            <a:endParaRPr lang="es-MX"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40</a:t>
            </a:fld>
            <a:endParaRPr lang="es-MX"/>
          </a:p>
        </p:txBody>
      </p:sp>
    </p:spTree>
    <p:extLst>
      <p:ext uri="{BB962C8B-B14F-4D97-AF65-F5344CB8AC3E}">
        <p14:creationId xmlns:p14="http://schemas.microsoft.com/office/powerpoint/2010/main" val="2630155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04850" y="876300"/>
            <a:ext cx="10687049" cy="5448300"/>
          </a:xfrm>
        </p:spPr>
        <p:txBody>
          <a:bodyPr>
            <a:normAutofit fontScale="77500" lnSpcReduction="20000"/>
          </a:bodyPr>
          <a:lstStyle/>
          <a:p>
            <a:pPr algn="just"/>
            <a:r>
              <a:rPr lang="es-MX" b="1" dirty="0"/>
              <a:t>José Luis Jiménez Hernández</a:t>
            </a:r>
            <a:endParaRPr lang="es-MX" dirty="0"/>
          </a:p>
          <a:p>
            <a:pPr marL="68580" indent="0" algn="just">
              <a:buNone/>
            </a:pPr>
            <a:r>
              <a:rPr lang="es-MX" dirty="0"/>
              <a:t>El proyecto de conexiones impactó en la materia de Física III en aspectos académicos procedimentales, prácticos y actitudinales, surgidos de la interdisciplinariedad entre las materias de Historia, Orientación educativa e Informática. Repensar el plan de estudios considerando el futuro de la relación entre materias que coadyuven, pensando en la mejor comprensión del entorno por parte del estudiante me parece no solo correcto, sino necesario.</a:t>
            </a:r>
          </a:p>
          <a:p>
            <a:pPr marL="68580" indent="0" algn="just">
              <a:buNone/>
            </a:pPr>
            <a:endParaRPr lang="es-MX" dirty="0"/>
          </a:p>
          <a:p>
            <a:pPr marL="68580" indent="0" algn="just">
              <a:buNone/>
            </a:pPr>
            <a:r>
              <a:rPr lang="es-MX" dirty="0"/>
              <a:t>El entorno electrónico en el que el estudiante vive inmerso requiere que la materia de Física III se vea desde la óptica de un todo que se complemente.</a:t>
            </a:r>
          </a:p>
          <a:p>
            <a:pPr marL="68580" indent="0" algn="just">
              <a:buNone/>
            </a:pPr>
            <a:r>
              <a:rPr lang="es-MX" dirty="0"/>
              <a:t> </a:t>
            </a:r>
          </a:p>
          <a:p>
            <a:pPr marL="68580" indent="0" algn="just">
              <a:buNone/>
            </a:pPr>
            <a:r>
              <a:rPr lang="es-MX" dirty="0"/>
              <a:t>Las distintas sesiones de conexiones en las que se trabajó con profesores de las tres disciplinas sirvieron para encontrar las unidades en las que las distintas materias confluían y las problemáticas que se presentaron. Entre las similitudes se pudo observar el interés del joven por su entorno y su futuro profesional, sus inquietudes y dudas se enfocan a la relación de lo que estudia con su aplicación. De aquí la importancia de la historia para verificar los puntos cruciales de la misma, tales como la agricultura, la revolución industrial o la revolución del microchip y adaptarlos al punto de quiebre actual. Así se liga la historia a la orientación vocacional y la física cuando se aplica a la generación de energía, en particular a las a las energías limpias.</a:t>
            </a:r>
          </a:p>
          <a:p>
            <a:pPr algn="just"/>
            <a:endParaRPr lang="es-MX" dirty="0"/>
          </a:p>
        </p:txBody>
      </p:sp>
      <p:sp>
        <p:nvSpPr>
          <p:cNvPr id="4" name="3 Marcador de número de diapositiva"/>
          <p:cNvSpPr>
            <a:spLocks noGrp="1"/>
          </p:cNvSpPr>
          <p:nvPr>
            <p:ph type="sldNum" sz="quarter" idx="12"/>
          </p:nvPr>
        </p:nvSpPr>
        <p:spPr/>
        <p:txBody>
          <a:bodyPr/>
          <a:lstStyle/>
          <a:p>
            <a:fld id="{3B0D3092-B0ED-4C2E-A3BA-0464A04FA968}" type="slidenum">
              <a:rPr lang="es-MX" smtClean="0"/>
              <a:t>41</a:t>
            </a:fld>
            <a:endParaRPr lang="es-MX"/>
          </a:p>
        </p:txBody>
      </p:sp>
    </p:spTree>
    <p:extLst>
      <p:ext uri="{BB962C8B-B14F-4D97-AF65-F5344CB8AC3E}">
        <p14:creationId xmlns:p14="http://schemas.microsoft.com/office/powerpoint/2010/main" val="136531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B0D3092-B0ED-4C2E-A3BA-0464A04FA968}" type="slidenum">
              <a:rPr lang="es-MX" smtClean="0"/>
              <a:t>5</a:t>
            </a:fld>
            <a:endParaRPr lang="es-MX"/>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0979" t="14692" r="16295" b="7883"/>
          <a:stretch/>
        </p:blipFill>
        <p:spPr bwMode="auto">
          <a:xfrm>
            <a:off x="982638" y="818866"/>
            <a:ext cx="4258102" cy="5663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44" t="22388" r="50910" b="9888"/>
          <a:stretch/>
        </p:blipFill>
        <p:spPr bwMode="auto">
          <a:xfrm>
            <a:off x="5540992" y="818866"/>
            <a:ext cx="4312692" cy="495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33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3B0D3092-B0ED-4C2E-A3BA-0464A04FA968}" type="slidenum">
              <a:rPr lang="es-MX" smtClean="0"/>
              <a:t>6</a:t>
            </a:fld>
            <a:endParaRPr lang="es-MX"/>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930" t="22388" r="16085" b="9888"/>
          <a:stretch/>
        </p:blipFill>
        <p:spPr bwMode="auto">
          <a:xfrm>
            <a:off x="1201003" y="1173706"/>
            <a:ext cx="4421875" cy="495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75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attachment.outlook.office.net/owa/alejandra_profesora@outlook.es/service.svc/s/GetAttachmentThumbnail?id=AQMkADAwATNiZmYAZC1mY2Q2LTJiYgA0LTAwAi0wMAoARgAAA8hUbeOv24dGrok582E5TIsHAI7GK4XvTUFPoh%2Bx4bA93F0AAAIBDAAAAI7GK4XvTUFPoh%2Bx4bA93F0AAXLzZWwAAAABEgAQAOQ2sQc%2Bzj5Pp%2F8MG%2B5MoL4%3D&amp;thumbnailType=2&amp;X-OWA-CANARY=s4cWXmPimEaVGkgZrUO1AcBMPAljY9UYhmAK7YpEySAkrdL01Jg-IJr0-jSUZaF-tt8wQqhZaJM.&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MjQ1NzU3LTQyNDE4OTQzMjRcIixcInB1aWRcIjpcIjEwNTU1MjI1MTk2NTczOTZcIixcIm9pZFwiOlwiMDAwM2JmZmQtZmNkNi0yYmI0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jgyMzczNSwibmJmIjoxNTE2ODIzMTM1fQ.6gk3CulyY8kqulHWULkPywGGNO5g58_jZJ4V8g7keJUmIEYK7simPrRPUDfE9lPY5SLg-EoOTmOGogXKm-5ST0TtIQym9GWroN1DHPoJXBvUWiOJXtH6LB2m7VlTlT-NFodles_fOz0mYXUoODyJyA0AeGc-BkEKZuUCjlOHjkIC9pchKcbxmq9QTQmFlUsHiw5NNtt-SClUdpCoTlz_RQrX3pnXIsLldzcxnJjFBuPLfZVwCjB2CAyROF9MrJ3crxqHA7h_oVVQWvNcc1bGCgyMDyGpdaerY0a_u_UdZtA185y9hvPs3Ml0lkmRPsupMoWaKSX9XRJgV3E_4Ngm0w&amp;owa=outlook.live.com&amp;is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383" y="1924334"/>
            <a:ext cx="5538214" cy="4153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995535" y="728854"/>
            <a:ext cx="9366325" cy="881582"/>
          </a:xfrm>
        </p:spPr>
        <p:txBody>
          <a:bodyPr>
            <a:normAutofit/>
          </a:bodyPr>
          <a:lstStyle/>
          <a:p>
            <a:pPr algn="ctr"/>
            <a:r>
              <a:rPr lang="es-MX" b="1" dirty="0" smtClean="0">
                <a:solidFill>
                  <a:schemeClr val="accent1">
                    <a:lumMod val="75000"/>
                  </a:schemeClr>
                </a:solidFill>
                <a:effectLst>
                  <a:reflection blurRad="6350" stA="60000" endA="900" endPos="58000" dir="5400000" sy="-100000" algn="bl" rotWithShape="0"/>
                </a:effectLst>
              </a:rPr>
              <a:t>SESIÓN</a:t>
            </a:r>
            <a:endParaRPr lang="es-MX" b="1" dirty="0">
              <a:solidFill>
                <a:schemeClr val="accent1">
                  <a:lumMod val="75000"/>
                </a:schemeClr>
              </a:solidFill>
              <a:effectLst>
                <a:reflection blurRad="6350" stA="60000" endA="900" endPos="58000" dir="5400000" sy="-100000" algn="bl" rotWithShape="0"/>
              </a:effectLst>
            </a:endParaRPr>
          </a:p>
        </p:txBody>
      </p:sp>
      <p:sp>
        <p:nvSpPr>
          <p:cNvPr id="3" name="2 Marcador de número de diapositiva"/>
          <p:cNvSpPr>
            <a:spLocks noGrp="1"/>
          </p:cNvSpPr>
          <p:nvPr>
            <p:ph type="sldNum" sz="quarter" idx="12"/>
          </p:nvPr>
        </p:nvSpPr>
        <p:spPr/>
        <p:txBody>
          <a:bodyPr/>
          <a:lstStyle/>
          <a:p>
            <a:fld id="{3B0D3092-B0ED-4C2E-A3BA-0464A04FA968}" type="slidenum">
              <a:rPr lang="es-MX" smtClean="0"/>
              <a:t>7</a:t>
            </a:fld>
            <a:endParaRPr lang="es-MX"/>
          </a:p>
        </p:txBody>
      </p:sp>
    </p:spTree>
    <p:extLst>
      <p:ext uri="{BB962C8B-B14F-4D97-AF65-F5344CB8AC3E}">
        <p14:creationId xmlns:p14="http://schemas.microsoft.com/office/powerpoint/2010/main" val="745237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979520" y="1746420"/>
            <a:ext cx="6137185" cy="4602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ítulo 2"/>
          <p:cNvSpPr>
            <a:spLocks noGrp="1"/>
          </p:cNvSpPr>
          <p:nvPr>
            <p:ph type="title"/>
          </p:nvPr>
        </p:nvSpPr>
        <p:spPr>
          <a:xfrm>
            <a:off x="1391320" y="713766"/>
            <a:ext cx="9366325" cy="896670"/>
          </a:xfrm>
        </p:spPr>
        <p:txBody>
          <a:bodyPr/>
          <a:lstStyle/>
          <a:p>
            <a:pPr algn="ctr"/>
            <a:r>
              <a:rPr lang="es-MX" b="1" dirty="0" smtClean="0">
                <a:solidFill>
                  <a:schemeClr val="accent1">
                    <a:lumMod val="75000"/>
                  </a:schemeClr>
                </a:solidFill>
                <a:effectLst>
                  <a:reflection blurRad="6350" stA="60000" endA="900" endPos="58000" dir="5400000" sy="-100000" algn="bl" rotWithShape="0"/>
                </a:effectLst>
              </a:rPr>
              <a:t>ORGANIZADOR GRÁFICO</a:t>
            </a:r>
            <a:endParaRPr lang="es-MX" b="1" dirty="0">
              <a:solidFill>
                <a:schemeClr val="accent1">
                  <a:lumMod val="75000"/>
                </a:schemeClr>
              </a:solidFill>
              <a:effectLst>
                <a:reflection blurRad="6350" stA="60000" endA="900" endPos="58000" dir="5400000" sy="-100000" algn="bl" rotWithShape="0"/>
              </a:effectLst>
            </a:endParaRPr>
          </a:p>
        </p:txBody>
      </p:sp>
      <p:sp>
        <p:nvSpPr>
          <p:cNvPr id="5" name="4 Marcador de número de diapositiva"/>
          <p:cNvSpPr>
            <a:spLocks noGrp="1"/>
          </p:cNvSpPr>
          <p:nvPr>
            <p:ph type="sldNum" sz="quarter" idx="12"/>
          </p:nvPr>
        </p:nvSpPr>
        <p:spPr/>
        <p:txBody>
          <a:bodyPr/>
          <a:lstStyle/>
          <a:p>
            <a:fld id="{3B0D3092-B0ED-4C2E-A3BA-0464A04FA968}" type="slidenum">
              <a:rPr lang="es-MX" smtClean="0"/>
              <a:t>8</a:t>
            </a:fld>
            <a:endParaRPr lang="es-MX"/>
          </a:p>
        </p:txBody>
      </p:sp>
    </p:spTree>
    <p:extLst>
      <p:ext uri="{BB962C8B-B14F-4D97-AF65-F5344CB8AC3E}">
        <p14:creationId xmlns:p14="http://schemas.microsoft.com/office/powerpoint/2010/main" val="1747659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64645" y="817635"/>
            <a:ext cx="7413367" cy="5560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2 Imagen"/>
          <p:cNvPicPr>
            <a:picLocks noChangeAspect="1"/>
          </p:cNvPicPr>
          <p:nvPr/>
        </p:nvPicPr>
        <p:blipFill>
          <a:blip r:embed="rId3"/>
          <a:stretch>
            <a:fillRect/>
          </a:stretch>
        </p:blipFill>
        <p:spPr>
          <a:xfrm>
            <a:off x="6218830" y="0"/>
            <a:ext cx="4667534" cy="586854"/>
          </a:xfrm>
          <a:prstGeom prst="rect">
            <a:avLst/>
          </a:prstGeom>
        </p:spPr>
      </p:pic>
      <p:sp>
        <p:nvSpPr>
          <p:cNvPr id="4" name="3 Marcador de número de diapositiva"/>
          <p:cNvSpPr>
            <a:spLocks noGrp="1"/>
          </p:cNvSpPr>
          <p:nvPr>
            <p:ph type="sldNum" sz="quarter" idx="12"/>
          </p:nvPr>
        </p:nvSpPr>
        <p:spPr/>
        <p:txBody>
          <a:bodyPr/>
          <a:lstStyle/>
          <a:p>
            <a:fld id="{3B0D3092-B0ED-4C2E-A3BA-0464A04FA968}" type="slidenum">
              <a:rPr lang="es-MX" smtClean="0"/>
              <a:t>9</a:t>
            </a:fld>
            <a:endParaRPr lang="es-MX"/>
          </a:p>
        </p:txBody>
      </p:sp>
    </p:spTree>
    <p:extLst>
      <p:ext uri="{BB962C8B-B14F-4D97-AF65-F5344CB8AC3E}">
        <p14:creationId xmlns:p14="http://schemas.microsoft.com/office/powerpoint/2010/main" val="31070113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394</TotalTime>
  <Words>2643</Words>
  <Application>Microsoft Office PowerPoint</Application>
  <PresentationFormat>Personalizado</PresentationFormat>
  <Paragraphs>508</Paragraphs>
  <Slides>41</Slides>
  <Notes>1</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Austin</vt:lpstr>
      <vt:lpstr>Presentación de PowerPoint</vt:lpstr>
      <vt:lpstr>INTENCIÓN</vt:lpstr>
      <vt:lpstr>INDICE </vt:lpstr>
      <vt:lpstr>CONCLUSIONES GENERALE INTERDISCIPLINARIEDAD</vt:lpstr>
      <vt:lpstr>Presentación de PowerPoint</vt:lpstr>
      <vt:lpstr>Presentación de PowerPoint</vt:lpstr>
      <vt:lpstr>SESIÓN</vt:lpstr>
      <vt:lpstr>ORGANIZADOR GRÁFICO</vt:lpstr>
      <vt:lpstr>Presentación de PowerPoint</vt:lpstr>
      <vt:lpstr>INTRODUCCION </vt:lpstr>
      <vt:lpstr>DESCRIPCION DEL PROYECTO</vt:lpstr>
      <vt:lpstr>OBJETIVO GENERAL DEL PROYECTO</vt:lpstr>
      <vt:lpstr>OBJETIVO A ALCANZAR DE CADA ASIGNATURA</vt:lpstr>
      <vt:lpstr>Presentación de PowerPoint</vt:lpstr>
      <vt:lpstr>Presentación de PowerPoint</vt:lpstr>
      <vt:lpstr>ASUNTO A RESOLVER</vt:lpstr>
      <vt:lpstr>CONTENIDO. TEMAS Y PRODUCTOS PROPUESTOS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E.I.P. Elaboración de Proyecto.</vt:lpstr>
      <vt:lpstr>E.I.P. ELABORACIÓN DE PROYECTO.</vt:lpstr>
      <vt:lpstr>Presentación de PowerPoint</vt:lpstr>
      <vt:lpstr>V. ESQUEMA DEL PROCESO DE CONSTRUCCIÓN DEL PROYECTO POR DISCIPLINAS</vt:lpstr>
      <vt:lpstr>Presentación de PowerPoint</vt:lpstr>
      <vt:lpstr>Presentación de PowerPoint</vt:lpstr>
      <vt:lpstr>Presentación de PowerPoint</vt:lpstr>
      <vt:lpstr>Presentación de PowerPoint</vt:lpstr>
      <vt:lpstr>EVALUACIÓN. TIPOS, HERRAMIENTAS Y DE APRENDIZAJE.</vt:lpstr>
      <vt:lpstr>LISTA DE PASOS PARA REALIZAR UNA INFOGRAFÍA DIGITAL.</vt:lpstr>
      <vt:lpstr>Presentación de PowerPoint</vt:lpstr>
      <vt:lpstr>INFOGRAFIA</vt:lpstr>
      <vt:lpstr>REFLEXIONES PERSONALES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ENERGIA LIMPIA, INDUSTRIALIZACIÓN Y EL ADOLESCENTE</dc:title>
  <dc:creator>hogar</dc:creator>
  <cp:lastModifiedBy>Alder Gómez Rodríguez</cp:lastModifiedBy>
  <cp:revision>75</cp:revision>
  <dcterms:created xsi:type="dcterms:W3CDTF">2018-01-24T19:10:20Z</dcterms:created>
  <dcterms:modified xsi:type="dcterms:W3CDTF">2018-06-07T18:10:07Z</dcterms:modified>
</cp:coreProperties>
</file>