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Lst>
  <p:notesMasterIdLst>
    <p:notesMasterId r:id="rId68"/>
  </p:notesMasterIdLst>
  <p:sldIdLst>
    <p:sldId id="260" r:id="rId3"/>
    <p:sldId id="270" r:id="rId4"/>
    <p:sldId id="289" r:id="rId5"/>
    <p:sldId id="334" r:id="rId6"/>
    <p:sldId id="335" r:id="rId7"/>
    <p:sldId id="336" r:id="rId8"/>
    <p:sldId id="276" r:id="rId9"/>
    <p:sldId id="263" r:id="rId10"/>
    <p:sldId id="278" r:id="rId11"/>
    <p:sldId id="281" r:id="rId12"/>
    <p:sldId id="274" r:id="rId13"/>
    <p:sldId id="333" r:id="rId14"/>
    <p:sldId id="282" r:id="rId15"/>
    <p:sldId id="284" r:id="rId16"/>
    <p:sldId id="285" r:id="rId17"/>
    <p:sldId id="338" r:id="rId18"/>
    <p:sldId id="292" r:id="rId19"/>
    <p:sldId id="294" r:id="rId20"/>
    <p:sldId id="337" r:id="rId21"/>
    <p:sldId id="296" r:id="rId22"/>
    <p:sldId id="350" r:id="rId23"/>
    <p:sldId id="297" r:id="rId24"/>
    <p:sldId id="298" r:id="rId25"/>
    <p:sldId id="299" r:id="rId26"/>
    <p:sldId id="311" r:id="rId27"/>
    <p:sldId id="312" r:id="rId28"/>
    <p:sldId id="300" r:id="rId29"/>
    <p:sldId id="314" r:id="rId30"/>
    <p:sldId id="302" r:id="rId31"/>
    <p:sldId id="303" r:id="rId32"/>
    <p:sldId id="304" r:id="rId33"/>
    <p:sldId id="315" r:id="rId34"/>
    <p:sldId id="316" r:id="rId35"/>
    <p:sldId id="317" r:id="rId36"/>
    <p:sldId id="318" r:id="rId37"/>
    <p:sldId id="319" r:id="rId38"/>
    <p:sldId id="320" r:id="rId39"/>
    <p:sldId id="305" r:id="rId40"/>
    <p:sldId id="321" r:id="rId41"/>
    <p:sldId id="322" r:id="rId42"/>
    <p:sldId id="323" r:id="rId43"/>
    <p:sldId id="324" r:id="rId44"/>
    <p:sldId id="325" r:id="rId45"/>
    <p:sldId id="326" r:id="rId46"/>
    <p:sldId id="327" r:id="rId47"/>
    <p:sldId id="340" r:id="rId48"/>
    <p:sldId id="341" r:id="rId49"/>
    <p:sldId id="342" r:id="rId50"/>
    <p:sldId id="343" r:id="rId51"/>
    <p:sldId id="344" r:id="rId52"/>
    <p:sldId id="345" r:id="rId53"/>
    <p:sldId id="346" r:id="rId54"/>
    <p:sldId id="347" r:id="rId55"/>
    <p:sldId id="348" r:id="rId56"/>
    <p:sldId id="264" r:id="rId57"/>
    <p:sldId id="308" r:id="rId58"/>
    <p:sldId id="309" r:id="rId59"/>
    <p:sldId id="310" r:id="rId60"/>
    <p:sldId id="329" r:id="rId61"/>
    <p:sldId id="349" r:id="rId62"/>
    <p:sldId id="351" r:id="rId63"/>
    <p:sldId id="355" r:id="rId64"/>
    <p:sldId id="352" r:id="rId65"/>
    <p:sldId id="353" r:id="rId66"/>
    <p:sldId id="354" r:id="rId6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69" autoAdjust="0"/>
  </p:normalViewPr>
  <p:slideViewPr>
    <p:cSldViewPr>
      <p:cViewPr>
        <p:scale>
          <a:sx n="76" d="100"/>
          <a:sy n="76" d="100"/>
        </p:scale>
        <p:origin x="-906" y="-5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8EDAA-03DF-4C68-AA18-060E07332EC2}" type="datetimeFigureOut">
              <a:rPr lang="es-MX" smtClean="0"/>
              <a:t>22/06/2018</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9FD94-F160-4700-9F31-C66A660D8D14}" type="slidenum">
              <a:rPr lang="es-MX" smtClean="0"/>
              <a:t>‹Nº›</a:t>
            </a:fld>
            <a:endParaRPr lang="es-MX"/>
          </a:p>
        </p:txBody>
      </p:sp>
    </p:spTree>
    <p:extLst>
      <p:ext uri="{BB962C8B-B14F-4D97-AF65-F5344CB8AC3E}">
        <p14:creationId xmlns:p14="http://schemas.microsoft.com/office/powerpoint/2010/main" val="2183447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A90444C-C9D7-4645-8F01-836A7AF305E5}" type="datetimeFigureOut">
              <a:rPr lang="es-MX" smtClean="0"/>
              <a:t>22/06/2018</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F9B668F3-0043-4084-A767-A4FB56CB5656}" type="slidenum">
              <a:rPr lang="es-MX" smtClean="0"/>
              <a:t>‹Nº›</a:t>
            </a:fld>
            <a:endParaRPr lang="es-MX"/>
          </a:p>
        </p:txBody>
      </p:sp>
    </p:spTree>
    <p:extLst>
      <p:ext uri="{BB962C8B-B14F-4D97-AF65-F5344CB8AC3E}">
        <p14:creationId xmlns:p14="http://schemas.microsoft.com/office/powerpoint/2010/main" val="3254834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n 6" descr="Interior2-01.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85" y="0"/>
            <a:ext cx="9215819" cy="6867136"/>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3" descr="cierre-01.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74" y="-1"/>
            <a:ext cx="9234093" cy="6934517"/>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package" Target="../embeddings/Documento_de_Microsoft_Word1.doc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srcRect l="5273" t="15128" r="11294" b="62499"/>
          <a:stretch/>
        </p:blipFill>
        <p:spPr bwMode="auto">
          <a:xfrm>
            <a:off x="30216" y="4437112"/>
            <a:ext cx="8731772" cy="1533050"/>
          </a:xfrm>
          <a:prstGeom prst="rect">
            <a:avLst/>
          </a:prstGeom>
          <a:noFill/>
          <a:ln w="9525">
            <a:noFill/>
            <a:miter lim="800000"/>
            <a:headEnd/>
            <a:tailEnd/>
          </a:ln>
          <a:effectLst/>
        </p:spPr>
      </p:pic>
      <p:sp>
        <p:nvSpPr>
          <p:cNvPr id="2" name="1 CuadroTexto"/>
          <p:cNvSpPr txBox="1"/>
          <p:nvPr/>
        </p:nvSpPr>
        <p:spPr>
          <a:xfrm>
            <a:off x="3067326" y="1037347"/>
            <a:ext cx="5688632" cy="3046988"/>
          </a:xfrm>
          <a:prstGeom prst="rect">
            <a:avLst/>
          </a:prstGeom>
          <a:noFill/>
        </p:spPr>
        <p:txBody>
          <a:bodyPr wrap="square" rtlCol="0">
            <a:spAutoFit/>
          </a:bodyPr>
          <a:lstStyle/>
          <a:p>
            <a:pPr algn="ctr"/>
            <a:r>
              <a:rPr lang="es-MX" sz="3200" b="1" dirty="0">
                <a:solidFill>
                  <a:srgbClr val="002060"/>
                </a:solidFill>
                <a:latin typeface="Bookman Old Style" panose="02050604050505020204" pitchFamily="18" charset="0"/>
                <a:ea typeface="Batang" panose="02030600000101010101" pitchFamily="18" charset="-127"/>
                <a:cs typeface="Arial" panose="020B0604020202020204" pitchFamily="34" charset="0"/>
              </a:rPr>
              <a:t>Instituto Potosino, A.C</a:t>
            </a:r>
            <a:r>
              <a:rPr lang="es-MX" sz="3200" b="1" dirty="0" smtClean="0">
                <a:solidFill>
                  <a:srgbClr val="002060"/>
                </a:solidFill>
                <a:latin typeface="Bookman Old Style" panose="02050604050505020204" pitchFamily="18" charset="0"/>
                <a:ea typeface="Batang" panose="02030600000101010101" pitchFamily="18" charset="-127"/>
                <a:cs typeface="Arial" panose="020B0604020202020204" pitchFamily="34" charset="0"/>
              </a:rPr>
              <a:t>.</a:t>
            </a:r>
          </a:p>
          <a:p>
            <a:pPr algn="ctr"/>
            <a:r>
              <a:rPr lang="es-MX" sz="2000" b="1" dirty="0" smtClean="0">
                <a:solidFill>
                  <a:srgbClr val="002060"/>
                </a:solidFill>
                <a:latin typeface="Bookman Old Style" panose="02050604050505020204" pitchFamily="18" charset="0"/>
                <a:ea typeface="Batang" panose="02030600000101010101" pitchFamily="18" charset="-127"/>
                <a:cs typeface="Arial" panose="020B0604020202020204" pitchFamily="34" charset="0"/>
              </a:rPr>
              <a:t>Clave </a:t>
            </a:r>
            <a:r>
              <a:rPr lang="es-MX" sz="2000" b="1" dirty="0">
                <a:solidFill>
                  <a:srgbClr val="002060"/>
                </a:solidFill>
                <a:latin typeface="Bookman Old Style" panose="02050604050505020204" pitchFamily="18" charset="0"/>
                <a:ea typeface="Batang" panose="02030600000101010101" pitchFamily="18" charset="-127"/>
                <a:cs typeface="Arial" panose="020B0604020202020204" pitchFamily="34" charset="0"/>
              </a:rPr>
              <a:t>de Incorporación: </a:t>
            </a:r>
            <a:r>
              <a:rPr lang="es-MX" sz="2000" b="1" dirty="0" smtClean="0">
                <a:solidFill>
                  <a:srgbClr val="002060"/>
                </a:solidFill>
                <a:latin typeface="Bookman Old Style" panose="02050604050505020204" pitchFamily="18" charset="0"/>
                <a:ea typeface="Batang" panose="02030600000101010101" pitchFamily="18" charset="-127"/>
                <a:cs typeface="Arial" panose="020B0604020202020204" pitchFamily="34" charset="0"/>
              </a:rPr>
              <a:t>6945</a:t>
            </a:r>
          </a:p>
          <a:p>
            <a:pPr algn="ctr"/>
            <a:endParaRPr lang="es-MX" sz="2000" b="1" dirty="0" smtClean="0">
              <a:solidFill>
                <a:srgbClr val="002060"/>
              </a:solidFill>
              <a:latin typeface="Bookman Old Style" panose="02050604050505020204" pitchFamily="18" charset="0"/>
              <a:ea typeface="Batang" panose="02030600000101010101" pitchFamily="18" charset="-127"/>
              <a:cs typeface="Arial" panose="020B0604020202020204" pitchFamily="34" charset="0"/>
            </a:endParaRPr>
          </a:p>
          <a:p>
            <a:pPr algn="ctr"/>
            <a:endParaRPr lang="es-MX" sz="2000" b="1" dirty="0">
              <a:solidFill>
                <a:srgbClr val="002060"/>
              </a:solidFill>
              <a:latin typeface="Bookman Old Style" panose="02050604050505020204" pitchFamily="18" charset="0"/>
              <a:ea typeface="Batang" panose="02030600000101010101" pitchFamily="18" charset="-127"/>
              <a:cs typeface="Arial" panose="020B0604020202020204" pitchFamily="34" charset="0"/>
            </a:endParaRPr>
          </a:p>
          <a:p>
            <a:pPr algn="ctr"/>
            <a:endParaRPr lang="es-MX" sz="2000" b="1" dirty="0" smtClean="0">
              <a:solidFill>
                <a:srgbClr val="002060"/>
              </a:solidFill>
              <a:latin typeface="Bookman Old Style" panose="02050604050505020204" pitchFamily="18" charset="0"/>
              <a:ea typeface="Batang" panose="02030600000101010101" pitchFamily="18" charset="-127"/>
              <a:cs typeface="Arial" panose="020B0604020202020204" pitchFamily="34" charset="0"/>
            </a:endParaRPr>
          </a:p>
          <a:p>
            <a:pPr algn="ctr"/>
            <a:r>
              <a:rPr lang="es-MX" sz="2800" b="1" dirty="0">
                <a:solidFill>
                  <a:srgbClr val="002060"/>
                </a:solidFill>
                <a:latin typeface="Bookman Old Style" panose="02050604050505020204" pitchFamily="18" charset="0"/>
                <a:ea typeface="Batang" panose="02030600000101010101" pitchFamily="18" charset="-127"/>
                <a:cs typeface="Arial" panose="020B0604020202020204" pitchFamily="34" charset="0"/>
              </a:rPr>
              <a:t>LA </a:t>
            </a:r>
            <a:r>
              <a:rPr lang="es-MX" sz="2800" b="1" dirty="0" smtClean="0">
                <a:solidFill>
                  <a:srgbClr val="002060"/>
                </a:solidFill>
                <a:latin typeface="Bookman Old Style" panose="02050604050505020204" pitchFamily="18" charset="0"/>
                <a:ea typeface="Batang" panose="02030600000101010101" pitchFamily="18" charset="-127"/>
                <a:cs typeface="Arial" panose="020B0604020202020204" pitchFamily="34" charset="0"/>
              </a:rPr>
              <a:t>INDUSTRIA</a:t>
            </a:r>
          </a:p>
          <a:p>
            <a:pPr algn="ctr"/>
            <a:endParaRPr lang="es-MX" sz="800" b="1" dirty="0">
              <a:solidFill>
                <a:srgbClr val="002060"/>
              </a:solidFill>
              <a:latin typeface="Bookman Old Style" panose="02050604050505020204" pitchFamily="18" charset="0"/>
              <a:ea typeface="Batang" panose="02030600000101010101" pitchFamily="18" charset="-127"/>
              <a:cs typeface="Arial" panose="020B0604020202020204" pitchFamily="34" charset="0"/>
            </a:endParaRPr>
          </a:p>
          <a:p>
            <a:pPr algn="ctr"/>
            <a:r>
              <a:rPr lang="es-MX" sz="2400" b="1" dirty="0" smtClean="0">
                <a:solidFill>
                  <a:srgbClr val="002060"/>
                </a:solidFill>
                <a:latin typeface="Bookman Old Style" panose="02050604050505020204" pitchFamily="18" charset="0"/>
                <a:ea typeface="Batang" panose="02030600000101010101" pitchFamily="18" charset="-127"/>
                <a:cs typeface="Arial" panose="020B0604020202020204" pitchFamily="34" charset="0"/>
              </a:rPr>
              <a:t>Equipo 4</a:t>
            </a:r>
          </a:p>
          <a:p>
            <a:pPr algn="ctr"/>
            <a:endParaRPr lang="es-MX" sz="2000" b="1" dirty="0" smtClean="0">
              <a:latin typeface="Bookman Old Style" panose="02050604050505020204" pitchFamily="18" charset="0"/>
              <a:ea typeface="Batang" panose="02030600000101010101" pitchFamily="18" charset="-127"/>
              <a:cs typeface="Arial" panose="020B0604020202020204" pitchFamily="34" charset="0"/>
            </a:endParaRPr>
          </a:p>
        </p:txBody>
      </p:sp>
      <p:pic>
        <p:nvPicPr>
          <p:cNvPr id="6" name="5 Imagen" descr="C:\Users\IP_01\Desktop\RESPALDO DOCUMENTOS\RESPALDO\IMAGENES\INS POTOSINO - copia.jpg"/>
          <p:cNvPicPr/>
          <p:nvPr/>
        </p:nvPicPr>
        <p:blipFill rotWithShape="1">
          <a:blip r:embed="rId3" cstate="print">
            <a:extLst>
              <a:ext uri="{28A0092B-C50C-407E-A947-70E740481C1C}">
                <a14:useLocalDpi xmlns:a14="http://schemas.microsoft.com/office/drawing/2010/main" val="0"/>
              </a:ext>
            </a:extLst>
          </a:blip>
          <a:srcRect l="8775" t="5740" r="7659" b="8418"/>
          <a:stretch/>
        </p:blipFill>
        <p:spPr bwMode="auto">
          <a:xfrm>
            <a:off x="497822" y="1340768"/>
            <a:ext cx="2585711" cy="2440146"/>
          </a:xfrm>
          <a:prstGeom prst="rect">
            <a:avLst/>
          </a:prstGeom>
          <a:noFill/>
          <a:ln>
            <a:noFill/>
          </a:ln>
        </p:spPr>
      </p:pic>
    </p:spTree>
    <p:extLst>
      <p:ext uri="{BB962C8B-B14F-4D97-AF65-F5344CB8AC3E}">
        <p14:creationId xmlns:p14="http://schemas.microsoft.com/office/powerpoint/2010/main" val="3963286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content.fntr6-1.fna.fbcdn.net/v/t35.0-12/28460807_1632466563499454_1577520933_o.jpg?oh=5cb15ffbefa30045f73b2163dd6d4c38&amp;oe=5A93D4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10" y="1052736"/>
            <a:ext cx="8153395" cy="5275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1 Título"/>
          <p:cNvSpPr txBox="1">
            <a:spLocks/>
          </p:cNvSpPr>
          <p:nvPr/>
        </p:nvSpPr>
        <p:spPr>
          <a:xfrm>
            <a:off x="1691680" y="582545"/>
            <a:ext cx="5747457" cy="6411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MX" sz="3200" b="1" dirty="0">
              <a:solidFill>
                <a:srgbClr val="002060"/>
              </a:solidFill>
              <a:latin typeface="Bookman Old Style" pitchFamily="18" charset="0"/>
            </a:endParaRPr>
          </a:p>
        </p:txBody>
      </p:sp>
      <p:sp>
        <p:nvSpPr>
          <p:cNvPr id="2" name="1 Rectángulo"/>
          <p:cNvSpPr/>
          <p:nvPr/>
        </p:nvSpPr>
        <p:spPr>
          <a:xfrm>
            <a:off x="1387962" y="461783"/>
            <a:ext cx="5181227" cy="584775"/>
          </a:xfrm>
          <a:prstGeom prst="rect">
            <a:avLst/>
          </a:prstGeom>
        </p:spPr>
        <p:txBody>
          <a:bodyPr wrap="none">
            <a:spAutoFit/>
          </a:bodyPr>
          <a:lstStyle/>
          <a:p>
            <a:r>
              <a:rPr lang="es-MX" sz="3200" b="1" dirty="0">
                <a:solidFill>
                  <a:srgbClr val="002060"/>
                </a:solidFill>
                <a:latin typeface="Bookman Old Style" pitchFamily="18" charset="0"/>
              </a:rPr>
              <a:t>5b. </a:t>
            </a:r>
            <a:r>
              <a:rPr lang="es-MX" sz="3200" b="1" dirty="0" smtClean="0">
                <a:solidFill>
                  <a:srgbClr val="002060"/>
                </a:solidFill>
                <a:latin typeface="Bookman Old Style" pitchFamily="18" charset="0"/>
              </a:rPr>
              <a:t>Organizador gráfico</a:t>
            </a:r>
            <a:endParaRPr lang="es-MX" sz="3200" b="1" dirty="0">
              <a:solidFill>
                <a:srgbClr val="002060"/>
              </a:solidFill>
              <a:latin typeface="Bookman Old Style" pitchFamily="18" charset="0"/>
            </a:endParaRPr>
          </a:p>
        </p:txBody>
      </p:sp>
    </p:spTree>
    <p:extLst>
      <p:ext uri="{BB962C8B-B14F-4D97-AF65-F5344CB8AC3E}">
        <p14:creationId xmlns:p14="http://schemas.microsoft.com/office/powerpoint/2010/main" val="103506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09042" y="692696"/>
            <a:ext cx="6817892" cy="523220"/>
          </a:xfrm>
          <a:prstGeom prst="rect">
            <a:avLst/>
          </a:prstGeom>
          <a:noFill/>
        </p:spPr>
        <p:txBody>
          <a:bodyPr wrap="none" rtlCol="0">
            <a:spAutoFit/>
          </a:bodyPr>
          <a:lstStyle/>
          <a:p>
            <a:r>
              <a:rPr lang="es-MX" sz="2800" b="1" dirty="0" smtClean="0">
                <a:solidFill>
                  <a:srgbClr val="002060"/>
                </a:solidFill>
                <a:latin typeface="Bookman Old Style" pitchFamily="18" charset="0"/>
              </a:rPr>
              <a:t>5b. Interrelación entre asignaturas </a:t>
            </a:r>
            <a:endParaRPr lang="es-MX" sz="2800" b="1" dirty="0">
              <a:solidFill>
                <a:srgbClr val="002060"/>
              </a:solidFill>
              <a:latin typeface="Bookman Old Style" pitchFamily="18" charset="0"/>
            </a:endParaRPr>
          </a:p>
        </p:txBody>
      </p:sp>
      <p:grpSp>
        <p:nvGrpSpPr>
          <p:cNvPr id="8" name="7 Grupo"/>
          <p:cNvGrpSpPr/>
          <p:nvPr/>
        </p:nvGrpSpPr>
        <p:grpSpPr>
          <a:xfrm>
            <a:off x="786724" y="1444942"/>
            <a:ext cx="7461074" cy="4995147"/>
            <a:chOff x="109344" y="1412776"/>
            <a:chExt cx="7703016" cy="5211990"/>
          </a:xfrm>
        </p:grpSpPr>
        <p:sp>
          <p:nvSpPr>
            <p:cNvPr id="9" name="8 Elipse"/>
            <p:cNvSpPr/>
            <p:nvPr/>
          </p:nvSpPr>
          <p:spPr>
            <a:xfrm>
              <a:off x="2565161" y="3918315"/>
              <a:ext cx="2707200" cy="2706451"/>
            </a:xfrm>
            <a:prstGeom prst="ellipse">
              <a:avLst/>
            </a:prstGeom>
            <a:noFill/>
            <a:ln w="666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b="1" dirty="0" smtClean="0">
                <a:latin typeface="Bookman Old Style" pitchFamily="18" charset="0"/>
              </a:endParaRPr>
            </a:p>
            <a:p>
              <a:pPr algn="ctr"/>
              <a:r>
                <a:rPr lang="es-MX" b="1" dirty="0" smtClean="0">
                  <a:latin typeface="Bookman Old Style" pitchFamily="18" charset="0"/>
                </a:rPr>
                <a:t>Lengua </a:t>
              </a:r>
              <a:r>
                <a:rPr lang="es-MX" b="1" dirty="0">
                  <a:latin typeface="Bookman Old Style" pitchFamily="18" charset="0"/>
                </a:rPr>
                <a:t>Extrajera IV</a:t>
              </a:r>
            </a:p>
            <a:p>
              <a:pPr algn="ctr"/>
              <a:endParaRPr lang="es-MX" b="1" dirty="0" smtClean="0">
                <a:latin typeface="Bookman Old Style" pitchFamily="18" charset="0"/>
              </a:endParaRPr>
            </a:p>
            <a:p>
              <a:pPr algn="ctr"/>
              <a:r>
                <a:rPr lang="es-MX" b="1" dirty="0" smtClean="0">
                  <a:latin typeface="Bookman Old Style" pitchFamily="18" charset="0"/>
                </a:rPr>
                <a:t>Inglés 4º  </a:t>
              </a:r>
              <a:endParaRPr lang="es-MX" b="1" dirty="0">
                <a:latin typeface="Bookman Old Style" pitchFamily="18" charset="0"/>
              </a:endParaRPr>
            </a:p>
          </p:txBody>
        </p:sp>
        <p:sp>
          <p:nvSpPr>
            <p:cNvPr id="10" name="9 Elipse"/>
            <p:cNvSpPr/>
            <p:nvPr/>
          </p:nvSpPr>
          <p:spPr>
            <a:xfrm>
              <a:off x="5048310" y="1772816"/>
              <a:ext cx="2707200" cy="2706451"/>
            </a:xfrm>
            <a:prstGeom prst="ellipse">
              <a:avLst/>
            </a:prstGeom>
            <a:noFill/>
            <a:ln w="66675">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smtClean="0">
                  <a:latin typeface="Bookman Old Style" pitchFamily="18" charset="0"/>
                </a:rPr>
                <a:t>Orientación Educativa</a:t>
              </a:r>
            </a:p>
            <a:p>
              <a:pPr algn="ctr"/>
              <a:r>
                <a:rPr lang="es-MX" b="1" dirty="0" smtClean="0">
                  <a:latin typeface="Bookman Old Style" pitchFamily="18" charset="0"/>
                </a:rPr>
                <a:t>4º  </a:t>
              </a:r>
              <a:endParaRPr lang="es-MX" b="1" dirty="0">
                <a:latin typeface="Bookman Old Style" pitchFamily="18" charset="0"/>
              </a:endParaRPr>
            </a:p>
          </p:txBody>
        </p:sp>
        <p:sp>
          <p:nvSpPr>
            <p:cNvPr id="11" name="10 Elipse"/>
            <p:cNvSpPr/>
            <p:nvPr/>
          </p:nvSpPr>
          <p:spPr>
            <a:xfrm>
              <a:off x="109344" y="1692878"/>
              <a:ext cx="2707200" cy="2706451"/>
            </a:xfrm>
            <a:prstGeom prst="ellipse">
              <a:avLst/>
            </a:prstGeom>
            <a:noFill/>
            <a:ln w="66675">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b="1" dirty="0" smtClean="0">
                  <a:latin typeface="Bookman Old Style" pitchFamily="18" charset="0"/>
                </a:rPr>
                <a:t>Geografía</a:t>
              </a:r>
            </a:p>
            <a:p>
              <a:pPr algn="ctr"/>
              <a:r>
                <a:rPr lang="es-MX" b="1" dirty="0" smtClean="0">
                  <a:latin typeface="Bookman Old Style" pitchFamily="18" charset="0"/>
                </a:rPr>
                <a:t>4o </a:t>
              </a:r>
              <a:endParaRPr lang="es-MX" b="1" dirty="0">
                <a:latin typeface="Bookman Old Style" pitchFamily="18" charset="0"/>
              </a:endParaRPr>
            </a:p>
          </p:txBody>
        </p:sp>
        <p:sp>
          <p:nvSpPr>
            <p:cNvPr id="12" name="11 Elipse"/>
            <p:cNvSpPr/>
            <p:nvPr/>
          </p:nvSpPr>
          <p:spPr>
            <a:xfrm>
              <a:off x="2307477" y="1412776"/>
              <a:ext cx="3267963" cy="3066491"/>
            </a:xfrm>
            <a:prstGeom prst="ellipse">
              <a:avLst/>
            </a:prstGeom>
            <a:noFill/>
            <a:ln w="66675">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MX" sz="2000" b="1" dirty="0" smtClean="0">
                  <a:solidFill>
                    <a:srgbClr val="002060"/>
                  </a:solidFill>
                  <a:latin typeface="Bookman Old Style" pitchFamily="18" charset="0"/>
                </a:rPr>
                <a:t>La </a:t>
              </a:r>
              <a:r>
                <a:rPr lang="es-MX" b="1" dirty="0" smtClean="0">
                  <a:solidFill>
                    <a:srgbClr val="002060"/>
                  </a:solidFill>
                  <a:latin typeface="Bookman Old Style" pitchFamily="18" charset="0"/>
                </a:rPr>
                <a:t>Industrialización</a:t>
              </a:r>
              <a:r>
                <a:rPr lang="es-MX" sz="2000" b="1" dirty="0" smtClean="0">
                  <a:solidFill>
                    <a:srgbClr val="002060"/>
                  </a:solidFill>
                  <a:latin typeface="Bookman Old Style" pitchFamily="18" charset="0"/>
                </a:rPr>
                <a:t> y el medio ambiente</a:t>
              </a:r>
              <a:endParaRPr lang="es-MX" sz="2000" b="1" dirty="0">
                <a:solidFill>
                  <a:srgbClr val="002060"/>
                </a:solidFill>
                <a:latin typeface="Bookman Old Style" pitchFamily="18" charset="0"/>
              </a:endParaRPr>
            </a:p>
          </p:txBody>
        </p:sp>
        <p:sp>
          <p:nvSpPr>
            <p:cNvPr id="13" name="12 Rectángulo"/>
            <p:cNvSpPr/>
            <p:nvPr/>
          </p:nvSpPr>
          <p:spPr>
            <a:xfrm>
              <a:off x="251520" y="1412776"/>
              <a:ext cx="7560840" cy="4896544"/>
            </a:xfrm>
            <a:prstGeom prst="rect">
              <a:avLst/>
            </a:prstGeom>
            <a:no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cxnSp>
        <p:nvCxnSpPr>
          <p:cNvPr id="14" name="13 Conector recto de flecha"/>
          <p:cNvCxnSpPr/>
          <p:nvPr/>
        </p:nvCxnSpPr>
        <p:spPr>
          <a:xfrm flipH="1">
            <a:off x="1800460" y="4099382"/>
            <a:ext cx="108781" cy="55375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5494018" y="4981242"/>
            <a:ext cx="587118" cy="161922"/>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132200" y="4649826"/>
            <a:ext cx="3059833" cy="861774"/>
          </a:xfrm>
          <a:prstGeom prst="rect">
            <a:avLst/>
          </a:prstGeom>
        </p:spPr>
        <p:txBody>
          <a:bodyPr wrap="square">
            <a:spAutoFit/>
          </a:bodyPr>
          <a:lstStyle/>
          <a:p>
            <a:r>
              <a:rPr lang="es-MX" sz="1400" b="1" dirty="0">
                <a:solidFill>
                  <a:srgbClr val="002060"/>
                </a:solidFill>
                <a:latin typeface="Bookman Old Style" pitchFamily="18" charset="0"/>
              </a:rPr>
              <a:t>Unidad 1. </a:t>
            </a:r>
            <a:endParaRPr lang="es-MX" sz="1400" b="1" dirty="0" smtClean="0">
              <a:solidFill>
                <a:srgbClr val="002060"/>
              </a:solidFill>
              <a:latin typeface="Bookman Old Style" pitchFamily="18" charset="0"/>
            </a:endParaRPr>
          </a:p>
          <a:p>
            <a:r>
              <a:rPr lang="es-MX" sz="1400" b="1" dirty="0">
                <a:solidFill>
                  <a:srgbClr val="002060"/>
                </a:solidFill>
                <a:latin typeface="Bookman Old Style" pitchFamily="18" charset="0"/>
              </a:rPr>
              <a:t> </a:t>
            </a:r>
            <a:r>
              <a:rPr lang="es-MX" sz="1400" b="1" dirty="0" smtClean="0">
                <a:solidFill>
                  <a:srgbClr val="002060"/>
                </a:solidFill>
                <a:latin typeface="Bookman Old Style" pitchFamily="18" charset="0"/>
              </a:rPr>
              <a:t> </a:t>
            </a:r>
            <a:r>
              <a:rPr lang="es-MX" sz="1400" b="1" dirty="0" smtClean="0">
                <a:solidFill>
                  <a:srgbClr val="0070C0"/>
                </a:solidFill>
                <a:latin typeface="Bookman Old Style" pitchFamily="18" charset="0"/>
              </a:rPr>
              <a:t>Reconociendo el </a:t>
            </a:r>
            <a:r>
              <a:rPr lang="es-MX" sz="1400" b="1" dirty="0">
                <a:solidFill>
                  <a:srgbClr val="0070C0"/>
                </a:solidFill>
                <a:latin typeface="Bookman Old Style" pitchFamily="18" charset="0"/>
              </a:rPr>
              <a:t>espacio</a:t>
            </a:r>
          </a:p>
          <a:p>
            <a:r>
              <a:rPr lang="es-MX" sz="800" b="1" dirty="0">
                <a:latin typeface="Bookman Old Style" pitchFamily="18" charset="0"/>
              </a:rPr>
              <a:t> </a:t>
            </a:r>
            <a:r>
              <a:rPr lang="es-MX" sz="800" b="1" dirty="0" smtClean="0">
                <a:latin typeface="Bookman Old Style" pitchFamily="18" charset="0"/>
              </a:rPr>
              <a:t>        </a:t>
            </a:r>
          </a:p>
          <a:p>
            <a:r>
              <a:rPr lang="es-MX" sz="1400" b="1" dirty="0">
                <a:solidFill>
                  <a:srgbClr val="00B0F0"/>
                </a:solidFill>
                <a:latin typeface="Bookman Old Style" pitchFamily="18" charset="0"/>
              </a:rPr>
              <a:t> </a:t>
            </a:r>
            <a:r>
              <a:rPr lang="es-MX" sz="1400" b="1" dirty="0" smtClean="0">
                <a:solidFill>
                  <a:srgbClr val="00B0F0"/>
                </a:solidFill>
                <a:latin typeface="Bookman Old Style" pitchFamily="18" charset="0"/>
              </a:rPr>
              <a:t>          1.1</a:t>
            </a:r>
            <a:r>
              <a:rPr lang="es-MX" sz="1400" b="1" dirty="0">
                <a:solidFill>
                  <a:srgbClr val="00B0F0"/>
                </a:solidFill>
                <a:latin typeface="Bookman Old Style" pitchFamily="18" charset="0"/>
              </a:rPr>
              <a:t>. </a:t>
            </a:r>
            <a:r>
              <a:rPr lang="es-MX" sz="1400" b="1" dirty="0">
                <a:latin typeface="Bookman Old Style" pitchFamily="18" charset="0"/>
              </a:rPr>
              <a:t>Espacio geográfico </a:t>
            </a:r>
          </a:p>
        </p:txBody>
      </p:sp>
      <p:sp>
        <p:nvSpPr>
          <p:cNvPr id="25" name="24 Rectángulo"/>
          <p:cNvSpPr/>
          <p:nvPr/>
        </p:nvSpPr>
        <p:spPr>
          <a:xfrm>
            <a:off x="6081136" y="4383853"/>
            <a:ext cx="3059833" cy="2062103"/>
          </a:xfrm>
          <a:prstGeom prst="rect">
            <a:avLst/>
          </a:prstGeom>
        </p:spPr>
        <p:txBody>
          <a:bodyPr wrap="square">
            <a:spAutoFit/>
          </a:bodyPr>
          <a:lstStyle/>
          <a:p>
            <a:r>
              <a:rPr lang="es-MX" sz="1200" b="1" dirty="0" smtClean="0">
                <a:solidFill>
                  <a:srgbClr val="002060"/>
                </a:solidFill>
                <a:latin typeface="Bookman Old Style" pitchFamily="18" charset="0"/>
              </a:rPr>
              <a:t>Unidad </a:t>
            </a:r>
            <a:r>
              <a:rPr lang="es-MX" sz="1200" b="1" dirty="0">
                <a:solidFill>
                  <a:srgbClr val="002060"/>
                </a:solidFill>
                <a:latin typeface="Bookman Old Style" pitchFamily="18" charset="0"/>
              </a:rPr>
              <a:t>3. </a:t>
            </a:r>
            <a:r>
              <a:rPr lang="es-MX" sz="1200" b="1" dirty="0" err="1">
                <a:solidFill>
                  <a:srgbClr val="002060"/>
                </a:solidFill>
                <a:latin typeface="Bookman Old Style" pitchFamily="18" charset="0"/>
              </a:rPr>
              <a:t>Who</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controls</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the</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past</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controls</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the</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future</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Who</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controls</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the</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present</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controls</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the</a:t>
            </a:r>
            <a:r>
              <a:rPr lang="es-MX" sz="1200" b="1" dirty="0">
                <a:solidFill>
                  <a:srgbClr val="002060"/>
                </a:solidFill>
                <a:latin typeface="Bookman Old Style" pitchFamily="18" charset="0"/>
              </a:rPr>
              <a:t> </a:t>
            </a:r>
            <a:r>
              <a:rPr lang="es-MX" sz="1200" b="1" dirty="0" err="1">
                <a:solidFill>
                  <a:srgbClr val="002060"/>
                </a:solidFill>
                <a:latin typeface="Bookman Old Style" pitchFamily="18" charset="0"/>
              </a:rPr>
              <a:t>past</a:t>
            </a:r>
            <a:r>
              <a:rPr lang="es-MX" sz="1200" b="1" dirty="0">
                <a:solidFill>
                  <a:srgbClr val="002060"/>
                </a:solidFill>
                <a:latin typeface="Bookman Old Style" pitchFamily="18" charset="0"/>
              </a:rPr>
              <a:t>.</a:t>
            </a:r>
          </a:p>
          <a:p>
            <a:r>
              <a:rPr lang="es-MX" sz="800" b="1" dirty="0" smtClean="0">
                <a:latin typeface="Bookman Old Style" pitchFamily="18" charset="0"/>
              </a:rPr>
              <a:t>         </a:t>
            </a:r>
            <a:endParaRPr lang="es-MX" sz="800" b="1" dirty="0" smtClean="0">
              <a:latin typeface="Bookman Old Style" pitchFamily="18" charset="0"/>
            </a:endParaRPr>
          </a:p>
          <a:p>
            <a:r>
              <a:rPr lang="es-MX" sz="1400" b="1" dirty="0" smtClean="0">
                <a:solidFill>
                  <a:srgbClr val="00B0F0"/>
                </a:solidFill>
                <a:latin typeface="Bookman Old Style" pitchFamily="18" charset="0"/>
              </a:rPr>
              <a:t>3.7</a:t>
            </a:r>
            <a:r>
              <a:rPr lang="es-MX" sz="1400" dirty="0" smtClean="0">
                <a:latin typeface="Bookman Old Style" pitchFamily="18" charset="0"/>
              </a:rPr>
              <a:t> </a:t>
            </a:r>
            <a:r>
              <a:rPr lang="es-MX" sz="1400" b="1" dirty="0">
                <a:latin typeface="Bookman Old Style" pitchFamily="18" charset="0"/>
              </a:rPr>
              <a:t>Descripción de actividades cotidianas personales y sociales actuales.</a:t>
            </a:r>
          </a:p>
          <a:p>
            <a:r>
              <a:rPr lang="es-MX" sz="1400" b="1" dirty="0">
                <a:solidFill>
                  <a:srgbClr val="00B0F0"/>
                </a:solidFill>
                <a:latin typeface="Bookman Old Style" pitchFamily="18" charset="0"/>
              </a:rPr>
              <a:t>3.10</a:t>
            </a:r>
            <a:r>
              <a:rPr lang="es-MX" sz="1400" dirty="0">
                <a:latin typeface="Bookman Old Style" pitchFamily="18" charset="0"/>
              </a:rPr>
              <a:t>  </a:t>
            </a:r>
            <a:r>
              <a:rPr lang="es-MX" sz="1400" b="1" dirty="0">
                <a:latin typeface="Bookman Old Style" pitchFamily="18" charset="0"/>
              </a:rPr>
              <a:t>Descripción de hechos históricos y su ubicación en el </a:t>
            </a:r>
            <a:r>
              <a:rPr lang="es-MX" sz="1400" b="1" dirty="0" smtClean="0">
                <a:latin typeface="Bookman Old Style" pitchFamily="18" charset="0"/>
              </a:rPr>
              <a:t>tiempo</a:t>
            </a:r>
            <a:r>
              <a:rPr lang="es-MX" sz="1400" b="1" dirty="0">
                <a:latin typeface="Bookman Old Style" pitchFamily="18" charset="0"/>
              </a:rPr>
              <a:t>.</a:t>
            </a:r>
            <a:endParaRPr lang="es-MX" sz="1400" b="1" dirty="0">
              <a:latin typeface="Bookman Old Style" pitchFamily="18" charset="0"/>
            </a:endParaRPr>
          </a:p>
        </p:txBody>
      </p:sp>
      <p:sp>
        <p:nvSpPr>
          <p:cNvPr id="15" name="14 Rectángulo"/>
          <p:cNvSpPr/>
          <p:nvPr/>
        </p:nvSpPr>
        <p:spPr>
          <a:xfrm>
            <a:off x="5217040" y="1204281"/>
            <a:ext cx="3923929" cy="769441"/>
          </a:xfrm>
          <a:prstGeom prst="rect">
            <a:avLst/>
          </a:prstGeom>
        </p:spPr>
        <p:txBody>
          <a:bodyPr wrap="square">
            <a:spAutoFit/>
          </a:bodyPr>
          <a:lstStyle/>
          <a:p>
            <a:pPr algn="r"/>
            <a:r>
              <a:rPr lang="es-MX" sz="1100" b="1" dirty="0" smtClean="0">
                <a:solidFill>
                  <a:srgbClr val="002060"/>
                </a:solidFill>
                <a:latin typeface="Bookman Old Style" pitchFamily="18" charset="0"/>
              </a:rPr>
              <a:t>1</a:t>
            </a:r>
            <a:r>
              <a:rPr lang="es-MX" sz="1100" b="1" dirty="0">
                <a:solidFill>
                  <a:srgbClr val="002060"/>
                </a:solidFill>
                <a:latin typeface="Bookman Old Style" pitchFamily="18" charset="0"/>
              </a:rPr>
              <a:t>. 3 Investigación, discusión y análisis de la normas de diferentes instituciones educativas</a:t>
            </a:r>
          </a:p>
          <a:p>
            <a:pPr algn="r"/>
            <a:r>
              <a:rPr lang="es-MX" sz="1100" b="1" dirty="0">
                <a:solidFill>
                  <a:srgbClr val="002060"/>
                </a:solidFill>
                <a:latin typeface="Bookman Old Style" pitchFamily="18" charset="0"/>
              </a:rPr>
              <a:t>para promover su identidad preparatoriana y universitaria.</a:t>
            </a:r>
            <a:endParaRPr lang="es-MX" sz="1100" b="1" dirty="0" smtClean="0">
              <a:solidFill>
                <a:srgbClr val="002060"/>
              </a:solidFill>
              <a:latin typeface="Bookman Old Style" pitchFamily="18" charset="0"/>
            </a:endParaRPr>
          </a:p>
        </p:txBody>
      </p:sp>
      <p:cxnSp>
        <p:nvCxnSpPr>
          <p:cNvPr id="17" name="16 Conector recto de flecha"/>
          <p:cNvCxnSpPr/>
          <p:nvPr/>
        </p:nvCxnSpPr>
        <p:spPr>
          <a:xfrm flipV="1">
            <a:off x="8028384" y="1973722"/>
            <a:ext cx="432048" cy="30315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366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57989" y="692696"/>
            <a:ext cx="7116051" cy="461665"/>
          </a:xfrm>
          <a:prstGeom prst="rect">
            <a:avLst/>
          </a:prstGeom>
          <a:noFill/>
        </p:spPr>
        <p:txBody>
          <a:bodyPr wrap="none" rtlCol="0">
            <a:spAutoFit/>
          </a:bodyPr>
          <a:lstStyle/>
          <a:p>
            <a:r>
              <a:rPr lang="es-MX" sz="2400" b="1" dirty="0">
                <a:solidFill>
                  <a:srgbClr val="002060"/>
                </a:solidFill>
                <a:latin typeface="Bookman Old Style" pitchFamily="18" charset="0"/>
              </a:rPr>
              <a:t>JUSTIFICACIÓN DEL PROYECTO GENERAL</a:t>
            </a:r>
            <a:endParaRPr lang="es-ES" sz="2400" b="1" dirty="0">
              <a:solidFill>
                <a:srgbClr val="002060"/>
              </a:solidFill>
              <a:latin typeface="Bookman Old Style" pitchFamily="18" charset="0"/>
            </a:endParaRPr>
          </a:p>
        </p:txBody>
      </p:sp>
      <p:sp>
        <p:nvSpPr>
          <p:cNvPr id="2" name="1 CuadroTexto"/>
          <p:cNvSpPr txBox="1"/>
          <p:nvPr/>
        </p:nvSpPr>
        <p:spPr>
          <a:xfrm>
            <a:off x="395536" y="1268760"/>
            <a:ext cx="8179279" cy="5355312"/>
          </a:xfrm>
          <a:prstGeom prst="rect">
            <a:avLst/>
          </a:prstGeom>
          <a:noFill/>
        </p:spPr>
        <p:txBody>
          <a:bodyPr wrap="square" rtlCol="0">
            <a:spAutoFit/>
          </a:bodyPr>
          <a:lstStyle/>
          <a:p>
            <a:pPr algn="just"/>
            <a:r>
              <a:rPr lang="es-MX" dirty="0">
                <a:solidFill>
                  <a:srgbClr val="002060"/>
                </a:solidFill>
                <a:latin typeface="Bookman Old Style" pitchFamily="18" charset="0"/>
              </a:rPr>
              <a:t>Se eligió el presente tema, con la finalidad de abordar diferentes tópicos desde variados ámbitos del conocimiento y con diferentes grados de profundidad. </a:t>
            </a:r>
          </a:p>
          <a:p>
            <a:pPr algn="just"/>
            <a:endParaRPr lang="es-MX" dirty="0">
              <a:solidFill>
                <a:srgbClr val="002060"/>
              </a:solidFill>
              <a:latin typeface="Bookman Old Style" pitchFamily="18" charset="0"/>
            </a:endParaRPr>
          </a:p>
          <a:p>
            <a:pPr algn="just"/>
            <a:r>
              <a:rPr lang="es-MX" dirty="0">
                <a:solidFill>
                  <a:srgbClr val="002060"/>
                </a:solidFill>
                <a:latin typeface="Bookman Old Style" pitchFamily="18" charset="0"/>
              </a:rPr>
              <a:t>El carácter general del proyecto,  permite a los docentes el trabajo </a:t>
            </a:r>
            <a:r>
              <a:rPr lang="es-MX" dirty="0" smtClean="0">
                <a:solidFill>
                  <a:srgbClr val="002060"/>
                </a:solidFill>
                <a:latin typeface="Bookman Old Style" pitchFamily="18" charset="0"/>
              </a:rPr>
              <a:t>interdisciplinario enlaza </a:t>
            </a:r>
            <a:r>
              <a:rPr lang="es-MX" dirty="0">
                <a:solidFill>
                  <a:srgbClr val="002060"/>
                </a:solidFill>
                <a:latin typeface="Bookman Old Style" pitchFamily="18" charset="0"/>
              </a:rPr>
              <a:t>al </a:t>
            </a:r>
            <a:r>
              <a:rPr lang="es-MX" dirty="0" smtClean="0">
                <a:solidFill>
                  <a:srgbClr val="002060"/>
                </a:solidFill>
                <a:latin typeface="Bookman Old Style" pitchFamily="18" charset="0"/>
              </a:rPr>
              <a:t>ampliar, </a:t>
            </a:r>
            <a:r>
              <a:rPr lang="es-MX" dirty="0">
                <a:solidFill>
                  <a:srgbClr val="002060"/>
                </a:solidFill>
                <a:latin typeface="Bookman Old Style" pitchFamily="18" charset="0"/>
              </a:rPr>
              <a:t>dar significado e </a:t>
            </a:r>
            <a:r>
              <a:rPr lang="es-MX" dirty="0" err="1">
                <a:solidFill>
                  <a:srgbClr val="002060"/>
                </a:solidFill>
                <a:latin typeface="Bookman Old Style" pitchFamily="18" charset="0"/>
              </a:rPr>
              <a:t>intencionar</a:t>
            </a:r>
            <a:r>
              <a:rPr lang="es-MX" dirty="0">
                <a:solidFill>
                  <a:srgbClr val="002060"/>
                </a:solidFill>
                <a:latin typeface="Bookman Old Style" pitchFamily="18" charset="0"/>
              </a:rPr>
              <a:t> conscientemente los contenidos, para generar en los alumnos del Bachillerato (4º, 5º y 6º),  el desarrollo gradual de las habilidades  comunicativas, búsqueda y manejo de información, solución de problemas prácticos, así como la construcción personal y la aplicación de los conocimientos en situaciones cotidianas que ocurren en el contexto social, para el logro e internalización de más y mejores aprendizajes. </a:t>
            </a:r>
          </a:p>
          <a:p>
            <a:pPr algn="just"/>
            <a:endParaRPr lang="es-MX" dirty="0">
              <a:solidFill>
                <a:srgbClr val="002060"/>
              </a:solidFill>
              <a:latin typeface="Bookman Old Style" pitchFamily="18" charset="0"/>
            </a:endParaRPr>
          </a:p>
          <a:p>
            <a:pPr algn="just"/>
            <a:r>
              <a:rPr lang="es-MX" dirty="0">
                <a:solidFill>
                  <a:srgbClr val="002060"/>
                </a:solidFill>
                <a:latin typeface="Bookman Old Style" pitchFamily="18" charset="0"/>
              </a:rPr>
              <a:t>Con lo anterior, como Institución Marista buscamos fortalecer y desarrollar a la persona en todas  sus áreas (Cognitivo, socio-afectivo, valores), para el crecimiento de sí mismo y para el servicio de su comunidad.  </a:t>
            </a:r>
          </a:p>
          <a:p>
            <a:pPr algn="just"/>
            <a:endParaRPr lang="es-ES" dirty="0"/>
          </a:p>
        </p:txBody>
      </p:sp>
    </p:spTree>
    <p:extLst>
      <p:ext uri="{BB962C8B-B14F-4D97-AF65-F5344CB8AC3E}">
        <p14:creationId xmlns:p14="http://schemas.microsoft.com/office/powerpoint/2010/main" val="3893019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49946" y="1268760"/>
            <a:ext cx="7776864" cy="2677656"/>
          </a:xfrm>
          <a:prstGeom prst="rect">
            <a:avLst/>
          </a:prstGeom>
        </p:spPr>
        <p:txBody>
          <a:bodyPr wrap="square">
            <a:spAutoFit/>
          </a:bodyPr>
          <a:lstStyle/>
          <a:p>
            <a:pPr algn="ctr"/>
            <a:r>
              <a:rPr lang="es-MX" sz="2400" b="1" dirty="0" smtClean="0">
                <a:solidFill>
                  <a:srgbClr val="0070C0"/>
                </a:solidFill>
                <a:latin typeface="Bookman Old Style" pitchFamily="18" charset="0"/>
              </a:rPr>
              <a:t>5c. </a:t>
            </a:r>
            <a:r>
              <a:rPr lang="es-MX" sz="2400" b="1" dirty="0">
                <a:solidFill>
                  <a:srgbClr val="002060"/>
                </a:solidFill>
                <a:latin typeface="Bookman Old Style" pitchFamily="18" charset="0"/>
              </a:rPr>
              <a:t>Objetivo general del </a:t>
            </a:r>
            <a:r>
              <a:rPr lang="es-MX" sz="2400" b="1" dirty="0" smtClean="0">
                <a:solidFill>
                  <a:srgbClr val="002060"/>
                </a:solidFill>
                <a:latin typeface="Bookman Old Style" pitchFamily="18" charset="0"/>
              </a:rPr>
              <a:t>proyecto</a:t>
            </a:r>
          </a:p>
          <a:p>
            <a:pPr algn="ctr"/>
            <a:endParaRPr lang="es-MX" sz="2400" b="1" dirty="0" smtClean="0">
              <a:solidFill>
                <a:srgbClr val="002060"/>
              </a:solidFill>
              <a:latin typeface="Bookman Old Style" pitchFamily="18" charset="0"/>
            </a:endParaRPr>
          </a:p>
          <a:p>
            <a:pPr algn="ctr"/>
            <a:r>
              <a:rPr lang="es-MX" sz="2400" dirty="0">
                <a:latin typeface="Bookman Old Style" pitchFamily="18" charset="0"/>
              </a:rPr>
              <a:t>Describir y reflexionar sobre la influencia de la industria en el sistema educativo y sus implicaciones en el </a:t>
            </a:r>
            <a:r>
              <a:rPr lang="es-MX" sz="2400" dirty="0" smtClean="0">
                <a:latin typeface="Bookman Old Style" pitchFamily="18" charset="0"/>
              </a:rPr>
              <a:t>crecimiento  </a:t>
            </a:r>
            <a:r>
              <a:rPr lang="es-MX" sz="2400" dirty="0">
                <a:latin typeface="Bookman Old Style" pitchFamily="18" charset="0"/>
              </a:rPr>
              <a:t>espacial y poblacional de San Luis </a:t>
            </a:r>
            <a:r>
              <a:rPr lang="es-MX" sz="2400" dirty="0" smtClean="0">
                <a:latin typeface="Bookman Old Style" pitchFamily="18" charset="0"/>
              </a:rPr>
              <a:t>Potosí.</a:t>
            </a:r>
            <a:endParaRPr lang="es-MX" sz="2400" dirty="0">
              <a:latin typeface="Bookman Old Style" pitchFamily="18" charset="0"/>
            </a:endParaRPr>
          </a:p>
          <a:p>
            <a:pPr algn="ctr"/>
            <a:endParaRPr lang="es-MX" sz="2400" b="1" dirty="0" smtClean="0">
              <a:solidFill>
                <a:srgbClr val="002060"/>
              </a:solidFill>
              <a:latin typeface="Bookman Old Style" pitchFamily="18" charset="0"/>
            </a:endParaRPr>
          </a:p>
        </p:txBody>
      </p:sp>
      <p:pic>
        <p:nvPicPr>
          <p:cNvPr id="4098"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5705" r="1938" b="14888"/>
          <a:stretch/>
        </p:blipFill>
        <p:spPr bwMode="auto">
          <a:xfrm>
            <a:off x="2396685" y="3832797"/>
            <a:ext cx="4483385" cy="237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63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39943" y="1560357"/>
            <a:ext cx="8424936" cy="4893647"/>
          </a:xfrm>
          <a:prstGeom prst="rect">
            <a:avLst/>
          </a:prstGeom>
        </p:spPr>
        <p:txBody>
          <a:bodyPr wrap="square">
            <a:spAutoFit/>
          </a:bodyPr>
          <a:lstStyle/>
          <a:p>
            <a:r>
              <a:rPr lang="es-MX" sz="2400" b="1" dirty="0">
                <a:solidFill>
                  <a:srgbClr val="0070C0"/>
                </a:solidFill>
                <a:latin typeface="Bookman Old Style" pitchFamily="18" charset="0"/>
              </a:rPr>
              <a:t>Geografía:</a:t>
            </a:r>
            <a:r>
              <a:rPr lang="es-MX" sz="2400" b="1" dirty="0">
                <a:latin typeface="Bookman Old Style" pitchFamily="18" charset="0"/>
              </a:rPr>
              <a:t> </a:t>
            </a:r>
            <a:r>
              <a:rPr lang="es-MX" sz="2400" dirty="0">
                <a:latin typeface="Bookman Old Style" pitchFamily="18" charset="0"/>
              </a:rPr>
              <a:t>El alumno identificará los componentes del espacio geográfico y  explicará las relaciones de las actividades industriales y el desarrollo de las ciudades. </a:t>
            </a:r>
          </a:p>
          <a:p>
            <a:r>
              <a:rPr lang="es-MX" sz="2400" b="1" dirty="0">
                <a:latin typeface="Bookman Old Style" pitchFamily="18" charset="0"/>
              </a:rPr>
              <a:t> </a:t>
            </a:r>
          </a:p>
          <a:p>
            <a:r>
              <a:rPr lang="es-MX" sz="2400" b="1" dirty="0">
                <a:solidFill>
                  <a:srgbClr val="00B0F0"/>
                </a:solidFill>
                <a:latin typeface="Bookman Old Style" pitchFamily="18" charset="0"/>
              </a:rPr>
              <a:t>Orientación educativa</a:t>
            </a:r>
            <a:r>
              <a:rPr lang="es-MX" sz="2400" b="1" dirty="0" smtClean="0">
                <a:solidFill>
                  <a:srgbClr val="00B0F0"/>
                </a:solidFill>
                <a:latin typeface="Bookman Old Style" pitchFamily="18" charset="0"/>
              </a:rPr>
              <a:t>: </a:t>
            </a:r>
            <a:r>
              <a:rPr lang="es-MX" sz="2400" dirty="0" smtClean="0">
                <a:latin typeface="Bookman Old Style" pitchFamily="18" charset="0"/>
              </a:rPr>
              <a:t>El alumno analizará y reflexionará sobre la relación  entre el Sistema Educativo en México y el crecimiento industrial en San Luis Potosí. </a:t>
            </a:r>
          </a:p>
          <a:p>
            <a:endParaRPr lang="es-MX" dirty="0">
              <a:latin typeface="Bookman Old Style" pitchFamily="18" charset="0"/>
            </a:endParaRPr>
          </a:p>
          <a:p>
            <a:r>
              <a:rPr lang="es-MX" sz="2400" b="1" dirty="0" smtClean="0">
                <a:solidFill>
                  <a:srgbClr val="FFC000"/>
                </a:solidFill>
                <a:latin typeface="Bookman Old Style" pitchFamily="18" charset="0"/>
              </a:rPr>
              <a:t>Inglés</a:t>
            </a:r>
            <a:r>
              <a:rPr lang="es-MX" sz="2400" b="1" dirty="0">
                <a:solidFill>
                  <a:srgbClr val="FFC000"/>
                </a:solidFill>
                <a:latin typeface="Bookman Old Style" pitchFamily="18" charset="0"/>
              </a:rPr>
              <a:t>:</a:t>
            </a:r>
            <a:r>
              <a:rPr lang="es-MX" sz="2400" b="1" dirty="0">
                <a:solidFill>
                  <a:srgbClr val="002060"/>
                </a:solidFill>
                <a:latin typeface="Bookman Old Style" pitchFamily="18" charset="0"/>
              </a:rPr>
              <a:t> </a:t>
            </a:r>
            <a:r>
              <a:rPr lang="es-MX" sz="2400" dirty="0" smtClean="0">
                <a:latin typeface="Bookman Old Style" pitchFamily="18" charset="0"/>
              </a:rPr>
              <a:t>El </a:t>
            </a:r>
            <a:r>
              <a:rPr lang="es-MX" sz="2400" dirty="0" smtClean="0">
                <a:latin typeface="Bookman Old Style" pitchFamily="18" charset="0"/>
              </a:rPr>
              <a:t>alumno </a:t>
            </a:r>
            <a:r>
              <a:rPr lang="es-MX" sz="2400" dirty="0" smtClean="0">
                <a:latin typeface="Bookman Old Style" pitchFamily="18" charset="0"/>
              </a:rPr>
              <a:t>ubicara cronológicamente y comparará hábitos y costumbres familiares en el pasado y en el presente haciendo conciencia en el </a:t>
            </a:r>
            <a:r>
              <a:rPr lang="es-MX" sz="2400" dirty="0" smtClean="0">
                <a:latin typeface="Bookman Old Style" pitchFamily="18" charset="0"/>
              </a:rPr>
              <a:t>crecimiento urbano </a:t>
            </a:r>
            <a:r>
              <a:rPr lang="es-MX" sz="2400" dirty="0" smtClean="0">
                <a:latin typeface="Bookman Old Style" pitchFamily="18" charset="0"/>
              </a:rPr>
              <a:t>en </a:t>
            </a:r>
            <a:r>
              <a:rPr lang="es-MX" sz="2400" dirty="0" smtClean="0">
                <a:latin typeface="Bookman Old Style" pitchFamily="18" charset="0"/>
              </a:rPr>
              <a:t>la ciudad de San Luis </a:t>
            </a:r>
            <a:r>
              <a:rPr lang="es-MX" sz="2400" dirty="0" smtClean="0">
                <a:latin typeface="Bookman Old Style" pitchFamily="18" charset="0"/>
              </a:rPr>
              <a:t>Potosí.</a:t>
            </a:r>
            <a:endParaRPr lang="es-MX" sz="2400" dirty="0">
              <a:latin typeface="Bookman Old Style" pitchFamily="18" charset="0"/>
            </a:endParaRPr>
          </a:p>
        </p:txBody>
      </p:sp>
      <p:sp>
        <p:nvSpPr>
          <p:cNvPr id="2" name="1 Rectángulo"/>
          <p:cNvSpPr/>
          <p:nvPr/>
        </p:nvSpPr>
        <p:spPr>
          <a:xfrm>
            <a:off x="278179" y="764704"/>
            <a:ext cx="8748464" cy="523220"/>
          </a:xfrm>
          <a:prstGeom prst="rect">
            <a:avLst/>
          </a:prstGeom>
        </p:spPr>
        <p:txBody>
          <a:bodyPr wrap="square">
            <a:spAutoFit/>
          </a:bodyPr>
          <a:lstStyle/>
          <a:p>
            <a:pPr algn="ctr"/>
            <a:r>
              <a:rPr lang="es-MX" sz="2800" b="1" dirty="0" smtClean="0">
                <a:solidFill>
                  <a:srgbClr val="0070C0"/>
                </a:solidFill>
                <a:latin typeface="Bookman Old Style" pitchFamily="18" charset="0"/>
              </a:rPr>
              <a:t>5d. </a:t>
            </a:r>
            <a:r>
              <a:rPr lang="es-MX" sz="2800" b="1" dirty="0">
                <a:solidFill>
                  <a:srgbClr val="002060"/>
                </a:solidFill>
                <a:latin typeface="Bookman Old Style" pitchFamily="18" charset="0"/>
              </a:rPr>
              <a:t>Objetivo </a:t>
            </a:r>
            <a:r>
              <a:rPr lang="es-MX" sz="2800" b="1" dirty="0" smtClean="0">
                <a:solidFill>
                  <a:srgbClr val="002060"/>
                </a:solidFill>
                <a:latin typeface="Bookman Old Style" pitchFamily="18" charset="0"/>
              </a:rPr>
              <a:t>de </a:t>
            </a:r>
            <a:r>
              <a:rPr lang="es-MX" sz="2800" b="1" dirty="0">
                <a:solidFill>
                  <a:srgbClr val="002060"/>
                </a:solidFill>
                <a:latin typeface="Bookman Old Style" pitchFamily="18" charset="0"/>
              </a:rPr>
              <a:t>cada asignatura involucrada</a:t>
            </a:r>
          </a:p>
        </p:txBody>
      </p:sp>
    </p:spTree>
    <p:extLst>
      <p:ext uri="{BB962C8B-B14F-4D97-AF65-F5344CB8AC3E}">
        <p14:creationId xmlns:p14="http://schemas.microsoft.com/office/powerpoint/2010/main" val="2873833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95536" y="980728"/>
            <a:ext cx="8208912" cy="4524315"/>
          </a:xfrm>
          <a:prstGeom prst="rect">
            <a:avLst/>
          </a:prstGeom>
        </p:spPr>
        <p:txBody>
          <a:bodyPr wrap="square">
            <a:spAutoFit/>
          </a:bodyPr>
          <a:lstStyle/>
          <a:p>
            <a:pPr algn="ctr">
              <a:lnSpc>
                <a:spcPct val="200000"/>
              </a:lnSpc>
              <a:buClr>
                <a:srgbClr val="002060"/>
              </a:buClr>
            </a:pPr>
            <a:r>
              <a:rPr lang="es-MX" sz="2800" b="1" dirty="0">
                <a:solidFill>
                  <a:srgbClr val="0070C0"/>
                </a:solidFill>
                <a:latin typeface="Bookman Old Style" pitchFamily="18" charset="0"/>
              </a:rPr>
              <a:t>5e.</a:t>
            </a:r>
            <a:r>
              <a:rPr lang="es-MX" sz="2800" b="1" dirty="0">
                <a:latin typeface="Bookman Old Style" pitchFamily="18" charset="0"/>
              </a:rPr>
              <a:t> </a:t>
            </a:r>
            <a:r>
              <a:rPr lang="es-MX" sz="2800" b="1" dirty="0">
                <a:solidFill>
                  <a:srgbClr val="002060"/>
                </a:solidFill>
                <a:latin typeface="Bookman Old Style" pitchFamily="18" charset="0"/>
              </a:rPr>
              <a:t>Preguntas </a:t>
            </a:r>
            <a:r>
              <a:rPr lang="es-MX" sz="2800" b="1" dirty="0" smtClean="0">
                <a:solidFill>
                  <a:srgbClr val="002060"/>
                </a:solidFill>
                <a:latin typeface="Bookman Old Style" pitchFamily="18" charset="0"/>
              </a:rPr>
              <a:t>generadoras</a:t>
            </a:r>
          </a:p>
          <a:p>
            <a:pPr algn="ctr">
              <a:lnSpc>
                <a:spcPct val="200000"/>
              </a:lnSpc>
              <a:buClr>
                <a:srgbClr val="002060"/>
              </a:buClr>
            </a:pPr>
            <a:endParaRPr lang="es-MX" sz="800" b="1" dirty="0" smtClean="0">
              <a:solidFill>
                <a:srgbClr val="002060"/>
              </a:solidFill>
              <a:latin typeface="Bookman Old Style" pitchFamily="18" charset="0"/>
            </a:endParaRPr>
          </a:p>
          <a:p>
            <a:pPr marL="285750" indent="-285750">
              <a:lnSpc>
                <a:spcPct val="200000"/>
              </a:lnSpc>
              <a:buClr>
                <a:srgbClr val="0070C0"/>
              </a:buClr>
              <a:buSzPct val="100000"/>
              <a:buFont typeface="Wingdings 2" pitchFamily="18" charset="2"/>
              <a:buChar char=""/>
            </a:pPr>
            <a:r>
              <a:rPr lang="es-MX" dirty="0" smtClean="0">
                <a:latin typeface="Bookman Old Style" pitchFamily="18" charset="0"/>
              </a:rPr>
              <a:t>¿</a:t>
            </a:r>
            <a:r>
              <a:rPr lang="es-MX" dirty="0">
                <a:latin typeface="Bookman Old Style" pitchFamily="18" charset="0"/>
              </a:rPr>
              <a:t>Cómo impacta la industrialización en nuestro sistema educativo?</a:t>
            </a:r>
          </a:p>
          <a:p>
            <a:pPr marL="285750" indent="-285750">
              <a:lnSpc>
                <a:spcPct val="200000"/>
              </a:lnSpc>
              <a:buClr>
                <a:srgbClr val="0070C0"/>
              </a:buClr>
              <a:buSzPct val="100000"/>
              <a:buFont typeface="Wingdings 2" pitchFamily="18" charset="2"/>
              <a:buChar char=""/>
            </a:pPr>
            <a:r>
              <a:rPr lang="es-MX" dirty="0">
                <a:latin typeface="Bookman Old Style" pitchFamily="18" charset="0"/>
              </a:rPr>
              <a:t>¿Qué relación existe entre la industrialización y el crecimiento de las ciudades?</a:t>
            </a:r>
          </a:p>
          <a:p>
            <a:pPr marL="285750" indent="-285750">
              <a:lnSpc>
                <a:spcPct val="200000"/>
              </a:lnSpc>
              <a:buClr>
                <a:srgbClr val="0070C0"/>
              </a:buClr>
              <a:buSzPct val="100000"/>
              <a:buFont typeface="Wingdings 2" pitchFamily="18" charset="2"/>
              <a:buChar char=""/>
            </a:pPr>
            <a:r>
              <a:rPr lang="es-MX" dirty="0">
                <a:latin typeface="Bookman Old Style" pitchFamily="18" charset="0"/>
              </a:rPr>
              <a:t>¿Qué cambios ha habido en San Luis Potosí, en los últimos años por el crecimiento de la Zonas Industriales</a:t>
            </a:r>
            <a:r>
              <a:rPr lang="es-MX" dirty="0" smtClean="0">
                <a:latin typeface="Bookman Old Style" pitchFamily="18" charset="0"/>
              </a:rPr>
              <a:t>?</a:t>
            </a:r>
          </a:p>
          <a:p>
            <a:pPr marL="285750" indent="-285750">
              <a:lnSpc>
                <a:spcPct val="200000"/>
              </a:lnSpc>
              <a:buClr>
                <a:srgbClr val="0070C0"/>
              </a:buClr>
              <a:buSzPct val="100000"/>
              <a:buFont typeface="Wingdings 2" pitchFamily="18" charset="2"/>
              <a:buChar char=""/>
            </a:pPr>
            <a:r>
              <a:rPr lang="es-MX" dirty="0">
                <a:latin typeface="Bookman Old Style" pitchFamily="18" charset="0"/>
              </a:rPr>
              <a:t>¿Qué herramientas necesitan nuestros industriales del futuro</a:t>
            </a:r>
            <a:r>
              <a:rPr lang="es-MX" dirty="0" smtClean="0">
                <a:latin typeface="Bookman Old Style" pitchFamily="18" charset="0"/>
              </a:rPr>
              <a:t>?</a:t>
            </a:r>
            <a:endParaRPr lang="es-MX" sz="2000" b="1" dirty="0">
              <a:latin typeface="Bookman Old Style" pitchFamily="18" charset="0"/>
            </a:endParaRPr>
          </a:p>
        </p:txBody>
      </p:sp>
    </p:spTree>
    <p:extLst>
      <p:ext uri="{BB962C8B-B14F-4D97-AF65-F5344CB8AC3E}">
        <p14:creationId xmlns:p14="http://schemas.microsoft.com/office/powerpoint/2010/main" val="621484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15623" y="1019634"/>
            <a:ext cx="8254936" cy="5509200"/>
          </a:xfrm>
          <a:prstGeom prst="rect">
            <a:avLst/>
          </a:prstGeom>
        </p:spPr>
        <p:txBody>
          <a:bodyPr wrap="square">
            <a:spAutoFit/>
          </a:bodyPr>
          <a:lstStyle/>
          <a:p>
            <a:r>
              <a:rPr lang="es-MX" sz="2400" b="1" dirty="0" smtClean="0">
                <a:solidFill>
                  <a:srgbClr val="0070C0"/>
                </a:solidFill>
                <a:latin typeface="Bookman Old Style" pitchFamily="18" charset="0"/>
              </a:rPr>
              <a:t>Geografía</a:t>
            </a:r>
            <a:r>
              <a:rPr lang="es-MX" sz="2400" dirty="0" smtClean="0">
                <a:solidFill>
                  <a:srgbClr val="FFC000"/>
                </a:solidFill>
                <a:latin typeface="Bookman Old Style" pitchFamily="18" charset="0"/>
              </a:rPr>
              <a:t> </a:t>
            </a:r>
          </a:p>
          <a:p>
            <a:endParaRPr lang="es-MX" sz="2400" dirty="0" smtClean="0">
              <a:solidFill>
                <a:srgbClr val="FFC000"/>
              </a:solidFill>
              <a:latin typeface="Bookman Old Style" pitchFamily="18" charset="0"/>
            </a:endParaRPr>
          </a:p>
          <a:p>
            <a:endParaRPr lang="es-MX" sz="2400" dirty="0">
              <a:solidFill>
                <a:srgbClr val="FFC000"/>
              </a:solidFill>
              <a:latin typeface="Bookman Old Style" pitchFamily="18" charset="0"/>
            </a:endParaRPr>
          </a:p>
          <a:p>
            <a:r>
              <a:rPr lang="es-MX" sz="2400" b="1" dirty="0" smtClean="0">
                <a:solidFill>
                  <a:srgbClr val="00B0F0"/>
                </a:solidFill>
                <a:latin typeface="Bookman Old Style" pitchFamily="18" charset="0"/>
              </a:rPr>
              <a:t>Orientación</a:t>
            </a:r>
          </a:p>
          <a:p>
            <a:r>
              <a:rPr lang="es-MX" sz="2000" b="1" dirty="0" smtClean="0">
                <a:solidFill>
                  <a:schemeClr val="tx2">
                    <a:lumMod val="75000"/>
                  </a:schemeClr>
                </a:solidFill>
                <a:latin typeface="Bookman Old Style" pitchFamily="18" charset="0"/>
              </a:rPr>
              <a:t>1</a:t>
            </a:r>
            <a:r>
              <a:rPr lang="es-MX" sz="2000" b="1" dirty="0" smtClean="0">
                <a:solidFill>
                  <a:schemeClr val="tx2">
                    <a:lumMod val="75000"/>
                  </a:schemeClr>
                </a:solidFill>
                <a:latin typeface="Bookman Old Style" pitchFamily="18" charset="0"/>
              </a:rPr>
              <a:t>. 3 </a:t>
            </a:r>
            <a:r>
              <a:rPr lang="es-MX" sz="2000" b="1" dirty="0">
                <a:solidFill>
                  <a:schemeClr val="tx2">
                    <a:lumMod val="75000"/>
                  </a:schemeClr>
                </a:solidFill>
                <a:latin typeface="Bookman Old Style" pitchFamily="18" charset="0"/>
              </a:rPr>
              <a:t>Investigación, discusión y análisis de la normas de diferentes instituciones educativas para promover su identidad preparatoriana y universitaria</a:t>
            </a:r>
            <a:r>
              <a:rPr lang="es-MX" sz="2000" b="1" dirty="0" smtClean="0">
                <a:solidFill>
                  <a:schemeClr val="tx2">
                    <a:lumMod val="75000"/>
                  </a:schemeClr>
                </a:solidFill>
                <a:latin typeface="Bookman Old Style" pitchFamily="18" charset="0"/>
              </a:rPr>
              <a:t>.</a:t>
            </a:r>
          </a:p>
          <a:p>
            <a:endParaRPr lang="es-MX" sz="1200" b="1" dirty="0" smtClean="0">
              <a:solidFill>
                <a:srgbClr val="FFC000"/>
              </a:solidFill>
              <a:latin typeface="Bookman Old Style" pitchFamily="18" charset="0"/>
            </a:endParaRPr>
          </a:p>
          <a:p>
            <a:r>
              <a:rPr lang="es-MX" sz="2400" b="1" dirty="0" smtClean="0">
                <a:solidFill>
                  <a:srgbClr val="FFC000"/>
                </a:solidFill>
                <a:latin typeface="Bookman Old Style" pitchFamily="18" charset="0"/>
              </a:rPr>
              <a:t>Inglés</a:t>
            </a:r>
            <a:r>
              <a:rPr lang="es-MX" sz="2400" dirty="0" smtClean="0">
                <a:solidFill>
                  <a:srgbClr val="FFC000"/>
                </a:solidFill>
                <a:latin typeface="Bookman Old Style" pitchFamily="18" charset="0"/>
              </a:rPr>
              <a:t> </a:t>
            </a:r>
            <a:endParaRPr lang="es-MX" sz="2400" dirty="0">
              <a:solidFill>
                <a:srgbClr val="FFC000"/>
              </a:solidFill>
              <a:latin typeface="Bookman Old Style" pitchFamily="18" charset="0"/>
            </a:endParaRPr>
          </a:p>
          <a:p>
            <a:r>
              <a:rPr lang="es-MX" sz="2000" b="1" i="1" dirty="0" smtClean="0">
                <a:solidFill>
                  <a:srgbClr val="002060"/>
                </a:solidFill>
                <a:latin typeface="Bookman Old Style" pitchFamily="18" charset="0"/>
              </a:rPr>
              <a:t>Unidad </a:t>
            </a:r>
            <a:r>
              <a:rPr lang="es-MX" sz="2000" b="1" i="1" dirty="0">
                <a:solidFill>
                  <a:srgbClr val="002060"/>
                </a:solidFill>
                <a:latin typeface="Bookman Old Style" pitchFamily="18" charset="0"/>
              </a:rPr>
              <a:t>3. </a:t>
            </a:r>
            <a:r>
              <a:rPr lang="es-MX" sz="2000" b="1" dirty="0" err="1">
                <a:solidFill>
                  <a:schemeClr val="tx2">
                    <a:lumMod val="75000"/>
                  </a:schemeClr>
                </a:solidFill>
                <a:latin typeface="Bookman Old Style" pitchFamily="18" charset="0"/>
              </a:rPr>
              <a:t>Who</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controls</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the</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past</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controls</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the</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future</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Who</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controls</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the</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present</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controls</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the</a:t>
            </a:r>
            <a:r>
              <a:rPr lang="es-MX" sz="2000" b="1" dirty="0">
                <a:solidFill>
                  <a:schemeClr val="tx2">
                    <a:lumMod val="75000"/>
                  </a:schemeClr>
                </a:solidFill>
                <a:latin typeface="Bookman Old Style" pitchFamily="18" charset="0"/>
              </a:rPr>
              <a:t> </a:t>
            </a:r>
            <a:r>
              <a:rPr lang="es-MX" sz="2000" b="1" dirty="0" err="1">
                <a:solidFill>
                  <a:schemeClr val="tx2">
                    <a:lumMod val="75000"/>
                  </a:schemeClr>
                </a:solidFill>
                <a:latin typeface="Bookman Old Style" pitchFamily="18" charset="0"/>
              </a:rPr>
              <a:t>past</a:t>
            </a:r>
            <a:r>
              <a:rPr lang="es-MX" sz="2000" b="1" dirty="0">
                <a:solidFill>
                  <a:schemeClr val="tx2">
                    <a:lumMod val="75000"/>
                  </a:schemeClr>
                </a:solidFill>
                <a:latin typeface="Bookman Old Style" pitchFamily="18" charset="0"/>
              </a:rPr>
              <a:t>.</a:t>
            </a:r>
          </a:p>
          <a:p>
            <a:r>
              <a:rPr lang="es-MX" sz="2000" b="1" dirty="0">
                <a:solidFill>
                  <a:schemeClr val="tx2">
                    <a:lumMod val="75000"/>
                  </a:schemeClr>
                </a:solidFill>
                <a:latin typeface="Bookman Old Style" pitchFamily="18" charset="0"/>
              </a:rPr>
              <a:t>         </a:t>
            </a:r>
          </a:p>
          <a:p>
            <a:pPr>
              <a:buClr>
                <a:srgbClr val="0070C0"/>
              </a:buClr>
            </a:pPr>
            <a:r>
              <a:rPr lang="es-MX" sz="2000" b="1" dirty="0">
                <a:solidFill>
                  <a:schemeClr val="tx2">
                    <a:lumMod val="75000"/>
                  </a:schemeClr>
                </a:solidFill>
                <a:latin typeface="Bookman Old Style" pitchFamily="18" charset="0"/>
              </a:rPr>
              <a:t>3.7 Descripción de las actividades cotidianas personales</a:t>
            </a:r>
          </a:p>
          <a:p>
            <a:pPr>
              <a:buClr>
                <a:srgbClr val="0070C0"/>
              </a:buClr>
            </a:pPr>
            <a:r>
              <a:rPr lang="es-MX" sz="2000" b="1" dirty="0">
                <a:solidFill>
                  <a:schemeClr val="tx2">
                    <a:lumMod val="75000"/>
                  </a:schemeClr>
                </a:solidFill>
                <a:latin typeface="Bookman Old Style" pitchFamily="18" charset="0"/>
              </a:rPr>
              <a:t>      y sociales</a:t>
            </a:r>
            <a:r>
              <a:rPr lang="es-MX" sz="2000" b="1" dirty="0" smtClean="0">
                <a:solidFill>
                  <a:schemeClr val="tx2">
                    <a:lumMod val="75000"/>
                  </a:schemeClr>
                </a:solidFill>
                <a:latin typeface="Bookman Old Style" pitchFamily="18" charset="0"/>
              </a:rPr>
              <a:t>.</a:t>
            </a:r>
          </a:p>
          <a:p>
            <a:pPr>
              <a:buClr>
                <a:srgbClr val="0070C0"/>
              </a:buClr>
            </a:pPr>
            <a:endParaRPr lang="es-MX" sz="2000" b="1" dirty="0" smtClean="0">
              <a:solidFill>
                <a:srgbClr val="002060"/>
              </a:solidFill>
              <a:latin typeface="Bookman Old Style" pitchFamily="18" charset="0"/>
            </a:endParaRPr>
          </a:p>
          <a:p>
            <a:pPr>
              <a:buClr>
                <a:srgbClr val="0070C0"/>
              </a:buClr>
            </a:pPr>
            <a:r>
              <a:rPr lang="es-MX" sz="2000" b="1" dirty="0" smtClean="0">
                <a:solidFill>
                  <a:srgbClr val="002060"/>
                </a:solidFill>
                <a:latin typeface="Bookman Old Style" pitchFamily="18" charset="0"/>
              </a:rPr>
              <a:t>3.10  </a:t>
            </a:r>
            <a:r>
              <a:rPr lang="es-MX" sz="2000" b="1" dirty="0">
                <a:solidFill>
                  <a:srgbClr val="002060"/>
                </a:solidFill>
                <a:latin typeface="Bookman Old Style" pitchFamily="18" charset="0"/>
              </a:rPr>
              <a:t>Descripción de hechos históricos y su ubicación en el </a:t>
            </a:r>
            <a:r>
              <a:rPr lang="es-MX" sz="2000" b="1" dirty="0" smtClean="0">
                <a:solidFill>
                  <a:srgbClr val="002060"/>
                </a:solidFill>
                <a:latin typeface="Bookman Old Style" pitchFamily="18" charset="0"/>
              </a:rPr>
              <a:t>tiempo.</a:t>
            </a:r>
            <a:endParaRPr lang="es-MX" sz="2400" b="1" dirty="0" smtClean="0">
              <a:solidFill>
                <a:srgbClr val="FFC000"/>
              </a:solidFill>
              <a:latin typeface="Bookman Old Style" pitchFamily="18" charset="0"/>
            </a:endParaRPr>
          </a:p>
        </p:txBody>
      </p:sp>
      <p:sp>
        <p:nvSpPr>
          <p:cNvPr id="3" name="1 Título"/>
          <p:cNvSpPr txBox="1">
            <a:spLocks/>
          </p:cNvSpPr>
          <p:nvPr/>
        </p:nvSpPr>
        <p:spPr>
          <a:xfrm>
            <a:off x="590189" y="482011"/>
            <a:ext cx="7632848"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smtClean="0">
                <a:solidFill>
                  <a:srgbClr val="0070C0"/>
                </a:solidFill>
                <a:latin typeface="Bookman Old Style" pitchFamily="18" charset="0"/>
              </a:rPr>
              <a:t>5f.</a:t>
            </a:r>
            <a:r>
              <a:rPr lang="es-MX" sz="2800" b="1" dirty="0" smtClean="0">
                <a:latin typeface="Bookman Old Style" pitchFamily="18" charset="0"/>
              </a:rPr>
              <a:t> </a:t>
            </a:r>
            <a:r>
              <a:rPr lang="es-MX" sz="2800" b="1" dirty="0" smtClean="0">
                <a:solidFill>
                  <a:srgbClr val="002060"/>
                </a:solidFill>
                <a:latin typeface="Bookman Old Style" pitchFamily="18" charset="0"/>
              </a:rPr>
              <a:t>Temas y productos propuestos</a:t>
            </a:r>
            <a:r>
              <a:rPr lang="es-MX" dirty="0" smtClean="0">
                <a:solidFill>
                  <a:srgbClr val="0070C0"/>
                </a:solidFill>
              </a:rPr>
              <a:t/>
            </a:r>
            <a:br>
              <a:rPr lang="es-MX" dirty="0" smtClean="0">
                <a:solidFill>
                  <a:srgbClr val="0070C0"/>
                </a:solidFill>
              </a:rPr>
            </a:br>
            <a:endParaRPr lang="es-MX" dirty="0" smtClean="0">
              <a:solidFill>
                <a:srgbClr val="0070C0"/>
              </a:solidFill>
            </a:endParaRPr>
          </a:p>
          <a:p>
            <a:endParaRPr lang="es-MX" dirty="0">
              <a:solidFill>
                <a:srgbClr val="0070C0"/>
              </a:solidFill>
            </a:endParaRPr>
          </a:p>
        </p:txBody>
      </p:sp>
    </p:spTree>
    <p:extLst>
      <p:ext uri="{BB962C8B-B14F-4D97-AF65-F5344CB8AC3E}">
        <p14:creationId xmlns:p14="http://schemas.microsoft.com/office/powerpoint/2010/main" val="1159881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07704" y="836712"/>
            <a:ext cx="5112568" cy="504056"/>
          </a:xfrm>
        </p:spPr>
        <p:txBody>
          <a:bodyPr/>
          <a:lstStyle/>
          <a:p>
            <a:r>
              <a:rPr lang="es-MX" sz="2800" b="1" dirty="0" smtClean="0">
                <a:solidFill>
                  <a:srgbClr val="0070C0"/>
                </a:solidFill>
                <a:latin typeface="Bookman Old Style" pitchFamily="18" charset="0"/>
              </a:rPr>
              <a:t>5f.</a:t>
            </a:r>
            <a:r>
              <a:rPr lang="es-MX" sz="2800" b="1" dirty="0" smtClean="0">
                <a:latin typeface="Bookman Old Style" pitchFamily="18" charset="0"/>
              </a:rPr>
              <a:t> </a:t>
            </a:r>
            <a:r>
              <a:rPr lang="es-MX" sz="2800" b="1" dirty="0" smtClean="0">
                <a:solidFill>
                  <a:srgbClr val="002060"/>
                </a:solidFill>
                <a:latin typeface="Bookman Old Style" pitchFamily="18" charset="0"/>
              </a:rPr>
              <a:t>Planeación General</a:t>
            </a:r>
            <a:r>
              <a:rPr lang="es-MX" b="1" dirty="0">
                <a:solidFill>
                  <a:srgbClr val="002060"/>
                </a:solidFill>
                <a:latin typeface="Bookman Old Style" pitchFamily="18" charset="0"/>
              </a:rPr>
              <a:t/>
            </a:r>
            <a:br>
              <a:rPr lang="es-MX" b="1" dirty="0">
                <a:solidFill>
                  <a:srgbClr val="002060"/>
                </a:solidFill>
                <a:latin typeface="Bookman Old Style" pitchFamily="18" charset="0"/>
              </a:rPr>
            </a:br>
            <a:r>
              <a:rPr lang="es-MX" dirty="0"/>
              <a:t/>
            </a:r>
            <a:br>
              <a:rPr lang="es-MX" dirty="0"/>
            </a:br>
            <a:endParaRPr lang="es-MX" dirty="0"/>
          </a:p>
        </p:txBody>
      </p:sp>
      <p:graphicFrame>
        <p:nvGraphicFramePr>
          <p:cNvPr id="5" name="4 Tabla"/>
          <p:cNvGraphicFramePr>
            <a:graphicFrameLocks noGrp="1"/>
          </p:cNvGraphicFramePr>
          <p:nvPr>
            <p:extLst>
              <p:ext uri="{D42A27DB-BD31-4B8C-83A1-F6EECF244321}">
                <p14:modId xmlns:p14="http://schemas.microsoft.com/office/powerpoint/2010/main" val="3434686573"/>
              </p:ext>
            </p:extLst>
          </p:nvPr>
        </p:nvGraphicFramePr>
        <p:xfrm>
          <a:off x="251520" y="1844824"/>
          <a:ext cx="8640960" cy="3797896"/>
        </p:xfrm>
        <a:graphic>
          <a:graphicData uri="http://schemas.openxmlformats.org/drawingml/2006/table">
            <a:tbl>
              <a:tblPr firstRow="1" bandRow="1">
                <a:tableStyleId>{5C22544A-7EE6-4342-B048-85BDC9FD1C3A}</a:tableStyleId>
              </a:tblPr>
              <a:tblGrid>
                <a:gridCol w="1951185"/>
                <a:gridCol w="3484258"/>
                <a:gridCol w="3205517"/>
              </a:tblGrid>
              <a:tr h="1167428">
                <a:tc>
                  <a:txBody>
                    <a:bodyPr/>
                    <a:lstStyle/>
                    <a:p>
                      <a:r>
                        <a:rPr lang="es-MX" b="1" dirty="0" smtClean="0">
                          <a:latin typeface="Bookman Old Style" pitchFamily="18" charset="0"/>
                        </a:rPr>
                        <a:t>Geografía</a:t>
                      </a:r>
                      <a:endParaRPr lang="es-MX" b="1" dirty="0">
                        <a:latin typeface="Bookman Old Style" pitchFamily="18" charset="0"/>
                      </a:endParaRPr>
                    </a:p>
                  </a:txBody>
                  <a:tcPr/>
                </a:tc>
                <a:tc>
                  <a:txBody>
                    <a:bodyPr/>
                    <a:lstStyle/>
                    <a:p>
                      <a:r>
                        <a:rPr lang="es-MX" dirty="0" smtClean="0">
                          <a:latin typeface="Bookman Old Style" pitchFamily="18" charset="0"/>
                        </a:rPr>
                        <a:t>UNIDAD</a:t>
                      </a:r>
                      <a:r>
                        <a:rPr lang="es-MX" baseline="0" dirty="0" smtClean="0">
                          <a:latin typeface="Bookman Old Style" pitchFamily="18" charset="0"/>
                        </a:rPr>
                        <a:t> 1. </a:t>
                      </a:r>
                      <a:r>
                        <a:rPr lang="es-MX" b="0" baseline="0" dirty="0" smtClean="0">
                          <a:latin typeface="Bookman Old Style" pitchFamily="18" charset="0"/>
                        </a:rPr>
                        <a:t>Espacio geográfico: la huella de la sociedad</a:t>
                      </a:r>
                      <a:endParaRPr lang="es-MX" b="0" dirty="0">
                        <a:latin typeface="Bookman Old Style" pitchFamily="18" charset="0"/>
                      </a:endParaRPr>
                    </a:p>
                  </a:txBody>
                  <a:tcPr/>
                </a:tc>
                <a:tc>
                  <a:txBody>
                    <a:bodyPr/>
                    <a:lstStyle/>
                    <a:p>
                      <a:endParaRPr lang="es-MX" dirty="0" smtClean="0">
                        <a:latin typeface="Bookman Old Style" pitchFamily="18" charset="0"/>
                      </a:endParaRPr>
                    </a:p>
                    <a:p>
                      <a:r>
                        <a:rPr lang="es-MX" b="0" dirty="0" smtClean="0">
                          <a:latin typeface="Bookman Old Style" pitchFamily="18" charset="0"/>
                        </a:rPr>
                        <a:t>20 agosto – 28 septiembre</a:t>
                      </a:r>
                      <a:endParaRPr lang="es-MX" b="0" dirty="0">
                        <a:latin typeface="Bookman Old Style" pitchFamily="18" charset="0"/>
                      </a:endParaRPr>
                    </a:p>
                  </a:txBody>
                  <a:tcPr/>
                </a:tc>
              </a:tr>
              <a:tr h="1167428">
                <a:tc>
                  <a:txBody>
                    <a:bodyPr/>
                    <a:lstStyle/>
                    <a:p>
                      <a:r>
                        <a:rPr lang="es-MX" b="1" smtClean="0">
                          <a:latin typeface="Bookman Old Style" pitchFamily="18" charset="0"/>
                        </a:rPr>
                        <a:t>Orientación Educativa IV</a:t>
                      </a:r>
                      <a:endParaRPr lang="es-MX" b="1" dirty="0">
                        <a:latin typeface="Bookman Old Style" pitchFamily="18" charset="0"/>
                      </a:endParaRPr>
                    </a:p>
                  </a:txBody>
                  <a:tcPr/>
                </a:tc>
                <a:tc>
                  <a:txBody>
                    <a:bodyPr/>
                    <a:lstStyle/>
                    <a:p>
                      <a:r>
                        <a:rPr lang="es-MX" b="1" dirty="0" smtClean="0">
                          <a:latin typeface="Bookman Old Style" pitchFamily="18" charset="0"/>
                        </a:rPr>
                        <a:t>UNIDAD 1. </a:t>
                      </a:r>
                      <a:r>
                        <a:rPr lang="es-MX" dirty="0" smtClean="0">
                          <a:latin typeface="Bookman Old Style" pitchFamily="18" charset="0"/>
                        </a:rPr>
                        <a:t>Construcción de la identidad preparatoriana y universitaria </a:t>
                      </a:r>
                      <a:endParaRPr lang="es-MX" dirty="0">
                        <a:latin typeface="Bookman Old Style" pitchFamily="18" charset="0"/>
                      </a:endParaRPr>
                    </a:p>
                  </a:txBody>
                  <a:tcPr/>
                </a:tc>
                <a:tc>
                  <a:txBody>
                    <a:bodyPr/>
                    <a:lstStyle/>
                    <a:p>
                      <a:r>
                        <a:rPr lang="es-MX" dirty="0" smtClean="0">
                          <a:latin typeface="Bookman Old Style" pitchFamily="18" charset="0"/>
                        </a:rPr>
                        <a:t>   </a:t>
                      </a:r>
                    </a:p>
                    <a:p>
                      <a:r>
                        <a:rPr lang="es-MX" dirty="0" smtClean="0">
                          <a:latin typeface="Bookman Old Style" pitchFamily="18" charset="0"/>
                        </a:rPr>
                        <a:t>   1 octubre – 21 diciembre</a:t>
                      </a:r>
                      <a:endParaRPr lang="es-MX" dirty="0">
                        <a:latin typeface="Bookman Old Style" pitchFamily="18" charset="0"/>
                      </a:endParaRPr>
                    </a:p>
                  </a:txBody>
                  <a:tcPr/>
                </a:tc>
              </a:tr>
              <a:tr h="977512">
                <a:tc>
                  <a:txBody>
                    <a:bodyPr/>
                    <a:lstStyle/>
                    <a:p>
                      <a:r>
                        <a:rPr lang="es-MX" sz="1800" b="1" dirty="0" smtClean="0">
                          <a:latin typeface="Bookman Old Style" pitchFamily="18" charset="0"/>
                        </a:rPr>
                        <a:t>Inglés</a:t>
                      </a:r>
                      <a:endParaRPr lang="es-MX" sz="1800" b="1" dirty="0">
                        <a:latin typeface="Bookman Old Style" pitchFamily="18" charset="0"/>
                      </a:endParaRPr>
                    </a:p>
                  </a:txBody>
                  <a:tcPr>
                    <a:solidFill>
                      <a:srgbClr val="FFC000"/>
                    </a:solidFill>
                  </a:tcPr>
                </a:tc>
                <a:tc>
                  <a:txBody>
                    <a:bodyPr/>
                    <a:lstStyle/>
                    <a:p>
                      <a:r>
                        <a:rPr lang="es-MX" sz="1800" b="1" dirty="0" smtClean="0">
                          <a:solidFill>
                            <a:schemeClr val="tx1"/>
                          </a:solidFill>
                          <a:latin typeface="Bookman Old Style" pitchFamily="18" charset="0"/>
                        </a:rPr>
                        <a:t>UNIDAD </a:t>
                      </a:r>
                      <a:r>
                        <a:rPr lang="es-MX" sz="1800" b="1" dirty="0" smtClean="0">
                          <a:solidFill>
                            <a:schemeClr val="tx1"/>
                          </a:solidFill>
                          <a:latin typeface="Bookman Old Style" pitchFamily="18" charset="0"/>
                        </a:rPr>
                        <a:t>3.</a:t>
                      </a:r>
                      <a:r>
                        <a:rPr lang="es-MX" b="1" dirty="0" smtClean="0">
                          <a:solidFill>
                            <a:srgbClr val="002060"/>
                          </a:solidFill>
                          <a:latin typeface="Bookman Old Style" pitchFamily="18" charset="0"/>
                        </a:rPr>
                        <a:t> </a:t>
                      </a:r>
                      <a:r>
                        <a:rPr lang="es-MX" sz="1800" b="0" dirty="0" err="1" smtClean="0">
                          <a:solidFill>
                            <a:schemeClr val="tx2">
                              <a:lumMod val="75000"/>
                            </a:schemeClr>
                          </a:solidFill>
                          <a:latin typeface="Bookman Old Style" pitchFamily="18" charset="0"/>
                        </a:rPr>
                        <a:t>Who</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controls</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the</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past</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controls</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the</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future</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Who</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controls</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the</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present</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controls</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the</a:t>
                      </a:r>
                      <a:r>
                        <a:rPr lang="es-MX" sz="1800" b="0" dirty="0" smtClean="0">
                          <a:solidFill>
                            <a:schemeClr val="tx2">
                              <a:lumMod val="75000"/>
                            </a:schemeClr>
                          </a:solidFill>
                          <a:latin typeface="Bookman Old Style" pitchFamily="18" charset="0"/>
                        </a:rPr>
                        <a:t> </a:t>
                      </a:r>
                      <a:r>
                        <a:rPr lang="es-MX" sz="1800" b="0" dirty="0" err="1" smtClean="0">
                          <a:solidFill>
                            <a:schemeClr val="tx2">
                              <a:lumMod val="75000"/>
                            </a:schemeClr>
                          </a:solidFill>
                          <a:latin typeface="Bookman Old Style" pitchFamily="18" charset="0"/>
                        </a:rPr>
                        <a:t>past</a:t>
                      </a:r>
                      <a:r>
                        <a:rPr lang="es-MX" sz="1800" b="0" dirty="0" smtClean="0">
                          <a:solidFill>
                            <a:schemeClr val="tx2">
                              <a:lumMod val="75000"/>
                            </a:schemeClr>
                          </a:solidFill>
                          <a:latin typeface="Bookman Old Style" pitchFamily="18" charset="0"/>
                        </a:rPr>
                        <a:t>.</a:t>
                      </a:r>
                    </a:p>
                    <a:p>
                      <a:endParaRPr lang="es-MX" sz="1800" b="1" dirty="0">
                        <a:solidFill>
                          <a:schemeClr val="tx1"/>
                        </a:solidFill>
                        <a:latin typeface="Bookman Old Style" pitchFamily="18" charset="0"/>
                      </a:endParaRPr>
                    </a:p>
                  </a:txBody>
                  <a:tcPr>
                    <a:solidFill>
                      <a:srgbClr val="FFC000"/>
                    </a:solidFill>
                  </a:tcPr>
                </a:tc>
                <a:tc>
                  <a:txBody>
                    <a:bodyPr/>
                    <a:lstStyle/>
                    <a:p>
                      <a:pPr algn="ctr"/>
                      <a:r>
                        <a:rPr lang="es-MX" sz="1800" dirty="0" smtClean="0">
                          <a:latin typeface="Bookman Old Style" pitchFamily="18" charset="0"/>
                        </a:rPr>
                        <a:t>1 octubre – 21 diciembre</a:t>
                      </a:r>
                      <a:endParaRPr lang="es-MX" sz="1800" dirty="0">
                        <a:latin typeface="Bookman Old Style" pitchFamily="18" charset="0"/>
                      </a:endParaRPr>
                    </a:p>
                  </a:txBody>
                  <a:tcPr>
                    <a:solidFill>
                      <a:srgbClr val="FFC000"/>
                    </a:solidFill>
                  </a:tcPr>
                </a:tc>
              </a:tr>
            </a:tbl>
          </a:graphicData>
        </a:graphic>
      </p:graphicFrame>
      <p:sp>
        <p:nvSpPr>
          <p:cNvPr id="4" name="Rectángulo 3">
            <a:extLst>
              <a:ext uri="{FF2B5EF4-FFF2-40B4-BE49-F238E27FC236}">
                <a16:creationId xmlns:a16="http://schemas.microsoft.com/office/drawing/2014/main" xmlns="" id="{804243FD-B80B-4784-A4E8-D912A2B6D57A}"/>
              </a:ext>
            </a:extLst>
          </p:cNvPr>
          <p:cNvSpPr/>
          <p:nvPr/>
        </p:nvSpPr>
        <p:spPr>
          <a:xfrm>
            <a:off x="755576" y="5601183"/>
            <a:ext cx="7848872" cy="36004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b="1" i="1" dirty="0" smtClean="0">
                <a:solidFill>
                  <a:srgbClr val="002060"/>
                </a:solidFill>
              </a:rPr>
              <a:t>12 horas de </a:t>
            </a:r>
            <a:r>
              <a:rPr lang="es-MX" b="1" i="1" dirty="0">
                <a:solidFill>
                  <a:srgbClr val="002060"/>
                </a:solidFill>
              </a:rPr>
              <a:t>trabajo </a:t>
            </a:r>
            <a:r>
              <a:rPr lang="es-MX" b="1" i="1" dirty="0" smtClean="0">
                <a:solidFill>
                  <a:srgbClr val="002060"/>
                </a:solidFill>
              </a:rPr>
              <a:t>interdisciplinario durante los periodos señalados</a:t>
            </a:r>
            <a:endParaRPr lang="es-MX" b="1" i="1" dirty="0">
              <a:solidFill>
                <a:srgbClr val="002060"/>
              </a:solidFill>
            </a:endParaRPr>
          </a:p>
        </p:txBody>
      </p:sp>
    </p:spTree>
    <p:extLst>
      <p:ext uri="{BB962C8B-B14F-4D97-AF65-F5344CB8AC3E}">
        <p14:creationId xmlns:p14="http://schemas.microsoft.com/office/powerpoint/2010/main" val="4202133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332656"/>
            <a:ext cx="7128792" cy="576064"/>
          </a:xfrm>
        </p:spPr>
        <p:txBody>
          <a:bodyPr/>
          <a:lstStyle/>
          <a:p>
            <a:r>
              <a:rPr lang="es-MX" sz="2400" b="1" dirty="0" smtClean="0">
                <a:solidFill>
                  <a:srgbClr val="0070C0"/>
                </a:solidFill>
                <a:latin typeface="Bookman Old Style" pitchFamily="18" charset="0"/>
              </a:rPr>
              <a:t>5g.</a:t>
            </a:r>
            <a:r>
              <a:rPr lang="es-MX" sz="2400" b="1" dirty="0" smtClean="0">
                <a:latin typeface="Bookman Old Style" pitchFamily="18" charset="0"/>
              </a:rPr>
              <a:t> </a:t>
            </a:r>
            <a:r>
              <a:rPr lang="es-MX" sz="2400" b="1" dirty="0" smtClean="0">
                <a:solidFill>
                  <a:srgbClr val="002060"/>
                </a:solidFill>
                <a:latin typeface="Bookman Old Style" pitchFamily="18" charset="0"/>
              </a:rPr>
              <a:t>Planeación día a día por materia</a:t>
            </a:r>
            <a:endParaRPr lang="es-MX" sz="2400" dirty="0">
              <a:solidFill>
                <a:srgbClr val="002060"/>
              </a:solidFill>
            </a:endParaRPr>
          </a:p>
        </p:txBody>
      </p:sp>
      <p:graphicFrame>
        <p:nvGraphicFramePr>
          <p:cNvPr id="5" name="4 Marcador de contenido"/>
          <p:cNvGraphicFramePr>
            <a:graphicFrameLocks noGrp="1"/>
          </p:cNvGraphicFramePr>
          <p:nvPr>
            <p:ph sz="half" idx="1"/>
            <p:extLst>
              <p:ext uri="{D42A27DB-BD31-4B8C-83A1-F6EECF244321}">
                <p14:modId xmlns:p14="http://schemas.microsoft.com/office/powerpoint/2010/main" val="3274212612"/>
              </p:ext>
            </p:extLst>
          </p:nvPr>
        </p:nvGraphicFramePr>
        <p:xfrm>
          <a:off x="323528" y="692696"/>
          <a:ext cx="7920879" cy="2834640"/>
        </p:xfrm>
        <a:graphic>
          <a:graphicData uri="http://schemas.openxmlformats.org/drawingml/2006/table">
            <a:tbl>
              <a:tblPr firstRow="1" bandRow="1">
                <a:tableStyleId>{5C22544A-7EE6-4342-B048-85BDC9FD1C3A}</a:tableStyleId>
              </a:tblPr>
              <a:tblGrid>
                <a:gridCol w="2232248"/>
                <a:gridCol w="3048338"/>
                <a:gridCol w="2640293"/>
              </a:tblGrid>
              <a:tr h="640080">
                <a:tc>
                  <a:txBody>
                    <a:bodyPr/>
                    <a:lstStyle/>
                    <a:p>
                      <a:pPr algn="ctr"/>
                      <a:r>
                        <a:rPr lang="es-MX" b="1" dirty="0" smtClean="0">
                          <a:latin typeface="Bookman Old Style" pitchFamily="18" charset="0"/>
                        </a:rPr>
                        <a:t>GEOGRAFÍA</a:t>
                      </a:r>
                      <a:endParaRPr lang="es-MX" b="1" dirty="0">
                        <a:latin typeface="Bookman Old Style" pitchFamily="18" charset="0"/>
                      </a:endParaRPr>
                    </a:p>
                  </a:txBody>
                  <a:tcPr anchor="ctr"/>
                </a:tc>
                <a:tc>
                  <a:txBody>
                    <a:bodyPr/>
                    <a:lstStyle/>
                    <a:p>
                      <a:pPr algn="ctr"/>
                      <a:r>
                        <a:rPr lang="es-MX" b="0" dirty="0" smtClean="0">
                          <a:latin typeface="Bookman Old Style" pitchFamily="18" charset="0"/>
                        </a:rPr>
                        <a:t>Semana</a:t>
                      </a:r>
                      <a:endParaRPr lang="es-MX" b="0" dirty="0">
                        <a:latin typeface="Bookman Old Style" pitchFamily="18" charset="0"/>
                      </a:endParaRPr>
                    </a:p>
                  </a:txBody>
                  <a:tcPr anchor="ctr"/>
                </a:tc>
                <a:tc>
                  <a:txBody>
                    <a:bodyPr/>
                    <a:lstStyle/>
                    <a:p>
                      <a:pPr algn="ctr"/>
                      <a:r>
                        <a:rPr lang="es-MX" b="0" dirty="0" err="1" smtClean="0">
                          <a:latin typeface="Bookman Old Style" pitchFamily="18" charset="0"/>
                        </a:rPr>
                        <a:t>hrs</a:t>
                      </a:r>
                      <a:r>
                        <a:rPr lang="es-MX" b="0" dirty="0" smtClean="0">
                          <a:latin typeface="Bookman Old Style" pitchFamily="18" charset="0"/>
                        </a:rPr>
                        <a:t>. clase por semana</a:t>
                      </a:r>
                      <a:endParaRPr lang="es-MX" b="0" dirty="0">
                        <a:latin typeface="Bookman Old Style" pitchFamily="18" charset="0"/>
                      </a:endParaRPr>
                    </a:p>
                  </a:txBody>
                  <a:tcPr anchor="ctr"/>
                </a:tc>
              </a:tr>
              <a:tr h="348397">
                <a:tc>
                  <a:txBody>
                    <a:bodyPr/>
                    <a:lstStyle/>
                    <a:p>
                      <a:pPr algn="ctr"/>
                      <a:endParaRPr lang="es-MX"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baseline="0" dirty="0" smtClean="0">
                          <a:latin typeface="Bookman Old Style" pitchFamily="18" charset="0"/>
                        </a:rPr>
                        <a:t>20-24 de agosto</a:t>
                      </a:r>
                      <a:endParaRPr lang="es-MX" sz="1600" dirty="0" smtClean="0">
                        <a:latin typeface="Bookman Old Style" pitchFamily="18" charset="0"/>
                      </a:endParaRPr>
                    </a:p>
                  </a:txBody>
                  <a:tcPr anchor="ctr"/>
                </a:tc>
                <a:tc>
                  <a:txBody>
                    <a:bodyPr/>
                    <a:lstStyle/>
                    <a:p>
                      <a:pPr algn="ctr"/>
                      <a:r>
                        <a:rPr lang="es-MX" sz="1600" dirty="0" smtClean="0">
                          <a:latin typeface="Bookman Old Style" pitchFamily="18" charset="0"/>
                        </a:rPr>
                        <a:t>2 horas clase</a:t>
                      </a:r>
                      <a:endParaRPr lang="es-MX" sz="1600" dirty="0">
                        <a:latin typeface="Bookman Old Style" pitchFamily="18" charset="0"/>
                      </a:endParaRPr>
                    </a:p>
                  </a:txBody>
                  <a:tcPr anchor="ctr"/>
                </a:tc>
              </a:tr>
              <a:tr h="348397">
                <a:tc>
                  <a:txBody>
                    <a:bodyPr/>
                    <a:lstStyle/>
                    <a:p>
                      <a:endParaRPr lang="es-MX" dirty="0"/>
                    </a:p>
                  </a:txBody>
                  <a:tcPr/>
                </a:tc>
                <a:tc>
                  <a:txBody>
                    <a:bodyPr/>
                    <a:lstStyle/>
                    <a:p>
                      <a:pPr algn="ctr"/>
                      <a:r>
                        <a:rPr lang="es-MX" sz="1600" dirty="0" smtClean="0">
                          <a:latin typeface="Bookman Old Style" pitchFamily="18" charset="0"/>
                        </a:rPr>
                        <a:t>27 – 31 agosto</a:t>
                      </a:r>
                      <a:endParaRPr lang="es-MX" sz="1600" dirty="0">
                        <a:latin typeface="Bookman Old Style" pitchFamily="18" charset="0"/>
                      </a:endParaRPr>
                    </a:p>
                  </a:txBody>
                  <a:tcPr/>
                </a:tc>
                <a:tc>
                  <a:txBody>
                    <a:bodyPr/>
                    <a:lstStyle/>
                    <a:p>
                      <a:pPr algn="ctr"/>
                      <a:r>
                        <a:rPr lang="es-MX" sz="1600" dirty="0" smtClean="0">
                          <a:latin typeface="Bookman Old Style" pitchFamily="18" charset="0"/>
                        </a:rPr>
                        <a:t>2 horas clase</a:t>
                      </a:r>
                      <a:endParaRPr lang="es-MX" sz="1600" dirty="0">
                        <a:latin typeface="Bookman Old Style" pitchFamily="18" charset="0"/>
                      </a:endParaRPr>
                    </a:p>
                  </a:txBody>
                  <a:tcPr/>
                </a:tc>
              </a:tr>
              <a:tr h="348397">
                <a:tc>
                  <a:txBody>
                    <a:bodyPr/>
                    <a:lstStyle/>
                    <a:p>
                      <a:endParaRPr lang="es-MX" dirty="0"/>
                    </a:p>
                  </a:txBody>
                  <a:tcPr/>
                </a:tc>
                <a:tc>
                  <a:txBody>
                    <a:bodyPr/>
                    <a:lstStyle/>
                    <a:p>
                      <a:pPr algn="ctr"/>
                      <a:r>
                        <a:rPr lang="es-MX" sz="1600" dirty="0" smtClean="0">
                          <a:latin typeface="Bookman Old Style" pitchFamily="18" charset="0"/>
                        </a:rPr>
                        <a:t>03 – 07 septiembre</a:t>
                      </a:r>
                      <a:endParaRPr lang="es-MX" sz="1600" dirty="0">
                        <a:latin typeface="Bookman Old Style" pitchFamily="18" charset="0"/>
                      </a:endParaRPr>
                    </a:p>
                  </a:txBody>
                  <a:tcPr/>
                </a:tc>
                <a:tc>
                  <a:txBody>
                    <a:bodyPr/>
                    <a:lstStyle/>
                    <a:p>
                      <a:pPr algn="ctr"/>
                      <a:r>
                        <a:rPr lang="es-MX" sz="1600" dirty="0" smtClean="0">
                          <a:latin typeface="Bookman Old Style" pitchFamily="18" charset="0"/>
                        </a:rPr>
                        <a:t>2 horas clase</a:t>
                      </a:r>
                      <a:endParaRPr lang="es-MX" sz="1600" dirty="0">
                        <a:latin typeface="Bookman Old Style" pitchFamily="18" charset="0"/>
                      </a:endParaRPr>
                    </a:p>
                  </a:txBody>
                  <a:tcPr/>
                </a:tc>
              </a:tr>
              <a:tr h="348397">
                <a:tc>
                  <a:txBody>
                    <a:bodyPr/>
                    <a:lstStyle/>
                    <a:p>
                      <a:endParaRPr lang="es-MX" dirty="0"/>
                    </a:p>
                  </a:txBody>
                  <a:tcPr/>
                </a:tc>
                <a:tc>
                  <a:txBody>
                    <a:bodyPr/>
                    <a:lstStyle/>
                    <a:p>
                      <a:pPr algn="ctr"/>
                      <a:r>
                        <a:rPr lang="es-MX" sz="1600" dirty="0" smtClean="0">
                          <a:latin typeface="Bookman Old Style" pitchFamily="18" charset="0"/>
                        </a:rPr>
                        <a:t>10 – 14 septiembre</a:t>
                      </a:r>
                      <a:endParaRPr lang="es-MX" sz="1600" dirty="0">
                        <a:latin typeface="Bookman Old Style" pitchFamily="18" charset="0"/>
                      </a:endParaRPr>
                    </a:p>
                  </a:txBody>
                  <a:tcPr/>
                </a:tc>
                <a:tc>
                  <a:txBody>
                    <a:bodyPr/>
                    <a:lstStyle/>
                    <a:p>
                      <a:pPr algn="ctr"/>
                      <a:r>
                        <a:rPr lang="es-MX" sz="1600" dirty="0" smtClean="0">
                          <a:latin typeface="Bookman Old Style" pitchFamily="18" charset="0"/>
                        </a:rPr>
                        <a:t>2 horas clase</a:t>
                      </a:r>
                      <a:endParaRPr lang="es-MX" sz="1600" dirty="0">
                        <a:latin typeface="Bookman Old Style" pitchFamily="18" charset="0"/>
                      </a:endParaRPr>
                    </a:p>
                  </a:txBody>
                  <a:tcPr/>
                </a:tc>
              </a:tr>
              <a:tr h="348397">
                <a:tc>
                  <a:txBody>
                    <a:bodyPr/>
                    <a:lstStyle/>
                    <a:p>
                      <a:endParaRPr lang="es-MX" dirty="0"/>
                    </a:p>
                  </a:txBody>
                  <a:tcPr/>
                </a:tc>
                <a:tc>
                  <a:txBody>
                    <a:bodyPr/>
                    <a:lstStyle/>
                    <a:p>
                      <a:pPr algn="ctr"/>
                      <a:r>
                        <a:rPr lang="es-MX" sz="1600" dirty="0" smtClean="0">
                          <a:latin typeface="Bookman Old Style" pitchFamily="18" charset="0"/>
                        </a:rPr>
                        <a:t>17 – 21 septiembre</a:t>
                      </a:r>
                      <a:endParaRPr lang="es-MX" sz="1600" dirty="0">
                        <a:latin typeface="Bookman Old Style" pitchFamily="18" charset="0"/>
                      </a:endParaRPr>
                    </a:p>
                  </a:txBody>
                  <a:tcPr/>
                </a:tc>
                <a:tc>
                  <a:txBody>
                    <a:bodyPr/>
                    <a:lstStyle/>
                    <a:p>
                      <a:pPr algn="ctr"/>
                      <a:r>
                        <a:rPr lang="es-MX" sz="1600" dirty="0" smtClean="0">
                          <a:latin typeface="Bookman Old Style" pitchFamily="18" charset="0"/>
                        </a:rPr>
                        <a:t>2 horas clase</a:t>
                      </a:r>
                      <a:endParaRPr lang="es-MX" sz="1600" dirty="0">
                        <a:latin typeface="Bookman Old Style" pitchFamily="18" charset="0"/>
                      </a:endParaRPr>
                    </a:p>
                  </a:txBody>
                  <a:tcPr/>
                </a:tc>
              </a:tr>
              <a:tr h="348397">
                <a:tc>
                  <a:txBody>
                    <a:bodyPr/>
                    <a:lstStyle/>
                    <a:p>
                      <a:endParaRPr lang="es-MX" dirty="0"/>
                    </a:p>
                  </a:txBody>
                  <a:tcPr/>
                </a:tc>
                <a:tc>
                  <a:txBody>
                    <a:bodyPr/>
                    <a:lstStyle/>
                    <a:p>
                      <a:pPr algn="ctr"/>
                      <a:r>
                        <a:rPr lang="es-MX" sz="1600" dirty="0" smtClean="0">
                          <a:latin typeface="Bookman Old Style" pitchFamily="18" charset="0"/>
                        </a:rPr>
                        <a:t>24 – 28 septiembre</a:t>
                      </a:r>
                      <a:endParaRPr lang="es-MX" sz="1600" dirty="0">
                        <a:latin typeface="Bookman Old Style" pitchFamily="18" charset="0"/>
                      </a:endParaRPr>
                    </a:p>
                  </a:txBody>
                  <a:tcPr/>
                </a:tc>
                <a:tc>
                  <a:txBody>
                    <a:bodyPr/>
                    <a:lstStyle/>
                    <a:p>
                      <a:pPr algn="ctr"/>
                      <a:r>
                        <a:rPr lang="es-MX" sz="1600" dirty="0" smtClean="0">
                          <a:latin typeface="Bookman Old Style" pitchFamily="18" charset="0"/>
                        </a:rPr>
                        <a:t>2 horas clase</a:t>
                      </a:r>
                      <a:endParaRPr lang="es-MX" sz="1600" dirty="0">
                        <a:latin typeface="Bookman Old Style" pitchFamily="18" charset="0"/>
                      </a:endParaRPr>
                    </a:p>
                  </a:txBody>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460259667"/>
              </p:ext>
            </p:extLst>
          </p:nvPr>
        </p:nvGraphicFramePr>
        <p:xfrm>
          <a:off x="323528" y="3558168"/>
          <a:ext cx="7920879" cy="3299832"/>
        </p:xfrm>
        <a:graphic>
          <a:graphicData uri="http://schemas.openxmlformats.org/drawingml/2006/table">
            <a:tbl>
              <a:tblPr firstRow="1" bandRow="1">
                <a:tableStyleId>{5C22544A-7EE6-4342-B048-85BDC9FD1C3A}</a:tableStyleId>
              </a:tblPr>
              <a:tblGrid>
                <a:gridCol w="2232247"/>
                <a:gridCol w="3048339"/>
                <a:gridCol w="2640293"/>
              </a:tblGrid>
              <a:tr h="648072">
                <a:tc>
                  <a:txBody>
                    <a:bodyPr/>
                    <a:lstStyle/>
                    <a:p>
                      <a:pPr algn="ctr"/>
                      <a:r>
                        <a:rPr lang="es-MX" dirty="0" smtClean="0">
                          <a:solidFill>
                            <a:schemeClr val="tx1"/>
                          </a:solidFill>
                          <a:latin typeface="Bookman Old Style" pitchFamily="18" charset="0"/>
                        </a:rPr>
                        <a:t>INGLÉS</a:t>
                      </a:r>
                      <a:endParaRPr lang="es-MX" dirty="0">
                        <a:solidFill>
                          <a:schemeClr val="tx1"/>
                        </a:solidFill>
                        <a:latin typeface="Bookman Old Style" pitchFamily="18" charset="0"/>
                      </a:endParaRPr>
                    </a:p>
                  </a:txBody>
                  <a:tcPr anchor="ctr">
                    <a:solidFill>
                      <a:srgbClr val="FFC000"/>
                    </a:solidFill>
                  </a:tcPr>
                </a:tc>
                <a:tc>
                  <a:txBody>
                    <a:bodyPr/>
                    <a:lstStyle/>
                    <a:p>
                      <a:pPr algn="ctr"/>
                      <a:r>
                        <a:rPr lang="es-MX" b="0" dirty="0" smtClean="0">
                          <a:solidFill>
                            <a:schemeClr val="tx1"/>
                          </a:solidFill>
                          <a:latin typeface="Bookman Old Style" pitchFamily="18" charset="0"/>
                        </a:rPr>
                        <a:t>Semana</a:t>
                      </a:r>
                      <a:endParaRPr lang="es-MX" b="0" dirty="0">
                        <a:solidFill>
                          <a:schemeClr val="tx1"/>
                        </a:solidFill>
                        <a:latin typeface="Bookman Old Style" pitchFamily="18" charset="0"/>
                      </a:endParaRPr>
                    </a:p>
                  </a:txBody>
                  <a:tcPr anchor="ctr">
                    <a:solidFill>
                      <a:srgbClr val="FFC000"/>
                    </a:solidFill>
                  </a:tcPr>
                </a:tc>
                <a:tc>
                  <a:txBody>
                    <a:bodyPr/>
                    <a:lstStyle/>
                    <a:p>
                      <a:pPr algn="ctr"/>
                      <a:r>
                        <a:rPr lang="es-MX" b="0" dirty="0" err="1" smtClean="0">
                          <a:solidFill>
                            <a:schemeClr val="tx1"/>
                          </a:solidFill>
                          <a:latin typeface="Bookman Old Style" pitchFamily="18" charset="0"/>
                        </a:rPr>
                        <a:t>hrs</a:t>
                      </a:r>
                      <a:r>
                        <a:rPr lang="es-MX" b="0" dirty="0" smtClean="0">
                          <a:solidFill>
                            <a:schemeClr val="tx1"/>
                          </a:solidFill>
                          <a:latin typeface="Bookman Old Style" pitchFamily="18" charset="0"/>
                        </a:rPr>
                        <a:t>. clase por semana</a:t>
                      </a:r>
                      <a:endParaRPr lang="es-MX" b="0" dirty="0">
                        <a:solidFill>
                          <a:schemeClr val="tx1"/>
                        </a:solidFill>
                        <a:latin typeface="Bookman Old Style" pitchFamily="18" charset="0"/>
                      </a:endParaRPr>
                    </a:p>
                  </a:txBody>
                  <a:tcPr anchor="ctr">
                    <a:solidFill>
                      <a:srgbClr val="FFC000"/>
                    </a:solidFill>
                  </a:tcPr>
                </a:tc>
              </a:tr>
              <a:tr h="327761">
                <a:tc>
                  <a:txBody>
                    <a:bodyPr/>
                    <a:lstStyle/>
                    <a:p>
                      <a:pPr algn="ctr"/>
                      <a:r>
                        <a:rPr lang="es-MX" sz="1200" b="1" dirty="0" smtClean="0">
                          <a:latin typeface="Bookman Old Style" pitchFamily="18" charset="0"/>
                        </a:rPr>
                        <a:t>3.7</a:t>
                      </a:r>
                      <a:r>
                        <a:rPr lang="es-MX" sz="1200" dirty="0" smtClean="0">
                          <a:latin typeface="Bookman Old Style" pitchFamily="18" charset="0"/>
                        </a:rPr>
                        <a:t> Descripción de actividades cotidianas</a:t>
                      </a:r>
                      <a:r>
                        <a:rPr lang="es-MX" sz="1200" baseline="0" dirty="0" smtClean="0">
                          <a:latin typeface="Bookman Old Style" pitchFamily="18" charset="0"/>
                        </a:rPr>
                        <a:t> personales y sociales actuales.</a:t>
                      </a:r>
                      <a:endParaRPr lang="es-MX" sz="1200" dirty="0" smtClean="0">
                        <a:latin typeface="Bookman Old Style" pitchFamily="18" charset="0"/>
                      </a:endParaRPr>
                    </a:p>
                  </a:txBody>
                  <a:tcPr anchor="ctr"/>
                </a:tc>
                <a:tc>
                  <a:txBody>
                    <a:bodyPr/>
                    <a:lstStyle/>
                    <a:p>
                      <a:pPr algn="ctr"/>
                      <a:r>
                        <a:rPr lang="es-MX" sz="1600" dirty="0" smtClean="0">
                          <a:latin typeface="Bookman Old Style" pitchFamily="18" charset="0"/>
                        </a:rPr>
                        <a:t>22</a:t>
                      </a:r>
                      <a:r>
                        <a:rPr lang="es-MX" sz="1600" baseline="0" dirty="0" smtClean="0">
                          <a:latin typeface="Bookman Old Style" pitchFamily="18" charset="0"/>
                        </a:rPr>
                        <a:t> – 26 octubre</a:t>
                      </a:r>
                      <a:endParaRPr lang="es-MX" sz="1600" dirty="0">
                        <a:latin typeface="Bookman Old Style" pitchFamily="18" charset="0"/>
                      </a:endParaRPr>
                    </a:p>
                  </a:txBody>
                  <a:tcPr/>
                </a:tc>
                <a:tc>
                  <a:txBody>
                    <a:bodyPr/>
                    <a:lstStyle/>
                    <a:p>
                      <a:pPr algn="ctr"/>
                      <a:r>
                        <a:rPr lang="es-MX" sz="1600" dirty="0" smtClean="0">
                          <a:latin typeface="Bookman Old Style" pitchFamily="18" charset="0"/>
                        </a:rPr>
                        <a:t>4 </a:t>
                      </a:r>
                      <a:r>
                        <a:rPr lang="es-MX" sz="1600" dirty="0" smtClean="0">
                          <a:latin typeface="Bookman Old Style" pitchFamily="18" charset="0"/>
                        </a:rPr>
                        <a:t>horas clase</a:t>
                      </a:r>
                      <a:endParaRPr lang="es-MX" sz="1600" dirty="0">
                        <a:latin typeface="Bookman Old Style" pitchFamily="18" charset="0"/>
                      </a:endParaRPr>
                    </a:p>
                  </a:txBody>
                  <a:tcPr/>
                </a:tc>
              </a:tr>
              <a:tr h="327761">
                <a:tc>
                  <a:txBody>
                    <a:bodyPr/>
                    <a:lstStyle/>
                    <a:p>
                      <a:pPr algn="ctr"/>
                      <a:r>
                        <a:rPr lang="es-MX" sz="1200" b="1" dirty="0" smtClean="0">
                          <a:latin typeface="Bookman Old Style" pitchFamily="18" charset="0"/>
                        </a:rPr>
                        <a:t>3.10</a:t>
                      </a:r>
                      <a:r>
                        <a:rPr lang="es-MX" sz="1200" dirty="0" smtClean="0">
                          <a:latin typeface="Bookman Old Style" pitchFamily="18" charset="0"/>
                        </a:rPr>
                        <a:t>  Descripción de hechos históricos y su ubicación en el tiempo</a:t>
                      </a:r>
                      <a:endParaRPr lang="es-MX" sz="1200" dirty="0">
                        <a:latin typeface="Bookman Old Style" pitchFamily="18" charset="0"/>
                      </a:endParaRPr>
                    </a:p>
                  </a:txBody>
                  <a:tcPr anchor="ctr"/>
                </a:tc>
                <a:tc>
                  <a:txBody>
                    <a:bodyPr/>
                    <a:lstStyle/>
                    <a:p>
                      <a:pPr algn="ctr"/>
                      <a:r>
                        <a:rPr lang="es-MX" dirty="0" smtClean="0">
                          <a:latin typeface="Bookman Old Style" pitchFamily="18" charset="0"/>
                        </a:rPr>
                        <a:t>05-09noviembre</a:t>
                      </a:r>
                      <a:endParaRPr lang="es-MX" dirty="0">
                        <a:latin typeface="Bookman Old Styl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dirty="0" smtClean="0">
                          <a:latin typeface="Bookman Old Style" pitchFamily="18" charset="0"/>
                        </a:rPr>
                        <a:t>4 horas clase</a:t>
                      </a:r>
                      <a:endParaRPr lang="es-MX" dirty="0" smtClean="0">
                        <a:latin typeface="Bookman Old Style" pitchFamily="18" charset="0"/>
                      </a:endParaRPr>
                    </a:p>
                  </a:txBody>
                  <a:tcPr/>
                </a:tc>
              </a:tr>
              <a:tr h="327761">
                <a:tc>
                  <a:txBody>
                    <a:bodyPr/>
                    <a:lstStyle/>
                    <a:p>
                      <a:pPr algn="ctr"/>
                      <a:r>
                        <a:rPr lang="es-MX" sz="1600" dirty="0" smtClean="0"/>
                        <a:t>Relacionar los hechos históricos con la situación social actual</a:t>
                      </a:r>
                      <a:endParaRPr lang="es-MX" sz="1600" dirty="0"/>
                    </a:p>
                  </a:txBody>
                  <a:tcPr anchor="ctr"/>
                </a:tc>
                <a:tc>
                  <a:txBody>
                    <a:bodyPr/>
                    <a:lstStyle/>
                    <a:p>
                      <a:pPr algn="ctr"/>
                      <a:r>
                        <a:rPr lang="es-MX" dirty="0" smtClean="0">
                          <a:latin typeface="Bookman Old Style" pitchFamily="18" charset="0"/>
                        </a:rPr>
                        <a:t>19 </a:t>
                      </a:r>
                      <a:r>
                        <a:rPr lang="es-MX" dirty="0">
                          <a:latin typeface="Bookman Old Style" pitchFamily="18" charset="0"/>
                        </a:rPr>
                        <a:t>–</a:t>
                      </a:r>
                      <a:r>
                        <a:rPr lang="es-MX" baseline="0" dirty="0">
                          <a:latin typeface="Bookman Old Style" pitchFamily="18" charset="0"/>
                        </a:rPr>
                        <a:t> </a:t>
                      </a:r>
                      <a:r>
                        <a:rPr lang="es-MX" baseline="0" dirty="0" smtClean="0">
                          <a:latin typeface="Bookman Old Style" pitchFamily="18" charset="0"/>
                        </a:rPr>
                        <a:t>23 noviembre</a:t>
                      </a:r>
                      <a:endParaRPr lang="es-MX" dirty="0">
                        <a:latin typeface="Bookman Old Styl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dirty="0" smtClean="0">
                          <a:latin typeface="Bookman Old Style" pitchFamily="18" charset="0"/>
                        </a:rPr>
                        <a:t>3 horas </a:t>
                      </a:r>
                      <a:r>
                        <a:rPr lang="es-MX" dirty="0" smtClean="0">
                          <a:latin typeface="Bookman Old Style" pitchFamily="18" charset="0"/>
                        </a:rPr>
                        <a:t>clase</a:t>
                      </a:r>
                    </a:p>
                  </a:txBody>
                  <a:tcPr/>
                </a:tc>
              </a:tr>
              <a:tr h="3277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i="0" dirty="0" smtClean="0">
                          <a:latin typeface="Bookman Old Style" pitchFamily="18" charset="0"/>
                        </a:rPr>
                        <a:t>Sesión</a:t>
                      </a:r>
                      <a:r>
                        <a:rPr lang="es-MX" sz="1600" i="0" baseline="0" dirty="0" smtClean="0">
                          <a:latin typeface="Bookman Old Style" pitchFamily="18" charset="0"/>
                        </a:rPr>
                        <a:t> Geo-</a:t>
                      </a:r>
                      <a:r>
                        <a:rPr lang="es-MX" sz="1600" i="0" baseline="0" dirty="0" err="1" smtClean="0">
                          <a:latin typeface="Bookman Old Style" pitchFamily="18" charset="0"/>
                        </a:rPr>
                        <a:t>Ing</a:t>
                      </a:r>
                      <a:r>
                        <a:rPr lang="es-MX" sz="1600" i="0" baseline="0" dirty="0" smtClean="0">
                          <a:latin typeface="Bookman Old Style" pitchFamily="18" charset="0"/>
                        </a:rPr>
                        <a:t>-OE</a:t>
                      </a:r>
                      <a:endParaRPr lang="es-MX" sz="1600" i="0" dirty="0" smtClean="0">
                        <a:latin typeface="Bookman Old Style" pitchFamily="18" charset="0"/>
                      </a:endParaRPr>
                    </a:p>
                  </a:txBody>
                  <a:tcPr anchor="ctr"/>
                </a:tc>
                <a:tc>
                  <a:txBody>
                    <a:bodyPr/>
                    <a:lstStyle/>
                    <a:p>
                      <a:pPr algn="ctr"/>
                      <a:r>
                        <a:rPr lang="es-MX" dirty="0">
                          <a:latin typeface="Bookman Old Style" pitchFamily="18" charset="0"/>
                        </a:rPr>
                        <a:t>26 –</a:t>
                      </a:r>
                      <a:r>
                        <a:rPr lang="es-MX" baseline="0" dirty="0">
                          <a:latin typeface="Bookman Old Style" pitchFamily="18" charset="0"/>
                        </a:rPr>
                        <a:t> 30 </a:t>
                      </a:r>
                      <a:r>
                        <a:rPr lang="es-MX" baseline="0" dirty="0" smtClean="0">
                          <a:latin typeface="Bookman Old Style" pitchFamily="18" charset="0"/>
                        </a:rPr>
                        <a:t>noviembre</a:t>
                      </a:r>
                      <a:endParaRPr lang="es-MX" dirty="0">
                        <a:latin typeface="Bookman Old Styl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dirty="0" smtClean="0">
                          <a:latin typeface="Bookman Old Style" pitchFamily="18" charset="0"/>
                        </a:rPr>
                        <a:t>1 hora clase</a:t>
                      </a:r>
                    </a:p>
                  </a:txBody>
                  <a:tcPr/>
                </a:tc>
              </a:tr>
            </a:tbl>
          </a:graphicData>
        </a:graphic>
      </p:graphicFrame>
    </p:spTree>
    <p:extLst>
      <p:ext uri="{BB962C8B-B14F-4D97-AF65-F5344CB8AC3E}">
        <p14:creationId xmlns:p14="http://schemas.microsoft.com/office/powerpoint/2010/main" val="2279430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1966436768"/>
              </p:ext>
            </p:extLst>
          </p:nvPr>
        </p:nvGraphicFramePr>
        <p:xfrm>
          <a:off x="395536" y="1196752"/>
          <a:ext cx="8003232" cy="4820920"/>
        </p:xfrm>
        <a:graphic>
          <a:graphicData uri="http://schemas.openxmlformats.org/drawingml/2006/table">
            <a:tbl>
              <a:tblPr firstRow="1" bandRow="1">
                <a:tableStyleId>{5C22544A-7EE6-4342-B048-85BDC9FD1C3A}</a:tableStyleId>
              </a:tblPr>
              <a:tblGrid>
                <a:gridCol w="2667744">
                  <a:extLst>
                    <a:ext uri="{9D8B030D-6E8A-4147-A177-3AD203B41FA5}">
                      <a16:colId xmlns:a16="http://schemas.microsoft.com/office/drawing/2014/main" xmlns="" val="20000"/>
                    </a:ext>
                  </a:extLst>
                </a:gridCol>
                <a:gridCol w="2667744">
                  <a:extLst>
                    <a:ext uri="{9D8B030D-6E8A-4147-A177-3AD203B41FA5}">
                      <a16:colId xmlns:a16="http://schemas.microsoft.com/office/drawing/2014/main" xmlns="" val="20001"/>
                    </a:ext>
                  </a:extLst>
                </a:gridCol>
                <a:gridCol w="2667744">
                  <a:extLst>
                    <a:ext uri="{9D8B030D-6E8A-4147-A177-3AD203B41FA5}">
                      <a16:colId xmlns:a16="http://schemas.microsoft.com/office/drawing/2014/main" xmlns="" val="20002"/>
                    </a:ext>
                  </a:extLst>
                </a:gridCol>
              </a:tblGrid>
              <a:tr h="370840">
                <a:tc>
                  <a:txBody>
                    <a:bodyPr/>
                    <a:lstStyle/>
                    <a:p>
                      <a:r>
                        <a:rPr lang="es-MX" dirty="0"/>
                        <a:t>Orientación Educativa IV</a:t>
                      </a:r>
                    </a:p>
                  </a:txBody>
                  <a:tcPr/>
                </a:tc>
                <a:tc>
                  <a:txBody>
                    <a:bodyPr/>
                    <a:lstStyle/>
                    <a:p>
                      <a:r>
                        <a:rPr lang="es-MX" dirty="0" smtClean="0"/>
                        <a:t>Semana</a:t>
                      </a:r>
                      <a:endParaRPr lang="es-MX" dirty="0"/>
                    </a:p>
                  </a:txBody>
                  <a:tcPr/>
                </a:tc>
                <a:tc>
                  <a:txBody>
                    <a:bodyPr/>
                    <a:lstStyle/>
                    <a:p>
                      <a:r>
                        <a:rPr lang="es-MX" dirty="0"/>
                        <a:t>1 </a:t>
                      </a:r>
                      <a:r>
                        <a:rPr lang="es-MX" dirty="0" smtClean="0"/>
                        <a:t>hora </a:t>
                      </a:r>
                      <a:r>
                        <a:rPr lang="es-MX" dirty="0"/>
                        <a:t>clase</a:t>
                      </a:r>
                    </a:p>
                  </a:txBody>
                  <a:tcPr/>
                </a:tc>
                <a:extLst>
                  <a:ext uri="{0D108BD9-81ED-4DB2-BD59-A6C34878D82A}">
                    <a16:rowId xmlns:a16="http://schemas.microsoft.com/office/drawing/2014/main" xmlns="" val="10000"/>
                  </a:ext>
                </a:extLst>
              </a:tr>
              <a:tr h="370840">
                <a:tc>
                  <a:txBody>
                    <a:bodyPr/>
                    <a:lstStyle/>
                    <a:p>
                      <a:r>
                        <a:rPr lang="es-MX" dirty="0"/>
                        <a:t>Educación en México</a:t>
                      </a:r>
                    </a:p>
                  </a:txBody>
                  <a:tcPr/>
                </a:tc>
                <a:tc>
                  <a:txBody>
                    <a:bodyPr/>
                    <a:lstStyle/>
                    <a:p>
                      <a:r>
                        <a:rPr lang="es-MX" dirty="0"/>
                        <a:t>01</a:t>
                      </a:r>
                      <a:r>
                        <a:rPr lang="es-MX" baseline="0" dirty="0"/>
                        <a:t> – 05 octubre</a:t>
                      </a:r>
                      <a:endParaRPr lang="es-MX"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Educación en México</a:t>
                      </a:r>
                    </a:p>
                  </a:txBody>
                  <a:tcPr/>
                </a:tc>
                <a:tc>
                  <a:txBody>
                    <a:bodyPr/>
                    <a:lstStyle/>
                    <a:p>
                      <a:r>
                        <a:rPr lang="es-MX" dirty="0"/>
                        <a:t>08 – 12 octubre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Educación e Industria</a:t>
                      </a:r>
                    </a:p>
                  </a:txBody>
                  <a:tcPr/>
                </a:tc>
                <a:tc>
                  <a:txBody>
                    <a:bodyPr/>
                    <a:lstStyle/>
                    <a:p>
                      <a:r>
                        <a:rPr lang="es-MX" dirty="0"/>
                        <a:t>15 – 19 octubre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Educación e Industria</a:t>
                      </a:r>
                    </a:p>
                  </a:txBody>
                  <a:tcPr/>
                </a:tc>
                <a:tc>
                  <a:txBody>
                    <a:bodyPr/>
                    <a:lstStyle/>
                    <a:p>
                      <a:r>
                        <a:rPr lang="es-MX" dirty="0"/>
                        <a:t>22</a:t>
                      </a:r>
                      <a:r>
                        <a:rPr lang="es-MX" baseline="0" dirty="0"/>
                        <a:t> – 26 octubre</a:t>
                      </a:r>
                      <a:endParaRPr lang="es-MX"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Análisis</a:t>
                      </a:r>
                      <a:r>
                        <a:rPr lang="es-MX" baseline="0" dirty="0"/>
                        <a:t> pros y contras</a:t>
                      </a:r>
                      <a:endParaRPr lang="es-MX" dirty="0"/>
                    </a:p>
                  </a:txBody>
                  <a:tcPr/>
                </a:tc>
                <a:tc>
                  <a:txBody>
                    <a:bodyPr/>
                    <a:lstStyle/>
                    <a:p>
                      <a:r>
                        <a:rPr lang="es-MX" dirty="0"/>
                        <a:t>29</a:t>
                      </a:r>
                      <a:r>
                        <a:rPr lang="es-MX" baseline="0" dirty="0"/>
                        <a:t> oct – 02 nov</a:t>
                      </a:r>
                      <a:endParaRPr lang="es-MX"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Análisis pros y contras</a:t>
                      </a:r>
                    </a:p>
                  </a:txBody>
                  <a:tcPr/>
                </a:tc>
                <a:tc>
                  <a:txBody>
                    <a:bodyPr/>
                    <a:lstStyle/>
                    <a:p>
                      <a:r>
                        <a:rPr lang="es-MX" dirty="0"/>
                        <a:t>05 nov- 09 nov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Ensayo</a:t>
                      </a:r>
                      <a:r>
                        <a:rPr lang="es-MX" baseline="0" dirty="0"/>
                        <a:t> individual</a:t>
                      </a:r>
                      <a:endParaRPr lang="es-MX" dirty="0"/>
                    </a:p>
                  </a:txBody>
                  <a:tcPr/>
                </a:tc>
                <a:tc>
                  <a:txBody>
                    <a:bodyPr/>
                    <a:lstStyle/>
                    <a:p>
                      <a:r>
                        <a:rPr lang="es-MX" dirty="0"/>
                        <a:t>12</a:t>
                      </a:r>
                      <a:r>
                        <a:rPr lang="es-MX" baseline="0" dirty="0"/>
                        <a:t> – 16 nov</a:t>
                      </a:r>
                      <a:endParaRPr lang="es-MX"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Revisión</a:t>
                      </a:r>
                      <a:r>
                        <a:rPr lang="es-MX" baseline="0" dirty="0"/>
                        <a:t> de ensayo</a:t>
                      </a:r>
                      <a:endParaRPr lang="es-MX" dirty="0"/>
                    </a:p>
                  </a:txBody>
                  <a:tcPr/>
                </a:tc>
                <a:tc>
                  <a:txBody>
                    <a:bodyPr/>
                    <a:lstStyle/>
                    <a:p>
                      <a:r>
                        <a:rPr lang="es-MX" dirty="0"/>
                        <a:t>19 – 23 nov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Sesión</a:t>
                      </a:r>
                      <a:r>
                        <a:rPr lang="es-MX" baseline="0" dirty="0"/>
                        <a:t> Geo-</a:t>
                      </a:r>
                      <a:r>
                        <a:rPr lang="es-MX" baseline="0" dirty="0" err="1"/>
                        <a:t>ing</a:t>
                      </a:r>
                      <a:r>
                        <a:rPr lang="es-MX" baseline="0" dirty="0"/>
                        <a:t>-OE</a:t>
                      </a:r>
                      <a:endParaRPr lang="es-MX" dirty="0"/>
                    </a:p>
                  </a:txBody>
                  <a:tcPr/>
                </a:tc>
                <a:tc>
                  <a:txBody>
                    <a:bodyPr/>
                    <a:lstStyle/>
                    <a:p>
                      <a:r>
                        <a:rPr lang="es-MX" dirty="0"/>
                        <a:t>26 –</a:t>
                      </a:r>
                      <a:r>
                        <a:rPr lang="es-MX" baseline="0" dirty="0"/>
                        <a:t> 30 nov</a:t>
                      </a:r>
                      <a:endParaRPr lang="es-MX"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0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Selección</a:t>
                      </a:r>
                      <a:r>
                        <a:rPr lang="es-MX" baseline="0" dirty="0"/>
                        <a:t> de problemática</a:t>
                      </a:r>
                      <a:endParaRPr lang="es-MX" dirty="0"/>
                    </a:p>
                  </a:txBody>
                  <a:tcPr/>
                </a:tc>
                <a:tc>
                  <a:txBody>
                    <a:bodyPr/>
                    <a:lstStyle/>
                    <a:p>
                      <a:r>
                        <a:rPr lang="es-MX" dirty="0"/>
                        <a:t>03 – 07 dic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1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Organización</a:t>
                      </a:r>
                      <a:r>
                        <a:rPr lang="es-MX" baseline="0" dirty="0"/>
                        <a:t> de equipos</a:t>
                      </a:r>
                      <a:endParaRPr lang="es-MX" dirty="0"/>
                    </a:p>
                  </a:txBody>
                  <a:tcPr/>
                </a:tc>
                <a:tc>
                  <a:txBody>
                    <a:bodyPr/>
                    <a:lstStyle/>
                    <a:p>
                      <a:r>
                        <a:rPr lang="es-MX" dirty="0"/>
                        <a:t>10 – 14 dic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1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Debate</a:t>
                      </a:r>
                    </a:p>
                  </a:txBody>
                  <a:tcPr/>
                </a:tc>
                <a:tc>
                  <a:txBody>
                    <a:bodyPr/>
                    <a:lstStyle/>
                    <a:p>
                      <a:r>
                        <a:rPr lang="es-MX" dirty="0"/>
                        <a:t>17 – 21 dic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1 hora clase</a:t>
                      </a:r>
                    </a:p>
                  </a:txBody>
                  <a:tcPr/>
                </a:tc>
                <a:extLst>
                  <a:ext uri="{0D108BD9-81ED-4DB2-BD59-A6C34878D82A}">
                    <a16:rowId xmlns:a16="http://schemas.microsoft.com/office/drawing/2014/main" xmlns="" val="10012"/>
                  </a:ext>
                </a:extLst>
              </a:tr>
            </a:tbl>
          </a:graphicData>
        </a:graphic>
      </p:graphicFrame>
      <p:sp>
        <p:nvSpPr>
          <p:cNvPr id="3" name="1 Título"/>
          <p:cNvSpPr>
            <a:spLocks noGrp="1"/>
          </p:cNvSpPr>
          <p:nvPr>
            <p:ph type="title"/>
          </p:nvPr>
        </p:nvSpPr>
        <p:spPr>
          <a:xfrm>
            <a:off x="2483768" y="548680"/>
            <a:ext cx="3754760" cy="562074"/>
          </a:xfrm>
        </p:spPr>
        <p:txBody>
          <a:bodyPr/>
          <a:lstStyle/>
          <a:p>
            <a:r>
              <a:rPr lang="es-MX" sz="2800" b="1" dirty="0">
                <a:solidFill>
                  <a:srgbClr val="0070C0"/>
                </a:solidFill>
                <a:latin typeface="Bookman Old Style" pitchFamily="18" charset="0"/>
              </a:rPr>
              <a:t>.</a:t>
            </a:r>
            <a:r>
              <a:rPr lang="es-MX" sz="2800" b="1" dirty="0">
                <a:latin typeface="Bookman Old Style" pitchFamily="18" charset="0"/>
              </a:rPr>
              <a:t> </a:t>
            </a:r>
            <a:r>
              <a:rPr lang="es-MX" sz="2800" b="1" dirty="0" smtClean="0">
                <a:solidFill>
                  <a:srgbClr val="002060"/>
                </a:solidFill>
                <a:latin typeface="Bookman Old Style" pitchFamily="18" charset="0"/>
              </a:rPr>
              <a:t>Planeación diaria</a:t>
            </a:r>
            <a:endParaRPr lang="es-MX" sz="2800" dirty="0">
              <a:solidFill>
                <a:srgbClr val="002060"/>
              </a:solidFill>
            </a:endParaRPr>
          </a:p>
        </p:txBody>
      </p:sp>
    </p:spTree>
    <p:extLst>
      <p:ext uri="{BB962C8B-B14F-4D97-AF65-F5344CB8AC3E}">
        <p14:creationId xmlns:p14="http://schemas.microsoft.com/office/powerpoint/2010/main" val="608750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45548" y="1484784"/>
            <a:ext cx="8963489" cy="432048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MX" b="1" dirty="0" smtClean="0">
                <a:solidFill>
                  <a:srgbClr val="002060"/>
                </a:solidFill>
                <a:latin typeface="Bookman Old Style" pitchFamily="18" charset="0"/>
              </a:rPr>
              <a:t>EQUIPO No. 4</a:t>
            </a:r>
          </a:p>
          <a:p>
            <a:pPr marL="0" indent="0" algn="ctr">
              <a:buNone/>
            </a:pPr>
            <a:endParaRPr lang="es-MX" sz="2400" b="1" dirty="0" smtClean="0">
              <a:solidFill>
                <a:srgbClr val="002060"/>
              </a:solidFill>
              <a:latin typeface="Bookman Old Style" pitchFamily="18" charset="0"/>
            </a:endParaRPr>
          </a:p>
          <a:p>
            <a:r>
              <a:rPr lang="es-MX" sz="2400" b="1" dirty="0">
                <a:latin typeface="Bookman Old Style" pitchFamily="18" charset="0"/>
              </a:rPr>
              <a:t>César Antonio Rivera Torres </a:t>
            </a:r>
            <a:r>
              <a:rPr lang="es-MX" sz="2400" b="1" dirty="0">
                <a:solidFill>
                  <a:srgbClr val="0070C0"/>
                </a:solidFill>
                <a:latin typeface="Bookman Old Style" pitchFamily="18" charset="0"/>
              </a:rPr>
              <a:t>(Geografía 4º</a:t>
            </a:r>
            <a:r>
              <a:rPr lang="es-MX" sz="2400" b="1" dirty="0" smtClean="0">
                <a:solidFill>
                  <a:srgbClr val="0070C0"/>
                </a:solidFill>
                <a:latin typeface="Bookman Old Style" pitchFamily="18" charset="0"/>
              </a:rPr>
              <a:t>)</a:t>
            </a:r>
          </a:p>
          <a:p>
            <a:endParaRPr lang="es-MX" sz="2800" b="1" dirty="0" smtClean="0">
              <a:solidFill>
                <a:srgbClr val="FFC000"/>
              </a:solidFill>
              <a:latin typeface="Bookman Old Style" pitchFamily="18" charset="0"/>
            </a:endParaRPr>
          </a:p>
          <a:p>
            <a:r>
              <a:rPr lang="es-MX" sz="2400" b="1" dirty="0" smtClean="0">
                <a:latin typeface="Bookman Old Style" pitchFamily="18" charset="0"/>
              </a:rPr>
              <a:t>Paulina </a:t>
            </a:r>
            <a:r>
              <a:rPr lang="es-MX" sz="2400" b="1" dirty="0" err="1" smtClean="0">
                <a:latin typeface="Bookman Old Style" pitchFamily="18" charset="0"/>
              </a:rPr>
              <a:t>Serment</a:t>
            </a:r>
            <a:r>
              <a:rPr lang="es-MX" sz="2400" b="1" dirty="0" smtClean="0">
                <a:latin typeface="Bookman Old Style" pitchFamily="18" charset="0"/>
              </a:rPr>
              <a:t> </a:t>
            </a:r>
            <a:r>
              <a:rPr lang="es-MX" sz="2400" b="1" dirty="0" err="1" smtClean="0">
                <a:latin typeface="Bookman Old Style" pitchFamily="18" charset="0"/>
              </a:rPr>
              <a:t>Azuara</a:t>
            </a:r>
            <a:r>
              <a:rPr lang="es-MX" sz="2400" b="1" dirty="0" smtClean="0">
                <a:latin typeface="Bookman Old Style" pitchFamily="18" charset="0"/>
              </a:rPr>
              <a:t>    </a:t>
            </a:r>
            <a:r>
              <a:rPr lang="es-MX" sz="2400" b="1" dirty="0" smtClean="0">
                <a:solidFill>
                  <a:srgbClr val="00B0F0"/>
                </a:solidFill>
                <a:latin typeface="Bookman Old Style" pitchFamily="18" charset="0"/>
              </a:rPr>
              <a:t>(Orientación Educativa IV)</a:t>
            </a:r>
          </a:p>
          <a:p>
            <a:endParaRPr lang="es-MX" sz="2800" b="1" dirty="0" smtClean="0">
              <a:solidFill>
                <a:srgbClr val="00B0F0"/>
              </a:solidFill>
              <a:latin typeface="Bookman Old Style" pitchFamily="18" charset="0"/>
            </a:endParaRPr>
          </a:p>
          <a:p>
            <a:r>
              <a:rPr lang="es-MX" sz="2400" b="1" dirty="0">
                <a:latin typeface="Bookman Old Style" pitchFamily="18" charset="0"/>
              </a:rPr>
              <a:t>Perla Anaya Alejo</a:t>
            </a:r>
            <a:r>
              <a:rPr lang="es-MX" sz="2800" b="1" dirty="0">
                <a:latin typeface="Bookman Old Style" pitchFamily="18" charset="0"/>
              </a:rPr>
              <a:t>	</a:t>
            </a:r>
            <a:r>
              <a:rPr lang="es-MX" sz="2800" b="1" dirty="0" smtClean="0">
                <a:latin typeface="Bookman Old Style" pitchFamily="18" charset="0"/>
              </a:rPr>
              <a:t>  </a:t>
            </a:r>
            <a:r>
              <a:rPr lang="es-MX" sz="2400" b="1" dirty="0" smtClean="0">
                <a:solidFill>
                  <a:srgbClr val="FFC000"/>
                </a:solidFill>
                <a:latin typeface="Bookman Old Style" pitchFamily="18" charset="0"/>
              </a:rPr>
              <a:t>(Lengua Extranjera IV -Inglés-)</a:t>
            </a:r>
            <a:endParaRPr lang="es-MX" sz="2400" b="1" dirty="0">
              <a:solidFill>
                <a:srgbClr val="FFC000"/>
              </a:solidFill>
              <a:latin typeface="Bookman Old Style" pitchFamily="18" charset="0"/>
            </a:endParaRPr>
          </a:p>
          <a:p>
            <a:endParaRPr lang="es-MX" sz="2800" b="1" dirty="0" smtClean="0">
              <a:solidFill>
                <a:srgbClr val="00B0F0"/>
              </a:solidFill>
              <a:latin typeface="Bookman Old Style" pitchFamily="18" charset="0"/>
            </a:endParaRPr>
          </a:p>
        </p:txBody>
      </p:sp>
    </p:spTree>
    <p:extLst>
      <p:ext uri="{BB962C8B-B14F-4D97-AF65-F5344CB8AC3E}">
        <p14:creationId xmlns:p14="http://schemas.microsoft.com/office/powerpoint/2010/main" val="241760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11760" y="1628800"/>
            <a:ext cx="3888432" cy="576064"/>
          </a:xfrm>
        </p:spPr>
        <p:txBody>
          <a:bodyPr/>
          <a:lstStyle/>
          <a:p>
            <a:r>
              <a:rPr lang="es-MX" sz="2800" b="1" dirty="0" smtClean="0">
                <a:solidFill>
                  <a:srgbClr val="0070C0"/>
                </a:solidFill>
                <a:latin typeface="Bookman Old Style" pitchFamily="18" charset="0"/>
              </a:rPr>
              <a:t>5g.</a:t>
            </a:r>
            <a:r>
              <a:rPr lang="es-MX" sz="2800" b="1" dirty="0" smtClean="0">
                <a:latin typeface="Bookman Old Style" pitchFamily="18" charset="0"/>
              </a:rPr>
              <a:t> </a:t>
            </a:r>
            <a:r>
              <a:rPr lang="es-MX" sz="2800" b="1" dirty="0" smtClean="0">
                <a:solidFill>
                  <a:srgbClr val="002060"/>
                </a:solidFill>
                <a:latin typeface="Bookman Old Style" pitchFamily="18" charset="0"/>
              </a:rPr>
              <a:t>Seguimiento</a:t>
            </a:r>
            <a:endParaRPr lang="es-MX" sz="2800" dirty="0">
              <a:solidFill>
                <a:srgbClr val="002060"/>
              </a:solidFill>
            </a:endParaRPr>
          </a:p>
        </p:txBody>
      </p:sp>
      <p:sp>
        <p:nvSpPr>
          <p:cNvPr id="3" name="2 Marcador de contenido"/>
          <p:cNvSpPr>
            <a:spLocks noGrp="1"/>
          </p:cNvSpPr>
          <p:nvPr>
            <p:ph sz="half" idx="1"/>
          </p:nvPr>
        </p:nvSpPr>
        <p:spPr>
          <a:xfrm>
            <a:off x="683568" y="2492897"/>
            <a:ext cx="7488832" cy="1800200"/>
          </a:xfrm>
        </p:spPr>
        <p:txBody>
          <a:bodyPr/>
          <a:lstStyle/>
          <a:p>
            <a:pPr marL="0" indent="0" algn="ctr">
              <a:buNone/>
            </a:pPr>
            <a:r>
              <a:rPr lang="es-MX" dirty="0" smtClean="0">
                <a:latin typeface="Bookman Old Style" pitchFamily="18" charset="0"/>
              </a:rPr>
              <a:t>Con portafolio de evidencias que </a:t>
            </a:r>
          </a:p>
          <a:p>
            <a:pPr marL="0" indent="0" algn="ctr">
              <a:buNone/>
            </a:pPr>
            <a:r>
              <a:rPr lang="es-MX" dirty="0" smtClean="0">
                <a:latin typeface="Bookman Old Style" pitchFamily="18" charset="0"/>
              </a:rPr>
              <a:t>contenga los trabajos realizados a lo largo</a:t>
            </a:r>
          </a:p>
          <a:p>
            <a:pPr marL="0" indent="0" algn="ctr">
              <a:buNone/>
            </a:pPr>
            <a:r>
              <a:rPr lang="es-MX" dirty="0" smtClean="0">
                <a:latin typeface="Bookman Old Style" pitchFamily="18" charset="0"/>
              </a:rPr>
              <a:t> de las sesiones.</a:t>
            </a:r>
          </a:p>
          <a:p>
            <a:pPr marL="0" indent="0" algn="ctr">
              <a:buNone/>
            </a:pPr>
            <a:endParaRPr lang="es-MX" dirty="0">
              <a:latin typeface="Bookman Old Style" pitchFamily="18" charset="0"/>
            </a:endParaRPr>
          </a:p>
        </p:txBody>
      </p:sp>
    </p:spTree>
    <p:extLst>
      <p:ext uri="{BB962C8B-B14F-4D97-AF65-F5344CB8AC3E}">
        <p14:creationId xmlns:p14="http://schemas.microsoft.com/office/powerpoint/2010/main" val="2674223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0580" y="908720"/>
            <a:ext cx="8229600" cy="796950"/>
          </a:xfrm>
        </p:spPr>
        <p:txBody>
          <a:bodyPr/>
          <a:lstStyle/>
          <a:p>
            <a:r>
              <a:rPr lang="es-MX" sz="3200" b="1" dirty="0" smtClean="0">
                <a:solidFill>
                  <a:srgbClr val="002060"/>
                </a:solidFill>
                <a:latin typeface="Bookman Old Style" pitchFamily="18" charset="0"/>
              </a:rPr>
              <a:t>Tipos y herramientas de evaluación</a:t>
            </a:r>
            <a:endParaRPr lang="es-MX" sz="3200" b="1" dirty="0">
              <a:solidFill>
                <a:srgbClr val="002060"/>
              </a:solidFill>
              <a:latin typeface="Bookman Old Style" pitchFamily="18" charset="0"/>
            </a:endParaRPr>
          </a:p>
        </p:txBody>
      </p:sp>
      <p:pic>
        <p:nvPicPr>
          <p:cNvPr id="5" name="Imagen 4">
            <a:extLst>
              <a:ext uri="{FF2B5EF4-FFF2-40B4-BE49-F238E27FC236}">
                <a16:creationId xmlns:a16="http://schemas.microsoft.com/office/drawing/2014/main" xmlns="" id="{C433326D-01CB-453E-BA1C-C64AC438BE1A}"/>
              </a:ext>
            </a:extLst>
          </p:cNvPr>
          <p:cNvPicPr>
            <a:picLocks noChangeAspect="1"/>
          </p:cNvPicPr>
          <p:nvPr/>
        </p:nvPicPr>
        <p:blipFill rotWithShape="1">
          <a:blip r:embed="rId2"/>
          <a:srcRect l="5229" t="26102" r="5931" b="46590"/>
          <a:stretch/>
        </p:blipFill>
        <p:spPr>
          <a:xfrm>
            <a:off x="460580" y="2636912"/>
            <a:ext cx="8462504" cy="1860032"/>
          </a:xfrm>
          <a:prstGeom prst="rect">
            <a:avLst/>
          </a:prstGeom>
        </p:spPr>
      </p:pic>
      <p:sp>
        <p:nvSpPr>
          <p:cNvPr id="6" name="5 CuadroTexto"/>
          <p:cNvSpPr txBox="1"/>
          <p:nvPr/>
        </p:nvSpPr>
        <p:spPr>
          <a:xfrm>
            <a:off x="2535873" y="2239587"/>
            <a:ext cx="5519460" cy="369332"/>
          </a:xfrm>
          <a:prstGeom prst="rect">
            <a:avLst/>
          </a:prstGeom>
          <a:noFill/>
        </p:spPr>
        <p:txBody>
          <a:bodyPr wrap="none" rtlCol="0">
            <a:spAutoFit/>
          </a:bodyPr>
          <a:lstStyle/>
          <a:p>
            <a:r>
              <a:rPr lang="es-MX" b="1" dirty="0" smtClean="0">
                <a:solidFill>
                  <a:srgbClr val="002060"/>
                </a:solidFill>
                <a:latin typeface="Bookman Old Style" pitchFamily="18" charset="0"/>
              </a:rPr>
              <a:t>Geografía             Orientación		Inglés</a:t>
            </a:r>
            <a:endParaRPr lang="es-MX" b="1" dirty="0">
              <a:solidFill>
                <a:srgbClr val="002060"/>
              </a:solidFill>
              <a:latin typeface="Bookman Old Style" pitchFamily="18" charset="0"/>
            </a:endParaRPr>
          </a:p>
        </p:txBody>
      </p:sp>
    </p:spTree>
    <p:extLst>
      <p:ext uri="{BB962C8B-B14F-4D97-AF65-F5344CB8AC3E}">
        <p14:creationId xmlns:p14="http://schemas.microsoft.com/office/powerpoint/2010/main" val="2658107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1800" y="836712"/>
            <a:ext cx="3672408" cy="504056"/>
          </a:xfrm>
        </p:spPr>
        <p:txBody>
          <a:bodyPr/>
          <a:lstStyle/>
          <a:p>
            <a:r>
              <a:rPr lang="es-MX" sz="2800" b="1" dirty="0" smtClean="0">
                <a:solidFill>
                  <a:srgbClr val="0070C0"/>
                </a:solidFill>
                <a:latin typeface="Bookman Old Style" pitchFamily="18" charset="0"/>
              </a:rPr>
              <a:t>5g.</a:t>
            </a:r>
            <a:r>
              <a:rPr lang="es-MX" sz="2800" b="1" dirty="0" smtClean="0">
                <a:latin typeface="Bookman Old Style" pitchFamily="18" charset="0"/>
              </a:rPr>
              <a:t> </a:t>
            </a:r>
            <a:r>
              <a:rPr lang="es-MX" sz="2800" b="1" dirty="0" smtClean="0">
                <a:solidFill>
                  <a:srgbClr val="002060"/>
                </a:solidFill>
                <a:latin typeface="Bookman Old Style" pitchFamily="18" charset="0"/>
              </a:rPr>
              <a:t>Evaluación</a:t>
            </a:r>
            <a:endParaRPr lang="es-MX" sz="2800" dirty="0">
              <a:solidFill>
                <a:srgbClr val="002060"/>
              </a:solidFill>
            </a:endParaRPr>
          </a:p>
        </p:txBody>
      </p:sp>
      <p:sp>
        <p:nvSpPr>
          <p:cNvPr id="3" name="2 Marcador de contenido"/>
          <p:cNvSpPr>
            <a:spLocks noGrp="1"/>
          </p:cNvSpPr>
          <p:nvPr>
            <p:ph sz="half" idx="1"/>
          </p:nvPr>
        </p:nvSpPr>
        <p:spPr>
          <a:xfrm>
            <a:off x="457200" y="1600200"/>
            <a:ext cx="8363272" cy="4525963"/>
          </a:xfrm>
        </p:spPr>
        <p:txBody>
          <a:bodyPr/>
          <a:lstStyle/>
          <a:p>
            <a:pPr marL="0" indent="0" algn="just">
              <a:buNone/>
            </a:pPr>
            <a:r>
              <a:rPr lang="es-MX" sz="2400" dirty="0" smtClean="0">
                <a:latin typeface="Bookman Old Style" pitchFamily="18" charset="0"/>
              </a:rPr>
              <a:t>El criterio de evaluación se basará en el portafolio de evidencias y lista de cotejo para cada actividad y trabajo realizado.</a:t>
            </a:r>
          </a:p>
          <a:p>
            <a:pPr marL="0" indent="0">
              <a:buNone/>
            </a:pPr>
            <a:endParaRPr lang="es-MX" sz="2400" dirty="0" smtClean="0">
              <a:latin typeface="Bookman Old Style" pitchFamily="18" charset="0"/>
            </a:endParaRPr>
          </a:p>
          <a:p>
            <a:endParaRPr lang="es-MX" sz="800" dirty="0">
              <a:latin typeface="Bookman Old Style" pitchFamily="18" charset="0"/>
            </a:endParaRPr>
          </a:p>
          <a:p>
            <a:pPr marL="0" indent="0">
              <a:buNone/>
            </a:pPr>
            <a:r>
              <a:rPr lang="es-MX" sz="2400" b="1" dirty="0" smtClean="0">
                <a:solidFill>
                  <a:srgbClr val="0070C0"/>
                </a:solidFill>
                <a:latin typeface="Bookman Old Style" pitchFamily="18" charset="0"/>
              </a:rPr>
              <a:t>Geografía:        </a:t>
            </a:r>
            <a:r>
              <a:rPr lang="es-MX" sz="2400" b="1" dirty="0" smtClean="0">
                <a:latin typeface="Bookman Old Style" pitchFamily="18" charset="0"/>
              </a:rPr>
              <a:t>20%</a:t>
            </a:r>
            <a:r>
              <a:rPr lang="es-MX" sz="2400" dirty="0" smtClean="0">
                <a:solidFill>
                  <a:srgbClr val="0070C0"/>
                </a:solidFill>
                <a:latin typeface="Bookman Old Style" pitchFamily="18" charset="0"/>
              </a:rPr>
              <a:t> </a:t>
            </a:r>
            <a:r>
              <a:rPr lang="es-MX" sz="2400" dirty="0" smtClean="0">
                <a:latin typeface="Bookman Old Style" pitchFamily="18" charset="0"/>
              </a:rPr>
              <a:t>evaluación de 1er. </a:t>
            </a:r>
            <a:r>
              <a:rPr lang="es-MX" sz="2400" dirty="0">
                <a:latin typeface="Bookman Old Style" pitchFamily="18" charset="0"/>
              </a:rPr>
              <a:t>p</a:t>
            </a:r>
            <a:r>
              <a:rPr lang="es-MX" sz="2400" dirty="0" smtClean="0">
                <a:latin typeface="Bookman Old Style" pitchFamily="18" charset="0"/>
              </a:rPr>
              <a:t>eriodo</a:t>
            </a:r>
          </a:p>
          <a:p>
            <a:endParaRPr lang="es-MX" sz="800" dirty="0" smtClean="0">
              <a:latin typeface="Bookman Old Style" pitchFamily="18" charset="0"/>
            </a:endParaRPr>
          </a:p>
          <a:p>
            <a:pPr marL="0" indent="0">
              <a:buNone/>
            </a:pPr>
            <a:r>
              <a:rPr lang="es-MX" sz="2400" b="1" dirty="0" smtClean="0">
                <a:solidFill>
                  <a:srgbClr val="00B0F0"/>
                </a:solidFill>
                <a:latin typeface="Bookman Old Style" pitchFamily="18" charset="0"/>
              </a:rPr>
              <a:t>Orientación Educativa </a:t>
            </a:r>
          </a:p>
          <a:p>
            <a:pPr marL="0" indent="0">
              <a:buNone/>
            </a:pPr>
            <a:r>
              <a:rPr lang="es-MX" sz="2400" b="1" dirty="0">
                <a:solidFill>
                  <a:srgbClr val="00B0F0"/>
                </a:solidFill>
                <a:latin typeface="Bookman Old Style" pitchFamily="18" charset="0"/>
              </a:rPr>
              <a:t> </a:t>
            </a:r>
            <a:r>
              <a:rPr lang="es-MX" sz="2400" b="1" dirty="0" smtClean="0">
                <a:solidFill>
                  <a:srgbClr val="00B0F0"/>
                </a:solidFill>
                <a:latin typeface="Bookman Old Style" pitchFamily="18" charset="0"/>
              </a:rPr>
              <a:t>       		      </a:t>
            </a:r>
            <a:r>
              <a:rPr lang="es-MX" sz="2400" b="1" dirty="0" smtClean="0">
                <a:latin typeface="Bookman Old Style" pitchFamily="18" charset="0"/>
              </a:rPr>
              <a:t>20%</a:t>
            </a:r>
            <a:r>
              <a:rPr lang="es-MX" sz="2400" dirty="0" smtClean="0">
                <a:latin typeface="Bookman Old Style" pitchFamily="18" charset="0"/>
              </a:rPr>
              <a:t> evaluación 2do. y 3er.  Periodo</a:t>
            </a:r>
          </a:p>
          <a:p>
            <a:pPr marL="0" indent="0">
              <a:buNone/>
            </a:pPr>
            <a:endParaRPr lang="es-MX" sz="2400" dirty="0" smtClean="0">
              <a:latin typeface="Bookman Old Style" pitchFamily="18" charset="0"/>
            </a:endParaRPr>
          </a:p>
          <a:p>
            <a:pPr marL="0" indent="0">
              <a:buNone/>
            </a:pPr>
            <a:r>
              <a:rPr lang="es-MX" sz="2400" b="1" dirty="0" smtClean="0">
                <a:solidFill>
                  <a:srgbClr val="FFC000"/>
                </a:solidFill>
                <a:latin typeface="Bookman Old Style" pitchFamily="18" charset="0"/>
              </a:rPr>
              <a:t>Inglés:     </a:t>
            </a:r>
            <a:r>
              <a:rPr lang="es-MX" sz="2400" dirty="0" smtClean="0">
                <a:latin typeface="Bookman Old Style" pitchFamily="18" charset="0"/>
              </a:rPr>
              <a:t>         </a:t>
            </a:r>
            <a:r>
              <a:rPr lang="es-MX" sz="2400" b="1" dirty="0" smtClean="0">
                <a:latin typeface="Bookman Old Style" pitchFamily="18" charset="0"/>
              </a:rPr>
              <a:t>20%</a:t>
            </a:r>
            <a:r>
              <a:rPr lang="es-MX" sz="2400" dirty="0" smtClean="0">
                <a:latin typeface="Bookman Old Style" pitchFamily="18" charset="0"/>
              </a:rPr>
              <a:t> evaluación de </a:t>
            </a:r>
            <a:r>
              <a:rPr lang="es-MX" sz="2400" dirty="0" smtClean="0">
                <a:latin typeface="Bookman Old Style" pitchFamily="18" charset="0"/>
              </a:rPr>
              <a:t>3er</a:t>
            </a:r>
            <a:r>
              <a:rPr lang="es-MX" sz="2400" dirty="0" smtClean="0">
                <a:latin typeface="Bookman Old Style" pitchFamily="18" charset="0"/>
              </a:rPr>
              <a:t>. periodo</a:t>
            </a:r>
            <a:endParaRPr lang="es-MX" sz="2400" dirty="0">
              <a:latin typeface="Bookman Old Style" pitchFamily="18" charset="0"/>
            </a:endParaRPr>
          </a:p>
        </p:txBody>
      </p:sp>
    </p:spTree>
    <p:extLst>
      <p:ext uri="{BB962C8B-B14F-4D97-AF65-F5344CB8AC3E}">
        <p14:creationId xmlns:p14="http://schemas.microsoft.com/office/powerpoint/2010/main" val="3948366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95536" y="3068960"/>
            <a:ext cx="8280920" cy="1440160"/>
          </a:xfrm>
        </p:spPr>
        <p:txBody>
          <a:bodyPr/>
          <a:lstStyle/>
          <a:p>
            <a:pPr marL="0" indent="0" algn="ctr">
              <a:buNone/>
            </a:pPr>
            <a:r>
              <a:rPr lang="es-MX" dirty="0" smtClean="0">
                <a:latin typeface="Bookman Old Style" pitchFamily="18" charset="0"/>
              </a:rPr>
              <a:t>Uso de rúbricas para la valoración del trabajo </a:t>
            </a:r>
          </a:p>
          <a:p>
            <a:pPr marL="0" indent="0" algn="ctr">
              <a:buNone/>
            </a:pPr>
            <a:r>
              <a:rPr lang="es-MX" dirty="0" smtClean="0">
                <a:latin typeface="Bookman Old Style" pitchFamily="18" charset="0"/>
              </a:rPr>
              <a:t>tanto por materia como por equipo de trabajo. </a:t>
            </a:r>
            <a:endParaRPr lang="es-MX" dirty="0">
              <a:latin typeface="Bookman Old Style" pitchFamily="18" charset="0"/>
            </a:endParaRPr>
          </a:p>
        </p:txBody>
      </p:sp>
      <p:sp>
        <p:nvSpPr>
          <p:cNvPr id="4" name="1 Título"/>
          <p:cNvSpPr txBox="1">
            <a:spLocks/>
          </p:cNvSpPr>
          <p:nvPr/>
        </p:nvSpPr>
        <p:spPr>
          <a:xfrm>
            <a:off x="2324611" y="1556792"/>
            <a:ext cx="4680520" cy="13681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smtClean="0">
                <a:solidFill>
                  <a:srgbClr val="0070C0"/>
                </a:solidFill>
                <a:latin typeface="Bookman Old Style" pitchFamily="18" charset="0"/>
              </a:rPr>
              <a:t>5g. </a:t>
            </a:r>
            <a:r>
              <a:rPr lang="es-MX" sz="2800" b="1" dirty="0" smtClean="0">
                <a:latin typeface="Bookman Old Style" pitchFamily="18" charset="0"/>
              </a:rPr>
              <a:t> </a:t>
            </a:r>
            <a:r>
              <a:rPr lang="es-MX" sz="2800" b="1" dirty="0" smtClean="0">
                <a:solidFill>
                  <a:srgbClr val="002060"/>
                </a:solidFill>
                <a:latin typeface="Bookman Old Style" pitchFamily="18" charset="0"/>
              </a:rPr>
              <a:t>Autoevaluación y</a:t>
            </a:r>
          </a:p>
          <a:p>
            <a:r>
              <a:rPr lang="es-MX" sz="2800" b="1" dirty="0" smtClean="0">
                <a:solidFill>
                  <a:srgbClr val="002060"/>
                </a:solidFill>
                <a:latin typeface="Bookman Old Style" pitchFamily="18" charset="0"/>
              </a:rPr>
              <a:t> </a:t>
            </a:r>
            <a:r>
              <a:rPr lang="es-MX" sz="2800" b="1" dirty="0" err="1" smtClean="0">
                <a:solidFill>
                  <a:srgbClr val="002060"/>
                </a:solidFill>
                <a:latin typeface="Bookman Old Style" pitchFamily="18" charset="0"/>
              </a:rPr>
              <a:t>coevaluación</a:t>
            </a:r>
            <a:endParaRPr lang="es-MX" sz="2800" dirty="0">
              <a:solidFill>
                <a:srgbClr val="002060"/>
              </a:solidFill>
            </a:endParaRPr>
          </a:p>
        </p:txBody>
      </p:sp>
    </p:spTree>
    <p:extLst>
      <p:ext uri="{BB962C8B-B14F-4D97-AF65-F5344CB8AC3E}">
        <p14:creationId xmlns:p14="http://schemas.microsoft.com/office/powerpoint/2010/main" val="4239873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4073" y="1340768"/>
            <a:ext cx="8392877"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a:xfrm>
            <a:off x="971600" y="656692"/>
            <a:ext cx="7344816"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smtClean="0">
                <a:solidFill>
                  <a:srgbClr val="0070C0"/>
                </a:solidFill>
                <a:latin typeface="Bookman Old Style" pitchFamily="18" charset="0"/>
              </a:rPr>
              <a:t>5h.</a:t>
            </a:r>
            <a:r>
              <a:rPr lang="es-MX" sz="2800" b="1" dirty="0" smtClean="0">
                <a:latin typeface="Bookman Old Style" pitchFamily="18" charset="0"/>
              </a:rPr>
              <a:t> </a:t>
            </a:r>
            <a:r>
              <a:rPr lang="es-MX" sz="2800" b="1" dirty="0" smtClean="0">
                <a:solidFill>
                  <a:srgbClr val="002060"/>
                </a:solidFill>
                <a:latin typeface="Bookman Old Style" pitchFamily="18" charset="0"/>
              </a:rPr>
              <a:t>Reflexión grupo interdisciplinario</a:t>
            </a:r>
            <a:endParaRPr lang="es-MX" sz="2800" dirty="0">
              <a:solidFill>
                <a:srgbClr val="002060"/>
              </a:solidFill>
            </a:endParaRPr>
          </a:p>
        </p:txBody>
      </p:sp>
    </p:spTree>
    <p:extLst>
      <p:ext uri="{BB962C8B-B14F-4D97-AF65-F5344CB8AC3E}">
        <p14:creationId xmlns:p14="http://schemas.microsoft.com/office/powerpoint/2010/main" val="27093382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8778875" cy="47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703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72" y="404664"/>
            <a:ext cx="8766175" cy="456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72" y="4970314"/>
            <a:ext cx="879792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6065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7470320"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a:xfrm>
            <a:off x="1979712" y="587491"/>
            <a:ext cx="4464496"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smtClean="0">
                <a:solidFill>
                  <a:srgbClr val="0070C0"/>
                </a:solidFill>
                <a:latin typeface="Bookman Old Style" pitchFamily="18" charset="0"/>
              </a:rPr>
              <a:t>. </a:t>
            </a:r>
            <a:r>
              <a:rPr lang="es-MX" sz="2800" b="1" dirty="0" smtClean="0">
                <a:solidFill>
                  <a:srgbClr val="002060"/>
                </a:solidFill>
                <a:latin typeface="Bookman Old Style" pitchFamily="18" charset="0"/>
              </a:rPr>
              <a:t>Reflexión de zona</a:t>
            </a:r>
            <a:endParaRPr lang="es-MX" sz="2800" dirty="0">
              <a:solidFill>
                <a:srgbClr val="002060"/>
              </a:solidFill>
            </a:endParaRPr>
          </a:p>
        </p:txBody>
      </p:sp>
    </p:spTree>
    <p:extLst>
      <p:ext uri="{BB962C8B-B14F-4D97-AF65-F5344CB8AC3E}">
        <p14:creationId xmlns:p14="http://schemas.microsoft.com/office/powerpoint/2010/main" val="3610282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1" t="3333" r="6514" b="2709"/>
          <a:stretch/>
        </p:blipFill>
        <p:spPr bwMode="auto">
          <a:xfrm>
            <a:off x="137653" y="1052736"/>
            <a:ext cx="8592855"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97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ector recto 3"/>
          <p:cNvSpPr/>
          <p:nvPr/>
        </p:nvSpPr>
        <p:spPr>
          <a:xfrm>
            <a:off x="8576586" y="3654249"/>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Conector recto 4"/>
          <p:cNvSpPr/>
          <p:nvPr/>
        </p:nvSpPr>
        <p:spPr>
          <a:xfrm>
            <a:off x="8576586" y="2539669"/>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Conector recto 5"/>
          <p:cNvSpPr/>
          <p:nvPr/>
        </p:nvSpPr>
        <p:spPr>
          <a:xfrm>
            <a:off x="5158562" y="1700249"/>
            <a:ext cx="3463744" cy="134271"/>
          </a:xfrm>
          <a:custGeom>
            <a:avLst/>
            <a:gdLst/>
            <a:ahLst/>
            <a:cxnLst/>
            <a:rect l="0" t="0" r="0" b="0"/>
            <a:pathLst>
              <a:path>
                <a:moveTo>
                  <a:pt x="0" y="0"/>
                </a:moveTo>
                <a:lnTo>
                  <a:pt x="0" y="91502"/>
                </a:lnTo>
                <a:lnTo>
                  <a:pt x="3463744" y="91502"/>
                </a:lnTo>
                <a:lnTo>
                  <a:pt x="3463744" y="13427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Conector recto 6"/>
          <p:cNvSpPr/>
          <p:nvPr/>
        </p:nvSpPr>
        <p:spPr>
          <a:xfrm>
            <a:off x="7050868" y="3727593"/>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Conector recto 7"/>
          <p:cNvSpPr/>
          <p:nvPr/>
        </p:nvSpPr>
        <p:spPr>
          <a:xfrm>
            <a:off x="7050868" y="2440133"/>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Conector recto 8"/>
          <p:cNvSpPr/>
          <p:nvPr/>
        </p:nvSpPr>
        <p:spPr>
          <a:xfrm>
            <a:off x="5158562" y="1700249"/>
            <a:ext cx="1938025" cy="134271"/>
          </a:xfrm>
          <a:custGeom>
            <a:avLst/>
            <a:gdLst/>
            <a:ahLst/>
            <a:cxnLst/>
            <a:rect l="0" t="0" r="0" b="0"/>
            <a:pathLst>
              <a:path>
                <a:moveTo>
                  <a:pt x="0" y="0"/>
                </a:moveTo>
                <a:lnTo>
                  <a:pt x="0" y="91502"/>
                </a:lnTo>
                <a:lnTo>
                  <a:pt x="1938025" y="91502"/>
                </a:lnTo>
                <a:lnTo>
                  <a:pt x="1938025" y="13427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Conector recto 9"/>
          <p:cNvSpPr/>
          <p:nvPr/>
        </p:nvSpPr>
        <p:spPr>
          <a:xfrm>
            <a:off x="6019315" y="2559987"/>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Conector recto 10"/>
          <p:cNvSpPr/>
          <p:nvPr/>
        </p:nvSpPr>
        <p:spPr>
          <a:xfrm>
            <a:off x="5097327" y="2130118"/>
            <a:ext cx="967707" cy="134271"/>
          </a:xfrm>
          <a:custGeom>
            <a:avLst/>
            <a:gdLst/>
            <a:ahLst/>
            <a:cxnLst/>
            <a:rect l="0" t="0" r="0" b="0"/>
            <a:pathLst>
              <a:path>
                <a:moveTo>
                  <a:pt x="0" y="0"/>
                </a:moveTo>
                <a:lnTo>
                  <a:pt x="0" y="91502"/>
                </a:lnTo>
                <a:lnTo>
                  <a:pt x="967707" y="91502"/>
                </a:lnTo>
                <a:lnTo>
                  <a:pt x="967707"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Conector recto 11"/>
          <p:cNvSpPr/>
          <p:nvPr/>
        </p:nvSpPr>
        <p:spPr>
          <a:xfrm>
            <a:off x="5393990" y="3559738"/>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Conector recto 12"/>
          <p:cNvSpPr/>
          <p:nvPr/>
        </p:nvSpPr>
        <p:spPr>
          <a:xfrm>
            <a:off x="5097327" y="2130118"/>
            <a:ext cx="342382" cy="134271"/>
          </a:xfrm>
          <a:custGeom>
            <a:avLst/>
            <a:gdLst/>
            <a:ahLst/>
            <a:cxnLst/>
            <a:rect l="0" t="0" r="0" b="0"/>
            <a:pathLst>
              <a:path>
                <a:moveTo>
                  <a:pt x="0" y="0"/>
                </a:moveTo>
                <a:lnTo>
                  <a:pt x="0" y="91502"/>
                </a:lnTo>
                <a:lnTo>
                  <a:pt x="342382" y="91502"/>
                </a:lnTo>
                <a:lnTo>
                  <a:pt x="342382"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Conector recto 13"/>
          <p:cNvSpPr/>
          <p:nvPr/>
        </p:nvSpPr>
        <p:spPr>
          <a:xfrm>
            <a:off x="4524436" y="2886763"/>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Conector recto 14"/>
          <p:cNvSpPr/>
          <p:nvPr/>
        </p:nvSpPr>
        <p:spPr>
          <a:xfrm>
            <a:off x="4129620" y="2559987"/>
            <a:ext cx="440536" cy="134271"/>
          </a:xfrm>
          <a:custGeom>
            <a:avLst/>
            <a:gdLst/>
            <a:ahLst/>
            <a:cxnLst/>
            <a:rect l="0" t="0" r="0" b="0"/>
            <a:pathLst>
              <a:path>
                <a:moveTo>
                  <a:pt x="0" y="0"/>
                </a:moveTo>
                <a:lnTo>
                  <a:pt x="0" y="91502"/>
                </a:lnTo>
                <a:lnTo>
                  <a:pt x="440536" y="91502"/>
                </a:lnTo>
                <a:lnTo>
                  <a:pt x="440536"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Conector recto 15"/>
          <p:cNvSpPr/>
          <p:nvPr/>
        </p:nvSpPr>
        <p:spPr>
          <a:xfrm>
            <a:off x="3649194" y="2906326"/>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Conector recto 16"/>
          <p:cNvSpPr/>
          <p:nvPr/>
        </p:nvSpPr>
        <p:spPr>
          <a:xfrm>
            <a:off x="3694914" y="2559987"/>
            <a:ext cx="434705" cy="134271"/>
          </a:xfrm>
          <a:custGeom>
            <a:avLst/>
            <a:gdLst/>
            <a:ahLst/>
            <a:cxnLst/>
            <a:rect l="0" t="0" r="0" b="0"/>
            <a:pathLst>
              <a:path>
                <a:moveTo>
                  <a:pt x="434705" y="0"/>
                </a:moveTo>
                <a:lnTo>
                  <a:pt x="434705" y="91502"/>
                </a:lnTo>
                <a:lnTo>
                  <a:pt x="0" y="91502"/>
                </a:lnTo>
                <a:lnTo>
                  <a:pt x="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Conector recto 17"/>
          <p:cNvSpPr/>
          <p:nvPr/>
        </p:nvSpPr>
        <p:spPr>
          <a:xfrm>
            <a:off x="4129620" y="2130118"/>
            <a:ext cx="967707" cy="134271"/>
          </a:xfrm>
          <a:custGeom>
            <a:avLst/>
            <a:gdLst/>
            <a:ahLst/>
            <a:cxnLst/>
            <a:rect l="0" t="0" r="0" b="0"/>
            <a:pathLst>
              <a:path>
                <a:moveTo>
                  <a:pt x="967707" y="0"/>
                </a:moveTo>
                <a:lnTo>
                  <a:pt x="967707" y="91502"/>
                </a:lnTo>
                <a:lnTo>
                  <a:pt x="0" y="91502"/>
                </a:lnTo>
                <a:lnTo>
                  <a:pt x="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Conector recto 18"/>
          <p:cNvSpPr/>
          <p:nvPr/>
        </p:nvSpPr>
        <p:spPr>
          <a:xfrm>
            <a:off x="5051607" y="1700249"/>
            <a:ext cx="91440" cy="134271"/>
          </a:xfrm>
          <a:custGeom>
            <a:avLst/>
            <a:gdLst/>
            <a:ahLst/>
            <a:cxnLst/>
            <a:rect l="0" t="0" r="0" b="0"/>
            <a:pathLst>
              <a:path>
                <a:moveTo>
                  <a:pt x="106954" y="0"/>
                </a:moveTo>
                <a:lnTo>
                  <a:pt x="106954" y="91502"/>
                </a:lnTo>
                <a:lnTo>
                  <a:pt x="45720" y="91502"/>
                </a:lnTo>
                <a:lnTo>
                  <a:pt x="45720" y="13427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Conector recto 19"/>
          <p:cNvSpPr/>
          <p:nvPr/>
        </p:nvSpPr>
        <p:spPr>
          <a:xfrm>
            <a:off x="2850280" y="2922886"/>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Conector recto 20"/>
          <p:cNvSpPr/>
          <p:nvPr/>
        </p:nvSpPr>
        <p:spPr>
          <a:xfrm>
            <a:off x="1597374" y="2130118"/>
            <a:ext cx="1298625" cy="134271"/>
          </a:xfrm>
          <a:custGeom>
            <a:avLst/>
            <a:gdLst/>
            <a:ahLst/>
            <a:cxnLst/>
            <a:rect l="0" t="0" r="0" b="0"/>
            <a:pathLst>
              <a:path>
                <a:moveTo>
                  <a:pt x="0" y="0"/>
                </a:moveTo>
                <a:lnTo>
                  <a:pt x="0" y="91502"/>
                </a:lnTo>
                <a:lnTo>
                  <a:pt x="1298625" y="91502"/>
                </a:lnTo>
                <a:lnTo>
                  <a:pt x="1298625"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Conector recto 21"/>
          <p:cNvSpPr/>
          <p:nvPr/>
        </p:nvSpPr>
        <p:spPr>
          <a:xfrm>
            <a:off x="2034334" y="3812979"/>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Conector recto 22"/>
          <p:cNvSpPr/>
          <p:nvPr/>
        </p:nvSpPr>
        <p:spPr>
          <a:xfrm>
            <a:off x="2034334" y="2689490"/>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Conector recto 23"/>
          <p:cNvSpPr/>
          <p:nvPr/>
        </p:nvSpPr>
        <p:spPr>
          <a:xfrm>
            <a:off x="1597374" y="2130118"/>
            <a:ext cx="482679" cy="134271"/>
          </a:xfrm>
          <a:custGeom>
            <a:avLst/>
            <a:gdLst/>
            <a:ahLst/>
            <a:cxnLst/>
            <a:rect l="0" t="0" r="0" b="0"/>
            <a:pathLst>
              <a:path>
                <a:moveTo>
                  <a:pt x="0" y="0"/>
                </a:moveTo>
                <a:lnTo>
                  <a:pt x="0" y="91502"/>
                </a:lnTo>
                <a:lnTo>
                  <a:pt x="482679" y="91502"/>
                </a:lnTo>
                <a:lnTo>
                  <a:pt x="482679"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Conector recto 24"/>
          <p:cNvSpPr/>
          <p:nvPr/>
        </p:nvSpPr>
        <p:spPr>
          <a:xfrm>
            <a:off x="1212423" y="3102629"/>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Conector recto 25"/>
          <p:cNvSpPr/>
          <p:nvPr/>
        </p:nvSpPr>
        <p:spPr>
          <a:xfrm>
            <a:off x="1258143" y="2130118"/>
            <a:ext cx="339231" cy="134271"/>
          </a:xfrm>
          <a:custGeom>
            <a:avLst/>
            <a:gdLst/>
            <a:ahLst/>
            <a:cxnLst/>
            <a:rect l="0" t="0" r="0" b="0"/>
            <a:pathLst>
              <a:path>
                <a:moveTo>
                  <a:pt x="339231" y="0"/>
                </a:moveTo>
                <a:lnTo>
                  <a:pt x="339231" y="91502"/>
                </a:lnTo>
                <a:lnTo>
                  <a:pt x="0" y="91502"/>
                </a:lnTo>
                <a:lnTo>
                  <a:pt x="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Conector recto 26"/>
          <p:cNvSpPr/>
          <p:nvPr/>
        </p:nvSpPr>
        <p:spPr>
          <a:xfrm>
            <a:off x="387056" y="4422113"/>
            <a:ext cx="91440" cy="134271"/>
          </a:xfrm>
          <a:custGeom>
            <a:avLst/>
            <a:gdLst/>
            <a:ahLst/>
            <a:cxnLst/>
            <a:rect l="0" t="0" r="0" b="0"/>
            <a:pathLst>
              <a:path>
                <a:moveTo>
                  <a:pt x="45720" y="0"/>
                </a:moveTo>
                <a:lnTo>
                  <a:pt x="4572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Conector recto 27"/>
          <p:cNvSpPr/>
          <p:nvPr/>
        </p:nvSpPr>
        <p:spPr>
          <a:xfrm>
            <a:off x="432776" y="2130118"/>
            <a:ext cx="1164597" cy="134271"/>
          </a:xfrm>
          <a:custGeom>
            <a:avLst/>
            <a:gdLst/>
            <a:ahLst/>
            <a:cxnLst/>
            <a:rect l="0" t="0" r="0" b="0"/>
            <a:pathLst>
              <a:path>
                <a:moveTo>
                  <a:pt x="1164597" y="0"/>
                </a:moveTo>
                <a:lnTo>
                  <a:pt x="1164597" y="91502"/>
                </a:lnTo>
                <a:lnTo>
                  <a:pt x="0" y="91502"/>
                </a:lnTo>
                <a:lnTo>
                  <a:pt x="0" y="13427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Conector recto 28"/>
          <p:cNvSpPr/>
          <p:nvPr/>
        </p:nvSpPr>
        <p:spPr>
          <a:xfrm>
            <a:off x="1597374" y="1700249"/>
            <a:ext cx="3561188" cy="134271"/>
          </a:xfrm>
          <a:custGeom>
            <a:avLst/>
            <a:gdLst/>
            <a:ahLst/>
            <a:cxnLst/>
            <a:rect l="0" t="0" r="0" b="0"/>
            <a:pathLst>
              <a:path>
                <a:moveTo>
                  <a:pt x="3561188" y="0"/>
                </a:moveTo>
                <a:lnTo>
                  <a:pt x="3561188" y="91502"/>
                </a:lnTo>
                <a:lnTo>
                  <a:pt x="0" y="91502"/>
                </a:lnTo>
                <a:lnTo>
                  <a:pt x="0" y="13427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30 Rectángulo redondeado"/>
          <p:cNvSpPr/>
          <p:nvPr/>
        </p:nvSpPr>
        <p:spPr>
          <a:xfrm>
            <a:off x="4927723" y="1404652"/>
            <a:ext cx="461679" cy="2955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2" name="31 Grupo"/>
          <p:cNvGrpSpPr/>
          <p:nvPr/>
        </p:nvGrpSpPr>
        <p:grpSpPr>
          <a:xfrm>
            <a:off x="4979020" y="1453385"/>
            <a:ext cx="461679" cy="295596"/>
            <a:chOff x="4955060" y="377135"/>
            <a:chExt cx="461679" cy="295596"/>
          </a:xfrm>
        </p:grpSpPr>
        <p:sp>
          <p:nvSpPr>
            <p:cNvPr id="137" name="136 Rectángulo redondeado"/>
            <p:cNvSpPr/>
            <p:nvPr/>
          </p:nvSpPr>
          <p:spPr>
            <a:xfrm>
              <a:off x="4955060" y="377135"/>
              <a:ext cx="461679" cy="2955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8" name="137 Rectángulo"/>
            <p:cNvSpPr/>
            <p:nvPr/>
          </p:nvSpPr>
          <p:spPr>
            <a:xfrm>
              <a:off x="4963718" y="385793"/>
              <a:ext cx="444363" cy="27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Preguntas escenciales</a:t>
              </a:r>
            </a:p>
          </p:txBody>
        </p:sp>
      </p:grpSp>
      <p:sp>
        <p:nvSpPr>
          <p:cNvPr id="33" name="32 Rectángulo redondeado"/>
          <p:cNvSpPr/>
          <p:nvPr/>
        </p:nvSpPr>
        <p:spPr>
          <a:xfrm>
            <a:off x="1366534" y="1834521"/>
            <a:ext cx="461679" cy="2955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4" name="33 Grupo"/>
          <p:cNvGrpSpPr/>
          <p:nvPr/>
        </p:nvGrpSpPr>
        <p:grpSpPr>
          <a:xfrm>
            <a:off x="1417832" y="1883254"/>
            <a:ext cx="461679" cy="295596"/>
            <a:chOff x="1393872" y="807004"/>
            <a:chExt cx="461679" cy="295596"/>
          </a:xfrm>
        </p:grpSpPr>
        <p:sp>
          <p:nvSpPr>
            <p:cNvPr id="135" name="134 Rectángulo redondeado"/>
            <p:cNvSpPr/>
            <p:nvPr/>
          </p:nvSpPr>
          <p:spPr>
            <a:xfrm>
              <a:off x="1393872" y="807004"/>
              <a:ext cx="461679" cy="2955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6" name="135 Rectángulo"/>
            <p:cNvSpPr/>
            <p:nvPr/>
          </p:nvSpPr>
          <p:spPr>
            <a:xfrm>
              <a:off x="1402530" y="815662"/>
              <a:ext cx="444363" cy="27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Preguntas analíticas</a:t>
              </a:r>
            </a:p>
          </p:txBody>
        </p:sp>
      </p:grpSp>
      <p:sp>
        <p:nvSpPr>
          <p:cNvPr id="35" name="34 Rectángulo redondeado"/>
          <p:cNvSpPr/>
          <p:nvPr/>
        </p:nvSpPr>
        <p:spPr>
          <a:xfrm>
            <a:off x="67908" y="2264390"/>
            <a:ext cx="729735" cy="215772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6" name="35 Grupo"/>
          <p:cNvGrpSpPr/>
          <p:nvPr/>
        </p:nvGrpSpPr>
        <p:grpSpPr>
          <a:xfrm>
            <a:off x="119206" y="2313123"/>
            <a:ext cx="729735" cy="2157723"/>
            <a:chOff x="95246" y="1236873"/>
            <a:chExt cx="729735" cy="2157723"/>
          </a:xfrm>
        </p:grpSpPr>
        <p:sp>
          <p:nvSpPr>
            <p:cNvPr id="133" name="132 Rectángulo redondeado"/>
            <p:cNvSpPr/>
            <p:nvPr/>
          </p:nvSpPr>
          <p:spPr>
            <a:xfrm>
              <a:off x="95246" y="1236873"/>
              <a:ext cx="729735" cy="215772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4" name="133 Rectángulo"/>
            <p:cNvSpPr/>
            <p:nvPr/>
          </p:nvSpPr>
          <p:spPr>
            <a:xfrm>
              <a:off x="116619" y="1258246"/>
              <a:ext cx="686989" cy="21149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es-MX" sz="600" kern="1200"/>
            </a:p>
            <a:p>
              <a:pPr lvl="0" algn="ctr" defTabSz="266700">
                <a:lnSpc>
                  <a:spcPct val="90000"/>
                </a:lnSpc>
                <a:spcBef>
                  <a:spcPct val="0"/>
                </a:spcBef>
                <a:spcAft>
                  <a:spcPct val="35000"/>
                </a:spcAft>
              </a:pPr>
              <a:endParaRPr lang="es-MX" sz="600" kern="1200"/>
            </a:p>
            <a:p>
              <a:pPr lvl="0" algn="ctr" defTabSz="266700">
                <a:lnSpc>
                  <a:spcPct val="90000"/>
                </a:lnSpc>
                <a:spcBef>
                  <a:spcPct val="0"/>
                </a:spcBef>
                <a:spcAft>
                  <a:spcPct val="35000"/>
                </a:spcAft>
              </a:pPr>
              <a:r>
                <a:rPr lang="es-MX" sz="600" kern="1200"/>
                <a:t>Cuestionar metas y proósitos</a:t>
              </a:r>
            </a:p>
            <a:p>
              <a:pPr lvl="0" algn="ctr" defTabSz="266700">
                <a:lnSpc>
                  <a:spcPct val="90000"/>
                </a:lnSpc>
                <a:spcBef>
                  <a:spcPct val="0"/>
                </a:spcBef>
                <a:spcAft>
                  <a:spcPct val="35000"/>
                </a:spcAft>
              </a:pPr>
              <a:r>
                <a:rPr lang="es-MX" sz="600" kern="1200"/>
                <a:t>Cuestionar preguntas</a:t>
              </a:r>
            </a:p>
            <a:p>
              <a:pPr lvl="0" algn="ctr" defTabSz="266700">
                <a:lnSpc>
                  <a:spcPct val="90000"/>
                </a:lnSpc>
                <a:spcBef>
                  <a:spcPct val="0"/>
                </a:spcBef>
                <a:spcAft>
                  <a:spcPct val="35000"/>
                </a:spcAft>
              </a:pPr>
              <a:r>
                <a:rPr lang="es-MX" sz="600" kern="1200"/>
                <a:t>Cuestionar información</a:t>
              </a:r>
            </a:p>
            <a:p>
              <a:pPr lvl="0" algn="ctr" defTabSz="266700">
                <a:lnSpc>
                  <a:spcPct val="90000"/>
                </a:lnSpc>
                <a:spcBef>
                  <a:spcPct val="0"/>
                </a:spcBef>
                <a:spcAft>
                  <a:spcPct val="35000"/>
                </a:spcAft>
              </a:pPr>
              <a:r>
                <a:rPr lang="es-MX" sz="600" kern="1200"/>
                <a:t>Cuestionar inferencias</a:t>
              </a:r>
            </a:p>
            <a:p>
              <a:pPr lvl="0" algn="ctr" defTabSz="266700">
                <a:lnSpc>
                  <a:spcPct val="90000"/>
                </a:lnSpc>
                <a:spcBef>
                  <a:spcPct val="0"/>
                </a:spcBef>
                <a:spcAft>
                  <a:spcPct val="35000"/>
                </a:spcAft>
              </a:pPr>
              <a:r>
                <a:rPr lang="es-MX" sz="600" kern="1200"/>
                <a:t>Cuestionar Conceptos</a:t>
              </a:r>
            </a:p>
            <a:p>
              <a:pPr lvl="0" algn="ctr" defTabSz="266700">
                <a:lnSpc>
                  <a:spcPct val="90000"/>
                </a:lnSpc>
                <a:spcBef>
                  <a:spcPct val="0"/>
                </a:spcBef>
                <a:spcAft>
                  <a:spcPct val="35000"/>
                </a:spcAft>
              </a:pPr>
              <a:r>
                <a:rPr lang="es-MX" sz="600" kern="1200"/>
                <a:t>Cuestionar suposiciones</a:t>
              </a:r>
            </a:p>
            <a:p>
              <a:pPr lvl="0" algn="ctr" defTabSz="266700">
                <a:lnSpc>
                  <a:spcPct val="90000"/>
                </a:lnSpc>
                <a:spcBef>
                  <a:spcPct val="0"/>
                </a:spcBef>
                <a:spcAft>
                  <a:spcPct val="35000"/>
                </a:spcAft>
              </a:pPr>
              <a:r>
                <a:rPr lang="es-MX" sz="600" kern="1200"/>
                <a:t>Cuestionar consecuencias</a:t>
              </a:r>
            </a:p>
            <a:p>
              <a:pPr lvl="0" algn="ctr" defTabSz="266700">
                <a:lnSpc>
                  <a:spcPct val="90000"/>
                </a:lnSpc>
                <a:spcBef>
                  <a:spcPct val="0"/>
                </a:spcBef>
                <a:spcAft>
                  <a:spcPct val="35000"/>
                </a:spcAft>
              </a:pPr>
              <a:r>
                <a:rPr lang="es-MX" sz="600" kern="1200"/>
                <a:t>Cuestionar perspectivas</a:t>
              </a:r>
            </a:p>
            <a:p>
              <a:pPr lvl="0" algn="ctr" defTabSz="266700">
                <a:lnSpc>
                  <a:spcPct val="90000"/>
                </a:lnSpc>
                <a:spcBef>
                  <a:spcPct val="0"/>
                </a:spcBef>
                <a:spcAft>
                  <a:spcPct val="35000"/>
                </a:spcAft>
              </a:pPr>
              <a:r>
                <a:rPr lang="es-MX" sz="600" kern="1200"/>
                <a:t>Cuestionar Absolutismo dogmático</a:t>
              </a:r>
            </a:p>
            <a:p>
              <a:pPr lvl="0" algn="ctr" defTabSz="266700">
                <a:lnSpc>
                  <a:spcPct val="90000"/>
                </a:lnSpc>
                <a:spcBef>
                  <a:spcPct val="0"/>
                </a:spcBef>
                <a:spcAft>
                  <a:spcPct val="35000"/>
                </a:spcAft>
              </a:pPr>
              <a:endParaRPr lang="es-MX" sz="600" kern="1200"/>
            </a:p>
            <a:p>
              <a:pPr lvl="0" algn="ctr" defTabSz="266700">
                <a:lnSpc>
                  <a:spcPct val="90000"/>
                </a:lnSpc>
                <a:spcBef>
                  <a:spcPct val="0"/>
                </a:spcBef>
                <a:spcAft>
                  <a:spcPct val="35000"/>
                </a:spcAft>
              </a:pPr>
              <a:endParaRPr lang="es-MX" sz="600" kern="1200"/>
            </a:p>
          </p:txBody>
        </p:sp>
      </p:grpSp>
      <p:sp>
        <p:nvSpPr>
          <p:cNvPr id="37" name="36 Rectángulo redondeado"/>
          <p:cNvSpPr/>
          <p:nvPr/>
        </p:nvSpPr>
        <p:spPr>
          <a:xfrm>
            <a:off x="27717" y="4556385"/>
            <a:ext cx="810118" cy="218157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8" name="37 Grupo"/>
          <p:cNvGrpSpPr/>
          <p:nvPr/>
        </p:nvGrpSpPr>
        <p:grpSpPr>
          <a:xfrm>
            <a:off x="79015" y="4605118"/>
            <a:ext cx="810118" cy="2181578"/>
            <a:chOff x="55055" y="3528868"/>
            <a:chExt cx="810118" cy="2181578"/>
          </a:xfrm>
        </p:grpSpPr>
        <p:sp>
          <p:nvSpPr>
            <p:cNvPr id="131" name="130 Rectángulo redondeado"/>
            <p:cNvSpPr/>
            <p:nvPr/>
          </p:nvSpPr>
          <p:spPr>
            <a:xfrm>
              <a:off x="55055" y="3528868"/>
              <a:ext cx="810118" cy="218157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2" name="131 Rectángulo"/>
            <p:cNvSpPr/>
            <p:nvPr/>
          </p:nvSpPr>
          <p:spPr>
            <a:xfrm>
              <a:off x="78783" y="3552596"/>
              <a:ext cx="762662" cy="21341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¿Qué tratamos de lograr?</a:t>
              </a:r>
            </a:p>
            <a:p>
              <a:pPr lvl="0" algn="ctr" defTabSz="266700">
                <a:lnSpc>
                  <a:spcPct val="90000"/>
                </a:lnSpc>
                <a:spcBef>
                  <a:spcPct val="0"/>
                </a:spcBef>
                <a:spcAft>
                  <a:spcPct val="35000"/>
                </a:spcAft>
              </a:pPr>
              <a:r>
                <a:rPr lang="es-MX" sz="600" kern="1200"/>
                <a:t>¿Esta es la pregunta más importante en este momento?</a:t>
              </a:r>
            </a:p>
            <a:p>
              <a:pPr lvl="0" algn="ctr" defTabSz="266700">
                <a:lnSpc>
                  <a:spcPct val="90000"/>
                </a:lnSpc>
                <a:spcBef>
                  <a:spcPct val="0"/>
                </a:spcBef>
                <a:spcAft>
                  <a:spcPct val="35000"/>
                </a:spcAft>
              </a:pPr>
              <a:r>
                <a:rPr lang="es-MX" sz="600" kern="1200"/>
                <a:t>¿En qué información se basa?</a:t>
              </a:r>
            </a:p>
            <a:p>
              <a:pPr lvl="0" algn="ctr" defTabSz="266700">
                <a:lnSpc>
                  <a:spcPct val="90000"/>
                </a:lnSpc>
                <a:spcBef>
                  <a:spcPct val="0"/>
                </a:spcBef>
                <a:spcAft>
                  <a:spcPct val="35000"/>
                </a:spcAft>
              </a:pPr>
              <a:r>
                <a:rPr lang="es-MX" sz="600" kern="1200"/>
                <a:t>¿Cómo llegó a esa conclusión?</a:t>
              </a:r>
            </a:p>
            <a:p>
              <a:pPr lvl="0" algn="ctr" defTabSz="266700">
                <a:lnSpc>
                  <a:spcPct val="90000"/>
                </a:lnSpc>
                <a:spcBef>
                  <a:spcPct val="0"/>
                </a:spcBef>
                <a:spcAft>
                  <a:spcPct val="35000"/>
                </a:spcAft>
              </a:pPr>
              <a:r>
                <a:rPr lang="es-MX" sz="600" kern="1200"/>
                <a:t>¿Cuál es la idea central?</a:t>
              </a:r>
            </a:p>
            <a:p>
              <a:pPr lvl="0" algn="ctr" defTabSz="266700">
                <a:lnSpc>
                  <a:spcPct val="90000"/>
                </a:lnSpc>
                <a:spcBef>
                  <a:spcPct val="0"/>
                </a:spcBef>
                <a:spcAft>
                  <a:spcPct val="35000"/>
                </a:spcAft>
              </a:pPr>
              <a:r>
                <a:rPr lang="es-MX" sz="600" kern="1200"/>
                <a:t>¿Qué resultado se puede obtener?</a:t>
              </a:r>
            </a:p>
            <a:p>
              <a:pPr lvl="0" algn="ctr" defTabSz="266700">
                <a:lnSpc>
                  <a:spcPct val="90000"/>
                </a:lnSpc>
                <a:spcBef>
                  <a:spcPct val="0"/>
                </a:spcBef>
                <a:spcAft>
                  <a:spcPct val="35000"/>
                </a:spcAft>
              </a:pPr>
              <a:r>
                <a:rPr lang="es-MX" sz="600" kern="1200"/>
                <a:t>¿Existe otro punto de vista?</a:t>
              </a:r>
            </a:p>
            <a:p>
              <a:pPr lvl="0" algn="ctr" defTabSz="266700">
                <a:lnSpc>
                  <a:spcPct val="90000"/>
                </a:lnSpc>
                <a:spcBef>
                  <a:spcPct val="0"/>
                </a:spcBef>
                <a:spcAft>
                  <a:spcPct val="35000"/>
                </a:spcAft>
              </a:pPr>
              <a:r>
                <a:rPr lang="es-MX" sz="600" kern="1200"/>
                <a:t>¿Qué sucede si no me gustan esos criterios?</a:t>
              </a:r>
            </a:p>
          </p:txBody>
        </p:sp>
      </p:grpSp>
      <p:sp>
        <p:nvSpPr>
          <p:cNvPr id="39" name="38 Rectángulo redondeado"/>
          <p:cNvSpPr/>
          <p:nvPr/>
        </p:nvSpPr>
        <p:spPr>
          <a:xfrm>
            <a:off x="944226" y="2264390"/>
            <a:ext cx="627833" cy="83823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0" name="39 Grupo"/>
          <p:cNvGrpSpPr/>
          <p:nvPr/>
        </p:nvGrpSpPr>
        <p:grpSpPr>
          <a:xfrm>
            <a:off x="995524" y="2313123"/>
            <a:ext cx="627833" cy="838239"/>
            <a:chOff x="971564" y="1236873"/>
            <a:chExt cx="627833" cy="838239"/>
          </a:xfrm>
        </p:grpSpPr>
        <p:sp>
          <p:nvSpPr>
            <p:cNvPr id="129" name="128 Rectángulo redondeado"/>
            <p:cNvSpPr/>
            <p:nvPr/>
          </p:nvSpPr>
          <p:spPr>
            <a:xfrm>
              <a:off x="971564" y="1236873"/>
              <a:ext cx="627833" cy="83823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0" name="129 Rectángulo"/>
            <p:cNvSpPr/>
            <p:nvPr/>
          </p:nvSpPr>
          <p:spPr>
            <a:xfrm>
              <a:off x="989953" y="1255262"/>
              <a:ext cx="591055" cy="8014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Formulas preguntas de un sistema, sin sistema y sistemas en conflicto</a:t>
              </a:r>
            </a:p>
          </p:txBody>
        </p:sp>
      </p:grpSp>
      <p:sp>
        <p:nvSpPr>
          <p:cNvPr id="41" name="40 Rectángulo redondeado"/>
          <p:cNvSpPr/>
          <p:nvPr/>
        </p:nvSpPr>
        <p:spPr>
          <a:xfrm>
            <a:off x="900239" y="3236901"/>
            <a:ext cx="715806" cy="96334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2" name="41 Grupo"/>
          <p:cNvGrpSpPr/>
          <p:nvPr/>
        </p:nvGrpSpPr>
        <p:grpSpPr>
          <a:xfrm>
            <a:off x="951537" y="3285634"/>
            <a:ext cx="715806" cy="963348"/>
            <a:chOff x="927577" y="2209384"/>
            <a:chExt cx="715806" cy="963348"/>
          </a:xfrm>
        </p:grpSpPr>
        <p:sp>
          <p:nvSpPr>
            <p:cNvPr id="127" name="126 Rectángulo redondeado"/>
            <p:cNvSpPr/>
            <p:nvPr/>
          </p:nvSpPr>
          <p:spPr>
            <a:xfrm>
              <a:off x="927577" y="2209384"/>
              <a:ext cx="715806" cy="96334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8" name="127 Rectángulo"/>
            <p:cNvSpPr/>
            <p:nvPr/>
          </p:nvSpPr>
          <p:spPr>
            <a:xfrm>
              <a:off x="948542" y="2230349"/>
              <a:ext cx="673876" cy="9214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¿Cuál es el punto de ebullición del plomo? (Sistema)</a:t>
              </a:r>
            </a:p>
            <a:p>
              <a:pPr lvl="0" algn="ctr" defTabSz="266700">
                <a:lnSpc>
                  <a:spcPct val="90000"/>
                </a:lnSpc>
                <a:spcBef>
                  <a:spcPct val="0"/>
                </a:spcBef>
                <a:spcAft>
                  <a:spcPct val="35000"/>
                </a:spcAft>
              </a:pPr>
              <a:r>
                <a:rPr lang="es-MX" sz="600" kern="1200"/>
                <a:t>¿Qué prefiere, montaña o playa? (Sin sistema)</a:t>
              </a:r>
            </a:p>
            <a:p>
              <a:pPr lvl="0" algn="ctr" defTabSz="266700">
                <a:lnSpc>
                  <a:spcPct val="90000"/>
                </a:lnSpc>
                <a:spcBef>
                  <a:spcPct val="0"/>
                </a:spcBef>
                <a:spcAft>
                  <a:spcPct val="35000"/>
                </a:spcAft>
              </a:pPr>
              <a:r>
                <a:rPr lang="es-MX" sz="600" kern="1200"/>
                <a:t>¿Se justifica el aborto? (En conflicto)</a:t>
              </a:r>
            </a:p>
          </p:txBody>
        </p:sp>
      </p:grpSp>
      <p:sp>
        <p:nvSpPr>
          <p:cNvPr id="43" name="42 Rectángulo redondeado"/>
          <p:cNvSpPr/>
          <p:nvPr/>
        </p:nvSpPr>
        <p:spPr>
          <a:xfrm>
            <a:off x="1849214" y="2264390"/>
            <a:ext cx="461679" cy="4251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4" name="43 Grupo"/>
          <p:cNvGrpSpPr/>
          <p:nvPr/>
        </p:nvGrpSpPr>
        <p:grpSpPr>
          <a:xfrm>
            <a:off x="1900512" y="2313123"/>
            <a:ext cx="461679" cy="425100"/>
            <a:chOff x="1876552" y="1236873"/>
            <a:chExt cx="461679" cy="425100"/>
          </a:xfrm>
        </p:grpSpPr>
        <p:sp>
          <p:nvSpPr>
            <p:cNvPr id="125" name="124 Rectángulo redondeado"/>
            <p:cNvSpPr/>
            <p:nvPr/>
          </p:nvSpPr>
          <p:spPr>
            <a:xfrm>
              <a:off x="1876552" y="1236873"/>
              <a:ext cx="461679" cy="4251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6" name="125 Rectángulo"/>
            <p:cNvSpPr/>
            <p:nvPr/>
          </p:nvSpPr>
          <p:spPr>
            <a:xfrm>
              <a:off x="1889003" y="1249324"/>
              <a:ext cx="436777" cy="4001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Preguntas Interdiscipinarias</a:t>
              </a:r>
            </a:p>
          </p:txBody>
        </p:sp>
      </p:grpSp>
      <p:sp>
        <p:nvSpPr>
          <p:cNvPr id="45" name="44 Rectángulo redondeado"/>
          <p:cNvSpPr/>
          <p:nvPr/>
        </p:nvSpPr>
        <p:spPr>
          <a:xfrm>
            <a:off x="1849214" y="2823762"/>
            <a:ext cx="461679" cy="98921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6" name="45 Grupo"/>
          <p:cNvGrpSpPr/>
          <p:nvPr/>
        </p:nvGrpSpPr>
        <p:grpSpPr>
          <a:xfrm>
            <a:off x="1900512" y="2872495"/>
            <a:ext cx="461679" cy="989217"/>
            <a:chOff x="1876552" y="1796245"/>
            <a:chExt cx="461679" cy="989217"/>
          </a:xfrm>
        </p:grpSpPr>
        <p:sp>
          <p:nvSpPr>
            <p:cNvPr id="123" name="122 Rectángulo redondeado"/>
            <p:cNvSpPr/>
            <p:nvPr/>
          </p:nvSpPr>
          <p:spPr>
            <a:xfrm>
              <a:off x="1876552" y="1796245"/>
              <a:ext cx="461679" cy="98921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4" name="123 Rectángulo"/>
            <p:cNvSpPr/>
            <p:nvPr/>
          </p:nvSpPr>
          <p:spPr>
            <a:xfrm>
              <a:off x="1890074" y="1809767"/>
              <a:ext cx="434635" cy="9621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Campo económico, político, social, psicológico, biológico, educativo, religioso, cultural</a:t>
              </a:r>
            </a:p>
          </p:txBody>
        </p:sp>
      </p:grpSp>
      <p:sp>
        <p:nvSpPr>
          <p:cNvPr id="47" name="46 Rectángulo redondeado"/>
          <p:cNvSpPr/>
          <p:nvPr/>
        </p:nvSpPr>
        <p:spPr>
          <a:xfrm>
            <a:off x="1718642" y="3947251"/>
            <a:ext cx="722824" cy="118804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8" name="47 Grupo"/>
          <p:cNvGrpSpPr/>
          <p:nvPr/>
        </p:nvGrpSpPr>
        <p:grpSpPr>
          <a:xfrm>
            <a:off x="1769939" y="3995984"/>
            <a:ext cx="722824" cy="1188045"/>
            <a:chOff x="1745979" y="2919734"/>
            <a:chExt cx="722824" cy="1188045"/>
          </a:xfrm>
        </p:grpSpPr>
        <p:sp>
          <p:nvSpPr>
            <p:cNvPr id="121" name="120 Rectángulo redondeado"/>
            <p:cNvSpPr/>
            <p:nvPr/>
          </p:nvSpPr>
          <p:spPr>
            <a:xfrm>
              <a:off x="1745979" y="2919734"/>
              <a:ext cx="722824" cy="118804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2" name="121 Rectángulo"/>
            <p:cNvSpPr/>
            <p:nvPr/>
          </p:nvSpPr>
          <p:spPr>
            <a:xfrm>
              <a:off x="1767150" y="2940905"/>
              <a:ext cx="680482" cy="11457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Ejemplo:</a:t>
              </a:r>
            </a:p>
            <a:p>
              <a:pPr lvl="0" algn="ctr" defTabSz="266700">
                <a:lnSpc>
                  <a:spcPct val="90000"/>
                </a:lnSpc>
                <a:spcBef>
                  <a:spcPct val="0"/>
                </a:spcBef>
                <a:spcAft>
                  <a:spcPct val="35000"/>
                </a:spcAft>
              </a:pPr>
              <a:r>
                <a:rPr lang="es-MX" sz="600" kern="1200"/>
                <a:t>Económico: ¿Qué fuerzas económicas sostienen el abuso de drigas?</a:t>
              </a:r>
            </a:p>
            <a:p>
              <a:pPr lvl="0" algn="ctr" defTabSz="266700">
                <a:lnSpc>
                  <a:spcPct val="90000"/>
                </a:lnSpc>
                <a:spcBef>
                  <a:spcPct val="0"/>
                </a:spcBef>
                <a:spcAft>
                  <a:spcPct val="35000"/>
                </a:spcAft>
              </a:pPr>
              <a:r>
                <a:rPr lang="es-MX" sz="600" kern="1200"/>
                <a:t>Biológico: ¿Qué papel juega la genética en el uso de drogas?</a:t>
              </a:r>
            </a:p>
          </p:txBody>
        </p:sp>
      </p:grpSp>
      <p:sp>
        <p:nvSpPr>
          <p:cNvPr id="49" name="48 Rectángulo redondeado"/>
          <p:cNvSpPr/>
          <p:nvPr/>
        </p:nvSpPr>
        <p:spPr>
          <a:xfrm>
            <a:off x="2665160" y="2264390"/>
            <a:ext cx="461679" cy="6584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50" name="49 Grupo"/>
          <p:cNvGrpSpPr/>
          <p:nvPr/>
        </p:nvGrpSpPr>
        <p:grpSpPr>
          <a:xfrm>
            <a:off x="2716457" y="2313123"/>
            <a:ext cx="461679" cy="658496"/>
            <a:chOff x="2692497" y="1236873"/>
            <a:chExt cx="461679" cy="658496"/>
          </a:xfrm>
        </p:grpSpPr>
        <p:sp>
          <p:nvSpPr>
            <p:cNvPr id="119" name="118 Rectángulo redondeado"/>
            <p:cNvSpPr/>
            <p:nvPr/>
          </p:nvSpPr>
          <p:spPr>
            <a:xfrm>
              <a:off x="2692497" y="1236873"/>
              <a:ext cx="461679" cy="6584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0" name="119 Rectángulo"/>
            <p:cNvSpPr/>
            <p:nvPr/>
          </p:nvSpPr>
          <p:spPr>
            <a:xfrm>
              <a:off x="2706019" y="1250395"/>
              <a:ext cx="434635" cy="6314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Pregunta en toma de decisions y solución de problemas</a:t>
              </a:r>
            </a:p>
          </p:txBody>
        </p:sp>
      </p:grpSp>
      <p:sp>
        <p:nvSpPr>
          <p:cNvPr id="51" name="50 Rectángulo redondeado"/>
          <p:cNvSpPr/>
          <p:nvPr/>
        </p:nvSpPr>
        <p:spPr>
          <a:xfrm>
            <a:off x="2544061" y="3057158"/>
            <a:ext cx="703876" cy="159466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52" name="51 Grupo"/>
          <p:cNvGrpSpPr/>
          <p:nvPr/>
        </p:nvGrpSpPr>
        <p:grpSpPr>
          <a:xfrm>
            <a:off x="2595359" y="3105891"/>
            <a:ext cx="703876" cy="1594665"/>
            <a:chOff x="2571399" y="2029641"/>
            <a:chExt cx="703876" cy="1594665"/>
          </a:xfrm>
        </p:grpSpPr>
        <p:sp>
          <p:nvSpPr>
            <p:cNvPr id="117" name="116 Rectángulo redondeado"/>
            <p:cNvSpPr/>
            <p:nvPr/>
          </p:nvSpPr>
          <p:spPr>
            <a:xfrm>
              <a:off x="2571399" y="2029641"/>
              <a:ext cx="703876" cy="159466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8" name="117 Rectángulo"/>
            <p:cNvSpPr/>
            <p:nvPr/>
          </p:nvSpPr>
          <p:spPr>
            <a:xfrm>
              <a:off x="2592015" y="2050257"/>
              <a:ext cx="662644" cy="15534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¿Cuáles son mis metas más importantes?</a:t>
              </a:r>
            </a:p>
            <a:p>
              <a:pPr lvl="0" algn="ctr" defTabSz="266700">
                <a:lnSpc>
                  <a:spcPct val="90000"/>
                </a:lnSpc>
                <a:spcBef>
                  <a:spcPct val="0"/>
                </a:spcBef>
                <a:spcAft>
                  <a:spcPct val="35000"/>
                </a:spcAft>
              </a:pPr>
              <a:r>
                <a:rPr lang="es-MX" sz="600" kern="1200"/>
                <a:t>¿Qué información necesito para resolver el propblema?</a:t>
              </a:r>
            </a:p>
            <a:p>
              <a:pPr lvl="0" algn="ctr" defTabSz="266700">
                <a:lnSpc>
                  <a:spcPct val="90000"/>
                </a:lnSpc>
                <a:spcBef>
                  <a:spcPct val="0"/>
                </a:spcBef>
                <a:spcAft>
                  <a:spcPct val="35000"/>
                </a:spcAft>
              </a:pPr>
              <a:r>
                <a:rPr lang="es-MX" sz="600" kern="1200"/>
                <a:t>¿Qué puedo hacer a corto y largo plazo?</a:t>
              </a:r>
            </a:p>
            <a:p>
              <a:pPr lvl="0" algn="ctr" defTabSz="266700">
                <a:lnSpc>
                  <a:spcPct val="90000"/>
                </a:lnSpc>
                <a:spcBef>
                  <a:spcPct val="0"/>
                </a:spcBef>
                <a:spcAft>
                  <a:spcPct val="35000"/>
                </a:spcAft>
              </a:pPr>
              <a:r>
                <a:rPr lang="es-MX" sz="600" kern="1200"/>
                <a:t>¿Resolví el problema?</a:t>
              </a:r>
            </a:p>
          </p:txBody>
        </p:sp>
      </p:grpSp>
      <p:sp>
        <p:nvSpPr>
          <p:cNvPr id="53" name="52 Rectángulo redondeado"/>
          <p:cNvSpPr/>
          <p:nvPr/>
        </p:nvSpPr>
        <p:spPr>
          <a:xfrm>
            <a:off x="4866488" y="1834521"/>
            <a:ext cx="461679" cy="2955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54" name="53 Grupo"/>
          <p:cNvGrpSpPr/>
          <p:nvPr/>
        </p:nvGrpSpPr>
        <p:grpSpPr>
          <a:xfrm>
            <a:off x="4917785" y="1883254"/>
            <a:ext cx="461679" cy="295596"/>
            <a:chOff x="4893825" y="807004"/>
            <a:chExt cx="461679" cy="295596"/>
          </a:xfrm>
        </p:grpSpPr>
        <p:sp>
          <p:nvSpPr>
            <p:cNvPr id="115" name="114 Rectángulo redondeado"/>
            <p:cNvSpPr/>
            <p:nvPr/>
          </p:nvSpPr>
          <p:spPr>
            <a:xfrm>
              <a:off x="4893825" y="807004"/>
              <a:ext cx="461679" cy="2955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6" name="115 Rectángulo"/>
            <p:cNvSpPr/>
            <p:nvPr/>
          </p:nvSpPr>
          <p:spPr>
            <a:xfrm>
              <a:off x="4902483" y="815662"/>
              <a:ext cx="444363" cy="27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Preguntas evaluativas</a:t>
              </a:r>
            </a:p>
            <a:p>
              <a:pPr lvl="0" algn="ctr" defTabSz="266700">
                <a:lnSpc>
                  <a:spcPct val="90000"/>
                </a:lnSpc>
                <a:spcBef>
                  <a:spcPct val="0"/>
                </a:spcBef>
                <a:spcAft>
                  <a:spcPct val="35000"/>
                </a:spcAft>
              </a:pPr>
              <a:endParaRPr lang="es-MX" sz="600" kern="1200"/>
            </a:p>
          </p:txBody>
        </p:sp>
      </p:grpSp>
      <p:sp>
        <p:nvSpPr>
          <p:cNvPr id="55" name="54 Rectángulo redondeado"/>
          <p:cNvSpPr/>
          <p:nvPr/>
        </p:nvSpPr>
        <p:spPr>
          <a:xfrm>
            <a:off x="3898780" y="2264390"/>
            <a:ext cx="461679" cy="2955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56" name="55 Grupo"/>
          <p:cNvGrpSpPr/>
          <p:nvPr/>
        </p:nvGrpSpPr>
        <p:grpSpPr>
          <a:xfrm>
            <a:off x="3950077" y="2313123"/>
            <a:ext cx="461679" cy="295596"/>
            <a:chOff x="3926117" y="1236873"/>
            <a:chExt cx="461679" cy="295596"/>
          </a:xfrm>
        </p:grpSpPr>
        <p:sp>
          <p:nvSpPr>
            <p:cNvPr id="113" name="112 Rectángulo redondeado"/>
            <p:cNvSpPr/>
            <p:nvPr/>
          </p:nvSpPr>
          <p:spPr>
            <a:xfrm>
              <a:off x="3926117" y="1236873"/>
              <a:ext cx="461679" cy="2955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4" name="113 Rectángulo"/>
            <p:cNvSpPr/>
            <p:nvPr/>
          </p:nvSpPr>
          <p:spPr>
            <a:xfrm>
              <a:off x="3934775" y="1245531"/>
              <a:ext cx="444363" cy="27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Evaluar el razonamiento</a:t>
              </a:r>
            </a:p>
          </p:txBody>
        </p:sp>
      </p:grpSp>
      <p:sp>
        <p:nvSpPr>
          <p:cNvPr id="57" name="56 Rectángulo redondeado"/>
          <p:cNvSpPr/>
          <p:nvPr/>
        </p:nvSpPr>
        <p:spPr>
          <a:xfrm>
            <a:off x="3458243" y="2694259"/>
            <a:ext cx="473341" cy="21206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58" name="57 Grupo"/>
          <p:cNvGrpSpPr/>
          <p:nvPr/>
        </p:nvGrpSpPr>
        <p:grpSpPr>
          <a:xfrm>
            <a:off x="3509541" y="2742991"/>
            <a:ext cx="473341" cy="212067"/>
            <a:chOff x="3485581" y="1666741"/>
            <a:chExt cx="473341" cy="212067"/>
          </a:xfrm>
        </p:grpSpPr>
        <p:sp>
          <p:nvSpPr>
            <p:cNvPr id="111" name="110 Rectángulo redondeado"/>
            <p:cNvSpPr/>
            <p:nvPr/>
          </p:nvSpPr>
          <p:spPr>
            <a:xfrm>
              <a:off x="3485581" y="1666741"/>
              <a:ext cx="473341" cy="21206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2" name="111 Rectángulo"/>
            <p:cNvSpPr/>
            <p:nvPr/>
          </p:nvSpPr>
          <p:spPr>
            <a:xfrm>
              <a:off x="3491792" y="1672952"/>
              <a:ext cx="460919" cy="1996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En general</a:t>
              </a:r>
            </a:p>
          </p:txBody>
        </p:sp>
      </p:grpSp>
      <p:sp>
        <p:nvSpPr>
          <p:cNvPr id="59" name="58 Rectángulo redondeado"/>
          <p:cNvSpPr/>
          <p:nvPr/>
        </p:nvSpPr>
        <p:spPr>
          <a:xfrm>
            <a:off x="3350533" y="3040598"/>
            <a:ext cx="688761" cy="12566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60" name="59 Grupo"/>
          <p:cNvGrpSpPr/>
          <p:nvPr/>
        </p:nvGrpSpPr>
        <p:grpSpPr>
          <a:xfrm>
            <a:off x="3401831" y="3089331"/>
            <a:ext cx="688761" cy="1256620"/>
            <a:chOff x="3377871" y="2013081"/>
            <a:chExt cx="688761" cy="1256620"/>
          </a:xfrm>
        </p:grpSpPr>
        <p:sp>
          <p:nvSpPr>
            <p:cNvPr id="109" name="108 Rectángulo redondeado"/>
            <p:cNvSpPr/>
            <p:nvPr/>
          </p:nvSpPr>
          <p:spPr>
            <a:xfrm>
              <a:off x="3377871" y="2013081"/>
              <a:ext cx="688761" cy="125662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0" name="109 Rectángulo"/>
            <p:cNvSpPr/>
            <p:nvPr/>
          </p:nvSpPr>
          <p:spPr>
            <a:xfrm>
              <a:off x="3398044" y="2033254"/>
              <a:ext cx="648415" cy="12162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Pasos:</a:t>
              </a:r>
            </a:p>
            <a:p>
              <a:pPr lvl="0" algn="ctr" defTabSz="266700">
                <a:lnSpc>
                  <a:spcPct val="90000"/>
                </a:lnSpc>
                <a:spcBef>
                  <a:spcPct val="0"/>
                </a:spcBef>
                <a:spcAft>
                  <a:spcPct val="35000"/>
                </a:spcAft>
              </a:pPr>
              <a:r>
                <a:rPr lang="es-MX" sz="600" kern="1200"/>
                <a:t>1. Clarisad</a:t>
              </a:r>
            </a:p>
            <a:p>
              <a:pPr lvl="0" algn="ctr" defTabSz="266700">
                <a:lnSpc>
                  <a:spcPct val="90000"/>
                </a:lnSpc>
                <a:spcBef>
                  <a:spcPct val="0"/>
                </a:spcBef>
                <a:spcAft>
                  <a:spcPct val="35000"/>
                </a:spcAft>
              </a:pPr>
              <a:r>
                <a:rPr lang="es-MX" sz="600" kern="1200"/>
                <a:t>2. Precisión</a:t>
              </a:r>
            </a:p>
            <a:p>
              <a:pPr lvl="0" algn="ctr" defTabSz="266700">
                <a:lnSpc>
                  <a:spcPct val="90000"/>
                </a:lnSpc>
                <a:spcBef>
                  <a:spcPct val="0"/>
                </a:spcBef>
                <a:spcAft>
                  <a:spcPct val="35000"/>
                </a:spcAft>
              </a:pPr>
              <a:r>
                <a:rPr lang="es-MX" sz="600" kern="1200"/>
                <a:t>3. Exactitud</a:t>
              </a:r>
            </a:p>
            <a:p>
              <a:pPr lvl="0" algn="ctr" defTabSz="266700">
                <a:lnSpc>
                  <a:spcPct val="90000"/>
                </a:lnSpc>
                <a:spcBef>
                  <a:spcPct val="0"/>
                </a:spcBef>
                <a:spcAft>
                  <a:spcPct val="35000"/>
                </a:spcAft>
              </a:pPr>
              <a:r>
                <a:rPr lang="es-MX" sz="600" kern="1200"/>
                <a:t>4. Relevancia</a:t>
              </a:r>
            </a:p>
            <a:p>
              <a:pPr lvl="0" algn="ctr" defTabSz="266700">
                <a:lnSpc>
                  <a:spcPct val="90000"/>
                </a:lnSpc>
                <a:spcBef>
                  <a:spcPct val="0"/>
                </a:spcBef>
                <a:spcAft>
                  <a:spcPct val="35000"/>
                </a:spcAft>
              </a:pPr>
              <a:r>
                <a:rPr lang="es-MX" sz="600" kern="1200"/>
                <a:t>5. Profundidad</a:t>
              </a:r>
            </a:p>
            <a:p>
              <a:pPr lvl="0" algn="ctr" defTabSz="266700">
                <a:lnSpc>
                  <a:spcPct val="90000"/>
                </a:lnSpc>
                <a:spcBef>
                  <a:spcPct val="0"/>
                </a:spcBef>
                <a:spcAft>
                  <a:spcPct val="35000"/>
                </a:spcAft>
              </a:pPr>
              <a:r>
                <a:rPr lang="es-MX" sz="600" kern="1200"/>
                <a:t>6. Extensión</a:t>
              </a:r>
            </a:p>
            <a:p>
              <a:pPr lvl="0" algn="ctr" defTabSz="266700">
                <a:lnSpc>
                  <a:spcPct val="90000"/>
                </a:lnSpc>
                <a:spcBef>
                  <a:spcPct val="0"/>
                </a:spcBef>
                <a:spcAft>
                  <a:spcPct val="35000"/>
                </a:spcAft>
              </a:pPr>
              <a:r>
                <a:rPr lang="es-MX" sz="600" kern="1200"/>
                <a:t>7. Lógia</a:t>
              </a:r>
            </a:p>
            <a:p>
              <a:pPr lvl="0" algn="ctr" defTabSz="266700">
                <a:lnSpc>
                  <a:spcPct val="90000"/>
                </a:lnSpc>
                <a:spcBef>
                  <a:spcPct val="0"/>
                </a:spcBef>
                <a:spcAft>
                  <a:spcPct val="35000"/>
                </a:spcAft>
              </a:pPr>
              <a:r>
                <a:rPr lang="es-MX" sz="600" kern="1200"/>
                <a:t>8. Imparcialidad</a:t>
              </a:r>
            </a:p>
          </p:txBody>
        </p:sp>
      </p:grpSp>
      <p:sp>
        <p:nvSpPr>
          <p:cNvPr id="61" name="60 Rectángulo redondeado"/>
          <p:cNvSpPr/>
          <p:nvPr/>
        </p:nvSpPr>
        <p:spPr>
          <a:xfrm>
            <a:off x="4339316" y="2694259"/>
            <a:ext cx="461679" cy="19250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62" name="61 Grupo"/>
          <p:cNvGrpSpPr/>
          <p:nvPr/>
        </p:nvGrpSpPr>
        <p:grpSpPr>
          <a:xfrm>
            <a:off x="4390614" y="2742991"/>
            <a:ext cx="461679" cy="192504"/>
            <a:chOff x="4366654" y="1666741"/>
            <a:chExt cx="461679" cy="192504"/>
          </a:xfrm>
        </p:grpSpPr>
        <p:sp>
          <p:nvSpPr>
            <p:cNvPr id="107" name="106 Rectángulo redondeado"/>
            <p:cNvSpPr/>
            <p:nvPr/>
          </p:nvSpPr>
          <p:spPr>
            <a:xfrm>
              <a:off x="4366654" y="1666741"/>
              <a:ext cx="461679" cy="19250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8" name="107 Rectángulo"/>
            <p:cNvSpPr/>
            <p:nvPr/>
          </p:nvSpPr>
          <p:spPr>
            <a:xfrm>
              <a:off x="4372292" y="1672379"/>
              <a:ext cx="450403" cy="1812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Las partes</a:t>
              </a:r>
            </a:p>
          </p:txBody>
        </p:sp>
      </p:grpSp>
      <p:sp>
        <p:nvSpPr>
          <p:cNvPr id="63" name="62 Rectángulo redondeado"/>
          <p:cNvSpPr/>
          <p:nvPr/>
        </p:nvSpPr>
        <p:spPr>
          <a:xfrm>
            <a:off x="4141890" y="3021035"/>
            <a:ext cx="856531" cy="17419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64" name="63 Grupo"/>
          <p:cNvGrpSpPr/>
          <p:nvPr/>
        </p:nvGrpSpPr>
        <p:grpSpPr>
          <a:xfrm>
            <a:off x="4193188" y="3069768"/>
            <a:ext cx="856531" cy="1741984"/>
            <a:chOff x="4169228" y="1993518"/>
            <a:chExt cx="856531" cy="1741984"/>
          </a:xfrm>
        </p:grpSpPr>
        <p:sp>
          <p:nvSpPr>
            <p:cNvPr id="105" name="104 Rectángulo redondeado"/>
            <p:cNvSpPr/>
            <p:nvPr/>
          </p:nvSpPr>
          <p:spPr>
            <a:xfrm>
              <a:off x="4169228" y="1993518"/>
              <a:ext cx="856531" cy="174198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6" name="105 Rectángulo"/>
            <p:cNvSpPr/>
            <p:nvPr/>
          </p:nvSpPr>
          <p:spPr>
            <a:xfrm>
              <a:off x="4194315" y="2018605"/>
              <a:ext cx="806357" cy="16918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dirty="0"/>
                <a:t>Enfocar...</a:t>
              </a:r>
            </a:p>
            <a:p>
              <a:pPr lvl="0" algn="ctr" defTabSz="266700">
                <a:lnSpc>
                  <a:spcPct val="90000"/>
                </a:lnSpc>
                <a:spcBef>
                  <a:spcPct val="0"/>
                </a:spcBef>
                <a:spcAft>
                  <a:spcPct val="35000"/>
                </a:spcAft>
              </a:pPr>
              <a:r>
                <a:rPr lang="es-MX" sz="600" kern="1200" dirty="0"/>
                <a:t>1. Propósito del autor</a:t>
              </a:r>
            </a:p>
            <a:p>
              <a:pPr lvl="0" algn="ctr" defTabSz="266700">
                <a:lnSpc>
                  <a:spcPct val="90000"/>
                </a:lnSpc>
                <a:spcBef>
                  <a:spcPct val="0"/>
                </a:spcBef>
                <a:spcAft>
                  <a:spcPct val="35000"/>
                </a:spcAft>
              </a:pPr>
              <a:r>
                <a:rPr lang="es-MX" sz="600" kern="1200" dirty="0"/>
                <a:t>2. Pregunta clave</a:t>
              </a:r>
            </a:p>
            <a:p>
              <a:pPr lvl="0" algn="ctr" defTabSz="266700">
                <a:lnSpc>
                  <a:spcPct val="90000"/>
                </a:lnSpc>
                <a:spcBef>
                  <a:spcPct val="0"/>
                </a:spcBef>
                <a:spcAft>
                  <a:spcPct val="35000"/>
                </a:spcAft>
              </a:pPr>
              <a:r>
                <a:rPr lang="es-MX" sz="600" kern="1200" dirty="0"/>
                <a:t>3. Información más importante</a:t>
              </a:r>
            </a:p>
            <a:p>
              <a:pPr lvl="0" algn="ctr" defTabSz="266700">
                <a:lnSpc>
                  <a:spcPct val="90000"/>
                </a:lnSpc>
                <a:spcBef>
                  <a:spcPct val="0"/>
                </a:spcBef>
                <a:spcAft>
                  <a:spcPct val="35000"/>
                </a:spcAft>
              </a:pPr>
              <a:r>
                <a:rPr lang="es-MX" sz="600" kern="1200" dirty="0"/>
                <a:t>4. Conceptos fundamentales</a:t>
              </a:r>
            </a:p>
            <a:p>
              <a:pPr lvl="0" algn="ctr" defTabSz="266700">
                <a:lnSpc>
                  <a:spcPct val="90000"/>
                </a:lnSpc>
                <a:spcBef>
                  <a:spcPct val="0"/>
                </a:spcBef>
                <a:spcAft>
                  <a:spcPct val="35000"/>
                </a:spcAft>
              </a:pPr>
              <a:r>
                <a:rPr lang="es-MX" sz="600" kern="1200" dirty="0"/>
                <a:t>5. Suposiciones del autor</a:t>
              </a:r>
            </a:p>
            <a:p>
              <a:pPr lvl="0" algn="ctr" defTabSz="266700">
                <a:lnSpc>
                  <a:spcPct val="90000"/>
                </a:lnSpc>
                <a:spcBef>
                  <a:spcPct val="0"/>
                </a:spcBef>
                <a:spcAft>
                  <a:spcPct val="35000"/>
                </a:spcAft>
              </a:pPr>
              <a:r>
                <a:rPr lang="es-MX" sz="600" kern="1200" dirty="0"/>
                <a:t>6. Inferencias</a:t>
              </a:r>
            </a:p>
            <a:p>
              <a:pPr lvl="0" algn="ctr" defTabSz="266700">
                <a:lnSpc>
                  <a:spcPct val="90000"/>
                </a:lnSpc>
                <a:spcBef>
                  <a:spcPct val="0"/>
                </a:spcBef>
                <a:spcAft>
                  <a:spcPct val="35000"/>
                </a:spcAft>
              </a:pPr>
              <a:r>
                <a:rPr lang="es-MX" sz="600" kern="1200" dirty="0"/>
                <a:t>7. Punto de vista del autor</a:t>
              </a:r>
            </a:p>
            <a:p>
              <a:pPr lvl="0" algn="ctr" defTabSz="266700">
                <a:lnSpc>
                  <a:spcPct val="90000"/>
                </a:lnSpc>
                <a:spcBef>
                  <a:spcPct val="0"/>
                </a:spcBef>
                <a:spcAft>
                  <a:spcPct val="35000"/>
                </a:spcAft>
              </a:pPr>
              <a:r>
                <a:rPr lang="es-MX" sz="600" kern="1200" dirty="0"/>
                <a:t>8. Implicaciones</a:t>
              </a:r>
            </a:p>
          </p:txBody>
        </p:sp>
      </p:grpSp>
      <p:sp>
        <p:nvSpPr>
          <p:cNvPr id="65" name="64 Rectángulo redondeado"/>
          <p:cNvSpPr/>
          <p:nvPr/>
        </p:nvSpPr>
        <p:spPr>
          <a:xfrm>
            <a:off x="5147820" y="2264390"/>
            <a:ext cx="583780" cy="129534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66" name="65 Grupo"/>
          <p:cNvGrpSpPr/>
          <p:nvPr/>
        </p:nvGrpSpPr>
        <p:grpSpPr>
          <a:xfrm>
            <a:off x="5199118" y="2313123"/>
            <a:ext cx="583780" cy="1295347"/>
            <a:chOff x="5175158" y="1236873"/>
            <a:chExt cx="583780" cy="1295347"/>
          </a:xfrm>
        </p:grpSpPr>
        <p:sp>
          <p:nvSpPr>
            <p:cNvPr id="103" name="102 Rectángulo redondeado"/>
            <p:cNvSpPr/>
            <p:nvPr/>
          </p:nvSpPr>
          <p:spPr>
            <a:xfrm>
              <a:off x="5175158" y="1236873"/>
              <a:ext cx="583780" cy="129534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4" name="103 Rectángulo"/>
            <p:cNvSpPr/>
            <p:nvPr/>
          </p:nvSpPr>
          <p:spPr>
            <a:xfrm>
              <a:off x="5192256" y="1253971"/>
              <a:ext cx="549584" cy="12611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dirty="0"/>
                <a:t>Cuestionar para aclarar y precisar</a:t>
              </a:r>
            </a:p>
            <a:p>
              <a:pPr lvl="0" algn="ctr" defTabSz="266700">
                <a:lnSpc>
                  <a:spcPct val="90000"/>
                </a:lnSpc>
                <a:spcBef>
                  <a:spcPct val="0"/>
                </a:spcBef>
                <a:spcAft>
                  <a:spcPct val="35000"/>
                </a:spcAft>
              </a:pPr>
              <a:r>
                <a:rPr lang="es-MX" sz="600" kern="1200" dirty="0"/>
                <a:t>Cuestionar al leer</a:t>
              </a:r>
            </a:p>
            <a:p>
              <a:pPr lvl="0" algn="ctr" defTabSz="266700">
                <a:lnSpc>
                  <a:spcPct val="90000"/>
                </a:lnSpc>
                <a:spcBef>
                  <a:spcPct val="0"/>
                </a:spcBef>
                <a:spcAft>
                  <a:spcPct val="35000"/>
                </a:spcAft>
              </a:pPr>
              <a:r>
                <a:rPr lang="es-MX" sz="600" kern="1200" dirty="0"/>
                <a:t>Cuestionar al escribir</a:t>
              </a:r>
            </a:p>
            <a:p>
              <a:pPr lvl="0" algn="ctr" defTabSz="266700">
                <a:lnSpc>
                  <a:spcPct val="90000"/>
                </a:lnSpc>
                <a:spcBef>
                  <a:spcPct val="0"/>
                </a:spcBef>
                <a:spcAft>
                  <a:spcPct val="35000"/>
                </a:spcAft>
              </a:pPr>
              <a:r>
                <a:rPr lang="es-MX" sz="600" kern="1200" dirty="0"/>
                <a:t>Cuestionar los prejuicios y la propaganda</a:t>
              </a:r>
            </a:p>
          </p:txBody>
        </p:sp>
      </p:grpSp>
      <p:sp>
        <p:nvSpPr>
          <p:cNvPr id="67" name="66 Rectángulo redondeado"/>
          <p:cNvSpPr/>
          <p:nvPr/>
        </p:nvSpPr>
        <p:spPr>
          <a:xfrm>
            <a:off x="5101017" y="3694009"/>
            <a:ext cx="677385" cy="134547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68" name="67 Grupo"/>
          <p:cNvGrpSpPr/>
          <p:nvPr/>
        </p:nvGrpSpPr>
        <p:grpSpPr>
          <a:xfrm>
            <a:off x="5152315" y="3742742"/>
            <a:ext cx="677385" cy="1345473"/>
            <a:chOff x="5128355" y="2666492"/>
            <a:chExt cx="677385" cy="1345473"/>
          </a:xfrm>
        </p:grpSpPr>
        <p:sp>
          <p:nvSpPr>
            <p:cNvPr id="101" name="100 Rectángulo redondeado"/>
            <p:cNvSpPr/>
            <p:nvPr/>
          </p:nvSpPr>
          <p:spPr>
            <a:xfrm>
              <a:off x="5128355" y="2666492"/>
              <a:ext cx="677385" cy="134547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2" name="101 Rectángulo"/>
            <p:cNvSpPr/>
            <p:nvPr/>
          </p:nvSpPr>
          <p:spPr>
            <a:xfrm>
              <a:off x="5148195" y="2686332"/>
              <a:ext cx="637705" cy="13057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¿Cómo pueden hacer los individuos para reducir la contaminación que generan?</a:t>
              </a:r>
            </a:p>
            <a:p>
              <a:pPr lvl="0" algn="ctr" defTabSz="266700">
                <a:lnSpc>
                  <a:spcPct val="90000"/>
                </a:lnSpc>
                <a:spcBef>
                  <a:spcPct val="0"/>
                </a:spcBef>
                <a:spcAft>
                  <a:spcPct val="35000"/>
                </a:spcAft>
              </a:pPr>
              <a:r>
                <a:rPr lang="es-MX" sz="600" kern="1200"/>
                <a:t>¿Por qué leo esto?</a:t>
              </a:r>
            </a:p>
            <a:p>
              <a:pPr lvl="0" algn="ctr" defTabSz="266700">
                <a:lnSpc>
                  <a:spcPct val="90000"/>
                </a:lnSpc>
                <a:spcBef>
                  <a:spcPct val="0"/>
                </a:spcBef>
                <a:spcAft>
                  <a:spcPct val="35000"/>
                </a:spcAft>
              </a:pPr>
              <a:r>
                <a:rPr lang="es-MX" sz="600" kern="1200"/>
                <a:t>¿Qué quiero que el lector crea?</a:t>
              </a:r>
            </a:p>
            <a:p>
              <a:pPr lvl="0" algn="ctr" defTabSz="266700">
                <a:lnSpc>
                  <a:spcPct val="90000"/>
                </a:lnSpc>
                <a:spcBef>
                  <a:spcPct val="0"/>
                </a:spcBef>
                <a:spcAft>
                  <a:spcPct val="35000"/>
                </a:spcAft>
              </a:pPr>
              <a:r>
                <a:rPr lang="es-MX" sz="600" kern="1200"/>
                <a:t>¿Qué punto de vista está favorecido?</a:t>
              </a:r>
            </a:p>
          </p:txBody>
        </p:sp>
      </p:grpSp>
      <p:sp>
        <p:nvSpPr>
          <p:cNvPr id="69" name="68 Rectángulo redondeado"/>
          <p:cNvSpPr/>
          <p:nvPr/>
        </p:nvSpPr>
        <p:spPr>
          <a:xfrm>
            <a:off x="5834195" y="2264390"/>
            <a:ext cx="461679" cy="2955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70" name="69 Grupo"/>
          <p:cNvGrpSpPr/>
          <p:nvPr/>
        </p:nvGrpSpPr>
        <p:grpSpPr>
          <a:xfrm>
            <a:off x="5885493" y="2313123"/>
            <a:ext cx="461679" cy="295596"/>
            <a:chOff x="5861533" y="1236873"/>
            <a:chExt cx="461679" cy="295596"/>
          </a:xfrm>
        </p:grpSpPr>
        <p:sp>
          <p:nvSpPr>
            <p:cNvPr id="99" name="98 Rectángulo redondeado"/>
            <p:cNvSpPr/>
            <p:nvPr/>
          </p:nvSpPr>
          <p:spPr>
            <a:xfrm>
              <a:off x="5861533" y="1236873"/>
              <a:ext cx="461679" cy="2955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0" name="99 Rectángulo"/>
            <p:cNvSpPr/>
            <p:nvPr/>
          </p:nvSpPr>
          <p:spPr>
            <a:xfrm>
              <a:off x="5870191" y="1245531"/>
              <a:ext cx="444363" cy="27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Formular preguntas éticas</a:t>
              </a:r>
            </a:p>
          </p:txBody>
        </p:sp>
      </p:grpSp>
      <p:sp>
        <p:nvSpPr>
          <p:cNvPr id="71" name="70 Rectángulo redondeado"/>
          <p:cNvSpPr/>
          <p:nvPr/>
        </p:nvSpPr>
        <p:spPr>
          <a:xfrm>
            <a:off x="5834195" y="2694259"/>
            <a:ext cx="461679" cy="67866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72" name="71 Grupo"/>
          <p:cNvGrpSpPr/>
          <p:nvPr/>
        </p:nvGrpSpPr>
        <p:grpSpPr>
          <a:xfrm>
            <a:off x="5885493" y="2742991"/>
            <a:ext cx="461679" cy="678663"/>
            <a:chOff x="5861533" y="1666741"/>
            <a:chExt cx="461679" cy="678663"/>
          </a:xfrm>
        </p:grpSpPr>
        <p:sp>
          <p:nvSpPr>
            <p:cNvPr id="97" name="96 Rectángulo redondeado"/>
            <p:cNvSpPr/>
            <p:nvPr/>
          </p:nvSpPr>
          <p:spPr>
            <a:xfrm>
              <a:off x="5861533" y="1666741"/>
              <a:ext cx="461679" cy="67866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8" name="97 Rectángulo"/>
            <p:cNvSpPr/>
            <p:nvPr/>
          </p:nvSpPr>
          <p:spPr>
            <a:xfrm>
              <a:off x="5875055" y="1680263"/>
              <a:ext cx="434635" cy="651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¿Es justo negar un derecho humano básico?</a:t>
              </a:r>
            </a:p>
            <a:p>
              <a:pPr lvl="0" algn="ctr" defTabSz="266700">
                <a:lnSpc>
                  <a:spcPct val="90000"/>
                </a:lnSpc>
                <a:spcBef>
                  <a:spcPct val="0"/>
                </a:spcBef>
                <a:spcAft>
                  <a:spcPct val="35000"/>
                </a:spcAft>
              </a:pPr>
              <a:endParaRPr lang="es-MX" sz="600" kern="1200"/>
            </a:p>
          </p:txBody>
        </p:sp>
      </p:grpSp>
      <p:sp>
        <p:nvSpPr>
          <p:cNvPr id="73" name="72 Rectángulo redondeado"/>
          <p:cNvSpPr/>
          <p:nvPr/>
        </p:nvSpPr>
        <p:spPr>
          <a:xfrm>
            <a:off x="6865748" y="1834521"/>
            <a:ext cx="461679" cy="60561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74" name="73 Grupo"/>
          <p:cNvGrpSpPr/>
          <p:nvPr/>
        </p:nvGrpSpPr>
        <p:grpSpPr>
          <a:xfrm>
            <a:off x="6917046" y="1883254"/>
            <a:ext cx="461679" cy="605611"/>
            <a:chOff x="6893086" y="807004"/>
            <a:chExt cx="461679" cy="605611"/>
          </a:xfrm>
        </p:grpSpPr>
        <p:sp>
          <p:nvSpPr>
            <p:cNvPr id="95" name="94 Rectángulo redondeado"/>
            <p:cNvSpPr/>
            <p:nvPr/>
          </p:nvSpPr>
          <p:spPr>
            <a:xfrm>
              <a:off x="6893086" y="807004"/>
              <a:ext cx="461679" cy="605611"/>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6" name="95 Rectángulo"/>
            <p:cNvSpPr/>
            <p:nvPr/>
          </p:nvSpPr>
          <p:spPr>
            <a:xfrm>
              <a:off x="6906608" y="820526"/>
              <a:ext cx="434635" cy="5785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Formular preguntas en las disciplinas académicas</a:t>
              </a:r>
            </a:p>
          </p:txBody>
        </p:sp>
      </p:grpSp>
      <p:sp>
        <p:nvSpPr>
          <p:cNvPr id="75" name="74 Rectángulo redondeado"/>
          <p:cNvSpPr/>
          <p:nvPr/>
        </p:nvSpPr>
        <p:spPr>
          <a:xfrm>
            <a:off x="6398471" y="2574405"/>
            <a:ext cx="1396234" cy="115318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76" name="75 Grupo"/>
          <p:cNvGrpSpPr/>
          <p:nvPr/>
        </p:nvGrpSpPr>
        <p:grpSpPr>
          <a:xfrm>
            <a:off x="6449768" y="2623137"/>
            <a:ext cx="1396234" cy="1153188"/>
            <a:chOff x="6425808" y="1546887"/>
            <a:chExt cx="1396234" cy="1153188"/>
          </a:xfrm>
        </p:grpSpPr>
        <p:sp>
          <p:nvSpPr>
            <p:cNvPr id="93" name="92 Rectángulo redondeado"/>
            <p:cNvSpPr/>
            <p:nvPr/>
          </p:nvSpPr>
          <p:spPr>
            <a:xfrm>
              <a:off x="6425808" y="1546887"/>
              <a:ext cx="1396234" cy="115318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4" name="93 Rectángulo"/>
            <p:cNvSpPr/>
            <p:nvPr/>
          </p:nvSpPr>
          <p:spPr>
            <a:xfrm>
              <a:off x="6459584" y="1580663"/>
              <a:ext cx="1328682" cy="1085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Cuestionar la lógica fundamental de las disciplinar académicas</a:t>
              </a:r>
            </a:p>
            <a:p>
              <a:pPr lvl="0" algn="ctr" defTabSz="266700">
                <a:lnSpc>
                  <a:spcPct val="90000"/>
                </a:lnSpc>
                <a:spcBef>
                  <a:spcPct val="0"/>
                </a:spcBef>
                <a:spcAft>
                  <a:spcPct val="35000"/>
                </a:spcAft>
              </a:pPr>
              <a:r>
                <a:rPr lang="es-MX" sz="600" kern="1200"/>
                <a:t>Cuestionar el estado de las disciplinas</a:t>
              </a:r>
            </a:p>
            <a:p>
              <a:pPr lvl="0" algn="ctr" defTabSz="266700">
                <a:lnSpc>
                  <a:spcPct val="90000"/>
                </a:lnSpc>
                <a:spcBef>
                  <a:spcPct val="0"/>
                </a:spcBef>
                <a:spcAft>
                  <a:spcPct val="35000"/>
                </a:spcAft>
              </a:pPr>
              <a:r>
                <a:rPr lang="es-MX" sz="600" kern="1200"/>
                <a:t>Formular preguntas para entender los fundamentos de kas disciplinas académicas</a:t>
              </a:r>
            </a:p>
            <a:p>
              <a:pPr lvl="0" algn="ctr" defTabSz="266700">
                <a:lnSpc>
                  <a:spcPct val="90000"/>
                </a:lnSpc>
                <a:spcBef>
                  <a:spcPct val="0"/>
                </a:spcBef>
                <a:spcAft>
                  <a:spcPct val="35000"/>
                </a:spcAft>
              </a:pPr>
              <a:r>
                <a:rPr lang="es-MX" sz="600" kern="1200"/>
                <a:t>Formular preguntas escenciales en las disciplinas sociales</a:t>
              </a:r>
            </a:p>
            <a:p>
              <a:pPr lvl="0" algn="ctr" defTabSz="266700">
                <a:lnSpc>
                  <a:spcPct val="90000"/>
                </a:lnSpc>
                <a:spcBef>
                  <a:spcPct val="0"/>
                </a:spcBef>
                <a:spcAft>
                  <a:spcPct val="35000"/>
                </a:spcAft>
              </a:pPr>
              <a:r>
                <a:rPr lang="es-MX" sz="600" kern="1200"/>
                <a:t>Fromulas preguntasescenciales en las artes</a:t>
              </a:r>
            </a:p>
          </p:txBody>
        </p:sp>
      </p:grpSp>
      <p:sp>
        <p:nvSpPr>
          <p:cNvPr id="77" name="76 Rectángulo redondeado"/>
          <p:cNvSpPr/>
          <p:nvPr/>
        </p:nvSpPr>
        <p:spPr>
          <a:xfrm>
            <a:off x="6306938" y="3861865"/>
            <a:ext cx="1579299" cy="8928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78" name="77 Grupo"/>
          <p:cNvGrpSpPr/>
          <p:nvPr/>
        </p:nvGrpSpPr>
        <p:grpSpPr>
          <a:xfrm>
            <a:off x="6358236" y="3910598"/>
            <a:ext cx="1579299" cy="892835"/>
            <a:chOff x="6334276" y="2834348"/>
            <a:chExt cx="1579299" cy="892835"/>
          </a:xfrm>
        </p:grpSpPr>
        <p:sp>
          <p:nvSpPr>
            <p:cNvPr id="91" name="90 Rectángulo redondeado"/>
            <p:cNvSpPr/>
            <p:nvPr/>
          </p:nvSpPr>
          <p:spPr>
            <a:xfrm>
              <a:off x="6334276" y="2834348"/>
              <a:ext cx="1579299" cy="89283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2" name="91 Rectángulo"/>
            <p:cNvSpPr/>
            <p:nvPr/>
          </p:nvSpPr>
          <p:spPr>
            <a:xfrm>
              <a:off x="6360426" y="2860498"/>
              <a:ext cx="1526999" cy="8405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¿Qué conceptos serán fundamentales?</a:t>
              </a:r>
            </a:p>
            <a:p>
              <a:pPr lvl="0" algn="ctr" defTabSz="266700">
                <a:lnSpc>
                  <a:spcPct val="90000"/>
                </a:lnSpc>
                <a:spcBef>
                  <a:spcPct val="0"/>
                </a:spcBef>
                <a:spcAft>
                  <a:spcPct val="35000"/>
                </a:spcAft>
              </a:pPr>
              <a:r>
                <a:rPr lang="es-MX" sz="600" kern="1200"/>
                <a:t>¿Qué campos tratan la misma materia desde diferentes puntos de vista?</a:t>
              </a:r>
            </a:p>
            <a:p>
              <a:pPr lvl="0" algn="ctr" defTabSz="266700">
                <a:lnSpc>
                  <a:spcPct val="90000"/>
                </a:lnSpc>
                <a:spcBef>
                  <a:spcPct val="0"/>
                </a:spcBef>
                <a:spcAft>
                  <a:spcPct val="35000"/>
                </a:spcAft>
              </a:pPr>
              <a:r>
                <a:rPr lang="es-MX" sz="600" kern="1200"/>
                <a:t>¿Qué es la botánica?</a:t>
              </a:r>
            </a:p>
            <a:p>
              <a:pPr lvl="0" algn="ctr" defTabSz="266700">
                <a:lnSpc>
                  <a:spcPct val="90000"/>
                </a:lnSpc>
                <a:spcBef>
                  <a:spcPct val="0"/>
                </a:spcBef>
                <a:spcAft>
                  <a:spcPct val="35000"/>
                </a:spcAft>
              </a:pPr>
              <a:r>
                <a:rPr lang="es-MX" sz="600" kern="1200"/>
                <a:t>¿Qué es </a:t>
              </a:r>
              <a:r>
                <a:rPr lang="es-MX" sz="600" u="sng" kern="1200"/>
                <a:t>lEa</a:t>
              </a:r>
              <a:r>
                <a:rPr lang="es-MX" sz="600" kern="1200"/>
                <a:t> sociedad?</a:t>
              </a:r>
            </a:p>
            <a:p>
              <a:pPr lvl="0" algn="ctr" defTabSz="266700">
                <a:lnSpc>
                  <a:spcPct val="90000"/>
                </a:lnSpc>
                <a:spcBef>
                  <a:spcPct val="0"/>
                </a:spcBef>
                <a:spcAft>
                  <a:spcPct val="35000"/>
                </a:spcAft>
              </a:pPr>
              <a:r>
                <a:rPr lang="es-MX" sz="600" kern="1200"/>
                <a:t>¿Cómo es que uno piensa como escritor?</a:t>
              </a:r>
            </a:p>
            <a:p>
              <a:pPr lvl="0" algn="ctr" defTabSz="266700">
                <a:lnSpc>
                  <a:spcPct val="90000"/>
                </a:lnSpc>
                <a:spcBef>
                  <a:spcPct val="0"/>
                </a:spcBef>
                <a:spcAft>
                  <a:spcPct val="35000"/>
                </a:spcAft>
              </a:pPr>
              <a:endParaRPr lang="es-MX" sz="600" kern="1200"/>
            </a:p>
          </p:txBody>
        </p:sp>
      </p:grpSp>
      <p:sp>
        <p:nvSpPr>
          <p:cNvPr id="79" name="78 Rectángulo redondeado"/>
          <p:cNvSpPr/>
          <p:nvPr/>
        </p:nvSpPr>
        <p:spPr>
          <a:xfrm>
            <a:off x="8294022" y="1834521"/>
            <a:ext cx="656568" cy="70514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80" name="79 Grupo"/>
          <p:cNvGrpSpPr/>
          <p:nvPr/>
        </p:nvGrpSpPr>
        <p:grpSpPr>
          <a:xfrm>
            <a:off x="8345320" y="1883254"/>
            <a:ext cx="656568" cy="705147"/>
            <a:chOff x="8321360" y="807004"/>
            <a:chExt cx="656568" cy="705147"/>
          </a:xfrm>
        </p:grpSpPr>
        <p:sp>
          <p:nvSpPr>
            <p:cNvPr id="89" name="88 Rectángulo redondeado"/>
            <p:cNvSpPr/>
            <p:nvPr/>
          </p:nvSpPr>
          <p:spPr>
            <a:xfrm>
              <a:off x="8321360" y="807004"/>
              <a:ext cx="656568" cy="70514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0" name="89 Rectángulo"/>
            <p:cNvSpPr/>
            <p:nvPr/>
          </p:nvSpPr>
          <p:spPr>
            <a:xfrm>
              <a:off x="8340590" y="826234"/>
              <a:ext cx="618108" cy="6666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Formular preguntas para conocimiento y desarrollo propio</a:t>
              </a:r>
            </a:p>
          </p:txBody>
        </p:sp>
      </p:grpSp>
      <p:sp>
        <p:nvSpPr>
          <p:cNvPr id="81" name="80 Rectángulo redondeado"/>
          <p:cNvSpPr/>
          <p:nvPr/>
        </p:nvSpPr>
        <p:spPr>
          <a:xfrm>
            <a:off x="8047478" y="2673941"/>
            <a:ext cx="1149656" cy="9803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82" name="81 Grupo"/>
          <p:cNvGrpSpPr/>
          <p:nvPr/>
        </p:nvGrpSpPr>
        <p:grpSpPr>
          <a:xfrm>
            <a:off x="8098776" y="2722673"/>
            <a:ext cx="1149656" cy="980308"/>
            <a:chOff x="8074816" y="1646423"/>
            <a:chExt cx="1149656" cy="980308"/>
          </a:xfrm>
        </p:grpSpPr>
        <p:sp>
          <p:nvSpPr>
            <p:cNvPr id="87" name="86 Rectángulo redondeado"/>
            <p:cNvSpPr/>
            <p:nvPr/>
          </p:nvSpPr>
          <p:spPr>
            <a:xfrm>
              <a:off x="8074816" y="1646423"/>
              <a:ext cx="1149656" cy="98030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8" name="87 Rectángulo"/>
            <p:cNvSpPr/>
            <p:nvPr/>
          </p:nvSpPr>
          <p:spPr>
            <a:xfrm>
              <a:off x="8103528" y="1675135"/>
              <a:ext cx="1092232" cy="9228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Formular preguntas como estudiante</a:t>
              </a:r>
            </a:p>
            <a:p>
              <a:pPr lvl="0" algn="ctr" defTabSz="266700">
                <a:lnSpc>
                  <a:spcPct val="90000"/>
                </a:lnSpc>
                <a:spcBef>
                  <a:spcPct val="0"/>
                </a:spcBef>
                <a:spcAft>
                  <a:spcPct val="35000"/>
                </a:spcAft>
              </a:pPr>
              <a:r>
                <a:rPr lang="es-MX" sz="600" kern="1200"/>
                <a:t>Custionar nuestro egocentrismo</a:t>
              </a:r>
            </a:p>
            <a:p>
              <a:pPr lvl="0" algn="ctr" defTabSz="266700">
                <a:lnSpc>
                  <a:spcPct val="90000"/>
                </a:lnSpc>
                <a:spcBef>
                  <a:spcPct val="0"/>
                </a:spcBef>
                <a:spcAft>
                  <a:spcPct val="35000"/>
                </a:spcAft>
              </a:pPr>
              <a:r>
                <a:rPr lang="es-MX" sz="600" kern="1200"/>
                <a:t>Cuestionar nuestro sociocentrismo</a:t>
              </a:r>
            </a:p>
            <a:p>
              <a:pPr lvl="0" algn="ctr" defTabSz="266700">
                <a:lnSpc>
                  <a:spcPct val="90000"/>
                </a:lnSpc>
                <a:spcBef>
                  <a:spcPct val="0"/>
                </a:spcBef>
                <a:spcAft>
                  <a:spcPct val="35000"/>
                </a:spcAft>
              </a:pPr>
              <a:r>
                <a:rPr lang="es-MX" sz="600" kern="1200"/>
                <a:t>Formular preguntas para desarrollar disposiciones intelectuales</a:t>
              </a:r>
            </a:p>
          </p:txBody>
        </p:sp>
      </p:grpSp>
      <p:sp>
        <p:nvSpPr>
          <p:cNvPr id="83" name="82 Rectángulo redondeado"/>
          <p:cNvSpPr/>
          <p:nvPr/>
        </p:nvSpPr>
        <p:spPr>
          <a:xfrm>
            <a:off x="7988833" y="3788520"/>
            <a:ext cx="1266945" cy="72073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84" name="83 Grupo"/>
          <p:cNvGrpSpPr/>
          <p:nvPr/>
        </p:nvGrpSpPr>
        <p:grpSpPr>
          <a:xfrm>
            <a:off x="8040131" y="3837253"/>
            <a:ext cx="1266945" cy="720738"/>
            <a:chOff x="8016171" y="2761003"/>
            <a:chExt cx="1266945" cy="720738"/>
          </a:xfrm>
        </p:grpSpPr>
        <p:sp>
          <p:nvSpPr>
            <p:cNvPr id="85" name="84 Rectángulo redondeado"/>
            <p:cNvSpPr/>
            <p:nvPr/>
          </p:nvSpPr>
          <p:spPr>
            <a:xfrm>
              <a:off x="8016171" y="2761003"/>
              <a:ext cx="1266945" cy="72073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6" name="85 Rectángulo"/>
            <p:cNvSpPr/>
            <p:nvPr/>
          </p:nvSpPr>
          <p:spPr>
            <a:xfrm>
              <a:off x="8037281" y="2782113"/>
              <a:ext cx="1224725" cy="6785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MX" sz="600" kern="1200"/>
                <a:t>¿Practico el pensar de la materia?</a:t>
              </a:r>
            </a:p>
            <a:p>
              <a:pPr lvl="0" algn="ctr" defTabSz="266700">
                <a:lnSpc>
                  <a:spcPct val="90000"/>
                </a:lnSpc>
                <a:spcBef>
                  <a:spcPct val="0"/>
                </a:spcBef>
                <a:spcAft>
                  <a:spcPct val="35000"/>
                </a:spcAft>
              </a:pPr>
              <a:r>
                <a:rPr lang="es-MX" sz="600" kern="1200"/>
                <a:t>¡Coloco mis necesidades por encima de las necesidades de los demás?</a:t>
              </a:r>
            </a:p>
            <a:p>
              <a:pPr lvl="0" algn="ctr" defTabSz="266700">
                <a:lnSpc>
                  <a:spcPct val="90000"/>
                </a:lnSpc>
                <a:spcBef>
                  <a:spcPct val="0"/>
                </a:spcBef>
                <a:spcAft>
                  <a:spcPct val="35000"/>
                </a:spcAft>
              </a:pPr>
              <a:r>
                <a:rPr lang="es-MX" sz="600" kern="1200"/>
                <a:t>¿Qué pasaría si violara uno de los tabúes de mi cultura?</a:t>
              </a:r>
            </a:p>
          </p:txBody>
        </p:sp>
      </p:grpSp>
      <p:sp>
        <p:nvSpPr>
          <p:cNvPr id="139" name="1 Título"/>
          <p:cNvSpPr txBox="1">
            <a:spLocks/>
          </p:cNvSpPr>
          <p:nvPr/>
        </p:nvSpPr>
        <p:spPr>
          <a:xfrm>
            <a:off x="630160" y="552927"/>
            <a:ext cx="7982586"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smtClean="0">
                <a:solidFill>
                  <a:srgbClr val="0070C0"/>
                </a:solidFill>
                <a:latin typeface="Bookman Old Style" pitchFamily="18" charset="0"/>
              </a:rPr>
              <a:t>5i.</a:t>
            </a:r>
            <a:r>
              <a:rPr lang="es-MX" sz="2800" b="1" dirty="0" smtClean="0">
                <a:latin typeface="Bookman Old Style" pitchFamily="18" charset="0"/>
              </a:rPr>
              <a:t> </a:t>
            </a:r>
            <a:r>
              <a:rPr lang="es-MX" sz="2800" b="1" dirty="0" smtClean="0">
                <a:solidFill>
                  <a:srgbClr val="002060"/>
                </a:solidFill>
                <a:latin typeface="Bookman Old Style" pitchFamily="18" charset="0"/>
              </a:rPr>
              <a:t>Organizador gráfico de preguntas esenciales</a:t>
            </a:r>
            <a:endParaRPr lang="es-MX" sz="2800" dirty="0">
              <a:solidFill>
                <a:srgbClr val="002060"/>
              </a:solidFill>
            </a:endParaRPr>
          </a:p>
        </p:txBody>
      </p:sp>
    </p:spTree>
    <p:extLst>
      <p:ext uri="{BB962C8B-B14F-4D97-AF65-F5344CB8AC3E}">
        <p14:creationId xmlns:p14="http://schemas.microsoft.com/office/powerpoint/2010/main" val="826722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11560" y="1412776"/>
            <a:ext cx="7931224" cy="3672409"/>
          </a:xfrm>
        </p:spPr>
        <p:txBody>
          <a:bodyPr/>
          <a:lstStyle/>
          <a:p>
            <a:pPr marL="0" indent="0" algn="ctr">
              <a:buNone/>
            </a:pPr>
            <a:endParaRPr lang="es-MX" dirty="0"/>
          </a:p>
          <a:p>
            <a:pPr marL="0" indent="0" algn="ctr">
              <a:buNone/>
            </a:pPr>
            <a:r>
              <a:rPr lang="es-MX" sz="6000" b="1" dirty="0" smtClean="0">
                <a:solidFill>
                  <a:srgbClr val="002060"/>
                </a:solidFill>
                <a:latin typeface="Bookman Old Style" pitchFamily="18" charset="0"/>
              </a:rPr>
              <a:t>Ciclo 2018-2019</a:t>
            </a:r>
          </a:p>
          <a:p>
            <a:pPr marL="0" indent="0" algn="ctr">
              <a:buNone/>
            </a:pPr>
            <a:r>
              <a:rPr lang="es-MX" sz="6600" b="1" dirty="0" smtClean="0">
                <a:solidFill>
                  <a:srgbClr val="002060"/>
                </a:solidFill>
                <a:latin typeface="Bookman Old Style" pitchFamily="18" charset="0"/>
              </a:rPr>
              <a:t> </a:t>
            </a:r>
          </a:p>
          <a:p>
            <a:pPr marL="0" indent="0" algn="ctr">
              <a:buNone/>
            </a:pPr>
            <a:r>
              <a:rPr lang="es-MX" b="1" dirty="0" smtClean="0">
                <a:solidFill>
                  <a:srgbClr val="002060"/>
                </a:solidFill>
                <a:latin typeface="Bookman Old Style" pitchFamily="18" charset="0"/>
              </a:rPr>
              <a:t>Del 20 de agosto al 21 de diciembre 2018</a:t>
            </a:r>
            <a:endParaRPr lang="es-MX" b="1" dirty="0">
              <a:solidFill>
                <a:srgbClr val="002060"/>
              </a:solidFill>
              <a:latin typeface="Bookman Old Style" pitchFamily="18" charset="0"/>
            </a:endParaRPr>
          </a:p>
          <a:p>
            <a:pPr marL="0" indent="0" algn="ctr">
              <a:buNone/>
            </a:pPr>
            <a:endParaRPr lang="es-MX" dirty="0"/>
          </a:p>
          <a:p>
            <a:endParaRPr lang="es-MX" dirty="0"/>
          </a:p>
        </p:txBody>
      </p:sp>
    </p:spTree>
    <p:extLst>
      <p:ext uri="{BB962C8B-B14F-4D97-AF65-F5344CB8AC3E}">
        <p14:creationId xmlns:p14="http://schemas.microsoft.com/office/powerpoint/2010/main" val="184443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Rectángulo"/>
          <p:cNvSpPr>
            <a:spLocks noChangeArrowheads="1"/>
          </p:cNvSpPr>
          <p:nvPr/>
        </p:nvSpPr>
        <p:spPr bwMode="auto">
          <a:xfrm>
            <a:off x="4019814" y="3238109"/>
            <a:ext cx="985487" cy="369838"/>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Indagación</a:t>
            </a:r>
            <a:endParaRPr kumimoji="0" lang="es-MX" altLang="es-MX"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6" name="2 Rectángulo"/>
          <p:cNvSpPr>
            <a:spLocks noChangeArrowheads="1"/>
          </p:cNvSpPr>
          <p:nvPr/>
        </p:nvSpPr>
        <p:spPr bwMode="auto">
          <a:xfrm>
            <a:off x="2796211" y="2214515"/>
            <a:ext cx="947362" cy="395667"/>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Indagación en la ciencia</a:t>
            </a:r>
            <a:endParaRPr kumimoji="0" lang="es-MX" altLang="es-MX"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7" name="3 Rectángulo"/>
          <p:cNvSpPr>
            <a:spLocks noChangeArrowheads="1"/>
          </p:cNvSpPr>
          <p:nvPr/>
        </p:nvSpPr>
        <p:spPr bwMode="auto">
          <a:xfrm>
            <a:off x="1043096" y="1175888"/>
            <a:ext cx="947362" cy="886436"/>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Curiosidad</a:t>
            </a:r>
            <a:endParaRPr kumimoji="0" lang="es-MX" altLang="es-MX" sz="5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Investigación</a:t>
            </a:r>
            <a:endParaRPr kumimoji="0" lang="es-MX" altLang="es-MX" sz="5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Verificación</a:t>
            </a:r>
            <a:endParaRPr kumimoji="0" lang="es-MX" altLang="es-MX" sz="5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Hipótesis</a:t>
            </a:r>
            <a:endParaRPr kumimoji="0" lang="es-MX" altLang="es-MX" sz="5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Retroalimentación</a:t>
            </a:r>
            <a:endParaRPr kumimoji="0" lang="es-MX" altLang="es-MX"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8" name="4 Rectángulo"/>
          <p:cNvSpPr>
            <a:spLocks noChangeArrowheads="1"/>
          </p:cNvSpPr>
          <p:nvPr/>
        </p:nvSpPr>
        <p:spPr bwMode="auto">
          <a:xfrm>
            <a:off x="5192504" y="2214515"/>
            <a:ext cx="916168" cy="510728"/>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Naturaleza de la Indagación Humana</a:t>
            </a:r>
            <a:endParaRPr kumimoji="0" lang="es-MX" altLang="es-MX"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9" name="6 Rectángulo"/>
          <p:cNvSpPr>
            <a:spLocks noChangeArrowheads="1"/>
          </p:cNvSpPr>
          <p:nvPr/>
        </p:nvSpPr>
        <p:spPr bwMode="auto">
          <a:xfrm>
            <a:off x="6479630" y="1321185"/>
            <a:ext cx="947362" cy="631659"/>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Ensayo y error</a:t>
            </a:r>
            <a:endParaRPr kumimoji="0" lang="es-MX" altLang="es-MX" sz="5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Observación</a:t>
            </a:r>
            <a:endParaRPr kumimoji="0" lang="es-MX" altLang="es-MX" sz="5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Curiosidad</a:t>
            </a:r>
            <a:endParaRPr kumimoji="0" lang="es-MX" altLang="es-MX"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10" name="7 Rectángulo"/>
          <p:cNvSpPr>
            <a:spLocks noChangeArrowheads="1"/>
          </p:cNvSpPr>
          <p:nvPr/>
        </p:nvSpPr>
        <p:spPr bwMode="auto">
          <a:xfrm>
            <a:off x="2796211" y="4088498"/>
            <a:ext cx="947362" cy="395667"/>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La indagación en la clase de ciencias</a:t>
            </a:r>
            <a:endParaRPr kumimoji="0" lang="es-MX" altLang="es-MX"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11" name="8 Rectángulo"/>
          <p:cNvSpPr>
            <a:spLocks noChangeArrowheads="1"/>
          </p:cNvSpPr>
          <p:nvPr/>
        </p:nvSpPr>
        <p:spPr bwMode="auto">
          <a:xfrm>
            <a:off x="1043096" y="5100368"/>
            <a:ext cx="1111418" cy="1116558"/>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Curiosidad</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Lluvia de ideas</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Equipos</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Investigación</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Compartir resultados</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Observación</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Llegar a una respuesta</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400" b="0" i="0" u="none" strike="noStrike" cap="none" normalizeH="0" baseline="0" smtClean="0">
              <a:ln>
                <a:noFill/>
              </a:ln>
              <a:solidFill>
                <a:schemeClr val="bg1"/>
              </a:solidFill>
              <a:effectLst/>
              <a:latin typeface="Arial" pitchFamily="34" charset="0"/>
              <a:cs typeface="Arial" pitchFamily="34" charset="0"/>
            </a:endParaRPr>
          </a:p>
        </p:txBody>
      </p:sp>
      <p:sp>
        <p:nvSpPr>
          <p:cNvPr id="12" name="9 Rectángulo"/>
          <p:cNvSpPr>
            <a:spLocks noChangeArrowheads="1"/>
          </p:cNvSpPr>
          <p:nvPr/>
        </p:nvSpPr>
        <p:spPr bwMode="auto">
          <a:xfrm>
            <a:off x="5359069" y="3957940"/>
            <a:ext cx="1299735" cy="490769"/>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Paralelos entre la indagación en educación y la indagación en la ciencia</a:t>
            </a:r>
            <a:endParaRPr kumimoji="0" lang="es-MX" altLang="es-MX"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13" name="10 Rectángulo"/>
          <p:cNvSpPr>
            <a:spLocks noChangeArrowheads="1"/>
          </p:cNvSpPr>
          <p:nvPr/>
        </p:nvSpPr>
        <p:spPr bwMode="auto">
          <a:xfrm>
            <a:off x="6755722" y="4815835"/>
            <a:ext cx="1742664" cy="1270499"/>
          </a:xfrm>
          <a:prstGeom prst="rect">
            <a:avLst/>
          </a:prstGeom>
          <a:solidFill>
            <a:srgbClr val="4F81BD"/>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Pregunta sobre una observación</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Formulando preguntas nuevas y más enfocadas</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Proponer una explicación para lo observado</a:t>
            </a:r>
            <a:endParaRPr kumimoji="0" lang="es-MX" altLang="es-MX" sz="500" b="0" i="0" u="none" strike="noStrike" cap="none" normalizeH="0" baseline="0" smtClean="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Confirmar la validez de su explicación original</a:t>
            </a:r>
            <a:endParaRPr kumimoji="0" lang="es-MX" altLang="es-MX" sz="1400" b="0" i="0" u="none" strike="noStrike" cap="none" normalizeH="0" baseline="0" smtClean="0">
              <a:ln>
                <a:noFill/>
              </a:ln>
              <a:solidFill>
                <a:schemeClr val="bg1"/>
              </a:solidFill>
              <a:effectLst/>
              <a:latin typeface="Arial" pitchFamily="34" charset="0"/>
              <a:cs typeface="Arial" pitchFamily="34" charset="0"/>
            </a:endParaRPr>
          </a:p>
        </p:txBody>
      </p:sp>
      <p:sp>
        <p:nvSpPr>
          <p:cNvPr id="14" name="11 Flecha derecha"/>
          <p:cNvSpPr/>
          <p:nvPr/>
        </p:nvSpPr>
        <p:spPr>
          <a:xfrm rot="13460909">
            <a:off x="3770591" y="2933130"/>
            <a:ext cx="250935" cy="1465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sz="1400">
              <a:solidFill>
                <a:schemeClr val="bg1"/>
              </a:solidFill>
            </a:endParaRPr>
          </a:p>
        </p:txBody>
      </p:sp>
      <p:pic>
        <p:nvPicPr>
          <p:cNvPr id="14338" name="Imagen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667" y="1979697"/>
            <a:ext cx="234818" cy="23481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71753">
            <a:off x="4947921" y="2896713"/>
            <a:ext cx="234818" cy="234818"/>
          </a:xfrm>
          <a:prstGeom prst="rect">
            <a:avLst/>
          </a:prstGeom>
          <a:noFill/>
          <a:extLst>
            <a:ext uri="{909E8E84-426E-40DD-AFC4-6F175D3DCCD1}">
              <a14:hiddenFill xmlns:a14="http://schemas.microsoft.com/office/drawing/2010/main">
                <a:solidFill>
                  <a:srgbClr val="FFFFFF"/>
                </a:solidFill>
              </a14:hiddenFill>
            </a:ext>
          </a:extLst>
        </p:spPr>
      </p:pic>
      <p:pic>
        <p:nvPicPr>
          <p:cNvPr id="14339" name="Imagen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784" y="1979697"/>
            <a:ext cx="265344" cy="27004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Imagen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602413">
            <a:off x="5015223" y="3613314"/>
            <a:ext cx="265344" cy="270040"/>
          </a:xfrm>
          <a:prstGeom prst="rect">
            <a:avLst/>
          </a:prstGeom>
          <a:noFill/>
          <a:extLst>
            <a:ext uri="{909E8E84-426E-40DD-AFC4-6F175D3DCCD1}">
              <a14:hiddenFill xmlns:a14="http://schemas.microsoft.com/office/drawing/2010/main">
                <a:solidFill>
                  <a:srgbClr val="FFFFFF"/>
                </a:solidFill>
              </a14:hiddenFill>
            </a:ext>
          </a:extLst>
        </p:spPr>
      </p:pic>
      <p:pic>
        <p:nvPicPr>
          <p:cNvPr id="14345" name="Imagen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56060">
            <a:off x="3769470" y="3662563"/>
            <a:ext cx="265344" cy="27004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Imagen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59392">
            <a:off x="6346958" y="4470363"/>
            <a:ext cx="265344" cy="27004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Imagen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025133">
            <a:off x="2401634" y="4648437"/>
            <a:ext cx="265344" cy="27004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8"/>
          <p:cNvSpPr>
            <a:spLocks noChangeArrowheads="1"/>
          </p:cNvSpPr>
          <p:nvPr/>
        </p:nvSpPr>
        <p:spPr bwMode="auto">
          <a:xfrm>
            <a:off x="47359" y="1329238"/>
            <a:ext cx="1344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sz="1400">
              <a:solidFill>
                <a:schemeClr val="bg1"/>
              </a:solidFill>
            </a:endParaRPr>
          </a:p>
        </p:txBody>
      </p:sp>
      <p:sp>
        <p:nvSpPr>
          <p:cNvPr id="17" name="Rectangle 27"/>
          <p:cNvSpPr>
            <a:spLocks noChangeArrowheads="1"/>
          </p:cNvSpPr>
          <p:nvPr/>
        </p:nvSpPr>
        <p:spPr bwMode="auto">
          <a:xfrm>
            <a:off x="47359" y="1557838"/>
            <a:ext cx="1344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400" b="0" i="0" u="none" strike="noStrike" cap="none" normalizeH="0" baseline="0" smtClean="0">
              <a:ln>
                <a:noFill/>
              </a:ln>
              <a:solidFill>
                <a:schemeClr val="bg1"/>
              </a:solidFill>
              <a:effectLst/>
              <a:latin typeface="Arial" pitchFamily="34" charset="0"/>
              <a:cs typeface="Arial" pitchFamily="34" charset="0"/>
            </a:endParaRPr>
          </a:p>
        </p:txBody>
      </p:sp>
      <p:sp>
        <p:nvSpPr>
          <p:cNvPr id="22" name="1 Título"/>
          <p:cNvSpPr txBox="1">
            <a:spLocks/>
          </p:cNvSpPr>
          <p:nvPr/>
        </p:nvSpPr>
        <p:spPr>
          <a:xfrm>
            <a:off x="1814643" y="548680"/>
            <a:ext cx="5395827"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smtClean="0">
                <a:solidFill>
                  <a:srgbClr val="0070C0"/>
                </a:solidFill>
                <a:latin typeface="Bookman Old Style" pitchFamily="18" charset="0"/>
              </a:rPr>
              <a:t>5i.</a:t>
            </a:r>
            <a:r>
              <a:rPr lang="es-MX" sz="2800" b="1" dirty="0" smtClean="0">
                <a:latin typeface="Bookman Old Style" pitchFamily="18" charset="0"/>
              </a:rPr>
              <a:t> </a:t>
            </a:r>
            <a:r>
              <a:rPr lang="es-MX" sz="2800" b="1" dirty="0" smtClean="0">
                <a:solidFill>
                  <a:srgbClr val="002060"/>
                </a:solidFill>
                <a:latin typeface="Bookman Old Style" pitchFamily="18" charset="0"/>
              </a:rPr>
              <a:t>proceso de Indagación</a:t>
            </a:r>
            <a:endParaRPr lang="es-MX" sz="2800" dirty="0">
              <a:solidFill>
                <a:srgbClr val="002060"/>
              </a:solidFill>
            </a:endParaRPr>
          </a:p>
        </p:txBody>
      </p:sp>
    </p:spTree>
    <p:extLst>
      <p:ext uri="{BB962C8B-B14F-4D97-AF65-F5344CB8AC3E}">
        <p14:creationId xmlns:p14="http://schemas.microsoft.com/office/powerpoint/2010/main" val="684918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972" r="1693" b="1641"/>
          <a:stretch/>
        </p:blipFill>
        <p:spPr bwMode="auto">
          <a:xfrm>
            <a:off x="0" y="961015"/>
            <a:ext cx="8530225" cy="525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a:xfrm>
            <a:off x="2123728" y="456959"/>
            <a:ext cx="4824536"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smtClean="0">
                <a:solidFill>
                  <a:srgbClr val="0070C0"/>
                </a:solidFill>
                <a:latin typeface="Bookman Old Style" pitchFamily="18" charset="0"/>
              </a:rPr>
              <a:t>5.i.6</a:t>
            </a:r>
            <a:r>
              <a:rPr lang="es-MX" sz="2800" b="1" dirty="0" smtClean="0">
                <a:latin typeface="Bookman Old Style" pitchFamily="18" charset="0"/>
              </a:rPr>
              <a:t> </a:t>
            </a:r>
            <a:r>
              <a:rPr lang="es-MX" sz="2800" b="1" dirty="0" smtClean="0">
                <a:solidFill>
                  <a:srgbClr val="002060"/>
                </a:solidFill>
                <a:latin typeface="Bookman Old Style" pitchFamily="18" charset="0"/>
              </a:rPr>
              <a:t>A.M.E. General</a:t>
            </a:r>
            <a:endParaRPr lang="es-MX" sz="2800" dirty="0">
              <a:solidFill>
                <a:srgbClr val="002060"/>
              </a:solidFill>
            </a:endParaRPr>
          </a:p>
        </p:txBody>
      </p:sp>
    </p:spTree>
    <p:extLst>
      <p:ext uri="{BB962C8B-B14F-4D97-AF65-F5344CB8AC3E}">
        <p14:creationId xmlns:p14="http://schemas.microsoft.com/office/powerpoint/2010/main" val="783315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1" t="5768" r="2298" b="2915"/>
          <a:stretch/>
        </p:blipFill>
        <p:spPr bwMode="auto">
          <a:xfrm>
            <a:off x="251521" y="778030"/>
            <a:ext cx="8401994" cy="531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9917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4" t="8168" r="1385" b="1687"/>
          <a:stretch/>
        </p:blipFill>
        <p:spPr bwMode="auto">
          <a:xfrm>
            <a:off x="395536" y="692695"/>
            <a:ext cx="8206588" cy="545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95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43"/>
          <a:stretch/>
        </p:blipFill>
        <p:spPr bwMode="auto">
          <a:xfrm>
            <a:off x="323529" y="692696"/>
            <a:ext cx="8424936" cy="541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5030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66"/>
          <a:stretch/>
        </p:blipFill>
        <p:spPr bwMode="auto">
          <a:xfrm>
            <a:off x="323528" y="715216"/>
            <a:ext cx="8405865" cy="535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177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60"/>
          <a:stretch/>
        </p:blipFill>
        <p:spPr bwMode="auto">
          <a:xfrm>
            <a:off x="460914" y="678870"/>
            <a:ext cx="8071525" cy="549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0649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779"/>
          <a:stretch/>
        </p:blipFill>
        <p:spPr bwMode="auto">
          <a:xfrm>
            <a:off x="97416" y="1412776"/>
            <a:ext cx="895452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4973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2"/>
          <p:cNvPicPr>
            <a:picLocks noChangeAspect="1"/>
          </p:cNvPicPr>
          <p:nvPr/>
        </p:nvPicPr>
        <p:blipFill rotWithShape="1">
          <a:blip r:embed="rId2"/>
          <a:srcRect l="14161" t="18423" r="17197" b="8255"/>
          <a:stretch/>
        </p:blipFill>
        <p:spPr>
          <a:xfrm>
            <a:off x="522652" y="1196752"/>
            <a:ext cx="8195464" cy="4921696"/>
          </a:xfrm>
          <a:prstGeom prst="rect">
            <a:avLst/>
          </a:prstGeom>
        </p:spPr>
      </p:pic>
      <p:sp>
        <p:nvSpPr>
          <p:cNvPr id="4" name="1 Título"/>
          <p:cNvSpPr txBox="1">
            <a:spLocks/>
          </p:cNvSpPr>
          <p:nvPr/>
        </p:nvSpPr>
        <p:spPr>
          <a:xfrm>
            <a:off x="1763688" y="630749"/>
            <a:ext cx="6091434"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smtClean="0">
                <a:solidFill>
                  <a:srgbClr val="0070C0"/>
                </a:solidFill>
                <a:latin typeface="Bookman Old Style" pitchFamily="18" charset="0"/>
              </a:rPr>
              <a:t>5i. E.I.P. Resumen (señalado)</a:t>
            </a:r>
            <a:endParaRPr lang="es-MX" sz="2800" dirty="0">
              <a:solidFill>
                <a:srgbClr val="002060"/>
              </a:solidFill>
            </a:endParaRPr>
          </a:p>
        </p:txBody>
      </p:sp>
    </p:spTree>
    <p:extLst>
      <p:ext uri="{BB962C8B-B14F-4D97-AF65-F5344CB8AC3E}">
        <p14:creationId xmlns:p14="http://schemas.microsoft.com/office/powerpoint/2010/main" val="13616643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7" r="2378"/>
          <a:stretch/>
        </p:blipFill>
        <p:spPr bwMode="auto">
          <a:xfrm>
            <a:off x="288099" y="742726"/>
            <a:ext cx="8467594" cy="54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8851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32BBD6B7-D70A-437F-82C2-E5E6F8B3386B}"/>
              </a:ext>
            </a:extLst>
          </p:cNvPr>
          <p:cNvSpPr txBox="1"/>
          <p:nvPr/>
        </p:nvSpPr>
        <p:spPr>
          <a:xfrm>
            <a:off x="683568" y="620688"/>
            <a:ext cx="7776864" cy="369332"/>
          </a:xfrm>
          <a:prstGeom prst="rect">
            <a:avLst/>
          </a:prstGeom>
          <a:noFill/>
        </p:spPr>
        <p:txBody>
          <a:bodyPr wrap="square" rtlCol="0">
            <a:spAutoFit/>
          </a:bodyPr>
          <a:lstStyle/>
          <a:p>
            <a:r>
              <a:rPr lang="es-MX" b="1" dirty="0">
                <a:solidFill>
                  <a:schemeClr val="accent1">
                    <a:lumMod val="75000"/>
                  </a:schemeClr>
                </a:solidFill>
                <a:latin typeface="Bookman Old Style" pitchFamily="18" charset="0"/>
              </a:rPr>
              <a:t>INDICE</a:t>
            </a:r>
          </a:p>
        </p:txBody>
      </p:sp>
      <p:graphicFrame>
        <p:nvGraphicFramePr>
          <p:cNvPr id="5" name="Tabla 4">
            <a:extLst>
              <a:ext uri="{FF2B5EF4-FFF2-40B4-BE49-F238E27FC236}">
                <a16:creationId xmlns:a16="http://schemas.microsoft.com/office/drawing/2014/main" xmlns="" id="{467359A2-624C-4622-A4A6-7A67D97A7207}"/>
              </a:ext>
            </a:extLst>
          </p:cNvPr>
          <p:cNvGraphicFramePr>
            <a:graphicFrameLocks noGrp="1"/>
          </p:cNvGraphicFramePr>
          <p:nvPr>
            <p:extLst>
              <p:ext uri="{D42A27DB-BD31-4B8C-83A1-F6EECF244321}">
                <p14:modId xmlns:p14="http://schemas.microsoft.com/office/powerpoint/2010/main" val="3206205258"/>
              </p:ext>
            </p:extLst>
          </p:nvPr>
        </p:nvGraphicFramePr>
        <p:xfrm>
          <a:off x="467544" y="1340768"/>
          <a:ext cx="7992888" cy="4820920"/>
        </p:xfrm>
        <a:graphic>
          <a:graphicData uri="http://schemas.openxmlformats.org/drawingml/2006/table">
            <a:tbl>
              <a:tblPr>
                <a:tableStyleId>{2D5ABB26-0587-4C30-8999-92F81FD0307C}</a:tableStyleId>
              </a:tblPr>
              <a:tblGrid>
                <a:gridCol w="7171189">
                  <a:extLst>
                    <a:ext uri="{9D8B030D-6E8A-4147-A177-3AD203B41FA5}">
                      <a16:colId xmlns:a16="http://schemas.microsoft.com/office/drawing/2014/main" xmlns="" val="3727454769"/>
                    </a:ext>
                  </a:extLst>
                </a:gridCol>
                <a:gridCol w="821699">
                  <a:extLst>
                    <a:ext uri="{9D8B030D-6E8A-4147-A177-3AD203B41FA5}">
                      <a16:colId xmlns:a16="http://schemas.microsoft.com/office/drawing/2014/main" xmlns="" val="1915010075"/>
                    </a:ext>
                  </a:extLst>
                </a:gridCol>
              </a:tblGrid>
              <a:tr h="370840">
                <a:tc>
                  <a:txBody>
                    <a:bodyPr/>
                    <a:lstStyle/>
                    <a:p>
                      <a:pPr algn="l"/>
                      <a:r>
                        <a:rPr lang="es-MX" sz="1400" dirty="0">
                          <a:latin typeface="Bookman Old Style" pitchFamily="18" charset="0"/>
                        </a:rPr>
                        <a:t>Proyecto general (eje) del bachillerato..............................................................</a:t>
                      </a:r>
                      <a:endParaRPr lang="es-MX" sz="1400" dirty="0">
                        <a:latin typeface="Bookman Old Style" pitchFamily="18" charset="0"/>
                        <a:cs typeface="Arial" panose="020B0604020202020204" pitchFamily="34" charset="0"/>
                      </a:endParaRPr>
                    </a:p>
                  </a:txBody>
                  <a:tcPr/>
                </a:tc>
                <a:tc>
                  <a:txBody>
                    <a:bodyPr/>
                    <a:lstStyle/>
                    <a:p>
                      <a:pPr algn="l"/>
                      <a:r>
                        <a:rPr lang="es-MX" sz="1400" b="1" dirty="0">
                          <a:latin typeface="Bookman Old Style" pitchFamily="18" charset="0"/>
                        </a:rPr>
                        <a:t>1-5</a:t>
                      </a:r>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2376061242"/>
                  </a:ext>
                </a:extLst>
              </a:tr>
              <a:tr h="370840">
                <a:tc>
                  <a:txBody>
                    <a:bodyPr/>
                    <a:lstStyle/>
                    <a:p>
                      <a:r>
                        <a:rPr lang="es-MX" sz="1400" dirty="0">
                          <a:latin typeface="Bookman Old Style" pitchFamily="18" charset="0"/>
                        </a:rPr>
                        <a:t>Periodo de aplicación........................................................................................</a:t>
                      </a:r>
                      <a:endParaRPr lang="es-MX" sz="1400" dirty="0">
                        <a:latin typeface="Bookman Old Style" pitchFamily="18" charset="0"/>
                        <a:cs typeface="Arial" panose="020B0604020202020204" pitchFamily="34" charset="0"/>
                      </a:endParaRPr>
                    </a:p>
                  </a:txBody>
                  <a:tcPr/>
                </a:tc>
                <a:tc>
                  <a:txBody>
                    <a:bodyPr/>
                    <a:lstStyle/>
                    <a:p>
                      <a:r>
                        <a:rPr lang="es-MX" sz="1400" b="1" dirty="0">
                          <a:latin typeface="Bookman Old Style" pitchFamily="18" charset="0"/>
                        </a:rPr>
                        <a:t>6</a:t>
                      </a:r>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565641253"/>
                  </a:ext>
                </a:extLst>
              </a:tr>
              <a:tr h="370840">
                <a:tc>
                  <a:txBody>
                    <a:bodyPr/>
                    <a:lstStyle/>
                    <a:p>
                      <a:r>
                        <a:rPr lang="es-MX" sz="1400" dirty="0">
                          <a:latin typeface="Bookman Old Style" pitchFamily="18" charset="0"/>
                        </a:rPr>
                        <a:t>Nombre del proyecto.........................................................................................</a:t>
                      </a:r>
                      <a:endParaRPr lang="es-MX" sz="1400" dirty="0">
                        <a:latin typeface="Bookman Old Style" pitchFamily="18" charset="0"/>
                        <a:cs typeface="Arial" panose="020B0604020202020204" pitchFamily="34" charset="0"/>
                      </a:endParaRPr>
                    </a:p>
                  </a:txBody>
                  <a:tcPr/>
                </a:tc>
                <a:tc>
                  <a:txBody>
                    <a:bodyPr/>
                    <a:lstStyle/>
                    <a:p>
                      <a:r>
                        <a:rPr lang="es-MX" sz="1400" b="1" dirty="0">
                          <a:latin typeface="Bookman Old Style" pitchFamily="18" charset="0"/>
                        </a:rPr>
                        <a:t>7</a:t>
                      </a:r>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518840872"/>
                  </a:ext>
                </a:extLst>
              </a:tr>
              <a:tr h="370840">
                <a:tc>
                  <a:txBody>
                    <a:bodyPr/>
                    <a:lstStyle/>
                    <a:p>
                      <a:r>
                        <a:rPr lang="es-MX" sz="1400" b="1" dirty="0">
                          <a:latin typeface="Bookman Old Style" pitchFamily="18" charset="0"/>
                        </a:rPr>
                        <a:t>Productos 1 y 3</a:t>
                      </a:r>
                      <a:endParaRPr lang="es-MX" sz="1400" b="1" dirty="0">
                        <a:latin typeface="Bookman Old Style" pitchFamily="18" charset="0"/>
                        <a:cs typeface="Arial" panose="020B0604020202020204" pitchFamily="34" charset="0"/>
                      </a:endParaRPr>
                    </a:p>
                  </a:txBody>
                  <a:tcPr/>
                </a:tc>
                <a:tc>
                  <a:txBody>
                    <a:bodyPr/>
                    <a:lstStyle/>
                    <a:p>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980801503"/>
                  </a:ext>
                </a:extLst>
              </a:tr>
              <a:tr h="370840">
                <a:tc>
                  <a:txBody>
                    <a:bodyPr/>
                    <a:lstStyle/>
                    <a:p>
                      <a:r>
                        <a:rPr lang="es-MX" sz="1400" dirty="0">
                          <a:latin typeface="Bookman Old Style" pitchFamily="18" charset="0"/>
                        </a:rPr>
                        <a:t>C.A.I.A.C Conclusiones generales....................................................................</a:t>
                      </a:r>
                      <a:endParaRPr lang="es-MX" sz="1400" dirty="0">
                        <a:latin typeface="Bookman Old Style" pitchFamily="18" charset="0"/>
                        <a:cs typeface="Arial" panose="020B0604020202020204" pitchFamily="34" charset="0"/>
                      </a:endParaRPr>
                    </a:p>
                  </a:txBody>
                  <a:tcPr/>
                </a:tc>
                <a:tc>
                  <a:txBody>
                    <a:bodyPr/>
                    <a:lstStyle/>
                    <a:p>
                      <a:r>
                        <a:rPr lang="es-MX" sz="1400" b="1" dirty="0" smtClean="0">
                          <a:latin typeface="Bookman Old Style" pitchFamily="18" charset="0"/>
                        </a:rPr>
                        <a:t>11,12</a:t>
                      </a:r>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20061288"/>
                  </a:ext>
                </a:extLst>
              </a:tr>
              <a:tr h="370840">
                <a:tc>
                  <a:txBody>
                    <a:bodyPr/>
                    <a:lstStyle/>
                    <a:p>
                      <a:r>
                        <a:rPr lang="es-MX" sz="1400" dirty="0">
                          <a:latin typeface="Bookman Old Style" pitchFamily="18" charset="0"/>
                        </a:rPr>
                        <a:t>Fotografías 1er R.T. .........................................................................................</a:t>
                      </a:r>
                      <a:endParaRPr lang="es-MX" sz="1400" dirty="0">
                        <a:latin typeface="Bookman Old Style" pitchFamily="18" charset="0"/>
                        <a:cs typeface="Arial" panose="020B0604020202020204" pitchFamily="34" charset="0"/>
                      </a:endParaRPr>
                    </a:p>
                  </a:txBody>
                  <a:tcPr/>
                </a:tc>
                <a:tc>
                  <a:txBody>
                    <a:bodyPr/>
                    <a:lstStyle/>
                    <a:p>
                      <a:r>
                        <a:rPr lang="es-MX" sz="1400" b="1" dirty="0">
                          <a:latin typeface="Bookman Old Style" pitchFamily="18" charset="0"/>
                        </a:rPr>
                        <a:t>13</a:t>
                      </a:r>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508264782"/>
                  </a:ext>
                </a:extLst>
              </a:tr>
              <a:tr h="370840">
                <a:tc>
                  <a:txBody>
                    <a:bodyPr/>
                    <a:lstStyle/>
                    <a:p>
                      <a:r>
                        <a:rPr lang="es-MX" sz="1400" b="1" dirty="0">
                          <a:latin typeface="Bookman Old Style" pitchFamily="18" charset="0"/>
                        </a:rPr>
                        <a:t>Producto 2. 5b</a:t>
                      </a:r>
                      <a:endParaRPr lang="es-MX" sz="1400" b="1" dirty="0">
                        <a:latin typeface="Bookman Old Style" pitchFamily="18" charset="0"/>
                        <a:cs typeface="Arial" panose="020B0604020202020204" pitchFamily="34" charset="0"/>
                      </a:endParaRPr>
                    </a:p>
                  </a:txBody>
                  <a:tcPr/>
                </a:tc>
                <a:tc>
                  <a:txBody>
                    <a:bodyPr/>
                    <a:lstStyle/>
                    <a:p>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722858882"/>
                  </a:ext>
                </a:extLst>
              </a:tr>
              <a:tr h="370840">
                <a:tc>
                  <a:txBody>
                    <a:bodyPr/>
                    <a:lstStyle/>
                    <a:p>
                      <a:r>
                        <a:rPr lang="es-MX" sz="1400" dirty="0">
                          <a:latin typeface="Bookman Old Style" pitchFamily="18" charset="0"/>
                        </a:rPr>
                        <a:t>Organizador gráfico: Relación entre temas.......................................................</a:t>
                      </a:r>
                      <a:endParaRPr lang="es-MX" sz="1400" dirty="0">
                        <a:latin typeface="Bookman Old Style" pitchFamily="18" charset="0"/>
                        <a:cs typeface="Arial" panose="020B0604020202020204" pitchFamily="34" charset="0"/>
                      </a:endParaRPr>
                    </a:p>
                  </a:txBody>
                  <a:tcPr/>
                </a:tc>
                <a:tc>
                  <a:txBody>
                    <a:bodyPr/>
                    <a:lstStyle/>
                    <a:p>
                      <a:r>
                        <a:rPr lang="es-MX" sz="1400" b="1" dirty="0" smtClean="0">
                          <a:latin typeface="Bookman Old Style" pitchFamily="18" charset="0"/>
                        </a:rPr>
                        <a:t>14,15</a:t>
                      </a:r>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115798910"/>
                  </a:ext>
                </a:extLst>
              </a:tr>
              <a:tr h="370840">
                <a:tc>
                  <a:txBody>
                    <a:bodyPr/>
                    <a:lstStyle/>
                    <a:p>
                      <a:r>
                        <a:rPr lang="es-MX" sz="1400" dirty="0">
                          <a:latin typeface="Bookman Old Style" pitchFamily="18" charset="0"/>
                        </a:rPr>
                        <a:t>Organizador gráfico: Relación entre asignaturas..............................................</a:t>
                      </a:r>
                      <a:endParaRPr lang="es-MX" sz="1400" dirty="0">
                        <a:latin typeface="Bookman Old Style" pitchFamily="18" charset="0"/>
                        <a:cs typeface="Arial" panose="020B0604020202020204" pitchFamily="34" charset="0"/>
                      </a:endParaRPr>
                    </a:p>
                  </a:txBody>
                  <a:tcPr/>
                </a:tc>
                <a:tc>
                  <a:txBody>
                    <a:bodyPr/>
                    <a:lstStyle/>
                    <a:p>
                      <a:r>
                        <a:rPr lang="es-MX" sz="1400" b="1" dirty="0" smtClean="0">
                          <a:latin typeface="Bookman Old Style" pitchFamily="18" charset="0"/>
                        </a:rPr>
                        <a:t>16,17</a:t>
                      </a:r>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463824636"/>
                  </a:ext>
                </a:extLst>
              </a:tr>
              <a:tr h="370840">
                <a:tc>
                  <a:txBody>
                    <a:bodyPr/>
                    <a:lstStyle/>
                    <a:p>
                      <a:r>
                        <a:rPr lang="es-MX" sz="1400" b="1" dirty="0">
                          <a:latin typeface="Bookman Old Style" pitchFamily="18" charset="0"/>
                        </a:rPr>
                        <a:t>Productos 5.c</a:t>
                      </a:r>
                      <a:endParaRPr lang="es-MX" sz="1400" b="1" dirty="0">
                        <a:latin typeface="Bookman Old Style" pitchFamily="18" charset="0"/>
                        <a:cs typeface="Arial" panose="020B0604020202020204" pitchFamily="34" charset="0"/>
                      </a:endParaRPr>
                    </a:p>
                  </a:txBody>
                  <a:tcPr/>
                </a:tc>
                <a:tc>
                  <a:txBody>
                    <a:bodyPr/>
                    <a:lstStyle/>
                    <a:p>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4099282428"/>
                  </a:ext>
                </a:extLst>
              </a:tr>
              <a:tr h="370840">
                <a:tc>
                  <a:txBody>
                    <a:bodyPr/>
                    <a:lstStyle/>
                    <a:p>
                      <a:r>
                        <a:rPr lang="es-MX" sz="1400" dirty="0" smtClean="0">
                          <a:latin typeface="Bookman Old Style" pitchFamily="18" charset="0"/>
                        </a:rPr>
                        <a:t>Justificación y descripción </a:t>
                      </a:r>
                      <a:r>
                        <a:rPr lang="es-MX" sz="1400" dirty="0">
                          <a:latin typeface="Bookman Old Style" pitchFamily="18" charset="0"/>
                        </a:rPr>
                        <a:t>del Proyecto</a:t>
                      </a:r>
                      <a:r>
                        <a:rPr lang="es-MX" sz="1400" dirty="0" smtClean="0">
                          <a:latin typeface="Bookman Old Style" pitchFamily="18" charset="0"/>
                        </a:rPr>
                        <a:t>..............................................................</a:t>
                      </a:r>
                      <a:endParaRPr lang="es-MX" sz="1400" dirty="0">
                        <a:latin typeface="Bookman Old Style" pitchFamily="18" charset="0"/>
                        <a:cs typeface="Arial" panose="020B0604020202020204" pitchFamily="34" charset="0"/>
                      </a:endParaRPr>
                    </a:p>
                  </a:txBody>
                  <a:tcPr/>
                </a:tc>
                <a:tc>
                  <a:txBody>
                    <a:bodyPr/>
                    <a:lstStyle/>
                    <a:p>
                      <a:r>
                        <a:rPr lang="es-MX" sz="1400" b="1" dirty="0">
                          <a:latin typeface="Bookman Old Style" pitchFamily="18" charset="0"/>
                        </a:rPr>
                        <a:t>18</a:t>
                      </a:r>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2582914454"/>
                  </a:ext>
                </a:extLst>
              </a:tr>
              <a:tr h="370840">
                <a:tc>
                  <a:txBody>
                    <a:bodyPr/>
                    <a:lstStyle/>
                    <a:p>
                      <a:r>
                        <a:rPr lang="es-MX" sz="1400" dirty="0">
                          <a:latin typeface="Bookman Old Style" pitchFamily="18" charset="0"/>
                        </a:rPr>
                        <a:t>Objetivo General del Proyecto .........................................................................</a:t>
                      </a:r>
                      <a:endParaRPr lang="es-MX" sz="1400" dirty="0">
                        <a:latin typeface="Bookman Old Style" pitchFamily="18" charset="0"/>
                        <a:cs typeface="Arial" panose="020B0604020202020204" pitchFamily="34" charset="0"/>
                      </a:endParaRPr>
                    </a:p>
                  </a:txBody>
                  <a:tcPr/>
                </a:tc>
                <a:tc>
                  <a:txBody>
                    <a:bodyPr/>
                    <a:lstStyle/>
                    <a:p>
                      <a:r>
                        <a:rPr lang="es-MX" sz="1400" b="1" dirty="0">
                          <a:latin typeface="Bookman Old Style" pitchFamily="18" charset="0"/>
                        </a:rPr>
                        <a:t>19</a:t>
                      </a:r>
                      <a:endParaRPr lang="es-MX" sz="1400" b="1"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865853965"/>
                  </a:ext>
                </a:extLst>
              </a:tr>
              <a:tr h="370840">
                <a:tc>
                  <a:txBody>
                    <a:bodyPr/>
                    <a:lstStyle/>
                    <a:p>
                      <a:endParaRPr lang="es-MX" sz="1600" dirty="0">
                        <a:latin typeface="Arial" panose="020B0604020202020204" pitchFamily="34" charset="0"/>
                        <a:cs typeface="Arial" panose="020B0604020202020204" pitchFamily="34" charset="0"/>
                      </a:endParaRPr>
                    </a:p>
                  </a:txBody>
                  <a:tcPr/>
                </a:tc>
                <a:tc>
                  <a:txBody>
                    <a:bodyPr/>
                    <a:lstStyle/>
                    <a:p>
                      <a:endParaRPr lang="es-MX"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92362073"/>
                  </a:ext>
                </a:extLst>
              </a:tr>
            </a:tbl>
          </a:graphicData>
        </a:graphic>
      </p:graphicFrame>
    </p:spTree>
    <p:extLst>
      <p:ext uri="{BB962C8B-B14F-4D97-AF65-F5344CB8AC3E}">
        <p14:creationId xmlns:p14="http://schemas.microsoft.com/office/powerpoint/2010/main" val="1141491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874713"/>
            <a:ext cx="85471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097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053513"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373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874713"/>
            <a:ext cx="8761413"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4783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3" y="660400"/>
            <a:ext cx="8497887"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4975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657225"/>
            <a:ext cx="9040813"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6675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322388"/>
            <a:ext cx="902970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8328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4E81046F-DF89-42C9-A664-D47930FAE562}"/>
              </a:ext>
            </a:extLst>
          </p:cNvPr>
          <p:cNvPicPr>
            <a:picLocks noChangeAspect="1"/>
          </p:cNvPicPr>
          <p:nvPr/>
        </p:nvPicPr>
        <p:blipFill rotWithShape="1">
          <a:blip r:embed="rId2"/>
          <a:srcRect l="7307" t="3168" r="9828" b="8093"/>
          <a:stretch/>
        </p:blipFill>
        <p:spPr>
          <a:xfrm>
            <a:off x="683568" y="905358"/>
            <a:ext cx="7704856" cy="5454349"/>
          </a:xfrm>
          <a:prstGeom prst="rect">
            <a:avLst/>
          </a:prstGeom>
        </p:spPr>
      </p:pic>
      <p:sp>
        <p:nvSpPr>
          <p:cNvPr id="5" name="1 Título"/>
          <p:cNvSpPr txBox="1">
            <a:spLocks/>
          </p:cNvSpPr>
          <p:nvPr/>
        </p:nvSpPr>
        <p:spPr>
          <a:xfrm>
            <a:off x="1152794" y="401302"/>
            <a:ext cx="7344816" cy="5040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800" b="1" dirty="0" smtClean="0">
                <a:solidFill>
                  <a:srgbClr val="0070C0"/>
                </a:solidFill>
                <a:latin typeface="Bookman Old Style" pitchFamily="18" charset="0"/>
              </a:rPr>
              <a:t>5.i.8 E.I.P. Elaboración del proyecto</a:t>
            </a:r>
            <a:endParaRPr lang="es-MX" sz="2800" dirty="0">
              <a:solidFill>
                <a:srgbClr val="002060"/>
              </a:solidFill>
            </a:endParaRPr>
          </a:p>
        </p:txBody>
      </p:sp>
    </p:spTree>
    <p:extLst>
      <p:ext uri="{BB962C8B-B14F-4D97-AF65-F5344CB8AC3E}">
        <p14:creationId xmlns:p14="http://schemas.microsoft.com/office/powerpoint/2010/main" val="2331078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B100B557-0093-4D59-A34F-23EDA3B9E908}"/>
              </a:ext>
            </a:extLst>
          </p:cNvPr>
          <p:cNvPicPr>
            <a:picLocks noChangeAspect="1"/>
          </p:cNvPicPr>
          <p:nvPr/>
        </p:nvPicPr>
        <p:blipFill rotWithShape="1">
          <a:blip r:embed="rId2"/>
          <a:srcRect l="5468" t="7256" r="6164" b="2468"/>
          <a:stretch/>
        </p:blipFill>
        <p:spPr>
          <a:xfrm>
            <a:off x="395536" y="670726"/>
            <a:ext cx="7954028" cy="5787024"/>
          </a:xfrm>
          <a:prstGeom prst="rect">
            <a:avLst/>
          </a:prstGeom>
        </p:spPr>
      </p:pic>
    </p:spTree>
    <p:extLst>
      <p:ext uri="{BB962C8B-B14F-4D97-AF65-F5344CB8AC3E}">
        <p14:creationId xmlns:p14="http://schemas.microsoft.com/office/powerpoint/2010/main" val="654728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AE1D663E-59A0-4108-A16B-B77C6EAE6BBE}"/>
              </a:ext>
            </a:extLst>
          </p:cNvPr>
          <p:cNvPicPr>
            <a:picLocks noChangeAspect="1"/>
          </p:cNvPicPr>
          <p:nvPr/>
        </p:nvPicPr>
        <p:blipFill rotWithShape="1">
          <a:blip r:embed="rId2"/>
          <a:srcRect l="5514" t="5954" r="5932" b="4692"/>
          <a:stretch/>
        </p:blipFill>
        <p:spPr>
          <a:xfrm>
            <a:off x="576196" y="482793"/>
            <a:ext cx="8100259" cy="5867904"/>
          </a:xfrm>
          <a:prstGeom prst="rect">
            <a:avLst/>
          </a:prstGeom>
        </p:spPr>
      </p:pic>
    </p:spTree>
    <p:extLst>
      <p:ext uri="{BB962C8B-B14F-4D97-AF65-F5344CB8AC3E}">
        <p14:creationId xmlns:p14="http://schemas.microsoft.com/office/powerpoint/2010/main" val="878238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C433326D-01CB-453E-BA1C-C64AC438BE1A}"/>
              </a:ext>
            </a:extLst>
          </p:cNvPr>
          <p:cNvPicPr>
            <a:picLocks noChangeAspect="1"/>
          </p:cNvPicPr>
          <p:nvPr/>
        </p:nvPicPr>
        <p:blipFill rotWithShape="1">
          <a:blip r:embed="rId2"/>
          <a:srcRect l="5229" t="7064" r="5931" b="7752"/>
          <a:stretch/>
        </p:blipFill>
        <p:spPr>
          <a:xfrm>
            <a:off x="467543" y="688932"/>
            <a:ext cx="8092453" cy="5548380"/>
          </a:xfrm>
          <a:prstGeom prst="rect">
            <a:avLst/>
          </a:prstGeom>
        </p:spPr>
      </p:pic>
    </p:spTree>
    <p:extLst>
      <p:ext uri="{BB962C8B-B14F-4D97-AF65-F5344CB8AC3E}">
        <p14:creationId xmlns:p14="http://schemas.microsoft.com/office/powerpoint/2010/main" val="3019254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xmlns="" id="{6AC67F97-5DE1-4D68-AEFB-F9EEFEEF0C01}"/>
              </a:ext>
            </a:extLst>
          </p:cNvPr>
          <p:cNvGraphicFramePr>
            <a:graphicFrameLocks noGrp="1"/>
          </p:cNvGraphicFramePr>
          <p:nvPr>
            <p:extLst>
              <p:ext uri="{D42A27DB-BD31-4B8C-83A1-F6EECF244321}">
                <p14:modId xmlns:p14="http://schemas.microsoft.com/office/powerpoint/2010/main" val="2318276757"/>
              </p:ext>
            </p:extLst>
          </p:nvPr>
        </p:nvGraphicFramePr>
        <p:xfrm>
          <a:off x="611560" y="908720"/>
          <a:ext cx="7992888" cy="5191760"/>
        </p:xfrm>
        <a:graphic>
          <a:graphicData uri="http://schemas.openxmlformats.org/drawingml/2006/table">
            <a:tbl>
              <a:tblPr>
                <a:tableStyleId>{2D5ABB26-0587-4C30-8999-92F81FD0307C}</a:tableStyleId>
              </a:tblPr>
              <a:tblGrid>
                <a:gridCol w="7171189">
                  <a:extLst>
                    <a:ext uri="{9D8B030D-6E8A-4147-A177-3AD203B41FA5}">
                      <a16:colId xmlns:a16="http://schemas.microsoft.com/office/drawing/2014/main" xmlns="" val="3727454769"/>
                    </a:ext>
                  </a:extLst>
                </a:gridCol>
                <a:gridCol w="821699">
                  <a:extLst>
                    <a:ext uri="{9D8B030D-6E8A-4147-A177-3AD203B41FA5}">
                      <a16:colId xmlns:a16="http://schemas.microsoft.com/office/drawing/2014/main" xmlns="" val="191501007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1" dirty="0">
                          <a:latin typeface="Bookman Old Style" pitchFamily="18" charset="0"/>
                        </a:rPr>
                        <a:t>Productos 5.d</a:t>
                      </a:r>
                      <a:endParaRPr lang="es-MX" sz="1400" b="1" dirty="0">
                        <a:latin typeface="Bookman Old Style" pitchFamily="18" charset="0"/>
                        <a:cs typeface="Arial" panose="020B0604020202020204" pitchFamily="34" charset="0"/>
                      </a:endParaRPr>
                    </a:p>
                  </a:txBody>
                  <a:tcPr/>
                </a:tc>
                <a:tc>
                  <a:txBody>
                    <a:bodyPr/>
                    <a:lstStyle/>
                    <a:p>
                      <a:pPr algn="l"/>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23760612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dirty="0">
                          <a:latin typeface="Bookman Old Style" pitchFamily="18" charset="0"/>
                        </a:rPr>
                        <a:t>Objetivo de cada asignatura.............................................................................</a:t>
                      </a:r>
                      <a:endParaRPr lang="es-MX" sz="1400" dirty="0">
                        <a:latin typeface="Bookman Old Style" pitchFamily="18" charset="0"/>
                        <a:cs typeface="Arial" panose="020B0604020202020204" pitchFamily="34" charset="0"/>
                      </a:endParaRPr>
                    </a:p>
                  </a:txBody>
                  <a:tcPr/>
                </a:tc>
                <a:tc>
                  <a:txBody>
                    <a:bodyPr/>
                    <a:lstStyle/>
                    <a:p>
                      <a:r>
                        <a:rPr lang="es-MX" sz="1400" dirty="0">
                          <a:latin typeface="Bookman Old Style" pitchFamily="18" charset="0"/>
                        </a:rPr>
                        <a:t>20</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5656412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dirty="0">
                          <a:latin typeface="Bookman Old Style" pitchFamily="18" charset="0"/>
                        </a:rPr>
                        <a:t>Pregunta generadora........................................................................................</a:t>
                      </a:r>
                      <a:endParaRPr lang="es-MX" sz="1400" dirty="0">
                        <a:latin typeface="Bookman Old Style" pitchFamily="18" charset="0"/>
                        <a:cs typeface="Arial" panose="020B0604020202020204" pitchFamily="34" charset="0"/>
                      </a:endParaRPr>
                    </a:p>
                  </a:txBody>
                  <a:tcPr/>
                </a:tc>
                <a:tc>
                  <a:txBody>
                    <a:bodyPr/>
                    <a:lstStyle/>
                    <a:p>
                      <a:r>
                        <a:rPr lang="es-MX" sz="1400" dirty="0">
                          <a:latin typeface="Bookman Old Style" pitchFamily="18" charset="0"/>
                        </a:rPr>
                        <a:t>21</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518840872"/>
                  </a:ext>
                </a:extLst>
              </a:tr>
              <a:tr h="370840">
                <a:tc>
                  <a:txBody>
                    <a:bodyPr/>
                    <a:lstStyle/>
                    <a:p>
                      <a:r>
                        <a:rPr lang="es-MX" sz="1400" b="1" dirty="0">
                          <a:latin typeface="Bookman Old Style" pitchFamily="18" charset="0"/>
                        </a:rPr>
                        <a:t>Temas y productos propuestos 5.f</a:t>
                      </a:r>
                      <a:endParaRPr lang="es-MX" sz="1400" b="1" dirty="0">
                        <a:latin typeface="Bookman Old Style" pitchFamily="18" charset="0"/>
                        <a:cs typeface="Arial" panose="020B0604020202020204" pitchFamily="34" charset="0"/>
                      </a:endParaRPr>
                    </a:p>
                  </a:txBody>
                  <a:tcPr/>
                </a:tc>
                <a:tc>
                  <a:txBody>
                    <a:bodyPr/>
                    <a:lstStyle/>
                    <a:p>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980801503"/>
                  </a:ext>
                </a:extLst>
              </a:tr>
              <a:tr h="370840">
                <a:tc>
                  <a:txBody>
                    <a:bodyPr/>
                    <a:lstStyle/>
                    <a:p>
                      <a:r>
                        <a:rPr lang="es-MX" sz="1400" dirty="0">
                          <a:latin typeface="Bookman Old Style" pitchFamily="18" charset="0"/>
                        </a:rPr>
                        <a:t>Temas y productos propuestos, organizados en forma cronológica.................</a:t>
                      </a:r>
                      <a:endParaRPr lang="es-MX" sz="140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22,23</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20061288"/>
                  </a:ext>
                </a:extLst>
              </a:tr>
              <a:tr h="370840">
                <a:tc>
                  <a:txBody>
                    <a:bodyPr/>
                    <a:lstStyle/>
                    <a:p>
                      <a:r>
                        <a:rPr lang="es-MX" sz="1400" b="1" dirty="0">
                          <a:latin typeface="Bookman Old Style" pitchFamily="18" charset="0"/>
                        </a:rPr>
                        <a:t>5.g: Formatos e instrumentos</a:t>
                      </a:r>
                      <a:endParaRPr lang="es-MX" sz="1400" b="1" dirty="0">
                        <a:latin typeface="Bookman Old Style" pitchFamily="18" charset="0"/>
                        <a:cs typeface="Arial" panose="020B0604020202020204" pitchFamily="34" charset="0"/>
                      </a:endParaRPr>
                    </a:p>
                  </a:txBody>
                  <a:tcPr/>
                </a:tc>
                <a:tc>
                  <a:txBody>
                    <a:bodyPr/>
                    <a:lstStyle/>
                    <a:p>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508264782"/>
                  </a:ext>
                </a:extLst>
              </a:tr>
              <a:tr h="370840">
                <a:tc>
                  <a:txBody>
                    <a:bodyPr/>
                    <a:lstStyle/>
                    <a:p>
                      <a:r>
                        <a:rPr lang="es-MX" sz="1400" dirty="0">
                          <a:latin typeface="Bookman Old Style" pitchFamily="18" charset="0"/>
                        </a:rPr>
                        <a:t>Planeación General..........................................................................................</a:t>
                      </a:r>
                      <a:endParaRPr lang="es-MX" sz="1400" b="1" dirty="0">
                        <a:latin typeface="Bookman Old Style" pitchFamily="18" charset="0"/>
                        <a:cs typeface="Arial" panose="020B0604020202020204" pitchFamily="34" charset="0"/>
                      </a:endParaRPr>
                    </a:p>
                  </a:txBody>
                  <a:tcPr/>
                </a:tc>
                <a:tc>
                  <a:txBody>
                    <a:bodyPr/>
                    <a:lstStyle/>
                    <a:p>
                      <a:r>
                        <a:rPr lang="es-MX" sz="1400" dirty="0">
                          <a:latin typeface="Bookman Old Style" pitchFamily="18" charset="0"/>
                        </a:rPr>
                        <a:t>24</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722858882"/>
                  </a:ext>
                </a:extLst>
              </a:tr>
              <a:tr h="370840">
                <a:tc>
                  <a:txBody>
                    <a:bodyPr/>
                    <a:lstStyle/>
                    <a:p>
                      <a:r>
                        <a:rPr lang="es-MX" sz="1400" dirty="0">
                          <a:latin typeface="Bookman Old Style" pitchFamily="18" charset="0"/>
                        </a:rPr>
                        <a:t>Planeación día a día.........................................................................................</a:t>
                      </a:r>
                      <a:endParaRPr lang="es-MX" sz="140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25-27</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115798910"/>
                  </a:ext>
                </a:extLst>
              </a:tr>
              <a:tr h="370840">
                <a:tc>
                  <a:txBody>
                    <a:bodyPr/>
                    <a:lstStyle/>
                    <a:p>
                      <a:r>
                        <a:rPr lang="es-MX" sz="1400" dirty="0">
                          <a:latin typeface="Bookman Old Style" pitchFamily="18" charset="0"/>
                        </a:rPr>
                        <a:t>Seguimiento......................................................................................................</a:t>
                      </a:r>
                      <a:endParaRPr lang="es-MX" sz="140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28</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463824636"/>
                  </a:ext>
                </a:extLst>
              </a:tr>
              <a:tr h="370840">
                <a:tc>
                  <a:txBody>
                    <a:bodyPr/>
                    <a:lstStyle/>
                    <a:p>
                      <a:r>
                        <a:rPr lang="es-MX" sz="1400" dirty="0">
                          <a:latin typeface="Bookman Old Style" pitchFamily="18" charset="0"/>
                        </a:rPr>
                        <a:t>Evaluación........................................................................................................</a:t>
                      </a:r>
                      <a:endParaRPr lang="es-MX" sz="1400" b="1"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29</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4099282428"/>
                  </a:ext>
                </a:extLst>
              </a:tr>
              <a:tr h="370840">
                <a:tc>
                  <a:txBody>
                    <a:bodyPr/>
                    <a:lstStyle/>
                    <a:p>
                      <a:r>
                        <a:rPr lang="es-MX" sz="1400" dirty="0">
                          <a:latin typeface="Bookman Old Style" pitchFamily="18" charset="0"/>
                        </a:rPr>
                        <a:t>Autoevaluación y coevaluación........................................................................</a:t>
                      </a:r>
                      <a:endParaRPr lang="es-MX" sz="140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30</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646762610"/>
                  </a:ext>
                </a:extLst>
              </a:tr>
              <a:tr h="370840">
                <a:tc>
                  <a:txBody>
                    <a:bodyPr/>
                    <a:lstStyle/>
                    <a:p>
                      <a:r>
                        <a:rPr lang="es-MX" sz="1400" b="1" dirty="0">
                          <a:latin typeface="Bookman Old Style" pitchFamily="18" charset="0"/>
                        </a:rPr>
                        <a:t>Productos 5.h</a:t>
                      </a:r>
                      <a:endParaRPr lang="es-MX" sz="1400" b="1" dirty="0">
                        <a:latin typeface="Bookman Old Style" pitchFamily="18" charset="0"/>
                        <a:cs typeface="Arial" panose="020B0604020202020204" pitchFamily="34" charset="0"/>
                      </a:endParaRPr>
                    </a:p>
                  </a:txBody>
                  <a:tcPr/>
                </a:tc>
                <a:tc>
                  <a:txBody>
                    <a:bodyPr/>
                    <a:lstStyle/>
                    <a:p>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25829144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dirty="0">
                          <a:latin typeface="Bookman Old Style" pitchFamily="18" charset="0"/>
                        </a:rPr>
                        <a:t>Reflexión. Grupo interdisciplinario ISI...............................................................</a:t>
                      </a:r>
                      <a:endParaRPr lang="es-MX" sz="140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31-33</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8658539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dirty="0">
                          <a:latin typeface="Bookman Old Style" pitchFamily="18" charset="0"/>
                        </a:rPr>
                        <a:t>Reflexión. Reunión de Zona..............................................................................</a:t>
                      </a:r>
                      <a:endParaRPr lang="es-MX" sz="140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34,35</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92362073"/>
                  </a:ext>
                </a:extLst>
              </a:tr>
            </a:tbl>
          </a:graphicData>
        </a:graphic>
      </p:graphicFrame>
    </p:spTree>
    <p:extLst>
      <p:ext uri="{BB962C8B-B14F-4D97-AF65-F5344CB8AC3E}">
        <p14:creationId xmlns:p14="http://schemas.microsoft.com/office/powerpoint/2010/main" val="2779410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A692B4DB-BF2C-4C36-AFB8-A4C29A48CC61}"/>
              </a:ext>
            </a:extLst>
          </p:cNvPr>
          <p:cNvPicPr>
            <a:picLocks noChangeAspect="1"/>
          </p:cNvPicPr>
          <p:nvPr/>
        </p:nvPicPr>
        <p:blipFill rotWithShape="1">
          <a:blip r:embed="rId2"/>
          <a:srcRect l="4993" t="8624" r="6374" b="3641"/>
          <a:stretch/>
        </p:blipFill>
        <p:spPr>
          <a:xfrm>
            <a:off x="538686" y="548680"/>
            <a:ext cx="8129325" cy="5624186"/>
          </a:xfrm>
          <a:prstGeom prst="rect">
            <a:avLst/>
          </a:prstGeom>
        </p:spPr>
      </p:pic>
    </p:spTree>
    <p:extLst>
      <p:ext uri="{BB962C8B-B14F-4D97-AF65-F5344CB8AC3E}">
        <p14:creationId xmlns:p14="http://schemas.microsoft.com/office/powerpoint/2010/main" val="4002188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96E792A-C40A-41AC-8DEF-F859813E10DA}"/>
              </a:ext>
            </a:extLst>
          </p:cNvPr>
          <p:cNvPicPr>
            <a:picLocks noChangeAspect="1"/>
          </p:cNvPicPr>
          <p:nvPr/>
        </p:nvPicPr>
        <p:blipFill rotWithShape="1">
          <a:blip r:embed="rId2"/>
          <a:srcRect l="5126" t="7068" r="5268" b="4604"/>
          <a:stretch/>
        </p:blipFill>
        <p:spPr>
          <a:xfrm>
            <a:off x="426551" y="638830"/>
            <a:ext cx="8249905" cy="5495076"/>
          </a:xfrm>
          <a:prstGeom prst="rect">
            <a:avLst/>
          </a:prstGeom>
        </p:spPr>
      </p:pic>
    </p:spTree>
    <p:extLst>
      <p:ext uri="{BB962C8B-B14F-4D97-AF65-F5344CB8AC3E}">
        <p14:creationId xmlns:p14="http://schemas.microsoft.com/office/powerpoint/2010/main" val="3788285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3FC6950-754A-4DF7-B138-F85E9BE5F559}"/>
              </a:ext>
            </a:extLst>
          </p:cNvPr>
          <p:cNvPicPr>
            <a:picLocks noChangeAspect="1"/>
          </p:cNvPicPr>
          <p:nvPr/>
        </p:nvPicPr>
        <p:blipFill rotWithShape="1">
          <a:blip r:embed="rId2"/>
          <a:srcRect l="5042" t="27094" r="5616" b="6529"/>
          <a:stretch/>
        </p:blipFill>
        <p:spPr>
          <a:xfrm>
            <a:off x="251520" y="836712"/>
            <a:ext cx="8640960" cy="5040560"/>
          </a:xfrm>
          <a:prstGeom prst="rect">
            <a:avLst/>
          </a:prstGeom>
        </p:spPr>
      </p:pic>
    </p:spTree>
    <p:extLst>
      <p:ext uri="{BB962C8B-B14F-4D97-AF65-F5344CB8AC3E}">
        <p14:creationId xmlns:p14="http://schemas.microsoft.com/office/powerpoint/2010/main" val="3490538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CDD7804-AB57-45A2-975A-EF92D975D60A}"/>
              </a:ext>
            </a:extLst>
          </p:cNvPr>
          <p:cNvSpPr>
            <a:spLocks noGrp="1"/>
          </p:cNvSpPr>
          <p:nvPr>
            <p:ph sz="half" idx="1"/>
          </p:nvPr>
        </p:nvSpPr>
        <p:spPr/>
        <p:txBody>
          <a:bodyPr/>
          <a:lstStyle/>
          <a:p>
            <a:endParaRPr lang="es-MX"/>
          </a:p>
        </p:txBody>
      </p:sp>
      <p:sp>
        <p:nvSpPr>
          <p:cNvPr id="4" name="Marcador de contenido 3">
            <a:extLst>
              <a:ext uri="{FF2B5EF4-FFF2-40B4-BE49-F238E27FC236}">
                <a16:creationId xmlns:a16="http://schemas.microsoft.com/office/drawing/2014/main" xmlns="" id="{EC380EDE-DB94-4817-A459-A744DF8F4143}"/>
              </a:ext>
            </a:extLst>
          </p:cNvPr>
          <p:cNvSpPr>
            <a:spLocks noGrp="1"/>
          </p:cNvSpPr>
          <p:nvPr>
            <p:ph sz="half" idx="2"/>
          </p:nvPr>
        </p:nvSpPr>
        <p:spPr/>
        <p:txBody>
          <a:bodyPr/>
          <a:lstStyle/>
          <a:p>
            <a:endParaRPr lang="es-MX"/>
          </a:p>
        </p:txBody>
      </p:sp>
      <p:pic>
        <p:nvPicPr>
          <p:cNvPr id="5" name="Imagen 4">
            <a:extLst>
              <a:ext uri="{FF2B5EF4-FFF2-40B4-BE49-F238E27FC236}">
                <a16:creationId xmlns:a16="http://schemas.microsoft.com/office/drawing/2014/main" xmlns="" id="{DA16FD3E-AA8E-4C25-96B5-F0729028707F}"/>
              </a:ext>
            </a:extLst>
          </p:cNvPr>
          <p:cNvPicPr>
            <a:picLocks noChangeAspect="1"/>
          </p:cNvPicPr>
          <p:nvPr/>
        </p:nvPicPr>
        <p:blipFill>
          <a:blip r:embed="rId2"/>
          <a:stretch>
            <a:fillRect/>
          </a:stretch>
        </p:blipFill>
        <p:spPr>
          <a:xfrm>
            <a:off x="242887" y="809625"/>
            <a:ext cx="8658225" cy="5238750"/>
          </a:xfrm>
          <a:prstGeom prst="rect">
            <a:avLst/>
          </a:prstGeom>
        </p:spPr>
      </p:pic>
    </p:spTree>
    <p:extLst>
      <p:ext uri="{BB962C8B-B14F-4D97-AF65-F5344CB8AC3E}">
        <p14:creationId xmlns:p14="http://schemas.microsoft.com/office/powerpoint/2010/main" val="2568270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66283433-3EC2-4C5F-95B2-B326B9CB3089}"/>
              </a:ext>
            </a:extLst>
          </p:cNvPr>
          <p:cNvPicPr>
            <a:picLocks noChangeAspect="1"/>
          </p:cNvPicPr>
          <p:nvPr/>
        </p:nvPicPr>
        <p:blipFill rotWithShape="1">
          <a:blip r:embed="rId2"/>
          <a:srcRect l="2857" t="8002" r="5735" b="42728"/>
          <a:stretch/>
        </p:blipFill>
        <p:spPr>
          <a:xfrm>
            <a:off x="112735" y="1472674"/>
            <a:ext cx="8851754" cy="3537737"/>
          </a:xfrm>
          <a:prstGeom prst="rect">
            <a:avLst/>
          </a:prstGeom>
        </p:spPr>
      </p:pic>
    </p:spTree>
    <p:extLst>
      <p:ext uri="{BB962C8B-B14F-4D97-AF65-F5344CB8AC3E}">
        <p14:creationId xmlns:p14="http://schemas.microsoft.com/office/powerpoint/2010/main" val="817363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s-MX" altLang="es-MX" sz="800" b="0" i="0" u="none" strike="noStrike" cap="none" normalizeH="0" baseline="0">
                <a:ln>
                  <a:noFill/>
                </a:ln>
                <a:solidFill>
                  <a:schemeClr val="tx1"/>
                </a:solidFill>
                <a:effectLst/>
                <a:latin typeface="Arial" panose="020B060402020202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s-MX" altLang="es-MX" sz="800" b="0" i="0" u="none" strike="noStrike" cap="none" normalizeH="0" baseline="0">
                <a:ln>
                  <a:noFill/>
                </a:ln>
                <a:solidFill>
                  <a:schemeClr val="tx1"/>
                </a:solidFill>
                <a:effectLst/>
                <a:latin typeface="Arial" panose="020B060402020202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pic>
        <p:nvPicPr>
          <p:cNvPr id="6" name="Picture 3" descr="C:\Users\Biblioteca\Desktop\27786598_1599984213414356_896634636_o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605" b="8637"/>
          <a:stretch/>
        </p:blipFill>
        <p:spPr bwMode="auto">
          <a:xfrm>
            <a:off x="152400" y="1303007"/>
            <a:ext cx="3672408" cy="4299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836268"/>
            <a:ext cx="4033325" cy="2420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8" name="Picture 2" descr="https://scontent.fntr6-1.fna.fbcdn.net/v/t35.0-12/s2048x2048/28276229_10215717513507993_1860057672_o.jpg?oh=69309a9036d6e23d79a0f60951a1cf83&amp;oe=5A92AB2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039" t="9894" b="25960"/>
          <a:stretch/>
        </p:blipFill>
        <p:spPr bwMode="auto">
          <a:xfrm>
            <a:off x="4508007" y="1052736"/>
            <a:ext cx="3698198" cy="2617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1 Título"/>
          <p:cNvSpPr txBox="1">
            <a:spLocks/>
          </p:cNvSpPr>
          <p:nvPr/>
        </p:nvSpPr>
        <p:spPr>
          <a:xfrm>
            <a:off x="724161" y="404664"/>
            <a:ext cx="7848872" cy="8640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MX" sz="2800" b="1" dirty="0" smtClean="0">
                <a:solidFill>
                  <a:srgbClr val="0070C0"/>
                </a:solidFill>
                <a:latin typeface="Bookman Old Style" pitchFamily="18" charset="0"/>
              </a:rPr>
              <a:t>5i.</a:t>
            </a:r>
            <a:r>
              <a:rPr lang="es-MX" sz="2800" b="1" dirty="0" smtClean="0">
                <a:latin typeface="Bookman Old Style" pitchFamily="18" charset="0"/>
              </a:rPr>
              <a:t> </a:t>
            </a:r>
            <a:r>
              <a:rPr lang="es-MX" b="1" dirty="0" smtClean="0">
                <a:solidFill>
                  <a:srgbClr val="002060"/>
                </a:solidFill>
                <a:latin typeface="Bookman Old Style" pitchFamily="18" charset="0"/>
              </a:rPr>
              <a:t>Fotografías de la 2da. sesión</a:t>
            </a:r>
            <a:endParaRPr lang="es-MX" sz="2800" dirty="0">
              <a:solidFill>
                <a:srgbClr val="002060"/>
              </a:solidFill>
            </a:endParaRPr>
          </a:p>
        </p:txBody>
      </p:sp>
    </p:spTree>
    <p:extLst>
      <p:ext uri="{BB962C8B-B14F-4D97-AF65-F5344CB8AC3E}">
        <p14:creationId xmlns:p14="http://schemas.microsoft.com/office/powerpoint/2010/main" val="22967991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29600" cy="1008112"/>
          </a:xfrm>
        </p:spPr>
        <p:txBody>
          <a:bodyPr/>
          <a:lstStyle/>
          <a:p>
            <a:r>
              <a:rPr lang="es-MX" sz="2800" b="1" dirty="0" smtClean="0">
                <a:solidFill>
                  <a:srgbClr val="0070C0"/>
                </a:solidFill>
                <a:latin typeface="Bookman Old Style" pitchFamily="18" charset="0"/>
              </a:rPr>
              <a:t>5i.</a:t>
            </a:r>
            <a:r>
              <a:rPr lang="es-MX" sz="2800" b="1" dirty="0" smtClean="0">
                <a:latin typeface="Bookman Old Style" pitchFamily="18" charset="0"/>
              </a:rPr>
              <a:t> </a:t>
            </a:r>
            <a:r>
              <a:rPr lang="es-MX" sz="2800" b="1" dirty="0" smtClean="0">
                <a:solidFill>
                  <a:srgbClr val="002060"/>
                </a:solidFill>
                <a:latin typeface="Bookman Old Style" pitchFamily="18" charset="0"/>
              </a:rPr>
              <a:t>EVALUACIÓN. tipos, herramientas y productos </a:t>
            </a:r>
            <a:r>
              <a:rPr lang="es-MX" sz="2800" b="1" dirty="0">
                <a:solidFill>
                  <a:srgbClr val="002060"/>
                </a:solidFill>
                <a:latin typeface="Bookman Old Style" pitchFamily="18" charset="0"/>
              </a:rPr>
              <a:t>de aprendizaje</a:t>
            </a:r>
            <a:br>
              <a:rPr lang="es-MX" sz="2800" b="1" dirty="0">
                <a:solidFill>
                  <a:srgbClr val="002060"/>
                </a:solidFill>
                <a:latin typeface="Bookman Old Style" pitchFamily="18" charset="0"/>
              </a:rPr>
            </a:br>
            <a:endParaRPr lang="es-MX" sz="2800" b="1" dirty="0">
              <a:solidFill>
                <a:srgbClr val="002060"/>
              </a:solidFill>
              <a:latin typeface="Bookman Old Style" pitchFamily="18" charset="0"/>
            </a:endParaRPr>
          </a:p>
        </p:txBody>
      </p:sp>
    </p:spTree>
    <p:extLst>
      <p:ext uri="{BB962C8B-B14F-4D97-AF65-F5344CB8AC3E}">
        <p14:creationId xmlns:p14="http://schemas.microsoft.com/office/powerpoint/2010/main" val="19229803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764704"/>
            <a:ext cx="8565837" cy="562074"/>
          </a:xfrm>
        </p:spPr>
        <p:txBody>
          <a:bodyPr/>
          <a:lstStyle/>
          <a:p>
            <a:r>
              <a:rPr lang="es-MX" sz="2800" b="1" dirty="0" smtClean="0">
                <a:solidFill>
                  <a:srgbClr val="0070C0"/>
                </a:solidFill>
                <a:latin typeface="Bookman Old Style" pitchFamily="18" charset="0"/>
              </a:rPr>
              <a:t>5i.</a:t>
            </a:r>
            <a:r>
              <a:rPr lang="es-MX" sz="2800" b="1" dirty="0" smtClean="0">
                <a:latin typeface="Bookman Old Style" pitchFamily="18" charset="0"/>
              </a:rPr>
              <a:t> </a:t>
            </a:r>
            <a:r>
              <a:rPr lang="es-MX" sz="2800" b="1" dirty="0" smtClean="0">
                <a:solidFill>
                  <a:srgbClr val="002060"/>
                </a:solidFill>
                <a:latin typeface="Bookman Old Style" pitchFamily="18" charset="0"/>
              </a:rPr>
              <a:t>Evaluación formatos y </a:t>
            </a:r>
            <a:r>
              <a:rPr lang="es-MX" sz="2800" b="1" dirty="0" err="1" smtClean="0">
                <a:solidFill>
                  <a:srgbClr val="002060"/>
                </a:solidFill>
                <a:latin typeface="Bookman Old Style" pitchFamily="18" charset="0"/>
              </a:rPr>
              <a:t>prerequisitos</a:t>
            </a:r>
            <a:endParaRPr lang="es-MX" sz="2800" b="1" dirty="0">
              <a:solidFill>
                <a:srgbClr val="002060"/>
              </a:solidFill>
              <a:latin typeface="Bookman Old Style" pitchFamily="18" charset="0"/>
            </a:endParaRPr>
          </a:p>
        </p:txBody>
      </p:sp>
    </p:spTree>
    <p:extLst>
      <p:ext uri="{BB962C8B-B14F-4D97-AF65-F5344CB8AC3E}">
        <p14:creationId xmlns:p14="http://schemas.microsoft.com/office/powerpoint/2010/main" val="42049009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692696"/>
            <a:ext cx="6120681" cy="922114"/>
          </a:xfrm>
        </p:spPr>
        <p:txBody>
          <a:bodyPr/>
          <a:lstStyle/>
          <a:p>
            <a:r>
              <a:rPr lang="es-MX" sz="2800" b="1" dirty="0" smtClean="0">
                <a:solidFill>
                  <a:srgbClr val="0070C0"/>
                </a:solidFill>
                <a:latin typeface="Bookman Old Style" pitchFamily="18" charset="0"/>
              </a:rPr>
              <a:t>5i.</a:t>
            </a:r>
            <a:r>
              <a:rPr lang="es-MX" sz="2800" b="1" dirty="0" smtClean="0">
                <a:solidFill>
                  <a:srgbClr val="002060"/>
                </a:solidFill>
                <a:latin typeface="Bookman Old Style" pitchFamily="18" charset="0"/>
              </a:rPr>
              <a:t>Evaluación. Formatos. </a:t>
            </a:r>
            <a:br>
              <a:rPr lang="es-MX" sz="2800" b="1" dirty="0" smtClean="0">
                <a:solidFill>
                  <a:srgbClr val="002060"/>
                </a:solidFill>
                <a:latin typeface="Bookman Old Style" pitchFamily="18" charset="0"/>
              </a:rPr>
            </a:br>
            <a:r>
              <a:rPr lang="es-MX" sz="2800" b="1" dirty="0">
                <a:solidFill>
                  <a:srgbClr val="002060"/>
                </a:solidFill>
                <a:latin typeface="Bookman Old Style" pitchFamily="18" charset="0"/>
              </a:rPr>
              <a:t> </a:t>
            </a:r>
            <a:r>
              <a:rPr lang="es-MX" sz="2800" b="1" dirty="0" smtClean="0">
                <a:solidFill>
                  <a:srgbClr val="002060"/>
                </a:solidFill>
                <a:latin typeface="Bookman Old Style" pitchFamily="18" charset="0"/>
              </a:rPr>
              <a:t>    Grupo heterogéneo</a:t>
            </a:r>
            <a:endParaRPr lang="es-MX" sz="2800" b="1" dirty="0">
              <a:solidFill>
                <a:srgbClr val="002060"/>
              </a:solidFill>
              <a:latin typeface="Bookman Old Style"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565" y="1916832"/>
            <a:ext cx="7046913"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0517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1249363"/>
            <a:ext cx="6486525"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802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xmlns="" id="{F50ECACD-B205-457C-967F-66D7799230C5}"/>
              </a:ext>
            </a:extLst>
          </p:cNvPr>
          <p:cNvGraphicFramePr>
            <a:graphicFrameLocks noGrp="1"/>
          </p:cNvGraphicFramePr>
          <p:nvPr>
            <p:extLst>
              <p:ext uri="{D42A27DB-BD31-4B8C-83A1-F6EECF244321}">
                <p14:modId xmlns:p14="http://schemas.microsoft.com/office/powerpoint/2010/main" val="1696076152"/>
              </p:ext>
            </p:extLst>
          </p:nvPr>
        </p:nvGraphicFramePr>
        <p:xfrm>
          <a:off x="611560" y="764704"/>
          <a:ext cx="7992888" cy="3708400"/>
        </p:xfrm>
        <a:graphic>
          <a:graphicData uri="http://schemas.openxmlformats.org/drawingml/2006/table">
            <a:tbl>
              <a:tblPr>
                <a:tableStyleId>{2D5ABB26-0587-4C30-8999-92F81FD0307C}</a:tableStyleId>
              </a:tblPr>
              <a:tblGrid>
                <a:gridCol w="7171189">
                  <a:extLst>
                    <a:ext uri="{9D8B030D-6E8A-4147-A177-3AD203B41FA5}">
                      <a16:colId xmlns:a16="http://schemas.microsoft.com/office/drawing/2014/main" xmlns="" val="3727454769"/>
                    </a:ext>
                  </a:extLst>
                </a:gridCol>
                <a:gridCol w="821699">
                  <a:extLst>
                    <a:ext uri="{9D8B030D-6E8A-4147-A177-3AD203B41FA5}">
                      <a16:colId xmlns:a16="http://schemas.microsoft.com/office/drawing/2014/main" xmlns="" val="1915010075"/>
                    </a:ext>
                  </a:extLst>
                </a:gridCol>
              </a:tblGrid>
              <a:tr h="370840">
                <a:tc>
                  <a:txBody>
                    <a:bodyPr/>
                    <a:lstStyle/>
                    <a:p>
                      <a:r>
                        <a:rPr lang="es-MX" sz="1400" b="1" dirty="0">
                          <a:latin typeface="Bookman Old Style" pitchFamily="18" charset="0"/>
                        </a:rPr>
                        <a:t>Productos 5.i</a:t>
                      </a:r>
                      <a:endParaRPr lang="es-MX" sz="1400" b="1" dirty="0">
                        <a:latin typeface="Bookman Old Style" pitchFamily="18" charset="0"/>
                        <a:cs typeface="Arial" panose="020B0604020202020204" pitchFamily="34" charset="0"/>
                      </a:endParaRPr>
                    </a:p>
                  </a:txBody>
                  <a:tcPr/>
                </a:tc>
                <a:tc>
                  <a:txBody>
                    <a:bodyPr/>
                    <a:lstStyle/>
                    <a:p>
                      <a:pPr algn="l"/>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2376061242"/>
                  </a:ext>
                </a:extLst>
              </a:tr>
              <a:tr h="370840">
                <a:tc>
                  <a:txBody>
                    <a:bodyPr/>
                    <a:lstStyle/>
                    <a:p>
                      <a:r>
                        <a:rPr lang="es-MX" sz="1400" dirty="0">
                          <a:latin typeface="Bookman Old Style" pitchFamily="18" charset="0"/>
                        </a:rPr>
                        <a:t>Organizador gráfico. Preguntas esenciales.......................................................</a:t>
                      </a:r>
                      <a:endParaRPr lang="es-MX" sz="1400" b="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36</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5656412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dirty="0">
                          <a:latin typeface="Bookman Old Style" pitchFamily="18" charset="0"/>
                        </a:rPr>
                        <a:t>Organizador gráfico. Proceso de indagación....................................................</a:t>
                      </a:r>
                      <a:endParaRPr lang="es-MX" sz="1400" b="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37</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518840872"/>
                  </a:ext>
                </a:extLst>
              </a:tr>
              <a:tr h="370840">
                <a:tc>
                  <a:txBody>
                    <a:bodyPr/>
                    <a:lstStyle/>
                    <a:p>
                      <a:r>
                        <a:rPr lang="it-IT" sz="1400" dirty="0">
                          <a:latin typeface="Bookman Old Style" pitchFamily="18" charset="0"/>
                        </a:rPr>
                        <a:t>A.M.E. general..................................................................................................</a:t>
                      </a:r>
                      <a:endParaRPr lang="es-MX" sz="1400" b="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38-44</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980801503"/>
                  </a:ext>
                </a:extLst>
              </a:tr>
              <a:tr h="370840">
                <a:tc>
                  <a:txBody>
                    <a:bodyPr/>
                    <a:lstStyle/>
                    <a:p>
                      <a:r>
                        <a:rPr lang="es-MX" sz="1400" dirty="0">
                          <a:latin typeface="Bookman Old Style" pitchFamily="18" charset="0"/>
                        </a:rPr>
                        <a:t>E.I.P. Resumen.................................................................................................</a:t>
                      </a:r>
                      <a:endParaRPr lang="es-MX" sz="1400" b="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45-52</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20061288"/>
                  </a:ext>
                </a:extLst>
              </a:tr>
              <a:tr h="370840">
                <a:tc>
                  <a:txBody>
                    <a:bodyPr/>
                    <a:lstStyle/>
                    <a:p>
                      <a:r>
                        <a:rPr lang="es-MX" sz="1400" dirty="0">
                          <a:latin typeface="Bookman Old Style" pitchFamily="18" charset="0"/>
                        </a:rPr>
                        <a:t>E.I.P. Elaboración de Proyecto..........................................................................</a:t>
                      </a:r>
                      <a:endParaRPr lang="es-MX" sz="1400" b="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53-61</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5082647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dirty="0">
                          <a:latin typeface="Bookman Old Style" pitchFamily="18" charset="0"/>
                        </a:rPr>
                        <a:t>Fotografías de la 2da R.T..................................................................................</a:t>
                      </a:r>
                      <a:endParaRPr lang="es-MX" sz="1400" b="0" dirty="0">
                        <a:latin typeface="Bookman Old Style" pitchFamily="18" charset="0"/>
                        <a:cs typeface="Arial" panose="020B0604020202020204" pitchFamily="34" charset="0"/>
                      </a:endParaRPr>
                    </a:p>
                  </a:txBody>
                  <a:tcPr/>
                </a:tc>
                <a:tc>
                  <a:txBody>
                    <a:bodyPr/>
                    <a:lstStyle/>
                    <a:p>
                      <a:r>
                        <a:rPr lang="es-MX" sz="1400" dirty="0">
                          <a:latin typeface="Bookman Old Style" pitchFamily="18" charset="0"/>
                        </a:rPr>
                        <a:t>6</a:t>
                      </a:r>
                      <a:r>
                        <a:rPr lang="es-MX" sz="1400" dirty="0" smtClean="0">
                          <a:latin typeface="Bookman Old Style" pitchFamily="18" charset="0"/>
                        </a:rPr>
                        <a:t>2</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722858882"/>
                  </a:ext>
                </a:extLst>
              </a:tr>
              <a:tr h="370840">
                <a:tc>
                  <a:txBody>
                    <a:bodyPr/>
                    <a:lstStyle/>
                    <a:p>
                      <a:r>
                        <a:rPr lang="es-MX" sz="1400" dirty="0">
                          <a:latin typeface="Bookman Old Style" pitchFamily="18" charset="0"/>
                        </a:rPr>
                        <a:t>Evaluación. Tipos y herramientas.....................................................................</a:t>
                      </a:r>
                      <a:endParaRPr lang="es-MX" sz="1400" b="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cs typeface="Arial" panose="020B0604020202020204" pitchFamily="34" charset="0"/>
                        </a:rPr>
                        <a:t>63</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3115798910"/>
                  </a:ext>
                </a:extLst>
              </a:tr>
              <a:tr h="370840">
                <a:tc>
                  <a:txBody>
                    <a:bodyPr/>
                    <a:lstStyle/>
                    <a:p>
                      <a:r>
                        <a:rPr lang="es-MX" sz="1400" dirty="0">
                          <a:latin typeface="Bookman Old Style" pitchFamily="18" charset="0"/>
                        </a:rPr>
                        <a:t>Evaluación. Productos de Aprendizaje..............................................................</a:t>
                      </a:r>
                      <a:endParaRPr lang="es-MX" sz="140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64</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4638246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dirty="0">
                          <a:latin typeface="Bookman Old Style" pitchFamily="18" charset="0"/>
                        </a:rPr>
                        <a:t>Evaluación. Formatos.......................................................................................</a:t>
                      </a:r>
                      <a:endParaRPr lang="es-MX" sz="1400" b="0" dirty="0">
                        <a:latin typeface="Bookman Old Style" pitchFamily="18" charset="0"/>
                        <a:cs typeface="Arial" panose="020B0604020202020204" pitchFamily="34" charset="0"/>
                      </a:endParaRPr>
                    </a:p>
                  </a:txBody>
                  <a:tcPr/>
                </a:tc>
                <a:tc>
                  <a:txBody>
                    <a:bodyPr/>
                    <a:lstStyle/>
                    <a:p>
                      <a:r>
                        <a:rPr lang="es-MX" sz="1400" dirty="0" smtClean="0">
                          <a:latin typeface="Bookman Old Style" pitchFamily="18" charset="0"/>
                        </a:rPr>
                        <a:t>64</a:t>
                      </a:r>
                      <a:endParaRPr lang="es-MX" sz="1400" dirty="0">
                        <a:latin typeface="Bookman Old Style" pitchFamily="18" charset="0"/>
                        <a:cs typeface="Arial" panose="020B0604020202020204" pitchFamily="34" charset="0"/>
                      </a:endParaRPr>
                    </a:p>
                  </a:txBody>
                  <a:tcPr/>
                </a:tc>
                <a:extLst>
                  <a:ext uri="{0D108BD9-81ED-4DB2-BD59-A6C34878D82A}">
                    <a16:rowId xmlns:a16="http://schemas.microsoft.com/office/drawing/2014/main" xmlns="" val="1646762610"/>
                  </a:ext>
                </a:extLst>
              </a:tr>
            </a:tbl>
          </a:graphicData>
        </a:graphic>
      </p:graphicFrame>
    </p:spTree>
    <p:extLst>
      <p:ext uri="{BB962C8B-B14F-4D97-AF65-F5344CB8AC3E}">
        <p14:creationId xmlns:p14="http://schemas.microsoft.com/office/powerpoint/2010/main" val="20354660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20688"/>
            <a:ext cx="5256584" cy="576064"/>
          </a:xfrm>
        </p:spPr>
        <p:txBody>
          <a:bodyPr/>
          <a:lstStyle/>
          <a:p>
            <a:r>
              <a:rPr lang="es-MX" sz="2800" b="1" dirty="0" smtClean="0">
                <a:solidFill>
                  <a:srgbClr val="002060"/>
                </a:solidFill>
              </a:rPr>
              <a:t>¿COMO HACER UNA INFOGRAFÍA?</a:t>
            </a:r>
            <a:endParaRPr lang="es-MX" sz="2800" b="1" dirty="0">
              <a:solidFill>
                <a:srgbClr val="002060"/>
              </a:solidFill>
            </a:endParaRPr>
          </a:p>
        </p:txBody>
      </p:sp>
      <p:sp>
        <p:nvSpPr>
          <p:cNvPr id="3" name="2 Marcador de contenido"/>
          <p:cNvSpPr>
            <a:spLocks noGrp="1"/>
          </p:cNvSpPr>
          <p:nvPr>
            <p:ph sz="half" idx="1"/>
          </p:nvPr>
        </p:nvSpPr>
        <p:spPr>
          <a:xfrm>
            <a:off x="107504" y="1124744"/>
            <a:ext cx="8136904" cy="5328592"/>
          </a:xfrm>
        </p:spPr>
        <p:txBody>
          <a:bodyPr/>
          <a:lstStyle/>
          <a:p>
            <a:pPr marL="457200" indent="-457200">
              <a:buFont typeface="+mj-lt"/>
              <a:buAutoNum type="arabicPeriod"/>
            </a:pPr>
            <a:r>
              <a:rPr lang="es-MX" sz="2400" dirty="0" smtClean="0"/>
              <a:t>Elegir un tema.</a:t>
            </a:r>
          </a:p>
          <a:p>
            <a:pPr marL="457200" indent="-457200">
              <a:buFont typeface="+mj-lt"/>
              <a:buAutoNum type="arabicPeriod"/>
            </a:pPr>
            <a:r>
              <a:rPr lang="es-MX" sz="2400" dirty="0" smtClean="0"/>
              <a:t>Investigar y recolectar toda la información</a:t>
            </a:r>
          </a:p>
          <a:p>
            <a:pPr marL="457200" indent="-457200">
              <a:buFont typeface="+mj-lt"/>
              <a:buAutoNum type="arabicPeriod"/>
            </a:pPr>
            <a:r>
              <a:rPr lang="es-MX" sz="2400" dirty="0" smtClean="0"/>
              <a:t>Sintetizar la información.</a:t>
            </a:r>
          </a:p>
          <a:p>
            <a:pPr marL="457200" indent="-457200">
              <a:buFont typeface="+mj-lt"/>
              <a:buAutoNum type="arabicPeriod"/>
            </a:pPr>
            <a:r>
              <a:rPr lang="es-MX" sz="2400" dirty="0" smtClean="0"/>
              <a:t>Jerarquizar la información por su relevancia.</a:t>
            </a:r>
          </a:p>
          <a:p>
            <a:pPr marL="457200" indent="-457200">
              <a:buFont typeface="+mj-lt"/>
              <a:buAutoNum type="arabicPeriod"/>
            </a:pPr>
            <a:r>
              <a:rPr lang="es-MX" sz="2400" dirty="0" smtClean="0"/>
              <a:t>Conceptualizar los elementos para que tengan relación y facilitar la interpretación.</a:t>
            </a:r>
          </a:p>
          <a:p>
            <a:pPr marL="457200" indent="-457200">
              <a:buFont typeface="+mj-lt"/>
              <a:buAutoNum type="arabicPeriod"/>
            </a:pPr>
            <a:r>
              <a:rPr lang="es-MX" sz="2400" dirty="0" smtClean="0"/>
              <a:t>Planificar un buen diseño de diagramación.</a:t>
            </a:r>
          </a:p>
          <a:p>
            <a:pPr marL="457200" indent="-457200">
              <a:buFont typeface="+mj-lt"/>
              <a:buAutoNum type="arabicPeriod"/>
            </a:pPr>
            <a:r>
              <a:rPr lang="es-MX" sz="2400" dirty="0" smtClean="0"/>
              <a:t>Elegir una paleta de colores que este relacionada con la infografía.</a:t>
            </a:r>
          </a:p>
          <a:p>
            <a:pPr marL="457200" indent="-457200">
              <a:buFont typeface="+mj-lt"/>
              <a:buAutoNum type="arabicPeriod"/>
            </a:pPr>
            <a:r>
              <a:rPr lang="es-MX" sz="2400" dirty="0" smtClean="0"/>
              <a:t>Elegir tipografías acordes a lo que queremos transmitir.</a:t>
            </a:r>
          </a:p>
          <a:p>
            <a:pPr marL="457200" indent="-457200">
              <a:buFont typeface="+mj-lt"/>
              <a:buAutoNum type="arabicPeriod"/>
            </a:pPr>
            <a:r>
              <a:rPr lang="es-MX" sz="2400" dirty="0" smtClean="0"/>
              <a:t>Realizar el diseño.</a:t>
            </a:r>
          </a:p>
          <a:p>
            <a:pPr marL="457200" indent="-457200">
              <a:buFont typeface="+mj-lt"/>
              <a:buAutoNum type="arabicPeriod"/>
            </a:pPr>
            <a:r>
              <a:rPr lang="es-MX" sz="2400" dirty="0" smtClean="0"/>
              <a:t>Mencionar todas las fuentes de las que se extrajo información.</a:t>
            </a:r>
            <a:endParaRPr lang="es-MX" sz="2400" dirty="0"/>
          </a:p>
        </p:txBody>
      </p:sp>
      <p:pic>
        <p:nvPicPr>
          <p:cNvPr id="4098" name="Picture 2" descr="Come creare lâinfografica perfetta in 3 passi"/>
          <p:cNvPicPr>
            <a:picLocks noChangeAspect="1" noChangeArrowheads="1"/>
          </p:cNvPicPr>
          <p:nvPr/>
        </p:nvPicPr>
        <p:blipFill rotWithShape="1">
          <a:blip r:embed="rId2">
            <a:extLst>
              <a:ext uri="{28A0092B-C50C-407E-A947-70E740481C1C}">
                <a14:useLocalDpi xmlns:a14="http://schemas.microsoft.com/office/drawing/2010/main" val="0"/>
              </a:ext>
            </a:extLst>
          </a:blip>
          <a:srcRect l="14390" r="15621"/>
          <a:stretch/>
        </p:blipFill>
        <p:spPr bwMode="auto">
          <a:xfrm>
            <a:off x="6384326" y="649170"/>
            <a:ext cx="2648222" cy="211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84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07" t="17722" r="26954" b="12157"/>
          <a:stretch/>
        </p:blipFill>
        <p:spPr bwMode="auto">
          <a:xfrm>
            <a:off x="2267743" y="476672"/>
            <a:ext cx="3918311"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324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10377" y="486533"/>
            <a:ext cx="8136904" cy="677108"/>
          </a:xfrm>
          <a:prstGeom prst="rect">
            <a:avLst/>
          </a:prstGeom>
        </p:spPr>
        <p:txBody>
          <a:bodyPr wrap="square">
            <a:spAutoFit/>
          </a:bodyPr>
          <a:lstStyle/>
          <a:p>
            <a:pPr algn="ctr"/>
            <a:r>
              <a:rPr lang="es-MX" sz="2000" b="1" dirty="0">
                <a:solidFill>
                  <a:srgbClr val="0070C0"/>
                </a:solidFill>
                <a:latin typeface="Bookman Old Style" pitchFamily="18" charset="0"/>
              </a:rPr>
              <a:t>REFLEXIONES PERSONALES</a:t>
            </a:r>
          </a:p>
          <a:p>
            <a:r>
              <a:rPr lang="es-MX" b="1" dirty="0" smtClean="0">
                <a:solidFill>
                  <a:srgbClr val="0070C0"/>
                </a:solidFill>
                <a:latin typeface="Bookman Old Style" pitchFamily="18" charset="0"/>
              </a:rPr>
              <a:t>Maestra Perla Anaya Alejo	        </a:t>
            </a:r>
            <a:r>
              <a:rPr lang="es-MX" b="1" dirty="0" smtClean="0">
                <a:solidFill>
                  <a:srgbClr val="FFC000"/>
                </a:solidFill>
                <a:latin typeface="Bookman Old Style" pitchFamily="18" charset="0"/>
              </a:rPr>
              <a:t>(</a:t>
            </a:r>
            <a:r>
              <a:rPr lang="es-MX" b="1" dirty="0">
                <a:solidFill>
                  <a:srgbClr val="FFC000"/>
                </a:solidFill>
                <a:latin typeface="Bookman Old Style" pitchFamily="18" charset="0"/>
              </a:rPr>
              <a:t>Lengua Extranjera IV -Inglés-</a:t>
            </a:r>
            <a:r>
              <a:rPr lang="es-MX" b="1" dirty="0" smtClean="0">
                <a:solidFill>
                  <a:srgbClr val="FFC000"/>
                </a:solidFill>
                <a:latin typeface="Bookman Old Style" pitchFamily="18" charset="0"/>
              </a:rPr>
              <a:t>)</a:t>
            </a:r>
            <a:endParaRPr lang="es-MX" b="1" dirty="0">
              <a:solidFill>
                <a:srgbClr val="FFC000"/>
              </a:solidFill>
              <a:latin typeface="Bookman Old Style" pitchFamily="18" charset="0"/>
            </a:endParaRPr>
          </a:p>
        </p:txBody>
      </p:sp>
      <p:sp>
        <p:nvSpPr>
          <p:cNvPr id="6" name="5 Rectángulo"/>
          <p:cNvSpPr/>
          <p:nvPr/>
        </p:nvSpPr>
        <p:spPr>
          <a:xfrm>
            <a:off x="397710" y="1163641"/>
            <a:ext cx="8227534" cy="5816977"/>
          </a:xfrm>
          <a:prstGeom prst="rect">
            <a:avLst/>
          </a:prstGeom>
        </p:spPr>
        <p:txBody>
          <a:bodyPr wrap="square">
            <a:spAutoFit/>
          </a:bodyPr>
          <a:lstStyle/>
          <a:p>
            <a:r>
              <a:rPr lang="es-MX" dirty="0" smtClean="0"/>
              <a:t>	</a:t>
            </a:r>
            <a:r>
              <a:rPr lang="es-MX" sz="1600" dirty="0" smtClean="0"/>
              <a:t>Me gustó esta iniciativa de la UNAM para hacernos conscientes a los maestros que nuestra materia no es única sino que puede enriquecer y enriquecerse de otras asignaturas para construir el aprendizaje de una forma más dinámica, atractiva y útil para nuestros alumnos quienes en la práctica tienen que dar testimonio de los aprendizajes adquiridos desde su entorno o realidad.</a:t>
            </a:r>
          </a:p>
          <a:p>
            <a:r>
              <a:rPr lang="es-MX" sz="1600" dirty="0" smtClean="0"/>
              <a:t>	Las dificultades a las que nos enfrentamos como equipo fueron: iniciar el proyecto de una manera inesperada con poco tiempo para planear y organizarnos, con un tema impuesto, que teníamos que hacer que encajara en los nuevos programas que apenas estábamos conociendo, con nada de tiempo en común con mi equipo y sin tiempos obligatorios asignados para este proyecto en nuestro trabajo.</a:t>
            </a:r>
          </a:p>
          <a:p>
            <a:r>
              <a:rPr lang="es-MX" sz="1600" dirty="0" smtClean="0"/>
              <a:t>	Sin embargo se trató de cumplir con lo solicitado usando estrategias en el equipo como comunicación electrónica (</a:t>
            </a:r>
            <a:r>
              <a:rPr lang="es-MX" sz="1600" dirty="0" err="1" smtClean="0"/>
              <a:t>mails,whats,teléfono</a:t>
            </a:r>
            <a:r>
              <a:rPr lang="es-MX" sz="1600" dirty="0" smtClean="0"/>
              <a:t>) que no siempre fue efectiva y algunas reuniones esporádicas que no fueron suficientes para hacer las entregas con todo lo que se solicitaba.</a:t>
            </a:r>
          </a:p>
          <a:p>
            <a:r>
              <a:rPr lang="es-MX" sz="1600" dirty="0"/>
              <a:t>	</a:t>
            </a:r>
            <a:r>
              <a:rPr lang="es-MX" sz="1600" dirty="0" smtClean="0"/>
              <a:t>Otra estrategia que utilizo la escuela y que me ayudó como representante de equipo,  fueron las reuniones con los otros representantes, ahí aclarábamos dudas y compartíamos ideas, ya que algunas veces las indicaciones no eran claras, estas reuniones me ayudaron a disminuir la frustración y a sentirme acompañada. 	</a:t>
            </a:r>
          </a:p>
          <a:p>
            <a:r>
              <a:rPr lang="es-MX" sz="1600" dirty="0"/>
              <a:t>	</a:t>
            </a:r>
            <a:r>
              <a:rPr lang="es-MX" sz="1600" dirty="0" smtClean="0"/>
              <a:t>Si tuviera que volverlo a hacer solicitaría  que se nos dieran tiempos asignados obligatorios para la realización de este trabajo y que se nos retroalimentara acerca de lo que vamos haciendo además  que continuaran las juntas de representantes de equipo pero que las planearan con tiempo no cerca de las fechas </a:t>
            </a:r>
            <a:r>
              <a:rPr lang="es-MX" sz="1600" smtClean="0"/>
              <a:t>de entrega.</a:t>
            </a:r>
            <a:endParaRPr lang="es-MX" sz="1600" dirty="0" smtClean="0"/>
          </a:p>
          <a:p>
            <a:endParaRPr lang="es-MX" dirty="0"/>
          </a:p>
        </p:txBody>
      </p:sp>
    </p:spTree>
    <p:extLst>
      <p:ext uri="{BB962C8B-B14F-4D97-AF65-F5344CB8AC3E}">
        <p14:creationId xmlns:p14="http://schemas.microsoft.com/office/powerpoint/2010/main" val="4233082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67544" y="1916832"/>
            <a:ext cx="8136904" cy="4524315"/>
          </a:xfrm>
          <a:prstGeom prst="rect">
            <a:avLst/>
          </a:prstGeom>
        </p:spPr>
        <p:txBody>
          <a:bodyPr wrap="square">
            <a:spAutoFit/>
          </a:bodyPr>
          <a:lstStyle/>
          <a:p>
            <a:r>
              <a:rPr lang="es-MX" b="1" dirty="0"/>
              <a:t>Opinión sobre los trabajos multidisciplinarios</a:t>
            </a:r>
            <a:endParaRPr lang="es-MX" dirty="0"/>
          </a:p>
          <a:p>
            <a:r>
              <a:rPr lang="es-MX" dirty="0"/>
              <a:t>Las diferentes realidades, nos invitan a reflexionar sobre los puntos de abordaje para poder explicarlas e intentar entenderlas, la posmodernidad incentiva el análisis, la fragmentación de los elementos para su estudio y la teoría de sistemas nos muestra que somos parte de un organismo más grande donde colaboramos para su existencia, un claro ejemplo de esto es el programa </a:t>
            </a:r>
            <a:r>
              <a:rPr lang="es-MX" i="1" dirty="0"/>
              <a:t>Conexiones</a:t>
            </a:r>
            <a:r>
              <a:rPr lang="es-MX" dirty="0"/>
              <a:t> que nos ha traído a esta reflexión. </a:t>
            </a:r>
          </a:p>
          <a:p>
            <a:r>
              <a:rPr lang="es-MX" dirty="0"/>
              <a:t>El ejercicio multidisciplinario que propone la DGIRE  considero que es de suma relevancia y un buen intento por estar a la vanguardia educativa, pero considero que de manera operativa no ha sido consensuada y prácticamente inoperante, vislumbro el fracaso o resultados pobres que en lugar de incentivar la investigación y el trabajo multidisciplinario lo va a ir frenando, generando cierta apatía, a través de la historia podemos evidenciar que los proyectos verticales e impuestos solo acarrean una muerte lenta y anunciada. </a:t>
            </a:r>
          </a:p>
          <a:p>
            <a:r>
              <a:rPr lang="es-MX" dirty="0"/>
              <a:t>A continuación presento los puntos a los que me he tenido que enfrentar en  el desarrollo del programa. </a:t>
            </a:r>
          </a:p>
        </p:txBody>
      </p:sp>
      <p:sp>
        <p:nvSpPr>
          <p:cNvPr id="7" name="6 Rectángulo"/>
          <p:cNvSpPr/>
          <p:nvPr/>
        </p:nvSpPr>
        <p:spPr>
          <a:xfrm>
            <a:off x="467544" y="692696"/>
            <a:ext cx="8136904" cy="984885"/>
          </a:xfrm>
          <a:prstGeom prst="rect">
            <a:avLst/>
          </a:prstGeom>
        </p:spPr>
        <p:txBody>
          <a:bodyPr wrap="square">
            <a:spAutoFit/>
          </a:bodyPr>
          <a:lstStyle/>
          <a:p>
            <a:pPr algn="ctr"/>
            <a:r>
              <a:rPr lang="es-MX" sz="2000" b="1" dirty="0" smtClean="0">
                <a:solidFill>
                  <a:srgbClr val="0070C0"/>
                </a:solidFill>
                <a:latin typeface="Bookman Old Style" pitchFamily="18" charset="0"/>
              </a:rPr>
              <a:t>REFLEXIONES PERSONALES</a:t>
            </a:r>
          </a:p>
          <a:p>
            <a:pPr algn="ctr"/>
            <a:endParaRPr lang="es-MX" sz="2000" b="1" dirty="0" smtClean="0">
              <a:solidFill>
                <a:srgbClr val="0070C0"/>
              </a:solidFill>
              <a:latin typeface="Bookman Old Style" pitchFamily="18" charset="0"/>
            </a:endParaRPr>
          </a:p>
          <a:p>
            <a:r>
              <a:rPr lang="es-MX" b="1" dirty="0" smtClean="0">
                <a:solidFill>
                  <a:srgbClr val="0070C0"/>
                </a:solidFill>
                <a:latin typeface="Bookman Old Style" pitchFamily="18" charset="0"/>
              </a:rPr>
              <a:t>Maestro César </a:t>
            </a:r>
            <a:r>
              <a:rPr lang="es-MX" b="1" dirty="0">
                <a:solidFill>
                  <a:srgbClr val="0070C0"/>
                </a:solidFill>
                <a:latin typeface="Bookman Old Style" pitchFamily="18" charset="0"/>
              </a:rPr>
              <a:t>Antonio Rivera Torres </a:t>
            </a:r>
            <a:r>
              <a:rPr lang="es-MX" b="1" dirty="0" smtClean="0">
                <a:solidFill>
                  <a:srgbClr val="0070C0"/>
                </a:solidFill>
                <a:latin typeface="Bookman Old Style" pitchFamily="18" charset="0"/>
              </a:rPr>
              <a:t>		           (</a:t>
            </a:r>
            <a:r>
              <a:rPr lang="es-MX" b="1" dirty="0">
                <a:solidFill>
                  <a:srgbClr val="0070C0"/>
                </a:solidFill>
                <a:latin typeface="Bookman Old Style" pitchFamily="18" charset="0"/>
              </a:rPr>
              <a:t>Geografía 4º</a:t>
            </a:r>
            <a:r>
              <a:rPr lang="es-MX" b="1" dirty="0" smtClean="0">
                <a:solidFill>
                  <a:srgbClr val="0070C0"/>
                </a:solidFill>
                <a:latin typeface="Bookman Old Style" pitchFamily="18" charset="0"/>
              </a:rPr>
              <a:t>)</a:t>
            </a:r>
            <a:endParaRPr lang="es-MX" b="1" dirty="0">
              <a:solidFill>
                <a:srgbClr val="0070C0"/>
              </a:solidFill>
              <a:latin typeface="Bookman Old Style" pitchFamily="18" charset="0"/>
            </a:endParaRPr>
          </a:p>
        </p:txBody>
      </p:sp>
    </p:spTree>
    <p:extLst>
      <p:ext uri="{BB962C8B-B14F-4D97-AF65-F5344CB8AC3E}">
        <p14:creationId xmlns:p14="http://schemas.microsoft.com/office/powerpoint/2010/main" val="1063354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3261" y="2060848"/>
            <a:ext cx="8208912" cy="3970318"/>
          </a:xfrm>
          <a:prstGeom prst="rect">
            <a:avLst/>
          </a:prstGeom>
        </p:spPr>
        <p:txBody>
          <a:bodyPr wrap="square">
            <a:spAutoFit/>
          </a:bodyPr>
          <a:lstStyle/>
          <a:p>
            <a:pPr lvl="0"/>
            <a:r>
              <a:rPr lang="es-MX" dirty="0" smtClean="0"/>
              <a:t>Los </a:t>
            </a:r>
            <a:r>
              <a:rPr lang="es-MX" dirty="0"/>
              <a:t>horarios laborales son incompatibles, de mi equipo una profesora viene solo un par de horas al día y los profesores restantes tenemos tiempo completo (hora tras hora), lo que restringe de cierta manera los horarios para reunirnos. Posiblemente podríamos reunirnos en la tarde pero la falta de estímulo personal, laboral y económico no lo favorece. </a:t>
            </a:r>
          </a:p>
          <a:p>
            <a:pPr lvl="0"/>
            <a:r>
              <a:rPr lang="es-MX" dirty="0"/>
              <a:t>La desinformación y la interpretación se han apoderado del proceso y las respuestas obtenidas por Conexiones es revisar la misma página que con frecuencia no es clara. </a:t>
            </a:r>
          </a:p>
          <a:p>
            <a:pPr lvl="0"/>
            <a:r>
              <a:rPr lang="es-MX" dirty="0"/>
              <a:t>El reconocimiento de los programas  y la carga laboral propia de la Institución de cierta manera frena el intercambio de ideas sobre la convergencia de los contenidos. </a:t>
            </a:r>
          </a:p>
          <a:p>
            <a:r>
              <a:rPr lang="es-MX" dirty="0"/>
              <a:t>Estrategias implementadas para resolver algunas de las complicaciones </a:t>
            </a:r>
          </a:p>
          <a:p>
            <a:pPr lvl="0"/>
            <a:r>
              <a:rPr lang="es-MX" dirty="0"/>
              <a:t>Trabajo individual en casa</a:t>
            </a:r>
          </a:p>
          <a:p>
            <a:pPr lvl="0"/>
            <a:r>
              <a:rPr lang="es-MX" dirty="0"/>
              <a:t>Envío de información por correo </a:t>
            </a:r>
          </a:p>
          <a:p>
            <a:pPr lvl="0"/>
            <a:r>
              <a:rPr lang="es-MX" dirty="0"/>
              <a:t>Creación de un grupo de </a:t>
            </a:r>
            <a:r>
              <a:rPr lang="es-MX" dirty="0" err="1"/>
              <a:t>Whats</a:t>
            </a:r>
            <a:r>
              <a:rPr lang="es-MX" dirty="0"/>
              <a:t> </a:t>
            </a:r>
            <a:r>
              <a:rPr lang="es-MX" dirty="0" err="1"/>
              <a:t>app</a:t>
            </a:r>
            <a:r>
              <a:rPr lang="es-MX" dirty="0"/>
              <a:t> </a:t>
            </a:r>
          </a:p>
          <a:p>
            <a:pPr lvl="0"/>
            <a:r>
              <a:rPr lang="es-MX" dirty="0"/>
              <a:t>Reuniones de trabajo esporádicas pero sustanciosas </a:t>
            </a:r>
          </a:p>
        </p:txBody>
      </p:sp>
      <p:sp>
        <p:nvSpPr>
          <p:cNvPr id="6" name="5 Rectángulo"/>
          <p:cNvSpPr/>
          <p:nvPr/>
        </p:nvSpPr>
        <p:spPr>
          <a:xfrm>
            <a:off x="467544" y="692696"/>
            <a:ext cx="8136904" cy="984885"/>
          </a:xfrm>
          <a:prstGeom prst="rect">
            <a:avLst/>
          </a:prstGeom>
        </p:spPr>
        <p:txBody>
          <a:bodyPr wrap="square">
            <a:spAutoFit/>
          </a:bodyPr>
          <a:lstStyle/>
          <a:p>
            <a:pPr algn="ctr"/>
            <a:r>
              <a:rPr lang="es-MX" sz="2000" b="1" dirty="0" smtClean="0">
                <a:solidFill>
                  <a:srgbClr val="0070C0"/>
                </a:solidFill>
                <a:latin typeface="Bookman Old Style" pitchFamily="18" charset="0"/>
              </a:rPr>
              <a:t>…continuación (Reflexiones Personales)</a:t>
            </a:r>
          </a:p>
          <a:p>
            <a:pPr algn="ctr"/>
            <a:endParaRPr lang="es-MX" sz="2000" b="1" dirty="0" smtClean="0">
              <a:solidFill>
                <a:srgbClr val="0070C0"/>
              </a:solidFill>
              <a:latin typeface="Bookman Old Style" pitchFamily="18" charset="0"/>
            </a:endParaRPr>
          </a:p>
          <a:p>
            <a:r>
              <a:rPr lang="es-MX" b="1" dirty="0" smtClean="0">
                <a:solidFill>
                  <a:srgbClr val="0070C0"/>
                </a:solidFill>
                <a:latin typeface="Bookman Old Style" pitchFamily="18" charset="0"/>
              </a:rPr>
              <a:t>Maestro César </a:t>
            </a:r>
            <a:r>
              <a:rPr lang="es-MX" b="1" dirty="0">
                <a:solidFill>
                  <a:srgbClr val="0070C0"/>
                </a:solidFill>
                <a:latin typeface="Bookman Old Style" pitchFamily="18" charset="0"/>
              </a:rPr>
              <a:t>Antonio Rivera Torres </a:t>
            </a:r>
            <a:r>
              <a:rPr lang="es-MX" b="1" dirty="0" smtClean="0">
                <a:solidFill>
                  <a:srgbClr val="0070C0"/>
                </a:solidFill>
                <a:latin typeface="Bookman Old Style" pitchFamily="18" charset="0"/>
              </a:rPr>
              <a:t>		           (</a:t>
            </a:r>
            <a:r>
              <a:rPr lang="es-MX" b="1" dirty="0">
                <a:solidFill>
                  <a:srgbClr val="0070C0"/>
                </a:solidFill>
                <a:latin typeface="Bookman Old Style" pitchFamily="18" charset="0"/>
              </a:rPr>
              <a:t>Geografía 4º</a:t>
            </a:r>
            <a:r>
              <a:rPr lang="es-MX" b="1" dirty="0" smtClean="0">
                <a:solidFill>
                  <a:srgbClr val="0070C0"/>
                </a:solidFill>
                <a:latin typeface="Bookman Old Style" pitchFamily="18" charset="0"/>
              </a:rPr>
              <a:t>)</a:t>
            </a:r>
            <a:endParaRPr lang="es-MX" b="1" dirty="0">
              <a:solidFill>
                <a:srgbClr val="0070C0"/>
              </a:solidFill>
              <a:latin typeface="Bookman Old Style" pitchFamily="18" charset="0"/>
            </a:endParaRPr>
          </a:p>
        </p:txBody>
      </p:sp>
    </p:spTree>
    <p:extLst>
      <p:ext uri="{BB962C8B-B14F-4D97-AF65-F5344CB8AC3E}">
        <p14:creationId xmlns:p14="http://schemas.microsoft.com/office/powerpoint/2010/main" val="2311711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3528" y="2276872"/>
            <a:ext cx="8496944" cy="2862322"/>
          </a:xfrm>
          <a:prstGeom prst="rect">
            <a:avLst/>
          </a:prstGeom>
        </p:spPr>
        <p:txBody>
          <a:bodyPr wrap="square">
            <a:spAutoFit/>
          </a:bodyPr>
          <a:lstStyle/>
          <a:p>
            <a:endParaRPr lang="es-MX" dirty="0"/>
          </a:p>
          <a:p>
            <a:r>
              <a:rPr lang="es-MX" dirty="0" smtClean="0"/>
              <a:t>Con </a:t>
            </a:r>
            <a:r>
              <a:rPr lang="es-MX" dirty="0"/>
              <a:t>las estrategias implementadas se logró cumplir con lo solicitado por el colegio y el proyecto Conexiones. La manera de evidenciar este proceso es con el portafolio personal y de equipo que fue enviado al micro sitio. </a:t>
            </a:r>
          </a:p>
          <a:p>
            <a:r>
              <a:rPr lang="es-MX" dirty="0"/>
              <a:t>Lo aprendido en este proceso es que la metodología propuesta, como lo había mencionado, es interesante, pero la inercia llevada no ha permitido que sea atractiva. Lo que ha funcionado ha sido trabajar a distancia, ya que no perdemos tiempo, ni divagamos tanto; Sin dejar de lado las reuniones esporádicas donde se generan más propuestas y aun cuando el intercambio de ideas es acalorado permite conocernos más como compañeros de trabajo y como humanos. </a:t>
            </a:r>
          </a:p>
        </p:txBody>
      </p:sp>
      <p:sp>
        <p:nvSpPr>
          <p:cNvPr id="6" name="5 Rectángulo"/>
          <p:cNvSpPr/>
          <p:nvPr/>
        </p:nvSpPr>
        <p:spPr>
          <a:xfrm>
            <a:off x="467544" y="692696"/>
            <a:ext cx="8136904" cy="984885"/>
          </a:xfrm>
          <a:prstGeom prst="rect">
            <a:avLst/>
          </a:prstGeom>
        </p:spPr>
        <p:txBody>
          <a:bodyPr wrap="square">
            <a:spAutoFit/>
          </a:bodyPr>
          <a:lstStyle/>
          <a:p>
            <a:pPr algn="ctr"/>
            <a:r>
              <a:rPr lang="es-MX" sz="2000" b="1" dirty="0" smtClean="0">
                <a:solidFill>
                  <a:srgbClr val="0070C0"/>
                </a:solidFill>
                <a:latin typeface="Bookman Old Style" pitchFamily="18" charset="0"/>
              </a:rPr>
              <a:t>…continuación (Reflexiones Personales)</a:t>
            </a:r>
          </a:p>
          <a:p>
            <a:pPr algn="ctr"/>
            <a:endParaRPr lang="es-MX" sz="2000" b="1" dirty="0" smtClean="0">
              <a:solidFill>
                <a:srgbClr val="0070C0"/>
              </a:solidFill>
              <a:latin typeface="Bookman Old Style" pitchFamily="18" charset="0"/>
            </a:endParaRPr>
          </a:p>
          <a:p>
            <a:r>
              <a:rPr lang="es-MX" b="1" dirty="0" smtClean="0">
                <a:solidFill>
                  <a:srgbClr val="0070C0"/>
                </a:solidFill>
                <a:latin typeface="Bookman Old Style" pitchFamily="18" charset="0"/>
              </a:rPr>
              <a:t>Maestro César </a:t>
            </a:r>
            <a:r>
              <a:rPr lang="es-MX" b="1" dirty="0">
                <a:solidFill>
                  <a:srgbClr val="0070C0"/>
                </a:solidFill>
                <a:latin typeface="Bookman Old Style" pitchFamily="18" charset="0"/>
              </a:rPr>
              <a:t>Antonio Rivera Torres </a:t>
            </a:r>
            <a:r>
              <a:rPr lang="es-MX" b="1" dirty="0" smtClean="0">
                <a:solidFill>
                  <a:srgbClr val="0070C0"/>
                </a:solidFill>
                <a:latin typeface="Bookman Old Style" pitchFamily="18" charset="0"/>
              </a:rPr>
              <a:t>		           (</a:t>
            </a:r>
            <a:r>
              <a:rPr lang="es-MX" b="1" dirty="0">
                <a:solidFill>
                  <a:srgbClr val="0070C0"/>
                </a:solidFill>
                <a:latin typeface="Bookman Old Style" pitchFamily="18" charset="0"/>
              </a:rPr>
              <a:t>Geografía 4º</a:t>
            </a:r>
            <a:r>
              <a:rPr lang="es-MX" b="1" dirty="0" smtClean="0">
                <a:solidFill>
                  <a:srgbClr val="0070C0"/>
                </a:solidFill>
                <a:latin typeface="Bookman Old Style" pitchFamily="18" charset="0"/>
              </a:rPr>
              <a:t>)</a:t>
            </a:r>
            <a:endParaRPr lang="es-MX" b="1" dirty="0">
              <a:solidFill>
                <a:srgbClr val="0070C0"/>
              </a:solidFill>
              <a:latin typeface="Bookman Old Style" pitchFamily="18" charset="0"/>
            </a:endParaRPr>
          </a:p>
        </p:txBody>
      </p:sp>
    </p:spTree>
    <p:extLst>
      <p:ext uri="{BB962C8B-B14F-4D97-AF65-F5344CB8AC3E}">
        <p14:creationId xmlns:p14="http://schemas.microsoft.com/office/powerpoint/2010/main" val="85303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1425189800"/>
              </p:ext>
            </p:extLst>
          </p:nvPr>
        </p:nvGraphicFramePr>
        <p:xfrm>
          <a:off x="251520" y="764704"/>
          <a:ext cx="8705850" cy="5360988"/>
        </p:xfrm>
        <a:graphic>
          <a:graphicData uri="http://schemas.openxmlformats.org/presentationml/2006/ole">
            <mc:AlternateContent xmlns:mc="http://schemas.openxmlformats.org/markup-compatibility/2006">
              <mc:Choice xmlns:v="urn:schemas-microsoft-com:vml" Requires="v">
                <p:oleObj spid="_x0000_s3135" name="Documento" r:id="rId3" imgW="9212107" imgH="5672536" progId="Word.Document.12">
                  <p:embed/>
                </p:oleObj>
              </mc:Choice>
              <mc:Fallback>
                <p:oleObj name="Documento" r:id="rId3" imgW="9212107" imgH="5672536" progId="Word.Document.12">
                  <p:embed/>
                  <p:pic>
                    <p:nvPicPr>
                      <p:cNvPr id="0" name="3 Objeto"/>
                      <p:cNvPicPr>
                        <a:picLocks noChangeAspect="1" noChangeArrowheads="1"/>
                      </p:cNvPicPr>
                      <p:nvPr/>
                    </p:nvPicPr>
                    <p:blipFill>
                      <a:blip r:embed="rId4"/>
                      <a:srcRect/>
                      <a:stretch>
                        <a:fillRect/>
                      </a:stretch>
                    </p:blipFill>
                    <p:spPr bwMode="auto">
                      <a:xfrm>
                        <a:off x="251520" y="764704"/>
                        <a:ext cx="8705850" cy="536098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66242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908720"/>
            <a:ext cx="7704856" cy="1938992"/>
          </a:xfrm>
          <a:prstGeom prst="rect">
            <a:avLst/>
          </a:prstGeom>
        </p:spPr>
        <p:txBody>
          <a:bodyPr wrap="square">
            <a:spAutoFit/>
          </a:bodyPr>
          <a:lstStyle/>
          <a:p>
            <a:endParaRPr lang="es-MX" sz="2400" b="1" dirty="0">
              <a:latin typeface="Verdana" panose="020B0604030504040204" pitchFamily="34" charset="0"/>
              <a:ea typeface="Verdana" panose="020B0604030504040204" pitchFamily="34" charset="0"/>
              <a:cs typeface="Verdana" panose="020B0604030504040204" pitchFamily="34" charset="0"/>
            </a:endParaRPr>
          </a:p>
          <a:p>
            <a:endParaRPr lang="es-MX" sz="2400" b="1" dirty="0">
              <a:latin typeface="Verdana" panose="020B0604030504040204" pitchFamily="34" charset="0"/>
              <a:ea typeface="Verdana" panose="020B0604030504040204" pitchFamily="34" charset="0"/>
              <a:cs typeface="Verdana" panose="020B0604030504040204" pitchFamily="34" charset="0"/>
            </a:endParaRPr>
          </a:p>
          <a:p>
            <a:pPr lvl="1"/>
            <a:endParaRPr lang="es-MX" sz="2000"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Wingdings" pitchFamily="2" charset="2"/>
              <a:buChar char="ü"/>
            </a:pPr>
            <a:endParaRPr lang="es-MX" sz="2000" dirty="0">
              <a:latin typeface="Verdana" panose="020B0604030504040204" pitchFamily="34" charset="0"/>
              <a:ea typeface="Verdana" panose="020B0604030504040204" pitchFamily="34" charset="0"/>
              <a:cs typeface="Verdana" panose="020B0604030504040204" pitchFamily="34" charset="0"/>
            </a:endParaRPr>
          </a:p>
          <a:p>
            <a:endParaRPr lang="es-MX"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p:cNvSpPr txBox="1"/>
          <p:nvPr/>
        </p:nvSpPr>
        <p:spPr>
          <a:xfrm>
            <a:off x="408820" y="1844824"/>
            <a:ext cx="8208912" cy="584775"/>
          </a:xfrm>
          <a:prstGeom prst="rect">
            <a:avLst/>
          </a:prstGeom>
          <a:noFill/>
        </p:spPr>
        <p:txBody>
          <a:bodyPr wrap="square" rtlCol="0">
            <a:spAutoFit/>
          </a:bodyPr>
          <a:lstStyle/>
          <a:p>
            <a:endParaRPr lang="es-MX" sz="3200" dirty="0">
              <a:latin typeface="Verdana" panose="020B0604030504040204" pitchFamily="34" charset="0"/>
              <a:ea typeface="Verdana" panose="020B0604030504040204" pitchFamily="34" charset="0"/>
              <a:cs typeface="Verdana" panose="020B0604030504040204" pitchFamily="34" charset="0"/>
            </a:endParaRPr>
          </a:p>
        </p:txBody>
      </p:sp>
      <p:pic>
        <p:nvPicPr>
          <p:cNvPr id="10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958" y="692696"/>
            <a:ext cx="8272983" cy="580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825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5652" r="3069"/>
          <a:stretch/>
        </p:blipFill>
        <p:spPr bwMode="auto">
          <a:xfrm>
            <a:off x="539551" y="1700808"/>
            <a:ext cx="3518881" cy="2403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089"/>
          <a:stretch/>
        </p:blipFill>
        <p:spPr bwMode="auto">
          <a:xfrm>
            <a:off x="323528" y="4293096"/>
            <a:ext cx="4326317" cy="2244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5"/>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4487" t="22431" r="-4323" b="430"/>
          <a:stretch/>
        </p:blipFill>
        <p:spPr bwMode="auto">
          <a:xfrm>
            <a:off x="4139952" y="2492896"/>
            <a:ext cx="4459199" cy="2249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1 Título"/>
          <p:cNvSpPr txBox="1">
            <a:spLocks/>
          </p:cNvSpPr>
          <p:nvPr/>
        </p:nvSpPr>
        <p:spPr>
          <a:xfrm>
            <a:off x="2123728" y="699604"/>
            <a:ext cx="4464496" cy="10081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200" b="1" dirty="0" smtClean="0">
                <a:solidFill>
                  <a:srgbClr val="002060"/>
                </a:solidFill>
                <a:latin typeface="Bookman Old Style" pitchFamily="18" charset="0"/>
              </a:rPr>
              <a:t>Producto 3</a:t>
            </a:r>
          </a:p>
          <a:p>
            <a:r>
              <a:rPr lang="es-MX" sz="2000" b="1" dirty="0" smtClean="0">
                <a:solidFill>
                  <a:srgbClr val="002060"/>
                </a:solidFill>
                <a:latin typeface="Bookman Old Style" pitchFamily="18" charset="0"/>
              </a:rPr>
              <a:t>Fotografías de la sesión 1</a:t>
            </a:r>
            <a:endParaRPr lang="es-MX" sz="2000" b="1" dirty="0">
              <a:solidFill>
                <a:srgbClr val="002060"/>
              </a:solidFill>
              <a:latin typeface="Bookman Old Style" pitchFamily="18" charset="0"/>
            </a:endParaRPr>
          </a:p>
          <a:p>
            <a:endParaRPr lang="es-MX" sz="3200" b="1" dirty="0">
              <a:solidFill>
                <a:srgbClr val="002060"/>
              </a:solidFill>
              <a:latin typeface="Bookman Old Style" pitchFamily="18" charset="0"/>
            </a:endParaRPr>
          </a:p>
        </p:txBody>
      </p:sp>
    </p:spTree>
    <p:extLst>
      <p:ext uri="{BB962C8B-B14F-4D97-AF65-F5344CB8AC3E}">
        <p14:creationId xmlns:p14="http://schemas.microsoft.com/office/powerpoint/2010/main" val="200941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3768</TotalTime>
  <Words>2337</Words>
  <Application>Microsoft Office PowerPoint</Application>
  <PresentationFormat>Presentación en pantalla (4:3)</PresentationFormat>
  <Paragraphs>415</Paragraphs>
  <Slides>65</Slides>
  <Notes>0</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65</vt:i4>
      </vt:variant>
    </vt:vector>
  </HeadingPairs>
  <TitlesOfParts>
    <vt:vector size="68" baseType="lpstr">
      <vt:lpstr>Diseño personalizado</vt:lpstr>
      <vt:lpstr>1_Diseño personalizado</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5f. Planeación General  </vt:lpstr>
      <vt:lpstr>5g. Planeación día a día por materia</vt:lpstr>
      <vt:lpstr>. Planeación diaria</vt:lpstr>
      <vt:lpstr>5g. Seguimiento</vt:lpstr>
      <vt:lpstr>Tipos y herramientas de evaluación</vt:lpstr>
      <vt:lpstr>5g. Evaluación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5i. EVALUACIÓN. tipos, herramientas y productos de aprendizaje </vt:lpstr>
      <vt:lpstr>5i. Evaluación formatos y prerequisitos</vt:lpstr>
      <vt:lpstr>5i.Evaluación. Formatos.       Grupo heterogéneo</vt:lpstr>
      <vt:lpstr>Presentación de PowerPoint</vt:lpstr>
      <vt:lpstr>¿COMO HACER UNA INFOGRAFÍA?</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Promocion Gilberto</dc:creator>
  <cp:lastModifiedBy>Usuario</cp:lastModifiedBy>
  <cp:revision>277</cp:revision>
  <dcterms:created xsi:type="dcterms:W3CDTF">2015-03-19T18:09:07Z</dcterms:created>
  <dcterms:modified xsi:type="dcterms:W3CDTF">2018-06-23T07:01:18Z</dcterms:modified>
</cp:coreProperties>
</file>