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sldIdLst>
    <p:sldId id="292" r:id="rId2"/>
    <p:sldId id="258" r:id="rId3"/>
    <p:sldId id="293" r:id="rId4"/>
    <p:sldId id="294" r:id="rId5"/>
    <p:sldId id="287" r:id="rId6"/>
    <p:sldId id="299" r:id="rId7"/>
    <p:sldId id="300" r:id="rId8"/>
    <p:sldId id="262" r:id="rId9"/>
    <p:sldId id="340" r:id="rId10"/>
    <p:sldId id="288" r:id="rId11"/>
    <p:sldId id="289" r:id="rId12"/>
    <p:sldId id="290" r:id="rId13"/>
    <p:sldId id="291" r:id="rId14"/>
    <p:sldId id="341" r:id="rId15"/>
    <p:sldId id="342" r:id="rId16"/>
    <p:sldId id="343" r:id="rId17"/>
    <p:sldId id="344" r:id="rId18"/>
    <p:sldId id="348" r:id="rId19"/>
    <p:sldId id="349" r:id="rId20"/>
    <p:sldId id="350" r:id="rId21"/>
    <p:sldId id="351" r:id="rId22"/>
    <p:sldId id="296" r:id="rId23"/>
    <p:sldId id="297" r:id="rId24"/>
    <p:sldId id="266" r:id="rId25"/>
    <p:sldId id="265" r:id="rId26"/>
    <p:sldId id="268" r:id="rId27"/>
    <p:sldId id="280" r:id="rId28"/>
    <p:sldId id="281" r:id="rId29"/>
    <p:sldId id="267" r:id="rId30"/>
    <p:sldId id="269" r:id="rId31"/>
    <p:sldId id="270" r:id="rId32"/>
    <p:sldId id="274" r:id="rId33"/>
    <p:sldId id="273" r:id="rId34"/>
    <p:sldId id="272" r:id="rId35"/>
    <p:sldId id="271" r:id="rId36"/>
    <p:sldId id="275" r:id="rId37"/>
    <p:sldId id="276" r:id="rId38"/>
    <p:sldId id="277" r:id="rId39"/>
    <p:sldId id="352" r:id="rId40"/>
    <p:sldId id="353" r:id="rId41"/>
    <p:sldId id="354" r:id="rId42"/>
    <p:sldId id="355" r:id="rId43"/>
    <p:sldId id="301" r:id="rId44"/>
    <p:sldId id="306" r:id="rId45"/>
    <p:sldId id="307" r:id="rId46"/>
    <p:sldId id="308" r:id="rId47"/>
    <p:sldId id="330" r:id="rId48"/>
    <p:sldId id="331" r:id="rId49"/>
    <p:sldId id="332" r:id="rId50"/>
    <p:sldId id="333" r:id="rId51"/>
    <p:sldId id="327" r:id="rId52"/>
    <p:sldId id="328" r:id="rId53"/>
    <p:sldId id="329" r:id="rId54"/>
    <p:sldId id="334" r:id="rId55"/>
    <p:sldId id="335" r:id="rId56"/>
    <p:sldId id="337" r:id="rId57"/>
    <p:sldId id="338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/>
    <p:restoredTop sz="9472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85F3-429A-3144-9217-6F50D86CBDB0}" type="datetimeFigureOut">
              <a:rPr lang="es-ES_tradnl" smtClean="0"/>
              <a:t>22/05/2019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572CE-A8DF-BD4D-911C-A1B26E3AD42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05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7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AE223A8-32B4-447D-876C-6387FF59FAB5}" type="datetimeFigureOut">
              <a:rPr lang="es-MX" smtClean="0"/>
              <a:t>22/05/2019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AF7653-1753-43AD-8CD9-7BF74C463DB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22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496AEBA-BEF4-4E27-B4C4-621B4E4769FA}" type="datetimeFigureOut">
              <a:rPr lang="es-MX" smtClean="0"/>
              <a:t>22/05/2019</a:t>
            </a:fld>
            <a:endParaRPr lang="es-MX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fld id="{A89A9871-0546-4058-A121-C2026132DC9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981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 descr="Interior2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5" y="0"/>
            <a:ext cx="9215819" cy="68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6161" y="4612942"/>
            <a:ext cx="7410735" cy="644857"/>
          </a:xfrm>
        </p:spPr>
        <p:txBody>
          <a:bodyPr/>
          <a:lstStyle/>
          <a:p>
            <a:r>
              <a:rPr lang="es-MX" sz="3600" b="1" dirty="0"/>
              <a:t>INSTITUTO POTOSINO MARISTA </a:t>
            </a:r>
            <a:r>
              <a:rPr lang="es-MX" sz="3600" b="1" dirty="0" smtClean="0"/>
              <a:t>A.C</a:t>
            </a:r>
          </a:p>
          <a:p>
            <a:r>
              <a:rPr lang="es-MX" sz="3600" b="1" dirty="0" smtClean="0"/>
              <a:t>Equipo 10</a:t>
            </a:r>
            <a:endParaRPr lang="es-MX" sz="3600" b="1" dirty="0"/>
          </a:p>
          <a:p>
            <a:endParaRPr lang="es-MX" dirty="0"/>
          </a:p>
        </p:txBody>
      </p:sp>
      <p:pic>
        <p:nvPicPr>
          <p:cNvPr id="4" name="Picture 2" descr="Image result for escudo instituto potosino mar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687806"/>
            <a:ext cx="2657606" cy="36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5.C Introducción o justificación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68490" y="1364776"/>
            <a:ext cx="831148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los últimos años los alumnos platican con frecuencia, que vivir en EUA es mejor que vivir en México ya que visualizan mejores oportunidades de educación, salud y trabajo, ya que uno de cada diez alumnos tiene un familiar en EUA  y se percatan de las diferencias socioeconómicas y por ende la decisión de migrar.</a:t>
            </a:r>
          </a:p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5.C Descripción del proyecto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68490" y="1364776"/>
            <a:ext cx="831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Los alumnos asignados al proyecto se dividirán en equipos de cinco personas. En cada equipo se asignará un representante y ellos se asignarán roles para el trabajo </a:t>
            </a:r>
            <a:r>
              <a:rPr lang="es-ES" sz="2000" dirty="0" smtClean="0"/>
              <a:t>colaborativo.</a:t>
            </a:r>
            <a:endParaRPr lang="es-MX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5125" y="2834286"/>
            <a:ext cx="7478216" cy="5492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 D Objetivo general del proyecto</a:t>
            </a:r>
            <a:endParaRPr lang="es-MX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20433"/>
              </p:ext>
            </p:extLst>
          </p:nvPr>
        </p:nvGraphicFramePr>
        <p:xfrm>
          <a:off x="628650" y="3508280"/>
          <a:ext cx="7886700" cy="2160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El alumno conoce e identifica los motivos socioculturales, políticos y económicos  de la migración.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El alumno propone posibles soluciones al fenómeno de la migración ilegal partiendo de que reconoce e identifica los motivos socioculturales, políticos y económicos de la migración.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5.D Objetivo de cada asignatura involucrada</a:t>
            </a:r>
            <a:endParaRPr lang="es-MX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59465"/>
              </p:ext>
            </p:extLst>
          </p:nvPr>
        </p:nvGraphicFramePr>
        <p:xfrm>
          <a:off x="191069" y="1607260"/>
          <a:ext cx="8791005" cy="4165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0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0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0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Psicología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Problemas sociales, económicos y políticos de México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Introducción</a:t>
                      </a:r>
                      <a:r>
                        <a:rPr lang="es-MX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a las ciencias sociales y económicas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719" marR="59719" marT="59719" marB="5971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alumno identifica los aspectos socioculturales y ambientales que motivan la migración de las personas.</a:t>
                      </a:r>
                      <a:endParaRPr lang="es-MX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alumno conoce los factores sociales  que causan la migración.</a:t>
                      </a:r>
                      <a:endParaRPr lang="es-MX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conoce los acuerdos internacionales como factor de la migración.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5.E Pregunta generadora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09433" y="1296537"/>
            <a:ext cx="82568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¿De qué manera se pueden optimizar los procesos para alcanzar el objetivo propuesto</a:t>
            </a:r>
            <a:r>
              <a:rPr lang="es-ES" sz="2000" b="1" dirty="0" smtClean="0"/>
              <a:t>?</a:t>
            </a:r>
          </a:p>
          <a:p>
            <a:endParaRPr lang="es-ES" sz="2000" b="1" dirty="0"/>
          </a:p>
          <a:p>
            <a:r>
              <a:rPr lang="es-ES" sz="2000" dirty="0" smtClean="0"/>
              <a:t>. </a:t>
            </a:r>
            <a:r>
              <a:rPr lang="es-ES" sz="3200" dirty="0" smtClean="0"/>
              <a:t>¿Por qué se da el fenómeno de la migración?</a:t>
            </a:r>
            <a:endParaRPr lang="es-MX" sz="3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4" y="3195177"/>
            <a:ext cx="7478216" cy="5492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5.F Temas y productos propuestos</a:t>
            </a:r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09432" y="3930909"/>
            <a:ext cx="8256895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Psicología e Higiene.</a:t>
            </a:r>
          </a:p>
          <a:p>
            <a:r>
              <a:rPr lang="es-MX" sz="2000" b="1" dirty="0" smtClean="0"/>
              <a:t>Pensamiento, inteligencia y lenguaje.</a:t>
            </a:r>
          </a:p>
          <a:p>
            <a:r>
              <a:rPr lang="es-MX" sz="2000" b="1" dirty="0" smtClean="0"/>
              <a:t>Toma de decisiones.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/>
              <a:t>Producto 1: por </a:t>
            </a:r>
            <a:r>
              <a:rPr lang="es-MX" sz="2000" dirty="0"/>
              <a:t>equipos de cinco integrantes los  alumnos elaboran de manera ordenada un rota folio con un  dibujo que incluya: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s-MX" sz="2000" dirty="0"/>
              <a:t>Los  motivos por los cuales creen que migra una persona.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MX" sz="2000" dirty="0"/>
              <a:t>El alumno escribe y   clasifica los motivos en: socioculturales, económicos y </a:t>
            </a:r>
            <a:r>
              <a:rPr lang="es-MX" sz="2000" dirty="0" smtClean="0"/>
              <a:t>políticos.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67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750" y="1270660"/>
            <a:ext cx="7562850" cy="4595750"/>
          </a:xfrm>
        </p:spPr>
        <p:txBody>
          <a:bodyPr/>
          <a:lstStyle/>
          <a:p>
            <a:pPr algn="just"/>
            <a:r>
              <a:rPr lang="es-MX" dirty="0" smtClean="0"/>
              <a:t>Producto 2: 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el libro de texto pág. 186-187 sobre los motivos socioculturales que conlleva al migrante a tomar esa decisión, con la información recabada el alumno elabora el mapa mental </a:t>
            </a:r>
          </a:p>
          <a:p>
            <a:pPr algn="just"/>
            <a:r>
              <a:rPr lang="es-MX" dirty="0" smtClean="0"/>
              <a:t>Producto 3: </a:t>
            </a:r>
            <a:r>
              <a:rPr lang="es-MX" dirty="0"/>
              <a:t>Encuesta, que servirá a los tres objetivos, el alumno aplica de manera respetuosa y ordenada la encuesta que los docentes elaboran y entregan a los alumnos (se anexa encuesta) para recopilar la siguiente información que se les pide por materia: PSICOLOGIA: Contabilizar el resultado de las </a:t>
            </a:r>
            <a:r>
              <a:rPr lang="es-MX" dirty="0" smtClean="0"/>
              <a:t>encuestas.</a:t>
            </a:r>
          </a:p>
          <a:p>
            <a:pPr algn="just"/>
            <a:r>
              <a:rPr lang="es-MX" dirty="0" smtClean="0"/>
              <a:t>Producto 4: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 alumnos elaboran un video con duración de 5min por equipo presentando sus conclusiones sobre  los motivos de la migración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spcAft>
                <a:spcPts val="800"/>
              </a:spcAft>
            </a:pPr>
            <a:endParaRPr lang="es-MX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Sociales, Económicos y Políticos de México.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IV: Estructura Social de México.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Sociedad: La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migración mexicana a Estados Unidos de América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8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2025" y="1849437"/>
            <a:ext cx="6858000" cy="3227387"/>
          </a:xfrm>
        </p:spPr>
        <p:txBody>
          <a:bodyPr/>
          <a:lstStyle/>
          <a:p>
            <a:pPr algn="l"/>
            <a:r>
              <a:rPr lang="es-MX" dirty="0"/>
              <a:t>Producto 1: Por equipos de cinco integrantes los  alumnos elaboran de manera ordenada un rota folio con un  dibujo que incluya:</a:t>
            </a:r>
          </a:p>
          <a:p>
            <a:pPr algn="l"/>
            <a:r>
              <a:rPr lang="es-MX" dirty="0"/>
              <a:t>a)	Los  motivos por los cuales creen que migra una persona.</a:t>
            </a:r>
          </a:p>
          <a:p>
            <a:pPr marL="342900" indent="-342900" algn="l">
              <a:buAutoNum type="alphaLcParenR" startAt="2"/>
            </a:pPr>
            <a:r>
              <a:rPr lang="es-MX" dirty="0" smtClean="0"/>
              <a:t>El </a:t>
            </a:r>
            <a:r>
              <a:rPr lang="es-MX" dirty="0"/>
              <a:t>alumno escribe y   clasifica los motivos en: socioculturales, económicos y </a:t>
            </a:r>
            <a:r>
              <a:rPr lang="es-MX" dirty="0" smtClean="0"/>
              <a:t>políticos.</a:t>
            </a:r>
          </a:p>
          <a:p>
            <a:pPr algn="l"/>
            <a:r>
              <a:rPr lang="es-MX" dirty="0" smtClean="0"/>
              <a:t>Producto 2</a:t>
            </a:r>
            <a:r>
              <a:rPr lang="es-MX" dirty="0"/>
              <a:t>: El alumno investiga en internet  los factores sociales que causan la migración y presenta los resultados en un gráfico con valores </a:t>
            </a:r>
            <a:r>
              <a:rPr lang="es-MX" dirty="0" smtClean="0"/>
              <a:t>porcentuales.</a:t>
            </a:r>
          </a:p>
          <a:p>
            <a:pPr algn="l"/>
            <a:r>
              <a:rPr lang="es-MX" dirty="0"/>
              <a:t>Producto 3: Encuesta, que servirá a los tres objetivos, el alumno aplica de manera respetuosa y ordenada la encuesta que los docentes elaboran y entregan a los alumnos (se anexa encuesta) para recopilar la siguiente información que se les pide por materia: PROBLEMAS SOCIALES, ECONÓMICOS Y POLÍTICOS DE MÉXICO: entregar fotografías de las personas encuestadas. 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81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9650" y="1819275"/>
            <a:ext cx="6991350" cy="4162425"/>
          </a:xfrm>
        </p:spPr>
        <p:txBody>
          <a:bodyPr/>
          <a:lstStyle/>
          <a:p>
            <a:pPr algn="l"/>
            <a:r>
              <a:rPr lang="es-MX" dirty="0"/>
              <a:t>Producto 4: Los  alumnos elaboran un video con duración de 5min por equipo presentando sus conclusiones sobre  los motivos de la migración</a:t>
            </a:r>
            <a:r>
              <a:rPr lang="es-MX" dirty="0" smtClean="0"/>
              <a:t>.</a:t>
            </a:r>
          </a:p>
          <a:p>
            <a:pPr algn="l"/>
            <a:endParaRPr lang="es-MX" dirty="0"/>
          </a:p>
          <a:p>
            <a:pPr algn="l"/>
            <a:r>
              <a:rPr lang="es-MX" b="1" dirty="0"/>
              <a:t>Introducción al estudio de las ciencias sociales y económicas.</a:t>
            </a:r>
          </a:p>
          <a:p>
            <a:pPr algn="l"/>
            <a:r>
              <a:rPr lang="es-MX" b="1" dirty="0"/>
              <a:t>Unidad III: Economía</a:t>
            </a:r>
          </a:p>
          <a:p>
            <a:pPr algn="l"/>
            <a:r>
              <a:rPr lang="es-MX" b="1" dirty="0" smtClean="0"/>
              <a:t>Tratados </a:t>
            </a:r>
            <a:r>
              <a:rPr lang="es-MX" b="1" dirty="0"/>
              <a:t>económicos internacionales</a:t>
            </a:r>
          </a:p>
          <a:p>
            <a:pPr algn="l"/>
            <a:r>
              <a:rPr lang="es-MX" b="1" dirty="0"/>
              <a:t>-Remesas e inmigración.</a:t>
            </a:r>
          </a:p>
          <a:p>
            <a:pPr algn="l"/>
            <a:r>
              <a:rPr lang="es-MX" dirty="0"/>
              <a:t>Producto 1: Por equipos de cinco integrantes los  alumnos elaboran de manera ordenada un rota folio con un  dibujo que incluya:</a:t>
            </a:r>
          </a:p>
          <a:p>
            <a:pPr algn="l"/>
            <a:r>
              <a:rPr lang="es-MX" dirty="0"/>
              <a:t>a)	Los  motivos por los cuales creen que migra una persona.</a:t>
            </a:r>
          </a:p>
          <a:p>
            <a:pPr algn="l"/>
            <a:r>
              <a:rPr lang="es-MX" dirty="0"/>
              <a:t>b)	El alumno escribe y   clasifica los motivos en: socioculturales, económicos y políticos.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13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3925" y="1828799"/>
            <a:ext cx="7077075" cy="3724275"/>
          </a:xfrm>
        </p:spPr>
        <p:txBody>
          <a:bodyPr/>
          <a:lstStyle/>
          <a:p>
            <a:pPr algn="l"/>
            <a:r>
              <a:rPr lang="es-MX" dirty="0"/>
              <a:t>Producto 2: Investigar en internet los países que más porcentaje tienen de migración a EUA, la cantidad de dinero que esos países reciben por motivos de remesas, el alumno entrega de manera impresa un listado de esta información de manera limpia y </a:t>
            </a:r>
            <a:r>
              <a:rPr lang="es-MX" dirty="0" smtClean="0"/>
              <a:t>ordenada.</a:t>
            </a:r>
          </a:p>
          <a:p>
            <a:pPr algn="l"/>
            <a:r>
              <a:rPr lang="es-MX" dirty="0"/>
              <a:t>Producto 3: Encuesta, que servirá a los tres objetivos, el alumno aplica de manera respetuosa y ordenada la encuesta que los docentes elaboran y entregan a los alumnos (se anexa encuesta) para recopilar la siguiente información que se les pide por materia: INTRODUCCIÓN AL ESTUDIO DE LAS CIENCIAS SOCIALES Y ECONÓMICAS: Graficar en pastel los resultados de las </a:t>
            </a:r>
            <a:r>
              <a:rPr lang="es-MX" dirty="0" smtClean="0"/>
              <a:t>encuestas.</a:t>
            </a:r>
          </a:p>
          <a:p>
            <a:pPr algn="l"/>
            <a:r>
              <a:rPr lang="es-MX" dirty="0"/>
              <a:t>Producto 4: </a:t>
            </a:r>
            <a:r>
              <a:rPr lang="es-MX" dirty="0" smtClean="0"/>
              <a:t> </a:t>
            </a:r>
            <a:r>
              <a:rPr lang="es-MX" dirty="0"/>
              <a:t>Los  alumnos elaboran un video con duración de 5min por equipo presentando sus conclusiones sobre  los motivos de la migración.</a:t>
            </a:r>
          </a:p>
        </p:txBody>
      </p:sp>
    </p:spTree>
    <p:extLst>
      <p:ext uri="{BB962C8B-B14F-4D97-AF65-F5344CB8AC3E}">
        <p14:creationId xmlns:p14="http://schemas.microsoft.com/office/powerpoint/2010/main" val="12598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16" t="8756" r="32105" b="12442"/>
          <a:stretch/>
        </p:blipFill>
        <p:spPr>
          <a:xfrm>
            <a:off x="1569493" y="1026426"/>
            <a:ext cx="6632811" cy="54153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29301" y="477672"/>
            <a:ext cx="446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5. G     PLANEACIÓN GENERAL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051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91" t="12268" r="32063" b="10728"/>
          <a:stretch/>
        </p:blipFill>
        <p:spPr>
          <a:xfrm>
            <a:off x="1637731" y="631209"/>
            <a:ext cx="5977720" cy="5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152095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Maestros participantes:</a:t>
            </a:r>
          </a:p>
          <a:p>
            <a:endParaRPr lang="es-MX" sz="2400" b="1" dirty="0"/>
          </a:p>
          <a:p>
            <a:r>
              <a:rPr lang="es-MX" sz="2000" dirty="0" smtClean="0"/>
              <a:t>Yasira </a:t>
            </a:r>
            <a:r>
              <a:rPr lang="es-MX" sz="2000" dirty="0"/>
              <a:t>Iga Sabag		</a:t>
            </a:r>
            <a:r>
              <a:rPr lang="es-MX" sz="2000" dirty="0" smtClean="0"/>
              <a:t>        	Psicología e Higiene</a:t>
            </a:r>
            <a:endParaRPr lang="es-MX" sz="2000" dirty="0"/>
          </a:p>
          <a:p>
            <a:r>
              <a:rPr lang="es-MX" sz="2000" dirty="0" smtClean="0"/>
              <a:t>Verónica </a:t>
            </a:r>
            <a:r>
              <a:rPr lang="es-MX" sz="2000" dirty="0"/>
              <a:t>Acosta Cárdenas	</a:t>
            </a:r>
            <a:r>
              <a:rPr lang="es-MX" sz="2000" dirty="0" smtClean="0"/>
              <a:t>        	Problemas Sociales, Económicos y Políticos 					de México.</a:t>
            </a:r>
          </a:p>
          <a:p>
            <a:r>
              <a:rPr lang="es-MX" sz="2000" dirty="0" smtClean="0"/>
              <a:t>Gloria Teresa Rodríguez Calderón     Introducción al estudio de las Ciencias 					Sociales y Económicas</a:t>
            </a:r>
            <a:endParaRPr lang="es-MX" sz="2000" dirty="0"/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2052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371" t="12453" r="32063" b="9002"/>
          <a:stretch/>
        </p:blipFill>
        <p:spPr>
          <a:xfrm>
            <a:off x="1446663" y="627797"/>
            <a:ext cx="6428095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161" t="16558" r="31749" b="18330"/>
          <a:stretch/>
        </p:blipFill>
        <p:spPr>
          <a:xfrm>
            <a:off x="1897039" y="1364777"/>
            <a:ext cx="6032310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5.H Reflexión grupo interdisciplinario (reunión de zona)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221" t="19289" r="53030" b="20798"/>
          <a:stretch/>
        </p:blipFill>
        <p:spPr>
          <a:xfrm>
            <a:off x="283780" y="1027010"/>
            <a:ext cx="4022135" cy="5704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3221" t="21660" r="49758" b="11315"/>
          <a:stretch/>
        </p:blipFill>
        <p:spPr>
          <a:xfrm>
            <a:off x="4571999" y="1097954"/>
            <a:ext cx="4067503" cy="56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6029" y="548680"/>
            <a:ext cx="8371488" cy="8386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/>
              <a:t>Producto </a:t>
            </a:r>
            <a:r>
              <a:rPr lang="es-MX" sz="2800" b="1" dirty="0" smtClean="0"/>
              <a:t>5.I.4</a:t>
            </a:r>
            <a:r>
              <a:rPr lang="es-MX" sz="2800" b="1" dirty="0" smtClean="0"/>
              <a:t>. Organizador gráfico preguntas esenciales</a:t>
            </a:r>
            <a:endParaRPr lang="es-MX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306" t="9844" r="31728" b="5502"/>
          <a:stretch/>
        </p:blipFill>
        <p:spPr>
          <a:xfrm>
            <a:off x="4332061" y="1138687"/>
            <a:ext cx="4067503" cy="56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Conector recto de flecha 163"/>
          <p:cNvCxnSpPr/>
          <p:nvPr/>
        </p:nvCxnSpPr>
        <p:spPr>
          <a:xfrm flipH="1" flipV="1">
            <a:off x="1588230" y="2632860"/>
            <a:ext cx="349689" cy="3756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Conector recto de flecha 179"/>
          <p:cNvCxnSpPr>
            <a:endCxn id="174" idx="3"/>
          </p:cNvCxnSpPr>
          <p:nvPr/>
        </p:nvCxnSpPr>
        <p:spPr>
          <a:xfrm flipH="1">
            <a:off x="1272910" y="3265922"/>
            <a:ext cx="405503" cy="128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7" name="Grupo 86"/>
          <p:cNvGrpSpPr/>
          <p:nvPr/>
        </p:nvGrpSpPr>
        <p:grpSpPr>
          <a:xfrm>
            <a:off x="3535794" y="4607329"/>
            <a:ext cx="1051669" cy="577081"/>
            <a:chOff x="9253442" y="1088586"/>
            <a:chExt cx="2099257" cy="769441"/>
          </a:xfrm>
          <a:solidFill>
            <a:srgbClr val="CC00CC"/>
          </a:solidFill>
        </p:grpSpPr>
        <p:sp>
          <p:nvSpPr>
            <p:cNvPr id="88" name="Rectángulo 87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9253444" y="1088586"/>
              <a:ext cx="2099255" cy="769441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Diseñar y conducir investigaciones</a:t>
              </a: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3632386" y="3963434"/>
            <a:ext cx="898601" cy="577081"/>
            <a:chOff x="9253442" y="1088586"/>
            <a:chExt cx="2099257" cy="769441"/>
          </a:xfrm>
          <a:solidFill>
            <a:srgbClr val="CC00CC"/>
          </a:solidFill>
        </p:grpSpPr>
        <p:sp>
          <p:nvSpPr>
            <p:cNvPr id="93" name="Rectángulo 92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94" name="CuadroTexto 93"/>
            <p:cNvSpPr txBox="1"/>
            <p:nvPr/>
          </p:nvSpPr>
          <p:spPr>
            <a:xfrm>
              <a:off x="9253444" y="1088586"/>
              <a:ext cx="2099255" cy="769441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Identificar preguntas y conceptos</a:t>
              </a: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4277707" y="5201078"/>
            <a:ext cx="776417" cy="900246"/>
            <a:chOff x="9253442" y="1088586"/>
            <a:chExt cx="2099257" cy="1200328"/>
          </a:xfrm>
          <a:solidFill>
            <a:srgbClr val="CC00CC"/>
          </a:solidFill>
        </p:grpSpPr>
        <p:sp>
          <p:nvSpPr>
            <p:cNvPr id="97" name="Rectángulo 96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98" name="CuadroTexto 97"/>
            <p:cNvSpPr txBox="1"/>
            <p:nvPr/>
          </p:nvSpPr>
          <p:spPr>
            <a:xfrm>
              <a:off x="9253442" y="1088586"/>
              <a:ext cx="2099257" cy="1200328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Utilizar tecnologías apropiadas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5144569" y="5359790"/>
            <a:ext cx="1173566" cy="577081"/>
            <a:chOff x="9253442" y="1088586"/>
            <a:chExt cx="2099257" cy="808681"/>
          </a:xfrm>
          <a:solidFill>
            <a:srgbClr val="CC00CC"/>
          </a:solidFill>
        </p:grpSpPr>
        <p:sp>
          <p:nvSpPr>
            <p:cNvPr id="104" name="Rectángulo 103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9253442" y="1088586"/>
              <a:ext cx="2099257" cy="808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Formular y revisar explicaciones y modelos</a:t>
              </a: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6399190" y="5138226"/>
            <a:ext cx="1173566" cy="577081"/>
            <a:chOff x="9253442" y="1088586"/>
            <a:chExt cx="2099257" cy="808681"/>
          </a:xfrm>
          <a:solidFill>
            <a:srgbClr val="CC00CC"/>
          </a:solidFill>
        </p:grpSpPr>
        <p:sp>
          <p:nvSpPr>
            <p:cNvPr id="115" name="Rectángulo 114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9253442" y="1088586"/>
              <a:ext cx="2099257" cy="808681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Reconocer y analizar explicaciones</a:t>
              </a: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6252755" y="4442285"/>
            <a:ext cx="1173566" cy="577081"/>
            <a:chOff x="9253442" y="1088586"/>
            <a:chExt cx="2099257" cy="808681"/>
          </a:xfrm>
          <a:solidFill>
            <a:srgbClr val="CC00CC"/>
          </a:solidFill>
        </p:grpSpPr>
        <p:sp>
          <p:nvSpPr>
            <p:cNvPr id="128" name="Rectángulo 127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29" name="CuadroTexto 128"/>
            <p:cNvSpPr txBox="1"/>
            <p:nvPr/>
          </p:nvSpPr>
          <p:spPr>
            <a:xfrm>
              <a:off x="9253442" y="1088586"/>
              <a:ext cx="2099257" cy="808681"/>
            </a:xfrm>
            <a:prstGeom prst="rect">
              <a:avLst/>
            </a:prstGeom>
            <a:grp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Comunicar y defender los argumentos</a:t>
              </a:r>
            </a:p>
          </p:txBody>
        </p:sp>
      </p:grpSp>
      <p:cxnSp>
        <p:nvCxnSpPr>
          <p:cNvPr id="9" name="Conector recto de flecha 8"/>
          <p:cNvCxnSpPr>
            <a:endCxn id="14" idx="3"/>
          </p:cNvCxnSpPr>
          <p:nvPr/>
        </p:nvCxnSpPr>
        <p:spPr>
          <a:xfrm flipV="1">
            <a:off x="4885457" y="2318767"/>
            <a:ext cx="256109" cy="269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882703" y="885404"/>
            <a:ext cx="1767626" cy="16792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33842" y="1039951"/>
            <a:ext cx="126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Desarrollar conocimiento y entendimiento de las ideas del proyecto</a:t>
            </a:r>
          </a:p>
        </p:txBody>
      </p:sp>
      <p:cxnSp>
        <p:nvCxnSpPr>
          <p:cNvPr id="17" name="Conector recto de flecha 16"/>
          <p:cNvCxnSpPr>
            <a:stCxn id="4" idx="6"/>
            <a:endCxn id="11" idx="2"/>
          </p:cNvCxnSpPr>
          <p:nvPr/>
        </p:nvCxnSpPr>
        <p:spPr>
          <a:xfrm>
            <a:off x="5479745" y="3142027"/>
            <a:ext cx="637782" cy="339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6653083" y="2207840"/>
            <a:ext cx="861172" cy="6701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45" idx="1"/>
          </p:cNvCxnSpPr>
          <p:nvPr/>
        </p:nvCxnSpPr>
        <p:spPr>
          <a:xfrm flipV="1">
            <a:off x="6803143" y="2837446"/>
            <a:ext cx="711785" cy="2053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41" idx="1"/>
          </p:cNvCxnSpPr>
          <p:nvPr/>
        </p:nvCxnSpPr>
        <p:spPr>
          <a:xfrm>
            <a:off x="6731271" y="3303833"/>
            <a:ext cx="783658" cy="3912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2" idx="2"/>
          </p:cNvCxnSpPr>
          <p:nvPr/>
        </p:nvCxnSpPr>
        <p:spPr>
          <a:xfrm>
            <a:off x="6525627" y="3418310"/>
            <a:ext cx="988627" cy="7812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7514256" y="1693412"/>
            <a:ext cx="1574443" cy="738664"/>
            <a:chOff x="9253442" y="1088586"/>
            <a:chExt cx="2099257" cy="984885"/>
          </a:xfrm>
          <a:solidFill>
            <a:srgbClr val="00B050"/>
          </a:solidFill>
        </p:grpSpPr>
        <p:sp>
          <p:nvSpPr>
            <p:cNvPr id="30" name="Rectángulo 29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9253443" y="1088586"/>
              <a:ext cx="2099256" cy="98488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Indagación abierta: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Empieza por una pregunta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514255" y="4193044"/>
            <a:ext cx="1574443" cy="900246"/>
            <a:chOff x="9253442" y="1088585"/>
            <a:chExt cx="2099257" cy="1200329"/>
          </a:xfrm>
          <a:solidFill>
            <a:srgbClr val="00B050"/>
          </a:solidFill>
        </p:grpSpPr>
        <p:sp>
          <p:nvSpPr>
            <p:cNvPr id="38" name="Rectángulo 37"/>
            <p:cNvSpPr/>
            <p:nvPr/>
          </p:nvSpPr>
          <p:spPr>
            <a:xfrm>
              <a:off x="9253442" y="1088585"/>
              <a:ext cx="2099256" cy="116955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9253443" y="1088586"/>
              <a:ext cx="2099256" cy="12003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Indagación estructurada: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El profesor guía pero los alumnos llegan al producto final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514928" y="3422472"/>
            <a:ext cx="1574443" cy="738664"/>
            <a:chOff x="9253442" y="1088586"/>
            <a:chExt cx="2099257" cy="984885"/>
          </a:xfrm>
          <a:solidFill>
            <a:srgbClr val="00B050"/>
          </a:solidFill>
        </p:grpSpPr>
        <p:sp>
          <p:nvSpPr>
            <p:cNvPr id="41" name="Rectángulo 40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9253443" y="1088586"/>
              <a:ext cx="2099256" cy="98488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Indagación acoplada: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Es la abierta mas la guiada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514928" y="2468114"/>
            <a:ext cx="1574442" cy="738664"/>
            <a:chOff x="9253442" y="902186"/>
            <a:chExt cx="2099256" cy="984885"/>
          </a:xfrm>
          <a:solidFill>
            <a:srgbClr val="00B050"/>
          </a:solidFill>
        </p:grpSpPr>
        <p:sp>
          <p:nvSpPr>
            <p:cNvPr id="44" name="Rectángulo 43"/>
            <p:cNvSpPr/>
            <p:nvPr/>
          </p:nvSpPr>
          <p:spPr>
            <a:xfrm>
              <a:off x="9253442" y="902186"/>
              <a:ext cx="2099256" cy="91323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253442" y="902186"/>
              <a:ext cx="2099256" cy="98488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Indagación guiada: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El profesor se encarga de guiar</a:t>
              </a:r>
            </a:p>
          </p:txBody>
        </p:sp>
      </p:grpSp>
      <p:cxnSp>
        <p:nvCxnSpPr>
          <p:cNvPr id="62" name="Conector recto de flecha 61"/>
          <p:cNvCxnSpPr>
            <a:stCxn id="4" idx="5"/>
            <a:endCxn id="65" idx="0"/>
          </p:cNvCxnSpPr>
          <p:nvPr/>
        </p:nvCxnSpPr>
        <p:spPr>
          <a:xfrm>
            <a:off x="5174202" y="3623546"/>
            <a:ext cx="281421" cy="5802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>
            <a:endCxn id="93" idx="3"/>
          </p:cNvCxnSpPr>
          <p:nvPr/>
        </p:nvCxnSpPr>
        <p:spPr>
          <a:xfrm flipH="1" flipV="1">
            <a:off x="4530986" y="4235997"/>
            <a:ext cx="495352" cy="1719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>
            <a:endCxn id="89" idx="3"/>
          </p:cNvCxnSpPr>
          <p:nvPr/>
        </p:nvCxnSpPr>
        <p:spPr>
          <a:xfrm flipH="1">
            <a:off x="4587463" y="4574833"/>
            <a:ext cx="658002" cy="3210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 flipH="1">
            <a:off x="4939179" y="4649844"/>
            <a:ext cx="516445" cy="5336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>
            <a:endCxn id="105" idx="0"/>
          </p:cNvCxnSpPr>
          <p:nvPr/>
        </p:nvCxnSpPr>
        <p:spPr>
          <a:xfrm>
            <a:off x="5629579" y="4916662"/>
            <a:ext cx="101773" cy="4431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>
            <a:stCxn id="65" idx="6"/>
          </p:cNvCxnSpPr>
          <p:nvPr/>
        </p:nvCxnSpPr>
        <p:spPr>
          <a:xfrm>
            <a:off x="6028543" y="4551533"/>
            <a:ext cx="209723" cy="233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>
            <a:stCxn id="65" idx="5"/>
          </p:cNvCxnSpPr>
          <p:nvPr/>
        </p:nvCxnSpPr>
        <p:spPr>
          <a:xfrm>
            <a:off x="5860738" y="4797415"/>
            <a:ext cx="519521" cy="4165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Elipse 147"/>
          <p:cNvSpPr/>
          <p:nvPr/>
        </p:nvSpPr>
        <p:spPr>
          <a:xfrm>
            <a:off x="1732461" y="4177843"/>
            <a:ext cx="1767626" cy="167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49" name="CuadroTexto 148"/>
          <p:cNvSpPr txBox="1"/>
          <p:nvPr/>
        </p:nvSpPr>
        <p:spPr>
          <a:xfrm>
            <a:off x="1982674" y="4428865"/>
            <a:ext cx="126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La instrucción basada en indagación pondrá énfasis en el estudiante como CIENTIFICO</a:t>
            </a:r>
          </a:p>
        </p:txBody>
      </p:sp>
      <p:cxnSp>
        <p:nvCxnSpPr>
          <p:cNvPr id="151" name="Conector recto de flecha 150"/>
          <p:cNvCxnSpPr>
            <a:stCxn id="4" idx="3"/>
          </p:cNvCxnSpPr>
          <p:nvPr/>
        </p:nvCxnSpPr>
        <p:spPr>
          <a:xfrm flipH="1">
            <a:off x="3045274" y="3623546"/>
            <a:ext cx="653636" cy="6526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Conector recto de flecha 154"/>
          <p:cNvCxnSpPr>
            <a:endCxn id="160" idx="6"/>
          </p:cNvCxnSpPr>
          <p:nvPr/>
        </p:nvCxnSpPr>
        <p:spPr>
          <a:xfrm flipH="1">
            <a:off x="3144826" y="3278727"/>
            <a:ext cx="287360" cy="1289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9" name="Grupo 158"/>
          <p:cNvGrpSpPr/>
          <p:nvPr/>
        </p:nvGrpSpPr>
        <p:grpSpPr>
          <a:xfrm>
            <a:off x="1589391" y="2870761"/>
            <a:ext cx="1555435" cy="1073837"/>
            <a:chOff x="6423310" y="753413"/>
            <a:chExt cx="1527786" cy="927279"/>
          </a:xfrm>
          <a:solidFill>
            <a:srgbClr val="CC9900"/>
          </a:solidFill>
        </p:grpSpPr>
        <p:sp>
          <p:nvSpPr>
            <p:cNvPr id="160" name="Elipse 159"/>
            <p:cNvSpPr/>
            <p:nvPr/>
          </p:nvSpPr>
          <p:spPr>
            <a:xfrm>
              <a:off x="6423310" y="753413"/>
              <a:ext cx="1527786" cy="927279"/>
            </a:xfrm>
            <a:prstGeom prst="ellipse">
              <a:avLst/>
            </a:prstGeom>
            <a:grpFill/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61" name="CuadroTexto 160"/>
            <p:cNvSpPr txBox="1"/>
            <p:nvPr/>
          </p:nvSpPr>
          <p:spPr>
            <a:xfrm>
              <a:off x="6569808" y="948483"/>
              <a:ext cx="1234790" cy="717582"/>
            </a:xfrm>
            <a:prstGeom prst="rect">
              <a:avLst/>
            </a:prstGeom>
            <a:grpFill/>
            <a:ln>
              <a:solidFill>
                <a:srgbClr val="CC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Elegir la o las características del profesor indagador</a:t>
              </a:r>
            </a:p>
          </p:txBody>
        </p:sp>
      </p:grpSp>
      <p:cxnSp>
        <p:nvCxnSpPr>
          <p:cNvPr id="168" name="Conector recto de flecha 167"/>
          <p:cNvCxnSpPr>
            <a:stCxn id="160" idx="3"/>
          </p:cNvCxnSpPr>
          <p:nvPr/>
        </p:nvCxnSpPr>
        <p:spPr>
          <a:xfrm flipH="1">
            <a:off x="1522738" y="3787338"/>
            <a:ext cx="294442" cy="1891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9" name="Grupo 168"/>
          <p:cNvGrpSpPr/>
          <p:nvPr/>
        </p:nvGrpSpPr>
        <p:grpSpPr>
          <a:xfrm>
            <a:off x="228377" y="1763369"/>
            <a:ext cx="1413044" cy="900246"/>
            <a:chOff x="9253442" y="1088586"/>
            <a:chExt cx="2099257" cy="767459"/>
          </a:xfrm>
          <a:solidFill>
            <a:srgbClr val="FF9900"/>
          </a:solidFill>
        </p:grpSpPr>
        <p:sp>
          <p:nvSpPr>
            <p:cNvPr id="170" name="Rectángulo 169"/>
            <p:cNvSpPr/>
            <p:nvPr/>
          </p:nvSpPr>
          <p:spPr>
            <a:xfrm>
              <a:off x="9253442" y="1088586"/>
              <a:ext cx="2099256" cy="726836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71" name="CuadroTexto 170"/>
            <p:cNvSpPr txBox="1"/>
            <p:nvPr/>
          </p:nvSpPr>
          <p:spPr>
            <a:xfrm>
              <a:off x="9253443" y="1088586"/>
              <a:ext cx="2099256" cy="767459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Implícito: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El que sugiere que haciendo ciencia los estudiantes entienden</a:t>
              </a:r>
            </a:p>
          </p:txBody>
        </p:sp>
      </p:grpSp>
      <p:grpSp>
        <p:nvGrpSpPr>
          <p:cNvPr id="173" name="Grupo 172"/>
          <p:cNvGrpSpPr/>
          <p:nvPr/>
        </p:nvGrpSpPr>
        <p:grpSpPr>
          <a:xfrm>
            <a:off x="49793" y="2922680"/>
            <a:ext cx="1223117" cy="738664"/>
            <a:chOff x="9253442" y="1088586"/>
            <a:chExt cx="2099257" cy="629711"/>
          </a:xfrm>
          <a:solidFill>
            <a:srgbClr val="FF9900"/>
          </a:solidFill>
        </p:grpSpPr>
        <p:sp>
          <p:nvSpPr>
            <p:cNvPr id="174" name="Rectángulo 173"/>
            <p:cNvSpPr/>
            <p:nvPr/>
          </p:nvSpPr>
          <p:spPr>
            <a:xfrm>
              <a:off x="9253442" y="1088586"/>
              <a:ext cx="2099256" cy="607058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75" name="CuadroTexto 174"/>
            <p:cNvSpPr txBox="1"/>
            <p:nvPr/>
          </p:nvSpPr>
          <p:spPr>
            <a:xfrm>
              <a:off x="9253445" y="1088586"/>
              <a:ext cx="2099254" cy="629711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Histórico: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El que incorpora la historia a la ciencia</a:t>
              </a:r>
            </a:p>
          </p:txBody>
        </p:sp>
      </p:grpSp>
      <p:grpSp>
        <p:nvGrpSpPr>
          <p:cNvPr id="181" name="Grupo 180"/>
          <p:cNvGrpSpPr/>
          <p:nvPr/>
        </p:nvGrpSpPr>
        <p:grpSpPr>
          <a:xfrm>
            <a:off x="94812" y="3944980"/>
            <a:ext cx="1413044" cy="1223413"/>
            <a:chOff x="9253442" y="1088585"/>
            <a:chExt cx="2099257" cy="1042959"/>
          </a:xfrm>
          <a:solidFill>
            <a:srgbClr val="FF9900"/>
          </a:solidFill>
        </p:grpSpPr>
        <p:sp>
          <p:nvSpPr>
            <p:cNvPr id="182" name="Rectángulo 181"/>
            <p:cNvSpPr/>
            <p:nvPr/>
          </p:nvSpPr>
          <p:spPr>
            <a:xfrm>
              <a:off x="9253442" y="1088585"/>
              <a:ext cx="2099256" cy="1023279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83" name="CuadroTexto 182"/>
            <p:cNvSpPr txBox="1"/>
            <p:nvPr/>
          </p:nvSpPr>
          <p:spPr>
            <a:xfrm>
              <a:off x="9253443" y="1088586"/>
              <a:ext cx="2099256" cy="1042958"/>
            </a:xfrm>
            <a:prstGeom prst="rect">
              <a:avLst/>
            </a:prstGeom>
            <a:grpFill/>
            <a:ln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Explicito:</a:t>
              </a:r>
            </a:p>
            <a:p>
              <a:pPr algn="ctr"/>
              <a:endParaRPr lang="es-MX" sz="1050" dirty="0"/>
            </a:p>
            <a:p>
              <a:pPr algn="ctr"/>
              <a:r>
                <a:rPr lang="es-MX" sz="1050" dirty="0"/>
                <a:t>El que defiende que la ciencia debe tratarse como cualquier otro contenido y no como una estrategia</a:t>
              </a:r>
            </a:p>
          </p:txBody>
        </p:sp>
      </p:grpSp>
      <p:sp>
        <p:nvSpPr>
          <p:cNvPr id="190" name="Elipse 189"/>
          <p:cNvSpPr/>
          <p:nvPr/>
        </p:nvSpPr>
        <p:spPr>
          <a:xfrm>
            <a:off x="1764234" y="897740"/>
            <a:ext cx="2105503" cy="17838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91" name="CuadroTexto 190"/>
          <p:cNvSpPr txBox="1"/>
          <p:nvPr/>
        </p:nvSpPr>
        <p:spPr>
          <a:xfrm>
            <a:off x="2063377" y="1201064"/>
            <a:ext cx="150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Cómo queremos que los estudiantes vean a la ciencia</a:t>
            </a:r>
          </a:p>
          <a:p>
            <a:pPr algn="ctr"/>
            <a:r>
              <a:rPr lang="es-MX" sz="1200" dirty="0"/>
              <a:t>¿Cómo un conocimiento?</a:t>
            </a:r>
          </a:p>
          <a:p>
            <a:pPr algn="ctr"/>
            <a:r>
              <a:rPr lang="es-MX" sz="1200" dirty="0"/>
              <a:t>¿Cómo un proceso?</a:t>
            </a:r>
          </a:p>
        </p:txBody>
      </p:sp>
      <p:cxnSp>
        <p:nvCxnSpPr>
          <p:cNvPr id="196" name="Conector recto de flecha 195"/>
          <p:cNvCxnSpPr>
            <a:stCxn id="4" idx="1"/>
            <a:endCxn id="190" idx="5"/>
          </p:cNvCxnSpPr>
          <p:nvPr/>
        </p:nvCxnSpPr>
        <p:spPr>
          <a:xfrm flipH="1" flipV="1">
            <a:off x="3561393" y="2420387"/>
            <a:ext cx="137517" cy="2401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6117527" y="2828207"/>
            <a:ext cx="792051" cy="695459"/>
            <a:chOff x="6877318" y="753414"/>
            <a:chExt cx="1056068" cy="927279"/>
          </a:xfrm>
          <a:solidFill>
            <a:srgbClr val="92D050"/>
          </a:solidFill>
        </p:grpSpPr>
        <p:sp>
          <p:nvSpPr>
            <p:cNvPr id="11" name="Elipse 10"/>
            <p:cNvSpPr/>
            <p:nvPr/>
          </p:nvSpPr>
          <p:spPr>
            <a:xfrm>
              <a:off x="6877318" y="753414"/>
              <a:ext cx="1056068" cy="9272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038305" y="924665"/>
              <a:ext cx="766293" cy="615554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Elegir entre: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4882703" y="4203804"/>
            <a:ext cx="1145840" cy="695459"/>
            <a:chOff x="6423310" y="753413"/>
            <a:chExt cx="1527786" cy="927279"/>
          </a:xfrm>
          <a:solidFill>
            <a:srgbClr val="7030A0"/>
          </a:solidFill>
        </p:grpSpPr>
        <p:sp>
          <p:nvSpPr>
            <p:cNvPr id="65" name="Elipse 64"/>
            <p:cNvSpPr/>
            <p:nvPr/>
          </p:nvSpPr>
          <p:spPr>
            <a:xfrm>
              <a:off x="6423310" y="753413"/>
              <a:ext cx="1527786" cy="92727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/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6569809" y="924666"/>
              <a:ext cx="1234790" cy="615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Habilidades del alumno</a:t>
              </a:r>
            </a:p>
          </p:txBody>
        </p:sp>
      </p:grpSp>
      <p:sp>
        <p:nvSpPr>
          <p:cNvPr id="4" name="Elipse 3"/>
          <p:cNvSpPr/>
          <p:nvPr/>
        </p:nvSpPr>
        <p:spPr>
          <a:xfrm>
            <a:off x="3393368" y="2461056"/>
            <a:ext cx="2086377" cy="13619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5" name="CuadroTexto 4"/>
          <p:cNvSpPr txBox="1"/>
          <p:nvPr/>
        </p:nvSpPr>
        <p:spPr>
          <a:xfrm>
            <a:off x="3837689" y="2588028"/>
            <a:ext cx="12460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Proceso de Indagación que se implementará </a:t>
            </a:r>
          </a:p>
          <a:p>
            <a:pPr algn="ctr"/>
            <a:r>
              <a:rPr lang="es-MX" sz="1350" dirty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99592" y="47667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PRODUCTO </a:t>
            </a:r>
            <a:r>
              <a:rPr lang="es-MX" sz="2000" b="1" dirty="0" smtClean="0"/>
              <a:t>5I.5</a:t>
            </a:r>
            <a:r>
              <a:rPr lang="es-MX" sz="2000" b="1" dirty="0" smtClean="0"/>
              <a:t>. ORGANIZADOR GRÁFICO. PROCESO DE INDAGACION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139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98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5.I.6</a:t>
            </a:r>
            <a:r>
              <a:rPr lang="en-US" sz="2400" b="1" dirty="0" smtClean="0"/>
              <a:t>. A.M.E. GENERAL</a:t>
            </a:r>
            <a:endParaRPr lang="en-US" sz="2400" b="1" dirty="0"/>
          </a:p>
        </p:txBody>
      </p:sp>
      <p:pic>
        <p:nvPicPr>
          <p:cNvPr id="4" name="Picture 3" descr="P6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4" y="904278"/>
            <a:ext cx="7889354" cy="56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6P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33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P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P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02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5.I.7</a:t>
            </a:r>
            <a:r>
              <a:rPr lang="en-US" sz="2400" b="1" dirty="0" smtClean="0"/>
              <a:t>. E.I.P. RESUMEN</a:t>
            </a:r>
            <a:endParaRPr lang="en-US" sz="2400" b="1" dirty="0"/>
          </a:p>
        </p:txBody>
      </p:sp>
      <p:pic>
        <p:nvPicPr>
          <p:cNvPr id="5" name="Picture 4" descr="E7P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4" y="880828"/>
            <a:ext cx="7751347" cy="54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800" b="1" dirty="0"/>
              <a:t>Trabajo para realizarse en el ciclo </a:t>
            </a:r>
            <a:r>
              <a:rPr lang="es-MX" sz="4800" b="1" dirty="0" smtClean="0"/>
              <a:t>2018-2019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000" b="1" dirty="0" smtClean="0"/>
              <a:t>Fecha de inicio: 		15 Enero 2019</a:t>
            </a:r>
          </a:p>
          <a:p>
            <a:r>
              <a:rPr lang="es-MX" sz="2000" b="1" dirty="0" smtClean="0"/>
              <a:t>Fecha de término:	 05 Febrero 2019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48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7P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33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7P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927"/>
            <a:ext cx="9144000" cy="35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7P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44000" cy="32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P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1" y="841940"/>
            <a:ext cx="7827076" cy="54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16" t="8756" r="32105" b="12442"/>
          <a:stretch/>
        </p:blipFill>
        <p:spPr>
          <a:xfrm>
            <a:off x="1064525" y="928046"/>
            <a:ext cx="7137779" cy="5827595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5.I.8</a:t>
            </a:r>
            <a:r>
              <a:rPr lang="en-US" sz="2400" b="1" dirty="0" smtClean="0"/>
              <a:t>. E.I.P. ELABORACION DE PROYECTO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12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541458"/>
          </a:xfrm>
        </p:spPr>
        <p:txBody>
          <a:bodyPr/>
          <a:lstStyle/>
          <a:p>
            <a:r>
              <a:rPr lang="es-MX" sz="4800" b="1" dirty="0" smtClean="0"/>
              <a:t>¿Por qué migramos?</a:t>
            </a:r>
            <a:br>
              <a:rPr lang="es-MX" sz="4800" b="1" dirty="0" smtClean="0"/>
            </a:br>
            <a:r>
              <a:rPr lang="es-MX" sz="4800" b="1" dirty="0"/>
              <a:t/>
            </a:r>
            <a:br>
              <a:rPr lang="es-MX" sz="4800" b="1" dirty="0"/>
            </a:br>
            <a:r>
              <a:rPr lang="es-MX" sz="4800" b="1" dirty="0" smtClean="0"/>
              <a:t/>
            </a:r>
            <a:br>
              <a:rPr lang="es-MX" sz="4800" b="1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95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91" t="12268" r="32063" b="10728"/>
          <a:stretch/>
        </p:blipFill>
        <p:spPr>
          <a:xfrm>
            <a:off x="1637731" y="631209"/>
            <a:ext cx="5977720" cy="5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371" t="12453" r="32063" b="9002"/>
          <a:stretch/>
        </p:blipFill>
        <p:spPr>
          <a:xfrm>
            <a:off x="1446663" y="627797"/>
            <a:ext cx="6428095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161" t="16558" r="31749" b="18330"/>
          <a:stretch/>
        </p:blipFill>
        <p:spPr>
          <a:xfrm>
            <a:off x="1897039" y="1364777"/>
            <a:ext cx="6032310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5.I.9 </a:t>
            </a:r>
            <a:r>
              <a:rPr lang="en-US" sz="2400" b="1" dirty="0" smtClean="0"/>
              <a:t>FOTOGRAFIAS 2 REUNION DE TRABAJO</a:t>
            </a:r>
            <a:endParaRPr lang="en-U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904278"/>
            <a:ext cx="3865254" cy="2633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3769544"/>
            <a:ext cx="3930555" cy="29479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76" y="2398950"/>
            <a:ext cx="4053385" cy="27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56096"/>
            <a:ext cx="6858000" cy="34017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78216" cy="816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/>
              <a:t>PRODUCTO </a:t>
            </a:r>
            <a:r>
              <a:rPr lang="es-MX" sz="2400" b="1" dirty="0" smtClean="0"/>
              <a:t>5.I.10</a:t>
            </a:r>
            <a:r>
              <a:rPr lang="es-MX" sz="2400" b="1" dirty="0" smtClean="0"/>
              <a:t>. EVALUACIÓN (Tipos, herramientas y productos de aprendizaje)</a:t>
            </a:r>
            <a:endParaRPr lang="es-MX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3" y="1364776"/>
            <a:ext cx="8134113" cy="46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404" t="13703" r="18914" b="16277"/>
          <a:stretch/>
        </p:blipFill>
        <p:spPr>
          <a:xfrm>
            <a:off x="518615" y="1596788"/>
            <a:ext cx="8011236" cy="446281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7584" y="548680"/>
            <a:ext cx="7478216" cy="816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/>
              <a:t>PRODUCTO </a:t>
            </a:r>
            <a:r>
              <a:rPr lang="es-MX" sz="2400" b="1" dirty="0" smtClean="0"/>
              <a:t>5.I.10</a:t>
            </a:r>
            <a:r>
              <a:rPr lang="es-MX" sz="2400" b="1" dirty="0" smtClean="0"/>
              <a:t>. EVALUACIÓN (Tipos, herramientas y productos de aprendizaje)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672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78216" cy="816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/>
              <a:t>PRODUCTO </a:t>
            </a:r>
            <a:r>
              <a:rPr lang="es-MX" sz="2400" b="1" dirty="0" smtClean="0"/>
              <a:t>5.I.10</a:t>
            </a:r>
            <a:r>
              <a:rPr lang="es-MX" sz="2400" b="1" dirty="0" smtClean="0"/>
              <a:t>. EVALUACIÓN (Tipos, herramientas y productos de aprendizaje)</a:t>
            </a:r>
            <a:endParaRPr lang="es-MX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672" t="18797" r="24827" b="15158"/>
          <a:stretch/>
        </p:blipFill>
        <p:spPr>
          <a:xfrm>
            <a:off x="982640" y="1364776"/>
            <a:ext cx="7465324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137918"/>
            <a:ext cx="8334728" cy="526288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Producto </a:t>
            </a:r>
            <a:r>
              <a:rPr lang="es-MX" b="1" dirty="0" smtClean="0"/>
              <a:t>5.I.11 </a:t>
            </a:r>
            <a:r>
              <a:rPr lang="es-MX" b="1" dirty="0" smtClean="0"/>
              <a:t>Evaluación, Formatos y Prerrequisitos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57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Producto 11 Evaluación, Formatos y Prerrequisitos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090285"/>
            <a:ext cx="7333777" cy="50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Producto </a:t>
            </a:r>
            <a:r>
              <a:rPr lang="es-MX" b="1" dirty="0" smtClean="0"/>
              <a:t>5.I.11 </a:t>
            </a:r>
            <a:r>
              <a:rPr lang="es-MX" b="1" dirty="0"/>
              <a:t>Evaluación, Formatos y Prerrequisitos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54113"/>
            <a:ext cx="8572500" cy="50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68033"/>
            <a:ext cx="856895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ÍNDICE:</a:t>
            </a:r>
          </a:p>
          <a:p>
            <a:r>
              <a:rPr lang="es-MX" dirty="0" smtClean="0"/>
              <a:t>Producto 1 C.A.I.A.C  Conclusiones Generales 			Diapositivas 6-7</a:t>
            </a:r>
          </a:p>
          <a:p>
            <a:r>
              <a:rPr lang="es-MX" dirty="0" smtClean="0"/>
              <a:t>Producto 3 Fotografías		           		 	Diapositivas 8-9</a:t>
            </a:r>
          </a:p>
          <a:p>
            <a:r>
              <a:rPr lang="es-MX" dirty="0" smtClean="0"/>
              <a:t>Producto 2 Organizador Gráfico 	           			Diapositivas 10</a:t>
            </a:r>
          </a:p>
          <a:p>
            <a:r>
              <a:rPr lang="es-MX" dirty="0" smtClean="0"/>
              <a:t>Introducción o justificación			 		Diapositivas 11</a:t>
            </a:r>
          </a:p>
          <a:p>
            <a:r>
              <a:rPr lang="es-MX" dirty="0" smtClean="0"/>
              <a:t>Descripción del proyecto					Diapositivas 12</a:t>
            </a:r>
          </a:p>
          <a:p>
            <a:r>
              <a:rPr lang="es-MX" dirty="0" smtClean="0"/>
              <a:t>Objetivo general del proyecto			 	Diapositivas 12</a:t>
            </a:r>
          </a:p>
          <a:p>
            <a:r>
              <a:rPr lang="es-MX" dirty="0" smtClean="0"/>
              <a:t>Objetivo de cada asignatura involucrada 		 	Diapositivas 13</a:t>
            </a:r>
          </a:p>
          <a:p>
            <a:r>
              <a:rPr lang="es-MX" dirty="0" smtClean="0"/>
              <a:t>Pregunta generadora					Diapositivas 14</a:t>
            </a:r>
          </a:p>
          <a:p>
            <a:r>
              <a:rPr lang="es-MX" dirty="0" smtClean="0"/>
              <a:t>Temas y productos propuestos				Diapositivas 14-18</a:t>
            </a:r>
          </a:p>
          <a:p>
            <a:r>
              <a:rPr lang="es-MX" dirty="0" smtClean="0"/>
              <a:t>Planeación General            					Diapositivas 19-22</a:t>
            </a:r>
          </a:p>
          <a:p>
            <a:r>
              <a:rPr lang="es-MX" dirty="0" smtClean="0"/>
              <a:t>Reflexión grupo interdisciplinario (reunión de zona)		Diapositivas 23</a:t>
            </a:r>
          </a:p>
          <a:p>
            <a:r>
              <a:rPr lang="es-MX" dirty="0" smtClean="0"/>
              <a:t>Producto 4 Organizador Gráfico Preguntas Esenciales	                 Diapositivas 24</a:t>
            </a:r>
          </a:p>
          <a:p>
            <a:r>
              <a:rPr lang="es-MX" dirty="0" smtClean="0"/>
              <a:t>Producto 5. Organizador gráfico. Proceso de indagación            	Diapositivas 25</a:t>
            </a:r>
          </a:p>
          <a:p>
            <a:r>
              <a:rPr lang="es-MX" dirty="0" smtClean="0"/>
              <a:t>Producto 6 AME General				                 Diapositivas 26-29</a:t>
            </a:r>
          </a:p>
          <a:p>
            <a:r>
              <a:rPr lang="es-MX" dirty="0" smtClean="0"/>
              <a:t>Producto</a:t>
            </a:r>
            <a:r>
              <a:rPr lang="en-US" dirty="0" smtClean="0"/>
              <a:t> 7. E.I.P. </a:t>
            </a:r>
            <a:r>
              <a:rPr lang="es-MX" dirty="0" smtClean="0"/>
              <a:t>Resumen</a:t>
            </a:r>
            <a:r>
              <a:rPr lang="en-US" dirty="0" smtClean="0"/>
              <a:t>					Diapositivas 30-39</a:t>
            </a:r>
          </a:p>
          <a:p>
            <a:r>
              <a:rPr lang="en-US" dirty="0" smtClean="0"/>
              <a:t>Producto 8 E.I.P Elaboración de Proyecto			Diapositivas 40-43</a:t>
            </a:r>
          </a:p>
          <a:p>
            <a:r>
              <a:rPr lang="en-US" dirty="0" smtClean="0"/>
              <a:t>Producto 9 Fotografías					Diapositivas  44</a:t>
            </a:r>
          </a:p>
          <a:p>
            <a:r>
              <a:rPr lang="en-US" dirty="0" smtClean="0"/>
              <a:t>Producto 10 Evaluación					Diapositivas 45</a:t>
            </a:r>
          </a:p>
          <a:p>
            <a:r>
              <a:rPr lang="en-US" dirty="0" smtClean="0"/>
              <a:t>Producto 11 y 12 Formatos y Prerrequisitos			Diapositivas 46-51</a:t>
            </a:r>
          </a:p>
          <a:p>
            <a:r>
              <a:rPr lang="en-US" dirty="0" smtClean="0"/>
              <a:t>Producto 13 Pasos para una infografía		                		Diapositivas 52</a:t>
            </a:r>
          </a:p>
          <a:p>
            <a:r>
              <a:rPr lang="en-US" dirty="0" smtClean="0"/>
              <a:t>Producto 14 Infografía					Diapositivas 53</a:t>
            </a:r>
          </a:p>
          <a:p>
            <a:r>
              <a:rPr lang="en-US" dirty="0" smtClean="0"/>
              <a:t>Producto 15 Reflexiones Personales				Diapositivas 54-58</a:t>
            </a:r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931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78216" cy="54927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Producto </a:t>
            </a:r>
            <a:r>
              <a:rPr lang="es-MX" b="1" dirty="0" smtClean="0"/>
              <a:t>5.I.12 </a:t>
            </a:r>
            <a:r>
              <a:rPr lang="es-MX" b="1" dirty="0"/>
              <a:t>Evaluación, Formatos y </a:t>
            </a:r>
            <a:r>
              <a:rPr lang="es-MX" b="1" dirty="0" smtClean="0"/>
              <a:t>Grupo Heterogéneo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495155"/>
            <a:ext cx="8134065" cy="50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5.I.13  </a:t>
            </a:r>
            <a:r>
              <a:rPr lang="en-US" sz="2400" b="1" dirty="0" smtClean="0"/>
              <a:t>LISTA DE PASOS PARA INFOGRAFÍA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 t="16845" r="30399" b="10485"/>
          <a:stretch/>
        </p:blipFill>
        <p:spPr bwMode="auto">
          <a:xfrm>
            <a:off x="1723697" y="998483"/>
            <a:ext cx="5129048" cy="53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5.I.14 </a:t>
            </a:r>
            <a:r>
              <a:rPr lang="en-US" sz="2400" b="1" dirty="0" smtClean="0"/>
              <a:t>INFOGRAFÍA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1072443"/>
            <a:ext cx="5854261" cy="567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5.I.15 </a:t>
            </a:r>
            <a:r>
              <a:rPr lang="en-US" sz="2400" b="1" dirty="0" smtClean="0"/>
              <a:t>REFLEXIONES PERSONALES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2314" r="27242" b="47157"/>
          <a:stretch/>
        </p:blipFill>
        <p:spPr bwMode="auto">
          <a:xfrm>
            <a:off x="1058211" y="1355834"/>
            <a:ext cx="7073462" cy="261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3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5.I.15 </a:t>
            </a:r>
            <a:r>
              <a:rPr lang="en-US" sz="2400" b="1" dirty="0" smtClean="0"/>
              <a:t>REFLEXIONES PERSONALES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20843" r="52897" b="28153"/>
          <a:stretch/>
        </p:blipFill>
        <p:spPr bwMode="auto">
          <a:xfrm>
            <a:off x="1378776" y="1124607"/>
            <a:ext cx="6432332" cy="43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5.I.15 </a:t>
            </a:r>
            <a:r>
              <a:rPr lang="en-US" sz="2400" b="1" dirty="0" smtClean="0"/>
              <a:t>REFLEXIONES PERSONALES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22191" r="27242" b="35265"/>
          <a:stretch/>
        </p:blipFill>
        <p:spPr bwMode="auto">
          <a:xfrm>
            <a:off x="1079231" y="1224455"/>
            <a:ext cx="7031422" cy="36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5.I.15 </a:t>
            </a:r>
            <a:r>
              <a:rPr lang="en-US" sz="2400" b="1" dirty="0" smtClean="0"/>
              <a:t>REFLEXIONES PERSONALES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22314" r="26828" b="25455"/>
          <a:stretch/>
        </p:blipFill>
        <p:spPr bwMode="auto">
          <a:xfrm>
            <a:off x="1031935" y="1187670"/>
            <a:ext cx="7126014" cy="44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4" y="442613"/>
            <a:ext cx="84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PRODUCTO </a:t>
            </a:r>
            <a:r>
              <a:rPr lang="en-US" sz="2400" b="1" dirty="0" smtClean="0"/>
              <a:t>5.I.15 </a:t>
            </a:r>
            <a:r>
              <a:rPr lang="en-US" sz="2400" b="1" dirty="0" smtClean="0"/>
              <a:t>REFLEXIONES PERSONALES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22437" r="28207" b="48996"/>
          <a:stretch/>
        </p:blipFill>
        <p:spPr bwMode="auto">
          <a:xfrm>
            <a:off x="1126528" y="1051034"/>
            <a:ext cx="6936828" cy="244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6850"/>
            <a:ext cx="8333584" cy="529019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6" y="476672"/>
            <a:ext cx="7342981" cy="77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19917"/>
            <a:ext cx="7560840" cy="484236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6" y="476672"/>
            <a:ext cx="7342981" cy="77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495848"/>
            <a:ext cx="7262192" cy="4848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PRODUCTO 3 FOTOGRAFÍAS</a:t>
            </a:r>
            <a:endParaRPr lang="es-MX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5" y="1294465"/>
            <a:ext cx="3749365" cy="2633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67" y="1294465"/>
            <a:ext cx="4694327" cy="24812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92" y="3928165"/>
            <a:ext cx="4560203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610481" y="1406105"/>
            <a:ext cx="2279765" cy="105336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¿Por qué migramos?</a:t>
            </a:r>
            <a:endParaRPr lang="es-MX" dirty="0"/>
          </a:p>
        </p:txBody>
      </p:sp>
      <p:sp>
        <p:nvSpPr>
          <p:cNvPr id="7" name="Elipse 6"/>
          <p:cNvSpPr/>
          <p:nvPr/>
        </p:nvSpPr>
        <p:spPr>
          <a:xfrm>
            <a:off x="514437" y="2469165"/>
            <a:ext cx="1820372" cy="1137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6592505" y="2581525"/>
            <a:ext cx="2041924" cy="1203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3765353" y="3022099"/>
            <a:ext cx="2030877" cy="1168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50860" y="2488852"/>
            <a:ext cx="9815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u="sng" dirty="0" smtClean="0">
                <a:solidFill>
                  <a:schemeClr val="bg1"/>
                </a:solidFill>
              </a:rPr>
              <a:t>Introducción a las ciencias sociales y económicas (1615</a:t>
            </a:r>
            <a:r>
              <a:rPr lang="es-MX" sz="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s-MX" sz="800" dirty="0" smtClean="0">
                <a:solidFill>
                  <a:schemeClr val="bg1"/>
                </a:solidFill>
              </a:rPr>
              <a:t>Unidad III: Economía.</a:t>
            </a:r>
          </a:p>
          <a:p>
            <a:r>
              <a:rPr lang="es-MX" sz="800" dirty="0" smtClean="0">
                <a:solidFill>
                  <a:schemeClr val="bg1"/>
                </a:solidFill>
              </a:rPr>
              <a:t>Relaciones económicas internacionales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51011" y="3207219"/>
            <a:ext cx="1554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u="sng" dirty="0" smtClean="0">
                <a:solidFill>
                  <a:schemeClr val="bg1"/>
                </a:solidFill>
              </a:rPr>
              <a:t>Problemas sociales, económicos y políticos de México (1616)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 Unidad IV La estructura social de México.</a:t>
            </a:r>
          </a:p>
          <a:p>
            <a:endParaRPr lang="es-MX" sz="10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6992083" y="2896591"/>
            <a:ext cx="1501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u="sng" dirty="0" smtClean="0">
                <a:solidFill>
                  <a:schemeClr val="bg1"/>
                </a:solidFill>
              </a:rPr>
              <a:t>Psicología e higiene 1609.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Unidad V: pensamiento, inteligencia y lenguaje.</a:t>
            </a:r>
          </a:p>
          <a:p>
            <a:endParaRPr lang="es-MX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397831" y="3673762"/>
            <a:ext cx="0" cy="47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679149" y="4729159"/>
            <a:ext cx="845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2235458" y="5169877"/>
            <a:ext cx="1641950" cy="7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2472049" y="4876537"/>
            <a:ext cx="1447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5616759" y="4894122"/>
            <a:ext cx="975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echa derecha 35"/>
          <p:cNvSpPr/>
          <p:nvPr/>
        </p:nvSpPr>
        <p:spPr>
          <a:xfrm rot="16200000">
            <a:off x="4536650" y="2609404"/>
            <a:ext cx="427426" cy="32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Flecha derecha 37"/>
          <p:cNvSpPr/>
          <p:nvPr/>
        </p:nvSpPr>
        <p:spPr>
          <a:xfrm rot="12203056">
            <a:off x="6143130" y="2104635"/>
            <a:ext cx="1008364" cy="415219"/>
          </a:xfrm>
          <a:prstGeom prst="rightArrow">
            <a:avLst>
              <a:gd name="adj1" fmla="val 50000"/>
              <a:gd name="adj2" fmla="val 3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Flecha abajo 38"/>
          <p:cNvSpPr/>
          <p:nvPr/>
        </p:nvSpPr>
        <p:spPr>
          <a:xfrm rot="14301086">
            <a:off x="2496555" y="1812833"/>
            <a:ext cx="317665" cy="1073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335903" y="529599"/>
            <a:ext cx="489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PRODUCTO 2 ORGANIZADOR GRÁFICO</a:t>
            </a:r>
            <a:endParaRPr lang="es-MX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791017" y="4264269"/>
            <a:ext cx="1213629" cy="90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049813" y="4487668"/>
            <a:ext cx="880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Remesas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88423" y="4598377"/>
            <a:ext cx="1318846" cy="729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4343400" y="4753427"/>
            <a:ext cx="949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La sociedad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40415" y="4487668"/>
            <a:ext cx="1652808" cy="76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7299827" y="4687723"/>
            <a:ext cx="119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Toma de decisiones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15687" y="5662244"/>
            <a:ext cx="1164289" cy="90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30"/>
          <p:cNvSpPr txBox="1"/>
          <p:nvPr/>
        </p:nvSpPr>
        <p:spPr>
          <a:xfrm>
            <a:off x="1049813" y="5908390"/>
            <a:ext cx="85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Migración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2336585" y="4668431"/>
            <a:ext cx="1532030" cy="1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>
            <a:off x="2300516" y="4999648"/>
            <a:ext cx="1568099" cy="69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9" idx="4"/>
          </p:cNvCxnSpPr>
          <p:nvPr/>
        </p:nvCxnSpPr>
        <p:spPr>
          <a:xfrm flipH="1">
            <a:off x="4780791" y="4190794"/>
            <a:ext cx="1" cy="38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7613467" y="3843069"/>
            <a:ext cx="0" cy="48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" idx="2"/>
            <a:endCxn id="30" idx="0"/>
          </p:cNvCxnSpPr>
          <p:nvPr/>
        </p:nvCxnSpPr>
        <p:spPr>
          <a:xfrm>
            <a:off x="1397832" y="5169877"/>
            <a:ext cx="0" cy="492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1086</Words>
  <Application>Microsoft Office PowerPoint</Application>
  <PresentationFormat>Presentación en pantalla (4:3)</PresentationFormat>
  <Paragraphs>161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Diseño personalizado</vt:lpstr>
      <vt:lpstr>Presentación de PowerPoint</vt:lpstr>
      <vt:lpstr>Presentación de PowerPoint</vt:lpstr>
      <vt:lpstr>Trabajo para realizarse en el ciclo 2018-2019</vt:lpstr>
      <vt:lpstr>¿Por qué migramos?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Roberto Felix Acosta</cp:lastModifiedBy>
  <cp:revision>124</cp:revision>
  <dcterms:modified xsi:type="dcterms:W3CDTF">2019-05-22T18:00:01Z</dcterms:modified>
</cp:coreProperties>
</file>