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5143500" cx="9144000"/>
  <p:notesSz cx="6858000" cy="9144000"/>
  <p:embeddedFontLst>
    <p:embeddedFont>
      <p:font typeface="Roboto"/>
      <p:regular r:id="rId55"/>
      <p:bold r:id="rId56"/>
      <p:italic r:id="rId57"/>
      <p:boldItalic r:id="rId58"/>
    </p:embeddedFont>
    <p:embeddedFont>
      <p:font typeface="Source Code Pro"/>
      <p:regular r:id="rId59"/>
      <p:bold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SourceCodePro-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Roboto-regular.fnt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oboto-italic.fntdata"/><Relationship Id="rId12" Type="http://schemas.openxmlformats.org/officeDocument/2006/relationships/slide" Target="slides/slide8.xml"/><Relationship Id="rId56" Type="http://schemas.openxmlformats.org/officeDocument/2006/relationships/font" Target="fonts/Roboto-bold.fntdata"/><Relationship Id="rId15" Type="http://schemas.openxmlformats.org/officeDocument/2006/relationships/slide" Target="slides/slide11.xml"/><Relationship Id="rId59" Type="http://schemas.openxmlformats.org/officeDocument/2006/relationships/font" Target="fonts/SourceCodePro-regular.fntdata"/><Relationship Id="rId14" Type="http://schemas.openxmlformats.org/officeDocument/2006/relationships/slide" Target="slides/slide10.xml"/><Relationship Id="rId58" Type="http://schemas.openxmlformats.org/officeDocument/2006/relationships/font" Target="fonts/Robo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cf69a37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cf69a37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cf69a37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cf69a37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ef819ba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ef819ba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ef819ba2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ef819ba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ef819ba2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ef819ba2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cf27832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cf27832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cf27832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cf27832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cf27832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cf27832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cf27832c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cf27832c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cf27832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cf27832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ecd11ab4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ecd11ab4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cf27832c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cf27832c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cf27832c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cf27832c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cf27832c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cf27832c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cf27832c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cf27832c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cf27832c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cf27832c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cf27832c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cf27832c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cf27832c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cf27832c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cf69a372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cf69a372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cf69a372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cf69a372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cf69a372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cf69a372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ecd11ab47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ecd11ab4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cf69a372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cf69a372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5cf69a372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5cf69a372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5cf69a372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5cf69a372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cf69a372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cf69a372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cf69a372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cf69a372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cf69a372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cf69a372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cf69a372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cf69a372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cf69a372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cf69a372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cf7509b5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cf7509b5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cf7509b5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cf7509b5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ef819ba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ef819ba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cf7509b5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cf7509b5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5cf7509b5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5cf7509b5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5cf7509b5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cf7509b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5cf7509b5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cf7509b5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5cf7509b5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5cf7509b5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5cf7509b5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cf7509b5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cf7509b5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cf7509b5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cf7509b5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cf7509b5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5cf7509b5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5cf7509b5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5022556f7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022556f7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ce73c1fa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ce73c1fa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5cf7509b5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5cf7509b5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ce73c1fa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ce73c1f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ce73c1fa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ce73c1f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ce73c1fa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ce73c1fa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cf13a12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cf13a12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 C</a:t>
            </a:r>
            <a:r>
              <a:rPr lang="es"/>
              <a:t>ONSTRUCCIÓN </a:t>
            </a:r>
            <a:r>
              <a:rPr lang="es"/>
              <a:t>DE LA </a:t>
            </a:r>
            <a:r>
              <a:rPr lang="es"/>
              <a:t>I</a:t>
            </a:r>
            <a:r>
              <a:rPr lang="es"/>
              <a:t>DENTIDAD (R)</a:t>
            </a:r>
            <a:endParaRPr/>
          </a:p>
        </p:txBody>
      </p:sp>
      <p:sp>
        <p:nvSpPr>
          <p:cNvPr id="86" name="Google Shape;86;p1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Equipo Número: 3</a:t>
            </a:r>
            <a:endParaRPr/>
          </a:p>
          <a:p>
            <a:pPr indent="0" lvl="0" marL="0" rtl="0" algn="l">
              <a:spcBef>
                <a:spcPts val="1600"/>
              </a:spcBef>
              <a:spcAft>
                <a:spcPts val="1600"/>
              </a:spcAft>
              <a:buNone/>
            </a:pPr>
            <a:r>
              <a:rPr lang="es"/>
              <a:t>Grado al que va dirigido el proyecto: 4° de Preparatoria</a:t>
            </a:r>
            <a:endParaRPr/>
          </a:p>
        </p:txBody>
      </p:sp>
      <p:pic>
        <p:nvPicPr>
          <p:cNvPr id="87" name="Google Shape;87;p13"/>
          <p:cNvPicPr preferRelativeResize="0"/>
          <p:nvPr/>
        </p:nvPicPr>
        <p:blipFill rotWithShape="1">
          <a:blip r:embed="rId3">
            <a:alphaModFix/>
          </a:blip>
          <a:srcRect b="0" l="0" r="0" t="0"/>
          <a:stretch/>
        </p:blipFill>
        <p:spPr>
          <a:xfrm>
            <a:off x="6280550" y="1110050"/>
            <a:ext cx="2863450" cy="267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FOTOGRAFÍA DE LA SESIÓN </a:t>
            </a:r>
            <a:endParaRPr/>
          </a:p>
        </p:txBody>
      </p:sp>
      <p:sp>
        <p:nvSpPr>
          <p:cNvPr id="141" name="Google Shape;141;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2" name="Google Shape;142;p22"/>
          <p:cNvPicPr preferRelativeResize="0"/>
          <p:nvPr/>
        </p:nvPicPr>
        <p:blipFill rotWithShape="1">
          <a:blip r:embed="rId3">
            <a:alphaModFix/>
          </a:blip>
          <a:srcRect b="0" l="0" r="0" t="0"/>
          <a:stretch/>
        </p:blipFill>
        <p:spPr>
          <a:xfrm>
            <a:off x="3146762" y="1441138"/>
            <a:ext cx="2850475" cy="2916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5.b FOTOGRAFÍA DE ORGANIZADOR GRÁFICO </a:t>
            </a:r>
            <a:endParaRPr/>
          </a:p>
        </p:txBody>
      </p:sp>
      <p:sp>
        <p:nvSpPr>
          <p:cNvPr id="148" name="Google Shape;148;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9" name="Google Shape;149;p23"/>
          <p:cNvPicPr preferRelativeResize="0"/>
          <p:nvPr/>
        </p:nvPicPr>
        <p:blipFill rotWithShape="1">
          <a:blip r:embed="rId3">
            <a:alphaModFix/>
          </a:blip>
          <a:srcRect b="0" l="0" r="0" t="0"/>
          <a:stretch/>
        </p:blipFill>
        <p:spPr>
          <a:xfrm>
            <a:off x="3151875" y="1384725"/>
            <a:ext cx="2699550" cy="302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5.c JUSTIFICACIÓN</a:t>
            </a:r>
            <a:endParaRPr/>
          </a:p>
        </p:txBody>
      </p:sp>
      <p:sp>
        <p:nvSpPr>
          <p:cNvPr id="155" name="Google Shape;155;p2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s"/>
              <a:t>La entrada de nuestro país al mundo de la economía global demanda una apertura hacia otras formas de convivencia social, de educación, de creencias, de relaciones laborales,, etc. que hacen compleja la interacción entre personas de diferentes países y de diferentes culturas. con base en lo anterior, consideramos que es de máxima importancia que la escuela fomente la construcción de la identidad, como fundamento de nuestra inclusión en esta nueva dinámica mundial, pues el conocimiento de qué y quiénes somos ayuda a la formación de relaciones de más justas e igualitarias entre los seres humanos.  </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5.d OBJETIVO GENERAL DEL PROYECTO </a:t>
            </a:r>
            <a:endParaRPr/>
          </a:p>
        </p:txBody>
      </p:sp>
      <p:sp>
        <p:nvSpPr>
          <p:cNvPr id="161" name="Google Shape;161;p2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Objetivo general del proyecto:</a:t>
            </a:r>
            <a:endParaRPr/>
          </a:p>
          <a:p>
            <a:pPr indent="0" lvl="0" marL="0" rtl="0" algn="l">
              <a:spcBef>
                <a:spcPts val="1600"/>
              </a:spcBef>
              <a:spcAft>
                <a:spcPts val="1600"/>
              </a:spcAft>
              <a:buNone/>
            </a:pPr>
            <a:r>
              <a:rPr lang="es"/>
              <a:t>Abordar el problema de la construcción de la identidad a partir de diversas  disciplinas (estética y filosófica) para que los alumnos comprendan que la interdisciplina es el elemento que ayuda a tener visiones de conjunto que y que ayuda a establecer relaciones estrechas que ayudan a solucionar problemas complejos que se dan en el mundo actual.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71000" y="1607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5.d OBJETIVO DE CADA ASIGNATURA INVOLUCRADA </a:t>
            </a:r>
            <a:endParaRPr sz="2400"/>
          </a:p>
        </p:txBody>
      </p:sp>
      <p:sp>
        <p:nvSpPr>
          <p:cNvPr id="167" name="Google Shape;167;p26"/>
          <p:cNvSpPr txBox="1"/>
          <p:nvPr>
            <p:ph idx="1" type="body"/>
          </p:nvPr>
        </p:nvSpPr>
        <p:spPr>
          <a:xfrm>
            <a:off x="311700" y="8319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t>Objetivo de Educación estética y artística: Música: conocerá la importancia del arte y la música en su entorno a través de procedimientos lúdicos y sensoriales que le permitan desarrollar la creatividad y la identidad cultural. </a:t>
            </a:r>
            <a:endParaRPr sz="1600"/>
          </a:p>
          <a:p>
            <a:pPr indent="0" lvl="0" marL="0" rtl="0" algn="l">
              <a:spcBef>
                <a:spcPts val="1600"/>
              </a:spcBef>
              <a:spcAft>
                <a:spcPts val="0"/>
              </a:spcAft>
              <a:buNone/>
            </a:pPr>
            <a:r>
              <a:rPr lang="es" sz="1600"/>
              <a:t>Objetivo a alcanzar en la asignatura de Lógica: el alumno aplicará las habilidades lógicas de pensamiento crítico y dialógico en la toma de decisiones de la vida cotidiana que le permitan enfrentarse a los problemas de su entorno natural, social, cultural, político y personal; así mismo, empleará las habilidades señaladas en la elaboración de saberes referidos a los ámbitos científicos y humanísticos, a partir de la reflexión, el análisis. la identificación de argumentos -orales y escritos-  su construcción, reconstrucción y evaluación para asumir posturas frente a los diferentes problemas que plantea el mundo actual.   </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5.e PREGUNTA/S GENERADORA/S...</a:t>
            </a:r>
            <a:endParaRPr/>
          </a:p>
        </p:txBody>
      </p:sp>
      <p:sp>
        <p:nvSpPr>
          <p:cNvPr id="173" name="Google Shape;173;p2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1.-¿Qué nos diferencia de otras culturas? </a:t>
            </a:r>
            <a:endParaRPr/>
          </a:p>
          <a:p>
            <a:pPr indent="0" lvl="0" marL="0" rtl="0" algn="l">
              <a:spcBef>
                <a:spcPts val="1600"/>
              </a:spcBef>
              <a:spcAft>
                <a:spcPts val="0"/>
              </a:spcAft>
              <a:buNone/>
            </a:pPr>
            <a:r>
              <a:rPr lang="es"/>
              <a:t>2.-¿Qué es identidad? </a:t>
            </a:r>
            <a:endParaRPr/>
          </a:p>
          <a:p>
            <a:pPr indent="0" lvl="0" marL="0" rtl="0" algn="l">
              <a:spcBef>
                <a:spcPts val="1600"/>
              </a:spcBef>
              <a:spcAft>
                <a:spcPts val="0"/>
              </a:spcAft>
              <a:buNone/>
            </a:pPr>
            <a:r>
              <a:rPr lang="es"/>
              <a:t>3.-¿Qué entiendes por personalidad?</a:t>
            </a:r>
            <a:endParaRPr/>
          </a:p>
          <a:p>
            <a:pPr indent="0" lvl="0" marL="0" rtl="0" algn="l">
              <a:spcBef>
                <a:spcPts val="1600"/>
              </a:spcBef>
              <a:spcAft>
                <a:spcPts val="0"/>
              </a:spcAft>
              <a:buNone/>
            </a:pPr>
            <a:r>
              <a:rPr lang="es"/>
              <a:t>4.-¿Qué te </a:t>
            </a:r>
            <a:r>
              <a:rPr lang="es"/>
              <a:t>distingue</a:t>
            </a:r>
            <a:r>
              <a:rPr lang="es"/>
              <a:t> de los </a:t>
            </a:r>
            <a:r>
              <a:rPr lang="es"/>
              <a:t>demás? </a:t>
            </a:r>
            <a:endParaRPr/>
          </a:p>
          <a:p>
            <a:pPr indent="0" lvl="0" marL="0" rtl="0" algn="l">
              <a:spcBef>
                <a:spcPts val="1600"/>
              </a:spcBef>
              <a:spcAft>
                <a:spcPts val="1600"/>
              </a:spcAft>
              <a:buNone/>
            </a:pPr>
            <a:r>
              <a:rPr lang="es"/>
              <a:t>5.-¿Cómo asumes la diversidad?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5.f CONTENIDOS. TEMAS Y PRODUCTOS PROPUESTOS</a:t>
            </a:r>
            <a:endParaRPr sz="2400"/>
          </a:p>
        </p:txBody>
      </p:sp>
      <p:sp>
        <p:nvSpPr>
          <p:cNvPr id="179" name="Google Shape;179;p28"/>
          <p:cNvSpPr txBox="1"/>
          <p:nvPr>
            <p:ph idx="1" type="body"/>
          </p:nvPr>
        </p:nvSpPr>
        <p:spPr>
          <a:xfrm>
            <a:off x="134350" y="941800"/>
            <a:ext cx="8520600" cy="3613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96BFF"/>
                </a:solidFill>
              </a:rPr>
              <a:t>Disciplina 1. </a:t>
            </a:r>
            <a:r>
              <a:rPr lang="es">
                <a:solidFill>
                  <a:srgbClr val="096BFF"/>
                </a:solidFill>
              </a:rPr>
              <a:t>Música </a:t>
            </a:r>
            <a:endParaRPr>
              <a:solidFill>
                <a:srgbClr val="096BFF"/>
              </a:solidFill>
            </a:endParaRPr>
          </a:p>
          <a:p>
            <a:pPr indent="0" lvl="0" marL="0" rtl="0" algn="l">
              <a:spcBef>
                <a:spcPts val="1600"/>
              </a:spcBef>
              <a:spcAft>
                <a:spcPts val="0"/>
              </a:spcAft>
              <a:buNone/>
            </a:pPr>
            <a:r>
              <a:rPr lang="es"/>
              <a:t>El poder de la música </a:t>
            </a:r>
            <a:endParaRPr/>
          </a:p>
          <a:p>
            <a:pPr indent="0" lvl="0" marL="0" rtl="0" algn="l">
              <a:spcBef>
                <a:spcPts val="1600"/>
              </a:spcBef>
              <a:spcAft>
                <a:spcPts val="0"/>
              </a:spcAft>
              <a:buNone/>
            </a:pPr>
            <a:r>
              <a:rPr lang="es"/>
              <a:t>Percibir la música </a:t>
            </a:r>
            <a:endParaRPr/>
          </a:p>
          <a:p>
            <a:pPr indent="0" lvl="0" marL="0" rtl="0" algn="l">
              <a:spcBef>
                <a:spcPts val="1600"/>
              </a:spcBef>
              <a:spcAft>
                <a:spcPts val="0"/>
              </a:spcAft>
              <a:buNone/>
            </a:pPr>
            <a:r>
              <a:rPr lang="es"/>
              <a:t>Descubrir el código músical </a:t>
            </a:r>
            <a:endParaRPr/>
          </a:p>
          <a:p>
            <a:pPr indent="0" lvl="0" marL="0" rtl="0" algn="l">
              <a:spcBef>
                <a:spcPts val="1600"/>
              </a:spcBef>
              <a:spcAft>
                <a:spcPts val="0"/>
              </a:spcAft>
              <a:buNone/>
            </a:pPr>
            <a:r>
              <a:rPr lang="es">
                <a:solidFill>
                  <a:srgbClr val="096BFF"/>
                </a:solidFill>
              </a:rPr>
              <a:t>Disciplina 2. Lógica </a:t>
            </a:r>
            <a:endParaRPr>
              <a:solidFill>
                <a:srgbClr val="096BFF"/>
              </a:solidFill>
            </a:endParaRPr>
          </a:p>
          <a:p>
            <a:pPr indent="0" lvl="0" marL="0" rtl="0" algn="l">
              <a:spcBef>
                <a:spcPts val="1600"/>
              </a:spcBef>
              <a:spcAft>
                <a:spcPts val="0"/>
              </a:spcAft>
              <a:buNone/>
            </a:pPr>
            <a:r>
              <a:rPr lang="es"/>
              <a:t>Las rutas del argumento </a:t>
            </a:r>
            <a:endParaRPr/>
          </a:p>
          <a:p>
            <a:pPr indent="0" lvl="0" marL="0" rtl="0" algn="l">
              <a:spcBef>
                <a:spcPts val="1600"/>
              </a:spcBef>
              <a:spcAft>
                <a:spcPts val="0"/>
              </a:spcAft>
              <a:buNone/>
            </a:pPr>
            <a:r>
              <a:rPr lang="es"/>
              <a:t>Para ordenar el razonamiento: Lógica deductiva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b="1">
              <a:latin typeface="Source Code Pro"/>
              <a:ea typeface="Source Code Pro"/>
              <a:cs typeface="Source Code Pro"/>
              <a:sym typeface="Source Code Pro"/>
            </a:endParaRPr>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PRODUCTOS PROPUESTOS</a:t>
            </a:r>
            <a:endParaRPr/>
          </a:p>
        </p:txBody>
      </p:sp>
      <p:sp>
        <p:nvSpPr>
          <p:cNvPr id="185" name="Google Shape;185;p29"/>
          <p:cNvSpPr txBox="1"/>
          <p:nvPr>
            <p:ph idx="1" type="body"/>
          </p:nvPr>
        </p:nvSpPr>
        <p:spPr>
          <a:xfrm>
            <a:off x="311700" y="1090500"/>
            <a:ext cx="8520600" cy="3339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Armando y desarmando argumentos </a:t>
            </a:r>
            <a:endParaRPr/>
          </a:p>
          <a:p>
            <a:pPr indent="0" lvl="0" marL="0" rtl="0" algn="l">
              <a:spcBef>
                <a:spcPts val="1600"/>
              </a:spcBef>
              <a:spcAft>
                <a:spcPts val="0"/>
              </a:spcAft>
              <a:buNone/>
            </a:pPr>
            <a:r>
              <a:rPr lang="es"/>
              <a:t>De argumentos engañosos y cosas peores  </a:t>
            </a:r>
            <a:endParaRPr>
              <a:solidFill>
                <a:srgbClr val="096BFF"/>
              </a:solidFill>
            </a:endParaRPr>
          </a:p>
          <a:p>
            <a:pPr indent="0" lvl="0" marL="0" rtl="0" algn="l">
              <a:spcBef>
                <a:spcPts val="1600"/>
              </a:spcBef>
              <a:spcAft>
                <a:spcPts val="0"/>
              </a:spcAft>
              <a:buNone/>
            </a:pPr>
            <a:r>
              <a:rPr lang="es">
                <a:solidFill>
                  <a:srgbClr val="096BFF"/>
                </a:solidFill>
              </a:rPr>
              <a:t>Productos propuestos </a:t>
            </a:r>
            <a:endParaRPr>
              <a:solidFill>
                <a:srgbClr val="096BFF"/>
              </a:solidFill>
            </a:endParaRPr>
          </a:p>
          <a:p>
            <a:pPr indent="0" lvl="0" marL="0" rtl="0" algn="l">
              <a:spcBef>
                <a:spcPts val="1600"/>
              </a:spcBef>
              <a:spcAft>
                <a:spcPts val="0"/>
              </a:spcAft>
              <a:buNone/>
            </a:pPr>
            <a:r>
              <a:rPr lang="es">
                <a:solidFill>
                  <a:srgbClr val="000000"/>
                </a:solidFill>
              </a:rPr>
              <a:t>Exposición</a:t>
            </a:r>
            <a:r>
              <a:rPr lang="es">
                <a:solidFill>
                  <a:srgbClr val="000000"/>
                </a:solidFill>
              </a:rPr>
              <a:t>: Acordes y avances con la música y el medio en el que se desenvuelve. </a:t>
            </a:r>
            <a:endParaRPr>
              <a:solidFill>
                <a:srgbClr val="000000"/>
              </a:solidFill>
            </a:endParaRPr>
          </a:p>
          <a:p>
            <a:pPr indent="0" lvl="0" marL="0" rtl="0" algn="l">
              <a:spcBef>
                <a:spcPts val="1600"/>
              </a:spcBef>
              <a:spcAft>
                <a:spcPts val="0"/>
              </a:spcAft>
              <a:buNone/>
            </a:pPr>
            <a:r>
              <a:rPr lang="es">
                <a:solidFill>
                  <a:srgbClr val="000000"/>
                </a:solidFill>
              </a:rPr>
              <a:t>Cuestionarios, Mapas conceptuales, investigación.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s">
                <a:solidFill>
                  <a:srgbClr val="096BFF"/>
                </a:solidFill>
              </a:rPr>
              <a:t> </a:t>
            </a:r>
            <a:endParaRPr>
              <a:solidFill>
                <a:srgbClr val="096B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5.g PLANEACIÓN GENERAL</a:t>
            </a:r>
            <a:endParaRPr/>
          </a:p>
        </p:txBody>
      </p:sp>
      <p:sp>
        <p:nvSpPr>
          <p:cNvPr id="191" name="Google Shape;191;p3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Se </a:t>
            </a:r>
            <a:r>
              <a:rPr lang="es"/>
              <a:t>realizarán 3 sesiones de trabajo colaborativo extra clase de 2 horas aproximadamente y 3 de trabajo colaborativo en clase con una duración de una hora cada una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PLANEACIÓN DÍA POR DÍA </a:t>
            </a:r>
            <a:endParaRPr/>
          </a:p>
        </p:txBody>
      </p:sp>
      <p:sp>
        <p:nvSpPr>
          <p:cNvPr id="197" name="Google Shape;197;p31"/>
          <p:cNvSpPr txBox="1"/>
          <p:nvPr>
            <p:ph idx="1" type="body"/>
          </p:nvPr>
        </p:nvSpPr>
        <p:spPr>
          <a:xfrm>
            <a:off x="311700" y="1229875"/>
            <a:ext cx="8520600" cy="3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Prim</a:t>
            </a:r>
            <a:r>
              <a:rPr lang="es" sz="1400"/>
              <a:t>era sesión extra clase: 8 de febrero de 2019                                               </a:t>
            </a:r>
            <a:endParaRPr sz="1400"/>
          </a:p>
          <a:p>
            <a:pPr indent="0" lvl="0" marL="0" rtl="0" algn="l">
              <a:spcBef>
                <a:spcPts val="1600"/>
              </a:spcBef>
              <a:spcAft>
                <a:spcPts val="0"/>
              </a:spcAft>
              <a:buNone/>
            </a:pPr>
            <a:r>
              <a:rPr lang="es" sz="1400"/>
              <a:t>Primera </a:t>
            </a:r>
            <a:r>
              <a:rPr lang="es" sz="1400"/>
              <a:t>sesión</a:t>
            </a:r>
            <a:r>
              <a:rPr lang="es" sz="1400"/>
              <a:t> en clase: 14 de febrero de 2019</a:t>
            </a:r>
            <a:endParaRPr sz="1400"/>
          </a:p>
          <a:p>
            <a:pPr indent="0" lvl="0" marL="0" rtl="0" algn="l">
              <a:spcBef>
                <a:spcPts val="1600"/>
              </a:spcBef>
              <a:spcAft>
                <a:spcPts val="0"/>
              </a:spcAft>
              <a:buNone/>
            </a:pPr>
            <a:r>
              <a:rPr lang="es" sz="1400"/>
              <a:t>Segunda sesión extra clase: Jueves 22 de febrero  de 2019</a:t>
            </a:r>
            <a:endParaRPr sz="1400"/>
          </a:p>
          <a:p>
            <a:pPr indent="0" lvl="0" marL="0" rtl="0" algn="l">
              <a:spcBef>
                <a:spcPts val="1600"/>
              </a:spcBef>
              <a:spcAft>
                <a:spcPts val="0"/>
              </a:spcAft>
              <a:buNone/>
            </a:pPr>
            <a:r>
              <a:rPr lang="es" sz="1400"/>
              <a:t>Segunda sesión en clase: 7 de marzo de 2019</a:t>
            </a:r>
            <a:endParaRPr sz="1400"/>
          </a:p>
          <a:p>
            <a:pPr indent="0" lvl="0" marL="0" rtl="0" algn="l">
              <a:spcBef>
                <a:spcPts val="1600"/>
              </a:spcBef>
              <a:spcAft>
                <a:spcPts val="0"/>
              </a:spcAft>
              <a:buNone/>
            </a:pPr>
            <a:r>
              <a:rPr lang="es" sz="1400"/>
              <a:t>Tercera sesion extra clase: 22 de marzo de 2019</a:t>
            </a:r>
            <a:endParaRPr sz="1400"/>
          </a:p>
          <a:p>
            <a:pPr indent="0" lvl="0" marL="0" rtl="0" algn="l">
              <a:spcBef>
                <a:spcPts val="1600"/>
              </a:spcBef>
              <a:spcAft>
                <a:spcPts val="0"/>
              </a:spcAft>
              <a:buNone/>
            </a:pPr>
            <a:r>
              <a:rPr lang="es" sz="1400"/>
              <a:t>Tercera sesión en clase: 11 de abril de 2019</a:t>
            </a:r>
            <a:endParaRPr sz="1400"/>
          </a:p>
          <a:p>
            <a:pPr indent="0" lvl="0" marL="0" rtl="0" algn="l">
              <a:spcBef>
                <a:spcPts val="1600"/>
              </a:spcBef>
              <a:spcAft>
                <a:spcPts val="0"/>
              </a:spcAft>
              <a:buNone/>
            </a:pPr>
            <a:r>
              <a:t/>
            </a:r>
            <a:endParaRPr sz="9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0" y="5242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2.- </a:t>
            </a:r>
            <a:r>
              <a:rPr lang="es" sz="2400"/>
              <a:t>NOMBRES DE LOS PARTICIPANTES Y ASIGNATURAS</a:t>
            </a:r>
            <a:endParaRPr sz="2400"/>
          </a:p>
        </p:txBody>
      </p:sp>
      <p:sp>
        <p:nvSpPr>
          <p:cNvPr id="93" name="Google Shape;93;p14"/>
          <p:cNvSpPr txBox="1"/>
          <p:nvPr>
            <p:ph idx="1" type="body"/>
          </p:nvPr>
        </p:nvSpPr>
        <p:spPr>
          <a:xfrm>
            <a:off x="248350" y="1191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b="1" lang="es">
                <a:solidFill>
                  <a:srgbClr val="9900FF"/>
                </a:solidFill>
              </a:rPr>
              <a:t>Nombres de los maestros participantes:      Nombre de las asignaturas:</a:t>
            </a:r>
            <a:endParaRPr b="1">
              <a:solidFill>
                <a:srgbClr val="9900FF"/>
              </a:solidFill>
            </a:endParaRPr>
          </a:p>
          <a:p>
            <a:pPr indent="0" lvl="0" marL="0" rtl="0" algn="l">
              <a:spcBef>
                <a:spcPts val="1600"/>
              </a:spcBef>
              <a:spcAft>
                <a:spcPts val="0"/>
              </a:spcAft>
              <a:buNone/>
            </a:pPr>
            <a:r>
              <a:rPr lang="es"/>
              <a:t>Díaz de León Díaz de León Gerardo               Educación estética y artística: Música.</a:t>
            </a:r>
            <a:endParaRPr/>
          </a:p>
          <a:p>
            <a:pPr indent="0" lvl="0" marL="0" rtl="0" algn="l">
              <a:spcBef>
                <a:spcPts val="1600"/>
              </a:spcBef>
              <a:spcAft>
                <a:spcPts val="0"/>
              </a:spcAft>
              <a:buNone/>
            </a:pPr>
            <a:r>
              <a:rPr lang="es"/>
              <a:t>Gómez Cervantes Mario Alberto.                                        Lógica</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SEGUIMIENTO</a:t>
            </a:r>
            <a:endParaRPr/>
          </a:p>
        </p:txBody>
      </p:sp>
      <p:sp>
        <p:nvSpPr>
          <p:cNvPr id="203" name="Google Shape;203;p3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4" name="Google Shape;204;p32"/>
          <p:cNvPicPr preferRelativeResize="0"/>
          <p:nvPr/>
        </p:nvPicPr>
        <p:blipFill rotWithShape="1">
          <a:blip r:embed="rId3">
            <a:alphaModFix/>
          </a:blip>
          <a:srcRect b="11054" l="49287" r="18708" t="20662"/>
          <a:stretch/>
        </p:blipFill>
        <p:spPr>
          <a:xfrm>
            <a:off x="443375" y="903775"/>
            <a:ext cx="5447574" cy="3877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EVALUACIÓN</a:t>
            </a:r>
            <a:endParaRPr/>
          </a:p>
        </p:txBody>
      </p:sp>
      <p:sp>
        <p:nvSpPr>
          <p:cNvPr id="210" name="Google Shape;210;p3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3"/>
          <p:cNvPicPr preferRelativeResize="0"/>
          <p:nvPr/>
        </p:nvPicPr>
        <p:blipFill rotWithShape="1">
          <a:blip r:embed="rId3">
            <a:alphaModFix/>
          </a:blip>
          <a:srcRect b="15612" l="16150" r="50714" t="20665"/>
          <a:stretch/>
        </p:blipFill>
        <p:spPr>
          <a:xfrm>
            <a:off x="481400" y="881875"/>
            <a:ext cx="4396051" cy="390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AUTOEVALUACIÓN </a:t>
            </a:r>
            <a:endParaRPr/>
          </a:p>
        </p:txBody>
      </p:sp>
      <p:sp>
        <p:nvSpPr>
          <p:cNvPr id="217" name="Google Shape;217;p3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8" name="Google Shape;218;p34"/>
          <p:cNvPicPr preferRelativeResize="0"/>
          <p:nvPr/>
        </p:nvPicPr>
        <p:blipFill rotWithShape="1">
          <a:blip r:embed="rId3">
            <a:alphaModFix/>
          </a:blip>
          <a:srcRect b="12358" l="26956" r="25526" t="19171"/>
          <a:stretch/>
        </p:blipFill>
        <p:spPr>
          <a:xfrm>
            <a:off x="311700" y="950150"/>
            <a:ext cx="5097926" cy="4130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5.h REFLEXIÓN. GRUPO </a:t>
            </a:r>
            <a:r>
              <a:rPr lang="es"/>
              <a:t>INTERDISCIPLINARIO</a:t>
            </a:r>
            <a:r>
              <a:rPr lang="es"/>
              <a:t>.</a:t>
            </a:r>
            <a:endParaRPr/>
          </a:p>
        </p:txBody>
      </p:sp>
      <p:sp>
        <p:nvSpPr>
          <p:cNvPr id="224" name="Google Shape;224;p3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Si bien es posible realizar un trabajo colaborativo entre los docentes, se pueden generar proyectos de investigación interdisciplinarios, se puede trabajar de manera respetuosa, es una realidad que dada la estructura de la preparatoria, es sumamente difícil respetar los tiempos de trabajo extraclase, pues no existen ni los espacios ni se considera que es un trabajo que se debe remunerar para contribuir a la formación integral de los estudiantes. Por ello, es necesario que la escuela reconsidere su forma de trabajo y propicie tiempos, espacios y formas de trabajo entre profesores y entre alumnos y profesores que permitan el desarrollo de trabajos de investigación transdisciplinarios que modifiquen la manera de entender el conocimiento como una construcción que debe involucrar a las difernetes disciplinas.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4. PRODUCTOS EN ORDEN CONSECUTIVO.</a:t>
            </a:r>
            <a:endParaRPr/>
          </a:p>
        </p:txBody>
      </p:sp>
      <p:sp>
        <p:nvSpPr>
          <p:cNvPr id="230" name="Google Shape;230;p3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Organizador gráfico. Preguntas esenciales.</a:t>
            </a:r>
            <a:endParaRPr/>
          </a:p>
        </p:txBody>
      </p:sp>
      <p:pic>
        <p:nvPicPr>
          <p:cNvPr id="231" name="Google Shape;231;p36"/>
          <p:cNvPicPr preferRelativeResize="0"/>
          <p:nvPr/>
        </p:nvPicPr>
        <p:blipFill rotWithShape="1">
          <a:blip r:embed="rId3">
            <a:alphaModFix/>
          </a:blip>
          <a:srcRect b="9082" l="30001" r="30596" t="9748"/>
          <a:stretch/>
        </p:blipFill>
        <p:spPr>
          <a:xfrm>
            <a:off x="5042625" y="1068075"/>
            <a:ext cx="3867727" cy="3662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 ORDENADOR GRÁFICO. PROCESO INDAGACIÓN </a:t>
            </a:r>
            <a:endParaRPr/>
          </a:p>
        </p:txBody>
      </p:sp>
      <p:sp>
        <p:nvSpPr>
          <p:cNvPr id="237" name="Google Shape;237;p37"/>
          <p:cNvSpPr txBox="1"/>
          <p:nvPr>
            <p:ph idx="1" type="body"/>
          </p:nvPr>
        </p:nvSpPr>
        <p:spPr>
          <a:xfrm>
            <a:off x="494075" y="1552900"/>
            <a:ext cx="8272800" cy="291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8" name="Google Shape;238;p37"/>
          <p:cNvPicPr preferRelativeResize="0"/>
          <p:nvPr/>
        </p:nvPicPr>
        <p:blipFill rotWithShape="1">
          <a:blip r:embed="rId3">
            <a:alphaModFix/>
          </a:blip>
          <a:srcRect b="7406" l="32476" r="29684" t="10302"/>
          <a:stretch/>
        </p:blipFill>
        <p:spPr>
          <a:xfrm>
            <a:off x="4206025" y="889775"/>
            <a:ext cx="4750800" cy="4024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6.- A. M. E. GENERAL </a:t>
            </a:r>
            <a:endParaRPr/>
          </a:p>
        </p:txBody>
      </p:sp>
      <p:sp>
        <p:nvSpPr>
          <p:cNvPr id="244" name="Google Shape;244;p3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5" name="Google Shape;245;p38"/>
          <p:cNvPicPr preferRelativeResize="0"/>
          <p:nvPr/>
        </p:nvPicPr>
        <p:blipFill rotWithShape="1">
          <a:blip r:embed="rId3">
            <a:alphaModFix/>
          </a:blip>
          <a:srcRect b="0" l="0" r="0" t="0"/>
          <a:stretch/>
        </p:blipFill>
        <p:spPr>
          <a:xfrm>
            <a:off x="405400" y="1017800"/>
            <a:ext cx="7804876" cy="3551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6. </a:t>
            </a:r>
            <a:r>
              <a:rPr lang="es"/>
              <a:t>A. M. E. GENERAL </a:t>
            </a:r>
            <a:endParaRPr/>
          </a:p>
        </p:txBody>
      </p:sp>
      <p:sp>
        <p:nvSpPr>
          <p:cNvPr id="251" name="Google Shape;251;p3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2" name="Google Shape;252;p39"/>
          <p:cNvPicPr preferRelativeResize="0"/>
          <p:nvPr/>
        </p:nvPicPr>
        <p:blipFill rotWithShape="1">
          <a:blip r:embed="rId3">
            <a:alphaModFix/>
          </a:blip>
          <a:srcRect b="0" l="0" r="0" t="0"/>
          <a:stretch/>
        </p:blipFill>
        <p:spPr>
          <a:xfrm>
            <a:off x="228050" y="1108613"/>
            <a:ext cx="6416825" cy="35815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 M. E. GENERAL </a:t>
            </a:r>
            <a:endParaRPr/>
          </a:p>
          <a:p>
            <a:pPr indent="0" lvl="0" marL="0" rtl="0" algn="l">
              <a:spcBef>
                <a:spcPts val="0"/>
              </a:spcBef>
              <a:spcAft>
                <a:spcPts val="0"/>
              </a:spcAft>
              <a:buNone/>
            </a:pPr>
            <a:r>
              <a:t/>
            </a:r>
            <a:endParaRPr/>
          </a:p>
        </p:txBody>
      </p:sp>
      <p:sp>
        <p:nvSpPr>
          <p:cNvPr id="258" name="Google Shape;258;p4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9" name="Google Shape;259;p40"/>
          <p:cNvPicPr preferRelativeResize="0"/>
          <p:nvPr/>
        </p:nvPicPr>
        <p:blipFill rotWithShape="1">
          <a:blip r:embed="rId3">
            <a:alphaModFix/>
          </a:blip>
          <a:srcRect b="0" l="0" r="0" t="0"/>
          <a:stretch/>
        </p:blipFill>
        <p:spPr>
          <a:xfrm>
            <a:off x="311700" y="1153125"/>
            <a:ext cx="5942875" cy="3415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 M. E. GENERAL </a:t>
            </a:r>
            <a:endParaRPr/>
          </a:p>
        </p:txBody>
      </p:sp>
      <p:sp>
        <p:nvSpPr>
          <p:cNvPr id="265" name="Google Shape;265;p4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6" name="Google Shape;266;p41"/>
          <p:cNvPicPr preferRelativeResize="0"/>
          <p:nvPr/>
        </p:nvPicPr>
        <p:blipFill rotWithShape="1">
          <a:blip r:embed="rId3">
            <a:alphaModFix/>
          </a:blip>
          <a:srcRect b="0" l="0" r="0" t="0"/>
          <a:stretch/>
        </p:blipFill>
        <p:spPr>
          <a:xfrm>
            <a:off x="311700" y="1156224"/>
            <a:ext cx="5720124" cy="333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3. CICLO ESCOLAR</a:t>
            </a:r>
            <a:endParaRPr/>
          </a:p>
        </p:txBody>
      </p:sp>
      <p:sp>
        <p:nvSpPr>
          <p:cNvPr id="99" name="Google Shape;99;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ciclo escolar en que se planea  realizar el proyecto es el 2018 - 2019.</a:t>
            </a:r>
            <a:endParaRPr/>
          </a:p>
          <a:p>
            <a:pPr indent="0" lvl="0" marL="0" rtl="0" algn="l">
              <a:spcBef>
                <a:spcPts val="1600"/>
              </a:spcBef>
              <a:spcAft>
                <a:spcPts val="1600"/>
              </a:spcAft>
              <a:buNone/>
            </a:pPr>
            <a:r>
              <a:rPr lang="es"/>
              <a:t>El proyecto iniciará en el mes de febrero de 2018 y concluirá en abril del 2019.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 M. E. GENERAL </a:t>
            </a:r>
            <a:endParaRPr/>
          </a:p>
          <a:p>
            <a:pPr indent="0" lvl="0" marL="0" rtl="0" algn="l">
              <a:spcBef>
                <a:spcPts val="0"/>
              </a:spcBef>
              <a:spcAft>
                <a:spcPts val="0"/>
              </a:spcAft>
              <a:buNone/>
            </a:pPr>
            <a:r>
              <a:t/>
            </a:r>
            <a:endParaRPr/>
          </a:p>
        </p:txBody>
      </p:sp>
      <p:sp>
        <p:nvSpPr>
          <p:cNvPr id="272" name="Google Shape;272;p4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3" name="Google Shape;273;p42"/>
          <p:cNvPicPr preferRelativeResize="0"/>
          <p:nvPr/>
        </p:nvPicPr>
        <p:blipFill rotWithShape="1">
          <a:blip r:embed="rId3">
            <a:alphaModFix/>
          </a:blip>
          <a:srcRect b="0" l="0" r="0" t="0"/>
          <a:stretch/>
        </p:blipFill>
        <p:spPr>
          <a:xfrm>
            <a:off x="311702" y="1229874"/>
            <a:ext cx="5068600" cy="3567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 M. E. GENERAL </a:t>
            </a:r>
            <a:endParaRPr/>
          </a:p>
          <a:p>
            <a:pPr indent="0" lvl="0" marL="0" rtl="0" algn="l">
              <a:spcBef>
                <a:spcPts val="0"/>
              </a:spcBef>
              <a:spcAft>
                <a:spcPts val="0"/>
              </a:spcAft>
              <a:buNone/>
            </a:pPr>
            <a:r>
              <a:t/>
            </a:r>
            <a:endParaRPr/>
          </a:p>
        </p:txBody>
      </p:sp>
      <p:sp>
        <p:nvSpPr>
          <p:cNvPr id="279" name="Google Shape;279;p4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0" name="Google Shape;280;p43"/>
          <p:cNvPicPr preferRelativeResize="0"/>
          <p:nvPr/>
        </p:nvPicPr>
        <p:blipFill rotWithShape="1">
          <a:blip r:embed="rId3">
            <a:alphaModFix/>
          </a:blip>
          <a:srcRect b="0" l="0" r="0" t="0"/>
          <a:stretch/>
        </p:blipFill>
        <p:spPr>
          <a:xfrm>
            <a:off x="311690" y="1229875"/>
            <a:ext cx="5762685" cy="333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7.g) E. I. P. RESUMEN </a:t>
            </a:r>
            <a:endParaRPr/>
          </a:p>
        </p:txBody>
      </p:sp>
      <p:sp>
        <p:nvSpPr>
          <p:cNvPr id="286" name="Google Shape;286;p4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87" name="Google Shape;287;p44"/>
          <p:cNvSpPr/>
          <p:nvPr/>
        </p:nvSpPr>
        <p:spPr>
          <a:xfrm>
            <a:off x="2939150" y="1457900"/>
            <a:ext cx="1925700" cy="60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           Identidad </a:t>
            </a:r>
            <a:endParaRPr/>
          </a:p>
        </p:txBody>
      </p:sp>
      <p:sp>
        <p:nvSpPr>
          <p:cNvPr id="288" name="Google Shape;288;p44"/>
          <p:cNvSpPr/>
          <p:nvPr/>
        </p:nvSpPr>
        <p:spPr>
          <a:xfrm>
            <a:off x="3661275" y="1901025"/>
            <a:ext cx="608100" cy="607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4"/>
          <p:cNvSpPr/>
          <p:nvPr/>
        </p:nvSpPr>
        <p:spPr>
          <a:xfrm>
            <a:off x="3027850" y="2419725"/>
            <a:ext cx="1596300" cy="73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a:t>Problema: la importancia de la identidad personal </a:t>
            </a:r>
            <a:endParaRPr/>
          </a:p>
        </p:txBody>
      </p:sp>
      <p:sp>
        <p:nvSpPr>
          <p:cNvPr id="290" name="Google Shape;290;p44"/>
          <p:cNvSpPr/>
          <p:nvPr/>
        </p:nvSpPr>
        <p:spPr>
          <a:xfrm>
            <a:off x="3597950" y="3154425"/>
            <a:ext cx="608100" cy="405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p:nvPr/>
        </p:nvSpPr>
        <p:spPr>
          <a:xfrm>
            <a:off x="1545575" y="3255850"/>
            <a:ext cx="1216200" cy="121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Objetivo</a:t>
            </a:r>
            <a:endParaRPr sz="1000"/>
          </a:p>
          <a:p>
            <a:pPr indent="0" lvl="0" marL="0" rtl="0" algn="l">
              <a:spcBef>
                <a:spcPts val="0"/>
              </a:spcBef>
              <a:spcAft>
                <a:spcPts val="0"/>
              </a:spcAft>
              <a:buNone/>
            </a:pPr>
            <a:r>
              <a:rPr lang="es" sz="1000"/>
              <a:t>Conocimiento de si mismo</a:t>
            </a:r>
            <a:endParaRPr sz="1000"/>
          </a:p>
        </p:txBody>
      </p:sp>
      <p:sp>
        <p:nvSpPr>
          <p:cNvPr id="292" name="Google Shape;292;p44"/>
          <p:cNvSpPr/>
          <p:nvPr/>
        </p:nvSpPr>
        <p:spPr>
          <a:xfrm>
            <a:off x="3293900" y="3560025"/>
            <a:ext cx="1216200" cy="121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Conceptos</a:t>
            </a:r>
            <a:r>
              <a:rPr lang="es" sz="1100"/>
              <a:t>: identidad, sensibilidad</a:t>
            </a:r>
            <a:endParaRPr sz="1100"/>
          </a:p>
        </p:txBody>
      </p:sp>
      <p:sp>
        <p:nvSpPr>
          <p:cNvPr id="293" name="Google Shape;293;p44"/>
          <p:cNvSpPr/>
          <p:nvPr/>
        </p:nvSpPr>
        <p:spPr>
          <a:xfrm>
            <a:off x="5042225" y="3255850"/>
            <a:ext cx="1216200" cy="121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000"/>
              <a:t>Evaluación en textos, participacion artística</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8. h) E. I. P ELABORACIÓN DEL PROYECTO </a:t>
            </a:r>
            <a:endParaRPr/>
          </a:p>
        </p:txBody>
      </p:sp>
      <p:sp>
        <p:nvSpPr>
          <p:cNvPr id="299" name="Google Shape;299;p4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Apartado VI:</a:t>
            </a:r>
            <a:endParaRPr/>
          </a:p>
          <a:p>
            <a:pPr indent="0" lvl="0" marL="0" rtl="0" algn="l">
              <a:spcBef>
                <a:spcPts val="1600"/>
              </a:spcBef>
              <a:spcAft>
                <a:spcPts val="0"/>
              </a:spcAft>
              <a:buNone/>
            </a:pPr>
            <a:r>
              <a:rPr lang="es"/>
              <a:t>Tiempos que se dedicarán al proyecto cada semana:</a:t>
            </a:r>
            <a:endParaRPr/>
          </a:p>
          <a:p>
            <a:pPr indent="0" lvl="0" marL="0" rtl="0" algn="l">
              <a:spcBef>
                <a:spcPts val="1600"/>
              </a:spcBef>
              <a:spcAft>
                <a:spcPts val="0"/>
              </a:spcAft>
              <a:buNone/>
            </a:pPr>
            <a:r>
              <a:rPr lang="es"/>
              <a:t>Las reuniones entre profesores serán el 8 y 22 de febrero y el 22 de marzo. </a:t>
            </a:r>
            <a:endParaRPr/>
          </a:p>
          <a:p>
            <a:pPr indent="0" lvl="0" marL="0" rtl="0" algn="l">
              <a:spcBef>
                <a:spcPts val="1600"/>
              </a:spcBef>
              <a:spcAft>
                <a:spcPts val="0"/>
              </a:spcAft>
              <a:buNone/>
            </a:pPr>
            <a:r>
              <a:rPr lang="es"/>
              <a:t>Las reuniones con los alumnos de manera disciplinaria serán el 14 de febrero, el 7 de marzo y el 11 de abril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PRESENTACIÓN DEL PROYECTO. PRODUCTO INTERDISCIPLI</a:t>
            </a:r>
            <a:endParaRPr sz="2400"/>
          </a:p>
        </p:txBody>
      </p:sp>
      <p:sp>
        <p:nvSpPr>
          <p:cNvPr id="305" name="Google Shape;305;p4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Se considera realizar una presentación a los demás compañeros de la preparatoria del LMJ en que se integre tanto las conclusiones finales de los alumnos sobre el asunto de la construcción de la identidad como la preparación de algunas piezas musicales que los alumnos puedan interpretar y que sean muestra de su investigación musical.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EVALUACIÓN DEL PROYECTO ACTIVIDAD INTER </a:t>
            </a:r>
            <a:endParaRPr/>
          </a:p>
        </p:txBody>
      </p:sp>
      <p:sp>
        <p:nvSpPr>
          <p:cNvPr id="311" name="Google Shape;311;p4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proyecto se evaluará considerando los siguientes aspectos: </a:t>
            </a:r>
            <a:endParaRPr/>
          </a:p>
          <a:p>
            <a:pPr indent="0" lvl="0" marL="0" rtl="0" algn="l">
              <a:spcBef>
                <a:spcPts val="1600"/>
              </a:spcBef>
              <a:spcAft>
                <a:spcPts val="0"/>
              </a:spcAft>
              <a:buNone/>
            </a:pPr>
            <a:r>
              <a:rPr lang="es"/>
              <a:t>1.- el análisis de la información utilizada para la construcción del conocimiento sobre la pertinencia de la construcción de la identidad en la sociedad actual.</a:t>
            </a:r>
            <a:endParaRPr/>
          </a:p>
          <a:p>
            <a:pPr indent="0" lvl="0" marL="0" rtl="0" algn="l">
              <a:spcBef>
                <a:spcPts val="1600"/>
              </a:spcBef>
              <a:spcAft>
                <a:spcPts val="1600"/>
              </a:spcAft>
              <a:buNone/>
            </a:pPr>
            <a:r>
              <a:rPr lang="es"/>
              <a:t>2.- la valoración de la elección de los temas musicales que los alumnos consideran muestras significativas en la expresión de la identidad de lo mexicano.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9. FOTOGRAFÍA DE LA 2° R. T.</a:t>
            </a:r>
            <a:endParaRPr/>
          </a:p>
        </p:txBody>
      </p:sp>
      <p:sp>
        <p:nvSpPr>
          <p:cNvPr id="317" name="Google Shape;317;p4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8" name="Google Shape;318;p48"/>
          <p:cNvPicPr preferRelativeResize="0"/>
          <p:nvPr/>
        </p:nvPicPr>
        <p:blipFill rotWithShape="1">
          <a:blip r:embed="rId3">
            <a:alphaModFix/>
          </a:blip>
          <a:srcRect b="0" l="0" r="0" t="0"/>
          <a:stretch/>
        </p:blipFill>
        <p:spPr>
          <a:xfrm>
            <a:off x="2346026" y="1229875"/>
            <a:ext cx="4451981" cy="333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10. EVALUACIÓN, TIPOS, HERRAMIENTAS Y ...</a:t>
            </a:r>
            <a:endParaRPr/>
          </a:p>
        </p:txBody>
      </p:sp>
      <p:sp>
        <p:nvSpPr>
          <p:cNvPr id="324" name="Google Shape;324;p4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5" name="Google Shape;325;p49"/>
          <p:cNvPicPr preferRelativeResize="0"/>
          <p:nvPr/>
        </p:nvPicPr>
        <p:blipFill rotWithShape="1">
          <a:blip r:embed="rId3">
            <a:alphaModFix/>
          </a:blip>
          <a:srcRect b="12920" l="22765" r="4964" t="23275"/>
          <a:stretch/>
        </p:blipFill>
        <p:spPr>
          <a:xfrm>
            <a:off x="430726" y="1283975"/>
            <a:ext cx="7580675" cy="32848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31" name="Google Shape;331;p5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2" name="Google Shape;332;p50"/>
          <p:cNvPicPr preferRelativeResize="0"/>
          <p:nvPr/>
        </p:nvPicPr>
        <p:blipFill rotWithShape="1">
          <a:blip r:embed="rId3">
            <a:alphaModFix/>
          </a:blip>
          <a:srcRect b="12358" l="26956" r="25526" t="19171"/>
          <a:stretch/>
        </p:blipFill>
        <p:spPr>
          <a:xfrm>
            <a:off x="311700" y="1229875"/>
            <a:ext cx="5012575" cy="37530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38" name="Google Shape;338;p5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9" name="Google Shape;339;p51"/>
          <p:cNvPicPr preferRelativeResize="0"/>
          <p:nvPr/>
        </p:nvPicPr>
        <p:blipFill rotWithShape="1">
          <a:blip r:embed="rId3">
            <a:alphaModFix/>
          </a:blip>
          <a:srcRect b="15528" l="25383" r="25423" t="17679"/>
          <a:stretch/>
        </p:blipFill>
        <p:spPr>
          <a:xfrm>
            <a:off x="311700" y="1229875"/>
            <a:ext cx="5211850" cy="3339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2117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4. </a:t>
            </a:r>
            <a:r>
              <a:rPr lang="es" sz="2400"/>
              <a:t>NOMBRE DEL PROYECTO CONSTRUCCIÓN DE IDENTIDAD </a:t>
            </a:r>
            <a:endParaRPr/>
          </a:p>
        </p:txBody>
      </p:sp>
      <p:sp>
        <p:nvSpPr>
          <p:cNvPr id="105" name="Google Shape;105;p16"/>
          <p:cNvSpPr txBox="1"/>
          <p:nvPr>
            <p:ph idx="1" type="body"/>
          </p:nvPr>
        </p:nvSpPr>
        <p:spPr>
          <a:xfrm>
            <a:off x="311700" y="819500"/>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El nombre del proyecto </a:t>
            </a:r>
            <a:r>
              <a:rPr lang="es"/>
              <a:t>de conexiones en la etapa I es Construcción de la identidad. </a:t>
            </a:r>
            <a:endParaRPr/>
          </a:p>
          <a:p>
            <a:pPr indent="0" lvl="0" marL="0" rtl="0" algn="l">
              <a:spcBef>
                <a:spcPts val="1600"/>
              </a:spcBef>
              <a:spcAft>
                <a:spcPts val="1600"/>
              </a:spcAft>
              <a:buNone/>
            </a:pPr>
            <a:r>
              <a:rPr lang="es"/>
              <a:t>La entrada de nuestro país al mundo de la economía global demanda una apertura hacia otras formas de convivencia social, de educación, de creencias, de relaciones laborales,, etc. que hacen compleja la interacción entre personas de diferentes países y de diferentes culturas. con base en lo anterior, consideramos que es de máxima importancia que la escuela fomente la construcción de la identidad, como fundamento de nuestra inclusión en esta nueva dinámica mundial, pues el conocimiento de qué y quiénes somos ayuda a la formación de relaciones de más justas e igualitarias entre los seres humanos.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a:p>
            <a:pPr indent="0" lvl="0" marL="0" rtl="0" algn="l">
              <a:spcBef>
                <a:spcPts val="0"/>
              </a:spcBef>
              <a:spcAft>
                <a:spcPts val="0"/>
              </a:spcAft>
              <a:buNone/>
            </a:pPr>
            <a:r>
              <a:t/>
            </a:r>
            <a:endParaRPr/>
          </a:p>
        </p:txBody>
      </p:sp>
      <p:sp>
        <p:nvSpPr>
          <p:cNvPr id="345" name="Google Shape;345;p5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46" name="Google Shape;346;p52"/>
          <p:cNvPicPr preferRelativeResize="0"/>
          <p:nvPr/>
        </p:nvPicPr>
        <p:blipFill rotWithShape="1">
          <a:blip r:embed="rId3">
            <a:alphaModFix/>
          </a:blip>
          <a:srcRect b="14413" l="24334" r="25211" t="18795"/>
          <a:stretch/>
        </p:blipFill>
        <p:spPr>
          <a:xfrm>
            <a:off x="311698" y="1229878"/>
            <a:ext cx="4646674" cy="34584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52" name="Google Shape;352;p5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3" name="Google Shape;353;p53"/>
          <p:cNvPicPr preferRelativeResize="0"/>
          <p:nvPr/>
        </p:nvPicPr>
        <p:blipFill rotWithShape="1">
          <a:blip r:embed="rId3">
            <a:alphaModFix/>
          </a:blip>
          <a:srcRect b="11801" l="24755" r="25525" t="21219"/>
          <a:stretch/>
        </p:blipFill>
        <p:spPr>
          <a:xfrm>
            <a:off x="311700" y="1229875"/>
            <a:ext cx="5769274" cy="33389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5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59" name="Google Shape;359;p5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0" name="Google Shape;360;p54"/>
          <p:cNvPicPr preferRelativeResize="0"/>
          <p:nvPr/>
        </p:nvPicPr>
        <p:blipFill rotWithShape="1">
          <a:blip r:embed="rId3">
            <a:alphaModFix/>
          </a:blip>
          <a:srcRect b="18888" l="25382" r="26470" t="15252"/>
          <a:stretch/>
        </p:blipFill>
        <p:spPr>
          <a:xfrm>
            <a:off x="311700" y="1229875"/>
            <a:ext cx="4933148" cy="3339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5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66" name="Google Shape;366;p5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7" name="Google Shape;367;p55"/>
          <p:cNvPicPr preferRelativeResize="0"/>
          <p:nvPr/>
        </p:nvPicPr>
        <p:blipFill rotWithShape="1">
          <a:blip r:embed="rId3">
            <a:alphaModFix/>
          </a:blip>
          <a:srcRect b="12177" l="24858" r="25631" t="23830"/>
          <a:stretch/>
        </p:blipFill>
        <p:spPr>
          <a:xfrm>
            <a:off x="311700" y="1229875"/>
            <a:ext cx="4667100" cy="339154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73" name="Google Shape;373;p5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4" name="Google Shape;374;p56"/>
          <p:cNvPicPr preferRelativeResize="0"/>
          <p:nvPr/>
        </p:nvPicPr>
        <p:blipFill rotWithShape="1">
          <a:blip r:embed="rId3">
            <a:alphaModFix/>
          </a:blip>
          <a:srcRect b="18328" l="22552" r="24790" t="23834"/>
          <a:stretch/>
        </p:blipFill>
        <p:spPr>
          <a:xfrm>
            <a:off x="311697" y="1229873"/>
            <a:ext cx="5407014" cy="33390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5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80" name="Google Shape;380;p5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81" name="Google Shape;381;p57"/>
          <p:cNvPicPr preferRelativeResize="0"/>
          <p:nvPr/>
        </p:nvPicPr>
        <p:blipFill rotWithShape="1">
          <a:blip r:embed="rId3">
            <a:alphaModFix/>
          </a:blip>
          <a:srcRect b="13346" l="23448" r="25841" t="18422"/>
          <a:stretch/>
        </p:blipFill>
        <p:spPr>
          <a:xfrm>
            <a:off x="311700" y="1162775"/>
            <a:ext cx="4413707" cy="33390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12. Evaluación. Formatos. Grupo Heterogéneo.</a:t>
            </a:r>
            <a:endParaRPr/>
          </a:p>
        </p:txBody>
      </p:sp>
      <p:sp>
        <p:nvSpPr>
          <p:cNvPr id="387" name="Google Shape;387;p5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88" name="Google Shape;388;p58"/>
          <p:cNvPicPr preferRelativeResize="0"/>
          <p:nvPr/>
        </p:nvPicPr>
        <p:blipFill rotWithShape="1">
          <a:blip r:embed="rId3">
            <a:alphaModFix/>
          </a:blip>
          <a:srcRect b="24055" l="24006" r="26240" t="20388"/>
          <a:stretch/>
        </p:blipFill>
        <p:spPr>
          <a:xfrm>
            <a:off x="311700" y="1229875"/>
            <a:ext cx="5318541" cy="33389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5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13. Lista de pasos para realizar una infografía digital.</a:t>
            </a:r>
            <a:endParaRPr/>
          </a:p>
        </p:txBody>
      </p:sp>
      <p:sp>
        <p:nvSpPr>
          <p:cNvPr id="394" name="Google Shape;394;p59"/>
          <p:cNvSpPr txBox="1"/>
          <p:nvPr>
            <p:ph idx="1" type="body"/>
          </p:nvPr>
        </p:nvSpPr>
        <p:spPr>
          <a:xfrm>
            <a:off x="261025" y="1380900"/>
            <a:ext cx="8520600" cy="3293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400"/>
              <a:t>1° Elegir el tema</a:t>
            </a:r>
            <a:endParaRPr sz="1400"/>
          </a:p>
          <a:p>
            <a:pPr indent="0" lvl="0" marL="0" rtl="0" algn="l">
              <a:lnSpc>
                <a:spcPct val="115000"/>
              </a:lnSpc>
              <a:spcBef>
                <a:spcPts val="1600"/>
              </a:spcBef>
              <a:spcAft>
                <a:spcPts val="0"/>
              </a:spcAft>
              <a:buNone/>
            </a:pPr>
            <a:r>
              <a:rPr lang="es" sz="1400"/>
              <a:t>2° Realizar una </a:t>
            </a:r>
            <a:r>
              <a:rPr lang="es" sz="1400"/>
              <a:t>búsqueda de información </a:t>
            </a:r>
            <a:endParaRPr sz="1400"/>
          </a:p>
          <a:p>
            <a:pPr indent="0" lvl="0" marL="0" rtl="0" algn="l">
              <a:lnSpc>
                <a:spcPct val="115000"/>
              </a:lnSpc>
              <a:spcBef>
                <a:spcPts val="1600"/>
              </a:spcBef>
              <a:spcAft>
                <a:spcPts val="0"/>
              </a:spcAft>
              <a:buNone/>
            </a:pPr>
            <a:r>
              <a:rPr lang="es" sz="1400"/>
              <a:t>3° Sintetizar la información en textos cortos y títulos que puedan explicar de manera cronológica lo que se desea transmitir para que sea llamativo y fácil de captar.</a:t>
            </a:r>
            <a:r>
              <a:rPr lang="es" sz="1400"/>
              <a:t> </a:t>
            </a:r>
            <a:endParaRPr sz="1400"/>
          </a:p>
          <a:p>
            <a:pPr indent="0" lvl="0" marL="0" rtl="0" algn="l">
              <a:lnSpc>
                <a:spcPct val="115000"/>
              </a:lnSpc>
              <a:spcBef>
                <a:spcPts val="1600"/>
              </a:spcBef>
              <a:spcAft>
                <a:spcPts val="0"/>
              </a:spcAft>
              <a:buNone/>
            </a:pPr>
            <a:r>
              <a:rPr lang="es" sz="1400"/>
              <a:t>4° Realizar una </a:t>
            </a:r>
            <a:r>
              <a:rPr lang="es" sz="1400"/>
              <a:t>búsqueda</a:t>
            </a:r>
            <a:r>
              <a:rPr lang="es" sz="1400"/>
              <a:t> de </a:t>
            </a:r>
            <a:r>
              <a:rPr lang="es" sz="1400"/>
              <a:t>imágenes</a:t>
            </a:r>
            <a:r>
              <a:rPr lang="es" sz="1400"/>
              <a:t> que se adecuen al tema y al diseño a crear,</a:t>
            </a:r>
            <a:endParaRPr sz="1400"/>
          </a:p>
          <a:p>
            <a:pPr indent="0" lvl="0" marL="0" rtl="0" algn="l">
              <a:lnSpc>
                <a:spcPct val="115000"/>
              </a:lnSpc>
              <a:spcBef>
                <a:spcPts val="1600"/>
              </a:spcBef>
              <a:spcAft>
                <a:spcPts val="1600"/>
              </a:spcAft>
              <a:buNone/>
            </a:pPr>
            <a:r>
              <a:rPr lang="es" sz="1400"/>
              <a:t>5° Abrir la plataforma en la que se vaya a realizar la </a:t>
            </a:r>
            <a:r>
              <a:rPr lang="es" sz="1400"/>
              <a:t>infografía</a:t>
            </a:r>
            <a:r>
              <a:rPr lang="es" sz="1400"/>
              <a:t>, por ejemplo piktochart, crear una cuenta, y </a:t>
            </a:r>
            <a:r>
              <a:rPr lang="es" sz="1400"/>
              <a:t>así</a:t>
            </a:r>
            <a:r>
              <a:rPr lang="es" sz="1400"/>
              <a:t> realizar una plantilla donde se compile la información de manera llamativa, y que solo utilice textos cortos para la exposición de la información.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6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14. Infografía.</a:t>
            </a:r>
            <a:endParaRPr/>
          </a:p>
        </p:txBody>
      </p:sp>
      <p:sp>
        <p:nvSpPr>
          <p:cNvPr id="400" name="Google Shape;400;p6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1" name="Google Shape;401;p60"/>
          <p:cNvPicPr preferRelativeResize="0"/>
          <p:nvPr/>
        </p:nvPicPr>
        <p:blipFill>
          <a:blip r:embed="rId3">
            <a:alphaModFix/>
          </a:blip>
          <a:stretch>
            <a:fillRect/>
          </a:stretch>
        </p:blipFill>
        <p:spPr>
          <a:xfrm>
            <a:off x="311700" y="1017800"/>
            <a:ext cx="2795050" cy="412569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6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chemeClr val="dk2"/>
                </a:solidFill>
              </a:rPr>
              <a:t>15. Reflexiones personales.</a:t>
            </a:r>
            <a:endParaRPr/>
          </a:p>
        </p:txBody>
      </p:sp>
      <p:sp>
        <p:nvSpPr>
          <p:cNvPr id="407" name="Google Shape;407;p6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Lógica: el profesor del siglo XXI debe estar abierto al trabajo transdisciplinario, toda vez que los problemas que aquejan al mundo son problemas complejos que requieren la participación de todas las disciplinas que se imparten en la preparatoria. El docente debe participar de  manera responsable, fundamentada, colaborativa y la conciencia de que su participación es indispensable  para encontrar la solución a los múltiples problemas que aquejan a la comunidad mundial.</a:t>
            </a:r>
            <a:endParaRPr/>
          </a:p>
          <a:p>
            <a:pPr indent="0" lvl="0" marL="0" rtl="0" algn="l">
              <a:spcBef>
                <a:spcPts val="1600"/>
              </a:spcBef>
              <a:spcAft>
                <a:spcPts val="0"/>
              </a:spcAft>
              <a:buNone/>
            </a:pPr>
            <a:r>
              <a:rPr lang="es"/>
              <a:t>Es necesario que los profesores participen desde una perspectiva de humildad que permita la interacción entre todos los docentes, a fin de enseñar a los alumnos la importancia del trabajo colaborativo.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 ÍNDICE DE APARTADOS DEL PORTAFOLIOS</a:t>
            </a:r>
            <a:endParaRPr/>
          </a:p>
        </p:txBody>
      </p:sp>
      <p:sp>
        <p:nvSpPr>
          <p:cNvPr id="111" name="Google Shape;111;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5.a Producto 1 C. A. I. A. C. Conclusiones generales. Interdisciplinariedad.</a:t>
            </a:r>
            <a:endParaRPr/>
          </a:p>
          <a:p>
            <a:pPr indent="0" lvl="0" marL="0" rtl="0" algn="l">
              <a:spcBef>
                <a:spcPts val="1600"/>
              </a:spcBef>
              <a:spcAft>
                <a:spcPts val="0"/>
              </a:spcAft>
              <a:buNone/>
            </a:pPr>
            <a:r>
              <a:rPr lang="es"/>
              <a:t>Producto 3 Fotografías de la sesión. </a:t>
            </a:r>
            <a:endParaRPr/>
          </a:p>
          <a:p>
            <a:pPr indent="0" lvl="0" marL="0" rtl="0" algn="l">
              <a:spcBef>
                <a:spcPts val="1600"/>
              </a:spcBef>
              <a:spcAft>
                <a:spcPts val="0"/>
              </a:spcAft>
              <a:buNone/>
            </a:pPr>
            <a:r>
              <a:rPr lang="es"/>
              <a:t>5. b Producto 2. Fotografía de organizador gráfico. </a:t>
            </a:r>
            <a:endParaRPr/>
          </a:p>
          <a:p>
            <a:pPr indent="0" lvl="0" marL="0" rtl="0" algn="l">
              <a:spcBef>
                <a:spcPts val="1600"/>
              </a:spcBef>
              <a:spcAft>
                <a:spcPts val="0"/>
              </a:spcAft>
              <a:buNone/>
            </a:pPr>
            <a:r>
              <a:rPr lang="es"/>
              <a:t>5. c Introducción o justificación. Descripción del proyecto.</a:t>
            </a:r>
            <a:endParaRPr/>
          </a:p>
          <a:p>
            <a:pPr indent="0" lvl="0" marL="0" rtl="0" algn="l">
              <a:spcBef>
                <a:spcPts val="1600"/>
              </a:spcBef>
              <a:spcAft>
                <a:spcPts val="0"/>
              </a:spcAft>
              <a:buNone/>
            </a:pPr>
            <a:r>
              <a:rPr lang="es"/>
              <a:t>5.d Objetivo general del proyecto. Objetivo o propósitos de cada asignatura involucrada. </a:t>
            </a:r>
            <a:endParaRPr/>
          </a:p>
          <a:p>
            <a:pPr indent="0" lvl="0" marL="0" rtl="0" algn="l">
              <a:spcBef>
                <a:spcPts val="1600"/>
              </a:spcBef>
              <a:spcAft>
                <a:spcPts val="0"/>
              </a:spcAft>
              <a:buNone/>
            </a:pPr>
            <a:r>
              <a:rPr lang="es"/>
              <a:t>5. e Pregunta/s generadora/s, pregunta/s guía, problemas a abordar, asunto a ...  </a:t>
            </a:r>
            <a:endParaRPr/>
          </a:p>
          <a:p>
            <a:pPr indent="0" lvl="0" marL="0" rtl="0" algn="l">
              <a:spcBef>
                <a:spcPts val="1600"/>
              </a:spcBef>
              <a:spcAft>
                <a:spcPts val="16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15.- Reflexiones personales. </a:t>
            </a:r>
            <a:endParaRPr/>
          </a:p>
        </p:txBody>
      </p:sp>
      <p:sp>
        <p:nvSpPr>
          <p:cNvPr id="413" name="Google Shape;413;p6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Música. a veces se considera que las materias de corte artístico no pueden ayudar a la solución de problemas que se presentan en el entorno social y/o natural. Sin embargo es necesario comprender que la solución a los problemas diversos sólo tiene sentido si partimos del hecho de que todo lo que hace la ciencia, la tecnología, el arte comparten una característica común que es pensar en el ser humano como el centro sobre el que gira todo lo que conocemos como la cultura.</a:t>
            </a:r>
            <a:endParaRPr/>
          </a:p>
          <a:p>
            <a:pPr indent="0" lvl="0" marL="0" rtl="0" algn="l">
              <a:spcBef>
                <a:spcPts val="1600"/>
              </a:spcBef>
              <a:spcAft>
                <a:spcPts val="1600"/>
              </a:spcAft>
              <a:buNone/>
            </a:pPr>
            <a:r>
              <a:rPr lang="es"/>
              <a:t>Por ello es necesario trabajar de manera conjunta, pues sólo así podremos comprender los problemas que se plantean a la humanidad en la actualidad y pensar en las solucines a los mismos en conjunto con los otros profesionales.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ÍNDICE DE APARTADOS DEL PORTAFOLIOS</a:t>
            </a:r>
            <a:endParaRPr/>
          </a:p>
        </p:txBody>
      </p:sp>
      <p:sp>
        <p:nvSpPr>
          <p:cNvPr id="117" name="Google Shape;117;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 f Contenidos. Temas y productos propuestos. </a:t>
            </a:r>
            <a:endParaRPr/>
          </a:p>
          <a:p>
            <a:pPr indent="0" lvl="0" marL="0" rtl="0" algn="l">
              <a:spcBef>
                <a:spcPts val="1600"/>
              </a:spcBef>
              <a:spcAft>
                <a:spcPts val="0"/>
              </a:spcAft>
              <a:buNone/>
            </a:pPr>
            <a:r>
              <a:rPr lang="es"/>
              <a:t>5.g Planeación general. Planeación día a día.</a:t>
            </a:r>
            <a:endParaRPr/>
          </a:p>
          <a:p>
            <a:pPr indent="0" lvl="0" marL="0" rtl="0" algn="l">
              <a:spcBef>
                <a:spcPts val="1600"/>
              </a:spcBef>
              <a:spcAft>
                <a:spcPts val="0"/>
              </a:spcAft>
              <a:buNone/>
            </a:pPr>
            <a:r>
              <a:rPr lang="es"/>
              <a:t>Seguimiento</a:t>
            </a:r>
            <a:endParaRPr/>
          </a:p>
          <a:p>
            <a:pPr indent="0" lvl="0" marL="0" rtl="0" algn="l">
              <a:spcBef>
                <a:spcPts val="1600"/>
              </a:spcBef>
              <a:spcAft>
                <a:spcPts val="0"/>
              </a:spcAft>
              <a:buNone/>
            </a:pPr>
            <a:r>
              <a:rPr lang="es"/>
              <a:t>Evaluación</a:t>
            </a:r>
            <a:endParaRPr/>
          </a:p>
          <a:p>
            <a:pPr indent="0" lvl="0" marL="0" rtl="0" algn="l">
              <a:spcBef>
                <a:spcPts val="1600"/>
              </a:spcBef>
              <a:spcAft>
                <a:spcPts val="0"/>
              </a:spcAft>
              <a:buNone/>
            </a:pPr>
            <a:r>
              <a:rPr lang="es"/>
              <a:t>Autoevaluación y coevaluación.</a:t>
            </a:r>
            <a:endParaRPr/>
          </a:p>
          <a:p>
            <a:pPr indent="0" lvl="0" marL="0" rtl="0" algn="l">
              <a:spcBef>
                <a:spcPts val="1600"/>
              </a:spcBef>
              <a:spcAft>
                <a:spcPts val="0"/>
              </a:spcAft>
              <a:buNone/>
            </a:pPr>
            <a:r>
              <a:rPr lang="es"/>
              <a:t>5. h Reflexión. Grupo interdisciplinario.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ÍNDICE DE APARTADOS DEL PORTAFOLIOS </a:t>
            </a:r>
            <a:endParaRPr/>
          </a:p>
        </p:txBody>
      </p:sp>
      <p:sp>
        <p:nvSpPr>
          <p:cNvPr id="123" name="Google Shape;123;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5.i Productos en orden consecutivo del 4 en adelante.</a:t>
            </a:r>
            <a:endParaRPr/>
          </a:p>
          <a:p>
            <a:pPr indent="0" lvl="0" marL="0" rtl="0" algn="l">
              <a:spcBef>
                <a:spcPts val="1600"/>
              </a:spcBef>
              <a:spcAft>
                <a:spcPts val="0"/>
              </a:spcAft>
              <a:buNone/>
            </a:pPr>
            <a:r>
              <a:rPr lang="es"/>
              <a:t>4.- Organizador gráfico. Preguntas esenciales.</a:t>
            </a:r>
            <a:endParaRPr/>
          </a:p>
          <a:p>
            <a:pPr indent="0" lvl="0" marL="0" rtl="0" algn="l">
              <a:spcBef>
                <a:spcPts val="1600"/>
              </a:spcBef>
              <a:spcAft>
                <a:spcPts val="0"/>
              </a:spcAft>
              <a:buNone/>
            </a:pPr>
            <a:r>
              <a:rPr lang="es"/>
              <a:t>5.- Organizador gráfico. Proceso de indagación.</a:t>
            </a:r>
            <a:endParaRPr/>
          </a:p>
          <a:p>
            <a:pPr indent="0" lvl="0" marL="0" rtl="0" algn="l">
              <a:spcBef>
                <a:spcPts val="1600"/>
              </a:spcBef>
              <a:spcAft>
                <a:spcPts val="0"/>
              </a:spcAft>
              <a:buNone/>
            </a:pPr>
            <a:r>
              <a:rPr lang="es"/>
              <a:t>6.- e) A. M. E. general. </a:t>
            </a:r>
            <a:endParaRPr/>
          </a:p>
          <a:p>
            <a:pPr indent="0" lvl="0" marL="0" rtl="0" algn="l">
              <a:spcBef>
                <a:spcPts val="1600"/>
              </a:spcBef>
              <a:spcAft>
                <a:spcPts val="0"/>
              </a:spcAft>
              <a:buNone/>
            </a:pPr>
            <a:r>
              <a:rPr lang="es"/>
              <a:t>7.- g) E. I. P. Resumen. </a:t>
            </a:r>
            <a:endParaRPr/>
          </a:p>
          <a:p>
            <a:pPr indent="0" lvl="0" marL="0" rtl="0" algn="l">
              <a:spcBef>
                <a:spcPts val="1600"/>
              </a:spcBef>
              <a:spcAft>
                <a:spcPts val="1600"/>
              </a:spcAft>
              <a:buNone/>
            </a:pPr>
            <a:r>
              <a:rPr lang="es"/>
              <a:t>8.- h) E. I. P. Elaboración del proyecto.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ÍNDICE DE APARTADOS DEL PORTAFOLIOS </a:t>
            </a:r>
            <a:endParaRPr/>
          </a:p>
        </p:txBody>
      </p:sp>
      <p:sp>
        <p:nvSpPr>
          <p:cNvPr id="129" name="Google Shape;129;p20"/>
          <p:cNvSpPr txBox="1"/>
          <p:nvPr>
            <p:ph idx="1" type="body"/>
          </p:nvPr>
        </p:nvSpPr>
        <p:spPr>
          <a:xfrm>
            <a:off x="311700" y="1229875"/>
            <a:ext cx="8520600" cy="34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9.- Fotografías de la sesión. Señalar que pertenecen a la 2a. R. </a:t>
            </a:r>
            <a:endParaRPr/>
          </a:p>
          <a:p>
            <a:pPr indent="0" lvl="0" marL="0" rtl="0" algn="l">
              <a:spcBef>
                <a:spcPts val="1600"/>
              </a:spcBef>
              <a:spcAft>
                <a:spcPts val="0"/>
              </a:spcAft>
              <a:buNone/>
            </a:pPr>
            <a:r>
              <a:rPr lang="es"/>
              <a:t>10.- Tipos, herramientas y productos de aprendizaje. </a:t>
            </a:r>
            <a:endParaRPr/>
          </a:p>
          <a:p>
            <a:pPr indent="0" lvl="0" marL="0" rtl="0" algn="l">
              <a:spcBef>
                <a:spcPts val="1600"/>
              </a:spcBef>
              <a:spcAft>
                <a:spcPts val="0"/>
              </a:spcAft>
              <a:buNone/>
            </a:pPr>
            <a:r>
              <a:rPr lang="es"/>
              <a:t>11.- Evaluación. Formatos. Prerrequisitos. </a:t>
            </a:r>
            <a:endParaRPr/>
          </a:p>
          <a:p>
            <a:pPr indent="0" lvl="0" marL="0" rtl="0" algn="l">
              <a:spcBef>
                <a:spcPts val="1600"/>
              </a:spcBef>
              <a:spcAft>
                <a:spcPts val="0"/>
              </a:spcAft>
              <a:buNone/>
            </a:pPr>
            <a:r>
              <a:rPr lang="es"/>
              <a:t>12.- Evaluación. Formatos. Grupo </a:t>
            </a:r>
            <a:r>
              <a:rPr lang="es"/>
              <a:t>Heterogéneo</a:t>
            </a:r>
            <a:r>
              <a:rPr lang="es"/>
              <a:t>.</a:t>
            </a:r>
            <a:endParaRPr/>
          </a:p>
          <a:p>
            <a:pPr indent="0" lvl="0" marL="0" rtl="0" algn="l">
              <a:spcBef>
                <a:spcPts val="1600"/>
              </a:spcBef>
              <a:spcAft>
                <a:spcPts val="0"/>
              </a:spcAft>
              <a:buNone/>
            </a:pPr>
            <a:r>
              <a:rPr lang="es"/>
              <a:t> 13.- Lista de pasos para realizar una infografía digital. </a:t>
            </a:r>
            <a:endParaRPr/>
          </a:p>
          <a:p>
            <a:pPr indent="0" lvl="0" marL="0" rtl="0" algn="l">
              <a:spcBef>
                <a:spcPts val="1600"/>
              </a:spcBef>
              <a:spcAft>
                <a:spcPts val="0"/>
              </a:spcAft>
              <a:buNone/>
            </a:pPr>
            <a:r>
              <a:rPr lang="es"/>
              <a:t>14.- Infografía </a:t>
            </a:r>
            <a:endParaRPr/>
          </a:p>
          <a:p>
            <a:pPr indent="0" lvl="0" marL="0" rtl="0" algn="l">
              <a:spcBef>
                <a:spcPts val="1600"/>
              </a:spcBef>
              <a:spcAft>
                <a:spcPts val="0"/>
              </a:spcAft>
              <a:buNone/>
            </a:pPr>
            <a:r>
              <a:rPr lang="es"/>
              <a:t>15.- Reflexiones personales</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 a C. A. I. A. C. CONCLUSIONES GENERALES.</a:t>
            </a:r>
            <a:endParaRPr/>
          </a:p>
        </p:txBody>
      </p:sp>
      <p:sp>
        <p:nvSpPr>
          <p:cNvPr id="135" name="Google Shape;135;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Interdisciplinariedad: es un trabajo en conjunto en el que participan profesionales en diferentes áreas del conocimiento que tratan algún problema que es común a los diferentes especialistas a fin de dar una alternativa de solución conjunta que sea viable.</a:t>
            </a:r>
            <a:endParaRPr/>
          </a:p>
          <a:p>
            <a:pPr indent="0" lvl="0" marL="0" rtl="0" algn="l">
              <a:spcBef>
                <a:spcPts val="1600"/>
              </a:spcBef>
              <a:spcAft>
                <a:spcPts val="0"/>
              </a:spcAft>
              <a:buNone/>
            </a:pPr>
            <a:r>
              <a:rPr lang="es"/>
              <a:t>Los participantes mantienen igual nivel de participación y responsabilidad. </a:t>
            </a:r>
            <a:endParaRPr/>
          </a:p>
          <a:p>
            <a:pPr indent="0" lvl="0" marL="0" rtl="0" algn="l">
              <a:spcBef>
                <a:spcPts val="1600"/>
              </a:spcBef>
              <a:spcAft>
                <a:spcPts val="1600"/>
              </a:spcAft>
              <a:buNone/>
            </a:pPr>
            <a:r>
              <a:rPr lang="es"/>
              <a:t>El objetivo que se persigue es que los alumnos obtengan el mismo nivel de aprendizaje con base en la necesidad de maximizar resultados y se favorezca la relación socio afectivas entre los mismos.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