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311" r:id="rId7"/>
    <p:sldId id="261" r:id="rId8"/>
    <p:sldId id="262" r:id="rId9"/>
    <p:sldId id="264" r:id="rId10"/>
    <p:sldId id="265" r:id="rId11"/>
    <p:sldId id="266" r:id="rId12"/>
    <p:sldId id="267" r:id="rId13"/>
    <p:sldId id="268" r:id="rId14"/>
    <p:sldId id="269" r:id="rId15"/>
    <p:sldId id="270" r:id="rId16"/>
    <p:sldId id="278" r:id="rId17"/>
    <p:sldId id="303" r:id="rId18"/>
    <p:sldId id="263" r:id="rId19"/>
    <p:sldId id="271" r:id="rId20"/>
    <p:sldId id="293" r:id="rId21"/>
    <p:sldId id="312" r:id="rId22"/>
    <p:sldId id="313" r:id="rId23"/>
    <p:sldId id="314" r:id="rId24"/>
    <p:sldId id="315" r:id="rId25"/>
    <p:sldId id="324" r:id="rId26"/>
    <p:sldId id="316" r:id="rId27"/>
    <p:sldId id="325" r:id="rId28"/>
    <p:sldId id="317" r:id="rId29"/>
    <p:sldId id="318" r:id="rId30"/>
    <p:sldId id="326" r:id="rId31"/>
    <p:sldId id="319" r:id="rId32"/>
    <p:sldId id="272" r:id="rId33"/>
    <p:sldId id="273" r:id="rId34"/>
    <p:sldId id="274" r:id="rId35"/>
    <p:sldId id="275" r:id="rId36"/>
    <p:sldId id="276" r:id="rId37"/>
    <p:sldId id="277" r:id="rId38"/>
    <p:sldId id="279" r:id="rId39"/>
    <p:sldId id="280" r:id="rId40"/>
    <p:sldId id="281" r:id="rId41"/>
    <p:sldId id="282" r:id="rId42"/>
    <p:sldId id="283" r:id="rId43"/>
    <p:sldId id="284" r:id="rId44"/>
    <p:sldId id="285" r:id="rId45"/>
    <p:sldId id="320" r:id="rId46"/>
    <p:sldId id="327" r:id="rId47"/>
    <p:sldId id="321" r:id="rId48"/>
    <p:sldId id="329" r:id="rId49"/>
    <p:sldId id="330" r:id="rId50"/>
    <p:sldId id="331" r:id="rId51"/>
    <p:sldId id="332" r:id="rId52"/>
    <p:sldId id="333" r:id="rId53"/>
    <p:sldId id="334" r:id="rId54"/>
    <p:sldId id="335" r:id="rId55"/>
    <p:sldId id="308" r:id="rId56"/>
    <p:sldId id="305" r:id="rId57"/>
    <p:sldId id="304"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4" d="100"/>
          <a:sy n="74"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06407-5E45-4530-9E5A-EF8FC6B06F6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MX"/>
        </a:p>
      </dgm:t>
    </dgm:pt>
    <dgm:pt modelId="{4533BD8B-F72F-4D26-8A05-8022DBD15B7C}">
      <dgm:prSet phldrT="[Texto]"/>
      <dgm:spPr/>
      <dgm:t>
        <a:bodyPr/>
        <a:lstStyle/>
        <a:p>
          <a:r>
            <a:rPr lang="es-MX" dirty="0" smtClean="0"/>
            <a:t>Preguntas analíticas</a:t>
          </a:r>
          <a:endParaRPr lang="es-MX" dirty="0"/>
        </a:p>
      </dgm:t>
    </dgm:pt>
    <dgm:pt modelId="{F021D780-0864-4603-8991-350B0C9B61D6}" type="parTrans" cxnId="{780B9D77-04B8-46DB-971A-607BDDB80661}">
      <dgm:prSet/>
      <dgm:spPr/>
      <dgm:t>
        <a:bodyPr/>
        <a:lstStyle/>
        <a:p>
          <a:endParaRPr lang="es-MX"/>
        </a:p>
      </dgm:t>
    </dgm:pt>
    <dgm:pt modelId="{6AC94CEC-AE6C-4D8C-9FBD-73F509D678C9}" type="sibTrans" cxnId="{780B9D77-04B8-46DB-971A-607BDDB80661}">
      <dgm:prSet/>
      <dgm:spPr/>
      <dgm:t>
        <a:bodyPr/>
        <a:lstStyle/>
        <a:p>
          <a:endParaRPr lang="es-MX"/>
        </a:p>
      </dgm:t>
    </dgm:pt>
    <dgm:pt modelId="{66B48C4E-8853-4DBB-9363-93ED3B0E1303}">
      <dgm:prSet phldrT="[Texto]"/>
      <dgm:spPr/>
      <dgm:t>
        <a:bodyPr/>
        <a:lstStyle/>
        <a:p>
          <a:r>
            <a:rPr lang="es-MX" dirty="0" smtClean="0"/>
            <a:t>Preguntas de las disciplinas académicas</a:t>
          </a:r>
          <a:endParaRPr lang="es-MX" dirty="0"/>
        </a:p>
      </dgm:t>
    </dgm:pt>
    <dgm:pt modelId="{E63CF6F2-9C51-45D6-A1DB-300EDB28EC44}" type="parTrans" cxnId="{71B5351F-F012-4174-8040-C9D942C2CB77}">
      <dgm:prSet/>
      <dgm:spPr/>
      <dgm:t>
        <a:bodyPr/>
        <a:lstStyle/>
        <a:p>
          <a:endParaRPr lang="es-MX"/>
        </a:p>
      </dgm:t>
    </dgm:pt>
    <dgm:pt modelId="{E0EBF88D-2E14-4B95-9954-E2876FD2D384}" type="sibTrans" cxnId="{71B5351F-F012-4174-8040-C9D942C2CB77}">
      <dgm:prSet/>
      <dgm:spPr/>
      <dgm:t>
        <a:bodyPr/>
        <a:lstStyle/>
        <a:p>
          <a:endParaRPr lang="es-MX"/>
        </a:p>
      </dgm:t>
    </dgm:pt>
    <dgm:pt modelId="{5BB81C18-5752-4519-BD6C-63E5C21762E6}">
      <dgm:prSet phldrT="[Texto]"/>
      <dgm:spPr/>
      <dgm:t>
        <a:bodyPr/>
        <a:lstStyle/>
        <a:p>
          <a:r>
            <a:rPr lang="es-MX" dirty="0" smtClean="0"/>
            <a:t>Preguntas evaluativas</a:t>
          </a:r>
          <a:endParaRPr lang="es-MX" dirty="0"/>
        </a:p>
      </dgm:t>
    </dgm:pt>
    <dgm:pt modelId="{78C40098-16D7-4BC2-82DA-4A019E8BB15B}" type="parTrans" cxnId="{217EB8D6-BAD3-411B-A2D0-16C9D2D74EAB}">
      <dgm:prSet/>
      <dgm:spPr/>
      <dgm:t>
        <a:bodyPr/>
        <a:lstStyle/>
        <a:p>
          <a:endParaRPr lang="es-MX"/>
        </a:p>
      </dgm:t>
    </dgm:pt>
    <dgm:pt modelId="{800AFB66-D50E-48A2-8F6F-E7E903EA608D}" type="sibTrans" cxnId="{217EB8D6-BAD3-411B-A2D0-16C9D2D74EAB}">
      <dgm:prSet/>
      <dgm:spPr/>
      <dgm:t>
        <a:bodyPr/>
        <a:lstStyle/>
        <a:p>
          <a:endParaRPr lang="es-MX"/>
        </a:p>
      </dgm:t>
    </dgm:pt>
    <dgm:pt modelId="{3CF32E1D-6728-4FC7-8FFC-9241E2555201}" type="pres">
      <dgm:prSet presAssocID="{50B06407-5E45-4530-9E5A-EF8FC6B06F64}" presName="Name0" presStyleCnt="0">
        <dgm:presLayoutVars>
          <dgm:dir/>
          <dgm:resizeHandles val="exact"/>
        </dgm:presLayoutVars>
      </dgm:prSet>
      <dgm:spPr/>
      <dgm:t>
        <a:bodyPr/>
        <a:lstStyle/>
        <a:p>
          <a:endParaRPr lang="es-MX"/>
        </a:p>
      </dgm:t>
    </dgm:pt>
    <dgm:pt modelId="{10BC52A5-3282-4A29-AE8C-C55C80DDEBEA}" type="pres">
      <dgm:prSet presAssocID="{4533BD8B-F72F-4D26-8A05-8022DBD15B7C}" presName="node" presStyleLbl="node1" presStyleIdx="0" presStyleCnt="3">
        <dgm:presLayoutVars>
          <dgm:bulletEnabled val="1"/>
        </dgm:presLayoutVars>
      </dgm:prSet>
      <dgm:spPr/>
      <dgm:t>
        <a:bodyPr/>
        <a:lstStyle/>
        <a:p>
          <a:endParaRPr lang="es-MX"/>
        </a:p>
      </dgm:t>
    </dgm:pt>
    <dgm:pt modelId="{28299D2E-6E99-410A-A73D-D4785A1A13C9}" type="pres">
      <dgm:prSet presAssocID="{6AC94CEC-AE6C-4D8C-9FBD-73F509D678C9}" presName="sibTrans" presStyleLbl="sibTrans2D1" presStyleIdx="0" presStyleCnt="3"/>
      <dgm:spPr/>
      <dgm:t>
        <a:bodyPr/>
        <a:lstStyle/>
        <a:p>
          <a:endParaRPr lang="es-MX"/>
        </a:p>
      </dgm:t>
    </dgm:pt>
    <dgm:pt modelId="{8E795139-A917-449A-AEDE-AA9F8F21DFB4}" type="pres">
      <dgm:prSet presAssocID="{6AC94CEC-AE6C-4D8C-9FBD-73F509D678C9}" presName="connectorText" presStyleLbl="sibTrans2D1" presStyleIdx="0" presStyleCnt="3"/>
      <dgm:spPr/>
      <dgm:t>
        <a:bodyPr/>
        <a:lstStyle/>
        <a:p>
          <a:endParaRPr lang="es-MX"/>
        </a:p>
      </dgm:t>
    </dgm:pt>
    <dgm:pt modelId="{12000A53-A189-4E4F-9892-A5E8BB1DE5A6}" type="pres">
      <dgm:prSet presAssocID="{66B48C4E-8853-4DBB-9363-93ED3B0E1303}" presName="node" presStyleLbl="node1" presStyleIdx="1" presStyleCnt="3">
        <dgm:presLayoutVars>
          <dgm:bulletEnabled val="1"/>
        </dgm:presLayoutVars>
      </dgm:prSet>
      <dgm:spPr/>
      <dgm:t>
        <a:bodyPr/>
        <a:lstStyle/>
        <a:p>
          <a:endParaRPr lang="es-MX"/>
        </a:p>
      </dgm:t>
    </dgm:pt>
    <dgm:pt modelId="{13C842B3-30B9-4FD4-9525-96E4E5304DF4}" type="pres">
      <dgm:prSet presAssocID="{E0EBF88D-2E14-4B95-9954-E2876FD2D384}" presName="sibTrans" presStyleLbl="sibTrans2D1" presStyleIdx="1" presStyleCnt="3"/>
      <dgm:spPr/>
      <dgm:t>
        <a:bodyPr/>
        <a:lstStyle/>
        <a:p>
          <a:endParaRPr lang="es-MX"/>
        </a:p>
      </dgm:t>
    </dgm:pt>
    <dgm:pt modelId="{52D2D531-439D-42E1-BF1D-03A9BB58AF43}" type="pres">
      <dgm:prSet presAssocID="{E0EBF88D-2E14-4B95-9954-E2876FD2D384}" presName="connectorText" presStyleLbl="sibTrans2D1" presStyleIdx="1" presStyleCnt="3"/>
      <dgm:spPr/>
      <dgm:t>
        <a:bodyPr/>
        <a:lstStyle/>
        <a:p>
          <a:endParaRPr lang="es-MX"/>
        </a:p>
      </dgm:t>
    </dgm:pt>
    <dgm:pt modelId="{CA09FDC2-388A-46D5-A418-2CBBA43B2B03}" type="pres">
      <dgm:prSet presAssocID="{5BB81C18-5752-4519-BD6C-63E5C21762E6}" presName="node" presStyleLbl="node1" presStyleIdx="2" presStyleCnt="3">
        <dgm:presLayoutVars>
          <dgm:bulletEnabled val="1"/>
        </dgm:presLayoutVars>
      </dgm:prSet>
      <dgm:spPr/>
      <dgm:t>
        <a:bodyPr/>
        <a:lstStyle/>
        <a:p>
          <a:endParaRPr lang="es-MX"/>
        </a:p>
      </dgm:t>
    </dgm:pt>
    <dgm:pt modelId="{D3797AC5-15E0-4FC1-83E1-AE174AD90F73}" type="pres">
      <dgm:prSet presAssocID="{800AFB66-D50E-48A2-8F6F-E7E903EA608D}" presName="sibTrans" presStyleLbl="sibTrans2D1" presStyleIdx="2" presStyleCnt="3"/>
      <dgm:spPr/>
      <dgm:t>
        <a:bodyPr/>
        <a:lstStyle/>
        <a:p>
          <a:endParaRPr lang="es-MX"/>
        </a:p>
      </dgm:t>
    </dgm:pt>
    <dgm:pt modelId="{766FC43D-16A6-4988-82DD-093BCCC95F72}" type="pres">
      <dgm:prSet presAssocID="{800AFB66-D50E-48A2-8F6F-E7E903EA608D}" presName="connectorText" presStyleLbl="sibTrans2D1" presStyleIdx="2" presStyleCnt="3"/>
      <dgm:spPr/>
      <dgm:t>
        <a:bodyPr/>
        <a:lstStyle/>
        <a:p>
          <a:endParaRPr lang="es-MX"/>
        </a:p>
      </dgm:t>
    </dgm:pt>
  </dgm:ptLst>
  <dgm:cxnLst>
    <dgm:cxn modelId="{EF6D645F-5E70-4B81-9803-2892FD989BC6}" type="presOf" srcId="{800AFB66-D50E-48A2-8F6F-E7E903EA608D}" destId="{D3797AC5-15E0-4FC1-83E1-AE174AD90F73}" srcOrd="0" destOrd="0" presId="urn:microsoft.com/office/officeart/2005/8/layout/cycle7"/>
    <dgm:cxn modelId="{23F1E3CC-8E8E-4F1A-AA40-E09E4826C5CC}" type="presOf" srcId="{4533BD8B-F72F-4D26-8A05-8022DBD15B7C}" destId="{10BC52A5-3282-4A29-AE8C-C55C80DDEBEA}" srcOrd="0" destOrd="0" presId="urn:microsoft.com/office/officeart/2005/8/layout/cycle7"/>
    <dgm:cxn modelId="{94DFCD32-8327-47DE-B204-8B30B24AFD04}" type="presOf" srcId="{66B48C4E-8853-4DBB-9363-93ED3B0E1303}" destId="{12000A53-A189-4E4F-9892-A5E8BB1DE5A6}" srcOrd="0" destOrd="0" presId="urn:microsoft.com/office/officeart/2005/8/layout/cycle7"/>
    <dgm:cxn modelId="{62E04F83-DDB9-4B66-BCF0-59E109B6AD37}" type="presOf" srcId="{E0EBF88D-2E14-4B95-9954-E2876FD2D384}" destId="{13C842B3-30B9-4FD4-9525-96E4E5304DF4}" srcOrd="0" destOrd="0" presId="urn:microsoft.com/office/officeart/2005/8/layout/cycle7"/>
    <dgm:cxn modelId="{217EB8D6-BAD3-411B-A2D0-16C9D2D74EAB}" srcId="{50B06407-5E45-4530-9E5A-EF8FC6B06F64}" destId="{5BB81C18-5752-4519-BD6C-63E5C21762E6}" srcOrd="2" destOrd="0" parTransId="{78C40098-16D7-4BC2-82DA-4A019E8BB15B}" sibTransId="{800AFB66-D50E-48A2-8F6F-E7E903EA608D}"/>
    <dgm:cxn modelId="{FA052714-801A-4AA1-9A06-5539280E5DA8}" type="presOf" srcId="{6AC94CEC-AE6C-4D8C-9FBD-73F509D678C9}" destId="{8E795139-A917-449A-AEDE-AA9F8F21DFB4}" srcOrd="1" destOrd="0" presId="urn:microsoft.com/office/officeart/2005/8/layout/cycle7"/>
    <dgm:cxn modelId="{6F847097-753B-4098-9012-413C68092E47}" type="presOf" srcId="{50B06407-5E45-4530-9E5A-EF8FC6B06F64}" destId="{3CF32E1D-6728-4FC7-8FFC-9241E2555201}" srcOrd="0" destOrd="0" presId="urn:microsoft.com/office/officeart/2005/8/layout/cycle7"/>
    <dgm:cxn modelId="{780B9D77-04B8-46DB-971A-607BDDB80661}" srcId="{50B06407-5E45-4530-9E5A-EF8FC6B06F64}" destId="{4533BD8B-F72F-4D26-8A05-8022DBD15B7C}" srcOrd="0" destOrd="0" parTransId="{F021D780-0864-4603-8991-350B0C9B61D6}" sibTransId="{6AC94CEC-AE6C-4D8C-9FBD-73F509D678C9}"/>
    <dgm:cxn modelId="{3E68EEDA-344F-4371-9C8A-A66F9F4C275C}" type="presOf" srcId="{800AFB66-D50E-48A2-8F6F-E7E903EA608D}" destId="{766FC43D-16A6-4988-82DD-093BCCC95F72}" srcOrd="1" destOrd="0" presId="urn:microsoft.com/office/officeart/2005/8/layout/cycle7"/>
    <dgm:cxn modelId="{ECD76341-6C15-434F-8EFB-4A13D2DCD8A9}" type="presOf" srcId="{5BB81C18-5752-4519-BD6C-63E5C21762E6}" destId="{CA09FDC2-388A-46D5-A418-2CBBA43B2B03}" srcOrd="0" destOrd="0" presId="urn:microsoft.com/office/officeart/2005/8/layout/cycle7"/>
    <dgm:cxn modelId="{2BC28479-FE3B-43E2-90D5-266075B3C781}" type="presOf" srcId="{6AC94CEC-AE6C-4D8C-9FBD-73F509D678C9}" destId="{28299D2E-6E99-410A-A73D-D4785A1A13C9}" srcOrd="0" destOrd="0" presId="urn:microsoft.com/office/officeart/2005/8/layout/cycle7"/>
    <dgm:cxn modelId="{71B5351F-F012-4174-8040-C9D942C2CB77}" srcId="{50B06407-5E45-4530-9E5A-EF8FC6B06F64}" destId="{66B48C4E-8853-4DBB-9363-93ED3B0E1303}" srcOrd="1" destOrd="0" parTransId="{E63CF6F2-9C51-45D6-A1DB-300EDB28EC44}" sibTransId="{E0EBF88D-2E14-4B95-9954-E2876FD2D384}"/>
    <dgm:cxn modelId="{11140C43-DE8D-42AD-9C9A-8C2E711E4B6D}" type="presOf" srcId="{E0EBF88D-2E14-4B95-9954-E2876FD2D384}" destId="{52D2D531-439D-42E1-BF1D-03A9BB58AF43}" srcOrd="1" destOrd="0" presId="urn:microsoft.com/office/officeart/2005/8/layout/cycle7"/>
    <dgm:cxn modelId="{D486C0D7-0D26-492E-BEFD-0BA05B08C430}" type="presParOf" srcId="{3CF32E1D-6728-4FC7-8FFC-9241E2555201}" destId="{10BC52A5-3282-4A29-AE8C-C55C80DDEBEA}" srcOrd="0" destOrd="0" presId="urn:microsoft.com/office/officeart/2005/8/layout/cycle7"/>
    <dgm:cxn modelId="{87A6D311-812D-495E-BD89-FD2E31602692}" type="presParOf" srcId="{3CF32E1D-6728-4FC7-8FFC-9241E2555201}" destId="{28299D2E-6E99-410A-A73D-D4785A1A13C9}" srcOrd="1" destOrd="0" presId="urn:microsoft.com/office/officeart/2005/8/layout/cycle7"/>
    <dgm:cxn modelId="{F2808A6E-6DFB-4F3C-8353-93CD3FC34584}" type="presParOf" srcId="{28299D2E-6E99-410A-A73D-D4785A1A13C9}" destId="{8E795139-A917-449A-AEDE-AA9F8F21DFB4}" srcOrd="0" destOrd="0" presId="urn:microsoft.com/office/officeart/2005/8/layout/cycle7"/>
    <dgm:cxn modelId="{1583717C-51ED-44C5-9C9F-7563604CC897}" type="presParOf" srcId="{3CF32E1D-6728-4FC7-8FFC-9241E2555201}" destId="{12000A53-A189-4E4F-9892-A5E8BB1DE5A6}" srcOrd="2" destOrd="0" presId="urn:microsoft.com/office/officeart/2005/8/layout/cycle7"/>
    <dgm:cxn modelId="{8D41F8C2-BC13-42A4-8449-A0A8FE64A625}" type="presParOf" srcId="{3CF32E1D-6728-4FC7-8FFC-9241E2555201}" destId="{13C842B3-30B9-4FD4-9525-96E4E5304DF4}" srcOrd="3" destOrd="0" presId="urn:microsoft.com/office/officeart/2005/8/layout/cycle7"/>
    <dgm:cxn modelId="{58142864-88B8-4968-92C3-09794F9CC056}" type="presParOf" srcId="{13C842B3-30B9-4FD4-9525-96E4E5304DF4}" destId="{52D2D531-439D-42E1-BF1D-03A9BB58AF43}" srcOrd="0" destOrd="0" presId="urn:microsoft.com/office/officeart/2005/8/layout/cycle7"/>
    <dgm:cxn modelId="{3F37EA18-D3F2-48C3-837D-891437E000B1}" type="presParOf" srcId="{3CF32E1D-6728-4FC7-8FFC-9241E2555201}" destId="{CA09FDC2-388A-46D5-A418-2CBBA43B2B03}" srcOrd="4" destOrd="0" presId="urn:microsoft.com/office/officeart/2005/8/layout/cycle7"/>
    <dgm:cxn modelId="{DB1EE213-B918-4E81-894C-A5B4996DEAC9}" type="presParOf" srcId="{3CF32E1D-6728-4FC7-8FFC-9241E2555201}" destId="{D3797AC5-15E0-4FC1-83E1-AE174AD90F73}" srcOrd="5" destOrd="0" presId="urn:microsoft.com/office/officeart/2005/8/layout/cycle7"/>
    <dgm:cxn modelId="{306E656E-F757-4C9F-89D2-34959F92FBCE}" type="presParOf" srcId="{D3797AC5-15E0-4FC1-83E1-AE174AD90F73}" destId="{766FC43D-16A6-4988-82DD-093BCCC95F7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F650C8-7C98-4A36-8564-BE97EBEA993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MX"/>
        </a:p>
      </dgm:t>
    </dgm:pt>
    <dgm:pt modelId="{585C123B-A869-4A24-A0BA-2CD45350F0A4}">
      <dgm:prSet phldrT="[Texto]" custT="1"/>
      <dgm:spPr/>
      <dgm:t>
        <a:bodyPr/>
        <a:lstStyle/>
        <a:p>
          <a:r>
            <a:rPr lang="es-MX" sz="1400" dirty="0" smtClean="0"/>
            <a:t>Interdisciplinariedad y Sistemas Complejos </a:t>
          </a:r>
          <a:endParaRPr lang="es-MX" sz="1400" dirty="0"/>
        </a:p>
      </dgm:t>
    </dgm:pt>
    <dgm:pt modelId="{82619733-385E-43A1-BAA2-F76A8E835E3B}" type="parTrans" cxnId="{662B8B9B-8D12-4A81-BB37-7A42F00D123C}">
      <dgm:prSet/>
      <dgm:spPr/>
      <dgm:t>
        <a:bodyPr/>
        <a:lstStyle/>
        <a:p>
          <a:endParaRPr lang="es-MX"/>
        </a:p>
      </dgm:t>
    </dgm:pt>
    <dgm:pt modelId="{60D21A92-AA9A-42C7-A9C3-B1E25E80CD30}" type="sibTrans" cxnId="{662B8B9B-8D12-4A81-BB37-7A42F00D123C}">
      <dgm:prSet/>
      <dgm:spPr/>
      <dgm:t>
        <a:bodyPr/>
        <a:lstStyle/>
        <a:p>
          <a:endParaRPr lang="es-MX"/>
        </a:p>
      </dgm:t>
    </dgm:pt>
    <dgm:pt modelId="{EAC6956F-ADD3-4ECE-B40B-92A6B98DBA25}">
      <dgm:prSet phldrT="[Texto]"/>
      <dgm:spPr/>
      <dgm:t>
        <a:bodyPr/>
        <a:lstStyle/>
        <a:p>
          <a:r>
            <a:rPr lang="es-MX" dirty="0" smtClean="0"/>
            <a:t>La indagación en la Ciencia </a:t>
          </a:r>
          <a:endParaRPr lang="es-MX" dirty="0"/>
        </a:p>
      </dgm:t>
    </dgm:pt>
    <dgm:pt modelId="{833913D1-825D-4BEB-8922-4F5002053FAF}" type="parTrans" cxnId="{F153F3EB-0326-4D8A-93F0-86148E7EB11F}">
      <dgm:prSet/>
      <dgm:spPr/>
      <dgm:t>
        <a:bodyPr/>
        <a:lstStyle/>
        <a:p>
          <a:endParaRPr lang="es-MX"/>
        </a:p>
      </dgm:t>
    </dgm:pt>
    <dgm:pt modelId="{8CDF72D5-BBF0-4D5A-949D-356AFDE47B95}" type="sibTrans" cxnId="{F153F3EB-0326-4D8A-93F0-86148E7EB11F}">
      <dgm:prSet/>
      <dgm:spPr/>
      <dgm:t>
        <a:bodyPr/>
        <a:lstStyle/>
        <a:p>
          <a:endParaRPr lang="es-MX"/>
        </a:p>
      </dgm:t>
    </dgm:pt>
    <dgm:pt modelId="{90A161F4-E7BF-41D5-B20E-28157D81BAF4}">
      <dgm:prSet phldrT="[Texto]"/>
      <dgm:spPr/>
      <dgm:t>
        <a:bodyPr/>
        <a:lstStyle/>
        <a:p>
          <a:r>
            <a:rPr lang="es-MX" dirty="0" smtClean="0"/>
            <a:t>Inducción</a:t>
          </a:r>
        </a:p>
        <a:p>
          <a:r>
            <a:rPr lang="es-MX" dirty="0" smtClean="0"/>
            <a:t>Histórica</a:t>
          </a:r>
          <a:endParaRPr lang="es-MX" dirty="0"/>
        </a:p>
      </dgm:t>
    </dgm:pt>
    <dgm:pt modelId="{F8C1DEC2-524F-4666-B05E-4DBD2CD0B8A6}" type="parTrans" cxnId="{F84FDED9-EC92-4D87-80B4-8521D84A4A86}">
      <dgm:prSet/>
      <dgm:spPr/>
      <dgm:t>
        <a:bodyPr/>
        <a:lstStyle/>
        <a:p>
          <a:endParaRPr lang="es-MX"/>
        </a:p>
      </dgm:t>
    </dgm:pt>
    <dgm:pt modelId="{AB6756F0-738B-4649-BE97-93D512784A8E}" type="sibTrans" cxnId="{F84FDED9-EC92-4D87-80B4-8521D84A4A86}">
      <dgm:prSet/>
      <dgm:spPr/>
      <dgm:t>
        <a:bodyPr/>
        <a:lstStyle/>
        <a:p>
          <a:endParaRPr lang="es-MX"/>
        </a:p>
      </dgm:t>
    </dgm:pt>
    <dgm:pt modelId="{D727E122-7916-47BC-B217-BDF38FAF2E6E}">
      <dgm:prSet phldrT="[Texto]"/>
      <dgm:spPr/>
      <dgm:t>
        <a:bodyPr/>
        <a:lstStyle/>
        <a:p>
          <a:r>
            <a:rPr lang="es-MX" dirty="0" smtClean="0"/>
            <a:t>La naturaleza de la indagación Humana</a:t>
          </a:r>
          <a:endParaRPr lang="es-MX" dirty="0"/>
        </a:p>
      </dgm:t>
    </dgm:pt>
    <dgm:pt modelId="{89DB10BE-9364-4396-9B9E-40B60D718A58}" type="parTrans" cxnId="{6285BF44-216C-4AF5-A784-AFDF45F8194C}">
      <dgm:prSet/>
      <dgm:spPr/>
      <dgm:t>
        <a:bodyPr/>
        <a:lstStyle/>
        <a:p>
          <a:endParaRPr lang="es-MX"/>
        </a:p>
      </dgm:t>
    </dgm:pt>
    <dgm:pt modelId="{88F70EA8-B32E-4B43-AD2C-50F237829947}" type="sibTrans" cxnId="{6285BF44-216C-4AF5-A784-AFDF45F8194C}">
      <dgm:prSet/>
      <dgm:spPr/>
      <dgm:t>
        <a:bodyPr/>
        <a:lstStyle/>
        <a:p>
          <a:endParaRPr lang="es-MX"/>
        </a:p>
      </dgm:t>
    </dgm:pt>
    <dgm:pt modelId="{41126684-B1EC-4868-8225-E9E5D1060AFC}">
      <dgm:prSet phldrT="[Texto]"/>
      <dgm:spPr/>
      <dgm:t>
        <a:bodyPr/>
        <a:lstStyle/>
        <a:p>
          <a:r>
            <a:rPr lang="es-MX" dirty="0" smtClean="0"/>
            <a:t>Sistemas Complejos </a:t>
          </a:r>
          <a:endParaRPr lang="es-MX" dirty="0"/>
        </a:p>
      </dgm:t>
    </dgm:pt>
    <dgm:pt modelId="{06E15868-0CA2-46A1-853A-044351136AF4}" type="parTrans" cxnId="{40B9193D-5932-4263-A3F8-DB2E0BE3D979}">
      <dgm:prSet/>
      <dgm:spPr/>
      <dgm:t>
        <a:bodyPr/>
        <a:lstStyle/>
        <a:p>
          <a:endParaRPr lang="es-MX"/>
        </a:p>
      </dgm:t>
    </dgm:pt>
    <dgm:pt modelId="{BC39D685-904F-4C21-9ED3-D10CEFB16E75}" type="sibTrans" cxnId="{40B9193D-5932-4263-A3F8-DB2E0BE3D979}">
      <dgm:prSet/>
      <dgm:spPr/>
      <dgm:t>
        <a:bodyPr/>
        <a:lstStyle/>
        <a:p>
          <a:endParaRPr lang="es-MX"/>
        </a:p>
      </dgm:t>
    </dgm:pt>
    <dgm:pt modelId="{33050307-B5B3-4E8A-94BC-4491584B2D50}" type="pres">
      <dgm:prSet presAssocID="{5FF650C8-7C98-4A36-8564-BE97EBEA993B}" presName="cycle" presStyleCnt="0">
        <dgm:presLayoutVars>
          <dgm:chMax val="1"/>
          <dgm:dir/>
          <dgm:animLvl val="ctr"/>
          <dgm:resizeHandles val="exact"/>
        </dgm:presLayoutVars>
      </dgm:prSet>
      <dgm:spPr/>
      <dgm:t>
        <a:bodyPr/>
        <a:lstStyle/>
        <a:p>
          <a:endParaRPr lang="es-MX"/>
        </a:p>
      </dgm:t>
    </dgm:pt>
    <dgm:pt modelId="{30DD49EC-C7A0-473D-A001-084AD8F250EB}" type="pres">
      <dgm:prSet presAssocID="{585C123B-A869-4A24-A0BA-2CD45350F0A4}" presName="centerShape" presStyleLbl="node0" presStyleIdx="0" presStyleCnt="1"/>
      <dgm:spPr/>
      <dgm:t>
        <a:bodyPr/>
        <a:lstStyle/>
        <a:p>
          <a:endParaRPr lang="es-MX"/>
        </a:p>
      </dgm:t>
    </dgm:pt>
    <dgm:pt modelId="{E5EE1CE3-E2B1-4AFF-9C62-02A9E097BE12}" type="pres">
      <dgm:prSet presAssocID="{833913D1-825D-4BEB-8922-4F5002053FAF}" presName="Name9" presStyleLbl="parChTrans1D2" presStyleIdx="0" presStyleCnt="4"/>
      <dgm:spPr/>
      <dgm:t>
        <a:bodyPr/>
        <a:lstStyle/>
        <a:p>
          <a:endParaRPr lang="es-MX"/>
        </a:p>
      </dgm:t>
    </dgm:pt>
    <dgm:pt modelId="{7E03925E-0ABF-492A-9E4E-BB80DC004F66}" type="pres">
      <dgm:prSet presAssocID="{833913D1-825D-4BEB-8922-4F5002053FAF}" presName="connTx" presStyleLbl="parChTrans1D2" presStyleIdx="0" presStyleCnt="4"/>
      <dgm:spPr/>
      <dgm:t>
        <a:bodyPr/>
        <a:lstStyle/>
        <a:p>
          <a:endParaRPr lang="es-MX"/>
        </a:p>
      </dgm:t>
    </dgm:pt>
    <dgm:pt modelId="{A710C302-EA25-43F9-8E75-BA882398E277}" type="pres">
      <dgm:prSet presAssocID="{EAC6956F-ADD3-4ECE-B40B-92A6B98DBA25}" presName="node" presStyleLbl="node1" presStyleIdx="0" presStyleCnt="4">
        <dgm:presLayoutVars>
          <dgm:bulletEnabled val="1"/>
        </dgm:presLayoutVars>
      </dgm:prSet>
      <dgm:spPr/>
      <dgm:t>
        <a:bodyPr/>
        <a:lstStyle/>
        <a:p>
          <a:endParaRPr lang="es-MX"/>
        </a:p>
      </dgm:t>
    </dgm:pt>
    <dgm:pt modelId="{58F912DB-439B-4CD2-8389-34BF5C5FEB70}" type="pres">
      <dgm:prSet presAssocID="{F8C1DEC2-524F-4666-B05E-4DBD2CD0B8A6}" presName="Name9" presStyleLbl="parChTrans1D2" presStyleIdx="1" presStyleCnt="4"/>
      <dgm:spPr/>
      <dgm:t>
        <a:bodyPr/>
        <a:lstStyle/>
        <a:p>
          <a:endParaRPr lang="es-MX"/>
        </a:p>
      </dgm:t>
    </dgm:pt>
    <dgm:pt modelId="{55BC1241-410A-4056-9335-5A4EB7DFE078}" type="pres">
      <dgm:prSet presAssocID="{F8C1DEC2-524F-4666-B05E-4DBD2CD0B8A6}" presName="connTx" presStyleLbl="parChTrans1D2" presStyleIdx="1" presStyleCnt="4"/>
      <dgm:spPr/>
      <dgm:t>
        <a:bodyPr/>
        <a:lstStyle/>
        <a:p>
          <a:endParaRPr lang="es-MX"/>
        </a:p>
      </dgm:t>
    </dgm:pt>
    <dgm:pt modelId="{9FDCECE6-F80D-42B6-820C-B81E559F8256}" type="pres">
      <dgm:prSet presAssocID="{90A161F4-E7BF-41D5-B20E-28157D81BAF4}" presName="node" presStyleLbl="node1" presStyleIdx="1" presStyleCnt="4">
        <dgm:presLayoutVars>
          <dgm:bulletEnabled val="1"/>
        </dgm:presLayoutVars>
      </dgm:prSet>
      <dgm:spPr/>
      <dgm:t>
        <a:bodyPr/>
        <a:lstStyle/>
        <a:p>
          <a:endParaRPr lang="es-MX"/>
        </a:p>
      </dgm:t>
    </dgm:pt>
    <dgm:pt modelId="{B664FDCA-AD75-4174-B5AC-7DAC2E068C3E}" type="pres">
      <dgm:prSet presAssocID="{89DB10BE-9364-4396-9B9E-40B60D718A58}" presName="Name9" presStyleLbl="parChTrans1D2" presStyleIdx="2" presStyleCnt="4"/>
      <dgm:spPr/>
      <dgm:t>
        <a:bodyPr/>
        <a:lstStyle/>
        <a:p>
          <a:endParaRPr lang="es-MX"/>
        </a:p>
      </dgm:t>
    </dgm:pt>
    <dgm:pt modelId="{9F8377DA-345C-4082-8E0F-EF19C3A81248}" type="pres">
      <dgm:prSet presAssocID="{89DB10BE-9364-4396-9B9E-40B60D718A58}" presName="connTx" presStyleLbl="parChTrans1D2" presStyleIdx="2" presStyleCnt="4"/>
      <dgm:spPr/>
      <dgm:t>
        <a:bodyPr/>
        <a:lstStyle/>
        <a:p>
          <a:endParaRPr lang="es-MX"/>
        </a:p>
      </dgm:t>
    </dgm:pt>
    <dgm:pt modelId="{C42A103A-7355-41A6-AA5E-06E248799A17}" type="pres">
      <dgm:prSet presAssocID="{D727E122-7916-47BC-B217-BDF38FAF2E6E}" presName="node" presStyleLbl="node1" presStyleIdx="2" presStyleCnt="4">
        <dgm:presLayoutVars>
          <dgm:bulletEnabled val="1"/>
        </dgm:presLayoutVars>
      </dgm:prSet>
      <dgm:spPr/>
      <dgm:t>
        <a:bodyPr/>
        <a:lstStyle/>
        <a:p>
          <a:endParaRPr lang="es-MX"/>
        </a:p>
      </dgm:t>
    </dgm:pt>
    <dgm:pt modelId="{A9A7583F-BD21-4250-ACB4-EC0808761A99}" type="pres">
      <dgm:prSet presAssocID="{06E15868-0CA2-46A1-853A-044351136AF4}" presName="Name9" presStyleLbl="parChTrans1D2" presStyleIdx="3" presStyleCnt="4"/>
      <dgm:spPr/>
      <dgm:t>
        <a:bodyPr/>
        <a:lstStyle/>
        <a:p>
          <a:endParaRPr lang="es-MX"/>
        </a:p>
      </dgm:t>
    </dgm:pt>
    <dgm:pt modelId="{6D258198-6253-496C-94AB-F690A8F55C30}" type="pres">
      <dgm:prSet presAssocID="{06E15868-0CA2-46A1-853A-044351136AF4}" presName="connTx" presStyleLbl="parChTrans1D2" presStyleIdx="3" presStyleCnt="4"/>
      <dgm:spPr/>
      <dgm:t>
        <a:bodyPr/>
        <a:lstStyle/>
        <a:p>
          <a:endParaRPr lang="es-MX"/>
        </a:p>
      </dgm:t>
    </dgm:pt>
    <dgm:pt modelId="{2A45CB96-23B3-475F-B09E-F547C5018416}" type="pres">
      <dgm:prSet presAssocID="{41126684-B1EC-4868-8225-E9E5D1060AFC}" presName="node" presStyleLbl="node1" presStyleIdx="3" presStyleCnt="4">
        <dgm:presLayoutVars>
          <dgm:bulletEnabled val="1"/>
        </dgm:presLayoutVars>
      </dgm:prSet>
      <dgm:spPr/>
      <dgm:t>
        <a:bodyPr/>
        <a:lstStyle/>
        <a:p>
          <a:endParaRPr lang="es-MX"/>
        </a:p>
      </dgm:t>
    </dgm:pt>
  </dgm:ptLst>
  <dgm:cxnLst>
    <dgm:cxn modelId="{B5C11E32-4161-4689-97EA-0C261E9578B0}" type="presOf" srcId="{5FF650C8-7C98-4A36-8564-BE97EBEA993B}" destId="{33050307-B5B3-4E8A-94BC-4491584B2D50}" srcOrd="0" destOrd="0" presId="urn:microsoft.com/office/officeart/2005/8/layout/radial1"/>
    <dgm:cxn modelId="{F153F3EB-0326-4D8A-93F0-86148E7EB11F}" srcId="{585C123B-A869-4A24-A0BA-2CD45350F0A4}" destId="{EAC6956F-ADD3-4ECE-B40B-92A6B98DBA25}" srcOrd="0" destOrd="0" parTransId="{833913D1-825D-4BEB-8922-4F5002053FAF}" sibTransId="{8CDF72D5-BBF0-4D5A-949D-356AFDE47B95}"/>
    <dgm:cxn modelId="{662B8B9B-8D12-4A81-BB37-7A42F00D123C}" srcId="{5FF650C8-7C98-4A36-8564-BE97EBEA993B}" destId="{585C123B-A869-4A24-A0BA-2CD45350F0A4}" srcOrd="0" destOrd="0" parTransId="{82619733-385E-43A1-BAA2-F76A8E835E3B}" sibTransId="{60D21A92-AA9A-42C7-A9C3-B1E25E80CD30}"/>
    <dgm:cxn modelId="{425BC80E-BB9A-426E-B7C6-A09BD9810C7E}" type="presOf" srcId="{EAC6956F-ADD3-4ECE-B40B-92A6B98DBA25}" destId="{A710C302-EA25-43F9-8E75-BA882398E277}" srcOrd="0" destOrd="0" presId="urn:microsoft.com/office/officeart/2005/8/layout/radial1"/>
    <dgm:cxn modelId="{6E7A9C9B-0462-4611-88B1-0A7BD6AB45F8}" type="presOf" srcId="{06E15868-0CA2-46A1-853A-044351136AF4}" destId="{6D258198-6253-496C-94AB-F690A8F55C30}" srcOrd="1" destOrd="0" presId="urn:microsoft.com/office/officeart/2005/8/layout/radial1"/>
    <dgm:cxn modelId="{88447CAD-A326-4373-98AD-EB44A7A9D4E5}" type="presOf" srcId="{89DB10BE-9364-4396-9B9E-40B60D718A58}" destId="{B664FDCA-AD75-4174-B5AC-7DAC2E068C3E}" srcOrd="0" destOrd="0" presId="urn:microsoft.com/office/officeart/2005/8/layout/radial1"/>
    <dgm:cxn modelId="{925B6EDE-0868-4CA3-8B0B-8F902CA6D292}" type="presOf" srcId="{833913D1-825D-4BEB-8922-4F5002053FAF}" destId="{E5EE1CE3-E2B1-4AFF-9C62-02A9E097BE12}" srcOrd="0" destOrd="0" presId="urn:microsoft.com/office/officeart/2005/8/layout/radial1"/>
    <dgm:cxn modelId="{796840B5-7C99-45B4-9A3B-9B133680528A}" type="presOf" srcId="{F8C1DEC2-524F-4666-B05E-4DBD2CD0B8A6}" destId="{55BC1241-410A-4056-9335-5A4EB7DFE078}" srcOrd="1" destOrd="0" presId="urn:microsoft.com/office/officeart/2005/8/layout/radial1"/>
    <dgm:cxn modelId="{DD46096A-A0F2-4A3D-AC21-49F23BBC744A}" type="presOf" srcId="{41126684-B1EC-4868-8225-E9E5D1060AFC}" destId="{2A45CB96-23B3-475F-B09E-F547C5018416}" srcOrd="0" destOrd="0" presId="urn:microsoft.com/office/officeart/2005/8/layout/radial1"/>
    <dgm:cxn modelId="{5996C2DE-1DB4-4A04-BD12-7F8F41625AF4}" type="presOf" srcId="{89DB10BE-9364-4396-9B9E-40B60D718A58}" destId="{9F8377DA-345C-4082-8E0F-EF19C3A81248}" srcOrd="1" destOrd="0" presId="urn:microsoft.com/office/officeart/2005/8/layout/radial1"/>
    <dgm:cxn modelId="{40B9193D-5932-4263-A3F8-DB2E0BE3D979}" srcId="{585C123B-A869-4A24-A0BA-2CD45350F0A4}" destId="{41126684-B1EC-4868-8225-E9E5D1060AFC}" srcOrd="3" destOrd="0" parTransId="{06E15868-0CA2-46A1-853A-044351136AF4}" sibTransId="{BC39D685-904F-4C21-9ED3-D10CEFB16E75}"/>
    <dgm:cxn modelId="{56E78F76-2FCB-4518-82C0-B98723A7B7EE}" type="presOf" srcId="{833913D1-825D-4BEB-8922-4F5002053FAF}" destId="{7E03925E-0ABF-492A-9E4E-BB80DC004F66}" srcOrd="1" destOrd="0" presId="urn:microsoft.com/office/officeart/2005/8/layout/radial1"/>
    <dgm:cxn modelId="{6B82670C-DC45-4B39-8477-A52ACA14F73C}" type="presOf" srcId="{D727E122-7916-47BC-B217-BDF38FAF2E6E}" destId="{C42A103A-7355-41A6-AA5E-06E248799A17}" srcOrd="0" destOrd="0" presId="urn:microsoft.com/office/officeart/2005/8/layout/radial1"/>
    <dgm:cxn modelId="{7B193E31-D844-42BA-B075-C8D609D987D1}" type="presOf" srcId="{F8C1DEC2-524F-4666-B05E-4DBD2CD0B8A6}" destId="{58F912DB-439B-4CD2-8389-34BF5C5FEB70}" srcOrd="0" destOrd="0" presId="urn:microsoft.com/office/officeart/2005/8/layout/radial1"/>
    <dgm:cxn modelId="{1DAFFA3E-19C3-4CF2-B2BD-BD3D24DFED11}" type="presOf" srcId="{90A161F4-E7BF-41D5-B20E-28157D81BAF4}" destId="{9FDCECE6-F80D-42B6-820C-B81E559F8256}" srcOrd="0" destOrd="0" presId="urn:microsoft.com/office/officeart/2005/8/layout/radial1"/>
    <dgm:cxn modelId="{BCB9B1CC-1D84-4187-8042-5680F10F0888}" type="presOf" srcId="{585C123B-A869-4A24-A0BA-2CD45350F0A4}" destId="{30DD49EC-C7A0-473D-A001-084AD8F250EB}" srcOrd="0" destOrd="0" presId="urn:microsoft.com/office/officeart/2005/8/layout/radial1"/>
    <dgm:cxn modelId="{C6E80B42-36B6-4BCA-A66E-DA5A60645E66}" type="presOf" srcId="{06E15868-0CA2-46A1-853A-044351136AF4}" destId="{A9A7583F-BD21-4250-ACB4-EC0808761A99}" srcOrd="0" destOrd="0" presId="urn:microsoft.com/office/officeart/2005/8/layout/radial1"/>
    <dgm:cxn modelId="{6285BF44-216C-4AF5-A784-AFDF45F8194C}" srcId="{585C123B-A869-4A24-A0BA-2CD45350F0A4}" destId="{D727E122-7916-47BC-B217-BDF38FAF2E6E}" srcOrd="2" destOrd="0" parTransId="{89DB10BE-9364-4396-9B9E-40B60D718A58}" sibTransId="{88F70EA8-B32E-4B43-AD2C-50F237829947}"/>
    <dgm:cxn modelId="{F84FDED9-EC92-4D87-80B4-8521D84A4A86}" srcId="{585C123B-A869-4A24-A0BA-2CD45350F0A4}" destId="{90A161F4-E7BF-41D5-B20E-28157D81BAF4}" srcOrd="1" destOrd="0" parTransId="{F8C1DEC2-524F-4666-B05E-4DBD2CD0B8A6}" sibTransId="{AB6756F0-738B-4649-BE97-93D512784A8E}"/>
    <dgm:cxn modelId="{408C293D-3141-4EDA-BF8C-F78FB761DB8C}" type="presParOf" srcId="{33050307-B5B3-4E8A-94BC-4491584B2D50}" destId="{30DD49EC-C7A0-473D-A001-084AD8F250EB}" srcOrd="0" destOrd="0" presId="urn:microsoft.com/office/officeart/2005/8/layout/radial1"/>
    <dgm:cxn modelId="{0D61A127-A36C-4AB0-862E-AFBDAA111E55}" type="presParOf" srcId="{33050307-B5B3-4E8A-94BC-4491584B2D50}" destId="{E5EE1CE3-E2B1-4AFF-9C62-02A9E097BE12}" srcOrd="1" destOrd="0" presId="urn:microsoft.com/office/officeart/2005/8/layout/radial1"/>
    <dgm:cxn modelId="{225DC633-40F3-48E3-93A9-80F8790FFAAC}" type="presParOf" srcId="{E5EE1CE3-E2B1-4AFF-9C62-02A9E097BE12}" destId="{7E03925E-0ABF-492A-9E4E-BB80DC004F66}" srcOrd="0" destOrd="0" presId="urn:microsoft.com/office/officeart/2005/8/layout/radial1"/>
    <dgm:cxn modelId="{6950E631-3B9F-4128-80E7-19C9FFE95922}" type="presParOf" srcId="{33050307-B5B3-4E8A-94BC-4491584B2D50}" destId="{A710C302-EA25-43F9-8E75-BA882398E277}" srcOrd="2" destOrd="0" presId="urn:microsoft.com/office/officeart/2005/8/layout/radial1"/>
    <dgm:cxn modelId="{A9258425-7BF8-4B72-9D32-A2BAC1C9943D}" type="presParOf" srcId="{33050307-B5B3-4E8A-94BC-4491584B2D50}" destId="{58F912DB-439B-4CD2-8389-34BF5C5FEB70}" srcOrd="3" destOrd="0" presId="urn:microsoft.com/office/officeart/2005/8/layout/radial1"/>
    <dgm:cxn modelId="{B02345FA-27A7-4D42-9FC9-706AB699EC41}" type="presParOf" srcId="{58F912DB-439B-4CD2-8389-34BF5C5FEB70}" destId="{55BC1241-410A-4056-9335-5A4EB7DFE078}" srcOrd="0" destOrd="0" presId="urn:microsoft.com/office/officeart/2005/8/layout/radial1"/>
    <dgm:cxn modelId="{5B51F9F4-C4C6-4580-B78F-DFD039BD1196}" type="presParOf" srcId="{33050307-B5B3-4E8A-94BC-4491584B2D50}" destId="{9FDCECE6-F80D-42B6-820C-B81E559F8256}" srcOrd="4" destOrd="0" presId="urn:microsoft.com/office/officeart/2005/8/layout/radial1"/>
    <dgm:cxn modelId="{CE7F9461-66E8-4231-9A5B-DDFD4DC6C703}" type="presParOf" srcId="{33050307-B5B3-4E8A-94BC-4491584B2D50}" destId="{B664FDCA-AD75-4174-B5AC-7DAC2E068C3E}" srcOrd="5" destOrd="0" presId="urn:microsoft.com/office/officeart/2005/8/layout/radial1"/>
    <dgm:cxn modelId="{92341B43-3182-48A6-8FD5-93C5AD49CB06}" type="presParOf" srcId="{B664FDCA-AD75-4174-B5AC-7DAC2E068C3E}" destId="{9F8377DA-345C-4082-8E0F-EF19C3A81248}" srcOrd="0" destOrd="0" presId="urn:microsoft.com/office/officeart/2005/8/layout/radial1"/>
    <dgm:cxn modelId="{49BD5D2B-2842-4F04-8E7F-97675C456BFF}" type="presParOf" srcId="{33050307-B5B3-4E8A-94BC-4491584B2D50}" destId="{C42A103A-7355-41A6-AA5E-06E248799A17}" srcOrd="6" destOrd="0" presId="urn:microsoft.com/office/officeart/2005/8/layout/radial1"/>
    <dgm:cxn modelId="{46A72B86-B774-4A1E-9694-3505E3D4732F}" type="presParOf" srcId="{33050307-B5B3-4E8A-94BC-4491584B2D50}" destId="{A9A7583F-BD21-4250-ACB4-EC0808761A99}" srcOrd="7" destOrd="0" presId="urn:microsoft.com/office/officeart/2005/8/layout/radial1"/>
    <dgm:cxn modelId="{880DFA52-11A8-4AE4-B690-ABD45261F8A3}" type="presParOf" srcId="{A9A7583F-BD21-4250-ACB4-EC0808761A99}" destId="{6D258198-6253-496C-94AB-F690A8F55C30}" srcOrd="0" destOrd="0" presId="urn:microsoft.com/office/officeart/2005/8/layout/radial1"/>
    <dgm:cxn modelId="{22728F9B-CEB1-46AF-BC3D-C249DC815121}" type="presParOf" srcId="{33050307-B5B3-4E8A-94BC-4491584B2D50}" destId="{2A45CB96-23B3-475F-B09E-F547C501841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7BCF29-06F9-45F5-BE6B-255F5CB0462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MX"/>
        </a:p>
      </dgm:t>
    </dgm:pt>
    <dgm:pt modelId="{6BA2B434-9820-4A29-A522-EE54C23143A5}">
      <dgm:prSet phldrT="[Texto]"/>
      <dgm:spPr/>
      <dgm:t>
        <a:bodyPr/>
        <a:lstStyle/>
        <a:p>
          <a:r>
            <a:rPr lang="es-MX" dirty="0"/>
            <a:t>EVALUACIÓN SUMATIVA</a:t>
          </a:r>
        </a:p>
        <a:p>
          <a:r>
            <a:rPr lang="es-MX" dirty="0"/>
            <a:t>O</a:t>
          </a:r>
        </a:p>
        <a:p>
          <a:r>
            <a:rPr lang="es-MX" dirty="0"/>
            <a:t>FINAL</a:t>
          </a:r>
        </a:p>
      </dgm:t>
    </dgm:pt>
    <dgm:pt modelId="{6EA3B06A-7F63-4F8A-A79E-04DD9F4166F1}" type="parTrans" cxnId="{AECEFC1E-F48D-4CA6-A579-2242EA8E0F4A}">
      <dgm:prSet/>
      <dgm:spPr/>
      <dgm:t>
        <a:bodyPr/>
        <a:lstStyle/>
        <a:p>
          <a:endParaRPr lang="es-MX"/>
        </a:p>
      </dgm:t>
    </dgm:pt>
    <dgm:pt modelId="{C55A024A-09AE-4457-836D-DF9EDEB2C197}" type="sibTrans" cxnId="{AECEFC1E-F48D-4CA6-A579-2242EA8E0F4A}">
      <dgm:prSet/>
      <dgm:spPr/>
      <dgm:t>
        <a:bodyPr/>
        <a:lstStyle/>
        <a:p>
          <a:endParaRPr lang="es-MX"/>
        </a:p>
      </dgm:t>
    </dgm:pt>
    <dgm:pt modelId="{99045427-33B8-4D28-8C06-24D11EDCFEE5}">
      <dgm:prSet phldrT="[Texto]"/>
      <dgm:spPr/>
      <dgm:t>
        <a:bodyPr/>
        <a:lstStyle/>
        <a:p>
          <a:r>
            <a:rPr lang="es-MX" dirty="0"/>
            <a:t>Su función Pedagógica determina el avance de los Procesos Educativos del alumno.</a:t>
          </a:r>
        </a:p>
      </dgm:t>
    </dgm:pt>
    <dgm:pt modelId="{BA9B632B-24F0-4205-BDCA-5B762BB76B20}" type="parTrans" cxnId="{577E2C22-D6F0-4931-BCC6-5605D8E243BE}">
      <dgm:prSet/>
      <dgm:spPr/>
      <dgm:t>
        <a:bodyPr/>
        <a:lstStyle/>
        <a:p>
          <a:endParaRPr lang="es-MX"/>
        </a:p>
      </dgm:t>
    </dgm:pt>
    <dgm:pt modelId="{7E210A17-EA8D-443D-A23D-FE1A3BB74415}" type="sibTrans" cxnId="{577E2C22-D6F0-4931-BCC6-5605D8E243BE}">
      <dgm:prSet/>
      <dgm:spPr/>
      <dgm:t>
        <a:bodyPr/>
        <a:lstStyle/>
        <a:p>
          <a:endParaRPr lang="es-MX"/>
        </a:p>
      </dgm:t>
    </dgm:pt>
    <dgm:pt modelId="{6F2B299D-8C85-45F7-BB73-AC061CC42AC1}">
      <dgm:prSet phldrT="[Texto]"/>
      <dgm:spPr/>
      <dgm:t>
        <a:bodyPr/>
        <a:lstStyle/>
        <a:p>
          <a:r>
            <a:rPr lang="es-MX" dirty="0"/>
            <a:t>Por quien la realiza, puede ser:</a:t>
          </a:r>
        </a:p>
        <a:p>
          <a:r>
            <a:rPr lang="es-MX" dirty="0"/>
            <a:t>*Coevaluación.</a:t>
          </a:r>
        </a:p>
        <a:p>
          <a:r>
            <a:rPr lang="es-MX" dirty="0"/>
            <a:t>o</a:t>
          </a:r>
        </a:p>
        <a:p>
          <a:r>
            <a:rPr lang="es-MX" dirty="0"/>
            <a:t>*</a:t>
          </a:r>
          <a:r>
            <a:rPr lang="es-MX" dirty="0" err="1"/>
            <a:t>Heteroevaluación</a:t>
          </a:r>
          <a:r>
            <a:rPr lang="es-MX" dirty="0"/>
            <a:t>.</a:t>
          </a:r>
        </a:p>
      </dgm:t>
    </dgm:pt>
    <dgm:pt modelId="{CE0A834E-02A2-4083-91AC-72A9602270D4}" type="parTrans" cxnId="{F8E52B5C-DAA0-4266-AE6B-47DAD43DC5CF}">
      <dgm:prSet/>
      <dgm:spPr/>
      <dgm:t>
        <a:bodyPr/>
        <a:lstStyle/>
        <a:p>
          <a:endParaRPr lang="es-MX"/>
        </a:p>
      </dgm:t>
    </dgm:pt>
    <dgm:pt modelId="{1BFDD772-60A9-4663-9AD5-8B5F9F830FBD}" type="sibTrans" cxnId="{F8E52B5C-DAA0-4266-AE6B-47DAD43DC5CF}">
      <dgm:prSet/>
      <dgm:spPr/>
      <dgm:t>
        <a:bodyPr/>
        <a:lstStyle/>
        <a:p>
          <a:endParaRPr lang="es-MX"/>
        </a:p>
      </dgm:t>
    </dgm:pt>
    <dgm:pt modelId="{A073CDFB-5E58-4E84-BAF6-6A2947652F78}">
      <dgm:prSet phldrT="[Texto]"/>
      <dgm:spPr/>
      <dgm:t>
        <a:bodyPr/>
        <a:lstStyle/>
        <a:p>
          <a:r>
            <a:rPr lang="es-MX" dirty="0"/>
            <a:t>Características:</a:t>
          </a:r>
        </a:p>
        <a:p>
          <a:r>
            <a:rPr lang="es-MX" dirty="0"/>
            <a:t>*Objetividad.</a:t>
          </a:r>
        </a:p>
        <a:p>
          <a:r>
            <a:rPr lang="es-MX" dirty="0"/>
            <a:t>*Validez.</a:t>
          </a:r>
        </a:p>
        <a:p>
          <a:r>
            <a:rPr lang="es-MX" dirty="0"/>
            <a:t>*Confiabilidad.</a:t>
          </a:r>
        </a:p>
        <a:p>
          <a:r>
            <a:rPr lang="es-MX" dirty="0"/>
            <a:t>*Adecuada Construcción.</a:t>
          </a:r>
        </a:p>
      </dgm:t>
    </dgm:pt>
    <dgm:pt modelId="{59ADC3C3-D832-4897-B132-003B0DD7709B}" type="parTrans" cxnId="{7D56F5D9-9D0C-4B52-BD29-A12549986472}">
      <dgm:prSet/>
      <dgm:spPr/>
      <dgm:t>
        <a:bodyPr/>
        <a:lstStyle/>
        <a:p>
          <a:endParaRPr lang="es-MX"/>
        </a:p>
      </dgm:t>
    </dgm:pt>
    <dgm:pt modelId="{60205D02-518D-4367-9709-15C65BC1BC08}" type="sibTrans" cxnId="{7D56F5D9-9D0C-4B52-BD29-A12549986472}">
      <dgm:prSet/>
      <dgm:spPr/>
      <dgm:t>
        <a:bodyPr/>
        <a:lstStyle/>
        <a:p>
          <a:endParaRPr lang="es-MX"/>
        </a:p>
      </dgm:t>
    </dgm:pt>
    <dgm:pt modelId="{F882D9E1-C98E-4C36-972D-B2CA630FE493}">
      <dgm:prSet/>
      <dgm:spPr/>
      <dgm:t>
        <a:bodyPr/>
        <a:lstStyle/>
        <a:p>
          <a:r>
            <a:rPr lang="es-MX" dirty="0"/>
            <a:t>Se realiza al término de un proceso instruccional o ciclo educativo.</a:t>
          </a:r>
        </a:p>
      </dgm:t>
    </dgm:pt>
    <dgm:pt modelId="{02EF1FF0-A698-41BF-A1DA-31F18DF99C59}" type="parTrans" cxnId="{F192C07C-26F4-4CD4-A4FF-003FEA5BD74B}">
      <dgm:prSet/>
      <dgm:spPr/>
      <dgm:t>
        <a:bodyPr/>
        <a:lstStyle/>
        <a:p>
          <a:endParaRPr lang="es-MX"/>
        </a:p>
      </dgm:t>
    </dgm:pt>
    <dgm:pt modelId="{57F1768C-2984-4A8B-A11A-6BD7CBF60F12}" type="sibTrans" cxnId="{F192C07C-26F4-4CD4-A4FF-003FEA5BD74B}">
      <dgm:prSet/>
      <dgm:spPr/>
      <dgm:t>
        <a:bodyPr/>
        <a:lstStyle/>
        <a:p>
          <a:endParaRPr lang="es-MX"/>
        </a:p>
      </dgm:t>
    </dgm:pt>
    <dgm:pt modelId="{52B11A3D-15FF-46AA-B33B-33212C1A102F}">
      <dgm:prSet/>
      <dgm:spPr/>
      <dgm:t>
        <a:bodyPr/>
        <a:lstStyle/>
        <a:p>
          <a:r>
            <a:rPr lang="es-MX" dirty="0"/>
            <a:t>Su función social se refiere a la Calificación, Acreditación y Certificación.</a:t>
          </a:r>
        </a:p>
      </dgm:t>
    </dgm:pt>
    <dgm:pt modelId="{C138D6A5-A3FA-451C-8D95-B25368959629}" type="parTrans" cxnId="{A13EC169-1FEE-4242-9F56-5F5FF761E244}">
      <dgm:prSet/>
      <dgm:spPr/>
      <dgm:t>
        <a:bodyPr/>
        <a:lstStyle/>
        <a:p>
          <a:endParaRPr lang="es-MX"/>
        </a:p>
      </dgm:t>
    </dgm:pt>
    <dgm:pt modelId="{10B278DE-2012-4044-B53C-2B9EBEF73BCE}" type="sibTrans" cxnId="{A13EC169-1FEE-4242-9F56-5F5FF761E244}">
      <dgm:prSet/>
      <dgm:spPr/>
      <dgm:t>
        <a:bodyPr/>
        <a:lstStyle/>
        <a:p>
          <a:endParaRPr lang="es-MX"/>
        </a:p>
      </dgm:t>
    </dgm:pt>
    <dgm:pt modelId="{DCB783A3-8B68-49D7-B584-BA3B20116D8F}">
      <dgm:prSet/>
      <dgm:spPr/>
      <dgm:t>
        <a:bodyPr/>
        <a:lstStyle/>
        <a:p>
          <a:r>
            <a:rPr lang="es-MX" dirty="0"/>
            <a:t>El docente conoce si los  aprendizajes contemplados en los programas fueron alcanzados.</a:t>
          </a:r>
        </a:p>
        <a:p>
          <a:r>
            <a:rPr lang="es-MX" dirty="0"/>
            <a:t>ENFATIZA el grado de éxito o fracaso que tuvo el alumno en el ciclo que finalizó.</a:t>
          </a:r>
        </a:p>
      </dgm:t>
    </dgm:pt>
    <dgm:pt modelId="{AD0D4253-BBE9-4D75-BD1F-42B5E7B9FAE5}" type="parTrans" cxnId="{068B1E83-EAC4-4D66-8F02-4F3861BD8DF3}">
      <dgm:prSet/>
      <dgm:spPr/>
      <dgm:t>
        <a:bodyPr/>
        <a:lstStyle/>
        <a:p>
          <a:endParaRPr lang="es-MX"/>
        </a:p>
      </dgm:t>
    </dgm:pt>
    <dgm:pt modelId="{0F241610-6516-4A17-9568-91C46CDD9223}" type="sibTrans" cxnId="{068B1E83-EAC4-4D66-8F02-4F3861BD8DF3}">
      <dgm:prSet/>
      <dgm:spPr/>
      <dgm:t>
        <a:bodyPr/>
        <a:lstStyle/>
        <a:p>
          <a:endParaRPr lang="es-MX"/>
        </a:p>
      </dgm:t>
    </dgm:pt>
    <dgm:pt modelId="{C548B98B-80CB-45A3-9DCE-FED25C8D30D1}">
      <dgm:prSet phldrT="[Texto]"/>
      <dgm:spPr/>
      <dgm:t>
        <a:bodyPr/>
        <a:lstStyle/>
        <a:p>
          <a:r>
            <a:rPr lang="es-MX" dirty="0"/>
            <a:t>Técnicas para Evaluar:</a:t>
          </a:r>
        </a:p>
        <a:p>
          <a:r>
            <a:rPr lang="es-MX" dirty="0"/>
            <a:t>*De Observación.</a:t>
          </a:r>
        </a:p>
        <a:p>
          <a:r>
            <a:rPr lang="es-MX" dirty="0"/>
            <a:t>*De Desempeño.</a:t>
          </a:r>
        </a:p>
      </dgm:t>
    </dgm:pt>
    <dgm:pt modelId="{1F61C6D1-4409-448F-9881-EE8ACA20C300}" type="parTrans" cxnId="{E0EF947E-EC45-46CB-8103-74B846C50355}">
      <dgm:prSet/>
      <dgm:spPr/>
      <dgm:t>
        <a:bodyPr/>
        <a:lstStyle/>
        <a:p>
          <a:endParaRPr lang="es-MX"/>
        </a:p>
      </dgm:t>
    </dgm:pt>
    <dgm:pt modelId="{69E85777-E273-4E5E-ADD1-39EB00E4137C}" type="sibTrans" cxnId="{E0EF947E-EC45-46CB-8103-74B846C50355}">
      <dgm:prSet/>
      <dgm:spPr/>
      <dgm:t>
        <a:bodyPr/>
        <a:lstStyle/>
        <a:p>
          <a:endParaRPr lang="es-MX"/>
        </a:p>
      </dgm:t>
    </dgm:pt>
    <dgm:pt modelId="{360AED6F-D719-49F7-BEA4-5D92AB149434}" type="pres">
      <dgm:prSet presAssocID="{1B7BCF29-06F9-45F5-BE6B-255F5CB0462C}" presName="Name0" presStyleCnt="0">
        <dgm:presLayoutVars>
          <dgm:chMax val="1"/>
          <dgm:dir/>
          <dgm:animLvl val="ctr"/>
          <dgm:resizeHandles val="exact"/>
        </dgm:presLayoutVars>
      </dgm:prSet>
      <dgm:spPr/>
      <dgm:t>
        <a:bodyPr/>
        <a:lstStyle/>
        <a:p>
          <a:endParaRPr lang="es-MX"/>
        </a:p>
      </dgm:t>
    </dgm:pt>
    <dgm:pt modelId="{32AFEA16-B946-4267-9013-D63C08741601}" type="pres">
      <dgm:prSet presAssocID="{6BA2B434-9820-4A29-A522-EE54C23143A5}" presName="centerShape" presStyleLbl="node0" presStyleIdx="0" presStyleCnt="1" custScaleX="172131" custScaleY="160359"/>
      <dgm:spPr/>
      <dgm:t>
        <a:bodyPr/>
        <a:lstStyle/>
        <a:p>
          <a:endParaRPr lang="es-MX"/>
        </a:p>
      </dgm:t>
    </dgm:pt>
    <dgm:pt modelId="{7EF4C936-F4B7-4C1D-9D36-89BDA5D81FE7}" type="pres">
      <dgm:prSet presAssocID="{02EF1FF0-A698-41BF-A1DA-31F18DF99C59}" presName="parTrans" presStyleLbl="sibTrans2D1" presStyleIdx="0" presStyleCnt="7"/>
      <dgm:spPr/>
      <dgm:t>
        <a:bodyPr/>
        <a:lstStyle/>
        <a:p>
          <a:endParaRPr lang="es-MX"/>
        </a:p>
      </dgm:t>
    </dgm:pt>
    <dgm:pt modelId="{62C94F19-2D3C-4821-839E-55C8CD2DBFBB}" type="pres">
      <dgm:prSet presAssocID="{02EF1FF0-A698-41BF-A1DA-31F18DF99C59}" presName="connectorText" presStyleLbl="sibTrans2D1" presStyleIdx="0" presStyleCnt="7"/>
      <dgm:spPr/>
      <dgm:t>
        <a:bodyPr/>
        <a:lstStyle/>
        <a:p>
          <a:endParaRPr lang="es-MX"/>
        </a:p>
      </dgm:t>
    </dgm:pt>
    <dgm:pt modelId="{014AE8F9-8FEE-479B-A5FC-6A326351A929}" type="pres">
      <dgm:prSet presAssocID="{F882D9E1-C98E-4C36-972D-B2CA630FE493}" presName="node" presStyleLbl="node1" presStyleIdx="0" presStyleCnt="7" custScaleX="100504" custScaleY="92381" custRadScaleRad="104536" custRadScaleInc="3521">
        <dgm:presLayoutVars>
          <dgm:bulletEnabled val="1"/>
        </dgm:presLayoutVars>
      </dgm:prSet>
      <dgm:spPr/>
      <dgm:t>
        <a:bodyPr/>
        <a:lstStyle/>
        <a:p>
          <a:endParaRPr lang="es-MX"/>
        </a:p>
      </dgm:t>
    </dgm:pt>
    <dgm:pt modelId="{C49914E0-910A-4E92-9A93-A6045B5C53DC}" type="pres">
      <dgm:prSet presAssocID="{AD0D4253-BBE9-4D75-BD1F-42B5E7B9FAE5}" presName="parTrans" presStyleLbl="sibTrans2D1" presStyleIdx="1" presStyleCnt="7"/>
      <dgm:spPr/>
      <dgm:t>
        <a:bodyPr/>
        <a:lstStyle/>
        <a:p>
          <a:endParaRPr lang="es-MX"/>
        </a:p>
      </dgm:t>
    </dgm:pt>
    <dgm:pt modelId="{852D9506-7681-43D5-B09A-6E082F4FE1B0}" type="pres">
      <dgm:prSet presAssocID="{AD0D4253-BBE9-4D75-BD1F-42B5E7B9FAE5}" presName="connectorText" presStyleLbl="sibTrans2D1" presStyleIdx="1" presStyleCnt="7"/>
      <dgm:spPr/>
      <dgm:t>
        <a:bodyPr/>
        <a:lstStyle/>
        <a:p>
          <a:endParaRPr lang="es-MX"/>
        </a:p>
      </dgm:t>
    </dgm:pt>
    <dgm:pt modelId="{7576438A-A270-43F5-9E3E-996019BB5FFF}" type="pres">
      <dgm:prSet presAssocID="{DCB783A3-8B68-49D7-B584-BA3B20116D8F}" presName="node" presStyleLbl="node1" presStyleIdx="1" presStyleCnt="7" custScaleX="102093" custScaleY="97947">
        <dgm:presLayoutVars>
          <dgm:bulletEnabled val="1"/>
        </dgm:presLayoutVars>
      </dgm:prSet>
      <dgm:spPr/>
      <dgm:t>
        <a:bodyPr/>
        <a:lstStyle/>
        <a:p>
          <a:endParaRPr lang="es-MX"/>
        </a:p>
      </dgm:t>
    </dgm:pt>
    <dgm:pt modelId="{3CA9AD0B-8478-4B28-953F-AE05368BFA22}" type="pres">
      <dgm:prSet presAssocID="{C138D6A5-A3FA-451C-8D95-B25368959629}" presName="parTrans" presStyleLbl="sibTrans2D1" presStyleIdx="2" presStyleCnt="7"/>
      <dgm:spPr/>
      <dgm:t>
        <a:bodyPr/>
        <a:lstStyle/>
        <a:p>
          <a:endParaRPr lang="es-MX"/>
        </a:p>
      </dgm:t>
    </dgm:pt>
    <dgm:pt modelId="{87343199-BF5D-4D00-BE43-65C5E06D6C99}" type="pres">
      <dgm:prSet presAssocID="{C138D6A5-A3FA-451C-8D95-B25368959629}" presName="connectorText" presStyleLbl="sibTrans2D1" presStyleIdx="2" presStyleCnt="7"/>
      <dgm:spPr/>
      <dgm:t>
        <a:bodyPr/>
        <a:lstStyle/>
        <a:p>
          <a:endParaRPr lang="es-MX"/>
        </a:p>
      </dgm:t>
    </dgm:pt>
    <dgm:pt modelId="{78EF59E6-C299-45DD-8B30-DAEC08ED74A0}" type="pres">
      <dgm:prSet presAssocID="{52B11A3D-15FF-46AA-B33B-33212C1A102F}" presName="node" presStyleLbl="node1" presStyleIdx="2" presStyleCnt="7" custScaleX="108112" custScaleY="82175" custRadScaleRad="88077" custRadScaleInc="40794">
        <dgm:presLayoutVars>
          <dgm:bulletEnabled val="1"/>
        </dgm:presLayoutVars>
      </dgm:prSet>
      <dgm:spPr/>
      <dgm:t>
        <a:bodyPr/>
        <a:lstStyle/>
        <a:p>
          <a:endParaRPr lang="es-MX"/>
        </a:p>
      </dgm:t>
    </dgm:pt>
    <dgm:pt modelId="{BC6E05B7-D2BC-4B7B-8518-5E58DC72AF85}" type="pres">
      <dgm:prSet presAssocID="{BA9B632B-24F0-4205-BDCA-5B762BB76B20}" presName="parTrans" presStyleLbl="sibTrans2D1" presStyleIdx="3" presStyleCnt="7"/>
      <dgm:spPr/>
      <dgm:t>
        <a:bodyPr/>
        <a:lstStyle/>
        <a:p>
          <a:endParaRPr lang="es-MX"/>
        </a:p>
      </dgm:t>
    </dgm:pt>
    <dgm:pt modelId="{6A4711A9-FCAC-43B9-91F3-D89F22FF522C}" type="pres">
      <dgm:prSet presAssocID="{BA9B632B-24F0-4205-BDCA-5B762BB76B20}" presName="connectorText" presStyleLbl="sibTrans2D1" presStyleIdx="3" presStyleCnt="7"/>
      <dgm:spPr/>
      <dgm:t>
        <a:bodyPr/>
        <a:lstStyle/>
        <a:p>
          <a:endParaRPr lang="es-MX"/>
        </a:p>
      </dgm:t>
    </dgm:pt>
    <dgm:pt modelId="{994BCFD9-6F43-4067-9E32-8A1152087336}" type="pres">
      <dgm:prSet presAssocID="{99045427-33B8-4D28-8C06-24D11EDCFEE5}" presName="node" presStyleLbl="node1" presStyleIdx="3" presStyleCnt="7">
        <dgm:presLayoutVars>
          <dgm:bulletEnabled val="1"/>
        </dgm:presLayoutVars>
      </dgm:prSet>
      <dgm:spPr/>
      <dgm:t>
        <a:bodyPr/>
        <a:lstStyle/>
        <a:p>
          <a:endParaRPr lang="es-MX"/>
        </a:p>
      </dgm:t>
    </dgm:pt>
    <dgm:pt modelId="{52406788-A165-4CDD-B2AA-18B459F61639}" type="pres">
      <dgm:prSet presAssocID="{CE0A834E-02A2-4083-91AC-72A9602270D4}" presName="parTrans" presStyleLbl="sibTrans2D1" presStyleIdx="4" presStyleCnt="7"/>
      <dgm:spPr/>
      <dgm:t>
        <a:bodyPr/>
        <a:lstStyle/>
        <a:p>
          <a:endParaRPr lang="es-MX"/>
        </a:p>
      </dgm:t>
    </dgm:pt>
    <dgm:pt modelId="{2A812116-5FD1-46A3-B45B-0906A1093DD9}" type="pres">
      <dgm:prSet presAssocID="{CE0A834E-02A2-4083-91AC-72A9602270D4}" presName="connectorText" presStyleLbl="sibTrans2D1" presStyleIdx="4" presStyleCnt="7"/>
      <dgm:spPr/>
      <dgm:t>
        <a:bodyPr/>
        <a:lstStyle/>
        <a:p>
          <a:endParaRPr lang="es-MX"/>
        </a:p>
      </dgm:t>
    </dgm:pt>
    <dgm:pt modelId="{099E66E5-8F6A-4284-AFA6-2ECFF10F11B1}" type="pres">
      <dgm:prSet presAssocID="{6F2B299D-8C85-45F7-BB73-AC061CC42AC1}" presName="node" presStyleLbl="node1" presStyleIdx="4" presStyleCnt="7">
        <dgm:presLayoutVars>
          <dgm:bulletEnabled val="1"/>
        </dgm:presLayoutVars>
      </dgm:prSet>
      <dgm:spPr/>
      <dgm:t>
        <a:bodyPr/>
        <a:lstStyle/>
        <a:p>
          <a:endParaRPr lang="es-MX"/>
        </a:p>
      </dgm:t>
    </dgm:pt>
    <dgm:pt modelId="{B91CC1A2-6E7D-4885-A386-5B94F96BE9E0}" type="pres">
      <dgm:prSet presAssocID="{1F61C6D1-4409-448F-9881-EE8ACA20C300}" presName="parTrans" presStyleLbl="sibTrans2D1" presStyleIdx="5" presStyleCnt="7"/>
      <dgm:spPr/>
      <dgm:t>
        <a:bodyPr/>
        <a:lstStyle/>
        <a:p>
          <a:endParaRPr lang="es-MX"/>
        </a:p>
      </dgm:t>
    </dgm:pt>
    <dgm:pt modelId="{64C8DD86-434E-44DF-8288-2E39AC27BE6C}" type="pres">
      <dgm:prSet presAssocID="{1F61C6D1-4409-448F-9881-EE8ACA20C300}" presName="connectorText" presStyleLbl="sibTrans2D1" presStyleIdx="5" presStyleCnt="7"/>
      <dgm:spPr/>
      <dgm:t>
        <a:bodyPr/>
        <a:lstStyle/>
        <a:p>
          <a:endParaRPr lang="es-MX"/>
        </a:p>
      </dgm:t>
    </dgm:pt>
    <dgm:pt modelId="{5D2AF23A-9169-4E75-8BFB-4EE96223283D}" type="pres">
      <dgm:prSet presAssocID="{C548B98B-80CB-45A3-9DCE-FED25C8D30D1}" presName="node" presStyleLbl="node1" presStyleIdx="5" presStyleCnt="7">
        <dgm:presLayoutVars>
          <dgm:bulletEnabled val="1"/>
        </dgm:presLayoutVars>
      </dgm:prSet>
      <dgm:spPr/>
      <dgm:t>
        <a:bodyPr/>
        <a:lstStyle/>
        <a:p>
          <a:endParaRPr lang="es-MX"/>
        </a:p>
      </dgm:t>
    </dgm:pt>
    <dgm:pt modelId="{A313669B-550A-4B1F-B441-AD30BB05E8A1}" type="pres">
      <dgm:prSet presAssocID="{59ADC3C3-D832-4897-B132-003B0DD7709B}" presName="parTrans" presStyleLbl="sibTrans2D1" presStyleIdx="6" presStyleCnt="7"/>
      <dgm:spPr/>
      <dgm:t>
        <a:bodyPr/>
        <a:lstStyle/>
        <a:p>
          <a:endParaRPr lang="es-MX"/>
        </a:p>
      </dgm:t>
    </dgm:pt>
    <dgm:pt modelId="{BB2644CC-214B-4DCD-8B08-69A19FA120F9}" type="pres">
      <dgm:prSet presAssocID="{59ADC3C3-D832-4897-B132-003B0DD7709B}" presName="connectorText" presStyleLbl="sibTrans2D1" presStyleIdx="6" presStyleCnt="7"/>
      <dgm:spPr/>
      <dgm:t>
        <a:bodyPr/>
        <a:lstStyle/>
        <a:p>
          <a:endParaRPr lang="es-MX"/>
        </a:p>
      </dgm:t>
    </dgm:pt>
    <dgm:pt modelId="{1F00C56B-CBE2-41D2-B848-6CFFDC58B04A}" type="pres">
      <dgm:prSet presAssocID="{A073CDFB-5E58-4E84-BAF6-6A2947652F78}" presName="node" presStyleLbl="node1" presStyleIdx="6" presStyleCnt="7" custScaleX="119464">
        <dgm:presLayoutVars>
          <dgm:bulletEnabled val="1"/>
        </dgm:presLayoutVars>
      </dgm:prSet>
      <dgm:spPr/>
      <dgm:t>
        <a:bodyPr/>
        <a:lstStyle/>
        <a:p>
          <a:endParaRPr lang="es-MX"/>
        </a:p>
      </dgm:t>
    </dgm:pt>
  </dgm:ptLst>
  <dgm:cxnLst>
    <dgm:cxn modelId="{D8C82415-9292-445A-9162-617ED3153E5A}" type="presOf" srcId="{99045427-33B8-4D28-8C06-24D11EDCFEE5}" destId="{994BCFD9-6F43-4067-9E32-8A1152087336}" srcOrd="0" destOrd="0" presId="urn:microsoft.com/office/officeart/2005/8/layout/radial5"/>
    <dgm:cxn modelId="{BED1B8FA-7F02-41C9-9F3A-9EA7C4C35A68}" type="presOf" srcId="{CE0A834E-02A2-4083-91AC-72A9602270D4}" destId="{2A812116-5FD1-46A3-B45B-0906A1093DD9}" srcOrd="1" destOrd="0" presId="urn:microsoft.com/office/officeart/2005/8/layout/radial5"/>
    <dgm:cxn modelId="{C514F892-4DC2-43D1-8213-F1DAB282B418}" type="presOf" srcId="{AD0D4253-BBE9-4D75-BD1F-42B5E7B9FAE5}" destId="{852D9506-7681-43D5-B09A-6E082F4FE1B0}" srcOrd="1" destOrd="0" presId="urn:microsoft.com/office/officeart/2005/8/layout/radial5"/>
    <dgm:cxn modelId="{9898D3BC-8ABB-42B6-9471-B9F42096C9AF}" type="presOf" srcId="{C138D6A5-A3FA-451C-8D95-B25368959629}" destId="{3CA9AD0B-8478-4B28-953F-AE05368BFA22}" srcOrd="0" destOrd="0" presId="urn:microsoft.com/office/officeart/2005/8/layout/radial5"/>
    <dgm:cxn modelId="{F192C07C-26F4-4CD4-A4FF-003FEA5BD74B}" srcId="{6BA2B434-9820-4A29-A522-EE54C23143A5}" destId="{F882D9E1-C98E-4C36-972D-B2CA630FE493}" srcOrd="0" destOrd="0" parTransId="{02EF1FF0-A698-41BF-A1DA-31F18DF99C59}" sibTransId="{57F1768C-2984-4A8B-A11A-6BD7CBF60F12}"/>
    <dgm:cxn modelId="{F702F306-27A2-4EB8-8F60-72BBCDB1A4BD}" type="presOf" srcId="{DCB783A3-8B68-49D7-B584-BA3B20116D8F}" destId="{7576438A-A270-43F5-9E3E-996019BB5FFF}" srcOrd="0" destOrd="0" presId="urn:microsoft.com/office/officeart/2005/8/layout/radial5"/>
    <dgm:cxn modelId="{5046DFC3-5B7F-45DD-9080-5AF1DC5A6C36}" type="presOf" srcId="{AD0D4253-BBE9-4D75-BD1F-42B5E7B9FAE5}" destId="{C49914E0-910A-4E92-9A93-A6045B5C53DC}" srcOrd="0" destOrd="0" presId="urn:microsoft.com/office/officeart/2005/8/layout/radial5"/>
    <dgm:cxn modelId="{6A709953-18F5-4545-93B3-4E3E43C6DF81}" type="presOf" srcId="{BA9B632B-24F0-4205-BDCA-5B762BB76B20}" destId="{6A4711A9-FCAC-43B9-91F3-D89F22FF522C}" srcOrd="1" destOrd="0" presId="urn:microsoft.com/office/officeart/2005/8/layout/radial5"/>
    <dgm:cxn modelId="{7849F032-9CF1-48D4-9BFD-30772451470D}" type="presOf" srcId="{1F61C6D1-4409-448F-9881-EE8ACA20C300}" destId="{B91CC1A2-6E7D-4885-A386-5B94F96BE9E0}" srcOrd="0" destOrd="0" presId="urn:microsoft.com/office/officeart/2005/8/layout/radial5"/>
    <dgm:cxn modelId="{7D56F5D9-9D0C-4B52-BD29-A12549986472}" srcId="{6BA2B434-9820-4A29-A522-EE54C23143A5}" destId="{A073CDFB-5E58-4E84-BAF6-6A2947652F78}" srcOrd="6" destOrd="0" parTransId="{59ADC3C3-D832-4897-B132-003B0DD7709B}" sibTransId="{60205D02-518D-4367-9709-15C65BC1BC08}"/>
    <dgm:cxn modelId="{D78A51BD-A955-4FCD-B562-2A7B3FFF7777}" type="presOf" srcId="{52B11A3D-15FF-46AA-B33B-33212C1A102F}" destId="{78EF59E6-C299-45DD-8B30-DAEC08ED74A0}" srcOrd="0" destOrd="0" presId="urn:microsoft.com/office/officeart/2005/8/layout/radial5"/>
    <dgm:cxn modelId="{F9072009-1E31-4B77-80A3-73A9CC5C620C}" type="presOf" srcId="{CE0A834E-02A2-4083-91AC-72A9602270D4}" destId="{52406788-A165-4CDD-B2AA-18B459F61639}" srcOrd="0" destOrd="0" presId="urn:microsoft.com/office/officeart/2005/8/layout/radial5"/>
    <dgm:cxn modelId="{5EF99692-5CD4-490B-83B7-B5383A3F3569}" type="presOf" srcId="{02EF1FF0-A698-41BF-A1DA-31F18DF99C59}" destId="{62C94F19-2D3C-4821-839E-55C8CD2DBFBB}" srcOrd="1" destOrd="0" presId="urn:microsoft.com/office/officeart/2005/8/layout/radial5"/>
    <dgm:cxn modelId="{CE2F1870-FAE9-4735-ABE7-988CDA8C45AD}" type="presOf" srcId="{59ADC3C3-D832-4897-B132-003B0DD7709B}" destId="{BB2644CC-214B-4DCD-8B08-69A19FA120F9}" srcOrd="1" destOrd="0" presId="urn:microsoft.com/office/officeart/2005/8/layout/radial5"/>
    <dgm:cxn modelId="{1C1B45BA-E35C-4898-A223-48FE3189082F}" type="presOf" srcId="{C548B98B-80CB-45A3-9DCE-FED25C8D30D1}" destId="{5D2AF23A-9169-4E75-8BFB-4EE96223283D}" srcOrd="0" destOrd="0" presId="urn:microsoft.com/office/officeart/2005/8/layout/radial5"/>
    <dgm:cxn modelId="{6C721A30-9F7D-46B1-88E5-82D5CBB36247}" type="presOf" srcId="{59ADC3C3-D832-4897-B132-003B0DD7709B}" destId="{A313669B-550A-4B1F-B441-AD30BB05E8A1}" srcOrd="0" destOrd="0" presId="urn:microsoft.com/office/officeart/2005/8/layout/radial5"/>
    <dgm:cxn modelId="{3DEC60B5-9AA2-4696-9169-65CF52248F82}" type="presOf" srcId="{6BA2B434-9820-4A29-A522-EE54C23143A5}" destId="{32AFEA16-B946-4267-9013-D63C08741601}" srcOrd="0" destOrd="0" presId="urn:microsoft.com/office/officeart/2005/8/layout/radial5"/>
    <dgm:cxn modelId="{E0EF947E-EC45-46CB-8103-74B846C50355}" srcId="{6BA2B434-9820-4A29-A522-EE54C23143A5}" destId="{C548B98B-80CB-45A3-9DCE-FED25C8D30D1}" srcOrd="5" destOrd="0" parTransId="{1F61C6D1-4409-448F-9881-EE8ACA20C300}" sibTransId="{69E85777-E273-4E5E-ADD1-39EB00E4137C}"/>
    <dgm:cxn modelId="{A13EC169-1FEE-4242-9F56-5F5FF761E244}" srcId="{6BA2B434-9820-4A29-A522-EE54C23143A5}" destId="{52B11A3D-15FF-46AA-B33B-33212C1A102F}" srcOrd="2" destOrd="0" parTransId="{C138D6A5-A3FA-451C-8D95-B25368959629}" sibTransId="{10B278DE-2012-4044-B53C-2B9EBEF73BCE}"/>
    <dgm:cxn modelId="{DB8A6102-A575-46F2-A234-55B8F2212289}" type="presOf" srcId="{6F2B299D-8C85-45F7-BB73-AC061CC42AC1}" destId="{099E66E5-8F6A-4284-AFA6-2ECFF10F11B1}" srcOrd="0" destOrd="0" presId="urn:microsoft.com/office/officeart/2005/8/layout/radial5"/>
    <dgm:cxn modelId="{577E2C22-D6F0-4931-BCC6-5605D8E243BE}" srcId="{6BA2B434-9820-4A29-A522-EE54C23143A5}" destId="{99045427-33B8-4D28-8C06-24D11EDCFEE5}" srcOrd="3" destOrd="0" parTransId="{BA9B632B-24F0-4205-BDCA-5B762BB76B20}" sibTransId="{7E210A17-EA8D-443D-A23D-FE1A3BB74415}"/>
    <dgm:cxn modelId="{F8E52B5C-DAA0-4266-AE6B-47DAD43DC5CF}" srcId="{6BA2B434-9820-4A29-A522-EE54C23143A5}" destId="{6F2B299D-8C85-45F7-BB73-AC061CC42AC1}" srcOrd="4" destOrd="0" parTransId="{CE0A834E-02A2-4083-91AC-72A9602270D4}" sibTransId="{1BFDD772-60A9-4663-9AD5-8B5F9F830FBD}"/>
    <dgm:cxn modelId="{E1D21369-D08A-4B3A-AC7C-39043FFC9E18}" type="presOf" srcId="{1B7BCF29-06F9-45F5-BE6B-255F5CB0462C}" destId="{360AED6F-D719-49F7-BEA4-5D92AB149434}" srcOrd="0" destOrd="0" presId="urn:microsoft.com/office/officeart/2005/8/layout/radial5"/>
    <dgm:cxn modelId="{4F1FDCFE-6F8F-459E-A737-4BECC876D459}" type="presOf" srcId="{02EF1FF0-A698-41BF-A1DA-31F18DF99C59}" destId="{7EF4C936-F4B7-4C1D-9D36-89BDA5D81FE7}" srcOrd="0" destOrd="0" presId="urn:microsoft.com/office/officeart/2005/8/layout/radial5"/>
    <dgm:cxn modelId="{9048813F-53B1-4DDC-8863-8F8F6DFF1356}" type="presOf" srcId="{F882D9E1-C98E-4C36-972D-B2CA630FE493}" destId="{014AE8F9-8FEE-479B-A5FC-6A326351A929}" srcOrd="0" destOrd="0" presId="urn:microsoft.com/office/officeart/2005/8/layout/radial5"/>
    <dgm:cxn modelId="{8388CE0E-2851-4056-BAD7-B0EE7EE5101B}" type="presOf" srcId="{1F61C6D1-4409-448F-9881-EE8ACA20C300}" destId="{64C8DD86-434E-44DF-8288-2E39AC27BE6C}" srcOrd="1" destOrd="0" presId="urn:microsoft.com/office/officeart/2005/8/layout/radial5"/>
    <dgm:cxn modelId="{068B1E83-EAC4-4D66-8F02-4F3861BD8DF3}" srcId="{6BA2B434-9820-4A29-A522-EE54C23143A5}" destId="{DCB783A3-8B68-49D7-B584-BA3B20116D8F}" srcOrd="1" destOrd="0" parTransId="{AD0D4253-BBE9-4D75-BD1F-42B5E7B9FAE5}" sibTransId="{0F241610-6516-4A17-9568-91C46CDD9223}"/>
    <dgm:cxn modelId="{4CFFB826-9366-4F97-934C-571F2F24C32F}" type="presOf" srcId="{C138D6A5-A3FA-451C-8D95-B25368959629}" destId="{87343199-BF5D-4D00-BE43-65C5E06D6C99}" srcOrd="1" destOrd="0" presId="urn:microsoft.com/office/officeart/2005/8/layout/radial5"/>
    <dgm:cxn modelId="{AECEFC1E-F48D-4CA6-A579-2242EA8E0F4A}" srcId="{1B7BCF29-06F9-45F5-BE6B-255F5CB0462C}" destId="{6BA2B434-9820-4A29-A522-EE54C23143A5}" srcOrd="0" destOrd="0" parTransId="{6EA3B06A-7F63-4F8A-A79E-04DD9F4166F1}" sibTransId="{C55A024A-09AE-4457-836D-DF9EDEB2C197}"/>
    <dgm:cxn modelId="{B2708014-CACC-4E51-A84E-17D9D6080640}" type="presOf" srcId="{BA9B632B-24F0-4205-BDCA-5B762BB76B20}" destId="{BC6E05B7-D2BC-4B7B-8518-5E58DC72AF85}" srcOrd="0" destOrd="0" presId="urn:microsoft.com/office/officeart/2005/8/layout/radial5"/>
    <dgm:cxn modelId="{F43245C4-8965-488B-B9FD-7645A02D9632}" type="presOf" srcId="{A073CDFB-5E58-4E84-BAF6-6A2947652F78}" destId="{1F00C56B-CBE2-41D2-B848-6CFFDC58B04A}" srcOrd="0" destOrd="0" presId="urn:microsoft.com/office/officeart/2005/8/layout/radial5"/>
    <dgm:cxn modelId="{E2DB97AF-2E14-4E61-9743-175AC4225880}" type="presParOf" srcId="{360AED6F-D719-49F7-BEA4-5D92AB149434}" destId="{32AFEA16-B946-4267-9013-D63C08741601}" srcOrd="0" destOrd="0" presId="urn:microsoft.com/office/officeart/2005/8/layout/radial5"/>
    <dgm:cxn modelId="{6D9B442A-E288-4BF2-B52D-CE8B97E8A0E0}" type="presParOf" srcId="{360AED6F-D719-49F7-BEA4-5D92AB149434}" destId="{7EF4C936-F4B7-4C1D-9D36-89BDA5D81FE7}" srcOrd="1" destOrd="0" presId="urn:microsoft.com/office/officeart/2005/8/layout/radial5"/>
    <dgm:cxn modelId="{E8D2958A-50FC-4F82-AD73-CED53222A825}" type="presParOf" srcId="{7EF4C936-F4B7-4C1D-9D36-89BDA5D81FE7}" destId="{62C94F19-2D3C-4821-839E-55C8CD2DBFBB}" srcOrd="0" destOrd="0" presId="urn:microsoft.com/office/officeart/2005/8/layout/radial5"/>
    <dgm:cxn modelId="{2BE30CA3-DA5A-411B-949A-1D19F50D600B}" type="presParOf" srcId="{360AED6F-D719-49F7-BEA4-5D92AB149434}" destId="{014AE8F9-8FEE-479B-A5FC-6A326351A929}" srcOrd="2" destOrd="0" presId="urn:microsoft.com/office/officeart/2005/8/layout/radial5"/>
    <dgm:cxn modelId="{44172350-C765-4496-8CC8-F316E9853E65}" type="presParOf" srcId="{360AED6F-D719-49F7-BEA4-5D92AB149434}" destId="{C49914E0-910A-4E92-9A93-A6045B5C53DC}" srcOrd="3" destOrd="0" presId="urn:microsoft.com/office/officeart/2005/8/layout/radial5"/>
    <dgm:cxn modelId="{5B8541C9-12CA-450F-90A0-F54652072182}" type="presParOf" srcId="{C49914E0-910A-4E92-9A93-A6045B5C53DC}" destId="{852D9506-7681-43D5-B09A-6E082F4FE1B0}" srcOrd="0" destOrd="0" presId="urn:microsoft.com/office/officeart/2005/8/layout/radial5"/>
    <dgm:cxn modelId="{27F9AA65-1C2A-4688-9DCA-D07278DB7922}" type="presParOf" srcId="{360AED6F-D719-49F7-BEA4-5D92AB149434}" destId="{7576438A-A270-43F5-9E3E-996019BB5FFF}" srcOrd="4" destOrd="0" presId="urn:microsoft.com/office/officeart/2005/8/layout/radial5"/>
    <dgm:cxn modelId="{F5E927D9-06A1-43C6-991A-FC5FD401253C}" type="presParOf" srcId="{360AED6F-D719-49F7-BEA4-5D92AB149434}" destId="{3CA9AD0B-8478-4B28-953F-AE05368BFA22}" srcOrd="5" destOrd="0" presId="urn:microsoft.com/office/officeart/2005/8/layout/radial5"/>
    <dgm:cxn modelId="{A1737D69-844E-467F-8CA9-86C7DE8D1AF0}" type="presParOf" srcId="{3CA9AD0B-8478-4B28-953F-AE05368BFA22}" destId="{87343199-BF5D-4D00-BE43-65C5E06D6C99}" srcOrd="0" destOrd="0" presId="urn:microsoft.com/office/officeart/2005/8/layout/radial5"/>
    <dgm:cxn modelId="{FEE5436B-3A61-4866-B1F7-A349B8A24930}" type="presParOf" srcId="{360AED6F-D719-49F7-BEA4-5D92AB149434}" destId="{78EF59E6-C299-45DD-8B30-DAEC08ED74A0}" srcOrd="6" destOrd="0" presId="urn:microsoft.com/office/officeart/2005/8/layout/radial5"/>
    <dgm:cxn modelId="{8F6D0071-A8FC-4332-BDDD-A2DFE7D7A823}" type="presParOf" srcId="{360AED6F-D719-49F7-BEA4-5D92AB149434}" destId="{BC6E05B7-D2BC-4B7B-8518-5E58DC72AF85}" srcOrd="7" destOrd="0" presId="urn:microsoft.com/office/officeart/2005/8/layout/radial5"/>
    <dgm:cxn modelId="{8D8DFBCD-5ADF-4183-9682-85D8F548F960}" type="presParOf" srcId="{BC6E05B7-D2BC-4B7B-8518-5E58DC72AF85}" destId="{6A4711A9-FCAC-43B9-91F3-D89F22FF522C}" srcOrd="0" destOrd="0" presId="urn:microsoft.com/office/officeart/2005/8/layout/radial5"/>
    <dgm:cxn modelId="{4057F31F-DAEB-4F3B-A427-FEC0DE41B433}" type="presParOf" srcId="{360AED6F-D719-49F7-BEA4-5D92AB149434}" destId="{994BCFD9-6F43-4067-9E32-8A1152087336}" srcOrd="8" destOrd="0" presId="urn:microsoft.com/office/officeart/2005/8/layout/radial5"/>
    <dgm:cxn modelId="{6BA90F29-778E-43C5-A187-1789D242AC4B}" type="presParOf" srcId="{360AED6F-D719-49F7-BEA4-5D92AB149434}" destId="{52406788-A165-4CDD-B2AA-18B459F61639}" srcOrd="9" destOrd="0" presId="urn:microsoft.com/office/officeart/2005/8/layout/radial5"/>
    <dgm:cxn modelId="{0816349D-C85D-43B3-BF46-D2E3E09F7E9B}" type="presParOf" srcId="{52406788-A165-4CDD-B2AA-18B459F61639}" destId="{2A812116-5FD1-46A3-B45B-0906A1093DD9}" srcOrd="0" destOrd="0" presId="urn:microsoft.com/office/officeart/2005/8/layout/radial5"/>
    <dgm:cxn modelId="{16B2D93A-BDEB-4F20-B79F-257EFC2B1723}" type="presParOf" srcId="{360AED6F-D719-49F7-BEA4-5D92AB149434}" destId="{099E66E5-8F6A-4284-AFA6-2ECFF10F11B1}" srcOrd="10" destOrd="0" presId="urn:microsoft.com/office/officeart/2005/8/layout/radial5"/>
    <dgm:cxn modelId="{39954352-140E-4AA1-9B9A-14723602565E}" type="presParOf" srcId="{360AED6F-D719-49F7-BEA4-5D92AB149434}" destId="{B91CC1A2-6E7D-4885-A386-5B94F96BE9E0}" srcOrd="11" destOrd="0" presId="urn:microsoft.com/office/officeart/2005/8/layout/radial5"/>
    <dgm:cxn modelId="{B76ADD87-B75A-4106-8D52-67104CBDED22}" type="presParOf" srcId="{B91CC1A2-6E7D-4885-A386-5B94F96BE9E0}" destId="{64C8DD86-434E-44DF-8288-2E39AC27BE6C}" srcOrd="0" destOrd="0" presId="urn:microsoft.com/office/officeart/2005/8/layout/radial5"/>
    <dgm:cxn modelId="{E9C84C47-CB43-4E45-9B71-C245D6071505}" type="presParOf" srcId="{360AED6F-D719-49F7-BEA4-5D92AB149434}" destId="{5D2AF23A-9169-4E75-8BFB-4EE96223283D}" srcOrd="12" destOrd="0" presId="urn:microsoft.com/office/officeart/2005/8/layout/radial5"/>
    <dgm:cxn modelId="{2B8719EE-4CA2-4D2D-9B5C-6CBC1BD26E79}" type="presParOf" srcId="{360AED6F-D719-49F7-BEA4-5D92AB149434}" destId="{A313669B-550A-4B1F-B441-AD30BB05E8A1}" srcOrd="13" destOrd="0" presId="urn:microsoft.com/office/officeart/2005/8/layout/radial5"/>
    <dgm:cxn modelId="{3BEB8E18-1AC5-44AC-A537-FA7DEC6F908C}" type="presParOf" srcId="{A313669B-550A-4B1F-B441-AD30BB05E8A1}" destId="{BB2644CC-214B-4DCD-8B08-69A19FA120F9}" srcOrd="0" destOrd="0" presId="urn:microsoft.com/office/officeart/2005/8/layout/radial5"/>
    <dgm:cxn modelId="{AB0BB354-EFFB-49E4-9FF0-00B94FB4D998}" type="presParOf" srcId="{360AED6F-D719-49F7-BEA4-5D92AB149434}" destId="{1F00C56B-CBE2-41D2-B848-6CFFDC58B04A}"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C52A5-3282-4A29-AE8C-C55C80DDEBEA}">
      <dsp:nvSpPr>
        <dsp:cNvPr id="0" name=""/>
        <dsp:cNvSpPr/>
      </dsp:nvSpPr>
      <dsp:spPr>
        <a:xfrm>
          <a:off x="2661046" y="1572"/>
          <a:ext cx="2805906" cy="14029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Preguntas analíticas</a:t>
          </a:r>
          <a:endParaRPr lang="es-MX" sz="2900" kern="1200" dirty="0"/>
        </a:p>
      </dsp:txBody>
      <dsp:txXfrm>
        <a:off x="2702137" y="42663"/>
        <a:ext cx="2723724" cy="1320771"/>
      </dsp:txXfrm>
    </dsp:sp>
    <dsp:sp modelId="{28299D2E-6E99-410A-A73D-D4785A1A13C9}">
      <dsp:nvSpPr>
        <dsp:cNvPr id="0" name=""/>
        <dsp:cNvSpPr/>
      </dsp:nvSpPr>
      <dsp:spPr>
        <a:xfrm rot="3600000">
          <a:off x="4491365" y="2463816"/>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MX" sz="2300" kern="1200"/>
        </a:p>
      </dsp:txBody>
      <dsp:txXfrm>
        <a:off x="4638675" y="2562023"/>
        <a:ext cx="1167307" cy="294619"/>
      </dsp:txXfrm>
    </dsp:sp>
    <dsp:sp modelId="{12000A53-A189-4E4F-9892-A5E8BB1DE5A6}">
      <dsp:nvSpPr>
        <dsp:cNvPr id="0" name=""/>
        <dsp:cNvSpPr/>
      </dsp:nvSpPr>
      <dsp:spPr>
        <a:xfrm>
          <a:off x="4977704" y="4014141"/>
          <a:ext cx="2805906" cy="14029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Preguntas de las disciplinas académicas</a:t>
          </a:r>
          <a:endParaRPr lang="es-MX" sz="2900" kern="1200" dirty="0"/>
        </a:p>
      </dsp:txBody>
      <dsp:txXfrm>
        <a:off x="5018795" y="4055232"/>
        <a:ext cx="2723724" cy="1320771"/>
      </dsp:txXfrm>
    </dsp:sp>
    <dsp:sp modelId="{13C842B3-30B9-4FD4-9525-96E4E5304DF4}">
      <dsp:nvSpPr>
        <dsp:cNvPr id="0" name=""/>
        <dsp:cNvSpPr/>
      </dsp:nvSpPr>
      <dsp:spPr>
        <a:xfrm rot="10800000">
          <a:off x="3333036" y="4470101"/>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MX" sz="2300" kern="1200"/>
        </a:p>
      </dsp:txBody>
      <dsp:txXfrm rot="10800000">
        <a:off x="3480346" y="4568308"/>
        <a:ext cx="1167307" cy="294619"/>
      </dsp:txXfrm>
    </dsp:sp>
    <dsp:sp modelId="{CA09FDC2-388A-46D5-A418-2CBBA43B2B03}">
      <dsp:nvSpPr>
        <dsp:cNvPr id="0" name=""/>
        <dsp:cNvSpPr/>
      </dsp:nvSpPr>
      <dsp:spPr>
        <a:xfrm>
          <a:off x="344389" y="4014141"/>
          <a:ext cx="2805906" cy="14029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s-MX" sz="2900" kern="1200" dirty="0" smtClean="0"/>
            <a:t>Preguntas evaluativas</a:t>
          </a:r>
          <a:endParaRPr lang="es-MX" sz="2900" kern="1200" dirty="0"/>
        </a:p>
      </dsp:txBody>
      <dsp:txXfrm>
        <a:off x="385480" y="4055232"/>
        <a:ext cx="2723724" cy="1320771"/>
      </dsp:txXfrm>
    </dsp:sp>
    <dsp:sp modelId="{D3797AC5-15E0-4FC1-83E1-AE174AD90F73}">
      <dsp:nvSpPr>
        <dsp:cNvPr id="0" name=""/>
        <dsp:cNvSpPr/>
      </dsp:nvSpPr>
      <dsp:spPr>
        <a:xfrm rot="18000000">
          <a:off x="2174707" y="2463816"/>
          <a:ext cx="1461927"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MX" sz="2300" kern="1200"/>
        </a:p>
      </dsp:txBody>
      <dsp:txXfrm>
        <a:off x="2322017" y="2562023"/>
        <a:ext cx="1167307" cy="294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D49EC-C7A0-473D-A001-084AD8F250EB}">
      <dsp:nvSpPr>
        <dsp:cNvPr id="0" name=""/>
        <dsp:cNvSpPr/>
      </dsp:nvSpPr>
      <dsp:spPr>
        <a:xfrm>
          <a:off x="3317797" y="1963130"/>
          <a:ext cx="1492405" cy="14924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dirty="0" smtClean="0"/>
            <a:t>Interdisciplinariedad y Sistemas Complejos </a:t>
          </a:r>
          <a:endParaRPr lang="es-MX" sz="1400" kern="1200" dirty="0"/>
        </a:p>
      </dsp:txBody>
      <dsp:txXfrm>
        <a:off x="3536355" y="2181688"/>
        <a:ext cx="1055289" cy="1055289"/>
      </dsp:txXfrm>
    </dsp:sp>
    <dsp:sp modelId="{E5EE1CE3-E2B1-4AFF-9C62-02A9E097BE12}">
      <dsp:nvSpPr>
        <dsp:cNvPr id="0" name=""/>
        <dsp:cNvSpPr/>
      </dsp:nvSpPr>
      <dsp:spPr>
        <a:xfrm rot="16200000">
          <a:off x="3838366" y="1720972"/>
          <a:ext cx="451266" cy="33050"/>
        </a:xfrm>
        <a:custGeom>
          <a:avLst/>
          <a:gdLst/>
          <a:ahLst/>
          <a:cxnLst/>
          <a:rect l="0" t="0" r="0" b="0"/>
          <a:pathLst>
            <a:path>
              <a:moveTo>
                <a:pt x="0" y="16525"/>
              </a:moveTo>
              <a:lnTo>
                <a:pt x="451266" y="165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052718" y="1726216"/>
        <a:ext cx="22563" cy="22563"/>
      </dsp:txXfrm>
    </dsp:sp>
    <dsp:sp modelId="{A710C302-EA25-43F9-8E75-BA882398E277}">
      <dsp:nvSpPr>
        <dsp:cNvPr id="0" name=""/>
        <dsp:cNvSpPr/>
      </dsp:nvSpPr>
      <dsp:spPr>
        <a:xfrm>
          <a:off x="3317797" y="19459"/>
          <a:ext cx="1492405" cy="14924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La indagación en la Ciencia </a:t>
          </a:r>
          <a:endParaRPr lang="es-MX" sz="1600" kern="1200" dirty="0"/>
        </a:p>
      </dsp:txBody>
      <dsp:txXfrm>
        <a:off x="3536355" y="238017"/>
        <a:ext cx="1055289" cy="1055289"/>
      </dsp:txXfrm>
    </dsp:sp>
    <dsp:sp modelId="{58F912DB-439B-4CD2-8389-34BF5C5FEB70}">
      <dsp:nvSpPr>
        <dsp:cNvPr id="0" name=""/>
        <dsp:cNvSpPr/>
      </dsp:nvSpPr>
      <dsp:spPr>
        <a:xfrm>
          <a:off x="4810202" y="2692808"/>
          <a:ext cx="451266" cy="33050"/>
        </a:xfrm>
        <a:custGeom>
          <a:avLst/>
          <a:gdLst/>
          <a:ahLst/>
          <a:cxnLst/>
          <a:rect l="0" t="0" r="0" b="0"/>
          <a:pathLst>
            <a:path>
              <a:moveTo>
                <a:pt x="0" y="16525"/>
              </a:moveTo>
              <a:lnTo>
                <a:pt x="451266" y="165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024554" y="2698051"/>
        <a:ext cx="22563" cy="22563"/>
      </dsp:txXfrm>
    </dsp:sp>
    <dsp:sp modelId="{9FDCECE6-F80D-42B6-820C-B81E559F8256}">
      <dsp:nvSpPr>
        <dsp:cNvPr id="0" name=""/>
        <dsp:cNvSpPr/>
      </dsp:nvSpPr>
      <dsp:spPr>
        <a:xfrm>
          <a:off x="5261469" y="1963130"/>
          <a:ext cx="1492405" cy="14924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Inducción</a:t>
          </a:r>
        </a:p>
        <a:p>
          <a:pPr lvl="0" algn="ctr" defTabSz="711200">
            <a:lnSpc>
              <a:spcPct val="90000"/>
            </a:lnSpc>
            <a:spcBef>
              <a:spcPct val="0"/>
            </a:spcBef>
            <a:spcAft>
              <a:spcPct val="35000"/>
            </a:spcAft>
          </a:pPr>
          <a:r>
            <a:rPr lang="es-MX" sz="1600" kern="1200" dirty="0" smtClean="0"/>
            <a:t>Histórica</a:t>
          </a:r>
          <a:endParaRPr lang="es-MX" sz="1600" kern="1200" dirty="0"/>
        </a:p>
      </dsp:txBody>
      <dsp:txXfrm>
        <a:off x="5480027" y="2181688"/>
        <a:ext cx="1055289" cy="1055289"/>
      </dsp:txXfrm>
    </dsp:sp>
    <dsp:sp modelId="{B664FDCA-AD75-4174-B5AC-7DAC2E068C3E}">
      <dsp:nvSpPr>
        <dsp:cNvPr id="0" name=""/>
        <dsp:cNvSpPr/>
      </dsp:nvSpPr>
      <dsp:spPr>
        <a:xfrm rot="5400000">
          <a:off x="3838366" y="3664644"/>
          <a:ext cx="451266" cy="33050"/>
        </a:xfrm>
        <a:custGeom>
          <a:avLst/>
          <a:gdLst/>
          <a:ahLst/>
          <a:cxnLst/>
          <a:rect l="0" t="0" r="0" b="0"/>
          <a:pathLst>
            <a:path>
              <a:moveTo>
                <a:pt x="0" y="16525"/>
              </a:moveTo>
              <a:lnTo>
                <a:pt x="451266" y="165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052718" y="3669887"/>
        <a:ext cx="22563" cy="22563"/>
      </dsp:txXfrm>
    </dsp:sp>
    <dsp:sp modelId="{C42A103A-7355-41A6-AA5E-06E248799A17}">
      <dsp:nvSpPr>
        <dsp:cNvPr id="0" name=""/>
        <dsp:cNvSpPr/>
      </dsp:nvSpPr>
      <dsp:spPr>
        <a:xfrm>
          <a:off x="3317797" y="3906802"/>
          <a:ext cx="1492405" cy="14924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La naturaleza de la indagación Humana</a:t>
          </a:r>
          <a:endParaRPr lang="es-MX" sz="1600" kern="1200" dirty="0"/>
        </a:p>
      </dsp:txBody>
      <dsp:txXfrm>
        <a:off x="3536355" y="4125360"/>
        <a:ext cx="1055289" cy="1055289"/>
      </dsp:txXfrm>
    </dsp:sp>
    <dsp:sp modelId="{A9A7583F-BD21-4250-ACB4-EC0808761A99}">
      <dsp:nvSpPr>
        <dsp:cNvPr id="0" name=""/>
        <dsp:cNvSpPr/>
      </dsp:nvSpPr>
      <dsp:spPr>
        <a:xfrm rot="10800000">
          <a:off x="2866530" y="2692808"/>
          <a:ext cx="451266" cy="33050"/>
        </a:xfrm>
        <a:custGeom>
          <a:avLst/>
          <a:gdLst/>
          <a:ahLst/>
          <a:cxnLst/>
          <a:rect l="0" t="0" r="0" b="0"/>
          <a:pathLst>
            <a:path>
              <a:moveTo>
                <a:pt x="0" y="16525"/>
              </a:moveTo>
              <a:lnTo>
                <a:pt x="451266" y="165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080882" y="2698051"/>
        <a:ext cx="22563" cy="22563"/>
      </dsp:txXfrm>
    </dsp:sp>
    <dsp:sp modelId="{2A45CB96-23B3-475F-B09E-F547C5018416}">
      <dsp:nvSpPr>
        <dsp:cNvPr id="0" name=""/>
        <dsp:cNvSpPr/>
      </dsp:nvSpPr>
      <dsp:spPr>
        <a:xfrm>
          <a:off x="1374125" y="1963130"/>
          <a:ext cx="1492405" cy="14924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Sistemas Complejos </a:t>
          </a:r>
          <a:endParaRPr lang="es-MX" sz="1600" kern="1200" dirty="0"/>
        </a:p>
      </dsp:txBody>
      <dsp:txXfrm>
        <a:off x="1592683" y="2181688"/>
        <a:ext cx="1055289" cy="1055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FEA16-B946-4267-9013-D63C08741601}">
      <dsp:nvSpPr>
        <dsp:cNvPr id="0" name=""/>
        <dsp:cNvSpPr/>
      </dsp:nvSpPr>
      <dsp:spPr>
        <a:xfrm>
          <a:off x="4106072" y="2357384"/>
          <a:ext cx="2507294" cy="233582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MX" sz="2400" kern="1200" dirty="0"/>
            <a:t>EVALUACIÓN SUMATIVA</a:t>
          </a:r>
        </a:p>
        <a:p>
          <a:pPr lvl="0" algn="ctr" defTabSz="1066800">
            <a:lnSpc>
              <a:spcPct val="90000"/>
            </a:lnSpc>
            <a:spcBef>
              <a:spcPct val="0"/>
            </a:spcBef>
            <a:spcAft>
              <a:spcPct val="35000"/>
            </a:spcAft>
          </a:pPr>
          <a:r>
            <a:rPr lang="es-MX" sz="2400" kern="1200" dirty="0"/>
            <a:t>O</a:t>
          </a:r>
        </a:p>
        <a:p>
          <a:pPr lvl="0" algn="ctr" defTabSz="1066800">
            <a:lnSpc>
              <a:spcPct val="90000"/>
            </a:lnSpc>
            <a:spcBef>
              <a:spcPct val="0"/>
            </a:spcBef>
            <a:spcAft>
              <a:spcPct val="35000"/>
            </a:spcAft>
          </a:pPr>
          <a:r>
            <a:rPr lang="es-MX" sz="2400" kern="1200" dirty="0"/>
            <a:t>FINAL</a:t>
          </a:r>
        </a:p>
      </dsp:txBody>
      <dsp:txXfrm>
        <a:off x="4473257" y="2699457"/>
        <a:ext cx="1772924" cy="1651674"/>
      </dsp:txXfrm>
    </dsp:sp>
    <dsp:sp modelId="{7EF4C936-F4B7-4C1D-9D36-89BDA5D81FE7}">
      <dsp:nvSpPr>
        <dsp:cNvPr id="0" name=""/>
        <dsp:cNvSpPr/>
      </dsp:nvSpPr>
      <dsp:spPr>
        <a:xfrm rot="16255953">
          <a:off x="5205013" y="1782245"/>
          <a:ext cx="358095" cy="495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a:off x="5257853" y="1935002"/>
        <a:ext cx="250667" cy="297150"/>
      </dsp:txXfrm>
    </dsp:sp>
    <dsp:sp modelId="{014AE8F9-8FEE-479B-A5FC-6A326351A929}">
      <dsp:nvSpPr>
        <dsp:cNvPr id="0" name=""/>
        <dsp:cNvSpPr/>
      </dsp:nvSpPr>
      <dsp:spPr>
        <a:xfrm>
          <a:off x="4488436" y="0"/>
          <a:ext cx="1829951" cy="168204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t>Se realiza al término de un proceso instruccional o ciclo educativo.</a:t>
          </a:r>
        </a:p>
      </dsp:txBody>
      <dsp:txXfrm>
        <a:off x="4756426" y="246330"/>
        <a:ext cx="1293971" cy="1189389"/>
      </dsp:txXfrm>
    </dsp:sp>
    <dsp:sp modelId="{C49914E0-910A-4E92-9A93-A6045B5C53DC}">
      <dsp:nvSpPr>
        <dsp:cNvPr id="0" name=""/>
        <dsp:cNvSpPr/>
      </dsp:nvSpPr>
      <dsp:spPr>
        <a:xfrm rot="19285714">
          <a:off x="6370646" y="2363107"/>
          <a:ext cx="271793" cy="495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a:off x="6379541" y="2487576"/>
        <a:ext cx="190255" cy="297150"/>
      </dsp:txXfrm>
    </dsp:sp>
    <dsp:sp modelId="{7576438A-A270-43F5-9E3E-996019BB5FFF}">
      <dsp:nvSpPr>
        <dsp:cNvPr id="0" name=""/>
        <dsp:cNvSpPr/>
      </dsp:nvSpPr>
      <dsp:spPr>
        <a:xfrm>
          <a:off x="6498339" y="984373"/>
          <a:ext cx="1858883" cy="178339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t>El docente conoce si los  aprendizajes contemplados en los programas fueron alcanzados.</a:t>
          </a:r>
        </a:p>
        <a:p>
          <a:pPr lvl="0" algn="ctr" defTabSz="444500">
            <a:lnSpc>
              <a:spcPct val="90000"/>
            </a:lnSpc>
            <a:spcBef>
              <a:spcPct val="0"/>
            </a:spcBef>
            <a:spcAft>
              <a:spcPct val="35000"/>
            </a:spcAft>
          </a:pPr>
          <a:r>
            <a:rPr lang="es-MX" sz="1000" kern="1200" dirty="0"/>
            <a:t>ENFATIZA el grado de éxito o fracaso que tuvo el alumno en el ciclo que finalizó.</a:t>
          </a:r>
        </a:p>
      </dsp:txBody>
      <dsp:txXfrm>
        <a:off x="6770566" y="1245545"/>
        <a:ext cx="1314429" cy="1261050"/>
      </dsp:txXfrm>
    </dsp:sp>
    <dsp:sp modelId="{3CA9AD0B-8478-4B28-953F-AE05368BFA22}">
      <dsp:nvSpPr>
        <dsp:cNvPr id="0" name=""/>
        <dsp:cNvSpPr/>
      </dsp:nvSpPr>
      <dsp:spPr>
        <a:xfrm rot="1400822">
          <a:off x="6525807" y="3799149"/>
          <a:ext cx="84086" cy="495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a:off x="6526840" y="3893200"/>
        <a:ext cx="58860" cy="297150"/>
      </dsp:txXfrm>
    </dsp:sp>
    <dsp:sp modelId="{78EF59E6-C299-45DD-8B30-DAEC08ED74A0}">
      <dsp:nvSpPr>
        <dsp:cNvPr id="0" name=""/>
        <dsp:cNvSpPr/>
      </dsp:nvSpPr>
      <dsp:spPr>
        <a:xfrm>
          <a:off x="6514492" y="3700470"/>
          <a:ext cx="1968475" cy="149622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t>Su función social se refiere a la Calificación, Acreditación y Certificación.</a:t>
          </a:r>
        </a:p>
      </dsp:txBody>
      <dsp:txXfrm>
        <a:off x="6802768" y="3919586"/>
        <a:ext cx="1391923" cy="1057989"/>
      </dsp:txXfrm>
    </dsp:sp>
    <dsp:sp modelId="{BC6E05B7-D2BC-4B7B-8518-5E58DC72AF85}">
      <dsp:nvSpPr>
        <dsp:cNvPr id="0" name=""/>
        <dsp:cNvSpPr/>
      </dsp:nvSpPr>
      <dsp:spPr>
        <a:xfrm rot="3857143">
          <a:off x="5842753" y="4584485"/>
          <a:ext cx="292588" cy="495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a:off x="5867599" y="4643993"/>
        <a:ext cx="204812" cy="297150"/>
      </dsp:txXfrm>
    </dsp:sp>
    <dsp:sp modelId="{994BCFD9-6F43-4067-9E32-8A1152087336}">
      <dsp:nvSpPr>
        <dsp:cNvPr id="0" name=""/>
        <dsp:cNvSpPr/>
      </dsp:nvSpPr>
      <dsp:spPr>
        <a:xfrm>
          <a:off x="5597019" y="4998106"/>
          <a:ext cx="1820774" cy="182077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t>Su función Pedagógica determina el avance de los Procesos Educativos del alumno.</a:t>
          </a:r>
        </a:p>
      </dsp:txBody>
      <dsp:txXfrm>
        <a:off x="5863665" y="5264752"/>
        <a:ext cx="1287482" cy="1287482"/>
      </dsp:txXfrm>
    </dsp:sp>
    <dsp:sp modelId="{52406788-A165-4CDD-B2AA-18B459F61639}">
      <dsp:nvSpPr>
        <dsp:cNvPr id="0" name=""/>
        <dsp:cNvSpPr/>
      </dsp:nvSpPr>
      <dsp:spPr>
        <a:xfrm rot="6942857">
          <a:off x="4584095" y="4584485"/>
          <a:ext cx="292588" cy="495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rot="10800000">
        <a:off x="4647025" y="4643993"/>
        <a:ext cx="204812" cy="297150"/>
      </dsp:txXfrm>
    </dsp:sp>
    <dsp:sp modelId="{099E66E5-8F6A-4284-AFA6-2ECFF10F11B1}">
      <dsp:nvSpPr>
        <dsp:cNvPr id="0" name=""/>
        <dsp:cNvSpPr/>
      </dsp:nvSpPr>
      <dsp:spPr>
        <a:xfrm>
          <a:off x="3301643" y="4998106"/>
          <a:ext cx="1820774" cy="182077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t>Por quien la realiza, puede ser:</a:t>
          </a:r>
        </a:p>
        <a:p>
          <a:pPr lvl="0" algn="ctr" defTabSz="444500">
            <a:lnSpc>
              <a:spcPct val="90000"/>
            </a:lnSpc>
            <a:spcBef>
              <a:spcPct val="0"/>
            </a:spcBef>
            <a:spcAft>
              <a:spcPct val="35000"/>
            </a:spcAft>
          </a:pPr>
          <a:r>
            <a:rPr lang="es-MX" sz="1000" kern="1200" dirty="0"/>
            <a:t>*Coevaluación.</a:t>
          </a:r>
        </a:p>
        <a:p>
          <a:pPr lvl="0" algn="ctr" defTabSz="444500">
            <a:lnSpc>
              <a:spcPct val="90000"/>
            </a:lnSpc>
            <a:spcBef>
              <a:spcPct val="0"/>
            </a:spcBef>
            <a:spcAft>
              <a:spcPct val="35000"/>
            </a:spcAft>
          </a:pPr>
          <a:r>
            <a:rPr lang="es-MX" sz="1000" kern="1200" dirty="0"/>
            <a:t>o</a:t>
          </a:r>
        </a:p>
        <a:p>
          <a:pPr lvl="0" algn="ctr" defTabSz="444500">
            <a:lnSpc>
              <a:spcPct val="90000"/>
            </a:lnSpc>
            <a:spcBef>
              <a:spcPct val="0"/>
            </a:spcBef>
            <a:spcAft>
              <a:spcPct val="35000"/>
            </a:spcAft>
          </a:pPr>
          <a:r>
            <a:rPr lang="es-MX" sz="1000" kern="1200" dirty="0"/>
            <a:t>*</a:t>
          </a:r>
          <a:r>
            <a:rPr lang="es-MX" sz="1000" kern="1200" dirty="0" err="1"/>
            <a:t>Heteroevaluación</a:t>
          </a:r>
          <a:r>
            <a:rPr lang="es-MX" sz="1000" kern="1200" dirty="0"/>
            <a:t>.</a:t>
          </a:r>
        </a:p>
      </dsp:txBody>
      <dsp:txXfrm>
        <a:off x="3568289" y="5264752"/>
        <a:ext cx="1287482" cy="1287482"/>
      </dsp:txXfrm>
    </dsp:sp>
    <dsp:sp modelId="{B91CC1A2-6E7D-4885-A386-5B94F96BE9E0}">
      <dsp:nvSpPr>
        <dsp:cNvPr id="0" name=""/>
        <dsp:cNvSpPr/>
      </dsp:nvSpPr>
      <dsp:spPr>
        <a:xfrm rot="10028571">
          <a:off x="3783630" y="3608017"/>
          <a:ext cx="257481" cy="495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rot="10800000">
        <a:off x="3859906" y="3698473"/>
        <a:ext cx="180237" cy="297150"/>
      </dsp:txXfrm>
    </dsp:sp>
    <dsp:sp modelId="{5D2AF23A-9169-4E75-8BFB-4EE96223283D}">
      <dsp:nvSpPr>
        <dsp:cNvPr id="0" name=""/>
        <dsp:cNvSpPr/>
      </dsp:nvSpPr>
      <dsp:spPr>
        <a:xfrm>
          <a:off x="1870500" y="3203509"/>
          <a:ext cx="1820774" cy="182077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t>Técnicas para Evaluar:</a:t>
          </a:r>
        </a:p>
        <a:p>
          <a:pPr lvl="0" algn="ctr" defTabSz="444500">
            <a:lnSpc>
              <a:spcPct val="90000"/>
            </a:lnSpc>
            <a:spcBef>
              <a:spcPct val="0"/>
            </a:spcBef>
            <a:spcAft>
              <a:spcPct val="35000"/>
            </a:spcAft>
          </a:pPr>
          <a:r>
            <a:rPr lang="es-MX" sz="1000" kern="1200" dirty="0"/>
            <a:t>*De Observación.</a:t>
          </a:r>
        </a:p>
        <a:p>
          <a:pPr lvl="0" algn="ctr" defTabSz="444500">
            <a:lnSpc>
              <a:spcPct val="90000"/>
            </a:lnSpc>
            <a:spcBef>
              <a:spcPct val="0"/>
            </a:spcBef>
            <a:spcAft>
              <a:spcPct val="35000"/>
            </a:spcAft>
          </a:pPr>
          <a:r>
            <a:rPr lang="es-MX" sz="1000" kern="1200" dirty="0"/>
            <a:t>*De Desempeño.</a:t>
          </a:r>
        </a:p>
      </dsp:txBody>
      <dsp:txXfrm>
        <a:off x="2137146" y="3470155"/>
        <a:ext cx="1287482" cy="1287482"/>
      </dsp:txXfrm>
    </dsp:sp>
    <dsp:sp modelId="{A313669B-550A-4B1F-B441-AD30BB05E8A1}">
      <dsp:nvSpPr>
        <dsp:cNvPr id="0" name=""/>
        <dsp:cNvSpPr/>
      </dsp:nvSpPr>
      <dsp:spPr>
        <a:xfrm rot="13114286">
          <a:off x="4136885" y="2391219"/>
          <a:ext cx="222521" cy="495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MX" sz="1000" kern="1200"/>
        </a:p>
      </dsp:txBody>
      <dsp:txXfrm rot="10800000">
        <a:off x="4196359" y="2511080"/>
        <a:ext cx="155765" cy="297150"/>
      </dsp:txXfrm>
    </dsp:sp>
    <dsp:sp modelId="{1F00C56B-CBE2-41D2-B848-6CFFDC58B04A}">
      <dsp:nvSpPr>
        <dsp:cNvPr id="0" name=""/>
        <dsp:cNvSpPr/>
      </dsp:nvSpPr>
      <dsp:spPr>
        <a:xfrm>
          <a:off x="2204071" y="965682"/>
          <a:ext cx="2175170" cy="182077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t>Características:</a:t>
          </a:r>
        </a:p>
        <a:p>
          <a:pPr lvl="0" algn="ctr" defTabSz="444500">
            <a:lnSpc>
              <a:spcPct val="90000"/>
            </a:lnSpc>
            <a:spcBef>
              <a:spcPct val="0"/>
            </a:spcBef>
            <a:spcAft>
              <a:spcPct val="35000"/>
            </a:spcAft>
          </a:pPr>
          <a:r>
            <a:rPr lang="es-MX" sz="1000" kern="1200" dirty="0"/>
            <a:t>*Objetividad.</a:t>
          </a:r>
        </a:p>
        <a:p>
          <a:pPr lvl="0" algn="ctr" defTabSz="444500">
            <a:lnSpc>
              <a:spcPct val="90000"/>
            </a:lnSpc>
            <a:spcBef>
              <a:spcPct val="0"/>
            </a:spcBef>
            <a:spcAft>
              <a:spcPct val="35000"/>
            </a:spcAft>
          </a:pPr>
          <a:r>
            <a:rPr lang="es-MX" sz="1000" kern="1200" dirty="0"/>
            <a:t>*Validez.</a:t>
          </a:r>
        </a:p>
        <a:p>
          <a:pPr lvl="0" algn="ctr" defTabSz="444500">
            <a:lnSpc>
              <a:spcPct val="90000"/>
            </a:lnSpc>
            <a:spcBef>
              <a:spcPct val="0"/>
            </a:spcBef>
            <a:spcAft>
              <a:spcPct val="35000"/>
            </a:spcAft>
          </a:pPr>
          <a:r>
            <a:rPr lang="es-MX" sz="1000" kern="1200" dirty="0"/>
            <a:t>*Confiabilidad.</a:t>
          </a:r>
        </a:p>
        <a:p>
          <a:pPr lvl="0" algn="ctr" defTabSz="444500">
            <a:lnSpc>
              <a:spcPct val="90000"/>
            </a:lnSpc>
            <a:spcBef>
              <a:spcPct val="0"/>
            </a:spcBef>
            <a:spcAft>
              <a:spcPct val="35000"/>
            </a:spcAft>
          </a:pPr>
          <a:r>
            <a:rPr lang="es-MX" sz="1000" kern="1200" dirty="0"/>
            <a:t>*Adecuada Construcción.</a:t>
          </a:r>
        </a:p>
      </dsp:txBody>
      <dsp:txXfrm>
        <a:off x="2522617" y="1232328"/>
        <a:ext cx="1538078" cy="1287482"/>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10/14/2019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22363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7176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09437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297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0616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4099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65613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8479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9961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4343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10/14/2019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16414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918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2458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5052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790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0103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10/14/2019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0158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10/14/2019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1751948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64275" y="92367"/>
            <a:ext cx="9448800" cy="1825096"/>
          </a:xfrm>
        </p:spPr>
        <p:txBody>
          <a:bodyPr/>
          <a:lstStyle/>
          <a:p>
            <a:pPr algn="ctr"/>
            <a:r>
              <a:rPr lang="es-MX" b="1" dirty="0" smtClean="0">
                <a:effectLst>
                  <a:outerShdw blurRad="38100" dist="38100" dir="2700000" algn="tl">
                    <a:srgbClr val="000000">
                      <a:alpha val="43137"/>
                    </a:srgbClr>
                  </a:outerShdw>
                </a:effectLst>
              </a:rPr>
              <a:t>INSTITUTO PROGRESO Y ESPERANZA, A.C.</a:t>
            </a:r>
            <a:endParaRPr lang="es-MX" b="1" dirty="0">
              <a:effectLst>
                <a:outerShdw blurRad="38100" dist="38100" dir="2700000" algn="tl">
                  <a:srgbClr val="000000">
                    <a:alpha val="43137"/>
                  </a:srgbClr>
                </a:outerShdw>
              </a:effectLst>
            </a:endParaRPr>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6393" y="2108794"/>
            <a:ext cx="2704563" cy="2617752"/>
          </a:xfrm>
          <a:prstGeom prst="rect">
            <a:avLst/>
          </a:prstGeom>
          <a:noFill/>
          <a:ln>
            <a:noFill/>
          </a:ln>
          <a:extLst/>
        </p:spPr>
      </p:pic>
      <p:sp>
        <p:nvSpPr>
          <p:cNvPr id="5" name="Título 1"/>
          <p:cNvSpPr txBox="1">
            <a:spLocks/>
          </p:cNvSpPr>
          <p:nvPr/>
        </p:nvSpPr>
        <p:spPr>
          <a:xfrm>
            <a:off x="2833351" y="5061396"/>
            <a:ext cx="6645497" cy="1054215"/>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s-MX" b="1" dirty="0" smtClean="0">
                <a:effectLst>
                  <a:outerShdw blurRad="38100" dist="38100" dir="2700000" algn="tl">
                    <a:srgbClr val="000000">
                      <a:alpha val="43137"/>
                    </a:srgbClr>
                  </a:outerShdw>
                </a:effectLst>
              </a:rPr>
              <a:t>EQUIPO 3</a:t>
            </a:r>
          </a:p>
          <a:p>
            <a:pPr algn="ctr"/>
            <a:r>
              <a:rPr lang="es-MX" b="1" dirty="0" smtClean="0">
                <a:effectLst>
                  <a:outerShdw blurRad="38100" dist="38100" dir="2700000" algn="tl">
                    <a:srgbClr val="000000">
                      <a:alpha val="43137"/>
                    </a:srgbClr>
                  </a:outerShdw>
                </a:effectLst>
              </a:rPr>
              <a:t>Sexto año (área III)</a:t>
            </a:r>
            <a:endParaRPr lang="es-MX"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014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effectLst>
                  <a:outerShdw blurRad="38100" dist="38100" dir="2700000" algn="tl">
                    <a:srgbClr val="000000">
                      <a:alpha val="43137"/>
                    </a:srgbClr>
                  </a:outerShdw>
                </a:effectLst>
              </a:rPr>
              <a:t>CONCLUSIONES GENERALES</a:t>
            </a:r>
            <a:endParaRPr lang="es-MX" b="1" dirty="0">
              <a:effectLst>
                <a:outerShdw blurRad="38100" dist="38100" dir="2700000" algn="tl">
                  <a:srgbClr val="000000">
                    <a:alpha val="43137"/>
                  </a:srgbClr>
                </a:outerShdw>
              </a:effectLst>
            </a:endParaRPr>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graphicFrame>
        <p:nvGraphicFramePr>
          <p:cNvPr id="5" name="Tabla 4"/>
          <p:cNvGraphicFramePr>
            <a:graphicFrameLocks noGrp="1"/>
          </p:cNvGraphicFramePr>
          <p:nvPr>
            <p:extLst>
              <p:ext uri="{D42A27DB-BD31-4B8C-83A1-F6EECF244321}">
                <p14:modId xmlns:p14="http://schemas.microsoft.com/office/powerpoint/2010/main" val="1308806251"/>
              </p:ext>
            </p:extLst>
          </p:nvPr>
        </p:nvGraphicFramePr>
        <p:xfrm>
          <a:off x="1504424" y="1834239"/>
          <a:ext cx="8229600" cy="4827609"/>
        </p:xfrm>
        <a:graphic>
          <a:graphicData uri="http://schemas.openxmlformats.org/drawingml/2006/table">
            <a:tbl>
              <a:tblPr>
                <a:tableStyleId>{F5AB1C69-6EDB-4FF4-983F-18BD219EF322}</a:tableStyleId>
              </a:tblPr>
              <a:tblGrid>
                <a:gridCol w="1796971">
                  <a:extLst>
                    <a:ext uri="{9D8B030D-6E8A-4147-A177-3AD203B41FA5}">
                      <a16:colId xmlns:a16="http://schemas.microsoft.com/office/drawing/2014/main" xmlns="" val="20000"/>
                    </a:ext>
                  </a:extLst>
                </a:gridCol>
                <a:gridCol w="6432629">
                  <a:extLst>
                    <a:ext uri="{9D8B030D-6E8A-4147-A177-3AD203B41FA5}">
                      <a16:colId xmlns:a16="http://schemas.microsoft.com/office/drawing/2014/main" xmlns="" val="20001"/>
                    </a:ext>
                  </a:extLst>
                </a:gridCol>
              </a:tblGrid>
              <a:tr h="674511">
                <a:tc gridSpan="2">
                  <a:txBody>
                    <a:bodyPr/>
                    <a:lstStyle/>
                    <a:p>
                      <a:pPr algn="ctr">
                        <a:lnSpc>
                          <a:spcPct val="115000"/>
                        </a:lnSpc>
                        <a:spcAft>
                          <a:spcPts val="0"/>
                        </a:spcAft>
                      </a:pPr>
                      <a:r>
                        <a:rPr lang="es-ES" sz="1600" dirty="0">
                          <a:effectLst/>
                        </a:rPr>
                        <a:t> </a:t>
                      </a:r>
                      <a:endParaRPr lang="es-MX" sz="1600" dirty="0">
                        <a:effectLst/>
                      </a:endParaRPr>
                    </a:p>
                    <a:p>
                      <a:pPr algn="ctr">
                        <a:lnSpc>
                          <a:spcPct val="115000"/>
                        </a:lnSpc>
                        <a:spcAft>
                          <a:spcPts val="0"/>
                        </a:spcAft>
                      </a:pPr>
                      <a:r>
                        <a:rPr lang="es-ES" sz="1600" dirty="0">
                          <a:effectLst/>
                        </a:rPr>
                        <a:t>El Aprendizaje Cooperativo</a:t>
                      </a:r>
                      <a:endParaRPr lang="es-MX" sz="1600" b="1" dirty="0">
                        <a:solidFill>
                          <a:srgbClr val="000000"/>
                        </a:solidFill>
                        <a:effectLst/>
                        <a:latin typeface="Arial" panose="020B0604020202020204" pitchFamily="34" charset="0"/>
                        <a:ea typeface="Arial" panose="020B0604020202020204" pitchFamily="34" charset="0"/>
                      </a:endParaRPr>
                    </a:p>
                  </a:txBody>
                  <a:tcPr marL="56854" marR="56854" marT="56850" marB="56850"/>
                </a:tc>
                <a:tc hMerge="1">
                  <a:txBody>
                    <a:bodyPr/>
                    <a:lstStyle/>
                    <a:p>
                      <a:endParaRPr lang="es-MX"/>
                    </a:p>
                  </a:txBody>
                  <a:tcPr/>
                </a:tc>
                <a:extLst>
                  <a:ext uri="{0D108BD9-81ED-4DB2-BD59-A6C34878D82A}">
                    <a16:rowId xmlns:a16="http://schemas.microsoft.com/office/drawing/2014/main" xmlns="" val="10000"/>
                  </a:ext>
                </a:extLst>
              </a:tr>
              <a:tr h="1515727">
                <a:tc>
                  <a:txBody>
                    <a:bodyPr/>
                    <a:lstStyle/>
                    <a:p>
                      <a:pPr>
                        <a:lnSpc>
                          <a:spcPct val="115000"/>
                        </a:lnSpc>
                        <a:spcAft>
                          <a:spcPts val="0"/>
                        </a:spcAft>
                      </a:pPr>
                      <a:r>
                        <a:rPr lang="es-ES" sz="1600" dirty="0">
                          <a:effectLst/>
                        </a:rPr>
                        <a:t>1. ¿Qué es?</a:t>
                      </a:r>
                      <a:endParaRPr lang="es-MX" sz="1600" b="1" dirty="0">
                        <a:solidFill>
                          <a:srgbClr val="000000"/>
                        </a:solidFill>
                        <a:effectLst/>
                        <a:latin typeface="Arial" panose="020B0604020202020204" pitchFamily="34" charset="0"/>
                        <a:ea typeface="Arial" panose="020B0604020202020204" pitchFamily="34" charset="0"/>
                      </a:endParaRPr>
                    </a:p>
                  </a:txBody>
                  <a:tcPr marL="56854" marR="56854" marT="56850" marB="56850" anchor="ctr"/>
                </a:tc>
                <a:tc>
                  <a:txBody>
                    <a:bodyPr/>
                    <a:lstStyle/>
                    <a:p>
                      <a:pPr algn="just">
                        <a:lnSpc>
                          <a:spcPct val="115000"/>
                        </a:lnSpc>
                        <a:spcAft>
                          <a:spcPts val="0"/>
                        </a:spcAft>
                      </a:pPr>
                      <a:r>
                        <a:rPr lang="es-MX" sz="1800" kern="1200" dirty="0" smtClean="0">
                          <a:solidFill>
                            <a:schemeClr val="dk1"/>
                          </a:solidFill>
                          <a:effectLst/>
                          <a:latin typeface="+mn-lt"/>
                          <a:ea typeface="+mn-ea"/>
                          <a:cs typeface="+mn-cs"/>
                        </a:rPr>
                        <a:t>Es la proximidad física que no define a un grupo con un pensamiento reciproco, integración  de los alumnos a los saberes y conformación de grupos pequeños.</a:t>
                      </a:r>
                      <a:endParaRPr lang="es-MX" sz="1600" dirty="0">
                        <a:solidFill>
                          <a:srgbClr val="000000"/>
                        </a:solidFill>
                        <a:effectLst/>
                        <a:latin typeface="Arial" panose="020B0604020202020204" pitchFamily="34" charset="0"/>
                        <a:ea typeface="Arial" panose="020B0604020202020204" pitchFamily="34" charset="0"/>
                      </a:endParaRPr>
                    </a:p>
                  </a:txBody>
                  <a:tcPr marL="56854" marR="56854" marT="56850" marB="56850"/>
                </a:tc>
                <a:extLst>
                  <a:ext uri="{0D108BD9-81ED-4DB2-BD59-A6C34878D82A}">
                    <a16:rowId xmlns:a16="http://schemas.microsoft.com/office/drawing/2014/main" xmlns="" val="10001"/>
                  </a:ext>
                </a:extLst>
              </a:tr>
              <a:tr h="2637350">
                <a:tc>
                  <a:txBody>
                    <a:bodyPr/>
                    <a:lstStyle/>
                    <a:p>
                      <a:pPr>
                        <a:lnSpc>
                          <a:spcPct val="115000"/>
                        </a:lnSpc>
                        <a:spcAft>
                          <a:spcPts val="0"/>
                        </a:spcAft>
                      </a:pPr>
                      <a:r>
                        <a:rPr lang="es-ES" sz="1600" dirty="0">
                          <a:effectLst/>
                        </a:rPr>
                        <a:t>2. ¿Cuáles </a:t>
                      </a:r>
                      <a:r>
                        <a:rPr lang="es-ES" sz="1600" dirty="0" smtClean="0">
                          <a:effectLst/>
                        </a:rPr>
                        <a:t>son</a:t>
                      </a:r>
                      <a:r>
                        <a:rPr lang="es-MX" sz="1600" baseline="0" dirty="0" smtClean="0">
                          <a:effectLst/>
                        </a:rPr>
                        <a:t> </a:t>
                      </a:r>
                      <a:r>
                        <a:rPr lang="es-ES" sz="1600" dirty="0" smtClean="0">
                          <a:effectLst/>
                        </a:rPr>
                        <a:t>sus </a:t>
                      </a:r>
                      <a:endParaRPr lang="es-MX" sz="1600" dirty="0">
                        <a:effectLst/>
                      </a:endParaRPr>
                    </a:p>
                    <a:p>
                      <a:pPr>
                        <a:lnSpc>
                          <a:spcPct val="115000"/>
                        </a:lnSpc>
                        <a:spcAft>
                          <a:spcPts val="0"/>
                        </a:spcAft>
                      </a:pPr>
                      <a:r>
                        <a:rPr lang="es-ES" sz="1600" dirty="0" smtClean="0">
                          <a:effectLst/>
                        </a:rPr>
                        <a:t>características</a:t>
                      </a:r>
                      <a:r>
                        <a:rPr lang="es-ES" sz="1600" dirty="0">
                          <a:effectLst/>
                        </a:rPr>
                        <a:t>?</a:t>
                      </a:r>
                      <a:endParaRPr lang="es-MX" sz="1600" b="1" dirty="0">
                        <a:solidFill>
                          <a:srgbClr val="000000"/>
                        </a:solidFill>
                        <a:effectLst/>
                        <a:latin typeface="Arial" panose="020B0604020202020204" pitchFamily="34" charset="0"/>
                        <a:ea typeface="Arial" panose="020B0604020202020204" pitchFamily="34" charset="0"/>
                      </a:endParaRPr>
                    </a:p>
                  </a:txBody>
                  <a:tcPr marL="56854" marR="56854" marT="56850" marB="56850" anchor="ctr"/>
                </a:tc>
                <a:tc>
                  <a:txBody>
                    <a:bodyPr/>
                    <a:lstStyle/>
                    <a:p>
                      <a:r>
                        <a:rPr lang="es-MX" sz="1800" kern="1200" dirty="0" smtClean="0">
                          <a:solidFill>
                            <a:schemeClr val="dk1"/>
                          </a:solidFill>
                          <a:effectLst/>
                          <a:latin typeface="+mn-lt"/>
                          <a:ea typeface="+mn-ea"/>
                          <a:cs typeface="+mn-cs"/>
                        </a:rPr>
                        <a:t>Se trabaja para maximizar el aprendizaje de todos</a:t>
                      </a:r>
                    </a:p>
                    <a:p>
                      <a:r>
                        <a:rPr lang="es-MX" sz="1800" kern="1200" dirty="0" smtClean="0">
                          <a:solidFill>
                            <a:schemeClr val="dk1"/>
                          </a:solidFill>
                          <a:effectLst/>
                          <a:latin typeface="+mn-lt"/>
                          <a:ea typeface="+mn-ea"/>
                          <a:cs typeface="+mn-cs"/>
                        </a:rPr>
                        <a:t>Las metas de los alumnos son compartidas</a:t>
                      </a:r>
                    </a:p>
                    <a:p>
                      <a:r>
                        <a:rPr lang="es-MX" sz="1800" kern="1200" dirty="0" smtClean="0">
                          <a:solidFill>
                            <a:schemeClr val="dk1"/>
                          </a:solidFill>
                          <a:effectLst/>
                          <a:latin typeface="+mn-lt"/>
                          <a:ea typeface="+mn-ea"/>
                          <a:cs typeface="+mn-cs"/>
                        </a:rPr>
                        <a:t>Trabajan en conjunto para completar las tareas.</a:t>
                      </a:r>
                      <a:endParaRPr lang="es-MX" sz="1600" dirty="0">
                        <a:solidFill>
                          <a:srgbClr val="000000"/>
                        </a:solidFill>
                        <a:effectLst/>
                        <a:latin typeface="Arial" panose="020B0604020202020204" pitchFamily="34" charset="0"/>
                        <a:ea typeface="Arial" panose="020B0604020202020204" pitchFamily="34" charset="0"/>
                      </a:endParaRPr>
                    </a:p>
                  </a:txBody>
                  <a:tcPr marL="56854" marR="56854" marT="56850" marB="5685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16626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effectLst>
                  <a:outerShdw blurRad="38100" dist="38100" dir="2700000" algn="tl">
                    <a:srgbClr val="000000">
                      <a:alpha val="43137"/>
                    </a:srgbClr>
                  </a:outerShdw>
                </a:effectLst>
              </a:rPr>
              <a:t>CONCLUSIONES GENERALES</a:t>
            </a:r>
            <a:endParaRPr lang="es-MX" b="1" dirty="0">
              <a:effectLst>
                <a:outerShdw blurRad="38100" dist="38100" dir="2700000" algn="tl">
                  <a:srgbClr val="000000">
                    <a:alpha val="43137"/>
                  </a:srgbClr>
                </a:outerShdw>
              </a:effectLst>
            </a:endParaRPr>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graphicFrame>
        <p:nvGraphicFramePr>
          <p:cNvPr id="6" name="Tabla 5"/>
          <p:cNvGraphicFramePr>
            <a:graphicFrameLocks noGrp="1"/>
          </p:cNvGraphicFramePr>
          <p:nvPr>
            <p:extLst>
              <p:ext uri="{D42A27DB-BD31-4B8C-83A1-F6EECF244321}">
                <p14:modId xmlns:p14="http://schemas.microsoft.com/office/powerpoint/2010/main" val="3348616843"/>
              </p:ext>
            </p:extLst>
          </p:nvPr>
        </p:nvGraphicFramePr>
        <p:xfrm>
          <a:off x="1577349" y="1990301"/>
          <a:ext cx="8229600" cy="4433887"/>
        </p:xfrm>
        <a:graphic>
          <a:graphicData uri="http://schemas.openxmlformats.org/drawingml/2006/table">
            <a:tbl>
              <a:tblPr>
                <a:tableStyleId>{F5AB1C69-6EDB-4FF4-983F-18BD219EF322}</a:tableStyleId>
              </a:tblPr>
              <a:tblGrid>
                <a:gridCol w="1980863">
                  <a:extLst>
                    <a:ext uri="{9D8B030D-6E8A-4147-A177-3AD203B41FA5}">
                      <a16:colId xmlns:a16="http://schemas.microsoft.com/office/drawing/2014/main" xmlns="" val="20000"/>
                    </a:ext>
                  </a:extLst>
                </a:gridCol>
                <a:gridCol w="6248737">
                  <a:extLst>
                    <a:ext uri="{9D8B030D-6E8A-4147-A177-3AD203B41FA5}">
                      <a16:colId xmlns:a16="http://schemas.microsoft.com/office/drawing/2014/main" xmlns="" val="20001"/>
                    </a:ext>
                  </a:extLst>
                </a:gridCol>
              </a:tblGrid>
              <a:tr h="1796291">
                <a:tc>
                  <a:txBody>
                    <a:bodyPr/>
                    <a:lstStyle/>
                    <a:p>
                      <a:pPr>
                        <a:lnSpc>
                          <a:spcPct val="115000"/>
                        </a:lnSpc>
                        <a:spcAft>
                          <a:spcPts val="0"/>
                        </a:spcAft>
                      </a:pPr>
                      <a:r>
                        <a:rPr lang="es-ES" sz="1600" dirty="0">
                          <a:effectLst/>
                        </a:rPr>
                        <a:t>3. ¿Cuáles son sus</a:t>
                      </a:r>
                      <a:endParaRPr lang="es-MX" sz="1600" dirty="0">
                        <a:effectLst/>
                      </a:endParaRPr>
                    </a:p>
                    <a:p>
                      <a:pPr>
                        <a:lnSpc>
                          <a:spcPct val="115000"/>
                        </a:lnSpc>
                        <a:spcAft>
                          <a:spcPts val="0"/>
                        </a:spcAft>
                      </a:pPr>
                      <a:r>
                        <a:rPr lang="es-ES" sz="1600" dirty="0">
                          <a:effectLst/>
                        </a:rPr>
                        <a:t>    objetivos? </a:t>
                      </a:r>
                      <a:endParaRPr lang="es-MX" sz="1600" dirty="0">
                        <a:effectLst/>
                      </a:endParaRPr>
                    </a:p>
                    <a:p>
                      <a:pPr>
                        <a:lnSpc>
                          <a:spcPct val="115000"/>
                        </a:lnSpc>
                        <a:spcAft>
                          <a:spcPts val="0"/>
                        </a:spcAft>
                      </a:pPr>
                      <a:r>
                        <a:rPr lang="es-ES" sz="1600" dirty="0">
                          <a:effectLst/>
                        </a:rPr>
                        <a:t> </a:t>
                      </a:r>
                      <a:endParaRPr lang="es-MX" sz="1600" b="1" dirty="0">
                        <a:solidFill>
                          <a:srgbClr val="000000"/>
                        </a:solidFill>
                        <a:effectLst/>
                        <a:latin typeface="Arial" panose="020B0604020202020204" pitchFamily="34" charset="0"/>
                        <a:ea typeface="Arial" panose="020B0604020202020204" pitchFamily="34" charset="0"/>
                      </a:endParaRPr>
                    </a:p>
                  </a:txBody>
                  <a:tcPr marL="56854" marR="56854" marT="56841" marB="56841" anchor="ctr"/>
                </a:tc>
                <a:tc>
                  <a:txBody>
                    <a:bodyPr/>
                    <a:lstStyle/>
                    <a:p>
                      <a:r>
                        <a:rPr lang="es-MX" sz="1800" kern="1200" dirty="0" smtClean="0">
                          <a:solidFill>
                            <a:schemeClr val="dk1"/>
                          </a:solidFill>
                          <a:effectLst/>
                          <a:latin typeface="+mn-lt"/>
                          <a:ea typeface="+mn-ea"/>
                          <a:cs typeface="+mn-cs"/>
                        </a:rPr>
                        <a:t>Optimizar el conocimiento de los educandos</a:t>
                      </a:r>
                    </a:p>
                    <a:p>
                      <a:r>
                        <a:rPr lang="es-MX" sz="1800" kern="1200" dirty="0" smtClean="0">
                          <a:solidFill>
                            <a:schemeClr val="dk1"/>
                          </a:solidFill>
                          <a:effectLst/>
                          <a:latin typeface="+mn-lt"/>
                          <a:ea typeface="+mn-ea"/>
                          <a:cs typeface="+mn-cs"/>
                        </a:rPr>
                        <a:t>Trabajar en equipo</a:t>
                      </a:r>
                    </a:p>
                    <a:p>
                      <a:r>
                        <a:rPr lang="es-MX" sz="1800" kern="1200" dirty="0" smtClean="0">
                          <a:solidFill>
                            <a:schemeClr val="dk1"/>
                          </a:solidFill>
                          <a:effectLst/>
                          <a:latin typeface="+mn-lt"/>
                          <a:ea typeface="+mn-ea"/>
                          <a:cs typeface="+mn-cs"/>
                        </a:rPr>
                        <a:t>Asignar tareas dependiendo del rol de cada equipo</a:t>
                      </a:r>
                      <a:endParaRPr lang="es-MX" sz="1600" dirty="0">
                        <a:solidFill>
                          <a:srgbClr val="000000"/>
                        </a:solidFill>
                        <a:effectLst/>
                        <a:latin typeface="Arial" panose="020B0604020202020204" pitchFamily="34" charset="0"/>
                        <a:ea typeface="Arial" panose="020B0604020202020204" pitchFamily="34" charset="0"/>
                      </a:endParaRPr>
                    </a:p>
                  </a:txBody>
                  <a:tcPr marL="56854" marR="56854" marT="56841" marB="56841"/>
                </a:tc>
                <a:extLst>
                  <a:ext uri="{0D108BD9-81ED-4DB2-BD59-A6C34878D82A}">
                    <a16:rowId xmlns:a16="http://schemas.microsoft.com/office/drawing/2014/main" xmlns="" val="10000"/>
                  </a:ext>
                </a:extLst>
              </a:tr>
              <a:tr h="2637596">
                <a:tc>
                  <a:txBody>
                    <a:bodyPr/>
                    <a:lstStyle/>
                    <a:p>
                      <a:pPr algn="just">
                        <a:lnSpc>
                          <a:spcPct val="115000"/>
                        </a:lnSpc>
                        <a:spcAft>
                          <a:spcPts val="0"/>
                        </a:spcAft>
                      </a:pPr>
                      <a:r>
                        <a:rPr lang="es-ES" sz="1600" dirty="0">
                          <a:effectLst/>
                        </a:rPr>
                        <a:t>4. ¿Cuáles son las</a:t>
                      </a:r>
                      <a:endParaRPr lang="es-MX" sz="1600" dirty="0">
                        <a:effectLst/>
                      </a:endParaRPr>
                    </a:p>
                    <a:p>
                      <a:pPr algn="just">
                        <a:lnSpc>
                          <a:spcPct val="115000"/>
                        </a:lnSpc>
                        <a:spcAft>
                          <a:spcPts val="0"/>
                        </a:spcAft>
                      </a:pPr>
                      <a:r>
                        <a:rPr lang="es-ES" sz="1600" dirty="0">
                          <a:effectLst/>
                        </a:rPr>
                        <a:t>     acciones de  </a:t>
                      </a:r>
                      <a:endParaRPr lang="es-MX" sz="1600" dirty="0">
                        <a:effectLst/>
                      </a:endParaRPr>
                    </a:p>
                    <a:p>
                      <a:pPr algn="just">
                        <a:lnSpc>
                          <a:spcPct val="115000"/>
                        </a:lnSpc>
                        <a:spcAft>
                          <a:spcPts val="0"/>
                        </a:spcAft>
                      </a:pPr>
                      <a:r>
                        <a:rPr lang="es-ES" sz="1600" dirty="0">
                          <a:effectLst/>
                        </a:rPr>
                        <a:t>     planeación y   acompañamiento </a:t>
                      </a:r>
                      <a:endParaRPr lang="es-MX" sz="1600" dirty="0">
                        <a:effectLst/>
                      </a:endParaRPr>
                    </a:p>
                    <a:p>
                      <a:pPr algn="just">
                        <a:lnSpc>
                          <a:spcPct val="115000"/>
                        </a:lnSpc>
                        <a:spcAft>
                          <a:spcPts val="0"/>
                        </a:spcAft>
                      </a:pPr>
                      <a:r>
                        <a:rPr lang="es-ES" sz="1600" dirty="0">
                          <a:effectLst/>
                        </a:rPr>
                        <a:t>    más importantes </a:t>
                      </a:r>
                      <a:endParaRPr lang="es-MX" sz="1600" dirty="0">
                        <a:effectLst/>
                      </a:endParaRPr>
                    </a:p>
                    <a:p>
                      <a:pPr algn="just">
                        <a:lnSpc>
                          <a:spcPct val="115000"/>
                        </a:lnSpc>
                        <a:spcAft>
                          <a:spcPts val="0"/>
                        </a:spcAft>
                      </a:pPr>
                      <a:r>
                        <a:rPr lang="es-ES" sz="1600" dirty="0">
                          <a:effectLst/>
                        </a:rPr>
                        <a:t>    del profesor, en</a:t>
                      </a:r>
                      <a:endParaRPr lang="es-MX" sz="1600" dirty="0">
                        <a:effectLst/>
                      </a:endParaRPr>
                    </a:p>
                    <a:p>
                      <a:pPr algn="just">
                        <a:lnSpc>
                          <a:spcPct val="115000"/>
                        </a:lnSpc>
                        <a:spcAft>
                          <a:spcPts val="0"/>
                        </a:spcAft>
                      </a:pPr>
                      <a:r>
                        <a:rPr lang="es-ES" sz="1600" dirty="0">
                          <a:effectLst/>
                        </a:rPr>
                        <a:t>    éste tipo de</a:t>
                      </a:r>
                      <a:endParaRPr lang="es-MX" sz="1600" dirty="0">
                        <a:effectLst/>
                      </a:endParaRPr>
                    </a:p>
                    <a:p>
                      <a:pPr algn="just">
                        <a:lnSpc>
                          <a:spcPct val="115000"/>
                        </a:lnSpc>
                        <a:spcAft>
                          <a:spcPts val="0"/>
                        </a:spcAft>
                      </a:pPr>
                      <a:r>
                        <a:rPr lang="es-ES" sz="1600" dirty="0">
                          <a:effectLst/>
                        </a:rPr>
                        <a:t>     trabajo?</a:t>
                      </a:r>
                      <a:endParaRPr lang="es-MX" sz="1600" dirty="0">
                        <a:effectLst/>
                      </a:endParaRPr>
                    </a:p>
                    <a:p>
                      <a:pPr>
                        <a:lnSpc>
                          <a:spcPct val="115000"/>
                        </a:lnSpc>
                        <a:spcAft>
                          <a:spcPts val="0"/>
                        </a:spcAft>
                      </a:pPr>
                      <a:r>
                        <a:rPr lang="es-ES" sz="1600" dirty="0">
                          <a:effectLst/>
                        </a:rPr>
                        <a:t> </a:t>
                      </a:r>
                      <a:endParaRPr lang="es-MX" sz="1600" b="1" dirty="0">
                        <a:solidFill>
                          <a:srgbClr val="000000"/>
                        </a:solidFill>
                        <a:effectLst/>
                        <a:latin typeface="Arial" panose="020B0604020202020204" pitchFamily="34" charset="0"/>
                        <a:ea typeface="Arial" panose="020B0604020202020204" pitchFamily="34" charset="0"/>
                      </a:endParaRPr>
                    </a:p>
                  </a:txBody>
                  <a:tcPr marL="56854" marR="56854" marT="56841" marB="56841" anchor="ctr"/>
                </a:tc>
                <a:tc>
                  <a:txBody>
                    <a:bodyPr/>
                    <a:lstStyle/>
                    <a:p>
                      <a:r>
                        <a:rPr lang="es-MX" sz="1800" kern="1200" dirty="0" smtClean="0">
                          <a:solidFill>
                            <a:schemeClr val="dk1"/>
                          </a:solidFill>
                          <a:effectLst/>
                          <a:latin typeface="+mn-lt"/>
                          <a:ea typeface="+mn-ea"/>
                          <a:cs typeface="+mn-cs"/>
                        </a:rPr>
                        <a:t>Crear un objetivo y metas</a:t>
                      </a:r>
                    </a:p>
                    <a:p>
                      <a:r>
                        <a:rPr lang="es-MX" sz="1800" kern="1200" dirty="0" smtClean="0">
                          <a:solidFill>
                            <a:schemeClr val="dk1"/>
                          </a:solidFill>
                          <a:effectLst/>
                          <a:latin typeface="+mn-lt"/>
                          <a:ea typeface="+mn-ea"/>
                          <a:cs typeface="+mn-cs"/>
                        </a:rPr>
                        <a:t>Establecer un plan de trabajo</a:t>
                      </a:r>
                    </a:p>
                    <a:p>
                      <a:r>
                        <a:rPr lang="es-MX" sz="1800" kern="1200" dirty="0" smtClean="0">
                          <a:solidFill>
                            <a:schemeClr val="dk1"/>
                          </a:solidFill>
                          <a:effectLst/>
                          <a:latin typeface="+mn-lt"/>
                          <a:ea typeface="+mn-ea"/>
                          <a:cs typeface="+mn-cs"/>
                        </a:rPr>
                        <a:t>Mantener un plan b en caso de una contingencia</a:t>
                      </a:r>
                    </a:p>
                    <a:p>
                      <a:r>
                        <a:rPr lang="es-MX" sz="1800" kern="1200" dirty="0" smtClean="0">
                          <a:solidFill>
                            <a:schemeClr val="dk1"/>
                          </a:solidFill>
                          <a:effectLst/>
                          <a:latin typeface="+mn-lt"/>
                          <a:ea typeface="+mn-ea"/>
                          <a:cs typeface="+mn-cs"/>
                        </a:rPr>
                        <a:t>Romper con los mitos de la educación</a:t>
                      </a:r>
                      <a:endParaRPr lang="es-MX" sz="1600" dirty="0">
                        <a:solidFill>
                          <a:srgbClr val="000000"/>
                        </a:solidFill>
                        <a:effectLst/>
                        <a:latin typeface="Arial" panose="020B0604020202020204" pitchFamily="34" charset="0"/>
                        <a:ea typeface="Arial" panose="020B0604020202020204" pitchFamily="34" charset="0"/>
                      </a:endParaRPr>
                    </a:p>
                  </a:txBody>
                  <a:tcPr marL="56854" marR="56854" marT="56841" marB="56841"/>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50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effectLst>
                  <a:outerShdw blurRad="38100" dist="38100" dir="2700000" algn="tl">
                    <a:srgbClr val="000000">
                      <a:alpha val="43137"/>
                    </a:srgbClr>
                  </a:outerShdw>
                </a:effectLst>
              </a:rPr>
              <a:t>CONCLUSIONES GENERALES</a:t>
            </a:r>
            <a:endParaRPr lang="es-MX" b="1" dirty="0">
              <a:effectLst>
                <a:outerShdw blurRad="38100" dist="38100" dir="2700000" algn="tl">
                  <a:srgbClr val="000000">
                    <a:alpha val="43137"/>
                  </a:srgbClr>
                </a:outerShdw>
              </a:effectLst>
            </a:endParaRPr>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graphicFrame>
        <p:nvGraphicFramePr>
          <p:cNvPr id="5" name="Tabla 4"/>
          <p:cNvGraphicFramePr>
            <a:graphicFrameLocks noGrp="1"/>
          </p:cNvGraphicFramePr>
          <p:nvPr>
            <p:extLst>
              <p:ext uri="{D42A27DB-BD31-4B8C-83A1-F6EECF244321}">
                <p14:modId xmlns:p14="http://schemas.microsoft.com/office/powerpoint/2010/main" val="828836932"/>
              </p:ext>
            </p:extLst>
          </p:nvPr>
        </p:nvGraphicFramePr>
        <p:xfrm>
          <a:off x="1867435" y="2645290"/>
          <a:ext cx="8229600" cy="2520950"/>
        </p:xfrm>
        <a:graphic>
          <a:graphicData uri="http://schemas.openxmlformats.org/drawingml/2006/table">
            <a:tbl>
              <a:tblPr>
                <a:tableStyleId>{F5AB1C69-6EDB-4FF4-983F-18BD219EF322}</a:tableStyleId>
              </a:tblPr>
              <a:tblGrid>
                <a:gridCol w="1890252">
                  <a:extLst>
                    <a:ext uri="{9D8B030D-6E8A-4147-A177-3AD203B41FA5}">
                      <a16:colId xmlns:a16="http://schemas.microsoft.com/office/drawing/2014/main" xmlns="" val="20000"/>
                    </a:ext>
                  </a:extLst>
                </a:gridCol>
                <a:gridCol w="6339348">
                  <a:extLst>
                    <a:ext uri="{9D8B030D-6E8A-4147-A177-3AD203B41FA5}">
                      <a16:colId xmlns:a16="http://schemas.microsoft.com/office/drawing/2014/main" xmlns="" val="20001"/>
                    </a:ext>
                  </a:extLst>
                </a:gridCol>
              </a:tblGrid>
              <a:tr h="2520950">
                <a:tc>
                  <a:txBody>
                    <a:bodyPr/>
                    <a:lstStyle/>
                    <a:p>
                      <a:pPr>
                        <a:lnSpc>
                          <a:spcPct val="115000"/>
                        </a:lnSpc>
                        <a:spcAft>
                          <a:spcPts val="0"/>
                        </a:spcAft>
                      </a:pPr>
                      <a:r>
                        <a:rPr lang="es-ES" sz="1600" dirty="0">
                          <a:effectLst/>
                        </a:rPr>
                        <a:t>5. ¿De qué</a:t>
                      </a:r>
                      <a:endParaRPr lang="es-MX" sz="1600" dirty="0">
                        <a:effectLst/>
                      </a:endParaRPr>
                    </a:p>
                    <a:p>
                      <a:pPr>
                        <a:lnSpc>
                          <a:spcPct val="115000"/>
                        </a:lnSpc>
                        <a:spcAft>
                          <a:spcPts val="0"/>
                        </a:spcAft>
                      </a:pPr>
                      <a:r>
                        <a:rPr lang="es-ES" sz="1600" dirty="0">
                          <a:effectLst/>
                        </a:rPr>
                        <a:t> </a:t>
                      </a:r>
                      <a:r>
                        <a:rPr lang="es-ES" sz="1600" dirty="0" smtClean="0">
                          <a:effectLst/>
                        </a:rPr>
                        <a:t>manera</a:t>
                      </a:r>
                      <a:r>
                        <a:rPr lang="es-MX" sz="1600" baseline="0" dirty="0" smtClean="0">
                          <a:effectLst/>
                        </a:rPr>
                        <a:t> </a:t>
                      </a:r>
                      <a:r>
                        <a:rPr lang="es-ES" sz="1600" dirty="0" smtClean="0">
                          <a:effectLst/>
                        </a:rPr>
                        <a:t>se </a:t>
                      </a:r>
                      <a:r>
                        <a:rPr lang="es-ES" sz="1600" dirty="0">
                          <a:effectLst/>
                        </a:rPr>
                        <a:t>vinculan  </a:t>
                      </a:r>
                      <a:r>
                        <a:rPr lang="es-ES" sz="1600" dirty="0" smtClean="0">
                          <a:effectLst/>
                        </a:rPr>
                        <a:t>el </a:t>
                      </a:r>
                      <a:r>
                        <a:rPr lang="es-ES" sz="1600" dirty="0">
                          <a:effectLst/>
                        </a:rPr>
                        <a:t>trabajo</a:t>
                      </a:r>
                      <a:endParaRPr lang="es-MX" sz="1600" dirty="0">
                        <a:effectLst/>
                      </a:endParaRPr>
                    </a:p>
                    <a:p>
                      <a:pPr>
                        <a:lnSpc>
                          <a:spcPct val="115000"/>
                        </a:lnSpc>
                        <a:spcAft>
                          <a:spcPts val="0"/>
                        </a:spcAft>
                      </a:pPr>
                      <a:r>
                        <a:rPr lang="es-ES" sz="1600" dirty="0" smtClean="0">
                          <a:effectLst/>
                        </a:rPr>
                        <a:t>interdisciplinario</a:t>
                      </a:r>
                      <a:r>
                        <a:rPr lang="es-ES" sz="1600" dirty="0">
                          <a:effectLst/>
                        </a:rPr>
                        <a:t>, </a:t>
                      </a:r>
                      <a:endParaRPr lang="es-MX" sz="1600" dirty="0">
                        <a:effectLst/>
                      </a:endParaRPr>
                    </a:p>
                    <a:p>
                      <a:pPr>
                        <a:lnSpc>
                          <a:spcPct val="115000"/>
                        </a:lnSpc>
                        <a:spcAft>
                          <a:spcPts val="0"/>
                        </a:spcAft>
                      </a:pPr>
                      <a:r>
                        <a:rPr lang="es-ES" sz="1600" dirty="0" smtClean="0">
                          <a:effectLst/>
                        </a:rPr>
                        <a:t>y </a:t>
                      </a:r>
                      <a:r>
                        <a:rPr lang="es-ES" sz="1600" dirty="0">
                          <a:effectLst/>
                        </a:rPr>
                        <a:t>el aprendizaje</a:t>
                      </a:r>
                      <a:endParaRPr lang="es-MX" sz="1600" dirty="0">
                        <a:effectLst/>
                      </a:endParaRPr>
                    </a:p>
                    <a:p>
                      <a:pPr>
                        <a:lnSpc>
                          <a:spcPct val="115000"/>
                        </a:lnSpc>
                        <a:spcAft>
                          <a:spcPts val="0"/>
                        </a:spcAft>
                      </a:pPr>
                      <a:r>
                        <a:rPr lang="es-ES" sz="1600" dirty="0" smtClean="0">
                          <a:effectLst/>
                        </a:rPr>
                        <a:t>cooperativo</a:t>
                      </a:r>
                      <a:r>
                        <a:rPr lang="es-ES" sz="1600" dirty="0">
                          <a:effectLst/>
                        </a:rPr>
                        <a:t>?</a:t>
                      </a:r>
                      <a:endParaRPr lang="es-MX" sz="1600" b="1" dirty="0">
                        <a:solidFill>
                          <a:srgbClr val="000000"/>
                        </a:solidFill>
                        <a:effectLst/>
                        <a:latin typeface="Arial" panose="020B0604020202020204" pitchFamily="34" charset="0"/>
                        <a:ea typeface="Arial" panose="020B0604020202020204" pitchFamily="34" charset="0"/>
                      </a:endParaRPr>
                    </a:p>
                  </a:txBody>
                  <a:tcPr marL="56854" marR="56854" marT="56868" marB="56868" anchor="ctr"/>
                </a:tc>
                <a:tc>
                  <a:txBody>
                    <a:bodyPr/>
                    <a:lstStyle/>
                    <a:p>
                      <a:pPr algn="just">
                        <a:lnSpc>
                          <a:spcPct val="115000"/>
                        </a:lnSpc>
                        <a:spcAft>
                          <a:spcPts val="0"/>
                        </a:spcAft>
                      </a:pPr>
                      <a:r>
                        <a:rPr lang="es-MX" sz="1800" kern="1200" dirty="0" smtClean="0">
                          <a:solidFill>
                            <a:schemeClr val="dk1"/>
                          </a:solidFill>
                          <a:effectLst/>
                          <a:latin typeface="+mn-lt"/>
                          <a:ea typeface="+mn-ea"/>
                          <a:cs typeface="+mn-cs"/>
                        </a:rPr>
                        <a:t>Establecer una problemática que resida en el entorno de los estudiantes, ambos van orientados a un aprendizaje significativo, el conocimiento se vuelve propio de los alumnos.</a:t>
                      </a:r>
                      <a:endParaRPr lang="es-MX" sz="1600" dirty="0">
                        <a:solidFill>
                          <a:srgbClr val="000000"/>
                        </a:solidFill>
                        <a:effectLst/>
                        <a:latin typeface="Arial" panose="020B0604020202020204" pitchFamily="34" charset="0"/>
                        <a:ea typeface="Arial" panose="020B0604020202020204" pitchFamily="34" charset="0"/>
                      </a:endParaRPr>
                    </a:p>
                  </a:txBody>
                  <a:tcPr marL="56854" marR="56854" marT="56868" marB="56868"/>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00912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effectLst>
                  <a:outerShdw blurRad="38100" dist="38100" dir="2700000" algn="tl">
                    <a:srgbClr val="000000">
                      <a:alpha val="43137"/>
                    </a:srgbClr>
                  </a:outerShdw>
                </a:effectLst>
              </a:rPr>
              <a:t>TRABAJO ENTRE DOCENTES</a:t>
            </a:r>
            <a:endParaRPr lang="es-MX" b="1" dirty="0">
              <a:effectLst>
                <a:outerShdw blurRad="38100" dist="38100" dir="2700000" algn="tl">
                  <a:srgbClr val="000000">
                    <a:alpha val="43137"/>
                  </a:srgbClr>
                </a:outerShdw>
              </a:effectLst>
            </a:endParaRPr>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pic>
        <p:nvPicPr>
          <p:cNvPr id="1026" name="Picture 2" descr="https://lh3.googleusercontent.com/p2RQlqXnNRZ2MQqh2kDdVRyqRhTJUaL-uqcBoxF6dYQPTqa6sZMPcRuO-MPSFrj0pQKg0GSnen7d0dwjWG7R3Q7bVQe8koF9PjU3iLNjmAZxDFPD-LIkTP2dVHDAH7ticqObVtkHws_7LkDxZbc3ZzWYsdYPYjumdjmzfgn47VFfFFFW_hrb0VQR5fvkywiuqaoCTuPTTW0dgvvO8deMaPW2fqI7G6O7hcq_zhXuMI33WDVqXvBYAzrAMKt19gb4Cvwgv8dkaDBrgU6VeDtStY2_D2uwZ79SbWSQT8BWaYO7Kv0bVTFyBh6tN0whAfDR4ZUYXIFkeNw4nYXmPakKubrMQyBkEPIeWA8IRwK6UoQSQY4zNjRI8WsEEZI9a6nOOzS5Rq-UGGP_kWcOsIwekMbKFIKHwlq84MAF0D-i1Xa2QGKCDaMnzFa1BCYfnmWLwOLc58FnA92C3DtUFhLBAf9UOrxZGjf3LzpcMnk6E3jeXhBWRO80WOk5cAUqH4kzX6hIGBxNn1X_C2shpmq0CeRRxyt1dZUpka670ErYgmxU_68By9Si0ljF8Tgni0W10pZdBED-G7YnELvGIFTbqCHIXlMgUlSIZMoG-PPorA=w850-h63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22" y="1626436"/>
            <a:ext cx="4584879" cy="4194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mEAbEyP-x788xQga2gV0ayL5968tmr7_ADUuIvPQr1a9ProqF-tRZwOQfxwUTwcPdBFu-Kdm96JkDKBAy8AfH8FpvcEI0L8zCwn6MKiYxpA6aKG-XPOOMRvSAowdVYyGoT8hsOrVmJEGWlKl3Se6TCnTS0DhNe8TY5oL4D_ujTqqsTjWzBhA3lkmI5dKIHTfy5omQsjl_cNqD4Fz5UmXq5YDMLbs08fHsdJxsbPahbLaN1IUBvezhabJ1eo3YRs12bVKcH45YczV5ancSRsIxsBi78DjEt0o3AdXjGWv7o1rvq5y1BWU4nLTAH4kH-lxkUx3BTkDgw9Nnh4MTvuqaGwn4FiT4e6jA5bLTmwKOvu5S-cOWa4Z38uiMwk9VzF_xN7MU9fWsyucVGqcjREabprSrLqu3buju1jByTJ-sUklvUTfHsPBCbW0iKSOBoOlRZ1SrnDiHnJ_vAgjEWvnq645vb0yPx6SQDnDMPnRGw1ul4lHSXJV0KMeQSuEZhTawh9W0YUWFjwjlIs9hFJhvAmRcZAbvuQ7lZlvEVdioYpPc3XoIjSMBscwTK-KD3pbR2oQr7c7Z-clEYsxku0TITjIHjJQYJ3hcpIEB_XopA=w850-h637-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11" y="1834239"/>
            <a:ext cx="5975428" cy="398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85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effectLst>
                  <a:outerShdw blurRad="38100" dist="38100" dir="2700000" algn="tl">
                    <a:srgbClr val="000000">
                      <a:alpha val="43137"/>
                    </a:srgbClr>
                  </a:outerShdw>
                </a:effectLst>
              </a:rPr>
              <a:t>TRABAJO ENTRE DOCENTES</a:t>
            </a:r>
            <a:endParaRPr lang="es-MX" b="1" dirty="0">
              <a:effectLst>
                <a:outerShdw blurRad="38100" dist="38100" dir="2700000" algn="tl">
                  <a:srgbClr val="000000">
                    <a:alpha val="43137"/>
                  </a:srgbClr>
                </a:outerShdw>
              </a:effectLst>
            </a:endParaRPr>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pic>
        <p:nvPicPr>
          <p:cNvPr id="2050" name="Picture 2" descr="https://lh3.googleusercontent.com/A5eR2HmVGmcvEBa80zMwymfrg1Y0MJ1AP_5QtXnyvsxruFc-IQvw50zVuIURw_VdRkeZIlHurII08lVbj5r-9epg_pNQTDHMEL8m7jldo23Ya0yY4eUjKyGFZcZM0mb6pUeFOGD_pcgpYcLevfa2F6ePiS8_ijZoW-USZ70tSHOOUKBUpFU-n-RwV2CB_Sgi5mIDECHFWZFpU_oZQxny9KdAFP3vFFpNNQ00KUTsG9rvkil3YT88QaFH3nCzx7BpfpfNyT7nAD76dJq4Q-HiD1E_RJq8ARKnpwvBxFRIfCM5Q9BXJJ_tP6SIKf3ZyE-pdCTJd8s2OhLlu0p0pNb5ndCrOPm_0I3lqERFmoC4SkB_fDNtuVdqQW9lZ75j16KQ1vXwxx0ba5jmRFI3t6DmK3k3tCzB5euf1GmldG_-ED_isl60gJ5CZJshGMczX5Wtuz3Eq2aVGXU9R2PzyvSXiO7a6UQdEPy8CtryW6MsqWAX2ZeZf_3DzWmpfVVJ-dGVJBHJ3KhVZM3e2nAiVmu7LZ9mH_CLRpVEKifrzj62tZJF3tmXocq9mzgwxlXtjYJC3MGI9AnTXA5Hgsukgd3-fEbOOvK-JIIo1GWGUy3Tdw=w478-h63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95" y="1834239"/>
            <a:ext cx="4237150" cy="47211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3.googleusercontent.com/e1ioXQLuUtLfZlXUxhok_5-d-XFi_i2-wJy9PN4kHbAZ33qif01yAtxcthksA03-a4iSVIoE6SZfc2CN8MtDL65Xuo8Yab8SbO5CTCsUcVNxpH5Hv6CS7VvwZW3ApHKnA4C_E4oFeBsRTJLwt1ZRMEKZaAeDlNgE480YeU2hgZkQy5CQEw3WKG3VYyHD98iV35hFo4QlLYQNhMOd6v--Uj7pBSdx5V8ITasGtqEuk3KigKTnhRIkINdQQXxjaOISdURVnEBMsdYN16zEEXVKrIm4poECACz8lGly_SD-8XFu-4S0wKA4cIdrvEuHgBEXgepY19vSACVZyMTb4TSJl1BWlnfpq87IyModAjdIvDcdst9AVTkOWsbgTr9haWqJEHo8TXnPIy7IbRzmHhOjUnjmzLWtFV5wW74kA6AVkX0e5MgCEgLnr7IEQtarmgRMymxCvW1AJQsWEhgzWe7Z1Tqfu5RJ7jNCVpVDMCQpi8q6IJZr_P7NzMxsbywkC5675XuC8k1bVY8-Y2R-yYNIZgdFCeusd70bJxyYLn9NIoFsKYn1toHGI43xxNstKc8TahcjSKu33-6JTMvTv9G6OXbomnuovS0bN9OHsDnYcQ=w850-h637-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4278" y="2097088"/>
            <a:ext cx="5890451" cy="441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7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smtClean="0">
                <a:effectLst>
                  <a:outerShdw blurRad="38100" dist="38100" dir="2700000" algn="tl">
                    <a:srgbClr val="000000">
                      <a:alpha val="43137"/>
                    </a:srgbClr>
                  </a:outerShdw>
                </a:effectLst>
              </a:rPr>
              <a:t>Trabajo entre docentes</a:t>
            </a:r>
            <a:endParaRPr lang="es-MX" b="1" dirty="0">
              <a:effectLst>
                <a:outerShdw blurRad="38100" dist="38100" dir="2700000" algn="tl">
                  <a:srgbClr val="000000">
                    <a:alpha val="43137"/>
                  </a:srgbClr>
                </a:outerShdw>
              </a:effectLst>
            </a:endParaRPr>
          </a:p>
        </p:txBody>
      </p:sp>
      <p:pic>
        <p:nvPicPr>
          <p:cNvPr id="5"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pic>
        <p:nvPicPr>
          <p:cNvPr id="3074" name="Picture 2" descr="https://lh3.googleusercontent.com/hs3Q6xDbQPJY7eupnu1Bulmac6NGXlhDHvpZOEqacLrX9pe-zvNX_fHN9Clm_j2BISvcLxfBcc6FPLMUBKvUloqWce5E2YqKzAdRBsC3XWuhxODL4-cSOjQLo7CeF4L4IAOZzVdr0vUEd6xVg07ip3ytbm7rbwLHpYv3L5_qNg5HQq-YogFPbFoOTktjsrxkLF6alkzD4X8dIzDDoRYuK9zUMjMe2tkXGH2FbJHHFW_fUNPWJ89l60XaJ2WYWZCdIbSA3nW2hxTUL2nmBxhGOJb1hgM9IAGawAPnNh2-GVwWfn0pZlZyIoo4R4PTGYO9yqbaiCW9L-HLxQ4fAKbz4jterCjHssGGb52L3pSCWY7Cs20kIngD8MXsonVqOQFFyerXXQ6vrQUWhEvIbxxa501sC-CjV9oHGu-VuIewpALtrUraaTNfo4EsYB2n0bsP-0KiSdmf0TstbcZvd_NzieobUTKFfO5oxVW510fSDKxtnvpCTDSEo-CoBb8rV5XvCPHsUgdItAyX-P7aGe5BQS_zLPKg9NhpdirBmqXVGC-Zbz2ydqAgxAw0oQJvZDzDdOaldeXNFWmVmHwZiVglJ5qMoEOClgkLRYBg3zKW5A=w850-h637-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50" y="1700011"/>
            <a:ext cx="10071278" cy="491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219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lh3.googleusercontent.com/iGhIe7GgTAiEuseRbjaTqC-6jjd4ZveJfTNscWZSBvQ3J17IyKXYj0e1MZMjHLdIm6DeAvEqMxlpm5_DW0vDkPER2BFY9Z-KvoDbM445lhwbtxN2TQgfPFbE-UwohRXrLV_ZbQUisvNPIHxD__OqV1xfzEa83t5stefeGZMUw432ZNbnphuYyrckvn1zV-brSdwC6KaDnPsBWmIs2mWQkin2XMel4CVXI0axjhnvE5BHwvFEQ3R5bzTDzFlgF8HSh4ELXwWOc7tL4yu6x3SDPuWgMg0SiL4v98yRx0GsE_wxMGkLQTu75CnFx_rD_9SKyVlEt8lB4uQjWUqjMnHJbdyOCFkJELkBqXoyV8hXQQaQHXGc4Er6t7xiGLQR-FgZDh6tct86fPmvD5TkuYwI3aSqudfmvYbp9e-xYgZKeSK1bdp28c_OyLlX81_A0RcfcfbSVZF57UfBoWQwSAZ5tUhq9O3mS0xjKeBkQUeBwm63GX6Y1rR69x37iGBttwWLyaFzL-pcJzPYoz4J5Hte0GzTUZ_D5BIngUMsATRZXbpLIWIGz2-FUxPpsR0Ydn73bdDhBYzj_oBgg3dj-5z2AZnAVJIGOsHdx8iF2R9JZw=w850-h637-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18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N9TeCej41zRuYwJqwBHH9hcu4W3icDVn3VbtOEG-W8txIk7lb1VsVPp-hFoQbNwd6pgxOqPixwJkirquAfPfLCmKxR5XuIql9gg8ROrxkzHv4WqUEkaBBNdNPO5VMN_Q5X77lfGZHUhrKqcmZCy9cFv56VqkKGkYUk6h7oDfrLqctU5BTx1pAEBWTGZfbBD7D9dmCnscsMXOam4SefSMeQA3xaBoPlss-6YTbusK2jbM8HlW9EkDnWl1nlS1EcHr5r4WFax7HLXAqjhkuSkWNDK0ngVr7nujqxA7IbsFOIT9T1_fRXO4jTN7P-3s1vQ4E6v7WZzZtSjH8CYYFtCZAUB0_CiEWzlyHiPkL0G91l4uOljWn6l071ToU9AhHNUQ1AfytVutNMQj3c6i62qkFSjfqz37VRKrB_eVLazuopAdtL-Rjc72_r6tmDefDck35albphMa-FiXylz6Yg0uevoKW19M7SDJjqTb0kvJQhmu6yzIOEkRBKRtZ5khveIqhDepuW5VEPBge1WinGxY0p-mIdoyUH5EMXLSS19cJOB359HafVdS1TYMqzuH0-qBJ1w0sjnJVU_0EdoQar8mfIV2zW4x0uMurQTMCBU=w850-h637-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735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75036"/>
            <a:ext cx="9905998" cy="1478570"/>
          </a:xfrm>
        </p:spPr>
        <p:txBody>
          <a:bodyPr>
            <a:normAutofit/>
          </a:bodyPr>
          <a:lstStyle/>
          <a:p>
            <a:r>
              <a:rPr lang="es-MX" sz="3200" b="1" dirty="0" smtClean="0">
                <a:effectLst>
                  <a:outerShdw blurRad="38100" dist="38100" dir="2700000" algn="tl">
                    <a:srgbClr val="000000">
                      <a:alpha val="43137"/>
                    </a:srgbClr>
                  </a:outerShdw>
                </a:effectLst>
              </a:rPr>
              <a:t>Organizador gráfico</a:t>
            </a:r>
            <a:endParaRPr lang="es-MX" sz="3200" b="1" dirty="0">
              <a:effectLst>
                <a:outerShdw blurRad="38100" dist="38100" dir="2700000" algn="tl">
                  <a:srgbClr val="000000">
                    <a:alpha val="43137"/>
                  </a:srgbClr>
                </a:outerShdw>
              </a:effectLst>
            </a:endParaRPr>
          </a:p>
        </p:txBody>
      </p:sp>
      <p:sp>
        <p:nvSpPr>
          <p:cNvPr id="3" name="Elipse 2"/>
          <p:cNvSpPr/>
          <p:nvPr/>
        </p:nvSpPr>
        <p:spPr>
          <a:xfrm>
            <a:off x="2565330" y="4103578"/>
            <a:ext cx="2459865" cy="123637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Problemas Sociales, Políticos y Económicos de México</a:t>
            </a:r>
            <a:endParaRPr lang="es-MX" dirty="0"/>
          </a:p>
        </p:txBody>
      </p:sp>
      <p:sp>
        <p:nvSpPr>
          <p:cNvPr id="5" name="Elipse 4"/>
          <p:cNvSpPr/>
          <p:nvPr/>
        </p:nvSpPr>
        <p:spPr>
          <a:xfrm>
            <a:off x="2422855" y="1524618"/>
            <a:ext cx="2459865" cy="1236371"/>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ysClr val="windowText" lastClr="000000"/>
                </a:solidFill>
              </a:rPr>
              <a:t>Contabilidad y Gestión Administrativa</a:t>
            </a:r>
            <a:endParaRPr lang="es-MX" dirty="0">
              <a:solidFill>
                <a:sysClr val="windowText" lastClr="000000"/>
              </a:solidFill>
            </a:endParaRPr>
          </a:p>
        </p:txBody>
      </p:sp>
      <p:sp>
        <p:nvSpPr>
          <p:cNvPr id="16" name="Elipse 15"/>
          <p:cNvSpPr/>
          <p:nvPr/>
        </p:nvSpPr>
        <p:spPr>
          <a:xfrm>
            <a:off x="8989971" y="735831"/>
            <a:ext cx="1523548" cy="9027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rPr>
              <a:t>Derecho Mercantil</a:t>
            </a:r>
          </a:p>
        </p:txBody>
      </p:sp>
      <p:pic>
        <p:nvPicPr>
          <p:cNvPr id="17"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9260" y="-89165"/>
            <a:ext cx="1622740" cy="1506828"/>
          </a:xfrm>
          <a:prstGeom prst="rect">
            <a:avLst/>
          </a:prstGeom>
          <a:noFill/>
          <a:ln>
            <a:noFill/>
          </a:ln>
          <a:extLst/>
        </p:spPr>
      </p:pic>
      <p:sp>
        <p:nvSpPr>
          <p:cNvPr id="19" name="Elipse 18"/>
          <p:cNvSpPr/>
          <p:nvPr/>
        </p:nvSpPr>
        <p:spPr>
          <a:xfrm>
            <a:off x="7368276" y="1620622"/>
            <a:ext cx="2459865" cy="123637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rPr>
              <a:t>Derecho</a:t>
            </a:r>
            <a:endParaRPr lang="es-MX" dirty="0">
              <a:solidFill>
                <a:schemeClr val="bg1"/>
              </a:solidFill>
            </a:endParaRPr>
          </a:p>
        </p:txBody>
      </p:sp>
      <p:sp>
        <p:nvSpPr>
          <p:cNvPr id="22" name="Rectángulo 21"/>
          <p:cNvSpPr/>
          <p:nvPr/>
        </p:nvSpPr>
        <p:spPr>
          <a:xfrm>
            <a:off x="4882720" y="2948687"/>
            <a:ext cx="2663322" cy="1160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Los alumnos no conocen el funcionamiento de la Educación Financiera</a:t>
            </a:r>
            <a:endParaRPr lang="es-MX" b="1" dirty="0">
              <a:effectLst>
                <a:outerShdw blurRad="38100" dist="38100" dir="2700000" algn="tl">
                  <a:srgbClr val="000000">
                    <a:alpha val="43137"/>
                  </a:srgbClr>
                </a:outerShdw>
              </a:effectLst>
            </a:endParaRPr>
          </a:p>
        </p:txBody>
      </p:sp>
      <p:sp>
        <p:nvSpPr>
          <p:cNvPr id="38" name="Elipse 37"/>
          <p:cNvSpPr/>
          <p:nvPr/>
        </p:nvSpPr>
        <p:spPr>
          <a:xfrm>
            <a:off x="7446132" y="4108162"/>
            <a:ext cx="2459865" cy="1236371"/>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Introducción al estudio de las Ciencias Sociales y Económicas</a:t>
            </a:r>
            <a:endParaRPr lang="es-MX" dirty="0"/>
          </a:p>
        </p:txBody>
      </p:sp>
      <p:cxnSp>
        <p:nvCxnSpPr>
          <p:cNvPr id="43" name="Conector curvado 42"/>
          <p:cNvCxnSpPr/>
          <p:nvPr/>
        </p:nvCxnSpPr>
        <p:spPr>
          <a:xfrm rot="16200000" flipV="1">
            <a:off x="4839735" y="1574041"/>
            <a:ext cx="187698" cy="2561593"/>
          </a:xfrm>
          <a:prstGeom prst="curvedConnector3">
            <a:avLst>
              <a:gd name="adj1" fmla="val 5000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curvado 46"/>
          <p:cNvCxnSpPr>
            <a:stCxn id="22" idx="3"/>
            <a:endCxn id="19" idx="4"/>
          </p:cNvCxnSpPr>
          <p:nvPr/>
        </p:nvCxnSpPr>
        <p:spPr>
          <a:xfrm flipV="1">
            <a:off x="7546042" y="2856993"/>
            <a:ext cx="1052167" cy="672091"/>
          </a:xfrm>
          <a:prstGeom prst="curved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ector curvado 48"/>
          <p:cNvCxnSpPr/>
          <p:nvPr/>
        </p:nvCxnSpPr>
        <p:spPr>
          <a:xfrm rot="5400000">
            <a:off x="5313647" y="3821030"/>
            <a:ext cx="612283" cy="1189186"/>
          </a:xfrm>
          <a:prstGeom prst="curved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curvado 50"/>
          <p:cNvCxnSpPr>
            <a:stCxn id="22" idx="2"/>
            <a:endCxn id="38" idx="2"/>
          </p:cNvCxnSpPr>
          <p:nvPr/>
        </p:nvCxnSpPr>
        <p:spPr>
          <a:xfrm rot="16200000" flipH="1">
            <a:off x="6521823" y="3802038"/>
            <a:ext cx="616867" cy="1231751"/>
          </a:xfrm>
          <a:prstGeom prst="curved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2" name="Elipse 51"/>
          <p:cNvSpPr/>
          <p:nvPr/>
        </p:nvSpPr>
        <p:spPr>
          <a:xfrm>
            <a:off x="10017636" y="1749637"/>
            <a:ext cx="1626844" cy="9027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rPr>
              <a:t>Derecho Económico</a:t>
            </a:r>
          </a:p>
        </p:txBody>
      </p:sp>
      <p:cxnSp>
        <p:nvCxnSpPr>
          <p:cNvPr id="54" name="Conector curvado 53"/>
          <p:cNvCxnSpPr>
            <a:stCxn id="19" idx="0"/>
            <a:endCxn id="16" idx="0"/>
          </p:cNvCxnSpPr>
          <p:nvPr/>
        </p:nvCxnSpPr>
        <p:spPr>
          <a:xfrm rot="5400000" flipH="1" flipV="1">
            <a:off x="8732582" y="601459"/>
            <a:ext cx="884791" cy="1153536"/>
          </a:xfrm>
          <a:prstGeom prst="curvedConnector3">
            <a:avLst>
              <a:gd name="adj1" fmla="val 125837"/>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ector curvado 56"/>
          <p:cNvCxnSpPr>
            <a:stCxn id="19" idx="5"/>
            <a:endCxn id="52" idx="2"/>
          </p:cNvCxnSpPr>
          <p:nvPr/>
        </p:nvCxnSpPr>
        <p:spPr>
          <a:xfrm rot="5400000" flipH="1" flipV="1">
            <a:off x="9505300" y="2163596"/>
            <a:ext cx="474937" cy="549734"/>
          </a:xfrm>
          <a:prstGeom prst="curvedConnector4">
            <a:avLst>
              <a:gd name="adj1" fmla="val -48133"/>
              <a:gd name="adj2" fmla="val 82765"/>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0" name="Elipse 59"/>
          <p:cNvSpPr/>
          <p:nvPr/>
        </p:nvSpPr>
        <p:spPr>
          <a:xfrm>
            <a:off x="691192" y="863647"/>
            <a:ext cx="1570217" cy="90271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rPr>
              <a:t>Impuestos: ISR e IVA</a:t>
            </a:r>
          </a:p>
        </p:txBody>
      </p:sp>
      <p:sp>
        <p:nvSpPr>
          <p:cNvPr id="61" name="Elipse 60"/>
          <p:cNvSpPr/>
          <p:nvPr/>
        </p:nvSpPr>
        <p:spPr>
          <a:xfrm>
            <a:off x="1894003" y="2856681"/>
            <a:ext cx="1745939" cy="723808"/>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chemeClr val="bg1"/>
                </a:solidFill>
              </a:rPr>
              <a:t>Administración</a:t>
            </a:r>
          </a:p>
        </p:txBody>
      </p:sp>
      <p:sp>
        <p:nvSpPr>
          <p:cNvPr id="62" name="Elipse 61"/>
          <p:cNvSpPr/>
          <p:nvPr/>
        </p:nvSpPr>
        <p:spPr>
          <a:xfrm>
            <a:off x="420707" y="1979390"/>
            <a:ext cx="1570217" cy="90271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rPr>
              <a:t>El comercio</a:t>
            </a:r>
          </a:p>
        </p:txBody>
      </p:sp>
      <p:sp>
        <p:nvSpPr>
          <p:cNvPr id="63" name="Elipse 62"/>
          <p:cNvSpPr/>
          <p:nvPr/>
        </p:nvSpPr>
        <p:spPr>
          <a:xfrm>
            <a:off x="5429272" y="106672"/>
            <a:ext cx="1570217" cy="90271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rPr>
              <a:t>Títulos de Crédito</a:t>
            </a:r>
          </a:p>
        </p:txBody>
      </p:sp>
      <p:sp>
        <p:nvSpPr>
          <p:cNvPr id="64" name="Elipse 63"/>
          <p:cNvSpPr/>
          <p:nvPr/>
        </p:nvSpPr>
        <p:spPr>
          <a:xfrm>
            <a:off x="4866322" y="1226473"/>
            <a:ext cx="1638093" cy="902713"/>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bg1"/>
                </a:solidFill>
              </a:rPr>
              <a:t>Finanzas Personales</a:t>
            </a:r>
          </a:p>
        </p:txBody>
      </p:sp>
      <p:cxnSp>
        <p:nvCxnSpPr>
          <p:cNvPr id="66" name="Conector curvado 65"/>
          <p:cNvCxnSpPr>
            <a:stCxn id="5" idx="1"/>
            <a:endCxn id="60" idx="6"/>
          </p:cNvCxnSpPr>
          <p:nvPr/>
        </p:nvCxnSpPr>
        <p:spPr>
          <a:xfrm rot="16200000" flipV="1">
            <a:off x="2326914" y="1249499"/>
            <a:ext cx="390676" cy="521685"/>
          </a:xfrm>
          <a:prstGeom prst="curved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ector curvado 67"/>
          <p:cNvCxnSpPr>
            <a:stCxn id="5" idx="7"/>
            <a:endCxn id="63" idx="2"/>
          </p:cNvCxnSpPr>
          <p:nvPr/>
        </p:nvCxnSpPr>
        <p:spPr>
          <a:xfrm rot="5400000" flipH="1" flipV="1">
            <a:off x="4402051" y="678460"/>
            <a:ext cx="1147651" cy="906791"/>
          </a:xfrm>
          <a:prstGeom prst="curved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ector curvado 72"/>
          <p:cNvCxnSpPr>
            <a:stCxn id="5" idx="2"/>
            <a:endCxn id="62" idx="7"/>
          </p:cNvCxnSpPr>
          <p:nvPr/>
        </p:nvCxnSpPr>
        <p:spPr>
          <a:xfrm rot="10800000">
            <a:off x="1760971" y="2111590"/>
            <a:ext cx="661884" cy="31215"/>
          </a:xfrm>
          <a:prstGeom prst="curvedConnector4">
            <a:avLst>
              <a:gd name="adj1" fmla="val 32629"/>
              <a:gd name="adj2" fmla="val 83234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curvado 74"/>
          <p:cNvCxnSpPr>
            <a:stCxn id="5" idx="3"/>
            <a:endCxn id="61" idx="1"/>
          </p:cNvCxnSpPr>
          <p:nvPr/>
        </p:nvCxnSpPr>
        <p:spPr>
          <a:xfrm rot="5400000">
            <a:off x="2275016" y="2454601"/>
            <a:ext cx="382753" cy="633404"/>
          </a:xfrm>
          <a:prstGeom prst="curved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ector curvado 76"/>
          <p:cNvCxnSpPr>
            <a:stCxn id="5" idx="5"/>
            <a:endCxn id="64" idx="4"/>
          </p:cNvCxnSpPr>
          <p:nvPr/>
        </p:nvCxnSpPr>
        <p:spPr>
          <a:xfrm rot="5400000" flipH="1" flipV="1">
            <a:off x="4878554" y="1773113"/>
            <a:ext cx="450741" cy="1162888"/>
          </a:xfrm>
          <a:prstGeom prst="curvedConnector3">
            <a:avLst>
              <a:gd name="adj1" fmla="val 1483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Elipse 78"/>
          <p:cNvSpPr/>
          <p:nvPr/>
        </p:nvSpPr>
        <p:spPr>
          <a:xfrm>
            <a:off x="144393" y="4814890"/>
            <a:ext cx="2252058" cy="10501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Economía, Crecimiento y Desarrollo Económico </a:t>
            </a:r>
            <a:endParaRPr lang="es-MX" sz="1400" dirty="0"/>
          </a:p>
        </p:txBody>
      </p:sp>
      <p:sp>
        <p:nvSpPr>
          <p:cNvPr id="80" name="Elipse 79"/>
          <p:cNvSpPr/>
          <p:nvPr/>
        </p:nvSpPr>
        <p:spPr>
          <a:xfrm>
            <a:off x="1990924" y="5740608"/>
            <a:ext cx="1776304" cy="941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Modelos Económicos </a:t>
            </a:r>
            <a:endParaRPr lang="es-MX" sz="1400" dirty="0"/>
          </a:p>
        </p:txBody>
      </p:sp>
      <p:sp>
        <p:nvSpPr>
          <p:cNvPr id="81" name="Elipse 80"/>
          <p:cNvSpPr/>
          <p:nvPr/>
        </p:nvSpPr>
        <p:spPr>
          <a:xfrm>
            <a:off x="4033139" y="5552910"/>
            <a:ext cx="1776304" cy="941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Sistema Político de México </a:t>
            </a:r>
            <a:endParaRPr lang="es-MX" sz="1400" dirty="0"/>
          </a:p>
        </p:txBody>
      </p:sp>
      <p:sp>
        <p:nvSpPr>
          <p:cNvPr id="82" name="Elipse 81"/>
          <p:cNvSpPr/>
          <p:nvPr/>
        </p:nvSpPr>
        <p:spPr>
          <a:xfrm>
            <a:off x="269203" y="3595978"/>
            <a:ext cx="1776304" cy="94193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t>La educación en México </a:t>
            </a:r>
            <a:endParaRPr lang="es-MX" sz="1400" dirty="0"/>
          </a:p>
        </p:txBody>
      </p:sp>
      <p:cxnSp>
        <p:nvCxnSpPr>
          <p:cNvPr id="84" name="Conector curvado 83"/>
          <p:cNvCxnSpPr>
            <a:stCxn id="3" idx="1"/>
            <a:endCxn id="82" idx="6"/>
          </p:cNvCxnSpPr>
          <p:nvPr/>
        </p:nvCxnSpPr>
        <p:spPr>
          <a:xfrm rot="16200000" flipV="1">
            <a:off x="2376690" y="3735761"/>
            <a:ext cx="217697" cy="880062"/>
          </a:xfrm>
          <a:prstGeom prst="curved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ector curvado 85"/>
          <p:cNvCxnSpPr>
            <a:stCxn id="3" idx="2"/>
            <a:endCxn id="79" idx="0"/>
          </p:cNvCxnSpPr>
          <p:nvPr/>
        </p:nvCxnSpPr>
        <p:spPr>
          <a:xfrm rot="10800000" flipV="1">
            <a:off x="1270422" y="4721764"/>
            <a:ext cx="1294908" cy="93126"/>
          </a:xfrm>
          <a:prstGeom prst="curved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ector curvado 87"/>
          <p:cNvCxnSpPr>
            <a:stCxn id="3" idx="3"/>
            <a:endCxn id="80" idx="0"/>
          </p:cNvCxnSpPr>
          <p:nvPr/>
        </p:nvCxnSpPr>
        <p:spPr>
          <a:xfrm rot="5400000">
            <a:off x="2611463" y="5426501"/>
            <a:ext cx="581721" cy="46493"/>
          </a:xfrm>
          <a:prstGeom prst="curved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ector curvado 89"/>
          <p:cNvCxnSpPr>
            <a:stCxn id="3" idx="5"/>
            <a:endCxn id="81" idx="0"/>
          </p:cNvCxnSpPr>
          <p:nvPr/>
        </p:nvCxnSpPr>
        <p:spPr>
          <a:xfrm rot="16200000" flipH="1">
            <a:off x="4596112" y="5227730"/>
            <a:ext cx="394023" cy="256335"/>
          </a:xfrm>
          <a:prstGeom prst="curved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1" name="Elipse 90"/>
          <p:cNvSpPr/>
          <p:nvPr/>
        </p:nvSpPr>
        <p:spPr>
          <a:xfrm>
            <a:off x="5857780" y="5079119"/>
            <a:ext cx="1687136" cy="844492"/>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mtClean="0"/>
              <a:t>Economía</a:t>
            </a:r>
            <a:endParaRPr lang="es-MX" dirty="0"/>
          </a:p>
        </p:txBody>
      </p:sp>
      <p:sp>
        <p:nvSpPr>
          <p:cNvPr id="92" name="Elipse 91"/>
          <p:cNvSpPr/>
          <p:nvPr/>
        </p:nvSpPr>
        <p:spPr>
          <a:xfrm>
            <a:off x="10209364" y="4814890"/>
            <a:ext cx="1687136" cy="844492"/>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Oferta y Demanda</a:t>
            </a:r>
            <a:endParaRPr lang="es-MX" dirty="0"/>
          </a:p>
        </p:txBody>
      </p:sp>
      <p:sp>
        <p:nvSpPr>
          <p:cNvPr id="93" name="Elipse 92"/>
          <p:cNvSpPr/>
          <p:nvPr/>
        </p:nvSpPr>
        <p:spPr>
          <a:xfrm>
            <a:off x="10209364" y="3595978"/>
            <a:ext cx="1687136" cy="844492"/>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Sistema Monetario Financiero</a:t>
            </a:r>
            <a:endParaRPr lang="es-MX" dirty="0"/>
          </a:p>
        </p:txBody>
      </p:sp>
      <p:sp>
        <p:nvSpPr>
          <p:cNvPr id="94" name="Elipse 93"/>
          <p:cNvSpPr/>
          <p:nvPr/>
        </p:nvSpPr>
        <p:spPr>
          <a:xfrm>
            <a:off x="7228557" y="5914161"/>
            <a:ext cx="1687136" cy="844492"/>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Producción Nacional</a:t>
            </a:r>
            <a:endParaRPr lang="es-MX" dirty="0"/>
          </a:p>
        </p:txBody>
      </p:sp>
      <p:sp>
        <p:nvSpPr>
          <p:cNvPr id="95" name="Elipse 94"/>
          <p:cNvSpPr/>
          <p:nvPr/>
        </p:nvSpPr>
        <p:spPr>
          <a:xfrm>
            <a:off x="9197770" y="5914161"/>
            <a:ext cx="2002450" cy="844492"/>
          </a:xfrm>
          <a:prstGeom prst="ellips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Función del gobierno en la economía</a:t>
            </a:r>
            <a:endParaRPr lang="es-MX" dirty="0"/>
          </a:p>
        </p:txBody>
      </p:sp>
      <p:cxnSp>
        <p:nvCxnSpPr>
          <p:cNvPr id="97" name="Conector curvado 96"/>
          <p:cNvCxnSpPr>
            <a:stCxn id="38" idx="7"/>
            <a:endCxn id="93" idx="2"/>
          </p:cNvCxnSpPr>
          <p:nvPr/>
        </p:nvCxnSpPr>
        <p:spPr>
          <a:xfrm rot="5400000" flipH="1" flipV="1">
            <a:off x="9742061" y="3821921"/>
            <a:ext cx="271000" cy="663606"/>
          </a:xfrm>
          <a:prstGeom prst="curved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ector curvado 98"/>
          <p:cNvCxnSpPr>
            <a:stCxn id="38" idx="6"/>
            <a:endCxn id="92" idx="2"/>
          </p:cNvCxnSpPr>
          <p:nvPr/>
        </p:nvCxnSpPr>
        <p:spPr>
          <a:xfrm>
            <a:off x="9905997" y="4726348"/>
            <a:ext cx="303367" cy="510788"/>
          </a:xfrm>
          <a:prstGeom prst="curved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ector curvado 100"/>
          <p:cNvCxnSpPr>
            <a:stCxn id="38" idx="5"/>
          </p:cNvCxnSpPr>
          <p:nvPr/>
        </p:nvCxnSpPr>
        <p:spPr>
          <a:xfrm rot="16200000" flipH="1">
            <a:off x="9214061" y="5495168"/>
            <a:ext cx="860404" cy="197010"/>
          </a:xfrm>
          <a:prstGeom prst="curved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ector curvado 102"/>
          <p:cNvCxnSpPr>
            <a:stCxn id="38" idx="4"/>
            <a:endCxn id="94" idx="0"/>
          </p:cNvCxnSpPr>
          <p:nvPr/>
        </p:nvCxnSpPr>
        <p:spPr>
          <a:xfrm rot="5400000">
            <a:off x="8089281" y="5327377"/>
            <a:ext cx="569628" cy="603940"/>
          </a:xfrm>
          <a:prstGeom prst="curved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ector curvado 104"/>
          <p:cNvCxnSpPr>
            <a:stCxn id="38" idx="3"/>
            <a:endCxn id="91" idx="6"/>
          </p:cNvCxnSpPr>
          <p:nvPr/>
        </p:nvCxnSpPr>
        <p:spPr>
          <a:xfrm rot="5400000">
            <a:off x="7506697" y="5201691"/>
            <a:ext cx="337894" cy="261455"/>
          </a:xfrm>
          <a:prstGeom prst="curved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Resultado de imagen para pequeño cerdo capitali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701" y="2789525"/>
            <a:ext cx="1146479" cy="899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agenda mercant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5974" y="2930710"/>
            <a:ext cx="1130023" cy="10857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la condusef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91" y="3190937"/>
            <a:ext cx="1587166" cy="83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203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effectLst>
                  <a:outerShdw blurRad="38100" dist="38100" dir="2700000" algn="tl">
                    <a:srgbClr val="000000">
                      <a:alpha val="43137"/>
                    </a:srgbClr>
                  </a:outerShdw>
                </a:effectLst>
              </a:rPr>
              <a:t>Introducción o justificación y descripción del proyecto.</a:t>
            </a:r>
          </a:p>
        </p:txBody>
      </p:sp>
      <p:sp>
        <p:nvSpPr>
          <p:cNvPr id="3" name="Marcador de contenido 2"/>
          <p:cNvSpPr>
            <a:spLocks noGrp="1"/>
          </p:cNvSpPr>
          <p:nvPr>
            <p:ph idx="1"/>
          </p:nvPr>
        </p:nvSpPr>
        <p:spPr>
          <a:xfrm>
            <a:off x="1141413" y="2097088"/>
            <a:ext cx="10668514" cy="4522653"/>
          </a:xfrm>
        </p:spPr>
        <p:txBody>
          <a:bodyPr>
            <a:normAutofit fontScale="85000" lnSpcReduction="20000"/>
          </a:bodyPr>
          <a:lstStyle/>
          <a:p>
            <a:r>
              <a:rPr lang="es-MX" dirty="0" smtClean="0"/>
              <a:t>Justificación: </a:t>
            </a:r>
          </a:p>
          <a:p>
            <a:r>
              <a:rPr lang="es-MX" dirty="0" smtClean="0"/>
              <a:t>Al paso del tiempo, nos hemos dado cuenta que la Educación financiera es uno de los temas que la mayoría de las personas comenta en su vida cotidiana, ya que la situación de nuestro país actualmente no es la adecuada, debido a problemas socioeconómicos que nos aquejan, por lo tanto es necesario que la población en especial los jóvenes de 17 a 30 años, posean una cultura financiera en donde lo más importante es que mantengan buenos hábitos de ahorro y consumo y que sepan trabajar su dinero, logrando con esto una estabilidad económica a largo plazo.</a:t>
            </a:r>
          </a:p>
          <a:p>
            <a:r>
              <a:rPr lang="es-MX" dirty="0" smtClean="0"/>
              <a:t>Decidimos realizar este proyecto porque es importante que en nuestra institución se fomente la educación financiera y los hábitos de ahorro desde ahora porque los jóvenes deben aprender a prevenir su futuro, porque no toda la vida van a estar trabajando, recalcando que primero conozcan la importancia de ahorrar, cómo funciona el sistema financiero mexicano, los instrumentos de inversión, las afores y también a emprender un negocio en caso de que no se quieran dedicar a la vida laboral, obviamente conociendo la tramitología para abrir, mantener y cerrar un negocio.</a:t>
            </a:r>
            <a:endParaRPr lang="es-MX" dirty="0"/>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spTree>
    <p:extLst>
      <p:ext uri="{BB962C8B-B14F-4D97-AF65-F5344CB8AC3E}">
        <p14:creationId xmlns:p14="http://schemas.microsoft.com/office/powerpoint/2010/main" val="467679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440382"/>
            <a:ext cx="9905998" cy="1478570"/>
          </a:xfrm>
        </p:spPr>
        <p:txBody>
          <a:bodyPr/>
          <a:lstStyle/>
          <a:p>
            <a:r>
              <a:rPr lang="es-MX" b="1" dirty="0" smtClean="0">
                <a:effectLst>
                  <a:outerShdw blurRad="38100" dist="38100" dir="2700000" algn="tl">
                    <a:srgbClr val="000000">
                      <a:alpha val="43137"/>
                    </a:srgbClr>
                  </a:outerShdw>
                </a:effectLst>
              </a:rPr>
              <a:t>INTEGRANTES   </a:t>
            </a:r>
            <a:endParaRPr lang="es-MX" b="1" dirty="0">
              <a:effectLst>
                <a:outerShdw blurRad="38100" dist="38100" dir="2700000" algn="tl">
                  <a:srgbClr val="000000">
                    <a:alpha val="43137"/>
                  </a:srgbClr>
                </a:outerShdw>
              </a:effectLst>
            </a:endParaRPr>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4760" y="206062"/>
            <a:ext cx="1622740" cy="1506828"/>
          </a:xfrm>
          <a:prstGeom prst="rect">
            <a:avLst/>
          </a:prstGeom>
          <a:noFill/>
          <a:ln>
            <a:noFill/>
          </a:ln>
          <a:extLst/>
        </p:spPr>
      </p:pic>
      <p:graphicFrame>
        <p:nvGraphicFramePr>
          <p:cNvPr id="6" name="Tabla 5"/>
          <p:cNvGraphicFramePr>
            <a:graphicFrameLocks noGrp="1"/>
          </p:cNvGraphicFramePr>
          <p:nvPr>
            <p:extLst>
              <p:ext uri="{D42A27DB-BD31-4B8C-83A1-F6EECF244321}">
                <p14:modId xmlns:p14="http://schemas.microsoft.com/office/powerpoint/2010/main" val="3904307140"/>
              </p:ext>
            </p:extLst>
          </p:nvPr>
        </p:nvGraphicFramePr>
        <p:xfrm>
          <a:off x="1298361" y="1918952"/>
          <a:ext cx="8901706" cy="4102122"/>
        </p:xfrm>
        <a:graphic>
          <a:graphicData uri="http://schemas.openxmlformats.org/drawingml/2006/table">
            <a:tbl>
              <a:tblPr firstRow="1" bandRow="1">
                <a:tableStyleId>{5C22544A-7EE6-4342-B048-85BDC9FD1C3A}</a:tableStyleId>
              </a:tblPr>
              <a:tblGrid>
                <a:gridCol w="4450853">
                  <a:extLst>
                    <a:ext uri="{9D8B030D-6E8A-4147-A177-3AD203B41FA5}">
                      <a16:colId xmlns:a16="http://schemas.microsoft.com/office/drawing/2014/main" xmlns="" val="20000"/>
                    </a:ext>
                  </a:extLst>
                </a:gridCol>
                <a:gridCol w="4450853">
                  <a:extLst>
                    <a:ext uri="{9D8B030D-6E8A-4147-A177-3AD203B41FA5}">
                      <a16:colId xmlns:a16="http://schemas.microsoft.com/office/drawing/2014/main" xmlns="" val="20001"/>
                    </a:ext>
                  </a:extLst>
                </a:gridCol>
              </a:tblGrid>
              <a:tr h="566818">
                <a:tc>
                  <a:txBody>
                    <a:bodyPr/>
                    <a:lstStyle/>
                    <a:p>
                      <a:pPr algn="ctr"/>
                      <a:r>
                        <a:rPr lang="es-MX" sz="4000" u="none" dirty="0" smtClean="0">
                          <a:effectLst>
                            <a:outerShdw blurRad="38100" dist="38100" dir="2700000" algn="tl">
                              <a:srgbClr val="000000">
                                <a:alpha val="43137"/>
                              </a:srgbClr>
                            </a:outerShdw>
                          </a:effectLst>
                        </a:rPr>
                        <a:t>Docente</a:t>
                      </a:r>
                      <a:endParaRPr lang="es-MX" sz="4000" u="none" dirty="0">
                        <a:effectLst>
                          <a:outerShdw blurRad="38100" dist="38100" dir="2700000" algn="tl">
                            <a:srgbClr val="000000">
                              <a:alpha val="43137"/>
                            </a:srgbClr>
                          </a:outerShdw>
                        </a:effectLst>
                      </a:endParaRPr>
                    </a:p>
                  </a:txBody>
                  <a:tcPr/>
                </a:tc>
                <a:tc>
                  <a:txBody>
                    <a:bodyPr/>
                    <a:lstStyle/>
                    <a:p>
                      <a:pPr algn="ctr"/>
                      <a:r>
                        <a:rPr lang="es-MX" sz="4000" u="none" dirty="0" smtClean="0">
                          <a:effectLst>
                            <a:outerShdw blurRad="38100" dist="38100" dir="2700000" algn="tl">
                              <a:srgbClr val="000000">
                                <a:alpha val="43137"/>
                              </a:srgbClr>
                            </a:outerShdw>
                          </a:effectLst>
                        </a:rPr>
                        <a:t>Asignatura</a:t>
                      </a:r>
                      <a:endParaRPr lang="es-MX" sz="4000" u="none"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0"/>
                  </a:ext>
                </a:extLst>
              </a:tr>
              <a:tr h="950461">
                <a:tc>
                  <a:txBody>
                    <a:bodyPr/>
                    <a:lstStyle/>
                    <a:p>
                      <a:r>
                        <a:rPr lang="es-MX" sz="2400" u="none" dirty="0" smtClean="0">
                          <a:effectLst>
                            <a:outerShdw blurRad="38100" dist="38100" dir="2700000" algn="tl">
                              <a:srgbClr val="000000">
                                <a:alpha val="43137"/>
                              </a:srgbClr>
                            </a:outerShdw>
                          </a:effectLst>
                        </a:rPr>
                        <a:t>Héctor Manuel</a:t>
                      </a:r>
                      <a:r>
                        <a:rPr lang="es-MX" sz="2400" u="none" baseline="0" dirty="0" smtClean="0">
                          <a:effectLst>
                            <a:outerShdw blurRad="38100" dist="38100" dir="2700000" algn="tl">
                              <a:srgbClr val="000000">
                                <a:alpha val="43137"/>
                              </a:srgbClr>
                            </a:outerShdw>
                          </a:effectLst>
                        </a:rPr>
                        <a:t> Arroyo Hernández</a:t>
                      </a:r>
                    </a:p>
                    <a:p>
                      <a:r>
                        <a:rPr lang="es-MX" sz="2400" u="none" baseline="0" dirty="0" smtClean="0">
                          <a:effectLst>
                            <a:outerShdw blurRad="38100" dist="38100" dir="2700000" algn="tl">
                              <a:srgbClr val="000000">
                                <a:alpha val="43137"/>
                              </a:srgbClr>
                            </a:outerShdw>
                          </a:effectLst>
                        </a:rPr>
                        <a:t>Ma. Antonia Maldonado Cruz </a:t>
                      </a:r>
                      <a:endParaRPr lang="es-MX" sz="2400" u="none" dirty="0">
                        <a:effectLst>
                          <a:outerShdw blurRad="38100" dist="38100" dir="2700000" algn="tl">
                            <a:srgbClr val="000000">
                              <a:alpha val="43137"/>
                            </a:srgbClr>
                          </a:outerShdw>
                        </a:effectLst>
                      </a:endParaRPr>
                    </a:p>
                  </a:txBody>
                  <a:tcPr/>
                </a:tc>
                <a:tc>
                  <a:txBody>
                    <a:bodyPr/>
                    <a:lstStyle/>
                    <a:p>
                      <a:r>
                        <a:rPr lang="es-MX" sz="2400" u="none" dirty="0" smtClean="0">
                          <a:effectLst>
                            <a:outerShdw blurRad="38100" dist="38100" dir="2700000" algn="tl">
                              <a:srgbClr val="000000">
                                <a:alpha val="43137"/>
                              </a:srgbClr>
                            </a:outerShdw>
                          </a:effectLst>
                        </a:rPr>
                        <a:t>Contabilidad y Gestión Administrativa</a:t>
                      </a:r>
                      <a:endParaRPr lang="es-MX" sz="2400" u="none"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1"/>
                  </a:ext>
                </a:extLst>
              </a:tr>
              <a:tr h="824248">
                <a:tc>
                  <a:txBody>
                    <a:bodyPr/>
                    <a:lstStyle/>
                    <a:p>
                      <a:r>
                        <a:rPr lang="es-MX" sz="2400" u="none" baseline="0" dirty="0" smtClean="0">
                          <a:effectLst>
                            <a:outerShdw blurRad="38100" dist="38100" dir="2700000" algn="tl">
                              <a:srgbClr val="000000">
                                <a:alpha val="43137"/>
                              </a:srgbClr>
                            </a:outerShdw>
                          </a:effectLst>
                        </a:rPr>
                        <a:t>Juan Sánchez Hernández </a:t>
                      </a:r>
                      <a:endParaRPr lang="es-MX" sz="2400" u="none" dirty="0">
                        <a:effectLst>
                          <a:outerShdw blurRad="38100" dist="38100" dir="2700000" algn="tl">
                            <a:srgbClr val="000000">
                              <a:alpha val="43137"/>
                            </a:srgbClr>
                          </a:outerShdw>
                        </a:effectLst>
                      </a:endParaRPr>
                    </a:p>
                  </a:txBody>
                  <a:tcPr/>
                </a:tc>
                <a:tc>
                  <a:txBody>
                    <a:bodyPr/>
                    <a:lstStyle/>
                    <a:p>
                      <a:r>
                        <a:rPr lang="es-MX" sz="2400" u="none" dirty="0" smtClean="0">
                          <a:effectLst>
                            <a:outerShdw blurRad="38100" dist="38100" dir="2700000" algn="tl">
                              <a:srgbClr val="000000">
                                <a:alpha val="43137"/>
                              </a:srgbClr>
                            </a:outerShdw>
                          </a:effectLst>
                        </a:rPr>
                        <a:t>Problemas Sociales,</a:t>
                      </a:r>
                      <a:r>
                        <a:rPr lang="es-MX" sz="2400" u="none" baseline="0" dirty="0" smtClean="0">
                          <a:effectLst>
                            <a:outerShdw blurRad="38100" dist="38100" dir="2700000" algn="tl">
                              <a:srgbClr val="000000">
                                <a:alpha val="43137"/>
                              </a:srgbClr>
                            </a:outerShdw>
                          </a:effectLst>
                        </a:rPr>
                        <a:t> Políticos y Económicos de México</a:t>
                      </a:r>
                      <a:endParaRPr lang="es-MX" sz="2400" u="none"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2"/>
                  </a:ext>
                </a:extLst>
              </a:tr>
              <a:tr h="566670">
                <a:tc>
                  <a:txBody>
                    <a:bodyPr/>
                    <a:lstStyle/>
                    <a:p>
                      <a:r>
                        <a:rPr lang="es-MX" sz="2400" u="none" dirty="0" smtClean="0">
                          <a:effectLst>
                            <a:outerShdw blurRad="38100" dist="38100" dir="2700000" algn="tl">
                              <a:srgbClr val="000000">
                                <a:alpha val="43137"/>
                              </a:srgbClr>
                            </a:outerShdw>
                          </a:effectLst>
                        </a:rPr>
                        <a:t>Mónica</a:t>
                      </a:r>
                      <a:r>
                        <a:rPr lang="es-MX" sz="2400" u="none" baseline="0" dirty="0" smtClean="0">
                          <a:effectLst>
                            <a:outerShdw blurRad="38100" dist="38100" dir="2700000" algn="tl">
                              <a:srgbClr val="000000">
                                <a:alpha val="43137"/>
                              </a:srgbClr>
                            </a:outerShdw>
                          </a:effectLst>
                        </a:rPr>
                        <a:t> López Hernández</a:t>
                      </a:r>
                      <a:endParaRPr lang="es-MX" sz="2400" u="none" dirty="0">
                        <a:effectLst>
                          <a:outerShdw blurRad="38100" dist="38100" dir="2700000" algn="tl">
                            <a:srgbClr val="000000">
                              <a:alpha val="43137"/>
                            </a:srgbClr>
                          </a:outerShdw>
                        </a:effectLst>
                      </a:endParaRPr>
                    </a:p>
                  </a:txBody>
                  <a:tcPr/>
                </a:tc>
                <a:tc>
                  <a:txBody>
                    <a:bodyPr/>
                    <a:lstStyle/>
                    <a:p>
                      <a:r>
                        <a:rPr lang="es-MX" sz="2400" u="none" dirty="0" smtClean="0">
                          <a:effectLst>
                            <a:outerShdw blurRad="38100" dist="38100" dir="2700000" algn="tl">
                              <a:srgbClr val="000000">
                                <a:alpha val="43137"/>
                              </a:srgbClr>
                            </a:outerShdw>
                          </a:effectLst>
                        </a:rPr>
                        <a:t>Derecho</a:t>
                      </a:r>
                      <a:endParaRPr lang="es-MX" sz="2400" u="none"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3"/>
                  </a:ext>
                </a:extLst>
              </a:tr>
              <a:tr h="1059703">
                <a:tc>
                  <a:txBody>
                    <a:bodyPr/>
                    <a:lstStyle/>
                    <a:p>
                      <a:r>
                        <a:rPr lang="es-MX" sz="2400" u="none" dirty="0" smtClean="0">
                          <a:effectLst>
                            <a:outerShdw blurRad="38100" dist="38100" dir="2700000" algn="tl">
                              <a:srgbClr val="000000">
                                <a:alpha val="43137"/>
                              </a:srgbClr>
                            </a:outerShdw>
                          </a:effectLst>
                        </a:rPr>
                        <a:t>Filiberto Alcántara Munive </a:t>
                      </a:r>
                      <a:endParaRPr lang="es-MX" sz="2400" u="none" dirty="0">
                        <a:effectLst>
                          <a:outerShdw blurRad="38100" dist="38100" dir="2700000" algn="tl">
                            <a:srgbClr val="000000">
                              <a:alpha val="43137"/>
                            </a:srgbClr>
                          </a:outerShdw>
                        </a:effectLst>
                      </a:endParaRPr>
                    </a:p>
                  </a:txBody>
                  <a:tcPr/>
                </a:tc>
                <a:tc>
                  <a:txBody>
                    <a:bodyPr/>
                    <a:lstStyle/>
                    <a:p>
                      <a:r>
                        <a:rPr lang="es-MX" sz="2400" u="none" dirty="0" smtClean="0">
                          <a:effectLst>
                            <a:outerShdw blurRad="38100" dist="38100" dir="2700000" algn="tl">
                              <a:srgbClr val="000000">
                                <a:alpha val="43137"/>
                              </a:srgbClr>
                            </a:outerShdw>
                          </a:effectLst>
                        </a:rPr>
                        <a:t>Introducción</a:t>
                      </a:r>
                      <a:r>
                        <a:rPr lang="es-MX" sz="2400" u="none" baseline="0" dirty="0" smtClean="0">
                          <a:effectLst>
                            <a:outerShdw blurRad="38100" dist="38100" dir="2700000" algn="tl">
                              <a:srgbClr val="000000">
                                <a:alpha val="43137"/>
                              </a:srgbClr>
                            </a:outerShdw>
                          </a:effectLst>
                        </a:rPr>
                        <a:t> al estudio de las ciencias sociales y económicas</a:t>
                      </a:r>
                      <a:endParaRPr lang="es-MX" sz="2400" u="none"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139534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Objetivo General</a:t>
            </a:r>
            <a:endParaRPr lang="es-MX" dirty="0"/>
          </a:p>
        </p:txBody>
      </p:sp>
      <p:sp>
        <p:nvSpPr>
          <p:cNvPr id="3" name="Marcador de contenido 2"/>
          <p:cNvSpPr>
            <a:spLocks noGrp="1"/>
          </p:cNvSpPr>
          <p:nvPr>
            <p:ph idx="1"/>
          </p:nvPr>
        </p:nvSpPr>
        <p:spPr/>
        <p:txBody>
          <a:bodyPr/>
          <a:lstStyle/>
          <a:p>
            <a:pPr marL="0" indent="0">
              <a:buNone/>
            </a:pPr>
            <a:r>
              <a:rPr lang="es-MX" dirty="0" smtClean="0"/>
              <a:t>Desarrollar una consultoría entre alumnos a través de los diversos ensayos, con la finalidad de Fomentar la educación financiera en los alumnos del Instituto Progreso y Esperanza  y así se generen buenos hábitos de ahorro, inversión a corto, mediano y largo plazo.</a:t>
            </a:r>
            <a:endParaRPr lang="es-MX" dirty="0"/>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spTree>
    <p:extLst>
      <p:ext uri="{BB962C8B-B14F-4D97-AF65-F5344CB8AC3E}">
        <p14:creationId xmlns:p14="http://schemas.microsoft.com/office/powerpoint/2010/main" val="4248570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478570"/>
          </a:xfrm>
        </p:spPr>
        <p:txBody>
          <a:bodyPr/>
          <a:lstStyle/>
          <a:p>
            <a:r>
              <a:rPr lang="es-MX" dirty="0" smtClean="0"/>
              <a:t>Objetivos por asignatura</a:t>
            </a:r>
            <a:endParaRPr lang="es-MX" dirty="0"/>
          </a:p>
        </p:txBody>
      </p:sp>
      <p:sp>
        <p:nvSpPr>
          <p:cNvPr id="3" name="Marcador de contenido 2"/>
          <p:cNvSpPr>
            <a:spLocks noGrp="1"/>
          </p:cNvSpPr>
          <p:nvPr>
            <p:ph idx="1"/>
          </p:nvPr>
        </p:nvSpPr>
        <p:spPr>
          <a:xfrm>
            <a:off x="497469" y="1313644"/>
            <a:ext cx="9905999" cy="4619224"/>
          </a:xfrm>
        </p:spPr>
        <p:txBody>
          <a:bodyPr>
            <a:normAutofit lnSpcReduction="10000"/>
          </a:bodyPr>
          <a:lstStyle/>
          <a:p>
            <a:r>
              <a:rPr lang="es-MX" b="1" dirty="0" smtClean="0">
                <a:effectLst>
                  <a:outerShdw blurRad="38100" dist="38100" dir="2700000" algn="tl">
                    <a:srgbClr val="000000">
                      <a:alpha val="43137"/>
                    </a:srgbClr>
                  </a:outerShdw>
                </a:effectLst>
              </a:rPr>
              <a:t>Contabilidad y Gestión Administrativa </a:t>
            </a:r>
          </a:p>
          <a:p>
            <a:r>
              <a:rPr lang="es-ES" dirty="0"/>
              <a:t>Aplicar los conocimientos de la administración y la contabilidad en la formación de hábitos de ahorro e inversión</a:t>
            </a:r>
            <a:endParaRPr lang="es-MX" dirty="0" smtClean="0"/>
          </a:p>
          <a:p>
            <a:r>
              <a:rPr lang="es-MX" b="1" dirty="0" smtClean="0">
                <a:effectLst>
                  <a:outerShdw blurRad="38100" dist="38100" dir="2700000" algn="tl">
                    <a:srgbClr val="000000">
                      <a:alpha val="43137"/>
                    </a:srgbClr>
                  </a:outerShdw>
                </a:effectLst>
              </a:rPr>
              <a:t>Derecho e </a:t>
            </a:r>
            <a:r>
              <a:rPr lang="es-MX" b="1" dirty="0">
                <a:effectLst>
                  <a:outerShdw blurRad="38100" dist="38100" dir="2700000" algn="tl">
                    <a:srgbClr val="000000">
                      <a:alpha val="43137"/>
                    </a:srgbClr>
                  </a:outerShdw>
                </a:effectLst>
              </a:rPr>
              <a:t>Introducción al Estudio de las Ciencias Sociales</a:t>
            </a:r>
          </a:p>
          <a:p>
            <a:r>
              <a:rPr lang="es-ES" dirty="0"/>
              <a:t>Analizar la importancia del funcionamiento de la economía en México desde los enfoques del derecho y el estudio de las ciencias sociales</a:t>
            </a:r>
            <a:endParaRPr lang="es-MX" dirty="0" smtClean="0"/>
          </a:p>
          <a:p>
            <a:r>
              <a:rPr lang="es-MX" b="1" dirty="0" smtClean="0">
                <a:effectLst>
                  <a:outerShdw blurRad="38100" dist="38100" dir="2700000" algn="tl">
                    <a:srgbClr val="000000">
                      <a:alpha val="43137"/>
                    </a:srgbClr>
                  </a:outerShdw>
                </a:effectLst>
              </a:rPr>
              <a:t>Problemas Sociales, Económicos y Políticos de México</a:t>
            </a:r>
          </a:p>
          <a:p>
            <a:r>
              <a:rPr lang="es-ES" dirty="0"/>
              <a:t>Conocer cómo se comporta la economía en México a través de los hábitos de ahorro, consumo e inversión</a:t>
            </a:r>
            <a:endParaRPr lang="es-MX" dirty="0" smtClean="0"/>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spTree>
    <p:extLst>
      <p:ext uri="{BB962C8B-B14F-4D97-AF65-F5344CB8AC3E}">
        <p14:creationId xmlns:p14="http://schemas.microsoft.com/office/powerpoint/2010/main" val="2436276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Preguntas generadoras</a:t>
            </a:r>
            <a:endParaRPr lang="es-MX" dirty="0"/>
          </a:p>
        </p:txBody>
      </p:sp>
      <p:sp>
        <p:nvSpPr>
          <p:cNvPr id="3" name="Marcador de contenido 2"/>
          <p:cNvSpPr>
            <a:spLocks noGrp="1"/>
          </p:cNvSpPr>
          <p:nvPr>
            <p:ph idx="1"/>
          </p:nvPr>
        </p:nvSpPr>
        <p:spPr/>
        <p:txBody>
          <a:bodyPr/>
          <a:lstStyle/>
          <a:p>
            <a:r>
              <a:rPr lang="es-ES" dirty="0"/>
              <a:t>¿Qué es la educación financiera?</a:t>
            </a:r>
            <a:endParaRPr lang="es-MX" dirty="0"/>
          </a:p>
          <a:p>
            <a:r>
              <a:rPr lang="es-ES" dirty="0"/>
              <a:t>¿Por qué es importante la educación financiera?</a:t>
            </a:r>
            <a:endParaRPr lang="es-MX" dirty="0"/>
          </a:p>
          <a:p>
            <a:r>
              <a:rPr lang="es-ES" dirty="0"/>
              <a:t>¿Por qué la población mexicana no ahorra? </a:t>
            </a:r>
            <a:endParaRPr lang="es-MX" dirty="0"/>
          </a:p>
          <a:p>
            <a:r>
              <a:rPr lang="es-ES" dirty="0"/>
              <a:t>¿Has escuchado que es la inversión? </a:t>
            </a:r>
            <a:endParaRPr lang="es-ES" dirty="0" smtClean="0"/>
          </a:p>
          <a:p>
            <a:r>
              <a:rPr lang="es-ES" dirty="0" smtClean="0"/>
              <a:t>¿Sabes como se usa una tarjeta de crédito?</a:t>
            </a:r>
          </a:p>
          <a:p>
            <a:endParaRPr lang="es-MX" dirty="0"/>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spTree>
    <p:extLst>
      <p:ext uri="{BB962C8B-B14F-4D97-AF65-F5344CB8AC3E}">
        <p14:creationId xmlns:p14="http://schemas.microsoft.com/office/powerpoint/2010/main" val="3581353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Contenidos disciplinares</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2237950485"/>
              </p:ext>
            </p:extLst>
          </p:nvPr>
        </p:nvGraphicFramePr>
        <p:xfrm>
          <a:off x="875763" y="1609860"/>
          <a:ext cx="9929611" cy="4121240"/>
        </p:xfrm>
        <a:graphic>
          <a:graphicData uri="http://schemas.openxmlformats.org/drawingml/2006/table">
            <a:tbl>
              <a:tblPr>
                <a:tableStyleId>{35758FB7-9AC5-4552-8A53-C91805E547FA}</a:tableStyleId>
              </a:tblPr>
              <a:tblGrid>
                <a:gridCol w="2249157"/>
                <a:gridCol w="2379542"/>
                <a:gridCol w="2357812"/>
                <a:gridCol w="2943100"/>
              </a:tblGrid>
              <a:tr h="1611708">
                <a:tc>
                  <a:txBody>
                    <a:bodyPr/>
                    <a:lstStyle/>
                    <a:p>
                      <a:pPr algn="ctr">
                        <a:lnSpc>
                          <a:spcPct val="115000"/>
                        </a:lnSpc>
                        <a:spcAft>
                          <a:spcPts val="0"/>
                        </a:spcAft>
                      </a:pPr>
                      <a:r>
                        <a:rPr lang="es-ES" sz="1800" dirty="0">
                          <a:effectLst/>
                        </a:rPr>
                        <a:t>Disciplinas:</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800">
                          <a:effectLst/>
                        </a:rPr>
                        <a:t>Disciplina 1. Contabilidad y Gestión Administrativa</a:t>
                      </a:r>
                      <a:endParaRPr lang="es-MX" sz="18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800">
                          <a:effectLst/>
                        </a:rPr>
                        <a:t>Disciplina 2. Problemas sociales, económicos y políticos de México</a:t>
                      </a:r>
                      <a:endParaRPr lang="es-MX" sz="18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800">
                          <a:effectLst/>
                        </a:rPr>
                        <a:t>Disciplina 3. Derecho, Disciplina 4 Introducción al Estudio de las Ciencias Sociales e Económicas</a:t>
                      </a:r>
                      <a:endParaRPr lang="es-MX" sz="1800">
                        <a:solidFill>
                          <a:srgbClr val="000000"/>
                        </a:solidFill>
                        <a:effectLst/>
                        <a:latin typeface="Arial" panose="020B0604020202020204" pitchFamily="34" charset="0"/>
                        <a:ea typeface="Arial" panose="020B0604020202020204" pitchFamily="34" charset="0"/>
                      </a:endParaRPr>
                    </a:p>
                  </a:txBody>
                  <a:tcPr marL="63500" marR="63500" marT="63500" marB="63500"/>
                </a:tc>
              </a:tr>
              <a:tr h="2509532">
                <a:tc>
                  <a:txBody>
                    <a:bodyPr/>
                    <a:lstStyle/>
                    <a:p>
                      <a:pPr>
                        <a:lnSpc>
                          <a:spcPct val="115000"/>
                        </a:lnSpc>
                        <a:spcAft>
                          <a:spcPts val="0"/>
                        </a:spcAft>
                      </a:pPr>
                      <a:r>
                        <a:rPr lang="es-ES" sz="1800">
                          <a:effectLst/>
                        </a:rPr>
                        <a:t>1. Contenidos / Temas</a:t>
                      </a:r>
                      <a:endParaRPr lang="es-MX" sz="1800">
                        <a:effectLst/>
                      </a:endParaRPr>
                    </a:p>
                    <a:p>
                      <a:pPr>
                        <a:lnSpc>
                          <a:spcPct val="115000"/>
                        </a:lnSpc>
                        <a:spcAft>
                          <a:spcPts val="0"/>
                        </a:spcAft>
                      </a:pPr>
                      <a:r>
                        <a:rPr lang="es-ES" sz="1800">
                          <a:effectLst/>
                        </a:rPr>
                        <a:t>     involucrados.</a:t>
                      </a:r>
                      <a:endParaRPr lang="es-MX" sz="1800">
                        <a:effectLst/>
                      </a:endParaRPr>
                    </a:p>
                    <a:p>
                      <a:pPr marL="204470">
                        <a:lnSpc>
                          <a:spcPct val="115000"/>
                        </a:lnSpc>
                        <a:spcAft>
                          <a:spcPts val="0"/>
                        </a:spcAft>
                      </a:pPr>
                      <a:r>
                        <a:rPr lang="es-ES" sz="1800">
                          <a:effectLst/>
                        </a:rPr>
                        <a:t>Temas y contenidos  del  programa, que se consideran.</a:t>
                      </a:r>
                      <a:endParaRPr lang="es-MX" sz="18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800" dirty="0">
                          <a:effectLst/>
                        </a:rPr>
                        <a:t>Administración </a:t>
                      </a:r>
                      <a:endParaRPr lang="es-MX" sz="1800" dirty="0" smtClean="0">
                        <a:effectLst/>
                      </a:endParaRPr>
                    </a:p>
                    <a:p>
                      <a:pPr>
                        <a:lnSpc>
                          <a:spcPct val="115000"/>
                        </a:lnSpc>
                        <a:spcAft>
                          <a:spcPts val="0"/>
                        </a:spcAft>
                      </a:pPr>
                      <a:r>
                        <a:rPr lang="es-MX" sz="1800" dirty="0" smtClean="0">
                          <a:effectLst/>
                        </a:rPr>
                        <a:t>Títulos</a:t>
                      </a:r>
                      <a:r>
                        <a:rPr lang="es-MX" sz="1800" baseline="0" dirty="0" smtClean="0">
                          <a:effectLst/>
                        </a:rPr>
                        <a:t> de Crédito</a:t>
                      </a:r>
                      <a:endParaRPr lang="es-MX" sz="1800" dirty="0">
                        <a:effectLst/>
                      </a:endParaRPr>
                    </a:p>
                    <a:p>
                      <a:pPr>
                        <a:lnSpc>
                          <a:spcPct val="115000"/>
                        </a:lnSpc>
                        <a:spcAft>
                          <a:spcPts val="0"/>
                        </a:spcAft>
                      </a:pPr>
                      <a:r>
                        <a:rPr lang="es-ES" sz="1800" dirty="0" smtClean="0">
                          <a:solidFill>
                            <a:srgbClr val="000000"/>
                          </a:solidFill>
                          <a:effectLst/>
                          <a:latin typeface="Arial" panose="020B0604020202020204" pitchFamily="34" charset="0"/>
                          <a:ea typeface="Arial" panose="020B0604020202020204" pitchFamily="34" charset="0"/>
                        </a:rPr>
                        <a:t>ISR e IVA </a:t>
                      </a:r>
                    </a:p>
                    <a:p>
                      <a:pPr>
                        <a:lnSpc>
                          <a:spcPct val="115000"/>
                        </a:lnSpc>
                        <a:spcAft>
                          <a:spcPts val="0"/>
                        </a:spcAft>
                      </a:pPr>
                      <a:r>
                        <a:rPr lang="es-ES" sz="1800" dirty="0" smtClean="0">
                          <a:solidFill>
                            <a:srgbClr val="000000"/>
                          </a:solidFill>
                          <a:effectLst/>
                          <a:latin typeface="Arial" panose="020B0604020202020204" pitchFamily="34" charset="0"/>
                          <a:ea typeface="Arial" panose="020B0604020202020204" pitchFamily="34" charset="0"/>
                        </a:rPr>
                        <a:t>El comercio</a:t>
                      </a:r>
                    </a:p>
                    <a:p>
                      <a:pPr>
                        <a:lnSpc>
                          <a:spcPct val="115000"/>
                        </a:lnSpc>
                        <a:spcAft>
                          <a:spcPts val="0"/>
                        </a:spcAft>
                      </a:pPr>
                      <a:r>
                        <a:rPr lang="es-ES" sz="1800" dirty="0" smtClean="0">
                          <a:solidFill>
                            <a:srgbClr val="000000"/>
                          </a:solidFill>
                          <a:effectLst/>
                          <a:latin typeface="Arial" panose="020B0604020202020204" pitchFamily="34" charset="0"/>
                          <a:ea typeface="Arial" panose="020B0604020202020204" pitchFamily="34" charset="0"/>
                        </a:rPr>
                        <a:t>Finanzas Personales</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800" dirty="0">
                          <a:effectLst/>
                        </a:rPr>
                        <a:t>Crecimiento y desarrollo económico</a:t>
                      </a:r>
                      <a:endParaRPr lang="es-MX" sz="1800" dirty="0">
                        <a:effectLst/>
                      </a:endParaRPr>
                    </a:p>
                    <a:p>
                      <a:pPr>
                        <a:lnSpc>
                          <a:spcPct val="115000"/>
                        </a:lnSpc>
                        <a:spcAft>
                          <a:spcPts val="0"/>
                        </a:spcAft>
                      </a:pPr>
                      <a:r>
                        <a:rPr lang="es-ES" sz="1800" dirty="0">
                          <a:effectLst/>
                        </a:rPr>
                        <a:t>Modelos económicos </a:t>
                      </a:r>
                      <a:endParaRPr lang="es-MX" sz="1800" dirty="0">
                        <a:effectLst/>
                      </a:endParaRPr>
                    </a:p>
                    <a:p>
                      <a:pPr>
                        <a:lnSpc>
                          <a:spcPct val="115000"/>
                        </a:lnSpc>
                        <a:spcAft>
                          <a:spcPts val="0"/>
                        </a:spcAft>
                      </a:pPr>
                      <a:r>
                        <a:rPr lang="es-ES" sz="1800" dirty="0">
                          <a:effectLst/>
                        </a:rPr>
                        <a:t>Educación </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800" dirty="0">
                          <a:effectLst/>
                        </a:rPr>
                        <a:t>Derecho Mercantil, Derecho Económico</a:t>
                      </a:r>
                      <a:endParaRPr lang="es-MX" sz="1800" dirty="0">
                        <a:effectLst/>
                      </a:endParaRPr>
                    </a:p>
                    <a:p>
                      <a:pPr>
                        <a:lnSpc>
                          <a:spcPct val="115000"/>
                        </a:lnSpc>
                        <a:spcAft>
                          <a:spcPts val="0"/>
                        </a:spcAft>
                      </a:pPr>
                      <a:r>
                        <a:rPr lang="es-ES" sz="1800" dirty="0">
                          <a:effectLst/>
                        </a:rPr>
                        <a:t> </a:t>
                      </a:r>
                      <a:r>
                        <a:rPr lang="es-ES" sz="1800" dirty="0" smtClean="0">
                          <a:effectLst/>
                        </a:rPr>
                        <a:t>Economía</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pic>
        <p:nvPicPr>
          <p:cNvPr id="5"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93249" y="13212"/>
            <a:ext cx="1622740" cy="1506828"/>
          </a:xfrm>
          <a:prstGeom prst="rect">
            <a:avLst/>
          </a:prstGeom>
          <a:noFill/>
          <a:ln>
            <a:noFill/>
          </a:ln>
          <a:extLst/>
        </p:spPr>
      </p:pic>
    </p:spTree>
    <p:extLst>
      <p:ext uri="{BB962C8B-B14F-4D97-AF65-F5344CB8AC3E}">
        <p14:creationId xmlns:p14="http://schemas.microsoft.com/office/powerpoint/2010/main" val="885833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275008"/>
          </a:xfrm>
        </p:spPr>
        <p:txBody>
          <a:bodyPr/>
          <a:lstStyle/>
          <a:p>
            <a:r>
              <a:rPr lang="es-MX" dirty="0" smtClean="0"/>
              <a:t>Formato de planeación general </a:t>
            </a:r>
            <a:endParaRPr lang="es-MX" dirty="0"/>
          </a:p>
        </p:txBody>
      </p:sp>
      <p:pic>
        <p:nvPicPr>
          <p:cNvPr id="4" name="Imagen 3"/>
          <p:cNvPicPr>
            <a:picLocks noChangeAspect="1"/>
          </p:cNvPicPr>
          <p:nvPr/>
        </p:nvPicPr>
        <p:blipFill rotWithShape="1">
          <a:blip r:embed="rId2"/>
          <a:srcRect l="20070" t="18952" r="21303" b="8149"/>
          <a:stretch/>
        </p:blipFill>
        <p:spPr>
          <a:xfrm>
            <a:off x="0" y="811369"/>
            <a:ext cx="10569260" cy="6046631"/>
          </a:xfrm>
          <a:prstGeom prst="rect">
            <a:avLst/>
          </a:prstGeom>
        </p:spPr>
      </p:pic>
      <p:pic>
        <p:nvPicPr>
          <p:cNvPr id="5" name="Picture 5" descr="logo IPE.ep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9260" y="57955"/>
            <a:ext cx="1622740" cy="1506828"/>
          </a:xfrm>
          <a:prstGeom prst="rect">
            <a:avLst/>
          </a:prstGeom>
          <a:noFill/>
          <a:ln>
            <a:noFill/>
          </a:ln>
          <a:extLst/>
        </p:spPr>
      </p:pic>
    </p:spTree>
    <p:extLst>
      <p:ext uri="{BB962C8B-B14F-4D97-AF65-F5344CB8AC3E}">
        <p14:creationId xmlns:p14="http://schemas.microsoft.com/office/powerpoint/2010/main" val="555484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4859" t="18577" r="36197" b="9088"/>
          <a:stretch/>
        </p:blipFill>
        <p:spPr>
          <a:xfrm>
            <a:off x="0" y="0"/>
            <a:ext cx="6156101" cy="6894666"/>
          </a:xfrm>
          <a:prstGeom prst="rect">
            <a:avLst/>
          </a:prstGeom>
        </p:spPr>
      </p:pic>
      <p:pic>
        <p:nvPicPr>
          <p:cNvPr id="5" name="Picture 5" descr="logo IPE.ep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0523" y="0"/>
            <a:ext cx="1622740" cy="1506828"/>
          </a:xfrm>
          <a:prstGeom prst="rect">
            <a:avLst/>
          </a:prstGeom>
          <a:noFill/>
          <a:ln>
            <a:noFill/>
          </a:ln>
          <a:extLst/>
        </p:spPr>
      </p:pic>
    </p:spTree>
    <p:extLst>
      <p:ext uri="{BB962C8B-B14F-4D97-AF65-F5344CB8AC3E}">
        <p14:creationId xmlns:p14="http://schemas.microsoft.com/office/powerpoint/2010/main" val="1160882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478570"/>
          </a:xfrm>
        </p:spPr>
        <p:txBody>
          <a:bodyPr/>
          <a:lstStyle/>
          <a:p>
            <a:r>
              <a:rPr lang="es-MX" dirty="0" smtClean="0"/>
              <a:t>Formato de planeación sesión por sesión</a:t>
            </a:r>
            <a:endParaRPr lang="es-MX" dirty="0"/>
          </a:p>
        </p:txBody>
      </p:sp>
      <p:pic>
        <p:nvPicPr>
          <p:cNvPr id="4" name="Imagen 3"/>
          <p:cNvPicPr>
            <a:picLocks noChangeAspect="1"/>
          </p:cNvPicPr>
          <p:nvPr/>
        </p:nvPicPr>
        <p:blipFill rotWithShape="1">
          <a:blip r:embed="rId2"/>
          <a:srcRect l="35051" t="18914" r="36099" b="8552"/>
          <a:stretch/>
        </p:blipFill>
        <p:spPr>
          <a:xfrm rot="16200000">
            <a:off x="2830134" y="-1464973"/>
            <a:ext cx="5969358" cy="10676588"/>
          </a:xfrm>
          <a:prstGeom prst="rect">
            <a:avLst/>
          </a:prstGeom>
        </p:spPr>
      </p:pic>
      <p:pic>
        <p:nvPicPr>
          <p:cNvPr id="5" name="Picture 5" descr="logo IPE.ep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0523" y="0"/>
            <a:ext cx="1622740" cy="1506828"/>
          </a:xfrm>
          <a:prstGeom prst="rect">
            <a:avLst/>
          </a:prstGeom>
          <a:noFill/>
          <a:ln>
            <a:noFill/>
          </a:ln>
          <a:extLst/>
        </p:spPr>
      </p:pic>
    </p:spTree>
    <p:extLst>
      <p:ext uri="{BB962C8B-B14F-4D97-AF65-F5344CB8AC3E}">
        <p14:creationId xmlns:p14="http://schemas.microsoft.com/office/powerpoint/2010/main" val="2166961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5050" t="18585" r="36191" b="8223"/>
          <a:stretch/>
        </p:blipFill>
        <p:spPr>
          <a:xfrm>
            <a:off x="0" y="0"/>
            <a:ext cx="6460958" cy="6858000"/>
          </a:xfrm>
          <a:prstGeom prst="rect">
            <a:avLst/>
          </a:prstGeom>
        </p:spPr>
      </p:pic>
      <p:pic>
        <p:nvPicPr>
          <p:cNvPr id="5" name="Picture 5" descr="logo IPE.ep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0523" y="0"/>
            <a:ext cx="1622740" cy="1506828"/>
          </a:xfrm>
          <a:prstGeom prst="rect">
            <a:avLst/>
          </a:prstGeom>
          <a:noFill/>
          <a:ln>
            <a:noFill/>
          </a:ln>
          <a:extLst/>
        </p:spPr>
      </p:pic>
    </p:spTree>
    <p:extLst>
      <p:ext uri="{BB962C8B-B14F-4D97-AF65-F5344CB8AC3E}">
        <p14:creationId xmlns:p14="http://schemas.microsoft.com/office/powerpoint/2010/main" val="1884694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478570"/>
          </a:xfrm>
        </p:spPr>
        <p:txBody>
          <a:bodyPr/>
          <a:lstStyle/>
          <a:p>
            <a:r>
              <a:rPr lang="es-MX" dirty="0" smtClean="0"/>
              <a:t>Productos de seguimiento</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3254014800"/>
              </p:ext>
            </p:extLst>
          </p:nvPr>
        </p:nvGraphicFramePr>
        <p:xfrm>
          <a:off x="1317120" y="1117648"/>
          <a:ext cx="8704580" cy="1367282"/>
        </p:xfrm>
        <a:graphic>
          <a:graphicData uri="http://schemas.openxmlformats.org/drawingml/2006/table">
            <a:tbl>
              <a:tblPr>
                <a:tableStyleId>{5C22544A-7EE6-4342-B048-85BDC9FD1C3A}</a:tableStyleId>
              </a:tblPr>
              <a:tblGrid>
                <a:gridCol w="1971675"/>
                <a:gridCol w="2085975"/>
                <a:gridCol w="2066925"/>
                <a:gridCol w="2580005"/>
              </a:tblGrid>
              <a:tr h="0">
                <a:tc>
                  <a:txBody>
                    <a:bodyPr/>
                    <a:lstStyle/>
                    <a:p>
                      <a:pPr algn="ctr">
                        <a:lnSpc>
                          <a:spcPct val="115000"/>
                        </a:lnSpc>
                        <a:spcAft>
                          <a:spcPts val="0"/>
                        </a:spcAft>
                      </a:pPr>
                      <a:r>
                        <a:rPr lang="es-ES" sz="1800" dirty="0">
                          <a:effectLst/>
                        </a:rPr>
                        <a:t>Disciplinas:</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800">
                          <a:effectLst/>
                        </a:rPr>
                        <a:t>Disciplina 1. Contabilidad y Gestión Administrativa</a:t>
                      </a:r>
                      <a:endParaRPr lang="es-MX" sz="18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800">
                          <a:effectLst/>
                        </a:rPr>
                        <a:t>Disciplina 2. Problemas sociales, económicos y políticos de México</a:t>
                      </a:r>
                      <a:endParaRPr lang="es-MX" sz="18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800" dirty="0">
                          <a:effectLst/>
                        </a:rPr>
                        <a:t>Disciplina 3. Derecho, Disciplina 4 Introducción al Estudio de las Ciencias Sociales e Económicas</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67282276"/>
              </p:ext>
            </p:extLst>
          </p:nvPr>
        </p:nvGraphicFramePr>
        <p:xfrm>
          <a:off x="1317120" y="2484930"/>
          <a:ext cx="8704580" cy="3891026"/>
        </p:xfrm>
        <a:graphic>
          <a:graphicData uri="http://schemas.openxmlformats.org/drawingml/2006/table">
            <a:tbl>
              <a:tblPr>
                <a:tableStyleId>{5C22544A-7EE6-4342-B048-85BDC9FD1C3A}</a:tableStyleId>
              </a:tblPr>
              <a:tblGrid>
                <a:gridCol w="1971675"/>
                <a:gridCol w="2085975"/>
                <a:gridCol w="2066925"/>
                <a:gridCol w="2580005"/>
              </a:tblGrid>
              <a:tr h="533400">
                <a:tc>
                  <a:txBody>
                    <a:bodyPr/>
                    <a:lstStyle/>
                    <a:p>
                      <a:pPr>
                        <a:lnSpc>
                          <a:spcPct val="115000"/>
                        </a:lnSpc>
                        <a:spcAft>
                          <a:spcPts val="0"/>
                        </a:spcAft>
                      </a:pPr>
                      <a:r>
                        <a:rPr lang="es-ES" sz="1800" dirty="0">
                          <a:effectLst/>
                        </a:rPr>
                        <a:t>4. Evaluación.</a:t>
                      </a:r>
                      <a:endParaRPr lang="es-MX" sz="1800" dirty="0">
                        <a:effectLst/>
                      </a:endParaRPr>
                    </a:p>
                    <a:p>
                      <a:pPr>
                        <a:lnSpc>
                          <a:spcPct val="115000"/>
                        </a:lnSpc>
                        <a:spcAft>
                          <a:spcPts val="0"/>
                        </a:spcAft>
                      </a:pPr>
                      <a:r>
                        <a:rPr lang="es-ES" sz="1800" dirty="0">
                          <a:effectLst/>
                        </a:rPr>
                        <a:t>    Productos /evidencias</a:t>
                      </a:r>
                      <a:endParaRPr lang="es-MX" sz="1800" dirty="0">
                        <a:effectLst/>
                      </a:endParaRPr>
                    </a:p>
                    <a:p>
                      <a:pPr>
                        <a:lnSpc>
                          <a:spcPct val="115000"/>
                        </a:lnSpc>
                        <a:spcAft>
                          <a:spcPts val="0"/>
                        </a:spcAft>
                      </a:pPr>
                      <a:r>
                        <a:rPr lang="es-ES" sz="1800" dirty="0">
                          <a:effectLst/>
                        </a:rPr>
                        <a:t>    de aprendizaje, que</a:t>
                      </a:r>
                      <a:endParaRPr lang="es-MX" sz="1800" dirty="0">
                        <a:effectLst/>
                      </a:endParaRPr>
                    </a:p>
                    <a:p>
                      <a:pPr>
                        <a:lnSpc>
                          <a:spcPct val="115000"/>
                        </a:lnSpc>
                        <a:spcAft>
                          <a:spcPts val="0"/>
                        </a:spcAft>
                      </a:pPr>
                      <a:r>
                        <a:rPr lang="es-ES" sz="1800" dirty="0">
                          <a:effectLst/>
                        </a:rPr>
                        <a:t>    demuestran el avance </a:t>
                      </a:r>
                      <a:endParaRPr lang="es-MX" sz="1800" dirty="0">
                        <a:effectLst/>
                      </a:endParaRPr>
                    </a:p>
                    <a:p>
                      <a:pPr>
                        <a:lnSpc>
                          <a:spcPct val="115000"/>
                        </a:lnSpc>
                        <a:spcAft>
                          <a:spcPts val="0"/>
                        </a:spcAft>
                      </a:pPr>
                      <a:r>
                        <a:rPr lang="es-ES" sz="1800" dirty="0">
                          <a:effectLst/>
                        </a:rPr>
                        <a:t>    en el proceso y el logro</a:t>
                      </a:r>
                      <a:endParaRPr lang="es-MX" sz="1800" dirty="0">
                        <a:effectLst/>
                      </a:endParaRPr>
                    </a:p>
                    <a:p>
                      <a:pPr>
                        <a:lnSpc>
                          <a:spcPct val="115000"/>
                        </a:lnSpc>
                        <a:spcAft>
                          <a:spcPts val="0"/>
                        </a:spcAft>
                      </a:pPr>
                      <a:r>
                        <a:rPr lang="es-ES" sz="1800" dirty="0">
                          <a:effectLst/>
                        </a:rPr>
                        <a:t>    Del objetivo   propuesto.</a:t>
                      </a:r>
                      <a:endParaRPr lang="es-MX" sz="1800" dirty="0">
                        <a:effectLst/>
                      </a:endParaRPr>
                    </a:p>
                    <a:p>
                      <a:pPr>
                        <a:lnSpc>
                          <a:spcPct val="115000"/>
                        </a:lnSpc>
                        <a:spcAft>
                          <a:spcPts val="0"/>
                        </a:spcAft>
                      </a:pPr>
                      <a:r>
                        <a:rPr lang="es-ES" sz="1800" dirty="0">
                          <a:effectLst/>
                        </a:rPr>
                        <a:t> </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800">
                          <a:effectLst/>
                        </a:rPr>
                        <a:t>Presentaciones </a:t>
                      </a:r>
                      <a:endParaRPr lang="es-MX" sz="1800">
                        <a:effectLst/>
                      </a:endParaRPr>
                    </a:p>
                    <a:p>
                      <a:pPr>
                        <a:lnSpc>
                          <a:spcPct val="115000"/>
                        </a:lnSpc>
                        <a:spcAft>
                          <a:spcPts val="0"/>
                        </a:spcAft>
                      </a:pPr>
                      <a:r>
                        <a:rPr lang="es-ES" sz="1800">
                          <a:effectLst/>
                        </a:rPr>
                        <a:t>Ensayos </a:t>
                      </a:r>
                      <a:endParaRPr lang="es-MX" sz="1800">
                        <a:effectLst/>
                      </a:endParaRPr>
                    </a:p>
                    <a:p>
                      <a:pPr>
                        <a:lnSpc>
                          <a:spcPct val="115000"/>
                        </a:lnSpc>
                        <a:spcAft>
                          <a:spcPts val="0"/>
                        </a:spcAft>
                      </a:pPr>
                      <a:r>
                        <a:rPr lang="es-ES" sz="1800">
                          <a:effectLst/>
                        </a:rPr>
                        <a:t>Mapas mentales </a:t>
                      </a:r>
                      <a:endParaRPr lang="es-MX" sz="1800">
                        <a:effectLst/>
                      </a:endParaRPr>
                    </a:p>
                    <a:p>
                      <a:pPr>
                        <a:lnSpc>
                          <a:spcPct val="115000"/>
                        </a:lnSpc>
                        <a:spcAft>
                          <a:spcPts val="0"/>
                        </a:spcAft>
                      </a:pPr>
                      <a:r>
                        <a:rPr lang="es-ES" sz="1800">
                          <a:effectLst/>
                        </a:rPr>
                        <a:t>Marcos teóricos</a:t>
                      </a:r>
                      <a:endParaRPr lang="es-MX" sz="1800">
                        <a:effectLst/>
                      </a:endParaRPr>
                    </a:p>
                    <a:p>
                      <a:pPr>
                        <a:lnSpc>
                          <a:spcPct val="115000"/>
                        </a:lnSpc>
                        <a:spcAft>
                          <a:spcPts val="0"/>
                        </a:spcAft>
                      </a:pPr>
                      <a:r>
                        <a:rPr lang="es-ES" sz="1800">
                          <a:effectLst/>
                        </a:rPr>
                        <a:t>Mesas redondas </a:t>
                      </a:r>
                      <a:endParaRPr lang="es-MX" sz="18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800" dirty="0">
                          <a:effectLst/>
                        </a:rPr>
                        <a:t>Lecturas </a:t>
                      </a:r>
                      <a:endParaRPr lang="es-MX" sz="1800" dirty="0">
                        <a:effectLst/>
                      </a:endParaRPr>
                    </a:p>
                    <a:p>
                      <a:pPr>
                        <a:lnSpc>
                          <a:spcPct val="115000"/>
                        </a:lnSpc>
                        <a:spcAft>
                          <a:spcPts val="0"/>
                        </a:spcAft>
                      </a:pPr>
                      <a:r>
                        <a:rPr lang="es-ES" sz="1800" dirty="0">
                          <a:effectLst/>
                        </a:rPr>
                        <a:t>Resúmenes </a:t>
                      </a:r>
                      <a:endParaRPr lang="es-MX" sz="1800" dirty="0">
                        <a:effectLst/>
                      </a:endParaRPr>
                    </a:p>
                    <a:p>
                      <a:pPr>
                        <a:lnSpc>
                          <a:spcPct val="115000"/>
                        </a:lnSpc>
                        <a:spcAft>
                          <a:spcPts val="0"/>
                        </a:spcAft>
                      </a:pPr>
                      <a:r>
                        <a:rPr lang="es-ES" sz="1800" dirty="0">
                          <a:effectLst/>
                        </a:rPr>
                        <a:t>Sociodramas </a:t>
                      </a:r>
                      <a:endParaRPr lang="es-MX" sz="1800" dirty="0">
                        <a:effectLst/>
                      </a:endParaRPr>
                    </a:p>
                    <a:p>
                      <a:pPr>
                        <a:lnSpc>
                          <a:spcPct val="115000"/>
                        </a:lnSpc>
                        <a:spcAft>
                          <a:spcPts val="0"/>
                        </a:spcAft>
                      </a:pPr>
                      <a:r>
                        <a:rPr lang="es-ES" sz="1800" dirty="0">
                          <a:effectLst/>
                        </a:rPr>
                        <a:t>Exposiciones</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800" dirty="0">
                          <a:effectLst/>
                        </a:rPr>
                        <a:t>Lecturas </a:t>
                      </a:r>
                      <a:endParaRPr lang="es-MX" sz="1800" dirty="0">
                        <a:effectLst/>
                      </a:endParaRPr>
                    </a:p>
                    <a:p>
                      <a:pPr>
                        <a:lnSpc>
                          <a:spcPct val="115000"/>
                        </a:lnSpc>
                        <a:spcAft>
                          <a:spcPts val="0"/>
                        </a:spcAft>
                      </a:pPr>
                      <a:r>
                        <a:rPr lang="es-ES" sz="1800" dirty="0">
                          <a:effectLst/>
                        </a:rPr>
                        <a:t>Ensayos </a:t>
                      </a:r>
                      <a:endParaRPr lang="es-MX" sz="1800" dirty="0">
                        <a:effectLst/>
                      </a:endParaRPr>
                    </a:p>
                    <a:p>
                      <a:pPr>
                        <a:lnSpc>
                          <a:spcPct val="115000"/>
                        </a:lnSpc>
                        <a:spcAft>
                          <a:spcPts val="0"/>
                        </a:spcAft>
                      </a:pPr>
                      <a:r>
                        <a:rPr lang="es-ES" sz="1800" dirty="0">
                          <a:effectLst/>
                        </a:rPr>
                        <a:t>Mapas mentales </a:t>
                      </a:r>
                      <a:endParaRPr lang="es-MX" sz="1800" dirty="0">
                        <a:effectLst/>
                      </a:endParaRPr>
                    </a:p>
                    <a:p>
                      <a:pPr>
                        <a:lnSpc>
                          <a:spcPct val="115000"/>
                        </a:lnSpc>
                        <a:spcAft>
                          <a:spcPts val="0"/>
                        </a:spcAft>
                      </a:pPr>
                      <a:r>
                        <a:rPr lang="es-ES" sz="1800" dirty="0">
                          <a:effectLst/>
                        </a:rPr>
                        <a:t>Exposiciones</a:t>
                      </a:r>
                      <a:endParaRPr lang="es-MX" sz="18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Tree>
    <p:extLst>
      <p:ext uri="{BB962C8B-B14F-4D97-AF65-F5344CB8AC3E}">
        <p14:creationId xmlns:p14="http://schemas.microsoft.com/office/powerpoint/2010/main" val="330273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478570"/>
          </a:xfrm>
        </p:spPr>
        <p:txBody>
          <a:bodyPr/>
          <a:lstStyle/>
          <a:p>
            <a:r>
              <a:rPr lang="es-MX" dirty="0" smtClean="0"/>
              <a:t>Evaluación del proyecto</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3031163892"/>
              </p:ext>
            </p:extLst>
          </p:nvPr>
        </p:nvGraphicFramePr>
        <p:xfrm>
          <a:off x="1471667" y="3593896"/>
          <a:ext cx="8704580" cy="3006852"/>
        </p:xfrm>
        <a:graphic>
          <a:graphicData uri="http://schemas.openxmlformats.org/drawingml/2006/table">
            <a:tbl>
              <a:tblPr>
                <a:tableStyleId>{5C22544A-7EE6-4342-B048-85BDC9FD1C3A}</a:tableStyleId>
              </a:tblPr>
              <a:tblGrid>
                <a:gridCol w="1971675"/>
                <a:gridCol w="2085975"/>
                <a:gridCol w="2066925"/>
                <a:gridCol w="2580005"/>
              </a:tblGrid>
              <a:tr h="533400">
                <a:tc>
                  <a:txBody>
                    <a:bodyPr/>
                    <a:lstStyle/>
                    <a:p>
                      <a:pPr>
                        <a:lnSpc>
                          <a:spcPct val="115000"/>
                        </a:lnSpc>
                        <a:spcAft>
                          <a:spcPts val="0"/>
                        </a:spcAft>
                      </a:pPr>
                      <a:r>
                        <a:rPr lang="es-ES" sz="1600" dirty="0">
                          <a:effectLst/>
                        </a:rPr>
                        <a:t>5. Tipos y herramientas de</a:t>
                      </a:r>
                      <a:endParaRPr lang="es-MX" sz="1600" dirty="0">
                        <a:effectLst/>
                      </a:endParaRPr>
                    </a:p>
                    <a:p>
                      <a:pPr>
                        <a:lnSpc>
                          <a:spcPct val="115000"/>
                        </a:lnSpc>
                        <a:spcAft>
                          <a:spcPts val="0"/>
                        </a:spcAft>
                      </a:pPr>
                      <a:r>
                        <a:rPr lang="es-ES" sz="1600" dirty="0">
                          <a:effectLst/>
                        </a:rPr>
                        <a:t>    evaluación.</a:t>
                      </a:r>
                      <a:endParaRPr lang="es-MX" sz="1600" dirty="0">
                        <a:effectLst/>
                      </a:endParaRPr>
                    </a:p>
                    <a:p>
                      <a:pPr>
                        <a:lnSpc>
                          <a:spcPct val="115000"/>
                        </a:lnSpc>
                        <a:spcAft>
                          <a:spcPts val="0"/>
                        </a:spcAft>
                      </a:pPr>
                      <a:r>
                        <a:rPr lang="es-ES" sz="1600" dirty="0">
                          <a:effectLst/>
                        </a:rPr>
                        <a:t> </a:t>
                      </a:r>
                      <a:endParaRPr lang="es-MX" sz="1600" dirty="0">
                        <a:effectLst/>
                      </a:endParaRPr>
                    </a:p>
                    <a:p>
                      <a:pPr>
                        <a:lnSpc>
                          <a:spcPct val="115000"/>
                        </a:lnSpc>
                        <a:spcAft>
                          <a:spcPts val="0"/>
                        </a:spcAft>
                      </a:pPr>
                      <a:r>
                        <a:rPr lang="es-ES" sz="1600" dirty="0">
                          <a:effectLst/>
                        </a:rPr>
                        <a:t> </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600" dirty="0">
                          <a:effectLst/>
                        </a:rPr>
                        <a:t>Lista de cotejo </a:t>
                      </a:r>
                      <a:endParaRPr lang="es-MX" sz="1600" dirty="0">
                        <a:effectLst/>
                      </a:endParaRPr>
                    </a:p>
                  </a:txBody>
                  <a:tcPr marL="63500" marR="63500" marT="63500" marB="63500"/>
                </a:tc>
                <a:tc>
                  <a:txBody>
                    <a:bodyPr/>
                    <a:lstStyle/>
                    <a:p>
                      <a:pPr>
                        <a:lnSpc>
                          <a:spcPct val="115000"/>
                        </a:lnSpc>
                        <a:spcAft>
                          <a:spcPts val="0"/>
                        </a:spcAft>
                      </a:pPr>
                      <a:r>
                        <a:rPr lang="es-ES" sz="1600" dirty="0">
                          <a:effectLst/>
                        </a:rPr>
                        <a:t>Lista de cotejo </a:t>
                      </a:r>
                      <a:endParaRPr lang="es-MX" sz="1600" dirty="0">
                        <a:effectLst/>
                      </a:endParaRPr>
                    </a:p>
                  </a:txBody>
                  <a:tcPr marL="63500" marR="63500" marT="63500" marB="63500"/>
                </a:tc>
                <a:tc>
                  <a:txBody>
                    <a:bodyPr/>
                    <a:lstStyle/>
                    <a:p>
                      <a:pPr>
                        <a:lnSpc>
                          <a:spcPct val="115000"/>
                        </a:lnSpc>
                        <a:spcAft>
                          <a:spcPts val="0"/>
                        </a:spcAft>
                      </a:pPr>
                      <a:r>
                        <a:rPr lang="es-ES" sz="1600" dirty="0">
                          <a:effectLst/>
                        </a:rPr>
                        <a:t>Lista de cotejo </a:t>
                      </a:r>
                      <a:endParaRPr lang="es-MX" sz="1600" dirty="0">
                        <a:effectLst/>
                      </a:endParaRPr>
                    </a:p>
                  </a:txBody>
                  <a:tcPr marL="63500" marR="63500" marT="63500" marB="63500"/>
                </a:tc>
              </a:tr>
              <a:tr h="533400">
                <a:tc>
                  <a:txBody>
                    <a:bodyPr/>
                    <a:lstStyle/>
                    <a:p>
                      <a:pPr>
                        <a:lnSpc>
                          <a:spcPct val="115000"/>
                        </a:lnSpc>
                        <a:spcAft>
                          <a:spcPts val="0"/>
                        </a:spcAft>
                      </a:pPr>
                      <a:r>
                        <a:rPr lang="es-MX" sz="1600" dirty="0" smtClean="0">
                          <a:solidFill>
                            <a:srgbClr val="000000"/>
                          </a:solidFill>
                          <a:effectLst/>
                          <a:latin typeface="Arial" panose="020B0604020202020204" pitchFamily="34" charset="0"/>
                          <a:ea typeface="Arial" panose="020B0604020202020204" pitchFamily="34" charset="0"/>
                        </a:rPr>
                        <a:t>Porcentaje</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MX" sz="1600" dirty="0" smtClean="0">
                          <a:solidFill>
                            <a:srgbClr val="000000"/>
                          </a:solidFill>
                          <a:effectLst/>
                          <a:latin typeface="Arial" panose="020B0604020202020204" pitchFamily="34" charset="0"/>
                          <a:ea typeface="Arial" panose="020B0604020202020204" pitchFamily="34" charset="0"/>
                        </a:rPr>
                        <a:t>100%</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MX" sz="1600" dirty="0" smtClean="0">
                          <a:solidFill>
                            <a:srgbClr val="000000"/>
                          </a:solidFill>
                          <a:effectLst/>
                          <a:latin typeface="Arial" panose="020B0604020202020204" pitchFamily="34" charset="0"/>
                          <a:ea typeface="Arial" panose="020B0604020202020204" pitchFamily="34" charset="0"/>
                        </a:rPr>
                        <a:t>100%</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MX" sz="1600" dirty="0" smtClean="0">
                          <a:solidFill>
                            <a:srgbClr val="000000"/>
                          </a:solidFill>
                          <a:effectLst/>
                          <a:latin typeface="Arial" panose="020B0604020202020204" pitchFamily="34" charset="0"/>
                          <a:ea typeface="Arial" panose="020B0604020202020204" pitchFamily="34" charset="0"/>
                        </a:rPr>
                        <a:t>100%</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r h="533400">
                <a:tc>
                  <a:txBody>
                    <a:bodyPr/>
                    <a:lstStyle/>
                    <a:p>
                      <a:pPr>
                        <a:lnSpc>
                          <a:spcPct val="115000"/>
                        </a:lnSpc>
                        <a:spcAft>
                          <a:spcPts val="0"/>
                        </a:spcAft>
                      </a:pPr>
                      <a:r>
                        <a:rPr lang="es-MX" sz="1600" dirty="0" smtClean="0">
                          <a:solidFill>
                            <a:srgbClr val="000000"/>
                          </a:solidFill>
                          <a:effectLst/>
                          <a:latin typeface="Arial" panose="020B0604020202020204" pitchFamily="34" charset="0"/>
                          <a:ea typeface="Arial" panose="020B0604020202020204" pitchFamily="34" charset="0"/>
                        </a:rPr>
                        <a:t>Calificación</a:t>
                      </a:r>
                      <a:r>
                        <a:rPr lang="es-MX" sz="1600" baseline="0" dirty="0" smtClean="0">
                          <a:solidFill>
                            <a:srgbClr val="000000"/>
                          </a:solidFill>
                          <a:effectLst/>
                          <a:latin typeface="Arial" panose="020B0604020202020204" pitchFamily="34" charset="0"/>
                          <a:ea typeface="Arial" panose="020B0604020202020204" pitchFamily="34" charset="0"/>
                        </a:rPr>
                        <a:t> Total </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MX" sz="1600" dirty="0" smtClean="0">
                          <a:solidFill>
                            <a:srgbClr val="000000"/>
                          </a:solidFill>
                          <a:effectLst/>
                          <a:latin typeface="Arial" panose="020B0604020202020204" pitchFamily="34" charset="0"/>
                          <a:ea typeface="Arial" panose="020B0604020202020204" pitchFamily="34" charset="0"/>
                        </a:rPr>
                        <a:t>Promedio de las 4 asignaturas</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MX" sz="1600" dirty="0" smtClean="0">
                          <a:solidFill>
                            <a:srgbClr val="000000"/>
                          </a:solidFill>
                          <a:effectLst/>
                          <a:latin typeface="Arial" panose="020B0604020202020204" pitchFamily="34" charset="0"/>
                          <a:ea typeface="Arial" panose="020B0604020202020204" pitchFamily="34" charset="0"/>
                        </a:rPr>
                        <a:t>Promedio de las 4 asignaturas</a:t>
                      </a:r>
                    </a:p>
                    <a:p>
                      <a:pPr>
                        <a:lnSpc>
                          <a:spcPct val="115000"/>
                        </a:lnSpc>
                        <a:spcAft>
                          <a:spcPts val="0"/>
                        </a:spcAft>
                      </a:pP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MX" sz="1600" dirty="0" smtClean="0">
                          <a:solidFill>
                            <a:srgbClr val="000000"/>
                          </a:solidFill>
                          <a:effectLst/>
                          <a:latin typeface="Arial" panose="020B0604020202020204" pitchFamily="34" charset="0"/>
                          <a:ea typeface="Arial" panose="020B0604020202020204" pitchFamily="34" charset="0"/>
                        </a:rPr>
                        <a:t>Promedio de las 4 asignaturas</a:t>
                      </a:r>
                    </a:p>
                    <a:p>
                      <a:pPr>
                        <a:lnSpc>
                          <a:spcPct val="115000"/>
                        </a:lnSpc>
                        <a:spcAft>
                          <a:spcPts val="0"/>
                        </a:spcAft>
                      </a:pP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987388909"/>
              </p:ext>
            </p:extLst>
          </p:nvPr>
        </p:nvGraphicFramePr>
        <p:xfrm>
          <a:off x="1471667" y="2009063"/>
          <a:ext cx="8704580" cy="1584833"/>
        </p:xfrm>
        <a:graphic>
          <a:graphicData uri="http://schemas.openxmlformats.org/drawingml/2006/table">
            <a:tbl>
              <a:tblPr>
                <a:tableStyleId>{5C22544A-7EE6-4342-B048-85BDC9FD1C3A}</a:tableStyleId>
              </a:tblPr>
              <a:tblGrid>
                <a:gridCol w="1971675"/>
                <a:gridCol w="2085975"/>
                <a:gridCol w="2066925"/>
                <a:gridCol w="2580005"/>
              </a:tblGrid>
              <a:tr h="533400">
                <a:tc>
                  <a:txBody>
                    <a:bodyPr/>
                    <a:lstStyle/>
                    <a:p>
                      <a:pPr>
                        <a:lnSpc>
                          <a:spcPct val="115000"/>
                        </a:lnSpc>
                        <a:spcAft>
                          <a:spcPts val="0"/>
                        </a:spcAft>
                      </a:pPr>
                      <a:r>
                        <a:rPr lang="es-ES" sz="1200" dirty="0">
                          <a:effectLst/>
                        </a:rPr>
                        <a:t>4. Evaluación.</a:t>
                      </a:r>
                      <a:endParaRPr lang="es-MX" sz="1200" dirty="0">
                        <a:effectLst/>
                      </a:endParaRPr>
                    </a:p>
                    <a:p>
                      <a:pPr>
                        <a:lnSpc>
                          <a:spcPct val="115000"/>
                        </a:lnSpc>
                        <a:spcAft>
                          <a:spcPts val="0"/>
                        </a:spcAft>
                      </a:pPr>
                      <a:r>
                        <a:rPr lang="es-ES" sz="1200" dirty="0">
                          <a:effectLst/>
                        </a:rPr>
                        <a:t>    Productos /evidencias</a:t>
                      </a:r>
                      <a:endParaRPr lang="es-MX" sz="1200" dirty="0">
                        <a:effectLst/>
                      </a:endParaRPr>
                    </a:p>
                    <a:p>
                      <a:pPr>
                        <a:lnSpc>
                          <a:spcPct val="115000"/>
                        </a:lnSpc>
                        <a:spcAft>
                          <a:spcPts val="0"/>
                        </a:spcAft>
                      </a:pPr>
                      <a:r>
                        <a:rPr lang="es-ES" sz="1200" dirty="0">
                          <a:effectLst/>
                        </a:rPr>
                        <a:t>    de aprendizaje, que</a:t>
                      </a:r>
                      <a:endParaRPr lang="es-MX" sz="1200" dirty="0">
                        <a:effectLst/>
                      </a:endParaRPr>
                    </a:p>
                    <a:p>
                      <a:pPr>
                        <a:lnSpc>
                          <a:spcPct val="115000"/>
                        </a:lnSpc>
                        <a:spcAft>
                          <a:spcPts val="0"/>
                        </a:spcAft>
                      </a:pPr>
                      <a:r>
                        <a:rPr lang="es-ES" sz="1200" dirty="0">
                          <a:effectLst/>
                        </a:rPr>
                        <a:t>    demuestran el avance </a:t>
                      </a:r>
                      <a:endParaRPr lang="es-MX" sz="1200" dirty="0">
                        <a:effectLst/>
                      </a:endParaRPr>
                    </a:p>
                    <a:p>
                      <a:pPr>
                        <a:lnSpc>
                          <a:spcPct val="115000"/>
                        </a:lnSpc>
                        <a:spcAft>
                          <a:spcPts val="0"/>
                        </a:spcAft>
                      </a:pPr>
                      <a:r>
                        <a:rPr lang="es-ES" sz="1200" dirty="0">
                          <a:effectLst/>
                        </a:rPr>
                        <a:t>    en el proceso y el logro</a:t>
                      </a:r>
                      <a:endParaRPr lang="es-MX" sz="1200" dirty="0">
                        <a:effectLst/>
                      </a:endParaRPr>
                    </a:p>
                    <a:p>
                      <a:pPr>
                        <a:lnSpc>
                          <a:spcPct val="115000"/>
                        </a:lnSpc>
                        <a:spcAft>
                          <a:spcPts val="0"/>
                        </a:spcAft>
                      </a:pPr>
                      <a:r>
                        <a:rPr lang="es-ES" sz="1200" dirty="0">
                          <a:effectLst/>
                        </a:rPr>
                        <a:t>    Del objetivo   propuesto.</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a:effectLst/>
                        </a:rPr>
                        <a:t>Presentaciones </a:t>
                      </a:r>
                      <a:endParaRPr lang="es-MX" sz="1200">
                        <a:effectLst/>
                      </a:endParaRPr>
                    </a:p>
                    <a:p>
                      <a:pPr>
                        <a:lnSpc>
                          <a:spcPct val="115000"/>
                        </a:lnSpc>
                        <a:spcAft>
                          <a:spcPts val="0"/>
                        </a:spcAft>
                      </a:pPr>
                      <a:r>
                        <a:rPr lang="es-ES" sz="1200">
                          <a:effectLst/>
                        </a:rPr>
                        <a:t>Ensayos </a:t>
                      </a:r>
                      <a:endParaRPr lang="es-MX" sz="1200">
                        <a:effectLst/>
                      </a:endParaRPr>
                    </a:p>
                    <a:p>
                      <a:pPr>
                        <a:lnSpc>
                          <a:spcPct val="115000"/>
                        </a:lnSpc>
                        <a:spcAft>
                          <a:spcPts val="0"/>
                        </a:spcAft>
                      </a:pPr>
                      <a:r>
                        <a:rPr lang="es-ES" sz="1200">
                          <a:effectLst/>
                        </a:rPr>
                        <a:t>Mapas mentales </a:t>
                      </a:r>
                      <a:endParaRPr lang="es-MX" sz="1200">
                        <a:effectLst/>
                      </a:endParaRPr>
                    </a:p>
                    <a:p>
                      <a:pPr>
                        <a:lnSpc>
                          <a:spcPct val="115000"/>
                        </a:lnSpc>
                        <a:spcAft>
                          <a:spcPts val="0"/>
                        </a:spcAft>
                      </a:pPr>
                      <a:r>
                        <a:rPr lang="es-ES" sz="1200">
                          <a:effectLst/>
                        </a:rPr>
                        <a:t>Marcos teóricos</a:t>
                      </a:r>
                      <a:endParaRPr lang="es-MX" sz="1200">
                        <a:effectLst/>
                      </a:endParaRPr>
                    </a:p>
                    <a:p>
                      <a:pPr>
                        <a:lnSpc>
                          <a:spcPct val="115000"/>
                        </a:lnSpc>
                        <a:spcAft>
                          <a:spcPts val="0"/>
                        </a:spcAft>
                      </a:pPr>
                      <a:r>
                        <a:rPr lang="es-ES" sz="1200">
                          <a:effectLst/>
                        </a:rPr>
                        <a:t>Mesas redondas </a:t>
                      </a:r>
                      <a:endParaRPr lang="es-MX" sz="12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dirty="0">
                          <a:effectLst/>
                        </a:rPr>
                        <a:t>Lecturas </a:t>
                      </a:r>
                      <a:endParaRPr lang="es-MX" sz="1200" dirty="0">
                        <a:effectLst/>
                      </a:endParaRPr>
                    </a:p>
                    <a:p>
                      <a:pPr>
                        <a:lnSpc>
                          <a:spcPct val="115000"/>
                        </a:lnSpc>
                        <a:spcAft>
                          <a:spcPts val="0"/>
                        </a:spcAft>
                      </a:pPr>
                      <a:r>
                        <a:rPr lang="es-ES" sz="1200" dirty="0">
                          <a:effectLst/>
                        </a:rPr>
                        <a:t>Resúmenes </a:t>
                      </a:r>
                      <a:endParaRPr lang="es-MX" sz="1200" dirty="0">
                        <a:effectLst/>
                      </a:endParaRPr>
                    </a:p>
                    <a:p>
                      <a:pPr>
                        <a:lnSpc>
                          <a:spcPct val="115000"/>
                        </a:lnSpc>
                        <a:spcAft>
                          <a:spcPts val="0"/>
                        </a:spcAft>
                      </a:pPr>
                      <a:r>
                        <a:rPr lang="es-ES" sz="1200" dirty="0">
                          <a:effectLst/>
                        </a:rPr>
                        <a:t>Sociodramas </a:t>
                      </a:r>
                      <a:endParaRPr lang="es-MX" sz="1200" dirty="0">
                        <a:effectLst/>
                      </a:endParaRPr>
                    </a:p>
                    <a:p>
                      <a:pPr>
                        <a:lnSpc>
                          <a:spcPct val="115000"/>
                        </a:lnSpc>
                        <a:spcAft>
                          <a:spcPts val="0"/>
                        </a:spcAft>
                      </a:pPr>
                      <a:r>
                        <a:rPr lang="es-ES" sz="1200" dirty="0">
                          <a:effectLst/>
                        </a:rPr>
                        <a:t>Exposiciones</a:t>
                      </a:r>
                      <a:endParaRPr lang="es-MX"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dirty="0">
                          <a:effectLst/>
                        </a:rPr>
                        <a:t>Lecturas </a:t>
                      </a:r>
                      <a:endParaRPr lang="es-MX" sz="1200" dirty="0">
                        <a:effectLst/>
                      </a:endParaRPr>
                    </a:p>
                    <a:p>
                      <a:pPr>
                        <a:lnSpc>
                          <a:spcPct val="115000"/>
                        </a:lnSpc>
                        <a:spcAft>
                          <a:spcPts val="0"/>
                        </a:spcAft>
                      </a:pPr>
                      <a:r>
                        <a:rPr lang="es-ES" sz="1200" dirty="0">
                          <a:effectLst/>
                        </a:rPr>
                        <a:t>Ensayos </a:t>
                      </a:r>
                      <a:endParaRPr lang="es-MX" sz="1200" dirty="0">
                        <a:effectLst/>
                      </a:endParaRPr>
                    </a:p>
                    <a:p>
                      <a:pPr>
                        <a:lnSpc>
                          <a:spcPct val="115000"/>
                        </a:lnSpc>
                        <a:spcAft>
                          <a:spcPts val="0"/>
                        </a:spcAft>
                      </a:pPr>
                      <a:r>
                        <a:rPr lang="es-ES" sz="1200" dirty="0">
                          <a:effectLst/>
                        </a:rPr>
                        <a:t>Mapas mentales </a:t>
                      </a:r>
                      <a:endParaRPr lang="es-MX" sz="1200" dirty="0">
                        <a:effectLst/>
                      </a:endParaRPr>
                    </a:p>
                    <a:p>
                      <a:pPr>
                        <a:lnSpc>
                          <a:spcPct val="115000"/>
                        </a:lnSpc>
                        <a:spcAft>
                          <a:spcPts val="0"/>
                        </a:spcAft>
                      </a:pPr>
                      <a:r>
                        <a:rPr lang="es-ES" sz="1200" dirty="0">
                          <a:effectLst/>
                        </a:rPr>
                        <a:t>Exposiciones</a:t>
                      </a:r>
                      <a:endParaRPr lang="es-MX"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73268090"/>
              </p:ext>
            </p:extLst>
          </p:nvPr>
        </p:nvGraphicFramePr>
        <p:xfrm>
          <a:off x="1471667" y="1146220"/>
          <a:ext cx="8704580" cy="862843"/>
        </p:xfrm>
        <a:graphic>
          <a:graphicData uri="http://schemas.openxmlformats.org/drawingml/2006/table">
            <a:tbl>
              <a:tblPr>
                <a:tableStyleId>{5C22544A-7EE6-4342-B048-85BDC9FD1C3A}</a:tableStyleId>
              </a:tblPr>
              <a:tblGrid>
                <a:gridCol w="1971675"/>
                <a:gridCol w="2085975"/>
                <a:gridCol w="2066925"/>
                <a:gridCol w="2580005"/>
              </a:tblGrid>
              <a:tr h="862843">
                <a:tc>
                  <a:txBody>
                    <a:bodyPr/>
                    <a:lstStyle/>
                    <a:p>
                      <a:pPr algn="ctr">
                        <a:lnSpc>
                          <a:spcPct val="115000"/>
                        </a:lnSpc>
                        <a:spcAft>
                          <a:spcPts val="0"/>
                        </a:spcAft>
                      </a:pPr>
                      <a:r>
                        <a:rPr lang="es-ES" sz="1100" dirty="0">
                          <a:effectLst/>
                        </a:rPr>
                        <a:t>Disciplinas:</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a:effectLst/>
                        </a:rPr>
                        <a:t>Disciplina 1. Contabilidad y Gestión Administrativa</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Disciplina 2. Problemas sociales, económicos y políticos de México</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Disciplina 3. Derecho, Disciplina 4 Introducción al Estudio de las Ciencias Sociales e Económicas</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Tree>
    <p:extLst>
      <p:ext uri="{BB962C8B-B14F-4D97-AF65-F5344CB8AC3E}">
        <p14:creationId xmlns:p14="http://schemas.microsoft.com/office/powerpoint/2010/main" val="340516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9441" y="386865"/>
            <a:ext cx="9625325" cy="1478570"/>
          </a:xfrm>
        </p:spPr>
        <p:txBody>
          <a:bodyPr>
            <a:normAutofit fontScale="90000"/>
          </a:bodyPr>
          <a:lstStyle/>
          <a:p>
            <a:r>
              <a:rPr lang="es-MX" b="1" dirty="0" smtClean="0">
                <a:effectLst>
                  <a:outerShdw blurRad="38100" dist="38100" dir="2700000" algn="tl">
                    <a:srgbClr val="000000">
                      <a:alpha val="43137"/>
                    </a:srgbClr>
                  </a:outerShdw>
                </a:effectLst>
              </a:rPr>
              <a:t>Ciclo escolar en el que se llevará a cabo </a:t>
            </a:r>
            <a:br>
              <a:rPr lang="es-MX" b="1" dirty="0" smtClean="0">
                <a:effectLst>
                  <a:outerShdw blurRad="38100" dist="38100" dir="2700000" algn="tl">
                    <a:srgbClr val="000000">
                      <a:alpha val="43137"/>
                    </a:srgbClr>
                  </a:outerShdw>
                </a:effectLst>
              </a:rPr>
            </a:br>
            <a:r>
              <a:rPr lang="es-MX" b="1" dirty="0" smtClean="0">
                <a:effectLst>
                  <a:outerShdw blurRad="38100" dist="38100" dir="2700000" algn="tl">
                    <a:srgbClr val="000000">
                      <a:alpha val="43137"/>
                    </a:srgbClr>
                  </a:outerShdw>
                </a:effectLst>
              </a:rPr>
              <a:t>el proyecto</a:t>
            </a:r>
            <a:endParaRPr lang="es-MX" b="1" dirty="0">
              <a:effectLst>
                <a:outerShdw blurRad="38100" dist="38100" dir="2700000" algn="tl">
                  <a:srgbClr val="000000">
                    <a:alpha val="43137"/>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3849894289"/>
              </p:ext>
            </p:extLst>
          </p:nvPr>
        </p:nvGraphicFramePr>
        <p:xfrm>
          <a:off x="1585912" y="3116687"/>
          <a:ext cx="9017000" cy="2103120"/>
        </p:xfrm>
        <a:graphic>
          <a:graphicData uri="http://schemas.openxmlformats.org/drawingml/2006/table">
            <a:tbl>
              <a:tblPr firstRow="1" bandRow="1">
                <a:tableStyleId>{5C22544A-7EE6-4342-B048-85BDC9FD1C3A}</a:tableStyleId>
              </a:tblPr>
              <a:tblGrid>
                <a:gridCol w="4508500">
                  <a:extLst>
                    <a:ext uri="{9D8B030D-6E8A-4147-A177-3AD203B41FA5}">
                      <a16:colId xmlns:a16="http://schemas.microsoft.com/office/drawing/2014/main" xmlns="" val="20000"/>
                    </a:ext>
                  </a:extLst>
                </a:gridCol>
                <a:gridCol w="4508500">
                  <a:extLst>
                    <a:ext uri="{9D8B030D-6E8A-4147-A177-3AD203B41FA5}">
                      <a16:colId xmlns:a16="http://schemas.microsoft.com/office/drawing/2014/main" xmlns="" val="20001"/>
                    </a:ext>
                  </a:extLst>
                </a:gridCol>
              </a:tblGrid>
              <a:tr h="701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4000" u="none" dirty="0" smtClean="0">
                          <a:effectLst>
                            <a:outerShdw blurRad="38100" dist="38100" dir="2700000" algn="tl">
                              <a:srgbClr val="000000">
                                <a:alpha val="43137"/>
                              </a:srgbClr>
                            </a:outerShdw>
                          </a:effectLst>
                        </a:rPr>
                        <a:t>Fecha</a:t>
                      </a:r>
                      <a:r>
                        <a:rPr lang="es-MX" sz="4000" u="none" baseline="0" dirty="0" smtClean="0">
                          <a:effectLst>
                            <a:outerShdw blurRad="38100" dist="38100" dir="2700000" algn="tl">
                              <a:srgbClr val="000000">
                                <a:alpha val="43137"/>
                              </a:srgbClr>
                            </a:outerShdw>
                          </a:effectLst>
                        </a:rPr>
                        <a:t> de inicio</a:t>
                      </a:r>
                      <a:endParaRPr lang="es-MX" sz="4000" u="none" dirty="0" smtClean="0">
                        <a:effectLst>
                          <a:outerShdw blurRad="38100" dist="38100" dir="2700000" algn="tl">
                            <a:srgbClr val="000000">
                              <a:alpha val="43137"/>
                            </a:srgbClr>
                          </a:outerShdw>
                        </a:effectLst>
                      </a:endParaRPr>
                    </a:p>
                  </a:txBody>
                  <a:tcPr/>
                </a:tc>
                <a:tc>
                  <a:txBody>
                    <a:bodyPr/>
                    <a:lstStyle/>
                    <a:p>
                      <a:pPr algn="ctr"/>
                      <a:r>
                        <a:rPr lang="es-MX" sz="4000" u="none" dirty="0" smtClean="0">
                          <a:effectLst>
                            <a:outerShdw blurRad="38100" dist="38100" dir="2700000" algn="tl">
                              <a:srgbClr val="000000">
                                <a:alpha val="43137"/>
                              </a:srgbClr>
                            </a:outerShdw>
                          </a:effectLst>
                        </a:rPr>
                        <a:t>Agosto-Dic.</a:t>
                      </a:r>
                      <a:r>
                        <a:rPr lang="es-MX" sz="4000" u="none" baseline="0" dirty="0" smtClean="0">
                          <a:effectLst>
                            <a:outerShdw blurRad="38100" dist="38100" dir="2700000" algn="tl">
                              <a:srgbClr val="000000">
                                <a:alpha val="43137"/>
                              </a:srgbClr>
                            </a:outerShdw>
                          </a:effectLst>
                        </a:rPr>
                        <a:t> 2018</a:t>
                      </a:r>
                      <a:endParaRPr lang="es-MX" sz="4000" u="none" dirty="0">
                        <a:effectLst>
                          <a:outerShdw blurRad="38100" dist="38100" dir="2700000" algn="tl">
                            <a:srgbClr val="000000">
                              <a:alpha val="43137"/>
                            </a:srgbClr>
                          </a:outerShdw>
                        </a:effectLst>
                      </a:endParaRPr>
                    </a:p>
                  </a:txBody>
                  <a:tcPr/>
                </a:tc>
              </a:tr>
              <a:tr h="701040">
                <a:tc>
                  <a:txBody>
                    <a:bodyPr/>
                    <a:lstStyle/>
                    <a:p>
                      <a:pPr algn="ctr"/>
                      <a:r>
                        <a:rPr lang="es-MX" sz="4000" u="none" dirty="0" smtClean="0">
                          <a:effectLst>
                            <a:outerShdw blurRad="38100" dist="38100" dir="2700000" algn="tl">
                              <a:srgbClr val="000000">
                                <a:alpha val="43137"/>
                              </a:srgbClr>
                            </a:outerShdw>
                          </a:effectLst>
                        </a:rPr>
                        <a:t>Fecha de Desarrollo</a:t>
                      </a:r>
                      <a:endParaRPr lang="es-MX" sz="4000" u="none" dirty="0">
                        <a:effectLst>
                          <a:outerShdw blurRad="38100" dist="38100" dir="2700000" algn="tl">
                            <a:srgbClr val="000000">
                              <a:alpha val="43137"/>
                            </a:srgbClr>
                          </a:outerShdw>
                        </a:effectLst>
                      </a:endParaRPr>
                    </a:p>
                  </a:txBody>
                  <a:tcPr/>
                </a:tc>
                <a:tc>
                  <a:txBody>
                    <a:bodyPr/>
                    <a:lstStyle/>
                    <a:p>
                      <a:pPr algn="ctr"/>
                      <a:r>
                        <a:rPr lang="es-MX" sz="4000" u="none" dirty="0" smtClean="0">
                          <a:effectLst>
                            <a:outerShdw blurRad="38100" dist="38100" dir="2700000" algn="tl">
                              <a:srgbClr val="000000">
                                <a:alpha val="43137"/>
                              </a:srgbClr>
                            </a:outerShdw>
                          </a:effectLst>
                        </a:rPr>
                        <a:t>Enero-Marzo 2019</a:t>
                      </a:r>
                      <a:endParaRPr lang="es-MX" sz="4000" u="none"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0"/>
                  </a:ext>
                </a:extLst>
              </a:tr>
              <a:tr h="670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4000" u="none" dirty="0" smtClean="0">
                          <a:effectLst>
                            <a:outerShdw blurRad="38100" dist="38100" dir="2700000" algn="tl">
                              <a:srgbClr val="000000">
                                <a:alpha val="43137"/>
                              </a:srgbClr>
                            </a:outerShdw>
                          </a:effectLst>
                        </a:rPr>
                        <a:t>Fecha</a:t>
                      </a:r>
                      <a:r>
                        <a:rPr lang="es-MX" sz="4000" u="none" baseline="0" dirty="0" smtClean="0">
                          <a:effectLst>
                            <a:outerShdw blurRad="38100" dist="38100" dir="2700000" algn="tl">
                              <a:srgbClr val="000000">
                                <a:alpha val="43137"/>
                              </a:srgbClr>
                            </a:outerShdw>
                          </a:effectLst>
                        </a:rPr>
                        <a:t> de termino</a:t>
                      </a:r>
                      <a:endParaRPr lang="es-MX" sz="4000" u="none" dirty="0" smtClean="0">
                        <a:effectLst>
                          <a:outerShdw blurRad="38100" dist="38100" dir="2700000" algn="tl">
                            <a:srgbClr val="000000">
                              <a:alpha val="43137"/>
                            </a:srgbClr>
                          </a:outerShdw>
                        </a:effectLst>
                      </a:endParaRPr>
                    </a:p>
                  </a:txBody>
                  <a:tcPr/>
                </a:tc>
                <a:tc>
                  <a:txBody>
                    <a:bodyPr/>
                    <a:lstStyle/>
                    <a:p>
                      <a:pPr algn="ctr"/>
                      <a:r>
                        <a:rPr lang="es-MX" sz="4000" u="none" baseline="0" dirty="0" smtClean="0">
                          <a:effectLst>
                            <a:outerShdw blurRad="38100" dist="38100" dir="2700000" algn="tl">
                              <a:srgbClr val="000000">
                                <a:alpha val="43137"/>
                              </a:srgbClr>
                            </a:outerShdw>
                          </a:effectLst>
                        </a:rPr>
                        <a:t>Abril-Mayo 2019</a:t>
                      </a:r>
                      <a:endParaRPr lang="es-MX" sz="4000" u="none"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1"/>
                  </a:ext>
                </a:extLst>
              </a:tr>
            </a:tbl>
          </a:graphicData>
        </a:graphic>
      </p:graphicFrame>
      <p:pic>
        <p:nvPicPr>
          <p:cNvPr id="5"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12945" y="237259"/>
            <a:ext cx="1622740" cy="1506828"/>
          </a:xfrm>
          <a:prstGeom prst="rect">
            <a:avLst/>
          </a:prstGeom>
          <a:noFill/>
          <a:ln>
            <a:noFill/>
          </a:ln>
          <a:extLst/>
        </p:spPr>
      </p:pic>
    </p:spTree>
    <p:extLst>
      <p:ext uri="{BB962C8B-B14F-4D97-AF65-F5344CB8AC3E}">
        <p14:creationId xmlns:p14="http://schemas.microsoft.com/office/powerpoint/2010/main" val="2327378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478570"/>
          </a:xfrm>
        </p:spPr>
        <p:txBody>
          <a:bodyPr/>
          <a:lstStyle/>
          <a:p>
            <a:r>
              <a:rPr lang="es-MX" dirty="0" smtClean="0"/>
              <a:t>Instrumento de Evaluación</a:t>
            </a:r>
            <a:endParaRPr lang="es-MX" dirty="0"/>
          </a:p>
        </p:txBody>
      </p:sp>
      <p:sp>
        <p:nvSpPr>
          <p:cNvPr id="3" name="Marcador de contenido 2"/>
          <p:cNvSpPr>
            <a:spLocks noGrp="1"/>
          </p:cNvSpPr>
          <p:nvPr>
            <p:ph idx="1"/>
          </p:nvPr>
        </p:nvSpPr>
        <p:spPr>
          <a:xfrm>
            <a:off x="123981" y="1296450"/>
            <a:ext cx="9905999" cy="3541714"/>
          </a:xfrm>
        </p:spPr>
        <p:txBody>
          <a:bodyPr/>
          <a:lstStyle/>
          <a:p>
            <a:r>
              <a:rPr lang="es-MX" dirty="0" smtClean="0"/>
              <a:t>Lista de Cotejo</a:t>
            </a:r>
          </a:p>
          <a:p>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468635539"/>
              </p:ext>
            </p:extLst>
          </p:nvPr>
        </p:nvGraphicFramePr>
        <p:xfrm>
          <a:off x="2626763" y="1712888"/>
          <a:ext cx="5564200" cy="4932611"/>
        </p:xfrm>
        <a:graphic>
          <a:graphicData uri="http://schemas.openxmlformats.org/drawingml/2006/table">
            <a:tbl>
              <a:tblPr firstRow="1" firstCol="1" bandRow="1">
                <a:tableStyleId>{5C22544A-7EE6-4342-B048-85BDC9FD1C3A}</a:tableStyleId>
              </a:tblPr>
              <a:tblGrid>
                <a:gridCol w="4078364"/>
                <a:gridCol w="670722"/>
                <a:gridCol w="815114"/>
              </a:tblGrid>
              <a:tr h="462043">
                <a:tc>
                  <a:txBody>
                    <a:bodyPr/>
                    <a:lstStyle/>
                    <a:p>
                      <a:pPr>
                        <a:lnSpc>
                          <a:spcPct val="107000"/>
                        </a:lnSpc>
                        <a:spcAft>
                          <a:spcPts val="0"/>
                        </a:spcAft>
                      </a:pPr>
                      <a:r>
                        <a:rPr lang="es-MX" sz="1100" dirty="0">
                          <a:effectLst/>
                        </a:rPr>
                        <a:t>Rubro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Si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No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7066">
                <a:tc>
                  <a:txBody>
                    <a:bodyPr/>
                    <a:lstStyle/>
                    <a:p>
                      <a:pPr>
                        <a:lnSpc>
                          <a:spcPct val="107000"/>
                        </a:lnSpc>
                        <a:spcAft>
                          <a:spcPts val="0"/>
                        </a:spcAft>
                      </a:pPr>
                      <a:r>
                        <a:rPr lang="es-MX" sz="1100">
                          <a:effectLst/>
                        </a:rPr>
                        <a:t>Presentación  1pts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043">
                <a:tc>
                  <a:txBody>
                    <a:bodyPr/>
                    <a:lstStyle/>
                    <a:p>
                      <a:pPr>
                        <a:lnSpc>
                          <a:spcPct val="107000"/>
                        </a:lnSpc>
                        <a:spcAft>
                          <a:spcPts val="0"/>
                        </a:spcAft>
                      </a:pPr>
                      <a:r>
                        <a:rPr lang="es-MX" sz="1100">
                          <a:effectLst/>
                        </a:rPr>
                        <a:t>Ensayo             1pts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7066">
                <a:tc>
                  <a:txBody>
                    <a:bodyPr/>
                    <a:lstStyle/>
                    <a:p>
                      <a:pPr>
                        <a:lnSpc>
                          <a:spcPct val="107000"/>
                        </a:lnSpc>
                        <a:spcAft>
                          <a:spcPts val="0"/>
                        </a:spcAft>
                      </a:pPr>
                      <a:r>
                        <a:rPr lang="es-MX" sz="1100">
                          <a:effectLst/>
                        </a:rPr>
                        <a:t>Mapa mental   1pts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043">
                <a:tc>
                  <a:txBody>
                    <a:bodyPr/>
                    <a:lstStyle/>
                    <a:p>
                      <a:pPr>
                        <a:lnSpc>
                          <a:spcPct val="107000"/>
                        </a:lnSpc>
                        <a:spcAft>
                          <a:spcPts val="0"/>
                        </a:spcAft>
                      </a:pPr>
                      <a:r>
                        <a:rPr lang="es-MX" sz="1100">
                          <a:effectLst/>
                        </a:rPr>
                        <a:t>Marco teórico  1pts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7066">
                <a:tc>
                  <a:txBody>
                    <a:bodyPr/>
                    <a:lstStyle/>
                    <a:p>
                      <a:pPr>
                        <a:lnSpc>
                          <a:spcPct val="107000"/>
                        </a:lnSpc>
                        <a:spcAft>
                          <a:spcPts val="0"/>
                        </a:spcAft>
                      </a:pPr>
                      <a:r>
                        <a:rPr lang="es-MX" sz="1100">
                          <a:effectLst/>
                        </a:rPr>
                        <a:t>Mesa Redonda 1pts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043">
                <a:tc>
                  <a:txBody>
                    <a:bodyPr/>
                    <a:lstStyle/>
                    <a:p>
                      <a:pPr>
                        <a:lnSpc>
                          <a:spcPct val="107000"/>
                        </a:lnSpc>
                        <a:spcAft>
                          <a:spcPts val="0"/>
                        </a:spcAft>
                      </a:pPr>
                      <a:r>
                        <a:rPr lang="es-MX" sz="1100">
                          <a:effectLst/>
                        </a:rPr>
                        <a:t>Lectura             1pts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043">
                <a:tc>
                  <a:txBody>
                    <a:bodyPr/>
                    <a:lstStyle/>
                    <a:p>
                      <a:pPr>
                        <a:lnSpc>
                          <a:spcPct val="107000"/>
                        </a:lnSpc>
                        <a:spcAft>
                          <a:spcPts val="0"/>
                        </a:spcAft>
                      </a:pPr>
                      <a:r>
                        <a:rPr lang="es-MX" sz="1100">
                          <a:effectLst/>
                        </a:rPr>
                        <a:t>Sociodrama      1pts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7066">
                <a:tc>
                  <a:txBody>
                    <a:bodyPr/>
                    <a:lstStyle/>
                    <a:p>
                      <a:pPr>
                        <a:lnSpc>
                          <a:spcPct val="107000"/>
                        </a:lnSpc>
                        <a:spcAft>
                          <a:spcPts val="0"/>
                        </a:spcAft>
                      </a:pPr>
                      <a:r>
                        <a:rPr lang="es-MX" sz="1100">
                          <a:effectLst/>
                        </a:rPr>
                        <a:t>Resumen          1pts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7066">
                <a:tc>
                  <a:txBody>
                    <a:bodyPr/>
                    <a:lstStyle/>
                    <a:p>
                      <a:pPr>
                        <a:lnSpc>
                          <a:spcPct val="107000"/>
                        </a:lnSpc>
                        <a:spcAft>
                          <a:spcPts val="0"/>
                        </a:spcAft>
                      </a:pPr>
                      <a:r>
                        <a:rPr lang="es-MX" sz="1100">
                          <a:effectLst/>
                        </a:rPr>
                        <a:t>Exposiciones    2pts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37066">
                <a:tc>
                  <a:txBody>
                    <a:bodyPr/>
                    <a:lstStyle/>
                    <a:p>
                      <a:pPr>
                        <a:lnSpc>
                          <a:spcPct val="107000"/>
                        </a:lnSpc>
                        <a:spcAft>
                          <a:spcPts val="0"/>
                        </a:spcAft>
                      </a:pPr>
                      <a:r>
                        <a:rPr lang="es-MX" sz="1100" dirty="0">
                          <a:effectLst/>
                        </a:rPr>
                        <a:t>Total                  10pts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a:effectLst/>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MX" sz="11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53147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reflexión</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4445783"/>
              </p:ext>
            </p:extLst>
          </p:nvPr>
        </p:nvGraphicFramePr>
        <p:xfrm>
          <a:off x="1141413" y="2249488"/>
          <a:ext cx="9906000" cy="2570480"/>
        </p:xfrm>
        <a:graphic>
          <a:graphicData uri="http://schemas.openxmlformats.org/drawingml/2006/table">
            <a:tbl>
              <a:tblPr firstRow="1" bandRow="1">
                <a:tableStyleId>{5C22544A-7EE6-4342-B048-85BDC9FD1C3A}</a:tableStyleId>
              </a:tblPr>
              <a:tblGrid>
                <a:gridCol w="4953000"/>
                <a:gridCol w="4953000"/>
              </a:tblGrid>
              <a:tr h="370840">
                <a:tc>
                  <a:txBody>
                    <a:bodyPr/>
                    <a:lstStyle/>
                    <a:p>
                      <a:r>
                        <a:rPr lang="es-MX" dirty="0" smtClean="0"/>
                        <a:t>Avances</a:t>
                      </a:r>
                      <a:endParaRPr lang="es-MX" dirty="0"/>
                    </a:p>
                  </a:txBody>
                  <a:tcPr/>
                </a:tc>
                <a:tc>
                  <a:txBody>
                    <a:bodyPr/>
                    <a:lstStyle/>
                    <a:p>
                      <a:r>
                        <a:rPr lang="es-MX" dirty="0" smtClean="0"/>
                        <a:t>Tropiezos</a:t>
                      </a:r>
                      <a:endParaRPr lang="es-MX" dirty="0"/>
                    </a:p>
                  </a:txBody>
                  <a:tcPr/>
                </a:tc>
              </a:tr>
              <a:tr h="370840">
                <a:tc>
                  <a:txBody>
                    <a:bodyPr/>
                    <a:lstStyle/>
                    <a:p>
                      <a:r>
                        <a:rPr lang="es-MX" dirty="0" smtClean="0"/>
                        <a:t>Se</a:t>
                      </a:r>
                      <a:r>
                        <a:rPr lang="es-MX" baseline="0" dirty="0" smtClean="0"/>
                        <a:t> motivan los alumnos con los temas presentados</a:t>
                      </a:r>
                    </a:p>
                    <a:p>
                      <a:r>
                        <a:rPr lang="es-MX" baseline="0" dirty="0" smtClean="0"/>
                        <a:t>Mayor compañerismo por parte de los docentes</a:t>
                      </a:r>
                    </a:p>
                    <a:p>
                      <a:r>
                        <a:rPr lang="es-MX" baseline="0" dirty="0" smtClean="0"/>
                        <a:t>Interdisciplinariedad</a:t>
                      </a:r>
                    </a:p>
                    <a:p>
                      <a:r>
                        <a:rPr lang="es-MX" baseline="0" dirty="0" smtClean="0"/>
                        <a:t>Se mejoró el trabajo en equipo con los docentes</a:t>
                      </a:r>
                      <a:endParaRPr lang="es-MX" dirty="0"/>
                    </a:p>
                  </a:txBody>
                  <a:tcPr/>
                </a:tc>
                <a:tc>
                  <a:txBody>
                    <a:bodyPr/>
                    <a:lstStyle/>
                    <a:p>
                      <a:r>
                        <a:rPr lang="es-MX" dirty="0" smtClean="0"/>
                        <a:t>Al</a:t>
                      </a:r>
                      <a:r>
                        <a:rPr lang="es-MX" baseline="0" dirty="0" smtClean="0"/>
                        <a:t> principio no tenían interés en los temas</a:t>
                      </a:r>
                    </a:p>
                    <a:p>
                      <a:r>
                        <a:rPr lang="es-MX" baseline="0" dirty="0" smtClean="0"/>
                        <a:t>Los tiempos de organización </a:t>
                      </a:r>
                    </a:p>
                    <a:p>
                      <a:r>
                        <a:rPr lang="es-MX" baseline="0" dirty="0" smtClean="0"/>
                        <a:t>No se definían a la primera los temas a vincular</a:t>
                      </a:r>
                      <a:endParaRPr lang="es-MX" dirty="0"/>
                    </a:p>
                  </a:txBody>
                  <a:tcPr/>
                </a:tc>
              </a:tr>
              <a:tr h="370840">
                <a:tc>
                  <a:txBody>
                    <a:bodyPr/>
                    <a:lstStyle/>
                    <a:p>
                      <a:r>
                        <a:rPr lang="es-MX" dirty="0" smtClean="0"/>
                        <a:t>Debilidades</a:t>
                      </a:r>
                      <a:endParaRPr lang="es-MX" dirty="0"/>
                    </a:p>
                  </a:txBody>
                  <a:tcPr/>
                </a:tc>
                <a:tc>
                  <a:txBody>
                    <a:bodyPr/>
                    <a:lstStyle/>
                    <a:p>
                      <a:r>
                        <a:rPr lang="es-MX" dirty="0" smtClean="0"/>
                        <a:t>Áreas de Oportunidad</a:t>
                      </a:r>
                      <a:endParaRPr lang="es-MX" dirty="0"/>
                    </a:p>
                  </a:txBody>
                  <a:tcPr/>
                </a:tc>
              </a:tr>
              <a:tr h="370840">
                <a:tc>
                  <a:txBody>
                    <a:bodyPr/>
                    <a:lstStyle/>
                    <a:p>
                      <a:r>
                        <a:rPr lang="es-MX" dirty="0" smtClean="0"/>
                        <a:t>Incumplimiento</a:t>
                      </a:r>
                      <a:r>
                        <a:rPr lang="es-MX" baseline="0" dirty="0" smtClean="0"/>
                        <a:t> de los alumnos</a:t>
                      </a:r>
                    </a:p>
                    <a:p>
                      <a:r>
                        <a:rPr lang="es-MX" baseline="0" dirty="0" smtClean="0"/>
                        <a:t>Programación de las actividades</a:t>
                      </a:r>
                      <a:endParaRPr lang="es-MX" dirty="0"/>
                    </a:p>
                  </a:txBody>
                  <a:tcPr/>
                </a:tc>
                <a:tc>
                  <a:txBody>
                    <a:bodyPr/>
                    <a:lstStyle/>
                    <a:p>
                      <a:r>
                        <a:rPr lang="es-MX" dirty="0" smtClean="0"/>
                        <a:t>Trabajo</a:t>
                      </a:r>
                      <a:r>
                        <a:rPr lang="es-MX" baseline="0" dirty="0" smtClean="0"/>
                        <a:t> en equipo de los alumnos</a:t>
                      </a:r>
                    </a:p>
                    <a:p>
                      <a:r>
                        <a:rPr lang="es-MX" dirty="0" smtClean="0"/>
                        <a:t>Buscar</a:t>
                      </a:r>
                      <a:r>
                        <a:rPr lang="es-MX" baseline="0" dirty="0" smtClean="0"/>
                        <a:t> más alternativas de información</a:t>
                      </a:r>
                      <a:endParaRPr lang="es-MX" dirty="0"/>
                    </a:p>
                  </a:txBody>
                  <a:tcPr/>
                </a:tc>
              </a:tr>
            </a:tbl>
          </a:graphicData>
        </a:graphic>
      </p:graphicFrame>
    </p:spTree>
    <p:extLst>
      <p:ext uri="{BB962C8B-B14F-4D97-AF65-F5344CB8AC3E}">
        <p14:creationId xmlns:p14="http://schemas.microsoft.com/office/powerpoint/2010/main" val="2830783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423785"/>
            <a:ext cx="9905998" cy="1478570"/>
          </a:xfrm>
        </p:spPr>
        <p:txBody>
          <a:bodyPr/>
          <a:lstStyle/>
          <a:p>
            <a:r>
              <a:rPr lang="es-MX" dirty="0" smtClean="0"/>
              <a:t>Producto 4: Lectura de indagación </a:t>
            </a:r>
            <a:endParaRPr lang="es-MX" dirty="0"/>
          </a:p>
        </p:txBody>
      </p:sp>
      <p:sp>
        <p:nvSpPr>
          <p:cNvPr id="3" name="Marcador de contenido 2"/>
          <p:cNvSpPr>
            <a:spLocks noGrp="1"/>
          </p:cNvSpPr>
          <p:nvPr>
            <p:ph idx="1"/>
          </p:nvPr>
        </p:nvSpPr>
        <p:spPr/>
        <p:txBody>
          <a:bodyPr/>
          <a:lstStyle/>
          <a:p>
            <a:r>
              <a:rPr lang="es-MX" dirty="0" smtClean="0"/>
              <a:t>El arte de preguntas esenciales </a:t>
            </a:r>
          </a:p>
          <a:p>
            <a:endParaRPr lang="es-MX" dirty="0"/>
          </a:p>
        </p:txBody>
      </p:sp>
      <p:graphicFrame>
        <p:nvGraphicFramePr>
          <p:cNvPr id="4" name="Diagrama 3"/>
          <p:cNvGraphicFramePr/>
          <p:nvPr>
            <p:extLst>
              <p:ext uri="{D42A27DB-BD31-4B8C-83A1-F6EECF244321}">
                <p14:modId xmlns:p14="http://schemas.microsoft.com/office/powerpoint/2010/main" val="3510566895"/>
              </p:ext>
            </p:extLst>
          </p:nvPr>
        </p:nvGraphicFramePr>
        <p:xfrm>
          <a:off x="4064000" y="13110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logo IPE.ep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spTree>
    <p:extLst>
      <p:ext uri="{BB962C8B-B14F-4D97-AF65-F5344CB8AC3E}">
        <p14:creationId xmlns:p14="http://schemas.microsoft.com/office/powerpoint/2010/main" val="1482613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Producto 5: Modelo de indagación</a:t>
            </a:r>
            <a:br>
              <a:rPr lang="es-MX" dirty="0" smtClean="0"/>
            </a:br>
            <a:r>
              <a:rPr lang="es-MX" dirty="0" smtClean="0"/>
              <a:t>Modelo de indagación PCC</a:t>
            </a:r>
            <a:endParaRPr lang="es-MX" dirty="0"/>
          </a:p>
        </p:txBody>
      </p:sp>
      <p:graphicFrame>
        <p:nvGraphicFramePr>
          <p:cNvPr id="4" name="Diagrama 3"/>
          <p:cNvGraphicFramePr/>
          <p:nvPr>
            <p:extLst>
              <p:ext uri="{D42A27DB-BD31-4B8C-83A1-F6EECF244321}">
                <p14:modId xmlns:p14="http://schemas.microsoft.com/office/powerpoint/2010/main" val="765518613"/>
              </p:ext>
            </p:extLst>
          </p:nvPr>
        </p:nvGraphicFramePr>
        <p:xfrm>
          <a:off x="4375955" y="13578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logo IPE.ep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spTree>
    <p:extLst>
      <p:ext uri="{BB962C8B-B14F-4D97-AF65-F5344CB8AC3E}">
        <p14:creationId xmlns:p14="http://schemas.microsoft.com/office/powerpoint/2010/main" val="3759421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0466" y="327411"/>
            <a:ext cx="7983505" cy="6067253"/>
          </a:xfrm>
        </p:spPr>
      </p:pic>
      <p:pic>
        <p:nvPicPr>
          <p:cNvPr id="4" name="Picture 5" descr="logo IPE.ep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sp>
        <p:nvSpPr>
          <p:cNvPr id="7" name="Título 5"/>
          <p:cNvSpPr>
            <a:spLocks noGrp="1"/>
          </p:cNvSpPr>
          <p:nvPr>
            <p:ph type="title"/>
          </p:nvPr>
        </p:nvSpPr>
        <p:spPr>
          <a:xfrm>
            <a:off x="1710466" y="198969"/>
            <a:ext cx="9905998" cy="1478570"/>
          </a:xfrm>
        </p:spPr>
        <p:txBody>
          <a:bodyPr/>
          <a:lstStyle/>
          <a:p>
            <a:r>
              <a:rPr lang="es-MX" dirty="0" smtClean="0">
                <a:solidFill>
                  <a:schemeClr val="bg1"/>
                </a:solidFill>
              </a:rPr>
              <a:t>Producto 6</a:t>
            </a:r>
            <a:endParaRPr lang="en-US" dirty="0">
              <a:solidFill>
                <a:schemeClr val="bg1"/>
              </a:solidFill>
            </a:endParaRPr>
          </a:p>
        </p:txBody>
      </p:sp>
    </p:spTree>
    <p:extLst>
      <p:ext uri="{BB962C8B-B14F-4D97-AF65-F5344CB8AC3E}">
        <p14:creationId xmlns:p14="http://schemas.microsoft.com/office/powerpoint/2010/main" val="2542515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166" y="328211"/>
            <a:ext cx="8425054" cy="6336152"/>
          </a:xfrm>
          <a:prstGeom prst="rect">
            <a:avLst/>
          </a:prstGeom>
        </p:spPr>
      </p:pic>
      <p:pic>
        <p:nvPicPr>
          <p:cNvPr id="3" name="Picture 5" descr="logo IPE.ep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5976" y="328211"/>
            <a:ext cx="1622740" cy="1506828"/>
          </a:xfrm>
          <a:prstGeom prst="rect">
            <a:avLst/>
          </a:prstGeom>
          <a:noFill/>
          <a:ln>
            <a:noFill/>
          </a:ln>
          <a:extLst/>
        </p:spPr>
      </p:pic>
    </p:spTree>
    <p:extLst>
      <p:ext uri="{BB962C8B-B14F-4D97-AF65-F5344CB8AC3E}">
        <p14:creationId xmlns:p14="http://schemas.microsoft.com/office/powerpoint/2010/main" val="2020749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381" y="185051"/>
            <a:ext cx="8272231" cy="6468553"/>
          </a:xfrm>
          <a:prstGeom prst="rect">
            <a:avLst/>
          </a:prstGeom>
        </p:spPr>
      </p:pic>
      <p:pic>
        <p:nvPicPr>
          <p:cNvPr id="3" name="Picture 5" descr="logo IPE.ep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4612" y="185051"/>
            <a:ext cx="1622740" cy="1506828"/>
          </a:xfrm>
          <a:prstGeom prst="rect">
            <a:avLst/>
          </a:prstGeom>
          <a:noFill/>
          <a:ln>
            <a:noFill/>
          </a:ln>
          <a:extLst/>
        </p:spPr>
      </p:pic>
    </p:spTree>
    <p:extLst>
      <p:ext uri="{BB962C8B-B14F-4D97-AF65-F5344CB8AC3E}">
        <p14:creationId xmlns:p14="http://schemas.microsoft.com/office/powerpoint/2010/main" val="2168637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741" y="610762"/>
            <a:ext cx="9318477" cy="5822128"/>
          </a:xfrm>
          <a:prstGeom prst="rect">
            <a:avLst/>
          </a:prstGeom>
        </p:spPr>
      </p:pic>
      <p:pic>
        <p:nvPicPr>
          <p:cNvPr id="3" name="Picture 5" descr="logo IPE.ep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4765" y="211500"/>
            <a:ext cx="1622740" cy="1506828"/>
          </a:xfrm>
          <a:prstGeom prst="rect">
            <a:avLst/>
          </a:prstGeom>
          <a:noFill/>
          <a:ln>
            <a:noFill/>
          </a:ln>
          <a:extLst/>
        </p:spPr>
      </p:pic>
    </p:spTree>
    <p:extLst>
      <p:ext uri="{BB962C8B-B14F-4D97-AF65-F5344CB8AC3E}">
        <p14:creationId xmlns:p14="http://schemas.microsoft.com/office/powerpoint/2010/main" val="258956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5287" y="0"/>
            <a:ext cx="9905998" cy="1478570"/>
          </a:xfrm>
        </p:spPr>
        <p:txBody>
          <a:bodyPr/>
          <a:lstStyle/>
          <a:p>
            <a:r>
              <a:rPr lang="es-MX" dirty="0" smtClean="0"/>
              <a:t>Producto 7</a:t>
            </a:r>
            <a:endParaRPr lang="es-MX" dirty="0"/>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4765" y="211500"/>
            <a:ext cx="1622740" cy="1506828"/>
          </a:xfrm>
          <a:prstGeom prst="rect">
            <a:avLst/>
          </a:prstGeom>
          <a:noFill/>
          <a:ln>
            <a:noFill/>
          </a:ln>
          <a:extLst/>
        </p:spPr>
      </p:pic>
      <p:pic>
        <p:nvPicPr>
          <p:cNvPr id="5" name="Imagen 4"/>
          <p:cNvPicPr>
            <a:picLocks noChangeAspect="1"/>
          </p:cNvPicPr>
          <p:nvPr/>
        </p:nvPicPr>
        <p:blipFill rotWithShape="1">
          <a:blip r:embed="rId3"/>
          <a:srcRect l="6208" t="16505" r="32526" b="5344"/>
          <a:stretch/>
        </p:blipFill>
        <p:spPr>
          <a:xfrm>
            <a:off x="721217" y="940158"/>
            <a:ext cx="9723548" cy="5705341"/>
          </a:xfrm>
          <a:prstGeom prst="rect">
            <a:avLst/>
          </a:prstGeom>
        </p:spPr>
      </p:pic>
    </p:spTree>
    <p:extLst>
      <p:ext uri="{BB962C8B-B14F-4D97-AF65-F5344CB8AC3E}">
        <p14:creationId xmlns:p14="http://schemas.microsoft.com/office/powerpoint/2010/main" val="977405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4765" y="211500"/>
            <a:ext cx="1622740" cy="1506828"/>
          </a:xfrm>
          <a:prstGeom prst="rect">
            <a:avLst/>
          </a:prstGeom>
          <a:noFill/>
          <a:ln>
            <a:noFill/>
          </a:ln>
          <a:extLst/>
        </p:spPr>
      </p:pic>
      <p:pic>
        <p:nvPicPr>
          <p:cNvPr id="5" name="Imagen 4"/>
          <p:cNvPicPr>
            <a:picLocks noChangeAspect="1"/>
          </p:cNvPicPr>
          <p:nvPr/>
        </p:nvPicPr>
        <p:blipFill rotWithShape="1">
          <a:blip r:embed="rId3"/>
          <a:srcRect l="6317" t="16682" r="32512" b="5150"/>
          <a:stretch/>
        </p:blipFill>
        <p:spPr>
          <a:xfrm>
            <a:off x="-1" y="0"/>
            <a:ext cx="10444765" cy="6836492"/>
          </a:xfrm>
          <a:prstGeom prst="rect">
            <a:avLst/>
          </a:prstGeom>
        </p:spPr>
      </p:pic>
    </p:spTree>
    <p:extLst>
      <p:ext uri="{BB962C8B-B14F-4D97-AF65-F5344CB8AC3E}">
        <p14:creationId xmlns:p14="http://schemas.microsoft.com/office/powerpoint/2010/main" val="2681259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sp>
        <p:nvSpPr>
          <p:cNvPr id="5" name="Rectángulo 4"/>
          <p:cNvSpPr/>
          <p:nvPr/>
        </p:nvSpPr>
        <p:spPr>
          <a:xfrm>
            <a:off x="1277957" y="2801901"/>
            <a:ext cx="9632909" cy="923330"/>
          </a:xfrm>
          <a:prstGeom prst="rect">
            <a:avLst/>
          </a:prstGeom>
          <a:noFill/>
        </p:spPr>
        <p:txBody>
          <a:bodyPr wrap="square" lIns="91440" tIns="45720" rIns="91440" bIns="45720">
            <a:spAutoFit/>
          </a:bodyPr>
          <a:lstStyle/>
          <a:p>
            <a:pPr algn="ctr"/>
            <a:r>
              <a:rPr lang="es-ES" sz="5400" b="1" dirty="0" smtClean="0">
                <a:ln w="6600">
                  <a:solidFill>
                    <a:schemeClr val="accent2"/>
                  </a:solidFill>
                  <a:prstDash val="solid"/>
                </a:ln>
                <a:solidFill>
                  <a:srgbClr val="FFFFFF"/>
                </a:solidFill>
                <a:effectLst>
                  <a:outerShdw dist="38100" dir="2700000" algn="tl" rotWithShape="0">
                    <a:schemeClr val="accent2"/>
                  </a:outerShdw>
                </a:effectLst>
              </a:rPr>
              <a:t>Educación financiera</a:t>
            </a:r>
            <a:endParaRPr lang="es-ES"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Título 5"/>
          <p:cNvSpPr>
            <a:spLocks noGrp="1"/>
          </p:cNvSpPr>
          <p:nvPr>
            <p:ph type="title"/>
          </p:nvPr>
        </p:nvSpPr>
        <p:spPr/>
        <p:txBody>
          <a:bodyPr/>
          <a:lstStyle/>
          <a:p>
            <a:r>
              <a:rPr lang="es-MX" b="1" dirty="0" smtClean="0">
                <a:effectLst>
                  <a:outerShdw blurRad="38100" dist="38100" dir="2700000" algn="tl">
                    <a:srgbClr val="000000">
                      <a:alpha val="43137"/>
                    </a:srgbClr>
                  </a:outerShdw>
                </a:effectLst>
              </a:rPr>
              <a:t>Nombre del proyecto</a:t>
            </a:r>
            <a:endParaRPr lang="es-MX"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4179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4765" y="211500"/>
            <a:ext cx="1622740" cy="1506828"/>
          </a:xfrm>
          <a:prstGeom prst="rect">
            <a:avLst/>
          </a:prstGeom>
          <a:noFill/>
          <a:ln>
            <a:noFill/>
          </a:ln>
          <a:extLst/>
        </p:spPr>
      </p:pic>
      <p:pic>
        <p:nvPicPr>
          <p:cNvPr id="5" name="Imagen 4"/>
          <p:cNvPicPr>
            <a:picLocks noChangeAspect="1"/>
          </p:cNvPicPr>
          <p:nvPr/>
        </p:nvPicPr>
        <p:blipFill rotWithShape="1">
          <a:blip r:embed="rId3"/>
          <a:srcRect l="6216" t="16505" r="32513" b="5502"/>
          <a:stretch/>
        </p:blipFill>
        <p:spPr>
          <a:xfrm>
            <a:off x="1" y="0"/>
            <a:ext cx="10444764" cy="6858000"/>
          </a:xfrm>
          <a:prstGeom prst="rect">
            <a:avLst/>
          </a:prstGeom>
        </p:spPr>
      </p:pic>
    </p:spTree>
    <p:extLst>
      <p:ext uri="{BB962C8B-B14F-4D97-AF65-F5344CB8AC3E}">
        <p14:creationId xmlns:p14="http://schemas.microsoft.com/office/powerpoint/2010/main" val="1180516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4765" y="211500"/>
            <a:ext cx="1622740" cy="1506828"/>
          </a:xfrm>
          <a:prstGeom prst="rect">
            <a:avLst/>
          </a:prstGeom>
          <a:noFill/>
          <a:ln>
            <a:noFill/>
          </a:ln>
          <a:extLst/>
        </p:spPr>
      </p:pic>
      <p:pic>
        <p:nvPicPr>
          <p:cNvPr id="5" name="Imagen 4"/>
          <p:cNvPicPr>
            <a:picLocks noChangeAspect="1"/>
          </p:cNvPicPr>
          <p:nvPr/>
        </p:nvPicPr>
        <p:blipFill rotWithShape="1">
          <a:blip r:embed="rId3"/>
          <a:srcRect l="6216" t="16681" r="32711" b="5678"/>
          <a:stretch/>
        </p:blipFill>
        <p:spPr>
          <a:xfrm>
            <a:off x="1" y="0"/>
            <a:ext cx="10444764" cy="6858000"/>
          </a:xfrm>
          <a:prstGeom prst="rect">
            <a:avLst/>
          </a:prstGeom>
        </p:spPr>
      </p:pic>
    </p:spTree>
    <p:extLst>
      <p:ext uri="{BB962C8B-B14F-4D97-AF65-F5344CB8AC3E}">
        <p14:creationId xmlns:p14="http://schemas.microsoft.com/office/powerpoint/2010/main" val="2801174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4765" y="172864"/>
            <a:ext cx="1622740" cy="1506828"/>
          </a:xfrm>
          <a:prstGeom prst="rect">
            <a:avLst/>
          </a:prstGeom>
          <a:noFill/>
          <a:ln>
            <a:noFill/>
          </a:ln>
          <a:extLst/>
        </p:spPr>
      </p:pic>
      <p:pic>
        <p:nvPicPr>
          <p:cNvPr id="5" name="Imagen 4"/>
          <p:cNvPicPr>
            <a:picLocks noChangeAspect="1"/>
          </p:cNvPicPr>
          <p:nvPr/>
        </p:nvPicPr>
        <p:blipFill rotWithShape="1">
          <a:blip r:embed="rId3"/>
          <a:srcRect l="6317" t="16505" r="32512" b="5327"/>
          <a:stretch/>
        </p:blipFill>
        <p:spPr>
          <a:xfrm>
            <a:off x="1" y="0"/>
            <a:ext cx="10444764" cy="6858000"/>
          </a:xfrm>
          <a:prstGeom prst="rect">
            <a:avLst/>
          </a:prstGeom>
        </p:spPr>
      </p:pic>
    </p:spTree>
    <p:extLst>
      <p:ext uri="{BB962C8B-B14F-4D97-AF65-F5344CB8AC3E}">
        <p14:creationId xmlns:p14="http://schemas.microsoft.com/office/powerpoint/2010/main" val="3932572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4765" y="172864"/>
            <a:ext cx="1622740" cy="1506828"/>
          </a:xfrm>
          <a:prstGeom prst="rect">
            <a:avLst/>
          </a:prstGeom>
          <a:noFill/>
          <a:ln>
            <a:noFill/>
          </a:ln>
          <a:extLst/>
        </p:spPr>
      </p:pic>
      <p:pic>
        <p:nvPicPr>
          <p:cNvPr id="5" name="Imagen 4"/>
          <p:cNvPicPr>
            <a:picLocks noChangeAspect="1"/>
          </p:cNvPicPr>
          <p:nvPr/>
        </p:nvPicPr>
        <p:blipFill rotWithShape="1">
          <a:blip r:embed="rId3"/>
          <a:srcRect l="6414" t="16329" r="32513" b="5326"/>
          <a:stretch/>
        </p:blipFill>
        <p:spPr>
          <a:xfrm>
            <a:off x="1" y="0"/>
            <a:ext cx="10444764" cy="6858000"/>
          </a:xfrm>
          <a:prstGeom prst="rect">
            <a:avLst/>
          </a:prstGeom>
        </p:spPr>
      </p:pic>
    </p:spTree>
    <p:extLst>
      <p:ext uri="{BB962C8B-B14F-4D97-AF65-F5344CB8AC3E}">
        <p14:creationId xmlns:p14="http://schemas.microsoft.com/office/powerpoint/2010/main" val="1325235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4765" y="172864"/>
            <a:ext cx="1622740" cy="1506828"/>
          </a:xfrm>
          <a:prstGeom prst="rect">
            <a:avLst/>
          </a:prstGeom>
          <a:noFill/>
          <a:ln>
            <a:noFill/>
          </a:ln>
          <a:extLst/>
        </p:spPr>
      </p:pic>
      <p:pic>
        <p:nvPicPr>
          <p:cNvPr id="5" name="Imagen 4"/>
          <p:cNvPicPr>
            <a:picLocks noChangeAspect="1"/>
          </p:cNvPicPr>
          <p:nvPr/>
        </p:nvPicPr>
        <p:blipFill rotWithShape="1">
          <a:blip r:embed="rId3"/>
          <a:srcRect l="6317" t="16505" r="32512" b="5150"/>
          <a:stretch/>
        </p:blipFill>
        <p:spPr>
          <a:xfrm>
            <a:off x="1" y="0"/>
            <a:ext cx="10444764" cy="6858000"/>
          </a:xfrm>
          <a:prstGeom prst="rect">
            <a:avLst/>
          </a:prstGeom>
        </p:spPr>
      </p:pic>
    </p:spTree>
    <p:extLst>
      <p:ext uri="{BB962C8B-B14F-4D97-AF65-F5344CB8AC3E}">
        <p14:creationId xmlns:p14="http://schemas.microsoft.com/office/powerpoint/2010/main" val="18951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478570"/>
          </a:xfrm>
        </p:spPr>
        <p:txBody>
          <a:bodyPr/>
          <a:lstStyle/>
          <a:p>
            <a:r>
              <a:rPr lang="es-MX" dirty="0" smtClean="0"/>
              <a:t>Tiempos dedicados al Proyecto</a:t>
            </a:r>
            <a:endParaRPr lang="es-MX" dirty="0"/>
          </a:p>
        </p:txBody>
      </p:sp>
      <p:sp>
        <p:nvSpPr>
          <p:cNvPr id="3" name="Marcador de contenido 2"/>
          <p:cNvSpPr>
            <a:spLocks noGrp="1"/>
          </p:cNvSpPr>
          <p:nvPr>
            <p:ph idx="1"/>
          </p:nvPr>
        </p:nvSpPr>
        <p:spPr>
          <a:xfrm>
            <a:off x="0" y="1038872"/>
            <a:ext cx="9905999" cy="3541714"/>
          </a:xfrm>
        </p:spPr>
        <p:txBody>
          <a:bodyPr/>
          <a:lstStyle/>
          <a:p>
            <a:r>
              <a:rPr lang="es-MX" dirty="0" smtClean="0"/>
              <a:t>Grafica de Gantt.</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3253346209"/>
              </p:ext>
            </p:extLst>
          </p:nvPr>
        </p:nvGraphicFramePr>
        <p:xfrm>
          <a:off x="369500" y="1999179"/>
          <a:ext cx="10101029" cy="4330883"/>
        </p:xfrm>
        <a:graphic>
          <a:graphicData uri="http://schemas.openxmlformats.org/drawingml/2006/table">
            <a:tbl>
              <a:tblPr firstRow="1" firstCol="1" lastRow="1" lastCol="1" bandRow="1" bandCol="1">
                <a:tableStyleId>{5C22544A-7EE6-4342-B048-85BDC9FD1C3A}</a:tableStyleId>
              </a:tblPr>
              <a:tblGrid>
                <a:gridCol w="2857361"/>
                <a:gridCol w="551724"/>
                <a:gridCol w="554778"/>
                <a:gridCol w="364423"/>
                <a:gridCol w="364423"/>
                <a:gridCol w="385800"/>
                <a:gridCol w="150655"/>
                <a:gridCol w="150655"/>
                <a:gridCol w="536454"/>
                <a:gridCol w="150655"/>
                <a:gridCol w="150655"/>
                <a:gridCol w="681003"/>
                <a:gridCol w="538491"/>
                <a:gridCol w="442804"/>
                <a:gridCol w="445858"/>
                <a:gridCol w="150655"/>
                <a:gridCol w="150655"/>
                <a:gridCol w="503882"/>
                <a:gridCol w="359333"/>
                <a:gridCol w="460110"/>
                <a:gridCol w="150655"/>
              </a:tblGrid>
              <a:tr h="685819">
                <a:tc>
                  <a:txBody>
                    <a:bodyPr/>
                    <a:lstStyle/>
                    <a:p>
                      <a:pPr algn="ctr">
                        <a:spcAft>
                          <a:spcPts val="0"/>
                        </a:spcAft>
                      </a:pPr>
                      <a:r>
                        <a:rPr lang="es-MX" sz="1200" dirty="0">
                          <a:effectLst/>
                        </a:rPr>
                        <a:t>ACTIVIDADES</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tc>
                <a:tc gridSpan="9">
                  <a:txBody>
                    <a:bodyPr/>
                    <a:lstStyle/>
                    <a:p>
                      <a:pPr algn="ctr">
                        <a:spcAft>
                          <a:spcPts val="0"/>
                        </a:spcAft>
                      </a:pPr>
                      <a:r>
                        <a:rPr lang="es-MX" sz="1200">
                          <a:effectLst/>
                        </a:rPr>
                        <a:t>Primer </a:t>
                      </a:r>
                    </a:p>
                    <a:p>
                      <a:pPr algn="ctr">
                        <a:spcAft>
                          <a:spcPts val="0"/>
                        </a:spcAft>
                      </a:pPr>
                      <a:r>
                        <a:rPr lang="es-MX" sz="1200">
                          <a:effectLst/>
                        </a:rPr>
                        <a:t>Bimestre</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1">
                  <a:txBody>
                    <a:bodyPr/>
                    <a:lstStyle/>
                    <a:p>
                      <a:pPr algn="ctr">
                        <a:spcAft>
                          <a:spcPts val="0"/>
                        </a:spcAft>
                      </a:pPr>
                      <a:r>
                        <a:rPr lang="es-MX" sz="1200">
                          <a:effectLst/>
                        </a:rPr>
                        <a:t>Segundo </a:t>
                      </a:r>
                    </a:p>
                    <a:p>
                      <a:pPr algn="ctr">
                        <a:spcAft>
                          <a:spcPts val="0"/>
                        </a:spcAft>
                      </a:pPr>
                      <a:r>
                        <a:rPr lang="es-MX" sz="1200">
                          <a:effectLst/>
                        </a:rPr>
                        <a:t>Bimestre</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60769">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s-MX" sz="1200">
                          <a:effectLst/>
                        </a:rPr>
                        <a:t>AGT</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gridSpan="4">
                  <a:txBody>
                    <a:bodyPr/>
                    <a:lstStyle/>
                    <a:p>
                      <a:pPr algn="ctr">
                        <a:spcAft>
                          <a:spcPts val="0"/>
                        </a:spcAft>
                      </a:pPr>
                      <a:r>
                        <a:rPr lang="es-MX" sz="1200">
                          <a:effectLst/>
                        </a:rPr>
                        <a:t>SEP</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a:spcAft>
                          <a:spcPts val="0"/>
                        </a:spcAft>
                      </a:pPr>
                      <a:r>
                        <a:rPr lang="es-MX" sz="1200">
                          <a:effectLst/>
                        </a:rPr>
                        <a:t>OCT</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gridSpan="6">
                  <a:txBody>
                    <a:bodyPr/>
                    <a:lstStyle/>
                    <a:p>
                      <a:pPr algn="ctr">
                        <a:spcAft>
                          <a:spcPts val="0"/>
                        </a:spcAft>
                      </a:pPr>
                      <a:r>
                        <a:rPr lang="es-MX" sz="1200">
                          <a:effectLst/>
                        </a:rPr>
                        <a:t>NOV</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algn="ctr">
                        <a:spcAft>
                          <a:spcPts val="0"/>
                        </a:spcAft>
                      </a:pPr>
                      <a:r>
                        <a:rPr lang="es-MX" sz="1200">
                          <a:effectLst/>
                        </a:rPr>
                        <a:t>DIC</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42909">
                <a:tc>
                  <a:txBody>
                    <a:bodyPr/>
                    <a:lstStyle/>
                    <a:p>
                      <a:pPr algn="ctr">
                        <a:spcAft>
                          <a:spcPts val="0"/>
                        </a:spcAft>
                      </a:pPr>
                      <a:r>
                        <a:rPr lang="es-MX" sz="1400" dirty="0" smtClean="0">
                          <a:effectLst/>
                          <a:latin typeface="+mn-lt"/>
                          <a:ea typeface="+mn-ea"/>
                        </a:rPr>
                        <a:t>Presentación</a:t>
                      </a:r>
                      <a:r>
                        <a:rPr lang="es-MX" sz="1400" baseline="0" dirty="0" smtClean="0">
                          <a:effectLst/>
                          <a:latin typeface="+mn-lt"/>
                          <a:ea typeface="+mn-ea"/>
                        </a:rPr>
                        <a:t> del Proyecto</a:t>
                      </a:r>
                      <a:endParaRPr lang="es-MX"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457212">
                <a:tc>
                  <a:txBody>
                    <a:bodyPr/>
                    <a:lstStyle/>
                    <a:p>
                      <a:pPr>
                        <a:spcAft>
                          <a:spcPts val="0"/>
                        </a:spcAft>
                      </a:pPr>
                      <a:r>
                        <a:rPr lang="es-ES_tradnl" sz="1400" dirty="0">
                          <a:effectLst/>
                        </a:rPr>
                        <a:t>Visitar la biblioteca y lectura del libro pequeño cerdo capitalista</a:t>
                      </a:r>
                      <a:endParaRPr lang="es-MX"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gridSpan="2">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42909">
                <a:tc>
                  <a:txBody>
                    <a:bodyPr/>
                    <a:lstStyle/>
                    <a:p>
                      <a:pPr algn="ctr">
                        <a:spcAft>
                          <a:spcPts val="0"/>
                        </a:spcAft>
                      </a:pPr>
                      <a:r>
                        <a:rPr lang="es-MX" sz="1400" dirty="0" smtClean="0">
                          <a:effectLst/>
                          <a:latin typeface="+mn-lt"/>
                          <a:ea typeface="+mn-ea"/>
                        </a:rPr>
                        <a:t>Investigación</a:t>
                      </a:r>
                      <a:r>
                        <a:rPr lang="es-MX" sz="1400" baseline="0" dirty="0" smtClean="0">
                          <a:effectLst/>
                          <a:latin typeface="+mn-lt"/>
                          <a:ea typeface="+mn-ea"/>
                        </a:rPr>
                        <a:t> por equipo de acuerdo al tema asignado</a:t>
                      </a:r>
                      <a:endParaRPr lang="es-MX"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gridSpan="2">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hMerge="1">
                  <a:txBody>
                    <a:bodyPr/>
                    <a:lstStyle/>
                    <a:p>
                      <a:endParaRPr lang="es-MX"/>
                    </a:p>
                  </a:txBody>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42909">
                <a:tc>
                  <a:txBody>
                    <a:bodyPr/>
                    <a:lstStyle/>
                    <a:p>
                      <a:pPr algn="ctr">
                        <a:spcAft>
                          <a:spcPts val="0"/>
                        </a:spcAft>
                      </a:pP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42909">
                <a:tc>
                  <a:txBody>
                    <a:bodyPr/>
                    <a:lstStyle/>
                    <a:p>
                      <a:pPr algn="ct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42909">
                <a:tc>
                  <a:txBody>
                    <a:bodyPr/>
                    <a:lstStyle/>
                    <a:p>
                      <a:pPr algn="ct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42909">
                <a:tc>
                  <a:txBody>
                    <a:bodyPr/>
                    <a:lstStyle/>
                    <a:p>
                      <a:pPr algn="ct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42909">
                <a:tc>
                  <a:txBody>
                    <a:bodyPr/>
                    <a:lstStyle/>
                    <a:p>
                      <a:pPr algn="ct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42909">
                <a:tc>
                  <a:txBody>
                    <a:bodyPr/>
                    <a:lstStyle/>
                    <a:p>
                      <a:pPr algn="ct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0" marR="0" marT="0" marB="0" anchor="ctr"/>
                </a:tc>
              </a:tr>
            </a:tbl>
          </a:graphicData>
        </a:graphic>
      </p:graphicFrame>
      <p:pic>
        <p:nvPicPr>
          <p:cNvPr id="5"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9260" y="-28258"/>
            <a:ext cx="1622740" cy="1506828"/>
          </a:xfrm>
          <a:prstGeom prst="rect">
            <a:avLst/>
          </a:prstGeom>
          <a:noFill/>
          <a:ln>
            <a:noFill/>
          </a:ln>
          <a:extLst/>
        </p:spPr>
      </p:pic>
    </p:spTree>
    <p:extLst>
      <p:ext uri="{BB962C8B-B14F-4D97-AF65-F5344CB8AC3E}">
        <p14:creationId xmlns:p14="http://schemas.microsoft.com/office/powerpoint/2010/main" val="1680984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04465166"/>
              </p:ext>
            </p:extLst>
          </p:nvPr>
        </p:nvGraphicFramePr>
        <p:xfrm>
          <a:off x="768441" y="1764401"/>
          <a:ext cx="10612189" cy="3966695"/>
        </p:xfrm>
        <a:graphic>
          <a:graphicData uri="http://schemas.openxmlformats.org/drawingml/2006/table">
            <a:tbl>
              <a:tblPr firstRow="1" firstCol="1" lastRow="1" lastCol="1" bandRow="1" bandCol="1">
                <a:tableStyleId>{5C22544A-7EE6-4342-B048-85BDC9FD1C3A}</a:tableStyleId>
              </a:tblPr>
              <a:tblGrid>
                <a:gridCol w="2889795"/>
                <a:gridCol w="559446"/>
                <a:gridCol w="560465"/>
                <a:gridCol w="368217"/>
                <a:gridCol w="368217"/>
                <a:gridCol w="389578"/>
                <a:gridCol w="150542"/>
                <a:gridCol w="150542"/>
                <a:gridCol w="542154"/>
                <a:gridCol w="150542"/>
                <a:gridCol w="150542"/>
                <a:gridCol w="688627"/>
                <a:gridCol w="545206"/>
                <a:gridCol w="447557"/>
                <a:gridCol w="452643"/>
                <a:gridCol w="707954"/>
                <a:gridCol w="509605"/>
                <a:gridCol w="365166"/>
                <a:gridCol w="464849"/>
                <a:gridCol w="150542"/>
              </a:tblGrid>
              <a:tr h="643247">
                <a:tc>
                  <a:txBody>
                    <a:bodyPr/>
                    <a:lstStyle/>
                    <a:p>
                      <a:pPr algn="ctr">
                        <a:spcAft>
                          <a:spcPts val="0"/>
                        </a:spcAft>
                      </a:pPr>
                      <a:r>
                        <a:rPr lang="es-MX" sz="1200" dirty="0">
                          <a:effectLst/>
                        </a:rPr>
                        <a:t>ACTIVIDADES</a:t>
                      </a:r>
                      <a:endParaRPr lang="es-MX" sz="1200" dirty="0">
                        <a:effectLst/>
                        <a:latin typeface="Times New Roman" panose="02020603050405020304" pitchFamily="18" charset="0"/>
                        <a:ea typeface="Times New Roman" panose="02020603050405020304" pitchFamily="18" charset="0"/>
                      </a:endParaRPr>
                    </a:p>
                  </a:txBody>
                  <a:tcPr marL="68580" marR="68580" marT="0" marB="0" anchor="ctr"/>
                </a:tc>
                <a:tc gridSpan="9">
                  <a:txBody>
                    <a:bodyPr/>
                    <a:lstStyle/>
                    <a:p>
                      <a:pPr algn="ctr">
                        <a:spcAft>
                          <a:spcPts val="0"/>
                        </a:spcAft>
                      </a:pPr>
                      <a:r>
                        <a:rPr lang="es-MX" sz="1200" dirty="0">
                          <a:effectLst/>
                        </a:rPr>
                        <a:t>Tercer</a:t>
                      </a:r>
                    </a:p>
                    <a:p>
                      <a:pPr algn="ctr">
                        <a:spcAft>
                          <a:spcPts val="0"/>
                        </a:spcAft>
                      </a:pPr>
                      <a:r>
                        <a:rPr lang="es-MX" sz="1200" dirty="0">
                          <a:effectLst/>
                        </a:rPr>
                        <a:t>Bimestre</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10">
                  <a:txBody>
                    <a:bodyPr/>
                    <a:lstStyle/>
                    <a:p>
                      <a:pPr algn="ctr">
                        <a:spcAft>
                          <a:spcPts val="0"/>
                        </a:spcAft>
                      </a:pPr>
                      <a:r>
                        <a:rPr lang="es-MX" sz="1200">
                          <a:effectLst/>
                        </a:rPr>
                        <a:t>Cuarto</a:t>
                      </a:r>
                    </a:p>
                    <a:p>
                      <a:pPr algn="ctr">
                        <a:spcAft>
                          <a:spcPts val="0"/>
                        </a:spcAft>
                      </a:pPr>
                      <a:r>
                        <a:rPr lang="es-MX" sz="1200">
                          <a:effectLst/>
                        </a:rPr>
                        <a:t>Bimestre</a:t>
                      </a:r>
                      <a:endParaRPr lang="es-MX" sz="1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21624">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lgn="ctr">
                        <a:spcAft>
                          <a:spcPts val="0"/>
                        </a:spcAft>
                      </a:pPr>
                      <a:r>
                        <a:rPr lang="es-MX" sz="1200">
                          <a:effectLst/>
                        </a:rPr>
                        <a:t>ENE</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gridSpan="4">
                  <a:txBody>
                    <a:bodyPr/>
                    <a:lstStyle/>
                    <a:p>
                      <a:pPr algn="ctr">
                        <a:spcAft>
                          <a:spcPts val="0"/>
                        </a:spcAft>
                      </a:pPr>
                      <a:r>
                        <a:rPr lang="es-MX" sz="1200">
                          <a:effectLst/>
                        </a:rPr>
                        <a:t>FEB</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a:spcAft>
                          <a:spcPts val="0"/>
                        </a:spcAft>
                      </a:pPr>
                      <a:r>
                        <a:rPr lang="es-MX" sz="1200" dirty="0" smtClean="0">
                          <a:effectLst/>
                        </a:rPr>
                        <a:t>MAR</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gridSpan="5">
                  <a:txBody>
                    <a:bodyPr/>
                    <a:lstStyle/>
                    <a:p>
                      <a:pPr algn="ctr">
                        <a:spcAft>
                          <a:spcPts val="0"/>
                        </a:spcAft>
                      </a:pPr>
                      <a:r>
                        <a:rPr lang="es-MX" sz="1200">
                          <a:effectLst/>
                        </a:rPr>
                        <a:t>ABL</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gridSpan="5">
                  <a:txBody>
                    <a:bodyPr/>
                    <a:lstStyle/>
                    <a:p>
                      <a:pPr algn="ctr">
                        <a:spcAft>
                          <a:spcPts val="0"/>
                        </a:spcAft>
                      </a:pPr>
                      <a:r>
                        <a:rPr lang="es-MX" sz="1200">
                          <a:effectLst/>
                        </a:rPr>
                        <a:t>MAYO</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21624">
                <a:tc>
                  <a:txBody>
                    <a:bodyPr/>
                    <a:lstStyle/>
                    <a:p>
                      <a:pPr algn="ct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428832">
                <a:tc>
                  <a:txBody>
                    <a:bodyPr/>
                    <a:lstStyle/>
                    <a:p>
                      <a:pPr algn="ctr">
                        <a:spcAft>
                          <a:spcPts val="0"/>
                        </a:spcAft>
                      </a:pPr>
                      <a:r>
                        <a:rPr lang="es-MX" sz="1200" dirty="0" smtClean="0">
                          <a:effectLst/>
                          <a:latin typeface="Times New Roman" panose="02020603050405020304" pitchFamily="18" charset="0"/>
                          <a:ea typeface="Times New Roman" panose="02020603050405020304" pitchFamily="18" charset="0"/>
                        </a:rPr>
                        <a:t>Elaboración</a:t>
                      </a:r>
                      <a:r>
                        <a:rPr lang="es-MX" sz="1200" baseline="0" dirty="0" smtClean="0">
                          <a:effectLst/>
                          <a:latin typeface="Times New Roman" panose="02020603050405020304" pitchFamily="18" charset="0"/>
                          <a:ea typeface="Times New Roman" panose="02020603050405020304" pitchFamily="18" charset="0"/>
                        </a:rPr>
                        <a:t> de materiales del proyecto</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21624">
                <a:tc>
                  <a:txBody>
                    <a:bodyPr/>
                    <a:lstStyle/>
                    <a:p>
                      <a:pPr algn="ctr">
                        <a:spcAft>
                          <a:spcPts val="0"/>
                        </a:spcAft>
                      </a:pPr>
                      <a:r>
                        <a:rPr lang="es-MX" sz="1200" dirty="0">
                          <a:effectLst/>
                        </a:rPr>
                        <a:t> </a:t>
                      </a:r>
                      <a:r>
                        <a:rPr lang="es-MX" sz="1200" dirty="0" smtClean="0">
                          <a:effectLst/>
                        </a:rPr>
                        <a:t>Piloto de la presentación del proyecto</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21624">
                <a:tc>
                  <a:txBody>
                    <a:bodyPr/>
                    <a:lstStyle/>
                    <a:p>
                      <a:pPr algn="ctr">
                        <a:spcAft>
                          <a:spcPts val="0"/>
                        </a:spcAft>
                      </a:pPr>
                      <a:r>
                        <a:rPr lang="es-MX" sz="1200" dirty="0">
                          <a:effectLst/>
                        </a:rPr>
                        <a:t> </a:t>
                      </a:r>
                      <a:r>
                        <a:rPr lang="es-MX" sz="1200" dirty="0" smtClean="0">
                          <a:effectLst/>
                        </a:rPr>
                        <a:t>Retroalimentación</a:t>
                      </a:r>
                      <a:r>
                        <a:rPr lang="es-MX" sz="1200" baseline="0" dirty="0" smtClean="0">
                          <a:effectLst/>
                        </a:rPr>
                        <a:t> del piloto</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gridSpan="2">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21624">
                <a:tc>
                  <a:txBody>
                    <a:bodyPr/>
                    <a:lstStyle/>
                    <a:p>
                      <a:pPr algn="ctr">
                        <a:spcAft>
                          <a:spcPts val="0"/>
                        </a:spcAft>
                      </a:pPr>
                      <a:r>
                        <a:rPr lang="es-MX" sz="1200" dirty="0" smtClean="0">
                          <a:effectLst/>
                          <a:latin typeface="Times New Roman" panose="02020603050405020304" pitchFamily="18" charset="0"/>
                          <a:ea typeface="Times New Roman" panose="02020603050405020304" pitchFamily="18" charset="0"/>
                        </a:rPr>
                        <a:t>Ajustes de los materiales</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hMerge="1">
                  <a:txBody>
                    <a:bodyPr/>
                    <a:lstStyle/>
                    <a:p>
                      <a:endParaRPr lang="es-MX"/>
                    </a:p>
                  </a:txBody>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21624">
                <a:tc>
                  <a:txBody>
                    <a:bodyPr/>
                    <a:lstStyle/>
                    <a:p>
                      <a:pPr algn="ctr">
                        <a:spcAft>
                          <a:spcPts val="0"/>
                        </a:spcAft>
                      </a:pPr>
                      <a:r>
                        <a:rPr lang="es-MX" sz="1200" dirty="0" smtClean="0">
                          <a:effectLst/>
                        </a:rPr>
                        <a:t>Prueba antes de la presentación</a:t>
                      </a: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hMerge="1">
                  <a:txBody>
                    <a:bodyPr/>
                    <a:lstStyle/>
                    <a:p>
                      <a:endParaRPr lang="es-MX"/>
                    </a:p>
                  </a:txBody>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21624">
                <a:tc>
                  <a:txBody>
                    <a:bodyPr/>
                    <a:lstStyle/>
                    <a:p>
                      <a:pPr algn="ctr">
                        <a:spcAft>
                          <a:spcPts val="0"/>
                        </a:spcAft>
                      </a:pPr>
                      <a:r>
                        <a:rPr lang="es-MX" sz="1200" dirty="0">
                          <a:effectLst/>
                        </a:rPr>
                        <a:t> </a:t>
                      </a:r>
                      <a:r>
                        <a:rPr lang="es-MX" sz="1200" dirty="0" smtClean="0">
                          <a:effectLst/>
                        </a:rPr>
                        <a:t>Presentación</a:t>
                      </a:r>
                      <a:r>
                        <a:rPr lang="es-MX" sz="1200" baseline="0" dirty="0" smtClean="0">
                          <a:effectLst/>
                        </a:rPr>
                        <a:t> del proyecto</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21624">
                <a:tc>
                  <a:txBody>
                    <a:bodyPr/>
                    <a:lstStyle/>
                    <a:p>
                      <a:pPr algn="ctr">
                        <a:spcAft>
                          <a:spcPts val="0"/>
                        </a:spcAft>
                      </a:pPr>
                      <a:r>
                        <a:rPr lang="es-MX" sz="1200" dirty="0">
                          <a:effectLst/>
                        </a:rPr>
                        <a:t> </a:t>
                      </a:r>
                      <a:r>
                        <a:rPr lang="es-MX" sz="1200" dirty="0" smtClean="0">
                          <a:effectLst/>
                        </a:rPr>
                        <a:t>Conclusiones </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solidFill>
                      <a:schemeClr val="accent2"/>
                    </a:solidFill>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0" marR="0" marT="0" marB="0" anchor="ctr"/>
                </a:tc>
              </a:tr>
              <a:tr h="321624">
                <a:tc>
                  <a:txBody>
                    <a:bodyPr/>
                    <a:lstStyle/>
                    <a:p>
                      <a:pPr algn="ct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MX"/>
                    </a:p>
                  </a:txBody>
                  <a:tcPr/>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a:effectLst/>
                        </a:rPr>
                        <a:t> </a:t>
                      </a:r>
                      <a:endParaRPr lang="es-MX"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MX" sz="1200" dirty="0">
                          <a:effectLst/>
                        </a:rPr>
                        <a:t> </a:t>
                      </a:r>
                      <a:endParaRPr lang="es-MX" sz="1200" dirty="0">
                        <a:effectLst/>
                        <a:latin typeface="Times New Roman" panose="02020603050405020304" pitchFamily="18" charset="0"/>
                        <a:ea typeface="Times New Roman" panose="02020603050405020304" pitchFamily="18" charset="0"/>
                      </a:endParaRPr>
                    </a:p>
                  </a:txBody>
                  <a:tcPr marL="0" marR="0" marT="0" marB="0" anchor="ctr"/>
                </a:tc>
              </a:tr>
            </a:tbl>
          </a:graphicData>
        </a:graphic>
      </p:graphicFrame>
      <p:pic>
        <p:nvPicPr>
          <p:cNvPr id="5"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9260" y="-28258"/>
            <a:ext cx="1622740" cy="1506828"/>
          </a:xfrm>
          <a:prstGeom prst="rect">
            <a:avLst/>
          </a:prstGeom>
          <a:noFill/>
          <a:ln>
            <a:noFill/>
          </a:ln>
          <a:extLst/>
        </p:spPr>
      </p:pic>
    </p:spTree>
    <p:extLst>
      <p:ext uri="{BB962C8B-B14F-4D97-AF65-F5344CB8AC3E}">
        <p14:creationId xmlns:p14="http://schemas.microsoft.com/office/powerpoint/2010/main" val="453665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Presentación del proyecto</a:t>
            </a:r>
            <a:endParaRPr lang="es-MX" dirty="0"/>
          </a:p>
        </p:txBody>
      </p:sp>
      <p:sp>
        <p:nvSpPr>
          <p:cNvPr id="3" name="Marcador de contenido 2"/>
          <p:cNvSpPr>
            <a:spLocks noGrp="1"/>
          </p:cNvSpPr>
          <p:nvPr>
            <p:ph idx="1"/>
          </p:nvPr>
        </p:nvSpPr>
        <p:spPr/>
        <p:txBody>
          <a:bodyPr>
            <a:normAutofit fontScale="92500" lnSpcReduction="10000"/>
          </a:bodyPr>
          <a:lstStyle/>
          <a:p>
            <a:pPr marL="0" indent="0">
              <a:buNone/>
            </a:pPr>
            <a:r>
              <a:rPr lang="es-MX" dirty="0" smtClean="0"/>
              <a:t>El proyecto se presentará en la semana cultural IPE 2019</a:t>
            </a:r>
          </a:p>
          <a:p>
            <a:pPr marL="0" indent="0">
              <a:buNone/>
            </a:pPr>
            <a:r>
              <a:rPr lang="es-MX" dirty="0" smtClean="0"/>
              <a:t>Lugar: Auditorio de la Preparatoria IPE </a:t>
            </a:r>
          </a:p>
          <a:p>
            <a:pPr marL="0" indent="0">
              <a:buNone/>
            </a:pPr>
            <a:r>
              <a:rPr lang="es-MX" dirty="0" smtClean="0"/>
              <a:t>Fecha: </a:t>
            </a:r>
          </a:p>
          <a:p>
            <a:pPr marL="0" indent="0">
              <a:buNone/>
            </a:pPr>
            <a:r>
              <a:rPr lang="es-MX" dirty="0" smtClean="0"/>
              <a:t>Grupo: 6030 (Área III) </a:t>
            </a:r>
          </a:p>
          <a:p>
            <a:pPr marL="0" indent="0">
              <a:buNone/>
            </a:pPr>
            <a:r>
              <a:rPr lang="es-MX" dirty="0" smtClean="0"/>
              <a:t>Ciclo escolar: 2018-2019</a:t>
            </a:r>
          </a:p>
          <a:p>
            <a:pPr marL="0" indent="0">
              <a:buNone/>
            </a:pPr>
            <a:r>
              <a:rPr lang="es-MX" dirty="0" smtClean="0"/>
              <a:t>Dirigido a toda la comunidad IPE </a:t>
            </a:r>
          </a:p>
          <a:p>
            <a:pPr marL="0" indent="0">
              <a:buNone/>
            </a:pPr>
            <a:r>
              <a:rPr lang="es-MX" dirty="0" smtClean="0"/>
              <a:t>Actividad lúdica </a:t>
            </a:r>
          </a:p>
          <a:p>
            <a:pPr marL="0" indent="0">
              <a:buNone/>
            </a:pPr>
            <a:endParaRPr lang="es-MX" dirty="0"/>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9260" y="-28258"/>
            <a:ext cx="1622740" cy="1506828"/>
          </a:xfrm>
          <a:prstGeom prst="rect">
            <a:avLst/>
          </a:prstGeom>
          <a:noFill/>
          <a:ln>
            <a:noFill/>
          </a:ln>
          <a:extLst/>
        </p:spPr>
      </p:pic>
    </p:spTree>
    <p:extLst>
      <p:ext uri="{BB962C8B-B14F-4D97-AF65-F5344CB8AC3E}">
        <p14:creationId xmlns:p14="http://schemas.microsoft.com/office/powerpoint/2010/main" val="2023280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478570"/>
          </a:xfrm>
        </p:spPr>
        <p:txBody>
          <a:bodyPr/>
          <a:lstStyle/>
          <a:p>
            <a:r>
              <a:rPr lang="es-MX" dirty="0" smtClean="0"/>
              <a:t>Evaluación del proyecto</a:t>
            </a:r>
            <a:endParaRPr lang="es-MX" dirty="0"/>
          </a:p>
        </p:txBody>
      </p:sp>
      <p:graphicFrame>
        <p:nvGraphicFramePr>
          <p:cNvPr id="4" name="Tabla 3"/>
          <p:cNvGraphicFramePr>
            <a:graphicFrameLocks noGrp="1"/>
          </p:cNvGraphicFramePr>
          <p:nvPr/>
        </p:nvGraphicFramePr>
        <p:xfrm>
          <a:off x="1471667" y="3593896"/>
          <a:ext cx="8704580" cy="3030728"/>
        </p:xfrm>
        <a:graphic>
          <a:graphicData uri="http://schemas.openxmlformats.org/drawingml/2006/table">
            <a:tbl>
              <a:tblPr>
                <a:tableStyleId>{5C22544A-7EE6-4342-B048-85BDC9FD1C3A}</a:tableStyleId>
              </a:tblPr>
              <a:tblGrid>
                <a:gridCol w="1971675"/>
                <a:gridCol w="2085975"/>
                <a:gridCol w="2066925"/>
                <a:gridCol w="2580005"/>
              </a:tblGrid>
              <a:tr h="533400">
                <a:tc>
                  <a:txBody>
                    <a:bodyPr/>
                    <a:lstStyle/>
                    <a:p>
                      <a:pPr>
                        <a:lnSpc>
                          <a:spcPct val="115000"/>
                        </a:lnSpc>
                        <a:spcAft>
                          <a:spcPts val="0"/>
                        </a:spcAft>
                      </a:pPr>
                      <a:r>
                        <a:rPr lang="es-ES" sz="1600" dirty="0">
                          <a:effectLst/>
                        </a:rPr>
                        <a:t>5. Tipos y herramientas de</a:t>
                      </a:r>
                      <a:endParaRPr lang="es-MX" sz="1600" dirty="0">
                        <a:effectLst/>
                      </a:endParaRPr>
                    </a:p>
                    <a:p>
                      <a:pPr>
                        <a:lnSpc>
                          <a:spcPct val="115000"/>
                        </a:lnSpc>
                        <a:spcAft>
                          <a:spcPts val="0"/>
                        </a:spcAft>
                      </a:pPr>
                      <a:r>
                        <a:rPr lang="es-ES" sz="1600" dirty="0">
                          <a:effectLst/>
                        </a:rPr>
                        <a:t>    evaluación.</a:t>
                      </a:r>
                      <a:endParaRPr lang="es-MX" sz="1600" dirty="0">
                        <a:effectLst/>
                      </a:endParaRPr>
                    </a:p>
                    <a:p>
                      <a:pPr>
                        <a:lnSpc>
                          <a:spcPct val="115000"/>
                        </a:lnSpc>
                        <a:spcAft>
                          <a:spcPts val="0"/>
                        </a:spcAft>
                      </a:pPr>
                      <a:r>
                        <a:rPr lang="es-ES" sz="1600" dirty="0">
                          <a:effectLst/>
                        </a:rPr>
                        <a:t> </a:t>
                      </a:r>
                      <a:endParaRPr lang="es-MX" sz="1600" dirty="0">
                        <a:effectLst/>
                      </a:endParaRPr>
                    </a:p>
                    <a:p>
                      <a:pPr>
                        <a:lnSpc>
                          <a:spcPct val="115000"/>
                        </a:lnSpc>
                        <a:spcAft>
                          <a:spcPts val="0"/>
                        </a:spcAft>
                      </a:pPr>
                      <a:r>
                        <a:rPr lang="es-ES" sz="1600" dirty="0">
                          <a:effectLst/>
                        </a:rPr>
                        <a:t> </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600" dirty="0">
                          <a:effectLst/>
                        </a:rPr>
                        <a:t>Lista de cotejo </a:t>
                      </a:r>
                      <a:endParaRPr lang="es-MX" sz="1600" dirty="0">
                        <a:effectLst/>
                      </a:endParaRPr>
                    </a:p>
                  </a:txBody>
                  <a:tcPr marL="63500" marR="63500" marT="63500" marB="63500"/>
                </a:tc>
                <a:tc>
                  <a:txBody>
                    <a:bodyPr/>
                    <a:lstStyle/>
                    <a:p>
                      <a:pPr>
                        <a:lnSpc>
                          <a:spcPct val="115000"/>
                        </a:lnSpc>
                        <a:spcAft>
                          <a:spcPts val="0"/>
                        </a:spcAft>
                      </a:pPr>
                      <a:r>
                        <a:rPr lang="es-ES" sz="1600" dirty="0">
                          <a:effectLst/>
                        </a:rPr>
                        <a:t>Lista de cotejo </a:t>
                      </a:r>
                      <a:endParaRPr lang="es-MX" sz="1600" dirty="0">
                        <a:effectLst/>
                      </a:endParaRPr>
                    </a:p>
                  </a:txBody>
                  <a:tcPr marL="63500" marR="63500" marT="63500" marB="63500"/>
                </a:tc>
                <a:tc>
                  <a:txBody>
                    <a:bodyPr/>
                    <a:lstStyle/>
                    <a:p>
                      <a:pPr>
                        <a:lnSpc>
                          <a:spcPct val="115000"/>
                        </a:lnSpc>
                        <a:spcAft>
                          <a:spcPts val="0"/>
                        </a:spcAft>
                      </a:pPr>
                      <a:r>
                        <a:rPr lang="es-ES" sz="1600" dirty="0">
                          <a:effectLst/>
                        </a:rPr>
                        <a:t>Lista de cotejo </a:t>
                      </a:r>
                      <a:endParaRPr lang="es-MX" sz="1600" dirty="0">
                        <a:effectLst/>
                      </a:endParaRPr>
                    </a:p>
                  </a:txBody>
                  <a:tcPr marL="63500" marR="63500" marT="63500" marB="63500"/>
                </a:tc>
              </a:tr>
              <a:tr h="533400">
                <a:tc>
                  <a:txBody>
                    <a:bodyPr/>
                    <a:lstStyle/>
                    <a:p>
                      <a:pPr>
                        <a:lnSpc>
                          <a:spcPct val="115000"/>
                        </a:lnSpc>
                        <a:spcAft>
                          <a:spcPts val="0"/>
                        </a:spcAft>
                      </a:pPr>
                      <a:r>
                        <a:rPr lang="es-MX" sz="1600" dirty="0" smtClean="0">
                          <a:solidFill>
                            <a:srgbClr val="000000"/>
                          </a:solidFill>
                          <a:effectLst/>
                          <a:latin typeface="Arial" panose="020B0604020202020204" pitchFamily="34" charset="0"/>
                          <a:ea typeface="Arial" panose="020B0604020202020204" pitchFamily="34" charset="0"/>
                        </a:rPr>
                        <a:t>Porcentaje</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MX" sz="1600" dirty="0" smtClean="0">
                          <a:solidFill>
                            <a:srgbClr val="000000"/>
                          </a:solidFill>
                          <a:effectLst/>
                          <a:latin typeface="Arial" panose="020B0604020202020204" pitchFamily="34" charset="0"/>
                          <a:ea typeface="Arial" panose="020B0604020202020204" pitchFamily="34" charset="0"/>
                        </a:rPr>
                        <a:t>100%</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MX" sz="1600" dirty="0" smtClean="0">
                          <a:solidFill>
                            <a:srgbClr val="000000"/>
                          </a:solidFill>
                          <a:effectLst/>
                          <a:latin typeface="Arial" panose="020B0604020202020204" pitchFamily="34" charset="0"/>
                          <a:ea typeface="Arial" panose="020B0604020202020204" pitchFamily="34" charset="0"/>
                        </a:rPr>
                        <a:t>100%</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MX" sz="1600" dirty="0" smtClean="0">
                          <a:solidFill>
                            <a:srgbClr val="000000"/>
                          </a:solidFill>
                          <a:effectLst/>
                          <a:latin typeface="Arial" panose="020B0604020202020204" pitchFamily="34" charset="0"/>
                          <a:ea typeface="Arial" panose="020B0604020202020204" pitchFamily="34" charset="0"/>
                        </a:rPr>
                        <a:t>100%</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r h="533400">
                <a:tc>
                  <a:txBody>
                    <a:bodyPr/>
                    <a:lstStyle/>
                    <a:p>
                      <a:pPr>
                        <a:lnSpc>
                          <a:spcPct val="115000"/>
                        </a:lnSpc>
                        <a:spcAft>
                          <a:spcPts val="0"/>
                        </a:spcAft>
                      </a:pPr>
                      <a:r>
                        <a:rPr lang="es-MX" sz="1600" dirty="0" smtClean="0">
                          <a:solidFill>
                            <a:srgbClr val="000000"/>
                          </a:solidFill>
                          <a:effectLst/>
                          <a:latin typeface="Arial" panose="020B0604020202020204" pitchFamily="34" charset="0"/>
                          <a:ea typeface="Arial" panose="020B0604020202020204" pitchFamily="34" charset="0"/>
                        </a:rPr>
                        <a:t>Calificación</a:t>
                      </a:r>
                      <a:r>
                        <a:rPr lang="es-MX" sz="1600" baseline="0" dirty="0" smtClean="0">
                          <a:solidFill>
                            <a:srgbClr val="000000"/>
                          </a:solidFill>
                          <a:effectLst/>
                          <a:latin typeface="Arial" panose="020B0604020202020204" pitchFamily="34" charset="0"/>
                          <a:ea typeface="Arial" panose="020B0604020202020204" pitchFamily="34" charset="0"/>
                        </a:rPr>
                        <a:t> Total </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MX" sz="1600" dirty="0" smtClean="0">
                          <a:solidFill>
                            <a:srgbClr val="000000"/>
                          </a:solidFill>
                          <a:effectLst/>
                          <a:latin typeface="Arial" panose="020B0604020202020204" pitchFamily="34" charset="0"/>
                          <a:ea typeface="Arial" panose="020B0604020202020204" pitchFamily="34" charset="0"/>
                        </a:rPr>
                        <a:t>Promedio de las 4 asignaturas</a:t>
                      </a: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MX" sz="1600" dirty="0" smtClean="0">
                          <a:solidFill>
                            <a:srgbClr val="000000"/>
                          </a:solidFill>
                          <a:effectLst/>
                          <a:latin typeface="Arial" panose="020B0604020202020204" pitchFamily="34" charset="0"/>
                          <a:ea typeface="Arial" panose="020B0604020202020204" pitchFamily="34" charset="0"/>
                        </a:rPr>
                        <a:t>Promedio de las 4 asignaturas</a:t>
                      </a:r>
                    </a:p>
                    <a:p>
                      <a:pPr>
                        <a:lnSpc>
                          <a:spcPct val="115000"/>
                        </a:lnSpc>
                        <a:spcAft>
                          <a:spcPts val="0"/>
                        </a:spcAft>
                      </a:pP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MX" sz="1600" dirty="0" smtClean="0">
                          <a:solidFill>
                            <a:srgbClr val="000000"/>
                          </a:solidFill>
                          <a:effectLst/>
                          <a:latin typeface="Arial" panose="020B0604020202020204" pitchFamily="34" charset="0"/>
                          <a:ea typeface="Arial" panose="020B0604020202020204" pitchFamily="34" charset="0"/>
                        </a:rPr>
                        <a:t>Promedio de las 4 asignaturas</a:t>
                      </a:r>
                    </a:p>
                    <a:p>
                      <a:pPr>
                        <a:lnSpc>
                          <a:spcPct val="115000"/>
                        </a:lnSpc>
                        <a:spcAft>
                          <a:spcPts val="0"/>
                        </a:spcAft>
                      </a:pPr>
                      <a:endParaRPr lang="es-MX"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graphicFrame>
        <p:nvGraphicFramePr>
          <p:cNvPr id="5" name="Tabla 4"/>
          <p:cNvGraphicFramePr>
            <a:graphicFrameLocks noGrp="1"/>
          </p:cNvGraphicFramePr>
          <p:nvPr/>
        </p:nvGraphicFramePr>
        <p:xfrm>
          <a:off x="1471667" y="2009063"/>
          <a:ext cx="8704580" cy="1599184"/>
        </p:xfrm>
        <a:graphic>
          <a:graphicData uri="http://schemas.openxmlformats.org/drawingml/2006/table">
            <a:tbl>
              <a:tblPr>
                <a:tableStyleId>{5C22544A-7EE6-4342-B048-85BDC9FD1C3A}</a:tableStyleId>
              </a:tblPr>
              <a:tblGrid>
                <a:gridCol w="1971675"/>
                <a:gridCol w="2085975"/>
                <a:gridCol w="2066925"/>
                <a:gridCol w="2580005"/>
              </a:tblGrid>
              <a:tr h="533400">
                <a:tc>
                  <a:txBody>
                    <a:bodyPr/>
                    <a:lstStyle/>
                    <a:p>
                      <a:pPr>
                        <a:lnSpc>
                          <a:spcPct val="115000"/>
                        </a:lnSpc>
                        <a:spcAft>
                          <a:spcPts val="0"/>
                        </a:spcAft>
                      </a:pPr>
                      <a:r>
                        <a:rPr lang="es-ES" sz="1200" dirty="0">
                          <a:effectLst/>
                        </a:rPr>
                        <a:t>4. Evaluación.</a:t>
                      </a:r>
                      <a:endParaRPr lang="es-MX" sz="1200" dirty="0">
                        <a:effectLst/>
                      </a:endParaRPr>
                    </a:p>
                    <a:p>
                      <a:pPr>
                        <a:lnSpc>
                          <a:spcPct val="115000"/>
                        </a:lnSpc>
                        <a:spcAft>
                          <a:spcPts val="0"/>
                        </a:spcAft>
                      </a:pPr>
                      <a:r>
                        <a:rPr lang="es-ES" sz="1200" dirty="0">
                          <a:effectLst/>
                        </a:rPr>
                        <a:t>    Productos /evidencias</a:t>
                      </a:r>
                      <a:endParaRPr lang="es-MX" sz="1200" dirty="0">
                        <a:effectLst/>
                      </a:endParaRPr>
                    </a:p>
                    <a:p>
                      <a:pPr>
                        <a:lnSpc>
                          <a:spcPct val="115000"/>
                        </a:lnSpc>
                        <a:spcAft>
                          <a:spcPts val="0"/>
                        </a:spcAft>
                      </a:pPr>
                      <a:r>
                        <a:rPr lang="es-ES" sz="1200" dirty="0">
                          <a:effectLst/>
                        </a:rPr>
                        <a:t>    de aprendizaje, que</a:t>
                      </a:r>
                      <a:endParaRPr lang="es-MX" sz="1200" dirty="0">
                        <a:effectLst/>
                      </a:endParaRPr>
                    </a:p>
                    <a:p>
                      <a:pPr>
                        <a:lnSpc>
                          <a:spcPct val="115000"/>
                        </a:lnSpc>
                        <a:spcAft>
                          <a:spcPts val="0"/>
                        </a:spcAft>
                      </a:pPr>
                      <a:r>
                        <a:rPr lang="es-ES" sz="1200" dirty="0">
                          <a:effectLst/>
                        </a:rPr>
                        <a:t>    demuestran el avance </a:t>
                      </a:r>
                      <a:endParaRPr lang="es-MX" sz="1200" dirty="0">
                        <a:effectLst/>
                      </a:endParaRPr>
                    </a:p>
                    <a:p>
                      <a:pPr>
                        <a:lnSpc>
                          <a:spcPct val="115000"/>
                        </a:lnSpc>
                        <a:spcAft>
                          <a:spcPts val="0"/>
                        </a:spcAft>
                      </a:pPr>
                      <a:r>
                        <a:rPr lang="es-ES" sz="1200" dirty="0">
                          <a:effectLst/>
                        </a:rPr>
                        <a:t>    en el proceso y el logro</a:t>
                      </a:r>
                      <a:endParaRPr lang="es-MX" sz="1200" dirty="0">
                        <a:effectLst/>
                      </a:endParaRPr>
                    </a:p>
                    <a:p>
                      <a:pPr>
                        <a:lnSpc>
                          <a:spcPct val="115000"/>
                        </a:lnSpc>
                        <a:spcAft>
                          <a:spcPts val="0"/>
                        </a:spcAft>
                      </a:pPr>
                      <a:r>
                        <a:rPr lang="es-ES" sz="1200" dirty="0">
                          <a:effectLst/>
                        </a:rPr>
                        <a:t>    Del objetivo   propuesto.</a:t>
                      </a:r>
                      <a:endParaRPr lang="es-MX" sz="1200" dirty="0">
                        <a:effectLst/>
                      </a:endParaRPr>
                    </a:p>
                    <a:p>
                      <a:pPr>
                        <a:lnSpc>
                          <a:spcPct val="115000"/>
                        </a:lnSpc>
                        <a:spcAft>
                          <a:spcPts val="0"/>
                        </a:spcAft>
                      </a:pPr>
                      <a:r>
                        <a:rPr lang="es-ES" sz="1200" dirty="0">
                          <a:effectLst/>
                        </a:rPr>
                        <a:t> </a:t>
                      </a:r>
                      <a:endParaRPr lang="es-MX"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a:effectLst/>
                        </a:rPr>
                        <a:t>Presentaciones </a:t>
                      </a:r>
                      <a:endParaRPr lang="es-MX" sz="1200">
                        <a:effectLst/>
                      </a:endParaRPr>
                    </a:p>
                    <a:p>
                      <a:pPr>
                        <a:lnSpc>
                          <a:spcPct val="115000"/>
                        </a:lnSpc>
                        <a:spcAft>
                          <a:spcPts val="0"/>
                        </a:spcAft>
                      </a:pPr>
                      <a:r>
                        <a:rPr lang="es-ES" sz="1200">
                          <a:effectLst/>
                        </a:rPr>
                        <a:t>Ensayos </a:t>
                      </a:r>
                      <a:endParaRPr lang="es-MX" sz="1200">
                        <a:effectLst/>
                      </a:endParaRPr>
                    </a:p>
                    <a:p>
                      <a:pPr>
                        <a:lnSpc>
                          <a:spcPct val="115000"/>
                        </a:lnSpc>
                        <a:spcAft>
                          <a:spcPts val="0"/>
                        </a:spcAft>
                      </a:pPr>
                      <a:r>
                        <a:rPr lang="es-ES" sz="1200">
                          <a:effectLst/>
                        </a:rPr>
                        <a:t>Mapas mentales </a:t>
                      </a:r>
                      <a:endParaRPr lang="es-MX" sz="1200">
                        <a:effectLst/>
                      </a:endParaRPr>
                    </a:p>
                    <a:p>
                      <a:pPr>
                        <a:lnSpc>
                          <a:spcPct val="115000"/>
                        </a:lnSpc>
                        <a:spcAft>
                          <a:spcPts val="0"/>
                        </a:spcAft>
                      </a:pPr>
                      <a:r>
                        <a:rPr lang="es-ES" sz="1200">
                          <a:effectLst/>
                        </a:rPr>
                        <a:t>Marcos teóricos</a:t>
                      </a:r>
                      <a:endParaRPr lang="es-MX" sz="1200">
                        <a:effectLst/>
                      </a:endParaRPr>
                    </a:p>
                    <a:p>
                      <a:pPr>
                        <a:lnSpc>
                          <a:spcPct val="115000"/>
                        </a:lnSpc>
                        <a:spcAft>
                          <a:spcPts val="0"/>
                        </a:spcAft>
                      </a:pPr>
                      <a:r>
                        <a:rPr lang="es-ES" sz="1200">
                          <a:effectLst/>
                        </a:rPr>
                        <a:t>Mesas redondas </a:t>
                      </a:r>
                      <a:endParaRPr lang="es-MX" sz="12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dirty="0">
                          <a:effectLst/>
                        </a:rPr>
                        <a:t>Lecturas </a:t>
                      </a:r>
                      <a:endParaRPr lang="es-MX" sz="1200" dirty="0">
                        <a:effectLst/>
                      </a:endParaRPr>
                    </a:p>
                    <a:p>
                      <a:pPr>
                        <a:lnSpc>
                          <a:spcPct val="115000"/>
                        </a:lnSpc>
                        <a:spcAft>
                          <a:spcPts val="0"/>
                        </a:spcAft>
                      </a:pPr>
                      <a:r>
                        <a:rPr lang="es-ES" sz="1200" dirty="0">
                          <a:effectLst/>
                        </a:rPr>
                        <a:t>Resúmenes </a:t>
                      </a:r>
                      <a:endParaRPr lang="es-MX" sz="1200" dirty="0">
                        <a:effectLst/>
                      </a:endParaRPr>
                    </a:p>
                    <a:p>
                      <a:pPr>
                        <a:lnSpc>
                          <a:spcPct val="115000"/>
                        </a:lnSpc>
                        <a:spcAft>
                          <a:spcPts val="0"/>
                        </a:spcAft>
                      </a:pPr>
                      <a:r>
                        <a:rPr lang="es-ES" sz="1200" dirty="0">
                          <a:effectLst/>
                        </a:rPr>
                        <a:t>Sociodramas </a:t>
                      </a:r>
                      <a:endParaRPr lang="es-MX" sz="1200" dirty="0">
                        <a:effectLst/>
                      </a:endParaRPr>
                    </a:p>
                    <a:p>
                      <a:pPr>
                        <a:lnSpc>
                          <a:spcPct val="115000"/>
                        </a:lnSpc>
                        <a:spcAft>
                          <a:spcPts val="0"/>
                        </a:spcAft>
                      </a:pPr>
                      <a:r>
                        <a:rPr lang="es-ES" sz="1200" dirty="0">
                          <a:effectLst/>
                        </a:rPr>
                        <a:t>Exposiciones</a:t>
                      </a:r>
                      <a:endParaRPr lang="es-MX"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s-ES" sz="1200" dirty="0">
                          <a:effectLst/>
                        </a:rPr>
                        <a:t>Lecturas </a:t>
                      </a:r>
                      <a:endParaRPr lang="es-MX" sz="1200" dirty="0">
                        <a:effectLst/>
                      </a:endParaRPr>
                    </a:p>
                    <a:p>
                      <a:pPr>
                        <a:lnSpc>
                          <a:spcPct val="115000"/>
                        </a:lnSpc>
                        <a:spcAft>
                          <a:spcPts val="0"/>
                        </a:spcAft>
                      </a:pPr>
                      <a:r>
                        <a:rPr lang="es-ES" sz="1200" dirty="0">
                          <a:effectLst/>
                        </a:rPr>
                        <a:t>Ensayos </a:t>
                      </a:r>
                      <a:endParaRPr lang="es-MX" sz="1200" dirty="0">
                        <a:effectLst/>
                      </a:endParaRPr>
                    </a:p>
                    <a:p>
                      <a:pPr>
                        <a:lnSpc>
                          <a:spcPct val="115000"/>
                        </a:lnSpc>
                        <a:spcAft>
                          <a:spcPts val="0"/>
                        </a:spcAft>
                      </a:pPr>
                      <a:r>
                        <a:rPr lang="es-ES" sz="1200" dirty="0">
                          <a:effectLst/>
                        </a:rPr>
                        <a:t>Mapas mentales </a:t>
                      </a:r>
                      <a:endParaRPr lang="es-MX" sz="1200" dirty="0">
                        <a:effectLst/>
                      </a:endParaRPr>
                    </a:p>
                    <a:p>
                      <a:pPr>
                        <a:lnSpc>
                          <a:spcPct val="115000"/>
                        </a:lnSpc>
                        <a:spcAft>
                          <a:spcPts val="0"/>
                        </a:spcAft>
                      </a:pPr>
                      <a:r>
                        <a:rPr lang="es-ES" sz="1200" dirty="0">
                          <a:effectLst/>
                        </a:rPr>
                        <a:t>Exposiciones</a:t>
                      </a:r>
                      <a:endParaRPr lang="es-MX"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graphicFrame>
        <p:nvGraphicFramePr>
          <p:cNvPr id="6" name="Tabla 5"/>
          <p:cNvGraphicFramePr>
            <a:graphicFrameLocks noGrp="1"/>
          </p:cNvGraphicFramePr>
          <p:nvPr/>
        </p:nvGraphicFramePr>
        <p:xfrm>
          <a:off x="1471667" y="1146220"/>
          <a:ext cx="8704580" cy="862843"/>
        </p:xfrm>
        <a:graphic>
          <a:graphicData uri="http://schemas.openxmlformats.org/drawingml/2006/table">
            <a:tbl>
              <a:tblPr>
                <a:tableStyleId>{5C22544A-7EE6-4342-B048-85BDC9FD1C3A}</a:tableStyleId>
              </a:tblPr>
              <a:tblGrid>
                <a:gridCol w="1971675"/>
                <a:gridCol w="2085975"/>
                <a:gridCol w="2066925"/>
                <a:gridCol w="2580005"/>
              </a:tblGrid>
              <a:tr h="862843">
                <a:tc>
                  <a:txBody>
                    <a:bodyPr/>
                    <a:lstStyle/>
                    <a:p>
                      <a:pPr algn="ctr">
                        <a:lnSpc>
                          <a:spcPct val="115000"/>
                        </a:lnSpc>
                        <a:spcAft>
                          <a:spcPts val="0"/>
                        </a:spcAft>
                      </a:pPr>
                      <a:r>
                        <a:rPr lang="es-ES" sz="1100" dirty="0">
                          <a:effectLst/>
                        </a:rPr>
                        <a:t>Disciplinas:</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a:effectLst/>
                        </a:rPr>
                        <a:t>Disciplina 1. Contabilidad y Gestión Administrativa</a:t>
                      </a:r>
                      <a:endParaRPr lang="es-MX"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Disciplina 2. Problemas sociales, económicos y políticos de México</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s-ES" sz="1100" dirty="0">
                          <a:effectLst/>
                        </a:rPr>
                        <a:t>Disciplina 3. Derecho, Disciplina 4 Introducción al Estudio de las Ciencias Sociales e Económicas</a:t>
                      </a:r>
                      <a:endParaRPr lang="es-MX"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r>
            </a:tbl>
          </a:graphicData>
        </a:graphic>
      </p:graphicFrame>
    </p:spTree>
    <p:extLst>
      <p:ext uri="{BB962C8B-B14F-4D97-AF65-F5344CB8AC3E}">
        <p14:creationId xmlns:p14="http://schemas.microsoft.com/office/powerpoint/2010/main" val="32290807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478570"/>
          </a:xfrm>
        </p:spPr>
        <p:txBody>
          <a:bodyPr/>
          <a:lstStyle/>
          <a:p>
            <a:r>
              <a:rPr lang="es-MX" dirty="0" smtClean="0"/>
              <a:t>Producto 9: Evidencias de trabajo</a:t>
            </a:r>
            <a:endParaRPr lang="es-MX" dirty="0"/>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9260" y="0"/>
            <a:ext cx="1622740" cy="1506828"/>
          </a:xfrm>
          <a:prstGeom prst="rect">
            <a:avLst/>
          </a:prstGeom>
          <a:noFill/>
          <a:ln>
            <a:noFill/>
          </a:ln>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0281" y="956205"/>
            <a:ext cx="6005649" cy="3203671"/>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866" y="4331770"/>
            <a:ext cx="4487215" cy="2526230"/>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56205"/>
            <a:ext cx="4563612" cy="3100640"/>
          </a:xfrm>
          <a:prstGeom prst="rect">
            <a:avLst/>
          </a:prstGeom>
        </p:spPr>
      </p:pic>
    </p:spTree>
    <p:extLst>
      <p:ext uri="{BB962C8B-B14F-4D97-AF65-F5344CB8AC3E}">
        <p14:creationId xmlns:p14="http://schemas.microsoft.com/office/powerpoint/2010/main" val="1944430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478570"/>
          </a:xfrm>
        </p:spPr>
        <p:txBody>
          <a:bodyPr/>
          <a:lstStyle/>
          <a:p>
            <a:r>
              <a:rPr lang="es-MX" b="1" dirty="0" smtClean="0">
                <a:effectLst>
                  <a:outerShdw blurRad="38100" dist="38100" dir="2700000" algn="tl">
                    <a:srgbClr val="000000">
                      <a:alpha val="43137"/>
                    </a:srgbClr>
                  </a:outerShdw>
                </a:effectLst>
              </a:rPr>
              <a:t>Contenido</a:t>
            </a:r>
            <a:endParaRPr lang="es-MX" b="1" dirty="0">
              <a:effectLst>
                <a:outerShdw blurRad="38100" dist="38100" dir="2700000" algn="tl">
                  <a:srgbClr val="000000">
                    <a:alpha val="43137"/>
                  </a:srgbClr>
                </a:outerShdw>
              </a:effectLst>
            </a:endParaRPr>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1885" y="95591"/>
            <a:ext cx="1622740" cy="1506828"/>
          </a:xfrm>
          <a:prstGeom prst="rect">
            <a:avLst/>
          </a:prstGeom>
          <a:noFill/>
          <a:ln>
            <a:noFill/>
          </a:ln>
          <a:extLst/>
        </p:spPr>
      </p:pic>
      <p:sp>
        <p:nvSpPr>
          <p:cNvPr id="5" name="2 Marcador de contenido"/>
          <p:cNvSpPr txBox="1">
            <a:spLocks/>
          </p:cNvSpPr>
          <p:nvPr/>
        </p:nvSpPr>
        <p:spPr>
          <a:xfrm>
            <a:off x="172898" y="1220993"/>
            <a:ext cx="12019102" cy="530569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Producto 1: CAIAC Conclusiones generales.</a:t>
            </a:r>
          </a:p>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Producto 3: Fotografías de la sesión.</a:t>
            </a:r>
          </a:p>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Producto 2: Organizador gráfico.</a:t>
            </a:r>
          </a:p>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Introducción/justificación</a:t>
            </a:r>
          </a:p>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Descripción.</a:t>
            </a:r>
          </a:p>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 general.</a:t>
            </a:r>
          </a:p>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particulares.</a:t>
            </a:r>
          </a:p>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Pregunta generadora.</a:t>
            </a:r>
          </a:p>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Contenido.</a:t>
            </a:r>
          </a:p>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Planeación general.</a:t>
            </a:r>
          </a:p>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Reflexión.</a:t>
            </a:r>
          </a:p>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Producto 4:  Organizador gráfico:  El arte de formular preguntas esenciales.</a:t>
            </a:r>
          </a:p>
          <a:p>
            <a:pPr algn="just"/>
            <a:r>
              <a:rPr lang="es-MX"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Producto 5: Modelo de Indagación</a:t>
            </a:r>
          </a:p>
        </p:txBody>
      </p:sp>
    </p:spTree>
    <p:extLst>
      <p:ext uri="{BB962C8B-B14F-4D97-AF65-F5344CB8AC3E}">
        <p14:creationId xmlns:p14="http://schemas.microsoft.com/office/powerpoint/2010/main" val="23856056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14B9A3-0BFD-4C5A-AACC-1776ED351F37}"/>
              </a:ext>
            </a:extLst>
          </p:cNvPr>
          <p:cNvSpPr>
            <a:spLocks noGrp="1"/>
          </p:cNvSpPr>
          <p:nvPr>
            <p:ph type="ctrTitle"/>
          </p:nvPr>
        </p:nvSpPr>
        <p:spPr>
          <a:xfrm>
            <a:off x="1836668" y="340139"/>
            <a:ext cx="8791575" cy="2387600"/>
          </a:xfrm>
        </p:spPr>
        <p:txBody>
          <a:bodyPr/>
          <a:lstStyle/>
          <a:p>
            <a:r>
              <a:rPr lang="es-MX" b="1" dirty="0">
                <a:effectLst>
                  <a:outerShdw blurRad="38100" dist="38100" dir="2700000" algn="tl">
                    <a:srgbClr val="000000">
                      <a:alpha val="43137"/>
                    </a:srgbClr>
                  </a:outerShdw>
                </a:effectLst>
              </a:rPr>
              <a:t>Producto 10: Organizadores gráficos: tipos de evaluación</a:t>
            </a:r>
          </a:p>
        </p:txBody>
      </p:sp>
      <p:pic>
        <p:nvPicPr>
          <p:cNvPr id="4" name="Picture 5" descr="logo IPE.eps">
            <a:extLst>
              <a:ext uri="{FF2B5EF4-FFF2-40B4-BE49-F238E27FC236}">
                <a16:creationId xmlns:a16="http://schemas.microsoft.com/office/drawing/2014/main" xmlns="" id="{340EE0C4-0E40-431E-9B1A-D3A89C3FF4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2068" y="3089456"/>
            <a:ext cx="2704563" cy="2617752"/>
          </a:xfrm>
          <a:prstGeom prst="rect">
            <a:avLst/>
          </a:prstGeom>
          <a:noFill/>
          <a:ln>
            <a:noFill/>
          </a:ln>
          <a:extLst/>
        </p:spPr>
      </p:pic>
      <p:sp>
        <p:nvSpPr>
          <p:cNvPr id="5" name="Título 1">
            <a:extLst>
              <a:ext uri="{FF2B5EF4-FFF2-40B4-BE49-F238E27FC236}">
                <a16:creationId xmlns:a16="http://schemas.microsoft.com/office/drawing/2014/main" xmlns="" id="{928FD8FB-D12B-4316-A264-F879BE440282}"/>
              </a:ext>
            </a:extLst>
          </p:cNvPr>
          <p:cNvSpPr txBox="1">
            <a:spLocks/>
          </p:cNvSpPr>
          <p:nvPr/>
        </p:nvSpPr>
        <p:spPr>
          <a:xfrm>
            <a:off x="1415369" y="4796353"/>
            <a:ext cx="6645497" cy="105421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s-MX" b="1" dirty="0">
                <a:effectLst>
                  <a:outerShdw blurRad="38100" dist="38100" dir="2700000" algn="tl">
                    <a:srgbClr val="000000">
                      <a:alpha val="43137"/>
                    </a:srgbClr>
                  </a:outerShdw>
                </a:effectLst>
              </a:rPr>
              <a:t>EQUIPO 3</a:t>
            </a:r>
          </a:p>
        </p:txBody>
      </p:sp>
    </p:spTree>
    <p:extLst>
      <p:ext uri="{BB962C8B-B14F-4D97-AF65-F5344CB8AC3E}">
        <p14:creationId xmlns:p14="http://schemas.microsoft.com/office/powerpoint/2010/main" val="2804062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xmlns="" id="{EFF381D9-7FF2-42FA-AAD4-3A4A8849EB24}"/>
              </a:ext>
            </a:extLst>
          </p:cNvPr>
          <p:cNvSpPr/>
          <p:nvPr/>
        </p:nvSpPr>
        <p:spPr>
          <a:xfrm>
            <a:off x="4671391" y="2895600"/>
            <a:ext cx="3087757" cy="1325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rPr>
              <a:t>Evaluación Diagnostica</a:t>
            </a:r>
          </a:p>
        </p:txBody>
      </p:sp>
      <p:sp>
        <p:nvSpPr>
          <p:cNvPr id="5" name="Rectángulo: esquinas redondeadas 4">
            <a:extLst>
              <a:ext uri="{FF2B5EF4-FFF2-40B4-BE49-F238E27FC236}">
                <a16:creationId xmlns:a16="http://schemas.microsoft.com/office/drawing/2014/main" xmlns="" id="{9BA90CF0-6387-4734-A805-CCFBAC7FD2FC}"/>
              </a:ext>
            </a:extLst>
          </p:cNvPr>
          <p:cNvSpPr/>
          <p:nvPr/>
        </p:nvSpPr>
        <p:spPr>
          <a:xfrm>
            <a:off x="768625" y="569843"/>
            <a:ext cx="2849217" cy="1457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rPr>
              <a:t>Es aquella que se realiza previamente al desarrollo de un proceso educativo, también se le denomina evaluación predictiva</a:t>
            </a:r>
          </a:p>
        </p:txBody>
      </p:sp>
      <p:sp>
        <p:nvSpPr>
          <p:cNvPr id="7" name="Rectángulo: esquinas redondeadas 6">
            <a:extLst>
              <a:ext uri="{FF2B5EF4-FFF2-40B4-BE49-F238E27FC236}">
                <a16:creationId xmlns:a16="http://schemas.microsoft.com/office/drawing/2014/main" xmlns="" id="{11978404-E542-4C68-A468-26B1E4C9CABE}"/>
              </a:ext>
            </a:extLst>
          </p:cNvPr>
          <p:cNvSpPr/>
          <p:nvPr/>
        </p:nvSpPr>
        <p:spPr>
          <a:xfrm>
            <a:off x="4671391" y="324678"/>
            <a:ext cx="2948609" cy="1948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rPr>
              <a:t>Cuando se trata de hacer una evaluación de inicio a un grupo se le denomina prognosis y cuando es especifica para el alumno se le llama diagnosis.</a:t>
            </a:r>
          </a:p>
          <a:p>
            <a:pPr algn="ctr"/>
            <a:r>
              <a:rPr lang="es-MX" b="1" dirty="0">
                <a:effectLst>
                  <a:outerShdw blurRad="38100" dist="38100" dir="2700000" algn="tl">
                    <a:srgbClr val="000000">
                      <a:alpha val="43137"/>
                    </a:srgbClr>
                  </a:outerShdw>
                </a:effectLst>
              </a:rPr>
              <a:t>(Jorba y </a:t>
            </a:r>
            <a:r>
              <a:rPr lang="es-MX" b="1" dirty="0" err="1">
                <a:effectLst>
                  <a:outerShdw blurRad="38100" dist="38100" dir="2700000" algn="tl">
                    <a:srgbClr val="000000">
                      <a:alpha val="43137"/>
                    </a:srgbClr>
                  </a:outerShdw>
                </a:effectLst>
              </a:rPr>
              <a:t>Casellas</a:t>
            </a:r>
            <a:r>
              <a:rPr lang="es-MX" b="1" dirty="0">
                <a:effectLst>
                  <a:outerShdw blurRad="38100" dist="38100" dir="2700000" algn="tl">
                    <a:srgbClr val="000000">
                      <a:alpha val="43137"/>
                    </a:srgbClr>
                  </a:outerShdw>
                </a:effectLst>
              </a:rPr>
              <a:t>, 1997</a:t>
            </a:r>
            <a:r>
              <a:rPr lang="es-MX" dirty="0">
                <a:effectLst>
                  <a:outerShdw blurRad="38100" dist="38100" dir="2700000" algn="tl">
                    <a:srgbClr val="000000">
                      <a:alpha val="43137"/>
                    </a:srgbClr>
                  </a:outerShdw>
                </a:effectLst>
              </a:rPr>
              <a:t>)</a:t>
            </a:r>
          </a:p>
        </p:txBody>
      </p:sp>
      <p:sp>
        <p:nvSpPr>
          <p:cNvPr id="8" name="Rectángulo: esquinas redondeadas 7">
            <a:extLst>
              <a:ext uri="{FF2B5EF4-FFF2-40B4-BE49-F238E27FC236}">
                <a16:creationId xmlns:a16="http://schemas.microsoft.com/office/drawing/2014/main" xmlns="" id="{58DA7E55-D8A3-4021-BC9F-AF330F0B9891}"/>
              </a:ext>
            </a:extLst>
          </p:cNvPr>
          <p:cNvSpPr/>
          <p:nvPr/>
        </p:nvSpPr>
        <p:spPr>
          <a:xfrm>
            <a:off x="8328991" y="569843"/>
            <a:ext cx="2849217" cy="1457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rPr>
              <a:t>Puede ser de dos tipos: </a:t>
            </a:r>
          </a:p>
          <a:p>
            <a:pPr algn="ctr"/>
            <a:r>
              <a:rPr lang="es-MX" b="1" dirty="0">
                <a:effectLst>
                  <a:outerShdw blurRad="38100" dist="38100" dir="2700000" algn="tl">
                    <a:srgbClr val="000000">
                      <a:alpha val="43137"/>
                    </a:srgbClr>
                  </a:outerShdw>
                </a:effectLst>
              </a:rPr>
              <a:t>Inicial </a:t>
            </a:r>
          </a:p>
          <a:p>
            <a:pPr algn="ctr"/>
            <a:r>
              <a:rPr lang="es-MX" b="1" dirty="0">
                <a:effectLst>
                  <a:outerShdw blurRad="38100" dist="38100" dir="2700000" algn="tl">
                    <a:srgbClr val="000000">
                      <a:alpha val="43137"/>
                    </a:srgbClr>
                  </a:outerShdw>
                </a:effectLst>
              </a:rPr>
              <a:t>Puntual </a:t>
            </a:r>
          </a:p>
          <a:p>
            <a:pPr algn="ctr"/>
            <a:r>
              <a:rPr lang="es-MX" b="1" dirty="0">
                <a:effectLst>
                  <a:outerShdw blurRad="38100" dist="38100" dir="2700000" algn="tl">
                    <a:srgbClr val="000000">
                      <a:alpha val="43137"/>
                    </a:srgbClr>
                  </a:outerShdw>
                </a:effectLst>
              </a:rPr>
              <a:t>(Rosales, 1991)</a:t>
            </a:r>
          </a:p>
        </p:txBody>
      </p:sp>
      <p:sp>
        <p:nvSpPr>
          <p:cNvPr id="9" name="Rectángulo: esquinas redondeadas 8">
            <a:extLst>
              <a:ext uri="{FF2B5EF4-FFF2-40B4-BE49-F238E27FC236}">
                <a16:creationId xmlns:a16="http://schemas.microsoft.com/office/drawing/2014/main" xmlns="" id="{CAB5C65D-3265-415B-8B1C-51622B22B8FB}"/>
              </a:ext>
            </a:extLst>
          </p:cNvPr>
          <p:cNvSpPr/>
          <p:nvPr/>
        </p:nvSpPr>
        <p:spPr>
          <a:xfrm>
            <a:off x="8925338" y="2802835"/>
            <a:ext cx="2849217" cy="1457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rPr>
              <a:t>Inicial: la que se realiza de manera única y exclusiva antes de algún proceso o ciclo educativo amplio</a:t>
            </a:r>
          </a:p>
        </p:txBody>
      </p:sp>
      <p:sp>
        <p:nvSpPr>
          <p:cNvPr id="10" name="Rectángulo: esquinas redondeadas 9">
            <a:extLst>
              <a:ext uri="{FF2B5EF4-FFF2-40B4-BE49-F238E27FC236}">
                <a16:creationId xmlns:a16="http://schemas.microsoft.com/office/drawing/2014/main" xmlns="" id="{D2602AB4-E5E5-4712-8BD2-CCFCA3E88755}"/>
              </a:ext>
            </a:extLst>
          </p:cNvPr>
          <p:cNvSpPr/>
          <p:nvPr/>
        </p:nvSpPr>
        <p:spPr>
          <a:xfrm>
            <a:off x="9064486" y="5035827"/>
            <a:ext cx="2849217" cy="1457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rPr>
              <a:t>Se toman los contextos para saber cual es el panorama actual del grupo</a:t>
            </a:r>
          </a:p>
        </p:txBody>
      </p:sp>
      <p:sp>
        <p:nvSpPr>
          <p:cNvPr id="11" name="Rectángulo: esquinas redondeadas 10">
            <a:extLst>
              <a:ext uri="{FF2B5EF4-FFF2-40B4-BE49-F238E27FC236}">
                <a16:creationId xmlns:a16="http://schemas.microsoft.com/office/drawing/2014/main" xmlns="" id="{556FAD1F-6ABD-48B7-9B60-F7A6E4B2593F}"/>
              </a:ext>
            </a:extLst>
          </p:cNvPr>
          <p:cNvSpPr/>
          <p:nvPr/>
        </p:nvSpPr>
        <p:spPr>
          <a:xfrm>
            <a:off x="4909931" y="5042452"/>
            <a:ext cx="2849217" cy="1457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rPr>
              <a:t>El objetivo es detectar los conocimientos previos de los educandos</a:t>
            </a:r>
          </a:p>
        </p:txBody>
      </p:sp>
      <p:sp>
        <p:nvSpPr>
          <p:cNvPr id="12" name="Rectángulo: esquinas redondeadas 11">
            <a:extLst>
              <a:ext uri="{FF2B5EF4-FFF2-40B4-BE49-F238E27FC236}">
                <a16:creationId xmlns:a16="http://schemas.microsoft.com/office/drawing/2014/main" xmlns="" id="{D6D29961-C965-4F9F-A266-2CF0CBB99AF1}"/>
              </a:ext>
            </a:extLst>
          </p:cNvPr>
          <p:cNvSpPr/>
          <p:nvPr/>
        </p:nvSpPr>
        <p:spPr>
          <a:xfrm>
            <a:off x="1099929" y="5009324"/>
            <a:ext cx="2849217" cy="14577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rPr>
              <a:t>Se ocupan diversos instrumentos de evaluación cómo cuestionarios, foros y exámenes</a:t>
            </a:r>
          </a:p>
        </p:txBody>
      </p:sp>
      <p:sp>
        <p:nvSpPr>
          <p:cNvPr id="13" name="Rectángulo: esquinas redondeadas 12">
            <a:extLst>
              <a:ext uri="{FF2B5EF4-FFF2-40B4-BE49-F238E27FC236}">
                <a16:creationId xmlns:a16="http://schemas.microsoft.com/office/drawing/2014/main" xmlns="" id="{E8525485-1908-443A-BC1A-B3A0CE8E4ECA}"/>
              </a:ext>
            </a:extLst>
          </p:cNvPr>
          <p:cNvSpPr/>
          <p:nvPr/>
        </p:nvSpPr>
        <p:spPr>
          <a:xfrm>
            <a:off x="768625" y="2701787"/>
            <a:ext cx="2849217" cy="1712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effectLst>
                  <a:outerShdw blurRad="38100" dist="38100" dir="2700000" algn="tl">
                    <a:srgbClr val="000000">
                      <a:alpha val="43137"/>
                    </a:srgbClr>
                  </a:outerShdw>
                </a:effectLst>
              </a:rPr>
              <a:t>Todo docente debe saber que la evaluación diagnostica es el principal parámetro de su práctica docente para lograr los aprendizajes esperados</a:t>
            </a:r>
          </a:p>
        </p:txBody>
      </p:sp>
      <p:sp>
        <p:nvSpPr>
          <p:cNvPr id="14" name="Flecha: hacia abajo 13">
            <a:extLst>
              <a:ext uri="{FF2B5EF4-FFF2-40B4-BE49-F238E27FC236}">
                <a16:creationId xmlns:a16="http://schemas.microsoft.com/office/drawing/2014/main" xmlns="" id="{89E525AE-566C-4545-A5BA-726764FCA08A}"/>
              </a:ext>
            </a:extLst>
          </p:cNvPr>
          <p:cNvSpPr/>
          <p:nvPr/>
        </p:nvSpPr>
        <p:spPr>
          <a:xfrm rot="5400000">
            <a:off x="3813312" y="3051314"/>
            <a:ext cx="662609" cy="10535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lecha: hacia abajo 14">
            <a:extLst>
              <a:ext uri="{FF2B5EF4-FFF2-40B4-BE49-F238E27FC236}">
                <a16:creationId xmlns:a16="http://schemas.microsoft.com/office/drawing/2014/main" xmlns="" id="{312C84C2-A777-426A-B08D-BA29F81908EC}"/>
              </a:ext>
            </a:extLst>
          </p:cNvPr>
          <p:cNvSpPr/>
          <p:nvPr/>
        </p:nvSpPr>
        <p:spPr>
          <a:xfrm rot="12724752">
            <a:off x="7756339" y="1855572"/>
            <a:ext cx="662609" cy="15815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lecha: hacia abajo 15">
            <a:extLst>
              <a:ext uri="{FF2B5EF4-FFF2-40B4-BE49-F238E27FC236}">
                <a16:creationId xmlns:a16="http://schemas.microsoft.com/office/drawing/2014/main" xmlns="" id="{E8892C17-F296-4540-8178-583D73433993}"/>
              </a:ext>
            </a:extLst>
          </p:cNvPr>
          <p:cNvSpPr/>
          <p:nvPr/>
        </p:nvSpPr>
        <p:spPr>
          <a:xfrm rot="16200000">
            <a:off x="7984435" y="3150704"/>
            <a:ext cx="662609"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hacia abajo 16">
            <a:extLst>
              <a:ext uri="{FF2B5EF4-FFF2-40B4-BE49-F238E27FC236}">
                <a16:creationId xmlns:a16="http://schemas.microsoft.com/office/drawing/2014/main" xmlns="" id="{98DD49F2-F7F6-4AE3-8140-92DDC8B7609F}"/>
              </a:ext>
            </a:extLst>
          </p:cNvPr>
          <p:cNvSpPr/>
          <p:nvPr/>
        </p:nvSpPr>
        <p:spPr>
          <a:xfrm rot="18671353">
            <a:off x="7794413" y="3681459"/>
            <a:ext cx="662609" cy="2530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Flecha: hacia abajo 17">
            <a:extLst>
              <a:ext uri="{FF2B5EF4-FFF2-40B4-BE49-F238E27FC236}">
                <a16:creationId xmlns:a16="http://schemas.microsoft.com/office/drawing/2014/main" xmlns="" id="{7C4A9536-4072-47AC-84BC-2EC2F674FE9B}"/>
              </a:ext>
            </a:extLst>
          </p:cNvPr>
          <p:cNvSpPr/>
          <p:nvPr/>
        </p:nvSpPr>
        <p:spPr>
          <a:xfrm>
            <a:off x="5814390" y="4260574"/>
            <a:ext cx="662609" cy="781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Flecha: hacia abajo 18">
            <a:extLst>
              <a:ext uri="{FF2B5EF4-FFF2-40B4-BE49-F238E27FC236}">
                <a16:creationId xmlns:a16="http://schemas.microsoft.com/office/drawing/2014/main" xmlns="" id="{1774388F-AC60-4F8F-91BE-046D5A0D3BE6}"/>
              </a:ext>
            </a:extLst>
          </p:cNvPr>
          <p:cNvSpPr/>
          <p:nvPr/>
        </p:nvSpPr>
        <p:spPr>
          <a:xfrm rot="2342615">
            <a:off x="4178924" y="3788030"/>
            <a:ext cx="662609" cy="1817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Flecha: hacia abajo 19">
            <a:extLst>
              <a:ext uri="{FF2B5EF4-FFF2-40B4-BE49-F238E27FC236}">
                <a16:creationId xmlns:a16="http://schemas.microsoft.com/office/drawing/2014/main" xmlns="" id="{7E2922D3-D4F8-4D0B-9E4B-80153626F30B}"/>
              </a:ext>
            </a:extLst>
          </p:cNvPr>
          <p:cNvSpPr/>
          <p:nvPr/>
        </p:nvSpPr>
        <p:spPr>
          <a:xfrm>
            <a:off x="5804452" y="2272748"/>
            <a:ext cx="662609" cy="622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Flecha: hacia abajo 20">
            <a:extLst>
              <a:ext uri="{FF2B5EF4-FFF2-40B4-BE49-F238E27FC236}">
                <a16:creationId xmlns:a16="http://schemas.microsoft.com/office/drawing/2014/main" xmlns="" id="{91D217FA-431D-4514-A494-123522070F4D}"/>
              </a:ext>
            </a:extLst>
          </p:cNvPr>
          <p:cNvSpPr/>
          <p:nvPr/>
        </p:nvSpPr>
        <p:spPr>
          <a:xfrm rot="8445693">
            <a:off x="4041114" y="1048988"/>
            <a:ext cx="662609" cy="22932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058255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1">
            <a:extLst>
              <a:ext uri="{FF2B5EF4-FFF2-40B4-BE49-F238E27FC236}">
                <a16:creationId xmlns:a16="http://schemas.microsoft.com/office/drawing/2014/main" xmlns="" id="{27E6BC59-7241-437B-ACF9-EEF4295077E6}"/>
              </a:ext>
            </a:extLst>
          </p:cNvPr>
          <p:cNvSpPr>
            <a:spLocks noChangeArrowheads="1"/>
          </p:cNvSpPr>
          <p:nvPr/>
        </p:nvSpPr>
        <p:spPr bwMode="auto">
          <a:xfrm>
            <a:off x="5173111" y="2035175"/>
            <a:ext cx="2228850" cy="762000"/>
          </a:xfrm>
          <a:prstGeom prst="ellipse">
            <a:avLst/>
          </a:prstGeom>
          <a:solidFill>
            <a:srgbClr val="7F5F00"/>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EVALUACIÓN </a:t>
            </a:r>
            <a:endParaRPr kumimoji="0" lang="es-MX" altLang="es-MX" sz="11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FORMATIVA</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5" name="Elipse 2">
            <a:extLst>
              <a:ext uri="{FF2B5EF4-FFF2-40B4-BE49-F238E27FC236}">
                <a16:creationId xmlns:a16="http://schemas.microsoft.com/office/drawing/2014/main" xmlns="" id="{14E10757-CAC7-4EFF-AFAB-864F69E06477}"/>
              </a:ext>
            </a:extLst>
          </p:cNvPr>
          <p:cNvSpPr>
            <a:spLocks noChangeArrowheads="1"/>
          </p:cNvSpPr>
          <p:nvPr/>
        </p:nvSpPr>
        <p:spPr bwMode="auto">
          <a:xfrm>
            <a:off x="2220361" y="457200"/>
            <a:ext cx="2362200" cy="1181100"/>
          </a:xfrm>
          <a:prstGeom prst="ellipse">
            <a:avLst/>
          </a:prstGeom>
          <a:solidFill>
            <a:srgbClr val="C45911"/>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Proceso que permite tener evidencias, elaborar juicios y brindar retroalimentación</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6" name="Elipse 3">
            <a:extLst>
              <a:ext uri="{FF2B5EF4-FFF2-40B4-BE49-F238E27FC236}">
                <a16:creationId xmlns:a16="http://schemas.microsoft.com/office/drawing/2014/main" xmlns="" id="{A720DD11-1A22-4B38-B98D-887BDBE8A7AC}"/>
              </a:ext>
            </a:extLst>
          </p:cNvPr>
          <p:cNvSpPr>
            <a:spLocks noChangeArrowheads="1"/>
          </p:cNvSpPr>
          <p:nvPr/>
        </p:nvSpPr>
        <p:spPr bwMode="auto">
          <a:xfrm>
            <a:off x="4782586" y="796925"/>
            <a:ext cx="1419225" cy="552450"/>
          </a:xfrm>
          <a:prstGeom prst="ellipse">
            <a:avLst/>
          </a:prstGeom>
          <a:solidFill>
            <a:srgbClr val="C45911"/>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 constante</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7" name="Elipse 4">
            <a:extLst>
              <a:ext uri="{FF2B5EF4-FFF2-40B4-BE49-F238E27FC236}">
                <a16:creationId xmlns:a16="http://schemas.microsoft.com/office/drawing/2014/main" xmlns="" id="{ACFFBFE3-423D-44FB-BE14-11B69B14E742}"/>
              </a:ext>
            </a:extLst>
          </p:cNvPr>
          <p:cNvSpPr>
            <a:spLocks noChangeArrowheads="1"/>
          </p:cNvSpPr>
          <p:nvPr/>
        </p:nvSpPr>
        <p:spPr bwMode="auto">
          <a:xfrm>
            <a:off x="8268736" y="457200"/>
            <a:ext cx="2400300" cy="1190625"/>
          </a:xfrm>
          <a:prstGeom prst="ellipse">
            <a:avLst/>
          </a:prstGeom>
          <a:solidFill>
            <a:srgbClr val="C45911"/>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realiza un seguimiento sistemático del aprendizaje de los alumnos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8" name="Elipse 5">
            <a:extLst>
              <a:ext uri="{FF2B5EF4-FFF2-40B4-BE49-F238E27FC236}">
                <a16:creationId xmlns:a16="http://schemas.microsoft.com/office/drawing/2014/main" xmlns="" id="{82996E51-2A45-404A-A31D-12A54B0055E1}"/>
              </a:ext>
            </a:extLst>
          </p:cNvPr>
          <p:cNvSpPr>
            <a:spLocks noChangeArrowheads="1"/>
          </p:cNvSpPr>
          <p:nvPr/>
        </p:nvSpPr>
        <p:spPr bwMode="auto">
          <a:xfrm>
            <a:off x="9038395" y="2035175"/>
            <a:ext cx="1390650" cy="866775"/>
          </a:xfrm>
          <a:prstGeom prst="ellipse">
            <a:avLst/>
          </a:prstGeom>
          <a:solidFill>
            <a:srgbClr val="F4B083"/>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partir de la recolección de evidencias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9" name="Elipse 6">
            <a:extLst>
              <a:ext uri="{FF2B5EF4-FFF2-40B4-BE49-F238E27FC236}">
                <a16:creationId xmlns:a16="http://schemas.microsoft.com/office/drawing/2014/main" xmlns="" id="{5A16FAF8-14C8-48FD-9DBE-627F54B20CC4}"/>
              </a:ext>
            </a:extLst>
          </p:cNvPr>
          <p:cNvSpPr>
            <a:spLocks noChangeArrowheads="1"/>
          </p:cNvSpPr>
          <p:nvPr/>
        </p:nvSpPr>
        <p:spPr bwMode="auto">
          <a:xfrm>
            <a:off x="5620786" y="3371850"/>
            <a:ext cx="1390650" cy="590550"/>
          </a:xfrm>
          <a:prstGeom prst="ellipse">
            <a:avLst/>
          </a:prstGeom>
          <a:solidFill>
            <a:srgbClr val="C45911"/>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Docente</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0" name="Recortar y redondear rectángulo de esquina sencilla 7">
            <a:extLst>
              <a:ext uri="{FF2B5EF4-FFF2-40B4-BE49-F238E27FC236}">
                <a16:creationId xmlns:a16="http://schemas.microsoft.com/office/drawing/2014/main" xmlns="" id="{2EFF1F94-B7DB-4C72-9990-7BCE6EC28C74}"/>
              </a:ext>
            </a:extLst>
          </p:cNvPr>
          <p:cNvSpPr>
            <a:spLocks/>
          </p:cNvSpPr>
          <p:nvPr/>
        </p:nvSpPr>
        <p:spPr bwMode="auto">
          <a:xfrm>
            <a:off x="3791986" y="4302125"/>
            <a:ext cx="1524000" cy="304800"/>
          </a:xfrm>
          <a:custGeom>
            <a:avLst/>
            <a:gdLst>
              <a:gd name="T0" fmla="*/ 50801 w 1524000"/>
              <a:gd name="T1" fmla="*/ 0 h 304800"/>
              <a:gd name="T2" fmla="*/ 1473199 w 1524000"/>
              <a:gd name="T3" fmla="*/ 0 h 304800"/>
              <a:gd name="T4" fmla="*/ 1524000 w 1524000"/>
              <a:gd name="T5" fmla="*/ 50801 h 304800"/>
              <a:gd name="T6" fmla="*/ 1524000 w 1524000"/>
              <a:gd name="T7" fmla="*/ 304800 h 304800"/>
              <a:gd name="T8" fmla="*/ 0 w 1524000"/>
              <a:gd name="T9" fmla="*/ 304800 h 304800"/>
              <a:gd name="T10" fmla="*/ 0 w 1524000"/>
              <a:gd name="T11" fmla="*/ 50801 h 304800"/>
              <a:gd name="T12" fmla="*/ 50801 w 1524000"/>
              <a:gd name="T13" fmla="*/ 0 h 304800"/>
              <a:gd name="T14" fmla="*/ 0 60000 65536"/>
              <a:gd name="T15" fmla="*/ 0 60000 65536"/>
              <a:gd name="T16" fmla="*/ 0 60000 65536"/>
              <a:gd name="T17" fmla="*/ 0 60000 65536"/>
              <a:gd name="T18" fmla="*/ 0 60000 65536"/>
              <a:gd name="T19" fmla="*/ 0 60000 65536"/>
              <a:gd name="T20" fmla="*/ 0 60000 65536"/>
              <a:gd name="T21" fmla="*/ 0 w 1524000"/>
              <a:gd name="T22" fmla="*/ 0 h 304800"/>
              <a:gd name="T23" fmla="*/ 1524000 w 1524000"/>
              <a:gd name="T24" fmla="*/ 304800 h 304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4000" h="304800">
                <a:moveTo>
                  <a:pt x="50801" y="0"/>
                </a:moveTo>
                <a:lnTo>
                  <a:pt x="1473199" y="0"/>
                </a:lnTo>
                <a:lnTo>
                  <a:pt x="1524000" y="50801"/>
                </a:lnTo>
                <a:lnTo>
                  <a:pt x="1524000" y="304800"/>
                </a:lnTo>
                <a:lnTo>
                  <a:pt x="0" y="304800"/>
                </a:lnTo>
                <a:lnTo>
                  <a:pt x="0" y="50801"/>
                </a:lnTo>
                <a:cubicBezTo>
                  <a:pt x="0" y="22744"/>
                  <a:pt x="22744" y="0"/>
                  <a:pt x="50801" y="0"/>
                </a:cubicBezTo>
                <a:close/>
              </a:path>
            </a:pathLst>
          </a:custGeom>
          <a:solidFill>
            <a:srgbClr val="F4B083"/>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Posee una conducta ética</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1" name="Recortar y redondear rectángulo de esquina sencilla 8">
            <a:extLst>
              <a:ext uri="{FF2B5EF4-FFF2-40B4-BE49-F238E27FC236}">
                <a16:creationId xmlns:a16="http://schemas.microsoft.com/office/drawing/2014/main" xmlns="" id="{4796506C-A422-4000-9005-07BE46FEA42C}"/>
              </a:ext>
            </a:extLst>
          </p:cNvPr>
          <p:cNvSpPr>
            <a:spLocks/>
          </p:cNvSpPr>
          <p:nvPr/>
        </p:nvSpPr>
        <p:spPr bwMode="auto">
          <a:xfrm>
            <a:off x="7154311" y="4206875"/>
            <a:ext cx="1609725" cy="457200"/>
          </a:xfrm>
          <a:custGeom>
            <a:avLst/>
            <a:gdLst>
              <a:gd name="T0" fmla="*/ 76202 w 1609725"/>
              <a:gd name="T1" fmla="*/ 0 h 457200"/>
              <a:gd name="T2" fmla="*/ 1533523 w 1609725"/>
              <a:gd name="T3" fmla="*/ 0 h 457200"/>
              <a:gd name="T4" fmla="*/ 1609725 w 1609725"/>
              <a:gd name="T5" fmla="*/ 76202 h 457200"/>
              <a:gd name="T6" fmla="*/ 1609725 w 1609725"/>
              <a:gd name="T7" fmla="*/ 457200 h 457200"/>
              <a:gd name="T8" fmla="*/ 0 w 1609725"/>
              <a:gd name="T9" fmla="*/ 457200 h 457200"/>
              <a:gd name="T10" fmla="*/ 0 w 1609725"/>
              <a:gd name="T11" fmla="*/ 76202 h 457200"/>
              <a:gd name="T12" fmla="*/ 76202 w 1609725"/>
              <a:gd name="T13" fmla="*/ 0 h 457200"/>
              <a:gd name="T14" fmla="*/ 0 60000 65536"/>
              <a:gd name="T15" fmla="*/ 0 60000 65536"/>
              <a:gd name="T16" fmla="*/ 0 60000 65536"/>
              <a:gd name="T17" fmla="*/ 0 60000 65536"/>
              <a:gd name="T18" fmla="*/ 0 60000 65536"/>
              <a:gd name="T19" fmla="*/ 0 60000 65536"/>
              <a:gd name="T20" fmla="*/ 0 60000 65536"/>
              <a:gd name="T21" fmla="*/ 0 w 1609725"/>
              <a:gd name="T22" fmla="*/ 0 h 457200"/>
              <a:gd name="T23" fmla="*/ 1609725 w 1609725"/>
              <a:gd name="T24" fmla="*/ 457200 h 457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09725" h="457200">
                <a:moveTo>
                  <a:pt x="76202" y="0"/>
                </a:moveTo>
                <a:lnTo>
                  <a:pt x="1533523" y="0"/>
                </a:lnTo>
                <a:lnTo>
                  <a:pt x="1609725" y="76202"/>
                </a:lnTo>
                <a:lnTo>
                  <a:pt x="1609725" y="457200"/>
                </a:lnTo>
                <a:lnTo>
                  <a:pt x="0" y="457200"/>
                </a:lnTo>
                <a:lnTo>
                  <a:pt x="0" y="76202"/>
                </a:lnTo>
                <a:cubicBezTo>
                  <a:pt x="0" y="34117"/>
                  <a:pt x="34117" y="0"/>
                  <a:pt x="76202" y="0"/>
                </a:cubicBezTo>
                <a:close/>
              </a:path>
            </a:pathLst>
          </a:custGeom>
          <a:solidFill>
            <a:srgbClr val="F4B083"/>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Promueve la práctica profesional</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2" name="Recortar rectángulo de esquina del mismo lado 9">
            <a:extLst>
              <a:ext uri="{FF2B5EF4-FFF2-40B4-BE49-F238E27FC236}">
                <a16:creationId xmlns:a16="http://schemas.microsoft.com/office/drawing/2014/main" xmlns="" id="{38F821E0-E113-48F0-A615-72DC97B54A18}"/>
              </a:ext>
            </a:extLst>
          </p:cNvPr>
          <p:cNvSpPr>
            <a:spLocks/>
          </p:cNvSpPr>
          <p:nvPr/>
        </p:nvSpPr>
        <p:spPr bwMode="auto">
          <a:xfrm>
            <a:off x="4020586" y="4806950"/>
            <a:ext cx="1543050" cy="504825"/>
          </a:xfrm>
          <a:custGeom>
            <a:avLst/>
            <a:gdLst>
              <a:gd name="T0" fmla="*/ 84139 w 1543050"/>
              <a:gd name="T1" fmla="*/ 0 h 504825"/>
              <a:gd name="T2" fmla="*/ 1458911 w 1543050"/>
              <a:gd name="T3" fmla="*/ 0 h 504825"/>
              <a:gd name="T4" fmla="*/ 1543050 w 1543050"/>
              <a:gd name="T5" fmla="*/ 84139 h 504825"/>
              <a:gd name="T6" fmla="*/ 1543050 w 1543050"/>
              <a:gd name="T7" fmla="*/ 504825 h 504825"/>
              <a:gd name="T8" fmla="*/ 1543050 w 1543050"/>
              <a:gd name="T9" fmla="*/ 504825 h 504825"/>
              <a:gd name="T10" fmla="*/ 0 w 1543050"/>
              <a:gd name="T11" fmla="*/ 504825 h 504825"/>
              <a:gd name="T12" fmla="*/ 0 w 1543050"/>
              <a:gd name="T13" fmla="*/ 504825 h 504825"/>
              <a:gd name="T14" fmla="*/ 0 w 1543050"/>
              <a:gd name="T15" fmla="*/ 84139 h 504825"/>
              <a:gd name="T16" fmla="*/ 84139 w 1543050"/>
              <a:gd name="T17" fmla="*/ 0 h 5048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3050"/>
              <a:gd name="T28" fmla="*/ 0 h 504825"/>
              <a:gd name="T29" fmla="*/ 1543050 w 1543050"/>
              <a:gd name="T30" fmla="*/ 504825 h 5048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3050" h="504825">
                <a:moveTo>
                  <a:pt x="84139" y="0"/>
                </a:moveTo>
                <a:lnTo>
                  <a:pt x="1458911" y="0"/>
                </a:lnTo>
                <a:lnTo>
                  <a:pt x="1543050" y="84139"/>
                </a:lnTo>
                <a:lnTo>
                  <a:pt x="1543050" y="504825"/>
                </a:lnTo>
                <a:lnTo>
                  <a:pt x="0" y="504825"/>
                </a:lnTo>
                <a:lnTo>
                  <a:pt x="0" y="84139"/>
                </a:lnTo>
                <a:lnTo>
                  <a:pt x="84139" y="0"/>
                </a:lnTo>
                <a:close/>
              </a:path>
            </a:pathLst>
          </a:custGeom>
          <a:solidFill>
            <a:srgbClr val="F4B083"/>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Cuenta con capacidad analítica y critica</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3" name="Recortar y redondear rectángulo de esquina sencilla 10">
            <a:extLst>
              <a:ext uri="{FF2B5EF4-FFF2-40B4-BE49-F238E27FC236}">
                <a16:creationId xmlns:a16="http://schemas.microsoft.com/office/drawing/2014/main" xmlns="" id="{01AF481D-A021-48A7-88C2-A705A66FE737}"/>
              </a:ext>
            </a:extLst>
          </p:cNvPr>
          <p:cNvSpPr>
            <a:spLocks/>
          </p:cNvSpPr>
          <p:nvPr/>
        </p:nvSpPr>
        <p:spPr bwMode="auto">
          <a:xfrm>
            <a:off x="6910595" y="4864100"/>
            <a:ext cx="1676400" cy="447675"/>
          </a:xfrm>
          <a:custGeom>
            <a:avLst/>
            <a:gdLst>
              <a:gd name="T0" fmla="*/ 0 w 1676400"/>
              <a:gd name="T1" fmla="*/ 0 h 447675"/>
              <a:gd name="T2" fmla="*/ 1601786 w 1676400"/>
              <a:gd name="T3" fmla="*/ 0 h 447675"/>
              <a:gd name="T4" fmla="*/ 1676400 w 1676400"/>
              <a:gd name="T5" fmla="*/ 74614 h 447675"/>
              <a:gd name="T6" fmla="*/ 1676400 w 1676400"/>
              <a:gd name="T7" fmla="*/ 447675 h 447675"/>
              <a:gd name="T8" fmla="*/ 0 w 1676400"/>
              <a:gd name="T9" fmla="*/ 447675 h 447675"/>
              <a:gd name="T10" fmla="*/ 0 w 1676400"/>
              <a:gd name="T11" fmla="*/ 0 h 447675"/>
              <a:gd name="T12" fmla="*/ 0 w 1676400"/>
              <a:gd name="T13" fmla="*/ 0 h 447675"/>
              <a:gd name="T14" fmla="*/ 0 60000 65536"/>
              <a:gd name="T15" fmla="*/ 0 60000 65536"/>
              <a:gd name="T16" fmla="*/ 0 60000 65536"/>
              <a:gd name="T17" fmla="*/ 0 60000 65536"/>
              <a:gd name="T18" fmla="*/ 0 60000 65536"/>
              <a:gd name="T19" fmla="*/ 0 60000 65536"/>
              <a:gd name="T20" fmla="*/ 0 60000 65536"/>
              <a:gd name="T21" fmla="*/ 0 w 1676400"/>
              <a:gd name="T22" fmla="*/ 0 h 447675"/>
              <a:gd name="T23" fmla="*/ 1676400 w 1676400"/>
              <a:gd name="T24" fmla="*/ 447675 h 4476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6400" h="447675">
                <a:moveTo>
                  <a:pt x="0" y="0"/>
                </a:moveTo>
                <a:lnTo>
                  <a:pt x="1601786" y="0"/>
                </a:lnTo>
                <a:lnTo>
                  <a:pt x="1676400" y="74614"/>
                </a:lnTo>
                <a:lnTo>
                  <a:pt x="1676400" y="447675"/>
                </a:lnTo>
                <a:lnTo>
                  <a:pt x="0" y="447675"/>
                </a:lnTo>
                <a:lnTo>
                  <a:pt x="0" y="0"/>
                </a:lnTo>
                <a:close/>
              </a:path>
            </a:pathLst>
          </a:custGeom>
          <a:solidFill>
            <a:srgbClr val="F4B083"/>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 práctica reflexiva</a:t>
            </a:r>
            <a:endParaRPr kumimoji="0" lang="es-MX" altLang="es-MX" sz="1800" b="0" i="0" u="none" strike="noStrike" cap="none" normalizeH="0" baseline="0" dirty="0">
              <a:ln>
                <a:noFill/>
              </a:ln>
              <a:solidFill>
                <a:schemeClr val="tx1"/>
              </a:solidFill>
              <a:effectLst/>
              <a:latin typeface="Arial" panose="020B0604020202020204" pitchFamily="34" charset="0"/>
            </a:endParaRPr>
          </a:p>
        </p:txBody>
      </p:sp>
      <p:sp>
        <p:nvSpPr>
          <p:cNvPr id="14" name="Recortar rectángulo de esquina del mismo lado 11">
            <a:extLst>
              <a:ext uri="{FF2B5EF4-FFF2-40B4-BE49-F238E27FC236}">
                <a16:creationId xmlns:a16="http://schemas.microsoft.com/office/drawing/2014/main" xmlns="" id="{E5A4D05B-0541-4CE8-8F3D-D8DC094C798C}"/>
              </a:ext>
            </a:extLst>
          </p:cNvPr>
          <p:cNvSpPr>
            <a:spLocks/>
          </p:cNvSpPr>
          <p:nvPr/>
        </p:nvSpPr>
        <p:spPr bwMode="auto">
          <a:xfrm>
            <a:off x="4230136" y="5540375"/>
            <a:ext cx="1504950" cy="485775"/>
          </a:xfrm>
          <a:custGeom>
            <a:avLst/>
            <a:gdLst>
              <a:gd name="T0" fmla="*/ 80964 w 1504950"/>
              <a:gd name="T1" fmla="*/ 0 h 485775"/>
              <a:gd name="T2" fmla="*/ 1423986 w 1504950"/>
              <a:gd name="T3" fmla="*/ 0 h 485775"/>
              <a:gd name="T4" fmla="*/ 1504950 w 1504950"/>
              <a:gd name="T5" fmla="*/ 80964 h 485775"/>
              <a:gd name="T6" fmla="*/ 1504950 w 1504950"/>
              <a:gd name="T7" fmla="*/ 485775 h 485775"/>
              <a:gd name="T8" fmla="*/ 1504950 w 1504950"/>
              <a:gd name="T9" fmla="*/ 485775 h 485775"/>
              <a:gd name="T10" fmla="*/ 0 w 1504950"/>
              <a:gd name="T11" fmla="*/ 485775 h 485775"/>
              <a:gd name="T12" fmla="*/ 0 w 1504950"/>
              <a:gd name="T13" fmla="*/ 485775 h 485775"/>
              <a:gd name="T14" fmla="*/ 0 w 1504950"/>
              <a:gd name="T15" fmla="*/ 80964 h 485775"/>
              <a:gd name="T16" fmla="*/ 80964 w 1504950"/>
              <a:gd name="T17" fmla="*/ 0 h 4857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4950"/>
              <a:gd name="T28" fmla="*/ 0 h 485775"/>
              <a:gd name="T29" fmla="*/ 1504950 w 1504950"/>
              <a:gd name="T30" fmla="*/ 485775 h 4857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4950" h="485775">
                <a:moveTo>
                  <a:pt x="80964" y="0"/>
                </a:moveTo>
                <a:lnTo>
                  <a:pt x="1423986" y="0"/>
                </a:lnTo>
                <a:lnTo>
                  <a:pt x="1504950" y="80964"/>
                </a:lnTo>
                <a:lnTo>
                  <a:pt x="1504950" y="485775"/>
                </a:lnTo>
                <a:lnTo>
                  <a:pt x="0" y="485775"/>
                </a:lnTo>
                <a:lnTo>
                  <a:pt x="0" y="80964"/>
                </a:lnTo>
                <a:lnTo>
                  <a:pt x="80964" y="0"/>
                </a:lnTo>
                <a:close/>
              </a:path>
            </a:pathLst>
          </a:custGeom>
          <a:solidFill>
            <a:srgbClr val="F4B083"/>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Utiliza diversos instrumentos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5" name="Recortar rectángulo de esquina del mismo lado 12">
            <a:extLst>
              <a:ext uri="{FF2B5EF4-FFF2-40B4-BE49-F238E27FC236}">
                <a16:creationId xmlns:a16="http://schemas.microsoft.com/office/drawing/2014/main" xmlns="" id="{B158A9A8-610B-4C75-BA08-074D21FAFBEB}"/>
              </a:ext>
            </a:extLst>
          </p:cNvPr>
          <p:cNvSpPr>
            <a:spLocks/>
          </p:cNvSpPr>
          <p:nvPr/>
        </p:nvSpPr>
        <p:spPr bwMode="auto">
          <a:xfrm>
            <a:off x="6859036" y="5483225"/>
            <a:ext cx="1657350" cy="457200"/>
          </a:xfrm>
          <a:custGeom>
            <a:avLst/>
            <a:gdLst>
              <a:gd name="T0" fmla="*/ 76202 w 1657350"/>
              <a:gd name="T1" fmla="*/ 0 h 457200"/>
              <a:gd name="T2" fmla="*/ 1581148 w 1657350"/>
              <a:gd name="T3" fmla="*/ 0 h 457200"/>
              <a:gd name="T4" fmla="*/ 1657350 w 1657350"/>
              <a:gd name="T5" fmla="*/ 76202 h 457200"/>
              <a:gd name="T6" fmla="*/ 1657350 w 1657350"/>
              <a:gd name="T7" fmla="*/ 457200 h 457200"/>
              <a:gd name="T8" fmla="*/ 1657350 w 1657350"/>
              <a:gd name="T9" fmla="*/ 457200 h 457200"/>
              <a:gd name="T10" fmla="*/ 0 w 1657350"/>
              <a:gd name="T11" fmla="*/ 457200 h 457200"/>
              <a:gd name="T12" fmla="*/ 0 w 1657350"/>
              <a:gd name="T13" fmla="*/ 457200 h 457200"/>
              <a:gd name="T14" fmla="*/ 0 w 1657350"/>
              <a:gd name="T15" fmla="*/ 76202 h 457200"/>
              <a:gd name="T16" fmla="*/ 76202 w 1657350"/>
              <a:gd name="T17" fmla="*/ 0 h 457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57350"/>
              <a:gd name="T28" fmla="*/ 0 h 457200"/>
              <a:gd name="T29" fmla="*/ 1657350 w 1657350"/>
              <a:gd name="T30" fmla="*/ 457200 h 457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57350" h="457200">
                <a:moveTo>
                  <a:pt x="76202" y="0"/>
                </a:moveTo>
                <a:lnTo>
                  <a:pt x="1581148" y="0"/>
                </a:lnTo>
                <a:lnTo>
                  <a:pt x="1657350" y="76202"/>
                </a:lnTo>
                <a:lnTo>
                  <a:pt x="1657350" y="457200"/>
                </a:lnTo>
                <a:lnTo>
                  <a:pt x="0" y="457200"/>
                </a:lnTo>
                <a:lnTo>
                  <a:pt x="0" y="76202"/>
                </a:lnTo>
                <a:lnTo>
                  <a:pt x="76202" y="0"/>
                </a:lnTo>
                <a:close/>
              </a:path>
            </a:pathLst>
          </a:custGeom>
          <a:solidFill>
            <a:srgbClr val="F4B083"/>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Evalúa lo que enseña</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6" name="Elipse 13">
            <a:extLst>
              <a:ext uri="{FF2B5EF4-FFF2-40B4-BE49-F238E27FC236}">
                <a16:creationId xmlns:a16="http://schemas.microsoft.com/office/drawing/2014/main" xmlns="" id="{A1344785-33A1-4C02-A9F1-A04E72C463CA}"/>
              </a:ext>
            </a:extLst>
          </p:cNvPr>
          <p:cNvSpPr>
            <a:spLocks noChangeArrowheads="1"/>
          </p:cNvSpPr>
          <p:nvPr/>
        </p:nvSpPr>
        <p:spPr bwMode="auto">
          <a:xfrm>
            <a:off x="9049786" y="3054350"/>
            <a:ext cx="1609725" cy="914400"/>
          </a:xfrm>
          <a:prstGeom prst="ellipse">
            <a:avLst/>
          </a:prstGeom>
          <a:solidFill>
            <a:srgbClr val="C45911"/>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fortalecen competencias</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7" name="Elipse 14">
            <a:extLst>
              <a:ext uri="{FF2B5EF4-FFF2-40B4-BE49-F238E27FC236}">
                <a16:creationId xmlns:a16="http://schemas.microsoft.com/office/drawing/2014/main" xmlns="" id="{A9A6EFC5-91A7-4A76-B33A-675934E9A3E3}"/>
              </a:ext>
            </a:extLst>
          </p:cNvPr>
          <p:cNvSpPr>
            <a:spLocks noChangeArrowheads="1"/>
          </p:cNvSpPr>
          <p:nvPr/>
        </p:nvSpPr>
        <p:spPr bwMode="auto">
          <a:xfrm>
            <a:off x="2129873" y="2016125"/>
            <a:ext cx="1857375" cy="1238250"/>
          </a:xfrm>
          <a:prstGeom prst="ellipse">
            <a:avLst/>
          </a:prstGeom>
          <a:solidFill>
            <a:srgbClr val="C45911"/>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 descubren diferentes estilos y ritmos de aprendizaje</a:t>
            </a:r>
            <a:endParaRPr kumimoji="0" lang="es-MX" altLang="es-MX" sz="1800" b="0" i="0" u="none" strike="noStrike" cap="none" normalizeH="0" baseline="0">
              <a:ln>
                <a:noFill/>
              </a:ln>
              <a:solidFill>
                <a:schemeClr val="tx1"/>
              </a:solidFill>
              <a:effectLst/>
              <a:latin typeface="Arial" panose="020B0604020202020204" pitchFamily="34" charset="0"/>
            </a:endParaRPr>
          </a:p>
        </p:txBody>
      </p:sp>
      <p:cxnSp>
        <p:nvCxnSpPr>
          <p:cNvPr id="18" name="Conector curvado 16">
            <a:extLst>
              <a:ext uri="{FF2B5EF4-FFF2-40B4-BE49-F238E27FC236}">
                <a16:creationId xmlns:a16="http://schemas.microsoft.com/office/drawing/2014/main" xmlns="" id="{91D4D1A9-6E05-42FC-9239-B9F3E1F67EF5}"/>
              </a:ext>
            </a:extLst>
          </p:cNvPr>
          <p:cNvCxnSpPr/>
          <p:nvPr/>
        </p:nvCxnSpPr>
        <p:spPr>
          <a:xfrm flipH="1" flipV="1">
            <a:off x="5907157" y="1339850"/>
            <a:ext cx="342900" cy="70485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curvado 17">
            <a:extLst>
              <a:ext uri="{FF2B5EF4-FFF2-40B4-BE49-F238E27FC236}">
                <a16:creationId xmlns:a16="http://schemas.microsoft.com/office/drawing/2014/main" xmlns="" id="{0829D284-74A7-48D6-8886-787FD0656032}"/>
              </a:ext>
            </a:extLst>
          </p:cNvPr>
          <p:cNvCxnSpPr>
            <a:cxnSpLocks/>
            <a:endCxn id="7" idx="2"/>
          </p:cNvCxnSpPr>
          <p:nvPr/>
        </p:nvCxnSpPr>
        <p:spPr>
          <a:xfrm flipV="1">
            <a:off x="7090637" y="1052513"/>
            <a:ext cx="1178099" cy="1101726"/>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ector curvado 18">
            <a:extLst>
              <a:ext uri="{FF2B5EF4-FFF2-40B4-BE49-F238E27FC236}">
                <a16:creationId xmlns:a16="http://schemas.microsoft.com/office/drawing/2014/main" xmlns="" id="{FFF30555-4E29-4578-91F6-93DD58FE9069}"/>
              </a:ext>
            </a:extLst>
          </p:cNvPr>
          <p:cNvCxnSpPr>
            <a:cxnSpLocks/>
            <a:stCxn id="4" idx="2"/>
          </p:cNvCxnSpPr>
          <p:nvPr/>
        </p:nvCxnSpPr>
        <p:spPr>
          <a:xfrm rot="10800000">
            <a:off x="4480479" y="1320803"/>
            <a:ext cx="692632" cy="109537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ector curvado 19">
            <a:extLst>
              <a:ext uri="{FF2B5EF4-FFF2-40B4-BE49-F238E27FC236}">
                <a16:creationId xmlns:a16="http://schemas.microsoft.com/office/drawing/2014/main" xmlns="" id="{34700F4B-6155-4566-8F42-E9ACE09317FE}"/>
              </a:ext>
            </a:extLst>
          </p:cNvPr>
          <p:cNvCxnSpPr>
            <a:cxnSpLocks/>
            <a:endCxn id="17" idx="5"/>
          </p:cNvCxnSpPr>
          <p:nvPr/>
        </p:nvCxnSpPr>
        <p:spPr>
          <a:xfrm rot="10800000" flipV="1">
            <a:off x="3715242" y="2771773"/>
            <a:ext cx="2014446" cy="301264"/>
          </a:xfrm>
          <a:prstGeom prst="curvedConnector4">
            <a:avLst>
              <a:gd name="adj1" fmla="val 43249"/>
              <a:gd name="adj2" fmla="val 236073"/>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ector curvado 21">
            <a:extLst>
              <a:ext uri="{FF2B5EF4-FFF2-40B4-BE49-F238E27FC236}">
                <a16:creationId xmlns:a16="http://schemas.microsoft.com/office/drawing/2014/main" xmlns="" id="{83071F40-EA97-4986-AC7F-821D0E7CFA5A}"/>
              </a:ext>
            </a:extLst>
          </p:cNvPr>
          <p:cNvCxnSpPr>
            <a:cxnSpLocks/>
            <a:endCxn id="16" idx="2"/>
          </p:cNvCxnSpPr>
          <p:nvPr/>
        </p:nvCxnSpPr>
        <p:spPr>
          <a:xfrm>
            <a:off x="7401961" y="2449443"/>
            <a:ext cx="1647825" cy="1062107"/>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ector curvado 22">
            <a:extLst>
              <a:ext uri="{FF2B5EF4-FFF2-40B4-BE49-F238E27FC236}">
                <a16:creationId xmlns:a16="http://schemas.microsoft.com/office/drawing/2014/main" xmlns="" id="{CCF40480-DF55-411E-B75C-ED9982FE1811}"/>
              </a:ext>
            </a:extLst>
          </p:cNvPr>
          <p:cNvCxnSpPr>
            <a:cxnSpLocks/>
            <a:stCxn id="7" idx="4"/>
            <a:endCxn id="8" idx="0"/>
          </p:cNvCxnSpPr>
          <p:nvPr/>
        </p:nvCxnSpPr>
        <p:spPr>
          <a:xfrm rot="16200000" flipH="1">
            <a:off x="9407628" y="1709083"/>
            <a:ext cx="387350" cy="264834"/>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4" name="Conector curvado 29">
            <a:extLst>
              <a:ext uri="{FF2B5EF4-FFF2-40B4-BE49-F238E27FC236}">
                <a16:creationId xmlns:a16="http://schemas.microsoft.com/office/drawing/2014/main" xmlns="" id="{0ECDCC9C-CDB1-43A2-917D-F511A832C93D}"/>
              </a:ext>
            </a:extLst>
          </p:cNvPr>
          <p:cNvCxnSpPr/>
          <p:nvPr/>
        </p:nvCxnSpPr>
        <p:spPr>
          <a:xfrm flipH="1">
            <a:off x="4844498" y="3862526"/>
            <a:ext cx="942975" cy="447675"/>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ector curvado 30">
            <a:extLst>
              <a:ext uri="{FF2B5EF4-FFF2-40B4-BE49-F238E27FC236}">
                <a16:creationId xmlns:a16="http://schemas.microsoft.com/office/drawing/2014/main" xmlns="" id="{DFBEF7EE-4B5B-4563-89FE-1B35A7EEB359}"/>
              </a:ext>
            </a:extLst>
          </p:cNvPr>
          <p:cNvCxnSpPr/>
          <p:nvPr/>
        </p:nvCxnSpPr>
        <p:spPr>
          <a:xfrm>
            <a:off x="6892374" y="3709987"/>
            <a:ext cx="895350" cy="49530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curvado 31">
            <a:extLst>
              <a:ext uri="{FF2B5EF4-FFF2-40B4-BE49-F238E27FC236}">
                <a16:creationId xmlns:a16="http://schemas.microsoft.com/office/drawing/2014/main" xmlns="" id="{6BE9C7B1-63E5-4CBC-99AA-48508CA4142C}"/>
              </a:ext>
            </a:extLst>
          </p:cNvPr>
          <p:cNvCxnSpPr/>
          <p:nvPr/>
        </p:nvCxnSpPr>
        <p:spPr>
          <a:xfrm flipH="1">
            <a:off x="5480396" y="3949700"/>
            <a:ext cx="704850" cy="97155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ector curvado 32">
            <a:extLst>
              <a:ext uri="{FF2B5EF4-FFF2-40B4-BE49-F238E27FC236}">
                <a16:creationId xmlns:a16="http://schemas.microsoft.com/office/drawing/2014/main" xmlns="" id="{0891F08E-ED9B-4079-8234-FF495C741C79}"/>
              </a:ext>
            </a:extLst>
          </p:cNvPr>
          <p:cNvCxnSpPr>
            <a:cxnSpLocks/>
          </p:cNvCxnSpPr>
          <p:nvPr/>
        </p:nvCxnSpPr>
        <p:spPr>
          <a:xfrm rot="16200000" flipH="1">
            <a:off x="5984168" y="4332131"/>
            <a:ext cx="1285809" cy="530608"/>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curvado 33">
            <a:extLst>
              <a:ext uri="{FF2B5EF4-FFF2-40B4-BE49-F238E27FC236}">
                <a16:creationId xmlns:a16="http://schemas.microsoft.com/office/drawing/2014/main" xmlns="" id="{63C3063A-DFC5-4E48-935A-6B9C3DE3ED87}"/>
              </a:ext>
            </a:extLst>
          </p:cNvPr>
          <p:cNvCxnSpPr>
            <a:cxnSpLocks/>
            <a:stCxn id="9" idx="4"/>
          </p:cNvCxnSpPr>
          <p:nvPr/>
        </p:nvCxnSpPr>
        <p:spPr>
          <a:xfrm rot="5400000">
            <a:off x="5063091" y="4625492"/>
            <a:ext cx="1916112" cy="589928"/>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9" name="Conector curvado 34">
            <a:extLst>
              <a:ext uri="{FF2B5EF4-FFF2-40B4-BE49-F238E27FC236}">
                <a16:creationId xmlns:a16="http://schemas.microsoft.com/office/drawing/2014/main" xmlns="" id="{74F89833-5F6D-442D-B699-D896BA2F73BA}"/>
              </a:ext>
            </a:extLst>
          </p:cNvPr>
          <p:cNvCxnSpPr>
            <a:cxnSpLocks/>
          </p:cNvCxnSpPr>
          <p:nvPr/>
        </p:nvCxnSpPr>
        <p:spPr>
          <a:xfrm rot="16200000" flipH="1">
            <a:off x="5823297" y="4713977"/>
            <a:ext cx="1762125" cy="23357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ector curvado 35">
            <a:extLst>
              <a:ext uri="{FF2B5EF4-FFF2-40B4-BE49-F238E27FC236}">
                <a16:creationId xmlns:a16="http://schemas.microsoft.com/office/drawing/2014/main" xmlns="" id="{7E3100C8-E717-4AED-A828-2C57F8C7F09F}"/>
              </a:ext>
            </a:extLst>
          </p:cNvPr>
          <p:cNvCxnSpPr>
            <a:cxnSpLocks/>
          </p:cNvCxnSpPr>
          <p:nvPr/>
        </p:nvCxnSpPr>
        <p:spPr>
          <a:xfrm rot="5400000">
            <a:off x="6100211" y="2998788"/>
            <a:ext cx="565150" cy="180974"/>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28">
            <a:extLst>
              <a:ext uri="{FF2B5EF4-FFF2-40B4-BE49-F238E27FC236}">
                <a16:creationId xmlns:a16="http://schemas.microsoft.com/office/drawing/2014/main" xmlns="" id="{28D3C5BC-898E-429D-B5E3-B7B56ADCA475}"/>
              </a:ext>
            </a:extLst>
          </p:cNvPr>
          <p:cNvSpPr>
            <a:spLocks noChangeArrowheads="1"/>
          </p:cNvSpPr>
          <p:nvPr/>
        </p:nvSpPr>
        <p:spPr bwMode="auto">
          <a:xfrm>
            <a:off x="212034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2074743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extLst>
              <a:ext uri="{FF2B5EF4-FFF2-40B4-BE49-F238E27FC236}">
                <a16:creationId xmlns:a16="http://schemas.microsoft.com/office/drawing/2014/main" xmlns="" id="{7AFCCA46-A01F-4FB5-9992-DB62590B9794}"/>
              </a:ext>
            </a:extLst>
          </p:cNvPr>
          <p:cNvGraphicFramePr/>
          <p:nvPr>
            <p:extLst/>
          </p:nvPr>
        </p:nvGraphicFramePr>
        <p:xfrm>
          <a:off x="1398710" y="0"/>
          <a:ext cx="1079328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3941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3C609E-65DF-4157-B939-C1C0653BF9D9}"/>
              </a:ext>
            </a:extLst>
          </p:cNvPr>
          <p:cNvSpPr>
            <a:spLocks noGrp="1"/>
          </p:cNvSpPr>
          <p:nvPr>
            <p:ph type="title"/>
          </p:nvPr>
        </p:nvSpPr>
        <p:spPr/>
        <p:txBody>
          <a:bodyPr/>
          <a:lstStyle/>
          <a:p>
            <a:r>
              <a:rPr lang="es-MX" b="1" dirty="0">
                <a:effectLst>
                  <a:outerShdw blurRad="38100" dist="38100" dir="2700000" algn="tl">
                    <a:srgbClr val="000000">
                      <a:alpha val="43137"/>
                    </a:srgbClr>
                  </a:outerShdw>
                </a:effectLst>
              </a:rPr>
              <a:t>Bibliografía</a:t>
            </a:r>
          </a:p>
        </p:txBody>
      </p:sp>
      <p:pic>
        <p:nvPicPr>
          <p:cNvPr id="4" name="Picture 5" descr="logo IPE.eps">
            <a:extLst>
              <a:ext uri="{FF2B5EF4-FFF2-40B4-BE49-F238E27FC236}">
                <a16:creationId xmlns:a16="http://schemas.microsoft.com/office/drawing/2014/main" xmlns="" id="{9BB0695A-9D60-48C3-9570-C087EF3A37D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9384" y="201601"/>
            <a:ext cx="2704563" cy="2617752"/>
          </a:xfrm>
          <a:prstGeom prst="rect">
            <a:avLst/>
          </a:prstGeom>
          <a:noFill/>
          <a:ln>
            <a:noFill/>
          </a:ln>
          <a:extLst/>
        </p:spPr>
      </p:pic>
      <p:sp>
        <p:nvSpPr>
          <p:cNvPr id="5" name="CuadroTexto 4">
            <a:extLst>
              <a:ext uri="{FF2B5EF4-FFF2-40B4-BE49-F238E27FC236}">
                <a16:creationId xmlns:a16="http://schemas.microsoft.com/office/drawing/2014/main" xmlns="" id="{CEED33BD-E5D4-45E8-9A2E-7B3650360553}"/>
              </a:ext>
            </a:extLst>
          </p:cNvPr>
          <p:cNvSpPr txBox="1"/>
          <p:nvPr/>
        </p:nvSpPr>
        <p:spPr>
          <a:xfrm>
            <a:off x="1272209" y="2097088"/>
            <a:ext cx="8176591" cy="4247317"/>
          </a:xfrm>
          <a:prstGeom prst="rect">
            <a:avLst/>
          </a:prstGeom>
          <a:noFill/>
        </p:spPr>
        <p:txBody>
          <a:bodyPr wrap="square" rtlCol="0">
            <a:spAutoFit/>
          </a:bodyPr>
          <a:lstStyle/>
          <a:p>
            <a:r>
              <a:rPr lang="es-MX" dirty="0"/>
              <a:t>Díaz Barriga, A. (2002)</a:t>
            </a:r>
          </a:p>
          <a:p>
            <a:r>
              <a:rPr lang="es-MX" dirty="0"/>
              <a:t>“Estrategias Docentes para un aprendizaje Significativo: una interpretación constructivista”.</a:t>
            </a:r>
          </a:p>
          <a:p>
            <a:r>
              <a:rPr lang="es-MX" dirty="0"/>
              <a:t>“Herramientas de Evaluación en el Aula”</a:t>
            </a:r>
          </a:p>
          <a:p>
            <a:endParaRPr lang="es-MX" dirty="0"/>
          </a:p>
          <a:p>
            <a:r>
              <a:rPr lang="es-MX" dirty="0"/>
              <a:t>Enfoque formativo de la evaluación, SEP (2012) </a:t>
            </a:r>
          </a:p>
          <a:p>
            <a:endParaRPr lang="es-MX" dirty="0"/>
          </a:p>
          <a:p>
            <a:r>
              <a:rPr lang="es-MX" dirty="0"/>
              <a:t>Díaz Barriga Cap. 8 Tipos de Evaluación Universidad Nacional Abierta, Dirección de Investigaciones y Posgrado </a:t>
            </a:r>
          </a:p>
          <a:p>
            <a:endParaRPr lang="es-MX" dirty="0"/>
          </a:p>
          <a:p>
            <a:r>
              <a:rPr lang="es-MX" dirty="0"/>
              <a:t>Herramientas de Evaluación en el aula.</a:t>
            </a:r>
          </a:p>
          <a:p>
            <a:endParaRPr lang="es-MX" dirty="0"/>
          </a:p>
          <a:p>
            <a:endParaRPr lang="es-MX" dirty="0"/>
          </a:p>
          <a:p>
            <a:endParaRPr lang="es-MX" dirty="0"/>
          </a:p>
          <a:p>
            <a:endParaRPr lang="es-MX" dirty="0"/>
          </a:p>
        </p:txBody>
      </p:sp>
    </p:spTree>
    <p:extLst>
      <p:ext uri="{BB962C8B-B14F-4D97-AF65-F5344CB8AC3E}">
        <p14:creationId xmlns:p14="http://schemas.microsoft.com/office/powerpoint/2010/main" val="2140296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478570"/>
          </a:xfrm>
        </p:spPr>
        <p:txBody>
          <a:bodyPr/>
          <a:lstStyle/>
          <a:p>
            <a:r>
              <a:rPr lang="es-MX" dirty="0" smtClean="0"/>
              <a:t>Formato 13: Pasos para realizar una infografía</a:t>
            </a:r>
            <a:endParaRPr lang="es-MX" dirty="0"/>
          </a:p>
        </p:txBody>
      </p:sp>
      <p:sp>
        <p:nvSpPr>
          <p:cNvPr id="3" name="Marcador de contenido 2"/>
          <p:cNvSpPr>
            <a:spLocks noGrp="1"/>
          </p:cNvSpPr>
          <p:nvPr>
            <p:ph idx="1"/>
          </p:nvPr>
        </p:nvSpPr>
        <p:spPr>
          <a:xfrm>
            <a:off x="394438" y="2236608"/>
            <a:ext cx="9905999" cy="3541714"/>
          </a:xfrm>
        </p:spPr>
        <p:txBody>
          <a:bodyPr/>
          <a:lstStyle/>
          <a:p>
            <a:r>
              <a:rPr lang="es-MX" dirty="0" smtClean="0"/>
              <a:t>1. Elija el tema de la infografía</a:t>
            </a:r>
          </a:p>
          <a:p>
            <a:r>
              <a:rPr lang="es-MX" dirty="0" smtClean="0"/>
              <a:t>2. Identifique las fuentes de información para la infografía</a:t>
            </a:r>
          </a:p>
          <a:p>
            <a:r>
              <a:rPr lang="es-MX" dirty="0" smtClean="0"/>
              <a:t>3. Organice las ideas</a:t>
            </a:r>
          </a:p>
          <a:p>
            <a:r>
              <a:rPr lang="es-MX" dirty="0" smtClean="0"/>
              <a:t>4. Cree la infografía en grises (bosquejo)</a:t>
            </a:r>
          </a:p>
          <a:p>
            <a:r>
              <a:rPr lang="es-MX" dirty="0" smtClean="0"/>
              <a:t>5. Diseñe la infografía</a:t>
            </a:r>
          </a:p>
          <a:p>
            <a:r>
              <a:rPr lang="es-MX" dirty="0" smtClean="0"/>
              <a:t>6. Utilice herramientas para crear infografías</a:t>
            </a:r>
            <a:endParaRPr lang="es-MX" dirty="0"/>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9260" y="0"/>
            <a:ext cx="1622740" cy="1506828"/>
          </a:xfrm>
          <a:prstGeom prst="rect">
            <a:avLst/>
          </a:prstGeom>
          <a:noFill/>
          <a:ln>
            <a:noFill/>
          </a:ln>
          <a:extLst/>
        </p:spPr>
      </p:pic>
    </p:spTree>
    <p:extLst>
      <p:ext uri="{BB962C8B-B14F-4D97-AF65-F5344CB8AC3E}">
        <p14:creationId xmlns:p14="http://schemas.microsoft.com/office/powerpoint/2010/main" val="1225015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478570"/>
          </a:xfrm>
        </p:spPr>
        <p:txBody>
          <a:bodyPr/>
          <a:lstStyle/>
          <a:p>
            <a:r>
              <a:rPr lang="es-MX" dirty="0" smtClean="0"/>
              <a:t>Producto 14: infografía</a:t>
            </a:r>
            <a:endParaRPr lang="es-MX" dirty="0"/>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9260" y="0"/>
            <a:ext cx="1622740" cy="1506828"/>
          </a:xfrm>
          <a:prstGeom prst="rect">
            <a:avLst/>
          </a:prstGeom>
          <a:noFill/>
          <a:ln>
            <a:noFill/>
          </a:ln>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130639" y="-2203361"/>
            <a:ext cx="5930721" cy="12192000"/>
          </a:xfrm>
          <a:prstGeom prst="rect">
            <a:avLst/>
          </a:prstGeom>
        </p:spPr>
      </p:pic>
    </p:spTree>
    <p:extLst>
      <p:ext uri="{BB962C8B-B14F-4D97-AF65-F5344CB8AC3E}">
        <p14:creationId xmlns:p14="http://schemas.microsoft.com/office/powerpoint/2010/main" val="13903946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875763"/>
          </a:xfrm>
        </p:spPr>
        <p:txBody>
          <a:bodyPr/>
          <a:lstStyle/>
          <a:p>
            <a:r>
              <a:rPr lang="es-MX" dirty="0" smtClean="0"/>
              <a:t>Producto 15: Reflexiones Personales</a:t>
            </a:r>
            <a:endParaRPr lang="es-MX" dirty="0"/>
          </a:p>
        </p:txBody>
      </p:sp>
      <p:sp>
        <p:nvSpPr>
          <p:cNvPr id="3" name="Marcador de contenido 2"/>
          <p:cNvSpPr>
            <a:spLocks noGrp="1"/>
          </p:cNvSpPr>
          <p:nvPr>
            <p:ph idx="1"/>
          </p:nvPr>
        </p:nvSpPr>
        <p:spPr>
          <a:xfrm>
            <a:off x="128789" y="753414"/>
            <a:ext cx="10622408" cy="5177307"/>
          </a:xfrm>
        </p:spPr>
        <p:txBody>
          <a:bodyPr>
            <a:normAutofit fontScale="25000" lnSpcReduction="20000"/>
          </a:bodyPr>
          <a:lstStyle/>
          <a:p>
            <a:pPr lvl="0"/>
            <a:r>
              <a:rPr lang="es-ES_tradnl" sz="5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Reflexión: </a:t>
            </a:r>
            <a:endPar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_tradnl"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Redacción de una reflexión sobre el propio proceso de construcción de un Proyecto Interdisciplinario.</a:t>
            </a:r>
            <a:endPar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MX" sz="5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1.Actualmente </a:t>
            </a:r>
            <a:r>
              <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vinculación de las asignaturas que forman parte de la curricula de los educandos es importante para la resolución de los conflictos ya que la mayoría de los temas a desarrollar parten de un caso que hay en el entorno de los alumnos. </a:t>
            </a:r>
            <a:endParaRPr lang="es-MX" sz="5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MX" sz="5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Mónica López Hernández</a:t>
            </a:r>
            <a:endPar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MX" sz="5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 Las </a:t>
            </a:r>
            <a:r>
              <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tres principales dificultades que aparecieron en la formación del equipo multidisciplinario fueron:</a:t>
            </a:r>
          </a:p>
          <a:p>
            <a:pPr lvl="0"/>
            <a:r>
              <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Encontrar a profesores de las materias afines a la mía y que pudiesen trabajar a la par</a:t>
            </a:r>
          </a:p>
          <a:p>
            <a:pPr lvl="0"/>
            <a:r>
              <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administración de los tiempos </a:t>
            </a:r>
          </a:p>
          <a:p>
            <a:pPr lvl="0"/>
            <a:r>
              <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Aterrizaje de </a:t>
            </a:r>
            <a:r>
              <a:rPr lang="es-MX" sz="5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ideas</a:t>
            </a:r>
          </a:p>
          <a:p>
            <a:pPr lvl="0"/>
            <a:r>
              <a:rPr lang="es-MX" sz="5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Juan Sánchez Hernández </a:t>
            </a:r>
            <a:endPar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Sin embargo dichas dificultades fueron superadas gracias a que el equipo de trabajo que tengo se acopló de una manera óptima y las ideas empezaron a fluir. Todo se ve reflejado en cada uno de los avances y productos entregados durante las sesiones de trabajo del proyecto de conexiones. </a:t>
            </a:r>
            <a:endParaRPr lang="es-MX" sz="5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MX" sz="5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Filiberto Alcántara Munive</a:t>
            </a:r>
            <a:endPar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MX" sz="5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 Podemos </a:t>
            </a:r>
            <a:r>
              <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seguir trabajando y pues sería reforzar los tiempos y mantener un ritmo de trabajo a la hora de reunirnos. </a:t>
            </a:r>
          </a:p>
          <a:p>
            <a:r>
              <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 tipo de trabajos repercute de manera positiva en mi trabajo cotidiano en alentar a otros maestros a trabajar en equipo y a que juntos siempre logremos resultados en beneficio de la comunidad académica ya que nos dejará una enseñanza para las futuras generaciones. </a:t>
            </a:r>
            <a:endParaRPr lang="es-MX" sz="5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MX" sz="5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Héctor Manuel Arroyo Hernández </a:t>
            </a:r>
            <a:endParaRPr lang="es-MX" sz="5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s-MX" dirty="0"/>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9260" y="0"/>
            <a:ext cx="1622740" cy="1506828"/>
          </a:xfrm>
          <a:prstGeom prst="rect">
            <a:avLst/>
          </a:prstGeom>
          <a:noFill/>
          <a:ln>
            <a:noFill/>
          </a:ln>
          <a:extLst/>
        </p:spPr>
      </p:pic>
    </p:spTree>
    <p:extLst>
      <p:ext uri="{BB962C8B-B14F-4D97-AF65-F5344CB8AC3E}">
        <p14:creationId xmlns:p14="http://schemas.microsoft.com/office/powerpoint/2010/main" val="427083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905998" cy="1478570"/>
          </a:xfrm>
        </p:spPr>
        <p:txBody>
          <a:bodyPr/>
          <a:lstStyle/>
          <a:p>
            <a:r>
              <a:rPr lang="es-MX" b="1" dirty="0" smtClean="0">
                <a:effectLst>
                  <a:outerShdw blurRad="38100" dist="38100" dir="2700000" algn="tl">
                    <a:srgbClr val="000000">
                      <a:alpha val="43137"/>
                    </a:srgbClr>
                  </a:outerShdw>
                </a:effectLst>
              </a:rPr>
              <a:t>Contenido</a:t>
            </a:r>
            <a:endParaRPr lang="es-MX"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2319" y="1478570"/>
            <a:ext cx="9905999" cy="4677531"/>
          </a:xfrm>
        </p:spPr>
        <p:txBody>
          <a:bodyPr>
            <a:normAutofit fontScale="92500" lnSpcReduction="10000"/>
          </a:bodyPr>
          <a:lstStyle/>
          <a:p>
            <a:pPr algn="just"/>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Producto 6: Análisis Mesa de expertos (grupos heterogéneos) </a:t>
            </a:r>
          </a:p>
          <a:p>
            <a:pPr algn="just"/>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Producto 7: EIP resumen.</a:t>
            </a:r>
          </a:p>
          <a:p>
            <a:pPr algn="just"/>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Producto 8: EIP Elaboración del proyecto.</a:t>
            </a:r>
          </a:p>
          <a:p>
            <a:pPr algn="just"/>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Fotografías.</a:t>
            </a:r>
          </a:p>
          <a:p>
            <a:pPr algn="just"/>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Evaluación.</a:t>
            </a:r>
          </a:p>
          <a:p>
            <a:pPr algn="just"/>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Formato de evaluación.</a:t>
            </a:r>
          </a:p>
          <a:p>
            <a:pPr algn="just"/>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Lista de pasos.</a:t>
            </a:r>
          </a:p>
          <a:p>
            <a:pPr algn="just"/>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Infografía.</a:t>
            </a:r>
          </a:p>
          <a:p>
            <a:pPr algn="just"/>
            <a:r>
              <a:rPr lang="es-MX"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Reflexiones</a:t>
            </a:r>
            <a:endParaRPr lang="es-MX" dirty="0"/>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0371" y="211501"/>
            <a:ext cx="1622740" cy="1506828"/>
          </a:xfrm>
          <a:prstGeom prst="rect">
            <a:avLst/>
          </a:prstGeom>
          <a:noFill/>
          <a:ln>
            <a:noFill/>
          </a:ln>
          <a:extLst/>
        </p:spPr>
      </p:pic>
    </p:spTree>
    <p:extLst>
      <p:ext uri="{BB962C8B-B14F-4D97-AF65-F5344CB8AC3E}">
        <p14:creationId xmlns:p14="http://schemas.microsoft.com/office/powerpoint/2010/main" val="390797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effectLst>
                  <a:outerShdw blurRad="38100" dist="38100" dir="2700000" algn="tl">
                    <a:srgbClr val="000000">
                      <a:alpha val="43137"/>
                    </a:srgbClr>
                  </a:outerShdw>
                </a:effectLst>
              </a:rPr>
              <a:t>Conclusiones generales</a:t>
            </a:r>
            <a:endParaRPr lang="es-MX" b="1" dirty="0">
              <a:effectLst>
                <a:outerShdw blurRad="38100" dist="38100" dir="2700000" algn="tl">
                  <a:srgbClr val="000000">
                    <a:alpha val="43137"/>
                  </a:srgbClr>
                </a:outerShdw>
              </a:effectLst>
            </a:endParaRPr>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graphicFrame>
        <p:nvGraphicFramePr>
          <p:cNvPr id="5" name="Tabla 4"/>
          <p:cNvGraphicFramePr>
            <a:graphicFrameLocks noGrp="1"/>
          </p:cNvGraphicFramePr>
          <p:nvPr>
            <p:extLst>
              <p:ext uri="{D42A27DB-BD31-4B8C-83A1-F6EECF244321}">
                <p14:modId xmlns:p14="http://schemas.microsoft.com/office/powerpoint/2010/main" val="2741226038"/>
              </p:ext>
            </p:extLst>
          </p:nvPr>
        </p:nvGraphicFramePr>
        <p:xfrm>
          <a:off x="469049" y="1700012"/>
          <a:ext cx="10027233" cy="4779251"/>
        </p:xfrm>
        <a:graphic>
          <a:graphicData uri="http://schemas.openxmlformats.org/drawingml/2006/table">
            <a:tbl>
              <a:tblPr>
                <a:tableStyleId>{F5AB1C69-6EDB-4FF4-983F-18BD219EF322}</a:tableStyleId>
              </a:tblPr>
              <a:tblGrid>
                <a:gridCol w="1564396">
                  <a:extLst>
                    <a:ext uri="{9D8B030D-6E8A-4147-A177-3AD203B41FA5}">
                      <a16:colId xmlns:a16="http://schemas.microsoft.com/office/drawing/2014/main" xmlns="" val="20000"/>
                    </a:ext>
                  </a:extLst>
                </a:gridCol>
                <a:gridCol w="8462837">
                  <a:extLst>
                    <a:ext uri="{9D8B030D-6E8A-4147-A177-3AD203B41FA5}">
                      <a16:colId xmlns:a16="http://schemas.microsoft.com/office/drawing/2014/main" xmlns="" val="20001"/>
                    </a:ext>
                  </a:extLst>
                </a:gridCol>
              </a:tblGrid>
              <a:tr h="389519">
                <a:tc gridSpan="2">
                  <a:txBody>
                    <a:bodyPr/>
                    <a:lstStyle/>
                    <a:p>
                      <a:pPr algn="ctr">
                        <a:lnSpc>
                          <a:spcPct val="115000"/>
                        </a:lnSpc>
                        <a:spcAft>
                          <a:spcPts val="0"/>
                        </a:spcAft>
                      </a:pPr>
                      <a:r>
                        <a:rPr lang="es-ES" sz="1400" dirty="0">
                          <a:effectLst/>
                        </a:rPr>
                        <a:t>La Interdisciplinariedad</a:t>
                      </a:r>
                      <a:endParaRPr lang="es-MX" sz="1400" b="1" dirty="0">
                        <a:solidFill>
                          <a:srgbClr val="000000"/>
                        </a:solidFill>
                        <a:effectLst/>
                        <a:latin typeface="Arial" panose="020B0604020202020204" pitchFamily="34" charset="0"/>
                        <a:ea typeface="Arial" panose="020B0604020202020204" pitchFamily="34" charset="0"/>
                      </a:endParaRPr>
                    </a:p>
                  </a:txBody>
                  <a:tcPr marL="56854" marR="56854" marT="56841" marB="56841"/>
                </a:tc>
                <a:tc hMerge="1">
                  <a:txBody>
                    <a:bodyPr/>
                    <a:lstStyle/>
                    <a:p>
                      <a:endParaRPr lang="es-MX"/>
                    </a:p>
                  </a:txBody>
                  <a:tcPr/>
                </a:tc>
                <a:extLst>
                  <a:ext uri="{0D108BD9-81ED-4DB2-BD59-A6C34878D82A}">
                    <a16:rowId xmlns:a16="http://schemas.microsoft.com/office/drawing/2014/main" xmlns="" val="10000"/>
                  </a:ext>
                </a:extLst>
              </a:tr>
              <a:tr h="874247">
                <a:tc>
                  <a:txBody>
                    <a:bodyPr/>
                    <a:lstStyle/>
                    <a:p>
                      <a:pPr>
                        <a:lnSpc>
                          <a:spcPct val="115000"/>
                        </a:lnSpc>
                        <a:spcAft>
                          <a:spcPts val="0"/>
                        </a:spcAft>
                      </a:pPr>
                      <a:r>
                        <a:rPr lang="es-ES" sz="1400" dirty="0">
                          <a:effectLst/>
                        </a:rPr>
                        <a:t>1. ¿Qué es?</a:t>
                      </a:r>
                      <a:endParaRPr lang="es-MX" sz="1400" b="1" dirty="0">
                        <a:solidFill>
                          <a:srgbClr val="000000"/>
                        </a:solidFill>
                        <a:effectLst/>
                        <a:latin typeface="Arial" panose="020B0604020202020204" pitchFamily="34" charset="0"/>
                        <a:ea typeface="Arial" panose="020B0604020202020204" pitchFamily="34" charset="0"/>
                      </a:endParaRPr>
                    </a:p>
                  </a:txBody>
                  <a:tcPr marL="56854" marR="56854" marT="56841" marB="56841" anchor="ctr"/>
                </a:tc>
                <a:tc>
                  <a:txBody>
                    <a:bodyPr/>
                    <a:lstStyle/>
                    <a:p>
                      <a:pPr>
                        <a:lnSpc>
                          <a:spcPct val="115000"/>
                        </a:lnSpc>
                        <a:spcAft>
                          <a:spcPts val="0"/>
                        </a:spcAft>
                      </a:pPr>
                      <a:r>
                        <a:rPr lang="es-ES" sz="1400" dirty="0" smtClean="0">
                          <a:solidFill>
                            <a:schemeClr val="dk1"/>
                          </a:solidFill>
                          <a:effectLst/>
                          <a:latin typeface="+mn-lt"/>
                          <a:ea typeface="+mn-ea"/>
                        </a:rPr>
                        <a:t>Es</a:t>
                      </a:r>
                      <a:r>
                        <a:rPr lang="es-ES" sz="1400" baseline="0" dirty="0" smtClean="0">
                          <a:solidFill>
                            <a:schemeClr val="dk1"/>
                          </a:solidFill>
                          <a:effectLst/>
                          <a:latin typeface="+mn-lt"/>
                          <a:ea typeface="+mn-ea"/>
                        </a:rPr>
                        <a:t> la interacción de dos o más áreas de estudio donde los alumnos y los docentes pueden dar solución a diversas problemáticas que existen en nuestro entorno.</a:t>
                      </a:r>
                      <a:endParaRPr lang="es-MX" sz="1400" dirty="0">
                        <a:solidFill>
                          <a:srgbClr val="000000"/>
                        </a:solidFill>
                        <a:effectLst/>
                        <a:latin typeface="Arial" panose="020B0604020202020204" pitchFamily="34" charset="0"/>
                        <a:ea typeface="Arial" panose="020B0604020202020204" pitchFamily="34" charset="0"/>
                      </a:endParaRPr>
                    </a:p>
                  </a:txBody>
                  <a:tcPr marL="56854" marR="56854" marT="56841" marB="56841"/>
                </a:tc>
                <a:extLst>
                  <a:ext uri="{0D108BD9-81ED-4DB2-BD59-A6C34878D82A}">
                    <a16:rowId xmlns:a16="http://schemas.microsoft.com/office/drawing/2014/main" xmlns="" val="10001"/>
                  </a:ext>
                </a:extLst>
              </a:tr>
              <a:tr h="1379102">
                <a:tc>
                  <a:txBody>
                    <a:bodyPr/>
                    <a:lstStyle/>
                    <a:p>
                      <a:pPr>
                        <a:lnSpc>
                          <a:spcPct val="115000"/>
                        </a:lnSpc>
                        <a:spcAft>
                          <a:spcPts val="0"/>
                        </a:spcAft>
                      </a:pPr>
                      <a:r>
                        <a:rPr lang="es-ES" sz="1400" dirty="0">
                          <a:effectLst/>
                        </a:rPr>
                        <a:t>2. ¿Qué    características </a:t>
                      </a:r>
                      <a:endParaRPr lang="es-MX" sz="1400" dirty="0">
                        <a:effectLst/>
                      </a:endParaRPr>
                    </a:p>
                    <a:p>
                      <a:pPr>
                        <a:lnSpc>
                          <a:spcPct val="115000"/>
                        </a:lnSpc>
                        <a:spcAft>
                          <a:spcPts val="0"/>
                        </a:spcAft>
                      </a:pPr>
                      <a:r>
                        <a:rPr lang="es-ES" sz="1400" dirty="0">
                          <a:effectLst/>
                        </a:rPr>
                        <a:t>    tiene ?</a:t>
                      </a:r>
                      <a:endParaRPr lang="es-MX" sz="1400" b="1" dirty="0">
                        <a:solidFill>
                          <a:srgbClr val="000000"/>
                        </a:solidFill>
                        <a:effectLst/>
                        <a:latin typeface="Arial" panose="020B0604020202020204" pitchFamily="34" charset="0"/>
                        <a:ea typeface="Arial" panose="020B0604020202020204" pitchFamily="34" charset="0"/>
                      </a:endParaRPr>
                    </a:p>
                  </a:txBody>
                  <a:tcPr marL="56854" marR="56854" marT="56841" marB="56841" anchor="ctr"/>
                </a:tc>
                <a:tc>
                  <a:txBody>
                    <a:bodyPr/>
                    <a:lstStyle/>
                    <a:p>
                      <a:pPr algn="just">
                        <a:lnSpc>
                          <a:spcPct val="115000"/>
                        </a:lnSpc>
                        <a:spcAft>
                          <a:spcPts val="0"/>
                        </a:spcAft>
                      </a:pPr>
                      <a:r>
                        <a:rPr lang="es-ES" sz="1400" dirty="0" smtClean="0">
                          <a:solidFill>
                            <a:schemeClr val="dk1"/>
                          </a:solidFill>
                          <a:effectLst/>
                          <a:latin typeface="+mn-lt"/>
                          <a:ea typeface="+mn-ea"/>
                        </a:rPr>
                        <a:t>-El</a:t>
                      </a:r>
                      <a:r>
                        <a:rPr lang="es-ES" sz="1400" baseline="0" dirty="0" smtClean="0">
                          <a:solidFill>
                            <a:schemeClr val="dk1"/>
                          </a:solidFill>
                          <a:effectLst/>
                          <a:latin typeface="+mn-lt"/>
                          <a:ea typeface="+mn-ea"/>
                        </a:rPr>
                        <a:t> trabajo cooperativo y colaborativo</a:t>
                      </a:r>
                    </a:p>
                    <a:p>
                      <a:pPr algn="just">
                        <a:lnSpc>
                          <a:spcPct val="115000"/>
                        </a:lnSpc>
                        <a:spcAft>
                          <a:spcPts val="0"/>
                        </a:spcAft>
                      </a:pPr>
                      <a:r>
                        <a:rPr lang="es-ES" sz="1400" baseline="0" dirty="0" smtClean="0">
                          <a:solidFill>
                            <a:schemeClr val="dk1"/>
                          </a:solidFill>
                          <a:effectLst/>
                          <a:latin typeface="+mn-lt"/>
                          <a:ea typeface="+mn-ea"/>
                        </a:rPr>
                        <a:t>-Ayuda en la solución de problemas</a:t>
                      </a:r>
                    </a:p>
                    <a:p>
                      <a:pPr algn="just">
                        <a:lnSpc>
                          <a:spcPct val="115000"/>
                        </a:lnSpc>
                        <a:spcAft>
                          <a:spcPts val="0"/>
                        </a:spcAft>
                      </a:pPr>
                      <a:r>
                        <a:rPr lang="es-ES" sz="1400" baseline="0" dirty="0" smtClean="0">
                          <a:solidFill>
                            <a:schemeClr val="dk1"/>
                          </a:solidFill>
                          <a:effectLst/>
                          <a:latin typeface="+mn-lt"/>
                          <a:ea typeface="+mn-ea"/>
                        </a:rPr>
                        <a:t>.Comunicación mutua</a:t>
                      </a:r>
                    </a:p>
                    <a:p>
                      <a:pPr algn="just">
                        <a:lnSpc>
                          <a:spcPct val="115000"/>
                        </a:lnSpc>
                        <a:spcAft>
                          <a:spcPts val="0"/>
                        </a:spcAft>
                      </a:pPr>
                      <a:r>
                        <a:rPr lang="es-ES" sz="1400" baseline="0" dirty="0" smtClean="0">
                          <a:solidFill>
                            <a:schemeClr val="dk1"/>
                          </a:solidFill>
                          <a:effectLst/>
                          <a:latin typeface="+mn-lt"/>
                          <a:ea typeface="+mn-ea"/>
                        </a:rPr>
                        <a:t>-Orientada a la motivación</a:t>
                      </a:r>
                      <a:endParaRPr lang="es-MX" sz="1400" dirty="0">
                        <a:solidFill>
                          <a:srgbClr val="000000"/>
                        </a:solidFill>
                        <a:effectLst/>
                        <a:latin typeface="Arial" panose="020B0604020202020204" pitchFamily="34" charset="0"/>
                        <a:ea typeface="Arial" panose="020B0604020202020204" pitchFamily="34" charset="0"/>
                      </a:endParaRPr>
                    </a:p>
                  </a:txBody>
                  <a:tcPr marL="56854" marR="56854" marT="56841" marB="56841"/>
                </a:tc>
                <a:extLst>
                  <a:ext uri="{0D108BD9-81ED-4DB2-BD59-A6C34878D82A}">
                    <a16:rowId xmlns:a16="http://schemas.microsoft.com/office/drawing/2014/main" xmlns="" val="10002"/>
                  </a:ext>
                </a:extLst>
              </a:tr>
              <a:tr h="2136383">
                <a:tc>
                  <a:txBody>
                    <a:bodyPr/>
                    <a:lstStyle/>
                    <a:p>
                      <a:pPr>
                        <a:lnSpc>
                          <a:spcPct val="115000"/>
                        </a:lnSpc>
                        <a:spcAft>
                          <a:spcPts val="0"/>
                        </a:spcAft>
                      </a:pPr>
                      <a:r>
                        <a:rPr lang="es-ES" sz="1400" dirty="0">
                          <a:effectLst/>
                        </a:rPr>
                        <a:t>3. ¿Por qué es </a:t>
                      </a:r>
                      <a:r>
                        <a:rPr lang="es-ES" sz="1400" dirty="0" smtClean="0">
                          <a:effectLst/>
                        </a:rPr>
                        <a:t> </a:t>
                      </a:r>
                      <a:r>
                        <a:rPr lang="es-ES" sz="1400" dirty="0">
                          <a:effectLst/>
                        </a:rPr>
                        <a:t>importante en la </a:t>
                      </a:r>
                      <a:r>
                        <a:rPr lang="es-ES" sz="1400" dirty="0" smtClean="0">
                          <a:effectLst/>
                        </a:rPr>
                        <a:t>educación</a:t>
                      </a:r>
                      <a:r>
                        <a:rPr lang="es-ES" sz="1400" dirty="0">
                          <a:effectLst/>
                        </a:rPr>
                        <a:t>?</a:t>
                      </a:r>
                      <a:endParaRPr lang="es-MX" sz="1400" b="1" dirty="0">
                        <a:solidFill>
                          <a:srgbClr val="000000"/>
                        </a:solidFill>
                        <a:effectLst/>
                        <a:latin typeface="Arial" panose="020B0604020202020204" pitchFamily="34" charset="0"/>
                        <a:ea typeface="Arial" panose="020B0604020202020204" pitchFamily="34" charset="0"/>
                      </a:endParaRPr>
                    </a:p>
                  </a:txBody>
                  <a:tcPr marL="56854" marR="56854" marT="56841" marB="56841" anchor="ctr"/>
                </a:tc>
                <a:tc>
                  <a:txBody>
                    <a:bodyPr/>
                    <a:lstStyle/>
                    <a:p>
                      <a:pPr algn="just">
                        <a:lnSpc>
                          <a:spcPct val="115000"/>
                        </a:lnSpc>
                        <a:spcAft>
                          <a:spcPts val="0"/>
                        </a:spcAft>
                      </a:pPr>
                      <a:r>
                        <a:rPr lang="es-MX" sz="1400" dirty="0" smtClean="0">
                          <a:solidFill>
                            <a:srgbClr val="000000"/>
                          </a:solidFill>
                          <a:effectLst/>
                          <a:latin typeface="Arial" panose="020B0604020202020204" pitchFamily="34" charset="0"/>
                          <a:ea typeface="Arial" panose="020B0604020202020204" pitchFamily="34" charset="0"/>
                        </a:rPr>
                        <a:t>Otorga</a:t>
                      </a:r>
                      <a:r>
                        <a:rPr lang="es-MX" sz="1400" baseline="0" dirty="0" smtClean="0">
                          <a:solidFill>
                            <a:srgbClr val="000000"/>
                          </a:solidFill>
                          <a:effectLst/>
                          <a:latin typeface="Arial" panose="020B0604020202020204" pitchFamily="34" charset="0"/>
                          <a:ea typeface="Arial" panose="020B0604020202020204" pitchFamily="34" charset="0"/>
                        </a:rPr>
                        <a:t> la oportunidad de que los educandos demuestren sus habilidades y conocimientos de las diversas áreas de estudio además de que el docente podrá interactuar con sus colegas para lograr los aprendizajes esperados y que el aprendizaje que obtenga el estudiante sea significativo, no solo en un ciclo escolar sino para toda su vida</a:t>
                      </a:r>
                      <a:endParaRPr lang="es-MX" sz="1400" dirty="0">
                        <a:solidFill>
                          <a:srgbClr val="000000"/>
                        </a:solidFill>
                        <a:effectLst/>
                        <a:latin typeface="Arial" panose="020B0604020202020204" pitchFamily="34" charset="0"/>
                        <a:ea typeface="Arial" panose="020B0604020202020204" pitchFamily="34" charset="0"/>
                      </a:endParaRPr>
                    </a:p>
                  </a:txBody>
                  <a:tcPr marL="56854" marR="56854" marT="56841" marB="56841"/>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49217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effectLst>
                  <a:outerShdw blurRad="38100" dist="38100" dir="2700000" algn="tl">
                    <a:srgbClr val="000000">
                      <a:alpha val="43137"/>
                    </a:srgbClr>
                  </a:outerShdw>
                </a:effectLst>
              </a:rPr>
              <a:t>Conclusiones generales</a:t>
            </a:r>
            <a:endParaRPr lang="es-MX" b="1" dirty="0">
              <a:effectLst>
                <a:outerShdw blurRad="38100" dist="38100" dir="2700000" algn="tl">
                  <a:srgbClr val="000000">
                    <a:alpha val="43137"/>
                  </a:srgbClr>
                </a:outerShdw>
              </a:effectLst>
            </a:endParaRPr>
          </a:p>
        </p:txBody>
      </p:sp>
      <p:pic>
        <p:nvPicPr>
          <p:cNvPr id="4"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graphicFrame>
        <p:nvGraphicFramePr>
          <p:cNvPr id="5" name="Tabla 4"/>
          <p:cNvGraphicFramePr>
            <a:graphicFrameLocks noGrp="1"/>
          </p:cNvGraphicFramePr>
          <p:nvPr>
            <p:extLst>
              <p:ext uri="{D42A27DB-BD31-4B8C-83A1-F6EECF244321}">
                <p14:modId xmlns:p14="http://schemas.microsoft.com/office/powerpoint/2010/main" val="2772626678"/>
              </p:ext>
            </p:extLst>
          </p:nvPr>
        </p:nvGraphicFramePr>
        <p:xfrm>
          <a:off x="469049" y="1834239"/>
          <a:ext cx="10284809" cy="4643438"/>
        </p:xfrm>
        <a:graphic>
          <a:graphicData uri="http://schemas.openxmlformats.org/drawingml/2006/table">
            <a:tbl>
              <a:tblPr>
                <a:tableStyleId>{F5AB1C69-6EDB-4FF4-983F-18BD219EF322}</a:tableStyleId>
              </a:tblPr>
              <a:tblGrid>
                <a:gridCol w="2201145">
                  <a:extLst>
                    <a:ext uri="{9D8B030D-6E8A-4147-A177-3AD203B41FA5}">
                      <a16:colId xmlns:a16="http://schemas.microsoft.com/office/drawing/2014/main" xmlns="" val="20000"/>
                    </a:ext>
                  </a:extLst>
                </a:gridCol>
                <a:gridCol w="8083664">
                  <a:extLst>
                    <a:ext uri="{9D8B030D-6E8A-4147-A177-3AD203B41FA5}">
                      <a16:colId xmlns:a16="http://schemas.microsoft.com/office/drawing/2014/main" xmlns="" val="20001"/>
                    </a:ext>
                  </a:extLst>
                </a:gridCol>
              </a:tblGrid>
              <a:tr h="2076382">
                <a:tc>
                  <a:txBody>
                    <a:bodyPr/>
                    <a:lstStyle/>
                    <a:p>
                      <a:pPr>
                        <a:lnSpc>
                          <a:spcPct val="115000"/>
                        </a:lnSpc>
                        <a:spcAft>
                          <a:spcPts val="0"/>
                        </a:spcAft>
                      </a:pPr>
                      <a:r>
                        <a:rPr lang="es-ES" sz="1400" dirty="0">
                          <a:effectLst/>
                        </a:rPr>
                        <a:t>4. ¿Cómo motivar </a:t>
                      </a:r>
                      <a:r>
                        <a:rPr lang="es-ES" sz="1400" dirty="0" smtClean="0">
                          <a:effectLst/>
                        </a:rPr>
                        <a:t> </a:t>
                      </a:r>
                      <a:r>
                        <a:rPr lang="es-ES" sz="1400" dirty="0">
                          <a:effectLst/>
                        </a:rPr>
                        <a:t>a los </a:t>
                      </a:r>
                      <a:r>
                        <a:rPr lang="es-ES" sz="1400" dirty="0" smtClean="0">
                          <a:effectLst/>
                        </a:rPr>
                        <a:t>alumnos </a:t>
                      </a:r>
                      <a:r>
                        <a:rPr lang="es-ES" sz="1400" dirty="0">
                          <a:effectLst/>
                        </a:rPr>
                        <a:t>para el trabajo </a:t>
                      </a:r>
                      <a:endParaRPr lang="es-MX" sz="1400" dirty="0">
                        <a:effectLst/>
                      </a:endParaRPr>
                    </a:p>
                    <a:p>
                      <a:pPr>
                        <a:lnSpc>
                          <a:spcPct val="115000"/>
                        </a:lnSpc>
                        <a:spcAft>
                          <a:spcPts val="0"/>
                        </a:spcAft>
                      </a:pPr>
                      <a:r>
                        <a:rPr lang="es-ES" sz="1400" dirty="0">
                          <a:effectLst/>
                        </a:rPr>
                        <a:t>interdisciplinario?</a:t>
                      </a:r>
                      <a:endParaRPr lang="es-MX" sz="1400" dirty="0">
                        <a:effectLst/>
                      </a:endParaRPr>
                    </a:p>
                    <a:p>
                      <a:pPr>
                        <a:lnSpc>
                          <a:spcPct val="115000"/>
                        </a:lnSpc>
                        <a:spcAft>
                          <a:spcPts val="0"/>
                        </a:spcAft>
                      </a:pPr>
                      <a:r>
                        <a:rPr lang="es-ES" sz="1400" dirty="0">
                          <a:effectLst/>
                        </a:rPr>
                        <a:t> </a:t>
                      </a:r>
                      <a:endParaRPr lang="es-MX" sz="1400" dirty="0">
                        <a:solidFill>
                          <a:srgbClr val="000000"/>
                        </a:solidFill>
                        <a:effectLst/>
                        <a:latin typeface="Arial" panose="020B0604020202020204" pitchFamily="34" charset="0"/>
                        <a:ea typeface="Arial" panose="020B0604020202020204" pitchFamily="34" charset="0"/>
                      </a:endParaRPr>
                    </a:p>
                  </a:txBody>
                  <a:tcPr marL="56854" marR="56854" marT="56842" marB="56842" anchor="ctr"/>
                </a:tc>
                <a:tc>
                  <a:txBody>
                    <a:bodyPr/>
                    <a:lstStyle/>
                    <a:p>
                      <a:pPr algn="just">
                        <a:lnSpc>
                          <a:spcPct val="115000"/>
                        </a:lnSpc>
                        <a:spcAft>
                          <a:spcPts val="0"/>
                        </a:spcAft>
                      </a:pPr>
                      <a:r>
                        <a:rPr lang="es-ES" sz="1400" dirty="0" smtClean="0">
                          <a:solidFill>
                            <a:schemeClr val="dk1"/>
                          </a:solidFill>
                          <a:effectLst/>
                          <a:latin typeface="+mn-lt"/>
                          <a:ea typeface="+mn-ea"/>
                        </a:rPr>
                        <a:t>Los</a:t>
                      </a:r>
                      <a:r>
                        <a:rPr lang="es-ES" sz="1400" baseline="0" dirty="0" smtClean="0">
                          <a:solidFill>
                            <a:schemeClr val="dk1"/>
                          </a:solidFill>
                          <a:effectLst/>
                          <a:latin typeface="+mn-lt"/>
                          <a:ea typeface="+mn-ea"/>
                        </a:rPr>
                        <a:t> puedes motivar a partir de una problemática situada en el entorno, el concientizar al educando sobre ello lo motivará a obtener un dominio sobre su conocimiento.</a:t>
                      </a:r>
                      <a:endParaRPr lang="es-MX" sz="1400" dirty="0">
                        <a:solidFill>
                          <a:srgbClr val="000000"/>
                        </a:solidFill>
                        <a:effectLst/>
                        <a:latin typeface="Arial" panose="020B0604020202020204" pitchFamily="34" charset="0"/>
                        <a:ea typeface="Arial" panose="020B0604020202020204" pitchFamily="34" charset="0"/>
                      </a:endParaRPr>
                    </a:p>
                  </a:txBody>
                  <a:tcPr marL="56854" marR="56854" marT="56842" marB="56842"/>
                </a:tc>
                <a:extLst>
                  <a:ext uri="{0D108BD9-81ED-4DB2-BD59-A6C34878D82A}">
                    <a16:rowId xmlns:a16="http://schemas.microsoft.com/office/drawing/2014/main" xmlns="" val="10000"/>
                  </a:ext>
                </a:extLst>
              </a:tr>
              <a:tr h="2567056">
                <a:tc>
                  <a:txBody>
                    <a:bodyPr/>
                    <a:lstStyle/>
                    <a:p>
                      <a:pPr>
                        <a:lnSpc>
                          <a:spcPct val="115000"/>
                        </a:lnSpc>
                        <a:spcAft>
                          <a:spcPts val="0"/>
                        </a:spcAft>
                      </a:pPr>
                      <a:r>
                        <a:rPr lang="es-ES" sz="1400" dirty="0">
                          <a:effectLst/>
                        </a:rPr>
                        <a:t>5. ¿Cuáles son </a:t>
                      </a:r>
                      <a:r>
                        <a:rPr lang="es-ES" sz="1400" dirty="0" smtClean="0">
                          <a:effectLst/>
                        </a:rPr>
                        <a:t>los </a:t>
                      </a:r>
                      <a:r>
                        <a:rPr lang="es-ES" sz="1400" dirty="0">
                          <a:effectLst/>
                        </a:rPr>
                        <a:t>prerrequisitos </a:t>
                      </a:r>
                      <a:endParaRPr lang="es-MX" sz="1400" dirty="0">
                        <a:effectLst/>
                      </a:endParaRPr>
                    </a:p>
                    <a:p>
                      <a:pPr>
                        <a:lnSpc>
                          <a:spcPct val="115000"/>
                        </a:lnSpc>
                        <a:spcAft>
                          <a:spcPts val="0"/>
                        </a:spcAft>
                      </a:pPr>
                      <a:r>
                        <a:rPr lang="es-ES" sz="1400" dirty="0">
                          <a:effectLst/>
                        </a:rPr>
                        <a:t> </a:t>
                      </a:r>
                      <a:r>
                        <a:rPr lang="es-ES" sz="1400" dirty="0" smtClean="0">
                          <a:effectLst/>
                        </a:rPr>
                        <a:t>materiales</a:t>
                      </a:r>
                      <a:r>
                        <a:rPr lang="es-ES" sz="1400" dirty="0">
                          <a:effectLst/>
                        </a:rPr>
                        <a:t>, organizacionales </a:t>
                      </a:r>
                      <a:endParaRPr lang="es-MX" sz="1400" dirty="0">
                        <a:effectLst/>
                      </a:endParaRPr>
                    </a:p>
                    <a:p>
                      <a:pPr>
                        <a:lnSpc>
                          <a:spcPct val="115000"/>
                        </a:lnSpc>
                        <a:spcAft>
                          <a:spcPts val="0"/>
                        </a:spcAft>
                      </a:pPr>
                      <a:r>
                        <a:rPr lang="es-ES" sz="1400" dirty="0" smtClean="0">
                          <a:effectLst/>
                        </a:rPr>
                        <a:t>y </a:t>
                      </a:r>
                      <a:r>
                        <a:rPr lang="es-ES" sz="1400" dirty="0">
                          <a:effectLst/>
                        </a:rPr>
                        <a:t>personales </a:t>
                      </a:r>
                      <a:r>
                        <a:rPr lang="es-ES" sz="1400" dirty="0" smtClean="0">
                          <a:effectLst/>
                        </a:rPr>
                        <a:t> </a:t>
                      </a:r>
                      <a:r>
                        <a:rPr lang="es-ES" sz="1400" dirty="0">
                          <a:effectLst/>
                        </a:rPr>
                        <a:t>para </a:t>
                      </a:r>
                      <a:r>
                        <a:rPr lang="es-ES" sz="1400" dirty="0" smtClean="0">
                          <a:effectLst/>
                        </a:rPr>
                        <a:t>la</a:t>
                      </a:r>
                      <a:r>
                        <a:rPr lang="es-MX" sz="1400" baseline="0" dirty="0" smtClean="0">
                          <a:effectLst/>
                        </a:rPr>
                        <a:t> </a:t>
                      </a:r>
                      <a:r>
                        <a:rPr lang="es-ES" sz="1400" dirty="0" smtClean="0">
                          <a:effectLst/>
                        </a:rPr>
                        <a:t>planeación </a:t>
                      </a:r>
                      <a:r>
                        <a:rPr lang="es-ES" sz="1400" dirty="0">
                          <a:effectLst/>
                        </a:rPr>
                        <a:t>del </a:t>
                      </a:r>
                      <a:endParaRPr lang="es-MX" sz="1400" dirty="0">
                        <a:effectLst/>
                      </a:endParaRPr>
                    </a:p>
                    <a:p>
                      <a:pPr>
                        <a:lnSpc>
                          <a:spcPct val="115000"/>
                        </a:lnSpc>
                        <a:spcAft>
                          <a:spcPts val="0"/>
                        </a:spcAft>
                      </a:pPr>
                      <a:r>
                        <a:rPr lang="es-ES" sz="1400" dirty="0" smtClean="0">
                          <a:effectLst/>
                        </a:rPr>
                        <a:t>trabajo           </a:t>
                      </a:r>
                      <a:r>
                        <a:rPr lang="es-ES" sz="1400" dirty="0">
                          <a:effectLst/>
                        </a:rPr>
                        <a:t>interdisciplinario?</a:t>
                      </a:r>
                      <a:endParaRPr lang="es-MX" sz="1400" b="1" dirty="0">
                        <a:solidFill>
                          <a:srgbClr val="000000"/>
                        </a:solidFill>
                        <a:effectLst/>
                        <a:latin typeface="Arial" panose="020B0604020202020204" pitchFamily="34" charset="0"/>
                        <a:ea typeface="Arial" panose="020B0604020202020204" pitchFamily="34" charset="0"/>
                      </a:endParaRPr>
                    </a:p>
                  </a:txBody>
                  <a:tcPr marL="56854" marR="56854" marT="56842" marB="56842" anchor="ctr"/>
                </a:tc>
                <a:tc>
                  <a:txBody>
                    <a:bodyPr/>
                    <a:lstStyle/>
                    <a:p>
                      <a:pPr algn="just">
                        <a:lnSpc>
                          <a:spcPct val="115000"/>
                        </a:lnSpc>
                        <a:spcAft>
                          <a:spcPts val="0"/>
                        </a:spcAft>
                      </a:pPr>
                      <a:r>
                        <a:rPr lang="es-ES" sz="1400" dirty="0">
                          <a:effectLst/>
                        </a:rPr>
                        <a:t>Se deben plantear situaciones reales del interés de los participantes a partir de su contexto y posteriormente integrar los conocimientos de las diferentes disciplinas que darán solución a la situación problema planteada . En cuanto a la organización de las actividades, se deberá trabajar en grupos reducidos identificando los talentos de los </a:t>
                      </a:r>
                      <a:r>
                        <a:rPr lang="es-ES" sz="1400" dirty="0" smtClean="0">
                          <a:effectLst/>
                        </a:rPr>
                        <a:t>participantes, es </a:t>
                      </a:r>
                      <a:r>
                        <a:rPr lang="es-ES" sz="1400" dirty="0">
                          <a:effectLst/>
                        </a:rPr>
                        <a:t>importante la revisión de los planes de estudio en busca de la vinculación de contenidos, también se deben revisar y diseñar estrategias para el estudio del </a:t>
                      </a:r>
                      <a:r>
                        <a:rPr lang="es-ES" sz="1400" dirty="0" smtClean="0">
                          <a:effectLst/>
                        </a:rPr>
                        <a:t>problema.</a:t>
                      </a:r>
                      <a:endParaRPr lang="es-MX" sz="1400" dirty="0">
                        <a:solidFill>
                          <a:srgbClr val="000000"/>
                        </a:solidFill>
                        <a:effectLst/>
                        <a:latin typeface="Arial" panose="020B0604020202020204" pitchFamily="34" charset="0"/>
                        <a:ea typeface="Arial" panose="020B0604020202020204" pitchFamily="34" charset="0"/>
                      </a:endParaRPr>
                    </a:p>
                  </a:txBody>
                  <a:tcPr marL="56854" marR="56854" marT="56842" marB="56842"/>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10859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effectLst>
                  <a:outerShdw blurRad="38100" dist="38100" dir="2700000" algn="tl">
                    <a:srgbClr val="000000">
                      <a:alpha val="43137"/>
                    </a:srgbClr>
                  </a:outerShdw>
                </a:effectLst>
              </a:rPr>
              <a:t>Conclusiones generales</a:t>
            </a:r>
            <a:endParaRPr lang="es-MX" b="1" dirty="0">
              <a:effectLst>
                <a:outerShdw blurRad="38100" dist="38100" dir="2700000" algn="tl">
                  <a:srgbClr val="000000">
                    <a:alpha val="43137"/>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3540878976"/>
              </p:ext>
            </p:extLst>
          </p:nvPr>
        </p:nvGraphicFramePr>
        <p:xfrm>
          <a:off x="1629177" y="2272139"/>
          <a:ext cx="8229600" cy="2711986"/>
        </p:xfrm>
        <a:graphic>
          <a:graphicData uri="http://schemas.openxmlformats.org/drawingml/2006/table">
            <a:tbl>
              <a:tblPr>
                <a:tableStyleId>{F5AB1C69-6EDB-4FF4-983F-18BD219EF322}</a:tableStyleId>
              </a:tblPr>
              <a:tblGrid>
                <a:gridCol w="1864500">
                  <a:extLst>
                    <a:ext uri="{9D8B030D-6E8A-4147-A177-3AD203B41FA5}">
                      <a16:colId xmlns:a16="http://schemas.microsoft.com/office/drawing/2014/main" xmlns="" val="20000"/>
                    </a:ext>
                  </a:extLst>
                </a:gridCol>
                <a:gridCol w="6365100">
                  <a:extLst>
                    <a:ext uri="{9D8B030D-6E8A-4147-A177-3AD203B41FA5}">
                      <a16:colId xmlns:a16="http://schemas.microsoft.com/office/drawing/2014/main" xmlns="" val="20001"/>
                    </a:ext>
                  </a:extLst>
                </a:gridCol>
              </a:tblGrid>
              <a:tr h="2711986">
                <a:tc>
                  <a:txBody>
                    <a:bodyPr/>
                    <a:lstStyle/>
                    <a:p>
                      <a:pPr>
                        <a:lnSpc>
                          <a:spcPct val="115000"/>
                        </a:lnSpc>
                        <a:spcAft>
                          <a:spcPts val="0"/>
                        </a:spcAft>
                      </a:pPr>
                      <a:r>
                        <a:rPr lang="es-ES" sz="1600" dirty="0">
                          <a:effectLst/>
                        </a:rPr>
                        <a:t>6. ¿Qué papel </a:t>
                      </a:r>
                      <a:r>
                        <a:rPr lang="es-ES" sz="1600" dirty="0" smtClean="0">
                          <a:effectLst/>
                        </a:rPr>
                        <a:t> </a:t>
                      </a:r>
                      <a:r>
                        <a:rPr lang="es-ES" sz="1600" dirty="0">
                          <a:effectLst/>
                        </a:rPr>
                        <a:t>juega </a:t>
                      </a:r>
                      <a:r>
                        <a:rPr lang="es-ES" sz="1600" dirty="0" smtClean="0">
                          <a:effectLst/>
                        </a:rPr>
                        <a:t>la</a:t>
                      </a:r>
                      <a:r>
                        <a:rPr lang="es-ES" sz="1600" baseline="0" dirty="0" smtClean="0">
                          <a:effectLst/>
                        </a:rPr>
                        <a:t> </a:t>
                      </a:r>
                      <a:r>
                        <a:rPr lang="es-ES" sz="1600" dirty="0" smtClean="0">
                          <a:effectLst/>
                        </a:rPr>
                        <a:t>planeación en</a:t>
                      </a:r>
                      <a:r>
                        <a:rPr lang="es-MX" sz="1600" baseline="0" dirty="0" smtClean="0">
                          <a:effectLst/>
                        </a:rPr>
                        <a:t> </a:t>
                      </a:r>
                      <a:r>
                        <a:rPr lang="es-ES" sz="1600" dirty="0" smtClean="0">
                          <a:effectLst/>
                        </a:rPr>
                        <a:t>el </a:t>
                      </a:r>
                      <a:r>
                        <a:rPr lang="es-ES" sz="1600" dirty="0">
                          <a:effectLst/>
                        </a:rPr>
                        <a:t>trabajo </a:t>
                      </a:r>
                      <a:r>
                        <a:rPr lang="es-ES" sz="1600" dirty="0" smtClean="0">
                          <a:effectLst/>
                        </a:rPr>
                        <a:t>interdisciplinario</a:t>
                      </a:r>
                      <a:r>
                        <a:rPr lang="es-MX" sz="1600" baseline="0" dirty="0" smtClean="0">
                          <a:effectLst/>
                        </a:rPr>
                        <a:t> </a:t>
                      </a:r>
                      <a:r>
                        <a:rPr lang="es-ES" sz="1600" dirty="0" smtClean="0">
                          <a:effectLst/>
                        </a:rPr>
                        <a:t>y </a:t>
                      </a:r>
                      <a:r>
                        <a:rPr lang="es-ES" sz="1600" dirty="0">
                          <a:effectLst/>
                        </a:rPr>
                        <a:t>qué </a:t>
                      </a:r>
                      <a:r>
                        <a:rPr lang="es-ES" sz="1600" dirty="0" smtClean="0">
                          <a:effectLst/>
                        </a:rPr>
                        <a:t>características </a:t>
                      </a:r>
                      <a:r>
                        <a:rPr lang="es-ES" sz="1600" dirty="0">
                          <a:effectLst/>
                        </a:rPr>
                        <a:t>debe tener? </a:t>
                      </a:r>
                      <a:endParaRPr lang="es-MX" sz="1600" b="1" dirty="0">
                        <a:solidFill>
                          <a:srgbClr val="000000"/>
                        </a:solidFill>
                        <a:effectLst/>
                        <a:latin typeface="Arial" panose="020B0604020202020204" pitchFamily="34" charset="0"/>
                        <a:ea typeface="Arial" panose="020B0604020202020204" pitchFamily="34" charset="0"/>
                      </a:endParaRPr>
                    </a:p>
                  </a:txBody>
                  <a:tcPr marL="56854" marR="56854" marT="56838" marB="56838" anchor="ctr"/>
                </a:tc>
                <a:tc>
                  <a:txBody>
                    <a:bodyPr/>
                    <a:lstStyle/>
                    <a:p>
                      <a:pPr algn="just">
                        <a:lnSpc>
                          <a:spcPct val="115000"/>
                        </a:lnSpc>
                        <a:spcAft>
                          <a:spcPts val="0"/>
                        </a:spcAft>
                      </a:pPr>
                      <a:r>
                        <a:rPr lang="es-ES" sz="1600" dirty="0">
                          <a:effectLst/>
                        </a:rPr>
                        <a:t>La planeación tiene un papel imprescindible ya que orienta el trabajo en equipo, es el eje rector que determina la dinámica y secuencia en el trabajo, define, organiza y desarrolla las actividades mediante estrategias de enseñanza aprendizaje tomando en cuenta las disciplinas </a:t>
                      </a:r>
                      <a:r>
                        <a:rPr lang="es-ES" sz="1600" dirty="0" smtClean="0">
                          <a:effectLst/>
                        </a:rPr>
                        <a:t>involucradas</a:t>
                      </a:r>
                      <a:r>
                        <a:rPr lang="es-ES" sz="1600" dirty="0">
                          <a:effectLst/>
                        </a:rPr>
                        <a:t> </a:t>
                      </a:r>
                      <a:endParaRPr lang="es-MX" sz="1600" dirty="0">
                        <a:solidFill>
                          <a:srgbClr val="000000"/>
                        </a:solidFill>
                        <a:effectLst/>
                        <a:latin typeface="Arial" panose="020B0604020202020204" pitchFamily="34" charset="0"/>
                        <a:ea typeface="Arial" panose="020B0604020202020204" pitchFamily="34" charset="0"/>
                      </a:endParaRPr>
                    </a:p>
                  </a:txBody>
                  <a:tcPr marL="56854" marR="56854" marT="56838" marB="56838"/>
                </a:tc>
                <a:extLst>
                  <a:ext uri="{0D108BD9-81ED-4DB2-BD59-A6C34878D82A}">
                    <a16:rowId xmlns:a16="http://schemas.microsoft.com/office/drawing/2014/main" xmlns="" val="10000"/>
                  </a:ext>
                </a:extLst>
              </a:tr>
            </a:tbl>
          </a:graphicData>
        </a:graphic>
      </p:graphicFrame>
      <p:pic>
        <p:nvPicPr>
          <p:cNvPr id="5" name="Picture 5" descr="logo IPE.ep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7035" y="327411"/>
            <a:ext cx="1622740" cy="1506828"/>
          </a:xfrm>
          <a:prstGeom prst="rect">
            <a:avLst/>
          </a:prstGeom>
          <a:noFill/>
          <a:ln>
            <a:noFill/>
          </a:ln>
          <a:extLst/>
        </p:spPr>
      </p:pic>
    </p:spTree>
    <p:extLst>
      <p:ext uri="{BB962C8B-B14F-4D97-AF65-F5344CB8AC3E}">
        <p14:creationId xmlns:p14="http://schemas.microsoft.com/office/powerpoint/2010/main" val="17859937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TM04033919[[fn=Circuito]]</Template>
  <TotalTime>1711</TotalTime>
  <Words>2603</Words>
  <Application>Microsoft Office PowerPoint</Application>
  <PresentationFormat>Panorámica</PresentationFormat>
  <Paragraphs>784</Paragraphs>
  <Slides>57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57</vt:i4>
      </vt:variant>
    </vt:vector>
  </HeadingPairs>
  <TitlesOfParts>
    <vt:vector size="63" baseType="lpstr">
      <vt:lpstr>Arial</vt:lpstr>
      <vt:lpstr>Calibri</vt:lpstr>
      <vt:lpstr>Times New Roman</vt:lpstr>
      <vt:lpstr>Trebuchet MS</vt:lpstr>
      <vt:lpstr>Tw Cen MT</vt:lpstr>
      <vt:lpstr>Circuito</vt:lpstr>
      <vt:lpstr>INSTITUTO PROGRESO Y ESPERANZA, A.C.</vt:lpstr>
      <vt:lpstr>INTEGRANTES   </vt:lpstr>
      <vt:lpstr>Ciclo escolar en el que se llevará a cabo  el proyecto</vt:lpstr>
      <vt:lpstr>Nombre del proyecto</vt:lpstr>
      <vt:lpstr>Contenido</vt:lpstr>
      <vt:lpstr>Contenido</vt:lpstr>
      <vt:lpstr>Conclusiones generales</vt:lpstr>
      <vt:lpstr>Conclusiones generales</vt:lpstr>
      <vt:lpstr>Conclusiones generales</vt:lpstr>
      <vt:lpstr>CONCLUSIONES GENERALES</vt:lpstr>
      <vt:lpstr>CONCLUSIONES GENERALES</vt:lpstr>
      <vt:lpstr>CONCLUSIONES GENERALES</vt:lpstr>
      <vt:lpstr>TRABAJO ENTRE DOCENTES</vt:lpstr>
      <vt:lpstr>TRABAJO ENTRE DOCENTES</vt:lpstr>
      <vt:lpstr>Trabajo entre docentes</vt:lpstr>
      <vt:lpstr>Presentación de PowerPoint</vt:lpstr>
      <vt:lpstr>Presentación de PowerPoint</vt:lpstr>
      <vt:lpstr>Organizador gráfico</vt:lpstr>
      <vt:lpstr>Introducción o justificación y descripción del proyecto.</vt:lpstr>
      <vt:lpstr>Objetivo General</vt:lpstr>
      <vt:lpstr>Objetivos por asignatura</vt:lpstr>
      <vt:lpstr>Preguntas generadoras</vt:lpstr>
      <vt:lpstr>Contenidos disciplinares</vt:lpstr>
      <vt:lpstr>Formato de planeación general </vt:lpstr>
      <vt:lpstr>Presentación de PowerPoint</vt:lpstr>
      <vt:lpstr>Formato de planeación sesión por sesión</vt:lpstr>
      <vt:lpstr>Presentación de PowerPoint</vt:lpstr>
      <vt:lpstr>Productos de seguimiento</vt:lpstr>
      <vt:lpstr>Evaluación del proyecto</vt:lpstr>
      <vt:lpstr>Instrumento de Evaluación</vt:lpstr>
      <vt:lpstr>reflexión</vt:lpstr>
      <vt:lpstr>Producto 4: Lectura de indagación </vt:lpstr>
      <vt:lpstr>Producto 5: Modelo de indagación Modelo de indagación PCC</vt:lpstr>
      <vt:lpstr>Producto 6</vt:lpstr>
      <vt:lpstr>Presentación de PowerPoint</vt:lpstr>
      <vt:lpstr>Presentación de PowerPoint</vt:lpstr>
      <vt:lpstr>Presentación de PowerPoint</vt:lpstr>
      <vt:lpstr>Producto 7</vt:lpstr>
      <vt:lpstr>Presentación de PowerPoint</vt:lpstr>
      <vt:lpstr>Presentación de PowerPoint</vt:lpstr>
      <vt:lpstr>Presentación de PowerPoint</vt:lpstr>
      <vt:lpstr>Presentación de PowerPoint</vt:lpstr>
      <vt:lpstr>Presentación de PowerPoint</vt:lpstr>
      <vt:lpstr>Presentación de PowerPoint</vt:lpstr>
      <vt:lpstr>Tiempos dedicados al Proyecto</vt:lpstr>
      <vt:lpstr>Presentación de PowerPoint</vt:lpstr>
      <vt:lpstr>Presentación del proyecto</vt:lpstr>
      <vt:lpstr>Evaluación del proyecto</vt:lpstr>
      <vt:lpstr>Producto 9: Evidencias de trabajo</vt:lpstr>
      <vt:lpstr>Producto 10: Organizadores gráficos: tipos de evaluación</vt:lpstr>
      <vt:lpstr>Presentación de PowerPoint</vt:lpstr>
      <vt:lpstr>Presentación de PowerPoint</vt:lpstr>
      <vt:lpstr>Presentación de PowerPoint</vt:lpstr>
      <vt:lpstr>Bibliografía</vt:lpstr>
      <vt:lpstr>Formato 13: Pasos para realizar una infografía</vt:lpstr>
      <vt:lpstr>Producto 14: infografía</vt:lpstr>
      <vt:lpstr>Producto 15: Reflexiones Personales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INSTITUTO PROGRESO Y ESPERANZA, A.C.</dc:title>
  <dc:creator>Héctor Manuel Arroyo</dc:creator>
  <cp:lastModifiedBy>Héctor Manuel Arroyo</cp:lastModifiedBy>
  <cp:revision>100</cp:revision>
  <dcterms:created xsi:type="dcterms:W3CDTF">2017-11-13T18:49:12Z</dcterms:created>
  <dcterms:modified xsi:type="dcterms:W3CDTF">2019-10-14T18:03:17Z</dcterms:modified>
</cp:coreProperties>
</file>