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59" r:id="rId4"/>
    <p:sldId id="260" r:id="rId5"/>
    <p:sldId id="286" r:id="rId6"/>
    <p:sldId id="261" r:id="rId7"/>
    <p:sldId id="262" r:id="rId8"/>
    <p:sldId id="263" r:id="rId9"/>
    <p:sldId id="264" r:id="rId10"/>
    <p:sldId id="265" r:id="rId11"/>
    <p:sldId id="266" r:id="rId12"/>
    <p:sldId id="267" r:id="rId13"/>
    <p:sldId id="268" r:id="rId14"/>
    <p:sldId id="269" r:id="rId15"/>
    <p:sldId id="270" r:id="rId16"/>
    <p:sldId id="287" r:id="rId17"/>
    <p:sldId id="288" r:id="rId18"/>
    <p:sldId id="289" r:id="rId19"/>
    <p:sldId id="290" r:id="rId20"/>
    <p:sldId id="291" r:id="rId21"/>
    <p:sldId id="292" r:id="rId22"/>
    <p:sldId id="293"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660"/>
  </p:normalViewPr>
  <p:slideViewPr>
    <p:cSldViewPr snapToGrid="0">
      <p:cViewPr>
        <p:scale>
          <a:sx n="50" d="100"/>
          <a:sy n="50" d="100"/>
        </p:scale>
        <p:origin x="2358"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6858002" cy="9144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1"/>
            <a:ext cx="1728788" cy="9144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425179" y="1496484"/>
            <a:ext cx="4945261" cy="3183467"/>
          </a:xfrm>
        </p:spPr>
        <p:txBody>
          <a:bodyPr anchor="b">
            <a:normAutofit/>
          </a:bodyPr>
          <a:lstStyle>
            <a:lvl1pPr algn="l">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425179" y="4802717"/>
            <a:ext cx="4945261" cy="2207683"/>
          </a:xfrm>
        </p:spPr>
        <p:txBody>
          <a:bodyPr>
            <a:normAutofit/>
          </a:bodyPr>
          <a:lstStyle>
            <a:lvl1pPr marL="0" indent="0" algn="l">
              <a:buNone/>
              <a:defRPr sz="1500" cap="all"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350789" y="7213604"/>
            <a:ext cx="1543050" cy="486833"/>
          </a:xfrm>
        </p:spPr>
        <p:txBody>
          <a:bodyPr/>
          <a:lstStyle/>
          <a:p>
            <a:fld id="{80E3B6A6-486A-41ED-8CDF-F1F45581FF6A}" type="datetimeFigureOut">
              <a:rPr lang="en-US" smtClean="0"/>
              <a:t>10/14/2019</a:t>
            </a:fld>
            <a:endParaRPr lang="en-US"/>
          </a:p>
        </p:txBody>
      </p:sp>
      <p:sp>
        <p:nvSpPr>
          <p:cNvPr id="5" name="Footer Placeholder 4"/>
          <p:cNvSpPr>
            <a:spLocks noGrp="1"/>
          </p:cNvSpPr>
          <p:nvPr>
            <p:ph type="ftr" sz="quarter" idx="11"/>
          </p:nvPr>
        </p:nvSpPr>
        <p:spPr>
          <a:xfrm>
            <a:off x="1425178" y="7213604"/>
            <a:ext cx="2882749" cy="486833"/>
          </a:xfrm>
        </p:spPr>
        <p:txBody>
          <a:bodyPr/>
          <a:lstStyle/>
          <a:p>
            <a:endParaRPr lang="en-US"/>
          </a:p>
        </p:txBody>
      </p:sp>
      <p:sp>
        <p:nvSpPr>
          <p:cNvPr id="6" name="Slide Number Placeholder 5"/>
          <p:cNvSpPr>
            <a:spLocks noGrp="1"/>
          </p:cNvSpPr>
          <p:nvPr>
            <p:ph type="sldNum" sz="quarter" idx="12"/>
          </p:nvPr>
        </p:nvSpPr>
        <p:spPr>
          <a:xfrm>
            <a:off x="5936703" y="7213601"/>
            <a:ext cx="433738" cy="486833"/>
          </a:xfrm>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175441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42043" y="5739554"/>
            <a:ext cx="5575700" cy="1092473"/>
          </a:xfrm>
        </p:spPr>
        <p:txBody>
          <a:bodyPr anchor="b">
            <a:normAutofit/>
          </a:bodyPr>
          <a:lstStyle>
            <a:lvl1pPr>
              <a:defRPr sz="24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42043" y="808568"/>
            <a:ext cx="5575700" cy="4399704"/>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400"/>
            </a:lvl1pPr>
          </a:lstStyle>
          <a:p>
            <a:pPr marL="0" lvl="0" indent="0">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642018" y="6832027"/>
            <a:ext cx="5574858" cy="909963"/>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0E3B6A6-486A-41ED-8CDF-F1F45581FF6A}"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2674361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42070" y="812800"/>
            <a:ext cx="5572100" cy="4572000"/>
          </a:xfrm>
        </p:spPr>
        <p:txBody>
          <a:bodyPr anchor="ctr">
            <a:normAutofit/>
          </a:bodyPr>
          <a:lstStyle>
            <a:lvl1pPr>
              <a:defRPr sz="27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42044" y="5892801"/>
            <a:ext cx="5571258" cy="1828799"/>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0E3B6A6-486A-41ED-8CDF-F1F45581FF6A}"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1928242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3494" y="812801"/>
            <a:ext cx="5232798" cy="3664572"/>
          </a:xfrm>
        </p:spPr>
        <p:txBody>
          <a:bodyPr anchor="ctr">
            <a:normAutofit/>
          </a:bodyPr>
          <a:lstStyle>
            <a:lvl1pPr>
              <a:defRPr sz="27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967863" y="4487410"/>
            <a:ext cx="4923168" cy="731957"/>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642043" y="5746559"/>
            <a:ext cx="5572127" cy="1985995"/>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0E3B6A6-486A-41ED-8CDF-F1F45581FF6A}"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CC264-A5A7-42E3-B295-F3F1E09640D4}" type="slidenum">
              <a:rPr lang="en-US" smtClean="0"/>
              <a:t>‹Nº›</a:t>
            </a:fld>
            <a:endParaRPr lang="en-US"/>
          </a:p>
        </p:txBody>
      </p:sp>
      <p:sp>
        <p:nvSpPr>
          <p:cNvPr id="52" name="TextBox 51"/>
          <p:cNvSpPr txBox="1"/>
          <p:nvPr/>
        </p:nvSpPr>
        <p:spPr>
          <a:xfrm>
            <a:off x="522434" y="957944"/>
            <a:ext cx="342900" cy="779701"/>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53" name="TextBox 52"/>
          <p:cNvSpPr txBox="1"/>
          <p:nvPr/>
        </p:nvSpPr>
        <p:spPr>
          <a:xfrm>
            <a:off x="5863105" y="3686630"/>
            <a:ext cx="342900" cy="779701"/>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Tree>
    <p:extLst>
      <p:ext uri="{BB962C8B-B14F-4D97-AF65-F5344CB8AC3E}">
        <p14:creationId xmlns:p14="http://schemas.microsoft.com/office/powerpoint/2010/main" val="3848525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42044" y="2845390"/>
            <a:ext cx="5572126" cy="3349113"/>
          </a:xfrm>
        </p:spPr>
        <p:txBody>
          <a:bodyPr anchor="b">
            <a:normAutofit/>
          </a:bodyPr>
          <a:lstStyle>
            <a:lvl1pPr>
              <a:defRPr sz="27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42018" y="6210207"/>
            <a:ext cx="5571284" cy="1520859"/>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0E3B6A6-486A-41ED-8CDF-F1F45581FF6A}"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1736570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42046" y="812800"/>
            <a:ext cx="5572124" cy="254000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42043" y="3565951"/>
            <a:ext cx="1798256" cy="914400"/>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642044" y="4480351"/>
            <a:ext cx="1797324" cy="324124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2539557" y="3570180"/>
            <a:ext cx="1791217" cy="914400"/>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2539556" y="4484580"/>
            <a:ext cx="1791719" cy="324124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4416999" y="3565951"/>
            <a:ext cx="1797170" cy="914400"/>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4416999" y="4480351"/>
            <a:ext cx="1797170" cy="324124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80E3B6A6-486A-41ED-8CDF-F1F45581FF6A}" type="datetimeFigureOut">
              <a:rPr lang="en-US" smtClean="0"/>
              <a:t>10/14/2019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3324117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42045" y="812800"/>
            <a:ext cx="5572124" cy="25400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42045" y="5872795"/>
            <a:ext cx="1797323" cy="768349"/>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642045" y="3555997"/>
            <a:ext cx="1797323" cy="2032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350" dirty="0"/>
            </a:lvl1pPr>
          </a:lstStyle>
          <a:p>
            <a:pPr marL="0" lvl="0" indent="0">
              <a:buNone/>
            </a:pPr>
            <a:r>
              <a:rPr lang="es-ES" smtClean="0"/>
              <a:t>Haga clic en el icono para agregar una imagen</a:t>
            </a:r>
            <a:endParaRPr lang="en-US" dirty="0"/>
          </a:p>
        </p:txBody>
      </p:sp>
      <p:sp>
        <p:nvSpPr>
          <p:cNvPr id="21" name="Text Placeholder 3"/>
          <p:cNvSpPr>
            <a:spLocks noGrp="1"/>
          </p:cNvSpPr>
          <p:nvPr>
            <p:ph type="body" sz="half" idx="18"/>
          </p:nvPr>
        </p:nvSpPr>
        <p:spPr>
          <a:xfrm>
            <a:off x="642045" y="6641146"/>
            <a:ext cx="1797323" cy="109045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2525093" y="5872795"/>
            <a:ext cx="1800225" cy="768349"/>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2525093" y="3555997"/>
            <a:ext cx="1799404" cy="2032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350" dirty="0"/>
            </a:lvl1pPr>
          </a:lstStyle>
          <a:p>
            <a:pPr marL="0" lvl="0" indent="0">
              <a:buNone/>
            </a:pPr>
            <a:r>
              <a:rPr lang="es-ES" smtClean="0"/>
              <a:t>Haga clic en el icono para agregar una imagen</a:t>
            </a:r>
            <a:endParaRPr lang="en-US" dirty="0"/>
          </a:p>
        </p:txBody>
      </p:sp>
      <p:sp>
        <p:nvSpPr>
          <p:cNvPr id="24" name="Text Placeholder 3"/>
          <p:cNvSpPr>
            <a:spLocks noGrp="1"/>
          </p:cNvSpPr>
          <p:nvPr>
            <p:ph type="body" sz="half" idx="19"/>
          </p:nvPr>
        </p:nvSpPr>
        <p:spPr>
          <a:xfrm>
            <a:off x="2524271" y="6641143"/>
            <a:ext cx="1800225" cy="108045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4417070" y="5872794"/>
            <a:ext cx="1794792" cy="768349"/>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4417000" y="3555997"/>
            <a:ext cx="1797170" cy="2032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350" dirty="0"/>
            </a:lvl1pPr>
          </a:lstStyle>
          <a:p>
            <a:pPr marL="0" lvl="0" indent="0">
              <a:buNone/>
            </a:pPr>
            <a:r>
              <a:rPr lang="es-ES" smtClean="0"/>
              <a:t>Haga clic en el icono para agregar una imagen</a:t>
            </a:r>
            <a:endParaRPr lang="en-US" dirty="0"/>
          </a:p>
        </p:txBody>
      </p:sp>
      <p:sp>
        <p:nvSpPr>
          <p:cNvPr id="27" name="Text Placeholder 3"/>
          <p:cNvSpPr>
            <a:spLocks noGrp="1"/>
          </p:cNvSpPr>
          <p:nvPr>
            <p:ph type="body" sz="half" idx="20"/>
          </p:nvPr>
        </p:nvSpPr>
        <p:spPr>
          <a:xfrm>
            <a:off x="4416999" y="6641141"/>
            <a:ext cx="1797170" cy="108046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80E3B6A6-486A-41ED-8CDF-F1F45581FF6A}" type="datetimeFigureOut">
              <a:rPr lang="en-US" smtClean="0"/>
              <a:t>10/14/2019</a:t>
            </a:fld>
            <a:endParaRPr lang="en-US"/>
          </a:p>
        </p:txBody>
      </p:sp>
      <p:sp>
        <p:nvSpPr>
          <p:cNvPr id="4" name="Footer Placeholder 3"/>
          <p:cNvSpPr>
            <a:spLocks noGrp="1"/>
          </p:cNvSpPr>
          <p:nvPr>
            <p:ph type="ftr" sz="quarter" idx="11"/>
          </p:nvPr>
        </p:nvSpPr>
        <p:spPr/>
        <p:txBody>
          <a:bodyPr/>
          <a:lstStyle>
            <a:lvl1pPr>
              <a:defRPr cap="all" baseline="0"/>
            </a:lvl1pPr>
          </a:lstStyle>
          <a:p>
            <a:endParaRPr lang="en-US"/>
          </a:p>
        </p:txBody>
      </p:sp>
      <p:sp>
        <p:nvSpPr>
          <p:cNvPr id="5" name="Slide Number Placeholder 4"/>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842257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0E3B6A6-486A-41ED-8CDF-F1F45581FF6A}"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1796696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86351" y="812801"/>
            <a:ext cx="1127819" cy="69088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42043" y="812801"/>
            <a:ext cx="4358582" cy="69088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0E3B6A6-486A-41ED-8CDF-F1F45581FF6A}"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391341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7" name="Title 1"/>
          <p:cNvSpPr>
            <a:spLocks noGrp="1"/>
          </p:cNvSpPr>
          <p:nvPr>
            <p:ph type="title"/>
          </p:nvPr>
        </p:nvSpPr>
        <p:spPr>
          <a:xfrm>
            <a:off x="642046" y="824691"/>
            <a:ext cx="5572124" cy="1971427"/>
          </a:xfrm>
        </p:spPr>
        <p:txBody>
          <a:bodyPr/>
          <a:lstStyle/>
          <a:p>
            <a:r>
              <a:rPr lang="es-ES" smtClean="0"/>
              <a:t>Haga clic para modificar el estilo de título del patrón</a:t>
            </a:r>
            <a:endParaRPr lang="en-US" dirty="0"/>
          </a:p>
        </p:txBody>
      </p:sp>
      <p:sp>
        <p:nvSpPr>
          <p:cNvPr id="48" name="Content Placeholder 2"/>
          <p:cNvSpPr>
            <a:spLocks noGrp="1"/>
          </p:cNvSpPr>
          <p:nvPr>
            <p:ph idx="1"/>
          </p:nvPr>
        </p:nvSpPr>
        <p:spPr>
          <a:xfrm>
            <a:off x="642046" y="2999316"/>
            <a:ext cx="5572124" cy="472228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9" name="Date Placeholder 3"/>
          <p:cNvSpPr>
            <a:spLocks noGrp="1"/>
          </p:cNvSpPr>
          <p:nvPr>
            <p:ph type="dt" sz="half" idx="10"/>
          </p:nvPr>
        </p:nvSpPr>
        <p:spPr>
          <a:xfrm>
            <a:off x="4194518" y="7844370"/>
            <a:ext cx="1543050" cy="486833"/>
          </a:xfrm>
        </p:spPr>
        <p:txBody>
          <a:bodyPr/>
          <a:lstStyle/>
          <a:p>
            <a:fld id="{80E3B6A6-486A-41ED-8CDF-F1F45581FF6A}" type="datetimeFigureOut">
              <a:rPr lang="en-US" smtClean="0"/>
              <a:t>10/14/2019</a:t>
            </a:fld>
            <a:endParaRPr lang="en-US"/>
          </a:p>
        </p:txBody>
      </p:sp>
      <p:sp>
        <p:nvSpPr>
          <p:cNvPr id="50" name="Footer Placeholder 4"/>
          <p:cNvSpPr>
            <a:spLocks noGrp="1"/>
          </p:cNvSpPr>
          <p:nvPr>
            <p:ph type="ftr" sz="quarter" idx="11"/>
          </p:nvPr>
        </p:nvSpPr>
        <p:spPr>
          <a:xfrm>
            <a:off x="642044" y="7844369"/>
            <a:ext cx="3509612" cy="486833"/>
          </a:xfrm>
        </p:spPr>
        <p:txBody>
          <a:bodyPr/>
          <a:lstStyle/>
          <a:p>
            <a:endParaRPr lang="en-US"/>
          </a:p>
        </p:txBody>
      </p:sp>
      <p:sp>
        <p:nvSpPr>
          <p:cNvPr id="51" name="Slide Number Placeholder 5"/>
          <p:cNvSpPr>
            <a:spLocks noGrp="1"/>
          </p:cNvSpPr>
          <p:nvPr>
            <p:ph type="sldNum" sz="quarter" idx="12"/>
          </p:nvPr>
        </p:nvSpPr>
        <p:spPr>
          <a:xfrm>
            <a:off x="5780431" y="7844368"/>
            <a:ext cx="433738" cy="486833"/>
          </a:xfrm>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256844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42044" y="1892304"/>
            <a:ext cx="5572125" cy="3803649"/>
          </a:xfrm>
        </p:spPr>
        <p:txBody>
          <a:bodyPr anchor="b">
            <a:normAutofit/>
          </a:bodyPr>
          <a:lstStyle>
            <a:lvl1pPr>
              <a:defRPr sz="27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42044" y="5899149"/>
            <a:ext cx="5572125" cy="1833035"/>
          </a:xfrm>
        </p:spPr>
        <p:txBody>
          <a:bodyPr>
            <a:normAutofit/>
          </a:bodyPr>
          <a:lstStyle>
            <a:lvl1pPr marL="0" indent="0">
              <a:buNone/>
              <a:defRPr sz="1350" cap="all" baseline="0">
                <a:solidFill>
                  <a:schemeClr val="tx1">
                    <a:tint val="75000"/>
                  </a:schemeClr>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0E3B6A6-486A-41ED-8CDF-F1F45581FF6A}"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1768121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42044" y="2999315"/>
            <a:ext cx="2744094" cy="472228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471863" y="2999315"/>
            <a:ext cx="2742306" cy="472228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0E3B6A6-486A-41ED-8CDF-F1F45581FF6A}"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144066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42044" y="825503"/>
            <a:ext cx="5572125" cy="1970615"/>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09177" y="2999315"/>
            <a:ext cx="2576962" cy="1098549"/>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42044" y="4097865"/>
            <a:ext cx="2744095" cy="362373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638994" y="2999314"/>
            <a:ext cx="2575174" cy="1098549"/>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3471863" y="4097865"/>
            <a:ext cx="2742306" cy="362373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0E3B6A6-486A-41ED-8CDF-F1F45581FF6A}" type="datetimeFigureOut">
              <a:rPr lang="en-US" smtClean="0"/>
              <a:t>10/14/2019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932159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0E3B6A6-486A-41ED-8CDF-F1F45581FF6A}" type="datetimeFigureOut">
              <a:rPr lang="en-US" smtClean="0"/>
              <a:t>10/14/2019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18260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3B6A6-486A-41ED-8CDF-F1F45581FF6A}" type="datetimeFigureOut">
              <a:rPr lang="en-US" smtClean="0"/>
              <a:t>10/14/2019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234237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45022" y="812801"/>
            <a:ext cx="2169021" cy="2186512"/>
          </a:xfrm>
        </p:spPr>
        <p:txBody>
          <a:bodyPr anchor="b"/>
          <a:lstStyle>
            <a:lvl1pPr>
              <a:defRPr sz="24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900363" y="790221"/>
            <a:ext cx="3313805" cy="6931379"/>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45022" y="2999315"/>
            <a:ext cx="2169021" cy="47222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0E3B6A6-486A-41ED-8CDF-F1F45581FF6A}"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2619723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42046" y="812800"/>
            <a:ext cx="2815472" cy="2186515"/>
          </a:xfrm>
        </p:spPr>
        <p:txBody>
          <a:bodyPr anchor="b"/>
          <a:lstStyle>
            <a:lvl1pPr>
              <a:defRPr sz="24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624650" y="812800"/>
            <a:ext cx="2589520" cy="6908803"/>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2400"/>
            </a:lvl1pPr>
          </a:lstStyle>
          <a:p>
            <a:pPr marL="0" lvl="0" indent="0">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642044" y="2999315"/>
            <a:ext cx="2815473" cy="47222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0E3B6A6-486A-41ED-8CDF-F1F45581FF6A}" type="datetimeFigureOut">
              <a:rPr lang="en-US" smtClean="0"/>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9CC264-A5A7-42E3-B295-F3F1E09640D4}" type="slidenum">
              <a:rPr lang="en-US" smtClean="0"/>
              <a:t>‹Nº›</a:t>
            </a:fld>
            <a:endParaRPr lang="en-US"/>
          </a:p>
        </p:txBody>
      </p:sp>
    </p:spTree>
    <p:extLst>
      <p:ext uri="{BB962C8B-B14F-4D97-AF65-F5344CB8AC3E}">
        <p14:creationId xmlns:p14="http://schemas.microsoft.com/office/powerpoint/2010/main" val="3067287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6858002" cy="9144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0716" y="1"/>
            <a:ext cx="6781331" cy="9144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642046" y="824691"/>
            <a:ext cx="5572124" cy="1971427"/>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642046" y="2999316"/>
            <a:ext cx="5572124" cy="4722285"/>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194518" y="7844370"/>
            <a:ext cx="1543050" cy="486833"/>
          </a:xfrm>
          <a:prstGeom prst="rect">
            <a:avLst/>
          </a:prstGeom>
        </p:spPr>
        <p:txBody>
          <a:bodyPr vert="horz" lIns="91440" tIns="45720" rIns="91440" bIns="45720" rtlCol="0" anchor="ctr"/>
          <a:lstStyle>
            <a:lvl1pPr algn="r">
              <a:defRPr sz="788">
                <a:solidFill>
                  <a:schemeClr val="tx1">
                    <a:tint val="75000"/>
                  </a:schemeClr>
                </a:solidFill>
              </a:defRPr>
            </a:lvl1pPr>
          </a:lstStyle>
          <a:p>
            <a:fld id="{80E3B6A6-486A-41ED-8CDF-F1F45581FF6A}" type="datetimeFigureOut">
              <a:rPr lang="en-US" smtClean="0"/>
              <a:t>10/14/2019</a:t>
            </a:fld>
            <a:endParaRPr lang="en-US"/>
          </a:p>
        </p:txBody>
      </p:sp>
      <p:sp>
        <p:nvSpPr>
          <p:cNvPr id="5" name="Footer Placeholder 4"/>
          <p:cNvSpPr>
            <a:spLocks noGrp="1"/>
          </p:cNvSpPr>
          <p:nvPr>
            <p:ph type="ftr" sz="quarter" idx="3"/>
          </p:nvPr>
        </p:nvSpPr>
        <p:spPr>
          <a:xfrm>
            <a:off x="642044" y="7844369"/>
            <a:ext cx="3509612" cy="486833"/>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80431" y="7844368"/>
            <a:ext cx="433738" cy="486833"/>
          </a:xfrm>
          <a:prstGeom prst="rect">
            <a:avLst/>
          </a:prstGeom>
        </p:spPr>
        <p:txBody>
          <a:bodyPr vert="horz" lIns="91440" tIns="45720" rIns="91440" bIns="45720" rtlCol="0" anchor="ctr"/>
          <a:lstStyle>
            <a:lvl1pPr algn="r">
              <a:defRPr sz="788">
                <a:solidFill>
                  <a:schemeClr val="tx1">
                    <a:tint val="75000"/>
                  </a:schemeClr>
                </a:solidFill>
              </a:defRPr>
            </a:lvl1pPr>
          </a:lstStyle>
          <a:p>
            <a:fld id="{ED9CC264-A5A7-42E3-B295-F3F1E09640D4}" type="slidenum">
              <a:rPr lang="en-US" smtClean="0"/>
              <a:t>‹Nº›</a:t>
            </a:fld>
            <a:endParaRPr lang="en-US"/>
          </a:p>
        </p:txBody>
      </p:sp>
    </p:spTree>
    <p:extLst>
      <p:ext uri="{BB962C8B-B14F-4D97-AF65-F5344CB8AC3E}">
        <p14:creationId xmlns:p14="http://schemas.microsoft.com/office/powerpoint/2010/main" val="67668309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685800" rtl="0" eaLnBrk="1" latinLnBrk="0" hangingPunct="1">
        <a:lnSpc>
          <a:spcPct val="90000"/>
        </a:lnSpc>
        <a:spcBef>
          <a:spcPct val="0"/>
        </a:spcBef>
        <a:buNone/>
        <a:defRPr sz="2700" kern="1200" cap="all"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SzPct val="125000"/>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SzPct val="125000"/>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SzPct val="125000"/>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15.jp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9.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14.jpg"/><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hectormanuel910210.wixsite.com/edufinanciera" TargetMode="Externa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11154" y="2143168"/>
            <a:ext cx="5314950" cy="1026617"/>
          </a:xfrm>
        </p:spPr>
        <p:txBody>
          <a:bodyPr>
            <a:noAutofit/>
          </a:bodyPr>
          <a:lstStyle/>
          <a:p>
            <a:pPr algn="ctr"/>
            <a:r>
              <a:rPr lang="es-MX" sz="4000" b="1" dirty="0" smtClean="0">
                <a:effectLst>
                  <a:outerShdw blurRad="38100" dist="38100" dir="2700000" algn="tl">
                    <a:srgbClr val="000000">
                      <a:alpha val="43137"/>
                    </a:srgbClr>
                  </a:outerShdw>
                </a:effectLst>
              </a:rPr>
              <a:t>INSTITUTO PROGRESO Y ESPERANZA, A.C.</a:t>
            </a:r>
            <a:endParaRPr lang="es-MX" sz="4000" b="1" dirty="0">
              <a:effectLst>
                <a:outerShdw blurRad="38100" dist="38100" dir="2700000" algn="tl">
                  <a:srgbClr val="000000">
                    <a:alpha val="43137"/>
                  </a:srgbClr>
                </a:outerShdw>
              </a:effectLst>
            </a:endParaRPr>
          </a:p>
        </p:txBody>
      </p:sp>
      <p:pic>
        <p:nvPicPr>
          <p:cNvPr id="4"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1092" y="3829384"/>
            <a:ext cx="2695073" cy="2555374"/>
          </a:xfrm>
          <a:prstGeom prst="rect">
            <a:avLst/>
          </a:prstGeom>
          <a:noFill/>
          <a:ln>
            <a:noFill/>
          </a:ln>
          <a:extLst/>
        </p:spPr>
      </p:pic>
      <p:sp>
        <p:nvSpPr>
          <p:cNvPr id="5" name="Título 1"/>
          <p:cNvSpPr txBox="1">
            <a:spLocks/>
          </p:cNvSpPr>
          <p:nvPr/>
        </p:nvSpPr>
        <p:spPr>
          <a:xfrm>
            <a:off x="1499582" y="7958757"/>
            <a:ext cx="3738092" cy="592996"/>
          </a:xfrm>
          <a:prstGeom prst="rect">
            <a:avLst/>
          </a:prstGeom>
        </p:spPr>
        <p:txBody>
          <a:bodyPr vert="horz" lIns="51435" tIns="25718" rIns="51435" bIns="25718"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es-MX" sz="4000" b="1" dirty="0">
                <a:effectLst>
                  <a:outerShdw blurRad="38100" dist="38100" dir="2700000" algn="tl">
                    <a:srgbClr val="000000">
                      <a:alpha val="43137"/>
                    </a:srgbClr>
                  </a:outerShdw>
                </a:effectLst>
              </a:rPr>
              <a:t>EQUIPO </a:t>
            </a:r>
            <a:r>
              <a:rPr lang="es-MX" sz="4000" b="1" dirty="0" smtClean="0">
                <a:effectLst>
                  <a:outerShdw blurRad="38100" dist="38100" dir="2700000" algn="tl">
                    <a:srgbClr val="000000">
                      <a:alpha val="43137"/>
                    </a:srgbClr>
                  </a:outerShdw>
                </a:effectLst>
              </a:rPr>
              <a:t>3</a:t>
            </a:r>
          </a:p>
          <a:p>
            <a:pPr algn="ctr"/>
            <a:r>
              <a:rPr lang="es-MX" sz="4000" b="1" dirty="0" smtClean="0">
                <a:effectLst>
                  <a:outerShdw blurRad="38100" dist="38100" dir="2700000" algn="tl">
                    <a:srgbClr val="000000">
                      <a:alpha val="43137"/>
                    </a:srgbClr>
                  </a:outerShdw>
                </a:effectLst>
              </a:rPr>
              <a:t>SEXTO AÑO (ÁREA III)</a:t>
            </a:r>
            <a:endParaRPr lang="es-MX"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7257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94" y="0"/>
            <a:ext cx="6617212" cy="914400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Tree>
    <p:extLst>
      <p:ext uri="{BB962C8B-B14F-4D97-AF65-F5344CB8AC3E}">
        <p14:creationId xmlns:p14="http://schemas.microsoft.com/office/powerpoint/2010/main" val="317832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94" y="0"/>
            <a:ext cx="6617212" cy="914400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79" y="0"/>
            <a:ext cx="6400242" cy="9144000"/>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Tree>
    <p:extLst>
      <p:ext uri="{BB962C8B-B14F-4D97-AF65-F5344CB8AC3E}">
        <p14:creationId xmlns:p14="http://schemas.microsoft.com/office/powerpoint/2010/main" val="1933725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879" y="0"/>
            <a:ext cx="6400242" cy="9144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7999" cy="9144000"/>
          </a:xfrm>
          <a:prstGeom prst="rect">
            <a:avLst/>
          </a:prstGeom>
        </p:spPr>
      </p:pic>
    </p:spTree>
    <p:extLst>
      <p:ext uri="{BB962C8B-B14F-4D97-AF65-F5344CB8AC3E}">
        <p14:creationId xmlns:p14="http://schemas.microsoft.com/office/powerpoint/2010/main" val="2853035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Tree>
    <p:extLst>
      <p:ext uri="{BB962C8B-B14F-4D97-AF65-F5344CB8AC3E}">
        <p14:creationId xmlns:p14="http://schemas.microsoft.com/office/powerpoint/2010/main" val="4257369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Tree>
    <p:extLst>
      <p:ext uri="{BB962C8B-B14F-4D97-AF65-F5344CB8AC3E}">
        <p14:creationId xmlns:p14="http://schemas.microsoft.com/office/powerpoint/2010/main" val="3226966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Tree>
    <p:extLst>
      <p:ext uri="{BB962C8B-B14F-4D97-AF65-F5344CB8AC3E}">
        <p14:creationId xmlns:p14="http://schemas.microsoft.com/office/powerpoint/2010/main" val="1135331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3649"/>
            <a:ext cx="5572124" cy="1119116"/>
          </a:xfrm>
        </p:spPr>
        <p:txBody>
          <a:bodyPr/>
          <a:lstStyle/>
          <a:p>
            <a:r>
              <a:rPr lang="es-MX" dirty="0" smtClean="0"/>
              <a:t>Actividad interdisciplinaria:</a:t>
            </a:r>
            <a:endParaRPr lang="es-MX" dirty="0"/>
          </a:p>
        </p:txBody>
      </p:sp>
      <p:sp>
        <p:nvSpPr>
          <p:cNvPr id="3" name="Marcador de contenido 2"/>
          <p:cNvSpPr>
            <a:spLocks noGrp="1"/>
          </p:cNvSpPr>
          <p:nvPr>
            <p:ph idx="1"/>
          </p:nvPr>
        </p:nvSpPr>
        <p:spPr>
          <a:xfrm>
            <a:off x="363213" y="2397343"/>
            <a:ext cx="6146768" cy="4722285"/>
          </a:xfrm>
        </p:spPr>
        <p:txBody>
          <a:bodyPr>
            <a:normAutofit lnSpcReduction="10000"/>
          </a:bodyPr>
          <a:lstStyle/>
          <a:p>
            <a:r>
              <a:rPr lang="es-MX" sz="2400" dirty="0" smtClean="0"/>
              <a:t>Objetivo: </a:t>
            </a:r>
          </a:p>
          <a:p>
            <a:r>
              <a:rPr lang="es-MX" sz="2400" dirty="0"/>
              <a:t>Desarrollar una consultoría entre alumnos a través de los diversos ensayos, con la finalidad de Fomentar la educación financiera en los alumnos del Instituto Progreso y Esperanza  y así se generen buenos hábitos de ahorro, inversión a corto, mediano y largo plazo</a:t>
            </a:r>
            <a:r>
              <a:rPr lang="es-MX" sz="2400" dirty="0" smtClean="0"/>
              <a:t>.</a:t>
            </a:r>
          </a:p>
          <a:p>
            <a:endParaRPr lang="es-MX" sz="2400" dirty="0"/>
          </a:p>
          <a:p>
            <a:endParaRPr lang="es-MX" sz="2400" dirty="0" smtClean="0"/>
          </a:p>
          <a:p>
            <a:r>
              <a:rPr lang="es-MX" sz="2400" dirty="0" smtClean="0"/>
              <a:t>Grado: Sexto año (Área III) </a:t>
            </a:r>
          </a:p>
          <a:p>
            <a:endParaRPr lang="es-MX" dirty="0" smtClean="0"/>
          </a:p>
          <a:p>
            <a:endParaRPr lang="es-MX" dirty="0"/>
          </a:p>
        </p:txBody>
      </p:sp>
      <p:pic>
        <p:nvPicPr>
          <p:cNvPr id="4"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430" y="0"/>
            <a:ext cx="1794570" cy="1728602"/>
          </a:xfrm>
          <a:prstGeom prst="rect">
            <a:avLst/>
          </a:prstGeom>
          <a:noFill/>
          <a:ln>
            <a:noFill/>
          </a:ln>
          <a:extLst/>
        </p:spPr>
      </p:pic>
    </p:spTree>
    <p:extLst>
      <p:ext uri="{BB962C8B-B14F-4D97-AF65-F5344CB8AC3E}">
        <p14:creationId xmlns:p14="http://schemas.microsoft.com/office/powerpoint/2010/main" val="3293612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085" y="24105"/>
            <a:ext cx="5572124" cy="1241946"/>
          </a:xfrm>
        </p:spPr>
        <p:txBody>
          <a:bodyPr/>
          <a:lstStyle/>
          <a:p>
            <a:r>
              <a:rPr lang="es-MX" dirty="0" smtClean="0"/>
              <a:t>JUSTIFICACIÓN</a:t>
            </a:r>
            <a:endParaRPr lang="es-MX" dirty="0"/>
          </a:p>
        </p:txBody>
      </p:sp>
      <p:sp>
        <p:nvSpPr>
          <p:cNvPr id="3" name="Marcador de contenido 2"/>
          <p:cNvSpPr>
            <a:spLocks noGrp="1"/>
          </p:cNvSpPr>
          <p:nvPr>
            <p:ph idx="1"/>
          </p:nvPr>
        </p:nvSpPr>
        <p:spPr>
          <a:xfrm>
            <a:off x="497773" y="1858699"/>
            <a:ext cx="5572124" cy="4722285"/>
          </a:xfrm>
        </p:spPr>
        <p:txBody>
          <a:bodyPr>
            <a:normAutofit fontScale="85000" lnSpcReduction="10000"/>
          </a:bodyPr>
          <a:lstStyle/>
          <a:p>
            <a:r>
              <a:rPr lang="es-MX" dirty="0"/>
              <a:t>Al paso del tiempo, nos hemos dado cuenta que la Educación financiera es uno de los temas que la mayoría de las personas comenta en su vida cotidiana, ya que la situación de nuestro país actualmente no es la adecuada, debido a problemas socioeconómicos que nos aquejan, por lo tanto es necesario que la población en especial los jóvenes de 17 a 30 años, posean una cultura financiera en donde lo más importante es que mantengan buenos hábitos de ahorro y consumo y que sepan trabajar su dinero, logrando con esto una estabilidad económica a largo plazo.</a:t>
            </a:r>
          </a:p>
          <a:p>
            <a:r>
              <a:rPr lang="es-MX" dirty="0"/>
              <a:t>Decidimos realizar este proyecto porque es importante que en nuestra institución se fomente la educación financiera y los hábitos de ahorro desde ahora porque los jóvenes deben aprender a prevenir su futuro, porque no toda la vida van a estar trabajando, recalcando que primero conozcan la importancia de ahorrar, cómo funciona el sistema financiero mexicano, los instrumentos de inversión, las afores y también a emprender un negocio en caso de que no se quieran dedicar a la vida laboral, obviamente conociendo la tramitología para abrir, mantener y cerrar un negocio</a:t>
            </a:r>
          </a:p>
        </p:txBody>
      </p:sp>
      <p:pic>
        <p:nvPicPr>
          <p:cNvPr id="4"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430" y="0"/>
            <a:ext cx="1794570" cy="1728602"/>
          </a:xfrm>
          <a:prstGeom prst="rect">
            <a:avLst/>
          </a:prstGeom>
          <a:noFill/>
          <a:ln>
            <a:noFill/>
          </a:ln>
          <a:extLst/>
        </p:spPr>
      </p:pic>
    </p:spTree>
    <p:extLst>
      <p:ext uri="{BB962C8B-B14F-4D97-AF65-F5344CB8AC3E}">
        <p14:creationId xmlns:p14="http://schemas.microsoft.com/office/powerpoint/2010/main" val="2718838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8591" y="1189958"/>
            <a:ext cx="5572124" cy="1241946"/>
          </a:xfrm>
        </p:spPr>
        <p:txBody>
          <a:bodyPr>
            <a:normAutofit/>
          </a:bodyPr>
          <a:lstStyle/>
          <a:p>
            <a:r>
              <a:rPr lang="es-MX" dirty="0" smtClean="0"/>
              <a:t>Fecha </a:t>
            </a:r>
            <a:r>
              <a:rPr lang="es-MX" dirty="0"/>
              <a:t>de ejecución : 10 de abril  de 2019 </a:t>
            </a:r>
            <a:br>
              <a:rPr lang="es-MX" dirty="0"/>
            </a:br>
            <a:endParaRPr lang="es-MX" dirty="0"/>
          </a:p>
        </p:txBody>
      </p:sp>
      <p:sp>
        <p:nvSpPr>
          <p:cNvPr id="3" name="Marcador de contenido 2"/>
          <p:cNvSpPr>
            <a:spLocks noGrp="1"/>
          </p:cNvSpPr>
          <p:nvPr>
            <p:ph idx="1"/>
          </p:nvPr>
        </p:nvSpPr>
        <p:spPr>
          <a:xfrm>
            <a:off x="606955" y="2582031"/>
            <a:ext cx="5572124" cy="2795188"/>
          </a:xfrm>
        </p:spPr>
        <p:txBody>
          <a:bodyPr>
            <a:normAutofit/>
          </a:bodyPr>
          <a:lstStyle/>
          <a:p>
            <a:r>
              <a:rPr lang="es-MX" b="1" dirty="0">
                <a:effectLst>
                  <a:outerShdw blurRad="38100" dist="38100" dir="2700000" algn="tl">
                    <a:srgbClr val="000000">
                      <a:alpha val="43137"/>
                    </a:srgbClr>
                  </a:outerShdw>
                </a:effectLst>
              </a:rPr>
              <a:t>Asignaturas: </a:t>
            </a:r>
            <a:endParaRPr lang="es-MX" b="1" dirty="0" smtClean="0">
              <a:effectLst>
                <a:outerShdw blurRad="38100" dist="38100" dir="2700000" algn="tl">
                  <a:srgbClr val="000000">
                    <a:alpha val="43137"/>
                  </a:srgbClr>
                </a:outerShdw>
              </a:effectLst>
            </a:endParaRPr>
          </a:p>
          <a:p>
            <a:r>
              <a:rPr lang="es-MX" dirty="0" smtClean="0"/>
              <a:t>Contabilidad </a:t>
            </a:r>
            <a:r>
              <a:rPr lang="es-MX" dirty="0"/>
              <a:t>y Gestión  Administrativa </a:t>
            </a:r>
          </a:p>
          <a:p>
            <a:r>
              <a:rPr lang="es-MX" dirty="0" smtClean="0"/>
              <a:t>Derecho</a:t>
            </a:r>
          </a:p>
          <a:p>
            <a:r>
              <a:rPr lang="es-MX" dirty="0" smtClean="0"/>
              <a:t>Problemas </a:t>
            </a:r>
            <a:r>
              <a:rPr lang="es-MX" dirty="0"/>
              <a:t>Sociales, Políticos y Económicos de México </a:t>
            </a:r>
          </a:p>
          <a:p>
            <a:r>
              <a:rPr lang="es-MX" dirty="0" smtClean="0"/>
              <a:t>Introducción </a:t>
            </a:r>
            <a:r>
              <a:rPr lang="es-MX" dirty="0"/>
              <a:t>a las Ciencias Sociales</a:t>
            </a:r>
          </a:p>
          <a:p>
            <a:endParaRPr lang="es-MX" dirty="0"/>
          </a:p>
        </p:txBody>
      </p:sp>
      <p:pic>
        <p:nvPicPr>
          <p:cNvPr id="4"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430" y="0"/>
            <a:ext cx="1794570" cy="1728602"/>
          </a:xfrm>
          <a:prstGeom prst="rect">
            <a:avLst/>
          </a:prstGeom>
          <a:noFill/>
          <a:ln>
            <a:noFill/>
          </a:ln>
          <a:extLst/>
        </p:spPr>
      </p:pic>
    </p:spTree>
    <p:extLst>
      <p:ext uri="{BB962C8B-B14F-4D97-AF65-F5344CB8AC3E}">
        <p14:creationId xmlns:p14="http://schemas.microsoft.com/office/powerpoint/2010/main" val="2884424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8591" y="1189958"/>
            <a:ext cx="5572124" cy="1241946"/>
          </a:xfrm>
        </p:spPr>
        <p:txBody>
          <a:bodyPr>
            <a:normAutofit/>
          </a:bodyPr>
          <a:lstStyle/>
          <a:p>
            <a:r>
              <a:rPr lang="es-MX" dirty="0"/>
              <a:t/>
            </a:r>
            <a:br>
              <a:rPr lang="es-MX" dirty="0"/>
            </a:br>
            <a:endParaRPr lang="es-MX" dirty="0"/>
          </a:p>
        </p:txBody>
      </p:sp>
      <p:sp>
        <p:nvSpPr>
          <p:cNvPr id="3" name="Marcador de contenido 2"/>
          <p:cNvSpPr>
            <a:spLocks noGrp="1"/>
          </p:cNvSpPr>
          <p:nvPr>
            <p:ph idx="1"/>
          </p:nvPr>
        </p:nvSpPr>
        <p:spPr>
          <a:xfrm>
            <a:off x="388591" y="2295428"/>
            <a:ext cx="5572124" cy="4910590"/>
          </a:xfrm>
        </p:spPr>
        <p:txBody>
          <a:bodyPr>
            <a:normAutofit/>
          </a:bodyPr>
          <a:lstStyle/>
          <a:p>
            <a:r>
              <a:rPr lang="es-MX" sz="2400" dirty="0"/>
              <a:t>.Fuentes de apoyo: </a:t>
            </a:r>
            <a:endParaRPr lang="es-MX" sz="2400" dirty="0" smtClean="0"/>
          </a:p>
          <a:p>
            <a:r>
              <a:rPr lang="es-MX" sz="2400" dirty="0" smtClean="0"/>
              <a:t>Pequeño </a:t>
            </a:r>
            <a:r>
              <a:rPr lang="es-MX" sz="2400" dirty="0"/>
              <a:t>Cerdo Capitalista, Macías, Sofía, Aguilar (Circulo Editorial Penguin Random House) Marzo 2011 </a:t>
            </a:r>
          </a:p>
          <a:p>
            <a:r>
              <a:rPr lang="es-MX" sz="2400" dirty="0"/>
              <a:t>Semana Nacional de Educación Financiera 2018., CONDUSEF,  BANXICO, CNVB, CNSF, CONSAR,  ABM, SE,</a:t>
            </a:r>
          </a:p>
        </p:txBody>
      </p:sp>
      <p:pic>
        <p:nvPicPr>
          <p:cNvPr id="4"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430" y="0"/>
            <a:ext cx="1794570" cy="1728602"/>
          </a:xfrm>
          <a:prstGeom prst="rect">
            <a:avLst/>
          </a:prstGeom>
          <a:noFill/>
          <a:ln>
            <a:noFill/>
          </a:ln>
          <a:extLst/>
        </p:spPr>
      </p:pic>
    </p:spTree>
    <p:extLst>
      <p:ext uri="{BB962C8B-B14F-4D97-AF65-F5344CB8AC3E}">
        <p14:creationId xmlns:p14="http://schemas.microsoft.com/office/powerpoint/2010/main" val="1872409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5807" y="407625"/>
            <a:ext cx="5572124" cy="831696"/>
          </a:xfrm>
        </p:spPr>
        <p:txBody>
          <a:bodyPr/>
          <a:lstStyle/>
          <a:p>
            <a:r>
              <a:rPr lang="es-MX" sz="4000" b="1" dirty="0" smtClean="0">
                <a:effectLst>
                  <a:outerShdw blurRad="38100" dist="38100" dir="2700000" algn="tl">
                    <a:srgbClr val="000000">
                      <a:alpha val="43137"/>
                    </a:srgbClr>
                  </a:outerShdw>
                </a:effectLst>
              </a:rPr>
              <a:t>INTEGRANTES</a:t>
            </a:r>
            <a:r>
              <a:rPr lang="es-MX" b="1" dirty="0" smtClean="0">
                <a:effectLst>
                  <a:outerShdw blurRad="38100" dist="38100" dir="2700000" algn="tl">
                    <a:srgbClr val="000000">
                      <a:alpha val="43137"/>
                    </a:srgbClr>
                  </a:outerShdw>
                </a:effectLst>
              </a:rPr>
              <a:t>   </a:t>
            </a:r>
            <a:endParaRPr lang="es-MX" b="1" dirty="0">
              <a:effectLst>
                <a:outerShdw blurRad="38100" dist="38100" dir="2700000" algn="tl">
                  <a:srgbClr val="000000">
                    <a:alpha val="43137"/>
                  </a:srgbClr>
                </a:outerShdw>
              </a:effectLst>
            </a:endParaRPr>
          </a:p>
        </p:txBody>
      </p:sp>
      <p:pic>
        <p:nvPicPr>
          <p:cNvPr id="4"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1310" y="0"/>
            <a:ext cx="2146690" cy="1820642"/>
          </a:xfrm>
          <a:prstGeom prst="rect">
            <a:avLst/>
          </a:prstGeom>
          <a:noFill/>
          <a:ln>
            <a:noFill/>
          </a:ln>
          <a:extLst/>
        </p:spPr>
      </p:pic>
      <p:graphicFrame>
        <p:nvGraphicFramePr>
          <p:cNvPr id="6" name="Tabla 5"/>
          <p:cNvGraphicFramePr>
            <a:graphicFrameLocks noGrp="1"/>
          </p:cNvGraphicFramePr>
          <p:nvPr>
            <p:extLst>
              <p:ext uri="{D42A27DB-BD31-4B8C-83A1-F6EECF244321}">
                <p14:modId xmlns:p14="http://schemas.microsoft.com/office/powerpoint/2010/main" val="3722779712"/>
              </p:ext>
            </p:extLst>
          </p:nvPr>
        </p:nvGraphicFramePr>
        <p:xfrm>
          <a:off x="285807" y="2228268"/>
          <a:ext cx="6384758" cy="6731503"/>
        </p:xfrm>
        <a:graphic>
          <a:graphicData uri="http://schemas.openxmlformats.org/drawingml/2006/table">
            <a:tbl>
              <a:tblPr firstRow="1" bandRow="1">
                <a:tableStyleId>{5C22544A-7EE6-4342-B048-85BDC9FD1C3A}</a:tableStyleId>
              </a:tblPr>
              <a:tblGrid>
                <a:gridCol w="3192379">
                  <a:extLst>
                    <a:ext uri="{9D8B030D-6E8A-4147-A177-3AD203B41FA5}">
                      <a16:colId xmlns:a16="http://schemas.microsoft.com/office/drawing/2014/main" xmlns="" val="20000"/>
                    </a:ext>
                  </a:extLst>
                </a:gridCol>
                <a:gridCol w="3192379">
                  <a:extLst>
                    <a:ext uri="{9D8B030D-6E8A-4147-A177-3AD203B41FA5}">
                      <a16:colId xmlns:a16="http://schemas.microsoft.com/office/drawing/2014/main" xmlns="" val="20001"/>
                    </a:ext>
                  </a:extLst>
                </a:gridCol>
              </a:tblGrid>
              <a:tr h="551679">
                <a:tc>
                  <a:txBody>
                    <a:bodyPr/>
                    <a:lstStyle/>
                    <a:p>
                      <a:pPr algn="ctr"/>
                      <a:r>
                        <a:rPr lang="es-MX" sz="2300" u="none" dirty="0" smtClean="0">
                          <a:effectLst>
                            <a:outerShdw blurRad="38100" dist="38100" dir="2700000" algn="tl">
                              <a:srgbClr val="000000">
                                <a:alpha val="43137"/>
                              </a:srgbClr>
                            </a:outerShdw>
                          </a:effectLst>
                        </a:rPr>
                        <a:t>Docente</a:t>
                      </a:r>
                      <a:endParaRPr lang="es-MX" sz="2300" u="none" dirty="0">
                        <a:effectLst>
                          <a:outerShdw blurRad="38100" dist="38100" dir="2700000" algn="tl">
                            <a:srgbClr val="000000">
                              <a:alpha val="43137"/>
                            </a:srgbClr>
                          </a:outerShdw>
                        </a:effectLst>
                      </a:endParaRPr>
                    </a:p>
                  </a:txBody>
                  <a:tcPr marL="51435" marR="51435" marT="25718" marB="25718"/>
                </a:tc>
                <a:tc>
                  <a:txBody>
                    <a:bodyPr/>
                    <a:lstStyle/>
                    <a:p>
                      <a:pPr algn="ctr"/>
                      <a:r>
                        <a:rPr lang="es-MX" sz="2300" u="none" dirty="0" smtClean="0">
                          <a:effectLst>
                            <a:outerShdw blurRad="38100" dist="38100" dir="2700000" algn="tl">
                              <a:srgbClr val="000000">
                                <a:alpha val="43137"/>
                              </a:srgbClr>
                            </a:outerShdw>
                          </a:effectLst>
                        </a:rPr>
                        <a:t>Asignatura</a:t>
                      </a:r>
                      <a:endParaRPr lang="es-MX" sz="2300" u="none" dirty="0">
                        <a:effectLst>
                          <a:outerShdw blurRad="38100" dist="38100" dir="2700000" algn="tl">
                            <a:srgbClr val="000000">
                              <a:alpha val="43137"/>
                            </a:srgbClr>
                          </a:outerShdw>
                        </a:effectLst>
                      </a:endParaRPr>
                    </a:p>
                  </a:txBody>
                  <a:tcPr marL="51435" marR="51435" marT="25718" marB="25718"/>
                </a:tc>
                <a:extLst>
                  <a:ext uri="{0D108BD9-81ED-4DB2-BD59-A6C34878D82A}">
                    <a16:rowId xmlns:a16="http://schemas.microsoft.com/office/drawing/2014/main" xmlns="" val="10000"/>
                  </a:ext>
                </a:extLst>
              </a:tr>
              <a:tr h="1653650">
                <a:tc>
                  <a:txBody>
                    <a:bodyPr/>
                    <a:lstStyle/>
                    <a:p>
                      <a:r>
                        <a:rPr lang="es-MX" sz="2800" u="none" dirty="0" smtClean="0">
                          <a:effectLst>
                            <a:outerShdw blurRad="38100" dist="38100" dir="2700000" algn="tl">
                              <a:srgbClr val="000000">
                                <a:alpha val="43137"/>
                              </a:srgbClr>
                            </a:outerShdw>
                          </a:effectLst>
                        </a:rPr>
                        <a:t>Héctor Manuel</a:t>
                      </a:r>
                      <a:r>
                        <a:rPr lang="es-MX" sz="2800" u="none" baseline="0" dirty="0" smtClean="0">
                          <a:effectLst>
                            <a:outerShdw blurRad="38100" dist="38100" dir="2700000" algn="tl">
                              <a:srgbClr val="000000">
                                <a:alpha val="43137"/>
                              </a:srgbClr>
                            </a:outerShdw>
                          </a:effectLst>
                        </a:rPr>
                        <a:t> Arroyo Hernández</a:t>
                      </a:r>
                    </a:p>
                    <a:p>
                      <a:r>
                        <a:rPr lang="es-MX" sz="2800" u="none" baseline="0" dirty="0" smtClean="0">
                          <a:effectLst>
                            <a:outerShdw blurRad="38100" dist="38100" dir="2700000" algn="tl">
                              <a:srgbClr val="000000">
                                <a:alpha val="43137"/>
                              </a:srgbClr>
                            </a:outerShdw>
                          </a:effectLst>
                        </a:rPr>
                        <a:t>Ma. Antonia Maldonado Cruz </a:t>
                      </a:r>
                      <a:endParaRPr lang="es-MX" sz="2800" u="none" dirty="0">
                        <a:effectLst>
                          <a:outerShdw blurRad="38100" dist="38100" dir="2700000" algn="tl">
                            <a:srgbClr val="000000">
                              <a:alpha val="43137"/>
                            </a:srgbClr>
                          </a:outerShdw>
                        </a:effectLst>
                      </a:endParaRPr>
                    </a:p>
                  </a:txBody>
                  <a:tcPr marL="51435" marR="51435" marT="25718" marB="25718"/>
                </a:tc>
                <a:tc>
                  <a:txBody>
                    <a:bodyPr/>
                    <a:lstStyle/>
                    <a:p>
                      <a:r>
                        <a:rPr lang="es-MX" sz="2800" u="none" dirty="0" smtClean="0">
                          <a:effectLst>
                            <a:outerShdw blurRad="38100" dist="38100" dir="2700000" algn="tl">
                              <a:srgbClr val="000000">
                                <a:alpha val="43137"/>
                              </a:srgbClr>
                            </a:outerShdw>
                          </a:effectLst>
                        </a:rPr>
                        <a:t>Contabilidad y Gestión Administrativa</a:t>
                      </a:r>
                      <a:endParaRPr lang="es-MX" sz="2800" u="none" dirty="0">
                        <a:effectLst>
                          <a:outerShdw blurRad="38100" dist="38100" dir="2700000" algn="tl">
                            <a:srgbClr val="000000">
                              <a:alpha val="43137"/>
                            </a:srgbClr>
                          </a:outerShdw>
                        </a:effectLst>
                      </a:endParaRPr>
                    </a:p>
                  </a:txBody>
                  <a:tcPr marL="51435" marR="51435" marT="25718" marB="25718"/>
                </a:tc>
                <a:extLst>
                  <a:ext uri="{0D108BD9-81ED-4DB2-BD59-A6C34878D82A}">
                    <a16:rowId xmlns:a16="http://schemas.microsoft.com/office/drawing/2014/main" xmlns="" val="10001"/>
                  </a:ext>
                </a:extLst>
              </a:tr>
              <a:tr h="1252331">
                <a:tc>
                  <a:txBody>
                    <a:bodyPr/>
                    <a:lstStyle/>
                    <a:p>
                      <a:r>
                        <a:rPr lang="es-MX" sz="2800" u="none" dirty="0" smtClean="0">
                          <a:effectLst>
                            <a:outerShdw blurRad="38100" dist="38100" dir="2700000" algn="tl">
                              <a:srgbClr val="000000">
                                <a:alpha val="43137"/>
                              </a:srgbClr>
                            </a:outerShdw>
                          </a:effectLst>
                        </a:rPr>
                        <a:t>Juan</a:t>
                      </a:r>
                      <a:r>
                        <a:rPr lang="es-MX" sz="2800" u="none" baseline="0" dirty="0" smtClean="0">
                          <a:effectLst>
                            <a:outerShdw blurRad="38100" dist="38100" dir="2700000" algn="tl">
                              <a:srgbClr val="000000">
                                <a:alpha val="43137"/>
                              </a:srgbClr>
                            </a:outerShdw>
                          </a:effectLst>
                        </a:rPr>
                        <a:t> Sánchez Hernández</a:t>
                      </a:r>
                      <a:endParaRPr lang="es-MX" sz="2800" u="none" dirty="0">
                        <a:effectLst>
                          <a:outerShdw blurRad="38100" dist="38100" dir="2700000" algn="tl">
                            <a:srgbClr val="000000">
                              <a:alpha val="43137"/>
                            </a:srgbClr>
                          </a:outerShdw>
                        </a:effectLst>
                      </a:endParaRPr>
                    </a:p>
                  </a:txBody>
                  <a:tcPr marL="51435" marR="51435" marT="25718" marB="25718"/>
                </a:tc>
                <a:tc>
                  <a:txBody>
                    <a:bodyPr/>
                    <a:lstStyle/>
                    <a:p>
                      <a:r>
                        <a:rPr lang="es-MX" sz="2800" u="none" dirty="0" smtClean="0">
                          <a:effectLst>
                            <a:outerShdw blurRad="38100" dist="38100" dir="2700000" algn="tl">
                              <a:srgbClr val="000000">
                                <a:alpha val="43137"/>
                              </a:srgbClr>
                            </a:outerShdw>
                          </a:effectLst>
                        </a:rPr>
                        <a:t>Problemas Sociales,</a:t>
                      </a:r>
                      <a:r>
                        <a:rPr lang="es-MX" sz="2800" u="none" baseline="0" dirty="0" smtClean="0">
                          <a:effectLst>
                            <a:outerShdw blurRad="38100" dist="38100" dir="2700000" algn="tl">
                              <a:srgbClr val="000000">
                                <a:alpha val="43137"/>
                              </a:srgbClr>
                            </a:outerShdw>
                          </a:effectLst>
                        </a:rPr>
                        <a:t> Políticos y Económicos de México</a:t>
                      </a:r>
                      <a:endParaRPr lang="es-MX" sz="2800" u="none" dirty="0">
                        <a:effectLst>
                          <a:outerShdw blurRad="38100" dist="38100" dir="2700000" algn="tl">
                            <a:srgbClr val="000000">
                              <a:alpha val="43137"/>
                            </a:srgbClr>
                          </a:outerShdw>
                        </a:effectLst>
                      </a:endParaRPr>
                    </a:p>
                  </a:txBody>
                  <a:tcPr marL="51435" marR="51435" marT="25718" marB="25718"/>
                </a:tc>
                <a:extLst>
                  <a:ext uri="{0D108BD9-81ED-4DB2-BD59-A6C34878D82A}">
                    <a16:rowId xmlns:a16="http://schemas.microsoft.com/office/drawing/2014/main" xmlns="" val="10002"/>
                  </a:ext>
                </a:extLst>
              </a:tr>
              <a:tr h="851012">
                <a:tc>
                  <a:txBody>
                    <a:bodyPr/>
                    <a:lstStyle/>
                    <a:p>
                      <a:r>
                        <a:rPr lang="es-MX" sz="2800" u="none" dirty="0" smtClean="0">
                          <a:effectLst>
                            <a:outerShdw blurRad="38100" dist="38100" dir="2700000" algn="tl">
                              <a:srgbClr val="000000">
                                <a:alpha val="43137"/>
                              </a:srgbClr>
                            </a:outerShdw>
                          </a:effectLst>
                        </a:rPr>
                        <a:t>Mónica</a:t>
                      </a:r>
                      <a:r>
                        <a:rPr lang="es-MX" sz="2800" u="none" baseline="0" dirty="0" smtClean="0">
                          <a:effectLst>
                            <a:outerShdw blurRad="38100" dist="38100" dir="2700000" algn="tl">
                              <a:srgbClr val="000000">
                                <a:alpha val="43137"/>
                              </a:srgbClr>
                            </a:outerShdw>
                          </a:effectLst>
                        </a:rPr>
                        <a:t> López Hernández</a:t>
                      </a:r>
                      <a:endParaRPr lang="es-MX" sz="2800" u="none" dirty="0">
                        <a:effectLst>
                          <a:outerShdw blurRad="38100" dist="38100" dir="2700000" algn="tl">
                            <a:srgbClr val="000000">
                              <a:alpha val="43137"/>
                            </a:srgbClr>
                          </a:outerShdw>
                        </a:effectLst>
                      </a:endParaRPr>
                    </a:p>
                  </a:txBody>
                  <a:tcPr marL="51435" marR="51435" marT="25718" marB="25718"/>
                </a:tc>
                <a:tc>
                  <a:txBody>
                    <a:bodyPr/>
                    <a:lstStyle/>
                    <a:p>
                      <a:r>
                        <a:rPr lang="es-MX" sz="2800" u="none" dirty="0" smtClean="0">
                          <a:effectLst>
                            <a:outerShdw blurRad="38100" dist="38100" dir="2700000" algn="tl">
                              <a:srgbClr val="000000">
                                <a:alpha val="43137"/>
                              </a:srgbClr>
                            </a:outerShdw>
                          </a:effectLst>
                        </a:rPr>
                        <a:t>Derecho</a:t>
                      </a:r>
                      <a:endParaRPr lang="es-MX" sz="2800" u="none" dirty="0">
                        <a:effectLst>
                          <a:outerShdw blurRad="38100" dist="38100" dir="2700000" algn="tl">
                            <a:srgbClr val="000000">
                              <a:alpha val="43137"/>
                            </a:srgbClr>
                          </a:outerShdw>
                        </a:effectLst>
                      </a:endParaRPr>
                    </a:p>
                  </a:txBody>
                  <a:tcPr marL="51435" marR="51435" marT="25718" marB="25718"/>
                </a:tc>
                <a:extLst>
                  <a:ext uri="{0D108BD9-81ED-4DB2-BD59-A6C34878D82A}">
                    <a16:rowId xmlns:a16="http://schemas.microsoft.com/office/drawing/2014/main" xmlns="" val="10003"/>
                  </a:ext>
                </a:extLst>
              </a:tr>
              <a:tr h="2054969">
                <a:tc>
                  <a:txBody>
                    <a:bodyPr/>
                    <a:lstStyle/>
                    <a:p>
                      <a:r>
                        <a:rPr lang="es-MX" sz="2800" u="none" dirty="0" smtClean="0">
                          <a:effectLst>
                            <a:outerShdw blurRad="38100" dist="38100" dir="2700000" algn="tl">
                              <a:srgbClr val="000000">
                                <a:alpha val="43137"/>
                              </a:srgbClr>
                            </a:outerShdw>
                          </a:effectLst>
                        </a:rPr>
                        <a:t>Filiberto</a:t>
                      </a:r>
                      <a:r>
                        <a:rPr lang="es-MX" sz="2800" u="none" baseline="0" dirty="0" smtClean="0">
                          <a:effectLst>
                            <a:outerShdw blurRad="38100" dist="38100" dir="2700000" algn="tl">
                              <a:srgbClr val="000000">
                                <a:alpha val="43137"/>
                              </a:srgbClr>
                            </a:outerShdw>
                          </a:effectLst>
                        </a:rPr>
                        <a:t> Alcántara </a:t>
                      </a:r>
                      <a:r>
                        <a:rPr lang="es-MX" sz="2800" u="none" baseline="0" dirty="0" err="1" smtClean="0">
                          <a:effectLst>
                            <a:outerShdw blurRad="38100" dist="38100" dir="2700000" algn="tl">
                              <a:srgbClr val="000000">
                                <a:alpha val="43137"/>
                              </a:srgbClr>
                            </a:outerShdw>
                          </a:effectLst>
                        </a:rPr>
                        <a:t>Munive</a:t>
                      </a:r>
                      <a:endParaRPr lang="es-MX" sz="2800" u="none" dirty="0">
                        <a:effectLst>
                          <a:outerShdw blurRad="38100" dist="38100" dir="2700000" algn="tl">
                            <a:srgbClr val="000000">
                              <a:alpha val="43137"/>
                            </a:srgbClr>
                          </a:outerShdw>
                        </a:effectLst>
                      </a:endParaRPr>
                    </a:p>
                  </a:txBody>
                  <a:tcPr marL="51435" marR="51435" marT="25718" marB="2571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2800" u="none" dirty="0" smtClean="0">
                          <a:effectLst>
                            <a:outerShdw blurRad="38100" dist="38100" dir="2700000" algn="tl">
                              <a:srgbClr val="000000">
                                <a:alpha val="43137"/>
                              </a:srgbClr>
                            </a:outerShdw>
                          </a:effectLst>
                        </a:rPr>
                        <a:t>Introducción</a:t>
                      </a:r>
                      <a:r>
                        <a:rPr lang="es-MX" sz="2800" u="none" baseline="0" dirty="0" smtClean="0">
                          <a:effectLst>
                            <a:outerShdw blurRad="38100" dist="38100" dir="2700000" algn="tl">
                              <a:srgbClr val="000000">
                                <a:alpha val="43137"/>
                              </a:srgbClr>
                            </a:outerShdw>
                          </a:effectLst>
                        </a:rPr>
                        <a:t> al Estudio de las </a:t>
                      </a:r>
                      <a:r>
                        <a:rPr lang="es-MX" sz="2800" u="none" dirty="0" smtClean="0">
                          <a:effectLst>
                            <a:outerShdw blurRad="38100" dist="38100" dir="2700000" algn="tl">
                              <a:srgbClr val="000000">
                                <a:alpha val="43137"/>
                              </a:srgbClr>
                            </a:outerShdw>
                          </a:effectLst>
                        </a:rPr>
                        <a:t>Ciencias</a:t>
                      </a:r>
                      <a:r>
                        <a:rPr lang="es-MX" sz="2800" u="none" baseline="0" dirty="0" smtClean="0">
                          <a:effectLst>
                            <a:outerShdw blurRad="38100" dist="38100" dir="2700000" algn="tl">
                              <a:srgbClr val="000000">
                                <a:alpha val="43137"/>
                              </a:srgbClr>
                            </a:outerShdw>
                          </a:effectLst>
                        </a:rPr>
                        <a:t> Sociales y Económicas</a:t>
                      </a:r>
                      <a:endParaRPr lang="es-MX" sz="2800" u="none" dirty="0" smtClean="0">
                        <a:effectLst>
                          <a:outerShdw blurRad="38100" dist="38100" dir="2700000" algn="tl">
                            <a:srgbClr val="000000">
                              <a:alpha val="43137"/>
                            </a:srgbClr>
                          </a:outerShdw>
                        </a:effectLst>
                      </a:endParaRPr>
                    </a:p>
                    <a:p>
                      <a:endParaRPr lang="es-MX" sz="2800" u="none" dirty="0">
                        <a:effectLst>
                          <a:outerShdw blurRad="38100" dist="38100" dir="2700000" algn="tl">
                            <a:srgbClr val="000000">
                              <a:alpha val="43137"/>
                            </a:srgbClr>
                          </a:outerShdw>
                        </a:effectLst>
                      </a:endParaRPr>
                    </a:p>
                  </a:txBody>
                  <a:tcPr marL="51435" marR="51435" marT="25718" marB="25718"/>
                </a:tc>
              </a:tr>
            </a:tbl>
          </a:graphicData>
        </a:graphic>
      </p:graphicFrame>
    </p:spTree>
    <p:extLst>
      <p:ext uri="{BB962C8B-B14F-4D97-AF65-F5344CB8AC3E}">
        <p14:creationId xmlns:p14="http://schemas.microsoft.com/office/powerpoint/2010/main" val="2496154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5572124" cy="1132764"/>
          </a:xfrm>
        </p:spPr>
        <p:txBody>
          <a:bodyPr/>
          <a:lstStyle/>
          <a:p>
            <a:r>
              <a:rPr lang="es-MX" dirty="0" smtClean="0"/>
              <a:t>SECUENCIA DIDÁCTICA</a:t>
            </a:r>
            <a:endParaRPr lang="es-MX" dirty="0"/>
          </a:p>
        </p:txBody>
      </p:sp>
      <p:sp>
        <p:nvSpPr>
          <p:cNvPr id="3" name="Marcador de contenido 2"/>
          <p:cNvSpPr>
            <a:spLocks noGrp="1"/>
          </p:cNvSpPr>
          <p:nvPr>
            <p:ph idx="1"/>
          </p:nvPr>
        </p:nvSpPr>
        <p:spPr>
          <a:xfrm>
            <a:off x="491920" y="1320642"/>
            <a:ext cx="5572124" cy="4722285"/>
          </a:xfrm>
        </p:spPr>
        <p:txBody>
          <a:bodyPr/>
          <a:lstStyle/>
          <a:p>
            <a:r>
              <a:rPr lang="es-MX" dirty="0" smtClean="0"/>
              <a:t>Apertura: </a:t>
            </a:r>
          </a:p>
          <a:p>
            <a:r>
              <a:rPr lang="es-MX" dirty="0" smtClean="0"/>
              <a:t>Se da una introducción al tema de la Educación Financiera por parte del docente en Plenaria, se dan las instrucciones para el desarrollo de la misma. </a:t>
            </a:r>
          </a:p>
          <a:p>
            <a:r>
              <a:rPr lang="es-MX" dirty="0" smtClean="0"/>
              <a:t>Se integran equipos de 4 integrantes cada uno ya que se trabajarán 8 ejes temáticos.</a:t>
            </a:r>
          </a:p>
          <a:p>
            <a:r>
              <a:rPr lang="es-MX" dirty="0" smtClean="0"/>
              <a:t>Las 4 asignaturas trabajan en simultaneo para el desarrollo del proyecto.</a:t>
            </a:r>
          </a:p>
          <a:p>
            <a:r>
              <a:rPr lang="es-MX" dirty="0" smtClean="0"/>
              <a:t>Se ocupan las preguntas detonadoras. </a:t>
            </a:r>
            <a:endParaRPr lang="es-MX" dirty="0"/>
          </a:p>
        </p:txBody>
      </p:sp>
      <p:pic>
        <p:nvPicPr>
          <p:cNvPr id="4"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430" y="0"/>
            <a:ext cx="1794570" cy="1728602"/>
          </a:xfrm>
          <a:prstGeom prst="rect">
            <a:avLst/>
          </a:prstGeom>
          <a:noFill/>
          <a:ln>
            <a:noFill/>
          </a:ln>
          <a:ex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77" y="5012321"/>
            <a:ext cx="4730128" cy="3503882"/>
          </a:xfrm>
          <a:prstGeom prst="rect">
            <a:avLst/>
          </a:prstGeom>
        </p:spPr>
      </p:pic>
    </p:spTree>
    <p:extLst>
      <p:ext uri="{BB962C8B-B14F-4D97-AF65-F5344CB8AC3E}">
        <p14:creationId xmlns:p14="http://schemas.microsoft.com/office/powerpoint/2010/main" val="4273592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5572124" cy="1132764"/>
          </a:xfrm>
        </p:spPr>
        <p:txBody>
          <a:bodyPr/>
          <a:lstStyle/>
          <a:p>
            <a:r>
              <a:rPr lang="es-MX" dirty="0" smtClean="0"/>
              <a:t>SECUENCIA DIDÁCTICA</a:t>
            </a:r>
            <a:endParaRPr lang="es-MX" dirty="0"/>
          </a:p>
        </p:txBody>
      </p:sp>
      <p:sp>
        <p:nvSpPr>
          <p:cNvPr id="3" name="Marcador de contenido 2"/>
          <p:cNvSpPr>
            <a:spLocks noGrp="1"/>
          </p:cNvSpPr>
          <p:nvPr>
            <p:ph idx="1"/>
          </p:nvPr>
        </p:nvSpPr>
        <p:spPr>
          <a:xfrm>
            <a:off x="491920" y="1320642"/>
            <a:ext cx="5572124" cy="4722285"/>
          </a:xfrm>
        </p:spPr>
        <p:txBody>
          <a:bodyPr/>
          <a:lstStyle/>
          <a:p>
            <a:r>
              <a:rPr lang="es-MX" dirty="0" smtClean="0"/>
              <a:t>Desarrollo: </a:t>
            </a:r>
          </a:p>
          <a:p>
            <a:r>
              <a:rPr lang="es-MX" dirty="0" smtClean="0"/>
              <a:t>Se elaboran los materiales de trabajo con la asesoría del docente, donde se ocupan: ensayos, esquemas, lecturas y mesas redondas, se hace la respectiva evaluación de cada actividad y retroalimentación entre las mismas.</a:t>
            </a:r>
          </a:p>
          <a:p>
            <a:r>
              <a:rPr lang="es-MX" dirty="0" smtClean="0"/>
              <a:t>Las asignaturas agendan una clase especial donde se realizan exposiciones de los equipos para dar los toques finales al proyecto y las indicaciones de como presentarlo .</a:t>
            </a:r>
          </a:p>
        </p:txBody>
      </p:sp>
      <p:pic>
        <p:nvPicPr>
          <p:cNvPr id="4"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430" y="0"/>
            <a:ext cx="1794570" cy="1728602"/>
          </a:xfrm>
          <a:prstGeom prst="rect">
            <a:avLst/>
          </a:prstGeom>
          <a:noFill/>
          <a:ln>
            <a:noFill/>
          </a:ln>
          <a:ex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92" y="5117910"/>
            <a:ext cx="5650173" cy="3457149"/>
          </a:xfrm>
          <a:prstGeom prst="rect">
            <a:avLst/>
          </a:prstGeom>
        </p:spPr>
      </p:pic>
    </p:spTree>
    <p:extLst>
      <p:ext uri="{BB962C8B-B14F-4D97-AF65-F5344CB8AC3E}">
        <p14:creationId xmlns:p14="http://schemas.microsoft.com/office/powerpoint/2010/main" val="2762140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5572124" cy="1162049"/>
          </a:xfrm>
        </p:spPr>
        <p:txBody>
          <a:bodyPr/>
          <a:lstStyle/>
          <a:p>
            <a:r>
              <a:rPr lang="es-MX" dirty="0" smtClean="0"/>
              <a:t>Secuencia didáctica</a:t>
            </a:r>
            <a:endParaRPr lang="es-MX" dirty="0"/>
          </a:p>
        </p:txBody>
      </p:sp>
      <p:sp>
        <p:nvSpPr>
          <p:cNvPr id="3" name="Marcador de contenido 2"/>
          <p:cNvSpPr>
            <a:spLocks noGrp="1"/>
          </p:cNvSpPr>
          <p:nvPr>
            <p:ph idx="1"/>
          </p:nvPr>
        </p:nvSpPr>
        <p:spPr>
          <a:xfrm>
            <a:off x="521941" y="1742706"/>
            <a:ext cx="5572124" cy="2214368"/>
          </a:xfrm>
        </p:spPr>
        <p:txBody>
          <a:bodyPr/>
          <a:lstStyle/>
          <a:p>
            <a:pPr marL="0" indent="0">
              <a:buNone/>
            </a:pPr>
            <a:r>
              <a:rPr lang="es-MX" b="1" dirty="0" smtClean="0">
                <a:effectLst>
                  <a:outerShdw blurRad="38100" dist="38100" dir="2700000" algn="tl">
                    <a:srgbClr val="000000">
                      <a:alpha val="43137"/>
                    </a:srgbClr>
                  </a:outerShdw>
                </a:effectLst>
              </a:rPr>
              <a:t>Se realizan los últimos retoques antes de la presentación, se realiza una exposición piloto donde se verifica el domino de los temas seleccionados, se da una retroalimentación final y se prepara el auditorio para presentar el proyecto en la semana cultural. </a:t>
            </a:r>
            <a:endParaRPr lang="es-MX" b="1" dirty="0">
              <a:effectLst>
                <a:outerShdw blurRad="38100" dist="38100" dir="2700000" algn="tl">
                  <a:srgbClr val="000000">
                    <a:alpha val="43137"/>
                  </a:srgbClr>
                </a:outerShdw>
              </a:effectLst>
            </a:endParaRPr>
          </a:p>
        </p:txBody>
      </p:sp>
      <p:pic>
        <p:nvPicPr>
          <p:cNvPr id="5"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430" y="1"/>
            <a:ext cx="1794570" cy="1728602"/>
          </a:xfrm>
          <a:prstGeom prst="rect">
            <a:avLst/>
          </a:prstGeom>
          <a:noFill/>
          <a:ln>
            <a:noFill/>
          </a:ln>
          <a:extLst/>
        </p:spPr>
      </p:pic>
      <p:pic>
        <p:nvPicPr>
          <p:cNvPr id="1026" name="Picture 2" descr="https://lh3.googleusercontent.com/7kduRxV_JdvQieEqTyk9MGi9Em4OjW_uymzA1djRs_csS6LCXFOe2oI2A4XPNdSX1i3f50tqYLQgsoWWPLk506gGllVQtiB0xNpaK8-Cr3mw0Ubl9MPCyeslqGVlE64ZGIMHNsp59E8qTnFnxzReuG2l8a0IQyoiBiETEEZbfg7t0ZVGMlXev47cSK8DFCMdHi7P-RdGovLYjtncy23og1mW3Y2DZ_YS5ijMvWZ3d9DcgH3QzPCwZMDE1UodBTxcatrcqdNQsqzsvEUTzq9FFLtva6kONPNmxyctHaOMBtAAduV6Mk7uTD5Rof65juHkboyt2YbpyGwXJxncQw_kwHK9jV-BLpIIG7UJkOPbTYxOZKpB0qQnhRQNTqMHQYJt_K4SFpHlV5KOyjKwMD0yP-NOAo_8XEAS-1RI7cifS4WQy5Ky3eqljWp6DnFZANCfAVNd2eHBE4WTMledU7IJ179Eu_KyVz0fZCJSEXREIEymlpkNqxoOJ2OQy4J_Fe5FroE8LJfzbNJ8dUONs7aqup9Oll8oUBcdWoOLVwZd03ZdQf-_DNW-y1huj-1rUqgALZgaShMy4KumEmQsJro78s25RApquyiqYVmc5lxAt1HX_1Z76ZsPfcdQsLOZBAvAa2HWPE0XMCoj3I_FSRnkTzlBEXPJo45jnr4zH6KlDEwlHOlbyLep42HV=w834-h625-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41" y="4233764"/>
            <a:ext cx="5764559" cy="405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551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2717" y="824691"/>
            <a:ext cx="6336630" cy="1971427"/>
          </a:xfrm>
        </p:spPr>
        <p:txBody>
          <a:bodyPr>
            <a:normAutofit/>
          </a:bodyPr>
          <a:lstStyle/>
          <a:p>
            <a:r>
              <a:rPr lang="es-MX" sz="4000" b="1" dirty="0" smtClean="0">
                <a:effectLst>
                  <a:outerShdw blurRad="38100" dist="38100" dir="2700000" algn="tl">
                    <a:srgbClr val="000000">
                      <a:alpha val="43137"/>
                    </a:srgbClr>
                  </a:outerShdw>
                </a:effectLst>
              </a:rPr>
              <a:t>Evidencias de la Etapa 2 </a:t>
            </a:r>
            <a:br>
              <a:rPr lang="es-MX" sz="4000" b="1" dirty="0" smtClean="0">
                <a:effectLst>
                  <a:outerShdw blurRad="38100" dist="38100" dir="2700000" algn="tl">
                    <a:srgbClr val="000000">
                      <a:alpha val="43137"/>
                    </a:srgbClr>
                  </a:outerShdw>
                </a:effectLst>
              </a:rPr>
            </a:br>
            <a:r>
              <a:rPr lang="es-MX" sz="4000" b="1" dirty="0" smtClean="0">
                <a:effectLst>
                  <a:outerShdw blurRad="38100" dist="38100" dir="2700000" algn="tl">
                    <a:srgbClr val="000000">
                      <a:alpha val="43137"/>
                    </a:srgbClr>
                  </a:outerShdw>
                </a:effectLst>
              </a:rPr>
              <a:t>Enero 2019</a:t>
            </a:r>
            <a:endParaRPr lang="es-MX" sz="4000" b="1" dirty="0">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051" y="2306054"/>
            <a:ext cx="6817897" cy="6858000"/>
          </a:xfrm>
          <a:prstGeom prst="rect">
            <a:avLst/>
          </a:prstGeom>
        </p:spPr>
      </p:pic>
    </p:spTree>
    <p:extLst>
      <p:ext uri="{BB962C8B-B14F-4D97-AF65-F5344CB8AC3E}">
        <p14:creationId xmlns:p14="http://schemas.microsoft.com/office/powerpoint/2010/main" val="486349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9144000" cy="6858000"/>
          </a:xfrm>
          <a:prstGeom prst="rect">
            <a:avLst/>
          </a:prstGeom>
        </p:spPr>
      </p:pic>
    </p:spTree>
    <p:extLst>
      <p:ext uri="{BB962C8B-B14F-4D97-AF65-F5344CB8AC3E}">
        <p14:creationId xmlns:p14="http://schemas.microsoft.com/office/powerpoint/2010/main" val="4113447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551262"/>
            <a:ext cx="6858000" cy="5143500"/>
          </a:xfrm>
          <a:prstGeom prst="rect">
            <a:avLst/>
          </a:prstGeom>
        </p:spPr>
      </p:pic>
      <p:sp>
        <p:nvSpPr>
          <p:cNvPr id="5" name="CuadroTexto 4"/>
          <p:cNvSpPr txBox="1"/>
          <p:nvPr/>
        </p:nvSpPr>
        <p:spPr>
          <a:xfrm>
            <a:off x="349370" y="621101"/>
            <a:ext cx="6159260" cy="1200329"/>
          </a:xfrm>
          <a:prstGeom prst="rect">
            <a:avLst/>
          </a:prstGeom>
          <a:noFill/>
        </p:spPr>
        <p:txBody>
          <a:bodyPr wrap="square" rtlCol="0">
            <a:spAutoFit/>
          </a:bodyPr>
          <a:lstStyle/>
          <a:p>
            <a:r>
              <a:rPr lang="es-MX" sz="3600" dirty="0" smtClean="0"/>
              <a:t>EVIDENCIAS DEL 25 DE ENERO DE 2019</a:t>
            </a:r>
            <a:endParaRPr lang="es-MX" sz="3600" dirty="0"/>
          </a:p>
        </p:txBody>
      </p:sp>
    </p:spTree>
    <p:extLst>
      <p:ext uri="{BB962C8B-B14F-4D97-AF65-F5344CB8AC3E}">
        <p14:creationId xmlns:p14="http://schemas.microsoft.com/office/powerpoint/2010/main" val="3836595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5572124" cy="1971427"/>
          </a:xfrm>
        </p:spPr>
        <p:txBody>
          <a:bodyPr/>
          <a:lstStyle/>
          <a:p>
            <a:r>
              <a:rPr lang="es-MX" dirty="0" smtClean="0"/>
              <a:t>Trabajo sobre la administración </a:t>
            </a:r>
            <a:endParaRPr lang="es-MX"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9144000" cy="6858000"/>
          </a:xfrm>
          <a:prstGeom prst="rect">
            <a:avLst/>
          </a:prstGeom>
        </p:spPr>
      </p:pic>
    </p:spTree>
    <p:extLst>
      <p:ext uri="{BB962C8B-B14F-4D97-AF65-F5344CB8AC3E}">
        <p14:creationId xmlns:p14="http://schemas.microsoft.com/office/powerpoint/2010/main" val="1934553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9144000" cy="6858000"/>
          </a:xfrm>
          <a:prstGeom prst="rect">
            <a:avLst/>
          </a:prstGeom>
        </p:spPr>
      </p:pic>
    </p:spTree>
    <p:extLst>
      <p:ext uri="{BB962C8B-B14F-4D97-AF65-F5344CB8AC3E}">
        <p14:creationId xmlns:p14="http://schemas.microsoft.com/office/powerpoint/2010/main" val="2733139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9144000" cy="6858000"/>
          </a:xfrm>
          <a:prstGeom prst="rect">
            <a:avLst/>
          </a:prstGeom>
        </p:spPr>
      </p:pic>
    </p:spTree>
    <p:extLst>
      <p:ext uri="{BB962C8B-B14F-4D97-AF65-F5344CB8AC3E}">
        <p14:creationId xmlns:p14="http://schemas.microsoft.com/office/powerpoint/2010/main" val="2704846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9144000" cy="6858000"/>
          </a:xfrm>
          <a:prstGeom prst="rect">
            <a:avLst/>
          </a:prstGeom>
        </p:spPr>
      </p:pic>
    </p:spTree>
    <p:extLst>
      <p:ext uri="{BB962C8B-B14F-4D97-AF65-F5344CB8AC3E}">
        <p14:creationId xmlns:p14="http://schemas.microsoft.com/office/powerpoint/2010/main" val="3385237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0936" y="2860799"/>
            <a:ext cx="5414245" cy="831696"/>
          </a:xfrm>
        </p:spPr>
        <p:txBody>
          <a:bodyPr>
            <a:noAutofit/>
          </a:bodyPr>
          <a:lstStyle/>
          <a:p>
            <a:r>
              <a:rPr lang="es-MX" sz="4000" b="1" dirty="0" smtClean="0">
                <a:effectLst>
                  <a:outerShdw blurRad="38100" dist="38100" dir="2700000" algn="tl">
                    <a:srgbClr val="000000">
                      <a:alpha val="43137"/>
                    </a:srgbClr>
                  </a:outerShdw>
                </a:effectLst>
              </a:rPr>
              <a:t>Ciclo escolar en el que se llevará a cabo </a:t>
            </a:r>
            <a:br>
              <a:rPr lang="es-MX" sz="4000" b="1" dirty="0" smtClean="0">
                <a:effectLst>
                  <a:outerShdw blurRad="38100" dist="38100" dir="2700000" algn="tl">
                    <a:srgbClr val="000000">
                      <a:alpha val="43137"/>
                    </a:srgbClr>
                  </a:outerShdw>
                </a:effectLst>
              </a:rPr>
            </a:br>
            <a:r>
              <a:rPr lang="es-MX" sz="4000" b="1" dirty="0" smtClean="0">
                <a:effectLst>
                  <a:outerShdw blurRad="38100" dist="38100" dir="2700000" algn="tl">
                    <a:srgbClr val="000000">
                      <a:alpha val="43137"/>
                    </a:srgbClr>
                  </a:outerShdw>
                </a:effectLst>
              </a:rPr>
              <a:t>el proyecto</a:t>
            </a:r>
            <a:endParaRPr lang="es-MX" sz="4000" b="1" dirty="0">
              <a:effectLst>
                <a:outerShdw blurRad="38100" dist="38100" dir="2700000" algn="tl">
                  <a:srgbClr val="000000">
                    <a:alpha val="43137"/>
                  </a:srgbClr>
                </a:outerShdw>
              </a:effectLst>
            </a:endParaRPr>
          </a:p>
        </p:txBody>
      </p:sp>
      <p:graphicFrame>
        <p:nvGraphicFramePr>
          <p:cNvPr id="4" name="Tabla 3"/>
          <p:cNvGraphicFramePr>
            <a:graphicFrameLocks noGrp="1"/>
          </p:cNvGraphicFramePr>
          <p:nvPr>
            <p:extLst>
              <p:ext uri="{D42A27DB-BD31-4B8C-83A1-F6EECF244321}">
                <p14:modId xmlns:p14="http://schemas.microsoft.com/office/powerpoint/2010/main" val="1352759161"/>
              </p:ext>
            </p:extLst>
          </p:nvPr>
        </p:nvGraphicFramePr>
        <p:xfrm>
          <a:off x="320842" y="5150299"/>
          <a:ext cx="6144126" cy="1956354"/>
        </p:xfrm>
        <a:graphic>
          <a:graphicData uri="http://schemas.openxmlformats.org/drawingml/2006/table">
            <a:tbl>
              <a:tblPr firstRow="1" bandRow="1">
                <a:tableStyleId>{5C22544A-7EE6-4342-B048-85BDC9FD1C3A}</a:tableStyleId>
              </a:tblPr>
              <a:tblGrid>
                <a:gridCol w="3072063">
                  <a:extLst>
                    <a:ext uri="{9D8B030D-6E8A-4147-A177-3AD203B41FA5}">
                      <a16:colId xmlns:a16="http://schemas.microsoft.com/office/drawing/2014/main" xmlns="" val="20000"/>
                    </a:ext>
                  </a:extLst>
                </a:gridCol>
                <a:gridCol w="3072063">
                  <a:extLst>
                    <a:ext uri="{9D8B030D-6E8A-4147-A177-3AD203B41FA5}">
                      <a16:colId xmlns:a16="http://schemas.microsoft.com/office/drawing/2014/main" xmlns="" val="20001"/>
                    </a:ext>
                  </a:extLst>
                </a:gridCol>
              </a:tblGrid>
              <a:tr h="6521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800" u="none" dirty="0" smtClean="0">
                          <a:effectLst>
                            <a:outerShdw blurRad="38100" dist="38100" dir="2700000" algn="tl">
                              <a:srgbClr val="000000">
                                <a:alpha val="43137"/>
                              </a:srgbClr>
                            </a:outerShdw>
                          </a:effectLst>
                        </a:rPr>
                        <a:t>Fecha</a:t>
                      </a:r>
                      <a:r>
                        <a:rPr lang="es-MX" sz="2800" u="none" baseline="0" dirty="0" smtClean="0">
                          <a:effectLst>
                            <a:outerShdw blurRad="38100" dist="38100" dir="2700000" algn="tl">
                              <a:srgbClr val="000000">
                                <a:alpha val="43137"/>
                              </a:srgbClr>
                            </a:outerShdw>
                          </a:effectLst>
                        </a:rPr>
                        <a:t> de inicio</a:t>
                      </a:r>
                      <a:endParaRPr lang="es-MX" sz="2800" u="none" dirty="0" smtClean="0">
                        <a:effectLst>
                          <a:outerShdw blurRad="38100" dist="38100" dir="2700000" algn="tl">
                            <a:srgbClr val="000000">
                              <a:alpha val="43137"/>
                            </a:srgbClr>
                          </a:outerShdw>
                        </a:effectLst>
                      </a:endParaRPr>
                    </a:p>
                  </a:txBody>
                  <a:tcPr marL="51435" marR="51435" marT="25718" marB="25718"/>
                </a:tc>
                <a:tc>
                  <a:txBody>
                    <a:bodyPr/>
                    <a:lstStyle/>
                    <a:p>
                      <a:pPr algn="ctr"/>
                      <a:r>
                        <a:rPr lang="es-MX" sz="2800" u="none" dirty="0" smtClean="0">
                          <a:effectLst>
                            <a:outerShdw blurRad="38100" dist="38100" dir="2700000" algn="tl">
                              <a:srgbClr val="000000">
                                <a:alpha val="43137"/>
                              </a:srgbClr>
                            </a:outerShdw>
                          </a:effectLst>
                        </a:rPr>
                        <a:t>Agosto-Dic.</a:t>
                      </a:r>
                      <a:r>
                        <a:rPr lang="es-MX" sz="2800" u="none" baseline="0" dirty="0" smtClean="0">
                          <a:effectLst>
                            <a:outerShdw blurRad="38100" dist="38100" dir="2700000" algn="tl">
                              <a:srgbClr val="000000">
                                <a:alpha val="43137"/>
                              </a:srgbClr>
                            </a:outerShdw>
                          </a:effectLst>
                        </a:rPr>
                        <a:t> 2018</a:t>
                      </a:r>
                      <a:endParaRPr lang="es-MX" sz="2800" u="none" dirty="0">
                        <a:effectLst>
                          <a:outerShdw blurRad="38100" dist="38100" dir="2700000" algn="tl">
                            <a:srgbClr val="000000">
                              <a:alpha val="43137"/>
                            </a:srgbClr>
                          </a:outerShdw>
                        </a:effectLst>
                      </a:endParaRPr>
                    </a:p>
                  </a:txBody>
                  <a:tcPr marL="51435" marR="51435" marT="25718" marB="25718"/>
                </a:tc>
                <a:extLst>
                  <a:ext uri="{0D108BD9-81ED-4DB2-BD59-A6C34878D82A}">
                    <a16:rowId xmlns:a16="http://schemas.microsoft.com/office/drawing/2014/main" xmlns="" val="10002"/>
                  </a:ext>
                </a:extLst>
              </a:tr>
              <a:tr h="652118">
                <a:tc>
                  <a:txBody>
                    <a:bodyPr/>
                    <a:lstStyle/>
                    <a:p>
                      <a:pPr algn="ctr"/>
                      <a:r>
                        <a:rPr lang="es-MX" sz="2800" u="none" dirty="0" smtClean="0">
                          <a:effectLst>
                            <a:outerShdw blurRad="38100" dist="38100" dir="2700000" algn="tl">
                              <a:srgbClr val="000000">
                                <a:alpha val="43137"/>
                              </a:srgbClr>
                            </a:outerShdw>
                          </a:effectLst>
                        </a:rPr>
                        <a:t>Fecha de Desarrollo</a:t>
                      </a:r>
                      <a:endParaRPr lang="es-MX" sz="2800" u="none" dirty="0">
                        <a:effectLst>
                          <a:outerShdw blurRad="38100" dist="38100" dir="2700000" algn="tl">
                            <a:srgbClr val="000000">
                              <a:alpha val="43137"/>
                            </a:srgbClr>
                          </a:outerShdw>
                        </a:effectLst>
                      </a:endParaRPr>
                    </a:p>
                  </a:txBody>
                  <a:tcPr marL="51435" marR="51435" marT="25718" marB="25718"/>
                </a:tc>
                <a:tc>
                  <a:txBody>
                    <a:bodyPr/>
                    <a:lstStyle/>
                    <a:p>
                      <a:pPr algn="ctr"/>
                      <a:r>
                        <a:rPr lang="es-MX" sz="2800" u="none" dirty="0" smtClean="0">
                          <a:effectLst>
                            <a:outerShdw blurRad="38100" dist="38100" dir="2700000" algn="tl">
                              <a:srgbClr val="000000">
                                <a:alpha val="43137"/>
                              </a:srgbClr>
                            </a:outerShdw>
                          </a:effectLst>
                        </a:rPr>
                        <a:t>Enero-Marzo 2019</a:t>
                      </a:r>
                      <a:endParaRPr lang="es-MX" sz="2800" u="none" dirty="0">
                        <a:effectLst>
                          <a:outerShdw blurRad="38100" dist="38100" dir="2700000" algn="tl">
                            <a:srgbClr val="000000">
                              <a:alpha val="43137"/>
                            </a:srgbClr>
                          </a:outerShdw>
                        </a:effectLst>
                      </a:endParaRPr>
                    </a:p>
                  </a:txBody>
                  <a:tcPr marL="51435" marR="51435" marT="25718" marB="25718"/>
                </a:tc>
                <a:extLst>
                  <a:ext uri="{0D108BD9-81ED-4DB2-BD59-A6C34878D82A}">
                    <a16:rowId xmlns:a16="http://schemas.microsoft.com/office/drawing/2014/main" xmlns="" val="10000"/>
                  </a:ext>
                </a:extLst>
              </a:tr>
              <a:tr h="6521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800" u="none" dirty="0" smtClean="0">
                          <a:effectLst>
                            <a:outerShdw blurRad="38100" dist="38100" dir="2700000" algn="tl">
                              <a:srgbClr val="000000">
                                <a:alpha val="43137"/>
                              </a:srgbClr>
                            </a:outerShdw>
                          </a:effectLst>
                        </a:rPr>
                        <a:t>Fecha</a:t>
                      </a:r>
                      <a:r>
                        <a:rPr lang="es-MX" sz="2800" u="none" baseline="0" dirty="0" smtClean="0">
                          <a:effectLst>
                            <a:outerShdw blurRad="38100" dist="38100" dir="2700000" algn="tl">
                              <a:srgbClr val="000000">
                                <a:alpha val="43137"/>
                              </a:srgbClr>
                            </a:outerShdw>
                          </a:effectLst>
                        </a:rPr>
                        <a:t> de termino</a:t>
                      </a:r>
                      <a:endParaRPr lang="es-MX" sz="2800" u="none" dirty="0" smtClean="0">
                        <a:effectLst>
                          <a:outerShdw blurRad="38100" dist="38100" dir="2700000" algn="tl">
                            <a:srgbClr val="000000">
                              <a:alpha val="43137"/>
                            </a:srgbClr>
                          </a:outerShdw>
                        </a:effectLst>
                      </a:endParaRPr>
                    </a:p>
                  </a:txBody>
                  <a:tcPr marL="51435" marR="51435" marT="25718" marB="25718"/>
                </a:tc>
                <a:tc>
                  <a:txBody>
                    <a:bodyPr/>
                    <a:lstStyle/>
                    <a:p>
                      <a:pPr algn="ctr"/>
                      <a:r>
                        <a:rPr lang="es-MX" sz="2800" u="none" baseline="0" dirty="0" smtClean="0">
                          <a:effectLst>
                            <a:outerShdw blurRad="38100" dist="38100" dir="2700000" algn="tl">
                              <a:srgbClr val="000000">
                                <a:alpha val="43137"/>
                              </a:srgbClr>
                            </a:outerShdw>
                          </a:effectLst>
                        </a:rPr>
                        <a:t>Abril-Mayo 2019</a:t>
                      </a:r>
                      <a:endParaRPr lang="es-MX" sz="2800" u="none" dirty="0">
                        <a:effectLst>
                          <a:outerShdw blurRad="38100" dist="38100" dir="2700000" algn="tl">
                            <a:srgbClr val="000000">
                              <a:alpha val="43137"/>
                            </a:srgbClr>
                          </a:outerShdw>
                        </a:effectLst>
                      </a:endParaRPr>
                    </a:p>
                  </a:txBody>
                  <a:tcPr marL="51435" marR="51435" marT="25718" marB="25718"/>
                </a:tc>
                <a:extLst>
                  <a:ext uri="{0D108BD9-81ED-4DB2-BD59-A6C34878D82A}">
                    <a16:rowId xmlns:a16="http://schemas.microsoft.com/office/drawing/2014/main" xmlns="" val="10001"/>
                  </a:ext>
                </a:extLst>
              </a:tr>
            </a:tbl>
          </a:graphicData>
        </a:graphic>
      </p:graphicFrame>
      <p:pic>
        <p:nvPicPr>
          <p:cNvPr id="5"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1179" y="209910"/>
            <a:ext cx="1766793" cy="1699101"/>
          </a:xfrm>
          <a:prstGeom prst="rect">
            <a:avLst/>
          </a:prstGeom>
          <a:noFill/>
          <a:ln>
            <a:noFill/>
          </a:ln>
          <a:extLst/>
        </p:spPr>
      </p:pic>
    </p:spTree>
    <p:extLst>
      <p:ext uri="{BB962C8B-B14F-4D97-AF65-F5344CB8AC3E}">
        <p14:creationId xmlns:p14="http://schemas.microsoft.com/office/powerpoint/2010/main" val="908426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9144000" cy="6858000"/>
          </a:xfrm>
          <a:prstGeom prst="rect">
            <a:avLst/>
          </a:prstGeom>
        </p:spPr>
      </p:pic>
    </p:spTree>
    <p:extLst>
      <p:ext uri="{BB962C8B-B14F-4D97-AF65-F5344CB8AC3E}">
        <p14:creationId xmlns:p14="http://schemas.microsoft.com/office/powerpoint/2010/main" val="2597507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5572124" cy="1176637"/>
          </a:xfrm>
        </p:spPr>
        <p:txBody>
          <a:bodyPr/>
          <a:lstStyle/>
          <a:p>
            <a:r>
              <a:rPr lang="es-MX" dirty="0" smtClean="0"/>
              <a:t>Evidencias 22 de Febrero de 2019</a:t>
            </a:r>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52422"/>
            <a:ext cx="3381555" cy="3692106"/>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740" y="1052422"/>
            <a:ext cx="3873260" cy="3692106"/>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464977"/>
            <a:ext cx="3554085" cy="3212532"/>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4740" y="4282206"/>
            <a:ext cx="3873260" cy="3857625"/>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6609449"/>
            <a:ext cx="2984739" cy="2501661"/>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4738" y="6609449"/>
            <a:ext cx="3873262" cy="2534551"/>
          </a:xfrm>
          <a:prstGeom prst="rect">
            <a:avLst/>
          </a:prstGeom>
        </p:spPr>
      </p:pic>
    </p:spTree>
    <p:extLst>
      <p:ext uri="{BB962C8B-B14F-4D97-AF65-F5344CB8AC3E}">
        <p14:creationId xmlns:p14="http://schemas.microsoft.com/office/powerpoint/2010/main" val="3133729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12875" cy="3857625"/>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57625"/>
            <a:ext cx="3812875" cy="3857625"/>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498" y="0"/>
            <a:ext cx="3821502" cy="3857625"/>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6498" y="3857625"/>
            <a:ext cx="3821502" cy="3857625"/>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7142672"/>
            <a:ext cx="6996022" cy="2001328"/>
          </a:xfrm>
          <a:prstGeom prst="rect">
            <a:avLst/>
          </a:prstGeom>
        </p:spPr>
      </p:pic>
    </p:spTree>
    <p:extLst>
      <p:ext uri="{BB962C8B-B14F-4D97-AF65-F5344CB8AC3E}">
        <p14:creationId xmlns:p14="http://schemas.microsoft.com/office/powerpoint/2010/main" val="2884071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5572124" cy="1259457"/>
          </a:xfrm>
        </p:spPr>
        <p:txBody>
          <a:bodyPr/>
          <a:lstStyle/>
          <a:p>
            <a:r>
              <a:rPr lang="es-MX" dirty="0" smtClean="0"/>
              <a:t>Evidencias 29 de Marzo de 2019</a:t>
            </a:r>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261"/>
            <a:ext cx="4058653" cy="327760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219" y="861261"/>
            <a:ext cx="3344781" cy="327760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38863"/>
            <a:ext cx="3657600" cy="3518234"/>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2052" y="4138864"/>
            <a:ext cx="3535948" cy="3004886"/>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2052" y="6545178"/>
            <a:ext cx="3535948" cy="2598821"/>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29" y="6705600"/>
            <a:ext cx="3535948" cy="2438400"/>
          </a:xfrm>
          <a:prstGeom prst="rect">
            <a:avLst/>
          </a:prstGeom>
        </p:spPr>
      </p:pic>
    </p:spTree>
    <p:extLst>
      <p:ext uri="{BB962C8B-B14F-4D97-AF65-F5344CB8AC3E}">
        <p14:creationId xmlns:p14="http://schemas.microsoft.com/office/powerpoint/2010/main" val="2609420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5583" y="0"/>
            <a:ext cx="5572124" cy="1971427"/>
          </a:xfrm>
        </p:spPr>
        <p:txBody>
          <a:bodyPr/>
          <a:lstStyle/>
          <a:p>
            <a:r>
              <a:rPr lang="es-MX" dirty="0" smtClean="0"/>
              <a:t>Presentación del proyecto 10 de abril de 2019 </a:t>
            </a:r>
            <a:endParaRPr lang="es-MX" dirty="0"/>
          </a:p>
        </p:txBody>
      </p:sp>
      <p:sp>
        <p:nvSpPr>
          <p:cNvPr id="3" name="Marcador de contenido 2"/>
          <p:cNvSpPr>
            <a:spLocks noGrp="1"/>
          </p:cNvSpPr>
          <p:nvPr>
            <p:ph idx="1"/>
          </p:nvPr>
        </p:nvSpPr>
        <p:spPr>
          <a:xfrm>
            <a:off x="465583" y="2179417"/>
            <a:ext cx="5572124" cy="2214368"/>
          </a:xfrm>
        </p:spPr>
        <p:txBody>
          <a:bodyPr/>
          <a:lstStyle/>
          <a:p>
            <a:r>
              <a:rPr lang="es-MX" b="1" dirty="0" smtClean="0">
                <a:effectLst>
                  <a:outerShdw blurRad="38100" dist="38100" dir="2700000" algn="tl">
                    <a:srgbClr val="000000">
                      <a:alpha val="43137"/>
                    </a:srgbClr>
                  </a:outerShdw>
                </a:effectLst>
              </a:rPr>
              <a:t>Dentro del marco de la semana cultural IPE 2019 en la Sección Preparatoria , El proyecto de Educación </a:t>
            </a:r>
            <a:r>
              <a:rPr lang="es-MX" b="1" dirty="0" smtClean="0">
                <a:effectLst>
                  <a:outerShdw blurRad="38100" dist="38100" dir="2700000" algn="tl">
                    <a:srgbClr val="000000">
                      <a:alpha val="43137"/>
                    </a:srgbClr>
                  </a:outerShdw>
                </a:effectLst>
              </a:rPr>
              <a:t>Financiera, se </a:t>
            </a:r>
            <a:r>
              <a:rPr lang="es-MX" b="1" dirty="0" smtClean="0">
                <a:effectLst>
                  <a:outerShdw blurRad="38100" dist="38100" dir="2700000" algn="tl">
                    <a:srgbClr val="000000">
                      <a:alpha val="43137"/>
                    </a:srgbClr>
                  </a:outerShdw>
                </a:effectLst>
              </a:rPr>
              <a:t>presentó a todo el plantel con una gran aceptación y bajo el concepto de la feria de las finanzas sin descuidar la idea original del mismo.</a:t>
            </a:r>
            <a:endParaRPr lang="es-MX" b="1" dirty="0">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01775"/>
            <a:ext cx="6858000" cy="4528280"/>
          </a:xfrm>
          <a:prstGeom prst="rect">
            <a:avLst/>
          </a:prstGeom>
        </p:spPr>
      </p:pic>
    </p:spTree>
    <p:extLst>
      <p:ext uri="{BB962C8B-B14F-4D97-AF65-F5344CB8AC3E}">
        <p14:creationId xmlns:p14="http://schemas.microsoft.com/office/powerpoint/2010/main" val="579357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5572124" cy="1219200"/>
          </a:xfrm>
        </p:spPr>
        <p:txBody>
          <a:bodyPr/>
          <a:lstStyle/>
          <a:p>
            <a:r>
              <a:rPr lang="es-MX" dirty="0" smtClean="0"/>
              <a:t>Momentos de la presentación</a:t>
            </a:r>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440" y="930298"/>
            <a:ext cx="3051431" cy="228857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97178"/>
            <a:ext cx="3546310" cy="264248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9596" y="6370084"/>
            <a:ext cx="2511344" cy="220457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441" y="6538736"/>
            <a:ext cx="3298870" cy="226601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6003" y="930298"/>
            <a:ext cx="2819983" cy="228857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8642" y="3899002"/>
            <a:ext cx="3129358" cy="194970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90682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04"/>
            <a:ext cx="3991149" cy="299336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5" y="3272981"/>
            <a:ext cx="3474288" cy="286451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1269" y="3370568"/>
            <a:ext cx="2959131" cy="221934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3655" y="0"/>
            <a:ext cx="2614343" cy="298365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1269" y="5976827"/>
            <a:ext cx="2842076" cy="27358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4" y="6426814"/>
            <a:ext cx="3244969" cy="271718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628973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446949"/>
            <a:ext cx="5572124" cy="1971427"/>
          </a:xfrm>
        </p:spPr>
        <p:txBody>
          <a:bodyPr>
            <a:normAutofit/>
          </a:bodyPr>
          <a:lstStyle/>
          <a:p>
            <a:r>
              <a:rPr lang="es-MX" sz="3600" b="1" dirty="0" smtClean="0">
                <a:effectLst>
                  <a:outerShdw blurRad="38100" dist="38100" dir="2700000" algn="tl">
                    <a:srgbClr val="000000">
                      <a:alpha val="43137"/>
                    </a:srgbClr>
                  </a:outerShdw>
                </a:effectLst>
              </a:rPr>
              <a:t>Conclusiones finales</a:t>
            </a:r>
            <a:endParaRPr lang="es-MX" sz="36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12531" y="985281"/>
            <a:ext cx="5572124" cy="4722285"/>
          </a:xfrm>
        </p:spPr>
        <p:txBody>
          <a:bodyPr>
            <a:normAutofit fontScale="92500" lnSpcReduction="10000"/>
          </a:bodyPr>
          <a:lstStyle/>
          <a:p>
            <a:r>
              <a:rPr lang="es-MX" sz="2400" b="1" dirty="0" smtClean="0">
                <a:effectLst>
                  <a:outerShdw blurRad="38100" dist="38100" dir="2700000" algn="tl">
                    <a:srgbClr val="000000">
                      <a:alpha val="43137"/>
                    </a:srgbClr>
                  </a:outerShdw>
                </a:effectLst>
              </a:rPr>
              <a:t>Este proyecto nos dio la oportunidad de que nuestras asignaturas congeniaran entre si, nos sentimos complacidos de haber fomentado la educación financiera en nuestra institución y estamos listos para trabajar en nuevos proyectos. </a:t>
            </a:r>
          </a:p>
          <a:p>
            <a:endParaRPr lang="es-MX" sz="2400" b="1" dirty="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Prof. Héctor Arroyo, Mónica López y Filiberto </a:t>
            </a:r>
            <a:r>
              <a:rPr lang="es-MX" sz="2400" b="1" dirty="0" smtClean="0">
                <a:effectLst>
                  <a:outerShdw blurRad="38100" dist="38100" dir="2700000" algn="tl">
                    <a:srgbClr val="000000">
                      <a:alpha val="43137"/>
                    </a:srgbClr>
                  </a:outerShdw>
                </a:effectLst>
              </a:rPr>
              <a:t>Alcántara</a:t>
            </a:r>
          </a:p>
          <a:p>
            <a:r>
              <a:rPr lang="es-MX" sz="2400" dirty="0">
                <a:hlinkClick r:id="rId2"/>
              </a:rPr>
              <a:t>https://hectormanuel910210.wixsite.com/edufinanciera</a:t>
            </a:r>
            <a:endParaRPr lang="es-MX" sz="2400" b="1" dirty="0">
              <a:effectLst>
                <a:outerShdw blurRad="38100" dist="38100" dir="2700000" algn="tl">
                  <a:srgbClr val="000000">
                    <a:alpha val="43137"/>
                  </a:srgbClr>
                </a:outerShdw>
              </a:effectLst>
            </a:endParaRPr>
          </a:p>
        </p:txBody>
      </p:sp>
      <p:pic>
        <p:nvPicPr>
          <p:cNvPr id="4" name="Picture 5" descr="logo IPE.ep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4450" y="0"/>
            <a:ext cx="1733550" cy="1381030"/>
          </a:xfrm>
          <a:prstGeom prst="rect">
            <a:avLst/>
          </a:prstGeom>
          <a:noFill/>
          <a:ln>
            <a:noFill/>
          </a:ln>
          <a:ex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610" y="5828581"/>
            <a:ext cx="4848045" cy="262243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8977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3054" y="228535"/>
            <a:ext cx="1794570" cy="1728602"/>
          </a:xfrm>
          <a:prstGeom prst="rect">
            <a:avLst/>
          </a:prstGeom>
          <a:noFill/>
          <a:ln>
            <a:noFill/>
          </a:ln>
          <a:extLst/>
        </p:spPr>
      </p:pic>
      <p:sp>
        <p:nvSpPr>
          <p:cNvPr id="5" name="Rectángulo 4"/>
          <p:cNvSpPr/>
          <p:nvPr/>
        </p:nvSpPr>
        <p:spPr>
          <a:xfrm>
            <a:off x="863229" y="4716563"/>
            <a:ext cx="5418511" cy="2514151"/>
          </a:xfrm>
          <a:prstGeom prst="rect">
            <a:avLst/>
          </a:prstGeom>
          <a:noFill/>
        </p:spPr>
        <p:txBody>
          <a:bodyPr wrap="square" lIns="51435" tIns="25718" rIns="51435" bIns="25718">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Educación </a:t>
            </a:r>
            <a:r>
              <a:rPr lang="es-ES" sz="4000" b="1" dirty="0" smtClean="0">
                <a:ln w="6600">
                  <a:solidFill>
                    <a:schemeClr val="accent2"/>
                  </a:solidFill>
                  <a:prstDash val="solid"/>
                </a:ln>
                <a:solidFill>
                  <a:srgbClr val="FFFFFF"/>
                </a:solidFill>
                <a:effectLst>
                  <a:outerShdw dist="38100" dir="2700000" algn="tl" rotWithShape="0">
                    <a:schemeClr val="accent2"/>
                  </a:outerShdw>
                </a:effectLst>
              </a:rPr>
              <a:t>financiera</a:t>
            </a:r>
          </a:p>
          <a:p>
            <a:pPr algn="ct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es-ES" sz="4000" b="1" dirty="0" smtClean="0">
                <a:ln w="6600">
                  <a:solidFill>
                    <a:schemeClr val="accent2"/>
                  </a:solidFill>
                  <a:prstDash val="solid"/>
                </a:ln>
                <a:solidFill>
                  <a:srgbClr val="FFFFFF"/>
                </a:solidFill>
                <a:effectLst>
                  <a:outerShdw dist="38100" dir="2700000" algn="tl" rotWithShape="0">
                    <a:schemeClr val="accent2"/>
                  </a:outerShdw>
                </a:effectLst>
              </a:rPr>
              <a:t>Etapa No. 2</a:t>
            </a:r>
          </a:p>
          <a:p>
            <a:pPr algn="ctr"/>
            <a:r>
              <a:rPr lang="es-ES" sz="4000" b="1" dirty="0" smtClean="0">
                <a:ln w="6600">
                  <a:solidFill>
                    <a:schemeClr val="accent2"/>
                  </a:solidFill>
                  <a:prstDash val="solid"/>
                </a:ln>
                <a:solidFill>
                  <a:srgbClr val="FFFFFF"/>
                </a:solidFill>
                <a:effectLst>
                  <a:outerShdw dist="38100" dir="2700000" algn="tl" rotWithShape="0">
                    <a:schemeClr val="accent2"/>
                  </a:outerShdw>
                </a:effectLst>
              </a:rPr>
              <a:t>Evidencias</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Título 5"/>
          <p:cNvSpPr>
            <a:spLocks noGrp="1"/>
          </p:cNvSpPr>
          <p:nvPr>
            <p:ph type="title"/>
          </p:nvPr>
        </p:nvSpPr>
        <p:spPr>
          <a:xfrm>
            <a:off x="565238" y="1803260"/>
            <a:ext cx="5572124" cy="1971427"/>
          </a:xfrm>
        </p:spPr>
        <p:txBody>
          <a:bodyPr>
            <a:normAutofit/>
          </a:bodyPr>
          <a:lstStyle/>
          <a:p>
            <a:r>
              <a:rPr lang="es-MX" sz="4000" b="1" dirty="0" smtClean="0">
                <a:effectLst>
                  <a:outerShdw blurRad="38100" dist="38100" dir="2700000" algn="tl">
                    <a:srgbClr val="000000">
                      <a:alpha val="43137"/>
                    </a:srgbClr>
                  </a:outerShdw>
                </a:effectLst>
              </a:rPr>
              <a:t>Nombre del proyecto</a:t>
            </a:r>
            <a:endParaRPr lang="es-MX"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3455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5141343" cy="1293962"/>
          </a:xfrm>
        </p:spPr>
        <p:txBody>
          <a:bodyPr/>
          <a:lstStyle/>
          <a:p>
            <a:r>
              <a:rPr lang="es-MX" b="1" dirty="0" smtClean="0"/>
              <a:t>Introducción</a:t>
            </a:r>
            <a:endParaRPr lang="es-MX" b="1" dirty="0"/>
          </a:p>
        </p:txBody>
      </p:sp>
      <p:sp>
        <p:nvSpPr>
          <p:cNvPr id="3" name="Marcador de contenido 2"/>
          <p:cNvSpPr>
            <a:spLocks noGrp="1"/>
          </p:cNvSpPr>
          <p:nvPr>
            <p:ph idx="1"/>
          </p:nvPr>
        </p:nvSpPr>
        <p:spPr>
          <a:xfrm>
            <a:off x="728310" y="1981399"/>
            <a:ext cx="5572124" cy="6662269"/>
          </a:xfrm>
        </p:spPr>
        <p:txBody>
          <a:bodyPr>
            <a:normAutofit/>
          </a:bodyPr>
          <a:lstStyle/>
          <a:p>
            <a:pPr marL="0" indent="0">
              <a:buNone/>
            </a:pPr>
            <a:r>
              <a:rPr lang="es-MX" sz="2400" b="1" dirty="0" smtClean="0"/>
              <a:t>Durante el Ciclo Escolar 2018-2019 las asignaturas de Contabilidad y G. Admva. Derecho, P.S.E.P de México e Int. Est. Ciencias Sociales y Económicas trabajan en conjunto en pro de fomentar la educación financiera en los estudiantes del sistema incorporado con la finalidad de que se de un producto que puedan aprovechar los jóvenes en su futuro.</a:t>
            </a:r>
            <a:endParaRPr lang="es-MX" dirty="0"/>
          </a:p>
        </p:txBody>
      </p:sp>
      <p:pic>
        <p:nvPicPr>
          <p:cNvPr id="4" name="Picture 5" descr="logo IPE.ep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430" y="1"/>
            <a:ext cx="1794570" cy="1728602"/>
          </a:xfrm>
          <a:prstGeom prst="rect">
            <a:avLst/>
          </a:prstGeom>
          <a:noFill/>
          <a:ln>
            <a:noFill/>
          </a:ln>
          <a:extLst/>
        </p:spPr>
      </p:pic>
    </p:spTree>
    <p:extLst>
      <p:ext uri="{BB962C8B-B14F-4D97-AF65-F5344CB8AC3E}">
        <p14:creationId xmlns:p14="http://schemas.microsoft.com/office/powerpoint/2010/main" val="96616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6858000" cy="9144000"/>
          </a:xfrm>
          <a:prstGeom prst="rect">
            <a:avLst/>
          </a:prstGeom>
        </p:spPr>
      </p:pic>
    </p:spTree>
    <p:extLst>
      <p:ext uri="{BB962C8B-B14F-4D97-AF65-F5344CB8AC3E}">
        <p14:creationId xmlns:p14="http://schemas.microsoft.com/office/powerpoint/2010/main" val="305638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Tree>
    <p:extLst>
      <p:ext uri="{BB962C8B-B14F-4D97-AF65-F5344CB8AC3E}">
        <p14:creationId xmlns:p14="http://schemas.microsoft.com/office/powerpoint/2010/main" val="4070346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9143999"/>
          </a:xfrm>
          <a:prstGeom prst="rect">
            <a:avLst/>
          </a:prstGeom>
        </p:spPr>
      </p:pic>
    </p:spTree>
    <p:extLst>
      <p:ext uri="{BB962C8B-B14F-4D97-AF65-F5344CB8AC3E}">
        <p14:creationId xmlns:p14="http://schemas.microsoft.com/office/powerpoint/2010/main" val="2028030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Tree>
    <p:extLst>
      <p:ext uri="{BB962C8B-B14F-4D97-AF65-F5344CB8AC3E}">
        <p14:creationId xmlns:p14="http://schemas.microsoft.com/office/powerpoint/2010/main" val="29543678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Circuito</Template>
  <TotalTime>1145</TotalTime>
  <Words>810</Words>
  <Application>Microsoft Office PowerPoint</Application>
  <PresentationFormat>Carta (216 x 279 mm)</PresentationFormat>
  <Paragraphs>73</Paragraphs>
  <Slides>37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37</vt:i4>
      </vt:variant>
    </vt:vector>
  </HeadingPairs>
  <TitlesOfParts>
    <vt:vector size="41" baseType="lpstr">
      <vt:lpstr>Arial</vt:lpstr>
      <vt:lpstr>Trebuchet MS</vt:lpstr>
      <vt:lpstr>Tw Cen MT</vt:lpstr>
      <vt:lpstr>Circuito</vt:lpstr>
      <vt:lpstr>INSTITUTO PROGRESO Y ESPERANZA, A.C.</vt:lpstr>
      <vt:lpstr>INTEGRANTES   </vt:lpstr>
      <vt:lpstr>Ciclo escolar en el que se llevará a cabo  el proyecto</vt:lpstr>
      <vt:lpstr>Nombre del proyecto</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 interdisciplinaria:</vt:lpstr>
      <vt:lpstr>JUSTIFICACIÓN</vt:lpstr>
      <vt:lpstr>Fecha de ejecución : 10 de abril  de 2019  </vt:lpstr>
      <vt:lpstr> </vt:lpstr>
      <vt:lpstr>SECUENCIA DIDÁCTICA</vt:lpstr>
      <vt:lpstr>SECUENCIA DIDÁCTICA</vt:lpstr>
      <vt:lpstr>Secuencia didáctica</vt:lpstr>
      <vt:lpstr>Evidencias de la Etapa 2  Enero 2019</vt:lpstr>
      <vt:lpstr>Presentación de PowerPoint</vt:lpstr>
      <vt:lpstr>Presentación de PowerPoint</vt:lpstr>
      <vt:lpstr>Trabajo sobre la administración </vt:lpstr>
      <vt:lpstr>Presentación de PowerPoint</vt:lpstr>
      <vt:lpstr>Presentación de PowerPoint</vt:lpstr>
      <vt:lpstr>Presentación de PowerPoint</vt:lpstr>
      <vt:lpstr>Presentación de PowerPoint</vt:lpstr>
      <vt:lpstr>Evidencias 22 de Febrero de 2019</vt:lpstr>
      <vt:lpstr>Presentación de PowerPoint</vt:lpstr>
      <vt:lpstr>Evidencias 29 de Marzo de 2019</vt:lpstr>
      <vt:lpstr>Presentación del proyecto 10 de abril de 2019 </vt:lpstr>
      <vt:lpstr>Momentos de la presentación</vt:lpstr>
      <vt:lpstr>Presentación de PowerPoint</vt:lpstr>
      <vt:lpstr>Conclusiones finales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Claudia</dc:creator>
  <cp:lastModifiedBy>Héctor Manuel Arroyo</cp:lastModifiedBy>
  <cp:revision>40</cp:revision>
  <dcterms:created xsi:type="dcterms:W3CDTF">2018-12-12T13:31:15Z</dcterms:created>
  <dcterms:modified xsi:type="dcterms:W3CDTF">2019-10-14T19:25:11Z</dcterms:modified>
</cp:coreProperties>
</file>