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3" r:id="rId4"/>
    <p:sldId id="284" r:id="rId5"/>
    <p:sldId id="265" r:id="rId6"/>
    <p:sldId id="278" r:id="rId7"/>
    <p:sldId id="276" r:id="rId8"/>
    <p:sldId id="269" r:id="rId9"/>
    <p:sldId id="280" r:id="rId10"/>
    <p:sldId id="282" r:id="rId1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DEE1"/>
    <a:srgbClr val="CCCCFF"/>
    <a:srgbClr val="D1D8E5"/>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38D61B94-77A4-4D9F-93BE-4803843B258C}" type="datetimeFigureOut">
              <a:rPr lang="es-MX" smtClean="0"/>
              <a:t>10/02/2020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A67E0B1-0A75-4AF1-A65D-AAEEB7D2FCC8}" type="slidenum">
              <a:rPr lang="es-MX" smtClean="0"/>
              <a:t>‹Nº›</a:t>
            </a:fld>
            <a:endParaRPr lang="es-MX"/>
          </a:p>
        </p:txBody>
      </p:sp>
    </p:spTree>
    <p:extLst>
      <p:ext uri="{BB962C8B-B14F-4D97-AF65-F5344CB8AC3E}">
        <p14:creationId xmlns:p14="http://schemas.microsoft.com/office/powerpoint/2010/main" val="617971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38D61B94-77A4-4D9F-93BE-4803843B258C}" type="datetimeFigureOut">
              <a:rPr lang="es-MX" smtClean="0"/>
              <a:t>10/02/2020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A67E0B1-0A75-4AF1-A65D-AAEEB7D2FCC8}" type="slidenum">
              <a:rPr lang="es-MX" smtClean="0"/>
              <a:t>‹Nº›</a:t>
            </a:fld>
            <a:endParaRPr lang="es-MX"/>
          </a:p>
        </p:txBody>
      </p:sp>
    </p:spTree>
    <p:extLst>
      <p:ext uri="{BB962C8B-B14F-4D97-AF65-F5344CB8AC3E}">
        <p14:creationId xmlns:p14="http://schemas.microsoft.com/office/powerpoint/2010/main" val="3282493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38D61B94-77A4-4D9F-93BE-4803843B258C}" type="datetimeFigureOut">
              <a:rPr lang="es-MX" smtClean="0"/>
              <a:t>10/02/2020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A67E0B1-0A75-4AF1-A65D-AAEEB7D2FCC8}" type="slidenum">
              <a:rPr lang="es-MX" smtClean="0"/>
              <a:t>‹Nº›</a:t>
            </a:fld>
            <a:endParaRPr lang="es-MX"/>
          </a:p>
        </p:txBody>
      </p:sp>
    </p:spTree>
    <p:extLst>
      <p:ext uri="{BB962C8B-B14F-4D97-AF65-F5344CB8AC3E}">
        <p14:creationId xmlns:p14="http://schemas.microsoft.com/office/powerpoint/2010/main" val="213836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38D61B94-77A4-4D9F-93BE-4803843B258C}" type="datetimeFigureOut">
              <a:rPr lang="es-MX" smtClean="0"/>
              <a:t>10/02/2020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A67E0B1-0A75-4AF1-A65D-AAEEB7D2FCC8}" type="slidenum">
              <a:rPr lang="es-MX" smtClean="0"/>
              <a:t>‹Nº›</a:t>
            </a:fld>
            <a:endParaRPr lang="es-MX"/>
          </a:p>
        </p:txBody>
      </p:sp>
    </p:spTree>
    <p:extLst>
      <p:ext uri="{BB962C8B-B14F-4D97-AF65-F5344CB8AC3E}">
        <p14:creationId xmlns:p14="http://schemas.microsoft.com/office/powerpoint/2010/main" val="1971985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38D61B94-77A4-4D9F-93BE-4803843B258C}" type="datetimeFigureOut">
              <a:rPr lang="es-MX" smtClean="0"/>
              <a:t>10/02/2020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A67E0B1-0A75-4AF1-A65D-AAEEB7D2FCC8}" type="slidenum">
              <a:rPr lang="es-MX" smtClean="0"/>
              <a:t>‹Nº›</a:t>
            </a:fld>
            <a:endParaRPr lang="es-MX"/>
          </a:p>
        </p:txBody>
      </p:sp>
    </p:spTree>
    <p:extLst>
      <p:ext uri="{BB962C8B-B14F-4D97-AF65-F5344CB8AC3E}">
        <p14:creationId xmlns:p14="http://schemas.microsoft.com/office/powerpoint/2010/main" val="4106144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38D61B94-77A4-4D9F-93BE-4803843B258C}" type="datetimeFigureOut">
              <a:rPr lang="es-MX" smtClean="0"/>
              <a:t>10/02/2020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8A67E0B1-0A75-4AF1-A65D-AAEEB7D2FCC8}" type="slidenum">
              <a:rPr lang="es-MX" smtClean="0"/>
              <a:t>‹Nº›</a:t>
            </a:fld>
            <a:endParaRPr lang="es-MX"/>
          </a:p>
        </p:txBody>
      </p:sp>
    </p:spTree>
    <p:extLst>
      <p:ext uri="{BB962C8B-B14F-4D97-AF65-F5344CB8AC3E}">
        <p14:creationId xmlns:p14="http://schemas.microsoft.com/office/powerpoint/2010/main" val="3192281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38D61B94-77A4-4D9F-93BE-4803843B258C}" type="datetimeFigureOut">
              <a:rPr lang="es-MX" smtClean="0"/>
              <a:t>10/02/2020</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8A67E0B1-0A75-4AF1-A65D-AAEEB7D2FCC8}" type="slidenum">
              <a:rPr lang="es-MX" smtClean="0"/>
              <a:t>‹Nº›</a:t>
            </a:fld>
            <a:endParaRPr lang="es-MX"/>
          </a:p>
        </p:txBody>
      </p:sp>
    </p:spTree>
    <p:extLst>
      <p:ext uri="{BB962C8B-B14F-4D97-AF65-F5344CB8AC3E}">
        <p14:creationId xmlns:p14="http://schemas.microsoft.com/office/powerpoint/2010/main" val="4159823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38D61B94-77A4-4D9F-93BE-4803843B258C}" type="datetimeFigureOut">
              <a:rPr lang="es-MX" smtClean="0"/>
              <a:t>10/02/2020</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8A67E0B1-0A75-4AF1-A65D-AAEEB7D2FCC8}" type="slidenum">
              <a:rPr lang="es-MX" smtClean="0"/>
              <a:t>‹Nº›</a:t>
            </a:fld>
            <a:endParaRPr lang="es-MX"/>
          </a:p>
        </p:txBody>
      </p:sp>
    </p:spTree>
    <p:extLst>
      <p:ext uri="{BB962C8B-B14F-4D97-AF65-F5344CB8AC3E}">
        <p14:creationId xmlns:p14="http://schemas.microsoft.com/office/powerpoint/2010/main" val="759794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8D61B94-77A4-4D9F-93BE-4803843B258C}" type="datetimeFigureOut">
              <a:rPr lang="es-MX" smtClean="0"/>
              <a:t>10/02/2020</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8A67E0B1-0A75-4AF1-A65D-AAEEB7D2FCC8}" type="slidenum">
              <a:rPr lang="es-MX" smtClean="0"/>
              <a:t>‹Nº›</a:t>
            </a:fld>
            <a:endParaRPr lang="es-MX"/>
          </a:p>
        </p:txBody>
      </p:sp>
    </p:spTree>
    <p:extLst>
      <p:ext uri="{BB962C8B-B14F-4D97-AF65-F5344CB8AC3E}">
        <p14:creationId xmlns:p14="http://schemas.microsoft.com/office/powerpoint/2010/main" val="51234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38D61B94-77A4-4D9F-93BE-4803843B258C}" type="datetimeFigureOut">
              <a:rPr lang="es-MX" smtClean="0"/>
              <a:t>10/02/2020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8A67E0B1-0A75-4AF1-A65D-AAEEB7D2FCC8}" type="slidenum">
              <a:rPr lang="es-MX" smtClean="0"/>
              <a:t>‹Nº›</a:t>
            </a:fld>
            <a:endParaRPr lang="es-MX"/>
          </a:p>
        </p:txBody>
      </p:sp>
    </p:spTree>
    <p:extLst>
      <p:ext uri="{BB962C8B-B14F-4D97-AF65-F5344CB8AC3E}">
        <p14:creationId xmlns:p14="http://schemas.microsoft.com/office/powerpoint/2010/main" val="1956107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38D61B94-77A4-4D9F-93BE-4803843B258C}" type="datetimeFigureOut">
              <a:rPr lang="es-MX" smtClean="0"/>
              <a:t>10/02/2020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8A67E0B1-0A75-4AF1-A65D-AAEEB7D2FCC8}" type="slidenum">
              <a:rPr lang="es-MX" smtClean="0"/>
              <a:t>‹Nº›</a:t>
            </a:fld>
            <a:endParaRPr lang="es-MX"/>
          </a:p>
        </p:txBody>
      </p:sp>
    </p:spTree>
    <p:extLst>
      <p:ext uri="{BB962C8B-B14F-4D97-AF65-F5344CB8AC3E}">
        <p14:creationId xmlns:p14="http://schemas.microsoft.com/office/powerpoint/2010/main" val="2605181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D61B94-77A4-4D9F-93BE-4803843B258C}" type="datetimeFigureOut">
              <a:rPr lang="es-MX" smtClean="0"/>
              <a:t>10/02/2020</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7E0B1-0A75-4AF1-A65D-AAEEB7D2FCC8}" type="slidenum">
              <a:rPr lang="es-MX" smtClean="0"/>
              <a:t>‹Nº›</a:t>
            </a:fld>
            <a:endParaRPr lang="es-MX"/>
          </a:p>
        </p:txBody>
      </p:sp>
    </p:spTree>
    <p:extLst>
      <p:ext uri="{BB962C8B-B14F-4D97-AF65-F5344CB8AC3E}">
        <p14:creationId xmlns:p14="http://schemas.microsoft.com/office/powerpoint/2010/main" val="1475584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MX" sz="4800" b="1" dirty="0">
                <a:solidFill>
                  <a:schemeClr val="accent1">
                    <a:lumMod val="50000"/>
                  </a:schemeClr>
                </a:solidFill>
                <a:latin typeface="+mn-lt"/>
              </a:rPr>
              <a:t>NUEVO INSTITUTO SAN MATEO</a:t>
            </a:r>
            <a:br>
              <a:rPr lang="es-MX" sz="4800" b="1" dirty="0">
                <a:solidFill>
                  <a:schemeClr val="accent1">
                    <a:lumMod val="50000"/>
                  </a:schemeClr>
                </a:solidFill>
                <a:latin typeface="+mn-lt"/>
              </a:rPr>
            </a:br>
            <a:r>
              <a:rPr lang="es-MX" sz="3600" b="1" dirty="0">
                <a:solidFill>
                  <a:schemeClr val="accent1">
                    <a:lumMod val="50000"/>
                  </a:schemeClr>
                </a:solidFill>
                <a:latin typeface="+mn-lt"/>
              </a:rPr>
              <a:t>CLAVE 6766</a:t>
            </a:r>
          </a:p>
        </p:txBody>
      </p:sp>
      <p:sp>
        <p:nvSpPr>
          <p:cNvPr id="4" name="Marcador de contenido 3"/>
          <p:cNvSpPr>
            <a:spLocks noGrp="1"/>
          </p:cNvSpPr>
          <p:nvPr>
            <p:ph idx="1"/>
          </p:nvPr>
        </p:nvSpPr>
        <p:spPr/>
        <p:txBody>
          <a:bodyPr>
            <a:normAutofit lnSpcReduction="10000"/>
          </a:bodyPr>
          <a:lstStyle/>
          <a:p>
            <a:endParaRPr lang="es-MX" dirty="0"/>
          </a:p>
          <a:p>
            <a:endParaRPr lang="es-MX" dirty="0"/>
          </a:p>
          <a:p>
            <a:endParaRPr lang="es-MX" dirty="0"/>
          </a:p>
          <a:p>
            <a:endParaRPr lang="es-MX" dirty="0"/>
          </a:p>
          <a:p>
            <a:endParaRPr lang="es-MX" dirty="0"/>
          </a:p>
          <a:p>
            <a:endParaRPr lang="es-MX" dirty="0"/>
          </a:p>
          <a:p>
            <a:endParaRPr lang="es-MX" dirty="0"/>
          </a:p>
          <a:p>
            <a:endParaRPr lang="es-MX" dirty="0"/>
          </a:p>
          <a:p>
            <a:pPr marL="0" indent="0" algn="ctr">
              <a:buNone/>
            </a:pPr>
            <a:r>
              <a:rPr lang="es-MX" b="1" dirty="0">
                <a:solidFill>
                  <a:schemeClr val="accent1">
                    <a:lumMod val="50000"/>
                  </a:schemeClr>
                </a:solidFill>
              </a:rPr>
              <a:t>Equipo  #3</a:t>
            </a:r>
          </a:p>
        </p:txBody>
      </p:sp>
      <p:pic>
        <p:nvPicPr>
          <p:cNvPr id="2052" name="Picture 4" descr="https://attachment.outlook.office.net/owa/clavic58@hotmail.com/service.svc/s/GetAttachmentThumbnail?id=AQMkADAwATYwMAItOGRkADctMDlmNS0wMAItMDAKAEYAAAOv0RTO6gVzTKo8yiL6kPSnBwDF662ALG1WT5xoBjF2MLDLAAACAQwAAADF662ALG1WT5xoBjF2MLDLAAEzlHPXAAAAARIAEADeXdQ%2Fdy73S7z1Xm1iTKBk&amp;thumbnailType=2&amp;X-OWA-CANARY=UuVqtApZakSqNSXl226QvWCBIqdkHtUYikGgPEwlNUQN68zVZs2PNjbZ5A7hLpWe_ySO6iszy_c.&amp;token=eyJ0eXAiOiJKV1QiLCJhbGciOiJSUzI1NiIsIng1dCI6ImVuaDlCSnJWUFU1aWpWMXFqWmpWLWZMMmJjbyJ9.eyJ2ZXIiOiJFeGNoYW5nZS5DYWxsYmFjay5WMSIsImFwcGN0eHNlbmRlciI6Ik93YURvd25sb2FkQDg0ZGY5ZTdmLWU5ZjYtNDBhZi1iNDM1LWFhYWFhYWFhYWFhYSIsImFwcGN0eCI6IntcIm1zZXhjaHByb3RcIjpcIm93YVwiLFwicHJpbWFyeXNpZFwiOlwiUy0xLTI4MjctMzkzMjE2LTIzNzk2ODAyNDVcIixcInB1aWRcIjpcIjE2ODg4NTIyMzk5NDQxODFcIixcIm9pZFwiOlwiMDAwNjAwMDAtOGRkNy0wOWY1LTAwMDAtMDAwMDAwMDAwMDAwXCIsXCJzY29wZVwiOlwiT3dhRG93bmxvYWRcIn0iLCJpc3MiOiIwMDAwMDAwMi0wMDAwLTBmZjEtY2UwMC0wMDAwMDAwMDAwMDBAODRkZjllN2YtZTlmNi00MGFmLWI0MzUtYWFhYWFhYWFhYWFhIiwiYXVkIjoiMDAwMDAwMDItMDAwMC0wZmYxLWNlMDAtMDAwMDAwMDAwMDAwL2F0dGFjaG1lbnQub3V0bG9vay5vZmZpY2UubmV0QDg0ZGY5ZTdmLWU5ZjYtNDBhZi1iNDM1LWFhYWFhYWFhYWFhYSIsImV4cCI6MTUwOTIzNzc4NiwibmJmIjoxNTA5MjM3MTg2fQ.eEnjP5JB9NokLAPFqVBMQUGXMBrSIDeGkH1oW75cr_IsWRqi3eM5LmXnxnaDAJ6t0fRHpLvNCZy8fh_3x4vkCwFbs0lZqShdXUFaETP5kwyx9woZ-zPha49esOOyzs3nbWcLKbkzOOsQR0PoYfYe5JIi4VOmIL4XdAXPQ7iOJYe8gQbX3PVKArrMC31orXE6KpzdemmWLQ7DtaGFqv-1Lk6ZJWUWz85zuDDwYZEVADIMe80D_NvcS8ZaLZn-ZppnGNKk4oZXRyNS8vvfCP1xd4iBS_uafapdH6m4Xd9h6yOtaN_dulA5_VM6hv3w9w9li3reYU_4WfMxvlHZnlHU4A&amp;owa=outlook.live.com&amp;isc=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4886" y="2001110"/>
            <a:ext cx="2802228" cy="32283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4434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459541539"/>
              </p:ext>
            </p:extLst>
          </p:nvPr>
        </p:nvGraphicFramePr>
        <p:xfrm>
          <a:off x="579548" y="2121359"/>
          <a:ext cx="11024316" cy="4132812"/>
        </p:xfrm>
        <a:graphic>
          <a:graphicData uri="http://schemas.openxmlformats.org/drawingml/2006/table">
            <a:tbl>
              <a:tblPr>
                <a:tableStyleId>{5C22544A-7EE6-4342-B048-85BDC9FD1C3A}</a:tableStyleId>
              </a:tblPr>
              <a:tblGrid>
                <a:gridCol w="11024316">
                  <a:extLst>
                    <a:ext uri="{9D8B030D-6E8A-4147-A177-3AD203B41FA5}">
                      <a16:colId xmlns:a16="http://schemas.microsoft.com/office/drawing/2014/main" val="20000"/>
                    </a:ext>
                  </a:extLst>
                </a:gridCol>
              </a:tblGrid>
              <a:tr h="3197616">
                <a:tc>
                  <a:txBody>
                    <a:bodyPr/>
                    <a:lstStyle/>
                    <a:p>
                      <a:pPr algn="just">
                        <a:lnSpc>
                          <a:spcPct val="115000"/>
                        </a:lnSpc>
                        <a:spcAft>
                          <a:spcPts val="0"/>
                        </a:spcAft>
                      </a:pPr>
                      <a:r>
                        <a:rPr lang="es-ES" sz="1800" dirty="0">
                          <a:solidFill>
                            <a:schemeClr val="accent5">
                              <a:lumMod val="75000"/>
                            </a:schemeClr>
                          </a:solidFill>
                          <a:effectLst/>
                        </a:rPr>
                        <a:t>La</a:t>
                      </a:r>
                      <a:r>
                        <a:rPr lang="es-ES" sz="1800" baseline="0" dirty="0">
                          <a:solidFill>
                            <a:schemeClr val="accent5">
                              <a:lumMod val="75000"/>
                            </a:schemeClr>
                          </a:solidFill>
                          <a:effectLst/>
                        </a:rPr>
                        <a:t> evaluación se realizara por materia y en conjunto a través de los siguientes instrumentos:</a:t>
                      </a:r>
                      <a:endParaRPr lang="es-ES" sz="1800" dirty="0">
                        <a:solidFill>
                          <a:schemeClr val="accent5">
                            <a:lumMod val="75000"/>
                          </a:schemeClr>
                        </a:solidFill>
                        <a:effectLst/>
                      </a:endParaRPr>
                    </a:p>
                    <a:p>
                      <a:pPr algn="just">
                        <a:lnSpc>
                          <a:spcPct val="115000"/>
                        </a:lnSpc>
                        <a:spcAft>
                          <a:spcPts val="0"/>
                        </a:spcAft>
                      </a:pPr>
                      <a:endParaRPr lang="es-ES" sz="1800" dirty="0">
                        <a:solidFill>
                          <a:schemeClr val="accent5">
                            <a:lumMod val="75000"/>
                          </a:schemeClr>
                        </a:solidFill>
                        <a:effectLst/>
                      </a:endParaRPr>
                    </a:p>
                    <a:p>
                      <a:pPr algn="just">
                        <a:lnSpc>
                          <a:spcPct val="115000"/>
                        </a:lnSpc>
                        <a:spcAft>
                          <a:spcPts val="0"/>
                        </a:spcAft>
                      </a:pPr>
                      <a:endParaRPr lang="es-ES" sz="1800" dirty="0">
                        <a:solidFill>
                          <a:schemeClr val="accent5">
                            <a:lumMod val="75000"/>
                          </a:schemeClr>
                        </a:solidFill>
                        <a:effectLst/>
                      </a:endParaRPr>
                    </a:p>
                    <a:p>
                      <a:pPr algn="just">
                        <a:lnSpc>
                          <a:spcPct val="115000"/>
                        </a:lnSpc>
                        <a:spcAft>
                          <a:spcPts val="0"/>
                        </a:spcAft>
                      </a:pPr>
                      <a:r>
                        <a:rPr lang="es-ES" sz="1800" b="1" dirty="0">
                          <a:solidFill>
                            <a:schemeClr val="accent5">
                              <a:lumMod val="75000"/>
                            </a:schemeClr>
                          </a:solidFill>
                          <a:effectLst/>
                        </a:rPr>
                        <a:t>Procesos:</a:t>
                      </a:r>
                      <a:r>
                        <a:rPr lang="es-ES" sz="1800" dirty="0">
                          <a:solidFill>
                            <a:schemeClr val="accent5">
                              <a:lumMod val="75000"/>
                            </a:schemeClr>
                          </a:solidFill>
                          <a:effectLst/>
                        </a:rPr>
                        <a:t> Rúbrica de avances y progresos, reportes de progreso e informes de avance, presentación de evidencias.</a:t>
                      </a:r>
                    </a:p>
                    <a:p>
                      <a:pPr algn="just">
                        <a:lnSpc>
                          <a:spcPct val="115000"/>
                        </a:lnSpc>
                        <a:spcAft>
                          <a:spcPts val="0"/>
                        </a:spcAft>
                      </a:pPr>
                      <a:endParaRPr lang="es-MX" sz="1800" dirty="0">
                        <a:solidFill>
                          <a:schemeClr val="accent5">
                            <a:lumMod val="75000"/>
                          </a:schemeClr>
                        </a:solidFill>
                        <a:effectLst/>
                      </a:endParaRPr>
                    </a:p>
                    <a:p>
                      <a:pPr algn="just">
                        <a:lnSpc>
                          <a:spcPct val="115000"/>
                        </a:lnSpc>
                        <a:spcAft>
                          <a:spcPts val="0"/>
                        </a:spcAft>
                      </a:pPr>
                      <a:r>
                        <a:rPr lang="es-ES" sz="1800" b="1" dirty="0">
                          <a:solidFill>
                            <a:schemeClr val="accent5">
                              <a:lumMod val="75000"/>
                            </a:schemeClr>
                          </a:solidFill>
                          <a:effectLst/>
                        </a:rPr>
                        <a:t>Productos: </a:t>
                      </a:r>
                      <a:r>
                        <a:rPr lang="es-ES" sz="1800" dirty="0">
                          <a:solidFill>
                            <a:schemeClr val="accent5">
                              <a:lumMod val="75000"/>
                            </a:schemeClr>
                          </a:solidFill>
                          <a:effectLst/>
                        </a:rPr>
                        <a:t>Rúbrica de evaluación del producto.</a:t>
                      </a:r>
                    </a:p>
                    <a:p>
                      <a:pPr algn="just">
                        <a:lnSpc>
                          <a:spcPct val="115000"/>
                        </a:lnSpc>
                        <a:spcAft>
                          <a:spcPts val="0"/>
                        </a:spcAft>
                      </a:pPr>
                      <a:endParaRPr lang="es-MX" sz="1800" dirty="0">
                        <a:solidFill>
                          <a:schemeClr val="accent5">
                            <a:lumMod val="75000"/>
                          </a:schemeClr>
                        </a:solidFill>
                        <a:effectLst/>
                      </a:endParaRPr>
                    </a:p>
                    <a:p>
                      <a:pPr algn="just">
                        <a:lnSpc>
                          <a:spcPct val="115000"/>
                        </a:lnSpc>
                        <a:spcAft>
                          <a:spcPts val="0"/>
                        </a:spcAft>
                      </a:pPr>
                      <a:r>
                        <a:rPr lang="es-ES" sz="1800" b="1" dirty="0">
                          <a:solidFill>
                            <a:schemeClr val="accent5">
                              <a:lumMod val="75000"/>
                            </a:schemeClr>
                          </a:solidFill>
                          <a:effectLst/>
                        </a:rPr>
                        <a:t>Presentación del producto: </a:t>
                      </a:r>
                      <a:r>
                        <a:rPr lang="es-ES" sz="1800" dirty="0">
                          <a:solidFill>
                            <a:schemeClr val="accent5">
                              <a:lumMod val="75000"/>
                            </a:schemeClr>
                          </a:solidFill>
                          <a:effectLst/>
                        </a:rPr>
                        <a:t>Rúbrica de evaluación para la presentación pública del producto.</a:t>
                      </a:r>
                    </a:p>
                    <a:p>
                      <a:pPr algn="just">
                        <a:lnSpc>
                          <a:spcPct val="115000"/>
                        </a:lnSpc>
                        <a:spcAft>
                          <a:spcPts val="0"/>
                        </a:spcAft>
                      </a:pPr>
                      <a:endParaRPr lang="es-MX" sz="1800" dirty="0">
                        <a:solidFill>
                          <a:schemeClr val="accent5">
                            <a:lumMod val="75000"/>
                          </a:schemeClr>
                        </a:solidFill>
                        <a:effectLst/>
                      </a:endParaRPr>
                    </a:p>
                    <a:p>
                      <a:pPr algn="just">
                        <a:lnSpc>
                          <a:spcPct val="115000"/>
                        </a:lnSpc>
                        <a:spcAft>
                          <a:spcPts val="0"/>
                        </a:spcAft>
                      </a:pPr>
                      <a:r>
                        <a:rPr lang="es-ES" sz="1800" b="1" dirty="0">
                          <a:solidFill>
                            <a:schemeClr val="accent5">
                              <a:lumMod val="75000"/>
                            </a:schemeClr>
                          </a:solidFill>
                          <a:effectLst/>
                        </a:rPr>
                        <a:t>Coevaluación: </a:t>
                      </a:r>
                      <a:r>
                        <a:rPr lang="es-ES" sz="1800" b="0" dirty="0">
                          <a:solidFill>
                            <a:schemeClr val="accent5">
                              <a:lumMod val="75000"/>
                            </a:schemeClr>
                          </a:solidFill>
                          <a:effectLst/>
                        </a:rPr>
                        <a:t>Rúbrica</a:t>
                      </a:r>
                      <a:r>
                        <a:rPr lang="es-ES" sz="1800" b="0" baseline="0" dirty="0">
                          <a:solidFill>
                            <a:schemeClr val="accent5">
                              <a:lumMod val="75000"/>
                            </a:schemeClr>
                          </a:solidFill>
                          <a:effectLst/>
                        </a:rPr>
                        <a:t> de coevaluación en la que participarán miembros de la comunidad escolar.</a:t>
                      </a:r>
                    </a:p>
                    <a:p>
                      <a:pPr algn="just">
                        <a:lnSpc>
                          <a:spcPct val="115000"/>
                        </a:lnSpc>
                        <a:spcAft>
                          <a:spcPts val="0"/>
                        </a:spcAft>
                      </a:pPr>
                      <a:endParaRPr lang="es-ES" sz="1800" baseline="0" dirty="0">
                        <a:solidFill>
                          <a:schemeClr val="accent5">
                            <a:lumMod val="75000"/>
                          </a:schemeClr>
                        </a:solidFill>
                        <a:effectLst/>
                      </a:endParaRPr>
                    </a:p>
                    <a:p>
                      <a:pPr algn="just">
                        <a:lnSpc>
                          <a:spcPct val="115000"/>
                        </a:lnSpc>
                        <a:spcAft>
                          <a:spcPts val="0"/>
                        </a:spcAft>
                      </a:pPr>
                      <a:r>
                        <a:rPr lang="es-ES" sz="1800" b="1" dirty="0">
                          <a:solidFill>
                            <a:schemeClr val="accent5">
                              <a:lumMod val="75000"/>
                            </a:schemeClr>
                          </a:solidFill>
                          <a:effectLst/>
                        </a:rPr>
                        <a:t>Autoevaluación: </a:t>
                      </a:r>
                      <a:r>
                        <a:rPr lang="es-ES" sz="1800" b="0" dirty="0">
                          <a:solidFill>
                            <a:schemeClr val="accent5">
                              <a:lumMod val="75000"/>
                            </a:schemeClr>
                          </a:solidFill>
                          <a:effectLst/>
                        </a:rPr>
                        <a:t>Rúbrica de autoevaluación.</a:t>
                      </a:r>
                      <a:endParaRPr lang="es-MX" sz="1800" b="0" dirty="0">
                        <a:solidFill>
                          <a:schemeClr val="accent5">
                            <a:lumMod val="75000"/>
                          </a:schemeClr>
                        </a:solidFill>
                        <a:effectLst/>
                      </a:endParaRPr>
                    </a:p>
                    <a:p>
                      <a:pPr>
                        <a:lnSpc>
                          <a:spcPct val="115000"/>
                        </a:lnSpc>
                        <a:spcAft>
                          <a:spcPts val="0"/>
                        </a:spcAft>
                      </a:pPr>
                      <a:r>
                        <a:rPr lang="es-ES" sz="1400" dirty="0">
                          <a:solidFill>
                            <a:schemeClr val="accent5">
                              <a:lumMod val="75000"/>
                            </a:schemeClr>
                          </a:solidFill>
                          <a:effectLst/>
                        </a:rPr>
                        <a:t> </a:t>
                      </a:r>
                      <a:endParaRPr lang="es-MX" sz="1400" dirty="0">
                        <a:solidFill>
                          <a:schemeClr val="accent5">
                            <a:lumMod val="75000"/>
                          </a:schemeClr>
                        </a:solidFill>
                        <a:effectLst/>
                      </a:endParaRPr>
                    </a:p>
                  </a:txBody>
                  <a:tcPr marL="58123" marR="58123" marT="58123" marB="58123"/>
                </a:tc>
                <a:extLst>
                  <a:ext uri="{0D108BD9-81ED-4DB2-BD59-A6C34878D82A}">
                    <a16:rowId xmlns:a16="http://schemas.microsoft.com/office/drawing/2014/main" val="10000"/>
                  </a:ext>
                </a:extLst>
              </a:tr>
            </a:tbl>
          </a:graphicData>
        </a:graphic>
      </p:graphicFrame>
      <p:sp>
        <p:nvSpPr>
          <p:cNvPr id="4" name="CuadroTexto 3"/>
          <p:cNvSpPr txBox="1"/>
          <p:nvPr/>
        </p:nvSpPr>
        <p:spPr>
          <a:xfrm>
            <a:off x="347729" y="221209"/>
            <a:ext cx="11294772" cy="1138773"/>
          </a:xfrm>
          <a:prstGeom prst="rect">
            <a:avLst/>
          </a:prstGeom>
          <a:noFill/>
        </p:spPr>
        <p:txBody>
          <a:bodyPr wrap="square" rtlCol="0">
            <a:spAutoFit/>
          </a:bodyPr>
          <a:lstStyle/>
          <a:p>
            <a:pPr algn="ctr"/>
            <a:r>
              <a:rPr lang="es-419" sz="2800" b="1" dirty="0">
                <a:solidFill>
                  <a:schemeClr val="accent5">
                    <a:lumMod val="75000"/>
                  </a:schemeClr>
                </a:solidFill>
              </a:rPr>
              <a:t>EVALUACIÓN</a:t>
            </a:r>
          </a:p>
          <a:p>
            <a:pPr algn="ctr"/>
            <a:r>
              <a:rPr lang="es-ES" sz="2000" b="1" dirty="0">
                <a:solidFill>
                  <a:schemeClr val="accent5">
                    <a:lumMod val="75000"/>
                  </a:schemeClr>
                </a:solidFill>
              </a:rPr>
              <a:t>PRODUCTOS Y EVIDENCIAS</a:t>
            </a:r>
            <a:r>
              <a:rPr lang="es-MX" sz="2000" b="1" dirty="0">
                <a:solidFill>
                  <a:schemeClr val="accent5">
                    <a:lumMod val="75000"/>
                  </a:schemeClr>
                </a:solidFill>
              </a:rPr>
              <a:t> </a:t>
            </a:r>
            <a:r>
              <a:rPr lang="es-ES" sz="2000" b="1" dirty="0">
                <a:solidFill>
                  <a:schemeClr val="accent5">
                    <a:lumMod val="75000"/>
                  </a:schemeClr>
                </a:solidFill>
              </a:rPr>
              <a:t>DE APRENDIZAJE PARA DEMOSTRAR AVANCES DEL  PROCESO  Y EL LOGRO DEL  OBJETIVOS</a:t>
            </a:r>
            <a:r>
              <a:rPr lang="es-MX" sz="2000" b="1" dirty="0">
                <a:solidFill>
                  <a:schemeClr val="accent5">
                    <a:lumMod val="75000"/>
                  </a:schemeClr>
                </a:solidFill>
              </a:rPr>
              <a:t> </a:t>
            </a:r>
            <a:r>
              <a:rPr lang="es-ES" sz="2000" b="1" dirty="0">
                <a:solidFill>
                  <a:schemeClr val="accent5">
                    <a:lumMod val="75000"/>
                  </a:schemeClr>
                </a:solidFill>
              </a:rPr>
              <a:t>PROPUESTOS.</a:t>
            </a:r>
            <a:endParaRPr lang="es-MX" sz="2000" b="1" dirty="0">
              <a:solidFill>
                <a:schemeClr val="accent5">
                  <a:lumMod val="75000"/>
                </a:schemeClr>
              </a:solidFill>
            </a:endParaRPr>
          </a:p>
        </p:txBody>
      </p:sp>
    </p:spTree>
    <p:extLst>
      <p:ext uri="{BB962C8B-B14F-4D97-AF65-F5344CB8AC3E}">
        <p14:creationId xmlns:p14="http://schemas.microsoft.com/office/powerpoint/2010/main" val="3270467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51904" y="762775"/>
            <a:ext cx="9144000" cy="774509"/>
          </a:xfrm>
        </p:spPr>
        <p:txBody>
          <a:bodyPr>
            <a:normAutofit fontScale="90000"/>
          </a:bodyPr>
          <a:lstStyle/>
          <a:p>
            <a:br>
              <a:rPr lang="es-MX" b="1" dirty="0"/>
            </a:br>
            <a:br>
              <a:rPr lang="es-MX" b="1" dirty="0"/>
            </a:br>
            <a:br>
              <a:rPr lang="es-MX" b="1" dirty="0"/>
            </a:br>
            <a:r>
              <a:rPr lang="es-MX" b="1" dirty="0">
                <a:solidFill>
                  <a:schemeClr val="accent1">
                    <a:lumMod val="50000"/>
                  </a:schemeClr>
                </a:solidFill>
                <a:latin typeface="+mn-lt"/>
              </a:rPr>
              <a:t>PROFESORES PARTICIPANTES</a:t>
            </a:r>
          </a:p>
        </p:txBody>
      </p:sp>
      <p:sp>
        <p:nvSpPr>
          <p:cNvPr id="3" name="Subtítulo 2"/>
          <p:cNvSpPr>
            <a:spLocks noGrp="1"/>
          </p:cNvSpPr>
          <p:nvPr>
            <p:ph type="subTitle" idx="1"/>
          </p:nvPr>
        </p:nvSpPr>
        <p:spPr>
          <a:xfrm>
            <a:off x="167425" y="1841680"/>
            <a:ext cx="11848564" cy="2653048"/>
          </a:xfrm>
          <a:noFill/>
          <a:ln>
            <a:noFill/>
          </a:ln>
        </p:spPr>
        <p:style>
          <a:lnRef idx="2">
            <a:schemeClr val="accent1"/>
          </a:lnRef>
          <a:fillRef idx="1">
            <a:schemeClr val="lt1"/>
          </a:fillRef>
          <a:effectRef idx="0">
            <a:schemeClr val="accent1"/>
          </a:effectRef>
          <a:fontRef idx="minor">
            <a:schemeClr val="dk1"/>
          </a:fontRef>
        </p:style>
        <p:txBody>
          <a:bodyPr>
            <a:noAutofit/>
          </a:bodyPr>
          <a:lstStyle/>
          <a:p>
            <a:pPr algn="l"/>
            <a:r>
              <a:rPr lang="es-MX" sz="2300" b="1" dirty="0">
                <a:solidFill>
                  <a:schemeClr val="accent1">
                    <a:lumMod val="50000"/>
                  </a:schemeClr>
                </a:solidFill>
              </a:rPr>
              <a:t>NOMBRE: 		                          MATERIA:</a:t>
            </a:r>
          </a:p>
          <a:p>
            <a:pPr algn="l"/>
            <a:r>
              <a:rPr lang="es-MX" sz="2300" dirty="0">
                <a:solidFill>
                  <a:schemeClr val="accent1">
                    <a:lumMod val="50000"/>
                  </a:schemeClr>
                </a:solidFill>
              </a:rPr>
              <a:t>* Marina </a:t>
            </a:r>
            <a:r>
              <a:rPr lang="es-MX" sz="2300" dirty="0" err="1">
                <a:solidFill>
                  <a:schemeClr val="accent1">
                    <a:lumMod val="50000"/>
                  </a:schemeClr>
                </a:solidFill>
              </a:rPr>
              <a:t>Nataly</a:t>
            </a:r>
            <a:r>
              <a:rPr lang="es-MX" sz="2300" dirty="0">
                <a:solidFill>
                  <a:schemeClr val="accent1">
                    <a:lumMod val="50000"/>
                  </a:schemeClr>
                </a:solidFill>
              </a:rPr>
              <a:t> Torres Cuevas            * Biología.</a:t>
            </a:r>
          </a:p>
          <a:p>
            <a:pPr algn="l"/>
            <a:r>
              <a:rPr lang="es-MX" sz="2300" dirty="0">
                <a:solidFill>
                  <a:schemeClr val="accent1">
                    <a:lumMod val="50000"/>
                  </a:schemeClr>
                </a:solidFill>
              </a:rPr>
              <a:t>* Irma Castillo Contreras                      * Literatura Mexicana e Iberoamericana.</a:t>
            </a:r>
          </a:p>
          <a:p>
            <a:pPr algn="l"/>
            <a:r>
              <a:rPr lang="es-MX" sz="2300" dirty="0">
                <a:solidFill>
                  <a:schemeClr val="accent1">
                    <a:lumMod val="50000"/>
                  </a:schemeClr>
                </a:solidFill>
              </a:rPr>
              <a:t>* Carlos Vanegas Díaz	                         * Contabilidad y Gestión Administrativa.</a:t>
            </a:r>
          </a:p>
          <a:p>
            <a:pPr algn="l"/>
            <a:r>
              <a:rPr lang="es-MX" sz="2300" dirty="0">
                <a:solidFill>
                  <a:schemeClr val="accent1">
                    <a:lumMod val="50000"/>
                  </a:schemeClr>
                </a:solidFill>
              </a:rPr>
              <a:t>* María González Castillo                      * Comunicación Visual.</a:t>
            </a:r>
          </a:p>
          <a:p>
            <a:pPr algn="l"/>
            <a:r>
              <a:rPr lang="es-MX" sz="2300" dirty="0">
                <a:solidFill>
                  <a:schemeClr val="accent1">
                    <a:lumMod val="50000"/>
                  </a:schemeClr>
                </a:solidFill>
              </a:rPr>
              <a:t>* Claudia Victoria Gómez Marín          * </a:t>
            </a:r>
            <a:r>
              <a:rPr lang="es-MX" dirty="0">
                <a:solidFill>
                  <a:schemeClr val="accent1">
                    <a:lumMod val="50000"/>
                  </a:schemeClr>
                </a:solidFill>
              </a:rPr>
              <a:t>Derecho.</a:t>
            </a:r>
            <a:endParaRPr lang="es-MX" dirty="0">
              <a:solidFill>
                <a:schemeClr val="bg1"/>
              </a:solidFill>
            </a:endParaRPr>
          </a:p>
          <a:p>
            <a:pPr algn="l"/>
            <a:endParaRPr lang="es-MX" sz="2000" dirty="0">
              <a:solidFill>
                <a:schemeClr val="bg1"/>
              </a:solidFill>
            </a:endParaRPr>
          </a:p>
        </p:txBody>
      </p:sp>
      <p:sp>
        <p:nvSpPr>
          <p:cNvPr id="4" name="CuadroTexto 3"/>
          <p:cNvSpPr txBox="1"/>
          <p:nvPr/>
        </p:nvSpPr>
        <p:spPr>
          <a:xfrm>
            <a:off x="988206" y="5277367"/>
            <a:ext cx="7221416" cy="1200329"/>
          </a:xfrm>
          <a:prstGeom prst="rect">
            <a:avLst/>
          </a:prstGeom>
          <a:noFill/>
        </p:spPr>
        <p:txBody>
          <a:bodyPr wrap="square" rtlCol="0">
            <a:spAutoFit/>
          </a:bodyPr>
          <a:lstStyle/>
          <a:p>
            <a:pPr algn="just"/>
            <a:r>
              <a:rPr lang="es-MX" dirty="0">
                <a:solidFill>
                  <a:schemeClr val="accent5">
                    <a:lumMod val="50000"/>
                  </a:schemeClr>
                </a:solidFill>
              </a:rPr>
              <a:t>El proyecto se implementará durante el ciclo escolar 2019-2020</a:t>
            </a:r>
          </a:p>
          <a:p>
            <a:pPr algn="just"/>
            <a:endParaRPr lang="es-MX" dirty="0">
              <a:solidFill>
                <a:schemeClr val="accent5">
                  <a:lumMod val="50000"/>
                </a:schemeClr>
              </a:solidFill>
            </a:endParaRPr>
          </a:p>
          <a:p>
            <a:pPr algn="just"/>
            <a:r>
              <a:rPr lang="es-MX" dirty="0">
                <a:solidFill>
                  <a:schemeClr val="accent5">
                    <a:lumMod val="50000"/>
                  </a:schemeClr>
                </a:solidFill>
              </a:rPr>
              <a:t>Fecha de inicio:        Viernes 17 de enero del 2020.</a:t>
            </a:r>
          </a:p>
          <a:p>
            <a:pPr algn="just"/>
            <a:r>
              <a:rPr lang="es-MX" dirty="0">
                <a:solidFill>
                  <a:schemeClr val="accent5">
                    <a:lumMod val="50000"/>
                  </a:schemeClr>
                </a:solidFill>
              </a:rPr>
              <a:t>Fecha de término:   Jueves 2 de abril del 2020.</a:t>
            </a:r>
            <a:endParaRPr lang="es-MX" dirty="0">
              <a:solidFill>
                <a:schemeClr val="accent1">
                  <a:lumMod val="75000"/>
                </a:schemeClr>
              </a:solidFill>
            </a:endParaRPr>
          </a:p>
        </p:txBody>
      </p:sp>
    </p:spTree>
    <p:extLst>
      <p:ext uri="{BB962C8B-B14F-4D97-AF65-F5344CB8AC3E}">
        <p14:creationId xmlns:p14="http://schemas.microsoft.com/office/powerpoint/2010/main" val="296107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71223" y="206060"/>
            <a:ext cx="9401578" cy="2421230"/>
          </a:xfrm>
        </p:spPr>
        <p:txBody>
          <a:bodyPr>
            <a:normAutofit fontScale="90000"/>
          </a:bodyPr>
          <a:lstStyle/>
          <a:p>
            <a:pPr algn="just"/>
            <a:br>
              <a:rPr lang="es-MX" b="1" dirty="0"/>
            </a:br>
            <a:r>
              <a:rPr lang="es-MX" sz="4000" b="1" dirty="0">
                <a:solidFill>
                  <a:schemeClr val="accent1">
                    <a:lumMod val="50000"/>
                  </a:schemeClr>
                </a:solidFill>
                <a:latin typeface="+mn-lt"/>
              </a:rPr>
              <a:t>PROYECTO: </a:t>
            </a:r>
            <a:br>
              <a:rPr lang="es-MX" sz="4000" b="1" dirty="0">
                <a:solidFill>
                  <a:schemeClr val="accent1">
                    <a:lumMod val="50000"/>
                  </a:schemeClr>
                </a:solidFill>
                <a:latin typeface="+mn-lt"/>
              </a:rPr>
            </a:br>
            <a:br>
              <a:rPr lang="es-MX" sz="4000" b="1" dirty="0">
                <a:solidFill>
                  <a:schemeClr val="accent1">
                    <a:lumMod val="50000"/>
                  </a:schemeClr>
                </a:solidFill>
                <a:latin typeface="+mn-lt"/>
              </a:rPr>
            </a:br>
            <a:r>
              <a:rPr lang="es-MX" sz="4000" b="1" dirty="0">
                <a:solidFill>
                  <a:schemeClr val="accent1">
                    <a:lumMod val="50000"/>
                  </a:schemeClr>
                </a:solidFill>
                <a:latin typeface="+mn-lt"/>
              </a:rPr>
              <a:t>EL PULQUE RIQUEZA, TRADICIÓN Y  CULTURA.</a:t>
            </a:r>
            <a:br>
              <a:rPr lang="es-MX" sz="4000" b="1" dirty="0">
                <a:solidFill>
                  <a:schemeClr val="accent1">
                    <a:lumMod val="50000"/>
                  </a:schemeClr>
                </a:solidFill>
                <a:latin typeface="+mn-lt"/>
              </a:rPr>
            </a:br>
            <a:br>
              <a:rPr lang="es-MX" sz="4000" b="1" dirty="0">
                <a:solidFill>
                  <a:schemeClr val="bg1"/>
                </a:solidFill>
              </a:rPr>
            </a:br>
            <a:endParaRPr lang="es-MX" sz="4000" b="1" dirty="0">
              <a:solidFill>
                <a:schemeClr val="bg1"/>
              </a:solidFill>
            </a:endParaRPr>
          </a:p>
        </p:txBody>
      </p:sp>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7372" y="2244858"/>
            <a:ext cx="3156096" cy="3048407"/>
          </a:xfrm>
          <a:prstGeom prst="rect">
            <a:avLst/>
          </a:prstGeom>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49608" y="2549374"/>
            <a:ext cx="3199183" cy="2439377"/>
          </a:xfrm>
          <a:prstGeom prst="rect">
            <a:avLst/>
          </a:prstGeom>
        </p:spPr>
      </p:pic>
      <p:pic>
        <p:nvPicPr>
          <p:cNvPr id="5" name="Imagen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39105" y="4018220"/>
            <a:ext cx="3831566" cy="2550092"/>
          </a:xfrm>
          <a:prstGeom prst="rect">
            <a:avLst/>
          </a:prstGeom>
        </p:spPr>
      </p:pic>
    </p:spTree>
    <p:extLst>
      <p:ext uri="{BB962C8B-B14F-4D97-AF65-F5344CB8AC3E}">
        <p14:creationId xmlns:p14="http://schemas.microsoft.com/office/powerpoint/2010/main" val="3525740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6113" y="1749246"/>
            <a:ext cx="7835319" cy="3333750"/>
          </a:xfrm>
          <a:prstGeom prst="rect">
            <a:avLst/>
          </a:prstGeom>
        </p:spPr>
      </p:pic>
    </p:spTree>
    <p:extLst>
      <p:ext uri="{BB962C8B-B14F-4D97-AF65-F5344CB8AC3E}">
        <p14:creationId xmlns:p14="http://schemas.microsoft.com/office/powerpoint/2010/main" val="2507803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98490" y="180459"/>
            <a:ext cx="10555310" cy="656668"/>
          </a:xfrm>
        </p:spPr>
        <p:txBody>
          <a:bodyPr>
            <a:normAutofit/>
          </a:bodyPr>
          <a:lstStyle/>
          <a:p>
            <a:pPr algn="ctr"/>
            <a:r>
              <a:rPr lang="es-MX" sz="3000" b="1" dirty="0">
                <a:solidFill>
                  <a:schemeClr val="accent5">
                    <a:lumMod val="75000"/>
                  </a:schemeClr>
                </a:solidFill>
                <a:latin typeface="+mn-lt"/>
              </a:rPr>
              <a:t>INTRODUCCIÓN, JUSTIFICACIÓN Y DESCRIPCIÓN DEL PROYECTO </a:t>
            </a:r>
          </a:p>
        </p:txBody>
      </p:sp>
      <p:sp>
        <p:nvSpPr>
          <p:cNvPr id="3" name="CuadroTexto 2"/>
          <p:cNvSpPr txBox="1"/>
          <p:nvPr/>
        </p:nvSpPr>
        <p:spPr>
          <a:xfrm>
            <a:off x="265090" y="180459"/>
            <a:ext cx="533400" cy="369332"/>
          </a:xfrm>
          <a:prstGeom prst="rect">
            <a:avLst/>
          </a:prstGeom>
          <a:noFill/>
        </p:spPr>
        <p:txBody>
          <a:bodyPr wrap="square" rtlCol="0">
            <a:spAutoFit/>
          </a:bodyPr>
          <a:lstStyle/>
          <a:p>
            <a:r>
              <a:rPr lang="es-MX" dirty="0">
                <a:solidFill>
                  <a:schemeClr val="bg1"/>
                </a:solidFill>
              </a:rPr>
              <a:t>5c.</a:t>
            </a:r>
          </a:p>
        </p:txBody>
      </p:sp>
      <p:graphicFrame>
        <p:nvGraphicFramePr>
          <p:cNvPr id="6" name="Tabla 5"/>
          <p:cNvGraphicFramePr>
            <a:graphicFrameLocks noGrp="1"/>
          </p:cNvGraphicFramePr>
          <p:nvPr>
            <p:extLst>
              <p:ext uri="{D42A27DB-BD31-4B8C-83A1-F6EECF244321}">
                <p14:modId xmlns:p14="http://schemas.microsoft.com/office/powerpoint/2010/main" val="1495998402"/>
              </p:ext>
            </p:extLst>
          </p:nvPr>
        </p:nvGraphicFramePr>
        <p:xfrm>
          <a:off x="399245" y="985935"/>
          <a:ext cx="11276527" cy="5611432"/>
        </p:xfrm>
        <a:graphic>
          <a:graphicData uri="http://schemas.openxmlformats.org/drawingml/2006/table">
            <a:tbl>
              <a:tblPr>
                <a:tableStyleId>{5C22544A-7EE6-4342-B048-85BDC9FD1C3A}</a:tableStyleId>
              </a:tblPr>
              <a:tblGrid>
                <a:gridCol w="11276527">
                  <a:extLst>
                    <a:ext uri="{9D8B030D-6E8A-4147-A177-3AD203B41FA5}">
                      <a16:colId xmlns:a16="http://schemas.microsoft.com/office/drawing/2014/main" val="20000"/>
                    </a:ext>
                  </a:extLst>
                </a:gridCol>
              </a:tblGrid>
              <a:tr h="5517896">
                <a:tc>
                  <a:txBody>
                    <a:bodyPr/>
                    <a:lstStyle/>
                    <a:p>
                      <a:pPr marR="114300">
                        <a:lnSpc>
                          <a:spcPct val="115000"/>
                        </a:lnSpc>
                        <a:spcBef>
                          <a:spcPts val="370"/>
                        </a:spcBef>
                        <a:spcAft>
                          <a:spcPts val="0"/>
                        </a:spcAft>
                      </a:pPr>
                      <a:r>
                        <a:rPr lang="es-ES" sz="1800" b="1" dirty="0">
                          <a:solidFill>
                            <a:schemeClr val="accent5">
                              <a:lumMod val="50000"/>
                            </a:schemeClr>
                          </a:solidFill>
                          <a:effectLst/>
                        </a:rPr>
                        <a:t>INTRODUCCIÓN</a:t>
                      </a:r>
                      <a:r>
                        <a:rPr lang="es-ES" sz="1800" b="1" baseline="0" dirty="0">
                          <a:solidFill>
                            <a:schemeClr val="accent5">
                              <a:lumMod val="50000"/>
                            </a:schemeClr>
                          </a:solidFill>
                          <a:effectLst/>
                        </a:rPr>
                        <a:t> Y JUSTIFICACIÓN.</a:t>
                      </a:r>
                      <a:endParaRPr lang="es-ES" sz="1800" b="1" dirty="0">
                        <a:solidFill>
                          <a:schemeClr val="accent5">
                            <a:lumMod val="50000"/>
                          </a:schemeClr>
                        </a:solidFill>
                        <a:effectLst/>
                      </a:endParaRPr>
                    </a:p>
                    <a:p>
                      <a:pPr algn="just"/>
                      <a:r>
                        <a:rPr lang="es-ES" sz="1800" dirty="0">
                          <a:solidFill>
                            <a:schemeClr val="accent1">
                              <a:lumMod val="50000"/>
                            </a:schemeClr>
                          </a:solidFill>
                        </a:rPr>
                        <a:t>El pulque la bebida mexicana por excelencia y ancestral, ligada a nuestra cultura tuvo su mayor auge económico durante los siglos XIX y primeras décadas del S. XX. Su decadencia se debe a múltiples factores, entre ellos el descuido de las magueyeras a causa del abandono de los campesinos que se integraron a las filas revolucionaras, la sobreexplotación de las que aun quedaban en pie, la llegada al poder del Presidente Lázaro Cárdenas, quien aplicó leyes e impuestos muy duros a esta bebida con el afán de combatir el alcoholismo y por último</a:t>
                      </a:r>
                      <a:r>
                        <a:rPr lang="es-ES" sz="1800" baseline="0" dirty="0">
                          <a:solidFill>
                            <a:schemeClr val="accent1">
                              <a:lumMod val="50000"/>
                            </a:schemeClr>
                          </a:solidFill>
                        </a:rPr>
                        <a:t> inició el consumo, la producción y la comercialización de otras bebidas como</a:t>
                      </a:r>
                      <a:r>
                        <a:rPr lang="es-ES" sz="1800" dirty="0">
                          <a:solidFill>
                            <a:schemeClr val="accent1">
                              <a:lumMod val="50000"/>
                            </a:schemeClr>
                          </a:solidFill>
                        </a:rPr>
                        <a:t> la cerveza,</a:t>
                      </a:r>
                      <a:r>
                        <a:rPr lang="es-ES" sz="1800" baseline="0" dirty="0">
                          <a:solidFill>
                            <a:schemeClr val="accent1">
                              <a:lumMod val="50000"/>
                            </a:schemeClr>
                          </a:solidFill>
                        </a:rPr>
                        <a:t> el tequila y el mezcal por grandes </a:t>
                      </a:r>
                      <a:r>
                        <a:rPr lang="es-ES" sz="1800" dirty="0">
                          <a:solidFill>
                            <a:schemeClr val="accent1">
                              <a:lumMod val="50000"/>
                            </a:schemeClr>
                          </a:solidFill>
                        </a:rPr>
                        <a:t>compañías</a:t>
                      </a:r>
                      <a:r>
                        <a:rPr lang="es-ES" sz="1800" baseline="0" dirty="0">
                          <a:solidFill>
                            <a:schemeClr val="accent1">
                              <a:lumMod val="50000"/>
                            </a:schemeClr>
                          </a:solidFill>
                        </a:rPr>
                        <a:t> que lograron un enorme </a:t>
                      </a:r>
                      <a:r>
                        <a:rPr lang="es-ES" sz="1800" dirty="0">
                          <a:solidFill>
                            <a:schemeClr val="accent1">
                              <a:lumMod val="50000"/>
                            </a:schemeClr>
                          </a:solidFill>
                        </a:rPr>
                        <a:t>desprestigio a nivel nacional e internacional, desplazando</a:t>
                      </a:r>
                      <a:r>
                        <a:rPr lang="es-ES" sz="1800" baseline="0" dirty="0">
                          <a:solidFill>
                            <a:schemeClr val="accent1">
                              <a:lumMod val="50000"/>
                            </a:schemeClr>
                          </a:solidFill>
                        </a:rPr>
                        <a:t> y olvidando a</a:t>
                      </a:r>
                      <a:r>
                        <a:rPr lang="es-ES" sz="1800" dirty="0">
                          <a:solidFill>
                            <a:schemeClr val="accent1">
                              <a:lumMod val="50000"/>
                            </a:schemeClr>
                          </a:solidFill>
                        </a:rPr>
                        <a:t>l pulque.</a:t>
                      </a:r>
                      <a:endParaRPr lang="es-MX" sz="1800" dirty="0">
                        <a:solidFill>
                          <a:schemeClr val="accent1">
                            <a:lumMod val="50000"/>
                          </a:schemeClr>
                        </a:solidFill>
                      </a:endParaRPr>
                    </a:p>
                    <a:p>
                      <a:pPr algn="just">
                        <a:buFont typeface="Wingdings" panose="05000000000000000000" pitchFamily="2" charset="2"/>
                        <a:buNone/>
                      </a:pPr>
                      <a:endParaRPr lang="es-419" sz="1800" b="1" dirty="0">
                        <a:solidFill>
                          <a:schemeClr val="accent5">
                            <a:lumMod val="50000"/>
                          </a:schemeClr>
                        </a:solidFill>
                      </a:endParaRPr>
                    </a:p>
                    <a:p>
                      <a:pPr algn="just">
                        <a:buFont typeface="Wingdings" panose="05000000000000000000" pitchFamily="2" charset="2"/>
                        <a:buNone/>
                      </a:pPr>
                      <a:endParaRPr lang="es-419" sz="1800" b="1" dirty="0">
                        <a:solidFill>
                          <a:schemeClr val="accent5">
                            <a:lumMod val="50000"/>
                          </a:schemeClr>
                        </a:solidFill>
                      </a:endParaRPr>
                    </a:p>
                    <a:p>
                      <a:pPr algn="just">
                        <a:buFont typeface="Wingdings" panose="05000000000000000000" pitchFamily="2" charset="2"/>
                        <a:buNone/>
                      </a:pPr>
                      <a:r>
                        <a:rPr lang="es-419" sz="1800" b="1" dirty="0">
                          <a:solidFill>
                            <a:schemeClr val="accent5">
                              <a:lumMod val="50000"/>
                            </a:schemeClr>
                          </a:solidFill>
                        </a:rPr>
                        <a:t>DESCRIPCIÓN DEL PROYECTO.</a:t>
                      </a:r>
                    </a:p>
                    <a:p>
                      <a:pPr marL="342900" indent="-342900" algn="just">
                        <a:buFont typeface="Wingdings" panose="05000000000000000000" pitchFamily="2" charset="2"/>
                        <a:buAutoNum type="arabicParenR"/>
                      </a:pPr>
                      <a:r>
                        <a:rPr lang="es-419" sz="1800" dirty="0">
                          <a:solidFill>
                            <a:schemeClr val="accent5">
                              <a:lumMod val="50000"/>
                            </a:schemeClr>
                          </a:solidFill>
                        </a:rPr>
                        <a:t>La metodología par</a:t>
                      </a:r>
                      <a:r>
                        <a:rPr lang="es-419" sz="1800" baseline="0" dirty="0">
                          <a:solidFill>
                            <a:schemeClr val="accent5">
                              <a:lumMod val="50000"/>
                            </a:schemeClr>
                          </a:solidFill>
                        </a:rPr>
                        <a:t>a la realización del proyecto partirá del planteamiento de preguntas detonantes con las que los </a:t>
                      </a:r>
                      <a:r>
                        <a:rPr lang="es-419" sz="1800" dirty="0">
                          <a:solidFill>
                            <a:schemeClr val="accent5">
                              <a:lumMod val="50000"/>
                            </a:schemeClr>
                          </a:solidFill>
                        </a:rPr>
                        <a:t>alumnos de las distintas áreas se involucren en</a:t>
                      </a:r>
                      <a:r>
                        <a:rPr lang="es-419" sz="1800" baseline="0" dirty="0">
                          <a:solidFill>
                            <a:schemeClr val="accent5">
                              <a:lumMod val="50000"/>
                            </a:schemeClr>
                          </a:solidFill>
                        </a:rPr>
                        <a:t> el proceso</a:t>
                      </a:r>
                      <a:r>
                        <a:rPr lang="es-419" sz="1800" dirty="0">
                          <a:solidFill>
                            <a:schemeClr val="accent5">
                              <a:lumMod val="50000"/>
                            </a:schemeClr>
                          </a:solidFill>
                        </a:rPr>
                        <a:t> investigación.</a:t>
                      </a:r>
                    </a:p>
                    <a:p>
                      <a:pPr marL="0" indent="0" algn="just">
                        <a:buFont typeface="Wingdings" panose="05000000000000000000" pitchFamily="2" charset="2"/>
                        <a:buNone/>
                      </a:pPr>
                      <a:endParaRPr lang="es-419" sz="1800" dirty="0">
                        <a:solidFill>
                          <a:schemeClr val="accent5">
                            <a:lumMod val="50000"/>
                          </a:schemeClr>
                        </a:solidFill>
                      </a:endParaRPr>
                    </a:p>
                    <a:p>
                      <a:pPr marL="342900" indent="-342900" algn="just">
                        <a:buFont typeface="Wingdings" panose="05000000000000000000" pitchFamily="2" charset="2"/>
                        <a:buAutoNum type="arabicParenR" startAt="2"/>
                      </a:pPr>
                      <a:r>
                        <a:rPr lang="es-419" sz="1800" dirty="0">
                          <a:solidFill>
                            <a:schemeClr val="accent5">
                              <a:lumMod val="50000"/>
                            </a:schemeClr>
                          </a:solidFill>
                        </a:rPr>
                        <a:t>La investigación se realizará llevarán a cabo</a:t>
                      </a:r>
                      <a:r>
                        <a:rPr lang="es-419" sz="1800" baseline="0" dirty="0">
                          <a:solidFill>
                            <a:schemeClr val="accent5">
                              <a:lumMod val="50000"/>
                            </a:schemeClr>
                          </a:solidFill>
                        </a:rPr>
                        <a:t> a través de la recopilación de información</a:t>
                      </a:r>
                      <a:r>
                        <a:rPr lang="es-419" sz="1800" dirty="0">
                          <a:solidFill>
                            <a:schemeClr val="accent5">
                              <a:lumMod val="50000"/>
                            </a:schemeClr>
                          </a:solidFill>
                        </a:rPr>
                        <a:t>, realización de organizadores gráficos y resúmenes,</a:t>
                      </a:r>
                      <a:r>
                        <a:rPr lang="es-419" sz="1800" baseline="0" dirty="0">
                          <a:solidFill>
                            <a:schemeClr val="accent5">
                              <a:lumMod val="50000"/>
                            </a:schemeClr>
                          </a:solidFill>
                        </a:rPr>
                        <a:t> comparación de información, análisis de los resultados obtenidos y la realización de un cartel o infografía.</a:t>
                      </a:r>
                    </a:p>
                    <a:p>
                      <a:pPr marL="0" indent="0" algn="just">
                        <a:buFont typeface="Wingdings" panose="05000000000000000000" pitchFamily="2" charset="2"/>
                        <a:buNone/>
                      </a:pPr>
                      <a:endParaRPr lang="es-419" sz="1800" dirty="0">
                        <a:solidFill>
                          <a:schemeClr val="accent5">
                            <a:lumMod val="50000"/>
                          </a:schemeClr>
                        </a:solidFill>
                      </a:endParaRPr>
                    </a:p>
                    <a:p>
                      <a:pPr algn="just">
                        <a:buFont typeface="Wingdings" panose="05000000000000000000" pitchFamily="2" charset="2"/>
                        <a:buNone/>
                      </a:pPr>
                      <a:r>
                        <a:rPr lang="es-419" sz="1800" dirty="0">
                          <a:solidFill>
                            <a:schemeClr val="accent5">
                              <a:lumMod val="50000"/>
                            </a:schemeClr>
                          </a:solidFill>
                        </a:rPr>
                        <a:t>3)  El resultado del proceso de investigación se presentará</a:t>
                      </a:r>
                      <a:r>
                        <a:rPr lang="es-419" sz="1800" baseline="0" dirty="0">
                          <a:solidFill>
                            <a:schemeClr val="accent5">
                              <a:lumMod val="50000"/>
                            </a:schemeClr>
                          </a:solidFill>
                        </a:rPr>
                        <a:t> </a:t>
                      </a:r>
                      <a:r>
                        <a:rPr lang="es-419" sz="1800" dirty="0">
                          <a:solidFill>
                            <a:schemeClr val="accent5">
                              <a:lumMod val="50000"/>
                            </a:schemeClr>
                          </a:solidFill>
                        </a:rPr>
                        <a:t>ante la comunidad</a:t>
                      </a:r>
                      <a:r>
                        <a:rPr lang="es-419" sz="1800" baseline="0" dirty="0">
                          <a:solidFill>
                            <a:schemeClr val="accent5">
                              <a:lumMod val="50000"/>
                            </a:schemeClr>
                          </a:solidFill>
                        </a:rPr>
                        <a:t> escolar.</a:t>
                      </a:r>
                      <a:endParaRPr lang="es-MX" sz="1800" dirty="0">
                        <a:solidFill>
                          <a:schemeClr val="accent5">
                            <a:lumMod val="50000"/>
                          </a:schemeClr>
                        </a:solidFill>
                        <a:effectLst/>
                      </a:endParaRPr>
                    </a:p>
                    <a:p>
                      <a:pPr marR="114300">
                        <a:lnSpc>
                          <a:spcPct val="115000"/>
                        </a:lnSpc>
                        <a:spcBef>
                          <a:spcPts val="370"/>
                        </a:spcBef>
                        <a:spcAft>
                          <a:spcPts val="0"/>
                        </a:spcAft>
                      </a:pPr>
                      <a:r>
                        <a:rPr lang="es-ES" sz="1100" dirty="0">
                          <a:effectLst/>
                        </a:rPr>
                        <a:t> </a:t>
                      </a:r>
                      <a:endParaRPr lang="es-MX" sz="1100" dirty="0">
                        <a:solidFill>
                          <a:srgbClr val="000000"/>
                        </a:solidFill>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766709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2972957209"/>
              </p:ext>
            </p:extLst>
          </p:nvPr>
        </p:nvGraphicFramePr>
        <p:xfrm>
          <a:off x="513545" y="985935"/>
          <a:ext cx="11276527" cy="3497165"/>
        </p:xfrm>
        <a:graphic>
          <a:graphicData uri="http://schemas.openxmlformats.org/drawingml/2006/table">
            <a:tbl>
              <a:tblPr>
                <a:tableStyleId>{5C22544A-7EE6-4342-B048-85BDC9FD1C3A}</a:tableStyleId>
              </a:tblPr>
              <a:tblGrid>
                <a:gridCol w="11276527">
                  <a:extLst>
                    <a:ext uri="{9D8B030D-6E8A-4147-A177-3AD203B41FA5}">
                      <a16:colId xmlns:a16="http://schemas.microsoft.com/office/drawing/2014/main" val="20000"/>
                    </a:ext>
                  </a:extLst>
                </a:gridCol>
              </a:tblGrid>
              <a:tr h="3497165">
                <a:tc>
                  <a:txBody>
                    <a:bodyPr/>
                    <a:lstStyle/>
                    <a:p>
                      <a:pPr marL="0" marR="114300" lvl="0" indent="0" algn="just" defTabSz="914400" rtl="0" eaLnBrk="1" fontAlgn="auto" latinLnBrk="0" hangingPunct="1">
                        <a:lnSpc>
                          <a:spcPct val="115000"/>
                        </a:lnSpc>
                        <a:spcBef>
                          <a:spcPts val="370"/>
                        </a:spcBef>
                        <a:spcAft>
                          <a:spcPts val="0"/>
                        </a:spcAft>
                        <a:buClrTx/>
                        <a:buSzTx/>
                        <a:buFontTx/>
                        <a:buNone/>
                        <a:tabLst/>
                        <a:defRPr/>
                      </a:pPr>
                      <a:r>
                        <a:rPr lang="es-ES" sz="1100" dirty="0">
                          <a:effectLst/>
                        </a:rPr>
                        <a:t> </a:t>
                      </a:r>
                    </a:p>
                    <a:p>
                      <a:pPr marL="0" marR="114300" lvl="0" indent="0" algn="just" defTabSz="914400" rtl="0" eaLnBrk="1" fontAlgn="auto" latinLnBrk="0" hangingPunct="1">
                        <a:lnSpc>
                          <a:spcPct val="115000"/>
                        </a:lnSpc>
                        <a:spcBef>
                          <a:spcPts val="370"/>
                        </a:spcBef>
                        <a:spcAft>
                          <a:spcPts val="0"/>
                        </a:spcAft>
                        <a:buClrTx/>
                        <a:buSzTx/>
                        <a:buFontTx/>
                        <a:buNone/>
                        <a:tabLst/>
                        <a:defRPr/>
                      </a:pPr>
                      <a:r>
                        <a:rPr lang="es-MX" sz="1800" dirty="0">
                          <a:solidFill>
                            <a:schemeClr val="accent1">
                              <a:lumMod val="50000"/>
                            </a:schemeClr>
                          </a:solidFill>
                        </a:rPr>
                        <a:t>El presente proyecto interdisciplinario tiene como objetivo general que los alumnos del 6º. grado de preparatoria conozcan la importancia que tuvo el pulque para la economía, la cultura, las leyes y la alimentación de los pobladores del centro de México además desde el análisis particular de cada materia vinculada en el presente proyecto que los alumnos conocerán los orígenes de la bebida, su producción, las leyes que rigieron su consumo, la cultura y particularmente la poesía inspirada en el pulque, su venta y la posibilidad de comercializarlo y publicitarlo en la actualidad; y tal como lo han hecho otras bebidas mexicanas como el tequila y el mezcal, intentar hacer del pulque un producto con denominación de origen capaz de generar riqueza cultural y económica y fuentes de empleo permanente.</a:t>
                      </a:r>
                    </a:p>
                    <a:p>
                      <a:pPr marR="114300">
                        <a:lnSpc>
                          <a:spcPct val="115000"/>
                        </a:lnSpc>
                        <a:spcBef>
                          <a:spcPts val="370"/>
                        </a:spcBef>
                        <a:spcAft>
                          <a:spcPts val="0"/>
                        </a:spcAft>
                      </a:pPr>
                      <a:endParaRPr lang="es-MX" sz="1800" dirty="0">
                        <a:solidFill>
                          <a:srgbClr val="000000"/>
                        </a:solidFill>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10000"/>
                  </a:ext>
                </a:extLst>
              </a:tr>
            </a:tbl>
          </a:graphicData>
        </a:graphic>
      </p:graphicFrame>
      <p:sp>
        <p:nvSpPr>
          <p:cNvPr id="5" name="CuadroTexto 4"/>
          <p:cNvSpPr txBox="1"/>
          <p:nvPr/>
        </p:nvSpPr>
        <p:spPr>
          <a:xfrm>
            <a:off x="1689100" y="342900"/>
            <a:ext cx="8559800" cy="523220"/>
          </a:xfrm>
          <a:prstGeom prst="rect">
            <a:avLst/>
          </a:prstGeom>
          <a:noFill/>
        </p:spPr>
        <p:txBody>
          <a:bodyPr wrap="square" rtlCol="0">
            <a:spAutoFit/>
          </a:bodyPr>
          <a:lstStyle/>
          <a:p>
            <a:pPr algn="ctr"/>
            <a:r>
              <a:rPr lang="es-MX" sz="2800" b="1" dirty="0">
                <a:solidFill>
                  <a:schemeClr val="accent1">
                    <a:lumMod val="50000"/>
                  </a:schemeClr>
                </a:solidFill>
              </a:rPr>
              <a:t>OBJETIVO GENERAL</a:t>
            </a:r>
          </a:p>
        </p:txBody>
      </p:sp>
    </p:spTree>
    <p:extLst>
      <p:ext uri="{BB962C8B-B14F-4D97-AF65-F5344CB8AC3E}">
        <p14:creationId xmlns:p14="http://schemas.microsoft.com/office/powerpoint/2010/main" val="1535672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823858797"/>
              </p:ext>
            </p:extLst>
          </p:nvPr>
        </p:nvGraphicFramePr>
        <p:xfrm>
          <a:off x="360430" y="1189768"/>
          <a:ext cx="11539470" cy="4986010"/>
        </p:xfrm>
        <a:graphic>
          <a:graphicData uri="http://schemas.openxmlformats.org/drawingml/2006/table">
            <a:tbl>
              <a:tblPr>
                <a:tableStyleId>{5C22544A-7EE6-4342-B048-85BDC9FD1C3A}</a:tableStyleId>
              </a:tblPr>
              <a:tblGrid>
                <a:gridCol w="2077970">
                  <a:extLst>
                    <a:ext uri="{9D8B030D-6E8A-4147-A177-3AD203B41FA5}">
                      <a16:colId xmlns:a16="http://schemas.microsoft.com/office/drawing/2014/main" val="20000"/>
                    </a:ext>
                  </a:extLst>
                </a:gridCol>
                <a:gridCol w="2362200">
                  <a:extLst>
                    <a:ext uri="{9D8B030D-6E8A-4147-A177-3AD203B41FA5}">
                      <a16:colId xmlns:a16="http://schemas.microsoft.com/office/drawing/2014/main" val="20001"/>
                    </a:ext>
                  </a:extLst>
                </a:gridCol>
                <a:gridCol w="2273300">
                  <a:extLst>
                    <a:ext uri="{9D8B030D-6E8A-4147-A177-3AD203B41FA5}">
                      <a16:colId xmlns:a16="http://schemas.microsoft.com/office/drawing/2014/main" val="20002"/>
                    </a:ext>
                  </a:extLst>
                </a:gridCol>
                <a:gridCol w="2438400">
                  <a:extLst>
                    <a:ext uri="{9D8B030D-6E8A-4147-A177-3AD203B41FA5}">
                      <a16:colId xmlns:a16="http://schemas.microsoft.com/office/drawing/2014/main" val="20003"/>
                    </a:ext>
                  </a:extLst>
                </a:gridCol>
                <a:gridCol w="2387600">
                  <a:extLst>
                    <a:ext uri="{9D8B030D-6E8A-4147-A177-3AD203B41FA5}">
                      <a16:colId xmlns:a16="http://schemas.microsoft.com/office/drawing/2014/main" val="20004"/>
                    </a:ext>
                  </a:extLst>
                </a:gridCol>
              </a:tblGrid>
              <a:tr h="4986010">
                <a:tc>
                  <a:txBody>
                    <a:bodyPr/>
                    <a:lstStyle/>
                    <a:p>
                      <a:pPr algn="ctr">
                        <a:lnSpc>
                          <a:spcPct val="115000"/>
                        </a:lnSpc>
                        <a:spcAft>
                          <a:spcPts val="0"/>
                        </a:spcAft>
                      </a:pPr>
                      <a:r>
                        <a:rPr lang="es-ES" sz="1400" b="1" dirty="0">
                          <a:solidFill>
                            <a:schemeClr val="accent5">
                              <a:lumMod val="75000"/>
                            </a:schemeClr>
                          </a:solidFill>
                          <a:effectLst/>
                        </a:rPr>
                        <a:t>DERECHO</a:t>
                      </a:r>
                    </a:p>
                    <a:p>
                      <a:pPr algn="just">
                        <a:lnSpc>
                          <a:spcPct val="115000"/>
                        </a:lnSpc>
                        <a:spcAft>
                          <a:spcPts val="0"/>
                        </a:spcAft>
                      </a:pPr>
                      <a:endParaRPr lang="es-ES" sz="1400" dirty="0">
                        <a:solidFill>
                          <a:schemeClr val="accent5">
                            <a:lumMod val="75000"/>
                          </a:schemeClr>
                        </a:solidFill>
                        <a:effectLst/>
                      </a:endParaRPr>
                    </a:p>
                    <a:p>
                      <a:pPr algn="just">
                        <a:lnSpc>
                          <a:spcPct val="115000"/>
                        </a:lnSpc>
                        <a:spcAft>
                          <a:spcPts val="0"/>
                        </a:spcAft>
                      </a:pPr>
                      <a:endParaRPr lang="es-ES" sz="1400" dirty="0">
                        <a:solidFill>
                          <a:schemeClr val="accent5">
                            <a:lumMod val="75000"/>
                          </a:schemeClr>
                        </a:solidFill>
                        <a:effectLst/>
                      </a:endParaRPr>
                    </a:p>
                    <a:p>
                      <a:pPr algn="just">
                        <a:lnSpc>
                          <a:spcPct val="115000"/>
                        </a:lnSpc>
                        <a:spcAft>
                          <a:spcPts val="0"/>
                        </a:spcAft>
                      </a:pPr>
                      <a:endParaRPr lang="es-ES" sz="1400" dirty="0">
                        <a:solidFill>
                          <a:schemeClr val="accent5">
                            <a:lumMod val="75000"/>
                          </a:schemeClr>
                        </a:solidFill>
                        <a:effectLst/>
                      </a:endParaRPr>
                    </a:p>
                    <a:p>
                      <a:pPr algn="just">
                        <a:lnSpc>
                          <a:spcPct val="115000"/>
                        </a:lnSpc>
                        <a:spcAft>
                          <a:spcPts val="0"/>
                        </a:spcAft>
                      </a:pPr>
                      <a:r>
                        <a:rPr lang="es-ES" sz="1300" dirty="0">
                          <a:solidFill>
                            <a:schemeClr val="accent1">
                              <a:lumMod val="50000"/>
                            </a:schemeClr>
                          </a:solidFill>
                          <a:effectLst/>
                        </a:rPr>
                        <a:t>Que los alumnos</a:t>
                      </a:r>
                      <a:r>
                        <a:rPr lang="es-ES" sz="1300" baseline="0" dirty="0">
                          <a:solidFill>
                            <a:schemeClr val="accent1">
                              <a:lumMod val="50000"/>
                            </a:schemeClr>
                          </a:solidFill>
                          <a:effectLst/>
                        </a:rPr>
                        <a:t> </a:t>
                      </a:r>
                      <a:r>
                        <a:rPr lang="es-ES" sz="1300" dirty="0">
                          <a:solidFill>
                            <a:schemeClr val="accent1">
                              <a:lumMod val="50000"/>
                            </a:schemeClr>
                          </a:solidFill>
                          <a:effectLst/>
                        </a:rPr>
                        <a:t>analicen la estructura legal</a:t>
                      </a:r>
                      <a:r>
                        <a:rPr lang="es-ES" sz="1300" baseline="0" dirty="0">
                          <a:solidFill>
                            <a:schemeClr val="accent1">
                              <a:lumMod val="50000"/>
                            </a:schemeClr>
                          </a:solidFill>
                          <a:effectLst/>
                        </a:rPr>
                        <a:t> regulatoria del pulque en el Derecho Positivo, </a:t>
                      </a:r>
                      <a:r>
                        <a:rPr lang="es-ES" sz="1300" dirty="0">
                          <a:solidFill>
                            <a:schemeClr val="accent1">
                              <a:lumMod val="50000"/>
                            </a:schemeClr>
                          </a:solidFill>
                        </a:rPr>
                        <a:t>investigando</a:t>
                      </a:r>
                      <a:r>
                        <a:rPr lang="es-ES" sz="1300" baseline="0" dirty="0">
                          <a:solidFill>
                            <a:schemeClr val="accent1">
                              <a:lumMod val="50000"/>
                            </a:schemeClr>
                          </a:solidFill>
                        </a:rPr>
                        <a:t> </a:t>
                      </a:r>
                      <a:r>
                        <a:rPr lang="es-ES" sz="1300" dirty="0">
                          <a:solidFill>
                            <a:schemeClr val="accent1">
                              <a:lumMod val="50000"/>
                            </a:schemeClr>
                          </a:solidFill>
                        </a:rPr>
                        <a:t> las leyes que rigieron y rigen la producción, venta y consumo de esta bebida,</a:t>
                      </a:r>
                      <a:r>
                        <a:rPr lang="es-ES" sz="1300" baseline="0" dirty="0">
                          <a:solidFill>
                            <a:schemeClr val="accent1">
                              <a:lumMod val="50000"/>
                            </a:schemeClr>
                          </a:solidFill>
                        </a:rPr>
                        <a:t> así como los requerimientos legales para su comercialización nacional e internacional. </a:t>
                      </a:r>
                      <a:endParaRPr lang="es-MX" sz="1300" dirty="0">
                        <a:solidFill>
                          <a:schemeClr val="accent1">
                            <a:lumMod val="50000"/>
                          </a:schemeClr>
                        </a:solidFill>
                        <a:effectLst/>
                      </a:endParaRPr>
                    </a:p>
                    <a:p>
                      <a:pPr>
                        <a:lnSpc>
                          <a:spcPct val="115000"/>
                        </a:lnSpc>
                        <a:spcAft>
                          <a:spcPts val="0"/>
                        </a:spcAft>
                      </a:pPr>
                      <a:r>
                        <a:rPr lang="es-ES" sz="900" dirty="0">
                          <a:solidFill>
                            <a:schemeClr val="accent1">
                              <a:lumMod val="50000"/>
                            </a:schemeClr>
                          </a:solidFill>
                          <a:effectLst/>
                        </a:rPr>
                        <a:t> </a:t>
                      </a:r>
                      <a:endParaRPr lang="es-MX" sz="1000" dirty="0">
                        <a:solidFill>
                          <a:schemeClr val="accent1">
                            <a:lumMod val="50000"/>
                          </a:schemeClr>
                        </a:solidFill>
                        <a:effectLst/>
                      </a:endParaRPr>
                    </a:p>
                    <a:p>
                      <a:pPr>
                        <a:lnSpc>
                          <a:spcPct val="115000"/>
                        </a:lnSpc>
                        <a:spcAft>
                          <a:spcPts val="0"/>
                        </a:spcAft>
                      </a:pPr>
                      <a:r>
                        <a:rPr lang="es-ES" sz="900" dirty="0">
                          <a:effectLst/>
                        </a:rPr>
                        <a:t> </a:t>
                      </a:r>
                      <a:endParaRPr lang="es-MX" sz="1000" dirty="0">
                        <a:effectLst/>
                      </a:endParaRPr>
                    </a:p>
                    <a:p>
                      <a:pPr>
                        <a:lnSpc>
                          <a:spcPct val="115000"/>
                        </a:lnSpc>
                        <a:spcAft>
                          <a:spcPts val="0"/>
                        </a:spcAft>
                      </a:pPr>
                      <a:r>
                        <a:rPr lang="es-ES" sz="900" dirty="0">
                          <a:effectLst/>
                        </a:rPr>
                        <a:t> </a:t>
                      </a:r>
                      <a:endParaRPr lang="es-MX" sz="1000" dirty="0">
                        <a:effectLst/>
                      </a:endParaRPr>
                    </a:p>
                    <a:p>
                      <a:pPr>
                        <a:lnSpc>
                          <a:spcPct val="115000"/>
                        </a:lnSpc>
                        <a:spcAft>
                          <a:spcPts val="0"/>
                        </a:spcAft>
                      </a:pPr>
                      <a:r>
                        <a:rPr lang="es-ES" sz="900" dirty="0">
                          <a:effectLst/>
                        </a:rPr>
                        <a:t> </a:t>
                      </a:r>
                      <a:endParaRPr lang="es-MX" sz="1000" dirty="0">
                        <a:solidFill>
                          <a:srgbClr val="000000"/>
                        </a:solidFill>
                        <a:effectLst/>
                        <a:latin typeface="Arial" panose="020B0604020202020204" pitchFamily="34" charset="0"/>
                        <a:ea typeface="Arial" panose="020B0604020202020204" pitchFamily="34" charset="0"/>
                      </a:endParaRPr>
                    </a:p>
                  </a:txBody>
                  <a:tcPr marL="58123" marR="58123" marT="58123" marB="58123"/>
                </a:tc>
                <a:tc>
                  <a:txBody>
                    <a:bodyPr/>
                    <a:lstStyle/>
                    <a:p>
                      <a:pPr algn="ctr">
                        <a:lnSpc>
                          <a:spcPct val="115000"/>
                        </a:lnSpc>
                        <a:spcAft>
                          <a:spcPts val="0"/>
                        </a:spcAft>
                      </a:pPr>
                      <a:r>
                        <a:rPr lang="es-ES" sz="1400" b="1" dirty="0">
                          <a:solidFill>
                            <a:schemeClr val="accent5">
                              <a:lumMod val="75000"/>
                            </a:schemeClr>
                          </a:solidFill>
                          <a:effectLst/>
                        </a:rPr>
                        <a:t>LITERATURA</a:t>
                      </a:r>
                      <a:r>
                        <a:rPr lang="es-ES" sz="1400" b="1" baseline="0" dirty="0">
                          <a:solidFill>
                            <a:schemeClr val="accent5">
                              <a:lumMod val="75000"/>
                            </a:schemeClr>
                          </a:solidFill>
                          <a:effectLst/>
                        </a:rPr>
                        <a:t> MEXICANA E IBEROAMERICANA.</a:t>
                      </a:r>
                      <a:endParaRPr lang="es-ES" sz="1400" b="1" dirty="0">
                        <a:solidFill>
                          <a:schemeClr val="accent5">
                            <a:lumMod val="75000"/>
                          </a:schemeClr>
                        </a:solidFill>
                        <a:effectLst/>
                      </a:endParaRPr>
                    </a:p>
                    <a:p>
                      <a:pPr marL="0" marR="0" lvl="0" indent="0" algn="just" defTabSz="914400" rtl="0" eaLnBrk="1" fontAlgn="auto" latinLnBrk="0" hangingPunct="1">
                        <a:lnSpc>
                          <a:spcPct val="115000"/>
                        </a:lnSpc>
                        <a:spcBef>
                          <a:spcPts val="0"/>
                        </a:spcBef>
                        <a:spcAft>
                          <a:spcPts val="0"/>
                        </a:spcAft>
                        <a:buClrTx/>
                        <a:buSzTx/>
                        <a:buFontTx/>
                        <a:buNone/>
                        <a:tabLst/>
                        <a:defRPr/>
                      </a:pPr>
                      <a:endParaRPr lang="es-ES" sz="1400" dirty="0">
                        <a:solidFill>
                          <a:schemeClr val="accent5">
                            <a:lumMod val="75000"/>
                          </a:schemeClr>
                        </a:solidFill>
                        <a:effectLst/>
                      </a:endParaRPr>
                    </a:p>
                    <a:p>
                      <a:pPr marL="0" marR="0" lvl="0" indent="0" algn="just" defTabSz="914400" rtl="0" eaLnBrk="1" fontAlgn="auto" latinLnBrk="0" hangingPunct="1">
                        <a:lnSpc>
                          <a:spcPct val="115000"/>
                        </a:lnSpc>
                        <a:spcBef>
                          <a:spcPts val="0"/>
                        </a:spcBef>
                        <a:spcAft>
                          <a:spcPts val="0"/>
                        </a:spcAft>
                        <a:buClrTx/>
                        <a:buSzTx/>
                        <a:buFontTx/>
                        <a:buNone/>
                        <a:tabLst/>
                        <a:defRPr/>
                      </a:pPr>
                      <a:endParaRPr lang="es-ES" sz="1400" dirty="0">
                        <a:solidFill>
                          <a:schemeClr val="accent5">
                            <a:lumMod val="75000"/>
                          </a:schemeClr>
                        </a:solidFill>
                        <a:effectLst/>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lang="es-ES" sz="1200" dirty="0">
                          <a:solidFill>
                            <a:schemeClr val="accent1">
                              <a:lumMod val="50000"/>
                            </a:schemeClr>
                          </a:solidFill>
                        </a:rPr>
                        <a:t> </a:t>
                      </a:r>
                      <a:r>
                        <a:rPr lang="es-ES" sz="1300" dirty="0">
                          <a:solidFill>
                            <a:schemeClr val="accent1">
                              <a:lumMod val="50000"/>
                            </a:schemeClr>
                          </a:solidFill>
                        </a:rPr>
                        <a:t>Que los alumnos analicen al pulque desde un contexto artístico y cultural </a:t>
                      </a:r>
                      <a:r>
                        <a:rPr lang="es-ES" sz="1300" baseline="0" dirty="0">
                          <a:solidFill>
                            <a:schemeClr val="accent1">
                              <a:lumMod val="50000"/>
                            </a:schemeClr>
                          </a:solidFill>
                        </a:rPr>
                        <a:t>realizando una </a:t>
                      </a:r>
                      <a:r>
                        <a:rPr lang="es-ES" sz="1300" dirty="0">
                          <a:solidFill>
                            <a:schemeClr val="accent1">
                              <a:lumMod val="50000"/>
                            </a:schemeClr>
                          </a:solidFill>
                        </a:rPr>
                        <a:t> investigando y recopilando en un poemario versos y poesía que tienen como inspiración al pulque. </a:t>
                      </a:r>
                      <a:endParaRPr lang="es-MX" sz="1300" kern="1200" dirty="0">
                        <a:solidFill>
                          <a:schemeClr val="accent1">
                            <a:lumMod val="50000"/>
                          </a:schemeClr>
                        </a:solidFill>
                        <a:effectLst/>
                        <a:latin typeface="+mn-lt"/>
                        <a:ea typeface="+mn-ea"/>
                        <a:cs typeface="+mn-cs"/>
                      </a:endParaRPr>
                    </a:p>
                  </a:txBody>
                  <a:tcPr marL="58123" marR="58123" marT="58123" marB="58123"/>
                </a:tc>
                <a:tc>
                  <a:txBody>
                    <a:bodyPr/>
                    <a:lstStyle/>
                    <a:p>
                      <a:pPr algn="ctr">
                        <a:lnSpc>
                          <a:spcPct val="115000"/>
                        </a:lnSpc>
                        <a:spcAft>
                          <a:spcPts val="0"/>
                        </a:spcAft>
                      </a:pPr>
                      <a:r>
                        <a:rPr lang="es-ES" sz="1400" b="1" dirty="0">
                          <a:solidFill>
                            <a:schemeClr val="accent5">
                              <a:lumMod val="75000"/>
                            </a:schemeClr>
                          </a:solidFill>
                          <a:effectLst/>
                        </a:rPr>
                        <a:t>BIOLOGÍA</a:t>
                      </a:r>
                      <a:r>
                        <a:rPr lang="es-ES" sz="1400" b="1" baseline="0" dirty="0">
                          <a:solidFill>
                            <a:schemeClr val="accent5">
                              <a:lumMod val="75000"/>
                            </a:schemeClr>
                          </a:solidFill>
                          <a:effectLst/>
                        </a:rPr>
                        <a:t> </a:t>
                      </a:r>
                      <a:endParaRPr lang="es-ES" sz="1400" b="1" dirty="0">
                        <a:solidFill>
                          <a:schemeClr val="accent5">
                            <a:lumMod val="75000"/>
                          </a:schemeClr>
                        </a:solidFill>
                        <a:effectLst/>
                      </a:endParaRPr>
                    </a:p>
                    <a:p>
                      <a:pPr>
                        <a:lnSpc>
                          <a:spcPct val="115000"/>
                        </a:lnSpc>
                        <a:spcAft>
                          <a:spcPts val="0"/>
                        </a:spcAft>
                      </a:pPr>
                      <a:endParaRPr lang="es-ES" sz="900" dirty="0">
                        <a:solidFill>
                          <a:schemeClr val="accent5">
                            <a:lumMod val="75000"/>
                          </a:schemeClr>
                        </a:solidFill>
                        <a:effectLst/>
                      </a:endParaRPr>
                    </a:p>
                    <a:p>
                      <a:pPr>
                        <a:lnSpc>
                          <a:spcPct val="115000"/>
                        </a:lnSpc>
                        <a:spcAft>
                          <a:spcPts val="0"/>
                        </a:spcAft>
                      </a:pPr>
                      <a:endParaRPr lang="es-ES" sz="1300" dirty="0">
                        <a:solidFill>
                          <a:schemeClr val="accent5">
                            <a:lumMod val="75000"/>
                          </a:schemeClr>
                        </a:solidFill>
                        <a:effectLst/>
                      </a:endParaRPr>
                    </a:p>
                    <a:p>
                      <a:pPr>
                        <a:lnSpc>
                          <a:spcPct val="115000"/>
                        </a:lnSpc>
                        <a:spcAft>
                          <a:spcPts val="0"/>
                        </a:spcAft>
                      </a:pPr>
                      <a:endParaRPr lang="es-ES" sz="1300" dirty="0">
                        <a:solidFill>
                          <a:schemeClr val="accent5">
                            <a:lumMod val="75000"/>
                          </a:schemeClr>
                        </a:solidFill>
                        <a:effectLst/>
                      </a:endParaRPr>
                    </a:p>
                    <a:p>
                      <a:pPr algn="just">
                        <a:lnSpc>
                          <a:spcPct val="115000"/>
                        </a:lnSpc>
                        <a:spcAft>
                          <a:spcPts val="0"/>
                        </a:spcAft>
                      </a:pPr>
                      <a:r>
                        <a:rPr lang="es-ES" sz="1300" dirty="0">
                          <a:solidFill>
                            <a:schemeClr val="accent5">
                              <a:lumMod val="75000"/>
                            </a:schemeClr>
                          </a:solidFill>
                          <a:effectLst/>
                        </a:rPr>
                        <a:t>Que</a:t>
                      </a:r>
                      <a:r>
                        <a:rPr lang="es-ES" sz="1300" baseline="0" dirty="0">
                          <a:solidFill>
                            <a:schemeClr val="accent5">
                              <a:lumMod val="75000"/>
                            </a:schemeClr>
                          </a:solidFill>
                          <a:effectLst/>
                        </a:rPr>
                        <a:t> los </a:t>
                      </a:r>
                      <a:r>
                        <a:rPr lang="es-ES" sz="1300" dirty="0">
                          <a:solidFill>
                            <a:schemeClr val="accent5">
                              <a:lumMod val="75000"/>
                            </a:schemeClr>
                          </a:solidFill>
                          <a:effectLst/>
                        </a:rPr>
                        <a:t>alumnos conozcan y comprendan los</a:t>
                      </a:r>
                      <a:r>
                        <a:rPr lang="es-ES" sz="1300" baseline="0" dirty="0">
                          <a:solidFill>
                            <a:schemeClr val="accent5">
                              <a:lumMod val="75000"/>
                            </a:schemeClr>
                          </a:solidFill>
                          <a:effectLst/>
                        </a:rPr>
                        <a:t> procesos metabólicos utilizados a partir de la biotecnología en la producción de alimentos y bebidas y en particular en el proceso de fermentación del pulque.</a:t>
                      </a:r>
                      <a:endParaRPr lang="es-ES" sz="1300" dirty="0">
                        <a:solidFill>
                          <a:schemeClr val="accent5">
                            <a:lumMod val="75000"/>
                          </a:schemeClr>
                        </a:solidFill>
                        <a:effectLst/>
                      </a:endParaRPr>
                    </a:p>
                  </a:txBody>
                  <a:tcPr marL="58123" marR="58123" marT="58123" marB="58123"/>
                </a:tc>
                <a:tc>
                  <a:txBody>
                    <a:bodyPr/>
                    <a:lstStyle/>
                    <a:p>
                      <a:pPr algn="ctr">
                        <a:lnSpc>
                          <a:spcPct val="115000"/>
                        </a:lnSpc>
                        <a:spcAft>
                          <a:spcPts val="0"/>
                        </a:spcAft>
                      </a:pPr>
                      <a:r>
                        <a:rPr lang="es-ES" sz="1400" b="1" dirty="0">
                          <a:solidFill>
                            <a:schemeClr val="accent5">
                              <a:lumMod val="75000"/>
                            </a:schemeClr>
                          </a:solidFill>
                          <a:effectLst/>
                        </a:rPr>
                        <a:t>COMUNICACIÓN</a:t>
                      </a:r>
                      <a:r>
                        <a:rPr lang="es-ES" sz="1400" b="1" baseline="0" dirty="0">
                          <a:solidFill>
                            <a:schemeClr val="accent5">
                              <a:lumMod val="75000"/>
                            </a:schemeClr>
                          </a:solidFill>
                          <a:effectLst/>
                        </a:rPr>
                        <a:t> VISUAL</a:t>
                      </a:r>
                    </a:p>
                    <a:p>
                      <a:pPr algn="ctr">
                        <a:lnSpc>
                          <a:spcPct val="115000"/>
                        </a:lnSpc>
                        <a:spcAft>
                          <a:spcPts val="0"/>
                        </a:spcAft>
                      </a:pPr>
                      <a:endParaRPr lang="es-ES" sz="1300" b="1" baseline="0" dirty="0">
                        <a:solidFill>
                          <a:schemeClr val="accent5">
                            <a:lumMod val="75000"/>
                          </a:schemeClr>
                        </a:solidFill>
                        <a:effectLst/>
                      </a:endParaRPr>
                    </a:p>
                    <a:p>
                      <a:pPr algn="ctr">
                        <a:lnSpc>
                          <a:spcPct val="115000"/>
                        </a:lnSpc>
                        <a:spcAft>
                          <a:spcPts val="0"/>
                        </a:spcAft>
                      </a:pPr>
                      <a:endParaRPr lang="es-ES" sz="1300" b="1" baseline="0" dirty="0">
                        <a:solidFill>
                          <a:schemeClr val="accent5">
                            <a:lumMod val="75000"/>
                          </a:schemeClr>
                        </a:solidFill>
                        <a:effectLst/>
                      </a:endParaRPr>
                    </a:p>
                    <a:p>
                      <a:pPr algn="ctr">
                        <a:lnSpc>
                          <a:spcPct val="115000"/>
                        </a:lnSpc>
                        <a:spcAft>
                          <a:spcPts val="0"/>
                        </a:spcAft>
                      </a:pPr>
                      <a:endParaRPr lang="es-ES" sz="1300" b="1" baseline="0" dirty="0">
                        <a:solidFill>
                          <a:schemeClr val="accent5">
                            <a:lumMod val="75000"/>
                          </a:schemeClr>
                        </a:solidFill>
                        <a:effectLst/>
                      </a:endParaRPr>
                    </a:p>
                    <a:p>
                      <a:pPr algn="just">
                        <a:lnSpc>
                          <a:spcPct val="115000"/>
                        </a:lnSpc>
                        <a:spcAft>
                          <a:spcPts val="0"/>
                        </a:spcAft>
                      </a:pPr>
                      <a:r>
                        <a:rPr lang="es-ES" sz="1300" b="0" baseline="0" dirty="0">
                          <a:solidFill>
                            <a:schemeClr val="accent5">
                              <a:lumMod val="75000"/>
                            </a:schemeClr>
                          </a:solidFill>
                          <a:effectLst/>
                        </a:rPr>
                        <a:t>Que los alumnos investiguen y conozcan los distintos tipos de las imágenes que se pueden utilizar en el proceso de publicidad y comercialización del pulque</a:t>
                      </a:r>
                      <a:endParaRPr lang="es-ES" sz="1300" b="0" dirty="0">
                        <a:solidFill>
                          <a:schemeClr val="accent5">
                            <a:lumMod val="75000"/>
                          </a:schemeClr>
                        </a:solidFill>
                        <a:effectLst/>
                      </a:endParaRPr>
                    </a:p>
                  </a:txBody>
                  <a:tcPr marL="58123" marR="58123" marT="58123" marB="58123"/>
                </a:tc>
                <a:tc>
                  <a:txBody>
                    <a:bodyPr/>
                    <a:lstStyle/>
                    <a:p>
                      <a:pPr algn="ctr">
                        <a:lnSpc>
                          <a:spcPct val="115000"/>
                        </a:lnSpc>
                        <a:spcAft>
                          <a:spcPts val="0"/>
                        </a:spcAft>
                      </a:pPr>
                      <a:r>
                        <a:rPr lang="es-ES" sz="1400" b="1" dirty="0">
                          <a:solidFill>
                            <a:schemeClr val="accent5">
                              <a:lumMod val="75000"/>
                            </a:schemeClr>
                          </a:solidFill>
                          <a:effectLst/>
                        </a:rPr>
                        <a:t>CONTABILIDAD Y</a:t>
                      </a:r>
                    </a:p>
                    <a:p>
                      <a:pPr algn="ctr">
                        <a:lnSpc>
                          <a:spcPct val="115000"/>
                        </a:lnSpc>
                        <a:spcAft>
                          <a:spcPts val="0"/>
                        </a:spcAft>
                      </a:pPr>
                      <a:r>
                        <a:rPr lang="es-ES" sz="1400" b="1" dirty="0">
                          <a:solidFill>
                            <a:schemeClr val="accent5">
                              <a:lumMod val="75000"/>
                            </a:schemeClr>
                          </a:solidFill>
                          <a:effectLst/>
                        </a:rPr>
                        <a:t>GESTIÓN</a:t>
                      </a:r>
                      <a:r>
                        <a:rPr lang="es-ES" sz="1400" b="1" baseline="0" dirty="0">
                          <a:solidFill>
                            <a:schemeClr val="accent5">
                              <a:lumMod val="75000"/>
                            </a:schemeClr>
                          </a:solidFill>
                          <a:effectLst/>
                        </a:rPr>
                        <a:t> ADMINISTRATIVA</a:t>
                      </a:r>
                      <a:endParaRPr lang="es-ES" sz="1400" b="1" dirty="0">
                        <a:solidFill>
                          <a:schemeClr val="accent5">
                            <a:lumMod val="75000"/>
                          </a:schemeClr>
                        </a:solidFill>
                        <a:effectLst/>
                      </a:endParaRPr>
                    </a:p>
                    <a:p>
                      <a:pPr algn="ctr">
                        <a:lnSpc>
                          <a:spcPct val="115000"/>
                        </a:lnSpc>
                        <a:spcAft>
                          <a:spcPts val="0"/>
                        </a:spcAft>
                      </a:pPr>
                      <a:endParaRPr lang="es-ES" sz="1400" b="1" dirty="0">
                        <a:solidFill>
                          <a:schemeClr val="accent5">
                            <a:lumMod val="75000"/>
                          </a:schemeClr>
                        </a:solidFill>
                        <a:effectLst/>
                      </a:endParaRPr>
                    </a:p>
                    <a:p>
                      <a:pPr algn="ctr">
                        <a:lnSpc>
                          <a:spcPct val="115000"/>
                        </a:lnSpc>
                        <a:spcAft>
                          <a:spcPts val="0"/>
                        </a:spcAft>
                      </a:pPr>
                      <a:endParaRPr lang="es-ES" sz="1400" b="1" dirty="0">
                        <a:solidFill>
                          <a:schemeClr val="accent5">
                            <a:lumMod val="75000"/>
                          </a:schemeClr>
                        </a:solidFill>
                        <a:effectLst/>
                      </a:endParaRPr>
                    </a:p>
                    <a:p>
                      <a:pPr algn="just">
                        <a:lnSpc>
                          <a:spcPct val="115000"/>
                        </a:lnSpc>
                        <a:spcAft>
                          <a:spcPts val="0"/>
                        </a:spcAft>
                      </a:pPr>
                      <a:r>
                        <a:rPr lang="es-ES" sz="1300" b="0" dirty="0">
                          <a:solidFill>
                            <a:schemeClr val="accent5">
                              <a:lumMod val="75000"/>
                            </a:schemeClr>
                          </a:solidFill>
                          <a:effectLst/>
                        </a:rPr>
                        <a:t>Que</a:t>
                      </a:r>
                      <a:r>
                        <a:rPr lang="es-ES" sz="1300" b="0" baseline="0" dirty="0">
                          <a:solidFill>
                            <a:schemeClr val="accent5">
                              <a:lumMod val="75000"/>
                            </a:schemeClr>
                          </a:solidFill>
                          <a:effectLst/>
                        </a:rPr>
                        <a:t> los alumnos identifiquen las funciones del área de mercadotecnia  y la importancia de las mismas, para lograr la comercialización del pulque</a:t>
                      </a:r>
                      <a:endParaRPr lang="es-ES" sz="1300" b="0" dirty="0">
                        <a:solidFill>
                          <a:schemeClr val="accent5">
                            <a:lumMod val="75000"/>
                          </a:schemeClr>
                        </a:solidFill>
                        <a:effectLst/>
                      </a:endParaRPr>
                    </a:p>
                    <a:p>
                      <a:pPr algn="just">
                        <a:lnSpc>
                          <a:spcPct val="115000"/>
                        </a:lnSpc>
                        <a:spcAft>
                          <a:spcPts val="0"/>
                        </a:spcAft>
                      </a:pPr>
                      <a:endParaRPr lang="es-ES" sz="1400" b="0" dirty="0">
                        <a:solidFill>
                          <a:schemeClr val="accent5">
                            <a:lumMod val="75000"/>
                          </a:schemeClr>
                        </a:solidFill>
                        <a:effectLst/>
                      </a:endParaRPr>
                    </a:p>
                  </a:txBody>
                  <a:tcPr marL="58123" marR="58123" marT="58123" marB="58123"/>
                </a:tc>
                <a:extLst>
                  <a:ext uri="{0D108BD9-81ED-4DB2-BD59-A6C34878D82A}">
                    <a16:rowId xmlns:a16="http://schemas.microsoft.com/office/drawing/2014/main" val="10000"/>
                  </a:ext>
                </a:extLst>
              </a:tr>
            </a:tbl>
          </a:graphicData>
        </a:graphic>
      </p:graphicFrame>
      <p:sp>
        <p:nvSpPr>
          <p:cNvPr id="4" name="CuadroTexto 3"/>
          <p:cNvSpPr txBox="1"/>
          <p:nvPr/>
        </p:nvSpPr>
        <p:spPr>
          <a:xfrm>
            <a:off x="1455313" y="221209"/>
            <a:ext cx="9581881" cy="523220"/>
          </a:xfrm>
          <a:prstGeom prst="rect">
            <a:avLst/>
          </a:prstGeom>
          <a:noFill/>
        </p:spPr>
        <p:txBody>
          <a:bodyPr wrap="square" rtlCol="0">
            <a:spAutoFit/>
          </a:bodyPr>
          <a:lstStyle/>
          <a:p>
            <a:pPr algn="ctr"/>
            <a:r>
              <a:rPr lang="es-MX" sz="2800" b="1" dirty="0">
                <a:solidFill>
                  <a:schemeClr val="accent1">
                    <a:lumMod val="50000"/>
                  </a:schemeClr>
                </a:solidFill>
              </a:rPr>
              <a:t>OBJETIVOS POR ASIGNATURA</a:t>
            </a:r>
          </a:p>
        </p:txBody>
      </p:sp>
    </p:spTree>
    <p:extLst>
      <p:ext uri="{BB962C8B-B14F-4D97-AF65-F5344CB8AC3E}">
        <p14:creationId xmlns:p14="http://schemas.microsoft.com/office/powerpoint/2010/main" val="910483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21972" y="447315"/>
            <a:ext cx="11771291" cy="830997"/>
          </a:xfrm>
          <a:prstGeom prst="rect">
            <a:avLst/>
          </a:prstGeom>
          <a:noFill/>
        </p:spPr>
        <p:txBody>
          <a:bodyPr wrap="square" rtlCol="0">
            <a:spAutoFit/>
          </a:bodyPr>
          <a:lstStyle/>
          <a:p>
            <a:pPr algn="ctr"/>
            <a:r>
              <a:rPr lang="es-419" sz="2400" b="1" dirty="0">
                <a:solidFill>
                  <a:schemeClr val="accent5">
                    <a:lumMod val="75000"/>
                  </a:schemeClr>
                </a:solidFill>
              </a:rPr>
              <a:t>PREGUNTA GENERADORA, PREGUNTA GUÍA, PROBLEMA A ABORDAR, ASUNTO A RESOLVER O A PROBAR DEL PROYECTO A REALIZAR.</a:t>
            </a:r>
            <a:endParaRPr lang="es-MX" sz="2400" dirty="0">
              <a:solidFill>
                <a:schemeClr val="accent5">
                  <a:lumMod val="75000"/>
                </a:schemeClr>
              </a:solidFill>
            </a:endParaRPr>
          </a:p>
        </p:txBody>
      </p:sp>
      <p:graphicFrame>
        <p:nvGraphicFramePr>
          <p:cNvPr id="4" name="Tabla 3"/>
          <p:cNvGraphicFramePr>
            <a:graphicFrameLocks noGrp="1"/>
          </p:cNvGraphicFramePr>
          <p:nvPr>
            <p:extLst>
              <p:ext uri="{D42A27DB-BD31-4B8C-83A1-F6EECF244321}">
                <p14:modId xmlns:p14="http://schemas.microsoft.com/office/powerpoint/2010/main" val="2651463827"/>
              </p:ext>
            </p:extLst>
          </p:nvPr>
        </p:nvGraphicFramePr>
        <p:xfrm>
          <a:off x="450761" y="1693811"/>
          <a:ext cx="11397802" cy="2564829"/>
        </p:xfrm>
        <a:graphic>
          <a:graphicData uri="http://schemas.openxmlformats.org/drawingml/2006/table">
            <a:tbl>
              <a:tblPr>
                <a:tableStyleId>{5C22544A-7EE6-4342-B048-85BDC9FD1C3A}</a:tableStyleId>
              </a:tblPr>
              <a:tblGrid>
                <a:gridCol w="2665926">
                  <a:extLst>
                    <a:ext uri="{9D8B030D-6E8A-4147-A177-3AD203B41FA5}">
                      <a16:colId xmlns:a16="http://schemas.microsoft.com/office/drawing/2014/main" val="20000"/>
                    </a:ext>
                  </a:extLst>
                </a:gridCol>
                <a:gridCol w="8731876">
                  <a:extLst>
                    <a:ext uri="{9D8B030D-6E8A-4147-A177-3AD203B41FA5}">
                      <a16:colId xmlns:a16="http://schemas.microsoft.com/office/drawing/2014/main" val="20001"/>
                    </a:ext>
                  </a:extLst>
                </a:gridCol>
              </a:tblGrid>
              <a:tr h="965200">
                <a:tc>
                  <a:txBody>
                    <a:bodyPr/>
                    <a:lstStyle/>
                    <a:p>
                      <a:pPr marL="275590" indent="-180340" algn="l">
                        <a:lnSpc>
                          <a:spcPct val="115000"/>
                        </a:lnSpc>
                        <a:spcAft>
                          <a:spcPts val="0"/>
                        </a:spcAft>
                      </a:pPr>
                      <a:r>
                        <a:rPr lang="es-ES" sz="1400" dirty="0">
                          <a:solidFill>
                            <a:schemeClr val="accent5">
                              <a:lumMod val="75000"/>
                            </a:schemeClr>
                          </a:solidFill>
                          <a:effectLst/>
                        </a:rPr>
                        <a:t>    Preguntar y cuestionar.</a:t>
                      </a:r>
                      <a:endParaRPr lang="es-MX" sz="1400" dirty="0">
                        <a:solidFill>
                          <a:schemeClr val="accent5">
                            <a:lumMod val="75000"/>
                          </a:schemeClr>
                        </a:solidFill>
                        <a:effectLst/>
                      </a:endParaRPr>
                    </a:p>
                    <a:p>
                      <a:pPr marL="275590" indent="-180340" algn="l">
                        <a:lnSpc>
                          <a:spcPct val="115000"/>
                        </a:lnSpc>
                        <a:spcAft>
                          <a:spcPts val="0"/>
                        </a:spcAft>
                      </a:pPr>
                      <a:r>
                        <a:rPr lang="es-ES" sz="1400" dirty="0">
                          <a:solidFill>
                            <a:schemeClr val="accent5">
                              <a:lumMod val="75000"/>
                            </a:schemeClr>
                          </a:solidFill>
                          <a:effectLst/>
                        </a:rPr>
                        <a:t>    Preguntas para dirigi</a:t>
                      </a:r>
                      <a:r>
                        <a:rPr lang="es-ES" sz="1400" baseline="0" dirty="0">
                          <a:solidFill>
                            <a:schemeClr val="accent5">
                              <a:lumMod val="75000"/>
                            </a:schemeClr>
                          </a:solidFill>
                          <a:effectLst/>
                        </a:rPr>
                        <a:t>r la investigación interdisciplinaria. </a:t>
                      </a:r>
                      <a:endParaRPr lang="es-MX" sz="1400" dirty="0">
                        <a:solidFill>
                          <a:schemeClr val="accent5">
                            <a:lumMod val="75000"/>
                          </a:schemeClr>
                        </a:solidFill>
                        <a:effectLst/>
                        <a:latin typeface="Arial" panose="020B0604020202020204" pitchFamily="34" charset="0"/>
                        <a:ea typeface="Arial" panose="020B0604020202020204" pitchFamily="34" charset="0"/>
                      </a:endParaRPr>
                    </a:p>
                  </a:txBody>
                  <a:tcPr marL="63500" marR="63500" marT="63500" marB="63500"/>
                </a:tc>
                <a:tc>
                  <a:txBody>
                    <a:bodyPr/>
                    <a:lstStyle/>
                    <a:p>
                      <a:pPr>
                        <a:lnSpc>
                          <a:spcPct val="115000"/>
                        </a:lnSpc>
                        <a:spcAft>
                          <a:spcPts val="0"/>
                        </a:spcAft>
                      </a:pPr>
                      <a:r>
                        <a:rPr lang="es-ES" sz="1400" dirty="0">
                          <a:solidFill>
                            <a:schemeClr val="accent5">
                              <a:lumMod val="75000"/>
                            </a:schemeClr>
                          </a:solidFill>
                          <a:effectLst/>
                        </a:rPr>
                        <a:t>Se considera que cada materia tendrá un bagaje de preguntas asociadas a su área y el propósito de la disciplina y el propósito general del proyecto. Algunas de estas preguntas son</a:t>
                      </a:r>
                      <a:endParaRPr lang="es-MX" sz="1400" dirty="0">
                        <a:solidFill>
                          <a:schemeClr val="accent5">
                            <a:lumMod val="75000"/>
                          </a:schemeClr>
                        </a:solidFill>
                        <a:effectLst/>
                      </a:endParaRPr>
                    </a:p>
                    <a:p>
                      <a:pPr>
                        <a:lnSpc>
                          <a:spcPct val="115000"/>
                        </a:lnSpc>
                        <a:spcAft>
                          <a:spcPts val="0"/>
                        </a:spcAft>
                      </a:pPr>
                      <a:r>
                        <a:rPr lang="es-ES" sz="1400" dirty="0">
                          <a:solidFill>
                            <a:schemeClr val="accent5">
                              <a:lumMod val="75000"/>
                            </a:schemeClr>
                          </a:solidFill>
                          <a:effectLst/>
                        </a:rPr>
                        <a:t>¿Qué es pulque? ¿Cuál</a:t>
                      </a:r>
                      <a:r>
                        <a:rPr lang="es-ES" sz="1400" baseline="0" dirty="0">
                          <a:solidFill>
                            <a:schemeClr val="accent5">
                              <a:lumMod val="75000"/>
                            </a:schemeClr>
                          </a:solidFill>
                          <a:effectLst/>
                        </a:rPr>
                        <a:t> es su proceso de producción? ¿Cómo se descubrió? ¿Por qué era considerado como una bebida sagrada?</a:t>
                      </a:r>
                      <a:r>
                        <a:rPr lang="es-MX" sz="1400" baseline="0" dirty="0">
                          <a:solidFill>
                            <a:schemeClr val="accent5">
                              <a:lumMod val="75000"/>
                            </a:schemeClr>
                          </a:solidFill>
                          <a:effectLst/>
                        </a:rPr>
                        <a:t> ¿</a:t>
                      </a:r>
                      <a:r>
                        <a:rPr lang="es-ES" sz="1400" baseline="0" dirty="0">
                          <a:solidFill>
                            <a:schemeClr val="accent5">
                              <a:lumMod val="75000"/>
                            </a:schemeClr>
                          </a:solidFill>
                          <a:effectLst/>
                        </a:rPr>
                        <a:t>C</a:t>
                      </a:r>
                      <a:r>
                        <a:rPr lang="es-ES" sz="1400" dirty="0">
                          <a:solidFill>
                            <a:schemeClr val="accent5">
                              <a:lumMod val="75000"/>
                            </a:schemeClr>
                          </a:solidFill>
                          <a:effectLst/>
                        </a:rPr>
                        <a:t>ómo lo</a:t>
                      </a:r>
                      <a:r>
                        <a:rPr lang="es-ES" sz="1400" baseline="0" dirty="0">
                          <a:solidFill>
                            <a:schemeClr val="accent5">
                              <a:lumMod val="75000"/>
                            </a:schemeClr>
                          </a:solidFill>
                          <a:effectLst/>
                        </a:rPr>
                        <a:t> consumían los pueblos prehispánicos</a:t>
                      </a:r>
                      <a:r>
                        <a:rPr lang="es-ES" sz="1400" dirty="0">
                          <a:solidFill>
                            <a:schemeClr val="accent5">
                              <a:lumMod val="75000"/>
                            </a:schemeClr>
                          </a:solidFill>
                          <a:effectLst/>
                        </a:rPr>
                        <a:t>? ¿Por</a:t>
                      </a:r>
                      <a:r>
                        <a:rPr lang="es-ES" sz="1400" baseline="0" dirty="0">
                          <a:solidFill>
                            <a:schemeClr val="accent5">
                              <a:lumMod val="75000"/>
                            </a:schemeClr>
                          </a:solidFill>
                          <a:effectLst/>
                        </a:rPr>
                        <a:t> qué es una bebida emblemática para nuestra cultura</a:t>
                      </a:r>
                      <a:r>
                        <a:rPr lang="es-ES" sz="1400" dirty="0">
                          <a:solidFill>
                            <a:schemeClr val="accent5">
                              <a:lumMod val="75000"/>
                            </a:schemeClr>
                          </a:solidFill>
                          <a:effectLst/>
                        </a:rPr>
                        <a:t>? ¿Cómo</a:t>
                      </a:r>
                      <a:r>
                        <a:rPr lang="es-ES" sz="1400" baseline="0" dirty="0">
                          <a:solidFill>
                            <a:schemeClr val="accent5">
                              <a:lumMod val="75000"/>
                            </a:schemeClr>
                          </a:solidFill>
                          <a:effectLst/>
                        </a:rPr>
                        <a:t> se comercializaba</a:t>
                      </a:r>
                      <a:r>
                        <a:rPr lang="es-ES" sz="1400" dirty="0">
                          <a:solidFill>
                            <a:schemeClr val="accent5">
                              <a:lumMod val="75000"/>
                            </a:schemeClr>
                          </a:solidFill>
                          <a:effectLst/>
                        </a:rPr>
                        <a:t>? ¿Cómo</a:t>
                      </a:r>
                      <a:r>
                        <a:rPr lang="es-ES" sz="1400" baseline="0" dirty="0">
                          <a:solidFill>
                            <a:schemeClr val="accent5">
                              <a:lumMod val="75000"/>
                            </a:schemeClr>
                          </a:solidFill>
                          <a:effectLst/>
                        </a:rPr>
                        <a:t> lo asimilaron los españoles</a:t>
                      </a:r>
                      <a:r>
                        <a:rPr lang="es-ES" sz="1400" dirty="0">
                          <a:solidFill>
                            <a:schemeClr val="accent5">
                              <a:lumMod val="75000"/>
                            </a:schemeClr>
                          </a:solidFill>
                          <a:effectLst/>
                        </a:rPr>
                        <a:t>? ¿Cómo</a:t>
                      </a:r>
                      <a:r>
                        <a:rPr lang="es-ES" sz="1400" baseline="0" dirty="0">
                          <a:solidFill>
                            <a:schemeClr val="accent5">
                              <a:lumMod val="75000"/>
                            </a:schemeClr>
                          </a:solidFill>
                          <a:effectLst/>
                        </a:rPr>
                        <a:t> se convirtió en una importante actividad productiva</a:t>
                      </a:r>
                      <a:r>
                        <a:rPr lang="es-ES" sz="1400" dirty="0">
                          <a:solidFill>
                            <a:schemeClr val="accent5">
                              <a:lumMod val="75000"/>
                            </a:schemeClr>
                          </a:solidFill>
                          <a:effectLst/>
                        </a:rPr>
                        <a:t>? ¿Cómo</a:t>
                      </a:r>
                      <a:r>
                        <a:rPr lang="es-ES" sz="1400" baseline="0" dirty="0">
                          <a:solidFill>
                            <a:schemeClr val="accent5">
                              <a:lumMod val="75000"/>
                            </a:schemeClr>
                          </a:solidFill>
                          <a:effectLst/>
                        </a:rPr>
                        <a:t> se obtiene</a:t>
                      </a:r>
                      <a:r>
                        <a:rPr lang="es-ES" sz="1400" dirty="0">
                          <a:solidFill>
                            <a:schemeClr val="accent5">
                              <a:lumMod val="75000"/>
                            </a:schemeClr>
                          </a:solidFill>
                          <a:effectLst/>
                        </a:rPr>
                        <a:t>? ¿Cómo</a:t>
                      </a:r>
                      <a:r>
                        <a:rPr lang="es-ES" sz="1400" baseline="0" dirty="0">
                          <a:solidFill>
                            <a:schemeClr val="accent5">
                              <a:lumMod val="75000"/>
                            </a:schemeClr>
                          </a:solidFill>
                          <a:effectLst/>
                        </a:rPr>
                        <a:t> se realiza el proceso de fermentación</a:t>
                      </a:r>
                      <a:r>
                        <a:rPr lang="es-ES" sz="1400" dirty="0">
                          <a:solidFill>
                            <a:schemeClr val="accent5">
                              <a:lumMod val="75000"/>
                            </a:schemeClr>
                          </a:solidFill>
                          <a:effectLst/>
                        </a:rPr>
                        <a:t>? ¿Por</a:t>
                      </a:r>
                      <a:r>
                        <a:rPr lang="es-ES" sz="1400" baseline="0" dirty="0">
                          <a:solidFill>
                            <a:schemeClr val="accent5">
                              <a:lumMod val="75000"/>
                            </a:schemeClr>
                          </a:solidFill>
                          <a:effectLst/>
                        </a:rPr>
                        <a:t> qué perdió su importancia</a:t>
                      </a:r>
                      <a:r>
                        <a:rPr lang="es-ES" sz="1400" dirty="0">
                          <a:solidFill>
                            <a:schemeClr val="accent5">
                              <a:lumMod val="75000"/>
                            </a:schemeClr>
                          </a:solidFill>
                          <a:effectLst/>
                        </a:rPr>
                        <a:t>? ¿Por</a:t>
                      </a:r>
                      <a:r>
                        <a:rPr lang="es-ES" sz="1400" baseline="0" dirty="0">
                          <a:solidFill>
                            <a:schemeClr val="accent5">
                              <a:lumMod val="75000"/>
                            </a:schemeClr>
                          </a:solidFill>
                          <a:effectLst/>
                        </a:rPr>
                        <a:t> qué se prohibió su consumo</a:t>
                      </a:r>
                      <a:r>
                        <a:rPr lang="es-ES" sz="1400" dirty="0">
                          <a:solidFill>
                            <a:schemeClr val="accent5">
                              <a:lumMod val="75000"/>
                            </a:schemeClr>
                          </a:solidFill>
                          <a:effectLst/>
                        </a:rPr>
                        <a:t>? ¿Qué</a:t>
                      </a:r>
                      <a:r>
                        <a:rPr lang="es-ES" sz="1400" baseline="0" dirty="0">
                          <a:solidFill>
                            <a:schemeClr val="accent5">
                              <a:lumMod val="75000"/>
                            </a:schemeClr>
                          </a:solidFill>
                          <a:effectLst/>
                        </a:rPr>
                        <a:t> grado de alcohol contiene</a:t>
                      </a:r>
                      <a:r>
                        <a:rPr lang="es-ES" sz="1400" dirty="0">
                          <a:solidFill>
                            <a:schemeClr val="accent5">
                              <a:lumMod val="75000"/>
                            </a:schemeClr>
                          </a:solidFill>
                          <a:effectLst/>
                        </a:rPr>
                        <a:t>? ¿Cuáles</a:t>
                      </a:r>
                      <a:r>
                        <a:rPr lang="es-ES" sz="1400" baseline="0" dirty="0">
                          <a:solidFill>
                            <a:schemeClr val="accent5">
                              <a:lumMod val="75000"/>
                            </a:schemeClr>
                          </a:solidFill>
                          <a:effectLst/>
                        </a:rPr>
                        <a:t> son sus propiedades nutrimentales</a:t>
                      </a:r>
                      <a:r>
                        <a:rPr lang="es-ES" sz="1400" dirty="0">
                          <a:solidFill>
                            <a:schemeClr val="accent5">
                              <a:lumMod val="75000"/>
                            </a:schemeClr>
                          </a:solidFill>
                          <a:effectLst/>
                        </a:rPr>
                        <a:t>? ¿Qué</a:t>
                      </a:r>
                      <a:r>
                        <a:rPr lang="es-ES" sz="1400" baseline="0" dirty="0">
                          <a:solidFill>
                            <a:schemeClr val="accent5">
                              <a:lumMod val="75000"/>
                            </a:schemeClr>
                          </a:solidFill>
                          <a:effectLst/>
                        </a:rPr>
                        <a:t> eran las pulquerías</a:t>
                      </a:r>
                      <a:r>
                        <a:rPr lang="es-ES" sz="1400" dirty="0">
                          <a:solidFill>
                            <a:schemeClr val="accent5">
                              <a:lumMod val="75000"/>
                            </a:schemeClr>
                          </a:solidFill>
                          <a:effectLst/>
                        </a:rPr>
                        <a:t>? ¿Qué</a:t>
                      </a:r>
                      <a:r>
                        <a:rPr lang="es-ES" sz="1400" baseline="0" dirty="0">
                          <a:solidFill>
                            <a:schemeClr val="accent5">
                              <a:lumMod val="75000"/>
                            </a:schemeClr>
                          </a:solidFill>
                          <a:effectLst/>
                        </a:rPr>
                        <a:t> leyes controlaban la producción y comercialización del pulque? ¿Qué bebidas lo suplieron? ¿Qué tanto se consume en la actualidad? ¿Es posible comercializarlo? ¿Se puede industrializar? ¿Es posible comercializarlo a nivel nacional e internacional? ¿Por qué  se han podido comercializar el tequila y el mezcal con éxito?</a:t>
                      </a:r>
                      <a:endParaRPr lang="es-MX" sz="1400" dirty="0">
                        <a:solidFill>
                          <a:schemeClr val="accent5">
                            <a:lumMod val="75000"/>
                          </a:schemeClr>
                        </a:solidFill>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10000"/>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391553226"/>
              </p:ext>
            </p:extLst>
          </p:nvPr>
        </p:nvGraphicFramePr>
        <p:xfrm>
          <a:off x="450761" y="4943545"/>
          <a:ext cx="11397801" cy="1339406"/>
        </p:xfrm>
        <a:graphic>
          <a:graphicData uri="http://schemas.openxmlformats.org/drawingml/2006/table">
            <a:tbl>
              <a:tblPr>
                <a:tableStyleId>{5C22544A-7EE6-4342-B048-85BDC9FD1C3A}</a:tableStyleId>
              </a:tblPr>
              <a:tblGrid>
                <a:gridCol w="2702267">
                  <a:extLst>
                    <a:ext uri="{9D8B030D-6E8A-4147-A177-3AD203B41FA5}">
                      <a16:colId xmlns:a16="http://schemas.microsoft.com/office/drawing/2014/main" val="20000"/>
                    </a:ext>
                  </a:extLst>
                </a:gridCol>
                <a:gridCol w="8695534">
                  <a:extLst>
                    <a:ext uri="{9D8B030D-6E8A-4147-A177-3AD203B41FA5}">
                      <a16:colId xmlns:a16="http://schemas.microsoft.com/office/drawing/2014/main" val="20001"/>
                    </a:ext>
                  </a:extLst>
                </a:gridCol>
              </a:tblGrid>
              <a:tr h="1302709">
                <a:tc>
                  <a:txBody>
                    <a:bodyPr/>
                    <a:lstStyle/>
                    <a:p>
                      <a:pPr marL="275590" indent="-180340" algn="just">
                        <a:lnSpc>
                          <a:spcPct val="115000"/>
                        </a:lnSpc>
                        <a:spcAft>
                          <a:spcPts val="0"/>
                        </a:spcAft>
                      </a:pPr>
                      <a:r>
                        <a:rPr lang="es-ES" sz="1400" dirty="0">
                          <a:solidFill>
                            <a:schemeClr val="accent5">
                              <a:lumMod val="75000"/>
                            </a:schemeClr>
                          </a:solidFill>
                          <a:effectLst/>
                        </a:rPr>
                        <a:t>    Despertar el interés (detonar).</a:t>
                      </a:r>
                      <a:endParaRPr lang="es-MX" sz="1400" dirty="0">
                        <a:solidFill>
                          <a:schemeClr val="accent5">
                            <a:lumMod val="75000"/>
                          </a:schemeClr>
                        </a:solidFill>
                        <a:effectLst/>
                      </a:endParaRPr>
                    </a:p>
                    <a:p>
                      <a:pPr marL="270510" indent="-180340" algn="just">
                        <a:lnSpc>
                          <a:spcPct val="115000"/>
                        </a:lnSpc>
                        <a:spcAft>
                          <a:spcPts val="0"/>
                        </a:spcAft>
                      </a:pPr>
                      <a:r>
                        <a:rPr lang="es-ES" sz="1400" dirty="0">
                          <a:solidFill>
                            <a:schemeClr val="accent5">
                              <a:lumMod val="75000"/>
                            </a:schemeClr>
                          </a:solidFill>
                          <a:effectLst/>
                        </a:rPr>
                        <a:t>    Estrategias para involucrar a los estudiantes con la problemática planteada, en el salón de clase.</a:t>
                      </a:r>
                      <a:endParaRPr lang="es-MX" sz="1400" dirty="0">
                        <a:solidFill>
                          <a:schemeClr val="accent5">
                            <a:lumMod val="75000"/>
                          </a:schemeClr>
                        </a:solidFill>
                        <a:effectLst/>
                      </a:endParaRPr>
                    </a:p>
                    <a:p>
                      <a:pPr marL="275590" indent="-180340">
                        <a:lnSpc>
                          <a:spcPct val="115000"/>
                        </a:lnSpc>
                        <a:spcAft>
                          <a:spcPts val="0"/>
                        </a:spcAft>
                      </a:pPr>
                      <a:r>
                        <a:rPr lang="es-ES" sz="1400" dirty="0">
                          <a:solidFill>
                            <a:schemeClr val="accent5">
                              <a:lumMod val="75000"/>
                            </a:schemeClr>
                          </a:solidFill>
                          <a:effectLst/>
                        </a:rPr>
                        <a:t>   </a:t>
                      </a:r>
                      <a:endParaRPr lang="es-MX" sz="1400" dirty="0">
                        <a:solidFill>
                          <a:schemeClr val="accent5">
                            <a:lumMod val="75000"/>
                          </a:schemeClr>
                        </a:solidFill>
                        <a:effectLst/>
                      </a:endParaRPr>
                    </a:p>
                  </a:txBody>
                  <a:tcPr marL="63500" marR="63500" marT="63500" marB="63500"/>
                </a:tc>
                <a:tc>
                  <a:txBody>
                    <a:bodyPr/>
                    <a:lstStyle/>
                    <a:p>
                      <a:pPr>
                        <a:lnSpc>
                          <a:spcPct val="115000"/>
                        </a:lnSpc>
                        <a:spcAft>
                          <a:spcPts val="0"/>
                        </a:spcAft>
                      </a:pPr>
                      <a:r>
                        <a:rPr lang="es-ES" sz="1400" dirty="0">
                          <a:solidFill>
                            <a:schemeClr val="accent5">
                              <a:lumMod val="75000"/>
                            </a:schemeClr>
                          </a:solidFill>
                          <a:effectLst/>
                        </a:rPr>
                        <a:t>Planteada a partir de varias preguntas que vinculen los contenidos de las todas las materias que participaran en el proyecto y que confluyan en una sola pregunta que motive el interés y la indagación</a:t>
                      </a:r>
                      <a:r>
                        <a:rPr lang="es-ES" sz="1400" baseline="0" dirty="0">
                          <a:solidFill>
                            <a:schemeClr val="accent5">
                              <a:lumMod val="75000"/>
                            </a:schemeClr>
                          </a:solidFill>
                          <a:effectLst/>
                        </a:rPr>
                        <a:t> que</a:t>
                      </a:r>
                      <a:r>
                        <a:rPr lang="es-ES" sz="1400" dirty="0">
                          <a:solidFill>
                            <a:schemeClr val="accent5">
                              <a:lumMod val="75000"/>
                            </a:schemeClr>
                          </a:solidFill>
                          <a:effectLst/>
                        </a:rPr>
                        <a:t> correspondan a situaciones que analicen su importancia cultural y la posibilidad de comercializarlo.</a:t>
                      </a:r>
                      <a:endParaRPr lang="es-MX" sz="1400" dirty="0">
                        <a:solidFill>
                          <a:schemeClr val="accent5">
                            <a:lumMod val="75000"/>
                          </a:schemeClr>
                        </a:solidFill>
                        <a:effectLst/>
                      </a:endParaRPr>
                    </a:p>
                    <a:p>
                      <a:pPr>
                        <a:lnSpc>
                          <a:spcPct val="115000"/>
                        </a:lnSpc>
                        <a:spcAft>
                          <a:spcPts val="0"/>
                        </a:spcAft>
                      </a:pPr>
                      <a:r>
                        <a:rPr lang="es-ES" sz="1400" dirty="0">
                          <a:solidFill>
                            <a:schemeClr val="accent5">
                              <a:lumMod val="75000"/>
                            </a:schemeClr>
                          </a:solidFill>
                          <a:effectLst/>
                        </a:rPr>
                        <a:t> </a:t>
                      </a:r>
                      <a:endParaRPr lang="es-MX" sz="1400" dirty="0">
                        <a:solidFill>
                          <a:schemeClr val="accent5">
                            <a:lumMod val="75000"/>
                          </a:schemeClr>
                        </a:solidFill>
                        <a:effectLst/>
                      </a:endParaRPr>
                    </a:p>
                  </a:txBody>
                  <a:tcPr marL="63500" marR="63500" marT="63500" marB="63500"/>
                </a:tc>
                <a:extLst>
                  <a:ext uri="{0D108BD9-81ED-4DB2-BD59-A6C34878D82A}">
                    <a16:rowId xmlns:a16="http://schemas.microsoft.com/office/drawing/2014/main" val="10000"/>
                  </a:ext>
                </a:extLst>
              </a:tr>
            </a:tbl>
          </a:graphicData>
        </a:graphic>
      </p:graphicFrame>
      <p:sp>
        <p:nvSpPr>
          <p:cNvPr id="7" name="CuadroTexto 6"/>
          <p:cNvSpPr txBox="1"/>
          <p:nvPr/>
        </p:nvSpPr>
        <p:spPr>
          <a:xfrm>
            <a:off x="0" y="4155"/>
            <a:ext cx="682388" cy="369332"/>
          </a:xfrm>
          <a:prstGeom prst="rect">
            <a:avLst/>
          </a:prstGeom>
          <a:noFill/>
        </p:spPr>
        <p:txBody>
          <a:bodyPr wrap="square" rtlCol="0">
            <a:spAutoFit/>
          </a:bodyPr>
          <a:lstStyle/>
          <a:p>
            <a:r>
              <a:rPr lang="es-MX" dirty="0">
                <a:solidFill>
                  <a:schemeClr val="bg1"/>
                </a:solidFill>
              </a:rPr>
              <a:t>5e.</a:t>
            </a:r>
          </a:p>
        </p:txBody>
      </p:sp>
    </p:spTree>
    <p:extLst>
      <p:ext uri="{BB962C8B-B14F-4D97-AF65-F5344CB8AC3E}">
        <p14:creationId xmlns:p14="http://schemas.microsoft.com/office/powerpoint/2010/main" val="302067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729019639"/>
              </p:ext>
            </p:extLst>
          </p:nvPr>
        </p:nvGraphicFramePr>
        <p:xfrm>
          <a:off x="347729" y="1606204"/>
          <a:ext cx="11552171" cy="4952285"/>
        </p:xfrm>
        <a:graphic>
          <a:graphicData uri="http://schemas.openxmlformats.org/drawingml/2006/table">
            <a:tbl>
              <a:tblPr>
                <a:tableStyleId>{5C22544A-7EE6-4342-B048-85BDC9FD1C3A}</a:tableStyleId>
              </a:tblPr>
              <a:tblGrid>
                <a:gridCol w="2080257">
                  <a:extLst>
                    <a:ext uri="{9D8B030D-6E8A-4147-A177-3AD203B41FA5}">
                      <a16:colId xmlns:a16="http://schemas.microsoft.com/office/drawing/2014/main" val="20000"/>
                    </a:ext>
                  </a:extLst>
                </a:gridCol>
                <a:gridCol w="2364800">
                  <a:extLst>
                    <a:ext uri="{9D8B030D-6E8A-4147-A177-3AD203B41FA5}">
                      <a16:colId xmlns:a16="http://schemas.microsoft.com/office/drawing/2014/main" val="20001"/>
                    </a:ext>
                  </a:extLst>
                </a:gridCol>
                <a:gridCol w="2275802">
                  <a:extLst>
                    <a:ext uri="{9D8B030D-6E8A-4147-A177-3AD203B41FA5}">
                      <a16:colId xmlns:a16="http://schemas.microsoft.com/office/drawing/2014/main" val="20002"/>
                    </a:ext>
                  </a:extLst>
                </a:gridCol>
                <a:gridCol w="2441084">
                  <a:extLst>
                    <a:ext uri="{9D8B030D-6E8A-4147-A177-3AD203B41FA5}">
                      <a16:colId xmlns:a16="http://schemas.microsoft.com/office/drawing/2014/main" val="20003"/>
                    </a:ext>
                  </a:extLst>
                </a:gridCol>
                <a:gridCol w="2390228">
                  <a:extLst>
                    <a:ext uri="{9D8B030D-6E8A-4147-A177-3AD203B41FA5}">
                      <a16:colId xmlns:a16="http://schemas.microsoft.com/office/drawing/2014/main" val="20004"/>
                    </a:ext>
                  </a:extLst>
                </a:gridCol>
              </a:tblGrid>
              <a:tr h="4952285">
                <a:tc>
                  <a:txBody>
                    <a:bodyPr/>
                    <a:lstStyle/>
                    <a:p>
                      <a:pPr algn="ctr">
                        <a:lnSpc>
                          <a:spcPct val="115000"/>
                        </a:lnSpc>
                        <a:spcAft>
                          <a:spcPts val="0"/>
                        </a:spcAft>
                      </a:pPr>
                      <a:r>
                        <a:rPr lang="es-ES" sz="1400" b="1" dirty="0">
                          <a:solidFill>
                            <a:schemeClr val="accent5">
                              <a:lumMod val="75000"/>
                            </a:schemeClr>
                          </a:solidFill>
                          <a:effectLst/>
                        </a:rPr>
                        <a:t>DERECHO</a:t>
                      </a:r>
                    </a:p>
                    <a:p>
                      <a:pPr algn="just">
                        <a:lnSpc>
                          <a:spcPct val="115000"/>
                        </a:lnSpc>
                        <a:spcAft>
                          <a:spcPts val="0"/>
                        </a:spcAft>
                      </a:pPr>
                      <a:endParaRPr lang="es-ES" sz="1300" dirty="0">
                        <a:solidFill>
                          <a:schemeClr val="accent5">
                            <a:lumMod val="75000"/>
                          </a:schemeClr>
                        </a:solidFill>
                        <a:effectLst/>
                      </a:endParaRPr>
                    </a:p>
                    <a:p>
                      <a:pPr algn="just">
                        <a:lnSpc>
                          <a:spcPct val="115000"/>
                        </a:lnSpc>
                        <a:spcAft>
                          <a:spcPts val="0"/>
                        </a:spcAft>
                      </a:pPr>
                      <a:endParaRPr lang="es-ES" sz="1300" dirty="0">
                        <a:solidFill>
                          <a:schemeClr val="accent5">
                            <a:lumMod val="75000"/>
                          </a:schemeClr>
                        </a:solidFill>
                        <a:effectLst/>
                      </a:endParaRPr>
                    </a:p>
                    <a:p>
                      <a:pPr>
                        <a:lnSpc>
                          <a:spcPct val="115000"/>
                        </a:lnSpc>
                        <a:spcAft>
                          <a:spcPts val="0"/>
                        </a:spcAft>
                      </a:pPr>
                      <a:endParaRPr lang="es-MX" sz="1300" dirty="0">
                        <a:solidFill>
                          <a:schemeClr val="accent1">
                            <a:lumMod val="50000"/>
                          </a:schemeClr>
                        </a:solidFill>
                        <a:effectLst/>
                      </a:endParaRPr>
                    </a:p>
                    <a:p>
                      <a:pPr>
                        <a:lnSpc>
                          <a:spcPct val="115000"/>
                        </a:lnSpc>
                        <a:spcAft>
                          <a:spcPts val="0"/>
                        </a:spcAft>
                      </a:pPr>
                      <a:r>
                        <a:rPr lang="es-ES" sz="1300" dirty="0">
                          <a:solidFill>
                            <a:schemeClr val="accent1">
                              <a:lumMod val="50000"/>
                            </a:schemeClr>
                          </a:solidFill>
                          <a:effectLst/>
                        </a:rPr>
                        <a:t>UNIDAD</a:t>
                      </a:r>
                      <a:r>
                        <a:rPr lang="es-ES" sz="1300" baseline="0" dirty="0">
                          <a:solidFill>
                            <a:schemeClr val="accent1">
                              <a:lumMod val="50000"/>
                            </a:schemeClr>
                          </a:solidFill>
                          <a:effectLst/>
                        </a:rPr>
                        <a:t> I: Acepciones del derecho.</a:t>
                      </a:r>
                    </a:p>
                    <a:p>
                      <a:pPr>
                        <a:lnSpc>
                          <a:spcPct val="115000"/>
                        </a:lnSpc>
                        <a:spcAft>
                          <a:spcPts val="0"/>
                        </a:spcAft>
                      </a:pPr>
                      <a:r>
                        <a:rPr lang="es-ES" sz="1300" baseline="0" dirty="0">
                          <a:solidFill>
                            <a:schemeClr val="accent1">
                              <a:lumMod val="50000"/>
                            </a:schemeClr>
                          </a:solidFill>
                          <a:effectLst/>
                        </a:rPr>
                        <a:t>TEMA: Derecho Positivo Mexicano.</a:t>
                      </a:r>
                    </a:p>
                    <a:p>
                      <a:pPr>
                        <a:lnSpc>
                          <a:spcPct val="115000"/>
                        </a:lnSpc>
                        <a:spcAft>
                          <a:spcPts val="0"/>
                        </a:spcAft>
                      </a:pPr>
                      <a:endParaRPr lang="es-ES" sz="1300" baseline="0" dirty="0">
                        <a:solidFill>
                          <a:schemeClr val="accent1">
                            <a:lumMod val="50000"/>
                          </a:schemeClr>
                        </a:solidFill>
                        <a:effectLst/>
                      </a:endParaRPr>
                    </a:p>
                    <a:p>
                      <a:pPr>
                        <a:lnSpc>
                          <a:spcPct val="115000"/>
                        </a:lnSpc>
                        <a:spcAft>
                          <a:spcPts val="0"/>
                        </a:spcAft>
                      </a:pPr>
                      <a:r>
                        <a:rPr lang="es-ES" sz="1300" baseline="0" dirty="0">
                          <a:solidFill>
                            <a:schemeClr val="accent1">
                              <a:lumMod val="50000"/>
                            </a:schemeClr>
                          </a:solidFill>
                          <a:effectLst/>
                        </a:rPr>
                        <a:t>UNIDAD II. Derecho Social</a:t>
                      </a:r>
                    </a:p>
                    <a:p>
                      <a:pPr>
                        <a:lnSpc>
                          <a:spcPct val="115000"/>
                        </a:lnSpc>
                        <a:spcAft>
                          <a:spcPts val="0"/>
                        </a:spcAft>
                      </a:pPr>
                      <a:r>
                        <a:rPr lang="es-ES" sz="1300" baseline="0" dirty="0">
                          <a:solidFill>
                            <a:schemeClr val="accent1">
                              <a:lumMod val="50000"/>
                            </a:schemeClr>
                          </a:solidFill>
                          <a:effectLst/>
                        </a:rPr>
                        <a:t>TEMA: Derecho Agrario</a:t>
                      </a:r>
                    </a:p>
                    <a:p>
                      <a:pPr>
                        <a:lnSpc>
                          <a:spcPct val="115000"/>
                        </a:lnSpc>
                        <a:spcAft>
                          <a:spcPts val="0"/>
                        </a:spcAft>
                      </a:pPr>
                      <a:endParaRPr lang="es-ES" sz="1300" baseline="0" dirty="0">
                        <a:solidFill>
                          <a:schemeClr val="accent1">
                            <a:lumMod val="50000"/>
                          </a:schemeClr>
                        </a:solidFill>
                        <a:effectLst/>
                      </a:endParaRPr>
                    </a:p>
                    <a:p>
                      <a:pPr>
                        <a:lnSpc>
                          <a:spcPct val="115000"/>
                        </a:lnSpc>
                        <a:spcAft>
                          <a:spcPts val="0"/>
                        </a:spcAft>
                      </a:pPr>
                      <a:r>
                        <a:rPr lang="es-ES" sz="1300" baseline="0" dirty="0">
                          <a:solidFill>
                            <a:schemeClr val="accent1">
                              <a:lumMod val="50000"/>
                            </a:schemeClr>
                          </a:solidFill>
                          <a:effectLst/>
                        </a:rPr>
                        <a:t>UNIDAD IV. Derecho Privado</a:t>
                      </a:r>
                    </a:p>
                    <a:p>
                      <a:pPr>
                        <a:lnSpc>
                          <a:spcPct val="115000"/>
                        </a:lnSpc>
                        <a:spcAft>
                          <a:spcPts val="0"/>
                        </a:spcAft>
                      </a:pPr>
                      <a:r>
                        <a:rPr lang="es-ES" sz="1300" baseline="0" dirty="0">
                          <a:solidFill>
                            <a:schemeClr val="accent1">
                              <a:lumMod val="50000"/>
                            </a:schemeClr>
                          </a:solidFill>
                          <a:effectLst/>
                        </a:rPr>
                        <a:t>Tema. Derecho Mercantil.</a:t>
                      </a:r>
                    </a:p>
                    <a:p>
                      <a:pPr>
                        <a:lnSpc>
                          <a:spcPct val="115000"/>
                        </a:lnSpc>
                        <a:spcAft>
                          <a:spcPts val="0"/>
                        </a:spcAft>
                      </a:pPr>
                      <a:endParaRPr lang="es-ES" sz="1300" baseline="0" dirty="0">
                        <a:solidFill>
                          <a:schemeClr val="accent1">
                            <a:lumMod val="50000"/>
                          </a:schemeClr>
                        </a:solidFill>
                        <a:effectLst/>
                      </a:endParaRPr>
                    </a:p>
                    <a:p>
                      <a:pPr>
                        <a:lnSpc>
                          <a:spcPct val="115000"/>
                        </a:lnSpc>
                        <a:spcAft>
                          <a:spcPts val="0"/>
                        </a:spcAft>
                      </a:pPr>
                      <a:r>
                        <a:rPr lang="es-ES" sz="1300" baseline="0" dirty="0">
                          <a:solidFill>
                            <a:schemeClr val="accent1">
                              <a:lumMod val="50000"/>
                            </a:schemeClr>
                          </a:solidFill>
                          <a:effectLst/>
                        </a:rPr>
                        <a:t>CONCEPTOS CLAVE:</a:t>
                      </a:r>
                    </a:p>
                    <a:p>
                      <a:pPr marL="285750" indent="-285750">
                        <a:lnSpc>
                          <a:spcPct val="115000"/>
                        </a:lnSpc>
                        <a:spcAft>
                          <a:spcPts val="0"/>
                        </a:spcAft>
                        <a:buFont typeface="Arial" panose="020B0604020202020204" pitchFamily="34" charset="0"/>
                        <a:buChar char="•"/>
                      </a:pPr>
                      <a:r>
                        <a:rPr lang="es-MX" sz="1300" dirty="0">
                          <a:solidFill>
                            <a:schemeClr val="accent1">
                              <a:lumMod val="50000"/>
                            </a:schemeClr>
                          </a:solidFill>
                          <a:effectLst/>
                        </a:rPr>
                        <a:t>Derecho</a:t>
                      </a:r>
                      <a:r>
                        <a:rPr lang="es-MX" sz="1300" baseline="0" dirty="0">
                          <a:solidFill>
                            <a:schemeClr val="accent1">
                              <a:lumMod val="50000"/>
                            </a:schemeClr>
                          </a:solidFill>
                          <a:effectLst/>
                        </a:rPr>
                        <a:t> positivo</a:t>
                      </a:r>
                    </a:p>
                    <a:p>
                      <a:pPr marL="285750" indent="-285750">
                        <a:lnSpc>
                          <a:spcPct val="115000"/>
                        </a:lnSpc>
                        <a:spcAft>
                          <a:spcPts val="0"/>
                        </a:spcAft>
                        <a:buFont typeface="Arial" panose="020B0604020202020204" pitchFamily="34" charset="0"/>
                        <a:buChar char="•"/>
                      </a:pPr>
                      <a:r>
                        <a:rPr lang="es-MX" sz="1300" baseline="0" dirty="0">
                          <a:solidFill>
                            <a:schemeClr val="accent1">
                              <a:lumMod val="50000"/>
                            </a:schemeClr>
                          </a:solidFill>
                          <a:effectLst/>
                        </a:rPr>
                        <a:t>Derecho vigente</a:t>
                      </a:r>
                    </a:p>
                    <a:p>
                      <a:pPr marL="285750" indent="-285750">
                        <a:lnSpc>
                          <a:spcPct val="115000"/>
                        </a:lnSpc>
                        <a:spcAft>
                          <a:spcPts val="0"/>
                        </a:spcAft>
                        <a:buFont typeface="Arial" panose="020B0604020202020204" pitchFamily="34" charset="0"/>
                        <a:buChar char="•"/>
                      </a:pPr>
                      <a:r>
                        <a:rPr lang="es-MX" sz="1300" baseline="0" dirty="0">
                          <a:solidFill>
                            <a:schemeClr val="accent1">
                              <a:lumMod val="50000"/>
                            </a:schemeClr>
                          </a:solidFill>
                          <a:effectLst/>
                        </a:rPr>
                        <a:t>Derecho agrario</a:t>
                      </a:r>
                    </a:p>
                    <a:p>
                      <a:pPr marL="285750" indent="-285750">
                        <a:lnSpc>
                          <a:spcPct val="115000"/>
                        </a:lnSpc>
                        <a:spcAft>
                          <a:spcPts val="0"/>
                        </a:spcAft>
                        <a:buFont typeface="Arial" panose="020B0604020202020204" pitchFamily="34" charset="0"/>
                        <a:buChar char="•"/>
                      </a:pPr>
                      <a:r>
                        <a:rPr lang="es-MX" sz="1300" baseline="0" dirty="0">
                          <a:solidFill>
                            <a:schemeClr val="accent1">
                              <a:lumMod val="50000"/>
                            </a:schemeClr>
                          </a:solidFill>
                          <a:effectLst/>
                        </a:rPr>
                        <a:t>Sociedades mercantiles</a:t>
                      </a:r>
                    </a:p>
                    <a:p>
                      <a:pPr marL="285750" indent="-285750">
                        <a:lnSpc>
                          <a:spcPct val="115000"/>
                        </a:lnSpc>
                        <a:spcAft>
                          <a:spcPts val="0"/>
                        </a:spcAft>
                        <a:buFont typeface="Arial" panose="020B0604020202020204" pitchFamily="34" charset="0"/>
                        <a:buChar char="•"/>
                      </a:pPr>
                      <a:r>
                        <a:rPr lang="es-MX" sz="1300" baseline="0" dirty="0">
                          <a:solidFill>
                            <a:schemeClr val="accent1">
                              <a:lumMod val="50000"/>
                            </a:schemeClr>
                          </a:solidFill>
                          <a:effectLst/>
                        </a:rPr>
                        <a:t>Acto de comercio</a:t>
                      </a:r>
                      <a:endParaRPr lang="es-MX" sz="1300" dirty="0">
                        <a:solidFill>
                          <a:schemeClr val="accent1">
                            <a:lumMod val="50000"/>
                          </a:schemeClr>
                        </a:solidFill>
                        <a:effectLst/>
                      </a:endParaRPr>
                    </a:p>
                  </a:txBody>
                  <a:tcPr marL="58123" marR="58123" marT="58123" marB="58123"/>
                </a:tc>
                <a:tc>
                  <a:txBody>
                    <a:bodyPr/>
                    <a:lstStyle/>
                    <a:p>
                      <a:pPr algn="ctr">
                        <a:lnSpc>
                          <a:spcPct val="115000"/>
                        </a:lnSpc>
                        <a:spcAft>
                          <a:spcPts val="0"/>
                        </a:spcAft>
                      </a:pPr>
                      <a:r>
                        <a:rPr lang="es-ES" sz="1400" b="1" dirty="0">
                          <a:solidFill>
                            <a:schemeClr val="accent5">
                              <a:lumMod val="75000"/>
                            </a:schemeClr>
                          </a:solidFill>
                          <a:effectLst/>
                        </a:rPr>
                        <a:t>LITERATURA</a:t>
                      </a:r>
                      <a:r>
                        <a:rPr lang="es-ES" sz="1400" b="1" baseline="0" dirty="0">
                          <a:solidFill>
                            <a:schemeClr val="accent5">
                              <a:lumMod val="75000"/>
                            </a:schemeClr>
                          </a:solidFill>
                          <a:effectLst/>
                        </a:rPr>
                        <a:t> MEXICANA E IBEROAMERICANA</a:t>
                      </a:r>
                      <a:endParaRPr lang="es-ES" sz="1400" b="1" dirty="0">
                        <a:solidFill>
                          <a:schemeClr val="accent5">
                            <a:lumMod val="75000"/>
                          </a:schemeClr>
                        </a:solidFill>
                        <a:effectLst/>
                      </a:endParaRPr>
                    </a:p>
                    <a:p>
                      <a:pPr marL="0" marR="0" lvl="0" indent="0" algn="just" defTabSz="914400" rtl="0" eaLnBrk="1" fontAlgn="auto" latinLnBrk="0" hangingPunct="1">
                        <a:lnSpc>
                          <a:spcPct val="115000"/>
                        </a:lnSpc>
                        <a:spcBef>
                          <a:spcPts val="0"/>
                        </a:spcBef>
                        <a:spcAft>
                          <a:spcPts val="0"/>
                        </a:spcAft>
                        <a:buClrTx/>
                        <a:buSzTx/>
                        <a:buFontTx/>
                        <a:buNone/>
                        <a:tabLst/>
                        <a:defRPr/>
                      </a:pPr>
                      <a:endParaRPr lang="es-ES" sz="1300" dirty="0">
                        <a:solidFill>
                          <a:schemeClr val="accent5">
                            <a:lumMod val="75000"/>
                          </a:schemeClr>
                        </a:solidFill>
                        <a:effectLst/>
                      </a:endParaRPr>
                    </a:p>
                    <a:p>
                      <a:pPr marL="0" marR="0" lvl="0" indent="0" algn="just" defTabSz="914400" rtl="0" eaLnBrk="1" fontAlgn="auto" latinLnBrk="0" hangingPunct="1">
                        <a:lnSpc>
                          <a:spcPct val="115000"/>
                        </a:lnSpc>
                        <a:spcBef>
                          <a:spcPts val="0"/>
                        </a:spcBef>
                        <a:spcAft>
                          <a:spcPts val="0"/>
                        </a:spcAft>
                        <a:buClrTx/>
                        <a:buSzTx/>
                        <a:buFontTx/>
                        <a:buNone/>
                        <a:tabLst/>
                        <a:defRPr/>
                      </a:pPr>
                      <a:endParaRPr lang="es-ES" sz="1300" dirty="0">
                        <a:solidFill>
                          <a:schemeClr val="accent5">
                            <a:lumMod val="75000"/>
                          </a:schemeClr>
                        </a:solidFill>
                        <a:effectLst/>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lang="es-ES" sz="1300" dirty="0">
                          <a:solidFill>
                            <a:schemeClr val="accent1">
                              <a:lumMod val="50000"/>
                            </a:schemeClr>
                          </a:solidFill>
                        </a:rPr>
                        <a:t> UNIDAD</a:t>
                      </a:r>
                      <a:r>
                        <a:rPr lang="es-ES" sz="1300" baseline="0" dirty="0">
                          <a:solidFill>
                            <a:schemeClr val="accent1">
                              <a:lumMod val="50000"/>
                            </a:schemeClr>
                          </a:solidFill>
                        </a:rPr>
                        <a:t> </a:t>
                      </a:r>
                      <a:r>
                        <a:rPr lang="es-ES" sz="1300" dirty="0">
                          <a:solidFill>
                            <a:schemeClr val="accent1">
                              <a:lumMod val="50000"/>
                            </a:schemeClr>
                          </a:solidFill>
                        </a:rPr>
                        <a:t>VII:</a:t>
                      </a:r>
                      <a:r>
                        <a:rPr lang="es-ES" sz="1300" baseline="0" dirty="0">
                          <a:solidFill>
                            <a:schemeClr val="accent1">
                              <a:lumMod val="50000"/>
                            </a:schemeClr>
                          </a:solidFill>
                        </a:rPr>
                        <a:t> El vanguardismo.</a:t>
                      </a:r>
                      <a:endParaRPr lang="es-MX" sz="1300" kern="1200" baseline="0" dirty="0">
                        <a:solidFill>
                          <a:schemeClr val="accent1">
                            <a:lumMod val="50000"/>
                          </a:schemeClr>
                        </a:solidFill>
                        <a:effectLst/>
                        <a:latin typeface="+mn-lt"/>
                        <a:ea typeface="+mn-ea"/>
                        <a:cs typeface="+mn-cs"/>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lang="es-MX" sz="1300" kern="1200" baseline="0" dirty="0">
                          <a:solidFill>
                            <a:schemeClr val="accent1">
                              <a:lumMod val="50000"/>
                            </a:schemeClr>
                          </a:solidFill>
                          <a:effectLst/>
                          <a:latin typeface="+mn-lt"/>
                          <a:ea typeface="+mn-ea"/>
                          <a:cs typeface="+mn-cs"/>
                        </a:rPr>
                        <a:t>TEMA: El </a:t>
                      </a:r>
                      <a:r>
                        <a:rPr lang="es-MX" sz="1300" kern="1200" baseline="0" dirty="0" err="1">
                          <a:solidFill>
                            <a:schemeClr val="accent1">
                              <a:lumMod val="50000"/>
                            </a:schemeClr>
                          </a:solidFill>
                          <a:effectLst/>
                          <a:latin typeface="+mn-lt"/>
                          <a:ea typeface="+mn-ea"/>
                          <a:cs typeface="+mn-cs"/>
                        </a:rPr>
                        <a:t>Porfiriato</a:t>
                      </a:r>
                      <a:r>
                        <a:rPr lang="es-MX" sz="1300" kern="1200" baseline="0" dirty="0">
                          <a:solidFill>
                            <a:schemeClr val="accent1">
                              <a:lumMod val="50000"/>
                            </a:schemeClr>
                          </a:solidFill>
                          <a:effectLst/>
                          <a:latin typeface="+mn-lt"/>
                          <a:ea typeface="+mn-ea"/>
                          <a:cs typeface="+mn-cs"/>
                        </a:rPr>
                        <a:t>. Proyecto educativo: influencia de la época</a:t>
                      </a:r>
                    </a:p>
                    <a:p>
                      <a:pPr marL="0" marR="0" lvl="0" indent="0" algn="just" defTabSz="914400" rtl="0" eaLnBrk="1" fontAlgn="auto" latinLnBrk="0" hangingPunct="1">
                        <a:lnSpc>
                          <a:spcPct val="115000"/>
                        </a:lnSpc>
                        <a:spcBef>
                          <a:spcPts val="0"/>
                        </a:spcBef>
                        <a:spcAft>
                          <a:spcPts val="0"/>
                        </a:spcAft>
                        <a:buClrTx/>
                        <a:buSzTx/>
                        <a:buFontTx/>
                        <a:buNone/>
                        <a:tabLst/>
                        <a:defRPr/>
                      </a:pPr>
                      <a:endParaRPr lang="es-MX" sz="1300" kern="1200" baseline="0" dirty="0">
                        <a:solidFill>
                          <a:schemeClr val="accent1">
                            <a:lumMod val="50000"/>
                          </a:schemeClr>
                        </a:solidFill>
                        <a:effectLst/>
                        <a:latin typeface="+mn-lt"/>
                        <a:ea typeface="+mn-ea"/>
                        <a:cs typeface="+mn-cs"/>
                      </a:endParaRPr>
                    </a:p>
                    <a:p>
                      <a:pPr marL="0" marR="0" lvl="0" indent="0" algn="just" defTabSz="914400" rtl="0" eaLnBrk="1" fontAlgn="auto" latinLnBrk="0" hangingPunct="1">
                        <a:lnSpc>
                          <a:spcPct val="115000"/>
                        </a:lnSpc>
                        <a:spcBef>
                          <a:spcPts val="0"/>
                        </a:spcBef>
                        <a:spcAft>
                          <a:spcPts val="0"/>
                        </a:spcAft>
                        <a:buClrTx/>
                        <a:buSzTx/>
                        <a:buFontTx/>
                        <a:buNone/>
                        <a:tabLst/>
                        <a:defRPr/>
                      </a:pPr>
                      <a:endParaRPr lang="es-MX" sz="1300" kern="1200" baseline="0" dirty="0">
                        <a:solidFill>
                          <a:schemeClr val="accent1">
                            <a:lumMod val="50000"/>
                          </a:schemeClr>
                        </a:solidFill>
                        <a:effectLst/>
                        <a:latin typeface="+mn-lt"/>
                        <a:ea typeface="+mn-ea"/>
                        <a:cs typeface="+mn-cs"/>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lang="es-ES" sz="1300" kern="1200" baseline="0" dirty="0">
                          <a:solidFill>
                            <a:schemeClr val="accent1">
                              <a:lumMod val="50000"/>
                            </a:schemeClr>
                          </a:solidFill>
                          <a:effectLst/>
                          <a:latin typeface="+mn-lt"/>
                          <a:ea typeface="+mn-ea"/>
                          <a:cs typeface="+mn-cs"/>
                        </a:rPr>
                        <a:t>CONCEPTOS CLAVE:</a:t>
                      </a:r>
                    </a:p>
                    <a:p>
                      <a:pPr marL="285750" marR="0" lvl="0" indent="-2857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s-ES" sz="1300" kern="1200" baseline="0" dirty="0">
                          <a:solidFill>
                            <a:schemeClr val="accent1">
                              <a:lumMod val="50000"/>
                            </a:schemeClr>
                          </a:solidFill>
                          <a:effectLst/>
                          <a:latin typeface="+mn-lt"/>
                          <a:ea typeface="+mn-ea"/>
                          <a:cs typeface="+mn-cs"/>
                        </a:rPr>
                        <a:t>La poesía música y comida de la época porfiriana inspirada en el pulque.</a:t>
                      </a:r>
                      <a:endParaRPr lang="es-MX" sz="1300" kern="1200" baseline="0" dirty="0">
                        <a:solidFill>
                          <a:schemeClr val="accent1">
                            <a:lumMod val="50000"/>
                          </a:schemeClr>
                        </a:solidFill>
                        <a:effectLst/>
                        <a:latin typeface="+mn-lt"/>
                        <a:ea typeface="+mn-ea"/>
                        <a:cs typeface="+mn-cs"/>
                      </a:endParaRPr>
                    </a:p>
                  </a:txBody>
                  <a:tcPr marL="58123" marR="58123" marT="58123" marB="58123"/>
                </a:tc>
                <a:tc>
                  <a:txBody>
                    <a:bodyPr/>
                    <a:lstStyle/>
                    <a:p>
                      <a:pPr algn="ctr">
                        <a:lnSpc>
                          <a:spcPct val="115000"/>
                        </a:lnSpc>
                        <a:spcAft>
                          <a:spcPts val="0"/>
                        </a:spcAft>
                      </a:pPr>
                      <a:r>
                        <a:rPr lang="es-ES" sz="1400" b="1" dirty="0">
                          <a:solidFill>
                            <a:schemeClr val="accent5">
                              <a:lumMod val="75000"/>
                            </a:schemeClr>
                          </a:solidFill>
                          <a:effectLst/>
                        </a:rPr>
                        <a:t>BIOLOGÍA</a:t>
                      </a:r>
                      <a:r>
                        <a:rPr lang="es-ES" sz="1400" b="1" baseline="0" dirty="0">
                          <a:solidFill>
                            <a:schemeClr val="accent5">
                              <a:lumMod val="75000"/>
                            </a:schemeClr>
                          </a:solidFill>
                          <a:effectLst/>
                        </a:rPr>
                        <a:t> </a:t>
                      </a:r>
                      <a:endParaRPr lang="es-ES" sz="1400" b="1" dirty="0">
                        <a:solidFill>
                          <a:schemeClr val="accent5">
                            <a:lumMod val="75000"/>
                          </a:schemeClr>
                        </a:solidFill>
                        <a:effectLst/>
                      </a:endParaRPr>
                    </a:p>
                    <a:p>
                      <a:pPr>
                        <a:lnSpc>
                          <a:spcPct val="115000"/>
                        </a:lnSpc>
                        <a:spcAft>
                          <a:spcPts val="0"/>
                        </a:spcAft>
                      </a:pPr>
                      <a:endParaRPr lang="es-ES" sz="1300" dirty="0">
                        <a:solidFill>
                          <a:schemeClr val="accent5">
                            <a:lumMod val="75000"/>
                          </a:schemeClr>
                        </a:solidFill>
                        <a:effectLst/>
                      </a:endParaRPr>
                    </a:p>
                    <a:p>
                      <a:pPr>
                        <a:lnSpc>
                          <a:spcPct val="115000"/>
                        </a:lnSpc>
                        <a:spcAft>
                          <a:spcPts val="0"/>
                        </a:spcAft>
                      </a:pPr>
                      <a:endParaRPr lang="es-ES" sz="1300" dirty="0">
                        <a:solidFill>
                          <a:schemeClr val="accent5">
                            <a:lumMod val="75000"/>
                          </a:schemeClr>
                        </a:solidFill>
                        <a:effectLst/>
                      </a:endParaRPr>
                    </a:p>
                    <a:p>
                      <a:pPr>
                        <a:lnSpc>
                          <a:spcPct val="115000"/>
                        </a:lnSpc>
                        <a:spcAft>
                          <a:spcPts val="0"/>
                        </a:spcAft>
                      </a:pPr>
                      <a:endParaRPr lang="es-ES" sz="1300" dirty="0">
                        <a:solidFill>
                          <a:schemeClr val="accent5">
                            <a:lumMod val="75000"/>
                          </a:schemeClr>
                        </a:solidFill>
                        <a:effectLst/>
                      </a:endParaRPr>
                    </a:p>
                    <a:p>
                      <a:pPr algn="just">
                        <a:lnSpc>
                          <a:spcPct val="115000"/>
                        </a:lnSpc>
                        <a:spcAft>
                          <a:spcPts val="0"/>
                        </a:spcAft>
                      </a:pPr>
                      <a:r>
                        <a:rPr lang="es-ES" sz="1300" dirty="0">
                          <a:solidFill>
                            <a:schemeClr val="accent5">
                              <a:lumMod val="75000"/>
                            </a:schemeClr>
                          </a:solidFill>
                          <a:effectLst/>
                        </a:rPr>
                        <a:t>UNIDAD II: Metabolismo</a:t>
                      </a:r>
                    </a:p>
                    <a:p>
                      <a:pPr algn="just">
                        <a:lnSpc>
                          <a:spcPct val="115000"/>
                        </a:lnSpc>
                        <a:spcAft>
                          <a:spcPts val="0"/>
                        </a:spcAft>
                      </a:pPr>
                      <a:r>
                        <a:rPr lang="es-ES" sz="1300" dirty="0">
                          <a:solidFill>
                            <a:schemeClr val="accent5">
                              <a:lumMod val="75000"/>
                            </a:schemeClr>
                          </a:solidFill>
                          <a:effectLst/>
                        </a:rPr>
                        <a:t>TEMA:</a:t>
                      </a:r>
                      <a:r>
                        <a:rPr lang="es-ES" sz="1300" baseline="0" dirty="0">
                          <a:solidFill>
                            <a:schemeClr val="accent5">
                              <a:lumMod val="75000"/>
                            </a:schemeClr>
                          </a:solidFill>
                          <a:effectLst/>
                        </a:rPr>
                        <a:t> </a:t>
                      </a:r>
                      <a:r>
                        <a:rPr lang="es-ES" sz="1300" dirty="0">
                          <a:solidFill>
                            <a:schemeClr val="accent5">
                              <a:lumMod val="75000"/>
                            </a:schemeClr>
                          </a:solidFill>
                          <a:effectLst/>
                        </a:rPr>
                        <a:t>Procesos metabólicos que ha servido en la industria alimenticia, de bebidas</a:t>
                      </a:r>
                      <a:r>
                        <a:rPr lang="es-ES" sz="1300" baseline="0" dirty="0">
                          <a:solidFill>
                            <a:schemeClr val="accent5">
                              <a:lumMod val="75000"/>
                            </a:schemeClr>
                          </a:solidFill>
                          <a:effectLst/>
                        </a:rPr>
                        <a:t> derivadas de la leche y petróleo</a:t>
                      </a:r>
                    </a:p>
                    <a:p>
                      <a:pPr algn="just">
                        <a:lnSpc>
                          <a:spcPct val="115000"/>
                        </a:lnSpc>
                        <a:spcAft>
                          <a:spcPts val="0"/>
                        </a:spcAft>
                      </a:pPr>
                      <a:endParaRPr lang="es-ES" sz="1300" baseline="0" dirty="0">
                        <a:solidFill>
                          <a:schemeClr val="accent5">
                            <a:lumMod val="75000"/>
                          </a:schemeClr>
                        </a:solidFill>
                        <a:effectLst/>
                      </a:endParaRPr>
                    </a:p>
                    <a:p>
                      <a:pPr>
                        <a:lnSpc>
                          <a:spcPct val="115000"/>
                        </a:lnSpc>
                        <a:spcAft>
                          <a:spcPts val="0"/>
                        </a:spcAft>
                      </a:pPr>
                      <a:r>
                        <a:rPr lang="es-ES" sz="1300" baseline="0" dirty="0">
                          <a:solidFill>
                            <a:schemeClr val="accent5">
                              <a:lumMod val="75000"/>
                            </a:schemeClr>
                          </a:solidFill>
                          <a:effectLst/>
                        </a:rPr>
                        <a:t>CONCEPTOS CLAVE:</a:t>
                      </a:r>
                    </a:p>
                    <a:p>
                      <a:pPr marL="285750" indent="-285750">
                        <a:lnSpc>
                          <a:spcPct val="115000"/>
                        </a:lnSpc>
                        <a:spcAft>
                          <a:spcPts val="0"/>
                        </a:spcAft>
                        <a:buFont typeface="Arial" panose="020B0604020202020204" pitchFamily="34" charset="0"/>
                        <a:buChar char="•"/>
                      </a:pPr>
                      <a:r>
                        <a:rPr lang="es-ES" sz="1300" baseline="0" dirty="0">
                          <a:solidFill>
                            <a:schemeClr val="accent5">
                              <a:lumMod val="75000"/>
                            </a:schemeClr>
                          </a:solidFill>
                          <a:effectLst/>
                        </a:rPr>
                        <a:t>Metabolismo</a:t>
                      </a:r>
                    </a:p>
                    <a:p>
                      <a:pPr marL="285750" indent="-285750">
                        <a:lnSpc>
                          <a:spcPct val="115000"/>
                        </a:lnSpc>
                        <a:spcAft>
                          <a:spcPts val="0"/>
                        </a:spcAft>
                        <a:buFont typeface="Arial" panose="020B0604020202020204" pitchFamily="34" charset="0"/>
                        <a:buChar char="•"/>
                      </a:pPr>
                      <a:r>
                        <a:rPr lang="es-ES" sz="1300" baseline="0" dirty="0">
                          <a:solidFill>
                            <a:schemeClr val="accent5">
                              <a:lumMod val="75000"/>
                            </a:schemeClr>
                          </a:solidFill>
                          <a:effectLst/>
                        </a:rPr>
                        <a:t>Fermentación</a:t>
                      </a:r>
                    </a:p>
                    <a:p>
                      <a:pPr marL="285750" indent="-285750">
                        <a:lnSpc>
                          <a:spcPct val="115000"/>
                        </a:lnSpc>
                        <a:spcAft>
                          <a:spcPts val="0"/>
                        </a:spcAft>
                        <a:buFont typeface="Arial" panose="020B0604020202020204" pitchFamily="34" charset="0"/>
                        <a:buChar char="•"/>
                      </a:pPr>
                      <a:r>
                        <a:rPr lang="es-ES" sz="1300" baseline="0" dirty="0">
                          <a:solidFill>
                            <a:schemeClr val="accent5">
                              <a:lumMod val="75000"/>
                            </a:schemeClr>
                          </a:solidFill>
                          <a:effectLst/>
                        </a:rPr>
                        <a:t>Industria alimenticia</a:t>
                      </a:r>
                    </a:p>
                    <a:p>
                      <a:pPr marL="285750" indent="-285750">
                        <a:lnSpc>
                          <a:spcPct val="115000"/>
                        </a:lnSpc>
                        <a:spcAft>
                          <a:spcPts val="0"/>
                        </a:spcAft>
                        <a:buFont typeface="Arial" panose="020B0604020202020204" pitchFamily="34" charset="0"/>
                        <a:buChar char="•"/>
                      </a:pPr>
                      <a:r>
                        <a:rPr lang="es-ES" sz="1300" baseline="0" dirty="0">
                          <a:solidFill>
                            <a:schemeClr val="accent5">
                              <a:lumMod val="75000"/>
                            </a:schemeClr>
                          </a:solidFill>
                          <a:effectLst/>
                        </a:rPr>
                        <a:t>Biotecnología</a:t>
                      </a:r>
                    </a:p>
                    <a:p>
                      <a:pPr>
                        <a:lnSpc>
                          <a:spcPct val="115000"/>
                        </a:lnSpc>
                        <a:spcAft>
                          <a:spcPts val="0"/>
                        </a:spcAft>
                      </a:pPr>
                      <a:endParaRPr lang="es-ES" sz="1300" baseline="0" dirty="0">
                        <a:solidFill>
                          <a:schemeClr val="accent5">
                            <a:lumMod val="75000"/>
                          </a:schemeClr>
                        </a:solidFill>
                        <a:effectLst/>
                      </a:endParaRPr>
                    </a:p>
                    <a:p>
                      <a:pPr>
                        <a:lnSpc>
                          <a:spcPct val="115000"/>
                        </a:lnSpc>
                        <a:spcAft>
                          <a:spcPts val="0"/>
                        </a:spcAft>
                      </a:pPr>
                      <a:endParaRPr lang="es-ES" sz="1300" dirty="0">
                        <a:solidFill>
                          <a:schemeClr val="accent5">
                            <a:lumMod val="75000"/>
                          </a:schemeClr>
                        </a:solidFill>
                        <a:effectLst/>
                      </a:endParaRPr>
                    </a:p>
                    <a:p>
                      <a:pPr>
                        <a:lnSpc>
                          <a:spcPct val="115000"/>
                        </a:lnSpc>
                        <a:spcAft>
                          <a:spcPts val="0"/>
                        </a:spcAft>
                      </a:pPr>
                      <a:endParaRPr lang="es-ES" sz="1300" dirty="0">
                        <a:solidFill>
                          <a:schemeClr val="accent5">
                            <a:lumMod val="75000"/>
                          </a:schemeClr>
                        </a:solidFill>
                        <a:effectLst/>
                      </a:endParaRPr>
                    </a:p>
                  </a:txBody>
                  <a:tcPr marL="58123" marR="58123" marT="58123" marB="58123"/>
                </a:tc>
                <a:tc>
                  <a:txBody>
                    <a:bodyPr/>
                    <a:lstStyle/>
                    <a:p>
                      <a:pPr algn="ctr">
                        <a:lnSpc>
                          <a:spcPct val="115000"/>
                        </a:lnSpc>
                        <a:spcAft>
                          <a:spcPts val="0"/>
                        </a:spcAft>
                      </a:pPr>
                      <a:r>
                        <a:rPr lang="es-ES" sz="1400" b="1" dirty="0">
                          <a:solidFill>
                            <a:schemeClr val="accent5">
                              <a:lumMod val="75000"/>
                            </a:schemeClr>
                          </a:solidFill>
                          <a:effectLst/>
                        </a:rPr>
                        <a:t>COMUNICACIÓN</a:t>
                      </a:r>
                      <a:r>
                        <a:rPr lang="es-ES" sz="1400" b="1" baseline="0" dirty="0">
                          <a:solidFill>
                            <a:schemeClr val="accent5">
                              <a:lumMod val="75000"/>
                            </a:schemeClr>
                          </a:solidFill>
                          <a:effectLst/>
                        </a:rPr>
                        <a:t> VISUAL</a:t>
                      </a:r>
                    </a:p>
                    <a:p>
                      <a:pPr algn="ctr">
                        <a:lnSpc>
                          <a:spcPct val="115000"/>
                        </a:lnSpc>
                        <a:spcAft>
                          <a:spcPts val="0"/>
                        </a:spcAft>
                      </a:pPr>
                      <a:endParaRPr lang="es-ES" sz="1400" b="1" baseline="0" dirty="0">
                        <a:solidFill>
                          <a:schemeClr val="accent5">
                            <a:lumMod val="75000"/>
                          </a:schemeClr>
                        </a:solidFill>
                        <a:effectLst/>
                      </a:endParaRPr>
                    </a:p>
                    <a:p>
                      <a:pPr algn="ctr">
                        <a:lnSpc>
                          <a:spcPct val="115000"/>
                        </a:lnSpc>
                        <a:spcAft>
                          <a:spcPts val="0"/>
                        </a:spcAft>
                      </a:pPr>
                      <a:endParaRPr lang="es-ES" sz="1400" b="1" baseline="0" dirty="0">
                        <a:solidFill>
                          <a:schemeClr val="accent5">
                            <a:lumMod val="75000"/>
                          </a:schemeClr>
                        </a:solidFill>
                        <a:effectLst/>
                      </a:endParaRPr>
                    </a:p>
                    <a:p>
                      <a:pPr algn="ctr">
                        <a:lnSpc>
                          <a:spcPct val="115000"/>
                        </a:lnSpc>
                        <a:spcAft>
                          <a:spcPts val="0"/>
                        </a:spcAft>
                      </a:pPr>
                      <a:endParaRPr lang="es-ES" sz="1400" b="1" baseline="0" dirty="0">
                        <a:solidFill>
                          <a:schemeClr val="accent5">
                            <a:lumMod val="75000"/>
                          </a:schemeClr>
                        </a:solidFill>
                        <a:effectLst/>
                      </a:endParaRPr>
                    </a:p>
                    <a:p>
                      <a:pPr algn="just">
                        <a:lnSpc>
                          <a:spcPct val="115000"/>
                        </a:lnSpc>
                        <a:spcAft>
                          <a:spcPts val="0"/>
                        </a:spcAft>
                      </a:pPr>
                      <a:r>
                        <a:rPr lang="es-ES" sz="1300" b="0" baseline="0" dirty="0">
                          <a:solidFill>
                            <a:schemeClr val="accent5">
                              <a:lumMod val="75000"/>
                            </a:schemeClr>
                          </a:solidFill>
                          <a:effectLst/>
                        </a:rPr>
                        <a:t>UNIDAD IV: Dibujo Analítico</a:t>
                      </a:r>
                    </a:p>
                    <a:p>
                      <a:pPr algn="just">
                        <a:lnSpc>
                          <a:spcPct val="115000"/>
                        </a:lnSpc>
                        <a:spcAft>
                          <a:spcPts val="0"/>
                        </a:spcAft>
                      </a:pPr>
                      <a:r>
                        <a:rPr lang="es-ES" sz="1300" b="0" baseline="0" dirty="0">
                          <a:solidFill>
                            <a:schemeClr val="accent5">
                              <a:lumMod val="75000"/>
                            </a:schemeClr>
                          </a:solidFill>
                          <a:effectLst/>
                        </a:rPr>
                        <a:t>TEMA: Dibujo con modelo</a:t>
                      </a:r>
                    </a:p>
                    <a:p>
                      <a:pPr algn="just">
                        <a:lnSpc>
                          <a:spcPct val="115000"/>
                        </a:lnSpc>
                        <a:spcAft>
                          <a:spcPts val="0"/>
                        </a:spcAft>
                      </a:pPr>
                      <a:r>
                        <a:rPr lang="es-ES" sz="1300" b="0" baseline="0" dirty="0">
                          <a:solidFill>
                            <a:schemeClr val="accent5">
                              <a:lumMod val="75000"/>
                            </a:schemeClr>
                          </a:solidFill>
                          <a:effectLst/>
                        </a:rPr>
                        <a:t>             Dibujo de memoria</a:t>
                      </a:r>
                    </a:p>
                    <a:p>
                      <a:pPr algn="just">
                        <a:lnSpc>
                          <a:spcPct val="115000"/>
                        </a:lnSpc>
                        <a:spcAft>
                          <a:spcPts val="0"/>
                        </a:spcAft>
                      </a:pPr>
                      <a:endParaRPr lang="es-ES" sz="1300" b="0" baseline="0" dirty="0">
                        <a:solidFill>
                          <a:schemeClr val="accent5">
                            <a:lumMod val="75000"/>
                          </a:schemeClr>
                        </a:solidFill>
                        <a:effectLst/>
                      </a:endParaRPr>
                    </a:p>
                    <a:p>
                      <a:pPr algn="just">
                        <a:lnSpc>
                          <a:spcPct val="115000"/>
                        </a:lnSpc>
                        <a:spcAft>
                          <a:spcPts val="0"/>
                        </a:spcAft>
                      </a:pPr>
                      <a:r>
                        <a:rPr lang="es-ES" sz="1300" b="0" baseline="0" dirty="0">
                          <a:solidFill>
                            <a:schemeClr val="accent5">
                              <a:lumMod val="75000"/>
                            </a:schemeClr>
                          </a:solidFill>
                          <a:effectLst/>
                        </a:rPr>
                        <a:t>CONCEPTOS CLAVE:</a:t>
                      </a:r>
                    </a:p>
                    <a:p>
                      <a:pPr marL="285750" indent="-285750" algn="just">
                        <a:lnSpc>
                          <a:spcPct val="115000"/>
                        </a:lnSpc>
                        <a:spcAft>
                          <a:spcPts val="0"/>
                        </a:spcAft>
                        <a:buFont typeface="Arial" panose="020B0604020202020204" pitchFamily="34" charset="0"/>
                        <a:buChar char="•"/>
                      </a:pPr>
                      <a:r>
                        <a:rPr lang="es-ES" sz="1300" b="0" baseline="0" dirty="0">
                          <a:solidFill>
                            <a:schemeClr val="accent5">
                              <a:lumMod val="75000"/>
                            </a:schemeClr>
                          </a:solidFill>
                          <a:effectLst/>
                        </a:rPr>
                        <a:t>Cartel</a:t>
                      </a:r>
                    </a:p>
                    <a:p>
                      <a:pPr marL="285750" indent="-285750" algn="just">
                        <a:lnSpc>
                          <a:spcPct val="115000"/>
                        </a:lnSpc>
                        <a:spcAft>
                          <a:spcPts val="0"/>
                        </a:spcAft>
                        <a:buFont typeface="Arial" panose="020B0604020202020204" pitchFamily="34" charset="0"/>
                        <a:buChar char="•"/>
                      </a:pPr>
                      <a:r>
                        <a:rPr lang="es-ES" sz="1300" b="0" baseline="0" dirty="0">
                          <a:solidFill>
                            <a:schemeClr val="accent5">
                              <a:lumMod val="75000"/>
                            </a:schemeClr>
                          </a:solidFill>
                          <a:effectLst/>
                        </a:rPr>
                        <a:t>Ilustración</a:t>
                      </a:r>
                    </a:p>
                    <a:p>
                      <a:pPr marL="285750" indent="-285750" algn="just">
                        <a:lnSpc>
                          <a:spcPct val="115000"/>
                        </a:lnSpc>
                        <a:spcAft>
                          <a:spcPts val="0"/>
                        </a:spcAft>
                        <a:buFont typeface="Arial" panose="020B0604020202020204" pitchFamily="34" charset="0"/>
                        <a:buChar char="•"/>
                      </a:pPr>
                      <a:r>
                        <a:rPr lang="es-ES" sz="1300" b="0" baseline="0" dirty="0">
                          <a:solidFill>
                            <a:schemeClr val="accent5">
                              <a:lumMod val="75000"/>
                            </a:schemeClr>
                          </a:solidFill>
                          <a:effectLst/>
                        </a:rPr>
                        <a:t>Publicidad</a:t>
                      </a:r>
                    </a:p>
                    <a:p>
                      <a:pPr marL="285750" indent="-285750" algn="just">
                        <a:lnSpc>
                          <a:spcPct val="115000"/>
                        </a:lnSpc>
                        <a:spcAft>
                          <a:spcPts val="0"/>
                        </a:spcAft>
                        <a:buFont typeface="Arial" panose="020B0604020202020204" pitchFamily="34" charset="0"/>
                        <a:buChar char="•"/>
                      </a:pPr>
                      <a:r>
                        <a:rPr lang="es-ES" sz="1300" b="0" baseline="0" dirty="0">
                          <a:solidFill>
                            <a:schemeClr val="accent5">
                              <a:lumMod val="75000"/>
                            </a:schemeClr>
                          </a:solidFill>
                          <a:effectLst/>
                        </a:rPr>
                        <a:t>Logotipo</a:t>
                      </a:r>
                    </a:p>
                    <a:p>
                      <a:pPr marL="285750" indent="-285750" algn="just">
                        <a:lnSpc>
                          <a:spcPct val="115000"/>
                        </a:lnSpc>
                        <a:spcAft>
                          <a:spcPts val="0"/>
                        </a:spcAft>
                        <a:buFont typeface="Arial" panose="020B0604020202020204" pitchFamily="34" charset="0"/>
                        <a:buChar char="•"/>
                      </a:pPr>
                      <a:r>
                        <a:rPr lang="es-ES" sz="1300" b="0" baseline="0" dirty="0">
                          <a:solidFill>
                            <a:schemeClr val="accent5">
                              <a:lumMod val="75000"/>
                            </a:schemeClr>
                          </a:solidFill>
                          <a:effectLst/>
                        </a:rPr>
                        <a:t>Imagen</a:t>
                      </a:r>
                    </a:p>
                    <a:p>
                      <a:pPr algn="just">
                        <a:lnSpc>
                          <a:spcPct val="115000"/>
                        </a:lnSpc>
                        <a:spcAft>
                          <a:spcPts val="0"/>
                        </a:spcAft>
                      </a:pPr>
                      <a:endParaRPr lang="es-ES" sz="1400" b="0" dirty="0">
                        <a:solidFill>
                          <a:schemeClr val="accent5">
                            <a:lumMod val="75000"/>
                          </a:schemeClr>
                        </a:solidFill>
                        <a:effectLst/>
                      </a:endParaRPr>
                    </a:p>
                  </a:txBody>
                  <a:tcPr marL="58123" marR="58123" marT="58123" marB="58123"/>
                </a:tc>
                <a:tc>
                  <a:txBody>
                    <a:bodyPr/>
                    <a:lstStyle/>
                    <a:p>
                      <a:pPr algn="ctr">
                        <a:lnSpc>
                          <a:spcPct val="115000"/>
                        </a:lnSpc>
                        <a:spcAft>
                          <a:spcPts val="0"/>
                        </a:spcAft>
                      </a:pPr>
                      <a:r>
                        <a:rPr lang="es-ES" sz="1400" b="1" dirty="0">
                          <a:solidFill>
                            <a:schemeClr val="accent5">
                              <a:lumMod val="75000"/>
                            </a:schemeClr>
                          </a:solidFill>
                          <a:effectLst/>
                        </a:rPr>
                        <a:t>CONTABILIDAD Y</a:t>
                      </a:r>
                    </a:p>
                    <a:p>
                      <a:pPr algn="ctr">
                        <a:lnSpc>
                          <a:spcPct val="115000"/>
                        </a:lnSpc>
                        <a:spcAft>
                          <a:spcPts val="0"/>
                        </a:spcAft>
                      </a:pPr>
                      <a:r>
                        <a:rPr lang="es-ES" sz="1400" b="1" dirty="0">
                          <a:solidFill>
                            <a:schemeClr val="accent5">
                              <a:lumMod val="75000"/>
                            </a:schemeClr>
                          </a:solidFill>
                          <a:effectLst/>
                        </a:rPr>
                        <a:t>GESTIÓN</a:t>
                      </a:r>
                      <a:r>
                        <a:rPr lang="es-ES" sz="1400" b="1" baseline="0" dirty="0">
                          <a:solidFill>
                            <a:schemeClr val="accent5">
                              <a:lumMod val="75000"/>
                            </a:schemeClr>
                          </a:solidFill>
                          <a:effectLst/>
                        </a:rPr>
                        <a:t> ADMINISTRATIVA</a:t>
                      </a:r>
                      <a:endParaRPr lang="es-ES" sz="1400" b="1" dirty="0">
                        <a:solidFill>
                          <a:schemeClr val="accent5">
                            <a:lumMod val="75000"/>
                          </a:schemeClr>
                        </a:solidFill>
                        <a:effectLst/>
                      </a:endParaRPr>
                    </a:p>
                    <a:p>
                      <a:pPr algn="ctr">
                        <a:lnSpc>
                          <a:spcPct val="115000"/>
                        </a:lnSpc>
                        <a:spcAft>
                          <a:spcPts val="0"/>
                        </a:spcAft>
                      </a:pPr>
                      <a:endParaRPr lang="es-ES" sz="1300" b="1" dirty="0">
                        <a:solidFill>
                          <a:schemeClr val="accent5">
                            <a:lumMod val="75000"/>
                          </a:schemeClr>
                        </a:solidFill>
                        <a:effectLst/>
                      </a:endParaRPr>
                    </a:p>
                    <a:p>
                      <a:pPr algn="ctr">
                        <a:lnSpc>
                          <a:spcPct val="115000"/>
                        </a:lnSpc>
                        <a:spcAft>
                          <a:spcPts val="0"/>
                        </a:spcAft>
                      </a:pPr>
                      <a:endParaRPr lang="es-ES" sz="1300" b="1" dirty="0">
                        <a:solidFill>
                          <a:schemeClr val="accent5">
                            <a:lumMod val="75000"/>
                          </a:schemeClr>
                        </a:solidFill>
                        <a:effectLst/>
                      </a:endParaRPr>
                    </a:p>
                    <a:p>
                      <a:pPr algn="just">
                        <a:lnSpc>
                          <a:spcPct val="115000"/>
                        </a:lnSpc>
                        <a:spcAft>
                          <a:spcPts val="0"/>
                        </a:spcAft>
                      </a:pPr>
                      <a:r>
                        <a:rPr lang="es-ES" sz="1300" b="0" dirty="0">
                          <a:solidFill>
                            <a:schemeClr val="accent5">
                              <a:lumMod val="75000"/>
                            </a:schemeClr>
                          </a:solidFill>
                          <a:effectLst/>
                        </a:rPr>
                        <a:t>UNIDAD</a:t>
                      </a:r>
                      <a:r>
                        <a:rPr lang="es-ES" sz="1300" b="0" baseline="0" dirty="0">
                          <a:solidFill>
                            <a:schemeClr val="accent5">
                              <a:lumMod val="75000"/>
                            </a:schemeClr>
                          </a:solidFill>
                          <a:effectLst/>
                        </a:rPr>
                        <a:t> II: Administración</a:t>
                      </a:r>
                    </a:p>
                    <a:p>
                      <a:pPr algn="just">
                        <a:lnSpc>
                          <a:spcPct val="115000"/>
                        </a:lnSpc>
                        <a:spcAft>
                          <a:spcPts val="0"/>
                        </a:spcAft>
                      </a:pPr>
                      <a:r>
                        <a:rPr lang="es-ES" sz="1300" b="0" baseline="0" dirty="0">
                          <a:solidFill>
                            <a:schemeClr val="accent5">
                              <a:lumMod val="75000"/>
                            </a:schemeClr>
                          </a:solidFill>
                          <a:effectLst/>
                        </a:rPr>
                        <a:t>TEMA: Áreas Funcionales de la empresa. Mercadotecnia.</a:t>
                      </a:r>
                    </a:p>
                    <a:p>
                      <a:pPr algn="just">
                        <a:lnSpc>
                          <a:spcPct val="115000"/>
                        </a:lnSpc>
                        <a:spcAft>
                          <a:spcPts val="0"/>
                        </a:spcAft>
                      </a:pPr>
                      <a:endParaRPr lang="es-ES" sz="1300" b="0" baseline="0" dirty="0">
                        <a:solidFill>
                          <a:schemeClr val="accent5">
                            <a:lumMod val="75000"/>
                          </a:schemeClr>
                        </a:solidFill>
                        <a:effectLst/>
                      </a:endParaRPr>
                    </a:p>
                    <a:p>
                      <a:pPr algn="just">
                        <a:lnSpc>
                          <a:spcPct val="115000"/>
                        </a:lnSpc>
                        <a:spcAft>
                          <a:spcPts val="0"/>
                        </a:spcAft>
                      </a:pPr>
                      <a:r>
                        <a:rPr lang="es-ES" sz="1300" b="0" baseline="0" dirty="0">
                          <a:solidFill>
                            <a:schemeClr val="accent5">
                              <a:lumMod val="75000"/>
                            </a:schemeClr>
                          </a:solidFill>
                          <a:effectLst/>
                        </a:rPr>
                        <a:t>CONCEPTOS CLAVE: </a:t>
                      </a:r>
                    </a:p>
                    <a:p>
                      <a:pPr marL="285750" indent="-285750" algn="just">
                        <a:lnSpc>
                          <a:spcPct val="115000"/>
                        </a:lnSpc>
                        <a:spcAft>
                          <a:spcPts val="0"/>
                        </a:spcAft>
                        <a:buFont typeface="Arial" panose="020B0604020202020204" pitchFamily="34" charset="0"/>
                        <a:buChar char="•"/>
                      </a:pPr>
                      <a:r>
                        <a:rPr lang="es-ES" sz="1300" b="0" baseline="0" dirty="0">
                          <a:solidFill>
                            <a:schemeClr val="accent5">
                              <a:lumMod val="75000"/>
                            </a:schemeClr>
                          </a:solidFill>
                          <a:effectLst/>
                        </a:rPr>
                        <a:t>Investigación de mercados</a:t>
                      </a:r>
                    </a:p>
                    <a:p>
                      <a:pPr marL="285750" indent="-285750" algn="just">
                        <a:lnSpc>
                          <a:spcPct val="115000"/>
                        </a:lnSpc>
                        <a:spcAft>
                          <a:spcPts val="0"/>
                        </a:spcAft>
                        <a:buFont typeface="Arial" panose="020B0604020202020204" pitchFamily="34" charset="0"/>
                        <a:buChar char="•"/>
                      </a:pPr>
                      <a:r>
                        <a:rPr lang="es-ES" sz="1300" b="0" baseline="0" dirty="0">
                          <a:solidFill>
                            <a:schemeClr val="accent5">
                              <a:lumMod val="75000"/>
                            </a:schemeClr>
                          </a:solidFill>
                          <a:effectLst/>
                        </a:rPr>
                        <a:t>Canales de distribución</a:t>
                      </a:r>
                    </a:p>
                    <a:p>
                      <a:pPr marL="285750" indent="-285750" algn="just">
                        <a:lnSpc>
                          <a:spcPct val="115000"/>
                        </a:lnSpc>
                        <a:spcAft>
                          <a:spcPts val="0"/>
                        </a:spcAft>
                        <a:buFont typeface="Arial" panose="020B0604020202020204" pitchFamily="34" charset="0"/>
                        <a:buChar char="•"/>
                      </a:pPr>
                      <a:r>
                        <a:rPr lang="es-ES" sz="1300" b="0" baseline="0" dirty="0">
                          <a:solidFill>
                            <a:schemeClr val="accent5">
                              <a:lumMod val="75000"/>
                            </a:schemeClr>
                          </a:solidFill>
                          <a:effectLst/>
                        </a:rPr>
                        <a:t>Publicidad</a:t>
                      </a:r>
                    </a:p>
                    <a:p>
                      <a:pPr marL="285750" indent="-285750" algn="just">
                        <a:lnSpc>
                          <a:spcPct val="115000"/>
                        </a:lnSpc>
                        <a:spcAft>
                          <a:spcPts val="0"/>
                        </a:spcAft>
                        <a:buFont typeface="Arial" panose="020B0604020202020204" pitchFamily="34" charset="0"/>
                        <a:buChar char="•"/>
                      </a:pPr>
                      <a:r>
                        <a:rPr lang="es-ES" sz="1300" b="0" baseline="0" dirty="0">
                          <a:solidFill>
                            <a:schemeClr val="accent5">
                              <a:lumMod val="75000"/>
                            </a:schemeClr>
                          </a:solidFill>
                          <a:effectLst/>
                        </a:rPr>
                        <a:t>Imagen</a:t>
                      </a:r>
                    </a:p>
                    <a:p>
                      <a:pPr marL="285750" indent="-285750" algn="just">
                        <a:lnSpc>
                          <a:spcPct val="115000"/>
                        </a:lnSpc>
                        <a:spcAft>
                          <a:spcPts val="0"/>
                        </a:spcAft>
                        <a:buFont typeface="Arial" panose="020B0604020202020204" pitchFamily="34" charset="0"/>
                        <a:buChar char="•"/>
                      </a:pPr>
                      <a:r>
                        <a:rPr lang="es-ES" sz="1300" b="0" baseline="0" dirty="0">
                          <a:solidFill>
                            <a:schemeClr val="accent5">
                              <a:lumMod val="75000"/>
                            </a:schemeClr>
                          </a:solidFill>
                          <a:effectLst/>
                        </a:rPr>
                        <a:t>Promoción</a:t>
                      </a:r>
                    </a:p>
                    <a:p>
                      <a:pPr algn="just">
                        <a:lnSpc>
                          <a:spcPct val="115000"/>
                        </a:lnSpc>
                        <a:spcAft>
                          <a:spcPts val="0"/>
                        </a:spcAft>
                      </a:pPr>
                      <a:endParaRPr lang="es-ES" sz="1300" b="0" dirty="0">
                        <a:solidFill>
                          <a:schemeClr val="accent5">
                            <a:lumMod val="75000"/>
                          </a:schemeClr>
                        </a:solidFill>
                        <a:effectLst/>
                      </a:endParaRPr>
                    </a:p>
                  </a:txBody>
                  <a:tcPr marL="58123" marR="58123" marT="58123" marB="58123"/>
                </a:tc>
                <a:extLst>
                  <a:ext uri="{0D108BD9-81ED-4DB2-BD59-A6C34878D82A}">
                    <a16:rowId xmlns:a16="http://schemas.microsoft.com/office/drawing/2014/main" val="10000"/>
                  </a:ext>
                </a:extLst>
              </a:tr>
            </a:tbl>
          </a:graphicData>
        </a:graphic>
      </p:graphicFrame>
      <p:sp>
        <p:nvSpPr>
          <p:cNvPr id="4" name="CuadroTexto 3"/>
          <p:cNvSpPr txBox="1"/>
          <p:nvPr/>
        </p:nvSpPr>
        <p:spPr>
          <a:xfrm>
            <a:off x="347729" y="221209"/>
            <a:ext cx="11294772" cy="892552"/>
          </a:xfrm>
          <a:prstGeom prst="rect">
            <a:avLst/>
          </a:prstGeom>
          <a:noFill/>
        </p:spPr>
        <p:txBody>
          <a:bodyPr wrap="square" rtlCol="0">
            <a:spAutoFit/>
          </a:bodyPr>
          <a:lstStyle/>
          <a:p>
            <a:pPr algn="ctr"/>
            <a:r>
              <a:rPr lang="es-419" sz="2800" b="1" dirty="0">
                <a:solidFill>
                  <a:schemeClr val="accent5">
                    <a:lumMod val="75000"/>
                  </a:schemeClr>
                </a:solidFill>
              </a:rPr>
              <a:t>CONTENIDO</a:t>
            </a:r>
          </a:p>
          <a:p>
            <a:pPr algn="ctr"/>
            <a:r>
              <a:rPr lang="es-419" sz="2400" b="1" dirty="0">
                <a:solidFill>
                  <a:schemeClr val="accent5">
                    <a:lumMod val="75000"/>
                  </a:schemeClr>
                </a:solidFill>
              </a:rPr>
              <a:t>TEMAS INVOLUCRADOS QUE SE CONSIDERAN DEL PROGRAMA DE CADA ASIGNATURA.</a:t>
            </a:r>
            <a:endParaRPr lang="es-MX" sz="2400" dirty="0">
              <a:solidFill>
                <a:schemeClr val="accent5">
                  <a:lumMod val="75000"/>
                </a:schemeClr>
              </a:solidFill>
            </a:endParaRPr>
          </a:p>
        </p:txBody>
      </p:sp>
    </p:spTree>
    <p:extLst>
      <p:ext uri="{BB962C8B-B14F-4D97-AF65-F5344CB8AC3E}">
        <p14:creationId xmlns:p14="http://schemas.microsoft.com/office/powerpoint/2010/main" val="135502590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TotalTime>
  <Words>1282</Words>
  <Application>Microsoft Office PowerPoint</Application>
  <PresentationFormat>Panorámica</PresentationFormat>
  <Paragraphs>163</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Arial</vt:lpstr>
      <vt:lpstr>Calibri</vt:lpstr>
      <vt:lpstr>Calibri Light</vt:lpstr>
      <vt:lpstr>Wingdings</vt:lpstr>
      <vt:lpstr>Tema de Office</vt:lpstr>
      <vt:lpstr>NUEVO INSTITUTO SAN MATEO CLAVE 6766</vt:lpstr>
      <vt:lpstr>   PROFESORES PARTICIPANTES</vt:lpstr>
      <vt:lpstr> PROYECTO:   EL PULQUE RIQUEZA, TRADICIÓN Y  CULTURA.  </vt:lpstr>
      <vt:lpstr>Presentación de PowerPoint</vt:lpstr>
      <vt:lpstr>INTRODUCCIÓN, JUSTIFICACIÓN Y DESCRIPCIÓN DEL PROYECTO </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NUEVO INSTITUTO SAN MATEO CLAVE 6766</dc:title>
  <dc:creator>Claudia</dc:creator>
  <cp:lastModifiedBy>Claudia Gomez</cp:lastModifiedBy>
  <cp:revision>46</cp:revision>
  <dcterms:created xsi:type="dcterms:W3CDTF">2019-11-07T16:06:53Z</dcterms:created>
  <dcterms:modified xsi:type="dcterms:W3CDTF">2020-02-10T08:41:29Z</dcterms:modified>
</cp:coreProperties>
</file>