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6" r:id="rId1"/>
  </p:sldMasterIdLst>
  <p:sldIdLst>
    <p:sldId id="256" r:id="rId2"/>
    <p:sldId id="257" r:id="rId3"/>
    <p:sldId id="258" r:id="rId4"/>
    <p:sldId id="260" r:id="rId5"/>
    <p:sldId id="277" r:id="rId6"/>
    <p:sldId id="259" r:id="rId7"/>
    <p:sldId id="261" r:id="rId8"/>
    <p:sldId id="262" r:id="rId9"/>
    <p:sldId id="263" r:id="rId10"/>
    <p:sldId id="264" r:id="rId11"/>
    <p:sldId id="267" r:id="rId12"/>
    <p:sldId id="265" r:id="rId13"/>
    <p:sldId id="266"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91" r:id="rId27"/>
    <p:sldId id="292" r:id="rId28"/>
    <p:sldId id="293" r:id="rId29"/>
    <p:sldId id="294" r:id="rId30"/>
    <p:sldId id="295" r:id="rId31"/>
    <p:sldId id="296" r:id="rId32"/>
    <p:sldId id="297" r:id="rId33"/>
    <p:sldId id="282" r:id="rId34"/>
    <p:sldId id="283" r:id="rId35"/>
    <p:sldId id="284" r:id="rId36"/>
    <p:sldId id="285" r:id="rId37"/>
    <p:sldId id="299" r:id="rId38"/>
    <p:sldId id="286" r:id="rId39"/>
    <p:sldId id="287" r:id="rId40"/>
    <p:sldId id="288" r:id="rId41"/>
    <p:sldId id="289" r:id="rId42"/>
    <p:sldId id="303" r:id="rId43"/>
    <p:sldId id="304" r:id="rId44"/>
    <p:sldId id="305" r:id="rId45"/>
    <p:sldId id="290" r:id="rId46"/>
    <p:sldId id="298" r:id="rId47"/>
    <p:sldId id="300" r:id="rId48"/>
    <p:sldId id="301" r:id="rId49"/>
    <p:sldId id="302" r:id="rId50"/>
    <p:sldId id="306" r:id="rId51"/>
    <p:sldId id="308" r:id="rId52"/>
    <p:sldId id="307"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84" d="100"/>
          <a:sy n="84" d="100"/>
        </p:scale>
        <p:origin x="-966" y="-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703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17/05/2019</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17/05/2019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17/05/2019</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17/05/2019</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mail.google.com/mail/u/0/h/185ihxblochg3/?view=att&amp;th=161a060a731b0778&amp;attid=0.15&amp;disp=inline&amp;safe=1&amp;zw"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dirty="0"/>
              <a:t> </a:t>
            </a:r>
            <a:br>
              <a:rPr lang="es-MX" dirty="0"/>
            </a:br>
            <a:r>
              <a:rPr lang="es-MX" dirty="0"/>
              <a:t> </a:t>
            </a:r>
            <a:br>
              <a:rPr lang="es-MX" dirty="0"/>
            </a:br>
            <a:r>
              <a:rPr lang="es-MX" dirty="0"/>
              <a:t> </a:t>
            </a:r>
            <a:br>
              <a:rPr lang="es-MX" dirty="0"/>
            </a:br>
            <a:r>
              <a:rPr lang="es-MX" dirty="0"/>
              <a:t> </a:t>
            </a:r>
            <a:br>
              <a:rPr lang="es-MX" dirty="0"/>
            </a:br>
            <a:r>
              <a:rPr lang="es-MX" dirty="0"/>
              <a:t/>
            </a:r>
            <a:br>
              <a:rPr lang="es-MX" dirty="0"/>
            </a:br>
            <a:r>
              <a:rPr lang="es-MX" dirty="0"/>
              <a:t/>
            </a:r>
            <a:br>
              <a:rPr lang="es-MX" dirty="0"/>
            </a:br>
            <a:endParaRPr lang="es-MX" dirty="0"/>
          </a:p>
        </p:txBody>
      </p:sp>
      <p:sp>
        <p:nvSpPr>
          <p:cNvPr id="3" name="2 Subtítulo"/>
          <p:cNvSpPr>
            <a:spLocks noGrp="1"/>
          </p:cNvSpPr>
          <p:nvPr>
            <p:ph type="subTitle" idx="1"/>
          </p:nvPr>
        </p:nvSpPr>
        <p:spPr>
          <a:xfrm>
            <a:off x="1371600" y="4293096"/>
            <a:ext cx="6400800" cy="1227366"/>
          </a:xfrm>
        </p:spPr>
        <p:txBody>
          <a:bodyPr>
            <a:normAutofit/>
          </a:bodyPr>
          <a:lstStyle/>
          <a:p>
            <a:r>
              <a:rPr lang="es-MX" sz="3600" dirty="0">
                <a:latin typeface="Baskerville Old Face" panose="02020602080505020303" pitchFamily="18" charset="0"/>
              </a:rPr>
              <a:t>escuela benjamín </a:t>
            </a:r>
            <a:r>
              <a:rPr lang="es-MX" sz="3600" dirty="0" smtClean="0">
                <a:latin typeface="Baskerville Old Face" panose="02020602080505020303" pitchFamily="18" charset="0"/>
              </a:rPr>
              <a:t>franklin</a:t>
            </a:r>
          </a:p>
          <a:p>
            <a:r>
              <a:rPr lang="es-MX" dirty="0" smtClean="0"/>
              <a:t>Portafolio de evidencias, equipo 5.</a:t>
            </a:r>
            <a:endParaRPr lang="es-MX" dirty="0"/>
          </a:p>
        </p:txBody>
      </p:sp>
      <p:pic>
        <p:nvPicPr>
          <p:cNvPr id="1027" name="Picture 3" descr="C:\Users\RFV\Desktop\Conexiones\ebf.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476672"/>
            <a:ext cx="2520280" cy="252028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249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2" descr="C:\Users\RFV\Desktop\Conexiones\WhatsApp Image 2017-10-26 at 20.00.36.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04664"/>
            <a:ext cx="7995485" cy="59966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678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2" descr="C:\Users\RFV\Desktop\Conexiones\WhatsApp Image 2017-10-26 at 20.00.35 (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60648"/>
            <a:ext cx="8049344" cy="60370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568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FV\Desktop\Conexiones\WhatsApp Image 2017-10-26 at 20.00.35.jpe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1697672"/>
            <a:ext cx="5904655" cy="442849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MX" dirty="0" smtClean="0"/>
              <a:t>Roberto</a:t>
            </a:r>
            <a:endParaRPr lang="es-MX" dirty="0"/>
          </a:p>
        </p:txBody>
      </p:sp>
    </p:spTree>
    <p:extLst>
      <p:ext uri="{BB962C8B-B14F-4D97-AF65-F5344CB8AC3E}">
        <p14:creationId xmlns="" xmlns:p14="http://schemas.microsoft.com/office/powerpoint/2010/main" val="276596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6147" name="Picture 3" descr="C:\Users\RFV\Desktop\Conexiones\WhatsApp Image 2017-10-26 at 20.00.34 (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86544"/>
            <a:ext cx="8337376" cy="6253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687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7170" name="Picture 2" descr="C:\Users\RFV\Desktop\Conexiones\WhatsApp Image 2017-10-26 at 20.00.34.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04664"/>
            <a:ext cx="7833320" cy="5874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1001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tretch/>
        </p:blipFill>
        <p:spPr bwMode="auto">
          <a:xfrm>
            <a:off x="546958" y="1481138"/>
            <a:ext cx="8050083" cy="4525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p:txBody>
          <a:bodyPr/>
          <a:lstStyle/>
          <a:p>
            <a:r>
              <a:rPr lang="es-MX" dirty="0" smtClean="0"/>
              <a:t>2. Conclusiones generales </a:t>
            </a:r>
            <a:endParaRPr lang="es-MX" dirty="0"/>
          </a:p>
        </p:txBody>
      </p:sp>
    </p:spTree>
    <p:extLst>
      <p:ext uri="{BB962C8B-B14F-4D97-AF65-F5344CB8AC3E}">
        <p14:creationId xmlns="" xmlns:p14="http://schemas.microsoft.com/office/powerpoint/2010/main" val="231939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187" t="20833" r="18567" b="8144"/>
          <a:stretch/>
        </p:blipFill>
        <p:spPr bwMode="auto">
          <a:xfrm>
            <a:off x="323528" y="692696"/>
            <a:ext cx="8323472" cy="5339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7664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076" t="20635" r="18790" b="7738"/>
          <a:stretch/>
        </p:blipFill>
        <p:spPr bwMode="auto">
          <a:xfrm>
            <a:off x="539552" y="980729"/>
            <a:ext cx="7940442" cy="51463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9423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FV\Desktop\Conexiones\WhatsApp Image 2017-10-26 at 20.00.39.jpeg"/>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l="25792" t="37563" r="32178" b="14402"/>
          <a:stretch/>
        </p:blipFill>
        <p:spPr bwMode="auto">
          <a:xfrm>
            <a:off x="1907704" y="2060848"/>
            <a:ext cx="5112568" cy="438220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MX" dirty="0" smtClean="0"/>
              <a:t>3. Planeación del proyecto</a:t>
            </a:r>
            <a:endParaRPr lang="es-MX" dirty="0"/>
          </a:p>
        </p:txBody>
      </p:sp>
    </p:spTree>
    <p:extLst>
      <p:ext uri="{BB962C8B-B14F-4D97-AF65-F5344CB8AC3E}">
        <p14:creationId xmlns="" xmlns:p14="http://schemas.microsoft.com/office/powerpoint/2010/main" val="137863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RFV\Desktop\Conexiones\WhatsApp Image 2017-10-26 at 20.02.10.jpe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8349" y="2060848"/>
            <a:ext cx="2945548" cy="2209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MX" dirty="0" smtClean="0"/>
              <a:t>3.1. Documentos gráficos</a:t>
            </a:r>
            <a:endParaRPr lang="es-MX" dirty="0"/>
          </a:p>
        </p:txBody>
      </p:sp>
      <p:pic>
        <p:nvPicPr>
          <p:cNvPr id="12291" name="Picture 3" descr="C:\Users\RFV\Desktop\Conexiones\WhatsApp Image 2017-10-26 at 20.02.11 (1).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16504" y="2132856"/>
            <a:ext cx="5913107" cy="443483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4006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Integrantes</a:t>
            </a:r>
            <a:endParaRPr lang="es-MX" dirty="0"/>
          </a:p>
        </p:txBody>
      </p:sp>
      <p:sp>
        <p:nvSpPr>
          <p:cNvPr id="3" name="2 Subtítulo"/>
          <p:cNvSpPr>
            <a:spLocks noGrp="1"/>
          </p:cNvSpPr>
          <p:nvPr>
            <p:ph type="subTitle" idx="1"/>
          </p:nvPr>
        </p:nvSpPr>
        <p:spPr/>
        <p:txBody>
          <a:bodyPr>
            <a:normAutofit fontScale="70000" lnSpcReduction="20000"/>
          </a:bodyPr>
          <a:lstStyle/>
          <a:p>
            <a:pPr algn="l">
              <a:buFont typeface="Arial" pitchFamily="34" charset="0"/>
              <a:buChar char="•"/>
            </a:pPr>
            <a:r>
              <a:rPr lang="es-MX" dirty="0" smtClean="0"/>
              <a:t>Rosa Corona Salguero, Biología </a:t>
            </a:r>
          </a:p>
          <a:p>
            <a:pPr algn="l">
              <a:buFont typeface="Arial" pitchFamily="34" charset="0"/>
              <a:buChar char="•"/>
            </a:pPr>
            <a:r>
              <a:rPr lang="es-MX" dirty="0" smtClean="0"/>
              <a:t>Araceli Cuevas Guzmán, Inglés</a:t>
            </a:r>
          </a:p>
          <a:p>
            <a:pPr algn="l">
              <a:buFont typeface="Arial" pitchFamily="34" charset="0"/>
              <a:buChar char="•"/>
            </a:pPr>
            <a:r>
              <a:rPr lang="es-MX" dirty="0" smtClean="0"/>
              <a:t>Luis Roberto Martínez Hernández, Historia</a:t>
            </a:r>
          </a:p>
          <a:p>
            <a:pPr algn="l">
              <a:buFont typeface="Arial" pitchFamily="34" charset="0"/>
              <a:buChar char="•"/>
            </a:pPr>
            <a:r>
              <a:rPr lang="es-ES_tradnl" dirty="0" smtClean="0"/>
              <a:t>Alfonso Sánchez Zúñiga, </a:t>
            </a:r>
            <a:r>
              <a:rPr lang="es-ES_tradnl" dirty="0" smtClean="0"/>
              <a:t>Literatura</a:t>
            </a:r>
            <a:endParaRPr lang="es-MX" dirty="0"/>
          </a:p>
        </p:txBody>
      </p:sp>
    </p:spTree>
    <p:extLst>
      <p:ext uri="{BB962C8B-B14F-4D97-AF65-F5344CB8AC3E}">
        <p14:creationId xmlns="" xmlns:p14="http://schemas.microsoft.com/office/powerpoint/2010/main" val="280982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3314" name="Picture 2" descr="C:\Users\RFV\Desktop\Conexiones\WhatsApp Image 2017-10-26 at 20.02.1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47018" y="332656"/>
            <a:ext cx="4568957" cy="34267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13316" name="Picture 4" descr="C:\Users\RFV\Desktop\Conexiones\WhatsApp Image 2017-10-26 at 20.02.12.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412776"/>
            <a:ext cx="3888432" cy="518457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 name="Picture 3" descr="C:\Users\RFV\Desktop\Conexiones\WhatsApp Image 2017-10-26 at 20.02.12 (1).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55096" y="4039879"/>
            <a:ext cx="3152800" cy="2364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202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4338" name="Picture 2" descr="C:\Users\RFV\Desktop\Conexiones\WhatsApp Image 2017-10-26 at 20.02.14 (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165909"/>
            <a:ext cx="4320480" cy="3240360"/>
          </a:xfrm>
          <a:prstGeom prst="rect">
            <a:avLst/>
          </a:prstGeom>
          <a:noFill/>
          <a:extLst>
            <a:ext uri="{909E8E84-426E-40DD-AFC4-6F175D3DCCD1}">
              <a14:hiddenFill xmlns="" xmlns:a14="http://schemas.microsoft.com/office/drawing/2010/main">
                <a:solidFill>
                  <a:srgbClr val="FFFFFF"/>
                </a:solidFill>
              </a14:hiddenFill>
            </a:ext>
          </a:extLst>
        </p:spPr>
      </p:pic>
      <p:pic>
        <p:nvPicPr>
          <p:cNvPr id="14339" name="Picture 3" descr="C:\Users\RFV\Desktop\Conexiones\WhatsApp Image 2017-10-26 at 20.02.50 (1).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548680"/>
            <a:ext cx="4029912" cy="5373216"/>
          </a:xfrm>
          <a:prstGeom prst="rect">
            <a:avLst/>
          </a:prstGeom>
          <a:noFill/>
          <a:extLst>
            <a:ext uri="{909E8E84-426E-40DD-AFC4-6F175D3DCCD1}">
              <a14:hiddenFill xmlns="" xmlns:a14="http://schemas.microsoft.com/office/drawing/2010/main">
                <a:solidFill>
                  <a:srgbClr val="FFFFFF"/>
                </a:solidFill>
              </a14:hiddenFill>
            </a:ext>
          </a:extLst>
        </p:spPr>
      </p:pic>
      <p:pic>
        <p:nvPicPr>
          <p:cNvPr id="14340" name="Picture 4" descr="C:\Users\RFV\Desktop\Conexiones\WhatsApp Image 2017-10-26 at 20.02.13.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12365" y="3645024"/>
            <a:ext cx="3839749" cy="28798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517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5362" name="Picture 2" descr="C:\Users\RFV\Desktop\Conexiones\WhatsApp Image 2017-10-26 at 20.00.39.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761386"/>
            <a:ext cx="6264696" cy="46985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3124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G-20180214-WA0041.jpg"/>
          <p:cNvPicPr>
            <a:picLocks noChangeAspect="1"/>
          </p:cNvPicPr>
          <p:nvPr/>
        </p:nvPicPr>
        <p:blipFill>
          <a:blip r:embed="rId2" cstate="print"/>
          <a:stretch>
            <a:fillRect/>
          </a:stretch>
        </p:blipFill>
        <p:spPr>
          <a:xfrm>
            <a:off x="652314" y="1340768"/>
            <a:ext cx="7643616" cy="5330161"/>
          </a:xfrm>
          <a:prstGeom prst="rect">
            <a:avLst/>
          </a:prstGeom>
        </p:spPr>
      </p:pic>
      <p:sp>
        <p:nvSpPr>
          <p:cNvPr id="4" name="3 CuadroTexto"/>
          <p:cNvSpPr txBox="1"/>
          <p:nvPr/>
        </p:nvSpPr>
        <p:spPr>
          <a:xfrm>
            <a:off x="1691680" y="692696"/>
            <a:ext cx="5544616" cy="461665"/>
          </a:xfrm>
          <a:prstGeom prst="rect">
            <a:avLst/>
          </a:prstGeom>
          <a:noFill/>
        </p:spPr>
        <p:txBody>
          <a:bodyPr wrap="square" rtlCol="0">
            <a:spAutoFit/>
          </a:bodyPr>
          <a:lstStyle/>
          <a:p>
            <a:pPr algn="ctr"/>
            <a:r>
              <a:rPr lang="es-MX" sz="2400" dirty="0" smtClean="0">
                <a:solidFill>
                  <a:schemeClr val="accent1">
                    <a:lumMod val="75000"/>
                  </a:schemeClr>
                </a:solidFill>
              </a:rPr>
              <a:t>PRODUCTO 4</a:t>
            </a:r>
            <a:endParaRPr lang="es-MX" sz="2400"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80214-WA0042.jpg"/>
          <p:cNvPicPr>
            <a:picLocks noChangeAspect="1"/>
          </p:cNvPicPr>
          <p:nvPr/>
        </p:nvPicPr>
        <p:blipFill>
          <a:blip r:embed="rId2" cstate="print"/>
          <a:stretch>
            <a:fillRect/>
          </a:stretch>
        </p:blipFill>
        <p:spPr>
          <a:xfrm>
            <a:off x="971600" y="1295382"/>
            <a:ext cx="7416824" cy="5562618"/>
          </a:xfrm>
          <a:prstGeom prst="rect">
            <a:avLst/>
          </a:prstGeom>
        </p:spPr>
      </p:pic>
      <p:sp>
        <p:nvSpPr>
          <p:cNvPr id="4" name="3 Título"/>
          <p:cNvSpPr>
            <a:spLocks noGrp="1"/>
          </p:cNvSpPr>
          <p:nvPr>
            <p:ph type="title"/>
          </p:nvPr>
        </p:nvSpPr>
        <p:spPr/>
        <p:txBody>
          <a:bodyPr/>
          <a:lstStyle/>
          <a:p>
            <a:pPr algn="ctr"/>
            <a:r>
              <a:rPr lang="es-MX" sz="2400" dirty="0" smtClean="0">
                <a:solidFill>
                  <a:schemeClr val="accent1">
                    <a:lumMod val="75000"/>
                  </a:schemeClr>
                </a:solidFill>
              </a:rPr>
              <a:t>PRODUCTO 5</a:t>
            </a:r>
            <a:endParaRPr lang="es-MX" sz="2400" dirty="0"/>
          </a:p>
        </p:txBody>
      </p:sp>
      <p:sp>
        <p:nvSpPr>
          <p:cNvPr id="5" name="4 Marcador de contenido"/>
          <p:cNvSpPr>
            <a:spLocks noGrp="1"/>
          </p:cNvSpPr>
          <p:nvPr>
            <p:ph idx="1"/>
          </p:nvPr>
        </p:nvSpPr>
        <p:spPr/>
        <p:txBody>
          <a:bodyPr/>
          <a:lstStyle/>
          <a:p>
            <a:endParaRPr lang="es-MX"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IMG-20180214-WA0035.jpg"/>
          <p:cNvPicPr>
            <a:picLocks noChangeAspect="1"/>
          </p:cNvPicPr>
          <p:nvPr/>
        </p:nvPicPr>
        <p:blipFill>
          <a:blip r:embed="rId2" cstate="print"/>
          <a:stretch>
            <a:fillRect/>
          </a:stretch>
        </p:blipFill>
        <p:spPr>
          <a:xfrm rot="16200000">
            <a:off x="463490" y="1021295"/>
            <a:ext cx="3645024" cy="4572001"/>
          </a:xfrm>
          <a:prstGeom prst="rect">
            <a:avLst/>
          </a:prstGeom>
        </p:spPr>
      </p:pic>
      <p:pic>
        <p:nvPicPr>
          <p:cNvPr id="4" name="3 Imagen" descr="IMG-20180214-WA0034.jpg"/>
          <p:cNvPicPr>
            <a:picLocks noChangeAspect="1"/>
          </p:cNvPicPr>
          <p:nvPr/>
        </p:nvPicPr>
        <p:blipFill>
          <a:blip r:embed="rId3" cstate="print"/>
          <a:stretch>
            <a:fillRect/>
          </a:stretch>
        </p:blipFill>
        <p:spPr>
          <a:xfrm rot="16200000">
            <a:off x="5026632" y="1102161"/>
            <a:ext cx="3672407" cy="4293635"/>
          </a:xfrm>
          <a:prstGeom prst="rect">
            <a:avLst/>
          </a:prstGeom>
        </p:spPr>
      </p:pic>
      <p:sp>
        <p:nvSpPr>
          <p:cNvPr id="10" name="9 Marcador de contenido"/>
          <p:cNvSpPr>
            <a:spLocks noGrp="1"/>
          </p:cNvSpPr>
          <p:nvPr>
            <p:ph idx="1"/>
          </p:nvPr>
        </p:nvSpPr>
        <p:spPr/>
        <p:txBody>
          <a:bodyPr/>
          <a:lstStyle/>
          <a:p>
            <a:endParaRPr lang="es-MX"/>
          </a:p>
        </p:txBody>
      </p:sp>
      <p:sp>
        <p:nvSpPr>
          <p:cNvPr id="5" name="4 Título"/>
          <p:cNvSpPr>
            <a:spLocks noGrp="1"/>
          </p:cNvSpPr>
          <p:nvPr>
            <p:ph type="title"/>
          </p:nvPr>
        </p:nvSpPr>
        <p:spPr/>
        <p:txBody>
          <a:bodyPr/>
          <a:lstStyle/>
          <a:p>
            <a:pPr algn="ctr"/>
            <a:r>
              <a:rPr lang="es-MX" sz="2400" dirty="0" smtClean="0">
                <a:solidFill>
                  <a:schemeClr val="bg2">
                    <a:lumMod val="90000"/>
                  </a:schemeClr>
                </a:solidFill>
              </a:rPr>
              <a:t>Producto 6</a:t>
            </a:r>
            <a:endParaRPr lang="es-MX" sz="2400"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idx="4294967295"/>
          </p:nvPr>
        </p:nvSpPr>
        <p:spPr>
          <a:xfrm>
            <a:off x="1371600" y="404813"/>
            <a:ext cx="7772400" cy="720725"/>
          </a:xfrm>
        </p:spPr>
        <p:txBody>
          <a:bodyPr>
            <a:normAutofit/>
          </a:bodyPr>
          <a:lstStyle/>
          <a:p>
            <a:pPr algn="ctr"/>
            <a:r>
              <a:rPr lang="es-MX" sz="2400" dirty="0" smtClean="0">
                <a:solidFill>
                  <a:schemeClr val="bg2">
                    <a:lumMod val="90000"/>
                  </a:schemeClr>
                </a:solidFill>
              </a:rPr>
              <a:t>Producto 7</a:t>
            </a:r>
            <a:endParaRPr lang="es-MX" sz="2400" dirty="0">
              <a:solidFill>
                <a:schemeClr val="bg2">
                  <a:lumMod val="90000"/>
                </a:schemeClr>
              </a:solidFill>
            </a:endParaRPr>
          </a:p>
        </p:txBody>
      </p:sp>
      <p:sp>
        <p:nvSpPr>
          <p:cNvPr id="2049" name="Rectangle 1"/>
          <p:cNvSpPr>
            <a:spLocks noChangeArrowheads="1"/>
          </p:cNvSpPr>
          <p:nvPr/>
        </p:nvSpPr>
        <p:spPr bwMode="auto">
          <a:xfrm>
            <a:off x="899592" y="819291"/>
            <a:ext cx="7056784" cy="2262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rgbClr val="0070C0"/>
                </a:solidFill>
                <a:effectLst/>
                <a:latin typeface="Arial" pitchFamily="34" charset="0"/>
                <a:ea typeface="Century Gothic" pitchFamily="34" charset="0"/>
                <a:cs typeface="Century Gothic" pitchFamily="34" charset="0"/>
              </a:rPr>
              <a:t>	            </a:t>
            </a:r>
            <a:r>
              <a:rPr kumimoji="0" lang="es-MX" sz="1200" b="1" i="0" u="none" strike="noStrike" cap="none" normalizeH="0" baseline="0" dirty="0" smtClean="0">
                <a:ln>
                  <a:noFill/>
                </a:ln>
                <a:effectLst/>
                <a:latin typeface="Arial" pitchFamily="34" charset="0"/>
                <a:ea typeface="Century Gothic" pitchFamily="34" charset="0"/>
                <a:cs typeface="Century Gothic" pitchFamily="34" charset="0"/>
              </a:rPr>
              <a:t>Estructura Inicial de Planeación</a:t>
            </a:r>
            <a:endParaRPr kumimoji="0" lang="es-MX" sz="11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effectLst/>
                <a:latin typeface="Arial" pitchFamily="34" charset="0"/>
                <a:ea typeface="Century Gothic" pitchFamily="34" charset="0"/>
                <a:cs typeface="Century Gothic" pitchFamily="34" charset="0"/>
              </a:rPr>
              <a:t>                          E.I.P. Resumen (Señalado. Producto7.)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El equipo heterogéneo:</a:t>
            </a:r>
            <a:endParaRPr kumimoji="0" lang="es-MX" sz="11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MX" sz="1000" b="1" i="0" u="none" strike="noStrike" cap="none" normalizeH="0" baseline="0" dirty="0" smtClean="0">
                <a:ln>
                  <a:noFill/>
                </a:ln>
                <a:effectLst/>
                <a:latin typeface="Arial" pitchFamily="34" charset="0"/>
                <a:ea typeface="Century Gothic" pitchFamily="34" charset="0"/>
                <a:cs typeface="Century Gothic" pitchFamily="34" charset="0"/>
              </a:rPr>
              <a:t>Nombre de los  proyectos revisados:</a:t>
            </a:r>
            <a:endParaRPr kumimoji="0" lang="es-MX"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MX" sz="1000" b="1" i="0" u="none" strike="noStrike" cap="none" normalizeH="0" baseline="0" dirty="0" smtClean="0">
              <a:ln>
                <a:noFill/>
              </a:ln>
              <a:effectLst/>
              <a:latin typeface="Arial" pitchFamily="34" charset="0"/>
              <a:ea typeface="Century Gothic" pitchFamily="34" charset="0"/>
              <a:cs typeface="Century Gothic"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Códice nuestro</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Los diferentes ángulos de la guerra</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 Bioingeniería soluciones creativas para problemas en México</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s-MX" sz="10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effectLst/>
              <a:latin typeface="Arial" pitchFamily="34" charset="0"/>
              <a:cs typeface="Arial" pitchFamily="34" charset="0"/>
            </a:endParaRPr>
          </a:p>
        </p:txBody>
      </p:sp>
      <p:sp>
        <p:nvSpPr>
          <p:cNvPr id="2050" name="Rectangle 2"/>
          <p:cNvSpPr>
            <a:spLocks noChangeArrowheads="1"/>
          </p:cNvSpPr>
          <p:nvPr/>
        </p:nvSpPr>
        <p:spPr bwMode="auto">
          <a:xfrm>
            <a:off x="971600" y="2852936"/>
            <a:ext cx="705678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Contexto. </a:t>
            </a:r>
            <a:r>
              <a:rPr kumimoji="0" lang="es-MX" sz="1100" b="0"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Justifica las circunstancias o elementos de la realidad en la que se da el problema o propuesta.</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1155CC"/>
                </a:solidFill>
                <a:effectLst/>
                <a:latin typeface="Arial" pitchFamily="34" charset="0"/>
                <a:ea typeface="Century Gothic" pitchFamily="34" charset="0"/>
                <a:cs typeface="Century Gothic" pitchFamily="34" charset="0"/>
              </a:rPr>
              <a:t>    </a:t>
            </a: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 Introducción y/o justificación del proyecto. </a:t>
            </a:r>
            <a:endParaRPr kumimoji="0" lang="es-MX" sz="1800" b="0" i="0" u="none" strike="noStrike" cap="none" normalizeH="0" baseline="0" dirty="0" smtClean="0">
              <a:ln>
                <a:noFill/>
              </a:ln>
              <a:effectLst/>
              <a:latin typeface="Arial" pitchFamily="34" charset="0"/>
              <a:cs typeface="Arial" pitchFamily="34" charset="0"/>
            </a:endParaRPr>
          </a:p>
        </p:txBody>
      </p:sp>
      <p:graphicFrame>
        <p:nvGraphicFramePr>
          <p:cNvPr id="11" name="10 Tabla"/>
          <p:cNvGraphicFramePr>
            <a:graphicFrameLocks noGrp="1"/>
          </p:cNvGraphicFramePr>
          <p:nvPr/>
        </p:nvGraphicFramePr>
        <p:xfrm>
          <a:off x="1043608" y="3789040"/>
          <a:ext cx="7272808" cy="1929158"/>
        </p:xfrm>
        <a:graphic>
          <a:graphicData uri="http://schemas.openxmlformats.org/drawingml/2006/table">
            <a:tbl>
              <a:tblPr/>
              <a:tblGrid>
                <a:gridCol w="7272808"/>
              </a:tblGrid>
              <a:tr h="1856101">
                <a:tc>
                  <a:txBody>
                    <a:bodyPr/>
                    <a:lstStyle/>
                    <a:p>
                      <a:pPr marR="114300" algn="just">
                        <a:lnSpc>
                          <a:spcPct val="115000"/>
                        </a:lnSpc>
                        <a:spcBef>
                          <a:spcPts val="370"/>
                        </a:spcBef>
                        <a:spcAft>
                          <a:spcPts val="0"/>
                        </a:spcAft>
                      </a:pPr>
                      <a:r>
                        <a:rPr lang="es-MX" sz="1050" dirty="0">
                          <a:solidFill>
                            <a:srgbClr val="000000"/>
                          </a:solidFill>
                          <a:latin typeface="Arial"/>
                          <a:ea typeface="Century Gothic"/>
                        </a:rPr>
                        <a:t>El inminente crecimiento de la población en el mundo ha generado problemas importantes en la naturaleza: escasez de agua, extinción de especies, disminución de espacios para vivir, nuevas enfermedades, calentamiento global; y no somos conscientes del peligro que causa esto en un  mediano plazo. Es verdad que en el siglo XXI se ha dado un boom en el cine, en la literatura y en la ciencia sobre la importancia de cuidar el medio ambiente, no obstante a los jóvenes parece no interesarles demasiado, así que nos proponemos trabajar una </a:t>
                      </a:r>
                      <a:r>
                        <a:rPr lang="es-MX" sz="1050" dirty="0" smtClean="0">
                          <a:solidFill>
                            <a:srgbClr val="000000"/>
                          </a:solidFill>
                          <a:latin typeface="Arial"/>
                          <a:ea typeface="Century Gothic"/>
                        </a:rPr>
                        <a:t>serie</a:t>
                      </a:r>
                      <a:r>
                        <a:rPr lang="es-MX" sz="1050" baseline="0" dirty="0" smtClean="0">
                          <a:solidFill>
                            <a:srgbClr val="000000"/>
                          </a:solidFill>
                          <a:latin typeface="Arial"/>
                          <a:ea typeface="Century Gothic"/>
                        </a:rPr>
                        <a:t> de infografías </a:t>
                      </a:r>
                      <a:r>
                        <a:rPr lang="es-MX" sz="1050" dirty="0" smtClean="0">
                          <a:solidFill>
                            <a:srgbClr val="000000"/>
                          </a:solidFill>
                          <a:latin typeface="Arial"/>
                          <a:ea typeface="Century Gothic"/>
                        </a:rPr>
                        <a:t>desde </a:t>
                      </a:r>
                      <a:r>
                        <a:rPr lang="es-MX" sz="1050" dirty="0">
                          <a:solidFill>
                            <a:srgbClr val="000000"/>
                          </a:solidFill>
                          <a:latin typeface="Arial"/>
                          <a:ea typeface="Century Gothic"/>
                        </a:rPr>
                        <a:t>la decadencia del mundo con la falta de animales, enfermedades, sin agua potable y </a:t>
                      </a:r>
                      <a:r>
                        <a:rPr lang="es-MX" sz="1050">
                          <a:solidFill>
                            <a:srgbClr val="000000"/>
                          </a:solidFill>
                          <a:latin typeface="Arial"/>
                          <a:ea typeface="Century Gothic"/>
                        </a:rPr>
                        <a:t>contaminación </a:t>
                      </a:r>
                      <a:r>
                        <a:rPr lang="es-MX" sz="1050" smtClean="0">
                          <a:solidFill>
                            <a:srgbClr val="000000"/>
                          </a:solidFill>
                          <a:latin typeface="Arial"/>
                          <a:ea typeface="Century Gothic"/>
                        </a:rPr>
                        <a:t>extrema. </a:t>
                      </a:r>
                      <a:r>
                        <a:rPr lang="es-MX" sz="1050" dirty="0">
                          <a:solidFill>
                            <a:srgbClr val="000000"/>
                          </a:solidFill>
                          <a:latin typeface="Arial"/>
                          <a:ea typeface="Century Gothic"/>
                        </a:rPr>
                        <a:t>Es preciso señalar que será bilingüe para que haya un diálogo, no sólo en México sino en otros países, con la premisa de que puede ser universal, ya que no sólo es un problema de nuestro país sino del mundo, al igual que los personajes que plasmaremos en nuestro trabajo. Debe existir una investigación histórica, científica, cultural y literaria, por lo que nos valdremos de las asignaturas de Historia, Biología, Literatura e Inglés para la traducción.</a:t>
                      </a:r>
                      <a:endParaRPr lang="es-MX" sz="1050" dirty="0">
                        <a:solidFill>
                          <a:srgbClr val="000000"/>
                        </a:solidFill>
                        <a:latin typeface="Arial"/>
                        <a:ea typeface="Arial"/>
                      </a:endParaRPr>
                    </a:p>
                  </a:txBody>
                  <a:tcPr marL="44464" marR="44464" marT="44464" marB="44464">
                    <a:lnL w="12700" cap="flat" cmpd="sng" algn="ctr">
                      <a:solidFill>
                        <a:srgbClr val="A4C2F4"/>
                      </a:solidFill>
                      <a:prstDash val="solid"/>
                      <a:round/>
                      <a:headEnd type="none" w="med" len="med"/>
                      <a:tailEnd type="none" w="med" len="med"/>
                    </a:lnL>
                    <a:lnR w="12700" cap="flat" cmpd="sng" algn="ctr">
                      <a:solidFill>
                        <a:srgbClr val="A4C2F4"/>
                      </a:solidFill>
                      <a:prstDash val="solid"/>
                      <a:round/>
                      <a:headEnd type="none" w="med" len="med"/>
                      <a:tailEnd type="none" w="med" len="med"/>
                    </a:lnR>
                    <a:lnT w="12700" cap="flat" cmpd="sng" algn="ctr">
                      <a:solidFill>
                        <a:srgbClr val="A4C2F4"/>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052736"/>
            <a:ext cx="871296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 Intención. </a:t>
            </a: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Sólo una de las propuestas da nombre al proyecto. </a:t>
            </a:r>
            <a:endParaRPr kumimoji="0" lang="es-MX" sz="1800" b="0" i="0" u="none" strike="noStrike" cap="none" normalizeH="0" baseline="0" dirty="0" smtClean="0">
              <a:ln>
                <a:noFill/>
              </a:ln>
              <a:effectLst/>
              <a:latin typeface="Arial" pitchFamily="34" charset="0"/>
              <a:cs typeface="Arial" pitchFamily="34" charset="0"/>
            </a:endParaRPr>
          </a:p>
        </p:txBody>
      </p:sp>
      <p:graphicFrame>
        <p:nvGraphicFramePr>
          <p:cNvPr id="8" name="7 Tabla"/>
          <p:cNvGraphicFramePr>
            <a:graphicFrameLocks noGrp="1"/>
          </p:cNvGraphicFramePr>
          <p:nvPr/>
        </p:nvGraphicFramePr>
        <p:xfrm>
          <a:off x="827584" y="1772816"/>
          <a:ext cx="7344815" cy="1579936"/>
        </p:xfrm>
        <a:graphic>
          <a:graphicData uri="http://schemas.openxmlformats.org/drawingml/2006/table">
            <a:tbl>
              <a:tblPr/>
              <a:tblGrid>
                <a:gridCol w="1741902"/>
                <a:gridCol w="1741902"/>
                <a:gridCol w="1742438"/>
                <a:gridCol w="2118573"/>
              </a:tblGrid>
              <a:tr h="907093">
                <a:tc>
                  <a:txBody>
                    <a:bodyPr/>
                    <a:lstStyle/>
                    <a:p>
                      <a:pPr algn="ctr">
                        <a:lnSpc>
                          <a:spcPct val="115000"/>
                        </a:lnSpc>
                        <a:spcAft>
                          <a:spcPts val="0"/>
                        </a:spcAft>
                      </a:pPr>
                      <a:endParaRPr lang="es-MX" sz="800" dirty="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dirty="0">
                          <a:solidFill>
                            <a:srgbClr val="000000"/>
                          </a:solidFill>
                          <a:latin typeface="Century Gothic"/>
                          <a:ea typeface="Century Gothic"/>
                          <a:cs typeface="Century Gothic"/>
                        </a:rPr>
                        <a:t>Resolver un problema</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Explicar de manera detallada cómo se puede abordar y/o solucionar el problema.</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endParaRPr lang="es-MX" sz="800" dirty="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endParaRPr lang="es-MX" sz="800">
                        <a:solidFill>
                          <a:srgbClr val="000000"/>
                        </a:solidFill>
                        <a:latin typeface="Century Gothic"/>
                        <a:ea typeface="Century Gothic"/>
                        <a:cs typeface="Century Gothic"/>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05075">
                <a:tc gridSpan="4">
                  <a:txBody>
                    <a:bodyPr/>
                    <a:lstStyle/>
                    <a:p>
                      <a:pPr>
                        <a:lnSpc>
                          <a:spcPct val="115000"/>
                        </a:lnSpc>
                        <a:spcAft>
                          <a:spcPts val="0"/>
                        </a:spcAft>
                      </a:pPr>
                      <a:endParaRPr lang="es-MX" sz="1000" dirty="0">
                        <a:solidFill>
                          <a:srgbClr val="000000"/>
                        </a:solidFill>
                        <a:latin typeface="Century Gothic"/>
                        <a:ea typeface="Century Gothic"/>
                        <a:cs typeface="Century Gothic"/>
                      </a:endParaRPr>
                    </a:p>
                    <a:p>
                      <a:pPr>
                        <a:lnSpc>
                          <a:spcPct val="115000"/>
                        </a:lnSpc>
                        <a:spcAft>
                          <a:spcPts val="0"/>
                        </a:spcAft>
                      </a:pPr>
                      <a:r>
                        <a:rPr lang="es-MX" sz="1000" dirty="0">
                          <a:solidFill>
                            <a:srgbClr val="000000"/>
                          </a:solidFill>
                          <a:latin typeface="Century Gothic"/>
                          <a:ea typeface="Century Gothic"/>
                          <a:cs typeface="Century Gothic"/>
                        </a:rPr>
                        <a:t>Realizar una obra teatral que genere consciencia en la juventud, por medio del análisis de los efectos que la contaminación causa en los ecosistemas: agua, aire, suelo y cómo esto provoca la modificación de las especies.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026" name="Rectangle 2"/>
          <p:cNvSpPr>
            <a:spLocks noChangeArrowheads="1"/>
          </p:cNvSpPr>
          <p:nvPr/>
        </p:nvSpPr>
        <p:spPr bwMode="auto">
          <a:xfrm>
            <a:off x="755576" y="3645024"/>
            <a:ext cx="799288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III. Objetivo general del proyecto.</a:t>
            </a:r>
            <a:r>
              <a:rPr kumimoji="0" lang="es-MX" sz="1100" b="1" i="0" u="none" strike="noStrike" cap="none" normalizeH="0" baseline="0" dirty="0" smtClean="0">
                <a:ln>
                  <a:noFill/>
                </a:ln>
                <a:solidFill>
                  <a:srgbClr val="3C78D8"/>
                </a:solidFill>
                <a:effectLst/>
                <a:latin typeface="Arial" pitchFamily="34" charset="0"/>
                <a:ea typeface="Century Gothic" pitchFamily="34" charset="0"/>
                <a:cs typeface="Century Gothic" pitchFamily="34" charset="0"/>
              </a:rPr>
              <a:t> </a:t>
            </a:r>
            <a:r>
              <a:rPr kumimoji="0" lang="es-MX" sz="1100" b="1" i="0" u="none" strike="noStrike" cap="none" normalizeH="0" baseline="0" dirty="0" smtClean="0">
                <a:ln>
                  <a:noFill/>
                </a:ln>
                <a:effectLst/>
                <a:latin typeface="Arial" pitchFamily="34" charset="0"/>
                <a:ea typeface="Century Gothic" pitchFamily="34" charset="0"/>
                <a:cs typeface="Century Gothic" pitchFamily="34" charset="0"/>
              </a:rPr>
              <a:t>Toma en cuenta a todas las asignaturas  involucradas.</a:t>
            </a:r>
            <a:endParaRPr kumimoji="0" lang="es-MX" sz="1800" b="0" i="0" u="none" strike="noStrike" cap="none" normalizeH="0" baseline="0" dirty="0" smtClean="0">
              <a:ln>
                <a:noFill/>
              </a:ln>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827584" y="4221088"/>
          <a:ext cx="7344816" cy="792088"/>
        </p:xfrm>
        <a:graphic>
          <a:graphicData uri="http://schemas.openxmlformats.org/drawingml/2006/table">
            <a:tbl>
              <a:tblPr/>
              <a:tblGrid>
                <a:gridCol w="7344816"/>
              </a:tblGrid>
              <a:tr h="792088">
                <a:tc>
                  <a:txBody>
                    <a:bodyPr/>
                    <a:lstStyle/>
                    <a:p>
                      <a:pPr marR="114300">
                        <a:lnSpc>
                          <a:spcPct val="115000"/>
                        </a:lnSpc>
                        <a:spcBef>
                          <a:spcPts val="370"/>
                        </a:spcBef>
                        <a:spcAft>
                          <a:spcPts val="0"/>
                        </a:spcAft>
                      </a:pPr>
                      <a:r>
                        <a:rPr lang="es-MX" sz="1000" dirty="0">
                          <a:solidFill>
                            <a:srgbClr val="000000"/>
                          </a:solidFill>
                          <a:latin typeface="Century Gothic"/>
                          <a:ea typeface="Century Gothic"/>
                          <a:cs typeface="Century Gothic"/>
                        </a:rPr>
                        <a:t>Crearemos una obra teatral en inglés sobre la decadencia del mundo por falta de  un ecosistema digno para vivir, se involucrará a personajes importantes de la historia y literatura para diseñar y crear soluciones con la intención de sensibilizar e impactar de una manera positiva al alumno para que cree, diseñe, innove y concientice a sus espectadores; logre un cambio y detenga el deterioro del ecosistema.</a:t>
                      </a:r>
                      <a:endParaRPr lang="es-MX" sz="1000" dirty="0">
                        <a:solidFill>
                          <a:srgbClr val="000000"/>
                        </a:solidFill>
                        <a:latin typeface="Arial"/>
                        <a:ea typeface="Arial"/>
                      </a:endParaRPr>
                    </a:p>
                  </a:txBody>
                  <a:tcPr marL="44464" marR="44464" marT="44464" marB="4446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83568" y="404664"/>
            <a:ext cx="514806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IV. Disciplinas involucradas en el  trabajo interdisciplinario.</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nvGraphicFramePr>
        <p:xfrm>
          <a:off x="755576" y="764704"/>
          <a:ext cx="7560840" cy="5335206"/>
        </p:xfrm>
        <a:graphic>
          <a:graphicData uri="http://schemas.openxmlformats.org/drawingml/2006/table">
            <a:tbl>
              <a:tblPr/>
              <a:tblGrid>
                <a:gridCol w="1712607"/>
                <a:gridCol w="1469918"/>
                <a:gridCol w="1407591"/>
                <a:gridCol w="1485362"/>
                <a:gridCol w="1485362"/>
              </a:tblGrid>
              <a:tr h="299640">
                <a:tc>
                  <a:txBody>
                    <a:bodyPr/>
                    <a:lstStyle/>
                    <a:p>
                      <a:pPr algn="ctr">
                        <a:lnSpc>
                          <a:spcPct val="115000"/>
                        </a:lnSpc>
                        <a:spcAft>
                          <a:spcPts val="0"/>
                        </a:spcAft>
                      </a:pPr>
                      <a:r>
                        <a:rPr lang="es-MX" sz="900" b="1" dirty="0">
                          <a:solidFill>
                            <a:srgbClr val="000000"/>
                          </a:solidFill>
                          <a:latin typeface="Century Gothic"/>
                          <a:ea typeface="Century Gothic"/>
                          <a:cs typeface="Century Gothic"/>
                        </a:rPr>
                        <a:t>Disciplinas:</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900" b="1" dirty="0">
                          <a:solidFill>
                            <a:srgbClr val="000000"/>
                          </a:solidFill>
                          <a:latin typeface="Century Gothic"/>
                          <a:ea typeface="Century Gothic"/>
                          <a:cs typeface="Century Gothic"/>
                        </a:rPr>
                        <a:t>Disciplina 1. </a:t>
                      </a:r>
                      <a:endParaRPr lang="es-MX" sz="900" dirty="0">
                        <a:solidFill>
                          <a:srgbClr val="000000"/>
                        </a:solidFill>
                        <a:latin typeface="Arial"/>
                        <a:ea typeface="Arial"/>
                      </a:endParaRPr>
                    </a:p>
                    <a:p>
                      <a:pPr algn="ctr">
                        <a:lnSpc>
                          <a:spcPct val="115000"/>
                        </a:lnSpc>
                        <a:spcAft>
                          <a:spcPts val="0"/>
                        </a:spcAft>
                      </a:pPr>
                      <a:r>
                        <a:rPr lang="es-MX" sz="900" b="1" dirty="0">
                          <a:solidFill>
                            <a:srgbClr val="000000"/>
                          </a:solidFill>
                          <a:latin typeface="Century Gothic"/>
                          <a:ea typeface="Century Gothic"/>
                          <a:cs typeface="Century Gothic"/>
                        </a:rPr>
                        <a:t>BIOLOGÍA</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900" b="1" dirty="0">
                          <a:solidFill>
                            <a:srgbClr val="000000"/>
                          </a:solidFill>
                          <a:latin typeface="Century Gothic"/>
                          <a:ea typeface="Century Gothic"/>
                          <a:cs typeface="Century Gothic"/>
                        </a:rPr>
                        <a:t>Disciplina 2. LITERATURA</a:t>
                      </a:r>
                      <a:endParaRPr lang="es-MX" sz="900" dirty="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900" b="1" dirty="0">
                          <a:solidFill>
                            <a:srgbClr val="000000"/>
                          </a:solidFill>
                          <a:latin typeface="Century Gothic"/>
                          <a:ea typeface="Century Gothic"/>
                          <a:cs typeface="Century Gothic"/>
                        </a:rPr>
                        <a:t>Disciplina 3. HISTORIA</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900" b="1" dirty="0">
                          <a:solidFill>
                            <a:srgbClr val="000000"/>
                          </a:solidFill>
                          <a:latin typeface="Century Gothic"/>
                          <a:ea typeface="Century Gothic"/>
                          <a:cs typeface="Century Gothic"/>
                        </a:rPr>
                        <a:t>Disciplina 4. INGLÉS</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637738">
                <a:tc>
                  <a:txBody>
                    <a:bodyPr/>
                    <a:lstStyle/>
                    <a:p>
                      <a:pPr>
                        <a:lnSpc>
                          <a:spcPct val="115000"/>
                        </a:lnSpc>
                        <a:spcAft>
                          <a:spcPts val="0"/>
                        </a:spcAft>
                      </a:pPr>
                      <a:r>
                        <a:rPr lang="es-MX" sz="900" b="1">
                          <a:solidFill>
                            <a:srgbClr val="000000"/>
                          </a:solidFill>
                          <a:latin typeface="Century Gothic"/>
                          <a:ea typeface="Century Gothic"/>
                          <a:cs typeface="Century Gothic"/>
                        </a:rPr>
                        <a:t>1. Contenidos / Temas</a:t>
                      </a:r>
                      <a:endParaRPr lang="es-MX" sz="900">
                        <a:solidFill>
                          <a:srgbClr val="000000"/>
                        </a:solidFill>
                        <a:latin typeface="Arial"/>
                        <a:ea typeface="Arial"/>
                      </a:endParaRPr>
                    </a:p>
                    <a:p>
                      <a:pPr>
                        <a:lnSpc>
                          <a:spcPct val="115000"/>
                        </a:lnSpc>
                        <a:spcAft>
                          <a:spcPts val="0"/>
                        </a:spcAft>
                      </a:pPr>
                      <a:r>
                        <a:rPr lang="es-MX" sz="900" b="1">
                          <a:solidFill>
                            <a:srgbClr val="000000"/>
                          </a:solidFill>
                          <a:latin typeface="Century Gothic"/>
                          <a:ea typeface="Century Gothic"/>
                          <a:cs typeface="Century Gothic"/>
                        </a:rPr>
                        <a:t>     involucrados.</a:t>
                      </a:r>
                      <a:endParaRPr lang="es-MX" sz="900">
                        <a:solidFill>
                          <a:srgbClr val="000000"/>
                        </a:solidFill>
                        <a:latin typeface="Arial"/>
                        <a:ea typeface="Arial"/>
                      </a:endParaRPr>
                    </a:p>
                    <a:p>
                      <a:pPr marL="204470">
                        <a:lnSpc>
                          <a:spcPct val="115000"/>
                        </a:lnSpc>
                        <a:spcAft>
                          <a:spcPts val="0"/>
                        </a:spcAft>
                      </a:pPr>
                      <a:r>
                        <a:rPr lang="es-MX" sz="900">
                          <a:solidFill>
                            <a:srgbClr val="000000"/>
                          </a:solidFill>
                          <a:latin typeface="Century Gothic"/>
                          <a:ea typeface="Century Gothic"/>
                          <a:cs typeface="Century Gothic"/>
                        </a:rPr>
                        <a:t>Temas y contenidos  del  programa, que se consideran.</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900" dirty="0">
                          <a:solidFill>
                            <a:srgbClr val="000000"/>
                          </a:solidFill>
                          <a:latin typeface="Century Gothic"/>
                          <a:ea typeface="Century Gothic"/>
                          <a:cs typeface="Century Gothic"/>
                        </a:rPr>
                        <a:t>Contaminación del agua, aire y suelo.</a:t>
                      </a:r>
                      <a:endParaRPr lang="es-MX" sz="900" dirty="0">
                        <a:solidFill>
                          <a:srgbClr val="000000"/>
                        </a:solidFill>
                        <a:latin typeface="Arial"/>
                        <a:ea typeface="Arial"/>
                      </a:endParaRPr>
                    </a:p>
                    <a:p>
                      <a:pPr>
                        <a:lnSpc>
                          <a:spcPct val="115000"/>
                        </a:lnSpc>
                        <a:spcAft>
                          <a:spcPts val="0"/>
                        </a:spcAft>
                      </a:pPr>
                      <a:r>
                        <a:rPr lang="es-MX" sz="900" dirty="0">
                          <a:solidFill>
                            <a:srgbClr val="000000"/>
                          </a:solidFill>
                          <a:latin typeface="Century Gothic"/>
                          <a:ea typeface="Century Gothic"/>
                          <a:cs typeface="Century Gothic"/>
                        </a:rPr>
                        <a:t>Cadena alimenticia</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a:solidFill>
                            <a:srgbClr val="000000"/>
                          </a:solidFill>
                          <a:latin typeface="Century Gothic"/>
                          <a:ea typeface="Century Gothic"/>
                          <a:cs typeface="Century Gothic"/>
                        </a:rPr>
                        <a:t>Ficcionalidad vs realidad. Teatro, personajes, estructura.</a:t>
                      </a:r>
                      <a:endParaRPr lang="es-MX" sz="90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a:solidFill>
                            <a:srgbClr val="000000"/>
                          </a:solidFill>
                          <a:latin typeface="Century Gothic"/>
                          <a:ea typeface="Century Gothic"/>
                          <a:cs typeface="Century Gothic"/>
                        </a:rPr>
                        <a:t>Introducción a la historia y Porfiriato.</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dirty="0">
                          <a:solidFill>
                            <a:srgbClr val="000000"/>
                          </a:solidFill>
                          <a:latin typeface="Century Gothic"/>
                          <a:ea typeface="Century Gothic"/>
                          <a:cs typeface="Century Gothic"/>
                        </a:rPr>
                        <a:t>Modas y condicionales</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3933">
                <a:tc>
                  <a:txBody>
                    <a:bodyPr/>
                    <a:lstStyle/>
                    <a:p>
                      <a:pPr>
                        <a:lnSpc>
                          <a:spcPct val="115000"/>
                        </a:lnSpc>
                        <a:spcAft>
                          <a:spcPts val="0"/>
                        </a:spcAft>
                      </a:pPr>
                      <a:r>
                        <a:rPr lang="es-MX" sz="900" b="1" dirty="0">
                          <a:solidFill>
                            <a:srgbClr val="000000"/>
                          </a:solidFill>
                          <a:latin typeface="Century Gothic"/>
                          <a:ea typeface="Century Gothic"/>
                          <a:cs typeface="Century Gothic"/>
                        </a:rPr>
                        <a:t>2. Conceptos clave,</a:t>
                      </a:r>
                      <a:endParaRPr lang="es-MX" sz="900" dirty="0">
                        <a:solidFill>
                          <a:srgbClr val="000000"/>
                        </a:solidFill>
                        <a:latin typeface="Arial"/>
                        <a:ea typeface="Arial"/>
                      </a:endParaRPr>
                    </a:p>
                    <a:p>
                      <a:pPr>
                        <a:lnSpc>
                          <a:spcPct val="115000"/>
                        </a:lnSpc>
                        <a:spcAft>
                          <a:spcPts val="0"/>
                        </a:spcAft>
                      </a:pPr>
                      <a:r>
                        <a:rPr lang="es-MX" sz="900" b="1" dirty="0">
                          <a:solidFill>
                            <a:srgbClr val="000000"/>
                          </a:solidFill>
                          <a:latin typeface="Century Gothic"/>
                          <a:ea typeface="Century Gothic"/>
                          <a:cs typeface="Century Gothic"/>
                        </a:rPr>
                        <a:t>     trascendentales.</a:t>
                      </a:r>
                      <a:endParaRPr lang="es-MX" sz="900" dirty="0">
                        <a:solidFill>
                          <a:srgbClr val="000000"/>
                        </a:solidFill>
                        <a:latin typeface="Arial"/>
                        <a:ea typeface="Arial"/>
                      </a:endParaRPr>
                    </a:p>
                    <a:p>
                      <a:pPr marL="176530">
                        <a:lnSpc>
                          <a:spcPct val="115000"/>
                        </a:lnSpc>
                        <a:spcAft>
                          <a:spcPts val="0"/>
                        </a:spcAft>
                      </a:pPr>
                      <a:r>
                        <a:rPr lang="es-MX" sz="900" dirty="0">
                          <a:solidFill>
                            <a:srgbClr val="000000"/>
                          </a:solidFill>
                          <a:latin typeface="Century Gothic"/>
                          <a:ea typeface="Century Gothic"/>
                          <a:cs typeface="Century Gothic"/>
                        </a:rPr>
                        <a:t>Conceptos básicos que surgen  del proyecto,  permiten la comprensión del mismo y  pueden ser transferibles a otros ámbitos.</a:t>
                      </a:r>
                      <a:endParaRPr lang="es-MX" sz="900" dirty="0">
                        <a:solidFill>
                          <a:srgbClr val="000000"/>
                        </a:solidFill>
                        <a:latin typeface="Arial"/>
                        <a:ea typeface="Arial"/>
                      </a:endParaRPr>
                    </a:p>
                    <a:p>
                      <a:pPr marL="176530">
                        <a:lnSpc>
                          <a:spcPct val="115000"/>
                        </a:lnSpc>
                        <a:spcAft>
                          <a:spcPts val="0"/>
                        </a:spcAft>
                      </a:pPr>
                      <a:r>
                        <a:rPr lang="es-MX" sz="900" dirty="0">
                          <a:solidFill>
                            <a:srgbClr val="000000"/>
                          </a:solidFill>
                          <a:latin typeface="Century Gothic"/>
                          <a:ea typeface="Century Gothic"/>
                          <a:cs typeface="Century Gothic"/>
                        </a:rPr>
                        <a:t>Se consideran parte de un  Glosario.</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Ozono</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CFC (Cloro, Fluro, Carbonadas)</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Reciclaje</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Composta</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Extinción</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Evolución</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Diálogo</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Escena</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Guión</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Personajes</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Ficción</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Dirección</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Utilería</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Escenografía</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Vestuario</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Tramoya</a:t>
                      </a:r>
                      <a:endParaRPr lang="es-MX" sz="90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Espacio-Tiempo</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Viveros</a:t>
                      </a:r>
                      <a:endParaRPr lang="es-MX" sz="900">
                        <a:solidFill>
                          <a:srgbClr val="000000"/>
                        </a:solidFill>
                        <a:latin typeface="Arial"/>
                        <a:ea typeface="Arial"/>
                      </a:endParaRPr>
                    </a:p>
                    <a:p>
                      <a:pPr marL="342900" lvl="0" indent="-342900">
                        <a:lnSpc>
                          <a:spcPct val="115000"/>
                        </a:lnSpc>
                        <a:spcAft>
                          <a:spcPts val="0"/>
                        </a:spcAft>
                        <a:buFont typeface="+mj-lt"/>
                        <a:buAutoNum type="alphaLcParenR"/>
                      </a:pPr>
                      <a:r>
                        <a:rPr lang="es-MX" sz="900">
                          <a:solidFill>
                            <a:srgbClr val="000000"/>
                          </a:solidFill>
                          <a:latin typeface="Century Gothic"/>
                          <a:ea typeface="Century Gothic"/>
                          <a:cs typeface="Century Gothic"/>
                        </a:rPr>
                        <a:t>Foto y video</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900" dirty="0">
                          <a:solidFill>
                            <a:srgbClr val="000000"/>
                          </a:solidFill>
                          <a:latin typeface="Century Gothic"/>
                          <a:ea typeface="Century Gothic"/>
                          <a:cs typeface="Century Gothic"/>
                        </a:rPr>
                        <a:t>Uso del idioma en diferentes situaciones sobre lo que se puede, debe, se necesita o no</a:t>
                      </a:r>
                      <a:endParaRPr lang="es-MX" sz="900" dirty="0">
                        <a:solidFill>
                          <a:srgbClr val="000000"/>
                        </a:solidFill>
                        <a:latin typeface="Arial"/>
                        <a:ea typeface="Arial"/>
                      </a:endParaRPr>
                    </a:p>
                    <a:p>
                      <a:pPr marL="342900" lvl="0" indent="-342900">
                        <a:lnSpc>
                          <a:spcPct val="115000"/>
                        </a:lnSpc>
                        <a:spcAft>
                          <a:spcPts val="0"/>
                        </a:spcAft>
                        <a:buFont typeface="+mj-lt"/>
                        <a:buAutoNum type="alphaLcParenR"/>
                      </a:pPr>
                      <a:r>
                        <a:rPr lang="es-MX" sz="900" dirty="0">
                          <a:solidFill>
                            <a:srgbClr val="000000"/>
                          </a:solidFill>
                          <a:latin typeface="Century Gothic"/>
                          <a:ea typeface="Century Gothic"/>
                          <a:cs typeface="Century Gothic"/>
                        </a:rPr>
                        <a:t>traducción </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437">
                <a:tc>
                  <a:txBody>
                    <a:bodyPr/>
                    <a:lstStyle/>
                    <a:p>
                      <a:pPr marL="204470" indent="-180975">
                        <a:lnSpc>
                          <a:spcPct val="115000"/>
                        </a:lnSpc>
                        <a:spcAft>
                          <a:spcPts val="0"/>
                        </a:spcAft>
                      </a:pPr>
                      <a:r>
                        <a:rPr lang="es-MX" sz="900" b="1">
                          <a:solidFill>
                            <a:srgbClr val="000000"/>
                          </a:solidFill>
                          <a:latin typeface="Century Gothic"/>
                          <a:ea typeface="Century Gothic"/>
                          <a:cs typeface="Century Gothic"/>
                        </a:rPr>
                        <a:t>3. Objetivos o propósitos </a:t>
                      </a:r>
                      <a:r>
                        <a:rPr lang="es-MX" sz="900">
                          <a:solidFill>
                            <a:srgbClr val="000000"/>
                          </a:solidFill>
                          <a:latin typeface="Century Gothic"/>
                          <a:ea typeface="Century Gothic"/>
                          <a:cs typeface="Century Gothic"/>
                        </a:rPr>
                        <a:t>alcanzados. </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MX" sz="900">
                          <a:solidFill>
                            <a:srgbClr val="000000"/>
                          </a:solidFill>
                          <a:latin typeface="Century Gothic"/>
                          <a:ea typeface="Century Gothic"/>
                          <a:cs typeface="Century Gothic"/>
                        </a:rPr>
                        <a:t>Que el alumno cree estrategias para el cuidado del agua, el suelo y no seguir deteriorando la capa de ozono.</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a:solidFill>
                            <a:srgbClr val="000000"/>
                          </a:solidFill>
                          <a:latin typeface="Century Gothic"/>
                          <a:ea typeface="Century Gothic"/>
                          <a:cs typeface="Century Gothic"/>
                        </a:rPr>
                        <a:t>Que el alumno elabore diálogos, escenas y eventos teatrales verosímiles</a:t>
                      </a:r>
                      <a:endParaRPr lang="es-MX" sz="90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a:solidFill>
                            <a:srgbClr val="000000"/>
                          </a:solidFill>
                          <a:latin typeface="Century Gothic"/>
                          <a:ea typeface="Century Gothic"/>
                          <a:cs typeface="Century Gothic"/>
                        </a:rPr>
                        <a:t>Que el alumno comprenda el manejo de los tiempos históricos y cómo el tiempo pasado influye en su tiempo presente</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dirty="0">
                          <a:solidFill>
                            <a:srgbClr val="000000"/>
                          </a:solidFill>
                          <a:latin typeface="Century Gothic"/>
                          <a:ea typeface="Century Gothic"/>
                          <a:cs typeface="Century Gothic"/>
                        </a:rPr>
                        <a:t>Que el alumno haga uso del idioma inglés, manejando modificadores verbales así como condicionales.</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437">
                <a:tc>
                  <a:txBody>
                    <a:bodyPr/>
                    <a:lstStyle/>
                    <a:p>
                      <a:pPr>
                        <a:lnSpc>
                          <a:spcPct val="115000"/>
                        </a:lnSpc>
                        <a:spcAft>
                          <a:spcPts val="0"/>
                        </a:spcAft>
                      </a:pPr>
                      <a:r>
                        <a:rPr lang="es-MX" sz="900" b="1">
                          <a:solidFill>
                            <a:srgbClr val="000000"/>
                          </a:solidFill>
                          <a:latin typeface="Century Gothic"/>
                          <a:ea typeface="Century Gothic"/>
                          <a:cs typeface="Century Gothic"/>
                        </a:rPr>
                        <a:t>4. Evaluación.</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Productos /evidencias</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de aprendizaje, que</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demuestran el avance </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en el proceso y el logro</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del objetivo   propuesto.</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MX" sz="900">
                          <a:solidFill>
                            <a:srgbClr val="000000"/>
                          </a:solidFill>
                          <a:latin typeface="Century Gothic"/>
                          <a:ea typeface="Century Gothic"/>
                          <a:cs typeface="Century Gothic"/>
                        </a:rPr>
                        <a:t>1. Investigación sobre los productos que generan contaminación.</a:t>
                      </a:r>
                      <a:endParaRPr lang="es-MX" sz="900">
                        <a:solidFill>
                          <a:srgbClr val="000000"/>
                        </a:solidFill>
                        <a:latin typeface="Arial"/>
                        <a:ea typeface="Arial"/>
                      </a:endParaRPr>
                    </a:p>
                    <a:p>
                      <a:pPr algn="just">
                        <a:lnSpc>
                          <a:spcPct val="115000"/>
                        </a:lnSpc>
                        <a:spcAft>
                          <a:spcPts val="0"/>
                        </a:spcAft>
                      </a:pPr>
                      <a:r>
                        <a:rPr lang="es-MX" sz="900">
                          <a:solidFill>
                            <a:srgbClr val="000000"/>
                          </a:solidFill>
                          <a:latin typeface="Century Gothic"/>
                          <a:ea typeface="Century Gothic"/>
                          <a:cs typeface="Century Gothic"/>
                        </a:rPr>
                        <a:t>2. Formas de composta</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a:solidFill>
                            <a:srgbClr val="000000"/>
                          </a:solidFill>
                          <a:latin typeface="Century Gothic"/>
                          <a:ea typeface="Century Gothic"/>
                          <a:cs typeface="Century Gothic"/>
                        </a:rPr>
                        <a:t>1. Diálogo coherente</a:t>
                      </a:r>
                      <a:endParaRPr lang="es-MX" sz="900">
                        <a:solidFill>
                          <a:srgbClr val="000000"/>
                        </a:solidFill>
                        <a:latin typeface="Arial"/>
                        <a:ea typeface="Arial"/>
                      </a:endParaRPr>
                    </a:p>
                    <a:p>
                      <a:pPr algn="just">
                        <a:lnSpc>
                          <a:spcPct val="115000"/>
                        </a:lnSpc>
                        <a:spcAft>
                          <a:spcPts val="0"/>
                        </a:spcAft>
                      </a:pPr>
                      <a:r>
                        <a:rPr lang="es-MX" sz="900">
                          <a:solidFill>
                            <a:srgbClr val="000000"/>
                          </a:solidFill>
                          <a:latin typeface="Century Gothic"/>
                          <a:ea typeface="Century Gothic"/>
                          <a:cs typeface="Century Gothic"/>
                        </a:rPr>
                        <a:t>2. Escenas estructuradas</a:t>
                      </a:r>
                      <a:endParaRPr lang="es-MX" sz="900">
                        <a:solidFill>
                          <a:srgbClr val="000000"/>
                        </a:solidFill>
                        <a:latin typeface="Arial"/>
                        <a:ea typeface="Arial"/>
                      </a:endParaRPr>
                    </a:p>
                    <a:p>
                      <a:pPr algn="just">
                        <a:lnSpc>
                          <a:spcPct val="115000"/>
                        </a:lnSpc>
                        <a:spcAft>
                          <a:spcPts val="0"/>
                        </a:spcAft>
                      </a:pPr>
                      <a:r>
                        <a:rPr lang="es-MX" sz="900">
                          <a:solidFill>
                            <a:srgbClr val="000000"/>
                          </a:solidFill>
                          <a:latin typeface="Century Gothic"/>
                          <a:ea typeface="Century Gothic"/>
                          <a:cs typeface="Century Gothic"/>
                        </a:rPr>
                        <a:t>3. Creación de Escenografía y vestuario</a:t>
                      </a:r>
                      <a:endParaRPr lang="es-MX" sz="90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a:solidFill>
                            <a:srgbClr val="000000"/>
                          </a:solidFill>
                          <a:latin typeface="Century Gothic"/>
                          <a:ea typeface="Century Gothic"/>
                          <a:cs typeface="Century Gothic"/>
                        </a:rPr>
                        <a:t>1. Investigación del personaje.</a:t>
                      </a:r>
                      <a:endParaRPr lang="es-MX" sz="900">
                        <a:solidFill>
                          <a:srgbClr val="000000"/>
                        </a:solidFill>
                        <a:latin typeface="Arial"/>
                        <a:ea typeface="Arial"/>
                      </a:endParaRPr>
                    </a:p>
                    <a:p>
                      <a:pPr algn="just">
                        <a:lnSpc>
                          <a:spcPct val="115000"/>
                        </a:lnSpc>
                        <a:spcAft>
                          <a:spcPts val="0"/>
                        </a:spcAft>
                      </a:pPr>
                      <a:r>
                        <a:rPr lang="es-MX" sz="900">
                          <a:solidFill>
                            <a:srgbClr val="000000"/>
                          </a:solidFill>
                          <a:latin typeface="Century Gothic"/>
                          <a:ea typeface="Century Gothic"/>
                          <a:cs typeface="Century Gothic"/>
                        </a:rPr>
                        <a:t>2. Ejercicios teatrales</a:t>
                      </a:r>
                      <a:endParaRPr lang="es-MX" sz="900">
                        <a:solidFill>
                          <a:srgbClr val="000000"/>
                        </a:solidFill>
                        <a:latin typeface="Arial"/>
                        <a:ea typeface="Arial"/>
                      </a:endParaRPr>
                    </a:p>
                    <a:p>
                      <a:pPr algn="just">
                        <a:lnSpc>
                          <a:spcPct val="115000"/>
                        </a:lnSpc>
                        <a:spcAft>
                          <a:spcPts val="0"/>
                        </a:spcAft>
                      </a:pPr>
                      <a:r>
                        <a:rPr lang="es-MX" sz="900">
                          <a:solidFill>
                            <a:srgbClr val="000000"/>
                          </a:solidFill>
                          <a:latin typeface="Century Gothic"/>
                          <a:ea typeface="Century Gothic"/>
                          <a:cs typeface="Century Gothic"/>
                        </a:rPr>
                        <a:t>3. Ejercicios de video, fotografía y grabación</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900" dirty="0">
                          <a:solidFill>
                            <a:srgbClr val="000000"/>
                          </a:solidFill>
                          <a:latin typeface="Century Gothic"/>
                          <a:ea typeface="Century Gothic"/>
                          <a:cs typeface="Century Gothic"/>
                        </a:rPr>
                        <a:t>1. Estructura gramatical</a:t>
                      </a:r>
                      <a:endParaRPr lang="es-MX" sz="900" dirty="0">
                        <a:solidFill>
                          <a:srgbClr val="000000"/>
                        </a:solidFill>
                        <a:latin typeface="Arial"/>
                        <a:ea typeface="Arial"/>
                      </a:endParaRPr>
                    </a:p>
                    <a:p>
                      <a:pPr algn="just">
                        <a:lnSpc>
                          <a:spcPct val="115000"/>
                        </a:lnSpc>
                        <a:spcAft>
                          <a:spcPts val="0"/>
                        </a:spcAft>
                      </a:pPr>
                      <a:r>
                        <a:rPr lang="es-MX" sz="900" dirty="0">
                          <a:solidFill>
                            <a:srgbClr val="000000"/>
                          </a:solidFill>
                          <a:latin typeface="Century Gothic"/>
                          <a:ea typeface="Century Gothic"/>
                          <a:cs typeface="Century Gothic"/>
                        </a:rPr>
                        <a:t>2. Coherencia y cohesión</a:t>
                      </a:r>
                      <a:endParaRPr lang="es-MX" sz="900" dirty="0">
                        <a:solidFill>
                          <a:srgbClr val="000000"/>
                        </a:solidFill>
                        <a:latin typeface="Arial"/>
                        <a:ea typeface="Arial"/>
                      </a:endParaRPr>
                    </a:p>
                    <a:p>
                      <a:pPr algn="just">
                        <a:lnSpc>
                          <a:spcPct val="115000"/>
                        </a:lnSpc>
                        <a:spcAft>
                          <a:spcPts val="0"/>
                        </a:spcAft>
                      </a:pPr>
                      <a:r>
                        <a:rPr lang="es-MX" sz="900" dirty="0">
                          <a:solidFill>
                            <a:srgbClr val="000000"/>
                          </a:solidFill>
                          <a:latin typeface="Century Gothic"/>
                          <a:ea typeface="Century Gothic"/>
                          <a:cs typeface="Century Gothic"/>
                        </a:rPr>
                        <a:t>3. Pronunciación</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16">
                <a:tc>
                  <a:txBody>
                    <a:bodyPr/>
                    <a:lstStyle/>
                    <a:p>
                      <a:pPr>
                        <a:lnSpc>
                          <a:spcPct val="115000"/>
                        </a:lnSpc>
                        <a:spcAft>
                          <a:spcPts val="0"/>
                        </a:spcAft>
                      </a:pPr>
                      <a:r>
                        <a:rPr lang="es-MX" sz="900" b="1">
                          <a:solidFill>
                            <a:srgbClr val="000000"/>
                          </a:solidFill>
                          <a:latin typeface="Century Gothic"/>
                          <a:ea typeface="Century Gothic"/>
                          <a:cs typeface="Century Gothic"/>
                        </a:rPr>
                        <a:t>5</a:t>
                      </a:r>
                      <a:r>
                        <a:rPr lang="es-MX" sz="900">
                          <a:solidFill>
                            <a:srgbClr val="000000"/>
                          </a:solidFill>
                          <a:latin typeface="Century Gothic"/>
                          <a:ea typeface="Century Gothic"/>
                          <a:cs typeface="Century Gothic"/>
                        </a:rPr>
                        <a:t>. </a:t>
                      </a:r>
                      <a:r>
                        <a:rPr lang="es-MX" sz="900" b="1">
                          <a:solidFill>
                            <a:srgbClr val="000000"/>
                          </a:solidFill>
                          <a:latin typeface="Century Gothic"/>
                          <a:ea typeface="Century Gothic"/>
                          <a:cs typeface="Century Gothic"/>
                        </a:rPr>
                        <a:t>Tipos y herramientas</a:t>
                      </a:r>
                      <a:r>
                        <a:rPr lang="es-MX" sz="900">
                          <a:solidFill>
                            <a:srgbClr val="000000"/>
                          </a:solidFill>
                          <a:latin typeface="Century Gothic"/>
                          <a:ea typeface="Century Gothic"/>
                          <a:cs typeface="Century Gothic"/>
                        </a:rPr>
                        <a:t> de</a:t>
                      </a:r>
                      <a:endParaRPr lang="es-MX" sz="900">
                        <a:solidFill>
                          <a:srgbClr val="000000"/>
                        </a:solidFill>
                        <a:latin typeface="Arial"/>
                        <a:ea typeface="Arial"/>
                      </a:endParaRPr>
                    </a:p>
                    <a:p>
                      <a:pPr>
                        <a:lnSpc>
                          <a:spcPct val="115000"/>
                        </a:lnSpc>
                        <a:spcAft>
                          <a:spcPts val="0"/>
                        </a:spcAft>
                      </a:pPr>
                      <a:r>
                        <a:rPr lang="es-MX" sz="900">
                          <a:solidFill>
                            <a:srgbClr val="000000"/>
                          </a:solidFill>
                          <a:latin typeface="Century Gothic"/>
                          <a:ea typeface="Century Gothic"/>
                          <a:cs typeface="Century Gothic"/>
                        </a:rPr>
                        <a:t>    evaluación.</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900">
                          <a:solidFill>
                            <a:srgbClr val="000000"/>
                          </a:solidFill>
                          <a:latin typeface="Century Gothic"/>
                          <a:ea typeface="Century Gothic"/>
                          <a:cs typeface="Century Gothic"/>
                        </a:rPr>
                        <a:t>Rúbrica</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a:solidFill>
                            <a:srgbClr val="000000"/>
                          </a:solidFill>
                          <a:latin typeface="Century Gothic"/>
                          <a:ea typeface="Century Gothic"/>
                          <a:cs typeface="Century Gothic"/>
                        </a:rPr>
                        <a:t>Rúbrica</a:t>
                      </a:r>
                      <a:endParaRPr lang="es-MX" sz="900">
                        <a:solidFill>
                          <a:srgbClr val="000000"/>
                        </a:solidFill>
                        <a:latin typeface="Arial"/>
                        <a:ea typeface="Arial"/>
                      </a:endParaRPr>
                    </a:p>
                  </a:txBody>
                  <a:tcPr marL="40091" marR="40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a:solidFill>
                            <a:srgbClr val="000000"/>
                          </a:solidFill>
                          <a:latin typeface="Century Gothic"/>
                          <a:ea typeface="Century Gothic"/>
                          <a:cs typeface="Century Gothic"/>
                        </a:rPr>
                        <a:t>Rúbrica</a:t>
                      </a:r>
                      <a:endParaRPr lang="es-MX" sz="90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900" dirty="0">
                          <a:solidFill>
                            <a:srgbClr val="000000"/>
                          </a:solidFill>
                          <a:latin typeface="Century Gothic"/>
                          <a:ea typeface="Century Gothic"/>
                          <a:cs typeface="Century Gothic"/>
                        </a:rPr>
                        <a:t>Rúbrica</a:t>
                      </a:r>
                      <a:endParaRPr lang="es-MX" sz="900" dirty="0">
                        <a:solidFill>
                          <a:srgbClr val="000000"/>
                        </a:solidFill>
                        <a:latin typeface="Arial"/>
                        <a:ea typeface="Arial"/>
                      </a:endParaRPr>
                    </a:p>
                  </a:txBody>
                  <a:tcPr marL="37121" marR="37121" marT="37121" marB="37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99592" y="692696"/>
            <a:ext cx="7869560" cy="634082"/>
          </a:xfrm>
        </p:spPr>
        <p:txBody>
          <a:bodyPr>
            <a:normAutofit/>
          </a:bodyPr>
          <a:lstStyle/>
          <a:p>
            <a:r>
              <a:rPr lang="es-MX" sz="1100" dirty="0" smtClean="0">
                <a:solidFill>
                  <a:srgbClr val="000000"/>
                </a:solidFill>
                <a:effectLst/>
                <a:latin typeface="Arial" pitchFamily="34" charset="0"/>
                <a:ea typeface="Century Gothic" pitchFamily="34" charset="0"/>
                <a:cs typeface="Century Gothic" pitchFamily="34" charset="0"/>
              </a:rPr>
              <a:t>V. Esquema del proceso de construcción del proyecto por disciplinas.</a:t>
            </a:r>
            <a:endParaRPr lang="es-MX" sz="1100" dirty="0"/>
          </a:p>
        </p:txBody>
      </p:sp>
      <p:graphicFrame>
        <p:nvGraphicFramePr>
          <p:cNvPr id="10" name="9 Marcador de contenido"/>
          <p:cNvGraphicFramePr>
            <a:graphicFrameLocks noGrp="1"/>
          </p:cNvGraphicFramePr>
          <p:nvPr>
            <p:ph idx="1"/>
          </p:nvPr>
        </p:nvGraphicFramePr>
        <p:xfrm>
          <a:off x="683568" y="1340768"/>
          <a:ext cx="8229601" cy="470572"/>
        </p:xfrm>
        <a:graphic>
          <a:graphicData uri="http://schemas.openxmlformats.org/drawingml/2006/table">
            <a:tbl>
              <a:tblPr/>
              <a:tblGrid>
                <a:gridCol w="2520280"/>
                <a:gridCol w="1224136"/>
                <a:gridCol w="1251699"/>
                <a:gridCol w="1616743"/>
                <a:gridCol w="1616743"/>
              </a:tblGrid>
              <a:tr h="364480">
                <a:tc>
                  <a:txBody>
                    <a:bodyPr/>
                    <a:lstStyle/>
                    <a:p>
                      <a:pPr>
                        <a:lnSpc>
                          <a:spcPct val="115000"/>
                        </a:lnSpc>
                        <a:spcAft>
                          <a:spcPts val="0"/>
                        </a:spcAft>
                      </a:pPr>
                      <a:endParaRPr lang="es-MX" sz="1000" dirty="0">
                        <a:solidFill>
                          <a:srgbClr val="000000"/>
                        </a:solidFill>
                        <a:latin typeface="Arial"/>
                        <a:ea typeface="Arial"/>
                      </a:endParaRPr>
                    </a:p>
                  </a:txBody>
                  <a:tcPr marL="60026" marR="60026" marT="60026" marB="600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000" b="1">
                          <a:solidFill>
                            <a:srgbClr val="000000"/>
                          </a:solidFill>
                          <a:latin typeface="Century Gothic"/>
                          <a:ea typeface="Century Gothic"/>
                          <a:cs typeface="Century Gothic"/>
                        </a:rPr>
                        <a:t>Disciplina 1. BIOLOGÍA</a:t>
                      </a:r>
                      <a:endParaRPr lang="es-MX" sz="1000">
                        <a:solidFill>
                          <a:srgbClr val="000000"/>
                        </a:solidFill>
                        <a:latin typeface="Arial"/>
                        <a:ea typeface="Arial"/>
                      </a:endParaRPr>
                    </a:p>
                  </a:txBody>
                  <a:tcPr marL="60026" marR="60026" marT="60026" marB="600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a:solidFill>
                            <a:srgbClr val="000000"/>
                          </a:solidFill>
                          <a:latin typeface="Century Gothic"/>
                          <a:ea typeface="Century Gothic"/>
                          <a:cs typeface="Century Gothic"/>
                        </a:rPr>
                        <a:t>Disciplina 2. LITERATURA</a:t>
                      </a:r>
                      <a:endParaRPr lang="es-MX" sz="1000">
                        <a:solidFill>
                          <a:srgbClr val="000000"/>
                        </a:solidFill>
                        <a:latin typeface="Arial"/>
                        <a:ea typeface="Arial"/>
                      </a:endParaRPr>
                    </a:p>
                  </a:txBody>
                  <a:tcPr marL="64828" marR="64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a:solidFill>
                            <a:srgbClr val="000000"/>
                          </a:solidFill>
                          <a:latin typeface="Century Gothic"/>
                          <a:ea typeface="Century Gothic"/>
                          <a:cs typeface="Century Gothic"/>
                        </a:rPr>
                        <a:t>Disciplina 3. HISTORIA</a:t>
                      </a:r>
                      <a:endParaRPr lang="es-MX" sz="1000">
                        <a:solidFill>
                          <a:srgbClr val="000000"/>
                        </a:solidFill>
                        <a:latin typeface="Arial"/>
                        <a:ea typeface="Arial"/>
                      </a:endParaRPr>
                    </a:p>
                  </a:txBody>
                  <a:tcPr marL="60026" marR="60026" marT="60026" marB="600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dirty="0">
                          <a:solidFill>
                            <a:srgbClr val="000000"/>
                          </a:solidFill>
                          <a:latin typeface="Century Gothic"/>
                          <a:ea typeface="Century Gothic"/>
                          <a:cs typeface="Century Gothic"/>
                        </a:rPr>
                        <a:t>Disciplina 4 INGLÉS</a:t>
                      </a:r>
                      <a:endParaRPr lang="es-MX" sz="1000" dirty="0">
                        <a:solidFill>
                          <a:srgbClr val="000000"/>
                        </a:solidFill>
                        <a:latin typeface="Arial"/>
                        <a:ea typeface="Arial"/>
                      </a:endParaRPr>
                    </a:p>
                  </a:txBody>
                  <a:tcPr marL="60026" marR="60026" marT="60026" marB="600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bl>
          </a:graphicData>
        </a:graphic>
      </p:graphicFrame>
      <p:graphicFrame>
        <p:nvGraphicFramePr>
          <p:cNvPr id="11" name="10 Tabla"/>
          <p:cNvGraphicFramePr>
            <a:graphicFrameLocks noGrp="1"/>
          </p:cNvGraphicFramePr>
          <p:nvPr/>
        </p:nvGraphicFramePr>
        <p:xfrm>
          <a:off x="683568" y="1844824"/>
          <a:ext cx="8208912" cy="1869907"/>
        </p:xfrm>
        <a:graphic>
          <a:graphicData uri="http://schemas.openxmlformats.org/drawingml/2006/table">
            <a:tbl>
              <a:tblPr/>
              <a:tblGrid>
                <a:gridCol w="2521127"/>
                <a:gridCol w="5687785"/>
              </a:tblGrid>
              <a:tr h="675851">
                <a:tc>
                  <a:txBody>
                    <a:bodyPr/>
                    <a:lstStyle/>
                    <a:p>
                      <a:pPr marL="275590" indent="-180340">
                        <a:lnSpc>
                          <a:spcPct val="115000"/>
                        </a:lnSpc>
                        <a:spcAft>
                          <a:spcPts val="0"/>
                        </a:spcAft>
                      </a:pPr>
                      <a:r>
                        <a:rPr lang="es-MX" sz="1000" b="1" dirty="0">
                          <a:solidFill>
                            <a:srgbClr val="000000"/>
                          </a:solidFill>
                          <a:latin typeface="Century Gothic"/>
                          <a:ea typeface="Century Gothic"/>
                          <a:cs typeface="Century Gothic"/>
                        </a:rPr>
                        <a:t>1. Preguntar y cuestionar.</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Preguntas que dirigen la Investigación Interdisciplinaria.</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1000" dirty="0">
                          <a:solidFill>
                            <a:srgbClr val="000000"/>
                          </a:solidFill>
                          <a:latin typeface="Century Gothic"/>
                          <a:ea typeface="Century Gothic"/>
                          <a:cs typeface="Century Gothic"/>
                        </a:rPr>
                        <a:t>¿Cómo se involucran las cuatro disciplinas en el proyecto?</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¿Cómo se integran las cuatro disciplinas para dar solución a este problema?</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¿Cómo solucionar el problema de la contaminación viéndolo como una meta y no como un obstáculo? </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8867">
                <a:tc>
                  <a:txBody>
                    <a:bodyPr/>
                    <a:lstStyle/>
                    <a:p>
                      <a:pPr marL="275590" indent="-180340">
                        <a:lnSpc>
                          <a:spcPct val="115000"/>
                        </a:lnSpc>
                        <a:spcAft>
                          <a:spcPts val="0"/>
                        </a:spcAft>
                      </a:pPr>
                      <a:r>
                        <a:rPr lang="es-MX" sz="1000" b="1">
                          <a:solidFill>
                            <a:srgbClr val="000000"/>
                          </a:solidFill>
                          <a:latin typeface="Century Gothic"/>
                          <a:ea typeface="Century Gothic"/>
                          <a:cs typeface="Century Gothic"/>
                        </a:rPr>
                        <a:t>2. Despertar el interés (detonar).</a:t>
                      </a:r>
                      <a:endParaRPr lang="es-MX" sz="1000">
                        <a:solidFill>
                          <a:srgbClr val="000000"/>
                        </a:solidFill>
                        <a:latin typeface="Arial"/>
                        <a:ea typeface="Arial"/>
                      </a:endParaRPr>
                    </a:p>
                    <a:p>
                      <a:pPr marL="270510" indent="-180340">
                        <a:lnSpc>
                          <a:spcPct val="115000"/>
                        </a:lnSpc>
                        <a:spcAft>
                          <a:spcPts val="0"/>
                        </a:spcAft>
                      </a:pPr>
                      <a:r>
                        <a:rPr lang="es-MX" sz="1000">
                          <a:solidFill>
                            <a:srgbClr val="000000"/>
                          </a:solidFill>
                          <a:latin typeface="Century Gothic"/>
                          <a:ea typeface="Century Gothic"/>
                          <a:cs typeface="Century Gothic"/>
                        </a:rPr>
                        <a:t>     Estrategias para involucrar a los estudiantes con la problemática planteada, en el salón de clase.</a:t>
                      </a:r>
                      <a:endParaRPr lang="es-MX" sz="10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1000" dirty="0">
                          <a:solidFill>
                            <a:srgbClr val="000000"/>
                          </a:solidFill>
                          <a:latin typeface="Century Gothic"/>
                          <a:ea typeface="Century Gothic"/>
                          <a:cs typeface="Century Gothic"/>
                        </a:rPr>
                        <a:t>Proyectar un capítulo sobre los </a:t>
                      </a:r>
                      <a:r>
                        <a:rPr lang="es-MX" sz="1000" dirty="0" err="1">
                          <a:solidFill>
                            <a:srgbClr val="000000"/>
                          </a:solidFill>
                          <a:latin typeface="Century Gothic"/>
                          <a:ea typeface="Century Gothic"/>
                          <a:cs typeface="Century Gothic"/>
                        </a:rPr>
                        <a:t>Super</a:t>
                      </a:r>
                      <a:r>
                        <a:rPr lang="es-MX" sz="1000" dirty="0">
                          <a:solidFill>
                            <a:srgbClr val="000000"/>
                          </a:solidFill>
                          <a:latin typeface="Century Gothic"/>
                          <a:ea typeface="Century Gothic"/>
                          <a:cs typeface="Century Gothic"/>
                        </a:rPr>
                        <a:t> </a:t>
                      </a:r>
                      <a:r>
                        <a:rPr lang="es-MX" sz="1000" dirty="0" err="1">
                          <a:solidFill>
                            <a:srgbClr val="000000"/>
                          </a:solidFill>
                          <a:latin typeface="Century Gothic"/>
                          <a:ea typeface="Century Gothic"/>
                          <a:cs typeface="Century Gothic"/>
                        </a:rPr>
                        <a:t>Science</a:t>
                      </a:r>
                      <a:r>
                        <a:rPr lang="es-MX" sz="1000" dirty="0">
                          <a:solidFill>
                            <a:srgbClr val="000000"/>
                          </a:solidFill>
                          <a:latin typeface="Century Gothic"/>
                          <a:ea typeface="Century Gothic"/>
                          <a:cs typeface="Century Gothic"/>
                        </a:rPr>
                        <a:t> </a:t>
                      </a:r>
                      <a:r>
                        <a:rPr lang="es-MX" sz="1000" dirty="0" err="1">
                          <a:solidFill>
                            <a:srgbClr val="000000"/>
                          </a:solidFill>
                          <a:latin typeface="Century Gothic"/>
                          <a:ea typeface="Century Gothic"/>
                          <a:cs typeface="Century Gothic"/>
                        </a:rPr>
                        <a:t>Friends</a:t>
                      </a:r>
                      <a:r>
                        <a:rPr lang="es-MX" sz="1000" dirty="0">
                          <a:solidFill>
                            <a:srgbClr val="000000"/>
                          </a:solidFill>
                          <a:latin typeface="Century Gothic"/>
                          <a:ea typeface="Century Gothic"/>
                          <a:cs typeface="Century Gothic"/>
                        </a:rPr>
                        <a:t>.</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Proyectar la película </a:t>
                      </a:r>
                      <a:r>
                        <a:rPr lang="es-MX" sz="1000" i="1" dirty="0" err="1">
                          <a:solidFill>
                            <a:srgbClr val="000000"/>
                          </a:solidFill>
                          <a:latin typeface="Century Gothic"/>
                          <a:ea typeface="Century Gothic"/>
                          <a:cs typeface="Century Gothic"/>
                        </a:rPr>
                        <a:t>Delicatessen</a:t>
                      </a:r>
                      <a:r>
                        <a:rPr lang="es-MX"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Visitas a viveros, </a:t>
                      </a:r>
                      <a:r>
                        <a:rPr lang="es-MX" sz="1000" dirty="0" smtClean="0">
                          <a:solidFill>
                            <a:srgbClr val="000000"/>
                          </a:solidFill>
                          <a:latin typeface="Century Gothic"/>
                          <a:ea typeface="Century Gothic"/>
                          <a:cs typeface="Century Gothic"/>
                        </a:rPr>
                        <a:t>zoológicos</a:t>
                      </a:r>
                      <a:r>
                        <a:rPr lang="es-MX" sz="1000" dirty="0">
                          <a:solidFill>
                            <a:srgbClr val="000000"/>
                          </a:solidFill>
                          <a:latin typeface="Century Gothic"/>
                          <a:ea typeface="Century Gothic"/>
                          <a:cs typeface="Century Gothic"/>
                        </a:rPr>
                        <a:t>, tiraderos de basura, plantas de tratamiento, obras de teatro.</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Lecturas de obras teatrales</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12 Tabla"/>
          <p:cNvGraphicFramePr>
            <a:graphicFrameLocks noGrp="1"/>
          </p:cNvGraphicFramePr>
          <p:nvPr/>
        </p:nvGraphicFramePr>
        <p:xfrm>
          <a:off x="683568" y="3645024"/>
          <a:ext cx="8208912" cy="2192048"/>
        </p:xfrm>
        <a:graphic>
          <a:graphicData uri="http://schemas.openxmlformats.org/drawingml/2006/table">
            <a:tbl>
              <a:tblPr/>
              <a:tblGrid>
                <a:gridCol w="2520280"/>
                <a:gridCol w="1224136"/>
                <a:gridCol w="1296144"/>
                <a:gridCol w="1584176"/>
                <a:gridCol w="1584176"/>
              </a:tblGrid>
              <a:tr h="1573844">
                <a:tc>
                  <a:txBody>
                    <a:bodyPr/>
                    <a:lstStyle/>
                    <a:p>
                      <a:pPr marL="275590" indent="-180340">
                        <a:lnSpc>
                          <a:spcPct val="115000"/>
                        </a:lnSpc>
                        <a:spcAft>
                          <a:spcPts val="0"/>
                        </a:spcAft>
                      </a:pPr>
                      <a:r>
                        <a:rPr lang="es-MX" sz="1000" b="1" dirty="0">
                          <a:solidFill>
                            <a:srgbClr val="000000"/>
                          </a:solidFill>
                          <a:latin typeface="Century Gothic"/>
                          <a:ea typeface="Century Gothic"/>
                          <a:cs typeface="Century Gothic"/>
                        </a:rPr>
                        <a:t>3. Recopilar información a través de la investigación.</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Lo que se investiga.</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Fuentes  que se utilizan. </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marL="342900" lvl="0" indent="-342900" algn="just">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Biografía de Chales Darwin</a:t>
                      </a:r>
                      <a:endParaRPr lang="es-MX" sz="1000" dirty="0">
                        <a:solidFill>
                          <a:srgbClr val="000000"/>
                        </a:solidFill>
                        <a:latin typeface="Arial"/>
                        <a:ea typeface="Arial"/>
                      </a:endParaRPr>
                    </a:p>
                    <a:p>
                      <a:pPr marL="342900" lvl="0" indent="-342900" algn="just">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Teresa </a:t>
                      </a:r>
                      <a:r>
                        <a:rPr lang="es-MX" sz="1000" dirty="0" err="1">
                          <a:solidFill>
                            <a:srgbClr val="000000"/>
                          </a:solidFill>
                          <a:latin typeface="Century Gothic"/>
                          <a:ea typeface="Century Gothic"/>
                          <a:cs typeface="Century Gothic"/>
                        </a:rPr>
                        <a:t>Audesirk</a:t>
                      </a:r>
                      <a:r>
                        <a:rPr lang="es-MX" sz="1000" dirty="0">
                          <a:solidFill>
                            <a:srgbClr val="000000"/>
                          </a:solidFill>
                          <a:latin typeface="Century Gothic"/>
                          <a:ea typeface="Century Gothic"/>
                          <a:cs typeface="Century Gothic"/>
                        </a:rPr>
                        <a:t>, La vida en la tierra cuarta parte. Contaminación y cadenas alimenticias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Lectura de La cantante Calva, </a:t>
                      </a:r>
                      <a:r>
                        <a:rPr lang="es-MX" sz="1000" dirty="0" err="1">
                          <a:solidFill>
                            <a:srgbClr val="000000"/>
                          </a:solidFill>
                          <a:latin typeface="Century Gothic"/>
                          <a:ea typeface="Century Gothic"/>
                          <a:cs typeface="Century Gothic"/>
                        </a:rPr>
                        <a:t>Eugenie</a:t>
                      </a:r>
                      <a:r>
                        <a:rPr lang="es-MX" sz="1000" dirty="0">
                          <a:solidFill>
                            <a:srgbClr val="000000"/>
                          </a:solidFill>
                          <a:latin typeface="Century Gothic"/>
                          <a:ea typeface="Century Gothic"/>
                          <a:cs typeface="Century Gothic"/>
                        </a:rPr>
                        <a:t> Ionesco</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Biografía de Miguel Ángel de Quevedo</a:t>
                      </a:r>
                      <a:endParaRPr lang="es-MX" sz="1000" dirty="0">
                        <a:solidFill>
                          <a:srgbClr val="000000"/>
                        </a:solidFill>
                        <a:latin typeface="Arial"/>
                        <a:ea typeface="Arial"/>
                      </a:endParaRPr>
                    </a:p>
                    <a:p>
                      <a:pPr marL="342900" lvl="0" indent="-342900" algn="just">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Ponencia del Primer Coloquio de Historia de la Ciencia: “Viveros de Coyoacán, hogar de los bosques mexicanos”.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Biografía de William Shakespeare</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i="1" dirty="0" err="1">
                          <a:solidFill>
                            <a:srgbClr val="000000"/>
                          </a:solidFill>
                          <a:latin typeface="Century Gothic"/>
                          <a:ea typeface="Century Gothic"/>
                          <a:cs typeface="Century Gothic"/>
                        </a:rPr>
                        <a:t>Our</a:t>
                      </a:r>
                      <a:r>
                        <a:rPr lang="es-MX" sz="1000" i="1" dirty="0">
                          <a:solidFill>
                            <a:srgbClr val="000000"/>
                          </a:solidFill>
                          <a:latin typeface="Century Gothic"/>
                          <a:ea typeface="Century Gothic"/>
                          <a:cs typeface="Century Gothic"/>
                        </a:rPr>
                        <a:t> </a:t>
                      </a:r>
                      <a:r>
                        <a:rPr lang="es-MX" sz="1000" i="1" dirty="0" err="1">
                          <a:solidFill>
                            <a:srgbClr val="000000"/>
                          </a:solidFill>
                          <a:latin typeface="Century Gothic"/>
                          <a:ea typeface="Century Gothic"/>
                          <a:cs typeface="Century Gothic"/>
                        </a:rPr>
                        <a:t>change</a:t>
                      </a:r>
                      <a:r>
                        <a:rPr lang="es-MX" sz="1000" dirty="0">
                          <a:solidFill>
                            <a:srgbClr val="000000"/>
                          </a:solidFill>
                          <a:latin typeface="Century Gothic"/>
                          <a:ea typeface="Century Gothic"/>
                          <a:cs typeface="Century Gothic"/>
                        </a:rPr>
                        <a:t>, EBF. Modas y condicionales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proyecto</a:t>
            </a:r>
            <a:endParaRPr lang="es-MX" dirty="0"/>
          </a:p>
        </p:txBody>
      </p:sp>
      <p:sp>
        <p:nvSpPr>
          <p:cNvPr id="3" name="2 Subtítulo"/>
          <p:cNvSpPr>
            <a:spLocks noGrp="1"/>
          </p:cNvSpPr>
          <p:nvPr>
            <p:ph type="subTitle" idx="1"/>
          </p:nvPr>
        </p:nvSpPr>
        <p:spPr/>
        <p:txBody>
          <a:bodyPr>
            <a:normAutofit fontScale="70000" lnSpcReduction="20000"/>
          </a:bodyPr>
          <a:lstStyle/>
          <a:p>
            <a:r>
              <a:rPr lang="es-MX" sz="3900" dirty="0" smtClean="0"/>
              <a:t>El fin de los tiempos una mirada al futuro.</a:t>
            </a:r>
          </a:p>
          <a:p>
            <a:r>
              <a:rPr lang="es-MX" dirty="0" smtClean="0"/>
              <a:t>(Realizaremos varias infografías en el idioma inglés y el tema será la contaminación) en el ciclo 2018-19</a:t>
            </a:r>
            <a:endParaRPr lang="es-MX" dirty="0"/>
          </a:p>
        </p:txBody>
      </p:sp>
    </p:spTree>
    <p:extLst>
      <p:ext uri="{BB962C8B-B14F-4D97-AF65-F5344CB8AC3E}">
        <p14:creationId xmlns="" xmlns:p14="http://schemas.microsoft.com/office/powerpoint/2010/main" val="20488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836712"/>
          <a:ext cx="7416823" cy="3154680"/>
        </p:xfrm>
        <a:graphic>
          <a:graphicData uri="http://schemas.openxmlformats.org/drawingml/2006/table">
            <a:tbl>
              <a:tblPr/>
              <a:tblGrid>
                <a:gridCol w="1664836"/>
                <a:gridCol w="1457069"/>
                <a:gridCol w="1380780"/>
                <a:gridCol w="1457069"/>
                <a:gridCol w="1457069"/>
              </a:tblGrid>
              <a:tr h="2113814">
                <a:tc>
                  <a:txBody>
                    <a:bodyPr/>
                    <a:lstStyle/>
                    <a:p>
                      <a:pPr marL="275590" indent="-180340">
                        <a:lnSpc>
                          <a:spcPct val="115000"/>
                        </a:lnSpc>
                        <a:spcAft>
                          <a:spcPts val="0"/>
                        </a:spcAft>
                      </a:pPr>
                      <a:r>
                        <a:rPr lang="es-MX" sz="1000" b="1" dirty="0">
                          <a:solidFill>
                            <a:srgbClr val="000000"/>
                          </a:solidFill>
                          <a:latin typeface="Century Gothic"/>
                          <a:ea typeface="Century Gothic"/>
                          <a:cs typeface="Century Gothic"/>
                        </a:rPr>
                        <a:t>4. Organizar la información.</a:t>
                      </a:r>
                      <a:endParaRPr lang="es-MX" sz="1000" dirty="0">
                        <a:solidFill>
                          <a:srgbClr val="000000"/>
                        </a:solidFill>
                        <a:latin typeface="Arial"/>
                        <a:ea typeface="Arial"/>
                      </a:endParaRPr>
                    </a:p>
                    <a:p>
                      <a:pPr marL="275590" indent="-180340">
                        <a:lnSpc>
                          <a:spcPct val="115000"/>
                        </a:lnSpc>
                        <a:spcAft>
                          <a:spcPts val="0"/>
                        </a:spcAft>
                      </a:pPr>
                      <a:r>
                        <a:rPr lang="es-MX" sz="1000" b="1" dirty="0">
                          <a:solidFill>
                            <a:srgbClr val="000000"/>
                          </a:solidFill>
                          <a:latin typeface="Century Gothic"/>
                          <a:ea typeface="Century Gothic"/>
                          <a:cs typeface="Century Gothic"/>
                        </a:rPr>
                        <a:t>    </a:t>
                      </a:r>
                      <a:r>
                        <a:rPr lang="es-MX" sz="1000" dirty="0">
                          <a:solidFill>
                            <a:srgbClr val="000000"/>
                          </a:solidFill>
                          <a:latin typeface="Century Gothic"/>
                          <a:ea typeface="Century Gothic"/>
                          <a:cs typeface="Century Gothic"/>
                        </a:rPr>
                        <a:t>Implica:</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clasificación de datos obtenidos,</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análisis de los datos obtenidos,            registro de la información.</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conclusiones por disciplina,</a:t>
                      </a:r>
                      <a:endParaRPr lang="es-MX" sz="1000" dirty="0">
                        <a:solidFill>
                          <a:srgbClr val="000000"/>
                        </a:solidFill>
                        <a:latin typeface="Arial"/>
                        <a:ea typeface="Arial"/>
                      </a:endParaRPr>
                    </a:p>
                    <a:p>
                      <a:pPr marL="275590" indent="-180340">
                        <a:lnSpc>
                          <a:spcPct val="115000"/>
                        </a:lnSpc>
                        <a:spcAft>
                          <a:spcPts val="0"/>
                        </a:spcAft>
                      </a:pPr>
                      <a:r>
                        <a:rPr lang="es-MX" sz="1000" dirty="0">
                          <a:solidFill>
                            <a:srgbClr val="000000"/>
                          </a:solidFill>
                          <a:latin typeface="Century Gothic"/>
                          <a:ea typeface="Century Gothic"/>
                          <a:cs typeface="Century Gothic"/>
                        </a:rPr>
                        <a:t>    conclusiones conjuntas.</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899592" y="4005064"/>
          <a:ext cx="7416823" cy="2192048"/>
        </p:xfrm>
        <a:graphic>
          <a:graphicData uri="http://schemas.openxmlformats.org/drawingml/2006/table">
            <a:tbl>
              <a:tblPr/>
              <a:tblGrid>
                <a:gridCol w="1664836"/>
                <a:gridCol w="1457069"/>
                <a:gridCol w="1380780"/>
                <a:gridCol w="1457069"/>
                <a:gridCol w="1457069"/>
              </a:tblGrid>
              <a:tr h="1708837">
                <a:tc>
                  <a:txBody>
                    <a:bodyPr/>
                    <a:lstStyle/>
                    <a:p>
                      <a:pPr>
                        <a:lnSpc>
                          <a:spcPct val="115000"/>
                        </a:lnSpc>
                        <a:spcAft>
                          <a:spcPts val="0"/>
                        </a:spcAft>
                      </a:pPr>
                      <a:r>
                        <a:rPr lang="es-MX" sz="1000"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5.</a:t>
                      </a:r>
                      <a:r>
                        <a:rPr lang="es-MX" sz="1000" b="1" i="1"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Llegar a</a:t>
                      </a:r>
                      <a:r>
                        <a:rPr lang="es-MX" sz="1000" b="1" i="1"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conclusiones parciales</a:t>
                      </a:r>
                      <a:r>
                        <a:rPr lang="es-MX"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(por disciplina) útiles para el </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proyecto, de tal forma que lo </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aclaran, describen o descifran,  </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(fruto de la reflexión colaborativa</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de los estudiantes).</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¿Cómo se lograron?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Elaboración de cuestionarios por disciplina. Diálogo actores-espectador una vez que termine la función que genere opiniones sobre su sentir.</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Elaboración de cuestionarios por disciplina. Diálogo actores-espectador una vez que termine la función que genere opiniones sobre su sentir.</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Elaboración de cuestionarios por disciplina. Diálogo actores-espectador una vez que termine la función que genere opiniones sobre su sentir.</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Elaboración de cuestionarios por disciplina. Diálogo actores-espectador una vez que termine la función que genere opiniones sobre su sentir.</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764704"/>
          <a:ext cx="7560840" cy="1656184"/>
        </p:xfrm>
        <a:graphic>
          <a:graphicData uri="http://schemas.openxmlformats.org/drawingml/2006/table">
            <a:tbl>
              <a:tblPr/>
              <a:tblGrid>
                <a:gridCol w="2808312"/>
                <a:gridCol w="4752528"/>
              </a:tblGrid>
              <a:tr h="1656184">
                <a:tc>
                  <a:txBody>
                    <a:bodyPr/>
                    <a:lstStyle/>
                    <a:p>
                      <a:pPr>
                        <a:lnSpc>
                          <a:spcPct val="115000"/>
                        </a:lnSpc>
                        <a:spcAft>
                          <a:spcPts val="0"/>
                        </a:spcAft>
                      </a:pPr>
                      <a:r>
                        <a:rPr lang="es-MX" sz="1000"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6.</a:t>
                      </a:r>
                      <a:r>
                        <a:rPr lang="es-MX" sz="1000"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Conectar.</a:t>
                      </a:r>
                      <a:endParaRPr lang="es-MX" sz="1000" dirty="0">
                        <a:solidFill>
                          <a:srgbClr val="000000"/>
                        </a:solidFill>
                        <a:latin typeface="Arial"/>
                        <a:ea typeface="Arial"/>
                      </a:endParaRPr>
                    </a:p>
                    <a:p>
                      <a:pPr>
                        <a:lnSpc>
                          <a:spcPct val="115000"/>
                        </a:lnSpc>
                        <a:spcAft>
                          <a:spcPts val="0"/>
                        </a:spcAft>
                        <a:tabLst>
                          <a:tab pos="270510" algn="l"/>
                        </a:tabLst>
                      </a:pPr>
                      <a:r>
                        <a:rPr lang="es-MX" sz="1000" b="1" dirty="0">
                          <a:solidFill>
                            <a:srgbClr val="000000"/>
                          </a:solidFill>
                          <a:latin typeface="Century Gothic"/>
                          <a:ea typeface="Century Gothic"/>
                          <a:cs typeface="Century Gothic"/>
                        </a:rPr>
                        <a:t>     </a:t>
                      </a:r>
                      <a:r>
                        <a:rPr lang="es-MX" sz="1000" dirty="0">
                          <a:solidFill>
                            <a:srgbClr val="000000"/>
                          </a:solidFill>
                          <a:latin typeface="Century Gothic"/>
                          <a:ea typeface="Century Gothic"/>
                          <a:cs typeface="Century Gothic"/>
                        </a:rPr>
                        <a:t>Manera en que las conclusiones</a:t>
                      </a:r>
                      <a:endParaRPr lang="es-MX" sz="1000" dirty="0">
                        <a:solidFill>
                          <a:srgbClr val="000000"/>
                        </a:solidFill>
                        <a:latin typeface="Arial"/>
                        <a:ea typeface="Arial"/>
                      </a:endParaRPr>
                    </a:p>
                    <a:p>
                      <a:pPr marL="450215" indent="-450215">
                        <a:lnSpc>
                          <a:spcPct val="115000"/>
                        </a:lnSpc>
                        <a:spcAft>
                          <a:spcPts val="0"/>
                        </a:spcAft>
                        <a:tabLst>
                          <a:tab pos="270510" algn="l"/>
                        </a:tabLst>
                      </a:pPr>
                      <a:r>
                        <a:rPr lang="es-MX" sz="1000" dirty="0">
                          <a:solidFill>
                            <a:srgbClr val="000000"/>
                          </a:solidFill>
                          <a:latin typeface="Century Gothic"/>
                          <a:ea typeface="Century Gothic"/>
                          <a:cs typeface="Century Gothic"/>
                        </a:rPr>
                        <a:t>     de cada disciplina dan</a:t>
                      </a:r>
                      <a:endParaRPr lang="es-MX" sz="1000" dirty="0">
                        <a:solidFill>
                          <a:srgbClr val="000000"/>
                        </a:solidFill>
                        <a:latin typeface="Arial"/>
                        <a:ea typeface="Arial"/>
                      </a:endParaRPr>
                    </a:p>
                    <a:p>
                      <a:pPr>
                        <a:lnSpc>
                          <a:spcPct val="115000"/>
                        </a:lnSpc>
                        <a:spcAft>
                          <a:spcPts val="0"/>
                        </a:spcAft>
                        <a:tabLst>
                          <a:tab pos="270510" algn="l"/>
                        </a:tabLst>
                      </a:pPr>
                      <a:r>
                        <a:rPr lang="es-MX" sz="1000" dirty="0">
                          <a:solidFill>
                            <a:srgbClr val="000000"/>
                          </a:solidFill>
                          <a:latin typeface="Century Gothic"/>
                          <a:ea typeface="Century Gothic"/>
                          <a:cs typeface="Century Gothic"/>
                        </a:rPr>
                        <a:t>     respuesta  o se vinculan con</a:t>
                      </a:r>
                      <a:endParaRPr lang="es-MX" sz="1000" dirty="0">
                        <a:solidFill>
                          <a:srgbClr val="000000"/>
                        </a:solidFill>
                        <a:latin typeface="Arial"/>
                        <a:ea typeface="Arial"/>
                      </a:endParaRPr>
                    </a:p>
                    <a:p>
                      <a:pPr>
                        <a:lnSpc>
                          <a:spcPct val="115000"/>
                        </a:lnSpc>
                        <a:spcAft>
                          <a:spcPts val="0"/>
                        </a:spcAft>
                        <a:tabLst>
                          <a:tab pos="270510" algn="l"/>
                        </a:tabLst>
                      </a:pPr>
                      <a:r>
                        <a:rPr lang="es-MX" sz="1000" dirty="0">
                          <a:solidFill>
                            <a:srgbClr val="000000"/>
                          </a:solidFill>
                          <a:latin typeface="Century Gothic"/>
                          <a:ea typeface="Century Gothic"/>
                          <a:cs typeface="Century Gothic"/>
                        </a:rPr>
                        <a:t>     la pregunta  disparadora del</a:t>
                      </a:r>
                      <a:endParaRPr lang="es-MX" sz="1000" dirty="0">
                        <a:solidFill>
                          <a:srgbClr val="000000"/>
                        </a:solidFill>
                        <a:latin typeface="Arial"/>
                        <a:ea typeface="Arial"/>
                      </a:endParaRPr>
                    </a:p>
                    <a:p>
                      <a:pPr>
                        <a:lnSpc>
                          <a:spcPct val="115000"/>
                        </a:lnSpc>
                        <a:spcAft>
                          <a:spcPts val="0"/>
                        </a:spcAft>
                        <a:tabLst>
                          <a:tab pos="270510" algn="l"/>
                        </a:tabLst>
                      </a:pPr>
                      <a:r>
                        <a:rPr lang="es-MX" sz="1000" dirty="0">
                          <a:solidFill>
                            <a:srgbClr val="000000"/>
                          </a:solidFill>
                          <a:latin typeface="Century Gothic"/>
                          <a:ea typeface="Century Gothic"/>
                          <a:cs typeface="Century Gothic"/>
                        </a:rPr>
                        <a:t>     proyecto. </a:t>
                      </a:r>
                      <a:endParaRPr lang="es-MX" sz="1000" dirty="0">
                        <a:solidFill>
                          <a:srgbClr val="000000"/>
                        </a:solidFill>
                        <a:latin typeface="Arial"/>
                        <a:ea typeface="Arial"/>
                      </a:endParaRPr>
                    </a:p>
                    <a:p>
                      <a:pPr>
                        <a:lnSpc>
                          <a:spcPct val="115000"/>
                        </a:lnSpc>
                        <a:spcAft>
                          <a:spcPts val="0"/>
                        </a:spcAft>
                        <a:tabLst>
                          <a:tab pos="270510" algn="l"/>
                        </a:tabLst>
                      </a:pPr>
                      <a:r>
                        <a:rPr lang="es-MX" sz="1000" dirty="0">
                          <a:solidFill>
                            <a:srgbClr val="000000"/>
                          </a:solidFill>
                          <a:latin typeface="Century Gothic"/>
                          <a:ea typeface="Century Gothic"/>
                          <a:cs typeface="Century Gothic"/>
                        </a:rPr>
                        <a:t>     Estrategia o  actividad para lograr</a:t>
                      </a:r>
                      <a:endParaRPr lang="es-MX" sz="1000" dirty="0">
                        <a:solidFill>
                          <a:srgbClr val="000000"/>
                        </a:solidFill>
                        <a:latin typeface="Arial"/>
                        <a:ea typeface="Arial"/>
                      </a:endParaRPr>
                    </a:p>
                    <a:p>
                      <a:pPr marL="204470" indent="-276225">
                        <a:lnSpc>
                          <a:spcPct val="115000"/>
                        </a:lnSpc>
                        <a:spcAft>
                          <a:spcPts val="0"/>
                        </a:spcAft>
                      </a:pPr>
                      <a:r>
                        <a:rPr lang="es-MX" sz="1000" dirty="0">
                          <a:solidFill>
                            <a:srgbClr val="000000"/>
                          </a:solidFill>
                          <a:latin typeface="Century Gothic"/>
                          <a:ea typeface="Century Gothic"/>
                          <a:cs typeface="Century Gothic"/>
                        </a:rPr>
                        <a:t>       que haya   conciencia de ello.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nSpc>
                          <a:spcPct val="115000"/>
                        </a:lnSpc>
                        <a:spcAft>
                          <a:spcPts val="0"/>
                        </a:spcAft>
                      </a:pPr>
                      <a:r>
                        <a:rPr lang="es-MX" sz="1000" dirty="0">
                          <a:solidFill>
                            <a:srgbClr val="000000"/>
                          </a:solidFill>
                          <a:latin typeface="Century Gothic"/>
                          <a:ea typeface="Century Gothic"/>
                          <a:cs typeface="Century Gothic"/>
                        </a:rPr>
                        <a:t>La propuesta  de un mundo decadente y las posibilidades evolutivas que trae consigo está destrucción, visto desde la perspectiva histórica, literaria y científica por medio de tres personajes que influyeron en estos ámbitos y poca gente logra percibirlos de esta manera ya que están encasillados o aislados en algunas disciplinas académicas y nosotros intentaremos darles un cambio útil al mismo tiempo que los rescatamos del olvido en el que se encuentran para que dialoguen con las nuevas generaciones. </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899592" y="2420888"/>
          <a:ext cx="7560840" cy="1152128"/>
        </p:xfrm>
        <a:graphic>
          <a:graphicData uri="http://schemas.openxmlformats.org/drawingml/2006/table">
            <a:tbl>
              <a:tblPr/>
              <a:tblGrid>
                <a:gridCol w="2808312"/>
                <a:gridCol w="4752528"/>
              </a:tblGrid>
              <a:tr h="1152128">
                <a:tc>
                  <a:txBody>
                    <a:bodyPr/>
                    <a:lstStyle/>
                    <a:p>
                      <a:pPr>
                        <a:lnSpc>
                          <a:spcPct val="115000"/>
                        </a:lnSpc>
                        <a:spcAft>
                          <a:spcPts val="0"/>
                        </a:spcAft>
                      </a:pPr>
                      <a:r>
                        <a:rPr lang="es-MX" sz="1000" b="1" dirty="0">
                          <a:solidFill>
                            <a:srgbClr val="000000"/>
                          </a:solidFill>
                          <a:latin typeface="Century Gothic"/>
                          <a:ea typeface="Century Gothic"/>
                          <a:cs typeface="Century Gothic"/>
                        </a:rPr>
                        <a:t>7. </a:t>
                      </a:r>
                      <a:r>
                        <a:rPr lang="es-MX" sz="1000" dirty="0">
                          <a:solidFill>
                            <a:srgbClr val="000000"/>
                          </a:solidFill>
                          <a:latin typeface="Century Gothic"/>
                          <a:ea typeface="Century Gothic"/>
                          <a:cs typeface="Century Gothic"/>
                        </a:rPr>
                        <a:t> </a:t>
                      </a:r>
                      <a:r>
                        <a:rPr lang="es-MX" sz="1000" b="1" dirty="0">
                          <a:solidFill>
                            <a:srgbClr val="000000"/>
                          </a:solidFill>
                          <a:latin typeface="Century Gothic"/>
                          <a:ea typeface="Century Gothic"/>
                          <a:cs typeface="Century Gothic"/>
                        </a:rPr>
                        <a:t>Evaluar la información generada.</a:t>
                      </a:r>
                      <a:endParaRPr lang="es-MX" sz="1000" dirty="0">
                        <a:solidFill>
                          <a:srgbClr val="000000"/>
                        </a:solidFill>
                        <a:latin typeface="Arial"/>
                        <a:ea typeface="Arial"/>
                      </a:endParaRPr>
                    </a:p>
                    <a:p>
                      <a:pPr marL="180340">
                        <a:lnSpc>
                          <a:spcPct val="115000"/>
                        </a:lnSpc>
                        <a:spcAft>
                          <a:spcPts val="0"/>
                        </a:spcAft>
                      </a:pPr>
                      <a:r>
                        <a:rPr lang="es-MX" sz="1000" dirty="0">
                          <a:solidFill>
                            <a:srgbClr val="000000"/>
                          </a:solidFill>
                          <a:latin typeface="Century Gothic"/>
                          <a:ea typeface="Century Gothic"/>
                          <a:cs typeface="Century Gothic"/>
                        </a:rPr>
                        <a:t>¿La información obtenida cubre las necesidades para la solución del problema?</a:t>
                      </a:r>
                      <a:endParaRPr lang="es-MX" sz="1000" dirty="0">
                        <a:solidFill>
                          <a:srgbClr val="000000"/>
                        </a:solidFill>
                        <a:latin typeface="Arial"/>
                        <a:ea typeface="Arial"/>
                      </a:endParaRPr>
                    </a:p>
                    <a:p>
                      <a:pPr marL="180340">
                        <a:lnSpc>
                          <a:spcPct val="115000"/>
                        </a:lnSpc>
                        <a:spcAft>
                          <a:spcPts val="0"/>
                        </a:spcAft>
                      </a:pPr>
                      <a:r>
                        <a:rPr lang="es-MX" sz="1000" dirty="0">
                          <a:solidFill>
                            <a:srgbClr val="000000"/>
                          </a:solidFill>
                          <a:latin typeface="Century Gothic"/>
                          <a:ea typeface="Century Gothic"/>
                          <a:cs typeface="Century Gothic"/>
                        </a:rPr>
                        <a:t>Propuesta de investigaciones para complementar el proyecto.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r>
                        <a:rPr lang="es-MX" sz="1000" dirty="0">
                          <a:solidFill>
                            <a:srgbClr val="000000"/>
                          </a:solidFill>
                          <a:latin typeface="Century Gothic"/>
                          <a:ea typeface="Century Gothic"/>
                          <a:cs typeface="Century Gothic"/>
                        </a:rPr>
                        <a:t>La información obtenida puede ser utilizada para generar reflexión y con ello un cambio que es lo que se busca impulsa en cada adolescente que asista a la representación teatral de México y el mundo. </a:t>
                      </a:r>
                      <a:endParaRPr lang="es-MX" sz="1000" dirty="0">
                        <a:solidFill>
                          <a:srgbClr val="000000"/>
                        </a:solidFill>
                        <a:latin typeface="Arial"/>
                        <a:ea typeface="Arial"/>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273" name="Rectangle 1"/>
          <p:cNvSpPr>
            <a:spLocks noChangeArrowheads="1"/>
          </p:cNvSpPr>
          <p:nvPr/>
        </p:nvSpPr>
        <p:spPr bwMode="auto">
          <a:xfrm>
            <a:off x="899592" y="3789040"/>
            <a:ext cx="572412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 División del tiempo.                                                                        VII. Presentación.</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899592" y="4149080"/>
          <a:ext cx="7632848" cy="2456236"/>
        </p:xfrm>
        <a:graphic>
          <a:graphicData uri="http://schemas.openxmlformats.org/drawingml/2006/table">
            <a:tbl>
              <a:tblPr/>
              <a:tblGrid>
                <a:gridCol w="3842583"/>
                <a:gridCol w="3790265"/>
              </a:tblGrid>
              <a:tr h="763890">
                <a:tc>
                  <a:txBody>
                    <a:bodyPr/>
                    <a:lstStyle/>
                    <a:p>
                      <a:pPr algn="ctr">
                        <a:lnSpc>
                          <a:spcPct val="115000"/>
                        </a:lnSpc>
                        <a:spcAft>
                          <a:spcPts val="0"/>
                        </a:spcAft>
                      </a:pPr>
                      <a:r>
                        <a:rPr lang="es-MX" sz="1000" b="1" dirty="0">
                          <a:solidFill>
                            <a:srgbClr val="000000"/>
                          </a:solidFill>
                          <a:latin typeface="Century Gothic"/>
                          <a:ea typeface="Century Gothic"/>
                          <a:cs typeface="Century Gothic"/>
                        </a:rPr>
                        <a:t>Tiempos dedicados al proyecto cada semana.</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      Momentos  destinados al Proyecto.</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     Horas de trabajó dedicadas al trabajo disciplinario. </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Horas de trabajo dedicadas al trabajo interdisciplinario. </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dirty="0">
                          <a:solidFill>
                            <a:srgbClr val="000000"/>
                          </a:solidFill>
                          <a:latin typeface="Century Gothic"/>
                          <a:ea typeface="Century Gothic"/>
                          <a:cs typeface="Century Gothic"/>
                        </a:rPr>
                        <a:t>Presentación del proyecto (producto).</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Características de la presentación.</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¿Qué se presenta? ¿Cuándo? ¿Dónde? ¿Con qué? </a:t>
                      </a:r>
                      <a:endParaRPr lang="es-MX" sz="1000" dirty="0">
                        <a:solidFill>
                          <a:srgbClr val="000000"/>
                        </a:solidFill>
                        <a:latin typeface="Arial"/>
                        <a:ea typeface="Arial"/>
                      </a:endParaRPr>
                    </a:p>
                    <a:p>
                      <a:pPr algn="ctr">
                        <a:lnSpc>
                          <a:spcPct val="115000"/>
                        </a:lnSpc>
                        <a:spcAft>
                          <a:spcPts val="0"/>
                        </a:spcAft>
                      </a:pPr>
                      <a:r>
                        <a:rPr lang="es-MX" sz="1000" dirty="0">
                          <a:solidFill>
                            <a:srgbClr val="000000"/>
                          </a:solidFill>
                          <a:latin typeface="Century Gothic"/>
                          <a:ea typeface="Century Gothic"/>
                          <a:cs typeface="Century Gothic"/>
                        </a:rPr>
                        <a:t>¿A quién, por qué, para qué?</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168867">
                <a:tc>
                  <a:txBody>
                    <a:bodyPr/>
                    <a:lstStyle/>
                    <a:p>
                      <a:pPr>
                        <a:lnSpc>
                          <a:spcPct val="115000"/>
                        </a:lnSpc>
                        <a:spcAft>
                          <a:spcPts val="0"/>
                        </a:spcAft>
                      </a:pPr>
                      <a:r>
                        <a:rPr lang="es-MX" sz="1000" b="1">
                          <a:solidFill>
                            <a:srgbClr val="000000"/>
                          </a:solidFill>
                          <a:latin typeface="Century Gothic"/>
                          <a:ea typeface="Century Gothic"/>
                          <a:cs typeface="Century Gothic"/>
                        </a:rPr>
                        <a:t>Biología</a:t>
                      </a:r>
                      <a:r>
                        <a:rPr lang="es-MX" sz="1000">
                          <a:solidFill>
                            <a:srgbClr val="000000"/>
                          </a:solidFill>
                          <a:latin typeface="Century Gothic"/>
                          <a:ea typeface="Century Gothic"/>
                          <a:cs typeface="Century Gothic"/>
                        </a:rPr>
                        <a:t>: 1 hora semanal por disciplina y 2 horas semanales interdisciplinarias </a:t>
                      </a:r>
                      <a:endParaRPr lang="es-MX" sz="1000">
                        <a:solidFill>
                          <a:srgbClr val="000000"/>
                        </a:solidFill>
                        <a:latin typeface="Arial"/>
                        <a:ea typeface="Arial"/>
                      </a:endParaRPr>
                    </a:p>
                    <a:p>
                      <a:pPr>
                        <a:lnSpc>
                          <a:spcPct val="115000"/>
                        </a:lnSpc>
                        <a:spcAft>
                          <a:spcPts val="0"/>
                        </a:spcAft>
                      </a:pPr>
                      <a:r>
                        <a:rPr lang="es-MX" sz="1000" b="1">
                          <a:solidFill>
                            <a:srgbClr val="000000"/>
                          </a:solidFill>
                          <a:latin typeface="Century Gothic"/>
                          <a:ea typeface="Century Gothic"/>
                          <a:cs typeface="Century Gothic"/>
                        </a:rPr>
                        <a:t>Literatura</a:t>
                      </a:r>
                      <a:r>
                        <a:rPr lang="es-MX" sz="1000">
                          <a:solidFill>
                            <a:srgbClr val="000000"/>
                          </a:solidFill>
                          <a:latin typeface="Century Gothic"/>
                          <a:ea typeface="Century Gothic"/>
                          <a:cs typeface="Century Gothic"/>
                        </a:rPr>
                        <a:t>: 1 hora semanal por disciplina y 2 horas semanales interdisciplinarias</a:t>
                      </a:r>
                      <a:endParaRPr lang="es-MX" sz="1000">
                        <a:solidFill>
                          <a:srgbClr val="000000"/>
                        </a:solidFill>
                        <a:latin typeface="Arial"/>
                        <a:ea typeface="Arial"/>
                      </a:endParaRPr>
                    </a:p>
                    <a:p>
                      <a:pPr>
                        <a:lnSpc>
                          <a:spcPct val="115000"/>
                        </a:lnSpc>
                        <a:spcAft>
                          <a:spcPts val="0"/>
                        </a:spcAft>
                      </a:pPr>
                      <a:r>
                        <a:rPr lang="es-MX" sz="1000" b="1">
                          <a:solidFill>
                            <a:srgbClr val="000000"/>
                          </a:solidFill>
                          <a:latin typeface="Century Gothic"/>
                          <a:ea typeface="Century Gothic"/>
                          <a:cs typeface="Century Gothic"/>
                        </a:rPr>
                        <a:t>Historia</a:t>
                      </a:r>
                      <a:r>
                        <a:rPr lang="es-MX" sz="1000">
                          <a:solidFill>
                            <a:srgbClr val="000000"/>
                          </a:solidFill>
                          <a:latin typeface="Century Gothic"/>
                          <a:ea typeface="Century Gothic"/>
                          <a:cs typeface="Century Gothic"/>
                        </a:rPr>
                        <a:t>: 1 hora semanal por disciplina y 2 horas semanales interdisciplinarias</a:t>
                      </a:r>
                      <a:endParaRPr lang="es-MX" sz="1000">
                        <a:solidFill>
                          <a:srgbClr val="000000"/>
                        </a:solidFill>
                        <a:latin typeface="Arial"/>
                        <a:ea typeface="Arial"/>
                      </a:endParaRPr>
                    </a:p>
                    <a:p>
                      <a:pPr>
                        <a:lnSpc>
                          <a:spcPct val="115000"/>
                        </a:lnSpc>
                        <a:spcAft>
                          <a:spcPts val="0"/>
                        </a:spcAft>
                      </a:pPr>
                      <a:r>
                        <a:rPr lang="es-MX" sz="1000" b="1">
                          <a:solidFill>
                            <a:srgbClr val="000000"/>
                          </a:solidFill>
                          <a:latin typeface="Century Gothic"/>
                          <a:ea typeface="Century Gothic"/>
                          <a:cs typeface="Century Gothic"/>
                        </a:rPr>
                        <a:t>Inglés</a:t>
                      </a:r>
                      <a:r>
                        <a:rPr lang="es-MX" sz="1000">
                          <a:solidFill>
                            <a:srgbClr val="000000"/>
                          </a:solidFill>
                          <a:latin typeface="Century Gothic"/>
                          <a:ea typeface="Century Gothic"/>
                          <a:cs typeface="Century Gothic"/>
                        </a:rPr>
                        <a:t>: 1 hora semanal por disciplina y 2 horas semanales interdisciplinarias</a:t>
                      </a:r>
                      <a:endParaRPr lang="es-MX" sz="10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Obra teatral.</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Después de vacaciones de primavera</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Anexo 1 de la escuela EBF</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Escenografía, vestuario, publicidad, comerciales</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A la comunidad estudiantil para generar un cambio por la necesidad de una consciencia del medio ambiente</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971600" y="404664"/>
            <a:ext cx="572412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VIII. Evaluación del Proyecto.</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nvGraphicFramePr>
        <p:xfrm>
          <a:off x="1043608" y="980728"/>
          <a:ext cx="7272808" cy="1817829"/>
        </p:xfrm>
        <a:graphic>
          <a:graphicData uri="http://schemas.openxmlformats.org/drawingml/2006/table">
            <a:tbl>
              <a:tblPr/>
              <a:tblGrid>
                <a:gridCol w="2459640"/>
                <a:gridCol w="2481922"/>
                <a:gridCol w="2331246"/>
              </a:tblGrid>
              <a:tr h="373497">
                <a:tc>
                  <a:txBody>
                    <a:bodyPr/>
                    <a:lstStyle/>
                    <a:p>
                      <a:pPr algn="ctr">
                        <a:lnSpc>
                          <a:spcPct val="115000"/>
                        </a:lnSpc>
                        <a:spcAft>
                          <a:spcPts val="0"/>
                        </a:spcAft>
                      </a:pPr>
                      <a:r>
                        <a:rPr lang="es-MX" sz="1000" b="1" dirty="0">
                          <a:solidFill>
                            <a:srgbClr val="000000"/>
                          </a:solidFill>
                          <a:latin typeface="Century Gothic"/>
                          <a:ea typeface="Century Gothic"/>
                          <a:cs typeface="Century Gothic"/>
                        </a:rPr>
                        <a:t>1. Aspectos  que se evalúan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dirty="0">
                          <a:solidFill>
                            <a:srgbClr val="000000"/>
                          </a:solidFill>
                          <a:latin typeface="Century Gothic"/>
                          <a:ea typeface="Century Gothic"/>
                          <a:cs typeface="Century Gothic"/>
                        </a:rPr>
                        <a:t>2. Criterios que se utilizan, para evaluar cada aspecto</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a:lnSpc>
                          <a:spcPct val="115000"/>
                        </a:lnSpc>
                        <a:spcAft>
                          <a:spcPts val="0"/>
                        </a:spcAft>
                      </a:pPr>
                      <a:r>
                        <a:rPr lang="es-MX" sz="1000" b="1" dirty="0">
                          <a:solidFill>
                            <a:srgbClr val="000000"/>
                          </a:solidFill>
                          <a:latin typeface="Century Gothic"/>
                          <a:ea typeface="Century Gothic"/>
                          <a:cs typeface="Century Gothic"/>
                        </a:rPr>
                        <a:t>3. Herramientas e instrumentos de evaluación que se utilizan.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r>
              <a:tr h="1378381">
                <a:tc>
                  <a:txBody>
                    <a:bodyPr/>
                    <a:lstStyle/>
                    <a:p>
                      <a:pPr>
                        <a:lnSpc>
                          <a:spcPct val="115000"/>
                        </a:lnSpc>
                        <a:spcAft>
                          <a:spcPts val="0"/>
                        </a:spcAft>
                      </a:pPr>
                      <a:r>
                        <a:rPr lang="es-MX" sz="1000">
                          <a:solidFill>
                            <a:srgbClr val="000000"/>
                          </a:solidFill>
                          <a:latin typeface="Century Gothic"/>
                          <a:ea typeface="Century Gothic"/>
                          <a:cs typeface="Century Gothic"/>
                        </a:rPr>
                        <a:t>Construcción del producto (actividades en clase y avances). Presentación de la obra.</a:t>
                      </a:r>
                      <a:endParaRPr lang="es-MX" sz="10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a:solidFill>
                            <a:srgbClr val="000000"/>
                          </a:solidFill>
                          <a:latin typeface="Century Gothic"/>
                          <a:ea typeface="Century Gothic"/>
                          <a:cs typeface="Century Gothic"/>
                        </a:rPr>
                        <a:t>Uniformidad de criterios, mente abierta, humildad intelectual, lógica y la importancia de tener un objetivo en común. </a:t>
                      </a:r>
                      <a:endParaRPr lang="es-MX" sz="100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000" dirty="0">
                          <a:solidFill>
                            <a:srgbClr val="000000"/>
                          </a:solidFill>
                          <a:latin typeface="Century Gothic"/>
                          <a:ea typeface="Century Gothic"/>
                          <a:cs typeface="Century Gothic"/>
                        </a:rPr>
                        <a:t>Portafolio de evidencias, rúbricas parciales y finales, listas de verificación.</a:t>
                      </a:r>
                      <a:endParaRPr lang="es-MX" sz="1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55576" y="457073"/>
            <a:ext cx="7092280"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effectLst/>
                <a:latin typeface="Arial" pitchFamily="34" charset="0"/>
                <a:ea typeface="Century Gothic" pitchFamily="34" charset="0"/>
                <a:cs typeface="Century Gothic" pitchFamily="34" charset="0"/>
              </a:rPr>
              <a:t>Estructura Inicial de Planeación</a:t>
            </a:r>
          </a:p>
          <a:p>
            <a:pPr lvl="0" algn="ctr" fontAlgn="base">
              <a:spcBef>
                <a:spcPct val="0"/>
              </a:spcBef>
              <a:spcAft>
                <a:spcPct val="0"/>
              </a:spcAft>
            </a:pPr>
            <a:r>
              <a:rPr kumimoji="0" lang="es-ES" sz="1200" b="1" i="0" u="none" strike="noStrike" cap="none" normalizeH="0" baseline="0" dirty="0" smtClean="0">
                <a:ln>
                  <a:noFill/>
                </a:ln>
                <a:effectLst/>
                <a:latin typeface="Arial" pitchFamily="34" charset="0"/>
                <a:ea typeface="Century Gothic" pitchFamily="34" charset="0"/>
                <a:cs typeface="Century Gothic" pitchFamily="34" charset="0"/>
              </a:rPr>
              <a:t> </a:t>
            </a:r>
            <a:r>
              <a:rPr lang="es-ES" sz="1200" b="1" dirty="0" smtClean="0">
                <a:latin typeface="Arial" pitchFamily="34" charset="0"/>
                <a:ea typeface="Century Gothic" pitchFamily="34" charset="0"/>
                <a:cs typeface="Century Gothic" pitchFamily="34" charset="0"/>
              </a:rPr>
              <a:t>(Producto 8)</a:t>
            </a:r>
            <a:endParaRPr kumimoji="0" lang="es-MX"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effectLst/>
                <a:latin typeface="Arial" pitchFamily="34" charset="0"/>
                <a:ea typeface="Century Gothic" pitchFamily="34" charset="0"/>
                <a:cs typeface="Century Gothic" pitchFamily="34" charset="0"/>
              </a:rPr>
              <a:t>Elaboración de Proyecto</a:t>
            </a:r>
            <a:endParaRPr kumimoji="0" lang="es-MX"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effectLst/>
              <a:latin typeface="Arial" pitchFamily="34" charset="0"/>
              <a:ea typeface="Century Gothic" pitchFamily="34"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Nombre del proyecto. </a:t>
            </a:r>
            <a:r>
              <a:rPr kumimoji="0" lang="es-ES" sz="1400" b="1" i="0" u="none" strike="noStrike" cap="none" normalizeH="0" baseline="0" dirty="0" smtClean="0">
                <a:ln>
                  <a:noFill/>
                </a:ln>
                <a:effectLst/>
                <a:latin typeface="Arial" pitchFamily="34" charset="0"/>
                <a:ea typeface="Century Gothic" pitchFamily="34" charset="0"/>
                <a:cs typeface="Century Gothic" pitchFamily="34" charset="0"/>
              </a:rPr>
              <a:t>EL FIN DE LOS TIEMPOS, UNA MIRADA AL FUTURO</a:t>
            </a: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a:t>
            </a:r>
            <a:endParaRPr kumimoji="0" lang="es-MX"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effectLst/>
              <a:latin typeface="Arial" pitchFamily="34" charset="0"/>
              <a:ea typeface="Century Gothic" pitchFamily="34"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Nombre de los profesores participantes y asignaturas.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UcParenR"/>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ARACELI CUEVAS GUZMAN (INGLES)</a:t>
            </a:r>
          </a:p>
          <a:p>
            <a:pPr marL="0" marR="0" lvl="0" indent="0" algn="l" defTabSz="914400" rtl="0" eaLnBrk="0" fontAlgn="base" latinLnBrk="0" hangingPunct="0">
              <a:lnSpc>
                <a:spcPct val="100000"/>
              </a:lnSpc>
              <a:spcBef>
                <a:spcPct val="0"/>
              </a:spcBef>
              <a:spcAft>
                <a:spcPct val="0"/>
              </a:spcAft>
              <a:buClrTx/>
              <a:buSzTx/>
              <a:buFontTx/>
              <a:buNone/>
              <a:tabLst/>
            </a:pPr>
            <a:endParaRPr lang="es-MX" sz="7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B) ROSA CORONA SALGUERO  (BIOLOGIA)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C) </a:t>
            </a:r>
            <a:r>
              <a:rPr lang="es-ES" sz="1100" b="1" dirty="0" smtClean="0">
                <a:latin typeface="Arial" pitchFamily="34" charset="0"/>
                <a:ea typeface="Century Gothic" pitchFamily="34" charset="0"/>
                <a:cs typeface="Century Gothic" pitchFamily="34" charset="0"/>
              </a:rPr>
              <a:t>ALFONSO SANCHEZ ZUÑIGA</a:t>
            </a: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(LITERATURA)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1" i="0" u="none" strike="noStrike" cap="none" normalizeH="0" baseline="0" dirty="0" smtClean="0">
              <a:ln>
                <a:noFill/>
              </a:ln>
              <a:effectLst/>
              <a:latin typeface="Arial" pitchFamily="34" charset="0"/>
              <a:ea typeface="Century Gothic" pitchFamily="34" charset="0"/>
              <a:cs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D) LUIS ROBERTO MARTINEZ HERNANDEZ (HISTORIA)</a:t>
            </a:r>
            <a:r>
              <a:rPr kumimoji="0" lang="es-MX" sz="700" b="0" i="0" u="none" strike="noStrike" cap="none" normalizeH="0" baseline="0" dirty="0" smtClean="0">
                <a:ln>
                  <a:noFill/>
                </a:ln>
                <a:effectLst/>
                <a:latin typeface="Arial" pitchFamily="34" charset="0"/>
                <a:cs typeface="Arial" pitchFamily="34" charset="0"/>
              </a:rPr>
              <a:t> </a:t>
            </a:r>
            <a:endParaRPr kumimoji="0" lang="es-MX" sz="1800" b="0" i="0" u="none" strike="noStrike" cap="none" normalizeH="0" baseline="0" dirty="0" smtClean="0">
              <a:ln>
                <a:noFill/>
              </a:ln>
              <a:effectLst/>
              <a:latin typeface="Arial" pitchFamily="34" charset="0"/>
              <a:cs typeface="Arial" pitchFamily="34" charset="0"/>
            </a:endParaRPr>
          </a:p>
        </p:txBody>
      </p:sp>
      <p:graphicFrame>
        <p:nvGraphicFramePr>
          <p:cNvPr id="6" name="5 Tabla"/>
          <p:cNvGraphicFramePr>
            <a:graphicFrameLocks noGrp="1"/>
          </p:cNvGraphicFramePr>
          <p:nvPr/>
        </p:nvGraphicFramePr>
        <p:xfrm>
          <a:off x="683568" y="3861048"/>
          <a:ext cx="7920880" cy="2402360"/>
        </p:xfrm>
        <a:graphic>
          <a:graphicData uri="http://schemas.openxmlformats.org/drawingml/2006/table">
            <a:tbl>
              <a:tblPr/>
              <a:tblGrid>
                <a:gridCol w="7920880"/>
              </a:tblGrid>
              <a:tr h="1944217">
                <a:tc>
                  <a:txBody>
                    <a:bodyPr/>
                    <a:lstStyle/>
                    <a:p>
                      <a:pPr marR="114300" algn="just">
                        <a:lnSpc>
                          <a:spcPct val="115000"/>
                        </a:lnSpc>
                        <a:spcBef>
                          <a:spcPts val="370"/>
                        </a:spcBef>
                        <a:spcAft>
                          <a:spcPts val="0"/>
                        </a:spcAft>
                      </a:pPr>
                      <a:r>
                        <a:rPr lang="es-ES" sz="1100" dirty="0">
                          <a:solidFill>
                            <a:schemeClr val="tx1"/>
                          </a:solidFill>
                          <a:latin typeface="Arial"/>
                          <a:ea typeface="Century Gothic"/>
                        </a:rPr>
                        <a:t>El inminente crecimiento de la población en el mundo ha generado problemas importantes en la naturaleza: escasez de agua, extinción de especies, disminución de espacios para vivir, nuevas enfermedades, calentamiento global; y no somos conscientes del peligro que causa esto en un  mediano plazo. Es verdad que en el siglo XXI se ha dado un boom en el cine, en la literatura y en la ciencia sobre la importancia de cuidar el medio ambiente, no obstante a los jóvenes parece no interesarles demasiado, así que nos proponemos trabajar una obra de teatro desde la decadencia del mundo con la falta de animales, enfermedades, sin agua potable y contaminación extrema en un viaje en el tiempo (futuro decadente) de tres personajes significativos: Miguel Ángel de Quevedo, Charles Darwin y William Shakespeare que dialoguen entre sí para generar una consciencia entre los alumnos de bachillerato. Es preciso señalar que será bilingüe para que haya un diálogo, no sólo en México sino en otros países, con la premisa de que puede ser universal, ya que no sólo es un problema de nuestro país sino del mundo, al igual que los personajes que plasmaremos en nuestro trabajo. Debe existir una investigación histórica, científica, cultural y literaria, por lo que nos valdremos de las asignaturas de Historia, Biología, Literatura e Inglés para la traducción.</a:t>
                      </a:r>
                      <a:endParaRPr lang="es-MX" sz="11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971600" y="3250625"/>
            <a:ext cx="691276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Contexto. </a:t>
            </a:r>
            <a:r>
              <a:rPr kumimoji="0" lang="es-ES" sz="1100" b="0" i="0" u="none" strike="noStrike" cap="none" normalizeH="0" baseline="0" dirty="0" smtClean="0">
                <a:ln>
                  <a:noFill/>
                </a:ln>
                <a:effectLst/>
                <a:latin typeface="Arial" pitchFamily="34" charset="0"/>
                <a:ea typeface="Century Gothic" pitchFamily="34" charset="0"/>
                <a:cs typeface="Century Gothic" pitchFamily="34" charset="0"/>
              </a:rPr>
              <a:t>Justifica las circunstancias o elementos de la realidad en los que se da el problema.</a:t>
            </a: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 </a:t>
            </a:r>
            <a:endParaRPr kumimoji="0" lang="es-MX" sz="7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      Introducción y/o justificación del proyecto.</a:t>
            </a:r>
            <a:endParaRPr kumimoji="0" lang="es-ES" sz="18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2" y="1124744"/>
          <a:ext cx="7416824" cy="3087957"/>
        </p:xfrm>
        <a:graphic>
          <a:graphicData uri="http://schemas.openxmlformats.org/drawingml/2006/table">
            <a:tbl>
              <a:tblPr/>
              <a:tblGrid>
                <a:gridCol w="1673151"/>
                <a:gridCol w="1910259"/>
                <a:gridCol w="1666702"/>
                <a:gridCol w="2166712"/>
              </a:tblGrid>
              <a:tr h="1076867">
                <a:tc>
                  <a:txBody>
                    <a:bodyPr/>
                    <a:lstStyle/>
                    <a:p>
                      <a:pPr algn="ctr">
                        <a:lnSpc>
                          <a:spcPct val="115000"/>
                        </a:lnSpc>
                        <a:spcAft>
                          <a:spcPts val="0"/>
                        </a:spcAft>
                      </a:pPr>
                      <a:r>
                        <a:rPr lang="es-ES" sz="1000" b="1" dirty="0">
                          <a:solidFill>
                            <a:schemeClr val="tx1"/>
                          </a:solidFill>
                          <a:latin typeface="Century Gothic"/>
                          <a:ea typeface="Century Gothic"/>
                          <a:cs typeface="Century Gothic"/>
                        </a:rPr>
                        <a:t>Dar explicación</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¿Por qué algo es cómo es?</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Determinar las razones que generan el problema o la situación.</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dirty="0">
                          <a:solidFill>
                            <a:schemeClr val="tx1"/>
                          </a:solidFill>
                          <a:latin typeface="Century Gothic"/>
                          <a:ea typeface="Century Gothic"/>
                          <a:cs typeface="Century Gothic"/>
                        </a:rPr>
                        <a:t>Resolver un problema</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Explicar de manera detallada cómo se puede abordar y/o solucionar el problema.</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dirty="0">
                          <a:solidFill>
                            <a:schemeClr val="tx1"/>
                          </a:solidFill>
                          <a:latin typeface="Century Gothic"/>
                          <a:ea typeface="Century Gothic"/>
                          <a:cs typeface="Century Gothic"/>
                        </a:rPr>
                        <a:t>Hacer más eficiente o mejorar algo</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¿De qué manera se pueden optimizar los procesos para alcanzar el objetivo propuesto?</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ES" sz="1000" b="1" dirty="0">
                          <a:solidFill>
                            <a:schemeClr val="tx1"/>
                          </a:solidFill>
                          <a:latin typeface="Century Gothic"/>
                          <a:ea typeface="Century Gothic"/>
                          <a:cs typeface="Century Gothic"/>
                        </a:rPr>
                        <a:t>Inventar, innovar, diseñar o crear algo nuevo</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¿Cómo podría ser diferente?</a:t>
                      </a:r>
                      <a:endParaRPr lang="es-MX" sz="1000" dirty="0">
                        <a:solidFill>
                          <a:schemeClr val="tx1"/>
                        </a:solidFill>
                        <a:latin typeface="Arial"/>
                        <a:ea typeface="Arial"/>
                      </a:endParaRPr>
                    </a:p>
                    <a:p>
                      <a:pPr algn="ctr">
                        <a:lnSpc>
                          <a:spcPct val="115000"/>
                        </a:lnSpc>
                        <a:spcAft>
                          <a:spcPts val="0"/>
                        </a:spcAft>
                      </a:pPr>
                      <a:r>
                        <a:rPr lang="es-ES" sz="1000" dirty="0">
                          <a:solidFill>
                            <a:schemeClr val="tx1"/>
                          </a:solidFill>
                          <a:latin typeface="Century Gothic"/>
                          <a:ea typeface="Century Gothic"/>
                          <a:cs typeface="Century Gothic"/>
                        </a:rPr>
                        <a:t>¿Qué nuevo producto o propuesta puedo hacer?</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947469">
                <a:tc>
                  <a:txBody>
                    <a:bodyPr/>
                    <a:lstStyle/>
                    <a:p>
                      <a:pPr>
                        <a:lnSpc>
                          <a:spcPct val="115000"/>
                        </a:lnSpc>
                        <a:spcAft>
                          <a:spcPts val="0"/>
                        </a:spcAft>
                      </a:pPr>
                      <a:endParaRPr lang="es-ES" sz="1000">
                        <a:solidFill>
                          <a:schemeClr val="tx1"/>
                        </a:solidFill>
                        <a:latin typeface="Century Gothic"/>
                        <a:ea typeface="Century Gothic"/>
                        <a:cs typeface="Century Gothic"/>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1000" dirty="0">
                          <a:solidFill>
                            <a:schemeClr val="tx1"/>
                          </a:solidFill>
                          <a:latin typeface="Century Gothic"/>
                          <a:ea typeface="Century Gothic"/>
                          <a:cs typeface="Century Gothic"/>
                        </a:rPr>
                        <a:t>Realizar una obra teatral que genere consciencia en la juventud, por medio del análisis de los efectos que la contaminación causa en los ecosistemas: agua, aire, suelo y cómo esto provoca la modificación de las especies</a:t>
                      </a:r>
                      <a:endParaRPr lang="es-MX" sz="10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endParaRPr lang="es-ES" sz="1000" dirty="0">
                        <a:solidFill>
                          <a:schemeClr val="tx1"/>
                        </a:solidFill>
                        <a:latin typeface="Century Gothic"/>
                        <a:ea typeface="Century Gothic"/>
                        <a:cs typeface="Century Gothic"/>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endParaRPr lang="es-ES" sz="1000" dirty="0">
                        <a:solidFill>
                          <a:schemeClr val="tx1"/>
                        </a:solidFill>
                        <a:latin typeface="Century Gothic"/>
                        <a:ea typeface="Century Gothic"/>
                        <a:cs typeface="Century Gothic"/>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827584" y="4653136"/>
          <a:ext cx="7416824" cy="1080120"/>
        </p:xfrm>
        <a:graphic>
          <a:graphicData uri="http://schemas.openxmlformats.org/drawingml/2006/table">
            <a:tbl>
              <a:tblPr/>
              <a:tblGrid>
                <a:gridCol w="7416824"/>
              </a:tblGrid>
              <a:tr h="1080120">
                <a:tc>
                  <a:txBody>
                    <a:bodyPr/>
                    <a:lstStyle/>
                    <a:p>
                      <a:pPr marR="114300">
                        <a:lnSpc>
                          <a:spcPct val="115000"/>
                        </a:lnSpc>
                        <a:spcBef>
                          <a:spcPts val="370"/>
                        </a:spcBef>
                        <a:spcAft>
                          <a:spcPts val="0"/>
                        </a:spcAft>
                      </a:pPr>
                      <a:r>
                        <a:rPr lang="es-ES" sz="1000" dirty="0">
                          <a:solidFill>
                            <a:srgbClr val="000000"/>
                          </a:solidFill>
                          <a:latin typeface="Century Gothic"/>
                          <a:ea typeface="Century Gothic"/>
                          <a:cs typeface="Century Gothic"/>
                        </a:rPr>
                        <a:t>Crearemos una obra teatral en </a:t>
                      </a:r>
                      <a:r>
                        <a:rPr lang="es-ES" sz="1000" dirty="0" smtClean="0">
                          <a:solidFill>
                            <a:srgbClr val="000000"/>
                          </a:solidFill>
                          <a:latin typeface="Century Gothic"/>
                          <a:ea typeface="Century Gothic"/>
                          <a:cs typeface="Century Gothic"/>
                        </a:rPr>
                        <a:t>inglés, </a:t>
                      </a:r>
                      <a:r>
                        <a:rPr lang="es-ES" sz="1000" dirty="0">
                          <a:solidFill>
                            <a:srgbClr val="000000"/>
                          </a:solidFill>
                          <a:latin typeface="Century Gothic"/>
                          <a:ea typeface="Century Gothic"/>
                          <a:cs typeface="Century Gothic"/>
                        </a:rPr>
                        <a:t>sobre la decadencia del mundo por falta de  un ecosistema digno para vivir, se involucrará a personajes importantes de la historia y literatura para diseñar y crear soluciones con la intención de sensibilizar e impactar de una manera positiva al alumno para que cree, diseñe, innove y concientice a sus espectadores; logre un cambio y detenga el deterioro del ecosistema.</a:t>
                      </a:r>
                      <a:endParaRPr lang="es-MX" sz="1000" dirty="0">
                        <a:solidFill>
                          <a:srgbClr val="000000"/>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40961" name="Rectangle 1"/>
          <p:cNvSpPr>
            <a:spLocks noChangeArrowheads="1"/>
          </p:cNvSpPr>
          <p:nvPr/>
        </p:nvSpPr>
        <p:spPr bwMode="auto">
          <a:xfrm>
            <a:off x="650026" y="574466"/>
            <a:ext cx="795442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II. Intención. </a:t>
            </a:r>
            <a:r>
              <a:rPr kumimoji="0" lang="es-ES" sz="1100" b="0" i="0" u="none" strike="noStrike" cap="none" normalizeH="0" baseline="0" dirty="0" smtClean="0">
                <a:ln>
                  <a:noFill/>
                </a:ln>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effectLst/>
                <a:latin typeface="Arial" pitchFamily="34" charset="0"/>
                <a:ea typeface="Century Gothic" pitchFamily="34" charset="0"/>
                <a:cs typeface="Century Gothic" pitchFamily="34" charset="0"/>
              </a:rPr>
              <a:t>Sólo una de las propuestas da nombre al proyecto. </a:t>
            </a:r>
            <a:r>
              <a:rPr kumimoji="0" lang="es-ES" sz="1100" b="0" i="0" u="none" strike="noStrike" cap="none" normalizeH="0" baseline="0" dirty="0" smtClean="0">
                <a:ln>
                  <a:noFill/>
                </a:ln>
                <a:effectLst/>
                <a:latin typeface="Arial" pitchFamily="34" charset="0"/>
                <a:ea typeface="Century Gothic" pitchFamily="34" charset="0"/>
                <a:cs typeface="Century Gothic" pitchFamily="34" charset="0"/>
              </a:rPr>
              <a:t>Redactar como pregunta o premisa </a:t>
            </a:r>
            <a:r>
              <a:rPr kumimoji="0" lang="es-ES" sz="1100" b="0" i="0" u="none" strike="noStrike" cap="none" normalizeH="0" baseline="0" dirty="0" err="1" smtClean="0">
                <a:ln>
                  <a:noFill/>
                </a:ln>
                <a:effectLst/>
                <a:latin typeface="Arial" pitchFamily="34" charset="0"/>
                <a:ea typeface="Century Gothic" pitchFamily="34" charset="0"/>
                <a:cs typeface="Century Gothic" pitchFamily="34" charset="0"/>
              </a:rPr>
              <a:t>problematizadora</a:t>
            </a:r>
            <a:r>
              <a:rPr kumimoji="0" lang="es-ES" sz="1100" b="0" i="0" u="none" strike="noStrike" cap="none" normalizeH="0" baseline="0" dirty="0" smtClean="0">
                <a:ln>
                  <a:noFill/>
                </a:ln>
                <a:effectLst/>
                <a:latin typeface="Arial" pitchFamily="34" charset="0"/>
                <a:ea typeface="Century Gothic" pitchFamily="34" charset="0"/>
                <a:cs typeface="Century Gothic" pitchFamily="34" charset="0"/>
              </a:rPr>
              <a:t>. </a:t>
            </a:r>
            <a:endParaRPr kumimoji="0" lang="es-MX" sz="700" b="0" i="0" u="none" strike="noStrike" cap="none" normalizeH="0" baseline="0" dirty="0" smtClean="0">
              <a:ln>
                <a:noFill/>
              </a:ln>
              <a:effectLst/>
              <a:latin typeface="Arial" pitchFamily="34" charset="0"/>
              <a:cs typeface="Arial" pitchFamily="34" charset="0"/>
            </a:endParaRPr>
          </a:p>
        </p:txBody>
      </p:sp>
      <p:sp>
        <p:nvSpPr>
          <p:cNvPr id="5" name="4 Rectángulo"/>
          <p:cNvSpPr/>
          <p:nvPr/>
        </p:nvSpPr>
        <p:spPr>
          <a:xfrm>
            <a:off x="899592" y="5229199"/>
            <a:ext cx="7488832" cy="2123658"/>
          </a:xfrm>
          <a:prstGeom prst="rect">
            <a:avLst/>
          </a:prstGeom>
        </p:spPr>
        <p:txBody>
          <a:bodyPr wrap="square">
            <a:spAutoFit/>
          </a:bodyPr>
          <a:lstStyle/>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endParaRPr lang="es-ES" sz="1100" b="1" dirty="0" smtClean="0">
              <a:latin typeface="Arial" pitchFamily="34" charset="0"/>
              <a:ea typeface="Century Gothic" pitchFamily="34" charset="0"/>
              <a:cs typeface="Century Gothic" pitchFamily="34" charset="0"/>
            </a:endParaRPr>
          </a:p>
          <a:p>
            <a:pPr lvl="0" eaLnBrk="0" fontAlgn="base" hangingPunct="0">
              <a:spcBef>
                <a:spcPct val="0"/>
              </a:spcBef>
              <a:spcAft>
                <a:spcPct val="0"/>
              </a:spcAft>
            </a:pPr>
            <a:r>
              <a:rPr lang="es-ES" sz="1100" b="1" dirty="0" smtClean="0">
                <a:latin typeface="Arial" pitchFamily="34" charset="0"/>
                <a:ea typeface="Century Gothic" pitchFamily="34" charset="0"/>
                <a:cs typeface="Century Gothic" pitchFamily="34" charset="0"/>
              </a:rPr>
              <a:t>III. Objetivo general del proyecto. </a:t>
            </a:r>
            <a:r>
              <a:rPr lang="es-ES" sz="1100" dirty="0" smtClean="0">
                <a:latin typeface="Arial" pitchFamily="34" charset="0"/>
                <a:ea typeface="Century Gothic" pitchFamily="34" charset="0"/>
                <a:cs typeface="Century Gothic" pitchFamily="34" charset="0"/>
              </a:rPr>
              <a:t>Tomar en cuenta todas las asignaturas  involucradas.</a:t>
            </a:r>
            <a:endParaRPr lang="es-MX" sz="3200" dirty="0" smtClean="0">
              <a:latin typeface="Arial" pitchFamily="34" charset="0"/>
              <a:cs typeface="Arial" pitchFamily="34" charset="0"/>
            </a:endParaRPr>
          </a:p>
        </p:txBody>
      </p:sp>
      <p:sp>
        <p:nvSpPr>
          <p:cNvPr id="6" name="5 Rectángulo"/>
          <p:cNvSpPr/>
          <p:nvPr/>
        </p:nvSpPr>
        <p:spPr>
          <a:xfrm>
            <a:off x="755576" y="4293096"/>
            <a:ext cx="6624736" cy="261610"/>
          </a:xfrm>
          <a:prstGeom prst="rect">
            <a:avLst/>
          </a:prstGeom>
        </p:spPr>
        <p:txBody>
          <a:bodyPr wrap="square">
            <a:spAutoFit/>
          </a:bodyPr>
          <a:lstStyle/>
          <a:p>
            <a:r>
              <a:rPr lang="es-ES" sz="1100" b="1" dirty="0" smtClean="0">
                <a:latin typeface="Arial" pitchFamily="34" charset="0"/>
                <a:ea typeface="Century Gothic" pitchFamily="34" charset="0"/>
                <a:cs typeface="Century Gothic" pitchFamily="34" charset="0"/>
              </a:rPr>
              <a:t>III. Objetivo general del proyecto. Tomar en cuenta todas las asignaturas involucradas</a:t>
            </a:r>
            <a:endParaRPr lang="es-MX"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548680"/>
            <a:ext cx="420179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rgbClr val="000000"/>
                </a:solidFill>
                <a:effectLst/>
                <a:latin typeface="Arial" pitchFamily="34" charset="0"/>
                <a:ea typeface="Calibri" pitchFamily="34" charset="0"/>
                <a:cs typeface="Century Gothic" pitchFamily="34" charset="0"/>
              </a:rPr>
              <a:t> IV. Disciplinas involucradas en el trabajo interdisciplinario.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nvGraphicFramePr>
        <p:xfrm>
          <a:off x="755576" y="1268760"/>
          <a:ext cx="7128793" cy="1066800"/>
        </p:xfrm>
        <a:graphic>
          <a:graphicData uri="http://schemas.openxmlformats.org/drawingml/2006/table">
            <a:tbl>
              <a:tblPr/>
              <a:tblGrid>
                <a:gridCol w="1380597"/>
                <a:gridCol w="1505054"/>
                <a:gridCol w="1339636"/>
                <a:gridCol w="1265590"/>
                <a:gridCol w="1637916"/>
              </a:tblGrid>
              <a:tr h="264029">
                <a:tc>
                  <a:txBody>
                    <a:bodyPr/>
                    <a:lstStyle/>
                    <a:p>
                      <a:pPr>
                        <a:spcAft>
                          <a:spcPts val="0"/>
                        </a:spcAft>
                      </a:pPr>
                      <a:r>
                        <a:rPr lang="es-MX" sz="1000" b="1" dirty="0">
                          <a:solidFill>
                            <a:srgbClr val="000000"/>
                          </a:solidFill>
                          <a:latin typeface="Century Gothic"/>
                          <a:ea typeface="Calibri"/>
                          <a:cs typeface="Century Gothic"/>
                        </a:rPr>
                        <a:t>Disciplinas: </a:t>
                      </a:r>
                      <a:endParaRPr lang="es-MX" sz="1000" dirty="0">
                        <a:solidFill>
                          <a:srgbClr val="000000"/>
                        </a:solidFill>
                        <a:latin typeface="Century Gothic"/>
                        <a:ea typeface="Calibri"/>
                        <a:cs typeface="Century Gothic"/>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b="1" dirty="0">
                          <a:solidFill>
                            <a:srgbClr val="000000"/>
                          </a:solidFill>
                          <a:latin typeface="Century Gothic"/>
                          <a:ea typeface="Calibri"/>
                          <a:cs typeface="Century Gothic"/>
                        </a:rPr>
                        <a:t>Disciplina 1. </a:t>
                      </a:r>
                      <a:endParaRPr lang="es-MX" sz="1000" b="1" dirty="0" smtClean="0">
                        <a:solidFill>
                          <a:srgbClr val="000000"/>
                        </a:solidFill>
                        <a:latin typeface="Century Gothic"/>
                        <a:ea typeface="Calibri"/>
                        <a:cs typeface="Century Gothic"/>
                      </a:endParaRPr>
                    </a:p>
                    <a:p>
                      <a:pPr>
                        <a:spcAft>
                          <a:spcPts val="0"/>
                        </a:spcAft>
                      </a:pPr>
                      <a:r>
                        <a:rPr lang="es-MX" sz="1000" b="1" dirty="0" smtClean="0">
                          <a:solidFill>
                            <a:srgbClr val="000000"/>
                          </a:solidFill>
                          <a:latin typeface="Century Gothic"/>
                          <a:ea typeface="Calibri"/>
                          <a:cs typeface="Century Gothic"/>
                        </a:rPr>
                        <a:t>BIOLOGIA </a:t>
                      </a:r>
                      <a:endParaRPr lang="es-MX" sz="1000" dirty="0">
                        <a:solidFill>
                          <a:srgbClr val="000000"/>
                        </a:solidFill>
                        <a:latin typeface="Century Gothic"/>
                        <a:ea typeface="Calibri"/>
                        <a:cs typeface="Century Gothic"/>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b="1" dirty="0">
                          <a:solidFill>
                            <a:srgbClr val="000000"/>
                          </a:solidFill>
                          <a:latin typeface="Century Gothic"/>
                          <a:ea typeface="Calibri"/>
                          <a:cs typeface="Century Gothic"/>
                        </a:rPr>
                        <a:t>Disciplina 2. </a:t>
                      </a:r>
                      <a:endParaRPr lang="es-MX" sz="1000" dirty="0">
                        <a:solidFill>
                          <a:srgbClr val="000000"/>
                        </a:solidFill>
                        <a:latin typeface="Century Gothic"/>
                        <a:ea typeface="Calibri"/>
                        <a:cs typeface="Century Gothic"/>
                      </a:endParaRPr>
                    </a:p>
                    <a:p>
                      <a:pPr>
                        <a:spcAft>
                          <a:spcPts val="0"/>
                        </a:spcAft>
                      </a:pPr>
                      <a:r>
                        <a:rPr lang="es-MX" sz="1000" b="1" dirty="0">
                          <a:solidFill>
                            <a:srgbClr val="000000"/>
                          </a:solidFill>
                          <a:latin typeface="Century Gothic"/>
                          <a:ea typeface="Calibri"/>
                          <a:cs typeface="Century Gothic"/>
                        </a:rPr>
                        <a:t>LITERATURA </a:t>
                      </a:r>
                      <a:endParaRPr lang="es-MX" sz="1000" dirty="0">
                        <a:solidFill>
                          <a:srgbClr val="000000"/>
                        </a:solidFill>
                        <a:latin typeface="Century Gothic"/>
                        <a:ea typeface="Calibri"/>
                        <a:cs typeface="Century Gothic"/>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b="1" dirty="0">
                          <a:solidFill>
                            <a:srgbClr val="000000"/>
                          </a:solidFill>
                          <a:latin typeface="Century Gothic"/>
                          <a:ea typeface="Calibri"/>
                          <a:cs typeface="Century Gothic"/>
                        </a:rPr>
                        <a:t>Disciplina 3. </a:t>
                      </a:r>
                      <a:endParaRPr lang="es-MX" sz="1000" dirty="0">
                        <a:solidFill>
                          <a:srgbClr val="000000"/>
                        </a:solidFill>
                        <a:latin typeface="Century Gothic"/>
                        <a:ea typeface="Calibri"/>
                        <a:cs typeface="Century Gothic"/>
                      </a:endParaRPr>
                    </a:p>
                    <a:p>
                      <a:pPr>
                        <a:spcAft>
                          <a:spcPts val="0"/>
                        </a:spcAft>
                      </a:pPr>
                      <a:r>
                        <a:rPr lang="es-MX" sz="1000" b="1" dirty="0">
                          <a:solidFill>
                            <a:srgbClr val="000000"/>
                          </a:solidFill>
                          <a:latin typeface="Century Gothic"/>
                          <a:ea typeface="Calibri"/>
                          <a:cs typeface="Century Gothic"/>
                        </a:rPr>
                        <a:t>HISTORIA </a:t>
                      </a:r>
                      <a:endParaRPr lang="es-MX" sz="1000" dirty="0">
                        <a:solidFill>
                          <a:srgbClr val="000000"/>
                        </a:solidFill>
                        <a:latin typeface="Century Gothic"/>
                        <a:ea typeface="Calibri"/>
                        <a:cs typeface="Century Gothic"/>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b="1" dirty="0">
                          <a:solidFill>
                            <a:srgbClr val="000000"/>
                          </a:solidFill>
                          <a:latin typeface="Century Gothic"/>
                          <a:ea typeface="Calibri"/>
                          <a:cs typeface="Century Gothic"/>
                        </a:rPr>
                        <a:t>Disciplina 4. </a:t>
                      </a:r>
                      <a:endParaRPr lang="es-MX" sz="1000" dirty="0">
                        <a:solidFill>
                          <a:srgbClr val="000000"/>
                        </a:solidFill>
                        <a:latin typeface="Century Gothic"/>
                        <a:ea typeface="Calibri"/>
                        <a:cs typeface="Century Gothic"/>
                      </a:endParaRPr>
                    </a:p>
                    <a:p>
                      <a:pPr>
                        <a:spcAft>
                          <a:spcPts val="0"/>
                        </a:spcAft>
                      </a:pPr>
                      <a:r>
                        <a:rPr lang="es-MX" sz="1000" b="1" dirty="0">
                          <a:solidFill>
                            <a:srgbClr val="000000"/>
                          </a:solidFill>
                          <a:latin typeface="Century Gothic"/>
                          <a:ea typeface="Calibri"/>
                          <a:cs typeface="Century Gothic"/>
                        </a:rPr>
                        <a:t>INGLES </a:t>
                      </a:r>
                      <a:endParaRPr lang="es-MX" sz="1000" dirty="0">
                        <a:solidFill>
                          <a:srgbClr val="000000"/>
                        </a:solidFill>
                        <a:latin typeface="Century Gothic"/>
                        <a:ea typeface="Calibri"/>
                        <a:cs typeface="Century Gothic"/>
                      </a:endParaRP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9">
                <a:tc>
                  <a:txBody>
                    <a:bodyPr/>
                    <a:lstStyle/>
                    <a:p>
                      <a:pPr>
                        <a:spcAft>
                          <a:spcPts val="0"/>
                        </a:spcAft>
                      </a:pPr>
                      <a:r>
                        <a:rPr lang="es-MX" sz="1000" b="1" dirty="0">
                          <a:solidFill>
                            <a:srgbClr val="000000"/>
                          </a:solidFill>
                          <a:latin typeface="Century Gothic"/>
                          <a:ea typeface="Calibri"/>
                          <a:cs typeface="Century Gothic"/>
                        </a:rPr>
                        <a:t>1. Contenidos/Temas </a:t>
                      </a:r>
                      <a:endParaRPr lang="es-MX" sz="1000" dirty="0">
                        <a:solidFill>
                          <a:srgbClr val="000000"/>
                        </a:solidFill>
                        <a:latin typeface="Century Gothic"/>
                        <a:ea typeface="Calibri"/>
                        <a:cs typeface="Century Gothic"/>
                      </a:endParaRPr>
                    </a:p>
                    <a:p>
                      <a:pPr>
                        <a:spcAft>
                          <a:spcPts val="0"/>
                        </a:spcAft>
                      </a:pPr>
                      <a:r>
                        <a:rPr lang="es-MX" sz="1000" dirty="0">
                          <a:solidFill>
                            <a:srgbClr val="000000"/>
                          </a:solidFill>
                          <a:latin typeface="Century Gothic"/>
                          <a:ea typeface="Calibri"/>
                          <a:cs typeface="Century Gothic"/>
                        </a:rPr>
                        <a:t>Involucrados </a:t>
                      </a:r>
                    </a:p>
                    <a:p>
                      <a:pPr>
                        <a:spcAft>
                          <a:spcPts val="0"/>
                        </a:spcAft>
                      </a:pPr>
                      <a:r>
                        <a:rPr lang="es-MX" sz="1000" dirty="0">
                          <a:solidFill>
                            <a:srgbClr val="000000"/>
                          </a:solidFill>
                          <a:latin typeface="Century Gothic"/>
                          <a:ea typeface="Calibri"/>
                          <a:cs typeface="Century Gothic"/>
                        </a:rPr>
                        <a:t>del programa, que se consideran.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Contaminación del agua, aire y suelo. </a:t>
                      </a:r>
                    </a:p>
                    <a:p>
                      <a:pPr>
                        <a:spcAft>
                          <a:spcPts val="0"/>
                        </a:spcAft>
                      </a:pPr>
                      <a:r>
                        <a:rPr lang="es-MX" sz="1000">
                          <a:solidFill>
                            <a:srgbClr val="000000"/>
                          </a:solidFill>
                          <a:latin typeface="Century Gothic"/>
                          <a:ea typeface="Calibri"/>
                          <a:cs typeface="Century Gothic"/>
                        </a:rPr>
                        <a:t>Cadena alimenticia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Ficcionalidad vs realidad. Teatro, personajes, estructura.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Introducción a la historia y Porfiriato.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dirty="0">
                          <a:solidFill>
                            <a:srgbClr val="000000"/>
                          </a:solidFill>
                          <a:latin typeface="Century Gothic"/>
                          <a:ea typeface="Calibri"/>
                          <a:cs typeface="Century Gothic"/>
                        </a:rPr>
                        <a:t>Modas y condicionales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755576" y="2420888"/>
          <a:ext cx="7128792" cy="1927860"/>
        </p:xfrm>
        <a:graphic>
          <a:graphicData uri="http://schemas.openxmlformats.org/drawingml/2006/table">
            <a:tbl>
              <a:tblPr/>
              <a:tblGrid>
                <a:gridCol w="1368152"/>
                <a:gridCol w="1512168"/>
                <a:gridCol w="1368152"/>
                <a:gridCol w="1224136"/>
                <a:gridCol w="1656184"/>
              </a:tblGrid>
              <a:tr h="1512077">
                <a:tc>
                  <a:txBody>
                    <a:bodyPr/>
                    <a:lstStyle/>
                    <a:p>
                      <a:pPr>
                        <a:lnSpc>
                          <a:spcPct val="115000"/>
                        </a:lnSpc>
                        <a:spcAft>
                          <a:spcPts val="0"/>
                        </a:spcAft>
                      </a:pPr>
                      <a:r>
                        <a:rPr lang="es-MX" sz="1000" b="1" dirty="0">
                          <a:solidFill>
                            <a:srgbClr val="000000"/>
                          </a:solidFill>
                          <a:latin typeface="Century Gothic"/>
                          <a:ea typeface="Calibri"/>
                          <a:cs typeface="Century Gothic"/>
                        </a:rPr>
                        <a:t>2. Conceptos clave, </a:t>
                      </a:r>
                      <a:endParaRPr lang="es-MX" sz="1000" dirty="0">
                        <a:solidFill>
                          <a:srgbClr val="000000"/>
                        </a:solidFill>
                        <a:latin typeface="Century Gothic"/>
                        <a:ea typeface="Calibri"/>
                        <a:cs typeface="Century Gothic"/>
                      </a:endParaRPr>
                    </a:p>
                    <a:p>
                      <a:pPr>
                        <a:lnSpc>
                          <a:spcPct val="115000"/>
                        </a:lnSpc>
                        <a:spcAft>
                          <a:spcPts val="0"/>
                        </a:spcAft>
                      </a:pPr>
                      <a:r>
                        <a:rPr lang="es-MX" sz="1000" dirty="0">
                          <a:solidFill>
                            <a:srgbClr val="000000"/>
                          </a:solidFill>
                          <a:latin typeface="Century Gothic"/>
                          <a:ea typeface="Calibri"/>
                          <a:cs typeface="Century Gothic"/>
                        </a:rPr>
                        <a:t>Trascendentales. </a:t>
                      </a:r>
                    </a:p>
                    <a:p>
                      <a:pPr>
                        <a:lnSpc>
                          <a:spcPct val="115000"/>
                        </a:lnSpc>
                        <a:spcAft>
                          <a:spcPts val="0"/>
                        </a:spcAft>
                      </a:pPr>
                      <a:r>
                        <a:rPr lang="es-MX" sz="1000" dirty="0">
                          <a:solidFill>
                            <a:srgbClr val="000000"/>
                          </a:solidFill>
                          <a:latin typeface="Century Gothic"/>
                          <a:ea typeface="Calibri"/>
                          <a:cs typeface="Century Gothic"/>
                        </a:rPr>
                        <a:t>Conceptos básicos que surgen del proyecto, permiten la comprensión del mismo y pueden ser transferibles a otros ámbitos. </a:t>
                      </a:r>
                    </a:p>
                    <a:p>
                      <a:pPr>
                        <a:lnSpc>
                          <a:spcPct val="115000"/>
                        </a:lnSpc>
                        <a:spcAft>
                          <a:spcPts val="0"/>
                        </a:spcAft>
                      </a:pPr>
                      <a:r>
                        <a:rPr lang="es-MX" sz="1000" dirty="0">
                          <a:solidFill>
                            <a:srgbClr val="000000"/>
                          </a:solidFill>
                          <a:latin typeface="Century Gothic"/>
                          <a:ea typeface="Calibri"/>
                          <a:cs typeface="Century Gothic"/>
                        </a:rPr>
                        <a:t>Se consideran parte de un Glosario.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a:solidFill>
                          <a:srgbClr val="000000"/>
                        </a:solidFill>
                        <a:latin typeface="Century Gothic"/>
                        <a:ea typeface="Calibri"/>
                        <a:cs typeface="Times New Roman"/>
                      </a:endParaRPr>
                    </a:p>
                    <a:p>
                      <a:pPr>
                        <a:lnSpc>
                          <a:spcPct val="115000"/>
                        </a:lnSpc>
                        <a:spcAft>
                          <a:spcPts val="0"/>
                        </a:spcAft>
                      </a:pPr>
                      <a:r>
                        <a:rPr lang="es-MX" sz="1000">
                          <a:solidFill>
                            <a:srgbClr val="000000"/>
                          </a:solidFill>
                          <a:latin typeface="Century Gothic"/>
                          <a:ea typeface="Calibri"/>
                          <a:cs typeface="Century Gothic"/>
                        </a:rPr>
                        <a:t>a) Ozono </a:t>
                      </a:r>
                    </a:p>
                    <a:p>
                      <a:pPr>
                        <a:lnSpc>
                          <a:spcPct val="115000"/>
                        </a:lnSpc>
                        <a:spcAft>
                          <a:spcPts val="0"/>
                        </a:spcAft>
                      </a:pPr>
                      <a:r>
                        <a:rPr lang="es-MX" sz="1000">
                          <a:solidFill>
                            <a:srgbClr val="000000"/>
                          </a:solidFill>
                          <a:latin typeface="Century Gothic"/>
                          <a:ea typeface="Calibri"/>
                          <a:cs typeface="Century Gothic"/>
                        </a:rPr>
                        <a:t>b) CFC (Cloro, Fluro, Carbonadas) </a:t>
                      </a:r>
                    </a:p>
                    <a:p>
                      <a:pPr>
                        <a:lnSpc>
                          <a:spcPct val="115000"/>
                        </a:lnSpc>
                        <a:spcAft>
                          <a:spcPts val="0"/>
                        </a:spcAft>
                      </a:pPr>
                      <a:r>
                        <a:rPr lang="es-MX" sz="1000">
                          <a:solidFill>
                            <a:srgbClr val="000000"/>
                          </a:solidFill>
                          <a:latin typeface="Century Gothic"/>
                          <a:ea typeface="Calibri"/>
                          <a:cs typeface="Century Gothic"/>
                        </a:rPr>
                        <a:t>c) Reciclaje </a:t>
                      </a:r>
                    </a:p>
                    <a:p>
                      <a:pPr>
                        <a:lnSpc>
                          <a:spcPct val="115000"/>
                        </a:lnSpc>
                        <a:spcAft>
                          <a:spcPts val="0"/>
                        </a:spcAft>
                      </a:pPr>
                      <a:r>
                        <a:rPr lang="es-MX" sz="1000">
                          <a:solidFill>
                            <a:srgbClr val="000000"/>
                          </a:solidFill>
                          <a:latin typeface="Century Gothic"/>
                          <a:ea typeface="Calibri"/>
                          <a:cs typeface="Century Gothic"/>
                        </a:rPr>
                        <a:t>d) Composta </a:t>
                      </a:r>
                    </a:p>
                    <a:p>
                      <a:pPr>
                        <a:lnSpc>
                          <a:spcPct val="115000"/>
                        </a:lnSpc>
                        <a:spcAft>
                          <a:spcPts val="0"/>
                        </a:spcAft>
                      </a:pPr>
                      <a:r>
                        <a:rPr lang="es-MX" sz="1000">
                          <a:solidFill>
                            <a:srgbClr val="000000"/>
                          </a:solidFill>
                          <a:latin typeface="Century Gothic"/>
                          <a:ea typeface="Calibri"/>
                          <a:cs typeface="Century Gothic"/>
                        </a:rPr>
                        <a:t>e) Extinción </a:t>
                      </a:r>
                    </a:p>
                    <a:p>
                      <a:pPr>
                        <a:lnSpc>
                          <a:spcPct val="115000"/>
                        </a:lnSpc>
                        <a:spcAft>
                          <a:spcPts val="0"/>
                        </a:spcAft>
                      </a:pPr>
                      <a:r>
                        <a:rPr lang="es-MX" sz="1000">
                          <a:solidFill>
                            <a:srgbClr val="000000"/>
                          </a:solidFill>
                          <a:latin typeface="Century Gothic"/>
                          <a:ea typeface="Calibri"/>
                          <a:cs typeface="Century Gothic"/>
                        </a:rPr>
                        <a:t>f) Evolución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a:solidFill>
                          <a:srgbClr val="000000"/>
                        </a:solidFill>
                        <a:latin typeface="Century Gothic"/>
                        <a:ea typeface="Calibri"/>
                        <a:cs typeface="Times New Roman"/>
                      </a:endParaRPr>
                    </a:p>
                    <a:p>
                      <a:pPr>
                        <a:lnSpc>
                          <a:spcPct val="115000"/>
                        </a:lnSpc>
                        <a:spcAft>
                          <a:spcPts val="0"/>
                        </a:spcAft>
                      </a:pPr>
                      <a:r>
                        <a:rPr lang="es-MX" sz="1000">
                          <a:solidFill>
                            <a:srgbClr val="000000"/>
                          </a:solidFill>
                          <a:latin typeface="Century Gothic"/>
                          <a:ea typeface="Calibri"/>
                          <a:cs typeface="Century Gothic"/>
                        </a:rPr>
                        <a:t>a) Diálogo </a:t>
                      </a:r>
                    </a:p>
                    <a:p>
                      <a:pPr>
                        <a:lnSpc>
                          <a:spcPct val="115000"/>
                        </a:lnSpc>
                        <a:spcAft>
                          <a:spcPts val="0"/>
                        </a:spcAft>
                      </a:pPr>
                      <a:r>
                        <a:rPr lang="es-MX" sz="1000">
                          <a:solidFill>
                            <a:srgbClr val="000000"/>
                          </a:solidFill>
                          <a:latin typeface="Century Gothic"/>
                          <a:ea typeface="Calibri"/>
                          <a:cs typeface="Century Gothic"/>
                        </a:rPr>
                        <a:t>b) Escena </a:t>
                      </a:r>
                    </a:p>
                    <a:p>
                      <a:pPr>
                        <a:lnSpc>
                          <a:spcPct val="115000"/>
                        </a:lnSpc>
                        <a:spcAft>
                          <a:spcPts val="0"/>
                        </a:spcAft>
                      </a:pPr>
                      <a:r>
                        <a:rPr lang="es-MX" sz="1000">
                          <a:solidFill>
                            <a:srgbClr val="000000"/>
                          </a:solidFill>
                          <a:latin typeface="Century Gothic"/>
                          <a:ea typeface="Calibri"/>
                          <a:cs typeface="Century Gothic"/>
                        </a:rPr>
                        <a:t>c) Guión </a:t>
                      </a:r>
                    </a:p>
                    <a:p>
                      <a:pPr>
                        <a:lnSpc>
                          <a:spcPct val="115000"/>
                        </a:lnSpc>
                        <a:spcAft>
                          <a:spcPts val="0"/>
                        </a:spcAft>
                      </a:pPr>
                      <a:r>
                        <a:rPr lang="es-MX" sz="1000">
                          <a:solidFill>
                            <a:srgbClr val="000000"/>
                          </a:solidFill>
                          <a:latin typeface="Century Gothic"/>
                          <a:ea typeface="Calibri"/>
                          <a:cs typeface="Century Gothic"/>
                        </a:rPr>
                        <a:t>d) Personajes </a:t>
                      </a:r>
                    </a:p>
                    <a:p>
                      <a:pPr>
                        <a:lnSpc>
                          <a:spcPct val="115000"/>
                        </a:lnSpc>
                        <a:spcAft>
                          <a:spcPts val="0"/>
                        </a:spcAft>
                      </a:pPr>
                      <a:r>
                        <a:rPr lang="es-MX" sz="1000">
                          <a:solidFill>
                            <a:srgbClr val="000000"/>
                          </a:solidFill>
                          <a:latin typeface="Century Gothic"/>
                          <a:ea typeface="Calibri"/>
                          <a:cs typeface="Century Gothic"/>
                        </a:rPr>
                        <a:t>e) Ficción </a:t>
                      </a:r>
                    </a:p>
                    <a:p>
                      <a:pPr>
                        <a:lnSpc>
                          <a:spcPct val="115000"/>
                        </a:lnSpc>
                        <a:spcAft>
                          <a:spcPts val="0"/>
                        </a:spcAft>
                      </a:pPr>
                      <a:r>
                        <a:rPr lang="es-MX" sz="1000">
                          <a:solidFill>
                            <a:srgbClr val="000000"/>
                          </a:solidFill>
                          <a:latin typeface="Century Gothic"/>
                          <a:ea typeface="Calibri"/>
                          <a:cs typeface="Century Gothic"/>
                        </a:rPr>
                        <a:t>f) Dirección </a:t>
                      </a:r>
                    </a:p>
                    <a:p>
                      <a:pPr>
                        <a:lnSpc>
                          <a:spcPct val="115000"/>
                        </a:lnSpc>
                        <a:spcAft>
                          <a:spcPts val="0"/>
                        </a:spcAft>
                      </a:pPr>
                      <a:r>
                        <a:rPr lang="es-MX" sz="1000">
                          <a:solidFill>
                            <a:srgbClr val="000000"/>
                          </a:solidFill>
                          <a:latin typeface="Century Gothic"/>
                          <a:ea typeface="Calibri"/>
                          <a:cs typeface="Century Gothic"/>
                        </a:rPr>
                        <a:t>g) Utilería </a:t>
                      </a:r>
                    </a:p>
                    <a:p>
                      <a:pPr>
                        <a:lnSpc>
                          <a:spcPct val="115000"/>
                        </a:lnSpc>
                        <a:spcAft>
                          <a:spcPts val="0"/>
                        </a:spcAft>
                      </a:pPr>
                      <a:r>
                        <a:rPr lang="es-MX" sz="1000">
                          <a:solidFill>
                            <a:srgbClr val="000000"/>
                          </a:solidFill>
                          <a:latin typeface="Century Gothic"/>
                          <a:ea typeface="Calibri"/>
                          <a:cs typeface="Century Gothic"/>
                        </a:rPr>
                        <a:t>h) Escenografía </a:t>
                      </a:r>
                    </a:p>
                    <a:p>
                      <a:pPr>
                        <a:lnSpc>
                          <a:spcPct val="115000"/>
                        </a:lnSpc>
                        <a:spcAft>
                          <a:spcPts val="0"/>
                        </a:spcAft>
                      </a:pPr>
                      <a:r>
                        <a:rPr lang="es-MX" sz="1000">
                          <a:solidFill>
                            <a:srgbClr val="000000"/>
                          </a:solidFill>
                          <a:latin typeface="Century Gothic"/>
                          <a:ea typeface="Calibri"/>
                          <a:cs typeface="Century Gothic"/>
                        </a:rPr>
                        <a:t>i) Vestuario </a:t>
                      </a:r>
                    </a:p>
                    <a:p>
                      <a:pPr>
                        <a:lnSpc>
                          <a:spcPct val="115000"/>
                        </a:lnSpc>
                        <a:spcAft>
                          <a:spcPts val="0"/>
                        </a:spcAft>
                      </a:pPr>
                      <a:r>
                        <a:rPr lang="es-MX" sz="1000">
                          <a:solidFill>
                            <a:srgbClr val="000000"/>
                          </a:solidFill>
                          <a:latin typeface="Century Gothic"/>
                          <a:ea typeface="Calibri"/>
                          <a:cs typeface="Century Gothic"/>
                        </a:rPr>
                        <a:t>j) Tramoya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dirty="0">
                        <a:solidFill>
                          <a:srgbClr val="000000"/>
                        </a:solidFill>
                        <a:latin typeface="Century Gothic"/>
                        <a:ea typeface="Calibri"/>
                        <a:cs typeface="Times New Roman"/>
                      </a:endParaRPr>
                    </a:p>
                    <a:p>
                      <a:pPr>
                        <a:lnSpc>
                          <a:spcPct val="115000"/>
                        </a:lnSpc>
                        <a:spcAft>
                          <a:spcPts val="0"/>
                        </a:spcAft>
                      </a:pPr>
                      <a:r>
                        <a:rPr lang="es-MX" sz="1000" dirty="0">
                          <a:solidFill>
                            <a:srgbClr val="000000"/>
                          </a:solidFill>
                          <a:latin typeface="Century Gothic"/>
                          <a:ea typeface="Calibri"/>
                          <a:cs typeface="Century Gothic"/>
                        </a:rPr>
                        <a:t>a) Espacio-Tiempo </a:t>
                      </a:r>
                    </a:p>
                    <a:p>
                      <a:pPr>
                        <a:lnSpc>
                          <a:spcPct val="115000"/>
                        </a:lnSpc>
                        <a:spcAft>
                          <a:spcPts val="0"/>
                        </a:spcAft>
                      </a:pPr>
                      <a:r>
                        <a:rPr lang="es-MX" sz="1000" dirty="0">
                          <a:solidFill>
                            <a:srgbClr val="000000"/>
                          </a:solidFill>
                          <a:latin typeface="Century Gothic"/>
                          <a:ea typeface="Calibri"/>
                          <a:cs typeface="Century Gothic"/>
                        </a:rPr>
                        <a:t>b) Viveros </a:t>
                      </a:r>
                    </a:p>
                    <a:p>
                      <a:pPr>
                        <a:lnSpc>
                          <a:spcPct val="115000"/>
                        </a:lnSpc>
                        <a:spcAft>
                          <a:spcPts val="0"/>
                        </a:spcAft>
                      </a:pPr>
                      <a:r>
                        <a:rPr lang="es-MX" sz="1000" dirty="0">
                          <a:solidFill>
                            <a:srgbClr val="000000"/>
                          </a:solidFill>
                          <a:latin typeface="Century Gothic"/>
                          <a:ea typeface="Calibri"/>
                          <a:cs typeface="Century Gothic"/>
                        </a:rPr>
                        <a:t>c) Foto y video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000" dirty="0">
                        <a:solidFill>
                          <a:srgbClr val="000000"/>
                        </a:solidFill>
                        <a:latin typeface="Century Gothic"/>
                        <a:ea typeface="Calibri"/>
                        <a:cs typeface="Times New Roman"/>
                      </a:endParaRPr>
                    </a:p>
                    <a:p>
                      <a:pPr>
                        <a:lnSpc>
                          <a:spcPct val="115000"/>
                        </a:lnSpc>
                        <a:spcAft>
                          <a:spcPts val="0"/>
                        </a:spcAft>
                      </a:pPr>
                      <a:r>
                        <a:rPr lang="es-MX" sz="1000" dirty="0">
                          <a:solidFill>
                            <a:srgbClr val="000000"/>
                          </a:solidFill>
                          <a:latin typeface="Century Gothic"/>
                          <a:ea typeface="Calibri"/>
                          <a:cs typeface="Century Gothic"/>
                        </a:rPr>
                        <a:t>a) Uso del idioma en diferentes situaciones sobre lo que se puede, debe, se necesita o no </a:t>
                      </a:r>
                    </a:p>
                    <a:p>
                      <a:pPr>
                        <a:lnSpc>
                          <a:spcPct val="115000"/>
                        </a:lnSpc>
                        <a:spcAft>
                          <a:spcPts val="0"/>
                        </a:spcAft>
                      </a:pPr>
                      <a:r>
                        <a:rPr lang="es-MX" sz="1000" dirty="0">
                          <a:solidFill>
                            <a:srgbClr val="000000"/>
                          </a:solidFill>
                          <a:latin typeface="Century Gothic"/>
                          <a:ea typeface="Calibri"/>
                          <a:cs typeface="Century Gothic"/>
                        </a:rPr>
                        <a:t>b) traducción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755576" y="4437112"/>
          <a:ext cx="7128792" cy="1219200"/>
        </p:xfrm>
        <a:graphic>
          <a:graphicData uri="http://schemas.openxmlformats.org/drawingml/2006/table">
            <a:tbl>
              <a:tblPr/>
              <a:tblGrid>
                <a:gridCol w="1368152"/>
                <a:gridCol w="1512168"/>
                <a:gridCol w="1368152"/>
                <a:gridCol w="1224136"/>
                <a:gridCol w="1656184"/>
              </a:tblGrid>
              <a:tr h="829864">
                <a:tc>
                  <a:txBody>
                    <a:bodyPr/>
                    <a:lstStyle/>
                    <a:p>
                      <a:pPr>
                        <a:spcAft>
                          <a:spcPts val="0"/>
                        </a:spcAft>
                      </a:pPr>
                      <a:endParaRPr lang="es-MX" sz="1000" dirty="0">
                        <a:solidFill>
                          <a:srgbClr val="000000"/>
                        </a:solidFill>
                        <a:latin typeface="Century Gothic"/>
                        <a:ea typeface="Calibri"/>
                        <a:cs typeface="Times New Roman"/>
                      </a:endParaRPr>
                    </a:p>
                    <a:p>
                      <a:pPr>
                        <a:spcAft>
                          <a:spcPts val="0"/>
                        </a:spcAft>
                      </a:pPr>
                      <a:r>
                        <a:rPr lang="es-MX" sz="1000" b="1" dirty="0">
                          <a:solidFill>
                            <a:srgbClr val="000000"/>
                          </a:solidFill>
                          <a:latin typeface="Century Gothic"/>
                          <a:ea typeface="Calibri"/>
                          <a:cs typeface="Century Gothic"/>
                        </a:rPr>
                        <a:t>3. Objetivos o propósitos </a:t>
                      </a:r>
                      <a:endParaRPr lang="es-MX" sz="1000" dirty="0">
                        <a:solidFill>
                          <a:srgbClr val="000000"/>
                        </a:solidFill>
                        <a:latin typeface="Century Gothic"/>
                        <a:ea typeface="Calibri"/>
                        <a:cs typeface="Century Gothic"/>
                      </a:endParaRPr>
                    </a:p>
                    <a:p>
                      <a:pPr>
                        <a:spcAft>
                          <a:spcPts val="0"/>
                        </a:spcAft>
                      </a:pPr>
                      <a:r>
                        <a:rPr lang="es-MX" sz="1000" dirty="0">
                          <a:solidFill>
                            <a:srgbClr val="000000"/>
                          </a:solidFill>
                          <a:latin typeface="Century Gothic"/>
                          <a:ea typeface="Calibri"/>
                          <a:cs typeface="Century Gothic"/>
                        </a:rPr>
                        <a:t>a alcanzar.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Que el alumno cree estrategias para el cuidado del agua, el suelo y no seguir deteriorando la capa de ozono.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Que el alumno elabore diálogos, escenas y eventos teatrales verosímiles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a:solidFill>
                            <a:srgbClr val="000000"/>
                          </a:solidFill>
                          <a:latin typeface="Century Gothic"/>
                          <a:ea typeface="Calibri"/>
                          <a:cs typeface="Century Gothic"/>
                        </a:rPr>
                        <a:t>Que el alumno comprenda el manejo de los tiempos históricos y cómo el tiempo pasado influye en su tiempo presente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MX" sz="1000" dirty="0">
                          <a:solidFill>
                            <a:srgbClr val="000000"/>
                          </a:solidFill>
                          <a:latin typeface="Century Gothic"/>
                          <a:ea typeface="Calibri"/>
                          <a:cs typeface="Century Gothic"/>
                        </a:rPr>
                        <a:t>Que el alumno haga uso del idioma inglés, manejando modificadores verbales así como condicionales. </a:t>
                      </a:r>
                    </a:p>
                  </a:txBody>
                  <a:tcPr marL="48499" marR="484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683568" y="260648"/>
          <a:ext cx="5760641" cy="6276340"/>
        </p:xfrm>
        <a:graphic>
          <a:graphicData uri="http://schemas.openxmlformats.org/drawingml/2006/table">
            <a:tbl>
              <a:tblPr/>
              <a:tblGrid>
                <a:gridCol w="1250096"/>
                <a:gridCol w="1127529"/>
                <a:gridCol w="1127529"/>
                <a:gridCol w="1127529"/>
                <a:gridCol w="1127958"/>
              </a:tblGrid>
              <a:tr h="1449807">
                <a:tc>
                  <a:txBody>
                    <a:bodyPr/>
                    <a:lstStyle/>
                    <a:p>
                      <a:pPr algn="l">
                        <a:lnSpc>
                          <a:spcPct val="115000"/>
                        </a:lnSpc>
                        <a:spcAft>
                          <a:spcPts val="0"/>
                        </a:spcAft>
                      </a:pPr>
                      <a:r>
                        <a:rPr lang="es-MX" sz="1000" b="1" dirty="0">
                          <a:solidFill>
                            <a:srgbClr val="000000"/>
                          </a:solidFill>
                          <a:latin typeface="Century Gothic"/>
                          <a:ea typeface="Century Gothic"/>
                          <a:cs typeface="Century Gothic"/>
                        </a:rPr>
                        <a:t>4. Evaluación.</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Productos /evidencias</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de aprendizaje para </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demostrar el</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avance del  proceso  y </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el logro del  objetivo</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propuesto.     	</a:t>
                      </a:r>
                      <a:endParaRPr lang="es-MX" sz="1000" dirty="0">
                        <a:solidFill>
                          <a:srgbClr val="000000"/>
                        </a:solidFill>
                        <a:latin typeface="Arial"/>
                        <a:ea typeface="Arial"/>
                      </a:endParaRPr>
                    </a:p>
                  </a:txBody>
                  <a:tcPr marL="50081" marR="5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l">
                        <a:lnSpc>
                          <a:spcPct val="100000"/>
                        </a:lnSpc>
                        <a:spcAft>
                          <a:spcPts val="0"/>
                        </a:spcAft>
                        <a:buNone/>
                      </a:pPr>
                      <a:r>
                        <a:rPr lang="es-MX" sz="1000" dirty="0" smtClean="0">
                          <a:solidFill>
                            <a:srgbClr val="000000"/>
                          </a:solidFill>
                          <a:latin typeface="Century Gothic"/>
                          <a:ea typeface="Century Gothic"/>
                          <a:cs typeface="Century Gothic"/>
                        </a:rPr>
                        <a:t>1.-</a:t>
                      </a:r>
                      <a:r>
                        <a:rPr lang="es-MX" sz="1000" baseline="0" dirty="0" smtClean="0">
                          <a:solidFill>
                            <a:srgbClr val="000000"/>
                          </a:solidFill>
                          <a:latin typeface="Century Gothic"/>
                          <a:ea typeface="Century Gothic"/>
                          <a:cs typeface="Century Gothic"/>
                        </a:rPr>
                        <a:t> I</a:t>
                      </a:r>
                      <a:r>
                        <a:rPr lang="es-MX" sz="1000" dirty="0" smtClean="0">
                          <a:solidFill>
                            <a:srgbClr val="000000"/>
                          </a:solidFill>
                          <a:latin typeface="Century Gothic"/>
                          <a:ea typeface="Century Gothic"/>
                          <a:cs typeface="Century Gothic"/>
                        </a:rPr>
                        <a:t>nvestigación sobre los productos que generan contaminación.</a:t>
                      </a:r>
                    </a:p>
                    <a:p>
                      <a:pPr algn="l">
                        <a:lnSpc>
                          <a:spcPct val="115000"/>
                        </a:lnSpc>
                        <a:spcAft>
                          <a:spcPts val="0"/>
                        </a:spcAft>
                      </a:pPr>
                      <a:r>
                        <a:rPr lang="es-MX" sz="1000" dirty="0" smtClean="0">
                          <a:solidFill>
                            <a:schemeClr val="tx1"/>
                          </a:solidFill>
                          <a:latin typeface="Century Gothic"/>
                          <a:ea typeface="Arial"/>
                        </a:rPr>
                        <a:t>2.- estrategias</a:t>
                      </a:r>
                      <a:r>
                        <a:rPr lang="es-MX" sz="1000" baseline="0" dirty="0" smtClean="0">
                          <a:solidFill>
                            <a:schemeClr val="tx1"/>
                          </a:solidFill>
                          <a:latin typeface="Century Gothic"/>
                          <a:ea typeface="Arial"/>
                        </a:rPr>
                        <a:t> que apliquen la regla de las 3 erres </a:t>
                      </a:r>
                    </a:p>
                    <a:p>
                      <a:pPr algn="l">
                        <a:lnSpc>
                          <a:spcPct val="115000"/>
                        </a:lnSpc>
                        <a:spcAft>
                          <a:spcPts val="0"/>
                        </a:spcAft>
                      </a:pPr>
                      <a:r>
                        <a:rPr lang="es-MX" sz="1000" baseline="0" dirty="0" smtClean="0">
                          <a:solidFill>
                            <a:schemeClr val="tx1"/>
                          </a:solidFill>
                          <a:latin typeface="Century Gothic"/>
                          <a:ea typeface="Arial"/>
                        </a:rPr>
                        <a:t>( reducir, reutilizar y reciclar)</a:t>
                      </a:r>
                    </a:p>
                    <a:p>
                      <a:pPr algn="l">
                        <a:lnSpc>
                          <a:spcPct val="115000"/>
                        </a:lnSpc>
                        <a:spcAft>
                          <a:spcPts val="0"/>
                        </a:spcAft>
                      </a:pPr>
                      <a:r>
                        <a:rPr lang="es-MX" sz="1000" baseline="0" dirty="0" smtClean="0">
                          <a:solidFill>
                            <a:schemeClr val="tx1"/>
                          </a:solidFill>
                          <a:latin typeface="Century Gothic"/>
                          <a:ea typeface="Arial"/>
                        </a:rPr>
                        <a:t>3.- estudio sobre los cambios adaptativos de los seres vivos ante los cambios climáticos</a:t>
                      </a:r>
                    </a:p>
                    <a:p>
                      <a:pPr algn="l">
                        <a:lnSpc>
                          <a:spcPct val="115000"/>
                        </a:lnSpc>
                        <a:spcAft>
                          <a:spcPts val="0"/>
                        </a:spcAft>
                      </a:pPr>
                      <a:r>
                        <a:rPr lang="es-MX" sz="1000" baseline="0" dirty="0" smtClean="0">
                          <a:solidFill>
                            <a:schemeClr val="tx1"/>
                          </a:solidFill>
                          <a:latin typeface="Century Gothic"/>
                          <a:ea typeface="Arial"/>
                        </a:rPr>
                        <a:t>3.- Cooperación y  en trabajo en equipo</a:t>
                      </a:r>
                    </a:p>
                    <a:p>
                      <a:pPr algn="l">
                        <a:lnSpc>
                          <a:spcPct val="115000"/>
                        </a:lnSpc>
                        <a:spcAft>
                          <a:spcPts val="0"/>
                        </a:spcAft>
                      </a:pPr>
                      <a:endParaRPr lang="es-MX" sz="1000" dirty="0">
                        <a:solidFill>
                          <a:srgbClr val="FF0000"/>
                        </a:solidFill>
                        <a:latin typeface="Arial"/>
                        <a:ea typeface="Arial"/>
                      </a:endParaRPr>
                    </a:p>
                  </a:txBody>
                  <a:tcPr marL="50081" marR="5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000" dirty="0">
                          <a:solidFill>
                            <a:srgbClr val="000000"/>
                          </a:solidFill>
                          <a:latin typeface="Century Gothic"/>
                          <a:ea typeface="Century Gothic"/>
                          <a:cs typeface="Century Gothic"/>
                        </a:rPr>
                        <a:t>1. Diálogo coherente</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2. Escenas estructuradas</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3. Creación de Escenografía y vestuario</a:t>
                      </a:r>
                      <a:endParaRPr lang="es-MX" sz="1000" dirty="0">
                        <a:solidFill>
                          <a:srgbClr val="000000"/>
                        </a:solidFill>
                        <a:latin typeface="Arial"/>
                        <a:ea typeface="Arial"/>
                      </a:endParaRPr>
                    </a:p>
                  </a:txBody>
                  <a:tcPr marL="50081" marR="5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000" dirty="0" smtClean="0">
                          <a:solidFill>
                            <a:schemeClr val="tx1"/>
                          </a:solidFill>
                          <a:latin typeface="Century Gothic"/>
                          <a:ea typeface="Century Gothic"/>
                          <a:cs typeface="Century Gothic"/>
                        </a:rPr>
                        <a:t>1. Investigación </a:t>
                      </a:r>
                      <a:r>
                        <a:rPr lang="es-MX" sz="1000" dirty="0">
                          <a:solidFill>
                            <a:schemeClr val="tx1"/>
                          </a:solidFill>
                          <a:latin typeface="Century Gothic"/>
                          <a:ea typeface="Century Gothic"/>
                          <a:cs typeface="Century Gothic"/>
                        </a:rPr>
                        <a:t>del personaje</a:t>
                      </a:r>
                      <a:r>
                        <a:rPr lang="es-MX" sz="1000" dirty="0" smtClean="0">
                          <a:solidFill>
                            <a:schemeClr val="tx1"/>
                          </a:solidFill>
                          <a:latin typeface="Century Gothic"/>
                          <a:ea typeface="Century Gothic"/>
                          <a:cs typeface="Century Gothic"/>
                        </a:rPr>
                        <a:t>.</a:t>
                      </a:r>
                      <a:endParaRPr lang="es-MX" sz="1000" dirty="0">
                        <a:solidFill>
                          <a:schemeClr val="tx1"/>
                        </a:solidFill>
                        <a:latin typeface="Arial"/>
                        <a:ea typeface="Arial"/>
                      </a:endParaRPr>
                    </a:p>
                    <a:p>
                      <a:pPr algn="l">
                        <a:lnSpc>
                          <a:spcPct val="115000"/>
                        </a:lnSpc>
                        <a:spcAft>
                          <a:spcPts val="0"/>
                        </a:spcAft>
                      </a:pPr>
                      <a:r>
                        <a:rPr lang="es-MX" sz="1000" dirty="0">
                          <a:solidFill>
                            <a:schemeClr val="tx1"/>
                          </a:solidFill>
                          <a:latin typeface="Century Gothic"/>
                          <a:ea typeface="Century Gothic"/>
                          <a:cs typeface="Century Gothic"/>
                        </a:rPr>
                        <a:t>2. Ejercicios teatrales</a:t>
                      </a:r>
                      <a:endParaRPr lang="es-MX" sz="1000" dirty="0">
                        <a:solidFill>
                          <a:schemeClr val="tx1"/>
                        </a:solidFill>
                        <a:latin typeface="Arial"/>
                        <a:ea typeface="Arial"/>
                      </a:endParaRPr>
                    </a:p>
                    <a:p>
                      <a:pPr algn="l">
                        <a:lnSpc>
                          <a:spcPct val="115000"/>
                        </a:lnSpc>
                        <a:spcAft>
                          <a:spcPts val="0"/>
                        </a:spcAft>
                      </a:pPr>
                      <a:r>
                        <a:rPr lang="es-MX" sz="1000" dirty="0">
                          <a:solidFill>
                            <a:schemeClr val="tx1"/>
                          </a:solidFill>
                          <a:latin typeface="Century Gothic"/>
                          <a:ea typeface="Century Gothic"/>
                          <a:cs typeface="Century Gothic"/>
                        </a:rPr>
                        <a:t>3. Ejercicios de video, fotografía y grabación</a:t>
                      </a:r>
                      <a:endParaRPr lang="es-MX" sz="1000" dirty="0">
                        <a:solidFill>
                          <a:schemeClr val="tx1"/>
                        </a:solidFill>
                        <a:latin typeface="Arial"/>
                        <a:ea typeface="Arial"/>
                      </a:endParaRPr>
                    </a:p>
                  </a:txBody>
                  <a:tcPr marL="50081" marR="5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000" dirty="0" smtClean="0">
                          <a:solidFill>
                            <a:schemeClr val="tx1"/>
                          </a:solidFill>
                          <a:latin typeface="Arial"/>
                          <a:ea typeface="Arial"/>
                        </a:rPr>
                        <a:t>1.Investigación de personajes históricos</a:t>
                      </a:r>
                    </a:p>
                    <a:p>
                      <a:pPr algn="l">
                        <a:lnSpc>
                          <a:spcPct val="115000"/>
                        </a:lnSpc>
                        <a:spcAft>
                          <a:spcPts val="0"/>
                        </a:spcAft>
                      </a:pPr>
                      <a:r>
                        <a:rPr lang="es-MX" sz="1000" dirty="0" smtClean="0">
                          <a:solidFill>
                            <a:schemeClr val="tx1"/>
                          </a:solidFill>
                          <a:latin typeface="Arial"/>
                          <a:ea typeface="Arial"/>
                        </a:rPr>
                        <a:t>2. Ejercicios teatrales así</a:t>
                      </a:r>
                      <a:r>
                        <a:rPr lang="es-MX" sz="1000" baseline="0" dirty="0" smtClean="0">
                          <a:solidFill>
                            <a:schemeClr val="tx1"/>
                          </a:solidFill>
                          <a:latin typeface="Arial"/>
                          <a:ea typeface="Arial"/>
                        </a:rPr>
                        <a:t> como de video y grabación, actuación, estructura escenográfica participación colaboracionista y </a:t>
                      </a:r>
                      <a:r>
                        <a:rPr lang="es-MX" sz="1000" baseline="0" dirty="0" err="1" smtClean="0">
                          <a:solidFill>
                            <a:schemeClr val="tx1"/>
                          </a:solidFill>
                          <a:latin typeface="Arial"/>
                          <a:ea typeface="Arial"/>
                        </a:rPr>
                        <a:t>coperacionista</a:t>
                      </a:r>
                      <a:r>
                        <a:rPr lang="es-MX" sz="1000" baseline="0" dirty="0" smtClean="0">
                          <a:solidFill>
                            <a:schemeClr val="tx1"/>
                          </a:solidFill>
                          <a:latin typeface="Arial"/>
                          <a:ea typeface="Arial"/>
                        </a:rPr>
                        <a:t>, coherencia, cohesión</a:t>
                      </a:r>
                    </a:p>
                    <a:p>
                      <a:pPr algn="l">
                        <a:lnSpc>
                          <a:spcPct val="115000"/>
                        </a:lnSpc>
                        <a:spcAft>
                          <a:spcPts val="0"/>
                        </a:spcAft>
                      </a:pPr>
                      <a:r>
                        <a:rPr lang="es-MX" sz="1000" baseline="0" dirty="0" smtClean="0">
                          <a:solidFill>
                            <a:schemeClr val="tx1"/>
                          </a:solidFill>
                          <a:latin typeface="Arial"/>
                          <a:ea typeface="Arial"/>
                        </a:rPr>
                        <a:t>3. Estructuras gramaticales en ingles, pronunciación </a:t>
                      </a:r>
                    </a:p>
                    <a:p>
                      <a:pPr algn="l">
                        <a:lnSpc>
                          <a:spcPct val="115000"/>
                        </a:lnSpc>
                        <a:spcAft>
                          <a:spcPts val="0"/>
                        </a:spcAft>
                      </a:pPr>
                      <a:r>
                        <a:rPr lang="es-MX" sz="1000" baseline="0" dirty="0" smtClean="0">
                          <a:solidFill>
                            <a:schemeClr val="tx1"/>
                          </a:solidFill>
                          <a:latin typeface="Arial"/>
                          <a:ea typeface="Arial"/>
                        </a:rPr>
                        <a:t>4. Desenvolvimiento</a:t>
                      </a:r>
                      <a:endParaRPr lang="es-MX" sz="1000" dirty="0">
                        <a:solidFill>
                          <a:schemeClr val="tx1"/>
                        </a:solidFill>
                        <a:latin typeface="Arial"/>
                        <a:ea typeface="Arial"/>
                      </a:endParaRPr>
                    </a:p>
                  </a:txBody>
                  <a:tcPr marL="50081" marR="50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457">
                <a:tc>
                  <a:txBody>
                    <a:bodyPr/>
                    <a:lstStyle/>
                    <a:p>
                      <a:pPr algn="l">
                        <a:lnSpc>
                          <a:spcPct val="115000"/>
                        </a:lnSpc>
                        <a:spcAft>
                          <a:spcPts val="0"/>
                        </a:spcAft>
                      </a:pPr>
                      <a:r>
                        <a:rPr lang="es-MX" sz="1100" b="1" dirty="0">
                          <a:solidFill>
                            <a:srgbClr val="000000"/>
                          </a:solidFill>
                          <a:latin typeface="Century Gothic"/>
                          <a:ea typeface="Century Gothic"/>
                          <a:cs typeface="Century Gothic"/>
                        </a:rPr>
                        <a:t>5</a:t>
                      </a:r>
                      <a:r>
                        <a:rPr lang="es-MX" sz="1100" dirty="0">
                          <a:solidFill>
                            <a:srgbClr val="000000"/>
                          </a:solidFill>
                          <a:latin typeface="Century Gothic"/>
                          <a:ea typeface="Century Gothic"/>
                          <a:cs typeface="Century Gothic"/>
                        </a:rPr>
                        <a:t>. </a:t>
                      </a:r>
                      <a:r>
                        <a:rPr lang="es-MX" sz="1100" b="1" dirty="0">
                          <a:solidFill>
                            <a:srgbClr val="000000"/>
                          </a:solidFill>
                          <a:latin typeface="Century Gothic"/>
                          <a:ea typeface="Century Gothic"/>
                          <a:cs typeface="Century Gothic"/>
                        </a:rPr>
                        <a:t>Tipos </a:t>
                      </a:r>
                      <a:r>
                        <a:rPr lang="es-MX" sz="1200" b="1" dirty="0">
                          <a:solidFill>
                            <a:srgbClr val="000000"/>
                          </a:solidFill>
                          <a:latin typeface="Century Gothic"/>
                          <a:ea typeface="Century Gothic"/>
                          <a:cs typeface="Century Gothic"/>
                        </a:rPr>
                        <a:t>y</a:t>
                      </a:r>
                      <a:r>
                        <a:rPr lang="es-MX" sz="1100" b="1" dirty="0">
                          <a:solidFill>
                            <a:srgbClr val="000000"/>
                          </a:solidFill>
                          <a:latin typeface="Century Gothic"/>
                          <a:ea typeface="Century Gothic"/>
                          <a:cs typeface="Century Gothic"/>
                        </a:rPr>
                        <a:t> herramientas</a:t>
                      </a:r>
                      <a:r>
                        <a:rPr lang="es-MX" sz="1100" dirty="0">
                          <a:solidFill>
                            <a:srgbClr val="000000"/>
                          </a:solidFill>
                          <a:latin typeface="Century Gothic"/>
                          <a:ea typeface="Century Gothic"/>
                          <a:cs typeface="Century Gothic"/>
                        </a:rPr>
                        <a:t> de</a:t>
                      </a:r>
                      <a:endParaRPr lang="es-MX" sz="1100" dirty="0">
                        <a:solidFill>
                          <a:srgbClr val="000000"/>
                        </a:solidFill>
                        <a:latin typeface="Arial"/>
                        <a:ea typeface="Arial"/>
                        <a:cs typeface="Times New Roman"/>
                      </a:endParaRPr>
                    </a:p>
                    <a:p>
                      <a:pPr algn="l">
                        <a:lnSpc>
                          <a:spcPct val="115000"/>
                        </a:lnSpc>
                        <a:spcAft>
                          <a:spcPts val="0"/>
                        </a:spcAft>
                      </a:pPr>
                      <a:r>
                        <a:rPr lang="es-MX" sz="1100" dirty="0">
                          <a:solidFill>
                            <a:srgbClr val="000000"/>
                          </a:solidFill>
                          <a:latin typeface="Century Gothic"/>
                          <a:ea typeface="Century Gothic"/>
                          <a:cs typeface="Century Gothic"/>
                        </a:rPr>
                        <a:t>  </a:t>
                      </a:r>
                      <a:r>
                        <a:rPr lang="es-MX" sz="1100" b="1" dirty="0">
                          <a:solidFill>
                            <a:srgbClr val="000000"/>
                          </a:solidFill>
                          <a:latin typeface="Century Gothic"/>
                          <a:ea typeface="Century Gothic"/>
                          <a:cs typeface="Century Gothic"/>
                        </a:rPr>
                        <a:t>  evaluación.</a:t>
                      </a:r>
                      <a:endParaRPr lang="es-MX" sz="1100" b="1" dirty="0">
                        <a:solidFill>
                          <a:srgbClr val="000000"/>
                        </a:solidFill>
                        <a:latin typeface="Arial"/>
                        <a:ea typeface="Arial"/>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dirty="0" smtClean="0">
                          <a:solidFill>
                            <a:schemeClr val="tx1"/>
                          </a:solidFill>
                          <a:latin typeface="Century Gothic"/>
                          <a:ea typeface="Century Gothic"/>
                          <a:cs typeface="Century Gothic"/>
                        </a:rPr>
                        <a:t>Rúbrica, cuestionarios y resolución de problemas</a:t>
                      </a:r>
                    </a:p>
                    <a:p>
                      <a:pPr algn="l">
                        <a:lnSpc>
                          <a:spcPct val="115000"/>
                        </a:lnSpc>
                        <a:spcAft>
                          <a:spcPts val="0"/>
                        </a:spcAft>
                      </a:pPr>
                      <a:r>
                        <a:rPr lang="es-MX" sz="1100" dirty="0" smtClean="0">
                          <a:solidFill>
                            <a:schemeClr val="tx1"/>
                          </a:solidFill>
                          <a:latin typeface="Century Gothic"/>
                          <a:ea typeface="Arial"/>
                          <a:cs typeface="Times New Roman"/>
                        </a:rPr>
                        <a:t>Examen </a:t>
                      </a:r>
                      <a:r>
                        <a:rPr lang="es-MX" sz="1100" baseline="0" dirty="0" smtClean="0">
                          <a:solidFill>
                            <a:schemeClr val="tx1"/>
                          </a:solidFill>
                          <a:latin typeface="Century Gothic"/>
                          <a:ea typeface="Arial"/>
                          <a:cs typeface="Times New Roman"/>
                        </a:rPr>
                        <a:t> escrito</a:t>
                      </a:r>
                      <a:endParaRPr lang="es-MX" sz="1100" dirty="0">
                        <a:solidFill>
                          <a:schemeClr val="tx1"/>
                        </a:solidFill>
                        <a:latin typeface="Arial"/>
                        <a:ea typeface="Arial"/>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dirty="0">
                          <a:solidFill>
                            <a:srgbClr val="000000"/>
                          </a:solidFill>
                          <a:latin typeface="Century Gothic"/>
                          <a:ea typeface="Century Gothic"/>
                          <a:cs typeface="Century Gothic"/>
                        </a:rPr>
                        <a:t>Rúbrica</a:t>
                      </a:r>
                      <a:endParaRPr lang="es-MX" sz="1100" dirty="0">
                        <a:solidFill>
                          <a:srgbClr val="000000"/>
                        </a:solidFill>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dirty="0">
                          <a:solidFill>
                            <a:srgbClr val="000000"/>
                          </a:solidFill>
                          <a:latin typeface="Century Gothic"/>
                          <a:ea typeface="Century Gothic"/>
                          <a:cs typeface="Century Gothic"/>
                        </a:rPr>
                        <a:t>Rúbrica</a:t>
                      </a:r>
                      <a:endParaRPr lang="es-MX" sz="1100" dirty="0">
                        <a:solidFill>
                          <a:srgbClr val="000000"/>
                        </a:solidFill>
                        <a:latin typeface="Arial"/>
                        <a:ea typeface="Arial"/>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MX" sz="1100" dirty="0" smtClean="0">
                          <a:solidFill>
                            <a:schemeClr val="tx1"/>
                          </a:solidFill>
                          <a:latin typeface="Arial"/>
                          <a:ea typeface="Arial"/>
                          <a:cs typeface="Times New Roman"/>
                        </a:rPr>
                        <a:t>Rúbricas</a:t>
                      </a:r>
                    </a:p>
                    <a:p>
                      <a:pPr algn="l">
                        <a:lnSpc>
                          <a:spcPct val="115000"/>
                        </a:lnSpc>
                        <a:spcAft>
                          <a:spcPts val="0"/>
                        </a:spcAft>
                      </a:pPr>
                      <a:r>
                        <a:rPr lang="es-MX" sz="1100" dirty="0" smtClean="0">
                          <a:solidFill>
                            <a:schemeClr val="tx1"/>
                          </a:solidFill>
                          <a:latin typeface="Arial"/>
                          <a:ea typeface="Arial"/>
                          <a:cs typeface="Times New Roman"/>
                        </a:rPr>
                        <a:t>Técnicas de observación </a:t>
                      </a:r>
                    </a:p>
                    <a:p>
                      <a:pPr algn="l">
                        <a:lnSpc>
                          <a:spcPct val="115000"/>
                        </a:lnSpc>
                        <a:spcAft>
                          <a:spcPts val="0"/>
                        </a:spcAft>
                      </a:pPr>
                      <a:r>
                        <a:rPr lang="es-MX" sz="1100" dirty="0" smtClean="0">
                          <a:solidFill>
                            <a:schemeClr val="tx1"/>
                          </a:solidFill>
                          <a:latin typeface="Arial"/>
                          <a:ea typeface="Arial"/>
                          <a:cs typeface="Times New Roman"/>
                        </a:rPr>
                        <a:t>Listas de cotejo</a:t>
                      </a:r>
                    </a:p>
                    <a:p>
                      <a:pPr algn="l">
                        <a:lnSpc>
                          <a:spcPct val="115000"/>
                        </a:lnSpc>
                        <a:spcAft>
                          <a:spcPts val="0"/>
                        </a:spcAft>
                      </a:pPr>
                      <a:r>
                        <a:rPr lang="es-MX" sz="1100" dirty="0" smtClean="0">
                          <a:solidFill>
                            <a:schemeClr val="tx1"/>
                          </a:solidFill>
                          <a:latin typeface="Arial"/>
                          <a:ea typeface="Arial"/>
                          <a:cs typeface="Times New Roman"/>
                        </a:rPr>
                        <a:t>Portafolios</a:t>
                      </a:r>
                      <a:r>
                        <a:rPr lang="es-MX" sz="1100" baseline="0" dirty="0" smtClean="0">
                          <a:solidFill>
                            <a:schemeClr val="tx1"/>
                          </a:solidFill>
                          <a:latin typeface="Arial"/>
                          <a:ea typeface="Arial"/>
                          <a:cs typeface="Times New Roman"/>
                        </a:rPr>
                        <a:t> de evidencias </a:t>
                      </a:r>
                    </a:p>
                    <a:p>
                      <a:pPr algn="l">
                        <a:lnSpc>
                          <a:spcPct val="115000"/>
                        </a:lnSpc>
                        <a:spcAft>
                          <a:spcPts val="0"/>
                        </a:spcAft>
                      </a:pPr>
                      <a:r>
                        <a:rPr lang="es-MX" sz="1100" baseline="0" dirty="0" smtClean="0">
                          <a:solidFill>
                            <a:schemeClr val="tx1"/>
                          </a:solidFill>
                          <a:latin typeface="Arial"/>
                          <a:ea typeface="Arial"/>
                          <a:cs typeface="Times New Roman"/>
                        </a:rPr>
                        <a:t>Preguntas</a:t>
                      </a:r>
                    </a:p>
                    <a:p>
                      <a:pPr algn="l">
                        <a:lnSpc>
                          <a:spcPct val="115000"/>
                        </a:lnSpc>
                        <a:spcAft>
                          <a:spcPts val="0"/>
                        </a:spcAft>
                      </a:pPr>
                      <a:r>
                        <a:rPr lang="es-MX" sz="1100" baseline="0" dirty="0" smtClean="0">
                          <a:solidFill>
                            <a:schemeClr val="tx1"/>
                          </a:solidFill>
                          <a:latin typeface="Arial"/>
                          <a:ea typeface="Arial"/>
                          <a:cs typeface="Times New Roman"/>
                        </a:rPr>
                        <a:t>Examen escrito sobre modales y condicionales</a:t>
                      </a:r>
                      <a:endParaRPr lang="es-MX" sz="1100" dirty="0">
                        <a:solidFill>
                          <a:schemeClr val="tx1"/>
                        </a:solidFill>
                        <a:latin typeface="Arial"/>
                        <a:ea typeface="Arial"/>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39552" y="1196752"/>
          <a:ext cx="6840760" cy="2548382"/>
        </p:xfrm>
        <a:graphic>
          <a:graphicData uri="http://schemas.openxmlformats.org/drawingml/2006/table">
            <a:tbl>
              <a:tblPr firstRow="1" bandRow="1">
                <a:tableStyleId>{5C22544A-7EE6-4342-B048-85BDC9FD1C3A}</a:tableStyleId>
              </a:tblPr>
              <a:tblGrid>
                <a:gridCol w="1368152"/>
                <a:gridCol w="1368152"/>
                <a:gridCol w="1368152"/>
                <a:gridCol w="1368152"/>
                <a:gridCol w="1368152"/>
              </a:tblGrid>
              <a:tr h="370840">
                <a:tc>
                  <a:txBody>
                    <a:bodyPr/>
                    <a:lstStyle/>
                    <a:p>
                      <a:pPr>
                        <a:lnSpc>
                          <a:spcPct val="115000"/>
                        </a:lnSpc>
                        <a:spcAft>
                          <a:spcPts val="0"/>
                        </a:spcAft>
                      </a:pPr>
                      <a:endParaRPr lang="es-MX" sz="800" dirty="0">
                        <a:solidFill>
                          <a:schemeClr val="tx1"/>
                        </a:solidFill>
                        <a:latin typeface="Arial"/>
                        <a:ea typeface="Arial"/>
                      </a:endParaRPr>
                    </a:p>
                  </a:txBody>
                  <a:tcPr marL="63500" marR="63500" marT="63500" marB="63500">
                    <a:noFill/>
                  </a:tcPr>
                </a:tc>
                <a:tc>
                  <a:txBody>
                    <a:bodyPr/>
                    <a:lstStyle/>
                    <a:p>
                      <a:pPr algn="ctr">
                        <a:lnSpc>
                          <a:spcPct val="115000"/>
                        </a:lnSpc>
                        <a:spcAft>
                          <a:spcPts val="0"/>
                        </a:spcAft>
                      </a:pPr>
                      <a:r>
                        <a:rPr lang="es-MX" sz="800" b="1" dirty="0">
                          <a:solidFill>
                            <a:schemeClr val="tx1"/>
                          </a:solidFill>
                          <a:latin typeface="Century Gothic"/>
                          <a:ea typeface="Century Gothic"/>
                          <a:cs typeface="Century Gothic"/>
                        </a:rPr>
                        <a:t>Disciplina 1.</a:t>
                      </a:r>
                      <a:endParaRPr lang="es-MX" sz="800" dirty="0">
                        <a:solidFill>
                          <a:schemeClr val="tx1"/>
                        </a:solidFill>
                        <a:latin typeface="Arial"/>
                        <a:ea typeface="Arial"/>
                      </a:endParaRPr>
                    </a:p>
                  </a:txBody>
                  <a:tcPr marL="63500" marR="63500" marT="63500" marB="63500">
                    <a:noFill/>
                  </a:tcPr>
                </a:tc>
                <a:tc>
                  <a:txBody>
                    <a:bodyPr/>
                    <a:lstStyle/>
                    <a:p>
                      <a:pPr algn="ctr">
                        <a:lnSpc>
                          <a:spcPct val="115000"/>
                        </a:lnSpc>
                        <a:spcAft>
                          <a:spcPts val="0"/>
                        </a:spcAft>
                      </a:pPr>
                      <a:r>
                        <a:rPr lang="es-MX" sz="800" b="1" dirty="0">
                          <a:solidFill>
                            <a:schemeClr val="tx1"/>
                          </a:solidFill>
                          <a:latin typeface="Century Gothic"/>
                          <a:ea typeface="Century Gothic"/>
                          <a:cs typeface="Century Gothic"/>
                        </a:rPr>
                        <a:t>Disciplina 2.</a:t>
                      </a:r>
                      <a:endParaRPr lang="es-MX" sz="800" dirty="0">
                        <a:solidFill>
                          <a:schemeClr val="tx1"/>
                        </a:solidFill>
                        <a:latin typeface="Arial"/>
                        <a:ea typeface="Arial"/>
                      </a:endParaRPr>
                    </a:p>
                  </a:txBody>
                  <a:tcPr marL="63500" marR="63500" marT="63500" marB="63500">
                    <a:noFill/>
                  </a:tcPr>
                </a:tc>
                <a:tc>
                  <a:txBody>
                    <a:bodyPr/>
                    <a:lstStyle/>
                    <a:p>
                      <a:pPr algn="ctr">
                        <a:lnSpc>
                          <a:spcPct val="115000"/>
                        </a:lnSpc>
                        <a:spcAft>
                          <a:spcPts val="0"/>
                        </a:spcAft>
                      </a:pPr>
                      <a:r>
                        <a:rPr lang="es-MX" sz="800" b="1" dirty="0">
                          <a:solidFill>
                            <a:schemeClr val="tx1"/>
                          </a:solidFill>
                          <a:latin typeface="Century Gothic"/>
                          <a:ea typeface="Century Gothic"/>
                          <a:cs typeface="Century Gothic"/>
                        </a:rPr>
                        <a:t>Disciplina 3.</a:t>
                      </a:r>
                      <a:endParaRPr lang="es-MX" sz="800" dirty="0">
                        <a:solidFill>
                          <a:schemeClr val="tx1"/>
                        </a:solidFill>
                        <a:latin typeface="Arial"/>
                        <a:ea typeface="Arial"/>
                      </a:endParaRPr>
                    </a:p>
                  </a:txBody>
                  <a:tcPr marL="63500" marR="63500" marT="63500" marB="63500">
                    <a:noFill/>
                  </a:tcPr>
                </a:tc>
                <a:tc>
                  <a:txBody>
                    <a:bodyPr/>
                    <a:lstStyle/>
                    <a:p>
                      <a:pPr algn="ctr">
                        <a:lnSpc>
                          <a:spcPct val="115000"/>
                        </a:lnSpc>
                        <a:spcAft>
                          <a:spcPts val="0"/>
                        </a:spcAft>
                      </a:pPr>
                      <a:r>
                        <a:rPr lang="es-MX" sz="800" b="1" dirty="0">
                          <a:solidFill>
                            <a:schemeClr val="tx1"/>
                          </a:solidFill>
                          <a:latin typeface="Century Gothic"/>
                          <a:ea typeface="Century Gothic"/>
                          <a:cs typeface="Century Gothic"/>
                        </a:rPr>
                        <a:t>Disciplina 4.</a:t>
                      </a:r>
                      <a:endParaRPr lang="es-MX" sz="800" dirty="0">
                        <a:solidFill>
                          <a:schemeClr val="tx1"/>
                        </a:solidFill>
                        <a:latin typeface="Arial"/>
                        <a:ea typeface="Arial"/>
                      </a:endParaRPr>
                    </a:p>
                  </a:txBody>
                  <a:tcPr marL="68580" marR="68580" marT="0" marB="0">
                    <a:noFill/>
                  </a:tcPr>
                </a:tc>
              </a:tr>
              <a:tr h="370840">
                <a:tc>
                  <a:txBody>
                    <a:bodyPr/>
                    <a:lstStyle/>
                    <a:p>
                      <a:pPr marL="275590" indent="-180340">
                        <a:lnSpc>
                          <a:spcPct val="115000"/>
                        </a:lnSpc>
                        <a:spcAft>
                          <a:spcPts val="0"/>
                        </a:spcAft>
                      </a:pPr>
                      <a:r>
                        <a:rPr lang="es-MX" sz="900" b="1" dirty="0">
                          <a:solidFill>
                            <a:schemeClr val="tx1"/>
                          </a:solidFill>
                          <a:latin typeface="Century Gothic"/>
                          <a:ea typeface="Century Gothic"/>
                          <a:cs typeface="Century Gothic"/>
                        </a:rPr>
                        <a:t>1.  Preguntar y cuestionar.</a:t>
                      </a:r>
                      <a:endParaRPr lang="es-MX" sz="900" dirty="0">
                        <a:solidFill>
                          <a:schemeClr val="tx1"/>
                        </a:solidFill>
                        <a:latin typeface="Arial"/>
                        <a:ea typeface="Arial"/>
                      </a:endParaRPr>
                    </a:p>
                    <a:p>
                      <a:pPr marL="275590" indent="-180340">
                        <a:lnSpc>
                          <a:spcPct val="115000"/>
                        </a:lnSpc>
                        <a:spcAft>
                          <a:spcPts val="0"/>
                        </a:spcAft>
                      </a:pPr>
                      <a:r>
                        <a:rPr lang="es-MX" sz="900" dirty="0">
                          <a:solidFill>
                            <a:schemeClr val="tx1"/>
                          </a:solidFill>
                          <a:latin typeface="Century Gothic"/>
                          <a:ea typeface="Century Gothic"/>
                          <a:cs typeface="Century Gothic"/>
                        </a:rPr>
                        <a:t>     Preguntas para dirigir  la Investigación Interdisciplinaria.</a:t>
                      </a:r>
                      <a:endParaRPr lang="es-MX" sz="900" dirty="0">
                        <a:solidFill>
                          <a:schemeClr val="tx1"/>
                        </a:solidFill>
                        <a:latin typeface="Arial"/>
                        <a:ea typeface="Arial"/>
                      </a:endParaRPr>
                    </a:p>
                  </a:txBody>
                  <a:tcPr marL="63500" marR="63500" marT="63500" marB="63500">
                    <a:noFill/>
                  </a:tcPr>
                </a:tc>
                <a:tc>
                  <a:txBody>
                    <a:bodyPr/>
                    <a:lstStyle/>
                    <a:p>
                      <a:pPr>
                        <a:lnSpc>
                          <a:spcPct val="115000"/>
                        </a:lnSpc>
                        <a:spcAft>
                          <a:spcPts val="0"/>
                        </a:spcAft>
                      </a:pPr>
                      <a:r>
                        <a:rPr lang="es-MX" sz="900" dirty="0">
                          <a:solidFill>
                            <a:schemeClr val="tx1"/>
                          </a:solidFill>
                          <a:latin typeface="Century Gothic"/>
                          <a:ea typeface="Century Gothic"/>
                          <a:cs typeface="Century Gothic"/>
                        </a:rPr>
                        <a:t>¿Cómo se involucran las cuatro disciplinas en el proyecto?</a:t>
                      </a:r>
                      <a:endParaRPr lang="es-MX" sz="900" dirty="0">
                        <a:solidFill>
                          <a:schemeClr val="tx1"/>
                        </a:solidFill>
                        <a:latin typeface="Arial"/>
                        <a:ea typeface="Arial"/>
                      </a:endParaRPr>
                    </a:p>
                    <a:p>
                      <a:pPr>
                        <a:lnSpc>
                          <a:spcPct val="115000"/>
                        </a:lnSpc>
                        <a:spcAft>
                          <a:spcPts val="0"/>
                        </a:spcAft>
                      </a:pPr>
                      <a:r>
                        <a:rPr lang="es-MX" sz="900" dirty="0">
                          <a:solidFill>
                            <a:schemeClr val="tx1"/>
                          </a:solidFill>
                          <a:latin typeface="Century Gothic"/>
                          <a:ea typeface="Century Gothic"/>
                          <a:cs typeface="Century Gothic"/>
                        </a:rPr>
                        <a:t>¿Cómo se integran las cuatro disciplinas para dar solución a este problema?</a:t>
                      </a:r>
                      <a:endParaRPr lang="es-MX" sz="900" dirty="0">
                        <a:solidFill>
                          <a:schemeClr val="tx1"/>
                        </a:solidFill>
                        <a:latin typeface="Arial"/>
                        <a:ea typeface="Arial"/>
                      </a:endParaRPr>
                    </a:p>
                    <a:p>
                      <a:pPr>
                        <a:lnSpc>
                          <a:spcPct val="115000"/>
                        </a:lnSpc>
                        <a:spcAft>
                          <a:spcPts val="0"/>
                        </a:spcAft>
                      </a:pPr>
                      <a:r>
                        <a:rPr lang="es-MX" sz="900" dirty="0">
                          <a:solidFill>
                            <a:schemeClr val="tx1"/>
                          </a:solidFill>
                          <a:latin typeface="Century Gothic"/>
                          <a:ea typeface="Century Gothic"/>
                          <a:cs typeface="Century Gothic"/>
                        </a:rPr>
                        <a:t>¿Cómo solucionar el problema de la contaminación viéndolo como una meta y no como un obstáculo? </a:t>
                      </a:r>
                      <a:endParaRPr lang="es-MX" sz="900" dirty="0">
                        <a:solidFill>
                          <a:schemeClr val="tx1"/>
                        </a:solidFill>
                        <a:latin typeface="Arial"/>
                        <a:ea typeface="Arial"/>
                      </a:endParaRPr>
                    </a:p>
                  </a:txBody>
                  <a:tcPr marL="63500" marR="63500" marT="63500" marB="63500">
                    <a:noFill/>
                  </a:tcPr>
                </a:tc>
                <a:tc>
                  <a:txBody>
                    <a:bodyPr/>
                    <a:lstStyle/>
                    <a:p>
                      <a:pPr marL="275590" indent="-180340">
                        <a:lnSpc>
                          <a:spcPct val="115000"/>
                        </a:lnSpc>
                        <a:spcAft>
                          <a:spcPts val="0"/>
                        </a:spcAft>
                      </a:pPr>
                      <a:r>
                        <a:rPr lang="es-MX" sz="900" b="1" dirty="0">
                          <a:solidFill>
                            <a:schemeClr val="tx1"/>
                          </a:solidFill>
                          <a:latin typeface="Century Gothic"/>
                          <a:ea typeface="Century Gothic"/>
                          <a:cs typeface="Century Gothic"/>
                        </a:rPr>
                        <a:t>1.  Preguntar y cuestionar.</a:t>
                      </a:r>
                      <a:endParaRPr lang="es-MX" sz="900" dirty="0">
                        <a:solidFill>
                          <a:schemeClr val="tx1"/>
                        </a:solidFill>
                        <a:latin typeface="Arial"/>
                        <a:ea typeface="Arial"/>
                      </a:endParaRPr>
                    </a:p>
                    <a:p>
                      <a:pPr marL="275590" indent="-180340">
                        <a:lnSpc>
                          <a:spcPct val="115000"/>
                        </a:lnSpc>
                        <a:spcAft>
                          <a:spcPts val="0"/>
                        </a:spcAft>
                      </a:pPr>
                      <a:r>
                        <a:rPr lang="es-MX" sz="900" dirty="0">
                          <a:solidFill>
                            <a:schemeClr val="tx1"/>
                          </a:solidFill>
                          <a:latin typeface="Century Gothic"/>
                          <a:ea typeface="Century Gothic"/>
                          <a:cs typeface="Century Gothic"/>
                        </a:rPr>
                        <a:t>     Preguntas para dirigir  la Investigación Interdisciplinaria.</a:t>
                      </a:r>
                      <a:endParaRPr lang="es-MX" sz="900" dirty="0">
                        <a:solidFill>
                          <a:schemeClr val="tx1"/>
                        </a:solidFill>
                        <a:latin typeface="Arial"/>
                        <a:ea typeface="Arial"/>
                      </a:endParaRPr>
                    </a:p>
                  </a:txBody>
                  <a:tcPr marL="63500" marR="63500" marT="63500" marB="63500">
                    <a:noFill/>
                  </a:tcPr>
                </a:tc>
                <a:tc>
                  <a:txBody>
                    <a:bodyPr/>
                    <a:lstStyle/>
                    <a:p>
                      <a:pPr>
                        <a:lnSpc>
                          <a:spcPct val="115000"/>
                        </a:lnSpc>
                        <a:spcAft>
                          <a:spcPts val="0"/>
                        </a:spcAft>
                      </a:pPr>
                      <a:r>
                        <a:rPr lang="es-MX" sz="900" dirty="0">
                          <a:solidFill>
                            <a:schemeClr val="tx1"/>
                          </a:solidFill>
                          <a:latin typeface="Century Gothic"/>
                          <a:ea typeface="Century Gothic"/>
                          <a:cs typeface="Century Gothic"/>
                        </a:rPr>
                        <a:t>¿Cómo se involucran las cuatro disciplinas en el proyecto?</a:t>
                      </a:r>
                      <a:endParaRPr lang="es-MX" sz="900" dirty="0">
                        <a:solidFill>
                          <a:schemeClr val="tx1"/>
                        </a:solidFill>
                        <a:latin typeface="Arial"/>
                        <a:ea typeface="Arial"/>
                      </a:endParaRPr>
                    </a:p>
                    <a:p>
                      <a:pPr>
                        <a:lnSpc>
                          <a:spcPct val="115000"/>
                        </a:lnSpc>
                        <a:spcAft>
                          <a:spcPts val="0"/>
                        </a:spcAft>
                      </a:pPr>
                      <a:r>
                        <a:rPr lang="es-MX" sz="900" dirty="0">
                          <a:solidFill>
                            <a:schemeClr val="tx1"/>
                          </a:solidFill>
                          <a:latin typeface="Century Gothic"/>
                          <a:ea typeface="Century Gothic"/>
                          <a:cs typeface="Century Gothic"/>
                        </a:rPr>
                        <a:t>¿Cómo se integran las cuatro disciplinas para dar solución a este problema?</a:t>
                      </a:r>
                      <a:endParaRPr lang="es-MX" sz="900" dirty="0">
                        <a:solidFill>
                          <a:schemeClr val="tx1"/>
                        </a:solidFill>
                        <a:latin typeface="Arial"/>
                        <a:ea typeface="Arial"/>
                      </a:endParaRPr>
                    </a:p>
                    <a:p>
                      <a:pPr>
                        <a:lnSpc>
                          <a:spcPct val="115000"/>
                        </a:lnSpc>
                        <a:spcAft>
                          <a:spcPts val="0"/>
                        </a:spcAft>
                      </a:pPr>
                      <a:r>
                        <a:rPr lang="es-MX" sz="900" dirty="0">
                          <a:solidFill>
                            <a:schemeClr val="tx1"/>
                          </a:solidFill>
                          <a:latin typeface="Century Gothic"/>
                          <a:ea typeface="Century Gothic"/>
                          <a:cs typeface="Century Gothic"/>
                        </a:rPr>
                        <a:t>¿Cómo solucionar el problema de la contaminación viéndolo como una meta y no como un obstáculo? </a:t>
                      </a:r>
                      <a:endParaRPr lang="es-MX" sz="900" dirty="0">
                        <a:solidFill>
                          <a:schemeClr val="tx1"/>
                        </a:solidFill>
                        <a:latin typeface="Arial"/>
                        <a:ea typeface="Arial"/>
                      </a:endParaRPr>
                    </a:p>
                  </a:txBody>
                  <a:tcPr marL="63500" marR="63500" marT="63500" marB="63500">
                    <a:noFill/>
                  </a:tcPr>
                </a:tc>
                <a:tc>
                  <a:txBody>
                    <a:bodyPr/>
                    <a:lstStyle/>
                    <a:p>
                      <a:pPr marL="275590" indent="-180340">
                        <a:lnSpc>
                          <a:spcPct val="115000"/>
                        </a:lnSpc>
                        <a:spcAft>
                          <a:spcPts val="0"/>
                        </a:spcAft>
                      </a:pPr>
                      <a:r>
                        <a:rPr lang="es-MX" sz="900" b="1" dirty="0">
                          <a:solidFill>
                            <a:schemeClr val="tx1"/>
                          </a:solidFill>
                          <a:latin typeface="Century Gothic"/>
                          <a:ea typeface="Century Gothic"/>
                          <a:cs typeface="Century Gothic"/>
                        </a:rPr>
                        <a:t>1.  Preguntar y cuestionar.</a:t>
                      </a:r>
                      <a:endParaRPr lang="es-MX" sz="900" dirty="0">
                        <a:solidFill>
                          <a:schemeClr val="tx1"/>
                        </a:solidFill>
                        <a:latin typeface="Arial"/>
                        <a:ea typeface="Arial"/>
                      </a:endParaRPr>
                    </a:p>
                    <a:p>
                      <a:pPr marL="275590" indent="-180340">
                        <a:lnSpc>
                          <a:spcPct val="115000"/>
                        </a:lnSpc>
                        <a:spcAft>
                          <a:spcPts val="0"/>
                        </a:spcAft>
                      </a:pPr>
                      <a:r>
                        <a:rPr lang="es-MX" sz="900" dirty="0">
                          <a:solidFill>
                            <a:schemeClr val="tx1"/>
                          </a:solidFill>
                          <a:latin typeface="Century Gothic"/>
                          <a:ea typeface="Century Gothic"/>
                          <a:cs typeface="Century Gothic"/>
                        </a:rPr>
                        <a:t>     Preguntas para dirigir  la Investigación Interdisciplinaria.</a:t>
                      </a:r>
                      <a:endParaRPr lang="es-MX" sz="900" dirty="0">
                        <a:solidFill>
                          <a:schemeClr val="tx1"/>
                        </a:solidFill>
                        <a:latin typeface="Arial"/>
                        <a:ea typeface="Arial"/>
                      </a:endParaRPr>
                    </a:p>
                  </a:txBody>
                  <a:tcPr marL="63500" marR="63500" marT="63500" marB="63500">
                    <a:noFill/>
                  </a:tcPr>
                </a:tc>
              </a:tr>
            </a:tbl>
          </a:graphicData>
        </a:graphic>
      </p:graphicFrame>
      <p:sp>
        <p:nvSpPr>
          <p:cNvPr id="4" name="3 Rectángulo"/>
          <p:cNvSpPr/>
          <p:nvPr/>
        </p:nvSpPr>
        <p:spPr>
          <a:xfrm>
            <a:off x="971600" y="548680"/>
            <a:ext cx="5598368" cy="261610"/>
          </a:xfrm>
          <a:prstGeom prst="rect">
            <a:avLst/>
          </a:prstGeom>
        </p:spPr>
        <p:txBody>
          <a:bodyPr wrap="square">
            <a:spAutoFit/>
          </a:bodyPr>
          <a:lstStyle/>
          <a:p>
            <a:r>
              <a:rPr lang="es-MX" sz="1100" b="1" dirty="0" smtClean="0">
                <a:latin typeface="Arial" pitchFamily="34" charset="0"/>
                <a:cs typeface="Arial" pitchFamily="34" charset="0"/>
              </a:rPr>
              <a:t>V. Esquema del proceso de construcción del proyecto por disciplinas. </a:t>
            </a:r>
            <a:endParaRPr lang="es-MX" sz="1100" b="1"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83568" y="548680"/>
          <a:ext cx="7632850" cy="1388872"/>
        </p:xfrm>
        <a:graphic>
          <a:graphicData uri="http://schemas.openxmlformats.org/drawingml/2006/table">
            <a:tbl>
              <a:tblPr firstRow="1" bandRow="1">
                <a:tableStyleId>{5C22544A-7EE6-4342-B048-85BDC9FD1C3A}</a:tableStyleId>
              </a:tblPr>
              <a:tblGrid>
                <a:gridCol w="1526570"/>
                <a:gridCol w="1526570"/>
                <a:gridCol w="1526570"/>
                <a:gridCol w="1526570"/>
                <a:gridCol w="1526570"/>
              </a:tblGrid>
              <a:tr h="370840">
                <a:tc>
                  <a:txBody>
                    <a:bodyPr/>
                    <a:lstStyle/>
                    <a:p>
                      <a:pPr marL="275590" indent="-180340">
                        <a:lnSpc>
                          <a:spcPct val="115000"/>
                        </a:lnSpc>
                        <a:spcAft>
                          <a:spcPts val="0"/>
                        </a:spcAft>
                      </a:pPr>
                      <a:r>
                        <a:rPr lang="es-MX" sz="800" b="1" dirty="0">
                          <a:solidFill>
                            <a:schemeClr val="tx1"/>
                          </a:solidFill>
                          <a:latin typeface="Century Gothic"/>
                          <a:ea typeface="Century Gothic"/>
                          <a:cs typeface="Century Gothic"/>
                        </a:rPr>
                        <a:t>2. Despertar el interés (detonar).</a:t>
                      </a:r>
                      <a:endParaRPr lang="es-MX" sz="800" dirty="0">
                        <a:solidFill>
                          <a:schemeClr val="tx1"/>
                        </a:solidFill>
                        <a:latin typeface="Arial"/>
                        <a:ea typeface="Arial"/>
                      </a:endParaRPr>
                    </a:p>
                    <a:p>
                      <a:pPr marL="270510" indent="-180340">
                        <a:lnSpc>
                          <a:spcPct val="115000"/>
                        </a:lnSpc>
                        <a:spcAft>
                          <a:spcPts val="0"/>
                        </a:spcAft>
                      </a:pPr>
                      <a:r>
                        <a:rPr lang="es-MX" sz="800" dirty="0">
                          <a:solidFill>
                            <a:schemeClr val="tx1"/>
                          </a:solidFill>
                          <a:latin typeface="Century Gothic"/>
                          <a:ea typeface="Century Gothic"/>
                          <a:cs typeface="Century Gothic"/>
                        </a:rPr>
                        <a:t>    Estrategias para involucrar a los estudiantes con la problemática planteada, en el salón de clase</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a:t>
                      </a:r>
                      <a:endParaRPr lang="es-MX" sz="800" dirty="0">
                        <a:solidFill>
                          <a:schemeClr val="tx1"/>
                        </a:solidFill>
                        <a:latin typeface="Arial"/>
                        <a:ea typeface="Arial"/>
                      </a:endParaRPr>
                    </a:p>
                  </a:txBody>
                  <a:tcPr marL="63500" marR="63500" marT="63500" marB="63500">
                    <a:noFill/>
                  </a:tcPr>
                </a:tc>
                <a:tc>
                  <a:txBody>
                    <a:bodyPr/>
                    <a:lstStyle/>
                    <a:p>
                      <a:pPr>
                        <a:lnSpc>
                          <a:spcPct val="115000"/>
                        </a:lnSpc>
                        <a:spcAft>
                          <a:spcPts val="0"/>
                        </a:spcAft>
                      </a:pPr>
                      <a:r>
                        <a:rPr lang="es-MX" sz="800" dirty="0">
                          <a:solidFill>
                            <a:schemeClr val="tx1"/>
                          </a:solidFill>
                          <a:latin typeface="Century Gothic"/>
                          <a:ea typeface="Century Gothic"/>
                          <a:cs typeface="Century Gothic"/>
                        </a:rPr>
                        <a:t>Proyectar un capítulo sobre los </a:t>
                      </a:r>
                      <a:r>
                        <a:rPr lang="es-MX" sz="800" dirty="0" err="1">
                          <a:solidFill>
                            <a:schemeClr val="tx1"/>
                          </a:solidFill>
                          <a:latin typeface="Century Gothic"/>
                          <a:ea typeface="Century Gothic"/>
                          <a:cs typeface="Century Gothic"/>
                        </a:rPr>
                        <a:t>Super</a:t>
                      </a:r>
                      <a:r>
                        <a:rPr lang="es-MX" sz="800" dirty="0">
                          <a:solidFill>
                            <a:schemeClr val="tx1"/>
                          </a:solidFill>
                          <a:latin typeface="Century Gothic"/>
                          <a:ea typeface="Century Gothic"/>
                          <a:cs typeface="Century Gothic"/>
                        </a:rPr>
                        <a:t> </a:t>
                      </a:r>
                      <a:r>
                        <a:rPr lang="es-MX" sz="800" dirty="0" err="1">
                          <a:solidFill>
                            <a:schemeClr val="tx1"/>
                          </a:solidFill>
                          <a:latin typeface="Century Gothic"/>
                          <a:ea typeface="Century Gothic"/>
                          <a:cs typeface="Century Gothic"/>
                        </a:rPr>
                        <a:t>Science</a:t>
                      </a:r>
                      <a:r>
                        <a:rPr lang="es-MX" sz="800" dirty="0">
                          <a:solidFill>
                            <a:schemeClr val="tx1"/>
                          </a:solidFill>
                          <a:latin typeface="Century Gothic"/>
                          <a:ea typeface="Century Gothic"/>
                          <a:cs typeface="Century Gothic"/>
                        </a:rPr>
                        <a:t> </a:t>
                      </a:r>
                      <a:r>
                        <a:rPr lang="es-MX" sz="800" dirty="0" err="1">
                          <a:solidFill>
                            <a:schemeClr val="tx1"/>
                          </a:solidFill>
                          <a:latin typeface="Century Gothic"/>
                          <a:ea typeface="Century Gothic"/>
                          <a:cs typeface="Century Gothic"/>
                        </a:rPr>
                        <a:t>Friends</a:t>
                      </a:r>
                      <a:r>
                        <a:rPr lang="es-MX" sz="800" dirty="0">
                          <a:solidFill>
                            <a:schemeClr val="tx1"/>
                          </a:solidFill>
                          <a:latin typeface="Century Gothic"/>
                          <a:ea typeface="Century Gothic"/>
                          <a:cs typeface="Century Gothic"/>
                        </a:rPr>
                        <a:t>.</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Proyectar la película </a:t>
                      </a:r>
                      <a:r>
                        <a:rPr lang="es-MX" sz="800" i="1" dirty="0" err="1">
                          <a:solidFill>
                            <a:schemeClr val="tx1"/>
                          </a:solidFill>
                          <a:latin typeface="Century Gothic"/>
                          <a:ea typeface="Century Gothic"/>
                          <a:cs typeface="Century Gothic"/>
                        </a:rPr>
                        <a:t>Delicatessen</a:t>
                      </a:r>
                      <a:r>
                        <a:rPr lang="es-MX" sz="800" dirty="0">
                          <a:solidFill>
                            <a:schemeClr val="tx1"/>
                          </a:solidFill>
                          <a:latin typeface="Century Gothic"/>
                          <a:ea typeface="Century Gothic"/>
                          <a:cs typeface="Century Gothic"/>
                        </a:rPr>
                        <a:t> </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Visitas a viveros, </a:t>
                      </a:r>
                      <a:r>
                        <a:rPr lang="es-MX" sz="800" dirty="0" err="1">
                          <a:solidFill>
                            <a:schemeClr val="tx1"/>
                          </a:solidFill>
                          <a:latin typeface="Century Gothic"/>
                          <a:ea typeface="Century Gothic"/>
                          <a:cs typeface="Century Gothic"/>
                        </a:rPr>
                        <a:t>zoologicos</a:t>
                      </a:r>
                      <a:r>
                        <a:rPr lang="es-MX" sz="800" dirty="0">
                          <a:solidFill>
                            <a:schemeClr val="tx1"/>
                          </a:solidFill>
                          <a:latin typeface="Century Gothic"/>
                          <a:ea typeface="Century Gothic"/>
                          <a:cs typeface="Century Gothic"/>
                        </a:rPr>
                        <a:t>, tiraderos de basura, plantas de tratamiento, obras de teatro.</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Lecturas de obras teatrales</a:t>
                      </a:r>
                      <a:endParaRPr lang="es-MX" sz="800" dirty="0">
                        <a:solidFill>
                          <a:schemeClr val="tx1"/>
                        </a:solidFill>
                        <a:latin typeface="Arial"/>
                        <a:ea typeface="Arial"/>
                      </a:endParaRPr>
                    </a:p>
                  </a:txBody>
                  <a:tcPr marL="63500" marR="63500" marT="63500" marB="63500">
                    <a:noFill/>
                  </a:tcPr>
                </a:tc>
                <a:tc>
                  <a:txBody>
                    <a:bodyPr/>
                    <a:lstStyle/>
                    <a:p>
                      <a:pPr marL="275590" indent="-180340">
                        <a:lnSpc>
                          <a:spcPct val="115000"/>
                        </a:lnSpc>
                        <a:spcAft>
                          <a:spcPts val="0"/>
                        </a:spcAft>
                      </a:pPr>
                      <a:r>
                        <a:rPr lang="es-MX" sz="800" b="1" dirty="0">
                          <a:solidFill>
                            <a:schemeClr val="tx1"/>
                          </a:solidFill>
                          <a:latin typeface="Century Gothic"/>
                          <a:ea typeface="Century Gothic"/>
                          <a:cs typeface="Century Gothic"/>
                        </a:rPr>
                        <a:t>2. Despertar el interés (detonar).</a:t>
                      </a:r>
                      <a:endParaRPr lang="es-MX" sz="800" dirty="0">
                        <a:solidFill>
                          <a:schemeClr val="tx1"/>
                        </a:solidFill>
                        <a:latin typeface="Arial"/>
                        <a:ea typeface="Arial"/>
                      </a:endParaRPr>
                    </a:p>
                    <a:p>
                      <a:pPr marL="270510" indent="-180340">
                        <a:lnSpc>
                          <a:spcPct val="115000"/>
                        </a:lnSpc>
                        <a:spcAft>
                          <a:spcPts val="0"/>
                        </a:spcAft>
                      </a:pPr>
                      <a:r>
                        <a:rPr lang="es-MX" sz="800" dirty="0">
                          <a:solidFill>
                            <a:schemeClr val="tx1"/>
                          </a:solidFill>
                          <a:latin typeface="Century Gothic"/>
                          <a:ea typeface="Century Gothic"/>
                          <a:cs typeface="Century Gothic"/>
                        </a:rPr>
                        <a:t>    Estrategias para involucrar a los estudiantes con la problemática planteada, en el salón de clase</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a:t>
                      </a:r>
                      <a:endParaRPr lang="es-MX" sz="800" dirty="0">
                        <a:solidFill>
                          <a:schemeClr val="tx1"/>
                        </a:solidFill>
                        <a:latin typeface="Arial"/>
                        <a:ea typeface="Arial"/>
                      </a:endParaRPr>
                    </a:p>
                  </a:txBody>
                  <a:tcPr marL="63500" marR="63500" marT="63500" marB="63500">
                    <a:noFill/>
                  </a:tcPr>
                </a:tc>
                <a:tc>
                  <a:txBody>
                    <a:bodyPr/>
                    <a:lstStyle/>
                    <a:p>
                      <a:pPr>
                        <a:lnSpc>
                          <a:spcPct val="115000"/>
                        </a:lnSpc>
                        <a:spcAft>
                          <a:spcPts val="0"/>
                        </a:spcAft>
                      </a:pPr>
                      <a:r>
                        <a:rPr lang="es-MX" sz="800" dirty="0">
                          <a:solidFill>
                            <a:schemeClr val="tx1"/>
                          </a:solidFill>
                          <a:latin typeface="Century Gothic"/>
                          <a:ea typeface="Century Gothic"/>
                          <a:cs typeface="Century Gothic"/>
                        </a:rPr>
                        <a:t>Proyectar un capítulo sobre los </a:t>
                      </a:r>
                      <a:r>
                        <a:rPr lang="es-MX" sz="800" dirty="0" err="1">
                          <a:solidFill>
                            <a:schemeClr val="tx1"/>
                          </a:solidFill>
                          <a:latin typeface="Century Gothic"/>
                          <a:ea typeface="Century Gothic"/>
                          <a:cs typeface="Century Gothic"/>
                        </a:rPr>
                        <a:t>Super</a:t>
                      </a:r>
                      <a:r>
                        <a:rPr lang="es-MX" sz="800" dirty="0">
                          <a:solidFill>
                            <a:schemeClr val="tx1"/>
                          </a:solidFill>
                          <a:latin typeface="Century Gothic"/>
                          <a:ea typeface="Century Gothic"/>
                          <a:cs typeface="Century Gothic"/>
                        </a:rPr>
                        <a:t> </a:t>
                      </a:r>
                      <a:r>
                        <a:rPr lang="es-MX" sz="800" dirty="0" err="1">
                          <a:solidFill>
                            <a:schemeClr val="tx1"/>
                          </a:solidFill>
                          <a:latin typeface="Century Gothic"/>
                          <a:ea typeface="Century Gothic"/>
                          <a:cs typeface="Century Gothic"/>
                        </a:rPr>
                        <a:t>Science</a:t>
                      </a:r>
                      <a:r>
                        <a:rPr lang="es-MX" sz="800" dirty="0">
                          <a:solidFill>
                            <a:schemeClr val="tx1"/>
                          </a:solidFill>
                          <a:latin typeface="Century Gothic"/>
                          <a:ea typeface="Century Gothic"/>
                          <a:cs typeface="Century Gothic"/>
                        </a:rPr>
                        <a:t> </a:t>
                      </a:r>
                      <a:r>
                        <a:rPr lang="es-MX" sz="800" dirty="0" err="1">
                          <a:solidFill>
                            <a:schemeClr val="tx1"/>
                          </a:solidFill>
                          <a:latin typeface="Century Gothic"/>
                          <a:ea typeface="Century Gothic"/>
                          <a:cs typeface="Century Gothic"/>
                        </a:rPr>
                        <a:t>Friends</a:t>
                      </a:r>
                      <a:r>
                        <a:rPr lang="es-MX" sz="800" dirty="0">
                          <a:solidFill>
                            <a:schemeClr val="tx1"/>
                          </a:solidFill>
                          <a:latin typeface="Century Gothic"/>
                          <a:ea typeface="Century Gothic"/>
                          <a:cs typeface="Century Gothic"/>
                        </a:rPr>
                        <a:t>.</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Proyectar la película </a:t>
                      </a:r>
                      <a:r>
                        <a:rPr lang="es-MX" sz="800" i="1" dirty="0" err="1">
                          <a:solidFill>
                            <a:schemeClr val="tx1"/>
                          </a:solidFill>
                          <a:latin typeface="Century Gothic"/>
                          <a:ea typeface="Century Gothic"/>
                          <a:cs typeface="Century Gothic"/>
                        </a:rPr>
                        <a:t>Delicatessen</a:t>
                      </a:r>
                      <a:r>
                        <a:rPr lang="es-MX" sz="800" dirty="0">
                          <a:solidFill>
                            <a:schemeClr val="tx1"/>
                          </a:solidFill>
                          <a:latin typeface="Century Gothic"/>
                          <a:ea typeface="Century Gothic"/>
                          <a:cs typeface="Century Gothic"/>
                        </a:rPr>
                        <a:t> </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Visitas a viveros, </a:t>
                      </a:r>
                      <a:r>
                        <a:rPr lang="es-MX" sz="800" dirty="0" err="1">
                          <a:solidFill>
                            <a:schemeClr val="tx1"/>
                          </a:solidFill>
                          <a:latin typeface="Century Gothic"/>
                          <a:ea typeface="Century Gothic"/>
                          <a:cs typeface="Century Gothic"/>
                        </a:rPr>
                        <a:t>zoologicos</a:t>
                      </a:r>
                      <a:r>
                        <a:rPr lang="es-MX" sz="800" dirty="0">
                          <a:solidFill>
                            <a:schemeClr val="tx1"/>
                          </a:solidFill>
                          <a:latin typeface="Century Gothic"/>
                          <a:ea typeface="Century Gothic"/>
                          <a:cs typeface="Century Gothic"/>
                        </a:rPr>
                        <a:t>, tiraderos de basura, plantas de tratamiento, obras de teatro.</a:t>
                      </a:r>
                      <a:endParaRPr lang="es-MX" sz="800" dirty="0">
                        <a:solidFill>
                          <a:schemeClr val="tx1"/>
                        </a:solidFill>
                        <a:latin typeface="Arial"/>
                        <a:ea typeface="Arial"/>
                      </a:endParaRPr>
                    </a:p>
                    <a:p>
                      <a:pPr>
                        <a:lnSpc>
                          <a:spcPct val="115000"/>
                        </a:lnSpc>
                        <a:spcAft>
                          <a:spcPts val="0"/>
                        </a:spcAft>
                      </a:pPr>
                      <a:r>
                        <a:rPr lang="es-MX" sz="800" dirty="0">
                          <a:solidFill>
                            <a:schemeClr val="tx1"/>
                          </a:solidFill>
                          <a:latin typeface="Century Gothic"/>
                          <a:ea typeface="Century Gothic"/>
                          <a:cs typeface="Century Gothic"/>
                        </a:rPr>
                        <a:t>Lecturas de obras teatrales</a:t>
                      </a:r>
                      <a:endParaRPr lang="es-MX" sz="800" dirty="0">
                        <a:solidFill>
                          <a:schemeClr val="tx1"/>
                        </a:solidFill>
                        <a:latin typeface="Arial"/>
                        <a:ea typeface="Arial"/>
                      </a:endParaRPr>
                    </a:p>
                  </a:txBody>
                  <a:tcPr marL="63500" marR="63500" marT="63500" marB="63500">
                    <a:noFill/>
                  </a:tcPr>
                </a:tc>
                <a:tc>
                  <a:txBody>
                    <a:bodyPr/>
                    <a:lstStyle/>
                    <a:p>
                      <a:pPr marL="275590" indent="-180340">
                        <a:lnSpc>
                          <a:spcPct val="115000"/>
                        </a:lnSpc>
                        <a:spcAft>
                          <a:spcPts val="0"/>
                        </a:spcAft>
                      </a:pPr>
                      <a:r>
                        <a:rPr lang="es-MX" sz="800" b="1" dirty="0">
                          <a:solidFill>
                            <a:schemeClr val="tx1"/>
                          </a:solidFill>
                          <a:latin typeface="Century Gothic"/>
                          <a:ea typeface="Century Gothic"/>
                          <a:cs typeface="Century Gothic"/>
                        </a:rPr>
                        <a:t>2. Despertar el interés (detonar).</a:t>
                      </a:r>
                      <a:endParaRPr lang="es-MX" sz="800" dirty="0">
                        <a:solidFill>
                          <a:schemeClr val="tx1"/>
                        </a:solidFill>
                        <a:latin typeface="Arial"/>
                        <a:ea typeface="Arial"/>
                      </a:endParaRPr>
                    </a:p>
                    <a:p>
                      <a:pPr marL="270510" indent="-180340">
                        <a:lnSpc>
                          <a:spcPct val="115000"/>
                        </a:lnSpc>
                        <a:spcAft>
                          <a:spcPts val="0"/>
                        </a:spcAft>
                      </a:pPr>
                      <a:r>
                        <a:rPr lang="es-MX" sz="800" dirty="0">
                          <a:solidFill>
                            <a:schemeClr val="tx1"/>
                          </a:solidFill>
                          <a:latin typeface="Century Gothic"/>
                          <a:ea typeface="Century Gothic"/>
                          <a:cs typeface="Century Gothic"/>
                        </a:rPr>
                        <a:t>    Estrategias para involucrar a los estudiantes con la problemática planteada, en el salón de clase</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a:t>
                      </a:r>
                      <a:endParaRPr lang="es-MX" sz="800" dirty="0">
                        <a:solidFill>
                          <a:schemeClr val="tx1"/>
                        </a:solidFill>
                        <a:latin typeface="Arial"/>
                        <a:ea typeface="Arial"/>
                      </a:endParaRPr>
                    </a:p>
                  </a:txBody>
                  <a:tcPr marL="63500" marR="63500" marT="63500" marB="63500">
                    <a:noFill/>
                  </a:tcPr>
                </a:tc>
              </a:tr>
            </a:tbl>
          </a:graphicData>
        </a:graphic>
      </p:graphicFrame>
      <p:graphicFrame>
        <p:nvGraphicFramePr>
          <p:cNvPr id="3" name="2 Tabla"/>
          <p:cNvGraphicFramePr>
            <a:graphicFrameLocks noGrp="1"/>
          </p:cNvGraphicFramePr>
          <p:nvPr/>
        </p:nvGraphicFramePr>
        <p:xfrm>
          <a:off x="683568" y="1916832"/>
          <a:ext cx="7632848" cy="1440160"/>
        </p:xfrm>
        <a:graphic>
          <a:graphicData uri="http://schemas.openxmlformats.org/drawingml/2006/table">
            <a:tbl>
              <a:tblPr/>
              <a:tblGrid>
                <a:gridCol w="1584176"/>
                <a:gridCol w="1696958"/>
                <a:gridCol w="1327378"/>
                <a:gridCol w="1440160"/>
                <a:gridCol w="1584176"/>
              </a:tblGrid>
              <a:tr h="1440160">
                <a:tc>
                  <a:txBody>
                    <a:bodyPr/>
                    <a:lstStyle/>
                    <a:p>
                      <a:pPr marL="275590" indent="-180340">
                        <a:lnSpc>
                          <a:spcPct val="115000"/>
                        </a:lnSpc>
                        <a:spcAft>
                          <a:spcPts val="0"/>
                        </a:spcAft>
                      </a:pPr>
                      <a:r>
                        <a:rPr lang="es-MX" sz="800" b="1" dirty="0">
                          <a:solidFill>
                            <a:schemeClr val="tx1"/>
                          </a:solidFill>
                          <a:latin typeface="Century Gothic"/>
                          <a:ea typeface="Century Gothic"/>
                          <a:cs typeface="Century Gothic"/>
                        </a:rPr>
                        <a:t>3. Recopilar información a través de la investigación.</a:t>
                      </a:r>
                      <a:endParaRPr lang="es-MX" sz="800" dirty="0">
                        <a:solidFill>
                          <a:schemeClr val="tx1"/>
                        </a:solidFill>
                        <a:latin typeface="Arial"/>
                        <a:ea typeface="Arial"/>
                      </a:endParaRPr>
                    </a:p>
                    <a:p>
                      <a:pPr marL="270510" indent="-175260">
                        <a:lnSpc>
                          <a:spcPct val="115000"/>
                        </a:lnSpc>
                        <a:spcAft>
                          <a:spcPts val="0"/>
                        </a:spcAft>
                      </a:pPr>
                      <a:r>
                        <a:rPr lang="es-MX" sz="800" dirty="0">
                          <a:solidFill>
                            <a:schemeClr val="tx1"/>
                          </a:solidFill>
                          <a:latin typeface="Century Gothic"/>
                          <a:ea typeface="Century Gothic"/>
                          <a:cs typeface="Century Gothic"/>
                        </a:rPr>
                        <a:t>    Propuestas a investigar y sus fuentes. </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lphaLcParenR"/>
                      </a:pPr>
                      <a:r>
                        <a:rPr lang="es-MX" sz="800" dirty="0">
                          <a:solidFill>
                            <a:schemeClr val="tx1"/>
                          </a:solidFill>
                          <a:latin typeface="Century Gothic"/>
                          <a:ea typeface="Century Gothic"/>
                          <a:cs typeface="Century Gothic"/>
                        </a:rPr>
                        <a:t>Biografía de Chales Darwin</a:t>
                      </a:r>
                      <a:endParaRPr lang="es-MX" sz="800" dirty="0">
                        <a:solidFill>
                          <a:schemeClr val="tx1"/>
                        </a:solidFill>
                        <a:latin typeface="Arial"/>
                        <a:ea typeface="Arial"/>
                      </a:endParaRPr>
                    </a:p>
                    <a:p>
                      <a:pPr marL="342900" lvl="0" indent="-342900" algn="just">
                        <a:lnSpc>
                          <a:spcPct val="115000"/>
                        </a:lnSpc>
                        <a:spcAft>
                          <a:spcPts val="0"/>
                        </a:spcAft>
                        <a:buFont typeface="+mj-lt"/>
                        <a:buAutoNum type="alphaLcParenR"/>
                      </a:pPr>
                      <a:r>
                        <a:rPr lang="es-MX" sz="800" dirty="0">
                          <a:solidFill>
                            <a:schemeClr val="tx1"/>
                          </a:solidFill>
                          <a:latin typeface="Century Gothic"/>
                          <a:ea typeface="Century Gothic"/>
                          <a:cs typeface="Century Gothic"/>
                        </a:rPr>
                        <a:t>Teresa </a:t>
                      </a:r>
                      <a:r>
                        <a:rPr lang="es-MX" sz="800" dirty="0" err="1">
                          <a:solidFill>
                            <a:schemeClr val="tx1"/>
                          </a:solidFill>
                          <a:latin typeface="Century Gothic"/>
                          <a:ea typeface="Century Gothic"/>
                          <a:cs typeface="Century Gothic"/>
                        </a:rPr>
                        <a:t>Audesirk</a:t>
                      </a:r>
                      <a:r>
                        <a:rPr lang="es-MX" sz="800" dirty="0">
                          <a:solidFill>
                            <a:schemeClr val="tx1"/>
                          </a:solidFill>
                          <a:latin typeface="Century Gothic"/>
                          <a:ea typeface="Century Gothic"/>
                          <a:cs typeface="Century Gothic"/>
                        </a:rPr>
                        <a:t>, La vida en la tierra cuarta parte. Contaminación y cadenas alimenticias</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800" dirty="0">
                          <a:solidFill>
                            <a:schemeClr val="tx1"/>
                          </a:solidFill>
                          <a:latin typeface="Century Gothic"/>
                          <a:ea typeface="Century Gothic"/>
                          <a:cs typeface="Century Gothic"/>
                        </a:rPr>
                        <a:t>Lectura de La cantante Calva, </a:t>
                      </a:r>
                      <a:r>
                        <a:rPr lang="es-MX" sz="800" dirty="0" err="1">
                          <a:solidFill>
                            <a:schemeClr val="tx1"/>
                          </a:solidFill>
                          <a:latin typeface="Century Gothic"/>
                          <a:ea typeface="Century Gothic"/>
                          <a:cs typeface="Century Gothic"/>
                        </a:rPr>
                        <a:t>Eugenie</a:t>
                      </a:r>
                      <a:r>
                        <a:rPr lang="es-MX" sz="800" dirty="0">
                          <a:solidFill>
                            <a:schemeClr val="tx1"/>
                          </a:solidFill>
                          <a:latin typeface="Century Gothic"/>
                          <a:ea typeface="Century Gothic"/>
                          <a:cs typeface="Century Gothic"/>
                        </a:rPr>
                        <a:t> Ionesco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lphaLcParenR"/>
                      </a:pPr>
                      <a:r>
                        <a:rPr lang="es-MX" sz="800" dirty="0">
                          <a:solidFill>
                            <a:schemeClr val="tx1"/>
                          </a:solidFill>
                          <a:latin typeface="Century Gothic"/>
                          <a:ea typeface="Century Gothic"/>
                          <a:cs typeface="Century Gothic"/>
                        </a:rPr>
                        <a:t>Biografía de Miguel Ángel de Quevedo</a:t>
                      </a:r>
                      <a:endParaRPr lang="es-MX" sz="800" dirty="0">
                        <a:solidFill>
                          <a:schemeClr val="tx1"/>
                        </a:solidFill>
                        <a:latin typeface="Arial"/>
                        <a:ea typeface="Arial"/>
                      </a:endParaRPr>
                    </a:p>
                    <a:p>
                      <a:pPr marL="342900" lvl="0" indent="-342900" algn="just">
                        <a:lnSpc>
                          <a:spcPct val="115000"/>
                        </a:lnSpc>
                        <a:spcAft>
                          <a:spcPts val="0"/>
                        </a:spcAft>
                        <a:buFont typeface="+mj-lt"/>
                        <a:buAutoNum type="alphaLcParenR"/>
                      </a:pPr>
                      <a:r>
                        <a:rPr lang="es-MX" sz="800" dirty="0">
                          <a:solidFill>
                            <a:schemeClr val="tx1"/>
                          </a:solidFill>
                          <a:latin typeface="Century Gothic"/>
                          <a:ea typeface="Century Gothic"/>
                          <a:cs typeface="Century Gothic"/>
                        </a:rPr>
                        <a:t>Ponencia del Primer Coloquio de Historia de la Ciencia: “Viveros de Coyoacán, hogar de los bosques mexicanos”.</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800" dirty="0">
                          <a:solidFill>
                            <a:schemeClr val="tx1"/>
                          </a:solidFill>
                          <a:latin typeface="Century Gothic"/>
                          <a:ea typeface="Century Gothic"/>
                          <a:cs typeface="Century Gothic"/>
                        </a:rPr>
                        <a:t>Biografía de William Shakespeare</a:t>
                      </a:r>
                      <a:endParaRPr lang="es-MX" sz="800" dirty="0">
                        <a:solidFill>
                          <a:schemeClr val="tx1"/>
                        </a:solidFill>
                        <a:latin typeface="Arial"/>
                        <a:ea typeface="Arial"/>
                      </a:endParaRPr>
                    </a:p>
                    <a:p>
                      <a:pPr marL="342900" lvl="0" indent="-342900">
                        <a:lnSpc>
                          <a:spcPct val="115000"/>
                        </a:lnSpc>
                        <a:spcAft>
                          <a:spcPts val="0"/>
                        </a:spcAft>
                        <a:buFont typeface="+mj-lt"/>
                        <a:buAutoNum type="alphaLcParenR"/>
                      </a:pPr>
                      <a:r>
                        <a:rPr lang="es-MX" sz="800" i="1" dirty="0" err="1">
                          <a:solidFill>
                            <a:schemeClr val="tx1"/>
                          </a:solidFill>
                          <a:latin typeface="Century Gothic"/>
                          <a:ea typeface="Century Gothic"/>
                          <a:cs typeface="Century Gothic"/>
                        </a:rPr>
                        <a:t>Our</a:t>
                      </a:r>
                      <a:r>
                        <a:rPr lang="es-MX" sz="800" i="1" dirty="0">
                          <a:solidFill>
                            <a:schemeClr val="tx1"/>
                          </a:solidFill>
                          <a:latin typeface="Century Gothic"/>
                          <a:ea typeface="Century Gothic"/>
                          <a:cs typeface="Century Gothic"/>
                        </a:rPr>
                        <a:t> </a:t>
                      </a:r>
                      <a:r>
                        <a:rPr lang="es-MX" sz="800" i="1" dirty="0" err="1">
                          <a:solidFill>
                            <a:schemeClr val="tx1"/>
                          </a:solidFill>
                          <a:latin typeface="Century Gothic"/>
                          <a:ea typeface="Century Gothic"/>
                          <a:cs typeface="Century Gothic"/>
                        </a:rPr>
                        <a:t>change</a:t>
                      </a:r>
                      <a:r>
                        <a:rPr lang="es-MX" sz="800" dirty="0">
                          <a:solidFill>
                            <a:schemeClr val="tx1"/>
                          </a:solidFill>
                          <a:latin typeface="Century Gothic"/>
                          <a:ea typeface="Century Gothic"/>
                          <a:cs typeface="Century Gothic"/>
                        </a:rPr>
                        <a:t>, EBF. Modas y condicionales</a:t>
                      </a:r>
                      <a:endParaRPr lang="es-MX" sz="800" dirty="0">
                        <a:solidFill>
                          <a:schemeClr val="tx1"/>
                        </a:solidFill>
                        <a:latin typeface="Arial"/>
                        <a:ea typeface="Arial"/>
                      </a:endParaRPr>
                    </a:p>
                  </a:txBody>
                  <a:tcPr marL="47006" marR="47006" marT="0" marB="0">
                    <a:lnL w="12700" cap="flat" cmpd="sng" algn="ctr">
                      <a:solidFill>
                        <a:srgbClr val="1C458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683569" y="3428999"/>
          <a:ext cx="7632847" cy="2049960"/>
        </p:xfrm>
        <a:graphic>
          <a:graphicData uri="http://schemas.openxmlformats.org/drawingml/2006/table">
            <a:tbl>
              <a:tblPr/>
              <a:tblGrid>
                <a:gridCol w="1584175"/>
                <a:gridCol w="1656184"/>
                <a:gridCol w="1368152"/>
                <a:gridCol w="1440160"/>
                <a:gridCol w="1584176"/>
              </a:tblGrid>
              <a:tr h="1872208">
                <a:tc>
                  <a:txBody>
                    <a:bodyPr/>
                    <a:lstStyle/>
                    <a:p>
                      <a:pPr marL="275590" indent="-180340">
                        <a:lnSpc>
                          <a:spcPct val="115000"/>
                        </a:lnSpc>
                        <a:spcAft>
                          <a:spcPts val="0"/>
                        </a:spcAft>
                      </a:pPr>
                      <a:r>
                        <a:rPr lang="es-MX" sz="800" b="1" dirty="0">
                          <a:solidFill>
                            <a:schemeClr val="tx1"/>
                          </a:solidFill>
                          <a:latin typeface="Century Gothic"/>
                          <a:ea typeface="Century Gothic"/>
                          <a:cs typeface="Century Gothic"/>
                        </a:rPr>
                        <a:t>4. Organizar la información.</a:t>
                      </a:r>
                      <a:endParaRPr lang="es-MX" sz="800" dirty="0">
                        <a:solidFill>
                          <a:schemeClr val="tx1"/>
                        </a:solidFill>
                        <a:latin typeface="Arial"/>
                        <a:ea typeface="Arial"/>
                      </a:endParaRPr>
                    </a:p>
                    <a:p>
                      <a:pPr marL="275590" indent="-180340">
                        <a:lnSpc>
                          <a:spcPct val="115000"/>
                        </a:lnSpc>
                        <a:spcAft>
                          <a:spcPts val="0"/>
                        </a:spcAft>
                      </a:pPr>
                      <a:r>
                        <a:rPr lang="es-MX" sz="800" b="1" dirty="0">
                          <a:solidFill>
                            <a:schemeClr val="tx1"/>
                          </a:solidFill>
                          <a:latin typeface="Century Gothic"/>
                          <a:ea typeface="Century Gothic"/>
                          <a:cs typeface="Century Gothic"/>
                        </a:rPr>
                        <a:t>    </a:t>
                      </a:r>
                      <a:r>
                        <a:rPr lang="es-MX" sz="800" dirty="0">
                          <a:solidFill>
                            <a:schemeClr val="tx1"/>
                          </a:solidFill>
                          <a:latin typeface="Century Gothic"/>
                          <a:ea typeface="Century Gothic"/>
                          <a:cs typeface="Century Gothic"/>
                        </a:rPr>
                        <a:t>Implica:</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clasificación de datos obtenidos,</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análisis de los datos obtenidos,            registro de la información.</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conclusiones por disciplina,</a:t>
                      </a:r>
                      <a:endParaRPr lang="es-MX" sz="800" dirty="0">
                        <a:solidFill>
                          <a:schemeClr val="tx1"/>
                        </a:solidFill>
                        <a:latin typeface="Arial"/>
                        <a:ea typeface="Arial"/>
                      </a:endParaRPr>
                    </a:p>
                    <a:p>
                      <a:pPr marL="275590" indent="-180340">
                        <a:lnSpc>
                          <a:spcPct val="115000"/>
                        </a:lnSpc>
                        <a:spcAft>
                          <a:spcPts val="0"/>
                        </a:spcAft>
                      </a:pPr>
                      <a:r>
                        <a:rPr lang="es-MX" sz="800" dirty="0">
                          <a:solidFill>
                            <a:schemeClr val="tx1"/>
                          </a:solidFill>
                          <a:latin typeface="Century Gothic"/>
                          <a:ea typeface="Century Gothic"/>
                          <a:cs typeface="Century Gothic"/>
                        </a:rPr>
                        <a:t>    conclusiones conjuntas.</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Un calendario de actividades que se comparte de manera digital, un formato de reuniones de los profesores (bitácora), lista de verificación de los alumnos para la información, el guión y el video. Horarios de atención para los alumnos y horarios de elaboración de escenografía y vestuario.</a:t>
                      </a:r>
                      <a:endParaRPr lang="es-MX" sz="800" dirty="0">
                        <a:solidFill>
                          <a:schemeClr val="tx1"/>
                        </a:solidFill>
                        <a:latin typeface="Arial"/>
                        <a:ea typeface="Arial"/>
                      </a:endParaRPr>
                    </a:p>
                  </a:txBody>
                  <a:tcPr marL="47006" marR="47006" marT="0" marB="0">
                    <a:lnL w="12700" cap="flat" cmpd="sng" algn="ctr">
                      <a:solidFill>
                        <a:srgbClr val="1C458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971600" y="692696"/>
          <a:ext cx="7200800" cy="1672722"/>
        </p:xfrm>
        <a:graphic>
          <a:graphicData uri="http://schemas.openxmlformats.org/drawingml/2006/table">
            <a:tbl>
              <a:tblPr/>
              <a:tblGrid>
                <a:gridCol w="1587610"/>
                <a:gridCol w="963466"/>
                <a:gridCol w="1457537"/>
                <a:gridCol w="2049292"/>
                <a:gridCol w="1142895"/>
              </a:tblGrid>
              <a:tr h="1672722">
                <a:tc>
                  <a:txBody>
                    <a:bodyPr/>
                    <a:lstStyle/>
                    <a:p>
                      <a:pPr marL="90170">
                        <a:lnSpc>
                          <a:spcPct val="115000"/>
                        </a:lnSpc>
                        <a:spcAft>
                          <a:spcPts val="0"/>
                        </a:spcAft>
                        <a:tabLst>
                          <a:tab pos="270510" algn="l"/>
                        </a:tabLst>
                      </a:pPr>
                      <a:r>
                        <a:rPr lang="es-MX" sz="800" b="1" dirty="0">
                          <a:solidFill>
                            <a:schemeClr val="tx1"/>
                          </a:solidFill>
                          <a:latin typeface="Century Gothic"/>
                          <a:ea typeface="Century Gothic"/>
                          <a:cs typeface="Century Gothic"/>
                        </a:rPr>
                        <a:t>5.  Llegar a</a:t>
                      </a:r>
                      <a:r>
                        <a:rPr lang="es-MX" sz="800" b="1" i="1" dirty="0">
                          <a:solidFill>
                            <a:schemeClr val="tx1"/>
                          </a:solidFill>
                          <a:latin typeface="Century Gothic"/>
                          <a:ea typeface="Century Gothic"/>
                          <a:cs typeface="Century Gothic"/>
                        </a:rPr>
                        <a:t> </a:t>
                      </a:r>
                      <a:r>
                        <a:rPr lang="es-MX" sz="800" b="1" dirty="0">
                          <a:solidFill>
                            <a:schemeClr val="tx1"/>
                          </a:solidFill>
                          <a:latin typeface="Century Gothic"/>
                          <a:ea typeface="Century Gothic"/>
                          <a:cs typeface="Century Gothic"/>
                        </a:rPr>
                        <a:t>conclusiones parciales</a:t>
                      </a:r>
                      <a:endParaRPr lang="es-MX" sz="800" dirty="0">
                        <a:solidFill>
                          <a:schemeClr val="tx1"/>
                        </a:solidFill>
                        <a:latin typeface="Arial"/>
                        <a:ea typeface="Arial"/>
                      </a:endParaRPr>
                    </a:p>
                    <a:p>
                      <a:pPr marL="90170">
                        <a:lnSpc>
                          <a:spcPct val="115000"/>
                        </a:lnSpc>
                        <a:spcAft>
                          <a:spcPts val="0"/>
                        </a:spcAft>
                        <a:tabLst>
                          <a:tab pos="-3214370" algn="l"/>
                        </a:tabLst>
                      </a:pPr>
                      <a:r>
                        <a:rPr lang="es-MX" sz="800" dirty="0">
                          <a:solidFill>
                            <a:schemeClr val="tx1"/>
                          </a:solidFill>
                          <a:latin typeface="Century Gothic"/>
                          <a:ea typeface="Century Gothic"/>
                          <a:cs typeface="Century Gothic"/>
                        </a:rPr>
                        <a:t> (por disciplina).</a:t>
                      </a:r>
                      <a:endParaRPr lang="es-MX" sz="800" dirty="0">
                        <a:solidFill>
                          <a:schemeClr val="tx1"/>
                        </a:solidFill>
                        <a:latin typeface="Arial"/>
                        <a:ea typeface="Arial"/>
                      </a:endParaRPr>
                    </a:p>
                    <a:p>
                      <a:pPr marL="90170">
                        <a:lnSpc>
                          <a:spcPct val="115000"/>
                        </a:lnSpc>
                        <a:spcAft>
                          <a:spcPts val="0"/>
                        </a:spcAft>
                        <a:tabLst>
                          <a:tab pos="-3214370" algn="l"/>
                        </a:tabLst>
                      </a:pPr>
                      <a:r>
                        <a:rPr lang="es-MX" sz="800" dirty="0">
                          <a:solidFill>
                            <a:schemeClr val="tx1"/>
                          </a:solidFill>
                          <a:latin typeface="Century Gothic"/>
                          <a:ea typeface="Century Gothic"/>
                          <a:cs typeface="Century Gothic"/>
                        </a:rPr>
                        <a:t>  Preguntas útiles para el </a:t>
                      </a:r>
                      <a:endParaRPr lang="es-MX" sz="800" dirty="0">
                        <a:solidFill>
                          <a:schemeClr val="tx1"/>
                        </a:solidFill>
                        <a:latin typeface="Arial"/>
                        <a:ea typeface="Arial"/>
                      </a:endParaRPr>
                    </a:p>
                    <a:p>
                      <a:pPr marL="90170">
                        <a:lnSpc>
                          <a:spcPct val="115000"/>
                        </a:lnSpc>
                        <a:spcAft>
                          <a:spcPts val="0"/>
                        </a:spcAft>
                        <a:tabLst>
                          <a:tab pos="-3214370" algn="l"/>
                        </a:tabLst>
                      </a:pPr>
                      <a:r>
                        <a:rPr lang="es-MX" sz="800" dirty="0">
                          <a:solidFill>
                            <a:schemeClr val="tx1"/>
                          </a:solidFill>
                          <a:latin typeface="Century Gothic"/>
                          <a:ea typeface="Century Gothic"/>
                          <a:cs typeface="Century Gothic"/>
                        </a:rPr>
                        <a:t>  proyecto, de tal forma que lo aclaren,  escriban o descifren    (para la  reflexión colaborativa</a:t>
                      </a:r>
                      <a:endParaRPr lang="es-MX" sz="800" dirty="0">
                        <a:solidFill>
                          <a:schemeClr val="tx1"/>
                        </a:solidFill>
                        <a:latin typeface="Arial"/>
                        <a:ea typeface="Arial"/>
                      </a:endParaRPr>
                    </a:p>
                    <a:p>
                      <a:pPr marL="90170">
                        <a:lnSpc>
                          <a:spcPct val="115000"/>
                        </a:lnSpc>
                        <a:spcAft>
                          <a:spcPts val="0"/>
                        </a:spcAft>
                        <a:tabLst>
                          <a:tab pos="-3214370" algn="l"/>
                        </a:tabLst>
                      </a:pPr>
                      <a:r>
                        <a:rPr lang="es-MX" sz="800" dirty="0">
                          <a:solidFill>
                            <a:schemeClr val="tx1"/>
                          </a:solidFill>
                          <a:latin typeface="Century Gothic"/>
                          <a:ea typeface="Century Gothic"/>
                          <a:cs typeface="Century Gothic"/>
                        </a:rPr>
                        <a:t> de los estudiantes).</a:t>
                      </a:r>
                      <a:endParaRPr lang="es-MX" sz="800" dirty="0">
                        <a:solidFill>
                          <a:schemeClr val="tx1"/>
                        </a:solidFill>
                        <a:latin typeface="Arial"/>
                        <a:ea typeface="Arial"/>
                      </a:endParaRPr>
                    </a:p>
                    <a:p>
                      <a:pPr marL="90170">
                        <a:lnSpc>
                          <a:spcPct val="115000"/>
                        </a:lnSpc>
                        <a:spcAft>
                          <a:spcPts val="0"/>
                        </a:spcAft>
                        <a:tabLst>
                          <a:tab pos="-3214370" algn="l"/>
                        </a:tabLst>
                      </a:pPr>
                      <a:r>
                        <a:rPr lang="es-MX" sz="800" dirty="0">
                          <a:solidFill>
                            <a:schemeClr val="tx1"/>
                          </a:solidFill>
                          <a:latin typeface="Century Gothic"/>
                          <a:ea typeface="Century Gothic"/>
                          <a:cs typeface="Century Gothic"/>
                        </a:rPr>
                        <a:t> ¿Cómo se lograrán?</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Elaboración de cuestionarios por disciplina. Diálogo actores-espectador una vez que termine la función que genere opiniones sobre su sentir.</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Elaboración de cuestionarios por disciplina. Diálogo actores-espectador una vez que termine la función que genere opiniones sobre su sentir.</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Elaboración de cuestionarios por disciplina. Diálogo actores-espectador una vez que termine la función que genere opiniones sobre su sentir.</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just">
                        <a:lnSpc>
                          <a:spcPct val="115000"/>
                        </a:lnSpc>
                        <a:spcAft>
                          <a:spcPts val="0"/>
                        </a:spcAft>
                      </a:pPr>
                      <a:r>
                        <a:rPr lang="es-MX" sz="800" dirty="0">
                          <a:solidFill>
                            <a:schemeClr val="tx1"/>
                          </a:solidFill>
                          <a:latin typeface="Century Gothic"/>
                          <a:ea typeface="Century Gothic"/>
                          <a:cs typeface="Century Gothic"/>
                        </a:rPr>
                        <a:t>Elaboración de cuestionarios por disciplina. Diálogo actores-espectador una vez que termine la función que genere opiniones sobre su sentir.</a:t>
                      </a:r>
                      <a:endParaRPr lang="es-MX" sz="800" dirty="0">
                        <a:solidFill>
                          <a:schemeClr val="tx1"/>
                        </a:solidFill>
                        <a:latin typeface="Arial"/>
                        <a:ea typeface="Arial"/>
                      </a:endParaRPr>
                    </a:p>
                  </a:txBody>
                  <a:tcPr marL="47006" marR="47006" marT="0" marB="0">
                    <a:lnL w="12700" cap="flat" cmpd="sng" algn="ctr">
                      <a:solidFill>
                        <a:srgbClr val="1C458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a"/>
          <p:cNvGraphicFramePr>
            <a:graphicFrameLocks noGrp="1"/>
          </p:cNvGraphicFramePr>
          <p:nvPr/>
        </p:nvGraphicFramePr>
        <p:xfrm>
          <a:off x="971600" y="2348880"/>
          <a:ext cx="7200800" cy="1584176"/>
        </p:xfrm>
        <a:graphic>
          <a:graphicData uri="http://schemas.openxmlformats.org/drawingml/2006/table">
            <a:tbl>
              <a:tblPr/>
              <a:tblGrid>
                <a:gridCol w="2520280"/>
                <a:gridCol w="3528392"/>
                <a:gridCol w="1152128"/>
              </a:tblGrid>
              <a:tr h="1584176">
                <a:tc>
                  <a:txBody>
                    <a:bodyPr/>
                    <a:lstStyle/>
                    <a:p>
                      <a:pPr indent="-269875">
                        <a:lnSpc>
                          <a:spcPct val="115000"/>
                        </a:lnSpc>
                        <a:spcAft>
                          <a:spcPts val="0"/>
                        </a:spcAft>
                      </a:pPr>
                      <a:r>
                        <a:rPr lang="es-MX" sz="800" b="1" dirty="0">
                          <a:solidFill>
                            <a:schemeClr val="tx1"/>
                          </a:solidFill>
                          <a:latin typeface="Century Gothic"/>
                          <a:ea typeface="Century Gothic"/>
                          <a:cs typeface="Century Gothic"/>
                        </a:rPr>
                        <a:t>6.</a:t>
                      </a:r>
                      <a:r>
                        <a:rPr lang="es-MX" sz="800" dirty="0">
                          <a:solidFill>
                            <a:schemeClr val="tx1"/>
                          </a:solidFill>
                          <a:latin typeface="Century Gothic"/>
                          <a:ea typeface="Century Gothic"/>
                          <a:cs typeface="Century Gothic"/>
                        </a:rPr>
                        <a:t> </a:t>
                      </a:r>
                      <a:r>
                        <a:rPr lang="es-MX" sz="800" b="1" dirty="0">
                          <a:solidFill>
                            <a:schemeClr val="tx1"/>
                          </a:solidFill>
                          <a:latin typeface="Century Gothic"/>
                          <a:ea typeface="Century Gothic"/>
                          <a:cs typeface="Century Gothic"/>
                        </a:rPr>
                        <a:t>Conectar.</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b="1" dirty="0">
                          <a:solidFill>
                            <a:schemeClr val="tx1"/>
                          </a:solidFill>
                          <a:latin typeface="Century Gothic"/>
                          <a:ea typeface="Century Gothic"/>
                          <a:cs typeface="Century Gothic"/>
                        </a:rPr>
                        <a:t>    </a:t>
                      </a:r>
                      <a:r>
                        <a:rPr lang="es-MX" sz="800" dirty="0">
                          <a:solidFill>
                            <a:schemeClr val="tx1"/>
                          </a:solidFill>
                          <a:latin typeface="Century Gothic"/>
                          <a:ea typeface="Century Gothic"/>
                          <a:cs typeface="Century Gothic"/>
                        </a:rPr>
                        <a:t>¿De qué manera  las </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conclusiones de cada disciplina</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se vincularán, para dar respuesta</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a  la pregunta disparadora del</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proyecto? </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¿Cuál será la   estrategia o</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actividad  que se utilizará para </a:t>
                      </a:r>
                      <a:endParaRPr lang="es-MX" sz="800" dirty="0">
                        <a:solidFill>
                          <a:schemeClr val="tx1"/>
                        </a:solidFill>
                        <a:latin typeface="Arial"/>
                        <a:ea typeface="Arial"/>
                      </a:endParaRPr>
                    </a:p>
                    <a:p>
                      <a:pPr indent="-269875">
                        <a:lnSpc>
                          <a:spcPct val="115000"/>
                        </a:lnSpc>
                        <a:spcAft>
                          <a:spcPts val="0"/>
                        </a:spcAft>
                        <a:tabLst>
                          <a:tab pos="270510" algn="l"/>
                        </a:tabLst>
                      </a:pPr>
                      <a:r>
                        <a:rPr lang="es-MX" sz="800" dirty="0">
                          <a:solidFill>
                            <a:schemeClr val="tx1"/>
                          </a:solidFill>
                          <a:latin typeface="Century Gothic"/>
                          <a:ea typeface="Century Gothic"/>
                          <a:cs typeface="Century Gothic"/>
                        </a:rPr>
                        <a:t>     lograr que haya conciencia de </a:t>
                      </a:r>
                      <a:endParaRPr lang="es-MX" sz="800" dirty="0">
                        <a:solidFill>
                          <a:schemeClr val="tx1"/>
                        </a:solidFill>
                        <a:latin typeface="Arial"/>
                        <a:ea typeface="Arial"/>
                      </a:endParaRPr>
                    </a:p>
                    <a:p>
                      <a:pPr marL="270510" indent="-180340">
                        <a:lnSpc>
                          <a:spcPct val="115000"/>
                        </a:lnSpc>
                        <a:spcAft>
                          <a:spcPts val="0"/>
                        </a:spcAft>
                        <a:tabLst>
                          <a:tab pos="270510" algn="l"/>
                        </a:tabLst>
                      </a:pPr>
                      <a:r>
                        <a:rPr lang="es-MX" sz="800" dirty="0">
                          <a:solidFill>
                            <a:schemeClr val="tx1"/>
                          </a:solidFill>
                          <a:latin typeface="Century Gothic"/>
                          <a:ea typeface="Century Gothic"/>
                          <a:cs typeface="Century Gothic"/>
                        </a:rPr>
                        <a:t>     ello?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MX" sz="800" dirty="0">
                          <a:solidFill>
                            <a:schemeClr val="tx1"/>
                          </a:solidFill>
                          <a:latin typeface="Century Gothic"/>
                          <a:ea typeface="Century Gothic"/>
                          <a:cs typeface="Century Gothic"/>
                        </a:rPr>
                        <a:t>La propuesta  de un mundo decadente y las posibilidades evolutivas que trae consigo está destrucción, visto desde la perspectiva histórica, literaria y científica por medio de tres personajes que influyeron en estos ámbitos y poca gente logra percibirlos de esta manera ya que están encasillados o aislados en algunas disciplinas académicas y nosotros intentaremos darles un cambio útil al mismo tiempo que los rescatamos del olvido en el que se encuentran para que dialoguen con las nuevas generaciones. </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endParaRPr lang="es-MX" sz="800" dirty="0">
                        <a:solidFill>
                          <a:srgbClr val="000000"/>
                        </a:solidFill>
                        <a:latin typeface="Century Gothic"/>
                        <a:ea typeface="Century Gothic"/>
                        <a:cs typeface="Century Gothic"/>
                      </a:endParaRPr>
                    </a:p>
                  </a:txBody>
                  <a:tcPr marL="47006" marR="47006" marT="0" marB="0">
                    <a:lnL w="12700" cap="flat" cmpd="sng" algn="ctr">
                      <a:solidFill>
                        <a:srgbClr val="1C458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Tabla"/>
          <p:cNvGraphicFramePr>
            <a:graphicFrameLocks noGrp="1"/>
          </p:cNvGraphicFramePr>
          <p:nvPr/>
        </p:nvGraphicFramePr>
        <p:xfrm>
          <a:off x="971600" y="3933056"/>
          <a:ext cx="7200800" cy="879885"/>
        </p:xfrm>
        <a:graphic>
          <a:graphicData uri="http://schemas.openxmlformats.org/drawingml/2006/table">
            <a:tbl>
              <a:tblPr/>
              <a:tblGrid>
                <a:gridCol w="2520280"/>
                <a:gridCol w="4680520"/>
              </a:tblGrid>
              <a:tr h="879885">
                <a:tc>
                  <a:txBody>
                    <a:bodyPr/>
                    <a:lstStyle/>
                    <a:p>
                      <a:pPr>
                        <a:lnSpc>
                          <a:spcPct val="115000"/>
                        </a:lnSpc>
                        <a:spcAft>
                          <a:spcPts val="0"/>
                        </a:spcAft>
                      </a:pPr>
                      <a:r>
                        <a:rPr lang="es-MX" sz="800" b="1" dirty="0">
                          <a:solidFill>
                            <a:schemeClr val="tx1"/>
                          </a:solidFill>
                          <a:latin typeface="Century Gothic"/>
                          <a:ea typeface="Century Gothic"/>
                          <a:cs typeface="Century Gothic"/>
                        </a:rPr>
                        <a:t>  7.</a:t>
                      </a:r>
                      <a:r>
                        <a:rPr lang="es-MX" sz="800" dirty="0">
                          <a:solidFill>
                            <a:schemeClr val="tx1"/>
                          </a:solidFill>
                          <a:latin typeface="Century Gothic"/>
                          <a:ea typeface="Century Gothic"/>
                          <a:cs typeface="Century Gothic"/>
                        </a:rPr>
                        <a:t> </a:t>
                      </a:r>
                      <a:r>
                        <a:rPr lang="es-MX" sz="800" b="1" dirty="0">
                          <a:solidFill>
                            <a:schemeClr val="tx1"/>
                          </a:solidFill>
                          <a:latin typeface="Century Gothic"/>
                          <a:ea typeface="Century Gothic"/>
                          <a:cs typeface="Century Gothic"/>
                        </a:rPr>
                        <a:t>Evaluar la información generada.</a:t>
                      </a:r>
                      <a:endParaRPr lang="es-MX" sz="800" dirty="0">
                        <a:solidFill>
                          <a:schemeClr val="tx1"/>
                        </a:solidFill>
                        <a:latin typeface="Arial"/>
                        <a:ea typeface="Arial"/>
                      </a:endParaRPr>
                    </a:p>
                    <a:p>
                      <a:pPr marL="270510">
                        <a:lnSpc>
                          <a:spcPct val="115000"/>
                        </a:lnSpc>
                        <a:spcAft>
                          <a:spcPts val="0"/>
                        </a:spcAft>
                      </a:pPr>
                      <a:r>
                        <a:rPr lang="es-MX" sz="800" dirty="0">
                          <a:solidFill>
                            <a:schemeClr val="tx1"/>
                          </a:solidFill>
                          <a:latin typeface="Century Gothic"/>
                          <a:ea typeface="Century Gothic"/>
                          <a:cs typeface="Century Gothic"/>
                        </a:rPr>
                        <a:t>¿Qué otras investigaciones o asignaturas se pueden  proponer para complementar el proyecto?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MX" sz="800" dirty="0">
                          <a:solidFill>
                            <a:schemeClr val="tx1"/>
                          </a:solidFill>
                          <a:latin typeface="Century Gothic"/>
                          <a:ea typeface="Century Gothic"/>
                          <a:cs typeface="Century Gothic"/>
                        </a:rPr>
                        <a:t>La información obtenida puede ser utilizada para generar reflexión y con ello un cambio que es lo que se busca impulsa en cada adolescente que asista a la representación teatral de México y el mundo.</a:t>
                      </a:r>
                      <a:endParaRPr lang="es-MX" sz="800" dirty="0">
                        <a:solidFill>
                          <a:schemeClr val="tx1"/>
                        </a:solidFill>
                        <a:latin typeface="Arial"/>
                        <a:ea typeface="Arial"/>
                      </a:endParaRPr>
                    </a:p>
                  </a:txBody>
                  <a:tcPr marL="43524" marR="43524" marT="43524" marB="4352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1. Conclusiones por equipo </a:t>
            </a:r>
          </a:p>
          <a:p>
            <a:r>
              <a:rPr lang="es-MX" dirty="0" smtClean="0"/>
              <a:t>2. Conclusiones generales </a:t>
            </a:r>
          </a:p>
          <a:p>
            <a:r>
              <a:rPr lang="es-MX" dirty="0" smtClean="0"/>
              <a:t>3. Planeación de proyecto </a:t>
            </a:r>
          </a:p>
          <a:p>
            <a:r>
              <a:rPr lang="es-MX" dirty="0" smtClean="0"/>
              <a:t>3.1. Documentos gráficos del trabajo general de los asistentes a la sesión número 1 </a:t>
            </a:r>
            <a:endParaRPr lang="es-MX" dirty="0"/>
          </a:p>
        </p:txBody>
      </p:sp>
      <p:sp>
        <p:nvSpPr>
          <p:cNvPr id="3" name="2 Título"/>
          <p:cNvSpPr>
            <a:spLocks noGrp="1"/>
          </p:cNvSpPr>
          <p:nvPr>
            <p:ph type="title"/>
          </p:nvPr>
        </p:nvSpPr>
        <p:spPr/>
        <p:txBody>
          <a:bodyPr>
            <a:normAutofit/>
          </a:bodyPr>
          <a:lstStyle/>
          <a:p>
            <a:r>
              <a:rPr lang="es-MX" dirty="0" smtClean="0"/>
              <a:t>Índice </a:t>
            </a:r>
            <a:endParaRPr lang="es-MX" dirty="0"/>
          </a:p>
        </p:txBody>
      </p:sp>
    </p:spTree>
    <p:extLst>
      <p:ext uri="{BB962C8B-B14F-4D97-AF65-F5344CB8AC3E}">
        <p14:creationId xmlns="" xmlns:p14="http://schemas.microsoft.com/office/powerpoint/2010/main" val="1826786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9552" y="548680"/>
            <a:ext cx="860444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i="0" u="none" strike="noStrike" cap="none" normalizeH="0" baseline="0" dirty="0" smtClean="0">
                <a:ln>
                  <a:noFill/>
                </a:ln>
                <a:effectLst/>
                <a:latin typeface="Arial" pitchFamily="34" charset="0"/>
                <a:ea typeface="Century Gothic" pitchFamily="34" charset="0"/>
                <a:cs typeface="Century Gothic" pitchFamily="34" charset="0"/>
              </a:rPr>
              <a:t>VI. Tiempos que se dedicarán al proyecto cada semana. 	VII. Presentación del proyecto (producto).</a:t>
            </a:r>
            <a:endParaRPr kumimoji="0" lang="es-MX" sz="1000" i="0" u="none" strike="noStrike" cap="none" normalizeH="0" baseline="0" dirty="0" smtClean="0">
              <a:ln>
                <a:noFill/>
              </a:ln>
              <a:effectLst/>
              <a:latin typeface="Arial" pitchFamily="34" charset="0"/>
              <a:cs typeface="Arial" pitchFamily="34" charset="0"/>
            </a:endParaRPr>
          </a:p>
        </p:txBody>
      </p:sp>
      <p:graphicFrame>
        <p:nvGraphicFramePr>
          <p:cNvPr id="3" name="2 Tabla"/>
          <p:cNvGraphicFramePr>
            <a:graphicFrameLocks noGrp="1"/>
          </p:cNvGraphicFramePr>
          <p:nvPr/>
        </p:nvGraphicFramePr>
        <p:xfrm>
          <a:off x="467544" y="1196752"/>
          <a:ext cx="7488832" cy="2442344"/>
        </p:xfrm>
        <a:graphic>
          <a:graphicData uri="http://schemas.openxmlformats.org/drawingml/2006/table">
            <a:tbl>
              <a:tblPr/>
              <a:tblGrid>
                <a:gridCol w="3679405"/>
                <a:gridCol w="3809427"/>
              </a:tblGrid>
              <a:tr h="853031">
                <a:tc>
                  <a:txBody>
                    <a:bodyPr/>
                    <a:lstStyle/>
                    <a:p>
                      <a:pPr algn="l">
                        <a:lnSpc>
                          <a:spcPct val="115000"/>
                        </a:lnSpc>
                        <a:spcAft>
                          <a:spcPts val="0"/>
                        </a:spcAft>
                      </a:pP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a:t>
                      </a:r>
                      <a:r>
                        <a:rPr lang="es-MX" sz="1000" dirty="0" smtClean="0">
                          <a:solidFill>
                            <a:srgbClr val="000000"/>
                          </a:solidFill>
                          <a:latin typeface="Century Gothic"/>
                          <a:ea typeface="Century Gothic"/>
                          <a:cs typeface="Century Gothic"/>
                        </a:rPr>
                        <a:t>Momentos  </a:t>
                      </a:r>
                      <a:r>
                        <a:rPr lang="es-MX" sz="1000" dirty="0">
                          <a:solidFill>
                            <a:srgbClr val="000000"/>
                          </a:solidFill>
                          <a:latin typeface="Century Gothic"/>
                          <a:ea typeface="Century Gothic"/>
                          <a:cs typeface="Century Gothic"/>
                        </a:rPr>
                        <a:t>destinados al Proyecto.</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   </a:t>
                      </a:r>
                      <a:r>
                        <a:rPr lang="es-MX" sz="1000" dirty="0" smtClean="0">
                          <a:solidFill>
                            <a:srgbClr val="000000"/>
                          </a:solidFill>
                          <a:latin typeface="Century Gothic"/>
                          <a:ea typeface="Century Gothic"/>
                          <a:cs typeface="Century Gothic"/>
                        </a:rPr>
                        <a:t>Horas </a:t>
                      </a:r>
                      <a:r>
                        <a:rPr lang="es-MX" sz="1000" dirty="0">
                          <a:solidFill>
                            <a:srgbClr val="000000"/>
                          </a:solidFill>
                          <a:latin typeface="Century Gothic"/>
                          <a:ea typeface="Century Gothic"/>
                          <a:cs typeface="Century Gothic"/>
                        </a:rPr>
                        <a:t>de trabajó dedicadas al trabajo disciplinario. </a:t>
                      </a:r>
                      <a:endParaRPr lang="es-MX" sz="1000" dirty="0">
                        <a:solidFill>
                          <a:srgbClr val="000000"/>
                        </a:solidFill>
                        <a:latin typeface="Arial"/>
                        <a:ea typeface="Arial"/>
                      </a:endParaRPr>
                    </a:p>
                    <a:p>
                      <a:pPr algn="l">
                        <a:lnSpc>
                          <a:spcPct val="115000"/>
                        </a:lnSpc>
                        <a:spcAft>
                          <a:spcPts val="0"/>
                        </a:spcAft>
                      </a:pPr>
                      <a:r>
                        <a:rPr lang="es-MX" sz="1000" dirty="0" smtClean="0">
                          <a:solidFill>
                            <a:srgbClr val="000000"/>
                          </a:solidFill>
                          <a:latin typeface="Century Gothic"/>
                          <a:ea typeface="Century Gothic"/>
                          <a:cs typeface="Century Gothic"/>
                        </a:rPr>
                        <a:t>   Horas </a:t>
                      </a:r>
                      <a:r>
                        <a:rPr lang="es-MX" sz="1000" dirty="0">
                          <a:solidFill>
                            <a:srgbClr val="000000"/>
                          </a:solidFill>
                          <a:latin typeface="Century Gothic"/>
                          <a:ea typeface="Century Gothic"/>
                          <a:cs typeface="Century Gothic"/>
                        </a:rPr>
                        <a:t>de trabajo dedicadas al trabajo interdisciplinario. </a:t>
                      </a:r>
                      <a:endParaRPr lang="es-MX" sz="1000" dirty="0">
                        <a:solidFill>
                          <a:srgbClr val="000000"/>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l">
                        <a:lnSpc>
                          <a:spcPct val="115000"/>
                        </a:lnSpc>
                        <a:spcAft>
                          <a:spcPts val="0"/>
                        </a:spcAft>
                      </a:pP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Características de la presentación.</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¿Qué se presenta? ¿Cuándo? ¿Dónde? ¿Con qué? </a:t>
                      </a:r>
                      <a:endParaRPr lang="es-MX" sz="1000" dirty="0">
                        <a:solidFill>
                          <a:srgbClr val="000000"/>
                        </a:solidFill>
                        <a:latin typeface="Arial"/>
                        <a:ea typeface="Arial"/>
                      </a:endParaRPr>
                    </a:p>
                    <a:p>
                      <a:pPr algn="l">
                        <a:lnSpc>
                          <a:spcPct val="115000"/>
                        </a:lnSpc>
                        <a:spcAft>
                          <a:spcPts val="0"/>
                        </a:spcAft>
                      </a:pPr>
                      <a:r>
                        <a:rPr lang="es-MX" sz="1000" dirty="0">
                          <a:solidFill>
                            <a:srgbClr val="000000"/>
                          </a:solidFill>
                          <a:latin typeface="Century Gothic"/>
                          <a:ea typeface="Century Gothic"/>
                          <a:cs typeface="Century Gothic"/>
                        </a:rPr>
                        <a:t>¿A quién, por qué, para qué</a:t>
                      </a:r>
                      <a:endParaRPr lang="es-MX" sz="1000" dirty="0">
                        <a:solidFill>
                          <a:srgbClr val="000000"/>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589313">
                <a:tc>
                  <a:txBody>
                    <a:bodyPr/>
                    <a:lstStyle/>
                    <a:p>
                      <a:pPr>
                        <a:lnSpc>
                          <a:spcPct val="115000"/>
                        </a:lnSpc>
                        <a:spcAft>
                          <a:spcPts val="0"/>
                        </a:spcAft>
                      </a:pPr>
                      <a:r>
                        <a:rPr lang="es-MX" sz="1000" b="1" dirty="0">
                          <a:solidFill>
                            <a:srgbClr val="000000"/>
                          </a:solidFill>
                          <a:latin typeface="Century Gothic"/>
                          <a:ea typeface="Century Gothic"/>
                          <a:cs typeface="Century Gothic"/>
                        </a:rPr>
                        <a:t>Biología</a:t>
                      </a:r>
                      <a:r>
                        <a:rPr lang="es-MX" sz="1000" dirty="0">
                          <a:solidFill>
                            <a:srgbClr val="000000"/>
                          </a:solidFill>
                          <a:latin typeface="Century Gothic"/>
                          <a:ea typeface="Century Gothic"/>
                          <a:cs typeface="Century Gothic"/>
                        </a:rPr>
                        <a:t>: 1 hora semanal por disciplina y 2 horas semanales interdisciplinarias </a:t>
                      </a:r>
                      <a:endParaRPr lang="es-MX" sz="1000" dirty="0">
                        <a:solidFill>
                          <a:srgbClr val="000000"/>
                        </a:solidFill>
                        <a:latin typeface="Arial"/>
                        <a:ea typeface="Arial"/>
                      </a:endParaRPr>
                    </a:p>
                    <a:p>
                      <a:pPr>
                        <a:lnSpc>
                          <a:spcPct val="115000"/>
                        </a:lnSpc>
                        <a:spcAft>
                          <a:spcPts val="0"/>
                        </a:spcAft>
                      </a:pPr>
                      <a:r>
                        <a:rPr lang="es-MX" sz="1000" b="1" dirty="0">
                          <a:solidFill>
                            <a:srgbClr val="000000"/>
                          </a:solidFill>
                          <a:latin typeface="Century Gothic"/>
                          <a:ea typeface="Century Gothic"/>
                          <a:cs typeface="Century Gothic"/>
                        </a:rPr>
                        <a:t>Literatura</a:t>
                      </a:r>
                      <a:r>
                        <a:rPr lang="es-MX" sz="1000" dirty="0">
                          <a:solidFill>
                            <a:srgbClr val="000000"/>
                          </a:solidFill>
                          <a:latin typeface="Century Gothic"/>
                          <a:ea typeface="Century Gothic"/>
                          <a:cs typeface="Century Gothic"/>
                        </a:rPr>
                        <a:t>: 1 hora semanal por disciplina y 2 horas semanales interdisciplinarias</a:t>
                      </a:r>
                      <a:endParaRPr lang="es-MX" sz="1000" dirty="0">
                        <a:solidFill>
                          <a:srgbClr val="000000"/>
                        </a:solidFill>
                        <a:latin typeface="Arial"/>
                        <a:ea typeface="Arial"/>
                      </a:endParaRPr>
                    </a:p>
                    <a:p>
                      <a:pPr>
                        <a:lnSpc>
                          <a:spcPct val="115000"/>
                        </a:lnSpc>
                        <a:spcAft>
                          <a:spcPts val="0"/>
                        </a:spcAft>
                      </a:pPr>
                      <a:r>
                        <a:rPr lang="es-MX" sz="1000" b="1" dirty="0">
                          <a:solidFill>
                            <a:srgbClr val="000000"/>
                          </a:solidFill>
                          <a:latin typeface="Century Gothic"/>
                          <a:ea typeface="Century Gothic"/>
                          <a:cs typeface="Century Gothic"/>
                        </a:rPr>
                        <a:t>Historia</a:t>
                      </a:r>
                      <a:r>
                        <a:rPr lang="es-MX" sz="1000" dirty="0">
                          <a:solidFill>
                            <a:srgbClr val="000000"/>
                          </a:solidFill>
                          <a:latin typeface="Century Gothic"/>
                          <a:ea typeface="Century Gothic"/>
                          <a:cs typeface="Century Gothic"/>
                        </a:rPr>
                        <a:t>: 1 hora semanal por disciplina y 2 horas semanales interdisciplinarias</a:t>
                      </a:r>
                      <a:endParaRPr lang="es-MX" sz="1000" dirty="0">
                        <a:solidFill>
                          <a:srgbClr val="000000"/>
                        </a:solidFill>
                        <a:latin typeface="Arial"/>
                        <a:ea typeface="Arial"/>
                      </a:endParaRPr>
                    </a:p>
                    <a:p>
                      <a:pPr>
                        <a:lnSpc>
                          <a:spcPct val="115000"/>
                        </a:lnSpc>
                        <a:spcAft>
                          <a:spcPts val="0"/>
                        </a:spcAft>
                      </a:pPr>
                      <a:r>
                        <a:rPr lang="es-MX" sz="1000" b="1" dirty="0">
                          <a:solidFill>
                            <a:srgbClr val="000000"/>
                          </a:solidFill>
                          <a:latin typeface="Century Gothic"/>
                          <a:ea typeface="Century Gothic"/>
                          <a:cs typeface="Century Gothic"/>
                        </a:rPr>
                        <a:t>Inglés</a:t>
                      </a:r>
                      <a:r>
                        <a:rPr lang="es-MX" sz="1000" dirty="0">
                          <a:solidFill>
                            <a:srgbClr val="000000"/>
                          </a:solidFill>
                          <a:latin typeface="Century Gothic"/>
                          <a:ea typeface="Century Gothic"/>
                          <a:cs typeface="Century Gothic"/>
                        </a:rPr>
                        <a:t>: 1 hora semanal por disciplina y 2 horas semanales interdisciplinarias</a:t>
                      </a:r>
                      <a:endParaRPr lang="es-MX" sz="1000" dirty="0">
                        <a:solidFill>
                          <a:srgbClr val="000000"/>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Obra teatral.</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Después de vacaciones de primavera</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Anexo 1 de la escuela EBF</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Escenografía, vestuario, publicidad, comerciales</a:t>
                      </a:r>
                      <a:endParaRPr lang="es-MX" sz="1000" dirty="0">
                        <a:solidFill>
                          <a:srgbClr val="000000"/>
                        </a:solidFill>
                        <a:latin typeface="Arial"/>
                        <a:ea typeface="Arial"/>
                      </a:endParaRPr>
                    </a:p>
                    <a:p>
                      <a:pPr marL="342900" lvl="0" indent="-342900">
                        <a:lnSpc>
                          <a:spcPct val="115000"/>
                        </a:lnSpc>
                        <a:spcAft>
                          <a:spcPts val="0"/>
                        </a:spcAft>
                        <a:buFont typeface="+mj-lt"/>
                        <a:buAutoNum type="alphaLcParenR"/>
                      </a:pPr>
                      <a:r>
                        <a:rPr lang="es-MX" sz="1000" dirty="0">
                          <a:solidFill>
                            <a:srgbClr val="000000"/>
                          </a:solidFill>
                          <a:latin typeface="Century Gothic"/>
                          <a:ea typeface="Century Gothic"/>
                          <a:cs typeface="Century Gothic"/>
                        </a:rPr>
                        <a:t>A la comunidad estudiantil para generar un cambio por la necesidad de una consciencia del medio ambiente</a:t>
                      </a:r>
                      <a:endParaRPr lang="es-MX" sz="1000" dirty="0">
                        <a:solidFill>
                          <a:srgbClr val="000000"/>
                        </a:solidFill>
                        <a:latin typeface="Arial"/>
                        <a:ea typeface="Arial"/>
                      </a:endParaRPr>
                    </a:p>
                    <a:p>
                      <a:pPr>
                        <a:lnSpc>
                          <a:spcPct val="115000"/>
                        </a:lnSpc>
                        <a:spcAft>
                          <a:spcPts val="0"/>
                        </a:spcAft>
                      </a:pPr>
                      <a:r>
                        <a:rPr lang="es-MX" sz="1000" dirty="0">
                          <a:solidFill>
                            <a:srgbClr val="000000"/>
                          </a:solidFill>
                          <a:latin typeface="Century Gothic"/>
                          <a:ea typeface="Century Gothic"/>
                          <a:cs typeface="Century Gothic"/>
                        </a:rPr>
                        <a:t> </a:t>
                      </a:r>
                      <a:endParaRPr lang="es-MX" sz="1000" dirty="0">
                        <a:solidFill>
                          <a:srgbClr val="000000"/>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99590" y="2204864"/>
          <a:ext cx="7200801" cy="2520280"/>
        </p:xfrm>
        <a:graphic>
          <a:graphicData uri="http://schemas.openxmlformats.org/drawingml/2006/table">
            <a:tbl>
              <a:tblPr/>
              <a:tblGrid>
                <a:gridCol w="2269292"/>
                <a:gridCol w="2269292"/>
                <a:gridCol w="2662217"/>
              </a:tblGrid>
              <a:tr h="686692">
                <a:tc>
                  <a:txBody>
                    <a:bodyPr/>
                    <a:lstStyle/>
                    <a:p>
                      <a:pPr algn="ctr">
                        <a:lnSpc>
                          <a:spcPct val="115000"/>
                        </a:lnSpc>
                        <a:spcAft>
                          <a:spcPts val="0"/>
                        </a:spcAft>
                      </a:pPr>
                      <a:r>
                        <a:rPr lang="es-MX" sz="800" dirty="0">
                          <a:solidFill>
                            <a:schemeClr val="tx1"/>
                          </a:solidFill>
                          <a:latin typeface="Century Gothic"/>
                          <a:ea typeface="Century Gothic"/>
                          <a:cs typeface="Century Gothic"/>
                        </a:rPr>
                        <a:t>1. ¿Qué aspectos se evaluarán?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MX" sz="800" dirty="0">
                          <a:solidFill>
                            <a:schemeClr val="tx1"/>
                          </a:solidFill>
                          <a:latin typeface="Century Gothic"/>
                          <a:ea typeface="Century Gothic"/>
                          <a:cs typeface="Century Gothic"/>
                        </a:rPr>
                        <a:t>2. ¿Cuáles son los criterios que se utilizarán para evaluar cada aspecto?</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a:lnSpc>
                          <a:spcPct val="115000"/>
                        </a:lnSpc>
                        <a:spcAft>
                          <a:spcPts val="0"/>
                        </a:spcAft>
                      </a:pPr>
                      <a:r>
                        <a:rPr lang="es-MX" sz="800" dirty="0">
                          <a:solidFill>
                            <a:schemeClr val="tx1"/>
                          </a:solidFill>
                          <a:latin typeface="Century Gothic"/>
                          <a:ea typeface="Century Gothic"/>
                          <a:cs typeface="Century Gothic"/>
                        </a:rPr>
                        <a:t>3. Herramientas e instrumentos de evaluación que se utilizarán.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833588">
                <a:tc>
                  <a:txBody>
                    <a:bodyPr/>
                    <a:lstStyle/>
                    <a:p>
                      <a:pPr>
                        <a:lnSpc>
                          <a:spcPct val="115000"/>
                        </a:lnSpc>
                        <a:spcAft>
                          <a:spcPts val="0"/>
                        </a:spcAft>
                      </a:pPr>
                      <a:r>
                        <a:rPr lang="es-MX" sz="800" dirty="0">
                          <a:solidFill>
                            <a:schemeClr val="tx1"/>
                          </a:solidFill>
                          <a:latin typeface="Century Gothic"/>
                          <a:ea typeface="Century Gothic"/>
                          <a:cs typeface="Century Gothic"/>
                        </a:rPr>
                        <a:t>Construcción del producto (actividades en clase y avances). Presentación de la obra.</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dirty="0">
                          <a:solidFill>
                            <a:schemeClr val="tx1"/>
                          </a:solidFill>
                          <a:latin typeface="Century Gothic"/>
                          <a:ea typeface="Century Gothic"/>
                          <a:cs typeface="Century Gothic"/>
                        </a:rPr>
                        <a:t>Uniformidad de criterios, mente abierta, humildad intelectual, lógica y la importancia de tener un objetivo en común. </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800" dirty="0">
                          <a:solidFill>
                            <a:schemeClr val="tx1"/>
                          </a:solidFill>
                          <a:latin typeface="Century Gothic"/>
                          <a:ea typeface="Century Gothic"/>
                          <a:cs typeface="Century Gothic"/>
                        </a:rPr>
                        <a:t>Portafolio de evidencias, rúbricas parciales y finales, listas de verificación.</a:t>
                      </a:r>
                      <a:endParaRPr lang="es-MX" sz="800" dirty="0">
                        <a:solidFill>
                          <a:schemeClr val="tx1"/>
                        </a:solidFill>
                        <a:latin typeface="Arial"/>
                        <a:ea typeface="Arial"/>
                      </a:endParaRPr>
                    </a:p>
                  </a:txBody>
                  <a:tcPr marL="44464" marR="44464" marT="44464" marB="44464">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a:spLocks noChangeArrowheads="1"/>
          </p:cNvSpPr>
          <p:nvPr/>
        </p:nvSpPr>
        <p:spPr bwMode="auto">
          <a:xfrm>
            <a:off x="827584" y="1772816"/>
            <a:ext cx="669674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effectLst/>
                <a:latin typeface="Arial" pitchFamily="34" charset="0"/>
                <a:ea typeface="Century Gothic" pitchFamily="34" charset="0"/>
                <a:cs typeface="Century Gothic" pitchFamily="34" charset="0"/>
              </a:rPr>
              <a:t>VIII. Evaluación del Proyecto.</a:t>
            </a:r>
            <a:endParaRPr kumimoji="0" lang="es-MX" sz="10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8" y="404664"/>
            <a:ext cx="1863011" cy="369332"/>
          </a:xfrm>
          <a:prstGeom prst="rect">
            <a:avLst/>
          </a:prstGeom>
        </p:spPr>
        <p:txBody>
          <a:bodyPr wrap="none">
            <a:spAutoFit/>
          </a:bodyPr>
          <a:lstStyle/>
          <a:p>
            <a:r>
              <a:rPr lang="es-MX" dirty="0" smtClean="0">
                <a:solidFill>
                  <a:schemeClr val="bg2">
                    <a:lumMod val="90000"/>
                  </a:schemeClr>
                </a:solidFill>
              </a:rPr>
              <a:t>Producto 8.5.G</a:t>
            </a:r>
            <a:endParaRPr lang="es-MX" dirty="0"/>
          </a:p>
        </p:txBody>
      </p:sp>
      <p:graphicFrame>
        <p:nvGraphicFramePr>
          <p:cNvPr id="6146" name="Object 2"/>
          <p:cNvGraphicFramePr>
            <a:graphicFrameLocks noChangeAspect="1"/>
          </p:cNvGraphicFramePr>
          <p:nvPr/>
        </p:nvGraphicFramePr>
        <p:xfrm>
          <a:off x="2411760" y="836712"/>
          <a:ext cx="4464496" cy="5040560"/>
        </p:xfrm>
        <a:graphic>
          <a:graphicData uri="http://schemas.openxmlformats.org/presentationml/2006/ole">
            <p:oleObj spid="_x0000_s6146" name="Acrobat Document" r:id="rId3" imgW="5829103" imgH="7543564" progId="AcroExch.Document.7">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8" y="404664"/>
            <a:ext cx="1762021" cy="369332"/>
          </a:xfrm>
          <a:prstGeom prst="rect">
            <a:avLst/>
          </a:prstGeom>
        </p:spPr>
        <p:txBody>
          <a:bodyPr wrap="none">
            <a:spAutoFit/>
          </a:bodyPr>
          <a:lstStyle/>
          <a:p>
            <a:r>
              <a:rPr lang="es-MX" dirty="0" smtClean="0">
                <a:solidFill>
                  <a:schemeClr val="bg2">
                    <a:lumMod val="90000"/>
                  </a:schemeClr>
                </a:solidFill>
              </a:rPr>
              <a:t>Producto 8.5.i</a:t>
            </a:r>
            <a:endParaRPr lang="es-MX" dirty="0"/>
          </a:p>
        </p:txBody>
      </p:sp>
      <p:graphicFrame>
        <p:nvGraphicFramePr>
          <p:cNvPr id="7170" name="Object 2"/>
          <p:cNvGraphicFramePr>
            <a:graphicFrameLocks noChangeAspect="1"/>
          </p:cNvGraphicFramePr>
          <p:nvPr/>
        </p:nvGraphicFramePr>
        <p:xfrm>
          <a:off x="1475656" y="836712"/>
          <a:ext cx="6858000" cy="5143500"/>
        </p:xfrm>
        <a:graphic>
          <a:graphicData uri="http://schemas.openxmlformats.org/presentationml/2006/ole">
            <p:oleObj spid="_x0000_s7170" name="Acrobat Document" r:id="rId3" imgW="6857848" imgH="5143314" progId="AcroExch.Document.7">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3888" y="404664"/>
            <a:ext cx="1838965" cy="369332"/>
          </a:xfrm>
          <a:prstGeom prst="rect">
            <a:avLst/>
          </a:prstGeom>
        </p:spPr>
        <p:txBody>
          <a:bodyPr wrap="none">
            <a:spAutoFit/>
          </a:bodyPr>
          <a:lstStyle/>
          <a:p>
            <a:r>
              <a:rPr lang="es-MX" dirty="0" smtClean="0">
                <a:solidFill>
                  <a:schemeClr val="bg2">
                    <a:lumMod val="90000"/>
                  </a:schemeClr>
                </a:solidFill>
              </a:rPr>
              <a:t>Producto 8.5.h</a:t>
            </a:r>
            <a:endParaRPr lang="es-MX"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pPr algn="ctr"/>
            <a:r>
              <a:rPr lang="es-MX" sz="2400" dirty="0" smtClean="0">
                <a:solidFill>
                  <a:schemeClr val="bg2"/>
                </a:solidFill>
              </a:rPr>
              <a:t>Producto 9</a:t>
            </a:r>
            <a:endParaRPr lang="es-MX" sz="2400" dirty="0">
              <a:solidFill>
                <a:schemeClr val="bg2"/>
              </a:solidFill>
            </a:endParaRPr>
          </a:p>
        </p:txBody>
      </p:sp>
      <p:sp>
        <p:nvSpPr>
          <p:cNvPr id="3074" name="AutoShape 2" descr="https://mail.google.com/mail/u/0/h/185ihxblochg3/?view=att&amp;th=161a060a731b0778&amp;attid=0.15&amp;disp=thd&amp;safe=1&amp;zw">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5" name="Picture 3" descr="C:\Users\Rosy\Desktop\IMG-20180214-WA0047.jpg"/>
          <p:cNvPicPr>
            <a:picLocks noGrp="1" noChangeAspect="1" noChangeArrowheads="1"/>
          </p:cNvPicPr>
          <p:nvPr>
            <p:ph idx="1"/>
          </p:nvPr>
        </p:nvPicPr>
        <p:blipFill>
          <a:blip r:embed="rId3" cstate="print"/>
          <a:srcRect/>
          <a:stretch>
            <a:fillRect/>
          </a:stretch>
        </p:blipFill>
        <p:spPr bwMode="auto">
          <a:xfrm>
            <a:off x="179512" y="908720"/>
            <a:ext cx="4320480" cy="3240360"/>
          </a:xfrm>
          <a:prstGeom prst="rect">
            <a:avLst/>
          </a:prstGeom>
          <a:noFill/>
        </p:spPr>
      </p:pic>
      <p:pic>
        <p:nvPicPr>
          <p:cNvPr id="3076" name="Picture 4" descr="C:\Users\Rosy\Desktop\IMG-20180214-WA0045_(1).jpg"/>
          <p:cNvPicPr>
            <a:picLocks noChangeAspect="1" noChangeArrowheads="1"/>
          </p:cNvPicPr>
          <p:nvPr/>
        </p:nvPicPr>
        <p:blipFill>
          <a:blip r:embed="rId4" cstate="print"/>
          <a:srcRect/>
          <a:stretch>
            <a:fillRect/>
          </a:stretch>
        </p:blipFill>
        <p:spPr bwMode="auto">
          <a:xfrm>
            <a:off x="4283968" y="3212976"/>
            <a:ext cx="4680520" cy="351039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https://mail.google.com/mail/u/0/h/1f0b8kbthrr1k/?view=att&amp;th=161b143402cc07e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5300" name="AutoShape 4" descr="https://mail.google.com/mail/u/0/h/1f0b8kbthrr1k/?view=att&amp;th=161b143402cc07e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5302" name="AutoShape 6" descr="https://mail.google.com/mail/u/0/h/1f0b8kbthrr1k/?view=att&amp;th=161b143402cc07e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5304" name="AutoShape 8" descr="https://mail.google.com/mail/u/0/h/1f0b8kbthrr1k/?view=att&amp;th=161b143402cc07e6&amp;attid=0.1&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 name="7 Imagen" descr="salon.bmp"/>
          <p:cNvPicPr>
            <a:picLocks noChangeAspect="1"/>
          </p:cNvPicPr>
          <p:nvPr/>
        </p:nvPicPr>
        <p:blipFill>
          <a:blip r:embed="rId2" cstate="print"/>
          <a:stretch>
            <a:fillRect/>
          </a:stretch>
        </p:blipFill>
        <p:spPr>
          <a:xfrm>
            <a:off x="179512" y="548680"/>
            <a:ext cx="3088040" cy="5489848"/>
          </a:xfrm>
          <a:prstGeom prst="rect">
            <a:avLst/>
          </a:prstGeom>
        </p:spPr>
      </p:pic>
      <p:pic>
        <p:nvPicPr>
          <p:cNvPr id="55305" name="Picture 9" descr="C:\Users\Rosy\Desktop\IMG-20180214-WA0033.jpg"/>
          <p:cNvPicPr>
            <a:picLocks noChangeAspect="1" noChangeArrowheads="1"/>
          </p:cNvPicPr>
          <p:nvPr/>
        </p:nvPicPr>
        <p:blipFill>
          <a:blip r:embed="rId3" cstate="print"/>
          <a:srcRect/>
          <a:stretch>
            <a:fillRect/>
          </a:stretch>
        </p:blipFill>
        <p:spPr bwMode="auto">
          <a:xfrm>
            <a:off x="3419872" y="1052736"/>
            <a:ext cx="5544616" cy="426166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51920" y="404664"/>
            <a:ext cx="1548822" cy="369332"/>
          </a:xfrm>
          <a:prstGeom prst="rect">
            <a:avLst/>
          </a:prstGeom>
        </p:spPr>
        <p:txBody>
          <a:bodyPr wrap="none">
            <a:spAutoFit/>
          </a:bodyPr>
          <a:lstStyle/>
          <a:p>
            <a:r>
              <a:rPr lang="es-MX" dirty="0" smtClean="0">
                <a:solidFill>
                  <a:schemeClr val="bg2">
                    <a:lumMod val="90000"/>
                  </a:schemeClr>
                </a:solidFill>
              </a:rPr>
              <a:t>Producto 10</a:t>
            </a:r>
            <a:endParaRPr lang="es-MX" dirty="0"/>
          </a:p>
        </p:txBody>
      </p:sp>
      <p:graphicFrame>
        <p:nvGraphicFramePr>
          <p:cNvPr id="3075" name="Object 3"/>
          <p:cNvGraphicFramePr>
            <a:graphicFrameLocks noChangeAspect="1"/>
          </p:cNvGraphicFramePr>
          <p:nvPr/>
        </p:nvGraphicFramePr>
        <p:xfrm>
          <a:off x="2123728" y="980728"/>
          <a:ext cx="4896544" cy="5328592"/>
        </p:xfrm>
        <a:graphic>
          <a:graphicData uri="http://schemas.openxmlformats.org/presentationml/2006/ole">
            <p:oleObj spid="_x0000_s3075" name="Acrobat Document" r:id="rId3" imgW="7543768" imgH="11658431" progId="AcroExch.Document.7">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07904" y="260648"/>
            <a:ext cx="1548822" cy="369332"/>
          </a:xfrm>
          <a:prstGeom prst="rect">
            <a:avLst/>
          </a:prstGeom>
        </p:spPr>
        <p:txBody>
          <a:bodyPr wrap="none">
            <a:spAutoFit/>
          </a:bodyPr>
          <a:lstStyle/>
          <a:p>
            <a:r>
              <a:rPr lang="es-MX" dirty="0" smtClean="0">
                <a:solidFill>
                  <a:schemeClr val="bg2">
                    <a:lumMod val="90000"/>
                  </a:schemeClr>
                </a:solidFill>
              </a:rPr>
              <a:t>Producto 11</a:t>
            </a:r>
            <a:endParaRPr lang="es-MX" dirty="0"/>
          </a:p>
        </p:txBody>
      </p:sp>
      <p:graphicFrame>
        <p:nvGraphicFramePr>
          <p:cNvPr id="4098" name="Object 2"/>
          <p:cNvGraphicFramePr>
            <a:graphicFrameLocks noChangeAspect="1"/>
          </p:cNvGraphicFramePr>
          <p:nvPr/>
        </p:nvGraphicFramePr>
        <p:xfrm>
          <a:off x="611560" y="1268760"/>
          <a:ext cx="7992888" cy="4176464"/>
        </p:xfrm>
        <a:graphic>
          <a:graphicData uri="http://schemas.openxmlformats.org/presentationml/2006/ole">
            <p:oleObj spid="_x0000_s4098" name="Acrobat Document" r:id="rId3" imgW="9600987" imgH="5829216" progId="AcroExch.Document.7">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79912" y="332656"/>
            <a:ext cx="1548822" cy="369332"/>
          </a:xfrm>
          <a:prstGeom prst="rect">
            <a:avLst/>
          </a:prstGeom>
        </p:spPr>
        <p:txBody>
          <a:bodyPr wrap="none">
            <a:spAutoFit/>
          </a:bodyPr>
          <a:lstStyle/>
          <a:p>
            <a:r>
              <a:rPr lang="es-MX" dirty="0" smtClean="0">
                <a:solidFill>
                  <a:schemeClr val="bg2">
                    <a:lumMod val="90000"/>
                  </a:schemeClr>
                </a:solidFill>
              </a:rPr>
              <a:t>Producto 12</a:t>
            </a:r>
            <a:endParaRPr lang="es-MX" dirty="0"/>
          </a:p>
        </p:txBody>
      </p:sp>
      <p:graphicFrame>
        <p:nvGraphicFramePr>
          <p:cNvPr id="5122" name="Object 2"/>
          <p:cNvGraphicFramePr>
            <a:graphicFrameLocks noChangeAspect="1"/>
          </p:cNvGraphicFramePr>
          <p:nvPr/>
        </p:nvGraphicFramePr>
        <p:xfrm>
          <a:off x="539552" y="764704"/>
          <a:ext cx="8020050" cy="5667375"/>
        </p:xfrm>
        <a:graphic>
          <a:graphicData uri="http://schemas.openxmlformats.org/presentationml/2006/ole">
            <p:oleObj spid="_x0000_s5122" name="Acrobat Document" r:id="rId3" imgW="8019943" imgH="5667255" progId="AcroExch.Document.7">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476672"/>
            <a:ext cx="7704856" cy="2585323"/>
          </a:xfrm>
          <a:prstGeom prst="rect">
            <a:avLst/>
          </a:prstGeom>
          <a:noFill/>
        </p:spPr>
        <p:txBody>
          <a:bodyPr wrap="square" rtlCol="0">
            <a:spAutoFit/>
          </a:bodyPr>
          <a:lstStyle/>
          <a:p>
            <a:r>
              <a:rPr lang="es-MX" sz="2400" smtClean="0"/>
              <a:t>4. Organizador gráfico ( preguntas esenciales)</a:t>
            </a:r>
          </a:p>
          <a:p>
            <a:r>
              <a:rPr lang="es-MX" sz="2400" smtClean="0"/>
              <a:t>5. Organizador  gráfico ( proceso de indagación)</a:t>
            </a:r>
          </a:p>
          <a:p>
            <a:r>
              <a:rPr lang="es-MX" sz="2400" smtClean="0"/>
              <a:t>6. Formato A.M.E. General</a:t>
            </a:r>
          </a:p>
          <a:p>
            <a:r>
              <a:rPr lang="es-MX" sz="2400" smtClean="0"/>
              <a:t>7. Formato E.I.P. Resumen</a:t>
            </a:r>
          </a:p>
          <a:p>
            <a:r>
              <a:rPr lang="es-MX" sz="2400" smtClean="0"/>
              <a:t>8. Elaboración de proyecto</a:t>
            </a:r>
          </a:p>
          <a:p>
            <a:r>
              <a:rPr lang="es-MX" sz="2400" smtClean="0"/>
              <a:t>9. Fotos de la 2ª. reunión</a:t>
            </a:r>
          </a:p>
          <a:p>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51520" y="824431"/>
            <a:ext cx="77048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lang="es-ES" sz="1200"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Lista de pasos requeridos para la creación de  la infografía. </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Buscar ejemplos de infografías en la página web que se nos sugirió y en otros sitios web.</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 Elegir un tema para captar la atención del receptor.</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 Investigar toda la información (estadísticas, imágenes y artículos)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 Sintetizar información útil del tema.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5.- Jerarquizar la información de acuerdo a la importancia.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6.- Establecer conexiones para conceptualizar los elementos que tengan relación.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7.- Elegir un diseño para la infografía.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8.- Seleccionar un color que esté relacionado con el proceso de la infografía.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9.- Elegir tipo de letra. </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10.- Elegir un programa para desarrollar la infografía (</a:t>
            </a:r>
            <a:r>
              <a:rPr kumimoji="0" lang="es-E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Piktochart</a:t>
            </a: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11.- Ver un tutorial para saber cómo utilizar el programa.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12.- Mencionar todas las fuentes de las que se extrajo la información para crear la infografía.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2555776" y="404664"/>
            <a:ext cx="3096344" cy="369332"/>
          </a:xfrm>
          <a:prstGeom prst="rect">
            <a:avLst/>
          </a:prstGeom>
          <a:noFill/>
        </p:spPr>
        <p:txBody>
          <a:bodyPr wrap="square" rtlCol="0">
            <a:spAutoFit/>
          </a:bodyPr>
          <a:lstStyle/>
          <a:p>
            <a:r>
              <a:rPr lang="es-ES_tradnl" dirty="0" smtClean="0"/>
              <a:t>Producto 13. Punto 5.i</a:t>
            </a:r>
            <a:endParaRPr lang="es-MX"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Object 1"/>
          <p:cNvGraphicFramePr>
            <a:graphicFrameLocks noChangeAspect="1"/>
          </p:cNvGraphicFramePr>
          <p:nvPr/>
        </p:nvGraphicFramePr>
        <p:xfrm>
          <a:off x="2483768" y="1556792"/>
          <a:ext cx="4176464" cy="4032448"/>
        </p:xfrm>
        <a:graphic>
          <a:graphicData uri="http://schemas.openxmlformats.org/presentationml/2006/ole">
            <p:oleObj spid="_x0000_s65537" name="Acrobat Document" r:id="rId3" imgW="5830114" imgH="7542857" progId="AcroExch.Document.7">
              <p:embed/>
            </p:oleObj>
          </a:graphicData>
        </a:graphic>
      </p:graphicFrame>
      <p:sp>
        <p:nvSpPr>
          <p:cNvPr id="3" name="2 Rectángulo"/>
          <p:cNvSpPr/>
          <p:nvPr/>
        </p:nvSpPr>
        <p:spPr>
          <a:xfrm>
            <a:off x="3131840" y="188640"/>
            <a:ext cx="2698175" cy="923330"/>
          </a:xfrm>
          <a:prstGeom prst="rect">
            <a:avLst/>
          </a:prstGeom>
        </p:spPr>
        <p:txBody>
          <a:bodyPr wrap="none">
            <a:spAutoFit/>
          </a:bodyPr>
          <a:lstStyle/>
          <a:p>
            <a:r>
              <a:rPr lang="es-ES_tradnl" dirty="0" smtClean="0"/>
              <a:t>Producto 14. Punto 5.i</a:t>
            </a:r>
          </a:p>
          <a:p>
            <a:endParaRPr lang="es-ES_tradnl" dirty="0" smtClean="0"/>
          </a:p>
          <a:p>
            <a:pPr algn="ctr"/>
            <a:r>
              <a:rPr lang="es-ES_tradnl" dirty="0" smtClean="0"/>
              <a:t>Infografía</a:t>
            </a:r>
            <a:endParaRPr lang="es-MX"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188640"/>
            <a:ext cx="2242922" cy="738664"/>
          </a:xfrm>
          <a:prstGeom prst="rect">
            <a:avLst/>
          </a:prstGeom>
        </p:spPr>
        <p:txBody>
          <a:bodyPr wrap="none">
            <a:spAutoFit/>
          </a:bodyPr>
          <a:lstStyle/>
          <a:p>
            <a:pPr algn="ctr"/>
            <a:r>
              <a:rPr lang="es-ES_tradnl" sz="1400" dirty="0" smtClean="0"/>
              <a:t>Producto 15. Punto 5.i</a:t>
            </a:r>
          </a:p>
          <a:p>
            <a:pPr algn="ctr"/>
            <a:endParaRPr lang="es-ES_tradnl" sz="1400" dirty="0" smtClean="0"/>
          </a:p>
          <a:p>
            <a:pPr algn="ctr"/>
            <a:r>
              <a:rPr lang="es-ES_tradnl" sz="1400" dirty="0" smtClean="0"/>
              <a:t>Reflexiones personales.</a:t>
            </a:r>
            <a:endParaRPr lang="es-MX" sz="1400" dirty="0"/>
          </a:p>
        </p:txBody>
      </p:sp>
      <p:sp>
        <p:nvSpPr>
          <p:cNvPr id="3" name="2 Rectángulo"/>
          <p:cNvSpPr/>
          <p:nvPr/>
        </p:nvSpPr>
        <p:spPr>
          <a:xfrm>
            <a:off x="0" y="1052736"/>
            <a:ext cx="8964488" cy="6186309"/>
          </a:xfrm>
          <a:prstGeom prst="rect">
            <a:avLst/>
          </a:prstGeom>
        </p:spPr>
        <p:txBody>
          <a:bodyPr wrap="square">
            <a:spAutoFit/>
          </a:bodyPr>
          <a:lstStyle/>
          <a:p>
            <a:pPr>
              <a:lnSpc>
                <a:spcPct val="150000"/>
              </a:lnSpc>
            </a:pPr>
            <a:r>
              <a:rPr lang="es-MX" sz="1100" dirty="0" smtClean="0">
                <a:latin typeface="Arial" panose="020B0604020202020204" pitchFamily="34" charset="0"/>
                <a:cs typeface="Arial" panose="020B0604020202020204" pitchFamily="34" charset="0"/>
              </a:rPr>
              <a:t>Profesora: Rosa Corona Salguero                 Asignatura: Biología</a:t>
            </a:r>
            <a:br>
              <a:rPr lang="es-MX" sz="11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
            </a:r>
            <a:br>
              <a:rPr lang="es-MX" sz="11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Este proyecto es muy interesante, visto desde un escritorio, pero en la realidad la planeación y desarrollo del mismo no ha sido para nada sencillo. Se requiere mucho tiempo en común y esto no siempre es posible. Sin embargo nos ayudo a conocer de que forma otras materias que parecerían independientes de mi asignatura, pueden llegar a tener algo en común. </a:t>
            </a:r>
            <a:br>
              <a:rPr lang="es-MX" sz="1100" dirty="0" smtClean="0">
                <a:latin typeface="Arial" panose="020B0604020202020204" pitchFamily="34" charset="0"/>
                <a:cs typeface="Arial" panose="020B0604020202020204" pitchFamily="34" charset="0"/>
              </a:rPr>
            </a:br>
            <a:r>
              <a:rPr lang="es-MX" sz="1100" dirty="0" smtClean="0">
                <a:latin typeface="Arial" panose="020B0604020202020204" pitchFamily="34" charset="0"/>
                <a:cs typeface="Arial" panose="020B0604020202020204" pitchFamily="34" charset="0"/>
              </a:rPr>
              <a:t>El otro punto importante es que se debe manejar material propio para los grados en los que trabajamos y no con información para escuelas primaria.</a:t>
            </a: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r>
              <a:rPr lang="es-ES_tradnl" sz="1100" dirty="0" smtClean="0">
                <a:latin typeface="Arial" panose="020B0604020202020204" pitchFamily="34" charset="0"/>
                <a:cs typeface="Arial" panose="020B0604020202020204" pitchFamily="34" charset="0"/>
              </a:rPr>
              <a:t>Profesor: Roberto Martínez Hernández               Asignatura: Historia</a:t>
            </a: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r>
              <a:rPr lang="es-ES_tradnl" sz="1100" dirty="0" smtClean="0">
                <a:latin typeface="Arial" panose="020B0604020202020204" pitchFamily="34" charset="0"/>
                <a:cs typeface="Arial" panose="020B0604020202020204" pitchFamily="34" charset="0"/>
              </a:rPr>
              <a:t>Es interesante realizar un proyecto multidisciplinario, reflexionas constantemente y recibes retroalimentación.  La problemática viene cuando el tiempo asignado para colaborar en equipo  no coincide. </a:t>
            </a: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r>
              <a:rPr lang="es-ES_tradnl" sz="1100" dirty="0" smtClean="0">
                <a:latin typeface="Arial" panose="020B0604020202020204" pitchFamily="34" charset="0"/>
                <a:cs typeface="Arial" panose="020B0604020202020204" pitchFamily="34" charset="0"/>
              </a:rPr>
              <a:t>Profesora Araceli Cuevas:                             Asignatura: Inglés</a:t>
            </a: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r>
              <a:rPr lang="es-ES_tradnl" sz="1100" dirty="0" smtClean="0">
                <a:latin typeface="Arial" panose="020B0604020202020204" pitchFamily="34" charset="0"/>
                <a:cs typeface="Arial" panose="020B0604020202020204" pitchFamily="34" charset="0"/>
              </a:rPr>
              <a:t>Conexiones es un curso en donde se involucran varias materias y el reto es saber el como. Difícil es encontrar el enlace entre las materias y mas difícil participar conjuntamente y colaborativamente con los docentes involucrados. El tiempo, disponibilidad de horario y espacio son importantes para lograr el objetivo deseado.   </a:t>
            </a:r>
            <a:endParaRPr lang="es-MX" sz="1100" dirty="0" smtClean="0">
              <a:latin typeface="Arial" panose="020B0604020202020204" pitchFamily="34" charset="0"/>
              <a:cs typeface="Arial" panose="020B0604020202020204" pitchFamily="34" charset="0"/>
            </a:endParaRP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endParaRPr lang="es-ES_tradnl" sz="1100" dirty="0" smtClean="0">
              <a:latin typeface="Arial" panose="020B0604020202020204" pitchFamily="34" charset="0"/>
              <a:cs typeface="Arial" panose="020B0604020202020204" pitchFamily="34" charset="0"/>
            </a:endParaRPr>
          </a:p>
          <a:p>
            <a:pPr>
              <a:lnSpc>
                <a:spcPct val="150000"/>
              </a:lnSpc>
            </a:pPr>
            <a:endParaRPr lang="es-MX"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1. Conclusiones por equipo, Rosy</a:t>
            </a:r>
            <a:endParaRPr lang="es-MX" dirty="0"/>
          </a:p>
        </p:txBody>
      </p:sp>
      <p:pic>
        <p:nvPicPr>
          <p:cNvPr id="2051" name="Picture 3" descr="C:\Users\RFV\Desktop\Conexiones\WhatsApp Image 2017-10-26 at 20.00.38 (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2348753" y="1475783"/>
            <a:ext cx="4374486" cy="58326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25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2" descr="C:\Users\RFV\Desktop\Conexiones\WhatsApp Image 2017-10-26 at 20.00.38.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763688" y="-314313"/>
            <a:ext cx="5616622" cy="74888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7056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3074" name="Picture 2" descr="C:\Users\RFV\Desktop\Conexiones\WhatsApp Image 2017-10-26 at 20.00.37.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76672"/>
            <a:ext cx="7833320" cy="58749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62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0" y="764704"/>
            <a:ext cx="8686800" cy="5098571"/>
          </a:xfrm>
        </p:spPr>
        <p:txBody>
          <a:bodyPr/>
          <a:lstStyle/>
          <a:p>
            <a:endParaRPr lang="es-MX" dirty="0"/>
          </a:p>
        </p:txBody>
      </p:sp>
      <p:sp>
        <p:nvSpPr>
          <p:cNvPr id="4" name="3 Título"/>
          <p:cNvSpPr>
            <a:spLocks noGrp="1"/>
          </p:cNvSpPr>
          <p:nvPr>
            <p:ph type="title"/>
          </p:nvPr>
        </p:nvSpPr>
        <p:spPr/>
        <p:txBody>
          <a:bodyPr/>
          <a:lstStyle/>
          <a:p>
            <a:r>
              <a:rPr lang="es-MX" dirty="0" smtClean="0"/>
              <a:t>Araceli</a:t>
            </a:r>
            <a:endParaRPr lang="es-MX" dirty="0"/>
          </a:p>
        </p:txBody>
      </p:sp>
      <p:pic>
        <p:nvPicPr>
          <p:cNvPr id="4099" name="Picture 3" descr="C:\Users\RFV\Desktop\Conexiones\WhatsApp Image 2017-10-26 at 20.00.36 (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672" y="1340768"/>
            <a:ext cx="6033120" cy="4524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503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722</TotalTime>
  <Words>4366</Words>
  <Application>Microsoft Office PowerPoint</Application>
  <PresentationFormat>Presentación en pantalla (4:3)</PresentationFormat>
  <Paragraphs>486</Paragraphs>
  <Slides>52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52</vt:i4>
      </vt:variant>
    </vt:vector>
  </HeadingPairs>
  <TitlesOfParts>
    <vt:vector size="54" baseType="lpstr">
      <vt:lpstr>Concurrencia</vt:lpstr>
      <vt:lpstr>Acrobat Document</vt:lpstr>
      <vt:lpstr>          </vt:lpstr>
      <vt:lpstr>Integrantes</vt:lpstr>
      <vt:lpstr>proyecto</vt:lpstr>
      <vt:lpstr>Índice </vt:lpstr>
      <vt:lpstr>Diapositiva 5</vt:lpstr>
      <vt:lpstr>1. Conclusiones por equipo, Rosy</vt:lpstr>
      <vt:lpstr>Diapositiva 7</vt:lpstr>
      <vt:lpstr>Diapositiva 8</vt:lpstr>
      <vt:lpstr>Araceli</vt:lpstr>
      <vt:lpstr>Diapositiva 10</vt:lpstr>
      <vt:lpstr>Diapositiva 11</vt:lpstr>
      <vt:lpstr>Roberto</vt:lpstr>
      <vt:lpstr>Diapositiva 13</vt:lpstr>
      <vt:lpstr>Diapositiva 14</vt:lpstr>
      <vt:lpstr>2. Conclusiones generales </vt:lpstr>
      <vt:lpstr>Diapositiva 16</vt:lpstr>
      <vt:lpstr>Diapositiva 17</vt:lpstr>
      <vt:lpstr>3. Planeación del proyecto</vt:lpstr>
      <vt:lpstr>3.1. Documentos gráficos</vt:lpstr>
      <vt:lpstr>Diapositiva 20</vt:lpstr>
      <vt:lpstr>Diapositiva 21</vt:lpstr>
      <vt:lpstr>Diapositiva 22</vt:lpstr>
      <vt:lpstr>Diapositiva 23</vt:lpstr>
      <vt:lpstr>PRODUCTO 5</vt:lpstr>
      <vt:lpstr>Producto 6</vt:lpstr>
      <vt:lpstr>Producto 7</vt:lpstr>
      <vt:lpstr>Diapositiva 27</vt:lpstr>
      <vt:lpstr>Diapositiva 28</vt:lpstr>
      <vt:lpstr>V. Esquema del proceso de construcción del proyecto por disciplinas.</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Producto 9</vt:lpstr>
      <vt:lpstr>Diapositiva 46</vt:lpstr>
      <vt:lpstr>Diapositiva 47</vt:lpstr>
      <vt:lpstr>Diapositiva 48</vt:lpstr>
      <vt:lpstr>Diapositiva 49</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RFV</dc:creator>
  <cp:lastModifiedBy>Usuario de Windows</cp:lastModifiedBy>
  <cp:revision>94</cp:revision>
  <dcterms:created xsi:type="dcterms:W3CDTF">2017-10-27T01:32:55Z</dcterms:created>
  <dcterms:modified xsi:type="dcterms:W3CDTF">2019-05-17T12:44:28Z</dcterms:modified>
</cp:coreProperties>
</file>