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68" r:id="rId2"/>
    <p:sldId id="258" r:id="rId3"/>
    <p:sldId id="291" r:id="rId4"/>
    <p:sldId id="261" r:id="rId5"/>
    <p:sldId id="262" r:id="rId6"/>
    <p:sldId id="272" r:id="rId7"/>
    <p:sldId id="271" r:id="rId8"/>
    <p:sldId id="275" r:id="rId9"/>
    <p:sldId id="276" r:id="rId10"/>
    <p:sldId id="359" r:id="rId11"/>
    <p:sldId id="360" r:id="rId12"/>
    <p:sldId id="369" r:id="rId13"/>
    <p:sldId id="285" r:id="rId14"/>
    <p:sldId id="277" r:id="rId15"/>
    <p:sldId id="370" r:id="rId16"/>
    <p:sldId id="358" r:id="rId17"/>
    <p:sldId id="298" r:id="rId18"/>
    <p:sldId id="293" r:id="rId19"/>
    <p:sldId id="334" r:id="rId20"/>
    <p:sldId id="301" r:id="rId21"/>
    <p:sldId id="295" r:id="rId22"/>
    <p:sldId id="302" r:id="rId23"/>
    <p:sldId id="372" r:id="rId24"/>
    <p:sldId id="307" r:id="rId25"/>
    <p:sldId id="335" r:id="rId26"/>
    <p:sldId id="341" r:id="rId27"/>
    <p:sldId id="342" r:id="rId28"/>
    <p:sldId id="373" r:id="rId29"/>
    <p:sldId id="312" r:id="rId30"/>
    <p:sldId id="325" r:id="rId31"/>
    <p:sldId id="330" r:id="rId32"/>
    <p:sldId id="361" r:id="rId33"/>
    <p:sldId id="329" r:id="rId34"/>
    <p:sldId id="327" r:id="rId35"/>
    <p:sldId id="326" r:id="rId36"/>
    <p:sldId id="328" r:id="rId37"/>
    <p:sldId id="299" r:id="rId38"/>
    <p:sldId id="319" r:id="rId39"/>
    <p:sldId id="317" r:id="rId40"/>
    <p:sldId id="343" r:id="rId41"/>
    <p:sldId id="344" r:id="rId42"/>
    <p:sldId id="345" r:id="rId43"/>
    <p:sldId id="346" r:id="rId44"/>
    <p:sldId id="347" r:id="rId45"/>
    <p:sldId id="348" r:id="rId46"/>
    <p:sldId id="349" r:id="rId47"/>
    <p:sldId id="350" r:id="rId48"/>
    <p:sldId id="316" r:id="rId49"/>
    <p:sldId id="351" r:id="rId50"/>
    <p:sldId id="352" r:id="rId51"/>
    <p:sldId id="331" r:id="rId52"/>
    <p:sldId id="364" r:id="rId53"/>
    <p:sldId id="365" r:id="rId54"/>
    <p:sldId id="315" r:id="rId55"/>
    <p:sldId id="292" r:id="rId56"/>
    <p:sldId id="314" r:id="rId57"/>
    <p:sldId id="333" r:id="rId58"/>
    <p:sldId id="306" r:id="rId59"/>
    <p:sldId id="286" r:id="rId60"/>
    <p:sldId id="311" r:id="rId61"/>
    <p:sldId id="368" r:id="rId62"/>
    <p:sldId id="320" r:id="rId63"/>
    <p:sldId id="280" r:id="rId64"/>
    <p:sldId id="281" r:id="rId65"/>
    <p:sldId id="289" r:id="rId66"/>
    <p:sldId id="282"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98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181EC-6623-484E-BEFD-31EF8FF883AC}" type="datetimeFigureOut">
              <a:rPr lang="es-MX" smtClean="0"/>
              <a:t>13/06/2019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86ADC-92FD-467E-8BBD-354B6ED8769A}" type="slidenum">
              <a:rPr lang="es-MX" smtClean="0"/>
              <a:t>‹Nº›</a:t>
            </a:fld>
            <a:endParaRPr lang="es-MX"/>
          </a:p>
        </p:txBody>
      </p:sp>
    </p:spTree>
    <p:extLst>
      <p:ext uri="{BB962C8B-B14F-4D97-AF65-F5344CB8AC3E}">
        <p14:creationId xmlns:p14="http://schemas.microsoft.com/office/powerpoint/2010/main" val="92796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F186ADC-92FD-467E-8BBD-354B6ED8769A}" type="slidenum">
              <a:rPr lang="es-MX" smtClean="0"/>
              <a:t>57</a:t>
            </a:fld>
            <a:endParaRPr lang="es-MX"/>
          </a:p>
        </p:txBody>
      </p:sp>
    </p:spTree>
    <p:extLst>
      <p:ext uri="{BB962C8B-B14F-4D97-AF65-F5344CB8AC3E}">
        <p14:creationId xmlns:p14="http://schemas.microsoft.com/office/powerpoint/2010/main" val="396269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F27A3BF-CC61-4DE6-BD39-265233836F27}" type="datetimeFigureOut">
              <a:rPr lang="es-MX" smtClean="0"/>
              <a:t>13/06/2019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294812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F27A3BF-CC61-4DE6-BD39-265233836F27}" type="datetimeFigureOut">
              <a:rPr lang="es-MX" smtClean="0"/>
              <a:t>13/06/2019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232240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F27A3BF-CC61-4DE6-BD39-265233836F27}" type="datetimeFigureOut">
              <a:rPr lang="es-MX" smtClean="0"/>
              <a:t>13/06/2019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2FAF86-4AB1-478C-BD09-2E910059EB89}" type="slidenum">
              <a:rPr lang="es-MX" smtClean="0"/>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16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F27A3BF-CC61-4DE6-BD39-265233836F27}" type="datetimeFigureOut">
              <a:rPr lang="es-MX" smtClean="0"/>
              <a:t>13/06/2019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606056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F27A3BF-CC61-4DE6-BD39-265233836F27}" type="datetimeFigureOut">
              <a:rPr lang="es-MX" smtClean="0"/>
              <a:t>13/06/2019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2FAF86-4AB1-478C-BD09-2E910059EB89}" type="slidenum">
              <a:rPr lang="es-MX" smtClean="0"/>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978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F27A3BF-CC61-4DE6-BD39-265233836F27}" type="datetimeFigureOut">
              <a:rPr lang="es-MX" smtClean="0"/>
              <a:t>13/06/2019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147912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27A3BF-CC61-4DE6-BD39-265233836F27}" type="datetimeFigureOut">
              <a:rPr lang="es-MX" smtClean="0"/>
              <a:t>13/06/2019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36943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27A3BF-CC61-4DE6-BD39-265233836F27}" type="datetimeFigureOut">
              <a:rPr lang="es-MX" smtClean="0"/>
              <a:t>13/06/2019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22611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27A3BF-CC61-4DE6-BD39-265233836F27}" type="datetimeFigureOut">
              <a:rPr lang="es-MX" smtClean="0"/>
              <a:t>13/06/2019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378353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F27A3BF-CC61-4DE6-BD39-265233836F27}" type="datetimeFigureOut">
              <a:rPr lang="es-MX" smtClean="0"/>
              <a:t>13/06/2019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425450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F27A3BF-CC61-4DE6-BD39-265233836F27}" type="datetimeFigureOut">
              <a:rPr lang="es-MX" smtClean="0"/>
              <a:t>13/06/2019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309530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27A3BF-CC61-4DE6-BD39-265233836F27}" type="datetimeFigureOut">
              <a:rPr lang="es-MX" smtClean="0"/>
              <a:t>13/06/2019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105711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F27A3BF-CC61-4DE6-BD39-265233836F27}" type="datetimeFigureOut">
              <a:rPr lang="es-MX" smtClean="0"/>
              <a:t>13/06/2019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422174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7A3BF-CC61-4DE6-BD39-265233836F27}" type="datetimeFigureOut">
              <a:rPr lang="es-MX" smtClean="0"/>
              <a:t>13/06/2019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386380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F27A3BF-CC61-4DE6-BD39-265233836F27}" type="datetimeFigureOut">
              <a:rPr lang="es-MX" smtClean="0"/>
              <a:t>13/06/2019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311122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F27A3BF-CC61-4DE6-BD39-265233836F27}" type="datetimeFigureOut">
              <a:rPr lang="es-MX" smtClean="0"/>
              <a:t>13/06/2019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C2FAF86-4AB1-478C-BD09-2E910059EB89}" type="slidenum">
              <a:rPr lang="es-MX" smtClean="0"/>
              <a:t>‹Nº›</a:t>
            </a:fld>
            <a:endParaRPr lang="es-MX"/>
          </a:p>
        </p:txBody>
      </p:sp>
    </p:spTree>
    <p:extLst>
      <p:ext uri="{BB962C8B-B14F-4D97-AF65-F5344CB8AC3E}">
        <p14:creationId xmlns:p14="http://schemas.microsoft.com/office/powerpoint/2010/main" val="275128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27000"/>
            <a:duotone>
              <a:schemeClr val="accent4">
                <a:shade val="45000"/>
                <a:satMod val="135000"/>
              </a:schemeClr>
              <a:prstClr val="white"/>
            </a:duotone>
          </a:blip>
          <a:srcRect/>
          <a:stretch>
            <a:fillRect l="-8000" r="-8000"/>
          </a:stretch>
        </a:blip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27A3BF-CC61-4DE6-BD39-265233836F27}" type="datetimeFigureOut">
              <a:rPr lang="es-MX" smtClean="0"/>
              <a:t>13/06/2019</a:t>
            </a:fld>
            <a:endParaRPr lang="es-MX"/>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C2FAF86-4AB1-478C-BD09-2E910059EB89}" type="slidenum">
              <a:rPr lang="es-MX" smtClean="0"/>
              <a:t>‹Nº›</a:t>
            </a:fld>
            <a:endParaRPr lang="es-MX"/>
          </a:p>
        </p:txBody>
      </p:sp>
    </p:spTree>
    <p:extLst>
      <p:ext uri="{BB962C8B-B14F-4D97-AF65-F5344CB8AC3E}">
        <p14:creationId xmlns:p14="http://schemas.microsoft.com/office/powerpoint/2010/main" val="890218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5.png"/><Relationship Id="rId7"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f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jf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49.emf"/><Relationship Id="rId4" Type="http://schemas.openxmlformats.org/officeDocument/2006/relationships/image" Target="../media/image4.png"/><Relationship Id="rId9"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5.png"/><Relationship Id="rId7" Type="http://schemas.openxmlformats.org/officeDocument/2006/relationships/image" Target="../media/image5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53.jpe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AE04ED-EA84-46E7-9F2A-FE1B79377159}"/>
              </a:ext>
            </a:extLst>
          </p:cNvPr>
          <p:cNvPicPr>
            <a:picLocks noChangeAspect="1"/>
          </p:cNvPicPr>
          <p:nvPr/>
        </p:nvPicPr>
        <p:blipFill rotWithShape="1">
          <a:blip r:embed="rId2"/>
          <a:srcRect r="752" b="12752"/>
          <a:stretch/>
        </p:blipFill>
        <p:spPr>
          <a:xfrm>
            <a:off x="185548" y="432557"/>
            <a:ext cx="8706932" cy="5228692"/>
          </a:xfrm>
          <a:prstGeom prst="rect">
            <a:avLst/>
          </a:prstGeom>
        </p:spPr>
      </p:pic>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539552" y="1700808"/>
            <a:ext cx="7920879" cy="4392488"/>
          </a:xfrm>
        </p:spPr>
        <p:txBody>
          <a:bodyPr>
            <a:normAutofit fontScale="25000" lnSpcReduction="20000"/>
          </a:bodyPr>
          <a:lstStyle/>
          <a:p>
            <a:pPr marL="0" indent="0">
              <a:buNone/>
            </a:pPr>
            <a:endParaRPr lang="es-MX" sz="2000" dirty="0"/>
          </a:p>
          <a:p>
            <a:pPr marL="0" indent="0">
              <a:buNone/>
            </a:pPr>
            <a:r>
              <a:rPr lang="es-MX" sz="1700" dirty="0"/>
              <a:t>EQUIPO NO: 4</a:t>
            </a:r>
          </a:p>
          <a:p>
            <a:pPr marL="0" indent="0" algn="ctr">
              <a:buNone/>
            </a:pPr>
            <a:endParaRPr lang="es-MX" sz="2400" b="1" dirty="0"/>
          </a:p>
          <a:p>
            <a:pPr marL="0" indent="0" algn="ctr">
              <a:buNone/>
            </a:pPr>
            <a:r>
              <a:rPr lang="es-MX" sz="5600" b="1" dirty="0"/>
              <a:t>El terremoto en cifras y experiencias, 1985 y 2017.</a:t>
            </a:r>
          </a:p>
          <a:p>
            <a:pPr marL="0" indent="0" algn="ctr">
              <a:buNone/>
            </a:pPr>
            <a:r>
              <a:rPr lang="es-MX" sz="5600" b="1" dirty="0"/>
              <a:t>¿Cómo podemos mejorar nuestro comportamiento durante </a:t>
            </a:r>
          </a:p>
          <a:p>
            <a:pPr marL="0" indent="0" algn="ctr">
              <a:buNone/>
            </a:pPr>
            <a:r>
              <a:rPr lang="es-MX" sz="5600" b="1" dirty="0"/>
              <a:t>y después de un sismo?</a:t>
            </a:r>
          </a:p>
          <a:p>
            <a:pPr marL="0" indent="0">
              <a:buNone/>
            </a:pPr>
            <a:endParaRPr lang="es-MX" sz="5600" dirty="0"/>
          </a:p>
          <a:p>
            <a:pPr marL="0" indent="0">
              <a:buNone/>
            </a:pPr>
            <a:r>
              <a:rPr lang="es-MX" sz="5600" dirty="0"/>
              <a:t>Integrantes por disciplina:</a:t>
            </a:r>
          </a:p>
          <a:p>
            <a:pPr marL="0" indent="0">
              <a:buNone/>
            </a:pPr>
            <a:r>
              <a:rPr lang="es-MX" sz="5600" dirty="0">
                <a:latin typeface="Arial" panose="020B0604020202020204" pitchFamily="34" charset="0"/>
                <a:cs typeface="Arial" panose="020B0604020202020204" pitchFamily="34" charset="0"/>
              </a:rPr>
              <a:t>Matemáticas: Ing. Gerardo Luna Soto.</a:t>
            </a:r>
          </a:p>
          <a:p>
            <a:pPr marL="0" indent="0">
              <a:buNone/>
            </a:pPr>
            <a:r>
              <a:rPr lang="es-MX" sz="5600" dirty="0">
                <a:latin typeface="Arial" panose="020B0604020202020204" pitchFamily="34" charset="0"/>
                <a:cs typeface="Arial" panose="020B0604020202020204" pitchFamily="34" charset="0"/>
              </a:rPr>
              <a:t>Taller de Lectura y Redacción e Iniciación a la Investigación Documental:</a:t>
            </a:r>
          </a:p>
          <a:p>
            <a:pPr marL="0" indent="0">
              <a:buNone/>
            </a:pPr>
            <a:r>
              <a:rPr lang="es-MX" sz="5600" dirty="0">
                <a:latin typeface="Arial" panose="020B0604020202020204" pitchFamily="34" charset="0"/>
                <a:cs typeface="Arial" panose="020B0604020202020204" pitchFamily="34" charset="0"/>
              </a:rPr>
              <a:t>Lic. Gabriel Alfonso Ortega Ramírez. </a:t>
            </a:r>
          </a:p>
          <a:p>
            <a:pPr marL="0" indent="0">
              <a:buNone/>
            </a:pPr>
            <a:r>
              <a:rPr lang="es-MX" sz="5600" dirty="0">
                <a:latin typeface="Arial" panose="020B0604020202020204" pitchFamily="34" charset="0"/>
                <a:cs typeface="Arial" panose="020B0604020202020204" pitchFamily="34" charset="0"/>
              </a:rPr>
              <a:t>Historia: Lic. Ariadna </a:t>
            </a:r>
            <a:r>
              <a:rPr lang="es-MX" sz="5600" dirty="0" err="1">
                <a:latin typeface="Arial" panose="020B0604020202020204" pitchFamily="34" charset="0"/>
                <a:cs typeface="Arial" panose="020B0604020202020204" pitchFamily="34" charset="0"/>
              </a:rPr>
              <a:t>Lizeth</a:t>
            </a:r>
            <a:r>
              <a:rPr lang="es-MX" sz="5600" dirty="0">
                <a:latin typeface="Arial" panose="020B0604020202020204" pitchFamily="34" charset="0"/>
                <a:cs typeface="Arial" panose="020B0604020202020204" pitchFamily="34" charset="0"/>
              </a:rPr>
              <a:t> Barreto Saucedo</a:t>
            </a:r>
          </a:p>
          <a:p>
            <a:pPr marL="0" indent="0">
              <a:buNone/>
            </a:pPr>
            <a:endParaRPr lang="es-MX" sz="5600" dirty="0"/>
          </a:p>
          <a:p>
            <a:pPr marL="0" indent="0" algn="ctr">
              <a:buNone/>
            </a:pPr>
            <a:r>
              <a:rPr lang="es-MX" sz="5600" dirty="0"/>
              <a:t>FECHA DE EJECUCION DEL PROYECTO: SEPTIEMBRE 20, 2019.</a:t>
            </a:r>
          </a:p>
          <a:p>
            <a:pPr marL="0" indent="0" algn="ctr">
              <a:buNone/>
            </a:pPr>
            <a:r>
              <a:rPr lang="es-MX" sz="5600" dirty="0"/>
              <a:t>FECHA DE IMPLEMENTACIÓN: AGOSTO 2019 – MAYO 2020 </a:t>
            </a:r>
          </a:p>
          <a:p>
            <a:pPr marL="0" indent="0">
              <a:buNone/>
            </a:pPr>
            <a:r>
              <a:rPr lang="es-MX" sz="3500" dirty="0"/>
              <a:t> </a:t>
            </a:r>
          </a:p>
          <a:p>
            <a:pPr marL="0" indent="0" algn="ctr">
              <a:buNone/>
            </a:pPr>
            <a:endParaRPr lang="es-MX" b="1" dirty="0"/>
          </a:p>
        </p:txBody>
      </p:sp>
    </p:spTree>
    <p:extLst>
      <p:ext uri="{BB962C8B-B14F-4D97-AF65-F5344CB8AC3E}">
        <p14:creationId xmlns:p14="http://schemas.microsoft.com/office/powerpoint/2010/main" val="329765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Imagen 13">
            <a:extLst>
              <a:ext uri="{FF2B5EF4-FFF2-40B4-BE49-F238E27FC236}">
                <a16:creationId xmlns:a16="http://schemas.microsoft.com/office/drawing/2014/main" id="{F55FFA0F-E7FD-472B-B3A9-3B97C33CDD30}"/>
              </a:ext>
            </a:extLst>
          </p:cNvPr>
          <p:cNvPicPr>
            <a:picLocks noChangeAspect="1"/>
          </p:cNvPicPr>
          <p:nvPr/>
        </p:nvPicPr>
        <p:blipFill rotWithShape="1">
          <a:blip r:embed="rId7">
            <a:extLst>
              <a:ext uri="{28A0092B-C50C-407E-A947-70E740481C1C}">
                <a14:useLocalDpi xmlns:a14="http://schemas.microsoft.com/office/drawing/2010/main" val="0"/>
              </a:ext>
            </a:extLst>
          </a:blip>
          <a:srcRect l="15521" t="19351"/>
          <a:stretch/>
        </p:blipFill>
        <p:spPr>
          <a:xfrm>
            <a:off x="755576" y="1797439"/>
            <a:ext cx="4371779" cy="3130161"/>
          </a:xfrm>
          <a:prstGeom prst="rect">
            <a:avLst/>
          </a:prstGeom>
        </p:spPr>
      </p:pic>
      <p:pic>
        <p:nvPicPr>
          <p:cNvPr id="16" name="Imagen 15">
            <a:extLst>
              <a:ext uri="{FF2B5EF4-FFF2-40B4-BE49-F238E27FC236}">
                <a16:creationId xmlns:a16="http://schemas.microsoft.com/office/drawing/2014/main" id="{8ED92EBC-A2CD-45D9-A4EF-86128F7BFCB9}"/>
              </a:ext>
            </a:extLst>
          </p:cNvPr>
          <p:cNvPicPr>
            <a:picLocks noChangeAspect="1"/>
          </p:cNvPicPr>
          <p:nvPr/>
        </p:nvPicPr>
        <p:blipFill rotWithShape="1">
          <a:blip r:embed="rId8">
            <a:extLst>
              <a:ext uri="{28A0092B-C50C-407E-A947-70E740481C1C}">
                <a14:useLocalDpi xmlns:a14="http://schemas.microsoft.com/office/drawing/2010/main" val="0"/>
              </a:ext>
            </a:extLst>
          </a:blip>
          <a:srcRect t="8443" r="19892"/>
          <a:stretch/>
        </p:blipFill>
        <p:spPr>
          <a:xfrm>
            <a:off x="4273347" y="2993144"/>
            <a:ext cx="4243547" cy="3637526"/>
          </a:xfrm>
          <a:prstGeom prst="rect">
            <a:avLst/>
          </a:prstGeom>
        </p:spPr>
      </p:pic>
    </p:spTree>
    <p:extLst>
      <p:ext uri="{BB962C8B-B14F-4D97-AF65-F5344CB8AC3E}">
        <p14:creationId xmlns:p14="http://schemas.microsoft.com/office/powerpoint/2010/main" val="396025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n 11">
            <a:extLst>
              <a:ext uri="{FF2B5EF4-FFF2-40B4-BE49-F238E27FC236}">
                <a16:creationId xmlns:a16="http://schemas.microsoft.com/office/drawing/2014/main" id="{85ACDB82-65ED-49FD-AF34-37D99298CF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1924" y="1760251"/>
            <a:ext cx="5940152" cy="4455114"/>
          </a:xfrm>
          <a:prstGeom prst="rect">
            <a:avLst/>
          </a:prstGeom>
        </p:spPr>
      </p:pic>
    </p:spTree>
    <p:extLst>
      <p:ext uri="{BB962C8B-B14F-4D97-AF65-F5344CB8AC3E}">
        <p14:creationId xmlns:p14="http://schemas.microsoft.com/office/powerpoint/2010/main" val="267958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C9CAE2BC-5FF7-432D-8A8D-FD6553E8DAAD}"/>
              </a:ext>
            </a:extLst>
          </p:cNvPr>
          <p:cNvSpPr/>
          <p:nvPr/>
        </p:nvSpPr>
        <p:spPr>
          <a:xfrm>
            <a:off x="3427578" y="2750150"/>
            <a:ext cx="2584582" cy="750858"/>
          </a:xfrm>
          <a:prstGeom prst="ellipse">
            <a:avLst/>
          </a:prstGeom>
          <a:solidFill>
            <a:schemeClr val="accent5">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9A229FD3-C214-4F15-8937-EFD17FB55B4E}"/>
              </a:ext>
            </a:extLst>
          </p:cNvPr>
          <p:cNvSpPr txBox="1"/>
          <p:nvPr/>
        </p:nvSpPr>
        <p:spPr>
          <a:xfrm>
            <a:off x="3779912" y="2956302"/>
            <a:ext cx="2088232" cy="338554"/>
          </a:xfrm>
          <a:prstGeom prst="rect">
            <a:avLst/>
          </a:prstGeom>
          <a:noFill/>
        </p:spPr>
        <p:txBody>
          <a:bodyPr wrap="square" rtlCol="0">
            <a:spAutoFit/>
          </a:bodyPr>
          <a:lstStyle/>
          <a:p>
            <a:r>
              <a:rPr lang="es-MX" sz="1600" dirty="0"/>
              <a:t>Interdisciplinariedad</a:t>
            </a:r>
          </a:p>
        </p:txBody>
      </p:sp>
      <p:sp>
        <p:nvSpPr>
          <p:cNvPr id="6" name="Cinta perforada 7">
            <a:extLst>
              <a:ext uri="{FF2B5EF4-FFF2-40B4-BE49-F238E27FC236}">
                <a16:creationId xmlns:a16="http://schemas.microsoft.com/office/drawing/2014/main" id="{EBF0E293-7469-435F-B66B-CDA61D402E4A}"/>
              </a:ext>
            </a:extLst>
          </p:cNvPr>
          <p:cNvSpPr/>
          <p:nvPr/>
        </p:nvSpPr>
        <p:spPr>
          <a:xfrm>
            <a:off x="766210" y="1264849"/>
            <a:ext cx="1973722" cy="1039470"/>
          </a:xfrm>
          <a:prstGeom prst="flowChartPunchedTap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inta perforada 9">
            <a:extLst>
              <a:ext uri="{FF2B5EF4-FFF2-40B4-BE49-F238E27FC236}">
                <a16:creationId xmlns:a16="http://schemas.microsoft.com/office/drawing/2014/main" id="{EC00F216-1355-4DE3-B508-87744D414349}"/>
              </a:ext>
            </a:extLst>
          </p:cNvPr>
          <p:cNvSpPr/>
          <p:nvPr/>
        </p:nvSpPr>
        <p:spPr>
          <a:xfrm>
            <a:off x="251520" y="2621233"/>
            <a:ext cx="1872208" cy="1039470"/>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inta perforada 14">
            <a:extLst>
              <a:ext uri="{FF2B5EF4-FFF2-40B4-BE49-F238E27FC236}">
                <a16:creationId xmlns:a16="http://schemas.microsoft.com/office/drawing/2014/main" id="{FB9ACB67-FED3-4FC0-9C90-CE537CE5C64B}"/>
              </a:ext>
            </a:extLst>
          </p:cNvPr>
          <p:cNvSpPr/>
          <p:nvPr/>
        </p:nvSpPr>
        <p:spPr>
          <a:xfrm>
            <a:off x="867366" y="4117284"/>
            <a:ext cx="1872208" cy="1039470"/>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inta perforada 15">
            <a:extLst>
              <a:ext uri="{FF2B5EF4-FFF2-40B4-BE49-F238E27FC236}">
                <a16:creationId xmlns:a16="http://schemas.microsoft.com/office/drawing/2014/main" id="{84BCEDB5-986F-467C-8603-669A0A2D909A}"/>
              </a:ext>
            </a:extLst>
          </p:cNvPr>
          <p:cNvSpPr/>
          <p:nvPr/>
        </p:nvSpPr>
        <p:spPr>
          <a:xfrm>
            <a:off x="6156176" y="4512880"/>
            <a:ext cx="1872208" cy="1039470"/>
          </a:xfrm>
          <a:prstGeom prst="flowChartPunchedTa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inta perforada 16">
            <a:extLst>
              <a:ext uri="{FF2B5EF4-FFF2-40B4-BE49-F238E27FC236}">
                <a16:creationId xmlns:a16="http://schemas.microsoft.com/office/drawing/2014/main" id="{3A70ABAD-1E8B-4BA3-8326-57A8F8D76B6D}"/>
              </a:ext>
            </a:extLst>
          </p:cNvPr>
          <p:cNvSpPr/>
          <p:nvPr/>
        </p:nvSpPr>
        <p:spPr>
          <a:xfrm>
            <a:off x="6444208" y="1002606"/>
            <a:ext cx="1872208" cy="1039470"/>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Solución de problemas reales</a:t>
            </a:r>
          </a:p>
        </p:txBody>
      </p:sp>
      <p:sp>
        <p:nvSpPr>
          <p:cNvPr id="11" name="Cinta perforada 17">
            <a:extLst>
              <a:ext uri="{FF2B5EF4-FFF2-40B4-BE49-F238E27FC236}">
                <a16:creationId xmlns:a16="http://schemas.microsoft.com/office/drawing/2014/main" id="{7C53DEE6-8D54-4E26-B3E9-2F910FE23745}"/>
              </a:ext>
            </a:extLst>
          </p:cNvPr>
          <p:cNvSpPr/>
          <p:nvPr/>
        </p:nvSpPr>
        <p:spPr>
          <a:xfrm>
            <a:off x="3531660" y="4839529"/>
            <a:ext cx="1872208" cy="1039470"/>
          </a:xfrm>
          <a:prstGeom prst="flowChartPunchedTap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inta perforada 18">
            <a:extLst>
              <a:ext uri="{FF2B5EF4-FFF2-40B4-BE49-F238E27FC236}">
                <a16:creationId xmlns:a16="http://schemas.microsoft.com/office/drawing/2014/main" id="{C2583750-DB86-404D-B4A4-0644DBB70A5F}"/>
              </a:ext>
            </a:extLst>
          </p:cNvPr>
          <p:cNvSpPr/>
          <p:nvPr/>
        </p:nvSpPr>
        <p:spPr>
          <a:xfrm>
            <a:off x="3544412" y="634908"/>
            <a:ext cx="1872208" cy="1039470"/>
          </a:xfrm>
          <a:prstGeom prst="flowChartPunchedTap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inta perforada 20">
            <a:extLst>
              <a:ext uri="{FF2B5EF4-FFF2-40B4-BE49-F238E27FC236}">
                <a16:creationId xmlns:a16="http://schemas.microsoft.com/office/drawing/2014/main" id="{EE061FA5-DE05-48A9-B999-63CDE28A6204}"/>
              </a:ext>
            </a:extLst>
          </p:cNvPr>
          <p:cNvSpPr/>
          <p:nvPr/>
        </p:nvSpPr>
        <p:spPr>
          <a:xfrm>
            <a:off x="7163552" y="2605844"/>
            <a:ext cx="1872208" cy="1039470"/>
          </a:xfrm>
          <a:prstGeom prst="flowChartPunchedTap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arriba 25">
            <a:extLst>
              <a:ext uri="{FF2B5EF4-FFF2-40B4-BE49-F238E27FC236}">
                <a16:creationId xmlns:a16="http://schemas.microsoft.com/office/drawing/2014/main" id="{BF1186B2-D703-462D-BA6E-4C5D4D5E2C6C}"/>
              </a:ext>
            </a:extLst>
          </p:cNvPr>
          <p:cNvSpPr/>
          <p:nvPr/>
        </p:nvSpPr>
        <p:spPr>
          <a:xfrm>
            <a:off x="4211961" y="1709654"/>
            <a:ext cx="432048" cy="10404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izquierda 26">
            <a:extLst>
              <a:ext uri="{FF2B5EF4-FFF2-40B4-BE49-F238E27FC236}">
                <a16:creationId xmlns:a16="http://schemas.microsoft.com/office/drawing/2014/main" id="{FF60CD53-41C7-4B36-B45E-E6CE557C165A}"/>
              </a:ext>
            </a:extLst>
          </p:cNvPr>
          <p:cNvSpPr/>
          <p:nvPr/>
        </p:nvSpPr>
        <p:spPr>
          <a:xfrm>
            <a:off x="2123729" y="2973229"/>
            <a:ext cx="130385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oblada 27">
            <a:extLst>
              <a:ext uri="{FF2B5EF4-FFF2-40B4-BE49-F238E27FC236}">
                <a16:creationId xmlns:a16="http://schemas.microsoft.com/office/drawing/2014/main" id="{2B729912-0537-46F6-9956-27737D208049}"/>
              </a:ext>
            </a:extLst>
          </p:cNvPr>
          <p:cNvSpPr/>
          <p:nvPr/>
        </p:nvSpPr>
        <p:spPr>
          <a:xfrm>
            <a:off x="5714387" y="1539036"/>
            <a:ext cx="729821" cy="1370606"/>
          </a:xfrm>
          <a:prstGeom prst="bentArrow">
            <a:avLst>
              <a:gd name="adj1" fmla="val 25000"/>
              <a:gd name="adj2" fmla="val 25000"/>
              <a:gd name="adj3" fmla="val 25000"/>
              <a:gd name="adj4" fmla="val 46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Flecha doblada 28">
            <a:extLst>
              <a:ext uri="{FF2B5EF4-FFF2-40B4-BE49-F238E27FC236}">
                <a16:creationId xmlns:a16="http://schemas.microsoft.com/office/drawing/2014/main" id="{A67C74F2-CD4B-43BD-A450-E91AE5E4A582}"/>
              </a:ext>
            </a:extLst>
          </p:cNvPr>
          <p:cNvSpPr/>
          <p:nvPr/>
        </p:nvSpPr>
        <p:spPr>
          <a:xfrm flipH="1">
            <a:off x="2737987" y="1377500"/>
            <a:ext cx="857375" cy="1592594"/>
          </a:xfrm>
          <a:prstGeom prst="bentArrow">
            <a:avLst>
              <a:gd name="adj1" fmla="val 25000"/>
              <a:gd name="adj2" fmla="val 3102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Flecha doblada 29">
            <a:extLst>
              <a:ext uri="{FF2B5EF4-FFF2-40B4-BE49-F238E27FC236}">
                <a16:creationId xmlns:a16="http://schemas.microsoft.com/office/drawing/2014/main" id="{801379F6-E38E-406E-972D-F8EBCC466970}"/>
              </a:ext>
            </a:extLst>
          </p:cNvPr>
          <p:cNvSpPr/>
          <p:nvPr/>
        </p:nvSpPr>
        <p:spPr>
          <a:xfrm flipH="1" flipV="1">
            <a:off x="2739574" y="3365409"/>
            <a:ext cx="1112346" cy="1449559"/>
          </a:xfrm>
          <a:prstGeom prst="bentArrow">
            <a:avLst>
              <a:gd name="adj1" fmla="val 14975"/>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Flecha doblada 30">
            <a:extLst>
              <a:ext uri="{FF2B5EF4-FFF2-40B4-BE49-F238E27FC236}">
                <a16:creationId xmlns:a16="http://schemas.microsoft.com/office/drawing/2014/main" id="{E1EBFE53-FC59-4101-A416-EB2B36EC8532}"/>
              </a:ext>
            </a:extLst>
          </p:cNvPr>
          <p:cNvSpPr/>
          <p:nvPr/>
        </p:nvSpPr>
        <p:spPr>
          <a:xfrm flipV="1">
            <a:off x="5299786" y="3461438"/>
            <a:ext cx="832962" cy="1683277"/>
          </a:xfrm>
          <a:prstGeom prst="bentArrow">
            <a:avLst>
              <a:gd name="adj1" fmla="val 25000"/>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Flecha arriba 31">
            <a:extLst>
              <a:ext uri="{FF2B5EF4-FFF2-40B4-BE49-F238E27FC236}">
                <a16:creationId xmlns:a16="http://schemas.microsoft.com/office/drawing/2014/main" id="{BB69EC69-214F-4B17-830A-608A0952AB7A}"/>
              </a:ext>
            </a:extLst>
          </p:cNvPr>
          <p:cNvSpPr/>
          <p:nvPr/>
        </p:nvSpPr>
        <p:spPr>
          <a:xfrm flipH="1" flipV="1">
            <a:off x="4467764" y="3501007"/>
            <a:ext cx="385549" cy="13681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derecha 32">
            <a:extLst>
              <a:ext uri="{FF2B5EF4-FFF2-40B4-BE49-F238E27FC236}">
                <a16:creationId xmlns:a16="http://schemas.microsoft.com/office/drawing/2014/main" id="{BFD7774C-C8F6-40E3-8927-D8FD1E7234BF}"/>
              </a:ext>
            </a:extLst>
          </p:cNvPr>
          <p:cNvSpPr/>
          <p:nvPr/>
        </p:nvSpPr>
        <p:spPr>
          <a:xfrm>
            <a:off x="6000630" y="3129216"/>
            <a:ext cx="1162922" cy="299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a:extLst>
              <a:ext uri="{FF2B5EF4-FFF2-40B4-BE49-F238E27FC236}">
                <a16:creationId xmlns:a16="http://schemas.microsoft.com/office/drawing/2014/main" id="{35689747-F36E-45E3-B398-8103C0613940}"/>
              </a:ext>
            </a:extLst>
          </p:cNvPr>
          <p:cNvSpPr txBox="1"/>
          <p:nvPr/>
        </p:nvSpPr>
        <p:spPr>
          <a:xfrm>
            <a:off x="915078" y="4345793"/>
            <a:ext cx="1718899" cy="584775"/>
          </a:xfrm>
          <a:prstGeom prst="rect">
            <a:avLst/>
          </a:prstGeom>
          <a:noFill/>
        </p:spPr>
        <p:txBody>
          <a:bodyPr wrap="square" rtlCol="0">
            <a:spAutoFit/>
          </a:bodyPr>
          <a:lstStyle/>
          <a:p>
            <a:pPr algn="ctr"/>
            <a:r>
              <a:rPr lang="es-MX" sz="1600" dirty="0"/>
              <a:t>Proyectos colaborativos</a:t>
            </a:r>
          </a:p>
        </p:txBody>
      </p:sp>
      <p:sp>
        <p:nvSpPr>
          <p:cNvPr id="23" name="CuadroTexto 22">
            <a:extLst>
              <a:ext uri="{FF2B5EF4-FFF2-40B4-BE49-F238E27FC236}">
                <a16:creationId xmlns:a16="http://schemas.microsoft.com/office/drawing/2014/main" id="{72773123-FF4E-4408-B62B-285800881421}"/>
              </a:ext>
            </a:extLst>
          </p:cNvPr>
          <p:cNvSpPr txBox="1"/>
          <p:nvPr/>
        </p:nvSpPr>
        <p:spPr>
          <a:xfrm>
            <a:off x="3767460" y="5076283"/>
            <a:ext cx="1508898" cy="646331"/>
          </a:xfrm>
          <a:prstGeom prst="rect">
            <a:avLst/>
          </a:prstGeom>
          <a:noFill/>
        </p:spPr>
        <p:txBody>
          <a:bodyPr wrap="square" rtlCol="0">
            <a:spAutoFit/>
          </a:bodyPr>
          <a:lstStyle/>
          <a:p>
            <a:pPr algn="ctr"/>
            <a:r>
              <a:rPr lang="es-MX" dirty="0"/>
              <a:t>Unión de disciplinas</a:t>
            </a:r>
          </a:p>
        </p:txBody>
      </p:sp>
      <p:sp>
        <p:nvSpPr>
          <p:cNvPr id="24" name="CuadroTexto 23">
            <a:extLst>
              <a:ext uri="{FF2B5EF4-FFF2-40B4-BE49-F238E27FC236}">
                <a16:creationId xmlns:a16="http://schemas.microsoft.com/office/drawing/2014/main" id="{1A45A66B-AB1A-481B-BEEF-3CA8543B1DC6}"/>
              </a:ext>
            </a:extLst>
          </p:cNvPr>
          <p:cNvSpPr txBox="1"/>
          <p:nvPr/>
        </p:nvSpPr>
        <p:spPr>
          <a:xfrm>
            <a:off x="6339972" y="4814968"/>
            <a:ext cx="1400380" cy="369332"/>
          </a:xfrm>
          <a:prstGeom prst="rect">
            <a:avLst/>
          </a:prstGeom>
          <a:noFill/>
        </p:spPr>
        <p:txBody>
          <a:bodyPr wrap="square" rtlCol="0">
            <a:spAutoFit/>
          </a:bodyPr>
          <a:lstStyle/>
          <a:p>
            <a:r>
              <a:rPr lang="es-MX" dirty="0"/>
              <a:t>Asertividad</a:t>
            </a:r>
          </a:p>
        </p:txBody>
      </p:sp>
      <p:sp>
        <p:nvSpPr>
          <p:cNvPr id="25" name="CuadroTexto 24">
            <a:extLst>
              <a:ext uri="{FF2B5EF4-FFF2-40B4-BE49-F238E27FC236}">
                <a16:creationId xmlns:a16="http://schemas.microsoft.com/office/drawing/2014/main" id="{FF5B371E-F003-4C47-BCEB-2E360C565DEF}"/>
              </a:ext>
            </a:extLst>
          </p:cNvPr>
          <p:cNvSpPr txBox="1"/>
          <p:nvPr/>
        </p:nvSpPr>
        <p:spPr>
          <a:xfrm>
            <a:off x="7163552" y="2771636"/>
            <a:ext cx="1872208" cy="523220"/>
          </a:xfrm>
          <a:prstGeom prst="rect">
            <a:avLst/>
          </a:prstGeom>
          <a:noFill/>
        </p:spPr>
        <p:txBody>
          <a:bodyPr wrap="square" rtlCol="0">
            <a:spAutoFit/>
          </a:bodyPr>
          <a:lstStyle/>
          <a:p>
            <a:pPr algn="ctr"/>
            <a:r>
              <a:rPr lang="es-MX" sz="1400" b="1" dirty="0"/>
              <a:t>Grupos con distintos intereses</a:t>
            </a:r>
          </a:p>
        </p:txBody>
      </p:sp>
      <p:sp>
        <p:nvSpPr>
          <p:cNvPr id="26" name="CuadroTexto 25">
            <a:extLst>
              <a:ext uri="{FF2B5EF4-FFF2-40B4-BE49-F238E27FC236}">
                <a16:creationId xmlns:a16="http://schemas.microsoft.com/office/drawing/2014/main" id="{C16C2F03-91EF-4D3F-ABFC-84030FCD954A}"/>
              </a:ext>
            </a:extLst>
          </p:cNvPr>
          <p:cNvSpPr txBox="1"/>
          <p:nvPr/>
        </p:nvSpPr>
        <p:spPr>
          <a:xfrm>
            <a:off x="3758446" y="952555"/>
            <a:ext cx="1339077" cy="369332"/>
          </a:xfrm>
          <a:prstGeom prst="rect">
            <a:avLst/>
          </a:prstGeom>
          <a:noFill/>
        </p:spPr>
        <p:txBody>
          <a:bodyPr wrap="square" rtlCol="0">
            <a:spAutoFit/>
          </a:bodyPr>
          <a:lstStyle/>
          <a:p>
            <a:r>
              <a:rPr lang="es-MX" dirty="0"/>
              <a:t>Integración</a:t>
            </a:r>
          </a:p>
        </p:txBody>
      </p:sp>
      <p:sp>
        <p:nvSpPr>
          <p:cNvPr id="27" name="CuadroTexto 26">
            <a:extLst>
              <a:ext uri="{FF2B5EF4-FFF2-40B4-BE49-F238E27FC236}">
                <a16:creationId xmlns:a16="http://schemas.microsoft.com/office/drawing/2014/main" id="{7ACADA74-182F-40F4-A120-0837C15453B5}"/>
              </a:ext>
            </a:extLst>
          </p:cNvPr>
          <p:cNvSpPr txBox="1"/>
          <p:nvPr/>
        </p:nvSpPr>
        <p:spPr>
          <a:xfrm>
            <a:off x="905342" y="1522341"/>
            <a:ext cx="1919726" cy="584775"/>
          </a:xfrm>
          <a:prstGeom prst="rect">
            <a:avLst/>
          </a:prstGeom>
          <a:noFill/>
        </p:spPr>
        <p:txBody>
          <a:bodyPr wrap="square" rtlCol="0">
            <a:spAutoFit/>
          </a:bodyPr>
          <a:lstStyle/>
          <a:p>
            <a:pPr algn="ctr"/>
            <a:r>
              <a:rPr lang="es-MX" sz="1600" dirty="0"/>
              <a:t>Relación teórico-práctica</a:t>
            </a:r>
          </a:p>
        </p:txBody>
      </p:sp>
      <p:sp>
        <p:nvSpPr>
          <p:cNvPr id="28" name="CuadroTexto 27">
            <a:extLst>
              <a:ext uri="{FF2B5EF4-FFF2-40B4-BE49-F238E27FC236}">
                <a16:creationId xmlns:a16="http://schemas.microsoft.com/office/drawing/2014/main" id="{6D924FEE-B97C-467A-91AC-5F7C3F217C1D}"/>
              </a:ext>
            </a:extLst>
          </p:cNvPr>
          <p:cNvSpPr txBox="1"/>
          <p:nvPr/>
        </p:nvSpPr>
        <p:spPr>
          <a:xfrm>
            <a:off x="384096" y="2854676"/>
            <a:ext cx="1572259" cy="646331"/>
          </a:xfrm>
          <a:prstGeom prst="rect">
            <a:avLst/>
          </a:prstGeom>
          <a:noFill/>
        </p:spPr>
        <p:txBody>
          <a:bodyPr wrap="square" rtlCol="0">
            <a:spAutoFit/>
          </a:bodyPr>
          <a:lstStyle/>
          <a:p>
            <a:pPr algn="ctr"/>
            <a:r>
              <a:rPr lang="es-MX" dirty="0"/>
              <a:t>Relación significativa</a:t>
            </a:r>
          </a:p>
        </p:txBody>
      </p:sp>
    </p:spTree>
    <p:extLst>
      <p:ext uri="{BB962C8B-B14F-4D97-AF65-F5344CB8AC3E}">
        <p14:creationId xmlns:p14="http://schemas.microsoft.com/office/powerpoint/2010/main" val="55698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b="1" u="sng" dirty="0"/>
              <a:t>3 Evidencia fotográfica del organizador gráfico</a:t>
            </a:r>
          </a:p>
        </p:txBody>
      </p:sp>
      <p:grpSp>
        <p:nvGrpSpPr>
          <p:cNvPr id="4" name="Group 2"/>
          <p:cNvGrpSpPr>
            <a:grpSpLocks/>
          </p:cNvGrpSpPr>
          <p:nvPr/>
        </p:nvGrpSpPr>
        <p:grpSpPr bwMode="auto">
          <a:xfrm>
            <a:off x="428625" y="138430"/>
            <a:ext cx="8278495" cy="1742440"/>
            <a:chOff x="590" y="283"/>
            <a:chExt cx="13037" cy="2744"/>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7279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p:txBody>
      </p:sp>
      <p:grpSp>
        <p:nvGrpSpPr>
          <p:cNvPr id="4" name="Group 2"/>
          <p:cNvGrpSpPr>
            <a:grpSpLocks/>
          </p:cNvGrpSpPr>
          <p:nvPr/>
        </p:nvGrpSpPr>
        <p:grpSpPr bwMode="auto">
          <a:xfrm>
            <a:off x="428625" y="138430"/>
            <a:ext cx="8278495" cy="1742440"/>
            <a:chOff x="590" y="283"/>
            <a:chExt cx="13037" cy="2744"/>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Imagen 5" descr="Imagen que contiene texto, pizarra&#10;&#10;Descripción generada automáticamente">
            <a:extLst>
              <a:ext uri="{FF2B5EF4-FFF2-40B4-BE49-F238E27FC236}">
                <a16:creationId xmlns:a16="http://schemas.microsoft.com/office/drawing/2014/main" id="{1BD10EBC-E815-4DF3-8C79-95EFCE7E5F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2548" y="1966388"/>
            <a:ext cx="6178904" cy="4634178"/>
          </a:xfrm>
          <a:prstGeom prst="rect">
            <a:avLst/>
          </a:prstGeom>
        </p:spPr>
      </p:pic>
    </p:spTree>
    <p:extLst>
      <p:ext uri="{BB962C8B-B14F-4D97-AF65-F5344CB8AC3E}">
        <p14:creationId xmlns:p14="http://schemas.microsoft.com/office/powerpoint/2010/main" val="25107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oblada 65">
            <a:extLst>
              <a:ext uri="{FF2B5EF4-FFF2-40B4-BE49-F238E27FC236}">
                <a16:creationId xmlns:a16="http://schemas.microsoft.com/office/drawing/2014/main" id="{1A57A90E-6342-4380-B4DF-3E964D271479}"/>
              </a:ext>
            </a:extLst>
          </p:cNvPr>
          <p:cNvSpPr/>
          <p:nvPr/>
        </p:nvSpPr>
        <p:spPr>
          <a:xfrm flipV="1">
            <a:off x="4707640" y="943408"/>
            <a:ext cx="742257" cy="438611"/>
          </a:xfrm>
          <a:prstGeom prst="bentArrow">
            <a:avLst>
              <a:gd name="adj1" fmla="val 16314"/>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5" name="Flecha doblada 63">
            <a:extLst>
              <a:ext uri="{FF2B5EF4-FFF2-40B4-BE49-F238E27FC236}">
                <a16:creationId xmlns:a16="http://schemas.microsoft.com/office/drawing/2014/main" id="{2895B1DC-BD59-4A41-9400-F685D71A5FB5}"/>
              </a:ext>
            </a:extLst>
          </p:cNvPr>
          <p:cNvSpPr/>
          <p:nvPr/>
        </p:nvSpPr>
        <p:spPr>
          <a:xfrm flipH="1">
            <a:off x="2326950" y="220313"/>
            <a:ext cx="725152" cy="4100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Flecha izquierda 61">
            <a:extLst>
              <a:ext uri="{FF2B5EF4-FFF2-40B4-BE49-F238E27FC236}">
                <a16:creationId xmlns:a16="http://schemas.microsoft.com/office/drawing/2014/main" id="{CF20C54A-A771-42AF-897A-53F2596A57C9}"/>
              </a:ext>
            </a:extLst>
          </p:cNvPr>
          <p:cNvSpPr/>
          <p:nvPr/>
        </p:nvSpPr>
        <p:spPr>
          <a:xfrm>
            <a:off x="2365941" y="739110"/>
            <a:ext cx="578139" cy="154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doblada 58">
            <a:extLst>
              <a:ext uri="{FF2B5EF4-FFF2-40B4-BE49-F238E27FC236}">
                <a16:creationId xmlns:a16="http://schemas.microsoft.com/office/drawing/2014/main" id="{15CAE1C2-45EB-4F23-86B1-225E0BA3212A}"/>
              </a:ext>
            </a:extLst>
          </p:cNvPr>
          <p:cNvSpPr/>
          <p:nvPr/>
        </p:nvSpPr>
        <p:spPr>
          <a:xfrm flipH="1" flipV="1">
            <a:off x="6443889" y="4769933"/>
            <a:ext cx="499936" cy="4032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Flecha doblada 50">
            <a:extLst>
              <a:ext uri="{FF2B5EF4-FFF2-40B4-BE49-F238E27FC236}">
                <a16:creationId xmlns:a16="http://schemas.microsoft.com/office/drawing/2014/main" id="{A82C0007-FE86-4674-8424-98A717764BA0}"/>
              </a:ext>
            </a:extLst>
          </p:cNvPr>
          <p:cNvSpPr/>
          <p:nvPr/>
        </p:nvSpPr>
        <p:spPr>
          <a:xfrm flipV="1">
            <a:off x="3052102" y="5158707"/>
            <a:ext cx="2927381" cy="1438490"/>
          </a:xfrm>
          <a:prstGeom prst="bentArrow">
            <a:avLst>
              <a:gd name="adj1" fmla="val 10852"/>
              <a:gd name="adj2" fmla="val 15724"/>
              <a:gd name="adj3" fmla="val 1970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Flecha abajo 56">
            <a:extLst>
              <a:ext uri="{FF2B5EF4-FFF2-40B4-BE49-F238E27FC236}">
                <a16:creationId xmlns:a16="http://schemas.microsoft.com/office/drawing/2014/main" id="{012D2A3A-57D9-4593-AC9D-DF0A3FD5B976}"/>
              </a:ext>
            </a:extLst>
          </p:cNvPr>
          <p:cNvSpPr/>
          <p:nvPr/>
        </p:nvSpPr>
        <p:spPr>
          <a:xfrm>
            <a:off x="8209243" y="4120434"/>
            <a:ext cx="247132" cy="912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doblada 51">
            <a:extLst>
              <a:ext uri="{FF2B5EF4-FFF2-40B4-BE49-F238E27FC236}">
                <a16:creationId xmlns:a16="http://schemas.microsoft.com/office/drawing/2014/main" id="{199C9CBD-FA29-4A41-B3B3-BEE69DD5A171}"/>
              </a:ext>
            </a:extLst>
          </p:cNvPr>
          <p:cNvSpPr/>
          <p:nvPr/>
        </p:nvSpPr>
        <p:spPr>
          <a:xfrm flipV="1">
            <a:off x="4102853" y="1906755"/>
            <a:ext cx="1262449" cy="45883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Flecha doblada hacia arriba 46">
            <a:extLst>
              <a:ext uri="{FF2B5EF4-FFF2-40B4-BE49-F238E27FC236}">
                <a16:creationId xmlns:a16="http://schemas.microsoft.com/office/drawing/2014/main" id="{E9C869C7-24D0-4569-841F-3F4E7B2F88D7}"/>
              </a:ext>
            </a:extLst>
          </p:cNvPr>
          <p:cNvSpPr/>
          <p:nvPr/>
        </p:nvSpPr>
        <p:spPr>
          <a:xfrm>
            <a:off x="7254905" y="4245570"/>
            <a:ext cx="858699" cy="40860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doblada hacia arriba 32">
            <a:extLst>
              <a:ext uri="{FF2B5EF4-FFF2-40B4-BE49-F238E27FC236}">
                <a16:creationId xmlns:a16="http://schemas.microsoft.com/office/drawing/2014/main" id="{F0869529-47AC-4B74-B726-0F4AE7FC77DF}"/>
              </a:ext>
            </a:extLst>
          </p:cNvPr>
          <p:cNvSpPr/>
          <p:nvPr/>
        </p:nvSpPr>
        <p:spPr>
          <a:xfrm flipH="1">
            <a:off x="5637950" y="3549021"/>
            <a:ext cx="310892" cy="4425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doblada hacia arriba 31">
            <a:extLst>
              <a:ext uri="{FF2B5EF4-FFF2-40B4-BE49-F238E27FC236}">
                <a16:creationId xmlns:a16="http://schemas.microsoft.com/office/drawing/2014/main" id="{12E9EE89-6F81-4707-B7C6-02FCF47E7524}"/>
              </a:ext>
            </a:extLst>
          </p:cNvPr>
          <p:cNvSpPr/>
          <p:nvPr/>
        </p:nvSpPr>
        <p:spPr>
          <a:xfrm>
            <a:off x="6817847" y="3588288"/>
            <a:ext cx="437058" cy="4486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abajo 15">
            <a:extLst>
              <a:ext uri="{FF2B5EF4-FFF2-40B4-BE49-F238E27FC236}">
                <a16:creationId xmlns:a16="http://schemas.microsoft.com/office/drawing/2014/main" id="{3677B315-51BA-42AC-98EC-9BBC880CA5E9}"/>
              </a:ext>
            </a:extLst>
          </p:cNvPr>
          <p:cNvSpPr/>
          <p:nvPr/>
        </p:nvSpPr>
        <p:spPr>
          <a:xfrm>
            <a:off x="850028" y="3775667"/>
            <a:ext cx="216024" cy="689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doblada hacia arriba 19">
            <a:extLst>
              <a:ext uri="{FF2B5EF4-FFF2-40B4-BE49-F238E27FC236}">
                <a16:creationId xmlns:a16="http://schemas.microsoft.com/office/drawing/2014/main" id="{34C8D3BF-5BFD-4BF1-945D-6F0DA0E7BDAB}"/>
              </a:ext>
            </a:extLst>
          </p:cNvPr>
          <p:cNvSpPr/>
          <p:nvPr/>
        </p:nvSpPr>
        <p:spPr>
          <a:xfrm flipH="1" flipV="1">
            <a:off x="1874920" y="5040573"/>
            <a:ext cx="873949" cy="4372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oblada hacia arriba 18">
            <a:extLst>
              <a:ext uri="{FF2B5EF4-FFF2-40B4-BE49-F238E27FC236}">
                <a16:creationId xmlns:a16="http://schemas.microsoft.com/office/drawing/2014/main" id="{549C3B67-D0FD-4914-954C-170B8A83D44B}"/>
              </a:ext>
            </a:extLst>
          </p:cNvPr>
          <p:cNvSpPr/>
          <p:nvPr/>
        </p:nvSpPr>
        <p:spPr>
          <a:xfrm flipV="1">
            <a:off x="3567432" y="4954582"/>
            <a:ext cx="1298876" cy="4921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izquierda, derecha y arriba 14">
            <a:extLst>
              <a:ext uri="{FF2B5EF4-FFF2-40B4-BE49-F238E27FC236}">
                <a16:creationId xmlns:a16="http://schemas.microsoft.com/office/drawing/2014/main" id="{6E81A8D7-6B3F-4237-8A17-C4DF79E86378}"/>
              </a:ext>
            </a:extLst>
          </p:cNvPr>
          <p:cNvSpPr/>
          <p:nvPr/>
        </p:nvSpPr>
        <p:spPr>
          <a:xfrm>
            <a:off x="2048407" y="1916831"/>
            <a:ext cx="3618198" cy="2248737"/>
          </a:xfrm>
          <a:prstGeom prst="leftRightUpArrow">
            <a:avLst>
              <a:gd name="adj1" fmla="val 9026"/>
              <a:gd name="adj2" fmla="val 11821"/>
              <a:gd name="adj3" fmla="val 23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a:extLst>
              <a:ext uri="{FF2B5EF4-FFF2-40B4-BE49-F238E27FC236}">
                <a16:creationId xmlns:a16="http://schemas.microsoft.com/office/drawing/2014/main" id="{C9B6F91E-B35C-4966-97FB-A507300A76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8869" y="2593879"/>
            <a:ext cx="2254597" cy="1540147"/>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9" name="Rectángulo redondeado 11">
            <a:extLst>
              <a:ext uri="{FF2B5EF4-FFF2-40B4-BE49-F238E27FC236}">
                <a16:creationId xmlns:a16="http://schemas.microsoft.com/office/drawing/2014/main" id="{BECB9159-7767-4119-B7D7-CCF7A155D85E}"/>
              </a:ext>
            </a:extLst>
          </p:cNvPr>
          <p:cNvSpPr/>
          <p:nvPr/>
        </p:nvSpPr>
        <p:spPr>
          <a:xfrm>
            <a:off x="3419872" y="2924944"/>
            <a:ext cx="959967" cy="38718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t>Sismos</a:t>
            </a:r>
          </a:p>
        </p:txBody>
      </p:sp>
      <p:sp>
        <p:nvSpPr>
          <p:cNvPr id="20" name="Rectángulo redondeado 6">
            <a:extLst>
              <a:ext uri="{FF2B5EF4-FFF2-40B4-BE49-F238E27FC236}">
                <a16:creationId xmlns:a16="http://schemas.microsoft.com/office/drawing/2014/main" id="{EC63722B-2652-4E9A-808D-DD7EF63C7BF5}"/>
              </a:ext>
            </a:extLst>
          </p:cNvPr>
          <p:cNvSpPr/>
          <p:nvPr/>
        </p:nvSpPr>
        <p:spPr>
          <a:xfrm>
            <a:off x="3137426" y="1515580"/>
            <a:ext cx="1440160" cy="360040"/>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T L y R</a:t>
            </a:r>
          </a:p>
        </p:txBody>
      </p:sp>
      <p:sp>
        <p:nvSpPr>
          <p:cNvPr id="21" name="Rectángulo redondeado 7">
            <a:extLst>
              <a:ext uri="{FF2B5EF4-FFF2-40B4-BE49-F238E27FC236}">
                <a16:creationId xmlns:a16="http://schemas.microsoft.com/office/drawing/2014/main" id="{6346F9A8-3E1F-4787-8F56-EA3A9A83C973}"/>
              </a:ext>
            </a:extLst>
          </p:cNvPr>
          <p:cNvSpPr/>
          <p:nvPr/>
        </p:nvSpPr>
        <p:spPr>
          <a:xfrm>
            <a:off x="179513" y="3062637"/>
            <a:ext cx="1715504" cy="698227"/>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lumMod val="95000"/>
                  </a:schemeClr>
                </a:solidFill>
              </a:rPr>
              <a:t>Matemáticas</a:t>
            </a:r>
          </a:p>
        </p:txBody>
      </p:sp>
      <p:sp>
        <p:nvSpPr>
          <p:cNvPr id="22" name="Rectángulo redondeado 8">
            <a:extLst>
              <a:ext uri="{FF2B5EF4-FFF2-40B4-BE49-F238E27FC236}">
                <a16:creationId xmlns:a16="http://schemas.microsoft.com/office/drawing/2014/main" id="{DAD9C026-C1EA-4D5D-A06D-78F86162C68C}"/>
              </a:ext>
            </a:extLst>
          </p:cNvPr>
          <p:cNvSpPr/>
          <p:nvPr/>
        </p:nvSpPr>
        <p:spPr>
          <a:xfrm>
            <a:off x="5703707" y="3796087"/>
            <a:ext cx="1411962" cy="407984"/>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lumMod val="95000"/>
                  </a:schemeClr>
                </a:solidFill>
              </a:rPr>
              <a:t>Historia</a:t>
            </a:r>
          </a:p>
        </p:txBody>
      </p:sp>
      <p:sp>
        <p:nvSpPr>
          <p:cNvPr id="23" name="Llamada de flecha a la derecha 16">
            <a:extLst>
              <a:ext uri="{FF2B5EF4-FFF2-40B4-BE49-F238E27FC236}">
                <a16:creationId xmlns:a16="http://schemas.microsoft.com/office/drawing/2014/main" id="{45FE1AFF-63E1-4992-86D1-124DCAFA7FDA}"/>
              </a:ext>
            </a:extLst>
          </p:cNvPr>
          <p:cNvSpPr/>
          <p:nvPr/>
        </p:nvSpPr>
        <p:spPr>
          <a:xfrm>
            <a:off x="347670" y="4490571"/>
            <a:ext cx="1801566" cy="631511"/>
          </a:xfrm>
          <a:prstGeom prst="rightArrowCallout">
            <a:avLst>
              <a:gd name="adj1" fmla="val 16349"/>
              <a:gd name="adj2" fmla="val 20675"/>
              <a:gd name="adj3" fmla="val 32209"/>
              <a:gd name="adj4" fmla="val 64977"/>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Estadísticas</a:t>
            </a:r>
          </a:p>
        </p:txBody>
      </p:sp>
      <p:sp>
        <p:nvSpPr>
          <p:cNvPr id="24" name="Elipse 23">
            <a:extLst>
              <a:ext uri="{FF2B5EF4-FFF2-40B4-BE49-F238E27FC236}">
                <a16:creationId xmlns:a16="http://schemas.microsoft.com/office/drawing/2014/main" id="{175C5410-6CF1-4855-A395-613FA4FBC076}"/>
              </a:ext>
            </a:extLst>
          </p:cNvPr>
          <p:cNvSpPr/>
          <p:nvPr/>
        </p:nvSpPr>
        <p:spPr>
          <a:xfrm>
            <a:off x="2177857" y="4357181"/>
            <a:ext cx="2079745" cy="86409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Proyecciones de los sismo</a:t>
            </a:r>
            <a:r>
              <a:rPr lang="es-MX" b="1" dirty="0"/>
              <a:t>s</a:t>
            </a:r>
          </a:p>
        </p:txBody>
      </p:sp>
      <p:sp>
        <p:nvSpPr>
          <p:cNvPr id="25" name="Cinta perforada 20">
            <a:extLst>
              <a:ext uri="{FF2B5EF4-FFF2-40B4-BE49-F238E27FC236}">
                <a16:creationId xmlns:a16="http://schemas.microsoft.com/office/drawing/2014/main" id="{89D4EAF2-D33D-44A3-907F-C7E3D3492534}"/>
              </a:ext>
            </a:extLst>
          </p:cNvPr>
          <p:cNvSpPr/>
          <p:nvPr/>
        </p:nvSpPr>
        <p:spPr>
          <a:xfrm>
            <a:off x="1495020" y="5500522"/>
            <a:ext cx="1253849" cy="599269"/>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Impacto social</a:t>
            </a:r>
          </a:p>
        </p:txBody>
      </p:sp>
      <p:sp>
        <p:nvSpPr>
          <p:cNvPr id="26" name="Cinta perforada 23">
            <a:extLst>
              <a:ext uri="{FF2B5EF4-FFF2-40B4-BE49-F238E27FC236}">
                <a16:creationId xmlns:a16="http://schemas.microsoft.com/office/drawing/2014/main" id="{F6B658FA-9D9B-4315-B10B-A65E9CC2B429}"/>
              </a:ext>
            </a:extLst>
          </p:cNvPr>
          <p:cNvSpPr/>
          <p:nvPr/>
        </p:nvSpPr>
        <p:spPr>
          <a:xfrm>
            <a:off x="4187445" y="5441839"/>
            <a:ext cx="1124611" cy="599269"/>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Impacto económico</a:t>
            </a:r>
          </a:p>
        </p:txBody>
      </p:sp>
      <p:sp>
        <p:nvSpPr>
          <p:cNvPr id="27" name="Elipse 26">
            <a:extLst>
              <a:ext uri="{FF2B5EF4-FFF2-40B4-BE49-F238E27FC236}">
                <a16:creationId xmlns:a16="http://schemas.microsoft.com/office/drawing/2014/main" id="{C6AC9038-3DD5-42BD-B387-DA1281A7BB8C}"/>
              </a:ext>
            </a:extLst>
          </p:cNvPr>
          <p:cNvSpPr/>
          <p:nvPr/>
        </p:nvSpPr>
        <p:spPr>
          <a:xfrm>
            <a:off x="2829172" y="339569"/>
            <a:ext cx="2235656" cy="69095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Campañas publicitarias preventivas</a:t>
            </a:r>
          </a:p>
        </p:txBody>
      </p:sp>
      <p:sp>
        <p:nvSpPr>
          <p:cNvPr id="28" name="Flecha arriba 25">
            <a:extLst>
              <a:ext uri="{FF2B5EF4-FFF2-40B4-BE49-F238E27FC236}">
                <a16:creationId xmlns:a16="http://schemas.microsoft.com/office/drawing/2014/main" id="{7E6BD5F4-EBC0-4E67-AC0A-9A821E0D565B}"/>
              </a:ext>
            </a:extLst>
          </p:cNvPr>
          <p:cNvSpPr/>
          <p:nvPr/>
        </p:nvSpPr>
        <p:spPr>
          <a:xfrm flipH="1">
            <a:off x="3798161" y="1040596"/>
            <a:ext cx="118025" cy="4337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Cinta perforada 26">
            <a:extLst>
              <a:ext uri="{FF2B5EF4-FFF2-40B4-BE49-F238E27FC236}">
                <a16:creationId xmlns:a16="http://schemas.microsoft.com/office/drawing/2014/main" id="{0606FF07-796D-4C94-A4B6-29112E77733B}"/>
              </a:ext>
            </a:extLst>
          </p:cNvPr>
          <p:cNvSpPr/>
          <p:nvPr/>
        </p:nvSpPr>
        <p:spPr>
          <a:xfrm>
            <a:off x="724711" y="664973"/>
            <a:ext cx="1587183" cy="462844"/>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Ensayos</a:t>
            </a:r>
          </a:p>
        </p:txBody>
      </p:sp>
      <p:sp>
        <p:nvSpPr>
          <p:cNvPr id="30" name="Cinta perforada 27">
            <a:extLst>
              <a:ext uri="{FF2B5EF4-FFF2-40B4-BE49-F238E27FC236}">
                <a16:creationId xmlns:a16="http://schemas.microsoft.com/office/drawing/2014/main" id="{1C9FCBCE-78AA-4BAA-A724-D9EE39D58E93}"/>
              </a:ext>
            </a:extLst>
          </p:cNvPr>
          <p:cNvSpPr/>
          <p:nvPr/>
        </p:nvSpPr>
        <p:spPr>
          <a:xfrm>
            <a:off x="858593" y="161830"/>
            <a:ext cx="1434992" cy="462844"/>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Redacción</a:t>
            </a:r>
          </a:p>
        </p:txBody>
      </p:sp>
      <p:sp>
        <p:nvSpPr>
          <p:cNvPr id="31" name="Elipse 30">
            <a:extLst>
              <a:ext uri="{FF2B5EF4-FFF2-40B4-BE49-F238E27FC236}">
                <a16:creationId xmlns:a16="http://schemas.microsoft.com/office/drawing/2014/main" id="{532AE8F2-CA74-4944-896F-ED5E36DC20B6}"/>
              </a:ext>
            </a:extLst>
          </p:cNvPr>
          <p:cNvSpPr/>
          <p:nvPr/>
        </p:nvSpPr>
        <p:spPr>
          <a:xfrm>
            <a:off x="5379277" y="1702877"/>
            <a:ext cx="1616133" cy="846855"/>
          </a:xfrm>
          <a:prstGeom prst="ellipse">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effectLst>
                  <a:outerShdw blurRad="38100" dist="38100" dir="2700000" algn="tl">
                    <a:srgbClr val="000000">
                      <a:alpha val="43137"/>
                    </a:srgbClr>
                  </a:outerShdw>
                </a:effectLst>
              </a:rPr>
              <a:t>Desarrollo de empatía</a:t>
            </a:r>
          </a:p>
        </p:txBody>
      </p:sp>
      <p:sp>
        <p:nvSpPr>
          <p:cNvPr id="32" name="Cinta perforada 30">
            <a:extLst>
              <a:ext uri="{FF2B5EF4-FFF2-40B4-BE49-F238E27FC236}">
                <a16:creationId xmlns:a16="http://schemas.microsoft.com/office/drawing/2014/main" id="{FBA482A5-86DA-489E-B701-ED6A36ACDAA8}"/>
              </a:ext>
            </a:extLst>
          </p:cNvPr>
          <p:cNvSpPr/>
          <p:nvPr/>
        </p:nvSpPr>
        <p:spPr>
          <a:xfrm>
            <a:off x="750097" y="1206076"/>
            <a:ext cx="1609058" cy="632496"/>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Investigación documental</a:t>
            </a:r>
          </a:p>
        </p:txBody>
      </p:sp>
      <p:sp>
        <p:nvSpPr>
          <p:cNvPr id="33" name="Cinta perforada 33">
            <a:extLst>
              <a:ext uri="{FF2B5EF4-FFF2-40B4-BE49-F238E27FC236}">
                <a16:creationId xmlns:a16="http://schemas.microsoft.com/office/drawing/2014/main" id="{00F4BE41-61F7-456B-8858-9993CC28129D}"/>
              </a:ext>
            </a:extLst>
          </p:cNvPr>
          <p:cNvSpPr/>
          <p:nvPr/>
        </p:nvSpPr>
        <p:spPr>
          <a:xfrm>
            <a:off x="5330393" y="3195600"/>
            <a:ext cx="689068" cy="30999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1985</a:t>
            </a:r>
          </a:p>
        </p:txBody>
      </p:sp>
      <p:sp>
        <p:nvSpPr>
          <p:cNvPr id="34" name="Cinta perforada 34">
            <a:extLst>
              <a:ext uri="{FF2B5EF4-FFF2-40B4-BE49-F238E27FC236}">
                <a16:creationId xmlns:a16="http://schemas.microsoft.com/office/drawing/2014/main" id="{93948492-8732-4693-AF5F-4DDB561D21BE}"/>
              </a:ext>
            </a:extLst>
          </p:cNvPr>
          <p:cNvSpPr/>
          <p:nvPr/>
        </p:nvSpPr>
        <p:spPr>
          <a:xfrm>
            <a:off x="6896499" y="3246684"/>
            <a:ext cx="672485" cy="30999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2017</a:t>
            </a:r>
          </a:p>
        </p:txBody>
      </p:sp>
      <p:sp>
        <p:nvSpPr>
          <p:cNvPr id="35" name="Elipse 34">
            <a:extLst>
              <a:ext uri="{FF2B5EF4-FFF2-40B4-BE49-F238E27FC236}">
                <a16:creationId xmlns:a16="http://schemas.microsoft.com/office/drawing/2014/main" id="{6F0AB070-F1FB-456E-8D48-34D2062BAE6E}"/>
              </a:ext>
            </a:extLst>
          </p:cNvPr>
          <p:cNvSpPr/>
          <p:nvPr/>
        </p:nvSpPr>
        <p:spPr>
          <a:xfrm>
            <a:off x="5670201" y="2771751"/>
            <a:ext cx="1640312" cy="423849"/>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Contexto</a:t>
            </a:r>
          </a:p>
        </p:txBody>
      </p:sp>
      <p:sp>
        <p:nvSpPr>
          <p:cNvPr id="36" name="Cinta perforada 36">
            <a:extLst>
              <a:ext uri="{FF2B5EF4-FFF2-40B4-BE49-F238E27FC236}">
                <a16:creationId xmlns:a16="http://schemas.microsoft.com/office/drawing/2014/main" id="{EF21D905-1014-4AE7-ADB2-933AA7C07A11}"/>
              </a:ext>
            </a:extLst>
          </p:cNvPr>
          <p:cNvSpPr/>
          <p:nvPr/>
        </p:nvSpPr>
        <p:spPr>
          <a:xfrm>
            <a:off x="5286893" y="77701"/>
            <a:ext cx="1156996" cy="325070"/>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anuncios</a:t>
            </a:r>
          </a:p>
        </p:txBody>
      </p:sp>
      <p:sp>
        <p:nvSpPr>
          <p:cNvPr id="37" name="Cinta perforada 39">
            <a:extLst>
              <a:ext uri="{FF2B5EF4-FFF2-40B4-BE49-F238E27FC236}">
                <a16:creationId xmlns:a16="http://schemas.microsoft.com/office/drawing/2014/main" id="{B192DD76-ADA1-4508-87F1-9E991A4BD13D}"/>
              </a:ext>
            </a:extLst>
          </p:cNvPr>
          <p:cNvSpPr/>
          <p:nvPr/>
        </p:nvSpPr>
        <p:spPr>
          <a:xfrm>
            <a:off x="5469274" y="1080664"/>
            <a:ext cx="1249994" cy="345475"/>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carteles</a:t>
            </a:r>
          </a:p>
        </p:txBody>
      </p:sp>
      <p:sp>
        <p:nvSpPr>
          <p:cNvPr id="38" name="Elipse 37">
            <a:extLst>
              <a:ext uri="{FF2B5EF4-FFF2-40B4-BE49-F238E27FC236}">
                <a16:creationId xmlns:a16="http://schemas.microsoft.com/office/drawing/2014/main" id="{AC54DB7A-A58A-49DA-9D00-F692E9AB7B38}"/>
              </a:ext>
            </a:extLst>
          </p:cNvPr>
          <p:cNvSpPr/>
          <p:nvPr/>
        </p:nvSpPr>
        <p:spPr>
          <a:xfrm>
            <a:off x="5853332" y="4381804"/>
            <a:ext cx="1616955" cy="492406"/>
          </a:xfrm>
          <a:prstGeom prst="ellipse">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Consciencia histórica</a:t>
            </a:r>
          </a:p>
        </p:txBody>
      </p:sp>
      <p:sp>
        <p:nvSpPr>
          <p:cNvPr id="39" name="Cinta perforada 41">
            <a:extLst>
              <a:ext uri="{FF2B5EF4-FFF2-40B4-BE49-F238E27FC236}">
                <a16:creationId xmlns:a16="http://schemas.microsoft.com/office/drawing/2014/main" id="{266540B9-F257-4D2B-93ED-71D17AA89A81}"/>
              </a:ext>
            </a:extLst>
          </p:cNvPr>
          <p:cNvSpPr/>
          <p:nvPr/>
        </p:nvSpPr>
        <p:spPr>
          <a:xfrm>
            <a:off x="7383879" y="5078854"/>
            <a:ext cx="1237135" cy="321574"/>
          </a:xfrm>
          <a:prstGeom prst="flowChartPunchedTap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Identificación</a:t>
            </a:r>
          </a:p>
        </p:txBody>
      </p:sp>
      <p:sp>
        <p:nvSpPr>
          <p:cNvPr id="40" name="Cinta perforada 42">
            <a:extLst>
              <a:ext uri="{FF2B5EF4-FFF2-40B4-BE49-F238E27FC236}">
                <a16:creationId xmlns:a16="http://schemas.microsoft.com/office/drawing/2014/main" id="{DBD852F6-FF2B-47B8-95C2-B73BBFBF2F07}"/>
              </a:ext>
            </a:extLst>
          </p:cNvPr>
          <p:cNvSpPr/>
          <p:nvPr/>
        </p:nvSpPr>
        <p:spPr>
          <a:xfrm>
            <a:off x="7497360" y="3760865"/>
            <a:ext cx="1361963" cy="449366"/>
          </a:xfrm>
          <a:prstGeom prst="flowChartPunchedTap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Reflexión</a:t>
            </a:r>
          </a:p>
        </p:txBody>
      </p:sp>
      <p:sp>
        <p:nvSpPr>
          <p:cNvPr id="41" name="Cinta perforada 43">
            <a:extLst>
              <a:ext uri="{FF2B5EF4-FFF2-40B4-BE49-F238E27FC236}">
                <a16:creationId xmlns:a16="http://schemas.microsoft.com/office/drawing/2014/main" id="{1D3E717B-303B-4187-97DA-36416E8C5769}"/>
              </a:ext>
            </a:extLst>
          </p:cNvPr>
          <p:cNvSpPr/>
          <p:nvPr/>
        </p:nvSpPr>
        <p:spPr>
          <a:xfrm>
            <a:off x="5793199" y="5377501"/>
            <a:ext cx="1452063" cy="533662"/>
          </a:xfrm>
          <a:prstGeom prst="flowChartPunchedTap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Conocimiento previo</a:t>
            </a:r>
          </a:p>
        </p:txBody>
      </p:sp>
      <p:sp>
        <p:nvSpPr>
          <p:cNvPr id="42" name="Cinta perforada 44">
            <a:extLst>
              <a:ext uri="{FF2B5EF4-FFF2-40B4-BE49-F238E27FC236}">
                <a16:creationId xmlns:a16="http://schemas.microsoft.com/office/drawing/2014/main" id="{17B83258-38B6-4FC5-A3CF-C6385F217A4E}"/>
              </a:ext>
            </a:extLst>
          </p:cNvPr>
          <p:cNvSpPr/>
          <p:nvPr/>
        </p:nvSpPr>
        <p:spPr>
          <a:xfrm>
            <a:off x="6039759" y="6201658"/>
            <a:ext cx="955651" cy="338028"/>
          </a:xfrm>
          <a:prstGeom prst="flowChartPunchedTap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Alcances</a:t>
            </a:r>
          </a:p>
        </p:txBody>
      </p:sp>
      <p:sp>
        <p:nvSpPr>
          <p:cNvPr id="43" name="Flecha doblada 52">
            <a:extLst>
              <a:ext uri="{FF2B5EF4-FFF2-40B4-BE49-F238E27FC236}">
                <a16:creationId xmlns:a16="http://schemas.microsoft.com/office/drawing/2014/main" id="{36830B2A-51F4-4B93-B381-BEBC1FA9C030}"/>
              </a:ext>
            </a:extLst>
          </p:cNvPr>
          <p:cNvSpPr/>
          <p:nvPr/>
        </p:nvSpPr>
        <p:spPr>
          <a:xfrm flipH="1">
            <a:off x="7033997" y="1916831"/>
            <a:ext cx="1158592" cy="1888697"/>
          </a:xfrm>
          <a:prstGeom prst="bentArrow">
            <a:avLst>
              <a:gd name="adj1" fmla="val 12942"/>
              <a:gd name="adj2" fmla="val 2171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4" name="Flecha doblada 53">
            <a:extLst>
              <a:ext uri="{FF2B5EF4-FFF2-40B4-BE49-F238E27FC236}">
                <a16:creationId xmlns:a16="http://schemas.microsoft.com/office/drawing/2014/main" id="{4D9498A4-CE64-4547-A1AD-BDE3940AE0B5}"/>
              </a:ext>
            </a:extLst>
          </p:cNvPr>
          <p:cNvSpPr/>
          <p:nvPr/>
        </p:nvSpPr>
        <p:spPr>
          <a:xfrm flipH="1" flipV="1">
            <a:off x="7305537" y="5446746"/>
            <a:ext cx="443707" cy="2254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5" name="Cinta perforada 54">
            <a:extLst>
              <a:ext uri="{FF2B5EF4-FFF2-40B4-BE49-F238E27FC236}">
                <a16:creationId xmlns:a16="http://schemas.microsoft.com/office/drawing/2014/main" id="{22931991-251C-43E7-8C34-E6A778DB88F1}"/>
              </a:ext>
            </a:extLst>
          </p:cNvPr>
          <p:cNvSpPr/>
          <p:nvPr/>
        </p:nvSpPr>
        <p:spPr>
          <a:xfrm>
            <a:off x="5243662" y="4913685"/>
            <a:ext cx="1200227" cy="384402"/>
          </a:xfrm>
          <a:prstGeom prst="flowChartPunchedTap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Proceso</a:t>
            </a:r>
          </a:p>
        </p:txBody>
      </p:sp>
      <p:sp>
        <p:nvSpPr>
          <p:cNvPr id="46" name="Flecha abajo 57">
            <a:extLst>
              <a:ext uri="{FF2B5EF4-FFF2-40B4-BE49-F238E27FC236}">
                <a16:creationId xmlns:a16="http://schemas.microsoft.com/office/drawing/2014/main" id="{DCE10A11-A832-4C6B-A89F-CF3F837E6814}"/>
              </a:ext>
            </a:extLst>
          </p:cNvPr>
          <p:cNvSpPr/>
          <p:nvPr/>
        </p:nvSpPr>
        <p:spPr>
          <a:xfrm>
            <a:off x="6676832" y="5857773"/>
            <a:ext cx="121758" cy="258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Flecha abajo 60">
            <a:extLst>
              <a:ext uri="{FF2B5EF4-FFF2-40B4-BE49-F238E27FC236}">
                <a16:creationId xmlns:a16="http://schemas.microsoft.com/office/drawing/2014/main" id="{C0FF7CB5-3FFF-4676-8A54-2EA699C23F2E}"/>
              </a:ext>
            </a:extLst>
          </p:cNvPr>
          <p:cNvSpPr/>
          <p:nvPr/>
        </p:nvSpPr>
        <p:spPr>
          <a:xfrm>
            <a:off x="6297611" y="4227144"/>
            <a:ext cx="89492" cy="204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Flecha doblada 62">
            <a:extLst>
              <a:ext uri="{FF2B5EF4-FFF2-40B4-BE49-F238E27FC236}">
                <a16:creationId xmlns:a16="http://schemas.microsoft.com/office/drawing/2014/main" id="{F5781834-DF2C-41EB-AF16-CA4F4DE7A93B}"/>
              </a:ext>
            </a:extLst>
          </p:cNvPr>
          <p:cNvSpPr/>
          <p:nvPr/>
        </p:nvSpPr>
        <p:spPr>
          <a:xfrm flipH="1" flipV="1">
            <a:off x="2395014" y="1031128"/>
            <a:ext cx="786999" cy="536946"/>
          </a:xfrm>
          <a:prstGeom prst="bentArrow">
            <a:avLst>
              <a:gd name="adj1" fmla="val 17904"/>
              <a:gd name="adj2" fmla="val 25000"/>
              <a:gd name="adj3" fmla="val 2736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9" name="Flecha doblada 64">
            <a:extLst>
              <a:ext uri="{FF2B5EF4-FFF2-40B4-BE49-F238E27FC236}">
                <a16:creationId xmlns:a16="http://schemas.microsoft.com/office/drawing/2014/main" id="{3F7C2111-915E-4846-B35E-D09921092FBB}"/>
              </a:ext>
            </a:extLst>
          </p:cNvPr>
          <p:cNvSpPr/>
          <p:nvPr/>
        </p:nvSpPr>
        <p:spPr>
          <a:xfrm>
            <a:off x="4675758" y="223222"/>
            <a:ext cx="583589" cy="2085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51" name="Flecha abajo 15">
            <a:extLst>
              <a:ext uri="{FF2B5EF4-FFF2-40B4-BE49-F238E27FC236}">
                <a16:creationId xmlns:a16="http://schemas.microsoft.com/office/drawing/2014/main" id="{77B56662-AB02-4B7E-ACC6-08B86C7F4C41}"/>
              </a:ext>
            </a:extLst>
          </p:cNvPr>
          <p:cNvSpPr/>
          <p:nvPr/>
        </p:nvSpPr>
        <p:spPr>
          <a:xfrm flipV="1">
            <a:off x="976614" y="2111729"/>
            <a:ext cx="178876" cy="936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8665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0"/>
            <a:ext cx="8278495" cy="1742440"/>
            <a:chOff x="590" y="283"/>
            <a:chExt cx="13037" cy="2744"/>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Imagen 5" descr="Imagen que contiene texto, de pie, hombre, pizarra&#10;&#10;Descripción generada automáticamente">
            <a:extLst>
              <a:ext uri="{FF2B5EF4-FFF2-40B4-BE49-F238E27FC236}">
                <a16:creationId xmlns:a16="http://schemas.microsoft.com/office/drawing/2014/main" id="{107599DA-965D-4711-8DE2-74AE149E77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914" y="1603389"/>
            <a:ext cx="6660232" cy="49951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8008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609598" y="2160590"/>
            <a:ext cx="8162289" cy="3880773"/>
          </a:xfrm>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sz="2800" b="1" dirty="0"/>
              <a:t>Introducción o justificación del proyecto</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9684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614" y="1295775"/>
            <a:ext cx="8832385" cy="56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16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9C5B595-9C1B-4429-8D63-B2F1EE01D354}"/>
              </a:ext>
            </a:extLst>
          </p:cNvPr>
          <p:cNvPicPr>
            <a:picLocks noGrp="1" noChangeAspect="1"/>
          </p:cNvPicPr>
          <p:nvPr>
            <p:ph idx="1"/>
          </p:nvPr>
        </p:nvPicPr>
        <p:blipFill>
          <a:blip r:embed="rId2"/>
          <a:stretch>
            <a:fillRect/>
          </a:stretch>
        </p:blipFill>
        <p:spPr>
          <a:xfrm>
            <a:off x="1043608" y="1556792"/>
            <a:ext cx="7280856" cy="4891035"/>
          </a:xfrm>
          <a:prstGeom prst="rect">
            <a:avLst/>
          </a:prstGeom>
        </p:spPr>
      </p:pic>
      <p:pic>
        <p:nvPicPr>
          <p:cNvPr id="3" name="Imagen 2">
            <a:extLst>
              <a:ext uri="{FF2B5EF4-FFF2-40B4-BE49-F238E27FC236}">
                <a16:creationId xmlns:a16="http://schemas.microsoft.com/office/drawing/2014/main" id="{CAB0345F-8F7B-4416-871D-A0DBD2774ED5}"/>
              </a:ext>
            </a:extLst>
          </p:cNvPr>
          <p:cNvPicPr>
            <a:picLocks noChangeAspect="1"/>
          </p:cNvPicPr>
          <p:nvPr/>
        </p:nvPicPr>
        <p:blipFill>
          <a:blip r:embed="rId3"/>
          <a:stretch>
            <a:fillRect/>
          </a:stretch>
        </p:blipFill>
        <p:spPr>
          <a:xfrm>
            <a:off x="297584" y="188640"/>
            <a:ext cx="8772904" cy="5992887"/>
          </a:xfrm>
          <a:prstGeom prst="rect">
            <a:avLst/>
          </a:prstGeom>
        </p:spPr>
      </p:pic>
    </p:spTree>
    <p:extLst>
      <p:ext uri="{BB962C8B-B14F-4D97-AF65-F5344CB8AC3E}">
        <p14:creationId xmlns:p14="http://schemas.microsoft.com/office/powerpoint/2010/main" val="376008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 name="Picture 1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0835" y="2204864"/>
            <a:ext cx="8841461" cy="284629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p:cNvGrpSpPr>
            <a:grpSpLocks/>
          </p:cNvGrpSpPr>
          <p:nvPr/>
        </p:nvGrpSpPr>
        <p:grpSpPr bwMode="auto">
          <a:xfrm>
            <a:off x="353824" y="620688"/>
            <a:ext cx="8278495" cy="1742440"/>
            <a:chOff x="590" y="283"/>
            <a:chExt cx="13037" cy="2744"/>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7750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609598" y="2160590"/>
            <a:ext cx="7562801" cy="3880773"/>
          </a:xfrm>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sz="2800" b="1" dirty="0"/>
              <a:t> Objetivo general del proyecto</a:t>
            </a:r>
          </a:p>
        </p:txBody>
      </p:sp>
      <p:grpSp>
        <p:nvGrpSpPr>
          <p:cNvPr id="4" name="Group 2"/>
          <p:cNvGrpSpPr>
            <a:grpSpLocks/>
          </p:cNvGrpSpPr>
          <p:nvPr/>
        </p:nvGrpSpPr>
        <p:grpSpPr bwMode="auto">
          <a:xfrm>
            <a:off x="428625" y="138430"/>
            <a:ext cx="8278495" cy="1742440"/>
            <a:chOff x="590" y="283"/>
            <a:chExt cx="13037" cy="2744"/>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923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147715" y="1161217"/>
            <a:ext cx="6347713" cy="1320800"/>
          </a:xfrm>
        </p:spPr>
        <p:txBody>
          <a:bodyPr/>
          <a:lstStyle/>
          <a:p>
            <a:pPr algn="ctr"/>
            <a:r>
              <a:rPr lang="es-MX" dirty="0"/>
              <a:t>Objetivos Generales</a:t>
            </a:r>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1"/>
            <a:ext cx="8337550" cy="1490369"/>
            <a:chOff x="590" y="283"/>
            <a:chExt cx="13130" cy="2547"/>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 y="1025"/>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5" y="1840011"/>
            <a:ext cx="7528474" cy="48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527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609598" y="2160590"/>
            <a:ext cx="7490793" cy="3880773"/>
          </a:xfrm>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sz="2800" b="1" dirty="0"/>
              <a:t>Objetivo a alcanzar por asignatura</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8356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609600"/>
            <a:ext cx="6273744" cy="443136"/>
          </a:xfrm>
        </p:spPr>
        <p:txBody>
          <a:bodyPr>
            <a:normAutofit fontScale="90000"/>
          </a:bodyPr>
          <a:lstStyle/>
          <a:p>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12660487"/>
              </p:ext>
            </p:extLst>
          </p:nvPr>
        </p:nvGraphicFramePr>
        <p:xfrm>
          <a:off x="179512" y="1634396"/>
          <a:ext cx="8856984" cy="6040626"/>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426452">
                <a:tc>
                  <a:txBody>
                    <a:bodyPr/>
                    <a:lstStyle/>
                    <a:p>
                      <a:r>
                        <a:rPr lang="es-MX" dirty="0"/>
                        <a:t>Asignaturas</a:t>
                      </a:r>
                    </a:p>
                  </a:txBody>
                  <a:tcPr/>
                </a:tc>
                <a:tc>
                  <a:txBody>
                    <a:bodyPr/>
                    <a:lstStyle/>
                    <a:p>
                      <a:r>
                        <a:rPr lang="es-MX" dirty="0"/>
                        <a:t>Estadística</a:t>
                      </a:r>
                    </a:p>
                  </a:txBody>
                  <a:tcPr/>
                </a:tc>
                <a:tc>
                  <a:txBody>
                    <a:bodyPr/>
                    <a:lstStyle/>
                    <a:p>
                      <a:r>
                        <a:rPr lang="es-MX" dirty="0"/>
                        <a:t>Historia</a:t>
                      </a:r>
                    </a:p>
                  </a:txBody>
                  <a:tcPr/>
                </a:tc>
                <a:extLst>
                  <a:ext uri="{0D108BD9-81ED-4DB2-BD59-A6C34878D82A}">
                    <a16:rowId xmlns:a16="http://schemas.microsoft.com/office/drawing/2014/main" val="10000"/>
                  </a:ext>
                </a:extLst>
              </a:tr>
              <a:tr h="1526927">
                <a:tc>
                  <a:txBody>
                    <a:bodyPr/>
                    <a:lstStyle/>
                    <a:p>
                      <a:r>
                        <a:rPr lang="es-MX" dirty="0"/>
                        <a:t>Objetivo: </a:t>
                      </a:r>
                    </a:p>
                    <a:p>
                      <a:r>
                        <a:rPr lang="es-MX" dirty="0"/>
                        <a:t>Que el educando evalúe</a:t>
                      </a:r>
                      <a:r>
                        <a:rPr lang="es-MX" baseline="0" dirty="0"/>
                        <a:t> su desempeño y el de su sociedad ante los sismos de 1985 y 2017 con miras a contribuir a la difusión pública de factores que optimicen la cultura sísmica a la que pertenecen</a:t>
                      </a:r>
                      <a:endParaRPr lang="es-MX" dirty="0"/>
                    </a:p>
                    <a:p>
                      <a:endParaRPr lang="es-MX" dirty="0"/>
                    </a:p>
                  </a:txBody>
                  <a:tcPr/>
                </a:tc>
                <a:tc>
                  <a:txBody>
                    <a:bodyPr/>
                    <a:lstStyle/>
                    <a:p>
                      <a:r>
                        <a:rPr lang="es-ES" sz="1800" kern="1200" dirty="0">
                          <a:solidFill>
                            <a:schemeClr val="dk1"/>
                          </a:solidFill>
                          <a:effectLst/>
                          <a:latin typeface="+mn-lt"/>
                          <a:ea typeface="+mn-ea"/>
                          <a:cs typeface="+mn-cs"/>
                        </a:rPr>
                        <a:t>El alumno:</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Comprenderá el contexto histórico de los sismos 1985 y 2017,realizandoinvestigaciones que servirán para un análisis crítico de la cultura en </a:t>
                      </a:r>
                      <a:r>
                        <a:rPr lang="es-ES" sz="1800" kern="1200" dirty="0" err="1">
                          <a:solidFill>
                            <a:schemeClr val="dk1"/>
                          </a:solidFill>
                          <a:effectLst/>
                          <a:latin typeface="+mn-lt"/>
                          <a:ea typeface="+mn-ea"/>
                          <a:cs typeface="+mn-cs"/>
                        </a:rPr>
                        <a:t>mexico</a:t>
                      </a:r>
                      <a:r>
                        <a:rPr lang="es-ES" sz="1800" kern="1200" dirty="0">
                          <a:solidFill>
                            <a:schemeClr val="dk1"/>
                          </a:solidFill>
                          <a:effectLst/>
                          <a:latin typeface="+mn-lt"/>
                          <a:ea typeface="+mn-ea"/>
                          <a:cs typeface="+mn-cs"/>
                        </a:rPr>
                        <a:t>. </a:t>
                      </a:r>
                      <a:endParaRPr lang="es-MX" sz="1800" kern="1200" dirty="0">
                        <a:solidFill>
                          <a:schemeClr val="dk1"/>
                        </a:solidFill>
                        <a:effectLst/>
                        <a:latin typeface="+mn-lt"/>
                        <a:ea typeface="+mn-ea"/>
                        <a:cs typeface="+mn-cs"/>
                      </a:endParaRPr>
                    </a:p>
                    <a:p>
                      <a:endParaRPr lang="es-MX" dirty="0"/>
                    </a:p>
                  </a:txBody>
                  <a:tcPr/>
                </a:tc>
                <a:tc>
                  <a:txBody>
                    <a:bodyPr/>
                    <a:lstStyle/>
                    <a:p>
                      <a:r>
                        <a:rPr lang="es-MX" dirty="0"/>
                        <a:t>El</a:t>
                      </a:r>
                      <a:r>
                        <a:rPr lang="es-MX" baseline="0" dirty="0"/>
                        <a:t> alumno comprenderá el contexto histórico de los sismos de 1985 y 2017 que servirá para un análisis que ayude a cambiar la cultura sísmica de </a:t>
                      </a:r>
                      <a:r>
                        <a:rPr lang="es-MX" baseline="0"/>
                        <a:t>nuestro país.</a:t>
                      </a:r>
                      <a:endParaRPr lang="es-MX" dirty="0"/>
                    </a:p>
                  </a:txBody>
                  <a:tcPr/>
                </a:tc>
                <a:extLst>
                  <a:ext uri="{0D108BD9-81ED-4DB2-BD59-A6C34878D82A}">
                    <a16:rowId xmlns:a16="http://schemas.microsoft.com/office/drawing/2014/main" val="10001"/>
                  </a:ext>
                </a:extLst>
              </a:tr>
              <a:tr h="1526927">
                <a:tc>
                  <a:txBody>
                    <a:bodyPr/>
                    <a:lstStyle/>
                    <a:p>
                      <a:endParaRPr lang="es-MX" dirty="0"/>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10002"/>
                  </a:ext>
                </a:extLst>
              </a:tr>
              <a:tr h="1526927">
                <a:tc>
                  <a:txBody>
                    <a:bodyPr/>
                    <a:lstStyle/>
                    <a:p>
                      <a:endParaRPr lang="es-MX" dirty="0"/>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10003"/>
                  </a:ext>
                </a:extLst>
              </a:tr>
            </a:tbl>
          </a:graphicData>
        </a:graphic>
      </p:graphicFrame>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 y="734695"/>
            <a:ext cx="816229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p:cNvGrpSpPr>
          <p:nvPr/>
        </p:nvGrpSpPr>
        <p:grpSpPr bwMode="auto">
          <a:xfrm>
            <a:off x="428625" y="116632"/>
            <a:ext cx="8769350" cy="5992495"/>
            <a:chOff x="590" y="283"/>
            <a:chExt cx="13810" cy="9437"/>
          </a:xfrm>
        </p:grpSpPr>
        <p:sp>
          <p:nvSpPr>
            <p:cNvPr id="7"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3686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609598" y="2160590"/>
            <a:ext cx="7490793" cy="3880773"/>
          </a:xfrm>
        </p:spPr>
        <p:txBody>
          <a:bodyPr/>
          <a:lstStyle/>
          <a:p>
            <a:pPr marL="0" indent="0" algn="ctr">
              <a:buNone/>
            </a:pPr>
            <a:endParaRPr lang="es-MX" b="1" dirty="0"/>
          </a:p>
          <a:p>
            <a:pPr marL="0" indent="0" algn="ctr">
              <a:buNone/>
            </a:pPr>
            <a:endParaRPr lang="es-MX" b="1" dirty="0"/>
          </a:p>
          <a:p>
            <a:pPr marL="0" indent="0" algn="ctr">
              <a:buNone/>
            </a:pPr>
            <a:r>
              <a:rPr lang="es-MX" sz="2800" b="1" dirty="0"/>
              <a:t>Planeación general</a:t>
            </a:r>
          </a:p>
          <a:p>
            <a:pPr marL="0" indent="0" algn="ctr">
              <a:buNone/>
            </a:pPr>
            <a:r>
              <a:rPr lang="es-MX" sz="2800" b="1" dirty="0"/>
              <a:t>Temas y productos propuestos</a:t>
            </a:r>
          </a:p>
        </p:txBody>
      </p:sp>
      <p:grpSp>
        <p:nvGrpSpPr>
          <p:cNvPr id="4" name="Group 2"/>
          <p:cNvGrpSpPr>
            <a:grpSpLocks/>
          </p:cNvGrpSpPr>
          <p:nvPr/>
        </p:nvGrpSpPr>
        <p:grpSpPr bwMode="auto">
          <a:xfrm>
            <a:off x="428625" y="138430"/>
            <a:ext cx="8278495" cy="1742440"/>
            <a:chOff x="590" y="283"/>
            <a:chExt cx="13037" cy="2744"/>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2246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4049A82F-C5CC-46D0-B5FD-A5237A2D9B79}"/>
              </a:ext>
            </a:extLst>
          </p:cNvPr>
          <p:cNvPicPr>
            <a:picLocks noGrp="1" noChangeAspect="1"/>
          </p:cNvPicPr>
          <p:nvPr>
            <p:ph idx="1"/>
          </p:nvPr>
        </p:nvPicPr>
        <p:blipFill>
          <a:blip r:embed="rId2"/>
          <a:stretch>
            <a:fillRect/>
          </a:stretch>
        </p:blipFill>
        <p:spPr>
          <a:xfrm>
            <a:off x="825500" y="1268760"/>
            <a:ext cx="7492999" cy="5340835"/>
          </a:xfrm>
          <a:prstGeom prst="rect">
            <a:avLst/>
          </a:prstGeom>
        </p:spPr>
      </p:pic>
      <p:pic>
        <p:nvPicPr>
          <p:cNvPr id="2" name="Imagen 1">
            <a:extLst>
              <a:ext uri="{FF2B5EF4-FFF2-40B4-BE49-F238E27FC236}">
                <a16:creationId xmlns:a16="http://schemas.microsoft.com/office/drawing/2014/main" id="{2E5CB995-B45C-43BA-B4D0-BEBC8B257FDC}"/>
              </a:ext>
            </a:extLst>
          </p:cNvPr>
          <p:cNvPicPr>
            <a:picLocks noChangeAspect="1"/>
          </p:cNvPicPr>
          <p:nvPr/>
        </p:nvPicPr>
        <p:blipFill>
          <a:blip r:embed="rId3"/>
          <a:stretch>
            <a:fillRect/>
          </a:stretch>
        </p:blipFill>
        <p:spPr>
          <a:xfrm>
            <a:off x="338425" y="0"/>
            <a:ext cx="8772904" cy="5992887"/>
          </a:xfrm>
          <a:prstGeom prst="rect">
            <a:avLst/>
          </a:prstGeom>
        </p:spPr>
      </p:pic>
    </p:spTree>
    <p:extLst>
      <p:ext uri="{BB962C8B-B14F-4D97-AF65-F5344CB8AC3E}">
        <p14:creationId xmlns:p14="http://schemas.microsoft.com/office/powerpoint/2010/main" val="254580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D445D5F-F079-4CF3-8970-8896FDEA9929}"/>
              </a:ext>
            </a:extLst>
          </p:cNvPr>
          <p:cNvPicPr>
            <a:picLocks noGrp="1" noChangeAspect="1"/>
          </p:cNvPicPr>
          <p:nvPr>
            <p:ph idx="1"/>
          </p:nvPr>
        </p:nvPicPr>
        <p:blipFill>
          <a:blip r:embed="rId2"/>
          <a:stretch>
            <a:fillRect/>
          </a:stretch>
        </p:blipFill>
        <p:spPr>
          <a:xfrm>
            <a:off x="863588" y="1561495"/>
            <a:ext cx="7416824" cy="5264852"/>
          </a:xfrm>
          <a:prstGeom prst="rect">
            <a:avLst/>
          </a:prstGeom>
        </p:spPr>
      </p:pic>
      <p:pic>
        <p:nvPicPr>
          <p:cNvPr id="2" name="Imagen 1">
            <a:extLst>
              <a:ext uri="{FF2B5EF4-FFF2-40B4-BE49-F238E27FC236}">
                <a16:creationId xmlns:a16="http://schemas.microsoft.com/office/drawing/2014/main" id="{4C55E96F-4562-47A9-88C4-8B94F9AEB7B7}"/>
              </a:ext>
            </a:extLst>
          </p:cNvPr>
          <p:cNvPicPr>
            <a:picLocks noChangeAspect="1"/>
          </p:cNvPicPr>
          <p:nvPr/>
        </p:nvPicPr>
        <p:blipFill>
          <a:blip r:embed="rId3"/>
          <a:stretch>
            <a:fillRect/>
          </a:stretch>
        </p:blipFill>
        <p:spPr>
          <a:xfrm>
            <a:off x="371096" y="188640"/>
            <a:ext cx="8772904" cy="5992887"/>
          </a:xfrm>
          <a:prstGeom prst="rect">
            <a:avLst/>
          </a:prstGeom>
        </p:spPr>
      </p:pic>
    </p:spTree>
    <p:extLst>
      <p:ext uri="{BB962C8B-B14F-4D97-AF65-F5344CB8AC3E}">
        <p14:creationId xmlns:p14="http://schemas.microsoft.com/office/powerpoint/2010/main" val="3631926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642DF-04D7-48AB-896E-4AF94ADDF204}"/>
              </a:ext>
            </a:extLst>
          </p:cNvPr>
          <p:cNvSpPr>
            <a:spLocks noGrp="1"/>
          </p:cNvSpPr>
          <p:nvPr>
            <p:ph type="title"/>
          </p:nvPr>
        </p:nvSpPr>
        <p:spPr/>
        <p:txBody>
          <a:bodyPr/>
          <a:lstStyle/>
          <a:p>
            <a:br>
              <a:rPr lang="es-MX" dirty="0"/>
            </a:br>
            <a:endParaRPr lang="es-MX" dirty="0"/>
          </a:p>
        </p:txBody>
      </p:sp>
      <p:pic>
        <p:nvPicPr>
          <p:cNvPr id="4" name="Marcador de contenido 3">
            <a:extLst>
              <a:ext uri="{FF2B5EF4-FFF2-40B4-BE49-F238E27FC236}">
                <a16:creationId xmlns:a16="http://schemas.microsoft.com/office/drawing/2014/main" id="{4487C14E-F2FB-45BA-8D31-B99583C7BC31}"/>
              </a:ext>
            </a:extLst>
          </p:cNvPr>
          <p:cNvPicPr>
            <a:picLocks noGrp="1" noChangeAspect="1"/>
          </p:cNvPicPr>
          <p:nvPr>
            <p:ph idx="1"/>
          </p:nvPr>
        </p:nvPicPr>
        <p:blipFill>
          <a:blip r:embed="rId2"/>
          <a:stretch>
            <a:fillRect/>
          </a:stretch>
        </p:blipFill>
        <p:spPr>
          <a:xfrm>
            <a:off x="988616" y="1648164"/>
            <a:ext cx="7166768" cy="5209836"/>
          </a:xfrm>
          <a:prstGeom prst="rect">
            <a:avLst/>
          </a:prstGeom>
        </p:spPr>
      </p:pic>
      <p:pic>
        <p:nvPicPr>
          <p:cNvPr id="5" name="Imagen 4">
            <a:extLst>
              <a:ext uri="{FF2B5EF4-FFF2-40B4-BE49-F238E27FC236}">
                <a16:creationId xmlns:a16="http://schemas.microsoft.com/office/drawing/2014/main" id="{32E0ACDB-F251-46CC-AD16-7FB35DDFCAFF}"/>
              </a:ext>
            </a:extLst>
          </p:cNvPr>
          <p:cNvPicPr>
            <a:picLocks noChangeAspect="1"/>
          </p:cNvPicPr>
          <p:nvPr/>
        </p:nvPicPr>
        <p:blipFill>
          <a:blip r:embed="rId3"/>
          <a:stretch>
            <a:fillRect/>
          </a:stretch>
        </p:blipFill>
        <p:spPr>
          <a:xfrm>
            <a:off x="601981" y="255513"/>
            <a:ext cx="8772904" cy="5992887"/>
          </a:xfrm>
          <a:prstGeom prst="rect">
            <a:avLst/>
          </a:prstGeom>
        </p:spPr>
      </p:pic>
    </p:spTree>
    <p:extLst>
      <p:ext uri="{BB962C8B-B14F-4D97-AF65-F5344CB8AC3E}">
        <p14:creationId xmlns:p14="http://schemas.microsoft.com/office/powerpoint/2010/main" val="1529563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EEF4B-167F-496C-BBCB-2A4F789F9D21}"/>
              </a:ext>
            </a:extLst>
          </p:cNvPr>
          <p:cNvSpPr>
            <a:spLocks noGrp="1"/>
          </p:cNvSpPr>
          <p:nvPr>
            <p:ph type="title"/>
          </p:nvPr>
        </p:nvSpPr>
        <p:spPr/>
        <p:txBody>
          <a:bodyPr/>
          <a:lstStyle/>
          <a:p>
            <a:endParaRPr lang="es-MX"/>
          </a:p>
        </p:txBody>
      </p:sp>
      <p:pic>
        <p:nvPicPr>
          <p:cNvPr id="4" name="Marcador de contenido 3">
            <a:extLst>
              <a:ext uri="{FF2B5EF4-FFF2-40B4-BE49-F238E27FC236}">
                <a16:creationId xmlns:a16="http://schemas.microsoft.com/office/drawing/2014/main" id="{078764C8-40CC-49A9-8B74-EC1BBBB2F4B9}"/>
              </a:ext>
            </a:extLst>
          </p:cNvPr>
          <p:cNvPicPr>
            <a:picLocks noGrp="1" noChangeAspect="1"/>
          </p:cNvPicPr>
          <p:nvPr>
            <p:ph idx="1"/>
          </p:nvPr>
        </p:nvPicPr>
        <p:blipFill rotWithShape="1">
          <a:blip r:embed="rId2"/>
          <a:srcRect l="29522" t="17058" r="16033" b="10349"/>
          <a:stretch/>
        </p:blipFill>
        <p:spPr>
          <a:xfrm>
            <a:off x="179512" y="609600"/>
            <a:ext cx="8701400" cy="6248400"/>
          </a:xfrm>
          <a:prstGeom prst="rect">
            <a:avLst/>
          </a:prstGeom>
        </p:spPr>
      </p:pic>
    </p:spTree>
    <p:extLst>
      <p:ext uri="{BB962C8B-B14F-4D97-AF65-F5344CB8AC3E}">
        <p14:creationId xmlns:p14="http://schemas.microsoft.com/office/powerpoint/2010/main" val="3149145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87325" y="161153"/>
            <a:ext cx="8258175" cy="2270760"/>
            <a:chOff x="590" y="283"/>
            <a:chExt cx="13005" cy="3576"/>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 y="2054"/>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2" name="Imagen 1">
            <a:extLst>
              <a:ext uri="{FF2B5EF4-FFF2-40B4-BE49-F238E27FC236}">
                <a16:creationId xmlns:a16="http://schemas.microsoft.com/office/drawing/2014/main" id="{225E31B8-FF95-4F02-8A2E-F273E8980E76}"/>
              </a:ext>
            </a:extLst>
          </p:cNvPr>
          <p:cNvPicPr>
            <a:picLocks noChangeAspect="1"/>
          </p:cNvPicPr>
          <p:nvPr/>
        </p:nvPicPr>
        <p:blipFill>
          <a:blip r:embed="rId7"/>
          <a:stretch>
            <a:fillRect/>
          </a:stretch>
        </p:blipFill>
        <p:spPr>
          <a:xfrm>
            <a:off x="-13807" y="2510378"/>
            <a:ext cx="9144000" cy="3452519"/>
          </a:xfrm>
          <a:prstGeom prst="rect">
            <a:avLst/>
          </a:prstGeom>
        </p:spPr>
      </p:pic>
    </p:spTree>
    <p:extLst>
      <p:ext uri="{BB962C8B-B14F-4D97-AF65-F5344CB8AC3E}">
        <p14:creationId xmlns:p14="http://schemas.microsoft.com/office/powerpoint/2010/main" val="392955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FCBAD1F-5B89-4B4E-855C-ABC459FD9852}"/>
              </a:ext>
            </a:extLst>
          </p:cNvPr>
          <p:cNvPicPr>
            <a:picLocks noChangeAspect="1"/>
          </p:cNvPicPr>
          <p:nvPr/>
        </p:nvPicPr>
        <p:blipFill>
          <a:blip r:embed="rId2"/>
          <a:stretch>
            <a:fillRect/>
          </a:stretch>
        </p:blipFill>
        <p:spPr>
          <a:xfrm>
            <a:off x="185548" y="432556"/>
            <a:ext cx="8772904" cy="5992887"/>
          </a:xfrm>
          <a:prstGeom prst="rect">
            <a:avLst/>
          </a:prstGeom>
        </p:spPr>
      </p:pic>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609598" y="2160590"/>
            <a:ext cx="7994849" cy="3880773"/>
          </a:xfrm>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sz="2800" b="1" u="sng" dirty="0"/>
              <a:t>1 C.A.C.I.A.C. Conclusiones generales</a:t>
            </a:r>
          </a:p>
        </p:txBody>
      </p:sp>
    </p:spTree>
    <p:extLst>
      <p:ext uri="{BB962C8B-B14F-4D97-AF65-F5344CB8AC3E}">
        <p14:creationId xmlns:p14="http://schemas.microsoft.com/office/powerpoint/2010/main" val="218677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41979" y="179705"/>
            <a:ext cx="8162290" cy="1751330"/>
            <a:chOff x="590" y="283"/>
            <a:chExt cx="12854" cy="2758"/>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 y="1236"/>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2 Marcador de contenido"/>
          <p:cNvSpPr>
            <a:spLocks noGrp="1"/>
          </p:cNvSpPr>
          <p:nvPr>
            <p:ph idx="1"/>
          </p:nvPr>
        </p:nvSpPr>
        <p:spPr>
          <a:xfrm>
            <a:off x="-46238" y="2492692"/>
            <a:ext cx="8229600" cy="4525963"/>
          </a:xfrm>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8" name="Imagen 7">
            <a:extLst>
              <a:ext uri="{FF2B5EF4-FFF2-40B4-BE49-F238E27FC236}">
                <a16:creationId xmlns:a16="http://schemas.microsoft.com/office/drawing/2014/main" id="{F14887C2-3C7F-4A0E-B50D-FE18340368ED}"/>
              </a:ext>
            </a:extLst>
          </p:cNvPr>
          <p:cNvPicPr>
            <a:picLocks noChangeAspect="1"/>
          </p:cNvPicPr>
          <p:nvPr/>
        </p:nvPicPr>
        <p:blipFill>
          <a:blip r:embed="rId7"/>
          <a:stretch>
            <a:fillRect/>
          </a:stretch>
        </p:blipFill>
        <p:spPr>
          <a:xfrm>
            <a:off x="205136" y="1769745"/>
            <a:ext cx="8618819" cy="4629770"/>
          </a:xfrm>
          <a:prstGeom prst="rect">
            <a:avLst/>
          </a:prstGeom>
        </p:spPr>
      </p:pic>
    </p:spTree>
    <p:extLst>
      <p:ext uri="{BB962C8B-B14F-4D97-AF65-F5344CB8AC3E}">
        <p14:creationId xmlns:p14="http://schemas.microsoft.com/office/powerpoint/2010/main" val="3305898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b="1" dirty="0"/>
              <a:t> </a:t>
            </a:r>
          </a:p>
        </p:txBody>
      </p:sp>
      <p:pic>
        <p:nvPicPr>
          <p:cNvPr id="7" name="Imagen 6">
            <a:extLst>
              <a:ext uri="{FF2B5EF4-FFF2-40B4-BE49-F238E27FC236}">
                <a16:creationId xmlns:a16="http://schemas.microsoft.com/office/drawing/2014/main" id="{CC65B972-E2A4-425B-9FD8-E7902A857207}"/>
              </a:ext>
            </a:extLst>
          </p:cNvPr>
          <p:cNvPicPr>
            <a:picLocks noChangeAspect="1"/>
          </p:cNvPicPr>
          <p:nvPr/>
        </p:nvPicPr>
        <p:blipFill>
          <a:blip r:embed="rId7"/>
          <a:stretch>
            <a:fillRect/>
          </a:stretch>
        </p:blipFill>
        <p:spPr>
          <a:xfrm>
            <a:off x="204761" y="1595160"/>
            <a:ext cx="8734477" cy="3667680"/>
          </a:xfrm>
          <a:prstGeom prst="rect">
            <a:avLst/>
          </a:prstGeom>
        </p:spPr>
      </p:pic>
    </p:spTree>
    <p:extLst>
      <p:ext uri="{BB962C8B-B14F-4D97-AF65-F5344CB8AC3E}">
        <p14:creationId xmlns:p14="http://schemas.microsoft.com/office/powerpoint/2010/main" val="430108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stretch>
            <a:fillRect/>
          </a:stretch>
        </p:blipFill>
        <p:spPr>
          <a:xfrm>
            <a:off x="482769" y="1556792"/>
            <a:ext cx="8178461" cy="5589554"/>
          </a:xfrm>
          <a:prstGeom prst="rect">
            <a:avLst/>
          </a:prstGeom>
        </p:spPr>
      </p:pic>
      <p:pic>
        <p:nvPicPr>
          <p:cNvPr id="2" name="Imagen 1">
            <a:extLst>
              <a:ext uri="{FF2B5EF4-FFF2-40B4-BE49-F238E27FC236}">
                <a16:creationId xmlns:a16="http://schemas.microsoft.com/office/drawing/2014/main" id="{52CAE208-0A35-4540-B489-2B1C66E20B95}"/>
              </a:ext>
            </a:extLst>
          </p:cNvPr>
          <p:cNvPicPr>
            <a:picLocks noChangeAspect="1"/>
          </p:cNvPicPr>
          <p:nvPr/>
        </p:nvPicPr>
        <p:blipFill>
          <a:blip r:embed="rId3"/>
          <a:stretch>
            <a:fillRect/>
          </a:stretch>
        </p:blipFill>
        <p:spPr>
          <a:xfrm>
            <a:off x="371096" y="84453"/>
            <a:ext cx="8772904" cy="5992887"/>
          </a:xfrm>
          <a:prstGeom prst="rect">
            <a:avLst/>
          </a:prstGeom>
        </p:spPr>
      </p:pic>
    </p:spTree>
    <p:extLst>
      <p:ext uri="{BB962C8B-B14F-4D97-AF65-F5344CB8AC3E}">
        <p14:creationId xmlns:p14="http://schemas.microsoft.com/office/powerpoint/2010/main" val="3770377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609598" y="2160590"/>
            <a:ext cx="7346777" cy="3880773"/>
          </a:xfrm>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b="1" dirty="0"/>
              <a:t> </a:t>
            </a:r>
            <a:r>
              <a:rPr lang="es-MX" sz="2800" b="1" dirty="0"/>
              <a:t>Reflexiones personales</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21594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803515" cy="4525963"/>
          </a:xfrm>
        </p:spPr>
        <p:txBody>
          <a:bodyPr>
            <a:noAutofit/>
          </a:bodyPr>
          <a:lstStyle/>
          <a:p>
            <a:pPr marL="0" indent="0" algn="ctr">
              <a:buNone/>
            </a:pPr>
            <a:endParaRPr lang="es-MX" sz="2400" b="1" dirty="0"/>
          </a:p>
          <a:p>
            <a:pPr marL="0" indent="0" algn="ctr">
              <a:buNone/>
            </a:pPr>
            <a:endParaRPr lang="es-MX" sz="2000" dirty="0"/>
          </a:p>
          <a:p>
            <a:pPr marL="0" indent="0" algn="ctr">
              <a:buNone/>
            </a:pPr>
            <a:r>
              <a:rPr lang="es-MX" sz="2000" dirty="0"/>
              <a:t>Prof. Gerardo Luna Soto </a:t>
            </a:r>
          </a:p>
          <a:p>
            <a:pPr marL="0" indent="0" algn="ctr">
              <a:buNone/>
            </a:pPr>
            <a:r>
              <a:rPr lang="es-MX" sz="2000" dirty="0"/>
              <a:t>(Matemáticas)</a:t>
            </a:r>
          </a:p>
          <a:p>
            <a:pPr marL="0" indent="0" algn="ctr">
              <a:buNone/>
            </a:pPr>
            <a:endParaRPr lang="es-MX" sz="2000" dirty="0"/>
          </a:p>
          <a:p>
            <a:pPr marL="0" indent="0" algn="just">
              <a:buNone/>
            </a:pPr>
            <a:r>
              <a:rPr lang="es-MX" sz="2000" dirty="0"/>
              <a:t>	Las dificultades que se observaron fueron el poder coordinar las tres disciplinas para el desarrollo del proyecto, pero se resolvieron llevando al proyecto a un nivel mas especifico y analizando todos los posibles resultados favorables para las disciplinas y, de esto, poder guiar al proyecto hacia el resultado deseado para poderlo aplicar con los grupos en común y que los alumnos puedan comprender de manera más clara como las materias repercuten en la vida diaria.</a:t>
            </a:r>
          </a:p>
          <a:p>
            <a:pPr marL="0" indent="0" algn="ctr">
              <a:buNone/>
            </a:pPr>
            <a:endParaRPr lang="es-MX" sz="2000" b="1" dirty="0"/>
          </a:p>
          <a:p>
            <a:pPr marL="0" indent="0" algn="ctr">
              <a:buNone/>
            </a:pPr>
            <a:endParaRPr lang="es-MX" sz="2400" b="1" dirty="0"/>
          </a:p>
          <a:p>
            <a:pPr marL="0" indent="0" algn="ctr">
              <a:buNone/>
            </a:pPr>
            <a:r>
              <a:rPr lang="es-MX" sz="2400" b="1" dirty="0"/>
              <a:t> </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192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803515" cy="4525963"/>
          </a:xfrm>
        </p:spPr>
        <p:txBody>
          <a:bodyPr>
            <a:normAutofit lnSpcReduction="10000"/>
          </a:bodyPr>
          <a:lstStyle/>
          <a:p>
            <a:pPr marL="0" indent="0" algn="ctr">
              <a:buNone/>
            </a:pPr>
            <a:endParaRPr lang="es-MX" sz="2400" b="1" dirty="0"/>
          </a:p>
          <a:p>
            <a:pPr marL="0" indent="0" algn="ctr">
              <a:buNone/>
            </a:pPr>
            <a:r>
              <a:rPr lang="es-MX" sz="2400" dirty="0"/>
              <a:t> </a:t>
            </a:r>
            <a:r>
              <a:rPr lang="es-MX" sz="2400" dirty="0" err="1"/>
              <a:t>Profra</a:t>
            </a:r>
            <a:r>
              <a:rPr lang="es-MX" sz="2400" dirty="0"/>
              <a:t>. Ariadna </a:t>
            </a:r>
            <a:r>
              <a:rPr lang="es-MX" sz="2400" dirty="0" err="1"/>
              <a:t>Lizeth</a:t>
            </a:r>
            <a:r>
              <a:rPr lang="es-MX" sz="2400" dirty="0"/>
              <a:t> Barreto Saucedo.</a:t>
            </a:r>
          </a:p>
          <a:p>
            <a:pPr marL="0" indent="0" algn="ctr">
              <a:buNone/>
            </a:pPr>
            <a:r>
              <a:rPr lang="es-MX" sz="2400" dirty="0"/>
              <a:t> (Historia)</a:t>
            </a:r>
          </a:p>
          <a:p>
            <a:pPr marL="0" indent="0" algn="just">
              <a:buNone/>
            </a:pPr>
            <a:r>
              <a:rPr lang="es-MX" sz="2400" dirty="0"/>
              <a:t>	El trabajo del proyecto implicó diversas complicaciones, primero, encontrar tiempos de coincidencia, segundo, dificultades disciplinares para enfocar el trabajo. Por otro lado, las diferencias fueron superadas, encontrando modos de trabajar por separado, donde la comunicación fue esencial. La experiencia trajo enseñanzas y aprendizajes, sobre todo, nuevo conocimiento de planes de estudio, contenidos y temáticas de las tres asignaturas.</a:t>
            </a:r>
          </a:p>
          <a:p>
            <a:pPr marL="0" indent="0" algn="ctr">
              <a:buNone/>
            </a:pPr>
            <a:endParaRPr lang="es-MX" sz="2400" b="1" dirty="0"/>
          </a:p>
        </p:txBody>
      </p:sp>
      <p:grpSp>
        <p:nvGrpSpPr>
          <p:cNvPr id="4" name="Group 2"/>
          <p:cNvGrpSpPr>
            <a:grpSpLocks/>
          </p:cNvGrpSpPr>
          <p:nvPr/>
        </p:nvGrpSpPr>
        <p:grpSpPr bwMode="auto">
          <a:xfrm>
            <a:off x="377505" y="179705"/>
            <a:ext cx="8278495" cy="1742440"/>
            <a:chOff x="590" y="283"/>
            <a:chExt cx="13037" cy="2744"/>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10118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856855" cy="4525963"/>
          </a:xfrm>
        </p:spPr>
        <p:txBody>
          <a:bodyPr>
            <a:normAutofit fontScale="25000" lnSpcReduction="20000"/>
          </a:bodyPr>
          <a:lstStyle/>
          <a:p>
            <a:pPr marL="0" indent="0" algn="ctr">
              <a:buNone/>
            </a:pPr>
            <a:endParaRPr lang="es-MX" b="1" dirty="0"/>
          </a:p>
          <a:p>
            <a:pPr marL="0" indent="0" algn="ctr">
              <a:buNone/>
            </a:pPr>
            <a:endParaRPr lang="es-MX" sz="6000" b="1" dirty="0"/>
          </a:p>
          <a:p>
            <a:pPr marL="0" indent="0" algn="ctr">
              <a:buNone/>
            </a:pPr>
            <a:endParaRPr lang="es-MX" sz="6000" b="1" dirty="0"/>
          </a:p>
          <a:p>
            <a:pPr marL="0" indent="0" algn="ctr">
              <a:buNone/>
            </a:pPr>
            <a:r>
              <a:rPr lang="es-MX" sz="6000" dirty="0"/>
              <a:t>Prof. Gabriel Alfonso Ortega Ramírez</a:t>
            </a:r>
          </a:p>
          <a:p>
            <a:pPr marL="0" indent="0" algn="ctr">
              <a:buNone/>
            </a:pPr>
            <a:r>
              <a:rPr lang="es-MX" sz="6000" dirty="0"/>
              <a:t>(Taller de Lectura y redacción e iniciación a la investigación documental)</a:t>
            </a:r>
          </a:p>
          <a:p>
            <a:pPr marL="0" indent="0" algn="ctr">
              <a:buNone/>
            </a:pPr>
            <a:endParaRPr lang="es-MX" sz="6000" dirty="0"/>
          </a:p>
          <a:p>
            <a:pPr marL="0" indent="0" algn="ctr">
              <a:buNone/>
            </a:pPr>
            <a:r>
              <a:rPr lang="es-MX" sz="6000" dirty="0"/>
              <a:t>	El proyecto se complicó por la falta de coincidencia de un mismo grupo con todos los integrantes de la tríada, así como la premura para resolver determinadas situaciones y la disparidad de habilidades entre los integrantes de la triada. Dedicándole un tiempo para ajustar criterios, fue como salvamos las diferencias –aunque ello nos redujo tiempos-. Esperamos que ya en la misma sincronía, el trabajo pueda </a:t>
            </a:r>
            <a:r>
              <a:rPr lang="es-MX" sz="6000" dirty="0" err="1"/>
              <a:t>fluír</a:t>
            </a:r>
            <a:r>
              <a:rPr lang="es-MX" sz="6000" dirty="0"/>
              <a:t> como debe. De ésta experiencia, he procurado incluir en mis sesiones temas y objetivos de otras materias.</a:t>
            </a:r>
          </a:p>
          <a:p>
            <a:pPr marL="0" indent="0" algn="ctr">
              <a:buNone/>
            </a:pPr>
            <a:r>
              <a:rPr lang="es-MX" sz="6000" dirty="0"/>
              <a:t> </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6792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609598" y="2160590"/>
            <a:ext cx="7130753" cy="3880773"/>
          </a:xfrm>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b="1" dirty="0"/>
              <a:t> </a:t>
            </a:r>
            <a:r>
              <a:rPr lang="es-MX" sz="2800" b="1" dirty="0"/>
              <a:t>Preguntas generadoras</a:t>
            </a:r>
          </a:p>
        </p:txBody>
      </p:sp>
      <p:grpSp>
        <p:nvGrpSpPr>
          <p:cNvPr id="4" name="Group 2"/>
          <p:cNvGrpSpPr>
            <a:grpSpLocks/>
          </p:cNvGrpSpPr>
          <p:nvPr/>
        </p:nvGrpSpPr>
        <p:grpSpPr bwMode="auto">
          <a:xfrm>
            <a:off x="428625" y="138430"/>
            <a:ext cx="8278495" cy="1742440"/>
            <a:chOff x="590" y="283"/>
            <a:chExt cx="13037" cy="2744"/>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35586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b="1" dirty="0"/>
              <a:t> </a:t>
            </a:r>
          </a:p>
        </p:txBody>
      </p:sp>
      <p:grpSp>
        <p:nvGrpSpPr>
          <p:cNvPr id="4" name="Group 2"/>
          <p:cNvGrpSpPr>
            <a:grpSpLocks/>
          </p:cNvGrpSpPr>
          <p:nvPr/>
        </p:nvGrpSpPr>
        <p:grpSpPr bwMode="auto">
          <a:xfrm>
            <a:off x="428625" y="138430"/>
            <a:ext cx="8278495" cy="1742440"/>
            <a:chOff x="590" y="283"/>
            <a:chExt cx="13037" cy="2744"/>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agen 6">
            <a:extLst>
              <a:ext uri="{FF2B5EF4-FFF2-40B4-BE49-F238E27FC236}">
                <a16:creationId xmlns:a16="http://schemas.microsoft.com/office/drawing/2014/main" id="{75D6AD21-B941-459B-9CD0-064B060FA0A9}"/>
              </a:ext>
            </a:extLst>
          </p:cNvPr>
          <p:cNvPicPr>
            <a:picLocks noChangeAspect="1"/>
          </p:cNvPicPr>
          <p:nvPr/>
        </p:nvPicPr>
        <p:blipFill rotWithShape="1">
          <a:blip r:embed="rId7"/>
          <a:srcRect r="5958"/>
          <a:stretch/>
        </p:blipFill>
        <p:spPr>
          <a:xfrm>
            <a:off x="0" y="1719580"/>
            <a:ext cx="8599170" cy="4657344"/>
          </a:xfrm>
          <a:prstGeom prst="rect">
            <a:avLst/>
          </a:prstGeom>
        </p:spPr>
      </p:pic>
    </p:spTree>
    <p:extLst>
      <p:ext uri="{BB962C8B-B14F-4D97-AF65-F5344CB8AC3E}">
        <p14:creationId xmlns:p14="http://schemas.microsoft.com/office/powerpoint/2010/main" val="1638462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r>
              <a:rPr lang="es-MX" b="1" dirty="0"/>
              <a:t>Planeación día a día</a:t>
            </a:r>
          </a:p>
        </p:txBody>
      </p:sp>
      <p:grpSp>
        <p:nvGrpSpPr>
          <p:cNvPr id="4" name="Group 2"/>
          <p:cNvGrpSpPr>
            <a:grpSpLocks/>
          </p:cNvGrpSpPr>
          <p:nvPr/>
        </p:nvGrpSpPr>
        <p:grpSpPr bwMode="auto">
          <a:xfrm>
            <a:off x="428625" y="138430"/>
            <a:ext cx="8278495" cy="1742440"/>
            <a:chOff x="590" y="283"/>
            <a:chExt cx="13037" cy="2744"/>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162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01C060B-303B-4D22-AFC5-87933313EE60}"/>
              </a:ext>
            </a:extLst>
          </p:cNvPr>
          <p:cNvPicPr>
            <a:picLocks noChangeAspect="1"/>
          </p:cNvPicPr>
          <p:nvPr/>
        </p:nvPicPr>
        <p:blipFill>
          <a:blip r:embed="rId2"/>
          <a:stretch>
            <a:fillRect/>
          </a:stretch>
        </p:blipFill>
        <p:spPr>
          <a:xfrm>
            <a:off x="185548" y="432556"/>
            <a:ext cx="8772904" cy="5992887"/>
          </a:xfrm>
          <a:prstGeom prst="rect">
            <a:avLst/>
          </a:prstGeom>
        </p:spPr>
      </p:pic>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marL="0" indent="0">
              <a:buNone/>
            </a:pPr>
            <a:r>
              <a:rPr lang="es-MX" sz="1800" b="1" dirty="0"/>
              <a:t>Interdisciplinariedad</a:t>
            </a:r>
          </a:p>
          <a:p>
            <a:pPr marL="0" indent="0">
              <a:buNone/>
            </a:pPr>
            <a:endParaRPr lang="es-MX"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 y="1846590"/>
            <a:ext cx="7486650"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91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1E9DA73-DEBC-4B0C-B1DA-72C3A72DB7D7}"/>
              </a:ext>
            </a:extLst>
          </p:cNvPr>
          <p:cNvPicPr>
            <a:picLocks noGrp="1" noChangeAspect="1"/>
          </p:cNvPicPr>
          <p:nvPr>
            <p:ph idx="1"/>
          </p:nvPr>
        </p:nvPicPr>
        <p:blipFill>
          <a:blip r:embed="rId2"/>
          <a:stretch>
            <a:fillRect/>
          </a:stretch>
        </p:blipFill>
        <p:spPr>
          <a:xfrm>
            <a:off x="589017" y="1397607"/>
            <a:ext cx="7965966" cy="5436128"/>
          </a:xfrm>
          <a:prstGeom prst="rect">
            <a:avLst/>
          </a:prstGeom>
        </p:spPr>
      </p:pic>
      <p:pic>
        <p:nvPicPr>
          <p:cNvPr id="2" name="Imagen 1">
            <a:extLst>
              <a:ext uri="{FF2B5EF4-FFF2-40B4-BE49-F238E27FC236}">
                <a16:creationId xmlns:a16="http://schemas.microsoft.com/office/drawing/2014/main" id="{F106EFCA-4740-4B58-B8D9-F8E66E769363}"/>
              </a:ext>
            </a:extLst>
          </p:cNvPr>
          <p:cNvPicPr>
            <a:picLocks noChangeAspect="1"/>
          </p:cNvPicPr>
          <p:nvPr/>
        </p:nvPicPr>
        <p:blipFill>
          <a:blip r:embed="rId3"/>
          <a:stretch>
            <a:fillRect/>
          </a:stretch>
        </p:blipFill>
        <p:spPr>
          <a:xfrm>
            <a:off x="185548" y="188640"/>
            <a:ext cx="8772904" cy="7704856"/>
          </a:xfrm>
          <a:prstGeom prst="rect">
            <a:avLst/>
          </a:prstGeom>
        </p:spPr>
      </p:pic>
    </p:spTree>
    <p:extLst>
      <p:ext uri="{BB962C8B-B14F-4D97-AF65-F5344CB8AC3E}">
        <p14:creationId xmlns:p14="http://schemas.microsoft.com/office/powerpoint/2010/main" val="3444750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7017813-F094-412B-ADA3-295BA36565DF}"/>
              </a:ext>
            </a:extLst>
          </p:cNvPr>
          <p:cNvPicPr>
            <a:picLocks noGrp="1" noChangeAspect="1"/>
          </p:cNvPicPr>
          <p:nvPr>
            <p:ph idx="1"/>
          </p:nvPr>
        </p:nvPicPr>
        <p:blipFill>
          <a:blip r:embed="rId2"/>
          <a:stretch>
            <a:fillRect/>
          </a:stretch>
        </p:blipFill>
        <p:spPr>
          <a:xfrm>
            <a:off x="773917" y="1228074"/>
            <a:ext cx="8009395" cy="5629926"/>
          </a:xfrm>
          <a:prstGeom prst="rect">
            <a:avLst/>
          </a:prstGeom>
        </p:spPr>
      </p:pic>
      <p:pic>
        <p:nvPicPr>
          <p:cNvPr id="2" name="Imagen 1">
            <a:extLst>
              <a:ext uri="{FF2B5EF4-FFF2-40B4-BE49-F238E27FC236}">
                <a16:creationId xmlns:a16="http://schemas.microsoft.com/office/drawing/2014/main" id="{017C1E9F-C337-41F9-B890-C7F07F2D563D}"/>
              </a:ext>
            </a:extLst>
          </p:cNvPr>
          <p:cNvPicPr>
            <a:picLocks noChangeAspect="1"/>
          </p:cNvPicPr>
          <p:nvPr/>
        </p:nvPicPr>
        <p:blipFill>
          <a:blip r:embed="rId3"/>
          <a:stretch>
            <a:fillRect/>
          </a:stretch>
        </p:blipFill>
        <p:spPr>
          <a:xfrm>
            <a:off x="773917" y="0"/>
            <a:ext cx="8279086" cy="1743607"/>
          </a:xfrm>
          <a:prstGeom prst="rect">
            <a:avLst/>
          </a:prstGeom>
        </p:spPr>
      </p:pic>
    </p:spTree>
    <p:extLst>
      <p:ext uri="{BB962C8B-B14F-4D97-AF65-F5344CB8AC3E}">
        <p14:creationId xmlns:p14="http://schemas.microsoft.com/office/powerpoint/2010/main" val="375370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D1F9859-B00C-4928-A3A7-D20A04CEBF74}"/>
              </a:ext>
            </a:extLst>
          </p:cNvPr>
          <p:cNvPicPr>
            <a:picLocks noChangeAspect="1"/>
          </p:cNvPicPr>
          <p:nvPr/>
        </p:nvPicPr>
        <p:blipFill>
          <a:blip r:embed="rId2"/>
          <a:stretch>
            <a:fillRect/>
          </a:stretch>
        </p:blipFill>
        <p:spPr>
          <a:xfrm>
            <a:off x="497680" y="327672"/>
            <a:ext cx="8279086" cy="1743607"/>
          </a:xfrm>
          <a:prstGeom prst="rect">
            <a:avLst/>
          </a:prstGeom>
        </p:spPr>
      </p:pic>
      <p:sp>
        <p:nvSpPr>
          <p:cNvPr id="2" name="Título 1">
            <a:extLst>
              <a:ext uri="{FF2B5EF4-FFF2-40B4-BE49-F238E27FC236}">
                <a16:creationId xmlns:a16="http://schemas.microsoft.com/office/drawing/2014/main" id="{4050A8DB-51AA-4C4E-B7F2-0E7EF7135965}"/>
              </a:ext>
            </a:extLst>
          </p:cNvPr>
          <p:cNvSpPr>
            <a:spLocks noGrp="1"/>
          </p:cNvSpPr>
          <p:nvPr>
            <p:ph type="title"/>
          </p:nvPr>
        </p:nvSpPr>
        <p:spPr/>
        <p:txBody>
          <a:bodyPr/>
          <a:lstStyle/>
          <a:p>
            <a:endParaRPr lang="es-MX" dirty="0"/>
          </a:p>
        </p:txBody>
      </p:sp>
      <p:pic>
        <p:nvPicPr>
          <p:cNvPr id="4" name="Marcador de contenido 3">
            <a:extLst>
              <a:ext uri="{FF2B5EF4-FFF2-40B4-BE49-F238E27FC236}">
                <a16:creationId xmlns:a16="http://schemas.microsoft.com/office/drawing/2014/main" id="{B024984C-0A20-4A85-BFDF-1CBDC19DE3C1}"/>
              </a:ext>
            </a:extLst>
          </p:cNvPr>
          <p:cNvPicPr>
            <a:picLocks noGrp="1" noChangeAspect="1"/>
          </p:cNvPicPr>
          <p:nvPr>
            <p:ph idx="1"/>
          </p:nvPr>
        </p:nvPicPr>
        <p:blipFill>
          <a:blip r:embed="rId3"/>
          <a:stretch>
            <a:fillRect/>
          </a:stretch>
        </p:blipFill>
        <p:spPr>
          <a:xfrm>
            <a:off x="826814" y="1789350"/>
            <a:ext cx="7068563" cy="5068650"/>
          </a:xfrm>
          <a:prstGeom prst="rect">
            <a:avLst/>
          </a:prstGeom>
        </p:spPr>
      </p:pic>
    </p:spTree>
    <p:extLst>
      <p:ext uri="{BB962C8B-B14F-4D97-AF65-F5344CB8AC3E}">
        <p14:creationId xmlns:p14="http://schemas.microsoft.com/office/powerpoint/2010/main" val="3659225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10B4C013-28DD-4B67-829F-A74F948AF28F}"/>
              </a:ext>
            </a:extLst>
          </p:cNvPr>
          <p:cNvPicPr>
            <a:picLocks noGrp="1" noChangeAspect="1"/>
          </p:cNvPicPr>
          <p:nvPr>
            <p:ph idx="1"/>
          </p:nvPr>
        </p:nvPicPr>
        <p:blipFill>
          <a:blip r:embed="rId2"/>
          <a:stretch>
            <a:fillRect/>
          </a:stretch>
        </p:blipFill>
        <p:spPr>
          <a:xfrm>
            <a:off x="605850" y="1340768"/>
            <a:ext cx="7932300" cy="5678795"/>
          </a:xfrm>
          <a:prstGeom prst="rect">
            <a:avLst/>
          </a:prstGeom>
        </p:spPr>
      </p:pic>
      <p:pic>
        <p:nvPicPr>
          <p:cNvPr id="2" name="Imagen 1">
            <a:extLst>
              <a:ext uri="{FF2B5EF4-FFF2-40B4-BE49-F238E27FC236}">
                <a16:creationId xmlns:a16="http://schemas.microsoft.com/office/drawing/2014/main" id="{69975D91-6A8E-4A06-9EDB-E7E570A3D221}"/>
              </a:ext>
            </a:extLst>
          </p:cNvPr>
          <p:cNvPicPr>
            <a:picLocks noChangeAspect="1"/>
          </p:cNvPicPr>
          <p:nvPr/>
        </p:nvPicPr>
        <p:blipFill>
          <a:blip r:embed="rId3"/>
          <a:stretch>
            <a:fillRect/>
          </a:stretch>
        </p:blipFill>
        <p:spPr>
          <a:xfrm>
            <a:off x="432457" y="87284"/>
            <a:ext cx="8279086" cy="1743607"/>
          </a:xfrm>
          <a:prstGeom prst="rect">
            <a:avLst/>
          </a:prstGeom>
        </p:spPr>
      </p:pic>
    </p:spTree>
    <p:extLst>
      <p:ext uri="{BB962C8B-B14F-4D97-AF65-F5344CB8AC3E}">
        <p14:creationId xmlns:p14="http://schemas.microsoft.com/office/powerpoint/2010/main" val="250590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B494B7A-3750-4F8C-9538-1FDB767ACD3B}"/>
              </a:ext>
            </a:extLst>
          </p:cNvPr>
          <p:cNvPicPr>
            <a:picLocks noChangeAspect="1"/>
          </p:cNvPicPr>
          <p:nvPr/>
        </p:nvPicPr>
        <p:blipFill>
          <a:blip r:embed="rId2"/>
          <a:stretch>
            <a:fillRect/>
          </a:stretch>
        </p:blipFill>
        <p:spPr>
          <a:xfrm>
            <a:off x="613288" y="186793"/>
            <a:ext cx="8279086" cy="1743607"/>
          </a:xfrm>
          <a:prstGeom prst="rect">
            <a:avLst/>
          </a:prstGeom>
        </p:spPr>
      </p:pic>
      <p:sp>
        <p:nvSpPr>
          <p:cNvPr id="2" name="Título 1">
            <a:extLst>
              <a:ext uri="{FF2B5EF4-FFF2-40B4-BE49-F238E27FC236}">
                <a16:creationId xmlns:a16="http://schemas.microsoft.com/office/drawing/2014/main" id="{D5A43432-8977-4BB2-AD55-F82E3A812661}"/>
              </a:ext>
            </a:extLst>
          </p:cNvPr>
          <p:cNvSpPr>
            <a:spLocks noGrp="1"/>
          </p:cNvSpPr>
          <p:nvPr>
            <p:ph type="title"/>
          </p:nvPr>
        </p:nvSpPr>
        <p:spPr/>
        <p:txBody>
          <a:bodyPr/>
          <a:lstStyle/>
          <a:p>
            <a:endParaRPr lang="es-MX"/>
          </a:p>
        </p:txBody>
      </p:sp>
      <p:pic>
        <p:nvPicPr>
          <p:cNvPr id="4" name="Marcador de contenido 3">
            <a:extLst>
              <a:ext uri="{FF2B5EF4-FFF2-40B4-BE49-F238E27FC236}">
                <a16:creationId xmlns:a16="http://schemas.microsoft.com/office/drawing/2014/main" id="{E601EBC9-75B8-454F-905C-D1738DDF7F10}"/>
              </a:ext>
            </a:extLst>
          </p:cNvPr>
          <p:cNvPicPr>
            <a:picLocks noGrp="1" noChangeAspect="1"/>
          </p:cNvPicPr>
          <p:nvPr>
            <p:ph idx="1"/>
          </p:nvPr>
        </p:nvPicPr>
        <p:blipFill>
          <a:blip r:embed="rId3"/>
          <a:stretch>
            <a:fillRect/>
          </a:stretch>
        </p:blipFill>
        <p:spPr>
          <a:xfrm>
            <a:off x="570440" y="1302436"/>
            <a:ext cx="7960272" cy="5926237"/>
          </a:xfrm>
          <a:prstGeom prst="rect">
            <a:avLst/>
          </a:prstGeom>
        </p:spPr>
      </p:pic>
    </p:spTree>
    <p:extLst>
      <p:ext uri="{BB962C8B-B14F-4D97-AF65-F5344CB8AC3E}">
        <p14:creationId xmlns:p14="http://schemas.microsoft.com/office/powerpoint/2010/main" val="2720460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39B5A1C-FA45-41E2-A718-41818F976051}"/>
              </a:ext>
            </a:extLst>
          </p:cNvPr>
          <p:cNvPicPr>
            <a:picLocks noChangeAspect="1"/>
          </p:cNvPicPr>
          <p:nvPr/>
        </p:nvPicPr>
        <p:blipFill>
          <a:blip r:embed="rId2"/>
          <a:stretch>
            <a:fillRect/>
          </a:stretch>
        </p:blipFill>
        <p:spPr>
          <a:xfrm>
            <a:off x="432456" y="207789"/>
            <a:ext cx="8279086" cy="1743607"/>
          </a:xfrm>
          <a:prstGeom prst="rect">
            <a:avLst/>
          </a:prstGeom>
        </p:spPr>
      </p:pic>
      <p:sp>
        <p:nvSpPr>
          <p:cNvPr id="2" name="Título 1">
            <a:extLst>
              <a:ext uri="{FF2B5EF4-FFF2-40B4-BE49-F238E27FC236}">
                <a16:creationId xmlns:a16="http://schemas.microsoft.com/office/drawing/2014/main" id="{3F12C2FF-B47A-4CE3-9D7B-5F77D29A9B6D}"/>
              </a:ext>
            </a:extLst>
          </p:cNvPr>
          <p:cNvSpPr>
            <a:spLocks noGrp="1"/>
          </p:cNvSpPr>
          <p:nvPr>
            <p:ph type="title"/>
          </p:nvPr>
        </p:nvSpPr>
        <p:spPr/>
        <p:txBody>
          <a:bodyPr/>
          <a:lstStyle/>
          <a:p>
            <a:endParaRPr lang="es-MX" dirty="0"/>
          </a:p>
        </p:txBody>
      </p:sp>
      <p:pic>
        <p:nvPicPr>
          <p:cNvPr id="4" name="Marcador de contenido 3">
            <a:extLst>
              <a:ext uri="{FF2B5EF4-FFF2-40B4-BE49-F238E27FC236}">
                <a16:creationId xmlns:a16="http://schemas.microsoft.com/office/drawing/2014/main" id="{50DC14DB-9C61-4223-AE1F-293B0E5EDBAB}"/>
              </a:ext>
            </a:extLst>
          </p:cNvPr>
          <p:cNvPicPr>
            <a:picLocks noGrp="1" noChangeAspect="1"/>
          </p:cNvPicPr>
          <p:nvPr>
            <p:ph idx="1"/>
          </p:nvPr>
        </p:nvPicPr>
        <p:blipFill>
          <a:blip r:embed="rId3"/>
          <a:stretch>
            <a:fillRect/>
          </a:stretch>
        </p:blipFill>
        <p:spPr>
          <a:xfrm>
            <a:off x="323528" y="1412776"/>
            <a:ext cx="7963245" cy="5918182"/>
          </a:xfrm>
          <a:prstGeom prst="rect">
            <a:avLst/>
          </a:prstGeom>
        </p:spPr>
      </p:pic>
    </p:spTree>
    <p:extLst>
      <p:ext uri="{BB962C8B-B14F-4D97-AF65-F5344CB8AC3E}">
        <p14:creationId xmlns:p14="http://schemas.microsoft.com/office/powerpoint/2010/main" val="591135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86B5BA6-55F4-427B-9B7E-7FF64AD65446}"/>
              </a:ext>
            </a:extLst>
          </p:cNvPr>
          <p:cNvPicPr>
            <a:picLocks noChangeAspect="1"/>
          </p:cNvPicPr>
          <p:nvPr/>
        </p:nvPicPr>
        <p:blipFill>
          <a:blip r:embed="rId2"/>
          <a:stretch>
            <a:fillRect/>
          </a:stretch>
        </p:blipFill>
        <p:spPr>
          <a:xfrm>
            <a:off x="432457" y="32115"/>
            <a:ext cx="8279086" cy="1743607"/>
          </a:xfrm>
          <a:prstGeom prst="rect">
            <a:avLst/>
          </a:prstGeom>
        </p:spPr>
      </p:pic>
      <p:sp>
        <p:nvSpPr>
          <p:cNvPr id="2" name="Título 1">
            <a:extLst>
              <a:ext uri="{FF2B5EF4-FFF2-40B4-BE49-F238E27FC236}">
                <a16:creationId xmlns:a16="http://schemas.microsoft.com/office/drawing/2014/main" id="{0CD65EC3-35B8-4692-8D3A-655F65591F56}"/>
              </a:ext>
            </a:extLst>
          </p:cNvPr>
          <p:cNvSpPr>
            <a:spLocks noGrp="1"/>
          </p:cNvSpPr>
          <p:nvPr>
            <p:ph type="title"/>
          </p:nvPr>
        </p:nvSpPr>
        <p:spPr/>
        <p:txBody>
          <a:bodyPr/>
          <a:lstStyle/>
          <a:p>
            <a:endParaRPr lang="es-MX" dirty="0"/>
          </a:p>
        </p:txBody>
      </p:sp>
      <p:pic>
        <p:nvPicPr>
          <p:cNvPr id="4" name="Marcador de contenido 3">
            <a:extLst>
              <a:ext uri="{FF2B5EF4-FFF2-40B4-BE49-F238E27FC236}">
                <a16:creationId xmlns:a16="http://schemas.microsoft.com/office/drawing/2014/main" id="{1AD93DB9-CAAA-440E-A2DA-26BE0A31C697}"/>
              </a:ext>
            </a:extLst>
          </p:cNvPr>
          <p:cNvPicPr>
            <a:picLocks noGrp="1" noChangeAspect="1"/>
          </p:cNvPicPr>
          <p:nvPr>
            <p:ph idx="1"/>
          </p:nvPr>
        </p:nvPicPr>
        <p:blipFill>
          <a:blip r:embed="rId3"/>
          <a:stretch>
            <a:fillRect/>
          </a:stretch>
        </p:blipFill>
        <p:spPr>
          <a:xfrm>
            <a:off x="432457" y="1403309"/>
            <a:ext cx="7690496" cy="5454691"/>
          </a:xfrm>
          <a:prstGeom prst="rect">
            <a:avLst/>
          </a:prstGeom>
        </p:spPr>
      </p:pic>
    </p:spTree>
    <p:extLst>
      <p:ext uri="{BB962C8B-B14F-4D97-AF65-F5344CB8AC3E}">
        <p14:creationId xmlns:p14="http://schemas.microsoft.com/office/powerpoint/2010/main" val="884185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A29768A-DC3A-4C88-8D67-497DE602262E}"/>
              </a:ext>
            </a:extLst>
          </p:cNvPr>
          <p:cNvPicPr>
            <a:picLocks noChangeAspect="1"/>
          </p:cNvPicPr>
          <p:nvPr/>
        </p:nvPicPr>
        <p:blipFill>
          <a:blip r:embed="rId2"/>
          <a:stretch>
            <a:fillRect/>
          </a:stretch>
        </p:blipFill>
        <p:spPr>
          <a:xfrm>
            <a:off x="721042" y="26502"/>
            <a:ext cx="8279086" cy="1743607"/>
          </a:xfrm>
          <a:prstGeom prst="rect">
            <a:avLst/>
          </a:prstGeom>
        </p:spPr>
      </p:pic>
      <p:sp>
        <p:nvSpPr>
          <p:cNvPr id="2" name="Título 1">
            <a:extLst>
              <a:ext uri="{FF2B5EF4-FFF2-40B4-BE49-F238E27FC236}">
                <a16:creationId xmlns:a16="http://schemas.microsoft.com/office/drawing/2014/main" id="{DA77AE7D-BF28-4391-AA03-B019539CF3DB}"/>
              </a:ext>
            </a:extLst>
          </p:cNvPr>
          <p:cNvSpPr>
            <a:spLocks noGrp="1"/>
          </p:cNvSpPr>
          <p:nvPr>
            <p:ph type="title"/>
          </p:nvPr>
        </p:nvSpPr>
        <p:spPr/>
        <p:txBody>
          <a:bodyPr/>
          <a:lstStyle/>
          <a:p>
            <a:endParaRPr lang="es-MX" dirty="0"/>
          </a:p>
        </p:txBody>
      </p:sp>
      <p:pic>
        <p:nvPicPr>
          <p:cNvPr id="4" name="Marcador de contenido 3">
            <a:extLst>
              <a:ext uri="{FF2B5EF4-FFF2-40B4-BE49-F238E27FC236}">
                <a16:creationId xmlns:a16="http://schemas.microsoft.com/office/drawing/2014/main" id="{F7C8ECAF-5004-4E79-9FFA-BB077EAB3D5F}"/>
              </a:ext>
            </a:extLst>
          </p:cNvPr>
          <p:cNvPicPr>
            <a:picLocks noGrp="1" noChangeAspect="1"/>
          </p:cNvPicPr>
          <p:nvPr>
            <p:ph idx="1"/>
          </p:nvPr>
        </p:nvPicPr>
        <p:blipFill>
          <a:blip r:embed="rId3"/>
          <a:stretch>
            <a:fillRect/>
          </a:stretch>
        </p:blipFill>
        <p:spPr>
          <a:xfrm>
            <a:off x="805714" y="1303462"/>
            <a:ext cx="7173006" cy="5554538"/>
          </a:xfrm>
          <a:prstGeom prst="rect">
            <a:avLst/>
          </a:prstGeom>
        </p:spPr>
      </p:pic>
    </p:spTree>
    <p:extLst>
      <p:ext uri="{BB962C8B-B14F-4D97-AF65-F5344CB8AC3E}">
        <p14:creationId xmlns:p14="http://schemas.microsoft.com/office/powerpoint/2010/main" val="2945691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609598" y="2160590"/>
            <a:ext cx="6410673" cy="707887"/>
          </a:xfrm>
        </p:spPr>
        <p:txBody>
          <a:bodyPr/>
          <a:lstStyle/>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 name="Tabla 4">
            <a:extLst>
              <a:ext uri="{FF2B5EF4-FFF2-40B4-BE49-F238E27FC236}">
                <a16:creationId xmlns:a16="http://schemas.microsoft.com/office/drawing/2014/main" id="{A623CC66-5E94-4029-8E7E-8E0B25172332}"/>
              </a:ext>
            </a:extLst>
          </p:cNvPr>
          <p:cNvGraphicFramePr>
            <a:graphicFrameLocks noGrp="1"/>
          </p:cNvGraphicFramePr>
          <p:nvPr>
            <p:extLst>
              <p:ext uri="{D42A27DB-BD31-4B8C-83A1-F6EECF244321}">
                <p14:modId xmlns:p14="http://schemas.microsoft.com/office/powerpoint/2010/main" val="2243815622"/>
              </p:ext>
            </p:extLst>
          </p:nvPr>
        </p:nvGraphicFramePr>
        <p:xfrm>
          <a:off x="1465053" y="3092114"/>
          <a:ext cx="6707348" cy="3179439"/>
        </p:xfrm>
        <a:graphic>
          <a:graphicData uri="http://schemas.openxmlformats.org/drawingml/2006/table">
            <a:tbl>
              <a:tblPr>
                <a:tableStyleId>{5C22544A-7EE6-4342-B048-85BDC9FD1C3A}</a:tableStyleId>
              </a:tblPr>
              <a:tblGrid>
                <a:gridCol w="2547779">
                  <a:extLst>
                    <a:ext uri="{9D8B030D-6E8A-4147-A177-3AD203B41FA5}">
                      <a16:colId xmlns:a16="http://schemas.microsoft.com/office/drawing/2014/main" val="4202173878"/>
                    </a:ext>
                  </a:extLst>
                </a:gridCol>
                <a:gridCol w="129509">
                  <a:extLst>
                    <a:ext uri="{9D8B030D-6E8A-4147-A177-3AD203B41FA5}">
                      <a16:colId xmlns:a16="http://schemas.microsoft.com/office/drawing/2014/main" val="2183621231"/>
                    </a:ext>
                  </a:extLst>
                </a:gridCol>
                <a:gridCol w="2315841">
                  <a:extLst>
                    <a:ext uri="{9D8B030D-6E8A-4147-A177-3AD203B41FA5}">
                      <a16:colId xmlns:a16="http://schemas.microsoft.com/office/drawing/2014/main" val="234794681"/>
                    </a:ext>
                  </a:extLst>
                </a:gridCol>
                <a:gridCol w="129509">
                  <a:extLst>
                    <a:ext uri="{9D8B030D-6E8A-4147-A177-3AD203B41FA5}">
                      <a16:colId xmlns:a16="http://schemas.microsoft.com/office/drawing/2014/main" val="1630545646"/>
                    </a:ext>
                  </a:extLst>
                </a:gridCol>
                <a:gridCol w="1325692">
                  <a:extLst>
                    <a:ext uri="{9D8B030D-6E8A-4147-A177-3AD203B41FA5}">
                      <a16:colId xmlns:a16="http://schemas.microsoft.com/office/drawing/2014/main" val="2431704985"/>
                    </a:ext>
                  </a:extLst>
                </a:gridCol>
                <a:gridCol w="129509">
                  <a:extLst>
                    <a:ext uri="{9D8B030D-6E8A-4147-A177-3AD203B41FA5}">
                      <a16:colId xmlns:a16="http://schemas.microsoft.com/office/drawing/2014/main" val="4145502453"/>
                    </a:ext>
                  </a:extLst>
                </a:gridCol>
                <a:gridCol w="129509">
                  <a:extLst>
                    <a:ext uri="{9D8B030D-6E8A-4147-A177-3AD203B41FA5}">
                      <a16:colId xmlns:a16="http://schemas.microsoft.com/office/drawing/2014/main" val="1090830735"/>
                    </a:ext>
                  </a:extLst>
                </a:gridCol>
              </a:tblGrid>
              <a:tr h="526559">
                <a:tc>
                  <a:txBody>
                    <a:bodyPr/>
                    <a:lstStyle/>
                    <a:p>
                      <a:pPr algn="just">
                        <a:spcAft>
                          <a:spcPts val="0"/>
                        </a:spcAft>
                      </a:pPr>
                      <a:r>
                        <a:rPr lang="es-ES" sz="800" dirty="0">
                          <a:effectLst/>
                        </a:rPr>
                        <a:t>Unidad/Tema</a:t>
                      </a:r>
                      <a:endParaRPr lang="es-MX" sz="1000" dirty="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R="91440" algn="ctr">
                        <a:spcAft>
                          <a:spcPts val="0"/>
                        </a:spcAft>
                        <a:tabLst>
                          <a:tab pos="228600" algn="l"/>
                        </a:tabLst>
                      </a:pPr>
                      <a:r>
                        <a:rPr lang="es-ES" sz="800" cap="small" dirty="0">
                          <a:effectLst/>
                        </a:rPr>
                        <a:t>INTRODUCCION AL TRABAJO ESTADISTICO DE SISMOS</a:t>
                      </a:r>
                      <a:endParaRPr lang="es-MX" sz="1100" cap="small" dirty="0">
                        <a:effectLst/>
                      </a:endParaRPr>
                    </a:p>
                    <a:p>
                      <a:pPr algn="ctr">
                        <a:spcAft>
                          <a:spcPts val="0"/>
                        </a:spcAft>
                      </a:pPr>
                      <a:r>
                        <a:rPr lang="es-ES" sz="800" dirty="0">
                          <a:effectLst/>
                        </a:rPr>
                        <a:t>1985 Y 2017</a:t>
                      </a:r>
                      <a:endParaRPr lang="es-MX" sz="1000" dirty="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a:txBody>
                    <a:bodyPr/>
                    <a:lstStyle/>
                    <a:p>
                      <a:pPr algn="ctr">
                        <a:spcAft>
                          <a:spcPts val="0"/>
                        </a:spcAft>
                      </a:pPr>
                      <a:r>
                        <a:rPr lang="es-ES" sz="800" dirty="0">
                          <a:effectLst/>
                        </a:rPr>
                        <a:t>Número</a:t>
                      </a:r>
                      <a:endParaRPr lang="es-MX" sz="1000" dirty="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s-ES" sz="800" dirty="0">
                          <a:effectLst/>
                        </a:rPr>
                        <a:t>1</a:t>
                      </a:r>
                      <a:endParaRPr lang="es-MX" sz="1000" dirty="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extLst>
                  <a:ext uri="{0D108BD9-81ED-4DB2-BD59-A6C34878D82A}">
                    <a16:rowId xmlns:a16="http://schemas.microsoft.com/office/drawing/2014/main" val="2583540043"/>
                  </a:ext>
                </a:extLst>
              </a:tr>
              <a:tr h="351039">
                <a:tc>
                  <a:txBody>
                    <a:bodyPr/>
                    <a:lstStyle/>
                    <a:p>
                      <a:pPr algn="just">
                        <a:spcAft>
                          <a:spcPts val="0"/>
                        </a:spcAft>
                      </a:pPr>
                      <a:r>
                        <a:rPr lang="es-ES" sz="800">
                          <a:effectLst/>
                        </a:rPr>
                        <a:t>PROPÓSITOS</a:t>
                      </a:r>
                      <a:endParaRPr lang="es-MX" sz="100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spcAft>
                          <a:spcPts val="0"/>
                        </a:spcAft>
                      </a:pPr>
                      <a:r>
                        <a:rPr lang="es-ES" sz="800" dirty="0">
                          <a:effectLst/>
                        </a:rPr>
                        <a:t>Analizar el contexto histórico de los sismos que han afectado a nuestro país.</a:t>
                      </a:r>
                      <a:endParaRPr lang="es-MX" sz="800" dirty="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spcAft>
                          <a:spcPts val="0"/>
                        </a:spcAft>
                      </a:pPr>
                      <a:r>
                        <a:rPr lang="es-MX" sz="1000" dirty="0">
                          <a:effectLst/>
                        </a:rPr>
                        <a:t> </a:t>
                      </a:r>
                      <a:endParaRPr lang="es-MX"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733913"/>
                  </a:ext>
                </a:extLst>
              </a:tr>
              <a:tr h="371126">
                <a:tc gridSpan="2">
                  <a:txBody>
                    <a:bodyPr/>
                    <a:lstStyle/>
                    <a:p>
                      <a:pPr algn="ctr">
                        <a:spcAft>
                          <a:spcPts val="0"/>
                        </a:spcAft>
                      </a:pPr>
                      <a:r>
                        <a:rPr lang="es-ES" sz="800" dirty="0">
                          <a:effectLst/>
                        </a:rPr>
                        <a:t>Aprendizajes</a:t>
                      </a:r>
                      <a:endParaRPr lang="es-MX" sz="1000" dirty="0">
                        <a:effectLst/>
                      </a:endParaRPr>
                    </a:p>
                    <a:p>
                      <a:pPr>
                        <a:spcAft>
                          <a:spcPts val="0"/>
                        </a:spcAft>
                      </a:pPr>
                      <a:r>
                        <a:rPr lang="es-ES" sz="800" dirty="0">
                          <a:effectLst/>
                        </a:rPr>
                        <a:t>El alumno:</a:t>
                      </a:r>
                      <a:endParaRPr lang="es-MX" sz="1000" dirty="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a:txBody>
                    <a:bodyPr/>
                    <a:lstStyle/>
                    <a:p>
                      <a:pPr algn="ctr">
                        <a:spcAft>
                          <a:spcPts val="0"/>
                        </a:spcAft>
                      </a:pPr>
                      <a:r>
                        <a:rPr lang="es-ES" sz="800">
                          <a:effectLst/>
                        </a:rPr>
                        <a:t>Fechas programadas</a:t>
                      </a:r>
                      <a:endParaRPr lang="es-MX" sz="100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spcAft>
                          <a:spcPts val="0"/>
                        </a:spcAft>
                      </a:pPr>
                      <a:r>
                        <a:rPr lang="es-ES" sz="800" dirty="0">
                          <a:effectLst/>
                        </a:rPr>
                        <a:t>Estrategias</a:t>
                      </a:r>
                      <a:endParaRPr lang="es-MX" sz="1000" dirty="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84154855"/>
                  </a:ext>
                </a:extLst>
              </a:tr>
              <a:tr h="1930715">
                <a:tc gridSpan="2">
                  <a:txBody>
                    <a:bodyPr/>
                    <a:lstStyle/>
                    <a:p>
                      <a:pPr marL="342900" lvl="0" indent="-342900" algn="just">
                        <a:spcAft>
                          <a:spcPts val="0"/>
                        </a:spcAft>
                        <a:buFont typeface="Wingdings" panose="05000000000000000000" pitchFamily="2" charset="2"/>
                        <a:buChar char=""/>
                      </a:pPr>
                      <a:r>
                        <a:rPr lang="es-ES" sz="800" dirty="0">
                          <a:effectLst/>
                        </a:rPr>
                        <a:t>Que el alumno tome conciencia de la importancia de prepararse y estar atentos para </a:t>
                      </a:r>
                      <a:r>
                        <a:rPr lang="es-ES" sz="800" dirty="0">
                          <a:solidFill>
                            <a:schemeClr val="bg1"/>
                          </a:solidFill>
                          <a:effectLst/>
                        </a:rPr>
                        <a:t>cualquier</a:t>
                      </a:r>
                      <a:r>
                        <a:rPr lang="es-ES" sz="800" dirty="0">
                          <a:effectLst/>
                        </a:rPr>
                        <a:t> contingencia</a:t>
                      </a:r>
                      <a:endParaRPr lang="es-MX" sz="1000" dirty="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a:txBody>
                    <a:bodyPr/>
                    <a:lstStyle/>
                    <a:p>
                      <a:pPr algn="ctr">
                        <a:spcAft>
                          <a:spcPts val="0"/>
                        </a:spcAft>
                      </a:pPr>
                      <a:r>
                        <a:rPr lang="es-ES" sz="800" dirty="0">
                          <a:effectLst/>
                        </a:rPr>
                        <a:t>09-09-19</a:t>
                      </a:r>
                      <a:endParaRPr lang="es-MX" sz="1000" dirty="0">
                        <a:effectLst/>
                      </a:endParaRPr>
                    </a:p>
                    <a:p>
                      <a:pPr algn="ctr">
                        <a:spcAft>
                          <a:spcPts val="0"/>
                        </a:spcAft>
                      </a:pPr>
                      <a:r>
                        <a:rPr lang="es-ES" sz="800" dirty="0">
                          <a:effectLst/>
                        </a:rPr>
                        <a:t>18-09-19</a:t>
                      </a:r>
                      <a:endParaRPr lang="es-MX" sz="1000" dirty="0">
                        <a:effectLst/>
                      </a:endParaRPr>
                    </a:p>
                    <a:p>
                      <a:pPr algn="ctr">
                        <a:spcAft>
                          <a:spcPts val="0"/>
                        </a:spcAft>
                      </a:pPr>
                      <a:r>
                        <a:rPr lang="es-ES" sz="800" dirty="0">
                          <a:effectLst/>
                        </a:rPr>
                        <a:t>23-09-19</a:t>
                      </a:r>
                      <a:endParaRPr lang="es-MX" sz="1000" dirty="0">
                        <a:effectLst/>
                      </a:endParaRPr>
                    </a:p>
                    <a:p>
                      <a:pPr algn="ctr">
                        <a:spcAft>
                          <a:spcPts val="0"/>
                        </a:spcAft>
                      </a:pPr>
                      <a:r>
                        <a:rPr lang="es-ES" sz="800" dirty="0">
                          <a:effectLst/>
                        </a:rPr>
                        <a:t>25-09-19</a:t>
                      </a:r>
                      <a:endParaRPr lang="es-MX" sz="1000" dirty="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342900" marR="110490" lvl="0" indent="-342900" algn="just">
                        <a:spcAft>
                          <a:spcPts val="0"/>
                        </a:spcAft>
                        <a:buFont typeface="Wingdings" panose="05000000000000000000" pitchFamily="2" charset="2"/>
                        <a:buChar char=""/>
                      </a:pPr>
                      <a:r>
                        <a:rPr lang="es-ES" sz="800" dirty="0">
                          <a:effectLst/>
                        </a:rPr>
                        <a:t>Elaborar una tabla comparativa de los sucesos mas importantes en sismos de 1985 a la fecha y discutirlo en clase</a:t>
                      </a:r>
                      <a:endParaRPr lang="es-MX" sz="1000" dirty="0">
                        <a:effectLst/>
                        <a:latin typeface="Times New Roman" panose="02020603050405020304" pitchFamily="18" charset="0"/>
                        <a:ea typeface="Times New Roman" panose="02020603050405020304" pitchFamily="18" charset="0"/>
                      </a:endParaRPr>
                    </a:p>
                  </a:txBody>
                  <a:tcPr marL="36395" marR="363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7896994"/>
                  </a:ext>
                </a:extLst>
              </a:tr>
            </a:tbl>
          </a:graphicData>
        </a:graphic>
      </p:graphicFrame>
      <p:sp>
        <p:nvSpPr>
          <p:cNvPr id="8" name="Rectangle 1">
            <a:extLst>
              <a:ext uri="{FF2B5EF4-FFF2-40B4-BE49-F238E27FC236}">
                <a16:creationId xmlns:a16="http://schemas.microsoft.com/office/drawing/2014/main" id="{6BEDA585-49A4-4E7B-AC86-EEC76A2DDA1E}"/>
              </a:ext>
            </a:extLst>
          </p:cNvPr>
          <p:cNvSpPr>
            <a:spLocks noChangeArrowheads="1"/>
          </p:cNvSpPr>
          <p:nvPr/>
        </p:nvSpPr>
        <p:spPr bwMode="auto">
          <a:xfrm>
            <a:off x="1452119" y="2312670"/>
            <a:ext cx="63477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s-ES" altLang="es-MX" sz="1200" b="1" i="0" u="none" strike="noStrike" cap="none" normalizeH="0" baseline="0" dirty="0">
                <a:ln>
                  <a:noFill/>
                </a:ln>
                <a:solidFill>
                  <a:srgbClr val="FF0000"/>
                </a:solidFill>
                <a:effectLst/>
                <a:latin typeface="Century Gothic" panose="020B0502020202020204" pitchFamily="34" charset="0"/>
                <a:ea typeface="Times New Roman" panose="02020603050405020304" pitchFamily="18" charset="0"/>
              </a:rPr>
              <a:t>PLANEACIÓN SESIÓN POR SESIÓN</a:t>
            </a:r>
            <a:endParaRPr kumimoji="0" lang="es-MX" altLang="es-MX"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s-ES" altLang="es-MX" sz="10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PLANEACIÓN DE UNIDAD</a:t>
            </a:r>
            <a:endParaRPr kumimoji="0" lang="es-MX" altLang="es-MX"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8070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673FB3E-8A49-4514-956F-3F165054D639}"/>
              </a:ext>
            </a:extLst>
          </p:cNvPr>
          <p:cNvPicPr>
            <a:picLocks noChangeAspect="1"/>
          </p:cNvPicPr>
          <p:nvPr/>
        </p:nvPicPr>
        <p:blipFill>
          <a:blip r:embed="rId2"/>
          <a:stretch>
            <a:fillRect/>
          </a:stretch>
        </p:blipFill>
        <p:spPr>
          <a:xfrm>
            <a:off x="733033" y="188640"/>
            <a:ext cx="8279086" cy="1743607"/>
          </a:xfrm>
          <a:prstGeom prst="rect">
            <a:avLst/>
          </a:prstGeom>
        </p:spPr>
      </p:pic>
      <p:graphicFrame>
        <p:nvGraphicFramePr>
          <p:cNvPr id="3" name="Tabla 2">
            <a:extLst>
              <a:ext uri="{FF2B5EF4-FFF2-40B4-BE49-F238E27FC236}">
                <a16:creationId xmlns:a16="http://schemas.microsoft.com/office/drawing/2014/main" id="{7578CD94-0239-439E-8798-59D2FFBD3200}"/>
              </a:ext>
            </a:extLst>
          </p:cNvPr>
          <p:cNvGraphicFramePr>
            <a:graphicFrameLocks noGrp="1"/>
          </p:cNvGraphicFramePr>
          <p:nvPr>
            <p:extLst>
              <p:ext uri="{D42A27DB-BD31-4B8C-83A1-F6EECF244321}">
                <p14:modId xmlns:p14="http://schemas.microsoft.com/office/powerpoint/2010/main" val="3377478271"/>
              </p:ext>
            </p:extLst>
          </p:nvPr>
        </p:nvGraphicFramePr>
        <p:xfrm>
          <a:off x="1475656" y="1556792"/>
          <a:ext cx="6696742" cy="2304256"/>
        </p:xfrm>
        <a:graphic>
          <a:graphicData uri="http://schemas.openxmlformats.org/drawingml/2006/table">
            <a:tbl>
              <a:tblPr>
                <a:tableStyleId>{5C22544A-7EE6-4342-B048-85BDC9FD1C3A}</a:tableStyleId>
              </a:tblPr>
              <a:tblGrid>
                <a:gridCol w="1560939">
                  <a:extLst>
                    <a:ext uri="{9D8B030D-6E8A-4147-A177-3AD203B41FA5}">
                      <a16:colId xmlns:a16="http://schemas.microsoft.com/office/drawing/2014/main" val="2265525974"/>
                    </a:ext>
                  </a:extLst>
                </a:gridCol>
                <a:gridCol w="79345">
                  <a:extLst>
                    <a:ext uri="{9D8B030D-6E8A-4147-A177-3AD203B41FA5}">
                      <a16:colId xmlns:a16="http://schemas.microsoft.com/office/drawing/2014/main" val="2340590679"/>
                    </a:ext>
                  </a:extLst>
                </a:gridCol>
                <a:gridCol w="1418838">
                  <a:extLst>
                    <a:ext uri="{9D8B030D-6E8A-4147-A177-3AD203B41FA5}">
                      <a16:colId xmlns:a16="http://schemas.microsoft.com/office/drawing/2014/main" val="3322517193"/>
                    </a:ext>
                  </a:extLst>
                </a:gridCol>
                <a:gridCol w="2376753">
                  <a:extLst>
                    <a:ext uri="{9D8B030D-6E8A-4147-A177-3AD203B41FA5}">
                      <a16:colId xmlns:a16="http://schemas.microsoft.com/office/drawing/2014/main" val="3032188213"/>
                    </a:ext>
                  </a:extLst>
                </a:gridCol>
                <a:gridCol w="79345">
                  <a:extLst>
                    <a:ext uri="{9D8B030D-6E8A-4147-A177-3AD203B41FA5}">
                      <a16:colId xmlns:a16="http://schemas.microsoft.com/office/drawing/2014/main" val="322709307"/>
                    </a:ext>
                  </a:extLst>
                </a:gridCol>
                <a:gridCol w="1022832">
                  <a:extLst>
                    <a:ext uri="{9D8B030D-6E8A-4147-A177-3AD203B41FA5}">
                      <a16:colId xmlns:a16="http://schemas.microsoft.com/office/drawing/2014/main" val="1345198786"/>
                    </a:ext>
                  </a:extLst>
                </a:gridCol>
                <a:gridCol w="79345">
                  <a:extLst>
                    <a:ext uri="{9D8B030D-6E8A-4147-A177-3AD203B41FA5}">
                      <a16:colId xmlns:a16="http://schemas.microsoft.com/office/drawing/2014/main" val="2635738768"/>
                    </a:ext>
                  </a:extLst>
                </a:gridCol>
                <a:gridCol w="79345">
                  <a:extLst>
                    <a:ext uri="{9D8B030D-6E8A-4147-A177-3AD203B41FA5}">
                      <a16:colId xmlns:a16="http://schemas.microsoft.com/office/drawing/2014/main" val="1462876619"/>
                    </a:ext>
                  </a:extLst>
                </a:gridCol>
              </a:tblGrid>
              <a:tr h="401095">
                <a:tc>
                  <a:txBody>
                    <a:bodyPr/>
                    <a:lstStyle/>
                    <a:p>
                      <a:pPr algn="just">
                        <a:spcAft>
                          <a:spcPts val="0"/>
                        </a:spcAft>
                      </a:pPr>
                      <a:r>
                        <a:rPr lang="es-ES" sz="800" dirty="0">
                          <a:effectLst/>
                        </a:rPr>
                        <a:t>Unidad/Tema</a:t>
                      </a:r>
                      <a:endParaRPr lang="es-MX" sz="900" dirty="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spcAft>
                          <a:spcPts val="0"/>
                        </a:spcAft>
                      </a:pPr>
                      <a:r>
                        <a:rPr lang="es-ES" sz="900" cap="small" dirty="0">
                          <a:effectLst/>
                        </a:rPr>
                        <a:t>ESTUDIOS ESTADISTICOS E INFORMALES DE SISMOS</a:t>
                      </a:r>
                      <a:endParaRPr lang="es-MX" sz="900" dirty="0">
                        <a:effectLst/>
                      </a:endParaRPr>
                    </a:p>
                    <a:p>
                      <a:pPr algn="ctr">
                        <a:spcAft>
                          <a:spcPts val="0"/>
                        </a:spcAft>
                      </a:pPr>
                      <a:r>
                        <a:rPr lang="es-ES" sz="900" cap="small" dirty="0">
                          <a:effectLst/>
                        </a:rPr>
                        <a:t>1985 y 2017</a:t>
                      </a:r>
                      <a:endParaRPr lang="es-MX" sz="900" dirty="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spcAft>
                          <a:spcPts val="0"/>
                        </a:spcAft>
                      </a:pPr>
                      <a:r>
                        <a:rPr lang="es-ES" sz="800" dirty="0">
                          <a:effectLst/>
                        </a:rPr>
                        <a:t>Número</a:t>
                      </a:r>
                      <a:endParaRPr lang="es-MX" sz="900" dirty="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s-ES" sz="800" dirty="0">
                          <a:effectLst/>
                        </a:rPr>
                        <a:t>2</a:t>
                      </a:r>
                      <a:endParaRPr lang="es-MX" sz="900" dirty="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extLst>
                  <a:ext uri="{0D108BD9-81ED-4DB2-BD59-A6C34878D82A}">
                    <a16:rowId xmlns:a16="http://schemas.microsoft.com/office/drawing/2014/main" val="454384348"/>
                  </a:ext>
                </a:extLst>
              </a:tr>
              <a:tr h="186084">
                <a:tc>
                  <a:txBody>
                    <a:bodyPr/>
                    <a:lstStyle/>
                    <a:p>
                      <a:pPr algn="just">
                        <a:spcAft>
                          <a:spcPts val="0"/>
                        </a:spcAft>
                      </a:pPr>
                      <a:r>
                        <a:rPr lang="es-ES" sz="800" dirty="0">
                          <a:effectLst/>
                        </a:rPr>
                        <a:t>PROPÓSITOS</a:t>
                      </a:r>
                      <a:endParaRPr lang="es-MX" sz="900" dirty="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spcAft>
                          <a:spcPts val="0"/>
                        </a:spcAft>
                      </a:pPr>
                      <a:r>
                        <a:rPr lang="es-ES" sz="800" dirty="0">
                          <a:effectLst/>
                        </a:rPr>
                        <a:t>El alumno podrá obtener un resultado real sobre los estudios en sismos</a:t>
                      </a:r>
                      <a:endParaRPr lang="es-MX" sz="800" dirty="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578835399"/>
                  </a:ext>
                </a:extLst>
              </a:tr>
              <a:tr h="371437">
                <a:tc gridSpan="2">
                  <a:txBody>
                    <a:bodyPr/>
                    <a:lstStyle/>
                    <a:p>
                      <a:pPr algn="ctr">
                        <a:spcAft>
                          <a:spcPts val="0"/>
                        </a:spcAft>
                      </a:pPr>
                      <a:r>
                        <a:rPr lang="es-ES" sz="800">
                          <a:effectLst/>
                        </a:rPr>
                        <a:t>Aprendizajes</a:t>
                      </a:r>
                      <a:endParaRPr lang="es-MX" sz="900">
                        <a:effectLst/>
                      </a:endParaRPr>
                    </a:p>
                    <a:p>
                      <a:pPr>
                        <a:spcAft>
                          <a:spcPts val="0"/>
                        </a:spcAft>
                      </a:pPr>
                      <a:r>
                        <a:rPr lang="es-ES" sz="800">
                          <a:effectLst/>
                        </a:rPr>
                        <a:t>El alumno:</a:t>
                      </a:r>
                      <a:endParaRPr lang="es-MX" sz="90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a:txBody>
                    <a:bodyPr/>
                    <a:lstStyle/>
                    <a:p>
                      <a:pPr algn="ctr">
                        <a:spcAft>
                          <a:spcPts val="0"/>
                        </a:spcAft>
                      </a:pPr>
                      <a:r>
                        <a:rPr lang="es-ES" sz="800" dirty="0">
                          <a:effectLst/>
                        </a:rPr>
                        <a:t>Fechas programadas</a:t>
                      </a:r>
                      <a:endParaRPr lang="es-MX" sz="900" dirty="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spcAft>
                          <a:spcPts val="0"/>
                        </a:spcAft>
                      </a:pPr>
                      <a:r>
                        <a:rPr lang="es-ES" sz="800" dirty="0">
                          <a:effectLst/>
                        </a:rPr>
                        <a:t>Estrategias</a:t>
                      </a:r>
                      <a:endParaRPr lang="es-MX" sz="900" dirty="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spcAft>
                          <a:spcPts val="0"/>
                        </a:spcAft>
                      </a:pPr>
                      <a:r>
                        <a:rPr lang="es-MX" sz="900" dirty="0">
                          <a:effectLst/>
                        </a:rPr>
                        <a:t> </a:t>
                      </a:r>
                      <a:endParaRPr lang="es-MX" sz="9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149978"/>
                  </a:ext>
                </a:extLst>
              </a:tr>
              <a:tr h="1345640">
                <a:tc gridSpan="2">
                  <a:txBody>
                    <a:bodyPr/>
                    <a:lstStyle/>
                    <a:p>
                      <a:pPr marL="342900" lvl="0" indent="-342900" algn="just">
                        <a:spcAft>
                          <a:spcPts val="0"/>
                        </a:spcAft>
                        <a:buFont typeface="Wingdings" panose="05000000000000000000" pitchFamily="2" charset="2"/>
                        <a:buChar char=""/>
                      </a:pPr>
                      <a:r>
                        <a:rPr lang="es-ES" sz="800">
                          <a:effectLst/>
                        </a:rPr>
                        <a:t>El qlumno conocera la forma de realizar encuestas formales y analizar sus resultados para poder obtener una conclusión mas real </a:t>
                      </a:r>
                      <a:endParaRPr lang="es-MX" sz="90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a:txBody>
                    <a:bodyPr/>
                    <a:lstStyle/>
                    <a:p>
                      <a:pPr algn="ctr">
                        <a:spcAft>
                          <a:spcPts val="0"/>
                        </a:spcAft>
                      </a:pPr>
                      <a:r>
                        <a:rPr lang="es-ES" sz="800">
                          <a:effectLst/>
                        </a:rPr>
                        <a:t>30-09-19</a:t>
                      </a:r>
                      <a:endParaRPr lang="es-MX" sz="900">
                        <a:effectLst/>
                      </a:endParaRPr>
                    </a:p>
                    <a:p>
                      <a:pPr algn="ctr">
                        <a:spcAft>
                          <a:spcPts val="0"/>
                        </a:spcAft>
                      </a:pPr>
                      <a:r>
                        <a:rPr lang="es-ES" sz="800">
                          <a:effectLst/>
                        </a:rPr>
                        <a:t>02-10-19</a:t>
                      </a:r>
                      <a:endParaRPr lang="es-MX" sz="900">
                        <a:effectLst/>
                      </a:endParaRPr>
                    </a:p>
                    <a:p>
                      <a:pPr algn="ctr">
                        <a:spcAft>
                          <a:spcPts val="0"/>
                        </a:spcAft>
                      </a:pPr>
                      <a:r>
                        <a:rPr lang="es-ES" sz="800">
                          <a:effectLst/>
                        </a:rPr>
                        <a:t> </a:t>
                      </a:r>
                      <a:endParaRPr lang="es-MX" sz="900">
                        <a:effectLst/>
                      </a:endParaRPr>
                    </a:p>
                    <a:p>
                      <a:pPr algn="ctr">
                        <a:spcAft>
                          <a:spcPts val="0"/>
                        </a:spcAft>
                      </a:pPr>
                      <a:r>
                        <a:rPr lang="es-ES" sz="800">
                          <a:effectLst/>
                        </a:rPr>
                        <a:t>04-10-19</a:t>
                      </a:r>
                      <a:endParaRPr lang="es-MX" sz="900">
                        <a:effectLst/>
                      </a:endParaRPr>
                    </a:p>
                    <a:p>
                      <a:pPr algn="ctr">
                        <a:spcAft>
                          <a:spcPts val="0"/>
                        </a:spcAft>
                      </a:pPr>
                      <a:r>
                        <a:rPr lang="es-ES" sz="800">
                          <a:effectLst/>
                        </a:rPr>
                        <a:t>07-10-19</a:t>
                      </a:r>
                      <a:endParaRPr lang="es-MX" sz="900">
                        <a:effectLst/>
                      </a:endParaRPr>
                    </a:p>
                    <a:p>
                      <a:pPr algn="ctr">
                        <a:spcAft>
                          <a:spcPts val="0"/>
                        </a:spcAft>
                      </a:pPr>
                      <a:r>
                        <a:rPr lang="es-ES" sz="800">
                          <a:effectLst/>
                        </a:rPr>
                        <a:t>14-10-19</a:t>
                      </a:r>
                      <a:endParaRPr lang="es-MX" sz="90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110490" lvl="0" indent="-342900" algn="just">
                        <a:spcAft>
                          <a:spcPts val="0"/>
                        </a:spcAft>
                        <a:buFont typeface="Wingdings" panose="05000000000000000000" pitchFamily="2" charset="2"/>
                        <a:buChar char=""/>
                      </a:pPr>
                      <a:r>
                        <a:rPr lang="es-ES" sz="800" dirty="0">
                          <a:effectLst/>
                        </a:rPr>
                        <a:t>Investigación por parte del alumno en diversas fuentes. </a:t>
                      </a:r>
                      <a:endParaRPr lang="es-MX" sz="900" dirty="0">
                        <a:effectLst/>
                      </a:endParaRPr>
                    </a:p>
                    <a:p>
                      <a:pPr marL="342900" marR="110490" lvl="0" indent="-342900" algn="just">
                        <a:spcAft>
                          <a:spcPts val="0"/>
                        </a:spcAft>
                        <a:buFont typeface="Wingdings" panose="05000000000000000000" pitchFamily="2" charset="2"/>
                        <a:buChar char=""/>
                      </a:pPr>
                      <a:r>
                        <a:rPr lang="es-ES" sz="800" dirty="0">
                          <a:effectLst/>
                        </a:rPr>
                        <a:t>Exposición y análisis de resultados </a:t>
                      </a:r>
                      <a:endParaRPr lang="es-MX" sz="900" dirty="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spcAft>
                          <a:spcPts val="0"/>
                        </a:spcAft>
                      </a:pPr>
                      <a:r>
                        <a:rPr lang="es-ES" sz="800" dirty="0">
                          <a:effectLst/>
                        </a:rPr>
                        <a:t> </a:t>
                      </a:r>
                      <a:endParaRPr lang="es-MX" sz="900" dirty="0">
                        <a:effectLst/>
                        <a:latin typeface="Times New Roman" panose="02020603050405020304" pitchFamily="18" charset="0"/>
                        <a:ea typeface="Times New Roman" panose="02020603050405020304" pitchFamily="18" charset="0"/>
                      </a:endParaRPr>
                    </a:p>
                  </a:txBody>
                  <a:tcPr marL="34936" marR="34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a:txBody>
                    <a:bodyPr/>
                    <a:lstStyle/>
                    <a:p>
                      <a:pPr>
                        <a:spcAft>
                          <a:spcPts val="0"/>
                        </a:spcAft>
                      </a:pPr>
                      <a:r>
                        <a:rPr lang="es-MX" sz="900" dirty="0">
                          <a:effectLst/>
                        </a:rPr>
                        <a:t> </a:t>
                      </a:r>
                      <a:endParaRPr lang="es-MX" sz="9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629573"/>
                  </a:ext>
                </a:extLst>
              </a:tr>
            </a:tbl>
          </a:graphicData>
        </a:graphic>
      </p:graphicFrame>
      <p:graphicFrame>
        <p:nvGraphicFramePr>
          <p:cNvPr id="4" name="Tabla 3">
            <a:extLst>
              <a:ext uri="{FF2B5EF4-FFF2-40B4-BE49-F238E27FC236}">
                <a16:creationId xmlns:a16="http://schemas.microsoft.com/office/drawing/2014/main" id="{331EC793-5C2C-4226-9C4C-4EC08ED97D0F}"/>
              </a:ext>
            </a:extLst>
          </p:cNvPr>
          <p:cNvGraphicFramePr>
            <a:graphicFrameLocks noGrp="1"/>
          </p:cNvGraphicFramePr>
          <p:nvPr>
            <p:extLst>
              <p:ext uri="{D42A27DB-BD31-4B8C-83A1-F6EECF244321}">
                <p14:modId xmlns:p14="http://schemas.microsoft.com/office/powerpoint/2010/main" val="594454165"/>
              </p:ext>
            </p:extLst>
          </p:nvPr>
        </p:nvGraphicFramePr>
        <p:xfrm>
          <a:off x="1488489" y="4005064"/>
          <a:ext cx="6683910" cy="2304256"/>
        </p:xfrm>
        <a:graphic>
          <a:graphicData uri="http://schemas.openxmlformats.org/drawingml/2006/table">
            <a:tbl>
              <a:tblPr>
                <a:tableStyleId>{5C22544A-7EE6-4342-B048-85BDC9FD1C3A}</a:tableStyleId>
              </a:tblPr>
              <a:tblGrid>
                <a:gridCol w="716765">
                  <a:extLst>
                    <a:ext uri="{9D8B030D-6E8A-4147-A177-3AD203B41FA5}">
                      <a16:colId xmlns:a16="http://schemas.microsoft.com/office/drawing/2014/main" val="793014685"/>
                    </a:ext>
                  </a:extLst>
                </a:gridCol>
                <a:gridCol w="1416511">
                  <a:extLst>
                    <a:ext uri="{9D8B030D-6E8A-4147-A177-3AD203B41FA5}">
                      <a16:colId xmlns:a16="http://schemas.microsoft.com/office/drawing/2014/main" val="2928412941"/>
                    </a:ext>
                  </a:extLst>
                </a:gridCol>
                <a:gridCol w="72003">
                  <a:extLst>
                    <a:ext uri="{9D8B030D-6E8A-4147-A177-3AD203B41FA5}">
                      <a16:colId xmlns:a16="http://schemas.microsoft.com/office/drawing/2014/main" val="317793175"/>
                    </a:ext>
                  </a:extLst>
                </a:gridCol>
                <a:gridCol w="1287558">
                  <a:extLst>
                    <a:ext uri="{9D8B030D-6E8A-4147-A177-3AD203B41FA5}">
                      <a16:colId xmlns:a16="http://schemas.microsoft.com/office/drawing/2014/main" val="632925880"/>
                    </a:ext>
                  </a:extLst>
                </a:gridCol>
                <a:gridCol w="2156840">
                  <a:extLst>
                    <a:ext uri="{9D8B030D-6E8A-4147-A177-3AD203B41FA5}">
                      <a16:colId xmlns:a16="http://schemas.microsoft.com/office/drawing/2014/main" val="642440855"/>
                    </a:ext>
                  </a:extLst>
                </a:gridCol>
                <a:gridCol w="72003">
                  <a:extLst>
                    <a:ext uri="{9D8B030D-6E8A-4147-A177-3AD203B41FA5}">
                      <a16:colId xmlns:a16="http://schemas.microsoft.com/office/drawing/2014/main" val="682843841"/>
                    </a:ext>
                  </a:extLst>
                </a:gridCol>
                <a:gridCol w="746221">
                  <a:extLst>
                    <a:ext uri="{9D8B030D-6E8A-4147-A177-3AD203B41FA5}">
                      <a16:colId xmlns:a16="http://schemas.microsoft.com/office/drawing/2014/main" val="1802176765"/>
                    </a:ext>
                  </a:extLst>
                </a:gridCol>
                <a:gridCol w="72003">
                  <a:extLst>
                    <a:ext uri="{9D8B030D-6E8A-4147-A177-3AD203B41FA5}">
                      <a16:colId xmlns:a16="http://schemas.microsoft.com/office/drawing/2014/main" val="2463467183"/>
                    </a:ext>
                  </a:extLst>
                </a:gridCol>
                <a:gridCol w="72003">
                  <a:extLst>
                    <a:ext uri="{9D8B030D-6E8A-4147-A177-3AD203B41FA5}">
                      <a16:colId xmlns:a16="http://schemas.microsoft.com/office/drawing/2014/main" val="1230427008"/>
                    </a:ext>
                  </a:extLst>
                </a:gridCol>
                <a:gridCol w="72003">
                  <a:extLst>
                    <a:ext uri="{9D8B030D-6E8A-4147-A177-3AD203B41FA5}">
                      <a16:colId xmlns:a16="http://schemas.microsoft.com/office/drawing/2014/main" val="2724820289"/>
                    </a:ext>
                  </a:extLst>
                </a:gridCol>
              </a:tblGrid>
              <a:tr h="372302">
                <a:tc>
                  <a:txBody>
                    <a:bodyPr/>
                    <a:lstStyle/>
                    <a:p>
                      <a:pPr>
                        <a:spcAft>
                          <a:spcPts val="0"/>
                        </a:spcAft>
                      </a:pPr>
                      <a:r>
                        <a:rPr lang="es-MX" sz="900" dirty="0">
                          <a:effectLst/>
                        </a:rPr>
                        <a:t> </a:t>
                      </a:r>
                      <a:endParaRPr lang="es-MX" sz="9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s-ES" sz="800" dirty="0">
                          <a:effectLst/>
                        </a:rPr>
                        <a:t>Unidad/Tema</a:t>
                      </a:r>
                      <a:endParaRPr lang="es-MX" sz="900" dirty="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spcAft>
                          <a:spcPts val="0"/>
                        </a:spcAft>
                      </a:pPr>
                      <a:r>
                        <a:rPr lang="es-ES" sz="800" dirty="0">
                          <a:effectLst/>
                        </a:rPr>
                        <a:t>ANALISIS DE RESULTADOS Y PROPUESTAS</a:t>
                      </a:r>
                      <a:endParaRPr lang="es-MX" sz="900" dirty="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spcAft>
                          <a:spcPts val="0"/>
                        </a:spcAft>
                      </a:pPr>
                      <a:r>
                        <a:rPr lang="es-ES" sz="800">
                          <a:effectLst/>
                        </a:rPr>
                        <a:t>Número</a:t>
                      </a:r>
                      <a:endParaRPr lang="es-MX" sz="90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s-ES" sz="800">
                          <a:effectLst/>
                        </a:rPr>
                        <a:t>3</a:t>
                      </a:r>
                      <a:endParaRPr lang="es-MX" sz="90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a:txBody>
                    <a:bodyPr/>
                    <a:lstStyle/>
                    <a:p>
                      <a:pPr>
                        <a:spcAft>
                          <a:spcPts val="0"/>
                        </a:spcAft>
                      </a:pPr>
                      <a:r>
                        <a:rPr lang="es-MX" sz="900">
                          <a:effectLst/>
                        </a:rPr>
                        <a:t> </a:t>
                      </a:r>
                      <a:endParaRPr lang="es-MX" sz="9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0700506"/>
                  </a:ext>
                </a:extLst>
              </a:tr>
              <a:tr h="210654">
                <a:tc>
                  <a:txBody>
                    <a:bodyPr/>
                    <a:lstStyle/>
                    <a:p>
                      <a:pPr>
                        <a:spcAft>
                          <a:spcPts val="0"/>
                        </a:spcAft>
                      </a:pPr>
                      <a:r>
                        <a:rPr lang="es-MX" sz="900">
                          <a:effectLst/>
                        </a:rPr>
                        <a:t> </a:t>
                      </a:r>
                      <a:endParaRPr lang="es-MX" sz="9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s-ES" sz="800">
                          <a:effectLst/>
                        </a:rPr>
                        <a:t>PROPÓSITOS</a:t>
                      </a:r>
                      <a:endParaRPr lang="es-MX" sz="90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spcAft>
                          <a:spcPts val="0"/>
                        </a:spcAft>
                      </a:pPr>
                      <a:r>
                        <a:rPr lang="es-ES" sz="800" dirty="0">
                          <a:effectLst/>
                        </a:rPr>
                        <a:t>Que el alumno genere conciencia acerca de las implicaciones de los sismos</a:t>
                      </a:r>
                      <a:endParaRPr lang="es-MX" sz="800" dirty="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757778243"/>
                  </a:ext>
                </a:extLst>
              </a:tr>
              <a:tr h="372529">
                <a:tc gridSpan="3">
                  <a:txBody>
                    <a:bodyPr/>
                    <a:lstStyle/>
                    <a:p>
                      <a:pPr algn="ctr">
                        <a:spcAft>
                          <a:spcPts val="0"/>
                        </a:spcAft>
                      </a:pPr>
                      <a:r>
                        <a:rPr lang="es-ES" sz="800">
                          <a:effectLst/>
                        </a:rPr>
                        <a:t>Aprendizajes</a:t>
                      </a:r>
                      <a:endParaRPr lang="es-MX" sz="900">
                        <a:effectLst/>
                      </a:endParaRPr>
                    </a:p>
                    <a:p>
                      <a:pPr>
                        <a:spcAft>
                          <a:spcPts val="0"/>
                        </a:spcAft>
                      </a:pPr>
                      <a:r>
                        <a:rPr lang="es-ES" sz="800">
                          <a:effectLst/>
                        </a:rPr>
                        <a:t>El alumno:</a:t>
                      </a:r>
                      <a:endParaRPr lang="es-MX" sz="90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a:txBody>
                    <a:bodyPr/>
                    <a:lstStyle/>
                    <a:p>
                      <a:pPr algn="ctr">
                        <a:spcAft>
                          <a:spcPts val="0"/>
                        </a:spcAft>
                      </a:pPr>
                      <a:r>
                        <a:rPr lang="es-ES" sz="800" dirty="0">
                          <a:effectLst/>
                        </a:rPr>
                        <a:t>Fechas programadas</a:t>
                      </a:r>
                      <a:endParaRPr lang="es-MX" sz="900" dirty="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spcAft>
                          <a:spcPts val="0"/>
                        </a:spcAft>
                      </a:pPr>
                      <a:r>
                        <a:rPr lang="es-ES" sz="800" dirty="0">
                          <a:effectLst/>
                        </a:rPr>
                        <a:t>Estrategias</a:t>
                      </a:r>
                      <a:endParaRPr lang="es-MX" sz="900" dirty="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a:spcAft>
                          <a:spcPts val="0"/>
                        </a:spcAft>
                      </a:pPr>
                      <a:r>
                        <a:rPr lang="es-MX" sz="900" dirty="0">
                          <a:effectLst/>
                        </a:rPr>
                        <a:t> </a:t>
                      </a:r>
                      <a:endParaRPr lang="es-MX" sz="9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extLst>
                  <a:ext uri="{0D108BD9-81ED-4DB2-BD59-A6C34878D82A}">
                    <a16:rowId xmlns:a16="http://schemas.microsoft.com/office/drawing/2014/main" val="424630660"/>
                  </a:ext>
                </a:extLst>
              </a:tr>
              <a:tr h="1348771">
                <a:tc gridSpan="3">
                  <a:txBody>
                    <a:bodyPr/>
                    <a:lstStyle/>
                    <a:p>
                      <a:pPr marL="342900" lvl="0" indent="-342900" algn="just">
                        <a:spcAft>
                          <a:spcPts val="0"/>
                        </a:spcAft>
                        <a:buFont typeface="Wingdings" panose="05000000000000000000" pitchFamily="2" charset="2"/>
                        <a:buChar char=""/>
                      </a:pPr>
                      <a:r>
                        <a:rPr lang="es-ES" sz="800">
                          <a:effectLst/>
                        </a:rPr>
                        <a:t>Que el alumno logre, de acuerdo a los resultados obtenidos, pueda proponer actividades o información que ayude a la población para un mejor desempeño en caso de  catastrofe </a:t>
                      </a:r>
                      <a:endParaRPr lang="es-MX" sz="90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a:txBody>
                    <a:bodyPr/>
                    <a:lstStyle/>
                    <a:p>
                      <a:pPr algn="ctr">
                        <a:spcAft>
                          <a:spcPts val="0"/>
                        </a:spcAft>
                      </a:pPr>
                      <a:r>
                        <a:rPr lang="es-ES" sz="800">
                          <a:effectLst/>
                        </a:rPr>
                        <a:t>21-10-19</a:t>
                      </a:r>
                      <a:endParaRPr lang="es-MX" sz="900">
                        <a:effectLst/>
                      </a:endParaRPr>
                    </a:p>
                    <a:p>
                      <a:pPr algn="ctr">
                        <a:spcAft>
                          <a:spcPts val="0"/>
                        </a:spcAft>
                      </a:pPr>
                      <a:r>
                        <a:rPr lang="es-ES" sz="800">
                          <a:effectLst/>
                        </a:rPr>
                        <a:t> </a:t>
                      </a:r>
                      <a:endParaRPr lang="es-MX" sz="900">
                        <a:effectLst/>
                      </a:endParaRPr>
                    </a:p>
                    <a:p>
                      <a:pPr algn="ctr">
                        <a:spcAft>
                          <a:spcPts val="0"/>
                        </a:spcAft>
                      </a:pPr>
                      <a:r>
                        <a:rPr lang="es-ES" sz="800">
                          <a:effectLst/>
                        </a:rPr>
                        <a:t>23-10-19</a:t>
                      </a:r>
                      <a:endParaRPr lang="es-MX" sz="900">
                        <a:effectLst/>
                      </a:endParaRPr>
                    </a:p>
                    <a:p>
                      <a:pPr algn="ctr">
                        <a:spcAft>
                          <a:spcPts val="0"/>
                        </a:spcAft>
                      </a:pPr>
                      <a:r>
                        <a:rPr lang="es-ES" sz="800">
                          <a:effectLst/>
                        </a:rPr>
                        <a:t>25-10-19</a:t>
                      </a:r>
                      <a:endParaRPr lang="es-MX" sz="900">
                        <a:effectLst/>
                      </a:endParaRPr>
                    </a:p>
                    <a:p>
                      <a:pPr algn="ctr">
                        <a:spcAft>
                          <a:spcPts val="0"/>
                        </a:spcAft>
                      </a:pPr>
                      <a:r>
                        <a:rPr lang="es-ES" sz="800">
                          <a:effectLst/>
                        </a:rPr>
                        <a:t>28-10-19</a:t>
                      </a:r>
                      <a:endParaRPr lang="es-MX" sz="90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110490" lvl="0" indent="-342900" algn="just">
                        <a:spcAft>
                          <a:spcPts val="0"/>
                        </a:spcAft>
                        <a:buFont typeface="Wingdings" panose="05000000000000000000" pitchFamily="2" charset="2"/>
                        <a:buChar char=""/>
                      </a:pPr>
                      <a:r>
                        <a:rPr lang="es-ES" sz="800" dirty="0">
                          <a:effectLst/>
                        </a:rPr>
                        <a:t>Elaborar graficas de resultados y sus conclusiones.</a:t>
                      </a:r>
                      <a:endParaRPr lang="es-MX" sz="900" dirty="0">
                        <a:effectLst/>
                      </a:endParaRPr>
                    </a:p>
                    <a:p>
                      <a:pPr marL="342900" marR="110490" lvl="0" indent="-342900" algn="just">
                        <a:spcAft>
                          <a:spcPts val="0"/>
                        </a:spcAft>
                        <a:buFont typeface="Wingdings" panose="05000000000000000000" pitchFamily="2" charset="2"/>
                        <a:buChar char=""/>
                      </a:pPr>
                      <a:r>
                        <a:rPr lang="es-ES" sz="800" dirty="0">
                          <a:effectLst/>
                        </a:rPr>
                        <a:t>Participación de los alumnos en conferencias para exponer lo investigado</a:t>
                      </a:r>
                      <a:endParaRPr lang="es-MX" sz="900" dirty="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spcAft>
                          <a:spcPts val="0"/>
                        </a:spcAft>
                      </a:pPr>
                      <a:r>
                        <a:rPr lang="es-ES" sz="800" dirty="0">
                          <a:effectLst/>
                        </a:rPr>
                        <a:t> </a:t>
                      </a:r>
                      <a:endParaRPr lang="es-MX" sz="900" dirty="0">
                        <a:effectLst/>
                        <a:latin typeface="Times New Roman" panose="02020603050405020304" pitchFamily="18" charset="0"/>
                        <a:ea typeface="Times New Roman" panose="02020603050405020304" pitchFamily="18" charset="0"/>
                      </a:endParaRPr>
                    </a:p>
                  </a:txBody>
                  <a:tcPr marL="33513" marR="33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gridSpan="2">
                  <a:txBody>
                    <a:bodyPr/>
                    <a:lstStyle/>
                    <a:p>
                      <a:pPr>
                        <a:spcAft>
                          <a:spcPts val="0"/>
                        </a:spcAft>
                      </a:pPr>
                      <a:r>
                        <a:rPr lang="es-MX" sz="900" dirty="0">
                          <a:effectLst/>
                        </a:rPr>
                        <a:t> </a:t>
                      </a:r>
                      <a:endParaRPr lang="es-MX" sz="9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extLst>
                  <a:ext uri="{0D108BD9-81ED-4DB2-BD59-A6C34878D82A}">
                    <a16:rowId xmlns:a16="http://schemas.microsoft.com/office/drawing/2014/main" val="480603950"/>
                  </a:ext>
                </a:extLst>
              </a:tr>
            </a:tbl>
          </a:graphicData>
        </a:graphic>
      </p:graphicFrame>
    </p:spTree>
    <p:extLst>
      <p:ext uri="{BB962C8B-B14F-4D97-AF65-F5344CB8AC3E}">
        <p14:creationId xmlns:p14="http://schemas.microsoft.com/office/powerpoint/2010/main" val="106279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C695410-E604-4061-87CD-E6A3CB210FC4}"/>
              </a:ext>
            </a:extLst>
          </p:cNvPr>
          <p:cNvPicPr>
            <a:picLocks noChangeAspect="1"/>
          </p:cNvPicPr>
          <p:nvPr/>
        </p:nvPicPr>
        <p:blipFill>
          <a:blip r:embed="rId2"/>
          <a:stretch>
            <a:fillRect/>
          </a:stretch>
        </p:blipFill>
        <p:spPr>
          <a:xfrm>
            <a:off x="185548" y="432556"/>
            <a:ext cx="8772904" cy="5992887"/>
          </a:xfrm>
          <a:prstGeom prst="rect">
            <a:avLst/>
          </a:prstGeom>
        </p:spPr>
      </p:pic>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pPr marL="0" indent="0">
              <a:buNone/>
            </a:pPr>
            <a:r>
              <a:rPr lang="es-MX" sz="1800" b="1" dirty="0"/>
              <a:t>Aprendizaje cooperativo</a:t>
            </a:r>
          </a:p>
          <a:p>
            <a:pPr marL="0" indent="0">
              <a:buNone/>
            </a:pPr>
            <a:endParaRPr lang="es-MX" sz="18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700808"/>
            <a:ext cx="9144000"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649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9784B14-9B1E-4C73-BFDB-93234D0C0299}"/>
              </a:ext>
            </a:extLst>
          </p:cNvPr>
          <p:cNvPicPr>
            <a:picLocks noChangeAspect="1"/>
          </p:cNvPicPr>
          <p:nvPr/>
        </p:nvPicPr>
        <p:blipFill>
          <a:blip r:embed="rId2"/>
          <a:stretch>
            <a:fillRect/>
          </a:stretch>
        </p:blipFill>
        <p:spPr>
          <a:xfrm>
            <a:off x="497898" y="188640"/>
            <a:ext cx="8279086" cy="1743607"/>
          </a:xfrm>
          <a:prstGeom prst="rect">
            <a:avLst/>
          </a:prstGeom>
        </p:spPr>
      </p:pic>
    </p:spTree>
    <p:extLst>
      <p:ext uri="{BB962C8B-B14F-4D97-AF65-F5344CB8AC3E}">
        <p14:creationId xmlns:p14="http://schemas.microsoft.com/office/powerpoint/2010/main" val="909850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764B634-5E22-47E3-8C29-C93E6B023897}"/>
              </a:ext>
            </a:extLst>
          </p:cNvPr>
          <p:cNvPicPr>
            <a:picLocks noChangeAspect="1"/>
          </p:cNvPicPr>
          <p:nvPr/>
        </p:nvPicPr>
        <p:blipFill>
          <a:blip r:embed="rId2"/>
          <a:stretch>
            <a:fillRect/>
          </a:stretch>
        </p:blipFill>
        <p:spPr>
          <a:xfrm>
            <a:off x="190304" y="1844068"/>
            <a:ext cx="8763392" cy="3169864"/>
          </a:xfrm>
          <a:prstGeom prst="rect">
            <a:avLst/>
          </a:prstGeom>
        </p:spPr>
      </p:pic>
      <p:pic>
        <p:nvPicPr>
          <p:cNvPr id="5" name="Imagen 4">
            <a:extLst>
              <a:ext uri="{FF2B5EF4-FFF2-40B4-BE49-F238E27FC236}">
                <a16:creationId xmlns:a16="http://schemas.microsoft.com/office/drawing/2014/main" id="{B6DCBC4A-37E6-45D9-99C1-F81C513CD771}"/>
              </a:ext>
            </a:extLst>
          </p:cNvPr>
          <p:cNvPicPr>
            <a:picLocks noChangeAspect="1"/>
          </p:cNvPicPr>
          <p:nvPr/>
        </p:nvPicPr>
        <p:blipFill>
          <a:blip r:embed="rId3"/>
          <a:stretch>
            <a:fillRect/>
          </a:stretch>
        </p:blipFill>
        <p:spPr>
          <a:xfrm>
            <a:off x="611560" y="697921"/>
            <a:ext cx="8163252" cy="1146147"/>
          </a:xfrm>
          <a:prstGeom prst="rect">
            <a:avLst/>
          </a:prstGeom>
        </p:spPr>
      </p:pic>
      <p:pic>
        <p:nvPicPr>
          <p:cNvPr id="6" name="Picture 6">
            <a:extLst>
              <a:ext uri="{FF2B5EF4-FFF2-40B4-BE49-F238E27FC236}">
                <a16:creationId xmlns:a16="http://schemas.microsoft.com/office/drawing/2014/main" id="{216D7957-276A-4AFD-A82A-79BF57EA5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53035"/>
            <a:ext cx="1336040" cy="69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E8543D56-8296-4F65-AA6F-6604CB12C2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548" y="242252"/>
            <a:ext cx="23215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11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2263" y="1412776"/>
            <a:ext cx="8763632" cy="3788354"/>
          </a:xfrm>
          <a:prstGeom prst="rect">
            <a:avLst/>
          </a:prstGeom>
        </p:spPr>
      </p:pic>
      <p:pic>
        <p:nvPicPr>
          <p:cNvPr id="5" name="Imagen 4"/>
          <p:cNvPicPr>
            <a:picLocks noChangeAspect="1"/>
          </p:cNvPicPr>
          <p:nvPr/>
        </p:nvPicPr>
        <p:blipFill>
          <a:blip r:embed="rId3"/>
          <a:stretch>
            <a:fillRect/>
          </a:stretch>
        </p:blipFill>
        <p:spPr>
          <a:xfrm>
            <a:off x="152263" y="4323001"/>
            <a:ext cx="8763632" cy="2565617"/>
          </a:xfrm>
          <a:prstGeom prst="rect">
            <a:avLst/>
          </a:prstGeom>
        </p:spPr>
      </p:pic>
      <p:pic>
        <p:nvPicPr>
          <p:cNvPr id="3" name="Imagen 2">
            <a:extLst>
              <a:ext uri="{FF2B5EF4-FFF2-40B4-BE49-F238E27FC236}">
                <a16:creationId xmlns:a16="http://schemas.microsoft.com/office/drawing/2014/main" id="{D92B6B56-70A3-4599-AB55-1D96A8AD56EE}"/>
              </a:ext>
            </a:extLst>
          </p:cNvPr>
          <p:cNvPicPr>
            <a:picLocks noChangeAspect="1"/>
          </p:cNvPicPr>
          <p:nvPr/>
        </p:nvPicPr>
        <p:blipFill>
          <a:blip r:embed="rId4"/>
          <a:stretch>
            <a:fillRect/>
          </a:stretch>
        </p:blipFill>
        <p:spPr>
          <a:xfrm>
            <a:off x="608957" y="20675"/>
            <a:ext cx="8279086" cy="1743607"/>
          </a:xfrm>
          <a:prstGeom prst="rect">
            <a:avLst/>
          </a:prstGeom>
        </p:spPr>
      </p:pic>
    </p:spTree>
    <p:extLst>
      <p:ext uri="{BB962C8B-B14F-4D97-AF65-F5344CB8AC3E}">
        <p14:creationId xmlns:p14="http://schemas.microsoft.com/office/powerpoint/2010/main" val="449353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0184" y="2492896"/>
            <a:ext cx="8763632" cy="3023383"/>
          </a:xfrm>
          <a:prstGeom prst="rect">
            <a:avLst/>
          </a:prstGeom>
        </p:spPr>
      </p:pic>
      <p:pic>
        <p:nvPicPr>
          <p:cNvPr id="3" name="Imagen 2">
            <a:extLst>
              <a:ext uri="{FF2B5EF4-FFF2-40B4-BE49-F238E27FC236}">
                <a16:creationId xmlns:a16="http://schemas.microsoft.com/office/drawing/2014/main" id="{7F1B143B-EA3D-496D-BD59-E88C9EC491F4}"/>
              </a:ext>
            </a:extLst>
          </p:cNvPr>
          <p:cNvPicPr>
            <a:picLocks noChangeAspect="1"/>
          </p:cNvPicPr>
          <p:nvPr/>
        </p:nvPicPr>
        <p:blipFill>
          <a:blip r:embed="rId3"/>
          <a:stretch>
            <a:fillRect/>
          </a:stretch>
        </p:blipFill>
        <p:spPr>
          <a:xfrm>
            <a:off x="432457" y="469917"/>
            <a:ext cx="8279086" cy="1743607"/>
          </a:xfrm>
          <a:prstGeom prst="rect">
            <a:avLst/>
          </a:prstGeom>
        </p:spPr>
      </p:pic>
    </p:spTree>
    <p:extLst>
      <p:ext uri="{BB962C8B-B14F-4D97-AF65-F5344CB8AC3E}">
        <p14:creationId xmlns:p14="http://schemas.microsoft.com/office/powerpoint/2010/main" val="664850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b="1" dirty="0"/>
              <a:t>Seguimiento y evaluación</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253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30" y="1412776"/>
            <a:ext cx="7715885" cy="5403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408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agen 6">
            <a:extLst>
              <a:ext uri="{FF2B5EF4-FFF2-40B4-BE49-F238E27FC236}">
                <a16:creationId xmlns:a16="http://schemas.microsoft.com/office/drawing/2014/main" id="{AEC163D6-7B07-48E8-92B3-95853F8D9613}"/>
              </a:ext>
            </a:extLst>
          </p:cNvPr>
          <p:cNvPicPr>
            <a:picLocks noChangeAspect="1"/>
          </p:cNvPicPr>
          <p:nvPr/>
        </p:nvPicPr>
        <p:blipFill>
          <a:blip r:embed="rId7"/>
          <a:stretch>
            <a:fillRect/>
          </a:stretch>
        </p:blipFill>
        <p:spPr>
          <a:xfrm>
            <a:off x="221501" y="1973287"/>
            <a:ext cx="8700997" cy="2911426"/>
          </a:xfrm>
          <a:prstGeom prst="rect">
            <a:avLst/>
          </a:prstGeom>
        </p:spPr>
      </p:pic>
    </p:spTree>
    <p:extLst>
      <p:ext uri="{BB962C8B-B14F-4D97-AF65-F5344CB8AC3E}">
        <p14:creationId xmlns:p14="http://schemas.microsoft.com/office/powerpoint/2010/main" val="656539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8" name="Objeto 7">
            <a:extLst>
              <a:ext uri="{FF2B5EF4-FFF2-40B4-BE49-F238E27FC236}">
                <a16:creationId xmlns:a16="http://schemas.microsoft.com/office/drawing/2014/main" id="{4E39F010-E4D6-4C0A-AE56-3838F5C0B654}"/>
              </a:ext>
            </a:extLst>
          </p:cNvPr>
          <p:cNvGraphicFramePr>
            <a:graphicFrameLocks noChangeAspect="1"/>
          </p:cNvGraphicFramePr>
          <p:nvPr>
            <p:extLst>
              <p:ext uri="{D42A27DB-BD31-4B8C-83A1-F6EECF244321}">
                <p14:modId xmlns:p14="http://schemas.microsoft.com/office/powerpoint/2010/main" val="2723346092"/>
              </p:ext>
            </p:extLst>
          </p:nvPr>
        </p:nvGraphicFramePr>
        <p:xfrm>
          <a:off x="215900" y="1973263"/>
          <a:ext cx="8712200" cy="2909887"/>
        </p:xfrm>
        <a:graphic>
          <a:graphicData uri="http://schemas.openxmlformats.org/presentationml/2006/ole">
            <mc:AlternateContent xmlns:mc="http://schemas.openxmlformats.org/markup-compatibility/2006">
              <mc:Choice xmlns:v="urn:schemas-microsoft-com:vml" Requires="v">
                <p:oleObj spid="_x0000_s1048" name="Document" r:id="rId9" imgW="8712954" imgH="2909612" progId="Word.Document.12">
                  <p:embed/>
                </p:oleObj>
              </mc:Choice>
              <mc:Fallback>
                <p:oleObj name="Document" r:id="rId9" imgW="8712954" imgH="2909612" progId="Word.Document.12">
                  <p:embed/>
                  <p:pic>
                    <p:nvPicPr>
                      <p:cNvPr id="0" name=""/>
                      <p:cNvPicPr/>
                      <p:nvPr/>
                    </p:nvPicPr>
                    <p:blipFill>
                      <a:blip r:embed="rId10"/>
                      <a:stretch>
                        <a:fillRect/>
                      </a:stretch>
                    </p:blipFill>
                    <p:spPr>
                      <a:xfrm>
                        <a:off x="215900" y="1973263"/>
                        <a:ext cx="8712200" cy="2909887"/>
                      </a:xfrm>
                      <a:prstGeom prst="rect">
                        <a:avLst/>
                      </a:prstGeom>
                    </p:spPr>
                  </p:pic>
                </p:oleObj>
              </mc:Fallback>
            </mc:AlternateContent>
          </a:graphicData>
        </a:graphic>
      </p:graphicFrame>
    </p:spTree>
    <p:extLst>
      <p:ext uri="{BB962C8B-B14F-4D97-AF65-F5344CB8AC3E}">
        <p14:creationId xmlns:p14="http://schemas.microsoft.com/office/powerpoint/2010/main" val="1872027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u="sng" dirty="0"/>
          </a:p>
          <a:p>
            <a:pPr marL="0" indent="0" algn="ctr">
              <a:buNone/>
            </a:pPr>
            <a:r>
              <a:rPr lang="es-MX" b="1" u="sng" dirty="0"/>
              <a:t>4 Organizador gráfico</a:t>
            </a:r>
          </a:p>
          <a:p>
            <a:pPr marL="0" indent="0" algn="ctr">
              <a:buNone/>
            </a:pPr>
            <a:r>
              <a:rPr lang="es-MX" b="1" u="sng" dirty="0"/>
              <a:t>Preguntas esenciales</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9883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r>
              <a:rPr lang="es-MX" b="1" dirty="0"/>
              <a:t>4 Organizador gráfico.</a:t>
            </a:r>
          </a:p>
          <a:p>
            <a:pPr marL="0" indent="0" algn="ctr">
              <a:buNone/>
            </a:pPr>
            <a:r>
              <a:rPr lang="es-MX" b="1" dirty="0"/>
              <a:t> Preguntas</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601" y="1238010"/>
            <a:ext cx="8224520" cy="574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72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r>
              <a:rPr lang="es-MX" b="1" u="sng" dirty="0"/>
              <a:t>2 Evidencias fotográficas de la primera sesión del proyecto </a:t>
            </a:r>
            <a:r>
              <a:rPr lang="es-MX" sz="2800" b="1" u="sng" dirty="0"/>
              <a:t>CONEXIONES</a:t>
            </a:r>
          </a:p>
        </p:txBody>
      </p:sp>
      <p:grpSp>
        <p:nvGrpSpPr>
          <p:cNvPr id="4" name="Group 2"/>
          <p:cNvGrpSpPr>
            <a:grpSpLocks/>
          </p:cNvGrpSpPr>
          <p:nvPr/>
        </p:nvGrpSpPr>
        <p:grpSpPr bwMode="auto">
          <a:xfrm>
            <a:off x="428625" y="138430"/>
            <a:ext cx="8278495" cy="1742440"/>
            <a:chOff x="590" y="283"/>
            <a:chExt cx="13037" cy="2744"/>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95909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b="1" u="sng" dirty="0"/>
              <a:t>5 Organizador gráfico</a:t>
            </a:r>
          </a:p>
          <a:p>
            <a:pPr marL="0" indent="0" algn="ctr">
              <a:buNone/>
            </a:pPr>
            <a:r>
              <a:rPr lang="es-MX" b="1" u="sng" dirty="0"/>
              <a:t>Proceso de indagación</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40567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0"/>
            <a:ext cx="8278495" cy="1742440"/>
            <a:chOff x="590" y="283"/>
            <a:chExt cx="13037" cy="2744"/>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n 11">
            <a:extLst>
              <a:ext uri="{FF2B5EF4-FFF2-40B4-BE49-F238E27FC236}">
                <a16:creationId xmlns:a16="http://schemas.microsoft.com/office/drawing/2014/main" id="{01E19007-2BD1-48C1-B2DC-E5E97F1E472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312" b="15353"/>
          <a:stretch/>
        </p:blipFill>
        <p:spPr>
          <a:xfrm>
            <a:off x="625007" y="1512694"/>
            <a:ext cx="3539555" cy="2348354"/>
          </a:xfrm>
          <a:prstGeom prst="rect">
            <a:avLst/>
          </a:prstGeom>
        </p:spPr>
      </p:pic>
      <p:pic>
        <p:nvPicPr>
          <p:cNvPr id="6" name="Imagen 5">
            <a:extLst>
              <a:ext uri="{FF2B5EF4-FFF2-40B4-BE49-F238E27FC236}">
                <a16:creationId xmlns:a16="http://schemas.microsoft.com/office/drawing/2014/main" id="{CA111EF2-52C1-42A2-9DFA-5973042A66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4154" y="2005965"/>
            <a:ext cx="2448272" cy="1836204"/>
          </a:xfrm>
          <a:prstGeom prst="rect">
            <a:avLst/>
          </a:prstGeom>
        </p:spPr>
      </p:pic>
      <p:pic>
        <p:nvPicPr>
          <p:cNvPr id="14" name="Imagen 13">
            <a:extLst>
              <a:ext uri="{FF2B5EF4-FFF2-40B4-BE49-F238E27FC236}">
                <a16:creationId xmlns:a16="http://schemas.microsoft.com/office/drawing/2014/main" id="{7C77B720-04F0-4DB9-BCAA-AE10843408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7462" y="4100976"/>
            <a:ext cx="2448272" cy="1836204"/>
          </a:xfrm>
          <a:prstGeom prst="rect">
            <a:avLst/>
          </a:prstGeom>
        </p:spPr>
      </p:pic>
    </p:spTree>
    <p:extLst>
      <p:ext uri="{BB962C8B-B14F-4D97-AF65-F5344CB8AC3E}">
        <p14:creationId xmlns:p14="http://schemas.microsoft.com/office/powerpoint/2010/main" val="1514412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b="1" u="sng" dirty="0"/>
              <a:t>6 A.M.E. general</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8201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15" y="1484784"/>
            <a:ext cx="9204920" cy="52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786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484784"/>
            <a:ext cx="8229600" cy="4641379"/>
          </a:xfrm>
        </p:spPr>
        <p:txBody>
          <a:bodyPr>
            <a:normAutofit/>
          </a:bodyPr>
          <a:lstStyle/>
          <a:p>
            <a:pPr marL="0" indent="0">
              <a:buNone/>
            </a:pPr>
            <a:endParaRPr lang="es-MX" sz="2000" dirty="0"/>
          </a:p>
          <a:p>
            <a:pPr marL="0" indent="0" algn="ctr">
              <a:buNone/>
            </a:pPr>
            <a:endParaRPr lang="es-MX" b="1"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3175"/>
            <a:ext cx="7780337"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78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b="1" dirty="0"/>
              <a:t>7 E.I.P. Resumen</a:t>
            </a:r>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87967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p:txBody>
      </p:sp>
      <p:grpSp>
        <p:nvGrpSpPr>
          <p:cNvPr id="4" name="Group 2"/>
          <p:cNvGrpSpPr>
            <a:grpSpLocks/>
          </p:cNvGrpSpPr>
          <p:nvPr/>
        </p:nvGrpSpPr>
        <p:grpSpPr bwMode="auto">
          <a:xfrm>
            <a:off x="428625" y="138430"/>
            <a:ext cx="8769350" cy="5992495"/>
            <a:chOff x="590" y="283"/>
            <a:chExt cx="13810" cy="9437"/>
          </a:xfrm>
        </p:grpSpPr>
        <p:sp>
          <p:nvSpPr>
            <p:cNvPr id="6" name="Rectangle 4"/>
            <p:cNvSpPr>
              <a:spLocks noChangeArrowheads="1"/>
            </p:cNvSpPr>
            <p:nvPr/>
          </p:nvSpPr>
          <p:spPr bwMode="auto">
            <a:xfrm>
              <a:off x="13320" y="8640"/>
              <a:ext cx="1080" cy="1080"/>
            </a:xfrm>
            <a:prstGeom prst="rect">
              <a:avLst/>
            </a:prstGeom>
            <a:solidFill>
              <a:srgbClr val="7ED1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943" y="1403226"/>
            <a:ext cx="8956064" cy="536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7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buNone/>
            </a:pPr>
            <a:endParaRPr lang="es-MX" sz="2000" dirty="0"/>
          </a:p>
          <a:p>
            <a:pPr marL="0" indent="0">
              <a:buNone/>
            </a:pPr>
            <a:r>
              <a:rPr lang="es-MX" sz="1800" b="1" dirty="0"/>
              <a:t>Sesión plenaria</a:t>
            </a:r>
          </a:p>
          <a:p>
            <a:pPr marL="0" indent="0">
              <a:buNone/>
            </a:pPr>
            <a:endParaRPr lang="es-MX" sz="1800" b="1" dirty="0"/>
          </a:p>
        </p:txBody>
      </p:sp>
      <p:grpSp>
        <p:nvGrpSpPr>
          <p:cNvPr id="4" name="Group 2"/>
          <p:cNvGrpSpPr>
            <a:grpSpLocks/>
          </p:cNvGrpSpPr>
          <p:nvPr/>
        </p:nvGrpSpPr>
        <p:grpSpPr bwMode="auto">
          <a:xfrm>
            <a:off x="428625" y="138430"/>
            <a:ext cx="8278495" cy="1742440"/>
            <a:chOff x="590" y="283"/>
            <a:chExt cx="13037" cy="2744"/>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1628800"/>
            <a:ext cx="49053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09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buNone/>
            </a:pPr>
            <a:endParaRPr lang="es-MX" sz="2000" dirty="0"/>
          </a:p>
          <a:p>
            <a:pPr marL="0" indent="0">
              <a:buNone/>
            </a:pPr>
            <a:r>
              <a:rPr lang="es-MX" sz="1800" b="1" dirty="0"/>
              <a:t>        Sesión de triada</a:t>
            </a:r>
          </a:p>
        </p:txBody>
      </p:sp>
      <p:grpSp>
        <p:nvGrpSpPr>
          <p:cNvPr id="4" name="Group 2"/>
          <p:cNvGrpSpPr>
            <a:grpSpLocks/>
          </p:cNvGrpSpPr>
          <p:nvPr/>
        </p:nvGrpSpPr>
        <p:grpSpPr bwMode="auto">
          <a:xfrm>
            <a:off x="428625" y="138430"/>
            <a:ext cx="8278495" cy="1742440"/>
            <a:chOff x="590" y="283"/>
            <a:chExt cx="13037" cy="2744"/>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1628800"/>
            <a:ext cx="49053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7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grpSp>
        <p:nvGrpSpPr>
          <p:cNvPr id="4" name="Group 2"/>
          <p:cNvGrpSpPr>
            <a:grpSpLocks/>
          </p:cNvGrpSpPr>
          <p:nvPr/>
        </p:nvGrpSpPr>
        <p:grpSpPr bwMode="auto">
          <a:xfrm>
            <a:off x="428625" y="138430"/>
            <a:ext cx="8278495" cy="1742440"/>
            <a:chOff x="590" y="283"/>
            <a:chExt cx="13037" cy="2744"/>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 y="283"/>
              <a:ext cx="2273"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 y="306"/>
              <a:ext cx="210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 y="400"/>
              <a:ext cx="3824"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 y="423"/>
              <a:ext cx="3656"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 y="1222"/>
              <a:ext cx="12854"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Marcador de contenido 4">
            <a:extLst>
              <a:ext uri="{FF2B5EF4-FFF2-40B4-BE49-F238E27FC236}">
                <a16:creationId xmlns:a16="http://schemas.microsoft.com/office/drawing/2014/main" id="{2C54FF58-F268-49E4-BA5E-9263936225F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83" t="15982" r="1377"/>
          <a:stretch/>
        </p:blipFill>
        <p:spPr>
          <a:xfrm>
            <a:off x="482600" y="1709720"/>
            <a:ext cx="4934465" cy="3170133"/>
          </a:xfrm>
          <a:prstGeom prst="rect">
            <a:avLst/>
          </a:prstGeom>
        </p:spPr>
      </p:pic>
      <p:pic>
        <p:nvPicPr>
          <p:cNvPr id="12" name="Imagen 11">
            <a:extLst>
              <a:ext uri="{FF2B5EF4-FFF2-40B4-BE49-F238E27FC236}">
                <a16:creationId xmlns:a16="http://schemas.microsoft.com/office/drawing/2014/main" id="{C3297A62-8FCC-4DED-8B5A-85B8BECA71F1}"/>
              </a:ext>
            </a:extLst>
          </p:cNvPr>
          <p:cNvPicPr>
            <a:picLocks noChangeAspect="1"/>
          </p:cNvPicPr>
          <p:nvPr/>
        </p:nvPicPr>
        <p:blipFill>
          <a:blip r:embed="rId8"/>
          <a:stretch>
            <a:fillRect/>
          </a:stretch>
        </p:blipFill>
        <p:spPr>
          <a:xfrm>
            <a:off x="3942986" y="3344317"/>
            <a:ext cx="4567427" cy="3265627"/>
          </a:xfrm>
          <a:prstGeom prst="rect">
            <a:avLst/>
          </a:prstGeom>
        </p:spPr>
      </p:pic>
    </p:spTree>
    <p:extLst>
      <p:ext uri="{BB962C8B-B14F-4D97-AF65-F5344CB8AC3E}">
        <p14:creationId xmlns:p14="http://schemas.microsoft.com/office/powerpoint/2010/main" val="25107867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829</TotalTime>
  <Words>628</Words>
  <Application>Microsoft Office PowerPoint</Application>
  <PresentationFormat>Presentación en pantalla (4:3)</PresentationFormat>
  <Paragraphs>264</Paragraphs>
  <Slides>66</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66</vt:i4>
      </vt:variant>
    </vt:vector>
  </HeadingPairs>
  <TitlesOfParts>
    <vt:vector size="75" baseType="lpstr">
      <vt:lpstr>Arial</vt:lpstr>
      <vt:lpstr>Calibri</vt:lpstr>
      <vt:lpstr>Century Gothic</vt:lpstr>
      <vt:lpstr>Times New Roman</vt:lpstr>
      <vt:lpstr>Trebuchet MS</vt:lpstr>
      <vt:lpstr>Wingdings</vt:lpstr>
      <vt:lpstr>Wingdings 3</vt:lpstr>
      <vt:lpstr>Faceta</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 Generales</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dc:creator>
  <cp:lastModifiedBy>Userlab7 Tlalpan</cp:lastModifiedBy>
  <cp:revision>65</cp:revision>
  <dcterms:created xsi:type="dcterms:W3CDTF">2018-12-07T15:39:09Z</dcterms:created>
  <dcterms:modified xsi:type="dcterms:W3CDTF">2019-06-13T18:48:54Z</dcterms:modified>
</cp:coreProperties>
</file>