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82" r:id="rId11"/>
    <p:sldId id="280" r:id="rId12"/>
    <p:sldId id="283" r:id="rId13"/>
    <p:sldId id="284" r:id="rId14"/>
    <p:sldId id="281" r:id="rId15"/>
    <p:sldId id="285" r:id="rId16"/>
    <p:sldId id="266" r:id="rId17"/>
    <p:sldId id="267" r:id="rId18"/>
    <p:sldId id="268" r:id="rId19"/>
    <p:sldId id="293" r:id="rId20"/>
    <p:sldId id="273" r:id="rId21"/>
    <p:sldId id="274" r:id="rId22"/>
    <p:sldId id="269" r:id="rId23"/>
    <p:sldId id="270" r:id="rId24"/>
    <p:sldId id="296" r:id="rId25"/>
    <p:sldId id="299" r:id="rId26"/>
    <p:sldId id="300" r:id="rId27"/>
    <p:sldId id="301" r:id="rId28"/>
    <p:sldId id="302" r:id="rId29"/>
    <p:sldId id="316" r:id="rId30"/>
    <p:sldId id="304" r:id="rId31"/>
    <p:sldId id="305" r:id="rId32"/>
    <p:sldId id="306" r:id="rId33"/>
    <p:sldId id="307" r:id="rId34"/>
    <p:sldId id="308" r:id="rId35"/>
    <p:sldId id="309" r:id="rId36"/>
    <p:sldId id="311" r:id="rId37"/>
    <p:sldId id="312" r:id="rId38"/>
    <p:sldId id="313" r:id="rId39"/>
    <p:sldId id="314" r:id="rId40"/>
    <p:sldId id="315" r:id="rId41"/>
    <p:sldId id="271" r:id="rId4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p:cViewPr>
        <p:scale>
          <a:sx n="73" d="100"/>
          <a:sy n="73" d="100"/>
        </p:scale>
        <p:origin x="-2736" y="-9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839C73-CC90-41C9-AB07-D19184CE42F7}" type="datetimeFigureOut">
              <a:rPr lang="es-MX" smtClean="0"/>
              <a:pPr/>
              <a:t>23/02/2018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6DFF27-3570-43E2-83C6-658038D85669}" type="slidenum">
              <a:rPr lang="es-MX" smtClean="0"/>
              <a:pPr/>
              <a:t>‹Nº›</a:t>
            </a:fld>
            <a:endParaRPr lang="es-MX"/>
          </a:p>
        </p:txBody>
      </p:sp>
    </p:spTree>
    <p:extLst>
      <p:ext uri="{BB962C8B-B14F-4D97-AF65-F5344CB8AC3E}">
        <p14:creationId xmlns:p14="http://schemas.microsoft.com/office/powerpoint/2010/main" val="166500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4DB88DD-450C-4D82-9E9E-138A81EE0E98}" type="datetime1">
              <a:rPr lang="es-MX" smtClean="0"/>
              <a:pPr/>
              <a:t>23/02/2018</a:t>
            </a:fld>
            <a:endParaRPr lang="es-MX"/>
          </a:p>
        </p:txBody>
      </p:sp>
      <p:sp>
        <p:nvSpPr>
          <p:cNvPr id="5" name="Footer Placeholder 4"/>
          <p:cNvSpPr>
            <a:spLocks noGrp="1"/>
          </p:cNvSpPr>
          <p:nvPr>
            <p:ph type="ftr" sz="quarter" idx="11"/>
          </p:nvPr>
        </p:nvSpPr>
        <p:spPr/>
        <p:txBody>
          <a:bodyPr/>
          <a:lstStyle/>
          <a:p>
            <a:r>
              <a:rPr lang="es-MX" smtClean="0"/>
              <a:t>Preparatoria La Salle Hacienda Arboledas Clave 6860</a:t>
            </a:r>
            <a:endParaRPr lang="es-MX"/>
          </a:p>
        </p:txBody>
      </p:sp>
      <p:sp>
        <p:nvSpPr>
          <p:cNvPr id="6" name="Slide Number Placeholder 5"/>
          <p:cNvSpPr>
            <a:spLocks noGrp="1"/>
          </p:cNvSpPr>
          <p:nvPr>
            <p:ph type="sldNum" sz="quarter" idx="12"/>
          </p:nvPr>
        </p:nvSpPr>
        <p:spPr/>
        <p:txBody>
          <a:bodyPr/>
          <a:lstStyle/>
          <a:p>
            <a:fld id="{44C50249-DF92-47E8-B70A-A391C2AC74DE}" type="slidenum">
              <a:rPr lang="es-MX" smtClean="0"/>
              <a:pPr/>
              <a:t>‹Nº›</a:t>
            </a:fld>
            <a:endParaRPr lang="es-MX"/>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4B3E745-1E44-407D-8E19-A543BF0AEC00}" type="datetime1">
              <a:rPr lang="es-MX" smtClean="0"/>
              <a:pPr/>
              <a:t>23/02/2018</a:t>
            </a:fld>
            <a:endParaRPr lang="es-MX"/>
          </a:p>
        </p:txBody>
      </p:sp>
      <p:sp>
        <p:nvSpPr>
          <p:cNvPr id="5" name="Footer Placeholder 4"/>
          <p:cNvSpPr>
            <a:spLocks noGrp="1"/>
          </p:cNvSpPr>
          <p:nvPr>
            <p:ph type="ftr" sz="quarter" idx="11"/>
          </p:nvPr>
        </p:nvSpPr>
        <p:spPr/>
        <p:txBody>
          <a:bodyPr/>
          <a:lstStyle/>
          <a:p>
            <a:r>
              <a:rPr lang="es-MX" smtClean="0"/>
              <a:t>Preparatoria La Salle Hacienda Arboledas Clave 6860</a:t>
            </a:r>
            <a:endParaRPr lang="es-MX"/>
          </a:p>
        </p:txBody>
      </p:sp>
      <p:sp>
        <p:nvSpPr>
          <p:cNvPr id="6" name="Slide Number Placeholder 5"/>
          <p:cNvSpPr>
            <a:spLocks noGrp="1"/>
          </p:cNvSpPr>
          <p:nvPr>
            <p:ph type="sldNum" sz="quarter" idx="12"/>
          </p:nvPr>
        </p:nvSpPr>
        <p:spPr/>
        <p:txBody>
          <a:bodyPr/>
          <a:lstStyle/>
          <a:p>
            <a:fld id="{44C50249-DF92-47E8-B70A-A391C2AC74DE}"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F3E0072-D6C9-4E71-A89D-B935D3E91F72}" type="datetime1">
              <a:rPr lang="es-MX" smtClean="0"/>
              <a:pPr/>
              <a:t>23/02/2018</a:t>
            </a:fld>
            <a:endParaRPr lang="es-MX"/>
          </a:p>
        </p:txBody>
      </p:sp>
      <p:sp>
        <p:nvSpPr>
          <p:cNvPr id="5" name="Footer Placeholder 4"/>
          <p:cNvSpPr>
            <a:spLocks noGrp="1"/>
          </p:cNvSpPr>
          <p:nvPr>
            <p:ph type="ftr" sz="quarter" idx="11"/>
          </p:nvPr>
        </p:nvSpPr>
        <p:spPr/>
        <p:txBody>
          <a:bodyPr/>
          <a:lstStyle/>
          <a:p>
            <a:r>
              <a:rPr lang="es-MX" smtClean="0"/>
              <a:t>Preparatoria La Salle Hacienda Arboledas Clave 6860</a:t>
            </a:r>
            <a:endParaRPr lang="es-MX"/>
          </a:p>
        </p:txBody>
      </p:sp>
      <p:sp>
        <p:nvSpPr>
          <p:cNvPr id="6" name="Slide Number Placeholder 5"/>
          <p:cNvSpPr>
            <a:spLocks noGrp="1"/>
          </p:cNvSpPr>
          <p:nvPr>
            <p:ph type="sldNum" sz="quarter" idx="12"/>
          </p:nvPr>
        </p:nvSpPr>
        <p:spPr/>
        <p:txBody>
          <a:bodyPr/>
          <a:lstStyle/>
          <a:p>
            <a:fld id="{44C50249-DF92-47E8-B70A-A391C2AC74DE}"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72ED102-5BB3-4958-9279-0EE4F4EC0952}" type="datetime1">
              <a:rPr lang="es-MX" smtClean="0"/>
              <a:pPr/>
              <a:t>23/02/2018</a:t>
            </a:fld>
            <a:endParaRPr lang="es-MX"/>
          </a:p>
        </p:txBody>
      </p:sp>
      <p:sp>
        <p:nvSpPr>
          <p:cNvPr id="5" name="Footer Placeholder 4"/>
          <p:cNvSpPr>
            <a:spLocks noGrp="1"/>
          </p:cNvSpPr>
          <p:nvPr>
            <p:ph type="ftr" sz="quarter" idx="11"/>
          </p:nvPr>
        </p:nvSpPr>
        <p:spPr/>
        <p:txBody>
          <a:bodyPr/>
          <a:lstStyle/>
          <a:p>
            <a:r>
              <a:rPr lang="es-MX" smtClean="0"/>
              <a:t>Preparatoria La Salle Hacienda Arboledas Clave 6860</a:t>
            </a:r>
            <a:endParaRPr lang="es-MX"/>
          </a:p>
        </p:txBody>
      </p:sp>
      <p:sp>
        <p:nvSpPr>
          <p:cNvPr id="6" name="Slide Number Placeholder 5"/>
          <p:cNvSpPr>
            <a:spLocks noGrp="1"/>
          </p:cNvSpPr>
          <p:nvPr>
            <p:ph type="sldNum" sz="quarter" idx="12"/>
          </p:nvPr>
        </p:nvSpPr>
        <p:spPr/>
        <p:txBody>
          <a:bodyPr/>
          <a:lstStyle/>
          <a:p>
            <a:fld id="{44C50249-DF92-47E8-B70A-A391C2AC74DE}"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C350637-2F2A-4EF5-B534-A2A7C682C6EA}" type="datetime1">
              <a:rPr lang="es-MX" smtClean="0"/>
              <a:pPr/>
              <a:t>23/02/2018</a:t>
            </a:fld>
            <a:endParaRPr lang="es-MX"/>
          </a:p>
        </p:txBody>
      </p:sp>
      <p:sp>
        <p:nvSpPr>
          <p:cNvPr id="5" name="Footer Placeholder 4"/>
          <p:cNvSpPr>
            <a:spLocks noGrp="1"/>
          </p:cNvSpPr>
          <p:nvPr>
            <p:ph type="ftr" sz="quarter" idx="11"/>
          </p:nvPr>
        </p:nvSpPr>
        <p:spPr/>
        <p:txBody>
          <a:bodyPr/>
          <a:lstStyle/>
          <a:p>
            <a:r>
              <a:rPr lang="es-MX" smtClean="0"/>
              <a:t>Preparatoria La Salle Hacienda Arboledas Clave 6860</a:t>
            </a:r>
            <a:endParaRPr lang="es-MX"/>
          </a:p>
        </p:txBody>
      </p:sp>
      <p:sp>
        <p:nvSpPr>
          <p:cNvPr id="6" name="Slide Number Placeholder 5"/>
          <p:cNvSpPr>
            <a:spLocks noGrp="1"/>
          </p:cNvSpPr>
          <p:nvPr>
            <p:ph type="sldNum" sz="quarter" idx="12"/>
          </p:nvPr>
        </p:nvSpPr>
        <p:spPr/>
        <p:txBody>
          <a:bodyPr/>
          <a:lstStyle/>
          <a:p>
            <a:fld id="{44C50249-DF92-47E8-B70A-A391C2AC74DE}" type="slidenum">
              <a:rPr lang="es-MX" smtClean="0"/>
              <a:pPr/>
              <a:t>‹Nº›</a:t>
            </a:fld>
            <a:endParaRPr lang="es-MX"/>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5B43208-B0B6-4244-87A3-88A8A02311F4}" type="datetime1">
              <a:rPr lang="es-MX" smtClean="0"/>
              <a:pPr/>
              <a:t>23/02/2018</a:t>
            </a:fld>
            <a:endParaRPr lang="es-MX"/>
          </a:p>
        </p:txBody>
      </p:sp>
      <p:sp>
        <p:nvSpPr>
          <p:cNvPr id="6" name="Footer Placeholder 5"/>
          <p:cNvSpPr>
            <a:spLocks noGrp="1"/>
          </p:cNvSpPr>
          <p:nvPr>
            <p:ph type="ftr" sz="quarter" idx="11"/>
          </p:nvPr>
        </p:nvSpPr>
        <p:spPr/>
        <p:txBody>
          <a:bodyPr/>
          <a:lstStyle/>
          <a:p>
            <a:r>
              <a:rPr lang="es-MX" smtClean="0"/>
              <a:t>Preparatoria La Salle Hacienda Arboledas Clave 6860</a:t>
            </a:r>
            <a:endParaRPr lang="es-MX"/>
          </a:p>
        </p:txBody>
      </p:sp>
      <p:sp>
        <p:nvSpPr>
          <p:cNvPr id="7" name="Slide Number Placeholder 6"/>
          <p:cNvSpPr>
            <a:spLocks noGrp="1"/>
          </p:cNvSpPr>
          <p:nvPr>
            <p:ph type="sldNum" sz="quarter" idx="12"/>
          </p:nvPr>
        </p:nvSpPr>
        <p:spPr/>
        <p:txBody>
          <a:bodyPr/>
          <a:lstStyle/>
          <a:p>
            <a:fld id="{44C50249-DF92-47E8-B70A-A391C2AC74DE}"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91A4CD5-FD63-4747-B415-9BDDF7923108}" type="datetime1">
              <a:rPr lang="es-MX" smtClean="0"/>
              <a:pPr/>
              <a:t>23/02/2018</a:t>
            </a:fld>
            <a:endParaRPr lang="es-MX"/>
          </a:p>
        </p:txBody>
      </p:sp>
      <p:sp>
        <p:nvSpPr>
          <p:cNvPr id="8" name="Footer Placeholder 7"/>
          <p:cNvSpPr>
            <a:spLocks noGrp="1"/>
          </p:cNvSpPr>
          <p:nvPr>
            <p:ph type="ftr" sz="quarter" idx="11"/>
          </p:nvPr>
        </p:nvSpPr>
        <p:spPr/>
        <p:txBody>
          <a:bodyPr/>
          <a:lstStyle/>
          <a:p>
            <a:r>
              <a:rPr lang="es-MX" smtClean="0"/>
              <a:t>Preparatoria La Salle Hacienda Arboledas Clave 6860</a:t>
            </a:r>
            <a:endParaRPr lang="es-MX"/>
          </a:p>
        </p:txBody>
      </p:sp>
      <p:sp>
        <p:nvSpPr>
          <p:cNvPr id="9" name="Slide Number Placeholder 8"/>
          <p:cNvSpPr>
            <a:spLocks noGrp="1"/>
          </p:cNvSpPr>
          <p:nvPr>
            <p:ph type="sldNum" sz="quarter" idx="12"/>
          </p:nvPr>
        </p:nvSpPr>
        <p:spPr/>
        <p:txBody>
          <a:bodyPr/>
          <a:lstStyle/>
          <a:p>
            <a:fld id="{44C50249-DF92-47E8-B70A-A391C2AC74DE}" type="slidenum">
              <a:rPr lang="es-MX" smtClean="0"/>
              <a:pPr/>
              <a:t>‹Nº›</a:t>
            </a:fld>
            <a:endParaRPr lang="es-MX"/>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F44AA55-E79C-45F0-ABC6-8B29B63EFB16}" type="datetime1">
              <a:rPr lang="es-MX" smtClean="0"/>
              <a:pPr/>
              <a:t>23/02/2018</a:t>
            </a:fld>
            <a:endParaRPr lang="es-MX"/>
          </a:p>
        </p:txBody>
      </p:sp>
      <p:sp>
        <p:nvSpPr>
          <p:cNvPr id="4" name="Footer Placeholder 3"/>
          <p:cNvSpPr>
            <a:spLocks noGrp="1"/>
          </p:cNvSpPr>
          <p:nvPr>
            <p:ph type="ftr" sz="quarter" idx="11"/>
          </p:nvPr>
        </p:nvSpPr>
        <p:spPr/>
        <p:txBody>
          <a:bodyPr/>
          <a:lstStyle/>
          <a:p>
            <a:r>
              <a:rPr lang="es-MX" smtClean="0"/>
              <a:t>Preparatoria La Salle Hacienda Arboledas Clave 6860</a:t>
            </a:r>
            <a:endParaRPr lang="es-MX"/>
          </a:p>
        </p:txBody>
      </p:sp>
      <p:sp>
        <p:nvSpPr>
          <p:cNvPr id="5" name="Slide Number Placeholder 4"/>
          <p:cNvSpPr>
            <a:spLocks noGrp="1"/>
          </p:cNvSpPr>
          <p:nvPr>
            <p:ph type="sldNum" sz="quarter" idx="12"/>
          </p:nvPr>
        </p:nvSpPr>
        <p:spPr/>
        <p:txBody>
          <a:bodyPr/>
          <a:lstStyle/>
          <a:p>
            <a:fld id="{44C50249-DF92-47E8-B70A-A391C2AC74DE}"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AF88DC-EC6A-47E9-AA57-908DC457BC58}" type="datetime1">
              <a:rPr lang="es-MX" smtClean="0"/>
              <a:pPr/>
              <a:t>23/02/2018</a:t>
            </a:fld>
            <a:endParaRPr lang="es-MX"/>
          </a:p>
        </p:txBody>
      </p:sp>
      <p:sp>
        <p:nvSpPr>
          <p:cNvPr id="3" name="Footer Placeholder 2"/>
          <p:cNvSpPr>
            <a:spLocks noGrp="1"/>
          </p:cNvSpPr>
          <p:nvPr>
            <p:ph type="ftr" sz="quarter" idx="11"/>
          </p:nvPr>
        </p:nvSpPr>
        <p:spPr/>
        <p:txBody>
          <a:bodyPr/>
          <a:lstStyle/>
          <a:p>
            <a:r>
              <a:rPr lang="es-MX" smtClean="0"/>
              <a:t>Preparatoria La Salle Hacienda Arboledas Clave 6860</a:t>
            </a:r>
            <a:endParaRPr lang="es-MX"/>
          </a:p>
        </p:txBody>
      </p:sp>
      <p:sp>
        <p:nvSpPr>
          <p:cNvPr id="4" name="Slide Number Placeholder 3"/>
          <p:cNvSpPr>
            <a:spLocks noGrp="1"/>
          </p:cNvSpPr>
          <p:nvPr>
            <p:ph type="sldNum" sz="quarter" idx="12"/>
          </p:nvPr>
        </p:nvSpPr>
        <p:spPr/>
        <p:txBody>
          <a:bodyPr/>
          <a:lstStyle/>
          <a:p>
            <a:fld id="{44C50249-DF92-47E8-B70A-A391C2AC74DE}"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7FE9821-3A3D-4106-846C-2985445DD50B}" type="datetime1">
              <a:rPr lang="es-MX" smtClean="0"/>
              <a:pPr/>
              <a:t>23/02/2018</a:t>
            </a:fld>
            <a:endParaRPr lang="es-MX"/>
          </a:p>
        </p:txBody>
      </p:sp>
      <p:sp>
        <p:nvSpPr>
          <p:cNvPr id="6" name="Footer Placeholder 5"/>
          <p:cNvSpPr>
            <a:spLocks noGrp="1"/>
          </p:cNvSpPr>
          <p:nvPr>
            <p:ph type="ftr" sz="quarter" idx="11"/>
          </p:nvPr>
        </p:nvSpPr>
        <p:spPr/>
        <p:txBody>
          <a:bodyPr/>
          <a:lstStyle/>
          <a:p>
            <a:r>
              <a:rPr lang="es-MX" smtClean="0"/>
              <a:t>Preparatoria La Salle Hacienda Arboledas Clave 6860</a:t>
            </a:r>
            <a:endParaRPr lang="es-MX"/>
          </a:p>
        </p:txBody>
      </p:sp>
      <p:sp>
        <p:nvSpPr>
          <p:cNvPr id="7" name="Slide Number Placeholder 6"/>
          <p:cNvSpPr>
            <a:spLocks noGrp="1"/>
          </p:cNvSpPr>
          <p:nvPr>
            <p:ph type="sldNum" sz="quarter" idx="12"/>
          </p:nvPr>
        </p:nvSpPr>
        <p:spPr/>
        <p:txBody>
          <a:bodyPr/>
          <a:lstStyle/>
          <a:p>
            <a:fld id="{44C50249-DF92-47E8-B70A-A391C2AC74DE}" type="slidenum">
              <a:rPr lang="es-MX" smtClean="0"/>
              <a:pPr/>
              <a:t>‹Nº›</a:t>
            </a:fld>
            <a:endParaRPr lang="es-MX"/>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E4D6C6A-5F7B-466B-9508-A91390B0C6DB}" type="datetime1">
              <a:rPr lang="es-MX" smtClean="0"/>
              <a:pPr/>
              <a:t>23/02/2018</a:t>
            </a:fld>
            <a:endParaRPr lang="es-MX"/>
          </a:p>
        </p:txBody>
      </p:sp>
      <p:sp>
        <p:nvSpPr>
          <p:cNvPr id="6" name="Footer Placeholder 5"/>
          <p:cNvSpPr>
            <a:spLocks noGrp="1"/>
          </p:cNvSpPr>
          <p:nvPr>
            <p:ph type="ftr" sz="quarter" idx="11"/>
          </p:nvPr>
        </p:nvSpPr>
        <p:spPr/>
        <p:txBody>
          <a:bodyPr/>
          <a:lstStyle/>
          <a:p>
            <a:r>
              <a:rPr lang="es-MX" smtClean="0"/>
              <a:t>Preparatoria La Salle Hacienda Arboledas Clave 6860</a:t>
            </a:r>
            <a:endParaRPr lang="es-MX"/>
          </a:p>
        </p:txBody>
      </p:sp>
      <p:sp>
        <p:nvSpPr>
          <p:cNvPr id="7" name="Slide Number Placeholder 6"/>
          <p:cNvSpPr>
            <a:spLocks noGrp="1"/>
          </p:cNvSpPr>
          <p:nvPr>
            <p:ph type="sldNum" sz="quarter" idx="12"/>
          </p:nvPr>
        </p:nvSpPr>
        <p:spPr/>
        <p:txBody>
          <a:bodyPr/>
          <a:lstStyle/>
          <a:p>
            <a:fld id="{44C50249-DF92-47E8-B70A-A391C2AC74DE}"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71E663A-2F2A-4A72-8429-B7E5D366C58A}" type="datetime1">
              <a:rPr lang="es-MX" smtClean="0"/>
              <a:pPr/>
              <a:t>23/02/2018</a:t>
            </a:fld>
            <a:endParaRPr lang="es-MX"/>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s-MX" smtClean="0"/>
              <a:t>Preparatoria La Salle Hacienda Arboledas Clave 6860</a:t>
            </a:r>
            <a:endParaRPr lang="es-MX"/>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4C50249-DF92-47E8-B70A-A391C2AC74DE}"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andoni.garritz.com/documentos/2013/04_editVol21-2Indagacion2010.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pensamientocomplejo.com.ar/docs/files/Garcia,%20Rolando%20-%20Sistemas%20Complejo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criticalthinking.org/resources/PDF/SP-AskingQuestions.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criticalthinking.org/resources/PDF/SP-AskingQuestions.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908720"/>
            <a:ext cx="2731740" cy="3938259"/>
          </a:xfrm>
          <a:prstGeom prst="rect">
            <a:avLst/>
          </a:prstGeom>
        </p:spPr>
      </p:pic>
      <p:sp>
        <p:nvSpPr>
          <p:cNvPr id="5" name="4 Rectángulo"/>
          <p:cNvSpPr/>
          <p:nvPr/>
        </p:nvSpPr>
        <p:spPr>
          <a:xfrm>
            <a:off x="2915816" y="5229200"/>
            <a:ext cx="345479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EQUIPO 1</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5 Marcador de pie de página"/>
          <p:cNvSpPr>
            <a:spLocks noGrp="1"/>
          </p:cNvSpPr>
          <p:nvPr>
            <p:ph type="ftr" sz="quarter" idx="11"/>
          </p:nvPr>
        </p:nvSpPr>
        <p:spPr/>
        <p:txBody>
          <a:bodyPr/>
          <a:lstStyle/>
          <a:p>
            <a:r>
              <a:rPr lang="es-MX" dirty="0" smtClean="0"/>
              <a:t>Preparatoria La Salle Hacienda Arboledas Clave 6860</a:t>
            </a:r>
            <a:endParaRPr lang="es-MX" dirty="0"/>
          </a:p>
        </p:txBody>
      </p:sp>
    </p:spTree>
    <p:extLst>
      <p:ext uri="{BB962C8B-B14F-4D97-AF65-F5344CB8AC3E}">
        <p14:creationId xmlns:p14="http://schemas.microsoft.com/office/powerpoint/2010/main" val="4192049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990600"/>
          </a:xfrm>
          <a:solidFill>
            <a:schemeClr val="accent1">
              <a:lumMod val="40000"/>
              <a:lumOff val="60000"/>
            </a:schemeClr>
          </a:solidFill>
        </p:spPr>
        <p:txBody>
          <a:bodyPr>
            <a:normAutofit/>
          </a:bodyPr>
          <a:lstStyle/>
          <a:p>
            <a:r>
              <a:rPr lang="es-MX" sz="1200" b="1" dirty="0" smtClean="0"/>
              <a:t>ORGANIZADOR GRAFICO DE LA LECTURA</a:t>
            </a:r>
            <a:br>
              <a:rPr lang="es-MX" sz="1200" b="1" dirty="0" smtClean="0"/>
            </a:br>
            <a:r>
              <a:rPr lang="es-MX" sz="1200" b="1" dirty="0" smtClean="0"/>
              <a:t> a)   </a:t>
            </a:r>
            <a:r>
              <a:rPr lang="es-MX" sz="1200" b="1" dirty="0" err="1" smtClean="0"/>
              <a:t>National</a:t>
            </a:r>
            <a:r>
              <a:rPr lang="es-MX" sz="1200" b="1" dirty="0" smtClean="0"/>
              <a:t> </a:t>
            </a:r>
            <a:r>
              <a:rPr lang="es-MX" sz="1200" b="1" dirty="0" err="1" smtClean="0"/>
              <a:t>Academy</a:t>
            </a:r>
            <a:r>
              <a:rPr lang="es-MX" sz="1200" b="1" dirty="0" smtClean="0"/>
              <a:t> of </a:t>
            </a:r>
            <a:r>
              <a:rPr lang="es-MX" sz="1200" b="1" dirty="0" err="1" smtClean="0"/>
              <a:t>Sciences</a:t>
            </a:r>
            <a:r>
              <a:rPr lang="es-MX" sz="1200" b="1" dirty="0" smtClean="0"/>
              <a:t> (2004). </a:t>
            </a:r>
            <a:r>
              <a:rPr lang="es-MX" sz="1200" b="1" i="1" dirty="0" smtClean="0"/>
              <a:t>La indagación en la ciencia y en las aulas de clase. </a:t>
            </a:r>
            <a:r>
              <a:rPr lang="es-MX" sz="1200" b="1" dirty="0" smtClean="0"/>
              <a:t>Editorial </a:t>
            </a:r>
            <a:r>
              <a:rPr lang="es-MX" sz="1200" b="1" dirty="0" err="1" smtClean="0"/>
              <a:t>National</a:t>
            </a:r>
            <a:r>
              <a:rPr lang="es-MX" sz="1200" b="1" dirty="0" smtClean="0"/>
              <a:t> </a:t>
            </a:r>
            <a:r>
              <a:rPr lang="es-MX" sz="1200" b="1" dirty="0" err="1" smtClean="0"/>
              <a:t>Academy</a:t>
            </a:r>
            <a:r>
              <a:rPr lang="es-MX" sz="1200" b="1" dirty="0" smtClean="0"/>
              <a:t> of </a:t>
            </a:r>
            <a:r>
              <a:rPr lang="es-MX" sz="1200" b="1" dirty="0" err="1" smtClean="0"/>
              <a:t>Sciences</a:t>
            </a:r>
            <a:r>
              <a:rPr lang="es-MX" sz="1200" b="1" dirty="0" smtClean="0"/>
              <a:t>, </a:t>
            </a:r>
            <a:r>
              <a:rPr lang="es-MX" sz="1200" b="1" dirty="0" err="1" smtClean="0"/>
              <a:t>Inquiry</a:t>
            </a:r>
            <a:r>
              <a:rPr lang="es-MX" sz="1200" b="1" dirty="0" smtClean="0"/>
              <a:t> and </a:t>
            </a:r>
            <a:r>
              <a:rPr lang="es-MX" sz="1200" b="1" dirty="0" err="1" smtClean="0"/>
              <a:t>the</a:t>
            </a:r>
            <a:r>
              <a:rPr lang="es-MX" sz="1200" b="1" dirty="0" smtClean="0"/>
              <a:t> </a:t>
            </a:r>
            <a:r>
              <a:rPr lang="es-MX" sz="1200" b="1" dirty="0" err="1" smtClean="0"/>
              <a:t>National</a:t>
            </a:r>
            <a:r>
              <a:rPr lang="es-MX" sz="1200" b="1" dirty="0" smtClean="0"/>
              <a:t> </a:t>
            </a:r>
            <a:r>
              <a:rPr lang="es-MX" sz="1200" b="1" dirty="0" err="1" smtClean="0"/>
              <a:t>Science</a:t>
            </a:r>
            <a:r>
              <a:rPr lang="es-MX" sz="1200" b="1" dirty="0" smtClean="0"/>
              <a:t> </a:t>
            </a:r>
            <a:r>
              <a:rPr lang="es-MX" sz="1200" b="1" dirty="0" err="1" smtClean="0"/>
              <a:t>Education</a:t>
            </a:r>
            <a:r>
              <a:rPr lang="es-MX" sz="1200" b="1" dirty="0" smtClean="0"/>
              <a:t> </a:t>
            </a:r>
            <a:r>
              <a:rPr lang="es-MX" sz="1200" b="1" dirty="0" err="1" smtClean="0"/>
              <a:t>Standards</a:t>
            </a:r>
            <a:r>
              <a:rPr lang="es-MX" sz="1200" b="1" dirty="0" smtClean="0"/>
              <a:t>: A Guide </a:t>
            </a:r>
            <a:r>
              <a:rPr lang="es-MX" sz="1200" b="1" dirty="0" err="1" smtClean="0"/>
              <a:t>for</a:t>
            </a:r>
            <a:r>
              <a:rPr lang="es-MX" sz="1200" b="1" dirty="0" smtClean="0"/>
              <a:t> </a:t>
            </a:r>
            <a:r>
              <a:rPr lang="es-MX" sz="1200" b="1" dirty="0" err="1" smtClean="0"/>
              <a:t>Teaching</a:t>
            </a:r>
            <a:r>
              <a:rPr lang="es-MX" sz="1200" b="1" dirty="0" smtClean="0"/>
              <a:t> and </a:t>
            </a:r>
            <a:r>
              <a:rPr lang="es-MX" sz="1200" b="1" dirty="0" err="1" smtClean="0"/>
              <a:t>Learning</a:t>
            </a:r>
            <a:r>
              <a:rPr lang="es-MX" sz="1200" b="1" dirty="0" smtClean="0"/>
              <a:t> (pp. 1-12). </a:t>
            </a:r>
            <a:r>
              <a:rPr lang="es-MX" sz="1100" dirty="0" smtClean="0"/>
              <a:t/>
            </a:r>
            <a:br>
              <a:rPr lang="es-MX" sz="1100" dirty="0" smtClean="0"/>
            </a:br>
            <a:endParaRPr lang="es-MX" sz="1100" dirty="0"/>
          </a:p>
        </p:txBody>
      </p:sp>
      <p:sp>
        <p:nvSpPr>
          <p:cNvPr id="3" name="2 Marcador de contenido"/>
          <p:cNvSpPr>
            <a:spLocks noGrp="1"/>
          </p:cNvSpPr>
          <p:nvPr>
            <p:ph idx="1"/>
          </p:nvPr>
        </p:nvSpPr>
        <p:spPr/>
        <p:txBody>
          <a:bodyPr>
            <a:normAutofit/>
          </a:bodyPr>
          <a:lstStyle/>
          <a:p>
            <a:r>
              <a:rPr lang="es-MX" sz="1200" b="1" dirty="0" smtClean="0"/>
              <a:t>INDAGACIÓN EN LA CIENCIA Y EN LAS AULAS.-</a:t>
            </a:r>
            <a:endParaRPr lang="es-MX" sz="1200" dirty="0" smtClean="0"/>
          </a:p>
          <a:p>
            <a:r>
              <a:rPr lang="es-MX" sz="1200" dirty="0" smtClean="0"/>
              <a:t> </a:t>
            </a:r>
          </a:p>
          <a:p>
            <a:r>
              <a:rPr lang="es-MX" sz="1200" dirty="0" smtClean="0"/>
              <a:t>LA INDAGACIÓN ES UN MEDIO DE APRENDER: PRIMERO SE OBSERVA, SE ORGANIZA Y SE SITETIZA LA INFORMACIÓN.</a:t>
            </a:r>
          </a:p>
          <a:p>
            <a:r>
              <a:rPr lang="es-MX" sz="1200" dirty="0" smtClean="0"/>
              <a:t> </a:t>
            </a:r>
          </a:p>
          <a:p>
            <a:pPr lvl="0"/>
            <a:r>
              <a:rPr lang="es-MX" sz="1200" dirty="0" smtClean="0"/>
              <a:t>MOTIVACIÓN A PARTIR DE CONOCIMIENTOS PREVIOS.</a:t>
            </a:r>
          </a:p>
          <a:p>
            <a:pPr lvl="0"/>
            <a:r>
              <a:rPr lang="es-MX" sz="1200" dirty="0" smtClean="0"/>
              <a:t>FORMULACIÓN DE HIPÓTESIS.</a:t>
            </a:r>
          </a:p>
          <a:p>
            <a:pPr lvl="0"/>
            <a:r>
              <a:rPr lang="es-MX" sz="1200" dirty="0" smtClean="0"/>
              <a:t>PLANIFICAR.</a:t>
            </a:r>
          </a:p>
          <a:p>
            <a:pPr lvl="0"/>
            <a:r>
              <a:rPr lang="es-MX" sz="1200" dirty="0" smtClean="0"/>
              <a:t>RECOPILAR EVIDENCIAS.</a:t>
            </a:r>
          </a:p>
          <a:p>
            <a:pPr lvl="0"/>
            <a:r>
              <a:rPr lang="es-MX" sz="1200" dirty="0" smtClean="0"/>
              <a:t>PRESENTAR EVIDENCIAS.</a:t>
            </a:r>
          </a:p>
          <a:p>
            <a:r>
              <a:rPr lang="es-MX" sz="1200" dirty="0" smtClean="0"/>
              <a:t> </a:t>
            </a:r>
          </a:p>
          <a:p>
            <a:r>
              <a:rPr lang="es-MX" sz="1200" dirty="0" smtClean="0"/>
              <a:t>LA INDAGACIÓN DEPENDE DE LOS OBJETIVOS EDUCATIVOS.</a:t>
            </a:r>
          </a:p>
          <a:p>
            <a:r>
              <a:rPr lang="es-MX" sz="1200" dirty="0" smtClean="0"/>
              <a:t> </a:t>
            </a:r>
          </a:p>
          <a:p>
            <a:r>
              <a:rPr lang="es-MX" sz="1200" dirty="0" smtClean="0"/>
              <a:t>EN RESUMEN LA INDAGACIÓN ESTÁ BASADA EN EVIDENCIAS QUE DERIVAN DEL TRABAJO REALIZADO.</a:t>
            </a:r>
          </a:p>
          <a:p>
            <a:r>
              <a:rPr lang="es-MX" sz="1200" dirty="0" smtClean="0"/>
              <a:t> </a:t>
            </a:r>
          </a:p>
          <a:p>
            <a:r>
              <a:rPr lang="es-MX" sz="1200" dirty="0" smtClean="0"/>
              <a:t>EN CUANTO A LOS ESTUDIANTES LA INDAGACIÓN SE REFIERE A LAS ACTIVIDADES QUE REALIZAN DESARROLLANDO CONOCIMIENTOS Y COMPRENSIÓN DE IDEAS. </a:t>
            </a:r>
          </a:p>
          <a:p>
            <a:endParaRPr lang="es-MX" sz="1200" dirty="0"/>
          </a:p>
        </p:txBody>
      </p:sp>
      <p:sp>
        <p:nvSpPr>
          <p:cNvPr id="4" name="3 Marcador de pie de página"/>
          <p:cNvSpPr>
            <a:spLocks noGrp="1"/>
          </p:cNvSpPr>
          <p:nvPr>
            <p:ph type="ftr" sz="quarter" idx="11"/>
          </p:nvPr>
        </p:nvSpPr>
        <p:spPr/>
        <p:txBody>
          <a:bodyPr/>
          <a:lstStyle/>
          <a:p>
            <a:r>
              <a:rPr lang="es-MX" smtClean="0"/>
              <a:t>Preparatoria La Salle Hacienda Arboledas Clave 6860</a:t>
            </a:r>
            <a:endParaRPr lang="es-MX"/>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784304"/>
          </a:xfrm>
        </p:spPr>
        <p:txBody>
          <a:bodyPr>
            <a:normAutofit/>
          </a:bodyPr>
          <a:lstStyle/>
          <a:p>
            <a:r>
              <a:rPr lang="es-MX" sz="1000" dirty="0" smtClean="0"/>
              <a:t> </a:t>
            </a:r>
          </a:p>
          <a:p>
            <a:r>
              <a:rPr lang="es-MX" sz="1800" b="1" dirty="0" smtClean="0"/>
              <a:t>INDAGACIÓN: LAS HABILIDADES PARA DESARROLLARLA Y PROMOVER EL APRENDIZAJE.</a:t>
            </a:r>
            <a:endParaRPr lang="es-MX" sz="1800" dirty="0" smtClean="0"/>
          </a:p>
          <a:p>
            <a:r>
              <a:rPr lang="es-MX" sz="1800" b="1" dirty="0" smtClean="0"/>
              <a:t> </a:t>
            </a:r>
            <a:endParaRPr lang="es-MX" sz="1800" dirty="0" smtClean="0"/>
          </a:p>
          <a:p>
            <a:r>
              <a:rPr lang="es-MX" sz="1200" dirty="0" smtClean="0"/>
              <a:t>LA INDAGACIÓN  EN EL CASO DE LOS ESTUDIANTES SE REFIERE A LA DIVERSAS ACTIVIDADES QUE DESARROLLAN APLICANDO SUS CONOCIMIENTOS.</a:t>
            </a:r>
          </a:p>
          <a:p>
            <a:r>
              <a:rPr lang="es-MX" sz="1200" dirty="0" smtClean="0"/>
              <a:t> </a:t>
            </a:r>
          </a:p>
          <a:p>
            <a:r>
              <a:rPr lang="es-MX" sz="1200" dirty="0" smtClean="0"/>
              <a:t>UNA  ACTIVIDAD POLIFACÉTICA CONSISTE EN HACER OBSERVACIONES, PLANTEAR PREGUNTAS, CONSULTAR LIBROS Y OTRAS FUENTES DE INFORMACIÓN, ADEMÁS DE VALERSE DE INSTRUMENTOS PARA REUNIR, ANALIZAR  E INTERPRETAR DATOS, PROPONER RESPUESTAS Y DAR EXPLICACIONES Y POR ÚLTIMO OBTENER Y COMUNICAR RESULTADOS.</a:t>
            </a:r>
          </a:p>
          <a:p>
            <a:r>
              <a:rPr lang="es-MX" sz="1200" dirty="0" smtClean="0"/>
              <a:t> </a:t>
            </a:r>
          </a:p>
          <a:p>
            <a:r>
              <a:rPr lang="es-MX" sz="1200" dirty="0" smtClean="0"/>
              <a:t>EL CONCEPTO DE INDAGACIÓN  HA IDO EVOLUCIONANDO E INCLUSIVE TIENE VARIOS ENFOQUES Y POR LO MISMO EXISTEN VARIOS TIPOS DE INDAGACIÓN:</a:t>
            </a:r>
          </a:p>
          <a:p>
            <a:r>
              <a:rPr lang="es-MX" sz="1200" dirty="0" smtClean="0"/>
              <a:t> </a:t>
            </a:r>
          </a:p>
          <a:p>
            <a:pPr lvl="0"/>
            <a:r>
              <a:rPr lang="es-MX" sz="1200" dirty="0" smtClean="0"/>
              <a:t>INDAGACIÓN ABIERTA.-  SE ENFOCA EN EL ESTUDIANTE Y COMIENZA CON UNA PREGUNTA, LA CUAL SE PRETENDE RESPONDER POR MEDIO DE LA INVESTIGACIÓN.</a:t>
            </a:r>
          </a:p>
          <a:p>
            <a:pPr lvl="0"/>
            <a:r>
              <a:rPr lang="es-MX" sz="1200" dirty="0" smtClean="0"/>
              <a:t>INDAGACIÓN GUIADA.- EL PROFESOR ES EL GUÍA Y APOYA A LOS ESTUDIANTES A DESARROLAR LAS INVESTIGACIONES.</a:t>
            </a:r>
          </a:p>
          <a:p>
            <a:pPr lvl="0"/>
            <a:r>
              <a:rPr lang="es-MX" sz="1200" dirty="0" smtClean="0"/>
              <a:t>INDAGACIÓN ACOPLADA.-  UNE LA INDAGACIÓN ABIERTA CON LA ACOPLADA.</a:t>
            </a:r>
          </a:p>
          <a:p>
            <a:pPr lvl="0"/>
            <a:r>
              <a:rPr lang="es-MX" sz="1200" dirty="0" smtClean="0"/>
              <a:t>INDAGACIÓN ESTRUCTURADA.- ES AQUELLA QUE ESTÁ DIRIGIDA POR EL PROFESOR PARA QUE LOS ALUMNOS LLEGUEN A UN RESULTADO ESPECÍFICO.</a:t>
            </a:r>
          </a:p>
          <a:p>
            <a:r>
              <a:rPr lang="es-MX" sz="1400" dirty="0" smtClean="0"/>
              <a:t> </a:t>
            </a:r>
          </a:p>
          <a:p>
            <a:r>
              <a:rPr lang="es-MX" sz="1800" dirty="0" smtClean="0"/>
              <a:t> </a:t>
            </a:r>
          </a:p>
        </p:txBody>
      </p:sp>
      <p:sp>
        <p:nvSpPr>
          <p:cNvPr id="4" name="3 Marcador de pie de página"/>
          <p:cNvSpPr>
            <a:spLocks noGrp="1"/>
          </p:cNvSpPr>
          <p:nvPr>
            <p:ph type="ftr" sz="quarter" idx="11"/>
          </p:nvPr>
        </p:nvSpPr>
        <p:spPr/>
        <p:txBody>
          <a:bodyPr/>
          <a:lstStyle/>
          <a:p>
            <a:r>
              <a:rPr lang="es-MX" smtClean="0"/>
              <a:t>Preparatoria La Salle Hacienda Arboledas Clave 6860</a:t>
            </a:r>
            <a:endParaRPr lang="es-MX"/>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784304"/>
          </a:xfrm>
        </p:spPr>
        <p:txBody>
          <a:bodyPr>
            <a:normAutofit/>
          </a:bodyPr>
          <a:lstStyle/>
          <a:p>
            <a:r>
              <a:rPr lang="es-MX" sz="1000" dirty="0" smtClean="0"/>
              <a:t> </a:t>
            </a:r>
          </a:p>
          <a:p>
            <a:r>
              <a:rPr lang="es-MX" sz="1300" dirty="0" smtClean="0"/>
              <a:t>DE ACUERDO A LA LECTURA EXISTEN DIFERENTES DEFINICIONES  DE INDAGACIÓN TANTO COMO AUTORES HAN ESCRITO SOBRE ELLA.</a:t>
            </a:r>
          </a:p>
          <a:p>
            <a:r>
              <a:rPr lang="es-MX" sz="1300" dirty="0" smtClean="0"/>
              <a:t> </a:t>
            </a:r>
          </a:p>
          <a:p>
            <a:r>
              <a:rPr lang="es-MX" sz="1300" dirty="0" smtClean="0"/>
              <a:t>DEWEY PROPONÍA EN QUE LOS PROFESORES UTILIZARAN LA INDAGACIÓN COMO UNA ESTRATEGIA DE ENSEÑANZA PARA LO CUAL PRIMERO DEBÍAN DETECTAR SITUACIONES DESCONCERTANTES, ACLARAR EL PROBLEMA, FORMULAR UNA HIPÓTESIS TENTATIVA, PROBAR DICHA HIPÓTESIS, REVISARLAS A TRAVÉS DE PRUEBAS MINUCIOSAS Y POR ÚLTIMO ACTUAR PARA OBTENER LA SOLUCIÓN. EN ESTA TEORÍA EL ESTUDIANTE TOMA UNA ACTITUD PARTICIPATIVA Y A LA VEZ SE INVOLUCRA Y EL PROFESOR ACTÚA COMO GUÍA Y FACILITADOR.</a:t>
            </a:r>
          </a:p>
          <a:p>
            <a:pPr>
              <a:buNone/>
            </a:pPr>
            <a:r>
              <a:rPr lang="es-MX" sz="1300" dirty="0" smtClean="0"/>
              <a:t> </a:t>
            </a:r>
          </a:p>
        </p:txBody>
      </p:sp>
      <p:sp>
        <p:nvSpPr>
          <p:cNvPr id="4" name="3 Marcador de pie de página"/>
          <p:cNvSpPr>
            <a:spLocks noGrp="1"/>
          </p:cNvSpPr>
          <p:nvPr>
            <p:ph type="ftr" sz="quarter" idx="11"/>
          </p:nvPr>
        </p:nvSpPr>
        <p:spPr/>
        <p:txBody>
          <a:bodyPr/>
          <a:lstStyle/>
          <a:p>
            <a:r>
              <a:rPr lang="es-MX" smtClean="0"/>
              <a:t>Preparatoria La Salle Hacienda Arboledas Clave 6860</a:t>
            </a:r>
            <a:endParaRPr lang="es-MX"/>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784304"/>
          </a:xfrm>
        </p:spPr>
        <p:txBody>
          <a:bodyPr>
            <a:normAutofit/>
          </a:bodyPr>
          <a:lstStyle/>
          <a:p>
            <a:r>
              <a:rPr lang="es-MX" sz="1000" dirty="0" smtClean="0"/>
              <a:t> </a:t>
            </a:r>
          </a:p>
          <a:p>
            <a:r>
              <a:rPr lang="es-MX" sz="1300" dirty="0" smtClean="0"/>
              <a:t>A CONTINUACIÓN MENCIONAREMOS ALGUNAS DE LAS CAPACIDADES QUE PROMUEVEN  LA INDAGACIÓN PARA LO CUAL ES NECESARIO CONTAR CON CIERTAS HABILIDADES A NIVEL BACHILLERATO.</a:t>
            </a:r>
          </a:p>
          <a:p>
            <a:endParaRPr lang="es-MX" sz="1300" dirty="0" smtClean="0"/>
          </a:p>
          <a:p>
            <a:pPr lvl="0"/>
            <a:r>
              <a:rPr lang="es-MX" sz="1300" dirty="0" smtClean="0"/>
              <a:t>IDENTIFICAR PREGUNTAS Y CONCEPTOS QUE GUIEN LAS INVESTIGACIONES.- LOS ESTUDIANTES FORMULAN UNA HIPÓTESIS PREVIA.</a:t>
            </a:r>
          </a:p>
          <a:p>
            <a:pPr lvl="0"/>
            <a:r>
              <a:rPr lang="es-MX" sz="1300" dirty="0" smtClean="0"/>
              <a:t>DISEÑAR Y CONDUCIR INVESTIGACIONES CIENTÍFICAS.- EMPLEAR CONCEPTOS CLAROS  Y BIEN DEFINIDOS, EMPLEO DE TECNOLOGÍAS, ETC. LOS ESTIDIANTES DEBERÁN BUSCAR PRUEBAS, APLICAR LA LÓGICA, ELABORAR LA HIPÓTESIS, COMPROBARLA, Y ARGUMENTARLA.</a:t>
            </a:r>
          </a:p>
          <a:p>
            <a:pPr lvl="0"/>
            <a:r>
              <a:rPr lang="es-MX" sz="1300" dirty="0" smtClean="0"/>
              <a:t>UTILIZAR LAS TECNOLOGÍAS ADECUADAS PARA QUE SUS INVESTIGACIÓN Y COMUNICACIÓN SEA LA IDONEA.</a:t>
            </a:r>
          </a:p>
          <a:p>
            <a:pPr lvl="0"/>
            <a:r>
              <a:rPr lang="es-MX" sz="1300" dirty="0" smtClean="0"/>
              <a:t>FORMULAR Y REVISAR LAS EXPLICACIONES Y MODELOS CIENTÍFICOS EMPLEANDO LA LÓGICA PARA QUE SEA ADMISIBLE.</a:t>
            </a:r>
          </a:p>
          <a:p>
            <a:pPr lvl="0"/>
            <a:r>
              <a:rPr lang="es-MX" sz="1300" dirty="0" smtClean="0"/>
              <a:t>RECONOCER Y ANALIZAR EXPLICACIONES REUNIENDO PRUEBAS PARA DETERMINAR CUALES EXPLICACIONES  SON LAS MEJORES.</a:t>
            </a:r>
          </a:p>
          <a:p>
            <a:pPr lvl="0"/>
            <a:r>
              <a:rPr lang="es-MX" sz="1300" dirty="0" smtClean="0"/>
              <a:t>COMUNICAR Y DEFENDER UN ARGUMENTO, AQUÍ LOS ESTUDIANTES DEBEN PERFECCIONAR SUS HABILIDADES.</a:t>
            </a:r>
          </a:p>
          <a:p>
            <a:r>
              <a:rPr lang="es-MX" sz="1300" dirty="0" smtClean="0"/>
              <a:t>ACTIVIDADES IMPORTANTES PARA LA REALIZACIÓN  DE LA INDAGACIÓN EN EL AULA POR PARTE DE LOS ESTUDIANTES:</a:t>
            </a:r>
          </a:p>
          <a:p>
            <a:pPr lvl="0"/>
            <a:r>
              <a:rPr lang="es-MX" sz="1400" dirty="0" smtClean="0"/>
              <a:t>SER ATRAIDOS POR LAS PREGUNTAS REALIZADAS.</a:t>
            </a:r>
          </a:p>
          <a:p>
            <a:pPr lvl="0"/>
            <a:r>
              <a:rPr lang="es-MX" sz="1400" dirty="0" smtClean="0"/>
              <a:t>DAR PRIORIDAD A LAS PRUEBAS, PERMITIÉNDOLES  EVALUAR LAS EXPLICACIONES, PONIENDO ATENCIÓN A LAS PREGUNTAS REALIZADAS.</a:t>
            </a:r>
          </a:p>
          <a:p>
            <a:pPr lvl="0"/>
            <a:r>
              <a:rPr lang="es-MX" sz="1400" dirty="0" smtClean="0"/>
              <a:t>VALORAR LAS EXPLICACIONES.</a:t>
            </a:r>
          </a:p>
          <a:p>
            <a:pPr lvl="0"/>
            <a:r>
              <a:rPr lang="es-MX" sz="1400" dirty="0" smtClean="0"/>
              <a:t>COMUNICAR Y JUSTIFICAR LAS EXPLICACIONES. </a:t>
            </a:r>
          </a:p>
          <a:p>
            <a:endParaRPr lang="es-MX" sz="1300" dirty="0" smtClean="0"/>
          </a:p>
        </p:txBody>
      </p:sp>
      <p:sp>
        <p:nvSpPr>
          <p:cNvPr id="4" name="3 Marcador de pie de página"/>
          <p:cNvSpPr>
            <a:spLocks noGrp="1"/>
          </p:cNvSpPr>
          <p:nvPr>
            <p:ph type="ftr" sz="quarter" idx="11"/>
          </p:nvPr>
        </p:nvSpPr>
        <p:spPr/>
        <p:txBody>
          <a:bodyPr/>
          <a:lstStyle/>
          <a:p>
            <a:r>
              <a:rPr lang="es-MX" smtClean="0"/>
              <a:t>Preparatoria La Salle Hacienda Arboledas Clave 6860</a:t>
            </a:r>
            <a:endParaRPr lang="es-MX"/>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6000328"/>
          </a:xfrm>
        </p:spPr>
        <p:txBody>
          <a:bodyPr>
            <a:normAutofit fontScale="32500" lnSpcReduction="20000"/>
          </a:bodyPr>
          <a:lstStyle/>
          <a:p>
            <a:r>
              <a:rPr lang="es-MX" sz="3700" dirty="0" smtClean="0"/>
              <a:t> </a:t>
            </a:r>
          </a:p>
          <a:p>
            <a:r>
              <a:rPr lang="es-MX" sz="3700" b="1" dirty="0" smtClean="0"/>
              <a:t>SAMIA KHAN PLANTEA LAS SIGUIENTES ACTIVIDADES BÁSICAS DE LA INDAGACIÓN:</a:t>
            </a:r>
          </a:p>
          <a:p>
            <a:r>
              <a:rPr lang="es-MX" sz="3700" b="1" dirty="0" smtClean="0"/>
              <a:t> </a:t>
            </a:r>
          </a:p>
          <a:p>
            <a:pPr lvl="0"/>
            <a:r>
              <a:rPr lang="es-MX" sz="3700" dirty="0" smtClean="0"/>
              <a:t>IDENTIFICAR UN PROBLEMA Y RECABAR INFORMACIÓN.</a:t>
            </a:r>
          </a:p>
          <a:p>
            <a:pPr lvl="0"/>
            <a:r>
              <a:rPr lang="es-MX" sz="3700" dirty="0" smtClean="0"/>
              <a:t>HACER PREDICCIONES</a:t>
            </a:r>
          </a:p>
          <a:p>
            <a:pPr lvl="0"/>
            <a:r>
              <a:rPr lang="es-MX" sz="3700" dirty="0" smtClean="0"/>
              <a:t>HACER SENTIDO DE LAS OBSERVACIONES  Y BUSCAR PATRONES EN LA INFORMACIÓN.</a:t>
            </a:r>
          </a:p>
          <a:p>
            <a:pPr lvl="0"/>
            <a:r>
              <a:rPr lang="es-MX" sz="3700" dirty="0" smtClean="0"/>
              <a:t>UTILIZAR ANALOGÍAS PARA CONCEPTUALIZAR FENÓMENOS.</a:t>
            </a:r>
          </a:p>
          <a:p>
            <a:pPr lvl="0"/>
            <a:r>
              <a:rPr lang="es-MX" sz="3700" dirty="0" smtClean="0"/>
              <a:t>ANALIZAR Y REPRESENTAR DATOS.</a:t>
            </a:r>
          </a:p>
          <a:p>
            <a:pPr lvl="0"/>
            <a:r>
              <a:rPr lang="es-MX" sz="3700" dirty="0" smtClean="0"/>
              <a:t>POSTULAR FACTORES CAUSALES.</a:t>
            </a:r>
          </a:p>
          <a:p>
            <a:pPr lvl="0"/>
            <a:r>
              <a:rPr lang="es-MX" sz="3700" dirty="0" smtClean="0"/>
              <a:t>TRABAJAR CON LAS PRUEBAS PARA DESARROLLAR Y REVISAR LAS EXPLICACIONES.</a:t>
            </a:r>
          </a:p>
          <a:p>
            <a:pPr lvl="0"/>
            <a:r>
              <a:rPr lang="es-MX" sz="3700" dirty="0" smtClean="0"/>
              <a:t>GENERAR RELACIONES HIPOTÉTICAS ENTRE LAS VARIABLES.</a:t>
            </a:r>
          </a:p>
          <a:p>
            <a:pPr lvl="0"/>
            <a:r>
              <a:rPr lang="es-MX" sz="3700" dirty="0" smtClean="0"/>
              <a:t>EVALUAR LA CONSISTENCIA EMPÍRICA DE LA INFORMACIÓN.</a:t>
            </a:r>
          </a:p>
          <a:p>
            <a:pPr lvl="0"/>
            <a:r>
              <a:rPr lang="es-MX" sz="3700" dirty="0" smtClean="0"/>
              <a:t>FORMULAR Y MANIPULAR MODELOS MENTALES O FÍSICOS.</a:t>
            </a:r>
          </a:p>
          <a:p>
            <a:pPr lvl="0"/>
            <a:r>
              <a:rPr lang="es-MX" sz="3700" dirty="0" smtClean="0"/>
              <a:t>COORDINAR LOS MODELOS TEÓRICOS CON LA INFORMACIÓN Y</a:t>
            </a:r>
          </a:p>
          <a:p>
            <a:pPr lvl="0"/>
            <a:r>
              <a:rPr lang="es-MX" sz="3700" dirty="0" smtClean="0"/>
              <a:t>COMPRATIR CON OTRAS PERSONAS LO QUE SE HA APRENDIDO DURANTE LA INDAGACIÓN.</a:t>
            </a:r>
          </a:p>
          <a:p>
            <a:r>
              <a:rPr lang="es-MX" sz="3700" dirty="0" smtClean="0"/>
              <a:t> </a:t>
            </a:r>
          </a:p>
          <a:p>
            <a:r>
              <a:rPr lang="es-MX" sz="3700" dirty="0" smtClean="0"/>
              <a:t>COMO UN RESUMEN DE TODAS ESTAS ACTIVIDADES PARA REALIZAR LA INDAGACIÓN QUE SE LLEVAN A CABO EN EL AULA O EL LABORATORIO TENEMOS:</a:t>
            </a:r>
          </a:p>
          <a:p>
            <a:r>
              <a:rPr lang="es-MX" sz="3700" dirty="0" smtClean="0"/>
              <a:t> </a:t>
            </a:r>
          </a:p>
          <a:p>
            <a:pPr lvl="0"/>
            <a:r>
              <a:rPr lang="es-MX" sz="3700" dirty="0" smtClean="0"/>
              <a:t>IDENTIFICAR Y PLANTEAR PREGUNTAS  QUE PUEDAN SER RESPONDIDAS POR MEDIO DE LA INDAGACIÓN.</a:t>
            </a:r>
          </a:p>
          <a:p>
            <a:pPr lvl="0"/>
            <a:r>
              <a:rPr lang="es-MX" sz="3700" dirty="0" smtClean="0"/>
              <a:t>DEFINIR Y ANALIZAR EXCTAMENTE EL PROBLEMA QUE SE PRETENDE RESOLVER IDENTIFICANDO SUS ASPECTOS MÁS RELEVANTES.</a:t>
            </a:r>
          </a:p>
          <a:p>
            <a:pPr lvl="0"/>
            <a:r>
              <a:rPr lang="es-MX" sz="3700" dirty="0" smtClean="0"/>
              <a:t>OBTENER INFORMACIÓN BIBLIOGRÁFICA QUE SIRVA DE PRUEBA.</a:t>
            </a:r>
          </a:p>
          <a:p>
            <a:pPr lvl="0"/>
            <a:r>
              <a:rPr lang="es-MX" sz="3700" dirty="0" smtClean="0"/>
              <a:t>ELABORAR EXPLICACIONES  AL PROBLEMA PLANTEADO, A PARTIR DE PRUEBAS.</a:t>
            </a:r>
          </a:p>
          <a:p>
            <a:pPr lvl="0"/>
            <a:r>
              <a:rPr lang="es-MX" sz="3700" dirty="0" smtClean="0"/>
              <a:t>PLANTEAR RPOBLEMAS  COTIDIANOS.</a:t>
            </a:r>
          </a:p>
          <a:p>
            <a:pPr lvl="0"/>
            <a:r>
              <a:rPr lang="es-MX" sz="3700" dirty="0" smtClean="0"/>
              <a:t>DISEÑAR Y CONDUCIR EL TRABAJO DE INVESTIGACIÓN A TRAVÉS DE DIVERSAS ACCIONES.</a:t>
            </a:r>
          </a:p>
          <a:p>
            <a:pPr lvl="0"/>
            <a:r>
              <a:rPr lang="es-MX" sz="3700" dirty="0" smtClean="0"/>
              <a:t>COMPRATIR CON OTROS POR MEDIO DE LA ARGUMENTACIÓN LO QUE SE APRENDIÓ A TRAVÉS DE LA INDAGACIÓN.</a:t>
            </a:r>
          </a:p>
          <a:p>
            <a:r>
              <a:rPr lang="es-MX" sz="3700" dirty="0" smtClean="0"/>
              <a:t> </a:t>
            </a:r>
          </a:p>
          <a:p>
            <a:r>
              <a:rPr lang="es-MX" sz="3700" dirty="0" smtClean="0"/>
              <a:t>PARA FINALIZAR PODEMOS VER QUE  LA INVESTIGACIÓN ES UNA HERRAMIENTA IMPORTANTE PARA LA INDAGACIÓN.</a:t>
            </a:r>
            <a:endParaRPr lang="es-MX" dirty="0"/>
          </a:p>
        </p:txBody>
      </p:sp>
      <p:sp>
        <p:nvSpPr>
          <p:cNvPr id="4" name="3 Marcador de pie de página"/>
          <p:cNvSpPr>
            <a:spLocks noGrp="1"/>
          </p:cNvSpPr>
          <p:nvPr>
            <p:ph type="ftr" sz="quarter" idx="11"/>
          </p:nvPr>
        </p:nvSpPr>
        <p:spPr/>
        <p:txBody>
          <a:bodyPr/>
          <a:lstStyle/>
          <a:p>
            <a:r>
              <a:rPr lang="es-MX" smtClean="0"/>
              <a:t>Preparatoria La Salle Hacienda Arboledas Clave 6860</a:t>
            </a:r>
            <a:endParaRPr lang="es-MX"/>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40000"/>
              <a:lumOff val="60000"/>
            </a:schemeClr>
          </a:solidFill>
        </p:spPr>
        <p:txBody>
          <a:bodyPr>
            <a:normAutofit fontScale="90000"/>
          </a:bodyPr>
          <a:lstStyle/>
          <a:p>
            <a:r>
              <a:rPr lang="es-MX" sz="1300" b="1" dirty="0" smtClean="0"/>
              <a:t>ORGANIZADOR GRAFICO DE LA LECTURA CAPITULO 1</a:t>
            </a:r>
            <a:r>
              <a:rPr lang="es-MX" sz="1300" dirty="0" smtClean="0"/>
              <a:t/>
            </a:r>
            <a:br>
              <a:rPr lang="es-MX" sz="1300" dirty="0" smtClean="0"/>
            </a:br>
            <a:r>
              <a:rPr lang="es-MX" sz="1300" b="1" dirty="0" smtClean="0"/>
              <a:t>b)   </a:t>
            </a:r>
            <a:r>
              <a:rPr lang="es-MX" sz="1300" dirty="0" err="1" smtClean="0"/>
              <a:t>Garritz</a:t>
            </a:r>
            <a:r>
              <a:rPr lang="es-MX" sz="1300" dirty="0" smtClean="0"/>
              <a:t>, A., </a:t>
            </a:r>
            <a:r>
              <a:rPr lang="es-MX" sz="1300" i="1" dirty="0" smtClean="0"/>
              <a:t>Indagación: Las habilidades para desarrollarla y promover el aprendizaje</a:t>
            </a:r>
            <a:r>
              <a:rPr lang="es-MX" sz="1300" dirty="0" smtClean="0"/>
              <a:t>  (Editorial), Educación Química, 21[2], 106-110, 2010. de</a:t>
            </a:r>
            <a:r>
              <a:rPr lang="es-MX" sz="1300" b="1" dirty="0" smtClean="0">
                <a:hlinkClick r:id="rId2"/>
              </a:rPr>
              <a:t>https://andoni.garritz.com/documentos/2013/04_editVol21-2Indagacion2010.pdf</a:t>
            </a:r>
            <a:br>
              <a:rPr lang="es-MX" sz="1300" b="1" dirty="0" smtClean="0">
                <a:hlinkClick r:id="rId2"/>
              </a:rPr>
            </a:br>
            <a:r>
              <a:rPr lang="es-MX" sz="1300" b="1" dirty="0" smtClean="0"/>
              <a:t>Leer artículo.</a:t>
            </a:r>
            <a:r>
              <a:rPr lang="es-MX" sz="1200" dirty="0" smtClean="0"/>
              <a:t/>
            </a:r>
            <a:br>
              <a:rPr lang="es-MX" sz="1200" dirty="0" smtClean="0"/>
            </a:br>
            <a:endParaRPr lang="es-MX" sz="1200" dirty="0"/>
          </a:p>
        </p:txBody>
      </p:sp>
      <p:sp>
        <p:nvSpPr>
          <p:cNvPr id="4" name="3 Marcador de pie de página"/>
          <p:cNvSpPr>
            <a:spLocks noGrp="1"/>
          </p:cNvSpPr>
          <p:nvPr>
            <p:ph type="ftr" sz="quarter" idx="11"/>
          </p:nvPr>
        </p:nvSpPr>
        <p:spPr/>
        <p:txBody>
          <a:bodyPr/>
          <a:lstStyle/>
          <a:p>
            <a:r>
              <a:rPr lang="es-MX" smtClean="0"/>
              <a:t>Preparatoria La Salle Hacienda Arboledas Clave 6860</a:t>
            </a:r>
            <a:endParaRPr lang="es-MX"/>
          </a:p>
        </p:txBody>
      </p:sp>
      <p:pic>
        <p:nvPicPr>
          <p:cNvPr id="5" name="4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724314"/>
            <a:ext cx="8229600" cy="462857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smtClean="0"/>
              <a:t>Preparatoria La Salle Hacienda Arboledas Clave 6860</a:t>
            </a:r>
            <a:endParaRPr lang="es-MX"/>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571"/>
            <a:ext cx="9144000" cy="5142857"/>
          </a:xfrm>
          <a:prstGeom prst="rect">
            <a:avLst/>
          </a:prstGeom>
        </p:spPr>
      </p:pic>
    </p:spTree>
    <p:extLst>
      <p:ext uri="{BB962C8B-B14F-4D97-AF65-F5344CB8AC3E}">
        <p14:creationId xmlns:p14="http://schemas.microsoft.com/office/powerpoint/2010/main" val="1819802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smtClean="0"/>
              <a:t>Preparatoria La Salle Hacienda Arboledas Clave 6860</a:t>
            </a:r>
            <a:endParaRPr lang="es-MX"/>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571"/>
            <a:ext cx="9144000" cy="5142857"/>
          </a:xfrm>
          <a:prstGeom prst="rect">
            <a:avLst/>
          </a:prstGeom>
        </p:spPr>
      </p:pic>
    </p:spTree>
    <p:extLst>
      <p:ext uri="{BB962C8B-B14F-4D97-AF65-F5344CB8AC3E}">
        <p14:creationId xmlns:p14="http://schemas.microsoft.com/office/powerpoint/2010/main" val="817255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smtClean="0"/>
              <a:t>Preparatoria La Salle Hacienda Arboledas Clave 6860</a:t>
            </a:r>
            <a:endParaRPr lang="es-MX"/>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571"/>
            <a:ext cx="9144000" cy="5142857"/>
          </a:xfrm>
          <a:prstGeom prst="rect">
            <a:avLst/>
          </a:prstGeom>
        </p:spPr>
      </p:pic>
    </p:spTree>
    <p:extLst>
      <p:ext uri="{BB962C8B-B14F-4D97-AF65-F5344CB8AC3E}">
        <p14:creationId xmlns:p14="http://schemas.microsoft.com/office/powerpoint/2010/main" val="359872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990600"/>
          </a:xfrm>
          <a:solidFill>
            <a:schemeClr val="accent1">
              <a:lumMod val="40000"/>
              <a:lumOff val="60000"/>
            </a:schemeClr>
          </a:solidFill>
        </p:spPr>
        <p:txBody>
          <a:bodyPr>
            <a:normAutofit/>
          </a:bodyPr>
          <a:lstStyle/>
          <a:p>
            <a:r>
              <a:rPr lang="es-MX" sz="1200" b="1" dirty="0" smtClean="0"/>
              <a:t>ORGANIZADOR GRAFICO DE LA LECTURA</a:t>
            </a:r>
            <a:br>
              <a:rPr lang="es-MX" sz="1200" b="1" dirty="0" smtClean="0"/>
            </a:br>
            <a:r>
              <a:rPr lang="es-MX" sz="1200" b="1" dirty="0" smtClean="0"/>
              <a:t> c)   </a:t>
            </a:r>
            <a:r>
              <a:rPr lang="es-MX" sz="1200" dirty="0" smtClean="0"/>
              <a:t>García, R. (2006). </a:t>
            </a:r>
            <a:r>
              <a:rPr lang="es-MX" sz="1200" i="1" dirty="0" smtClean="0"/>
              <a:t>Interdisciplinariedad y sistemas complejos.  Sistemas complejos</a:t>
            </a:r>
            <a:r>
              <a:rPr lang="es-MX" sz="1200" dirty="0" smtClean="0"/>
              <a:t> (pp. 87-112). Barcelona, España: </a:t>
            </a:r>
            <a:r>
              <a:rPr lang="es-MX" sz="1200" dirty="0" err="1" smtClean="0"/>
              <a:t>Gedisa</a:t>
            </a:r>
            <a:r>
              <a:rPr lang="es-MX" sz="1200" dirty="0" smtClean="0"/>
              <a:t> editorial. Recuperado de</a:t>
            </a:r>
            <a:r>
              <a:rPr lang="es-MX" sz="1200" b="1" dirty="0" smtClean="0">
                <a:hlinkClick r:id="rId2"/>
              </a:rPr>
              <a:t>http://www.pensamientocomplejo.com.ar/docs/files/Garcia,%20Rolando%20-%20Sistemas%20Complejos.pdf</a:t>
            </a:r>
            <a:r>
              <a:rPr lang="es-MX" sz="1200" dirty="0" smtClean="0"/>
              <a:t/>
            </a:r>
            <a:br>
              <a:rPr lang="es-MX" sz="1200" dirty="0" smtClean="0"/>
            </a:br>
            <a:r>
              <a:rPr lang="es-MX" sz="1200" b="1" dirty="0" smtClean="0"/>
              <a:t>Leer capítulo III. Interdisciplinariedad y sistemas complejos.</a:t>
            </a:r>
            <a:r>
              <a:rPr lang="es-MX" sz="1200" dirty="0" smtClean="0"/>
              <a:t/>
            </a:r>
            <a:br>
              <a:rPr lang="es-MX" sz="1200" dirty="0" smtClean="0"/>
            </a:br>
            <a:endParaRPr lang="es-MX" sz="1100" dirty="0"/>
          </a:p>
        </p:txBody>
      </p:sp>
      <p:sp>
        <p:nvSpPr>
          <p:cNvPr id="4" name="3 Marcador de pie de página"/>
          <p:cNvSpPr>
            <a:spLocks noGrp="1"/>
          </p:cNvSpPr>
          <p:nvPr>
            <p:ph type="ftr" sz="quarter" idx="11"/>
          </p:nvPr>
        </p:nvSpPr>
        <p:spPr/>
        <p:txBody>
          <a:bodyPr/>
          <a:lstStyle/>
          <a:p>
            <a:r>
              <a:rPr lang="es-MX" smtClean="0"/>
              <a:t>Preparatoria La Salle Hacienda Arboledas Clave 6860</a:t>
            </a:r>
            <a:endParaRPr lang="es-MX"/>
          </a:p>
        </p:txBody>
      </p:sp>
      <p:sp>
        <p:nvSpPr>
          <p:cNvPr id="5" name="1 Título"/>
          <p:cNvSpPr txBox="1">
            <a:spLocks/>
          </p:cNvSpPr>
          <p:nvPr/>
        </p:nvSpPr>
        <p:spPr>
          <a:xfrm>
            <a:off x="611560" y="2060848"/>
            <a:ext cx="7772400"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800" b="1" i="0" u="none" strike="noStrike" kern="1200" cap="none" spc="-100" normalizeH="0" baseline="0" noProof="0" dirty="0" smtClean="0">
                <a:ln>
                  <a:noFill/>
                </a:ln>
                <a:solidFill>
                  <a:schemeClr val="tx2"/>
                </a:solidFill>
                <a:effectLst/>
                <a:uLnTx/>
                <a:uFillTx/>
                <a:latin typeface="+mj-lt"/>
                <a:ea typeface="+mj-ea"/>
                <a:cs typeface="+mj-cs"/>
              </a:rPr>
              <a:t>Interdisciplinariedad y sistemas complejos.</a:t>
            </a:r>
            <a:endParaRPr kumimoji="0" lang="es-MX" sz="2800" b="1" i="0" u="none" strike="noStrike" kern="1200" cap="none" spc="-100" normalizeH="0" baseline="0" noProof="0" dirty="0">
              <a:ln>
                <a:noFill/>
              </a:ln>
              <a:solidFill>
                <a:schemeClr val="tx2"/>
              </a:solidFill>
              <a:effectLst/>
              <a:uLnTx/>
              <a:uFillTx/>
              <a:latin typeface="+mj-lt"/>
              <a:ea typeface="+mj-ea"/>
              <a:cs typeface="+mj-cs"/>
            </a:endParaRPr>
          </a:p>
        </p:txBody>
      </p:sp>
      <p:sp>
        <p:nvSpPr>
          <p:cNvPr id="7" name="6 CuadroTexto"/>
          <p:cNvSpPr txBox="1"/>
          <p:nvPr/>
        </p:nvSpPr>
        <p:spPr>
          <a:xfrm>
            <a:off x="827584" y="2924944"/>
            <a:ext cx="7560840" cy="2585323"/>
          </a:xfrm>
          <a:prstGeom prst="rect">
            <a:avLst/>
          </a:prstGeom>
          <a:noFill/>
        </p:spPr>
        <p:txBody>
          <a:bodyPr wrap="square" rtlCol="0">
            <a:spAutoFit/>
          </a:bodyPr>
          <a:lstStyle/>
          <a:p>
            <a:pPr marL="285750" indent="-285750">
              <a:buFont typeface="Arial" panose="020B0604020202020204" pitchFamily="34" charset="0"/>
              <a:buChar char="•"/>
            </a:pPr>
            <a:r>
              <a:rPr lang="es-MX" dirty="0" smtClean="0"/>
              <a:t>La interdisciplinariedad surge como reacción a la excesiva especialización que prevalece en el desarrollo de la ciencia contemporánea.</a:t>
            </a:r>
          </a:p>
          <a:p>
            <a:pPr marL="285750" indent="-285750">
              <a:buFont typeface="Arial" panose="020B0604020202020204" pitchFamily="34" charset="0"/>
              <a:buChar char="•"/>
            </a:pPr>
            <a:r>
              <a:rPr lang="es-MX" dirty="0" smtClean="0"/>
              <a:t>Es un campo de estudio que deja de lado los limites tradicionales entre varias disciplinas académicas cambiándolo por nuevas necesidades o la elección de nuevas profesiones.</a:t>
            </a:r>
          </a:p>
          <a:p>
            <a:pPr marL="285750" indent="-285750">
              <a:buFont typeface="Arial" panose="020B0604020202020204" pitchFamily="34" charset="0"/>
              <a:buChar char="•"/>
            </a:pPr>
            <a:r>
              <a:rPr lang="es-MX" dirty="0" smtClean="0"/>
              <a:t>La interdisciplinariedad no emerge espontáneamente uniendo a varios especialistas.</a:t>
            </a:r>
          </a:p>
          <a:p>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764704"/>
            <a:ext cx="7776864" cy="3416320"/>
          </a:xfrm>
          <a:prstGeom prst="rect">
            <a:avLst/>
          </a:prstGeom>
        </p:spPr>
        <p:txBody>
          <a:bodyPr wrap="square">
            <a:spAutoFit/>
          </a:bodyPr>
          <a:lstStyle/>
          <a:p>
            <a:pPr algn="ctr"/>
            <a:r>
              <a:rPr lang="es-MX" b="1" dirty="0" smtClean="0"/>
              <a:t>Integrantes:</a:t>
            </a:r>
          </a:p>
          <a:p>
            <a:r>
              <a:rPr lang="es-MX" dirty="0" smtClean="0"/>
              <a:t>Jazmín </a:t>
            </a:r>
            <a:r>
              <a:rPr lang="es-MX" dirty="0" err="1" smtClean="0"/>
              <a:t>Monterrubio</a:t>
            </a:r>
            <a:r>
              <a:rPr lang="es-MX" dirty="0" smtClean="0"/>
              <a:t> Balderas </a:t>
            </a:r>
            <a:r>
              <a:rPr lang="es-MX" b="1" dirty="0" smtClean="0"/>
              <a:t>(Dibujo y Estadísticas y probabilidad)</a:t>
            </a:r>
          </a:p>
          <a:p>
            <a:r>
              <a:rPr lang="es-MX" dirty="0" smtClean="0"/>
              <a:t>Antonio Flores Robles  </a:t>
            </a:r>
            <a:r>
              <a:rPr lang="es-MX" b="1" dirty="0" smtClean="0"/>
              <a:t>(Informática IV)</a:t>
            </a:r>
          </a:p>
          <a:p>
            <a:r>
              <a:rPr lang="es-MX" dirty="0" smtClean="0"/>
              <a:t>José Alonso Morales Vargas </a:t>
            </a:r>
            <a:r>
              <a:rPr lang="es-MX" b="1" dirty="0" smtClean="0"/>
              <a:t>(Derecho)</a:t>
            </a:r>
          </a:p>
          <a:p>
            <a:r>
              <a:rPr lang="es-MX" dirty="0" smtClean="0"/>
              <a:t>Rosa Amelia Nava Naranjo </a:t>
            </a:r>
            <a:r>
              <a:rPr lang="es-MX" b="1" dirty="0" smtClean="0"/>
              <a:t>(Matemáticas)</a:t>
            </a:r>
          </a:p>
          <a:p>
            <a:r>
              <a:rPr lang="es-MX" dirty="0" smtClean="0"/>
              <a:t>María Guadalupe Arana Cedillo (</a:t>
            </a:r>
            <a:r>
              <a:rPr lang="es-MX" b="1" dirty="0" smtClean="0"/>
              <a:t>Contabilidad y Gestión administrativa</a:t>
            </a:r>
            <a:r>
              <a:rPr lang="es-MX" dirty="0" smtClean="0"/>
              <a:t>)</a:t>
            </a:r>
          </a:p>
          <a:p>
            <a:endParaRPr lang="es-MX" dirty="0" smtClean="0"/>
          </a:p>
          <a:p>
            <a:r>
              <a:rPr lang="es-MX" dirty="0" smtClean="0"/>
              <a:t>Ciclo escolar:</a:t>
            </a:r>
          </a:p>
          <a:p>
            <a:r>
              <a:rPr lang="es-MX" dirty="0" smtClean="0"/>
              <a:t>2017-2018</a:t>
            </a:r>
          </a:p>
          <a:p>
            <a:endParaRPr lang="es-MX" dirty="0" smtClean="0"/>
          </a:p>
          <a:p>
            <a:r>
              <a:rPr lang="es-MX" dirty="0" smtClean="0"/>
              <a:t>Inicio: Enero, 2018.</a:t>
            </a:r>
          </a:p>
          <a:p>
            <a:r>
              <a:rPr lang="es-MX" dirty="0" smtClean="0"/>
              <a:t>Término: Mayo, 2018</a:t>
            </a:r>
            <a:endParaRPr lang="es-MX" dirty="0"/>
          </a:p>
        </p:txBody>
      </p:sp>
      <p:sp>
        <p:nvSpPr>
          <p:cNvPr id="3" name="2 Marcador de pie de página"/>
          <p:cNvSpPr>
            <a:spLocks noGrp="1"/>
          </p:cNvSpPr>
          <p:nvPr>
            <p:ph type="ftr" sz="quarter" idx="11"/>
          </p:nvPr>
        </p:nvSpPr>
        <p:spPr/>
        <p:txBody>
          <a:bodyPr/>
          <a:lstStyle/>
          <a:p>
            <a:r>
              <a:rPr lang="es-MX" smtClean="0"/>
              <a:t>Preparatoria La Salle Hacienda Arboledas Clave 6860</a:t>
            </a:r>
            <a:endParaRPr lang="es-MX"/>
          </a:p>
        </p:txBody>
      </p:sp>
    </p:spTree>
    <p:extLst>
      <p:ext uri="{BB962C8B-B14F-4D97-AF65-F5344CB8AC3E}">
        <p14:creationId xmlns:p14="http://schemas.microsoft.com/office/powerpoint/2010/main" val="990775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97645" y="190381"/>
            <a:ext cx="6552728" cy="646331"/>
          </a:xfrm>
          <a:prstGeom prst="rect">
            <a:avLst/>
          </a:prstGeom>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b="1" dirty="0" smtClean="0">
                <a:solidFill>
                  <a:schemeClr val="bg1"/>
                </a:solidFill>
              </a:rPr>
              <a:t>Su metodología de trabajo  responde a la necesidad de lograra una síntesis  de los elementos</a:t>
            </a:r>
          </a:p>
        </p:txBody>
      </p:sp>
      <p:cxnSp>
        <p:nvCxnSpPr>
          <p:cNvPr id="4" name="3 Conector recto de flecha"/>
          <p:cNvCxnSpPr>
            <a:stCxn id="2" idx="2"/>
          </p:cNvCxnSpPr>
          <p:nvPr/>
        </p:nvCxnSpPr>
        <p:spPr>
          <a:xfrm flipH="1">
            <a:off x="1945717" y="836712"/>
            <a:ext cx="2628292" cy="20899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a:stCxn id="2" idx="2"/>
          </p:cNvCxnSpPr>
          <p:nvPr/>
        </p:nvCxnSpPr>
        <p:spPr>
          <a:xfrm>
            <a:off x="4574009" y="836712"/>
            <a:ext cx="0" cy="2450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a:stCxn id="2" idx="2"/>
          </p:cNvCxnSpPr>
          <p:nvPr/>
        </p:nvCxnSpPr>
        <p:spPr>
          <a:xfrm>
            <a:off x="4574009" y="836712"/>
            <a:ext cx="2556284" cy="2594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Elipse"/>
          <p:cNvSpPr/>
          <p:nvPr/>
        </p:nvSpPr>
        <p:spPr>
          <a:xfrm>
            <a:off x="433549" y="2926685"/>
            <a:ext cx="1944216"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Objeto de estudio</a:t>
            </a:r>
          </a:p>
          <a:p>
            <a:pPr algn="ctr"/>
            <a:r>
              <a:rPr lang="es-MX" dirty="0" smtClean="0"/>
              <a:t>(sistema complejo)</a:t>
            </a:r>
            <a:endParaRPr lang="es-MX" dirty="0"/>
          </a:p>
        </p:txBody>
      </p:sp>
      <p:sp>
        <p:nvSpPr>
          <p:cNvPr id="12" name="11 Elipse"/>
          <p:cNvSpPr/>
          <p:nvPr/>
        </p:nvSpPr>
        <p:spPr>
          <a:xfrm>
            <a:off x="3601901" y="3286725"/>
            <a:ext cx="1944216"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Marco conceptual</a:t>
            </a:r>
            <a:endParaRPr lang="es-MX" dirty="0"/>
          </a:p>
        </p:txBody>
      </p:sp>
      <p:sp>
        <p:nvSpPr>
          <p:cNvPr id="13" name="12 Elipse"/>
          <p:cNvSpPr/>
          <p:nvPr/>
        </p:nvSpPr>
        <p:spPr>
          <a:xfrm>
            <a:off x="6158185" y="3435772"/>
            <a:ext cx="1944216"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Estudios disciplinarios</a:t>
            </a:r>
            <a:endParaRPr lang="es-MX" dirty="0"/>
          </a:p>
        </p:txBody>
      </p:sp>
    </p:spTree>
    <p:extLst>
      <p:ext uri="{BB962C8B-B14F-4D97-AF65-F5344CB8AC3E}">
        <p14:creationId xmlns:p14="http://schemas.microsoft.com/office/powerpoint/2010/main" val="4229661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347864" y="358533"/>
            <a:ext cx="2072875" cy="369332"/>
          </a:xfrm>
          <a:prstGeom prst="rect">
            <a:avLst/>
          </a:prstGeom>
          <a:noFill/>
        </p:spPr>
        <p:txBody>
          <a:bodyPr wrap="none" rtlCol="0">
            <a:spAutoFit/>
          </a:bodyPr>
          <a:lstStyle/>
          <a:p>
            <a:r>
              <a:rPr lang="es-MX" b="1" dirty="0" smtClean="0"/>
              <a:t>El sistema complejo</a:t>
            </a:r>
            <a:endParaRPr lang="es-MX" b="1" dirty="0"/>
          </a:p>
        </p:txBody>
      </p:sp>
      <p:sp>
        <p:nvSpPr>
          <p:cNvPr id="3" name="2 CuadroTexto"/>
          <p:cNvSpPr txBox="1"/>
          <p:nvPr/>
        </p:nvSpPr>
        <p:spPr>
          <a:xfrm>
            <a:off x="300200" y="951718"/>
            <a:ext cx="8664287" cy="646331"/>
          </a:xfrm>
          <a:prstGeom prst="rect">
            <a:avLst/>
          </a:prstGeom>
          <a:noFill/>
        </p:spPr>
        <p:txBody>
          <a:bodyPr wrap="square" rtlCol="0">
            <a:spAutoFit/>
          </a:bodyPr>
          <a:lstStyle/>
          <a:p>
            <a:r>
              <a:rPr lang="es-MX" dirty="0" smtClean="0"/>
              <a:t>La investigación de sistema complejos responde a la necesidad de lograr una </a:t>
            </a:r>
            <a:r>
              <a:rPr lang="es-MX" dirty="0" err="1" smtClean="0"/>
              <a:t>sintesis</a:t>
            </a:r>
            <a:r>
              <a:rPr lang="es-MX" dirty="0" smtClean="0"/>
              <a:t> de tres fuentes.</a:t>
            </a:r>
            <a:endParaRPr lang="es-MX" dirty="0"/>
          </a:p>
        </p:txBody>
      </p:sp>
      <p:sp>
        <p:nvSpPr>
          <p:cNvPr id="4" name="3 CuadroTexto"/>
          <p:cNvSpPr txBox="1"/>
          <p:nvPr/>
        </p:nvSpPr>
        <p:spPr>
          <a:xfrm>
            <a:off x="905674" y="1772816"/>
            <a:ext cx="7453337" cy="2031325"/>
          </a:xfrm>
          <a:prstGeom prst="rect">
            <a:avLst/>
          </a:prstGeom>
          <a:noFill/>
        </p:spPr>
        <p:txBody>
          <a:bodyPr wrap="square" rtlCol="0">
            <a:spAutoFit/>
          </a:bodyPr>
          <a:lstStyle/>
          <a:p>
            <a:pPr marL="342900" indent="-342900">
              <a:buAutoNum type="arabicPeriod"/>
            </a:pPr>
            <a:r>
              <a:rPr lang="es-MX" b="1" dirty="0" smtClean="0"/>
              <a:t>Objeto de estudio: Sistema complejo</a:t>
            </a:r>
          </a:p>
          <a:p>
            <a:pPr marL="342900" indent="-342900">
              <a:buAutoNum type="arabicPeriod"/>
            </a:pPr>
            <a:r>
              <a:rPr lang="es-MX" b="1" dirty="0" smtClean="0"/>
              <a:t>Marco conceptual: La teoría desde donde los investigadores seleccionan</a:t>
            </a:r>
          </a:p>
          <a:p>
            <a:r>
              <a:rPr lang="es-MX" b="1" dirty="0" smtClean="0"/>
              <a:t>Y organizan los datos de la realidad que proponen estudiar</a:t>
            </a:r>
          </a:p>
          <a:p>
            <a:r>
              <a:rPr lang="es-MX" b="1" dirty="0" smtClean="0"/>
              <a:t>3. Estudios disciplinarios: Corresponde a aquellos aspectos que se tienen que visualizar</a:t>
            </a:r>
          </a:p>
          <a:p>
            <a:r>
              <a:rPr lang="es-MX" b="1" dirty="0" smtClean="0"/>
              <a:t>Desde una disciplina especifica</a:t>
            </a:r>
            <a:endParaRPr lang="es-MX" b="1" dirty="0"/>
          </a:p>
        </p:txBody>
      </p:sp>
      <p:sp>
        <p:nvSpPr>
          <p:cNvPr id="5" name="4 Elipse"/>
          <p:cNvSpPr/>
          <p:nvPr/>
        </p:nvSpPr>
        <p:spPr>
          <a:xfrm>
            <a:off x="1619672" y="3804141"/>
            <a:ext cx="122413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t>Diagnostica</a:t>
            </a:r>
          </a:p>
          <a:p>
            <a:pPr algn="ctr"/>
            <a:r>
              <a:rPr lang="es-MX" sz="1000" dirty="0" smtClean="0"/>
              <a:t>El objeto de estudio</a:t>
            </a:r>
            <a:endParaRPr lang="es-MX" dirty="0"/>
          </a:p>
        </p:txBody>
      </p:sp>
      <p:sp>
        <p:nvSpPr>
          <p:cNvPr id="6" name="5 Elipse"/>
          <p:cNvSpPr/>
          <p:nvPr/>
        </p:nvSpPr>
        <p:spPr>
          <a:xfrm>
            <a:off x="5420739" y="3804141"/>
            <a:ext cx="122413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t>Clasifica y </a:t>
            </a:r>
            <a:r>
              <a:rPr lang="es-MX" sz="1000" dirty="0" err="1" smtClean="0"/>
              <a:t>evalua</a:t>
            </a:r>
            <a:r>
              <a:rPr lang="es-MX" sz="1000" dirty="0" smtClean="0"/>
              <a:t>  las diversas propuestas</a:t>
            </a:r>
            <a:endParaRPr lang="es-MX" dirty="0"/>
          </a:p>
        </p:txBody>
      </p:sp>
      <p:cxnSp>
        <p:nvCxnSpPr>
          <p:cNvPr id="8" name="7 Conector recto de flecha"/>
          <p:cNvCxnSpPr>
            <a:endCxn id="6" idx="2"/>
          </p:cNvCxnSpPr>
          <p:nvPr/>
        </p:nvCxnSpPr>
        <p:spPr>
          <a:xfrm>
            <a:off x="2843808" y="4344201"/>
            <a:ext cx="257693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744533" y="5157192"/>
            <a:ext cx="7614478" cy="1477328"/>
          </a:xfrm>
          <a:prstGeom prst="rect">
            <a:avLst/>
          </a:prstGeom>
          <a:solidFill>
            <a:schemeClr val="accent2">
              <a:lumMod val="75000"/>
            </a:schemeClr>
          </a:solidFill>
        </p:spPr>
        <p:txBody>
          <a:bodyPr wrap="square" rtlCol="0">
            <a:spAutoFit/>
          </a:bodyPr>
          <a:lstStyle/>
          <a:p>
            <a:r>
              <a:rPr lang="es-MX" dirty="0" smtClean="0">
                <a:solidFill>
                  <a:schemeClr val="bg1"/>
                </a:solidFill>
              </a:rPr>
              <a:t>El equipo interdisciplinario debe de compartir un marco epistémico y concordar en el</a:t>
            </a:r>
          </a:p>
          <a:p>
            <a:r>
              <a:rPr lang="es-MX" dirty="0" smtClean="0">
                <a:solidFill>
                  <a:schemeClr val="bg1"/>
                </a:solidFill>
              </a:rPr>
              <a:t>Análisis de un problema común, además de compartir una posición critica a verdades</a:t>
            </a:r>
          </a:p>
          <a:p>
            <a:r>
              <a:rPr lang="es-MX" dirty="0" smtClean="0">
                <a:solidFill>
                  <a:schemeClr val="bg1"/>
                </a:solidFill>
              </a:rPr>
              <a:t>Científicas : productividad, eficientísimo, etc.</a:t>
            </a:r>
            <a:endParaRPr lang="es-MX" dirty="0">
              <a:solidFill>
                <a:schemeClr val="bg1"/>
              </a:solidFill>
            </a:endParaRPr>
          </a:p>
        </p:txBody>
      </p:sp>
    </p:spTree>
    <p:extLst>
      <p:ext uri="{BB962C8B-B14F-4D97-AF65-F5344CB8AC3E}">
        <p14:creationId xmlns:p14="http://schemas.microsoft.com/office/powerpoint/2010/main" val="905531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smtClean="0"/>
              <a:t>Preparatoria La Salle Hacienda Arboledas Clave 6860</a:t>
            </a:r>
            <a:endParaRPr lang="es-MX"/>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48680"/>
            <a:ext cx="8901568"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6891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smtClean="0"/>
              <a:t>Preparatoria La Salle Hacienda Arboledas Clave 6860</a:t>
            </a:r>
            <a:endParaRPr lang="es-MX"/>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4664"/>
            <a:ext cx="9144000"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2915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990600"/>
          </a:xfrm>
          <a:solidFill>
            <a:schemeClr val="accent1">
              <a:lumMod val="40000"/>
              <a:lumOff val="60000"/>
            </a:schemeClr>
          </a:solidFill>
        </p:spPr>
        <p:txBody>
          <a:bodyPr>
            <a:normAutofit fontScale="90000"/>
          </a:bodyPr>
          <a:lstStyle/>
          <a:p>
            <a:r>
              <a:rPr lang="es-MX" sz="1200" b="1" dirty="0" smtClean="0"/>
              <a:t>ORGANIZADOR GRAFICO DE LA LECTURA</a:t>
            </a:r>
            <a:br>
              <a:rPr lang="es-MX" sz="1200" b="1" dirty="0" smtClean="0"/>
            </a:br>
            <a:r>
              <a:rPr lang="es-MX" sz="1200" b="1" dirty="0" smtClean="0"/>
              <a:t> D</a:t>
            </a:r>
            <a:r>
              <a:rPr lang="es-MX" sz="1200" b="1" cap="all" dirty="0" smtClean="0"/>
              <a:t>)   </a:t>
            </a:r>
            <a:r>
              <a:rPr lang="es-MX" sz="1200" cap="all" dirty="0" err="1" smtClean="0"/>
              <a:t>Elder</a:t>
            </a:r>
            <a:r>
              <a:rPr lang="es-MX" sz="1200" cap="all" dirty="0" smtClean="0"/>
              <a:t>, L. y Richard, P. (2002). </a:t>
            </a:r>
            <a:r>
              <a:rPr lang="es-MX" sz="1200" i="1" cap="all" dirty="0" smtClean="0"/>
              <a:t>El arte de formular preguntas esenciales. </a:t>
            </a:r>
            <a:r>
              <a:rPr lang="es-MX" sz="1200" cap="all" dirty="0" err="1" smtClean="0"/>
              <a:t>Foundation</a:t>
            </a:r>
            <a:r>
              <a:rPr lang="es-MX" sz="1200" cap="all" dirty="0" smtClean="0"/>
              <a:t> </a:t>
            </a:r>
            <a:r>
              <a:rPr lang="es-MX" sz="1200" cap="all" dirty="0" err="1" smtClean="0"/>
              <a:t>for</a:t>
            </a:r>
            <a:r>
              <a:rPr lang="es-MX" sz="1200" cap="all" dirty="0" smtClean="0"/>
              <a:t> </a:t>
            </a:r>
            <a:r>
              <a:rPr lang="es-MX" sz="1200" cap="all" dirty="0" err="1" smtClean="0"/>
              <a:t>Critical</a:t>
            </a:r>
            <a:r>
              <a:rPr lang="es-MX" sz="1200" cap="all" dirty="0" smtClean="0"/>
              <a:t> </a:t>
            </a:r>
            <a:r>
              <a:rPr lang="es-MX" sz="1200" cap="all" dirty="0" err="1" smtClean="0"/>
              <a:t>Thinking</a:t>
            </a:r>
            <a:r>
              <a:rPr lang="es-MX" sz="1200" cap="all" dirty="0" smtClean="0"/>
              <a:t> (Eds.) Recuperado de</a:t>
            </a:r>
            <a:r>
              <a:rPr lang="es-MX" sz="1200" b="1" cap="all" dirty="0" smtClean="0">
                <a:hlinkClick r:id="rId2"/>
              </a:rPr>
              <a:t>https://www.criticalthinking.org/resources/PDF/SP-AskingQuestions.pdf</a:t>
            </a:r>
            <a:r>
              <a:rPr lang="es-MX" sz="1200" b="1" cap="all" dirty="0" smtClean="0"/>
              <a:t/>
            </a:r>
            <a:br>
              <a:rPr lang="es-MX" sz="1200" b="1" cap="all" dirty="0" smtClean="0"/>
            </a:br>
            <a:r>
              <a:rPr lang="es-MX" sz="1200" b="1" cap="all" dirty="0" smtClean="0"/>
              <a:t>Revisar los puntos relevantes contenidos en los apartados I, II y III.</a:t>
            </a:r>
            <a:r>
              <a:rPr lang="es-MX" sz="1200" cap="all" dirty="0" smtClean="0"/>
              <a:t/>
            </a:r>
            <a:br>
              <a:rPr lang="es-MX" sz="1200" cap="all" dirty="0" smtClean="0"/>
            </a:br>
            <a:r>
              <a:rPr lang="es-MX" sz="1200" cap="all" dirty="0" smtClean="0"/>
              <a:t> </a:t>
            </a:r>
            <a:endParaRPr lang="es-MX" sz="1200" dirty="0"/>
          </a:p>
        </p:txBody>
      </p:sp>
      <p:sp>
        <p:nvSpPr>
          <p:cNvPr id="4" name="3 Marcador de pie de página"/>
          <p:cNvSpPr>
            <a:spLocks noGrp="1"/>
          </p:cNvSpPr>
          <p:nvPr>
            <p:ph type="ftr" sz="quarter" idx="11"/>
          </p:nvPr>
        </p:nvSpPr>
        <p:spPr/>
        <p:txBody>
          <a:bodyPr/>
          <a:lstStyle/>
          <a:p>
            <a:r>
              <a:rPr lang="es-MX" smtClean="0"/>
              <a:t>Preparatoria La Salle Hacienda Arboledas Clave 6860</a:t>
            </a:r>
            <a:endParaRPr lang="es-MX"/>
          </a:p>
        </p:txBody>
      </p:sp>
      <p:sp>
        <p:nvSpPr>
          <p:cNvPr id="5" name="1 Título"/>
          <p:cNvSpPr txBox="1">
            <a:spLocks/>
          </p:cNvSpPr>
          <p:nvPr/>
        </p:nvSpPr>
        <p:spPr>
          <a:xfrm>
            <a:off x="611560" y="2060848"/>
            <a:ext cx="7772400"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MX" sz="2800" b="1" i="0" u="none" strike="noStrike" kern="1200" cap="none" spc="-100" normalizeH="0" baseline="0" noProof="0" dirty="0">
              <a:ln>
                <a:noFill/>
              </a:ln>
              <a:solidFill>
                <a:schemeClr val="tx2"/>
              </a:solidFill>
              <a:effectLst/>
              <a:uLnTx/>
              <a:uFillTx/>
              <a:latin typeface="+mj-lt"/>
              <a:ea typeface="+mj-ea"/>
              <a:cs typeface="+mj-cs"/>
            </a:endParaRPr>
          </a:p>
        </p:txBody>
      </p:sp>
      <p:sp>
        <p:nvSpPr>
          <p:cNvPr id="6" name="Título 1">
            <a:extLst>
              <a:ext uri="{FF2B5EF4-FFF2-40B4-BE49-F238E27FC236}">
                <a16:creationId xmlns="" xmlns:a16="http://schemas.microsoft.com/office/drawing/2014/main" id="{971AE444-A3D1-1849-8350-7EE5BB3ABB9C}"/>
              </a:ext>
            </a:extLst>
          </p:cNvPr>
          <p:cNvSpPr txBox="1">
            <a:spLocks/>
          </p:cNvSpPr>
          <p:nvPr/>
        </p:nvSpPr>
        <p:spPr>
          <a:xfrm>
            <a:off x="899592" y="1844825"/>
            <a:ext cx="4392488" cy="2880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200" b="1" i="0" u="none" strike="noStrike" kern="1200" cap="none" spc="-100" normalizeH="0" baseline="0" noProof="0" dirty="0" smtClean="0">
                <a:ln>
                  <a:noFill/>
                </a:ln>
                <a:solidFill>
                  <a:schemeClr val="tx2"/>
                </a:solidFill>
                <a:effectLst/>
                <a:uLnTx/>
                <a:uFillTx/>
                <a:latin typeface="+mj-lt"/>
                <a:ea typeface="+mj-ea"/>
                <a:cs typeface="+mj-cs"/>
              </a:rPr>
              <a:t>EL ARTE DE FORMULAR PREGUNTAS ESENCIALES</a:t>
            </a:r>
            <a:endParaRPr kumimoji="0" lang="es-MX" sz="1200" b="1" i="0" u="none" strike="noStrike" kern="1200" cap="none" spc="-100" normalizeH="0" baseline="0" noProof="0" dirty="0">
              <a:ln>
                <a:noFill/>
              </a:ln>
              <a:solidFill>
                <a:schemeClr val="tx2"/>
              </a:solidFill>
              <a:effectLst/>
              <a:uLnTx/>
              <a:uFillTx/>
              <a:latin typeface="+mj-lt"/>
              <a:ea typeface="+mj-ea"/>
              <a:cs typeface="+mj-cs"/>
            </a:endParaRPr>
          </a:p>
        </p:txBody>
      </p:sp>
      <p:sp>
        <p:nvSpPr>
          <p:cNvPr id="8" name="7 Rectángulo"/>
          <p:cNvSpPr/>
          <p:nvPr/>
        </p:nvSpPr>
        <p:spPr>
          <a:xfrm>
            <a:off x="683568" y="2132856"/>
            <a:ext cx="7704856" cy="276999"/>
          </a:xfrm>
          <a:prstGeom prst="rect">
            <a:avLst/>
          </a:prstGeom>
        </p:spPr>
        <p:txBody>
          <a:bodyPr wrap="square">
            <a:spAutoFit/>
          </a:bodyPr>
          <a:lstStyle/>
          <a:p>
            <a:r>
              <a:rPr lang="es-MX" sz="1200" dirty="0" smtClean="0"/>
              <a:t>“ LA CALIDAD DE NUESTRO PENSAMIENTO ESTÁ EN LA CALIDAD DE NUESTRAS PREGUNTAS”</a:t>
            </a:r>
            <a:endParaRPr lang="es-MX" sz="1200" dirty="0"/>
          </a:p>
        </p:txBody>
      </p:sp>
      <p:sp>
        <p:nvSpPr>
          <p:cNvPr id="9" name="Título 1">
            <a:extLst>
              <a:ext uri="{FF2B5EF4-FFF2-40B4-BE49-F238E27FC236}">
                <a16:creationId xmlns="" xmlns:a16="http://schemas.microsoft.com/office/drawing/2014/main" id="{5B52DE98-0C23-7D45-8884-377C7DF50464}"/>
              </a:ext>
            </a:extLst>
          </p:cNvPr>
          <p:cNvSpPr txBox="1">
            <a:spLocks/>
          </p:cNvSpPr>
          <p:nvPr/>
        </p:nvSpPr>
        <p:spPr>
          <a:xfrm>
            <a:off x="755576" y="2996952"/>
            <a:ext cx="5688632" cy="36004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200" b="0" i="0" u="none" strike="noStrike" kern="1200" cap="none" spc="-100" normalizeH="0" baseline="0" noProof="0" dirty="0" smtClean="0">
                <a:ln>
                  <a:noFill/>
                </a:ln>
                <a:solidFill>
                  <a:schemeClr val="tx2"/>
                </a:solidFill>
                <a:effectLst/>
                <a:uLnTx/>
                <a:uFillTx/>
                <a:latin typeface="+mj-lt"/>
                <a:ea typeface="+mj-ea"/>
                <a:cs typeface="+mj-cs"/>
              </a:rPr>
              <a:t>1.- PREGUNTAS ANALÍTICAS</a:t>
            </a:r>
            <a:endParaRPr kumimoji="0" lang="es-MX" sz="1200" b="0" i="0" u="none" strike="noStrike" kern="1200" cap="none" spc="-100" normalizeH="0" baseline="0" noProof="0" dirty="0">
              <a:ln>
                <a:noFill/>
              </a:ln>
              <a:solidFill>
                <a:schemeClr val="tx2"/>
              </a:solidFill>
              <a:effectLst/>
              <a:uLnTx/>
              <a:uFillTx/>
              <a:latin typeface="+mj-lt"/>
              <a:ea typeface="+mj-ea"/>
              <a:cs typeface="+mj-cs"/>
            </a:endParaRPr>
          </a:p>
        </p:txBody>
      </p:sp>
      <p:sp>
        <p:nvSpPr>
          <p:cNvPr id="10" name="9 Rectángulo"/>
          <p:cNvSpPr/>
          <p:nvPr/>
        </p:nvSpPr>
        <p:spPr>
          <a:xfrm>
            <a:off x="2267744" y="3429000"/>
            <a:ext cx="5688632" cy="1754326"/>
          </a:xfrm>
          <a:prstGeom prst="rect">
            <a:avLst/>
          </a:prstGeom>
        </p:spPr>
        <p:txBody>
          <a:bodyPr wrap="square">
            <a:spAutoFit/>
          </a:bodyPr>
          <a:lstStyle/>
          <a:p>
            <a:r>
              <a:rPr lang="es-MX" sz="1200" dirty="0" smtClean="0"/>
              <a:t>Cuestionar la estructura del pensamiento:</a:t>
            </a:r>
          </a:p>
          <a:p>
            <a:pPr lvl="1"/>
            <a:r>
              <a:rPr lang="es-MX" sz="1200" dirty="0" smtClean="0"/>
              <a:t>Metas y propósitos</a:t>
            </a:r>
          </a:p>
          <a:p>
            <a:pPr lvl="1"/>
            <a:r>
              <a:rPr lang="es-MX" sz="1200" dirty="0" smtClean="0"/>
              <a:t>Las preguntas</a:t>
            </a:r>
          </a:p>
          <a:p>
            <a:pPr lvl="1"/>
            <a:r>
              <a:rPr lang="es-MX" sz="1200" dirty="0" smtClean="0"/>
              <a:t>La información, los datos y la experiencia</a:t>
            </a:r>
          </a:p>
          <a:p>
            <a:pPr lvl="1"/>
            <a:r>
              <a:rPr lang="es-MX" sz="1200" dirty="0" smtClean="0"/>
              <a:t>Inferencias y conclusiones</a:t>
            </a:r>
          </a:p>
          <a:p>
            <a:pPr lvl="1"/>
            <a:r>
              <a:rPr lang="es-MX" sz="1200" dirty="0" smtClean="0"/>
              <a:t>Conceptos e ideas</a:t>
            </a:r>
          </a:p>
          <a:p>
            <a:pPr lvl="1"/>
            <a:r>
              <a:rPr lang="es-MX" sz="1200" dirty="0" smtClean="0"/>
              <a:t>Suposiciones</a:t>
            </a:r>
          </a:p>
          <a:p>
            <a:pPr lvl="1"/>
            <a:r>
              <a:rPr lang="es-MX" sz="1200" dirty="0" smtClean="0"/>
              <a:t>Implicaciones y consecuencias</a:t>
            </a:r>
          </a:p>
          <a:p>
            <a:pPr lvl="1"/>
            <a:r>
              <a:rPr lang="es-MX" sz="1200" dirty="0" smtClean="0"/>
              <a:t>Puntos de vista y perspectivas</a:t>
            </a:r>
            <a:endParaRPr lang="es-MX"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EDE4545-7EC1-9C47-AE22-A1AFC4E25261}"/>
              </a:ext>
            </a:extLst>
          </p:cNvPr>
          <p:cNvSpPr>
            <a:spLocks noGrp="1"/>
          </p:cNvSpPr>
          <p:nvPr>
            <p:ph type="title"/>
          </p:nvPr>
        </p:nvSpPr>
        <p:spPr>
          <a:xfrm>
            <a:off x="755575" y="764704"/>
            <a:ext cx="5860803" cy="1464882"/>
          </a:xfrm>
        </p:spPr>
        <p:txBody>
          <a:bodyPr>
            <a:normAutofit/>
          </a:bodyPr>
          <a:lstStyle/>
          <a:p>
            <a:r>
              <a:rPr lang="es-MX" sz="2000" dirty="0"/>
              <a:t>Hay 3 tipos de preguntas:</a:t>
            </a:r>
          </a:p>
        </p:txBody>
      </p:sp>
      <p:sp>
        <p:nvSpPr>
          <p:cNvPr id="3" name="Marcador de contenido 2">
            <a:extLst>
              <a:ext uri="{FF2B5EF4-FFF2-40B4-BE49-F238E27FC236}">
                <a16:creationId xmlns="" xmlns:a16="http://schemas.microsoft.com/office/drawing/2014/main" id="{B21365F5-F12B-394E-B6CE-11CD134191C1}"/>
              </a:ext>
            </a:extLst>
          </p:cNvPr>
          <p:cNvSpPr>
            <a:spLocks noGrp="1"/>
          </p:cNvSpPr>
          <p:nvPr>
            <p:ph idx="1"/>
          </p:nvPr>
        </p:nvSpPr>
        <p:spPr>
          <a:xfrm>
            <a:off x="1259632" y="2276872"/>
            <a:ext cx="6984776" cy="3744416"/>
          </a:xfrm>
        </p:spPr>
        <p:txBody>
          <a:bodyPr>
            <a:noAutofit/>
          </a:bodyPr>
          <a:lstStyle/>
          <a:p>
            <a:r>
              <a:rPr lang="es-MX" sz="3200" dirty="0"/>
              <a:t> </a:t>
            </a:r>
            <a:r>
              <a:rPr lang="es-MX" sz="1600" dirty="0"/>
              <a:t>Un sistema.- Preguntas de procedimiento.- Requiere evidencia y razonamiento.- Conocimiento.</a:t>
            </a:r>
          </a:p>
          <a:p>
            <a:endParaRPr lang="es-MX" sz="1600" dirty="0"/>
          </a:p>
          <a:p>
            <a:r>
              <a:rPr lang="es-MX" sz="1600" dirty="0"/>
              <a:t>Sin sistema.- Preguntas de preferencia.- Sugiere afirmar una preferencia subjetiva.- No se puede evaluar.</a:t>
            </a:r>
          </a:p>
          <a:p>
            <a:endParaRPr lang="es-MX" sz="1600" dirty="0"/>
          </a:p>
          <a:p>
            <a:r>
              <a:rPr lang="es-MX" sz="1600" dirty="0"/>
              <a:t>Sistemas en conflicto.- Preguntas de juicio.- Requiere evidencia y razonamiento dentro del sistema en conflicto.- Juicio</a:t>
            </a:r>
          </a:p>
        </p:txBody>
      </p:sp>
    </p:spTree>
    <p:extLst>
      <p:ext uri="{BB962C8B-B14F-4D97-AF65-F5344CB8AC3E}">
        <p14:creationId xmlns:p14="http://schemas.microsoft.com/office/powerpoint/2010/main" val="3850559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378551D-CEF0-764E-AF5B-B26053663E63}"/>
              </a:ext>
            </a:extLst>
          </p:cNvPr>
          <p:cNvSpPr>
            <a:spLocks noGrp="1"/>
          </p:cNvSpPr>
          <p:nvPr>
            <p:ph type="title"/>
          </p:nvPr>
        </p:nvSpPr>
        <p:spPr/>
        <p:txBody>
          <a:bodyPr/>
          <a:lstStyle/>
          <a:p>
            <a:r>
              <a:rPr lang="es-MX" dirty="0"/>
              <a:t>PREGUNTAS CONCEPTUALES</a:t>
            </a:r>
          </a:p>
        </p:txBody>
      </p:sp>
      <p:sp>
        <p:nvSpPr>
          <p:cNvPr id="3" name="Marcador de contenido 2">
            <a:extLst>
              <a:ext uri="{FF2B5EF4-FFF2-40B4-BE49-F238E27FC236}">
                <a16:creationId xmlns="" xmlns:a16="http://schemas.microsoft.com/office/drawing/2014/main" id="{1FECF451-476E-6047-B223-6A8C2BDF2ECF}"/>
              </a:ext>
            </a:extLst>
          </p:cNvPr>
          <p:cNvSpPr>
            <a:spLocks noGrp="1"/>
          </p:cNvSpPr>
          <p:nvPr>
            <p:ph idx="1"/>
          </p:nvPr>
        </p:nvSpPr>
        <p:spPr/>
        <p:txBody>
          <a:bodyPr/>
          <a:lstStyle/>
          <a:p>
            <a:r>
              <a:rPr lang="es-MX" dirty="0"/>
              <a:t>Simples 			    Definición</a:t>
            </a:r>
          </a:p>
          <a:p>
            <a:endParaRPr lang="es-MX" dirty="0"/>
          </a:p>
          <a:p>
            <a:r>
              <a:rPr lang="es-MX" dirty="0"/>
              <a:t>Complejas			         </a:t>
            </a:r>
            <a:r>
              <a:rPr lang="es-MX" dirty="0" smtClean="0"/>
              <a:t>Argumentos</a:t>
            </a:r>
          </a:p>
          <a:p>
            <a:endParaRPr lang="es-MX" dirty="0" smtClean="0"/>
          </a:p>
          <a:p>
            <a:pPr>
              <a:buNone/>
            </a:pPr>
            <a:r>
              <a:rPr lang="es-MX" dirty="0" smtClean="0"/>
              <a:t>      </a:t>
            </a:r>
            <a:r>
              <a:rPr lang="es-MX" sz="2400" dirty="0" smtClean="0"/>
              <a:t>Enfoque </a:t>
            </a:r>
            <a:r>
              <a:rPr lang="es-MX" sz="2400" dirty="0"/>
              <a:t>en </a:t>
            </a:r>
            <a:r>
              <a:rPr lang="es-MX" sz="2400" dirty="0" smtClean="0"/>
              <a:t>casos:</a:t>
            </a:r>
          </a:p>
          <a:p>
            <a:pPr marL="1698625" lvl="8" indent="0">
              <a:buNone/>
            </a:pPr>
            <a:r>
              <a:rPr lang="es-MX" sz="2400" dirty="0" smtClean="0"/>
              <a:t>	- Modelos</a:t>
            </a:r>
          </a:p>
          <a:p>
            <a:pPr marL="1698625" lvl="8" indent="0">
              <a:buNone/>
            </a:pPr>
            <a:r>
              <a:rPr lang="es-MX" dirty="0" smtClean="0"/>
              <a:t> </a:t>
            </a:r>
            <a:r>
              <a:rPr lang="es-MX" dirty="0"/>
              <a:t>	</a:t>
            </a:r>
            <a:r>
              <a:rPr lang="es-MX" sz="2400" dirty="0" smtClean="0"/>
              <a:t>- </a:t>
            </a:r>
            <a:r>
              <a:rPr lang="es-MX" sz="2400" dirty="0"/>
              <a:t>Contrarios</a:t>
            </a:r>
          </a:p>
          <a:p>
            <a:pPr marL="1698625" lvl="8" indent="0">
              <a:buNone/>
            </a:pPr>
            <a:r>
              <a:rPr lang="es-MX" sz="2400" dirty="0"/>
              <a:t>	</a:t>
            </a:r>
            <a:r>
              <a:rPr lang="es-MX" sz="2400" dirty="0" smtClean="0"/>
              <a:t>- </a:t>
            </a:r>
            <a:r>
              <a:rPr lang="es-MX" sz="2400" dirty="0"/>
              <a:t>Relacionados</a:t>
            </a:r>
          </a:p>
          <a:p>
            <a:pPr marL="1698625" lvl="8" indent="0">
              <a:buNone/>
            </a:pPr>
            <a:r>
              <a:rPr lang="es-MX" sz="2400" dirty="0"/>
              <a:t>	</a:t>
            </a:r>
            <a:r>
              <a:rPr lang="es-MX" sz="2400" dirty="0" smtClean="0"/>
              <a:t>- </a:t>
            </a:r>
            <a:r>
              <a:rPr lang="es-MX" sz="2400" dirty="0"/>
              <a:t>Fronterizos</a:t>
            </a:r>
          </a:p>
          <a:p>
            <a:pPr marL="3657600" lvl="8" indent="0">
              <a:buNone/>
            </a:pPr>
            <a:endParaRPr lang="es-MX" sz="2400" dirty="0"/>
          </a:p>
        </p:txBody>
      </p:sp>
      <p:cxnSp>
        <p:nvCxnSpPr>
          <p:cNvPr id="4" name="Conector recto de flecha 3">
            <a:extLst>
              <a:ext uri="{FF2B5EF4-FFF2-40B4-BE49-F238E27FC236}">
                <a16:creationId xmlns="" xmlns:a16="http://schemas.microsoft.com/office/drawing/2014/main" id="{E5A6CFBE-0C8A-6A40-992C-11DD60690696}"/>
              </a:ext>
            </a:extLst>
          </p:cNvPr>
          <p:cNvCxnSpPr>
            <a:cxnSpLocks/>
          </p:cNvCxnSpPr>
          <p:nvPr/>
        </p:nvCxnSpPr>
        <p:spPr>
          <a:xfrm>
            <a:off x="2195736" y="1844824"/>
            <a:ext cx="2016224"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 xmlns:a16="http://schemas.microsoft.com/office/drawing/2014/main" id="{B82452E4-B201-0444-B482-B0DEB467857A}"/>
              </a:ext>
            </a:extLst>
          </p:cNvPr>
          <p:cNvCxnSpPr>
            <a:cxnSpLocks/>
          </p:cNvCxnSpPr>
          <p:nvPr/>
        </p:nvCxnSpPr>
        <p:spPr>
          <a:xfrm>
            <a:off x="2411760" y="2708920"/>
            <a:ext cx="2304256"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031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B78F8944-40A9-C74B-B1EA-8118F6A94658}"/>
              </a:ext>
            </a:extLst>
          </p:cNvPr>
          <p:cNvSpPr>
            <a:spLocks noGrp="1"/>
          </p:cNvSpPr>
          <p:nvPr>
            <p:ph idx="1"/>
          </p:nvPr>
        </p:nvSpPr>
        <p:spPr>
          <a:xfrm>
            <a:off x="611560" y="1340768"/>
            <a:ext cx="7886700" cy="3991298"/>
          </a:xfrm>
        </p:spPr>
        <p:txBody>
          <a:bodyPr>
            <a:normAutofit/>
          </a:bodyPr>
          <a:lstStyle/>
          <a:p>
            <a:pPr marL="0" indent="0">
              <a:buNone/>
            </a:pPr>
            <a:r>
              <a:rPr lang="es-MX" sz="2800" dirty="0"/>
              <a:t>Preguntas empíricas:  </a:t>
            </a:r>
            <a:endParaRPr lang="es-MX" sz="2800" dirty="0" smtClean="0"/>
          </a:p>
          <a:p>
            <a:pPr marL="0" indent="0">
              <a:buNone/>
            </a:pPr>
            <a:r>
              <a:rPr lang="es-MX" sz="2800" dirty="0" smtClean="0"/>
              <a:t>	Se </a:t>
            </a:r>
            <a:r>
              <a:rPr lang="es-MX" sz="2800" dirty="0"/>
              <a:t>contestan por medio de hechos.</a:t>
            </a:r>
          </a:p>
          <a:p>
            <a:pPr marL="0" indent="0">
              <a:buNone/>
            </a:pPr>
            <a:endParaRPr lang="es-MX" sz="2800" dirty="0"/>
          </a:p>
          <a:p>
            <a:pPr marL="0" indent="0">
              <a:buNone/>
            </a:pPr>
            <a:r>
              <a:rPr lang="es-MX" sz="2800" dirty="0"/>
              <a:t>	Pueden ser:          </a:t>
            </a:r>
            <a:endParaRPr lang="es-MX" sz="2800" dirty="0" smtClean="0"/>
          </a:p>
          <a:p>
            <a:pPr marL="0" indent="0">
              <a:buNone/>
            </a:pPr>
            <a:r>
              <a:rPr lang="es-MX" sz="2800" dirty="0" smtClean="0"/>
              <a:t>		 </a:t>
            </a:r>
            <a:r>
              <a:rPr lang="es-MX" sz="2800" dirty="0"/>
              <a:t>- </a:t>
            </a:r>
            <a:r>
              <a:rPr lang="es-MX" sz="2800" dirty="0" smtClean="0"/>
              <a:t>Resueltas</a:t>
            </a:r>
          </a:p>
          <a:p>
            <a:pPr marL="0" indent="0">
              <a:buNone/>
            </a:pPr>
            <a:r>
              <a:rPr lang="es-MX" sz="2800" dirty="0"/>
              <a:t>		 </a:t>
            </a:r>
            <a:r>
              <a:rPr lang="es-MX" sz="2800" dirty="0" smtClean="0"/>
              <a:t>- </a:t>
            </a:r>
            <a:r>
              <a:rPr lang="es-MX" sz="2800" dirty="0"/>
              <a:t>No resueltas</a:t>
            </a:r>
          </a:p>
        </p:txBody>
      </p:sp>
    </p:spTree>
    <p:extLst>
      <p:ext uri="{BB962C8B-B14F-4D97-AF65-F5344CB8AC3E}">
        <p14:creationId xmlns:p14="http://schemas.microsoft.com/office/powerpoint/2010/main" val="2057333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9EE4748-DF34-6145-BF34-8FBC887C08F6}"/>
              </a:ext>
            </a:extLst>
          </p:cNvPr>
          <p:cNvSpPr>
            <a:spLocks noGrp="1"/>
          </p:cNvSpPr>
          <p:nvPr>
            <p:ph type="title"/>
          </p:nvPr>
        </p:nvSpPr>
        <p:spPr>
          <a:xfrm>
            <a:off x="457200" y="533400"/>
            <a:ext cx="8229600" cy="1599456"/>
          </a:xfrm>
        </p:spPr>
        <p:txBody>
          <a:bodyPr>
            <a:normAutofit/>
          </a:bodyPr>
          <a:lstStyle/>
          <a:p>
            <a:r>
              <a:rPr lang="es-MX" sz="2800" dirty="0"/>
              <a:t>PREGUNTAS EN LA TOMA DE DECISIONES Y LA SOLUCIÓN DE PROBLEMAS</a:t>
            </a:r>
          </a:p>
        </p:txBody>
      </p:sp>
      <p:sp>
        <p:nvSpPr>
          <p:cNvPr id="3" name="Marcador de contenido 2">
            <a:extLst>
              <a:ext uri="{FF2B5EF4-FFF2-40B4-BE49-F238E27FC236}">
                <a16:creationId xmlns="" xmlns:a16="http://schemas.microsoft.com/office/drawing/2014/main" id="{E3CF1EAE-BC2F-0F44-BB39-4744FF2724F7}"/>
              </a:ext>
            </a:extLst>
          </p:cNvPr>
          <p:cNvSpPr>
            <a:spLocks noGrp="1"/>
          </p:cNvSpPr>
          <p:nvPr>
            <p:ph idx="1"/>
          </p:nvPr>
        </p:nvSpPr>
        <p:spPr>
          <a:xfrm>
            <a:off x="457200" y="2492896"/>
            <a:ext cx="8229600" cy="3984104"/>
          </a:xfrm>
        </p:spPr>
        <p:txBody>
          <a:bodyPr/>
          <a:lstStyle/>
          <a:p>
            <a:r>
              <a:rPr lang="es-MX" dirty="0"/>
              <a:t>La lógica de la toma de decisiones:</a:t>
            </a:r>
          </a:p>
          <a:p>
            <a:pPr marL="0" indent="0">
              <a:buNone/>
            </a:pPr>
            <a:r>
              <a:rPr lang="es-MX" dirty="0"/>
              <a:t>        Son 4 claves</a:t>
            </a:r>
            <a:r>
              <a:rPr lang="es-MX" dirty="0" smtClean="0"/>
              <a:t>:</a:t>
            </a:r>
          </a:p>
          <a:p>
            <a:pPr marL="0" indent="0">
              <a:buNone/>
            </a:pPr>
            <a:endParaRPr lang="es-MX" dirty="0"/>
          </a:p>
          <a:p>
            <a:pPr marL="0" indent="0">
              <a:buNone/>
            </a:pPr>
            <a:r>
              <a:rPr lang="es-MX" dirty="0"/>
              <a:t>	</a:t>
            </a:r>
            <a:r>
              <a:rPr lang="es-MX" sz="2000" dirty="0"/>
              <a:t>- Reconocer cuando uno enfrenta una decisión importante.</a:t>
            </a:r>
          </a:p>
          <a:p>
            <a:pPr marL="0" indent="0">
              <a:buNone/>
            </a:pPr>
            <a:r>
              <a:rPr lang="es-MX" sz="2000" dirty="0"/>
              <a:t>	- Identificar con precisión las alternativas.</a:t>
            </a:r>
          </a:p>
          <a:p>
            <a:pPr marL="0" indent="0">
              <a:buNone/>
            </a:pPr>
            <a:r>
              <a:rPr lang="es-MX" sz="2000" dirty="0"/>
              <a:t>	- Evaluar lógicamente las alternativas.</a:t>
            </a:r>
          </a:p>
          <a:p>
            <a:pPr marL="0" indent="0">
              <a:buNone/>
            </a:pPr>
            <a:r>
              <a:rPr lang="es-MX" sz="2000" dirty="0"/>
              <a:t>	- Actuar sobre la mejor alternativa.</a:t>
            </a:r>
          </a:p>
        </p:txBody>
      </p:sp>
    </p:spTree>
    <p:extLst>
      <p:ext uri="{BB962C8B-B14F-4D97-AF65-F5344CB8AC3E}">
        <p14:creationId xmlns:p14="http://schemas.microsoft.com/office/powerpoint/2010/main" val="3306649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MX" smtClean="0"/>
              <a:t>Preparatoria La Salle Hacienda Arboledas Clave 6860</a:t>
            </a:r>
            <a:endParaRPr lang="es-MX"/>
          </a:p>
        </p:txBody>
      </p:sp>
      <p:sp>
        <p:nvSpPr>
          <p:cNvPr id="6" name="5 CuadroTexto"/>
          <p:cNvSpPr txBox="1"/>
          <p:nvPr/>
        </p:nvSpPr>
        <p:spPr>
          <a:xfrm>
            <a:off x="2267744" y="1484784"/>
            <a:ext cx="4176464" cy="369332"/>
          </a:xfrm>
          <a:prstGeom prst="rect">
            <a:avLst/>
          </a:prstGeom>
          <a:noFill/>
        </p:spPr>
        <p:txBody>
          <a:bodyPr wrap="square" rtlCol="0">
            <a:spAutoFit/>
          </a:bodyPr>
          <a:lstStyle/>
          <a:p>
            <a:r>
              <a:rPr lang="es-MX" dirty="0" smtClean="0"/>
              <a:t>La lógica de la solución de problemas</a:t>
            </a:r>
          </a:p>
        </p:txBody>
      </p:sp>
      <p:sp>
        <p:nvSpPr>
          <p:cNvPr id="7" name="6 CuadroTexto"/>
          <p:cNvSpPr txBox="1"/>
          <p:nvPr/>
        </p:nvSpPr>
        <p:spPr>
          <a:xfrm>
            <a:off x="1547664" y="2492896"/>
            <a:ext cx="2232248" cy="923330"/>
          </a:xfrm>
          <a:prstGeom prst="rect">
            <a:avLst/>
          </a:prstGeom>
          <a:noFill/>
        </p:spPr>
        <p:txBody>
          <a:bodyPr wrap="square" rtlCol="0">
            <a:spAutoFit/>
          </a:bodyPr>
          <a:lstStyle/>
          <a:p>
            <a:r>
              <a:rPr lang="es-MX" dirty="0" smtClean="0"/>
              <a:t>Creado por </a:t>
            </a:r>
          </a:p>
          <a:p>
            <a:r>
              <a:rPr lang="es-MX" dirty="0" smtClean="0"/>
              <a:t>nuestras decisiones </a:t>
            </a:r>
          </a:p>
          <a:p>
            <a:r>
              <a:rPr lang="es-MX" dirty="0" smtClean="0"/>
              <a:t>o comportamiento</a:t>
            </a:r>
            <a:endParaRPr lang="es-MX" dirty="0"/>
          </a:p>
        </p:txBody>
      </p:sp>
      <p:sp>
        <p:nvSpPr>
          <p:cNvPr id="8" name="7 CuadroTexto"/>
          <p:cNvSpPr txBox="1"/>
          <p:nvPr/>
        </p:nvSpPr>
        <p:spPr>
          <a:xfrm>
            <a:off x="5940152" y="2492896"/>
            <a:ext cx="2232248" cy="923330"/>
          </a:xfrm>
          <a:prstGeom prst="rect">
            <a:avLst/>
          </a:prstGeom>
          <a:noFill/>
        </p:spPr>
        <p:txBody>
          <a:bodyPr wrap="square" rtlCol="0">
            <a:spAutoFit/>
          </a:bodyPr>
          <a:lstStyle/>
          <a:p>
            <a:r>
              <a:rPr lang="es-MX" dirty="0" smtClean="0"/>
              <a:t>Creado </a:t>
            </a:r>
          </a:p>
          <a:p>
            <a:r>
              <a:rPr lang="es-MX" dirty="0" smtClean="0"/>
              <a:t>por  fuerzas externas</a:t>
            </a:r>
            <a:endParaRPr lang="es-MX" dirty="0"/>
          </a:p>
        </p:txBody>
      </p:sp>
      <p:sp>
        <p:nvSpPr>
          <p:cNvPr id="9" name="8 Abrir llave"/>
          <p:cNvSpPr/>
          <p:nvPr/>
        </p:nvSpPr>
        <p:spPr>
          <a:xfrm rot="5400000">
            <a:off x="4139952" y="116632"/>
            <a:ext cx="360040" cy="39604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0" name="9 Abrir llave"/>
          <p:cNvSpPr/>
          <p:nvPr/>
        </p:nvSpPr>
        <p:spPr>
          <a:xfrm rot="5400000">
            <a:off x="2447764" y="2744924"/>
            <a:ext cx="360040" cy="20162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1" name="10 Abrir llave"/>
          <p:cNvSpPr/>
          <p:nvPr/>
        </p:nvSpPr>
        <p:spPr>
          <a:xfrm rot="5400000">
            <a:off x="6336196" y="2744924"/>
            <a:ext cx="360040" cy="20162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pic>
        <p:nvPicPr>
          <p:cNvPr id="5122" name="Picture 2"/>
          <p:cNvPicPr>
            <a:picLocks noChangeAspect="1" noChangeArrowheads="1"/>
          </p:cNvPicPr>
          <p:nvPr/>
        </p:nvPicPr>
        <p:blipFill>
          <a:blip r:embed="rId2" cstate="print"/>
          <a:srcRect/>
          <a:stretch>
            <a:fillRect/>
          </a:stretch>
        </p:blipFill>
        <p:spPr bwMode="auto">
          <a:xfrm>
            <a:off x="971600" y="4077072"/>
            <a:ext cx="7175970" cy="720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2" y="1844824"/>
            <a:ext cx="4572000" cy="923330"/>
          </a:xfrm>
          <a:prstGeom prst="rect">
            <a:avLst/>
          </a:prstGeom>
        </p:spPr>
        <p:txBody>
          <a:bodyPr>
            <a:spAutoFit/>
          </a:bodyPr>
          <a:lstStyle/>
          <a:p>
            <a:r>
              <a:rPr lang="es-MX" dirty="0" smtClean="0"/>
              <a:t>a) C.A.I.A.C. conclusiones generales</a:t>
            </a:r>
          </a:p>
          <a:p>
            <a:r>
              <a:rPr lang="es-MX" dirty="0" smtClean="0"/>
              <a:t>b) Organizador gráfico</a:t>
            </a:r>
          </a:p>
          <a:p>
            <a:r>
              <a:rPr lang="es-MX" dirty="0" smtClean="0"/>
              <a:t>c) Fotografías de la primera sesión</a:t>
            </a:r>
            <a:endParaRPr lang="es-MX" dirty="0"/>
          </a:p>
        </p:txBody>
      </p:sp>
      <p:sp>
        <p:nvSpPr>
          <p:cNvPr id="3" name="2 Rectángulo"/>
          <p:cNvSpPr/>
          <p:nvPr/>
        </p:nvSpPr>
        <p:spPr>
          <a:xfrm>
            <a:off x="2767662" y="404664"/>
            <a:ext cx="3608680" cy="923330"/>
          </a:xfrm>
          <a:prstGeom prst="rect">
            <a:avLst/>
          </a:prstGeom>
          <a:noFill/>
        </p:spPr>
        <p:txBody>
          <a:bodyPr wrap="non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Contenido</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3 Marcador de pie de página"/>
          <p:cNvSpPr>
            <a:spLocks noGrp="1"/>
          </p:cNvSpPr>
          <p:nvPr>
            <p:ph type="ftr" sz="quarter" idx="11"/>
          </p:nvPr>
        </p:nvSpPr>
        <p:spPr/>
        <p:txBody>
          <a:bodyPr/>
          <a:lstStyle/>
          <a:p>
            <a:r>
              <a:rPr lang="es-MX" smtClean="0"/>
              <a:t>Preparatoria La Salle Hacienda Arboledas Clave 6860</a:t>
            </a:r>
            <a:endParaRPr lang="es-MX"/>
          </a:p>
        </p:txBody>
      </p:sp>
    </p:spTree>
    <p:extLst>
      <p:ext uri="{BB962C8B-B14F-4D97-AF65-F5344CB8AC3E}">
        <p14:creationId xmlns:p14="http://schemas.microsoft.com/office/powerpoint/2010/main" val="3396928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27B9E02-4580-CB4E-BC26-49317A39CC39}"/>
              </a:ext>
            </a:extLst>
          </p:cNvPr>
          <p:cNvSpPr>
            <a:spLocks noGrp="1"/>
          </p:cNvSpPr>
          <p:nvPr>
            <p:ph type="title"/>
          </p:nvPr>
        </p:nvSpPr>
        <p:spPr/>
        <p:txBody>
          <a:bodyPr>
            <a:noAutofit/>
          </a:bodyPr>
          <a:lstStyle/>
          <a:p>
            <a:r>
              <a:rPr lang="es-MX" sz="2400" dirty="0"/>
              <a:t>GUÍA PARA RESOLVER PROBLEMAS EFECTIVAMENTE:</a:t>
            </a:r>
          </a:p>
        </p:txBody>
      </p:sp>
      <p:sp>
        <p:nvSpPr>
          <p:cNvPr id="3" name="Marcador de contenido 2">
            <a:extLst>
              <a:ext uri="{FF2B5EF4-FFF2-40B4-BE49-F238E27FC236}">
                <a16:creationId xmlns="" xmlns:a16="http://schemas.microsoft.com/office/drawing/2014/main" id="{CF33D1BB-C48A-474B-A2F2-EAF65CE3E408}"/>
              </a:ext>
            </a:extLst>
          </p:cNvPr>
          <p:cNvSpPr>
            <a:spLocks noGrp="1"/>
          </p:cNvSpPr>
          <p:nvPr>
            <p:ph idx="1"/>
          </p:nvPr>
        </p:nvSpPr>
        <p:spPr/>
        <p:txBody>
          <a:bodyPr/>
          <a:lstStyle/>
          <a:p>
            <a:pPr marL="514350" indent="-514350">
              <a:buFont typeface="+mj-lt"/>
              <a:buAutoNum type="arabicParenR"/>
            </a:pPr>
            <a:r>
              <a:rPr lang="es-MX" dirty="0"/>
              <a:t>Descifrar y redefinir regularmente las metas, propósitos y necesidades.</a:t>
            </a:r>
          </a:p>
          <a:p>
            <a:pPr marL="514350" indent="-514350">
              <a:buFont typeface="+mj-lt"/>
              <a:buAutoNum type="arabicParenR"/>
            </a:pPr>
            <a:r>
              <a:rPr lang="es-MX" dirty="0"/>
              <a:t>Identificar los problemas explícitamente y analizarlos.</a:t>
            </a:r>
          </a:p>
          <a:p>
            <a:pPr marL="514350" indent="-514350">
              <a:buFont typeface="+mj-lt"/>
              <a:buAutoNum type="arabicParenR"/>
            </a:pPr>
            <a:r>
              <a:rPr lang="es-MX" dirty="0"/>
              <a:t>Calcular la información necesaria y buscarla.</a:t>
            </a:r>
          </a:p>
          <a:p>
            <a:pPr marL="514350" indent="-514350">
              <a:buFont typeface="+mj-lt"/>
              <a:buAutoNum type="arabicParenR"/>
            </a:pPr>
            <a:r>
              <a:rPr lang="es-MX" dirty="0"/>
              <a:t>Analizar, interpretar y evaluar la información recolectada.</a:t>
            </a:r>
          </a:p>
          <a:p>
            <a:pPr marL="514350" indent="-514350">
              <a:buFont typeface="+mj-lt"/>
              <a:buAutoNum type="arabicParenR"/>
            </a:pPr>
            <a:r>
              <a:rPr lang="es-MX" dirty="0"/>
              <a:t>Calcular las opciones para actuar y evaluarlas.</a:t>
            </a:r>
          </a:p>
          <a:p>
            <a:pPr marL="514350" indent="-514350">
              <a:buFont typeface="+mj-lt"/>
              <a:buAutoNum type="arabicParenR"/>
            </a:pPr>
            <a:r>
              <a:rPr lang="es-MX" dirty="0"/>
              <a:t>Adoptar una estrategia y cumplirla.</a:t>
            </a:r>
          </a:p>
          <a:p>
            <a:pPr marL="514350" indent="-514350">
              <a:buFont typeface="+mj-lt"/>
              <a:buAutoNum type="arabicParenR"/>
            </a:pPr>
            <a:r>
              <a:rPr lang="es-MX" dirty="0"/>
              <a:t>Al actuar, revisar las implicaciones de las acciones.</a:t>
            </a:r>
          </a:p>
        </p:txBody>
      </p:sp>
    </p:spTree>
    <p:extLst>
      <p:ext uri="{BB962C8B-B14F-4D97-AF65-F5344CB8AC3E}">
        <p14:creationId xmlns:p14="http://schemas.microsoft.com/office/powerpoint/2010/main" val="860327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54AA398-EB1A-234C-9068-A5410C6277C8}"/>
              </a:ext>
            </a:extLst>
          </p:cNvPr>
          <p:cNvSpPr>
            <a:spLocks noGrp="1"/>
          </p:cNvSpPr>
          <p:nvPr>
            <p:ph type="title"/>
          </p:nvPr>
        </p:nvSpPr>
        <p:spPr/>
        <p:txBody>
          <a:bodyPr/>
          <a:lstStyle/>
          <a:p>
            <a:r>
              <a:rPr lang="es-MX" dirty="0"/>
              <a:t>2.- PREGUNTAS </a:t>
            </a:r>
            <a:r>
              <a:rPr lang="es-MX" dirty="0" err="1"/>
              <a:t>EVALUATIVAS</a:t>
            </a:r>
            <a:endParaRPr lang="es-MX" dirty="0"/>
          </a:p>
        </p:txBody>
      </p:sp>
      <p:sp>
        <p:nvSpPr>
          <p:cNvPr id="3" name="Marcador de contenido 2">
            <a:extLst>
              <a:ext uri="{FF2B5EF4-FFF2-40B4-BE49-F238E27FC236}">
                <a16:creationId xmlns="" xmlns:a16="http://schemas.microsoft.com/office/drawing/2014/main" id="{DF3A95A9-61C1-5B4F-8733-9298CE0D1922}"/>
              </a:ext>
            </a:extLst>
          </p:cNvPr>
          <p:cNvSpPr>
            <a:spLocks noGrp="1"/>
          </p:cNvSpPr>
          <p:nvPr>
            <p:ph idx="1"/>
          </p:nvPr>
        </p:nvSpPr>
        <p:spPr/>
        <p:txBody>
          <a:bodyPr>
            <a:normAutofit/>
          </a:bodyPr>
          <a:lstStyle/>
          <a:p>
            <a:pPr marL="0" indent="0">
              <a:buNone/>
            </a:pPr>
            <a:endParaRPr lang="es-MX" sz="1800" dirty="0" smtClean="0"/>
          </a:p>
          <a:p>
            <a:pPr marL="0" indent="0">
              <a:buNone/>
            </a:pPr>
            <a:r>
              <a:rPr lang="es-MX" sz="1800" dirty="0" smtClean="0"/>
              <a:t>VALOR</a:t>
            </a:r>
            <a:r>
              <a:rPr lang="es-MX" sz="1800" dirty="0"/>
              <a:t>			MÉRITO			VALÍA</a:t>
            </a:r>
          </a:p>
          <a:p>
            <a:pPr marL="0" indent="0">
              <a:buNone/>
            </a:pPr>
            <a:endParaRPr lang="es-MX" sz="1800" dirty="0"/>
          </a:p>
          <a:p>
            <a:pPr marL="0" indent="0">
              <a:buNone/>
            </a:pPr>
            <a:endParaRPr lang="es-MX" sz="1800" dirty="0" smtClean="0"/>
          </a:p>
          <a:p>
            <a:pPr marL="0" indent="0">
              <a:buNone/>
            </a:pPr>
            <a:endParaRPr lang="es-MX" sz="1800" dirty="0" smtClean="0"/>
          </a:p>
          <a:p>
            <a:pPr marL="0" indent="0">
              <a:buNone/>
            </a:pPr>
            <a:endParaRPr lang="es-MX" sz="1800" dirty="0" smtClean="0"/>
          </a:p>
          <a:p>
            <a:pPr marL="0" indent="0">
              <a:buNone/>
            </a:pPr>
            <a:endParaRPr lang="es-MX" sz="1800" dirty="0" smtClean="0"/>
          </a:p>
          <a:p>
            <a:pPr marL="0" indent="0">
              <a:buNone/>
            </a:pPr>
            <a:endParaRPr lang="es-MX" sz="1800" dirty="0" smtClean="0"/>
          </a:p>
          <a:p>
            <a:pPr marL="0" indent="0">
              <a:buNone/>
            </a:pPr>
            <a:endParaRPr lang="es-MX" sz="1800" dirty="0" smtClean="0"/>
          </a:p>
          <a:p>
            <a:pPr marL="0" indent="0">
              <a:buNone/>
            </a:pPr>
            <a:endParaRPr lang="es-MX" sz="1800" dirty="0" smtClean="0"/>
          </a:p>
          <a:p>
            <a:pPr marL="0" indent="0">
              <a:buNone/>
            </a:pPr>
            <a:endParaRPr lang="es-MX" sz="1800" dirty="0"/>
          </a:p>
          <a:p>
            <a:pPr marL="0" indent="0">
              <a:buNone/>
            </a:pPr>
            <a:r>
              <a:rPr lang="es-MX" sz="1800" dirty="0"/>
              <a:t>	   Se contestan			</a:t>
            </a:r>
            <a:r>
              <a:rPr lang="es-MX" sz="1800" dirty="0" smtClean="0"/>
              <a:t>Que </a:t>
            </a:r>
            <a:r>
              <a:rPr lang="es-MX" sz="1800" dirty="0"/>
              <a:t>piden un juicio</a:t>
            </a:r>
          </a:p>
          <a:p>
            <a:pPr marL="0" indent="0">
              <a:buNone/>
            </a:pPr>
            <a:r>
              <a:rPr lang="es-MX" sz="1800" dirty="0"/>
              <a:t>	definitivamente			razonado entre 2 puntos</a:t>
            </a:r>
          </a:p>
          <a:p>
            <a:pPr marL="0" indent="0">
              <a:buNone/>
            </a:pPr>
            <a:r>
              <a:rPr lang="es-MX" sz="1800" dirty="0"/>
              <a:t>					</a:t>
            </a:r>
            <a:r>
              <a:rPr lang="es-MX" sz="1800" dirty="0" smtClean="0"/>
              <a:t>de </a:t>
            </a:r>
            <a:r>
              <a:rPr lang="es-MX" sz="1800" dirty="0"/>
              <a:t>vista en conflicto</a:t>
            </a:r>
          </a:p>
        </p:txBody>
      </p:sp>
      <p:cxnSp>
        <p:nvCxnSpPr>
          <p:cNvPr id="4" name="Conector recto de flecha 3">
            <a:extLst>
              <a:ext uri="{FF2B5EF4-FFF2-40B4-BE49-F238E27FC236}">
                <a16:creationId xmlns="" xmlns:a16="http://schemas.microsoft.com/office/drawing/2014/main" id="{7D5F3E40-E624-6744-B079-5F22DC9C4D94}"/>
              </a:ext>
            </a:extLst>
          </p:cNvPr>
          <p:cNvCxnSpPr/>
          <p:nvPr/>
        </p:nvCxnSpPr>
        <p:spPr>
          <a:xfrm>
            <a:off x="4211960" y="2852936"/>
            <a:ext cx="1371600" cy="1828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 xmlns:a16="http://schemas.microsoft.com/office/drawing/2014/main" id="{87C8E779-A4DD-014C-B293-A28BD313E593}"/>
              </a:ext>
            </a:extLst>
          </p:cNvPr>
          <p:cNvCxnSpPr>
            <a:cxnSpLocks/>
          </p:cNvCxnSpPr>
          <p:nvPr/>
        </p:nvCxnSpPr>
        <p:spPr>
          <a:xfrm flipH="1">
            <a:off x="2411760" y="2852936"/>
            <a:ext cx="1213303" cy="1828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263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D01B174-866B-DB42-BABE-CFC492D3B249}"/>
              </a:ext>
            </a:extLst>
          </p:cNvPr>
          <p:cNvSpPr>
            <a:spLocks noGrp="1"/>
          </p:cNvSpPr>
          <p:nvPr>
            <p:ph type="title"/>
          </p:nvPr>
        </p:nvSpPr>
        <p:spPr/>
        <p:txBody>
          <a:bodyPr>
            <a:normAutofit fontScale="90000"/>
          </a:bodyPr>
          <a:lstStyle/>
          <a:p>
            <a:r>
              <a:rPr lang="es-MX" dirty="0"/>
              <a:t>Evaluar el razonamiento (en lo general)</a:t>
            </a:r>
          </a:p>
        </p:txBody>
      </p:sp>
      <p:sp>
        <p:nvSpPr>
          <p:cNvPr id="3" name="Marcador de contenido 2">
            <a:extLst>
              <a:ext uri="{FF2B5EF4-FFF2-40B4-BE49-F238E27FC236}">
                <a16:creationId xmlns="" xmlns:a16="http://schemas.microsoft.com/office/drawing/2014/main" id="{48D62A8A-59CB-BA4D-9A70-4E335B14050D}"/>
              </a:ext>
            </a:extLst>
          </p:cNvPr>
          <p:cNvSpPr>
            <a:spLocks noGrp="1"/>
          </p:cNvSpPr>
          <p:nvPr>
            <p:ph idx="1"/>
          </p:nvPr>
        </p:nvSpPr>
        <p:spPr/>
        <p:txBody>
          <a:bodyPr/>
          <a:lstStyle/>
          <a:p>
            <a:pPr marL="514350" indent="-514350" algn="just">
              <a:buFont typeface="+mj-lt"/>
              <a:buAutoNum type="arabicParenR"/>
            </a:pPr>
            <a:r>
              <a:rPr lang="es-MX" dirty="0"/>
              <a:t>Claridad</a:t>
            </a:r>
          </a:p>
          <a:p>
            <a:pPr marL="514350" indent="-514350" algn="just">
              <a:buFont typeface="+mj-lt"/>
              <a:buAutoNum type="arabicParenR"/>
            </a:pPr>
            <a:r>
              <a:rPr lang="es-MX" dirty="0"/>
              <a:t>Precisión</a:t>
            </a:r>
          </a:p>
          <a:p>
            <a:pPr marL="514350" indent="-514350" algn="just">
              <a:buFont typeface="+mj-lt"/>
              <a:buAutoNum type="arabicParenR"/>
            </a:pPr>
            <a:r>
              <a:rPr lang="es-MX" dirty="0"/>
              <a:t>Exactitud</a:t>
            </a:r>
          </a:p>
          <a:p>
            <a:pPr marL="514350" indent="-514350" algn="just">
              <a:buFont typeface="+mj-lt"/>
              <a:buAutoNum type="arabicParenR"/>
            </a:pPr>
            <a:r>
              <a:rPr lang="es-MX" dirty="0"/>
              <a:t>Relevancia</a:t>
            </a:r>
          </a:p>
          <a:p>
            <a:pPr marL="514350" indent="-514350" algn="just">
              <a:buFont typeface="+mj-lt"/>
              <a:buAutoNum type="arabicParenR"/>
            </a:pPr>
            <a:r>
              <a:rPr lang="es-MX" dirty="0"/>
              <a:t>Profundidad</a:t>
            </a:r>
          </a:p>
          <a:p>
            <a:pPr marL="514350" indent="-514350" algn="just">
              <a:buFont typeface="+mj-lt"/>
              <a:buAutoNum type="arabicParenR"/>
            </a:pPr>
            <a:r>
              <a:rPr lang="es-MX" dirty="0"/>
              <a:t>Extensión</a:t>
            </a:r>
          </a:p>
          <a:p>
            <a:pPr marL="514350" indent="-514350" algn="just">
              <a:buFont typeface="+mj-lt"/>
              <a:buAutoNum type="arabicParenR"/>
            </a:pPr>
            <a:r>
              <a:rPr lang="es-MX" dirty="0"/>
              <a:t>Lógica</a:t>
            </a:r>
          </a:p>
          <a:p>
            <a:pPr marL="514350" indent="-514350" algn="just">
              <a:buFont typeface="+mj-lt"/>
              <a:buAutoNum type="arabicParenR"/>
            </a:pPr>
            <a:r>
              <a:rPr lang="es-MX" dirty="0"/>
              <a:t>Imparcialidad</a:t>
            </a:r>
          </a:p>
          <a:p>
            <a:pPr marL="514350" indent="-514350">
              <a:buFont typeface="+mj-lt"/>
              <a:buAutoNum type="arabicParenR"/>
            </a:pPr>
            <a:endParaRPr lang="es-MX" dirty="0"/>
          </a:p>
        </p:txBody>
      </p:sp>
    </p:spTree>
    <p:extLst>
      <p:ext uri="{BB962C8B-B14F-4D97-AF65-F5344CB8AC3E}">
        <p14:creationId xmlns:p14="http://schemas.microsoft.com/office/powerpoint/2010/main" val="18118205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250A52A-640F-FD48-BB5F-1284187CEBF0}"/>
              </a:ext>
            </a:extLst>
          </p:cNvPr>
          <p:cNvSpPr>
            <a:spLocks noGrp="1"/>
          </p:cNvSpPr>
          <p:nvPr>
            <p:ph type="title"/>
          </p:nvPr>
        </p:nvSpPr>
        <p:spPr/>
        <p:txBody>
          <a:bodyPr/>
          <a:lstStyle/>
          <a:p>
            <a:r>
              <a:rPr lang="es-MX" dirty="0"/>
              <a:t>Evaluar el razonamiento (por partes)</a:t>
            </a:r>
          </a:p>
        </p:txBody>
      </p:sp>
      <p:sp>
        <p:nvSpPr>
          <p:cNvPr id="3" name="Marcador de contenido 2">
            <a:extLst>
              <a:ext uri="{FF2B5EF4-FFF2-40B4-BE49-F238E27FC236}">
                <a16:creationId xmlns="" xmlns:a16="http://schemas.microsoft.com/office/drawing/2014/main" id="{32BDF53B-A7FC-7C42-895F-4A91680BB3D5}"/>
              </a:ext>
            </a:extLst>
          </p:cNvPr>
          <p:cNvSpPr>
            <a:spLocks noGrp="1"/>
          </p:cNvSpPr>
          <p:nvPr>
            <p:ph idx="1"/>
          </p:nvPr>
        </p:nvSpPr>
        <p:spPr/>
        <p:txBody>
          <a:bodyPr>
            <a:normAutofit/>
          </a:bodyPr>
          <a:lstStyle/>
          <a:p>
            <a:pPr marL="0" indent="0">
              <a:buNone/>
            </a:pPr>
            <a:r>
              <a:rPr lang="es-MX" dirty="0"/>
              <a:t>Enfocar:</a:t>
            </a:r>
          </a:p>
          <a:p>
            <a:pPr marL="514350" indent="-514350">
              <a:buFont typeface="+mj-lt"/>
              <a:buAutoNum type="arabicParenR"/>
            </a:pPr>
            <a:r>
              <a:rPr lang="es-MX" dirty="0"/>
              <a:t>El propósito</a:t>
            </a:r>
          </a:p>
          <a:p>
            <a:pPr marL="514350" indent="-514350">
              <a:buFont typeface="+mj-lt"/>
              <a:buAutoNum type="arabicParenR"/>
            </a:pPr>
            <a:r>
              <a:rPr lang="es-MX" dirty="0"/>
              <a:t>La pregunta clave</a:t>
            </a:r>
          </a:p>
          <a:p>
            <a:pPr marL="514350" indent="-514350">
              <a:buFont typeface="+mj-lt"/>
              <a:buAutoNum type="arabicParenR"/>
            </a:pPr>
            <a:r>
              <a:rPr lang="es-MX" dirty="0"/>
              <a:t>La información más importante</a:t>
            </a:r>
          </a:p>
          <a:p>
            <a:pPr marL="514350" indent="-514350">
              <a:buFont typeface="+mj-lt"/>
              <a:buAutoNum type="arabicParenR"/>
            </a:pPr>
            <a:r>
              <a:rPr lang="es-MX" dirty="0"/>
              <a:t>Los conceptos fundamentales</a:t>
            </a:r>
          </a:p>
          <a:p>
            <a:pPr marL="514350" indent="-514350">
              <a:buFont typeface="+mj-lt"/>
              <a:buAutoNum type="arabicParenR"/>
            </a:pPr>
            <a:r>
              <a:rPr lang="es-MX" dirty="0"/>
              <a:t>Las suposiciones</a:t>
            </a:r>
          </a:p>
          <a:p>
            <a:pPr marL="514350" indent="-514350">
              <a:buFont typeface="+mj-lt"/>
              <a:buAutoNum type="arabicParenR"/>
            </a:pPr>
            <a:r>
              <a:rPr lang="es-MX" dirty="0"/>
              <a:t>Las inferencias</a:t>
            </a:r>
          </a:p>
          <a:p>
            <a:pPr marL="514350" indent="-514350">
              <a:buFont typeface="+mj-lt"/>
              <a:buAutoNum type="arabicParenR"/>
            </a:pPr>
            <a:r>
              <a:rPr lang="es-MX" dirty="0"/>
              <a:t>El punto de vista</a:t>
            </a:r>
          </a:p>
          <a:p>
            <a:pPr marL="514350" indent="-514350">
              <a:buFont typeface="+mj-lt"/>
              <a:buAutoNum type="arabicParenR"/>
            </a:pPr>
            <a:r>
              <a:rPr lang="es-MX" dirty="0"/>
              <a:t>Las implicaciones</a:t>
            </a:r>
          </a:p>
        </p:txBody>
      </p:sp>
    </p:spTree>
    <p:extLst>
      <p:ext uri="{BB962C8B-B14F-4D97-AF65-F5344CB8AC3E}">
        <p14:creationId xmlns:p14="http://schemas.microsoft.com/office/powerpoint/2010/main" val="476087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4E84D3F-7BF1-6C4E-B3B3-D7F0F176CD2B}"/>
              </a:ext>
            </a:extLst>
          </p:cNvPr>
          <p:cNvSpPr>
            <a:spLocks noGrp="1"/>
          </p:cNvSpPr>
          <p:nvPr>
            <p:ph type="title"/>
          </p:nvPr>
        </p:nvSpPr>
        <p:spPr>
          <a:xfrm>
            <a:off x="467544" y="908720"/>
            <a:ext cx="8229600" cy="990600"/>
          </a:xfrm>
        </p:spPr>
        <p:txBody>
          <a:bodyPr>
            <a:noAutofit/>
          </a:bodyPr>
          <a:lstStyle/>
          <a:p>
            <a:r>
              <a:rPr lang="es-MX" sz="3600" dirty="0"/>
              <a:t>Cuestionar para: 		</a:t>
            </a:r>
            <a:r>
              <a:rPr lang="es-MX" sz="2400" dirty="0"/>
              <a:t>- Aclarar y precisar</a:t>
            </a:r>
            <a:br>
              <a:rPr lang="es-MX" sz="2400" dirty="0"/>
            </a:br>
            <a:r>
              <a:rPr lang="es-MX" sz="2400" dirty="0"/>
              <a:t>					- Al leer</a:t>
            </a:r>
            <a:br>
              <a:rPr lang="es-MX" sz="2400" dirty="0"/>
            </a:br>
            <a:r>
              <a:rPr lang="es-MX" sz="2400" dirty="0"/>
              <a:t>					- Al escribir</a:t>
            </a:r>
            <a:endParaRPr lang="es-MX" sz="3600" dirty="0"/>
          </a:p>
        </p:txBody>
      </p:sp>
      <p:sp>
        <p:nvSpPr>
          <p:cNvPr id="3" name="Marcador de contenido 2">
            <a:extLst>
              <a:ext uri="{FF2B5EF4-FFF2-40B4-BE49-F238E27FC236}">
                <a16:creationId xmlns="" xmlns:a16="http://schemas.microsoft.com/office/drawing/2014/main" id="{1650E1DA-9235-904C-A231-EC42DE0379E2}"/>
              </a:ext>
            </a:extLst>
          </p:cNvPr>
          <p:cNvSpPr>
            <a:spLocks noGrp="1"/>
          </p:cNvSpPr>
          <p:nvPr>
            <p:ph idx="1"/>
          </p:nvPr>
        </p:nvSpPr>
        <p:spPr>
          <a:xfrm>
            <a:off x="457200" y="2132856"/>
            <a:ext cx="8229600" cy="4344144"/>
          </a:xfrm>
        </p:spPr>
        <p:txBody>
          <a:bodyPr/>
          <a:lstStyle/>
          <a:p>
            <a:pPr marL="0" indent="0">
              <a:buNone/>
            </a:pPr>
            <a:r>
              <a:rPr lang="es-MX" dirty="0"/>
              <a:t>						</a:t>
            </a:r>
          </a:p>
          <a:p>
            <a:pPr marL="0" indent="0">
              <a:buNone/>
            </a:pPr>
            <a:r>
              <a:rPr lang="es-MX" dirty="0"/>
              <a:t>					</a:t>
            </a:r>
            <a:r>
              <a:rPr lang="es-MX" dirty="0" smtClean="0"/>
              <a:t>  Simples</a:t>
            </a:r>
            <a:endParaRPr lang="es-MX" dirty="0"/>
          </a:p>
          <a:p>
            <a:pPr marL="0" indent="0">
              <a:buNone/>
            </a:pPr>
            <a:r>
              <a:rPr lang="es-MX" dirty="0"/>
              <a:t>Formular preguntas éticas</a:t>
            </a:r>
          </a:p>
          <a:p>
            <a:pPr marL="0" indent="0">
              <a:buNone/>
            </a:pPr>
            <a:r>
              <a:rPr lang="es-MX" dirty="0"/>
              <a:t>					</a:t>
            </a:r>
            <a:r>
              <a:rPr lang="es-MX" dirty="0" smtClean="0"/>
              <a:t>  Complejas</a:t>
            </a:r>
            <a:endParaRPr lang="es-MX" dirty="0"/>
          </a:p>
          <a:p>
            <a:pPr marL="0" indent="0">
              <a:buNone/>
            </a:pPr>
            <a:endParaRPr lang="es-MX" dirty="0"/>
          </a:p>
          <a:p>
            <a:pPr marL="0" indent="0">
              <a:buNone/>
            </a:pPr>
            <a:endParaRPr lang="es-MX" dirty="0"/>
          </a:p>
          <a:p>
            <a:pPr marL="0" indent="0">
              <a:buNone/>
            </a:pPr>
            <a:r>
              <a:rPr lang="es-MX" dirty="0"/>
              <a:t>Cuestionar los prejuicios y la propaganda.</a:t>
            </a:r>
          </a:p>
        </p:txBody>
      </p:sp>
      <p:cxnSp>
        <p:nvCxnSpPr>
          <p:cNvPr id="4" name="Conector recto de flecha 3">
            <a:extLst>
              <a:ext uri="{FF2B5EF4-FFF2-40B4-BE49-F238E27FC236}">
                <a16:creationId xmlns="" xmlns:a16="http://schemas.microsoft.com/office/drawing/2014/main" id="{19D8D9A4-7FB4-6941-8CB1-2170334B067B}"/>
              </a:ext>
            </a:extLst>
          </p:cNvPr>
          <p:cNvCxnSpPr>
            <a:cxnSpLocks/>
          </p:cNvCxnSpPr>
          <p:nvPr/>
        </p:nvCxnSpPr>
        <p:spPr>
          <a:xfrm>
            <a:off x="4139952" y="3284984"/>
            <a:ext cx="1065893" cy="4686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 xmlns:a16="http://schemas.microsoft.com/office/drawing/2014/main" id="{BD5140D0-F45D-EB4B-9EAE-E49B9AE0BB62}"/>
              </a:ext>
            </a:extLst>
          </p:cNvPr>
          <p:cNvCxnSpPr>
            <a:cxnSpLocks/>
          </p:cNvCxnSpPr>
          <p:nvPr/>
        </p:nvCxnSpPr>
        <p:spPr>
          <a:xfrm flipV="1">
            <a:off x="4139952" y="2780928"/>
            <a:ext cx="1059996" cy="4463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8595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238B059-C2B2-2549-9057-1BFB33360055}"/>
              </a:ext>
            </a:extLst>
          </p:cNvPr>
          <p:cNvSpPr>
            <a:spLocks noGrp="1"/>
          </p:cNvSpPr>
          <p:nvPr>
            <p:ph type="title"/>
          </p:nvPr>
        </p:nvSpPr>
        <p:spPr/>
        <p:txBody>
          <a:bodyPr>
            <a:normAutofit fontScale="90000"/>
          </a:bodyPr>
          <a:lstStyle/>
          <a:p>
            <a:r>
              <a:rPr lang="es-MX" dirty="0"/>
              <a:t>3.- FORMULAR PREGUNTAS EN LAS DISCIPLINAS ACADÉMICAS</a:t>
            </a:r>
          </a:p>
        </p:txBody>
      </p:sp>
      <p:sp>
        <p:nvSpPr>
          <p:cNvPr id="3" name="Marcador de contenido 2">
            <a:extLst>
              <a:ext uri="{FF2B5EF4-FFF2-40B4-BE49-F238E27FC236}">
                <a16:creationId xmlns="" xmlns:a16="http://schemas.microsoft.com/office/drawing/2014/main" id="{F0958683-780B-764E-A9C8-ED57D0B026A3}"/>
              </a:ext>
            </a:extLst>
          </p:cNvPr>
          <p:cNvSpPr>
            <a:spLocks noGrp="1"/>
          </p:cNvSpPr>
          <p:nvPr>
            <p:ph idx="1"/>
          </p:nvPr>
        </p:nvSpPr>
        <p:spPr/>
        <p:txBody>
          <a:bodyPr/>
          <a:lstStyle/>
          <a:p>
            <a:endParaRPr lang="es-MX"/>
          </a:p>
          <a:p>
            <a:r>
              <a:rPr lang="es-MX"/>
              <a:t>Cuestionar </a:t>
            </a:r>
            <a:r>
              <a:rPr lang="es-MX" dirty="0"/>
              <a:t>la lógica fundamental de las disciplinas académicas.</a:t>
            </a:r>
          </a:p>
          <a:p>
            <a:r>
              <a:rPr lang="es-MX" dirty="0"/>
              <a:t>Cuestionar el estado de las disciplinas.</a:t>
            </a:r>
          </a:p>
          <a:p>
            <a:r>
              <a:rPr lang="es-MX" dirty="0"/>
              <a:t>Formular preguntas para entender los fundamentos de las disciplinas académicas:</a:t>
            </a:r>
          </a:p>
          <a:p>
            <a:pPr marL="0" indent="0">
              <a:buNone/>
            </a:pPr>
            <a:r>
              <a:rPr lang="es-MX" dirty="0"/>
              <a:t>			- Ciencias</a:t>
            </a:r>
          </a:p>
          <a:p>
            <a:pPr marL="0" indent="0">
              <a:buNone/>
            </a:pPr>
            <a:r>
              <a:rPr lang="es-MX" dirty="0"/>
              <a:t>			- Disciplinas sociales</a:t>
            </a:r>
          </a:p>
          <a:p>
            <a:pPr marL="0" indent="0">
              <a:buNone/>
            </a:pPr>
            <a:r>
              <a:rPr lang="es-MX" dirty="0"/>
              <a:t>			- Artes</a:t>
            </a:r>
          </a:p>
        </p:txBody>
      </p:sp>
    </p:spTree>
    <p:extLst>
      <p:ext uri="{BB962C8B-B14F-4D97-AF65-F5344CB8AC3E}">
        <p14:creationId xmlns:p14="http://schemas.microsoft.com/office/powerpoint/2010/main" val="2539764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852936"/>
            <a:ext cx="8229600" cy="1368152"/>
          </a:xfrm>
          <a:solidFill>
            <a:schemeClr val="accent1">
              <a:lumMod val="40000"/>
              <a:lumOff val="60000"/>
            </a:schemeClr>
          </a:solidFill>
        </p:spPr>
        <p:txBody>
          <a:bodyPr>
            <a:normAutofit/>
          </a:bodyPr>
          <a:lstStyle/>
          <a:p>
            <a:r>
              <a:rPr lang="es-MX" sz="1200" b="1" dirty="0" smtClean="0"/>
              <a:t>VIDEOS  SEGUNDA SESION</a:t>
            </a:r>
            <a:br>
              <a:rPr lang="es-MX" sz="1200" b="1" dirty="0" smtClean="0"/>
            </a:br>
            <a:r>
              <a:rPr lang="es-MX" sz="1300" b="1" i="1" dirty="0" smtClean="0"/>
              <a:t> Interdisciplinariedad, algunas consideraciones para tu implementación en el aula. </a:t>
            </a:r>
            <a:r>
              <a:rPr lang="es-MX" sz="1300" b="1" dirty="0" smtClean="0"/>
              <a:t>Mesa de Expertos</a:t>
            </a:r>
            <a:r>
              <a:rPr lang="es-MX" sz="1300" b="1" cap="all" dirty="0" smtClean="0"/>
              <a:t>  </a:t>
            </a:r>
            <a:r>
              <a:rPr lang="es-MX" sz="1300" cap="all" dirty="0" err="1" smtClean="0"/>
              <a:t>Elder</a:t>
            </a:r>
            <a:r>
              <a:rPr lang="es-MX" sz="1300" cap="all" dirty="0" smtClean="0"/>
              <a:t>, L. y Richard, P. (2002). </a:t>
            </a:r>
            <a:r>
              <a:rPr lang="es-MX" sz="1300" i="1" cap="all" dirty="0" smtClean="0"/>
              <a:t>El arte de formular preguntas esenciales. </a:t>
            </a:r>
            <a:r>
              <a:rPr lang="es-MX" sz="1300" cap="all" dirty="0" err="1" smtClean="0"/>
              <a:t>Foundation</a:t>
            </a:r>
            <a:r>
              <a:rPr lang="es-MX" sz="1300" cap="all" dirty="0" smtClean="0"/>
              <a:t> </a:t>
            </a:r>
            <a:r>
              <a:rPr lang="es-MX" sz="1300" cap="all" dirty="0" err="1" smtClean="0"/>
              <a:t>for</a:t>
            </a:r>
            <a:r>
              <a:rPr lang="es-MX" sz="1300" cap="all" dirty="0" smtClean="0"/>
              <a:t> </a:t>
            </a:r>
            <a:r>
              <a:rPr lang="es-MX" sz="1300" cap="all" dirty="0" err="1" smtClean="0"/>
              <a:t>Critical</a:t>
            </a:r>
            <a:r>
              <a:rPr lang="es-MX" sz="1300" cap="all" dirty="0" smtClean="0"/>
              <a:t> </a:t>
            </a:r>
            <a:r>
              <a:rPr lang="es-MX" sz="1300" cap="all" dirty="0" err="1" smtClean="0"/>
              <a:t>Thinking</a:t>
            </a:r>
            <a:r>
              <a:rPr lang="es-MX" sz="1300" cap="all" dirty="0" smtClean="0"/>
              <a:t> (Eds.) Recuperado de</a:t>
            </a:r>
            <a:r>
              <a:rPr lang="es-MX" sz="1300" b="1" cap="all" dirty="0" smtClean="0">
                <a:hlinkClick r:id="rId2"/>
              </a:rPr>
              <a:t>https://www.criticalthinking.org/resources/PDF/SP-AskingQuestions.pdf</a:t>
            </a:r>
            <a:r>
              <a:rPr lang="es-MX" sz="1300" b="1" cap="all" dirty="0" smtClean="0"/>
              <a:t/>
            </a:r>
            <a:br>
              <a:rPr lang="es-MX" sz="1300" b="1" cap="all" dirty="0" smtClean="0"/>
            </a:br>
            <a:r>
              <a:rPr lang="es-MX" sz="1300" b="1" cap="all" dirty="0" smtClean="0"/>
              <a:t>Revisar los puntos relevantes contenidos en los apartados I, II y III.</a:t>
            </a:r>
            <a:r>
              <a:rPr lang="es-MX" sz="1300" cap="all" dirty="0" smtClean="0"/>
              <a:t/>
            </a:r>
            <a:br>
              <a:rPr lang="es-MX" sz="1300" cap="all" dirty="0" smtClean="0"/>
            </a:br>
            <a:r>
              <a:rPr lang="es-MX" sz="1300" cap="all" dirty="0" smtClean="0"/>
              <a:t> </a:t>
            </a:r>
            <a:endParaRPr lang="es-MX" sz="1300" dirty="0"/>
          </a:p>
        </p:txBody>
      </p:sp>
      <p:sp>
        <p:nvSpPr>
          <p:cNvPr id="4" name="3 Marcador de pie de página"/>
          <p:cNvSpPr>
            <a:spLocks noGrp="1"/>
          </p:cNvSpPr>
          <p:nvPr>
            <p:ph type="ftr" sz="quarter" idx="11"/>
          </p:nvPr>
        </p:nvSpPr>
        <p:spPr/>
        <p:txBody>
          <a:bodyPr/>
          <a:lstStyle/>
          <a:p>
            <a:r>
              <a:rPr lang="es-MX" smtClean="0"/>
              <a:t>Preparatoria La Salle Hacienda Arboledas Clave 6860</a:t>
            </a:r>
            <a:endParaRPr lang="es-MX"/>
          </a:p>
        </p:txBody>
      </p:sp>
      <p:sp>
        <p:nvSpPr>
          <p:cNvPr id="5" name="1 Título"/>
          <p:cNvSpPr txBox="1">
            <a:spLocks/>
          </p:cNvSpPr>
          <p:nvPr/>
        </p:nvSpPr>
        <p:spPr>
          <a:xfrm>
            <a:off x="611560" y="2060848"/>
            <a:ext cx="7772400"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MX" sz="2800" b="1" i="0" u="none" strike="noStrike" kern="1200" cap="none" spc="-10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MX" smtClean="0"/>
              <a:t>Preparatoria La Salle Hacienda Arboledas Clave 6860</a:t>
            </a:r>
            <a:endParaRPr lang="es-MX"/>
          </a:p>
        </p:txBody>
      </p:sp>
      <p:pic>
        <p:nvPicPr>
          <p:cNvPr id="1026" name="Picture 2"/>
          <p:cNvPicPr>
            <a:picLocks noChangeAspect="1" noChangeArrowheads="1"/>
          </p:cNvPicPr>
          <p:nvPr/>
        </p:nvPicPr>
        <p:blipFill>
          <a:blip r:embed="rId2" cstate="print"/>
          <a:srcRect/>
          <a:stretch>
            <a:fillRect/>
          </a:stretch>
        </p:blipFill>
        <p:spPr bwMode="auto">
          <a:xfrm>
            <a:off x="323528" y="620688"/>
            <a:ext cx="8529638" cy="58711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MX" smtClean="0"/>
              <a:t>Preparatoria La Salle Hacienda Arboledas Clave 6860</a:t>
            </a:r>
            <a:endParaRPr lang="es-MX"/>
          </a:p>
        </p:txBody>
      </p:sp>
      <p:pic>
        <p:nvPicPr>
          <p:cNvPr id="2050" name="Picture 2"/>
          <p:cNvPicPr>
            <a:picLocks noChangeAspect="1" noChangeArrowheads="1"/>
          </p:cNvPicPr>
          <p:nvPr/>
        </p:nvPicPr>
        <p:blipFill>
          <a:blip r:embed="rId2" cstate="print"/>
          <a:srcRect/>
          <a:stretch>
            <a:fillRect/>
          </a:stretch>
        </p:blipFill>
        <p:spPr bwMode="auto">
          <a:xfrm>
            <a:off x="683568" y="692696"/>
            <a:ext cx="7869663" cy="567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smtClean="0"/>
              <a:t>Preparatoria La Salle Hacienda Arboledas Clave 6860</a:t>
            </a:r>
            <a:endParaRPr lang="es-MX"/>
          </a:p>
        </p:txBody>
      </p:sp>
      <p:pic>
        <p:nvPicPr>
          <p:cNvPr id="3074" name="Picture 2"/>
          <p:cNvPicPr>
            <a:picLocks noChangeAspect="1" noChangeArrowheads="1"/>
          </p:cNvPicPr>
          <p:nvPr/>
        </p:nvPicPr>
        <p:blipFill>
          <a:blip r:embed="rId2" cstate="print"/>
          <a:srcRect/>
          <a:stretch>
            <a:fillRect/>
          </a:stretch>
        </p:blipFill>
        <p:spPr bwMode="auto">
          <a:xfrm>
            <a:off x="107504" y="1412776"/>
            <a:ext cx="8934639"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55" y="548680"/>
            <a:ext cx="8071914" cy="6014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395536" y="364014"/>
            <a:ext cx="8568952" cy="369332"/>
          </a:xfrm>
          <a:prstGeom prst="rect">
            <a:avLst/>
          </a:prstGeom>
        </p:spPr>
        <p:txBody>
          <a:bodyPr wrap="square">
            <a:spAutoFit/>
          </a:bodyPr>
          <a:lstStyle/>
          <a:p>
            <a:pPr algn="ctr"/>
            <a:r>
              <a:rPr lang="es-MX" b="1" dirty="0" smtClean="0"/>
              <a:t>Cuadro de análisis de la interdisciplinariedad y el aprendizaje colaborativo.</a:t>
            </a:r>
            <a:endParaRPr lang="es-MX" b="1" dirty="0"/>
          </a:p>
        </p:txBody>
      </p:sp>
      <p:sp>
        <p:nvSpPr>
          <p:cNvPr id="4" name="3 Marcador de pie de página"/>
          <p:cNvSpPr>
            <a:spLocks noGrp="1"/>
          </p:cNvSpPr>
          <p:nvPr>
            <p:ph type="ftr" sz="quarter" idx="11"/>
          </p:nvPr>
        </p:nvSpPr>
        <p:spPr/>
        <p:txBody>
          <a:bodyPr/>
          <a:lstStyle/>
          <a:p>
            <a:r>
              <a:rPr lang="es-MX" smtClean="0"/>
              <a:t>Preparatoria La Salle Hacienda Arboledas Clave 6860</a:t>
            </a:r>
            <a:endParaRPr lang="es-MX"/>
          </a:p>
        </p:txBody>
      </p:sp>
    </p:spTree>
    <p:extLst>
      <p:ext uri="{BB962C8B-B14F-4D97-AF65-F5344CB8AC3E}">
        <p14:creationId xmlns:p14="http://schemas.microsoft.com/office/powerpoint/2010/main" val="28095230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dirty="0" smtClean="0"/>
              <a:t>Preparatoria La Salle Hacienda Arboledas Clave 6860</a:t>
            </a:r>
            <a:endParaRPr lang="es-MX" dirty="0"/>
          </a:p>
        </p:txBody>
      </p:sp>
      <p:pic>
        <p:nvPicPr>
          <p:cNvPr id="4098" name="Picture 2"/>
          <p:cNvPicPr>
            <a:picLocks noChangeAspect="1" noChangeArrowheads="1"/>
          </p:cNvPicPr>
          <p:nvPr/>
        </p:nvPicPr>
        <p:blipFill>
          <a:blip r:embed="rId2" cstate="print"/>
          <a:srcRect/>
          <a:stretch>
            <a:fillRect/>
          </a:stretch>
        </p:blipFill>
        <p:spPr bwMode="auto">
          <a:xfrm>
            <a:off x="2195736" y="404664"/>
            <a:ext cx="4464496" cy="6423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76672"/>
            <a:ext cx="7848600" cy="775097"/>
          </a:xfrm>
        </p:spPr>
        <p:txBody>
          <a:bodyPr/>
          <a:lstStyle/>
          <a:p>
            <a:pPr algn="ctr"/>
            <a:r>
              <a:rPr lang="es-MX" dirty="0" smtClean="0"/>
              <a:t>fotografías</a:t>
            </a:r>
            <a:endParaRPr lang="es-MX" dirty="0"/>
          </a:p>
        </p:txBody>
      </p:sp>
      <p:sp>
        <p:nvSpPr>
          <p:cNvPr id="4" name="3 Marcador de pie de página"/>
          <p:cNvSpPr>
            <a:spLocks noGrp="1"/>
          </p:cNvSpPr>
          <p:nvPr>
            <p:ph type="ftr" sz="quarter" idx="11"/>
          </p:nvPr>
        </p:nvSpPr>
        <p:spPr/>
        <p:txBody>
          <a:bodyPr/>
          <a:lstStyle/>
          <a:p>
            <a:r>
              <a:rPr lang="es-MX" smtClean="0"/>
              <a:t>Preparatoria La Salle Hacienda Arboledas Clave 6860</a:t>
            </a:r>
            <a:endParaRPr lang="es-MX"/>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1304893"/>
            <a:ext cx="2832143" cy="2124107"/>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325136"/>
            <a:ext cx="2805152" cy="2103864"/>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3539183"/>
            <a:ext cx="2815416" cy="2111562"/>
          </a:xfrm>
          <a:prstGeom prst="rect">
            <a:avLst/>
          </a:prstGeom>
        </p:spPr>
      </p:pic>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359" y="3573016"/>
            <a:ext cx="2770305" cy="2077729"/>
          </a:xfrm>
          <a:prstGeom prst="rect">
            <a:avLst/>
          </a:prstGeom>
        </p:spPr>
      </p:pic>
      <p:pic>
        <p:nvPicPr>
          <p:cNvPr id="10" name="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3021" y="1304893"/>
            <a:ext cx="2832143" cy="2124107"/>
          </a:xfrm>
          <a:prstGeom prst="rect">
            <a:avLst/>
          </a:prstGeom>
        </p:spPr>
      </p:pic>
      <p:pic>
        <p:nvPicPr>
          <p:cNvPr id="11" name="10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3021" y="3485210"/>
            <a:ext cx="2887380" cy="2165535"/>
          </a:xfrm>
          <a:prstGeom prst="rect">
            <a:avLst/>
          </a:prstGeom>
        </p:spPr>
      </p:pic>
    </p:spTree>
    <p:extLst>
      <p:ext uri="{BB962C8B-B14F-4D97-AF65-F5344CB8AC3E}">
        <p14:creationId xmlns:p14="http://schemas.microsoft.com/office/powerpoint/2010/main" val="611098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 y="980728"/>
            <a:ext cx="870585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pie de página"/>
          <p:cNvSpPr>
            <a:spLocks noGrp="1"/>
          </p:cNvSpPr>
          <p:nvPr>
            <p:ph type="ftr" sz="quarter" idx="11"/>
          </p:nvPr>
        </p:nvSpPr>
        <p:spPr/>
        <p:txBody>
          <a:bodyPr/>
          <a:lstStyle/>
          <a:p>
            <a:r>
              <a:rPr lang="es-MX" smtClean="0"/>
              <a:t>Preparatoria La Salle Hacienda Arboledas Clave 6860</a:t>
            </a:r>
            <a:endParaRPr lang="es-MX"/>
          </a:p>
        </p:txBody>
      </p:sp>
    </p:spTree>
    <p:extLst>
      <p:ext uri="{BB962C8B-B14F-4D97-AF65-F5344CB8AC3E}">
        <p14:creationId xmlns:p14="http://schemas.microsoft.com/office/powerpoint/2010/main" val="1225685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85695"/>
            <a:ext cx="7895605" cy="5880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pie de página"/>
          <p:cNvSpPr>
            <a:spLocks noGrp="1"/>
          </p:cNvSpPr>
          <p:nvPr>
            <p:ph type="ftr" sz="quarter" idx="11"/>
          </p:nvPr>
        </p:nvSpPr>
        <p:spPr/>
        <p:txBody>
          <a:bodyPr/>
          <a:lstStyle/>
          <a:p>
            <a:r>
              <a:rPr lang="es-MX" smtClean="0"/>
              <a:t>Preparatoria La Salle Hacienda Arboledas Clave 6860</a:t>
            </a:r>
            <a:endParaRPr lang="es-MX"/>
          </a:p>
        </p:txBody>
      </p:sp>
    </p:spTree>
    <p:extLst>
      <p:ext uri="{BB962C8B-B14F-4D97-AF65-F5344CB8AC3E}">
        <p14:creationId xmlns:p14="http://schemas.microsoft.com/office/powerpoint/2010/main" val="1615246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620688"/>
            <a:ext cx="7674818" cy="5806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pie de página"/>
          <p:cNvSpPr>
            <a:spLocks noGrp="1"/>
          </p:cNvSpPr>
          <p:nvPr>
            <p:ph type="ftr" sz="quarter" idx="11"/>
          </p:nvPr>
        </p:nvSpPr>
        <p:spPr/>
        <p:txBody>
          <a:bodyPr/>
          <a:lstStyle/>
          <a:p>
            <a:r>
              <a:rPr lang="es-MX" smtClean="0"/>
              <a:t>Preparatoria La Salle Hacienda Arboledas Clave 6860</a:t>
            </a:r>
            <a:endParaRPr lang="es-MX"/>
          </a:p>
        </p:txBody>
      </p:sp>
    </p:spTree>
    <p:extLst>
      <p:ext uri="{BB962C8B-B14F-4D97-AF65-F5344CB8AC3E}">
        <p14:creationId xmlns:p14="http://schemas.microsoft.com/office/powerpoint/2010/main" val="2780840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Elipse"/>
          <p:cNvSpPr/>
          <p:nvPr/>
        </p:nvSpPr>
        <p:spPr>
          <a:xfrm>
            <a:off x="251520" y="548680"/>
            <a:ext cx="3024336" cy="2664296"/>
          </a:xfrm>
          <a:prstGeom prst="ellipse">
            <a:avLst/>
          </a:prstGeom>
          <a:solidFill>
            <a:schemeClr val="tx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1400" b="1" dirty="0" smtClean="0"/>
              <a:t>informática</a:t>
            </a:r>
            <a:endParaRPr lang="es-MX" sz="1100" b="1" dirty="0" smtClean="0"/>
          </a:p>
          <a:p>
            <a:pPr algn="ctr"/>
            <a:r>
              <a:rPr lang="es-MX" sz="1000" b="1" dirty="0" smtClean="0"/>
              <a:t>Aprovechar el uso de las tics para  buscar información estadística de fuentes confiables, sobre al situación actual en cuestiones de empleo para adultos mayores, además de emplear esos datos para obtener datos concretos de su entorno o empleando gráficas y promoviendo esta información en la elaboración de un micro sitio de empleo</a:t>
            </a:r>
          </a:p>
          <a:p>
            <a:pPr algn="ctr"/>
            <a:endParaRPr lang="es-MX" dirty="0"/>
          </a:p>
        </p:txBody>
      </p:sp>
      <p:sp>
        <p:nvSpPr>
          <p:cNvPr id="3" name="2 Elipse"/>
          <p:cNvSpPr/>
          <p:nvPr/>
        </p:nvSpPr>
        <p:spPr>
          <a:xfrm>
            <a:off x="3203848" y="2564904"/>
            <a:ext cx="2160240" cy="2088232"/>
          </a:xfrm>
          <a:prstGeom prst="ellipse">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t>Creación de programa de empleo adecuado para adultos mayores de 55</a:t>
            </a:r>
          </a:p>
          <a:p>
            <a:pPr algn="ctr"/>
            <a:endParaRPr lang="es-MX" dirty="0"/>
          </a:p>
        </p:txBody>
      </p:sp>
      <p:sp>
        <p:nvSpPr>
          <p:cNvPr id="8" name="7 CuadroTexto"/>
          <p:cNvSpPr txBox="1"/>
          <p:nvPr/>
        </p:nvSpPr>
        <p:spPr>
          <a:xfrm>
            <a:off x="3419872" y="424962"/>
            <a:ext cx="2210862" cy="369332"/>
          </a:xfrm>
          <a:prstGeom prst="rect">
            <a:avLst/>
          </a:prstGeom>
          <a:noFill/>
        </p:spPr>
        <p:txBody>
          <a:bodyPr wrap="none" rtlCol="0">
            <a:spAutoFit/>
          </a:bodyPr>
          <a:lstStyle/>
          <a:p>
            <a:r>
              <a:rPr lang="es-MX" dirty="0" smtClean="0"/>
              <a:t>Organizador gráfico</a:t>
            </a:r>
            <a:endParaRPr lang="es-MX" dirty="0"/>
          </a:p>
        </p:txBody>
      </p:sp>
      <p:sp>
        <p:nvSpPr>
          <p:cNvPr id="6" name="5 Elipse"/>
          <p:cNvSpPr/>
          <p:nvPr/>
        </p:nvSpPr>
        <p:spPr>
          <a:xfrm>
            <a:off x="5724128" y="800708"/>
            <a:ext cx="2880320" cy="268229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t>Derecho</a:t>
            </a:r>
            <a:endParaRPr lang="es-MX" b="1" dirty="0" smtClean="0"/>
          </a:p>
          <a:p>
            <a:pPr algn="ctr"/>
            <a:r>
              <a:rPr lang="es-MX" sz="1100" b="1" dirty="0"/>
              <a:t>C</a:t>
            </a:r>
            <a:r>
              <a:rPr lang="es-MX" sz="1100" b="1" dirty="0" smtClean="0"/>
              <a:t>ompromisos con empresas que mediante un contrato por tiempo determinado y con las presentaciones de ley, se siga aprovecho la experiencia ya sea profesional o técnica del trabajador en una igualdad total.</a:t>
            </a:r>
          </a:p>
          <a:p>
            <a:pPr algn="ctr"/>
            <a:r>
              <a:rPr lang="es-MX" sz="1100" b="1" dirty="0"/>
              <a:t>E</a:t>
            </a:r>
            <a:r>
              <a:rPr lang="es-MX" sz="1100" b="1" dirty="0" smtClean="0"/>
              <a:t>l vigilar que no se vulneren los derechos fundamentales de los individuos.</a:t>
            </a:r>
            <a:endParaRPr lang="es-MX" sz="1100" b="1" dirty="0"/>
          </a:p>
        </p:txBody>
      </p:sp>
      <p:cxnSp>
        <p:nvCxnSpPr>
          <p:cNvPr id="12" name="11 Conector angular"/>
          <p:cNvCxnSpPr>
            <a:stCxn id="7" idx="4"/>
            <a:endCxn id="3" idx="2"/>
          </p:cNvCxnSpPr>
          <p:nvPr/>
        </p:nvCxnSpPr>
        <p:spPr>
          <a:xfrm rot="16200000" flipH="1">
            <a:off x="2285746" y="2690918"/>
            <a:ext cx="396044" cy="1440160"/>
          </a:xfrm>
          <a:prstGeom prst="bentConnector2">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13 Conector angular"/>
          <p:cNvCxnSpPr>
            <a:stCxn id="6" idx="4"/>
            <a:endCxn id="3" idx="0"/>
          </p:cNvCxnSpPr>
          <p:nvPr/>
        </p:nvCxnSpPr>
        <p:spPr>
          <a:xfrm rot="5400000" flipH="1">
            <a:off x="5265077" y="1583795"/>
            <a:ext cx="918102" cy="2880320"/>
          </a:xfrm>
          <a:prstGeom prst="bentConnector5">
            <a:avLst>
              <a:gd name="adj1" fmla="val -24899"/>
              <a:gd name="adj2" fmla="val 56250"/>
              <a:gd name="adj3" fmla="val 124899"/>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15 Marcador de pie de página"/>
          <p:cNvSpPr>
            <a:spLocks noGrp="1"/>
          </p:cNvSpPr>
          <p:nvPr>
            <p:ph type="ftr" sz="quarter" idx="11"/>
          </p:nvPr>
        </p:nvSpPr>
        <p:spPr/>
        <p:txBody>
          <a:bodyPr/>
          <a:lstStyle/>
          <a:p>
            <a:r>
              <a:rPr lang="es-MX" smtClean="0"/>
              <a:t>Preparatoria La Salle Hacienda Arboledas Clave 6860</a:t>
            </a:r>
            <a:endParaRPr lang="es-MX"/>
          </a:p>
        </p:txBody>
      </p:sp>
      <p:sp>
        <p:nvSpPr>
          <p:cNvPr id="20" name="19 Elipse"/>
          <p:cNvSpPr/>
          <p:nvPr/>
        </p:nvSpPr>
        <p:spPr>
          <a:xfrm>
            <a:off x="175289" y="4149080"/>
            <a:ext cx="2304256" cy="2160240"/>
          </a:xfrm>
          <a:prstGeom prst="ellipse">
            <a:avLst/>
          </a:prstGeom>
          <a:solidFill>
            <a:srgbClr val="92D05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1400" b="1" dirty="0" smtClean="0"/>
              <a:t>Dibujo</a:t>
            </a:r>
            <a:endParaRPr lang="es-MX" sz="1100" b="1" dirty="0" smtClean="0"/>
          </a:p>
          <a:p>
            <a:pPr algn="ctr"/>
            <a:r>
              <a:rPr lang="es-MX" sz="1000" b="1" dirty="0" smtClean="0"/>
              <a:t> Ejecución de anteproyectos de centros de empleo, y carteles informativos</a:t>
            </a:r>
            <a:endParaRPr lang="es-MX" dirty="0"/>
          </a:p>
        </p:txBody>
      </p:sp>
      <p:sp>
        <p:nvSpPr>
          <p:cNvPr id="22" name="21 Elipse"/>
          <p:cNvSpPr/>
          <p:nvPr/>
        </p:nvSpPr>
        <p:spPr>
          <a:xfrm>
            <a:off x="6012160" y="3888051"/>
            <a:ext cx="2880320" cy="268229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t>Matemáticas y estadística</a:t>
            </a:r>
            <a:endParaRPr lang="es-MX" b="1" dirty="0" smtClean="0"/>
          </a:p>
          <a:p>
            <a:pPr algn="ctr"/>
            <a:r>
              <a:rPr lang="es-MX" sz="1100" b="1" dirty="0" smtClean="0"/>
              <a:t>Aplicación de conceptos matemáticos para la obtención de datos, manejo de tablas, gráficas, cálculos etc. Propios de la investigación</a:t>
            </a:r>
            <a:endParaRPr lang="es-MX" sz="1100" b="1" dirty="0"/>
          </a:p>
        </p:txBody>
      </p:sp>
      <p:cxnSp>
        <p:nvCxnSpPr>
          <p:cNvPr id="24" name="23 Conector angular"/>
          <p:cNvCxnSpPr>
            <a:stCxn id="3" idx="3"/>
            <a:endCxn id="20" idx="6"/>
          </p:cNvCxnSpPr>
          <p:nvPr/>
        </p:nvCxnSpPr>
        <p:spPr>
          <a:xfrm rot="5400000">
            <a:off x="2558938" y="4267930"/>
            <a:ext cx="881878" cy="1040663"/>
          </a:xfrm>
          <a:prstGeom prst="bentConnector2">
            <a:avLst/>
          </a:prstGeom>
          <a:ln w="3810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24 Conector angular"/>
          <p:cNvCxnSpPr>
            <a:stCxn id="3" idx="5"/>
            <a:endCxn id="22" idx="3"/>
          </p:cNvCxnSpPr>
          <p:nvPr/>
        </p:nvCxnSpPr>
        <p:spPr>
          <a:xfrm rot="16200000" flipH="1">
            <a:off x="4825743" y="4569306"/>
            <a:ext cx="1830214" cy="1386245"/>
          </a:xfrm>
          <a:prstGeom prst="bentConnector3">
            <a:avLst>
              <a:gd name="adj1" fmla="val 133953"/>
            </a:avLst>
          </a:prstGeom>
          <a:ln w="3810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543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MX" dirty="0" smtClean="0"/>
              <a:t>SEGUNDA SESIÓN</a:t>
            </a:r>
            <a:endParaRPr lang="es-MX" dirty="0"/>
          </a:p>
        </p:txBody>
      </p:sp>
      <p:sp>
        <p:nvSpPr>
          <p:cNvPr id="4" name="3 Marcador de pie de página"/>
          <p:cNvSpPr>
            <a:spLocks noGrp="1"/>
          </p:cNvSpPr>
          <p:nvPr>
            <p:ph type="ftr" sz="quarter" idx="11"/>
          </p:nvPr>
        </p:nvSpPr>
        <p:spPr/>
        <p:txBody>
          <a:bodyPr/>
          <a:lstStyle/>
          <a:p>
            <a:r>
              <a:rPr lang="es-MX" smtClean="0"/>
              <a:t>Preparatoria La Salle Hacienda Arboledas Clave 6860</a:t>
            </a:r>
            <a:endParaRPr lang="es-MX"/>
          </a:p>
        </p:txBody>
      </p:sp>
    </p:spTree>
    <p:extLst>
      <p:ext uri="{BB962C8B-B14F-4D97-AF65-F5344CB8AC3E}">
        <p14:creationId xmlns:p14="http://schemas.microsoft.com/office/powerpoint/2010/main" val="20681395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219</TotalTime>
  <Words>998</Words>
  <Application>Microsoft Office PowerPoint</Application>
  <PresentationFormat>Presentación en pantalla (4:3)</PresentationFormat>
  <Paragraphs>269</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Claridad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SEGUNDA SESIÓN</vt:lpstr>
      <vt:lpstr>ORGANIZADOR GRAFICO DE LA LECTURA  a)   National Academy of Sciences (2004). La indagación en la ciencia y en las aulas de clase. Editorial National Academy of Sciences, Inquiry and the National Science Education Standards: A Guide for Teaching and Learning (pp. 1-12).  </vt:lpstr>
      <vt:lpstr>Presentación de PowerPoint</vt:lpstr>
      <vt:lpstr>Presentación de PowerPoint</vt:lpstr>
      <vt:lpstr>Presentación de PowerPoint</vt:lpstr>
      <vt:lpstr>Presentación de PowerPoint</vt:lpstr>
      <vt:lpstr>ORGANIZADOR GRAFICO DE LA LECTURA CAPITULO 1 b)   Garritz, A., Indagación: Las habilidades para desarrollarla y promover el aprendizaje  (Editorial), Educación Química, 21[2], 106-110, 2010. dehttps://andoni.garritz.com/documentos/2013/04_editVol21-2Indagacion2010.pdf Leer artículo. </vt:lpstr>
      <vt:lpstr>Presentación de PowerPoint</vt:lpstr>
      <vt:lpstr>Presentación de PowerPoint</vt:lpstr>
      <vt:lpstr>Presentación de PowerPoint</vt:lpstr>
      <vt:lpstr>ORGANIZADOR GRAFICO DE LA LECTURA  c)   García, R. (2006). Interdisciplinariedad y sistemas complejos.  Sistemas complejos (pp. 87-112). Barcelona, España: Gedisa editorial. Recuperado dehttp://www.pensamientocomplejo.com.ar/docs/files/Garcia,%20Rolando%20-%20Sistemas%20Complejos.pdf Leer capítulo III. Interdisciplinariedad y sistemas complejos. </vt:lpstr>
      <vt:lpstr>Presentación de PowerPoint</vt:lpstr>
      <vt:lpstr>Presentación de PowerPoint</vt:lpstr>
      <vt:lpstr>Presentación de PowerPoint</vt:lpstr>
      <vt:lpstr>Presentación de PowerPoint</vt:lpstr>
      <vt:lpstr>ORGANIZADOR GRAFICO DE LA LECTURA  D)   Elder, L. y Richard, P. (2002). El arte de formular preguntas esenciales. Foundation for Critical Thinking (Eds.) Recuperado dehttps://www.criticalthinking.org/resources/PDF/SP-AskingQuestions.pdf Revisar los puntos relevantes contenidos en los apartados I, II y III.  </vt:lpstr>
      <vt:lpstr>Hay 3 tipos de preguntas:</vt:lpstr>
      <vt:lpstr>PREGUNTAS CONCEPTUALES</vt:lpstr>
      <vt:lpstr>Presentación de PowerPoint</vt:lpstr>
      <vt:lpstr>PREGUNTAS EN LA TOMA DE DECISIONES Y LA SOLUCIÓN DE PROBLEMAS</vt:lpstr>
      <vt:lpstr>Presentación de PowerPoint</vt:lpstr>
      <vt:lpstr>GUÍA PARA RESOLVER PROBLEMAS EFECTIVAMENTE:</vt:lpstr>
      <vt:lpstr>2.- PREGUNTAS EVALUATIVAS</vt:lpstr>
      <vt:lpstr>Evaluar el razonamiento (en lo general)</vt:lpstr>
      <vt:lpstr>Evaluar el razonamiento (por partes)</vt:lpstr>
      <vt:lpstr>Cuestionar para:   - Aclarar y precisar      - Al leer      - Al escribir</vt:lpstr>
      <vt:lpstr>3.- FORMULAR PREGUNTAS EN LAS DISCIPLINAS ACADÉMICAS</vt:lpstr>
      <vt:lpstr>VIDEOS  SEGUNDA SESION  Interdisciplinariedad, algunas consideraciones para tu implementación en el aula. Mesa de Expertos  Elder, L. y Richard, P. (2002). El arte de formular preguntas esenciales. Foundation for Critical Thinking (Eds.) Recuperado dehttps://www.criticalthinking.org/resources/PDF/SP-AskingQuestions.pdf Revisar los puntos relevantes contenidos en los apartados I, II y III.  </vt:lpstr>
      <vt:lpstr>Presentación de PowerPoint</vt:lpstr>
      <vt:lpstr>Presentación de PowerPoint</vt:lpstr>
      <vt:lpstr>Presentación de PowerPoint</vt:lpstr>
      <vt:lpstr>Presentación de PowerPoint</vt:lpstr>
      <vt:lpstr>fotografías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Hunter</dc:creator>
  <cp:lastModifiedBy>Hunter</cp:lastModifiedBy>
  <cp:revision>36</cp:revision>
  <dcterms:created xsi:type="dcterms:W3CDTF">2017-10-31T02:57:59Z</dcterms:created>
  <dcterms:modified xsi:type="dcterms:W3CDTF">2018-02-24T02:14:23Z</dcterms:modified>
</cp:coreProperties>
</file>