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86"/>
  </p:notesMasterIdLst>
  <p:sldIdLst>
    <p:sldId id="256" r:id="rId2"/>
    <p:sldId id="257" r:id="rId3"/>
    <p:sldId id="258" r:id="rId4"/>
    <p:sldId id="328" r:id="rId5"/>
    <p:sldId id="269" r:id="rId6"/>
    <p:sldId id="305" r:id="rId7"/>
    <p:sldId id="260" r:id="rId8"/>
    <p:sldId id="261" r:id="rId9"/>
    <p:sldId id="264" r:id="rId10"/>
    <p:sldId id="263" r:id="rId11"/>
    <p:sldId id="265" r:id="rId12"/>
    <p:sldId id="266" r:id="rId13"/>
    <p:sldId id="267" r:id="rId14"/>
    <p:sldId id="268" r:id="rId15"/>
    <p:sldId id="275" r:id="rId16"/>
    <p:sldId id="270" r:id="rId17"/>
    <p:sldId id="271" r:id="rId18"/>
    <p:sldId id="272" r:id="rId19"/>
    <p:sldId id="273" r:id="rId20"/>
    <p:sldId id="274" r:id="rId21"/>
    <p:sldId id="276" r:id="rId22"/>
    <p:sldId id="277" r:id="rId23"/>
    <p:sldId id="278" r:id="rId24"/>
    <p:sldId id="279" r:id="rId25"/>
    <p:sldId id="280" r:id="rId26"/>
    <p:sldId id="281" r:id="rId27"/>
    <p:sldId id="282" r:id="rId28"/>
    <p:sldId id="283" r:id="rId29"/>
    <p:sldId id="285" r:id="rId30"/>
    <p:sldId id="286" r:id="rId31"/>
    <p:sldId id="287" r:id="rId32"/>
    <p:sldId id="288" r:id="rId33"/>
    <p:sldId id="289" r:id="rId34"/>
    <p:sldId id="290" r:id="rId35"/>
    <p:sldId id="291" r:id="rId36"/>
    <p:sldId id="292" r:id="rId37"/>
    <p:sldId id="293" r:id="rId38"/>
    <p:sldId id="294" r:id="rId39"/>
    <p:sldId id="295" r:id="rId40"/>
    <p:sldId id="311" r:id="rId41"/>
    <p:sldId id="315" r:id="rId42"/>
    <p:sldId id="316" r:id="rId43"/>
    <p:sldId id="296" r:id="rId44"/>
    <p:sldId id="297" r:id="rId45"/>
    <p:sldId id="298" r:id="rId46"/>
    <p:sldId id="299" r:id="rId47"/>
    <p:sldId id="300" r:id="rId48"/>
    <p:sldId id="301" r:id="rId49"/>
    <p:sldId id="302" r:id="rId50"/>
    <p:sldId id="303" r:id="rId51"/>
    <p:sldId id="304" r:id="rId52"/>
    <p:sldId id="306" r:id="rId53"/>
    <p:sldId id="310" r:id="rId54"/>
    <p:sldId id="309" r:id="rId55"/>
    <p:sldId id="308" r:id="rId56"/>
    <p:sldId id="314" r:id="rId57"/>
    <p:sldId id="318" r:id="rId58"/>
    <p:sldId id="319" r:id="rId59"/>
    <p:sldId id="320" r:id="rId60"/>
    <p:sldId id="321" r:id="rId61"/>
    <p:sldId id="322" r:id="rId62"/>
    <p:sldId id="323" r:id="rId63"/>
    <p:sldId id="325" r:id="rId64"/>
    <p:sldId id="326" r:id="rId65"/>
    <p:sldId id="324" r:id="rId66"/>
    <p:sldId id="327" r:id="rId67"/>
    <p:sldId id="329" r:id="rId68"/>
    <p:sldId id="331" r:id="rId69"/>
    <p:sldId id="332" r:id="rId70"/>
    <p:sldId id="333" r:id="rId71"/>
    <p:sldId id="330" r:id="rId72"/>
    <p:sldId id="334" r:id="rId73"/>
    <p:sldId id="335" r:id="rId74"/>
    <p:sldId id="336" r:id="rId75"/>
    <p:sldId id="337" r:id="rId76"/>
    <p:sldId id="338" r:id="rId77"/>
    <p:sldId id="339" r:id="rId78"/>
    <p:sldId id="341" r:id="rId79"/>
    <p:sldId id="342" r:id="rId80"/>
    <p:sldId id="343" r:id="rId81"/>
    <p:sldId id="344" r:id="rId82"/>
    <p:sldId id="345" r:id="rId83"/>
    <p:sldId id="346" r:id="rId84"/>
    <p:sldId id="347"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showGuides="1">
      <p:cViewPr varScale="1">
        <p:scale>
          <a:sx n="74" d="100"/>
          <a:sy n="74" d="100"/>
        </p:scale>
        <p:origin x="58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416B7-2CE7-4C33-A2F5-F5C370F1984F}" type="datetimeFigureOut">
              <a:rPr lang="es-MX" smtClean="0"/>
              <a:t>02/07/2019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8B8F12-8AC0-4627-A8EC-6B1378DFE85E}" type="slidenum">
              <a:rPr lang="es-MX" smtClean="0"/>
              <a:t>‹Nº›</a:t>
            </a:fld>
            <a:endParaRPr lang="es-MX"/>
          </a:p>
        </p:txBody>
      </p:sp>
    </p:spTree>
    <p:extLst>
      <p:ext uri="{BB962C8B-B14F-4D97-AF65-F5344CB8AC3E}">
        <p14:creationId xmlns:p14="http://schemas.microsoft.com/office/powerpoint/2010/main" val="1440248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568B8F12-8AC0-4627-A8EC-6B1378DFE85E}" type="slidenum">
              <a:rPr lang="es-MX" smtClean="0"/>
              <a:t>6</a:t>
            </a:fld>
            <a:endParaRPr lang="es-MX"/>
          </a:p>
        </p:txBody>
      </p:sp>
    </p:spTree>
    <p:extLst>
      <p:ext uri="{BB962C8B-B14F-4D97-AF65-F5344CB8AC3E}">
        <p14:creationId xmlns:p14="http://schemas.microsoft.com/office/powerpoint/2010/main" val="1514286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9274CAA5-72D9-4357-A6AD-CF40AE06A775}" type="datetime1">
              <a:rPr lang="en-US" smtClean="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2C9F9EF-6B45-4E07-BD7A-95B357861E16}" type="datetime1">
              <a:rPr lang="en-US" smtClean="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086DAEA-BE2F-4E6C-8D0F-4C40839CF11B}" type="datetime1">
              <a:rPr lang="en-US" smtClean="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3FBA13C-7DD0-44B9-981C-73B9E63769B5}" type="datetime1">
              <a:rPr lang="en-US" smtClean="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E14C4EF-933F-4F44-827C-D3A2FA599DFA}" type="datetime1">
              <a:rPr lang="en-US" smtClean="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E3674BC-D327-4465-965A-7E5E8C526083}" type="datetime1">
              <a:rPr lang="en-US" smtClean="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0E4AA26-6646-4589-964E-762280BE69D6}" type="datetime1">
              <a:rPr lang="en-US" smtClean="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D3174CB-8A0B-43F6-B457-6E8DBA202D0D}" type="datetime1">
              <a:rPr lang="en-US" smtClean="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FCB8D61-2808-4282-B3E2-090A6E4A7E90}" type="datetime1">
              <a:rPr lang="en-US" smtClean="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A09FDA1-3324-4401-8013-DB3184B3E4F4}" type="datetime1">
              <a:rPr lang="en-US" smtClean="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AD3EBF3A-D427-4410-AEFC-4FAF027690D1}" type="datetime1">
              <a:rPr lang="en-US" smtClean="0"/>
              <a:t>7/2/2019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A0970AC-A4CE-4CBE-AA3C-791EA1780AC9}" type="datetime1">
              <a:rPr lang="en-US" smtClean="0"/>
              <a:t>7/2/2019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306C44D-2630-4921-A894-8F635682F59D}" type="datetime1">
              <a:rPr lang="en-US" smtClean="0"/>
              <a:t>7/2/2019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DE56C7-B06A-47F5-AF5D-E52A0F2D8D5B}" type="datetime1">
              <a:rPr lang="en-US" smtClean="0"/>
              <a:t>7/2/2019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48CB710-0A6A-4278-A84A-89EF10B7213E}" type="datetime1">
              <a:rPr lang="en-US" smtClean="0"/>
              <a:t>7/2/2019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C55C334-41C3-4E58-B813-8B56667EC6E7}" type="datetime1">
              <a:rPr lang="en-US" smtClean="0"/>
              <a:t>7/2/2019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460BD0-378B-496E-A819-4FA67E8F09E3}" type="datetime1">
              <a:rPr lang="en-US" smtClean="0"/>
              <a:t>7/2/2019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6.jp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ww2.educarchile.cl/UserFiles/P0001/File/Evaluaci%C3%B3n%20Inicial.pdf" TargetMode="Externa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des.for.infd.edu.ar/sitio/upload/diazbarrigacap8_EVALUACION.pdf" TargetMode="Externa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80.png"/><Relationship Id="rId4" Type="http://schemas.openxmlformats.org/officeDocument/2006/relationships/image" Target="../media/image79.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00153" y="4737537"/>
            <a:ext cx="7766936" cy="996692"/>
          </a:xfrm>
        </p:spPr>
        <p:txBody>
          <a:bodyPr/>
          <a:lstStyle/>
          <a:p>
            <a:pPr algn="ctr">
              <a:spcBef>
                <a:spcPts val="600"/>
              </a:spcBef>
            </a:pPr>
            <a:r>
              <a:rPr lang="es-MX" sz="2000" dirty="0">
                <a:solidFill>
                  <a:schemeClr val="tx1"/>
                </a:solidFill>
                <a:latin typeface="Arial" panose="020B0604020202020204" pitchFamily="34" charset="0"/>
                <a:cs typeface="Arial" panose="020B0604020202020204" pitchFamily="34" charset="0"/>
              </a:rPr>
              <a:t>E</a:t>
            </a:r>
            <a:r>
              <a:rPr lang="es-MX" sz="2000" dirty="0" smtClean="0">
                <a:solidFill>
                  <a:schemeClr val="tx1"/>
                </a:solidFill>
                <a:latin typeface="Arial" panose="020B0604020202020204" pitchFamily="34" charset="0"/>
                <a:cs typeface="Arial" panose="020B0604020202020204" pitchFamily="34" charset="0"/>
              </a:rPr>
              <a:t>quipo   6</a:t>
            </a:r>
            <a:br>
              <a:rPr lang="es-MX" sz="2000" dirty="0" smtClean="0">
                <a:solidFill>
                  <a:schemeClr val="tx1"/>
                </a:solidFill>
                <a:latin typeface="Arial" panose="020B0604020202020204" pitchFamily="34" charset="0"/>
                <a:cs typeface="Arial" panose="020B0604020202020204" pitchFamily="34" charset="0"/>
              </a:rPr>
            </a:br>
            <a:r>
              <a:rPr lang="es-MX" sz="2000" dirty="0" smtClean="0">
                <a:solidFill>
                  <a:schemeClr val="tx1"/>
                </a:solidFill>
                <a:latin typeface="Arial" panose="020B0604020202020204" pitchFamily="34" charset="0"/>
                <a:cs typeface="Arial" panose="020B0604020202020204" pitchFamily="34" charset="0"/>
              </a:rPr>
              <a:t>Portafolio Virtual de Evidencias</a:t>
            </a:r>
            <a:br>
              <a:rPr lang="es-MX" sz="2000" dirty="0" smtClean="0">
                <a:solidFill>
                  <a:schemeClr val="tx1"/>
                </a:solidFill>
                <a:latin typeface="Arial" panose="020B0604020202020204" pitchFamily="34" charset="0"/>
                <a:cs typeface="Arial" panose="020B0604020202020204" pitchFamily="34" charset="0"/>
              </a:rPr>
            </a:br>
            <a:endParaRPr lang="es-MX" sz="2000" dirty="0">
              <a:solidFill>
                <a:schemeClr val="tx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1923120" y="134915"/>
            <a:ext cx="7007236" cy="967491"/>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578" y="1340200"/>
            <a:ext cx="2372038" cy="208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3 CuadroTexto"/>
          <p:cNvSpPr txBox="1"/>
          <p:nvPr/>
        </p:nvSpPr>
        <p:spPr>
          <a:xfrm>
            <a:off x="3141029" y="3520819"/>
            <a:ext cx="4571417" cy="646331"/>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UNIVERSIDAD LASALLISTA BENAVENTE  </a:t>
            </a:r>
          </a:p>
          <a:p>
            <a:r>
              <a:rPr lang="es-MX" dirty="0" smtClean="0">
                <a:latin typeface="Arial" panose="020B0604020202020204" pitchFamily="34" charset="0"/>
                <a:cs typeface="Arial" panose="020B0604020202020204" pitchFamily="34" charset="0"/>
              </a:rPr>
              <a:t>                       </a:t>
            </a:r>
            <a:r>
              <a:rPr lang="es-MX" sz="1400" dirty="0" smtClean="0">
                <a:latin typeface="Arial" panose="020B0604020202020204" pitchFamily="34" charset="0"/>
                <a:cs typeface="Arial" panose="020B0604020202020204" pitchFamily="34" charset="0"/>
              </a:rPr>
              <a:t>CLAVE 6793</a:t>
            </a:r>
            <a:endParaRPr lang="es-MX"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6144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10789" y="857815"/>
            <a:ext cx="4163334" cy="672392"/>
          </a:xfrm>
        </p:spPr>
        <p:txBody>
          <a:bodyPr>
            <a:normAutofit fontScale="90000"/>
          </a:bodyPr>
          <a:lstStyle/>
          <a:p>
            <a:pPr algn="ctr"/>
            <a:r>
              <a:rPr lang="es-MX" sz="2000" dirty="0" smtClean="0">
                <a:solidFill>
                  <a:schemeClr val="tx1"/>
                </a:solidFill>
                <a:latin typeface="Arial" panose="020B0604020202020204" pitchFamily="34" charset="0"/>
                <a:cs typeface="Arial" panose="020B0604020202020204" pitchFamily="34" charset="0"/>
              </a:rPr>
              <a:t>Conexiones:</a:t>
            </a:r>
            <a:br>
              <a:rPr lang="es-MX" sz="2000" dirty="0" smtClean="0">
                <a:solidFill>
                  <a:schemeClr val="tx1"/>
                </a:solidFill>
                <a:latin typeface="Arial" panose="020B0604020202020204" pitchFamily="34" charset="0"/>
                <a:cs typeface="Arial" panose="020B0604020202020204" pitchFamily="34" charset="0"/>
              </a:rPr>
            </a:br>
            <a:r>
              <a:rPr lang="es-MX" sz="2000" dirty="0" smtClean="0">
                <a:solidFill>
                  <a:schemeClr val="tx1"/>
                </a:solidFill>
                <a:latin typeface="Arial" panose="020B0604020202020204" pitchFamily="34" charset="0"/>
                <a:cs typeface="Arial" panose="020B0604020202020204" pitchFamily="34" charset="0"/>
              </a:rPr>
              <a:t>Interrelación de las materias</a:t>
            </a:r>
            <a:endParaRPr lang="es-MX" sz="2000" dirty="0">
              <a:solidFill>
                <a:schemeClr val="tx1"/>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02646" y="1759692"/>
            <a:ext cx="9158304" cy="4402563"/>
          </a:xfrm>
        </p:spPr>
        <p:txBody>
          <a:bodyPr>
            <a:normAutofit/>
          </a:bodyPr>
          <a:lstStyle/>
          <a:p>
            <a:pPr marL="0" indent="0">
              <a:buNone/>
            </a:pPr>
            <a:r>
              <a:rPr lang="es-ES" dirty="0" smtClean="0">
                <a:latin typeface="Arial" panose="020B0604020202020204" pitchFamily="34" charset="0"/>
                <a:cs typeface="Arial" panose="020B0604020202020204" pitchFamily="34" charset="0"/>
              </a:rPr>
              <a:t>- Introducción </a:t>
            </a:r>
            <a:r>
              <a:rPr lang="es-ES" dirty="0">
                <a:latin typeface="Arial" panose="020B0604020202020204" pitchFamily="34" charset="0"/>
                <a:cs typeface="Arial" panose="020B0604020202020204" pitchFamily="34" charset="0"/>
              </a:rPr>
              <a:t>al estudio de las </a:t>
            </a:r>
            <a:r>
              <a:rPr lang="es-ES" dirty="0" smtClean="0">
                <a:latin typeface="Arial" panose="020B0604020202020204" pitchFamily="34" charset="0"/>
                <a:cs typeface="Arial" panose="020B0604020202020204" pitchFamily="34" charset="0"/>
              </a:rPr>
              <a:t>Ciencias </a:t>
            </a:r>
            <a:r>
              <a:rPr lang="es-ES" dirty="0">
                <a:latin typeface="Arial" panose="020B0604020202020204" pitchFamily="34" charset="0"/>
                <a:cs typeface="Arial" panose="020B0604020202020204" pitchFamily="34" charset="0"/>
              </a:rPr>
              <a:t>S</a:t>
            </a:r>
            <a:r>
              <a:rPr lang="es-ES" dirty="0" smtClean="0">
                <a:latin typeface="Arial" panose="020B0604020202020204" pitchFamily="34" charset="0"/>
                <a:cs typeface="Arial" panose="020B0604020202020204" pitchFamily="34" charset="0"/>
              </a:rPr>
              <a:t>ociales </a:t>
            </a:r>
            <a:r>
              <a:rPr lang="es-ES" dirty="0">
                <a:latin typeface="Arial" panose="020B0604020202020204" pitchFamily="34" charset="0"/>
                <a:cs typeface="Arial" panose="020B0604020202020204" pitchFamily="34" charset="0"/>
              </a:rPr>
              <a:t>y </a:t>
            </a:r>
            <a:r>
              <a:rPr lang="es-ES" dirty="0" smtClean="0">
                <a:latin typeface="Arial" panose="020B0604020202020204" pitchFamily="34" charset="0"/>
                <a:cs typeface="Arial" panose="020B0604020202020204" pitchFamily="34" charset="0"/>
              </a:rPr>
              <a:t>Económicas: </a:t>
            </a:r>
          </a:p>
          <a:p>
            <a:pPr marL="0" indent="0">
              <a:buNone/>
            </a:pPr>
            <a:r>
              <a:rPr lang="es-ES" dirty="0">
                <a:latin typeface="Arial" panose="020B0604020202020204" pitchFamily="34" charset="0"/>
                <a:cs typeface="Arial" panose="020B0604020202020204" pitchFamily="34" charset="0"/>
              </a:rPr>
              <a:t> </a:t>
            </a:r>
            <a:r>
              <a:rPr lang="es-ES" dirty="0" smtClean="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UNIDAD II. </a:t>
            </a:r>
            <a:r>
              <a:rPr lang="es-MX" dirty="0">
                <a:latin typeface="Arial" panose="020B0604020202020204" pitchFamily="34" charset="0"/>
                <a:cs typeface="Arial" panose="020B0604020202020204" pitchFamily="34" charset="0"/>
              </a:rPr>
              <a:t>F</a:t>
            </a:r>
            <a:r>
              <a:rPr lang="es-MX" dirty="0" smtClean="0">
                <a:latin typeface="Arial" panose="020B0604020202020204" pitchFamily="34" charset="0"/>
                <a:cs typeface="Arial" panose="020B0604020202020204" pitchFamily="34" charset="0"/>
              </a:rPr>
              <a:t>ormas socioeconómicas de producción en su contexto histórico.</a:t>
            </a:r>
          </a:p>
          <a:p>
            <a:pPr marL="0" indent="0">
              <a:buNone/>
            </a:pPr>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  UNIDAD III. Economía.</a:t>
            </a:r>
            <a:endParaRPr lang="es-ES" dirty="0" smtClean="0">
              <a:latin typeface="Arial" panose="020B0604020202020204" pitchFamily="34" charset="0"/>
              <a:cs typeface="Arial" panose="020B0604020202020204" pitchFamily="34" charset="0"/>
            </a:endParaRPr>
          </a:p>
          <a:p>
            <a:pPr marL="0" indent="0">
              <a:buNone/>
            </a:pPr>
            <a:r>
              <a:rPr lang="es-ES" dirty="0" smtClean="0">
                <a:latin typeface="Arial" panose="020B0604020202020204" pitchFamily="34" charset="0"/>
                <a:cs typeface="Arial" panose="020B0604020202020204" pitchFamily="34" charset="0"/>
              </a:rPr>
              <a:t>- Contabilidad y Gestión Administrativa:</a:t>
            </a:r>
          </a:p>
          <a:p>
            <a:pPr marL="0" indent="0">
              <a:buNone/>
            </a:pPr>
            <a:r>
              <a:rPr lang="es-ES" dirty="0">
                <a:latin typeface="Arial" panose="020B0604020202020204" pitchFamily="34" charset="0"/>
                <a:cs typeface="Arial" panose="020B0604020202020204" pitchFamily="34" charset="0"/>
              </a:rPr>
              <a:t>   </a:t>
            </a:r>
            <a:r>
              <a:rPr lang="es-ES" dirty="0" smtClean="0">
                <a:latin typeface="Arial" panose="020B0604020202020204" pitchFamily="34" charset="0"/>
                <a:cs typeface="Arial" panose="020B0604020202020204" pitchFamily="34" charset="0"/>
              </a:rPr>
              <a:t>  UNIDAD IV. Actividades empresariales.</a:t>
            </a:r>
          </a:p>
          <a:p>
            <a:pPr marL="0" indent="0">
              <a:buNone/>
            </a:pPr>
            <a:r>
              <a:rPr lang="es-ES" dirty="0">
                <a:latin typeface="Arial" panose="020B0604020202020204" pitchFamily="34" charset="0"/>
                <a:cs typeface="Arial" panose="020B0604020202020204" pitchFamily="34" charset="0"/>
              </a:rPr>
              <a:t> </a:t>
            </a:r>
            <a:r>
              <a:rPr lang="es-ES" dirty="0" smtClean="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UNIDAD  V. Trámites administrativos para la apertura, clausura y funcionamiento de </a:t>
            </a:r>
          </a:p>
          <a:p>
            <a:pPr marL="0" indent="0">
              <a:spcBef>
                <a:spcPts val="0"/>
              </a:spcBef>
              <a:buNone/>
            </a:pPr>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    un negocio.</a:t>
            </a:r>
            <a:endParaRPr lang="es-ES" dirty="0" smtClean="0">
              <a:latin typeface="Arial" panose="020B0604020202020204" pitchFamily="34" charset="0"/>
              <a:cs typeface="Arial" panose="020B0604020202020204" pitchFamily="34" charset="0"/>
            </a:endParaRPr>
          </a:p>
          <a:p>
            <a:pPr marL="0" indent="0">
              <a:buNone/>
            </a:pPr>
            <a:r>
              <a:rPr lang="es-ES" dirty="0" smtClean="0">
                <a:latin typeface="Arial" panose="020B0604020202020204" pitchFamily="34" charset="0"/>
                <a:cs typeface="Arial" panose="020B0604020202020204" pitchFamily="34" charset="0"/>
              </a:rPr>
              <a:t>- Biología V:</a:t>
            </a:r>
          </a:p>
          <a:p>
            <a:pPr marL="0" indent="0">
              <a:buNone/>
            </a:pPr>
            <a:r>
              <a:rPr lang="es-ES" dirty="0" smtClean="0">
                <a:latin typeface="Arial" panose="020B0604020202020204" pitchFamily="34" charset="0"/>
                <a:cs typeface="Arial" panose="020B0604020202020204" pitchFamily="34" charset="0"/>
              </a:rPr>
              <a:t>     </a:t>
            </a:r>
            <a:r>
              <a:rPr lang="es-MX" dirty="0">
                <a:latin typeface="Arial" panose="020B0604020202020204" pitchFamily="34" charset="0"/>
                <a:cs typeface="Arial" panose="020B0604020202020204" pitchFamily="34" charset="0"/>
              </a:rPr>
              <a:t>UNIDAD V: </a:t>
            </a:r>
            <a:r>
              <a:rPr lang="es-MX" dirty="0" err="1" smtClean="0">
                <a:latin typeface="Arial" panose="020B0604020202020204" pitchFamily="34" charset="0"/>
                <a:cs typeface="Arial" panose="020B0604020202020204" pitchFamily="34" charset="0"/>
              </a:rPr>
              <a:t>Interaccion</a:t>
            </a:r>
            <a:r>
              <a:rPr lang="es-MX" dirty="0" smtClean="0">
                <a:latin typeface="Arial" panose="020B0604020202020204" pitchFamily="34" charset="0"/>
                <a:cs typeface="Arial" panose="020B0604020202020204" pitchFamily="34" charset="0"/>
              </a:rPr>
              <a:t> de los seres vivos con su ambiente.</a:t>
            </a:r>
          </a:p>
          <a:p>
            <a:pPr marL="0" indent="0">
              <a:buNone/>
            </a:pPr>
            <a:r>
              <a:rPr lang="es-MX" dirty="0">
                <a:latin typeface="Arial" panose="020B0604020202020204" pitchFamily="34" charset="0"/>
                <a:cs typeface="Arial" panose="020B0604020202020204" pitchFamily="34" charset="0"/>
              </a:rPr>
              <a:t>     UNIDAD VI: </a:t>
            </a:r>
            <a:r>
              <a:rPr lang="es-MX" dirty="0" smtClean="0">
                <a:latin typeface="Arial" panose="020B0604020202020204" pitchFamily="34" charset="0"/>
                <a:cs typeface="Arial" panose="020B0604020202020204" pitchFamily="34" charset="0"/>
              </a:rPr>
              <a:t>Biología y sociedad</a:t>
            </a:r>
            <a:r>
              <a:rPr lang="es-MX" dirty="0" smtClean="0">
                <a:solidFill>
                  <a:schemeClr val="tx1"/>
                </a:solidFill>
                <a:latin typeface="Arial" panose="020B0604020202020204" pitchFamily="34" charset="0"/>
                <a:cs typeface="Arial" panose="020B0604020202020204" pitchFamily="34" charset="0"/>
              </a:rPr>
              <a:t>   </a:t>
            </a:r>
            <a:endParaRPr lang="es-MX"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tx1"/>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872800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20090" y="985492"/>
            <a:ext cx="3402759" cy="997312"/>
          </a:xfrm>
        </p:spPr>
        <p:txBody>
          <a:bodyPr>
            <a:normAutofit/>
          </a:bodyPr>
          <a:lstStyle/>
          <a:p>
            <a:pPr algn="ctr"/>
            <a:r>
              <a:rPr lang="es-MX" sz="2000" dirty="0" smtClean="0">
                <a:solidFill>
                  <a:schemeClr val="tx1"/>
                </a:solidFill>
                <a:latin typeface="Arial" panose="020B0604020202020204" pitchFamily="34" charset="0"/>
                <a:cs typeface="Arial" panose="020B0604020202020204" pitchFamily="34" charset="0"/>
              </a:rPr>
              <a:t>Producto 3</a:t>
            </a:r>
            <a:br>
              <a:rPr lang="es-MX" sz="2000" dirty="0" smtClean="0">
                <a:solidFill>
                  <a:schemeClr val="tx1"/>
                </a:solidFill>
                <a:latin typeface="Arial" panose="020B0604020202020204" pitchFamily="34" charset="0"/>
                <a:cs typeface="Arial" panose="020B0604020202020204" pitchFamily="34" charset="0"/>
              </a:rPr>
            </a:br>
            <a:r>
              <a:rPr lang="es-MX" sz="2000" dirty="0" smtClean="0">
                <a:solidFill>
                  <a:schemeClr val="tx1"/>
                </a:solidFill>
                <a:latin typeface="Arial" panose="020B0604020202020204" pitchFamily="34" charset="0"/>
                <a:cs typeface="Arial" panose="020B0604020202020204" pitchFamily="34" charset="0"/>
              </a:rPr>
              <a:t>Fotografías de la sesión</a:t>
            </a:r>
            <a:endParaRPr lang="es-MX" sz="2000"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tx1"/>
                </a:solidFill>
                <a:latin typeface="Arial" panose="020B0604020202020204" pitchFamily="34" charset="0"/>
                <a:cs typeface="Arial" panose="020B0604020202020204" pitchFamily="34" charset="0"/>
              </a:rPr>
              <a:t>6</a:t>
            </a:r>
          </a:p>
        </p:txBody>
      </p:sp>
      <p:pic>
        <p:nvPicPr>
          <p:cNvPr id="10" name="Imagen 9"/>
          <p:cNvPicPr>
            <a:picLocks noChangeAspect="1"/>
          </p:cNvPicPr>
          <p:nvPr/>
        </p:nvPicPr>
        <p:blipFill>
          <a:blip r:embed="rId4"/>
          <a:stretch>
            <a:fillRect/>
          </a:stretch>
        </p:blipFill>
        <p:spPr>
          <a:xfrm>
            <a:off x="421694" y="2130759"/>
            <a:ext cx="4816257" cy="3109229"/>
          </a:xfrm>
          <a:prstGeom prst="rect">
            <a:avLst/>
          </a:prstGeom>
        </p:spPr>
      </p:pic>
      <p:pic>
        <p:nvPicPr>
          <p:cNvPr id="11" name="Imagen 10"/>
          <p:cNvPicPr>
            <a:picLocks noChangeAspect="1"/>
          </p:cNvPicPr>
          <p:nvPr/>
        </p:nvPicPr>
        <p:blipFill>
          <a:blip r:embed="rId5"/>
          <a:stretch>
            <a:fillRect/>
          </a:stretch>
        </p:blipFill>
        <p:spPr>
          <a:xfrm>
            <a:off x="5415846" y="2130759"/>
            <a:ext cx="5078389" cy="3109229"/>
          </a:xfrm>
          <a:prstGeom prst="rect">
            <a:avLst/>
          </a:prstGeom>
        </p:spPr>
      </p:pic>
    </p:spTree>
    <p:extLst>
      <p:ext uri="{BB962C8B-B14F-4D97-AF65-F5344CB8AC3E}">
        <p14:creationId xmlns:p14="http://schemas.microsoft.com/office/powerpoint/2010/main" val="2625692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20090" y="985492"/>
            <a:ext cx="3402759" cy="437595"/>
          </a:xfrm>
        </p:spPr>
        <p:txBody>
          <a:bodyPr>
            <a:normAutofit/>
          </a:bodyPr>
          <a:lstStyle/>
          <a:p>
            <a:r>
              <a:rPr lang="es-MX" sz="2000" dirty="0" smtClean="0">
                <a:solidFill>
                  <a:schemeClr val="tx1"/>
                </a:solidFill>
                <a:latin typeface="Arial" panose="020B0604020202020204" pitchFamily="34" charset="0"/>
                <a:cs typeface="Arial" panose="020B0604020202020204" pitchFamily="34" charset="0"/>
              </a:rPr>
              <a:t>Fotografías de la sesión</a:t>
            </a:r>
            <a:endParaRPr lang="es-MX" sz="2000"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5" y="6406487"/>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tx1"/>
                </a:solidFill>
                <a:latin typeface="Arial" panose="020B0604020202020204" pitchFamily="34" charset="0"/>
                <a:cs typeface="Arial" panose="020B0604020202020204" pitchFamily="34" charset="0"/>
              </a:rPr>
              <a:t>7</a:t>
            </a:r>
          </a:p>
        </p:txBody>
      </p:sp>
      <p:pic>
        <p:nvPicPr>
          <p:cNvPr id="3" name="Imagen 2"/>
          <p:cNvPicPr>
            <a:picLocks noChangeAspect="1"/>
          </p:cNvPicPr>
          <p:nvPr/>
        </p:nvPicPr>
        <p:blipFill>
          <a:blip r:embed="rId4"/>
          <a:stretch>
            <a:fillRect/>
          </a:stretch>
        </p:blipFill>
        <p:spPr>
          <a:xfrm>
            <a:off x="421695" y="2213360"/>
            <a:ext cx="4757056" cy="3196127"/>
          </a:xfrm>
          <a:prstGeom prst="rect">
            <a:avLst/>
          </a:prstGeom>
        </p:spPr>
      </p:pic>
      <p:pic>
        <p:nvPicPr>
          <p:cNvPr id="9" name="Imagen 8"/>
          <p:cNvPicPr>
            <a:picLocks noChangeAspect="1"/>
          </p:cNvPicPr>
          <p:nvPr/>
        </p:nvPicPr>
        <p:blipFill>
          <a:blip r:embed="rId5"/>
          <a:stretch>
            <a:fillRect/>
          </a:stretch>
        </p:blipFill>
        <p:spPr>
          <a:xfrm>
            <a:off x="6197334" y="2213359"/>
            <a:ext cx="3459414" cy="3196127"/>
          </a:xfrm>
          <a:prstGeom prst="rect">
            <a:avLst/>
          </a:prstGeom>
        </p:spPr>
      </p:pic>
    </p:spTree>
    <p:extLst>
      <p:ext uri="{BB962C8B-B14F-4D97-AF65-F5344CB8AC3E}">
        <p14:creationId xmlns:p14="http://schemas.microsoft.com/office/powerpoint/2010/main" val="497031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20090" y="985492"/>
            <a:ext cx="3402759" cy="437595"/>
          </a:xfrm>
        </p:spPr>
        <p:txBody>
          <a:bodyPr>
            <a:normAutofit/>
          </a:bodyPr>
          <a:lstStyle/>
          <a:p>
            <a:r>
              <a:rPr lang="es-MX" sz="2000" dirty="0" smtClean="0">
                <a:solidFill>
                  <a:schemeClr val="tx1"/>
                </a:solidFill>
                <a:latin typeface="Arial" panose="020B0604020202020204" pitchFamily="34" charset="0"/>
                <a:cs typeface="Arial" panose="020B0604020202020204" pitchFamily="34" charset="0"/>
              </a:rPr>
              <a:t>Fotografías de la sesión</a:t>
            </a:r>
            <a:endParaRPr lang="es-MX" sz="2000"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5" y="6406487"/>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tx1"/>
                </a:solidFill>
                <a:latin typeface="Arial" panose="020B0604020202020204" pitchFamily="34" charset="0"/>
                <a:cs typeface="Arial" panose="020B0604020202020204" pitchFamily="34" charset="0"/>
              </a:rPr>
              <a:t>8</a:t>
            </a:r>
          </a:p>
        </p:txBody>
      </p:sp>
      <p:pic>
        <p:nvPicPr>
          <p:cNvPr id="10" name="Imagen 9"/>
          <p:cNvPicPr>
            <a:picLocks noChangeAspect="1"/>
          </p:cNvPicPr>
          <p:nvPr/>
        </p:nvPicPr>
        <p:blipFill>
          <a:blip r:embed="rId4"/>
          <a:stretch>
            <a:fillRect/>
          </a:stretch>
        </p:blipFill>
        <p:spPr>
          <a:xfrm>
            <a:off x="421695" y="2085173"/>
            <a:ext cx="4722873" cy="3144853"/>
          </a:xfrm>
          <a:prstGeom prst="rect">
            <a:avLst/>
          </a:prstGeom>
        </p:spPr>
      </p:pic>
      <p:pic>
        <p:nvPicPr>
          <p:cNvPr id="11" name="Imagen 10"/>
          <p:cNvPicPr>
            <a:picLocks noChangeAspect="1"/>
          </p:cNvPicPr>
          <p:nvPr/>
        </p:nvPicPr>
        <p:blipFill>
          <a:blip r:embed="rId5"/>
          <a:stretch>
            <a:fillRect/>
          </a:stretch>
        </p:blipFill>
        <p:spPr>
          <a:xfrm>
            <a:off x="6096000" y="2085173"/>
            <a:ext cx="3671843" cy="3144853"/>
          </a:xfrm>
          <a:prstGeom prst="rect">
            <a:avLst/>
          </a:prstGeom>
        </p:spPr>
      </p:pic>
    </p:spTree>
    <p:extLst>
      <p:ext uri="{BB962C8B-B14F-4D97-AF65-F5344CB8AC3E}">
        <p14:creationId xmlns:p14="http://schemas.microsoft.com/office/powerpoint/2010/main" val="1656996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20090" y="985492"/>
            <a:ext cx="3402759" cy="437595"/>
          </a:xfrm>
        </p:spPr>
        <p:txBody>
          <a:bodyPr>
            <a:normAutofit/>
          </a:bodyPr>
          <a:lstStyle/>
          <a:p>
            <a:r>
              <a:rPr lang="es-MX" sz="2000" dirty="0" smtClean="0">
                <a:solidFill>
                  <a:schemeClr val="tx1"/>
                </a:solidFill>
                <a:latin typeface="Arial" panose="020B0604020202020204" pitchFamily="34" charset="0"/>
                <a:cs typeface="Arial" panose="020B0604020202020204" pitchFamily="34" charset="0"/>
              </a:rPr>
              <a:t>Fotografías de la sesión</a:t>
            </a:r>
            <a:endParaRPr lang="es-MX" sz="2000"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5" y="6406487"/>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latin typeface="Arial" panose="020B0604020202020204" pitchFamily="34" charset="0"/>
                <a:cs typeface="Arial" panose="020B0604020202020204" pitchFamily="34" charset="0"/>
              </a:rPr>
              <a:t>9</a:t>
            </a:r>
            <a:endParaRPr lang="en-US" sz="1200" dirty="0" smtClean="0">
              <a:solidFill>
                <a:schemeClr val="tx1"/>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stretch>
            <a:fillRect/>
          </a:stretch>
        </p:blipFill>
        <p:spPr>
          <a:xfrm>
            <a:off x="682856" y="2141265"/>
            <a:ext cx="4656223" cy="3071126"/>
          </a:xfrm>
          <a:prstGeom prst="rect">
            <a:avLst/>
          </a:prstGeom>
        </p:spPr>
      </p:pic>
      <p:pic>
        <p:nvPicPr>
          <p:cNvPr id="9" name="Imagen 8"/>
          <p:cNvPicPr>
            <a:picLocks noChangeAspect="1"/>
          </p:cNvPicPr>
          <p:nvPr/>
        </p:nvPicPr>
        <p:blipFill>
          <a:blip r:embed="rId5"/>
          <a:stretch>
            <a:fillRect/>
          </a:stretch>
        </p:blipFill>
        <p:spPr>
          <a:xfrm>
            <a:off x="5628096" y="2141265"/>
            <a:ext cx="4610500" cy="3071126"/>
          </a:xfrm>
          <a:prstGeom prst="rect">
            <a:avLst/>
          </a:prstGeom>
        </p:spPr>
      </p:pic>
    </p:spTree>
    <p:extLst>
      <p:ext uri="{BB962C8B-B14F-4D97-AF65-F5344CB8AC3E}">
        <p14:creationId xmlns:p14="http://schemas.microsoft.com/office/powerpoint/2010/main" val="1866058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4623" y="1981127"/>
            <a:ext cx="8596668" cy="3880773"/>
          </a:xfrm>
        </p:spPr>
        <p:txBody>
          <a:bodyPr>
            <a:normAutofit/>
          </a:bodyPr>
          <a:lstStyle/>
          <a:p>
            <a:pPr marL="0" indent="0" algn="ctr">
              <a:buNone/>
            </a:pPr>
            <a:r>
              <a:rPr lang="es-MX" sz="6600" dirty="0" smtClean="0"/>
              <a:t>SEGUNDA REUNIÓN DE TRABAJO</a:t>
            </a:r>
            <a:endParaRPr lang="es-MX" sz="6600" dirty="0"/>
          </a:p>
        </p:txBody>
      </p:sp>
      <p:sp>
        <p:nvSpPr>
          <p:cNvPr id="5"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10</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60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0487" y="606392"/>
            <a:ext cx="8339530" cy="948116"/>
          </a:xfrm>
        </p:spPr>
        <p:txBody>
          <a:bodyPr>
            <a:normAutofit/>
          </a:bodyPr>
          <a:lstStyle/>
          <a:p>
            <a:pPr algn="ctr"/>
            <a:r>
              <a:rPr lang="es-MX" sz="2000" dirty="0" smtClean="0">
                <a:solidFill>
                  <a:schemeClr val="tx1"/>
                </a:solidFill>
                <a:latin typeface="Arial" panose="020B0604020202020204" pitchFamily="34" charset="0"/>
                <a:cs typeface="Arial" panose="020B0604020202020204" pitchFamily="34" charset="0"/>
              </a:rPr>
              <a:t>Producto 4</a:t>
            </a:r>
            <a:br>
              <a:rPr lang="es-MX" sz="2000" dirty="0" smtClean="0">
                <a:solidFill>
                  <a:schemeClr val="tx1"/>
                </a:solidFill>
                <a:latin typeface="Arial" panose="020B0604020202020204" pitchFamily="34" charset="0"/>
                <a:cs typeface="Arial" panose="020B0604020202020204" pitchFamily="34" charset="0"/>
              </a:rPr>
            </a:br>
            <a:r>
              <a:rPr lang="es-MX" sz="2000" dirty="0" smtClean="0">
                <a:solidFill>
                  <a:schemeClr val="tx1"/>
                </a:solidFill>
                <a:latin typeface="Arial" panose="020B0604020202020204" pitchFamily="34" charset="0"/>
                <a:cs typeface="Arial" panose="020B0604020202020204" pitchFamily="34" charset="0"/>
              </a:rPr>
              <a:t>Organizador </a:t>
            </a:r>
            <a:r>
              <a:rPr lang="es-MX" sz="2000" dirty="0">
                <a:solidFill>
                  <a:schemeClr val="tx1"/>
                </a:solidFill>
                <a:latin typeface="Arial" panose="020B0604020202020204" pitchFamily="34" charset="0"/>
                <a:cs typeface="Arial" panose="020B0604020202020204" pitchFamily="34" charset="0"/>
              </a:rPr>
              <a:t>gráfico sobre “El arte de formular p</a:t>
            </a:r>
            <a:r>
              <a:rPr lang="es-MX" sz="2000" dirty="0">
                <a:solidFill>
                  <a:schemeClr val="tx1"/>
                </a:solidFill>
              </a:rPr>
              <a:t>reguntas esenciales”</a:t>
            </a:r>
            <a:endParaRPr lang="es-MX" sz="2000" dirty="0">
              <a:solidFill>
                <a:schemeClr val="tx1"/>
              </a:solidFill>
              <a:latin typeface="Arial" panose="020B0604020202020204" pitchFamily="34" charset="0"/>
              <a:cs typeface="Arial" panose="020B0604020202020204" pitchFamily="34" charset="0"/>
            </a:endParaRPr>
          </a:p>
        </p:txBody>
      </p:sp>
      <p:pic>
        <p:nvPicPr>
          <p:cNvPr id="9" name="Marcador de contenido 8"/>
          <p:cNvPicPr>
            <a:picLocks noGrp="1" noChangeAspect="1"/>
          </p:cNvPicPr>
          <p:nvPr>
            <p:ph idx="1"/>
          </p:nvPr>
        </p:nvPicPr>
        <p:blipFill>
          <a:blip r:embed="rId2"/>
          <a:stretch>
            <a:fillRect/>
          </a:stretch>
        </p:blipFill>
        <p:spPr>
          <a:xfrm>
            <a:off x="1105033" y="1270000"/>
            <a:ext cx="8654984" cy="5371432"/>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4"/>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11</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7080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02265" y="616018"/>
            <a:ext cx="6271713" cy="807070"/>
          </a:xfrm>
        </p:spPr>
        <p:txBody>
          <a:bodyPr>
            <a:normAutofit/>
          </a:bodyPr>
          <a:lstStyle/>
          <a:p>
            <a:pPr algn="ctr"/>
            <a:r>
              <a:rPr lang="es-MX" sz="2000" dirty="0" smtClean="0">
                <a:solidFill>
                  <a:schemeClr val="tx1"/>
                </a:solidFill>
                <a:latin typeface="Arial" panose="020B0604020202020204" pitchFamily="34" charset="0"/>
                <a:cs typeface="Arial" panose="020B0604020202020204" pitchFamily="34" charset="0"/>
              </a:rPr>
              <a:t>Producto 5</a:t>
            </a:r>
            <a:br>
              <a:rPr lang="es-MX" sz="2000" dirty="0" smtClean="0">
                <a:solidFill>
                  <a:schemeClr val="tx1"/>
                </a:solidFill>
                <a:latin typeface="Arial" panose="020B0604020202020204" pitchFamily="34" charset="0"/>
                <a:cs typeface="Arial" panose="020B0604020202020204" pitchFamily="34" charset="0"/>
              </a:rPr>
            </a:br>
            <a:r>
              <a:rPr lang="es-MX" sz="2000" dirty="0" smtClean="0">
                <a:solidFill>
                  <a:schemeClr val="tx1"/>
                </a:solidFill>
                <a:latin typeface="Arial" panose="020B0604020202020204" pitchFamily="34" charset="0"/>
                <a:cs typeface="Arial" panose="020B0604020202020204" pitchFamily="34" charset="0"/>
              </a:rPr>
              <a:t>Organizador </a:t>
            </a:r>
            <a:r>
              <a:rPr lang="es-MX" sz="2000" dirty="0">
                <a:solidFill>
                  <a:schemeClr val="tx1"/>
                </a:solidFill>
                <a:latin typeface="Arial" panose="020B0604020202020204" pitchFamily="34" charset="0"/>
                <a:cs typeface="Arial" panose="020B0604020202020204" pitchFamily="34" charset="0"/>
              </a:rPr>
              <a:t>gráfico del proceso de indagación </a:t>
            </a:r>
          </a:p>
        </p:txBody>
      </p:sp>
      <p:pic>
        <p:nvPicPr>
          <p:cNvPr id="10" name="Marcador de contenido 9"/>
          <p:cNvPicPr>
            <a:picLocks noGrp="1" noChangeAspect="1"/>
          </p:cNvPicPr>
          <p:nvPr>
            <p:ph idx="1"/>
          </p:nvPr>
        </p:nvPicPr>
        <p:blipFill>
          <a:blip r:embed="rId2"/>
          <a:stretch>
            <a:fillRect/>
          </a:stretch>
        </p:blipFill>
        <p:spPr>
          <a:xfrm>
            <a:off x="1982624" y="1758950"/>
            <a:ext cx="6640487" cy="4808629"/>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4"/>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12</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642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81701" y="721895"/>
            <a:ext cx="5392877" cy="866273"/>
          </a:xfrm>
        </p:spPr>
        <p:txBody>
          <a:bodyPr>
            <a:normAutofit/>
          </a:bodyPr>
          <a:lstStyle/>
          <a:p>
            <a:pPr algn="ctr"/>
            <a:r>
              <a:rPr lang="es-MX" sz="2000" dirty="0" smtClean="0">
                <a:solidFill>
                  <a:schemeClr val="tx1"/>
                </a:solidFill>
                <a:latin typeface="Arial" panose="020B0604020202020204" pitchFamily="34" charset="0"/>
                <a:cs typeface="Arial" panose="020B0604020202020204" pitchFamily="34" charset="0"/>
              </a:rPr>
              <a:t>Producto 6</a:t>
            </a:r>
            <a:br>
              <a:rPr lang="es-MX" sz="2000" dirty="0" smtClean="0">
                <a:solidFill>
                  <a:schemeClr val="tx1"/>
                </a:solidFill>
                <a:latin typeface="Arial" panose="020B0604020202020204" pitchFamily="34" charset="0"/>
                <a:cs typeface="Arial" panose="020B0604020202020204" pitchFamily="34" charset="0"/>
              </a:rPr>
            </a:br>
            <a:r>
              <a:rPr lang="es-MX" sz="2000" dirty="0" smtClean="0">
                <a:solidFill>
                  <a:schemeClr val="tx1"/>
                </a:solidFill>
                <a:latin typeface="Arial" panose="020B0604020202020204" pitchFamily="34" charset="0"/>
                <a:cs typeface="Arial" panose="020B0604020202020204" pitchFamily="34" charset="0"/>
              </a:rPr>
              <a:t>Análisis </a:t>
            </a:r>
            <a:r>
              <a:rPr lang="es-MX" sz="2000" dirty="0">
                <a:solidFill>
                  <a:schemeClr val="tx1"/>
                </a:solidFill>
                <a:latin typeface="Arial" panose="020B0604020202020204" pitchFamily="34" charset="0"/>
                <a:cs typeface="Arial" panose="020B0604020202020204" pitchFamily="34" charset="0"/>
              </a:rPr>
              <a:t>de Mesa de Expertos General</a:t>
            </a:r>
          </a:p>
        </p:txBody>
      </p:sp>
      <p:pic>
        <p:nvPicPr>
          <p:cNvPr id="9" name="Marcador de contenido 8"/>
          <p:cNvPicPr>
            <a:picLocks noGrp="1" noChangeAspect="1"/>
          </p:cNvPicPr>
          <p:nvPr>
            <p:ph idx="1"/>
          </p:nvPr>
        </p:nvPicPr>
        <p:blipFill>
          <a:blip r:embed="rId2"/>
          <a:stretch>
            <a:fillRect/>
          </a:stretch>
        </p:blipFill>
        <p:spPr>
          <a:xfrm>
            <a:off x="1915565" y="1412922"/>
            <a:ext cx="6922093" cy="5218614"/>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4"/>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13</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2031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p:cNvPicPr>
            <a:picLocks noGrp="1" noChangeAspect="1"/>
          </p:cNvPicPr>
          <p:nvPr>
            <p:ph idx="1"/>
          </p:nvPr>
        </p:nvPicPr>
        <p:blipFill>
          <a:blip r:embed="rId2"/>
          <a:stretch>
            <a:fillRect/>
          </a:stretch>
        </p:blipFill>
        <p:spPr>
          <a:xfrm>
            <a:off x="1935031" y="1423086"/>
            <a:ext cx="6732544" cy="5140083"/>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4"/>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14</a:t>
            </a:r>
            <a:endParaRPr lang="en-US" sz="1200" dirty="0">
              <a:solidFill>
                <a:schemeClr val="tx1"/>
              </a:solidFill>
              <a:latin typeface="Arial" panose="020B0604020202020204" pitchFamily="34" charset="0"/>
              <a:cs typeface="Arial" panose="020B0604020202020204" pitchFamily="34" charset="0"/>
            </a:endParaRPr>
          </a:p>
        </p:txBody>
      </p:sp>
      <p:sp>
        <p:nvSpPr>
          <p:cNvPr id="11" name="Título 1"/>
          <p:cNvSpPr txBox="1">
            <a:spLocks/>
          </p:cNvSpPr>
          <p:nvPr/>
        </p:nvSpPr>
        <p:spPr>
          <a:xfrm>
            <a:off x="3546506" y="985492"/>
            <a:ext cx="4628072" cy="4375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smtClean="0">
                <a:solidFill>
                  <a:schemeClr val="tx1"/>
                </a:solidFill>
                <a:latin typeface="Arial" panose="020B0604020202020204" pitchFamily="34" charset="0"/>
                <a:cs typeface="Arial" panose="020B0604020202020204" pitchFamily="34" charset="0"/>
              </a:rPr>
              <a:t>Análisis de Mesa de Expertos General</a:t>
            </a:r>
            <a:endParaRPr lang="es-MX"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1500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5917" y="912641"/>
            <a:ext cx="7988102" cy="1266537"/>
          </a:xfrm>
        </p:spPr>
        <p:txBody>
          <a:bodyPr>
            <a:normAutofit/>
          </a:bodyPr>
          <a:lstStyle/>
          <a:p>
            <a:pPr algn="ctr"/>
            <a:r>
              <a:rPr lang="es-MX" sz="2000" dirty="0" smtClean="0">
                <a:solidFill>
                  <a:schemeClr val="tx1"/>
                </a:solidFill>
                <a:latin typeface="Arial" panose="020B0604020202020204" pitchFamily="34" charset="0"/>
                <a:cs typeface="Arial" panose="020B0604020202020204" pitchFamily="34" charset="0"/>
              </a:rPr>
              <a:t>Proyecto:</a:t>
            </a:r>
            <a:r>
              <a:rPr lang="es-MX" sz="2400" dirty="0" smtClean="0">
                <a:solidFill>
                  <a:schemeClr val="tx1"/>
                </a:solidFill>
                <a:latin typeface="Arial" panose="020B0604020202020204" pitchFamily="34" charset="0"/>
                <a:cs typeface="Arial" panose="020B0604020202020204" pitchFamily="34" charset="0"/>
              </a:rPr>
              <a:t> </a:t>
            </a:r>
            <a:br>
              <a:rPr lang="es-MX" sz="2400" dirty="0" smtClean="0">
                <a:solidFill>
                  <a:schemeClr val="tx1"/>
                </a:solidFill>
                <a:latin typeface="Arial" panose="020B0604020202020204" pitchFamily="34" charset="0"/>
                <a:cs typeface="Arial" panose="020B0604020202020204" pitchFamily="34" charset="0"/>
              </a:rPr>
            </a:br>
            <a:r>
              <a:rPr lang="es-MX" sz="2400" dirty="0">
                <a:solidFill>
                  <a:schemeClr val="tx1"/>
                </a:solidFill>
                <a:latin typeface="Arial" panose="020B0604020202020204" pitchFamily="34" charset="0"/>
                <a:cs typeface="Arial" panose="020B0604020202020204" pitchFamily="34" charset="0"/>
              </a:rPr>
              <a:t>¿Qué precio tiene para el mundo mi comodidad? </a:t>
            </a:r>
          </a:p>
        </p:txBody>
      </p:sp>
      <p:sp>
        <p:nvSpPr>
          <p:cNvPr id="3" name="Marcador de contenido 2"/>
          <p:cNvSpPr>
            <a:spLocks noGrp="1"/>
          </p:cNvSpPr>
          <p:nvPr>
            <p:ph idx="1"/>
          </p:nvPr>
        </p:nvSpPr>
        <p:spPr>
          <a:xfrm>
            <a:off x="977008" y="2431082"/>
            <a:ext cx="9158304" cy="2636576"/>
          </a:xfrm>
        </p:spPr>
        <p:txBody>
          <a:bodyPr>
            <a:normAutofit/>
          </a:bodyPr>
          <a:lstStyle/>
          <a:p>
            <a:pPr marL="0" indent="0">
              <a:buNone/>
            </a:pPr>
            <a:r>
              <a:rPr lang="es-MX" dirty="0" smtClean="0">
                <a:solidFill>
                  <a:schemeClr val="tx1"/>
                </a:solidFill>
                <a:latin typeface="Arial" panose="020B0604020202020204" pitchFamily="34" charset="0"/>
                <a:cs typeface="Arial" panose="020B0604020202020204" pitchFamily="34" charset="0"/>
              </a:rPr>
              <a:t>                                                              </a:t>
            </a:r>
            <a:r>
              <a:rPr lang="es-MX" sz="1600" dirty="0" smtClean="0">
                <a:solidFill>
                  <a:schemeClr val="tx1"/>
                </a:solidFill>
                <a:latin typeface="Arial" panose="020B0604020202020204" pitchFamily="34" charset="0"/>
                <a:cs typeface="Arial" panose="020B0604020202020204" pitchFamily="34" charset="0"/>
              </a:rPr>
              <a:t>Integrantes:</a:t>
            </a:r>
          </a:p>
          <a:p>
            <a:pPr marL="0" indent="0">
              <a:buNone/>
            </a:pPr>
            <a:r>
              <a:rPr lang="es-MX" dirty="0" smtClean="0">
                <a:solidFill>
                  <a:schemeClr val="tx1"/>
                </a:solidFill>
                <a:latin typeface="Arial" panose="020B0604020202020204" pitchFamily="34" charset="0"/>
                <a:cs typeface="Arial" panose="020B0604020202020204" pitchFamily="34" charset="0"/>
              </a:rPr>
              <a:t>Aimé Alejandra Flores </a:t>
            </a:r>
            <a:r>
              <a:rPr lang="es-MX" dirty="0" err="1" smtClean="0">
                <a:solidFill>
                  <a:schemeClr val="tx1"/>
                </a:solidFill>
                <a:latin typeface="Arial" panose="020B0604020202020204" pitchFamily="34" charset="0"/>
                <a:cs typeface="Arial" panose="020B0604020202020204" pitchFamily="34" charset="0"/>
              </a:rPr>
              <a:t>Flores</a:t>
            </a:r>
            <a:endParaRPr lang="es-MX" dirty="0" smtClean="0">
              <a:solidFill>
                <a:schemeClr val="tx1"/>
              </a:solidFill>
              <a:latin typeface="Arial" panose="020B0604020202020204" pitchFamily="34" charset="0"/>
              <a:cs typeface="Arial" panose="020B0604020202020204" pitchFamily="34" charset="0"/>
            </a:endParaRPr>
          </a:p>
          <a:p>
            <a:pPr marL="0" indent="0">
              <a:spcBef>
                <a:spcPts val="600"/>
              </a:spcBef>
              <a:buNone/>
            </a:pPr>
            <a:r>
              <a:rPr lang="es-ES" b="1" dirty="0" smtClean="0"/>
              <a:t>                   Introducción </a:t>
            </a:r>
            <a:r>
              <a:rPr lang="es-ES" b="1" dirty="0"/>
              <a:t>al estudio de las </a:t>
            </a:r>
            <a:r>
              <a:rPr lang="es-ES" b="1" dirty="0" smtClean="0"/>
              <a:t>Ciencias </a:t>
            </a:r>
            <a:r>
              <a:rPr lang="es-ES" b="1" dirty="0"/>
              <a:t>S</a:t>
            </a:r>
            <a:r>
              <a:rPr lang="es-ES" b="1" dirty="0" smtClean="0"/>
              <a:t>ociales </a:t>
            </a:r>
            <a:r>
              <a:rPr lang="es-ES" b="1" dirty="0"/>
              <a:t>y </a:t>
            </a:r>
            <a:r>
              <a:rPr lang="es-ES" b="1" dirty="0" smtClean="0"/>
              <a:t>Económicas    </a:t>
            </a:r>
            <a:r>
              <a:rPr lang="es-ES" b="1" dirty="0"/>
              <a:t>(1615)</a:t>
            </a:r>
            <a:endParaRPr lang="es-MX" dirty="0"/>
          </a:p>
          <a:p>
            <a:pPr marL="0" indent="0">
              <a:buNone/>
            </a:pPr>
            <a:r>
              <a:rPr lang="es-MX" dirty="0" smtClean="0">
                <a:solidFill>
                  <a:schemeClr val="tx1"/>
                </a:solidFill>
                <a:latin typeface="Arial" panose="020B0604020202020204" pitchFamily="34" charset="0"/>
                <a:cs typeface="Arial" panose="020B0604020202020204" pitchFamily="34" charset="0"/>
              </a:rPr>
              <a:t>Judith Guadalupe Ramírez Espino</a:t>
            </a:r>
          </a:p>
          <a:p>
            <a:pPr marL="0" indent="0">
              <a:spcBef>
                <a:spcPts val="600"/>
              </a:spcBef>
              <a:buNone/>
            </a:pPr>
            <a:r>
              <a:rPr lang="es-ES" b="1" dirty="0" smtClean="0"/>
              <a:t>                   Contabilidad y Gestión Administrativa (</a:t>
            </a:r>
            <a:r>
              <a:rPr lang="es-ES" b="1" dirty="0"/>
              <a:t>1704</a:t>
            </a:r>
            <a:r>
              <a:rPr lang="es-ES" b="1" dirty="0" smtClean="0"/>
              <a:t>)</a:t>
            </a:r>
          </a:p>
          <a:p>
            <a:pPr marL="0" indent="0">
              <a:buNone/>
            </a:pPr>
            <a:r>
              <a:rPr lang="es-MX" dirty="0" smtClean="0">
                <a:solidFill>
                  <a:schemeClr val="tx1"/>
                </a:solidFill>
                <a:latin typeface="Arial" panose="020B0604020202020204" pitchFamily="34" charset="0"/>
                <a:cs typeface="Arial" panose="020B0604020202020204" pitchFamily="34" charset="0"/>
              </a:rPr>
              <a:t>Carlos Benjamín Bonilla Suárez</a:t>
            </a:r>
          </a:p>
          <a:p>
            <a:pPr marL="0" indent="0">
              <a:spcBef>
                <a:spcPts val="600"/>
              </a:spcBef>
              <a:buNone/>
            </a:pPr>
            <a:r>
              <a:rPr lang="es-ES" b="1" dirty="0" smtClean="0"/>
              <a:t>                   Biología V (1613)</a:t>
            </a:r>
            <a:endParaRPr lang="es-MX"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7" name="Título 1"/>
          <p:cNvSpPr txBox="1">
            <a:spLocks/>
          </p:cNvSpPr>
          <p:nvPr/>
        </p:nvSpPr>
        <p:spPr>
          <a:xfrm>
            <a:off x="1215719" y="5161255"/>
            <a:ext cx="7988102" cy="769528"/>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000" dirty="0" smtClean="0">
                <a:solidFill>
                  <a:schemeClr val="tx1"/>
                </a:solidFill>
              </a:rPr>
              <a:t>           </a:t>
            </a:r>
            <a:r>
              <a:rPr lang="es-MX" sz="1800" dirty="0" smtClean="0">
                <a:solidFill>
                  <a:schemeClr val="tx1"/>
                </a:solidFill>
              </a:rPr>
              <a:t>Ciclo escolar en </a:t>
            </a:r>
            <a:r>
              <a:rPr lang="es-MX" sz="1800" dirty="0">
                <a:solidFill>
                  <a:schemeClr val="tx1"/>
                </a:solidFill>
              </a:rPr>
              <a:t>el que se planea llevar a cabo el </a:t>
            </a:r>
            <a:r>
              <a:rPr lang="es-MX" sz="1800" dirty="0" smtClean="0">
                <a:solidFill>
                  <a:schemeClr val="tx1"/>
                </a:solidFill>
              </a:rPr>
              <a:t>proyecto</a:t>
            </a:r>
            <a:r>
              <a:rPr lang="es-MX" sz="2000" dirty="0" smtClean="0">
                <a:solidFill>
                  <a:schemeClr val="tx1"/>
                </a:solidFill>
              </a:rPr>
              <a:t>:</a:t>
            </a:r>
            <a:r>
              <a:rPr lang="es-MX" sz="2400" dirty="0" smtClean="0">
                <a:solidFill>
                  <a:schemeClr val="tx1"/>
                </a:solidFill>
              </a:rPr>
              <a:t> </a:t>
            </a:r>
            <a:br>
              <a:rPr lang="es-MX" sz="2400" dirty="0" smtClean="0">
                <a:solidFill>
                  <a:schemeClr val="tx1"/>
                </a:solidFill>
              </a:rPr>
            </a:br>
            <a:r>
              <a:rPr lang="es-MX" sz="2400" dirty="0" smtClean="0">
                <a:solidFill>
                  <a:schemeClr val="tx1"/>
                </a:solidFill>
              </a:rPr>
              <a:t>                                       </a:t>
            </a:r>
            <a:r>
              <a:rPr lang="es-MX" sz="2000" dirty="0" smtClean="0">
                <a:solidFill>
                  <a:schemeClr val="tx1"/>
                </a:solidFill>
                <a:latin typeface="Arial" panose="020B0604020202020204" pitchFamily="34" charset="0"/>
                <a:cs typeface="Arial" panose="020B0604020202020204" pitchFamily="34" charset="0"/>
              </a:rPr>
              <a:t>2018-2019</a:t>
            </a:r>
            <a:endParaRPr lang="es-MX" sz="2000" dirty="0">
              <a:solidFill>
                <a:schemeClr val="tx1"/>
              </a:solidFill>
              <a:latin typeface="Arial" panose="020B0604020202020204" pitchFamily="34" charset="0"/>
              <a:cs typeface="Arial" panose="020B0604020202020204" pitchFamily="34" charset="0"/>
            </a:endParaRPr>
          </a:p>
        </p:txBody>
      </p:sp>
      <p:sp>
        <p:nvSpPr>
          <p:cNvPr id="8" name="Título 1"/>
          <p:cNvSpPr txBox="1">
            <a:spLocks/>
          </p:cNvSpPr>
          <p:nvPr/>
        </p:nvSpPr>
        <p:spPr>
          <a:xfrm>
            <a:off x="1215719" y="5930783"/>
            <a:ext cx="7791548" cy="60809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000" dirty="0" smtClean="0">
                <a:solidFill>
                  <a:schemeClr val="tx1"/>
                </a:solidFill>
              </a:rPr>
              <a:t>           </a:t>
            </a:r>
            <a:r>
              <a:rPr lang="es-MX" sz="1800" dirty="0" smtClean="0">
                <a:solidFill>
                  <a:schemeClr val="tx1"/>
                </a:solidFill>
              </a:rPr>
              <a:t>Fecha tentativa de aplicación:  Enero-Mayo 2019 </a:t>
            </a:r>
            <a:endParaRPr lang="es-MX"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63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contenido 10"/>
          <p:cNvPicPr>
            <a:picLocks noGrp="1" noChangeAspect="1"/>
          </p:cNvPicPr>
          <p:nvPr>
            <p:ph idx="1"/>
          </p:nvPr>
        </p:nvPicPr>
        <p:blipFill>
          <a:blip r:embed="rId2"/>
          <a:stretch>
            <a:fillRect/>
          </a:stretch>
        </p:blipFill>
        <p:spPr>
          <a:xfrm>
            <a:off x="1890091" y="1578974"/>
            <a:ext cx="6700572" cy="4992742"/>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4"/>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15</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3546506" y="985492"/>
            <a:ext cx="4628072" cy="4375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smtClean="0">
                <a:solidFill>
                  <a:schemeClr val="tx1"/>
                </a:solidFill>
                <a:latin typeface="Arial" panose="020B0604020202020204" pitchFamily="34" charset="0"/>
                <a:cs typeface="Arial" panose="020B0604020202020204" pitchFamily="34" charset="0"/>
              </a:rPr>
              <a:t>Análisis de Mesa de Expertos General</a:t>
            </a:r>
            <a:endParaRPr lang="es-MX"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806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16</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3546506" y="985492"/>
            <a:ext cx="4628072" cy="4375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smtClean="0">
                <a:solidFill>
                  <a:schemeClr val="tx1"/>
                </a:solidFill>
                <a:latin typeface="Arial" panose="020B0604020202020204" pitchFamily="34" charset="0"/>
                <a:cs typeface="Arial" panose="020B0604020202020204" pitchFamily="34" charset="0"/>
              </a:rPr>
              <a:t>Análisis de Mesa de Expertos General</a:t>
            </a:r>
            <a:endParaRPr lang="es-MX" sz="2000" dirty="0">
              <a:solidFill>
                <a:schemeClr val="tx1"/>
              </a:solidFill>
              <a:latin typeface="Arial" panose="020B0604020202020204" pitchFamily="34" charset="0"/>
              <a:cs typeface="Arial" panose="020B0604020202020204" pitchFamily="34" charset="0"/>
            </a:endParaRPr>
          </a:p>
        </p:txBody>
      </p:sp>
      <p:pic>
        <p:nvPicPr>
          <p:cNvPr id="3" name="Marcador de contenido 2"/>
          <p:cNvPicPr>
            <a:picLocks noGrp="1" noChangeAspect="1"/>
          </p:cNvPicPr>
          <p:nvPr>
            <p:ph idx="1"/>
          </p:nvPr>
        </p:nvPicPr>
        <p:blipFill>
          <a:blip r:embed="rId4"/>
          <a:stretch>
            <a:fillRect/>
          </a:stretch>
        </p:blipFill>
        <p:spPr>
          <a:xfrm>
            <a:off x="763363" y="1759692"/>
            <a:ext cx="8842110" cy="2137190"/>
          </a:xfrm>
          <a:prstGeom prst="rect">
            <a:avLst/>
          </a:prstGeom>
        </p:spPr>
      </p:pic>
    </p:spTree>
    <p:extLst>
      <p:ext uri="{BB962C8B-B14F-4D97-AF65-F5344CB8AC3E}">
        <p14:creationId xmlns:p14="http://schemas.microsoft.com/office/powerpoint/2010/main" val="433938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17</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420487" y="691342"/>
            <a:ext cx="7944894" cy="10634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7</a:t>
            </a:r>
          </a:p>
          <a:p>
            <a:pPr algn="ctr"/>
            <a:r>
              <a:rPr lang="es-MX" sz="2000" dirty="0" smtClean="0">
                <a:solidFill>
                  <a:schemeClr val="tx1"/>
                </a:solidFill>
                <a:latin typeface="Arial" panose="020B0604020202020204" pitchFamily="34" charset="0"/>
                <a:cs typeface="Arial" panose="020B0604020202020204" pitchFamily="34" charset="0"/>
              </a:rPr>
              <a:t>Estructura </a:t>
            </a:r>
            <a:r>
              <a:rPr lang="es-MX" sz="2000" dirty="0">
                <a:solidFill>
                  <a:schemeClr val="tx1"/>
                </a:solidFill>
                <a:latin typeface="Arial" panose="020B0604020202020204" pitchFamily="34" charset="0"/>
                <a:cs typeface="Arial" panose="020B0604020202020204" pitchFamily="34" charset="0"/>
              </a:rPr>
              <a:t>Inicial de Planeación, Resumen de Experiencias Exitosas</a:t>
            </a:r>
          </a:p>
        </p:txBody>
      </p:sp>
      <p:pic>
        <p:nvPicPr>
          <p:cNvPr id="3" name="Marcador de contenido 2"/>
          <p:cNvPicPr>
            <a:picLocks noGrp="1" noChangeAspect="1"/>
          </p:cNvPicPr>
          <p:nvPr>
            <p:ph idx="1"/>
          </p:nvPr>
        </p:nvPicPr>
        <p:blipFill>
          <a:blip r:embed="rId4"/>
          <a:stretch>
            <a:fillRect/>
          </a:stretch>
        </p:blipFill>
        <p:spPr>
          <a:xfrm>
            <a:off x="1751887" y="1760434"/>
            <a:ext cx="7016098" cy="4653661"/>
          </a:xfrm>
          <a:prstGeom prst="rect">
            <a:avLst/>
          </a:prstGeom>
        </p:spPr>
      </p:pic>
    </p:spTree>
    <p:extLst>
      <p:ext uri="{BB962C8B-B14F-4D97-AF65-F5344CB8AC3E}">
        <p14:creationId xmlns:p14="http://schemas.microsoft.com/office/powerpoint/2010/main" val="2893068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18</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2"/>
            <a:ext cx="7091467" cy="685405"/>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Estructura </a:t>
            </a:r>
            <a:r>
              <a:rPr lang="es-MX" sz="2000" dirty="0">
                <a:solidFill>
                  <a:schemeClr val="tx1"/>
                </a:solidFill>
                <a:latin typeface="Arial" panose="020B0604020202020204" pitchFamily="34" charset="0"/>
                <a:cs typeface="Arial" panose="020B0604020202020204" pitchFamily="34" charset="0"/>
              </a:rPr>
              <a:t>Inicial de Planeación, Resumen de Experiencias Exitosas</a:t>
            </a:r>
          </a:p>
        </p:txBody>
      </p:sp>
      <p:pic>
        <p:nvPicPr>
          <p:cNvPr id="9" name="Marcador de contenido 8"/>
          <p:cNvPicPr>
            <a:picLocks noGrp="1" noChangeAspect="1"/>
          </p:cNvPicPr>
          <p:nvPr>
            <p:ph idx="1"/>
          </p:nvPr>
        </p:nvPicPr>
        <p:blipFill>
          <a:blip r:embed="rId4"/>
          <a:stretch>
            <a:fillRect/>
          </a:stretch>
        </p:blipFill>
        <p:spPr>
          <a:xfrm>
            <a:off x="1105033" y="1795463"/>
            <a:ext cx="7984258" cy="4451513"/>
          </a:xfrm>
          <a:prstGeom prst="rect">
            <a:avLst/>
          </a:prstGeom>
        </p:spPr>
      </p:pic>
    </p:spTree>
    <p:extLst>
      <p:ext uri="{BB962C8B-B14F-4D97-AF65-F5344CB8AC3E}">
        <p14:creationId xmlns:p14="http://schemas.microsoft.com/office/powerpoint/2010/main" val="1678556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19</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2"/>
            <a:ext cx="7091467" cy="685405"/>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Estructura </a:t>
            </a:r>
            <a:r>
              <a:rPr lang="es-MX" sz="2000" dirty="0">
                <a:solidFill>
                  <a:schemeClr val="tx1"/>
                </a:solidFill>
                <a:latin typeface="Arial" panose="020B0604020202020204" pitchFamily="34" charset="0"/>
                <a:cs typeface="Arial" panose="020B0604020202020204" pitchFamily="34" charset="0"/>
              </a:rPr>
              <a:t>Inicial de Planeación, Resumen de Experiencias Exitosas</a:t>
            </a:r>
          </a:p>
        </p:txBody>
      </p:sp>
      <p:pic>
        <p:nvPicPr>
          <p:cNvPr id="9" name="Marcador de contenido 8"/>
          <p:cNvPicPr>
            <a:picLocks noGrp="1" noChangeAspect="1"/>
          </p:cNvPicPr>
          <p:nvPr>
            <p:ph idx="1"/>
          </p:nvPr>
        </p:nvPicPr>
        <p:blipFill>
          <a:blip r:embed="rId4"/>
          <a:stretch>
            <a:fillRect/>
          </a:stretch>
        </p:blipFill>
        <p:spPr>
          <a:xfrm>
            <a:off x="1557549" y="1912246"/>
            <a:ext cx="7285805" cy="4479494"/>
          </a:xfrm>
          <a:prstGeom prst="rect">
            <a:avLst/>
          </a:prstGeom>
        </p:spPr>
      </p:pic>
    </p:spTree>
    <p:extLst>
      <p:ext uri="{BB962C8B-B14F-4D97-AF65-F5344CB8AC3E}">
        <p14:creationId xmlns:p14="http://schemas.microsoft.com/office/powerpoint/2010/main" val="1384690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20</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2"/>
            <a:ext cx="7091467" cy="685405"/>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Estructura </a:t>
            </a:r>
            <a:r>
              <a:rPr lang="es-MX" sz="2000" dirty="0">
                <a:solidFill>
                  <a:schemeClr val="tx1"/>
                </a:solidFill>
                <a:latin typeface="Arial" panose="020B0604020202020204" pitchFamily="34" charset="0"/>
                <a:cs typeface="Arial" panose="020B0604020202020204" pitchFamily="34" charset="0"/>
              </a:rPr>
              <a:t>Inicial de Planeación, Resumen de Experiencias Exitosas</a:t>
            </a:r>
          </a:p>
        </p:txBody>
      </p:sp>
      <p:pic>
        <p:nvPicPr>
          <p:cNvPr id="9" name="Marcador de contenido 8"/>
          <p:cNvPicPr>
            <a:picLocks noGrp="1" noChangeAspect="1"/>
          </p:cNvPicPr>
          <p:nvPr>
            <p:ph idx="1"/>
          </p:nvPr>
        </p:nvPicPr>
        <p:blipFill>
          <a:blip r:embed="rId4"/>
          <a:stretch>
            <a:fillRect/>
          </a:stretch>
        </p:blipFill>
        <p:spPr>
          <a:xfrm>
            <a:off x="1293843" y="1852939"/>
            <a:ext cx="7296820" cy="4538801"/>
          </a:xfrm>
          <a:prstGeom prst="rect">
            <a:avLst/>
          </a:prstGeom>
        </p:spPr>
      </p:pic>
    </p:spTree>
    <p:extLst>
      <p:ext uri="{BB962C8B-B14F-4D97-AF65-F5344CB8AC3E}">
        <p14:creationId xmlns:p14="http://schemas.microsoft.com/office/powerpoint/2010/main" val="1439534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21</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2"/>
            <a:ext cx="7091467" cy="685405"/>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Estructura </a:t>
            </a:r>
            <a:r>
              <a:rPr lang="es-MX" sz="2000" dirty="0">
                <a:solidFill>
                  <a:schemeClr val="tx1"/>
                </a:solidFill>
                <a:latin typeface="Arial" panose="020B0604020202020204" pitchFamily="34" charset="0"/>
                <a:cs typeface="Arial" panose="020B0604020202020204" pitchFamily="34" charset="0"/>
              </a:rPr>
              <a:t>Inicial de Planeación, Resumen de Experiencias Exitosas</a:t>
            </a:r>
          </a:p>
        </p:txBody>
      </p:sp>
      <p:pic>
        <p:nvPicPr>
          <p:cNvPr id="9" name="Marcador de contenido 8"/>
          <p:cNvPicPr>
            <a:picLocks noGrp="1" noChangeAspect="1"/>
          </p:cNvPicPr>
          <p:nvPr>
            <p:ph idx="1"/>
          </p:nvPr>
        </p:nvPicPr>
        <p:blipFill>
          <a:blip r:embed="rId4"/>
          <a:stretch>
            <a:fillRect/>
          </a:stretch>
        </p:blipFill>
        <p:spPr>
          <a:xfrm>
            <a:off x="1507198" y="1915410"/>
            <a:ext cx="7083465" cy="4647759"/>
          </a:xfrm>
          <a:prstGeom prst="rect">
            <a:avLst/>
          </a:prstGeom>
        </p:spPr>
      </p:pic>
    </p:spTree>
    <p:extLst>
      <p:ext uri="{BB962C8B-B14F-4D97-AF65-F5344CB8AC3E}">
        <p14:creationId xmlns:p14="http://schemas.microsoft.com/office/powerpoint/2010/main" val="233039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22</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2"/>
            <a:ext cx="7091467" cy="685405"/>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Estructura </a:t>
            </a:r>
            <a:r>
              <a:rPr lang="es-MX" sz="2000" dirty="0">
                <a:solidFill>
                  <a:schemeClr val="tx1"/>
                </a:solidFill>
                <a:latin typeface="Arial" panose="020B0604020202020204" pitchFamily="34" charset="0"/>
                <a:cs typeface="Arial" panose="020B0604020202020204" pitchFamily="34" charset="0"/>
              </a:rPr>
              <a:t>Inicial de Planeación, Resumen de Experiencias Exitosas</a:t>
            </a:r>
          </a:p>
        </p:txBody>
      </p:sp>
      <p:pic>
        <p:nvPicPr>
          <p:cNvPr id="9" name="Marcador de contenido 8"/>
          <p:cNvPicPr>
            <a:picLocks noGrp="1" noChangeAspect="1"/>
          </p:cNvPicPr>
          <p:nvPr>
            <p:ph idx="1"/>
          </p:nvPr>
        </p:nvPicPr>
        <p:blipFill>
          <a:blip r:embed="rId4"/>
          <a:stretch>
            <a:fillRect/>
          </a:stretch>
        </p:blipFill>
        <p:spPr>
          <a:xfrm>
            <a:off x="1497764" y="1776028"/>
            <a:ext cx="7210400" cy="4693138"/>
          </a:xfrm>
          <a:prstGeom prst="rect">
            <a:avLst/>
          </a:prstGeom>
        </p:spPr>
      </p:pic>
    </p:spTree>
    <p:extLst>
      <p:ext uri="{BB962C8B-B14F-4D97-AF65-F5344CB8AC3E}">
        <p14:creationId xmlns:p14="http://schemas.microsoft.com/office/powerpoint/2010/main" val="2619178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23</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2"/>
            <a:ext cx="7091467" cy="685405"/>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Estructura </a:t>
            </a:r>
            <a:r>
              <a:rPr lang="es-MX" sz="2000" dirty="0">
                <a:solidFill>
                  <a:schemeClr val="tx1"/>
                </a:solidFill>
                <a:latin typeface="Arial" panose="020B0604020202020204" pitchFamily="34" charset="0"/>
                <a:cs typeface="Arial" panose="020B0604020202020204" pitchFamily="34" charset="0"/>
              </a:rPr>
              <a:t>Inicial de Planeación, Resumen de Experiencias Exitosas</a:t>
            </a:r>
          </a:p>
        </p:txBody>
      </p:sp>
      <p:pic>
        <p:nvPicPr>
          <p:cNvPr id="3" name="Marcador de contenido 2"/>
          <p:cNvPicPr>
            <a:picLocks noGrp="1" noChangeAspect="1"/>
          </p:cNvPicPr>
          <p:nvPr>
            <p:ph idx="1"/>
          </p:nvPr>
        </p:nvPicPr>
        <p:blipFill>
          <a:blip r:embed="rId4"/>
          <a:stretch>
            <a:fillRect/>
          </a:stretch>
        </p:blipFill>
        <p:spPr>
          <a:xfrm>
            <a:off x="1055754" y="1844393"/>
            <a:ext cx="7848964" cy="4562094"/>
          </a:xfrm>
          <a:prstGeom prst="rect">
            <a:avLst/>
          </a:prstGeom>
        </p:spPr>
      </p:pic>
    </p:spTree>
    <p:extLst>
      <p:ext uri="{BB962C8B-B14F-4D97-AF65-F5344CB8AC3E}">
        <p14:creationId xmlns:p14="http://schemas.microsoft.com/office/powerpoint/2010/main" val="1739486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24</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2"/>
            <a:ext cx="7091467" cy="685405"/>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Estructura </a:t>
            </a:r>
            <a:r>
              <a:rPr lang="es-MX" sz="2000" dirty="0">
                <a:solidFill>
                  <a:schemeClr val="tx1"/>
                </a:solidFill>
                <a:latin typeface="Arial" panose="020B0604020202020204" pitchFamily="34" charset="0"/>
                <a:cs typeface="Arial" panose="020B0604020202020204" pitchFamily="34" charset="0"/>
              </a:rPr>
              <a:t>Inicial de Planeación, Resumen de Experiencias Exitosas</a:t>
            </a:r>
          </a:p>
        </p:txBody>
      </p:sp>
      <p:pic>
        <p:nvPicPr>
          <p:cNvPr id="3" name="Marcador de contenido 2"/>
          <p:cNvPicPr>
            <a:picLocks noGrp="1" noChangeAspect="1"/>
          </p:cNvPicPr>
          <p:nvPr>
            <p:ph idx="1"/>
          </p:nvPr>
        </p:nvPicPr>
        <p:blipFill>
          <a:blip r:embed="rId4"/>
          <a:stretch>
            <a:fillRect/>
          </a:stretch>
        </p:blipFill>
        <p:spPr>
          <a:xfrm>
            <a:off x="1347082" y="1915411"/>
            <a:ext cx="7771281" cy="4570847"/>
          </a:xfrm>
          <a:prstGeom prst="rect">
            <a:avLst/>
          </a:prstGeom>
        </p:spPr>
      </p:pic>
    </p:spTree>
    <p:extLst>
      <p:ext uri="{BB962C8B-B14F-4D97-AF65-F5344CB8AC3E}">
        <p14:creationId xmlns:p14="http://schemas.microsoft.com/office/powerpoint/2010/main" val="344340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5917" y="912641"/>
            <a:ext cx="7988102" cy="533917"/>
          </a:xfrm>
        </p:spPr>
        <p:txBody>
          <a:bodyPr>
            <a:normAutofit/>
          </a:bodyPr>
          <a:lstStyle/>
          <a:p>
            <a:r>
              <a:rPr lang="es-MX" sz="2000" dirty="0">
                <a:solidFill>
                  <a:schemeClr val="tx1"/>
                </a:solidFill>
                <a:latin typeface="Arial" panose="020B0604020202020204" pitchFamily="34" charset="0"/>
                <a:cs typeface="Arial" panose="020B0604020202020204" pitchFamily="34" charset="0"/>
              </a:rPr>
              <a:t>                                 </a:t>
            </a:r>
            <a:r>
              <a:rPr lang="es-MX" sz="2000" dirty="0" smtClean="0">
                <a:solidFill>
                  <a:schemeClr val="tx1"/>
                </a:solidFill>
                <a:latin typeface="Arial" panose="020B0604020202020204" pitchFamily="34" charset="0"/>
                <a:cs typeface="Arial" panose="020B0604020202020204" pitchFamily="34" charset="0"/>
              </a:rPr>
              <a:t>Índice </a:t>
            </a:r>
            <a:r>
              <a:rPr lang="es-MX" sz="2000" dirty="0">
                <a:solidFill>
                  <a:schemeClr val="tx1"/>
                </a:solidFill>
                <a:latin typeface="Arial" panose="020B0604020202020204" pitchFamily="34" charset="0"/>
                <a:cs typeface="Arial" panose="020B0604020202020204" pitchFamily="34" charset="0"/>
              </a:rPr>
              <a:t>de apartados del portafolio</a:t>
            </a:r>
            <a:endParaRPr lang="es-MX" sz="2400" dirty="0">
              <a:solidFill>
                <a:schemeClr val="tx1"/>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284028" y="1320864"/>
            <a:ext cx="10175253" cy="5430314"/>
          </a:xfrm>
        </p:spPr>
        <p:txBody>
          <a:bodyPr>
            <a:normAutofit lnSpcReduction="10000"/>
          </a:bodyPr>
          <a:lstStyle/>
          <a:p>
            <a:pPr marL="0" indent="0" algn="ctr">
              <a:buNone/>
            </a:pPr>
            <a:r>
              <a:rPr lang="es-MX" dirty="0" smtClean="0">
                <a:solidFill>
                  <a:schemeClr val="tx1"/>
                </a:solidFill>
                <a:latin typeface="Arial" panose="020B0604020202020204" pitchFamily="34" charset="0"/>
                <a:cs typeface="Arial" panose="020B0604020202020204" pitchFamily="34" charset="0"/>
              </a:rPr>
              <a:t>Primera Reunión de Trabajo</a:t>
            </a:r>
          </a:p>
          <a:p>
            <a:pPr marL="0" indent="0">
              <a:buNone/>
            </a:pPr>
            <a:r>
              <a:rPr lang="es-MX" dirty="0" smtClean="0">
                <a:solidFill>
                  <a:schemeClr val="tx1"/>
                </a:solidFill>
                <a:latin typeface="Arial" panose="020B0604020202020204" pitchFamily="34" charset="0"/>
                <a:cs typeface="Arial" panose="020B0604020202020204" pitchFamily="34" charset="0"/>
              </a:rPr>
              <a:t>Producto </a:t>
            </a:r>
            <a:r>
              <a:rPr lang="es-MX" dirty="0">
                <a:solidFill>
                  <a:schemeClr val="tx1"/>
                </a:solidFill>
                <a:latin typeface="Arial" panose="020B0604020202020204" pitchFamily="34" charset="0"/>
                <a:cs typeface="Arial" panose="020B0604020202020204" pitchFamily="34" charset="0"/>
              </a:rPr>
              <a:t>1. </a:t>
            </a:r>
            <a:r>
              <a:rPr lang="es-MX" dirty="0" smtClean="0">
                <a:solidFill>
                  <a:schemeClr val="tx1"/>
                </a:solidFill>
                <a:latin typeface="Arial" panose="020B0604020202020204" pitchFamily="34" charset="0"/>
                <a:cs typeface="Arial" panose="020B0604020202020204" pitchFamily="34" charset="0"/>
              </a:rPr>
              <a:t> C.A.I.A.C</a:t>
            </a:r>
            <a:r>
              <a:rPr lang="es-MX" dirty="0">
                <a:solidFill>
                  <a:schemeClr val="tx1"/>
                </a:solidFill>
                <a:latin typeface="Arial" panose="020B0604020202020204" pitchFamily="34" charset="0"/>
                <a:cs typeface="Arial" panose="020B0604020202020204" pitchFamily="34" charset="0"/>
              </a:rPr>
              <a:t>. Conclusiones </a:t>
            </a:r>
            <a:r>
              <a:rPr lang="es-MX" dirty="0" smtClean="0">
                <a:solidFill>
                  <a:schemeClr val="tx1"/>
                </a:solidFill>
                <a:latin typeface="Arial" panose="020B0604020202020204" pitchFamily="34" charset="0"/>
                <a:cs typeface="Arial" panose="020B0604020202020204" pitchFamily="34" charset="0"/>
              </a:rPr>
              <a:t>Generales                                                                1                         </a:t>
            </a:r>
            <a:endParaRPr lang="es-MX" dirty="0">
              <a:solidFill>
                <a:schemeClr val="tx1"/>
              </a:solidFill>
              <a:latin typeface="Arial" panose="020B0604020202020204" pitchFamily="34" charset="0"/>
              <a:cs typeface="Arial" panose="020B0604020202020204" pitchFamily="34" charset="0"/>
            </a:endParaRPr>
          </a:p>
          <a:p>
            <a:pPr marL="0" indent="0">
              <a:buNone/>
            </a:pPr>
            <a:r>
              <a:rPr lang="es-MX" dirty="0" smtClean="0">
                <a:solidFill>
                  <a:schemeClr val="tx1"/>
                </a:solidFill>
                <a:latin typeface="Arial" panose="020B0604020202020204" pitchFamily="34" charset="0"/>
                <a:cs typeface="Arial" panose="020B0604020202020204" pitchFamily="34" charset="0"/>
              </a:rPr>
              <a:t>Producto </a:t>
            </a:r>
            <a:r>
              <a:rPr lang="es-MX" dirty="0">
                <a:solidFill>
                  <a:schemeClr val="tx1"/>
                </a:solidFill>
                <a:latin typeface="Arial" panose="020B0604020202020204" pitchFamily="34" charset="0"/>
                <a:cs typeface="Arial" panose="020B0604020202020204" pitchFamily="34" charset="0"/>
              </a:rPr>
              <a:t>2. </a:t>
            </a:r>
            <a:r>
              <a:rPr lang="es-MX" dirty="0" smtClean="0">
                <a:solidFill>
                  <a:schemeClr val="tx1"/>
                </a:solidFill>
                <a:latin typeface="Arial" panose="020B0604020202020204" pitchFamily="34" charset="0"/>
                <a:cs typeface="Arial" panose="020B0604020202020204" pitchFamily="34" charset="0"/>
              </a:rPr>
              <a:t> Organizador </a:t>
            </a:r>
            <a:r>
              <a:rPr lang="es-MX" dirty="0">
                <a:solidFill>
                  <a:schemeClr val="tx1"/>
                </a:solidFill>
                <a:latin typeface="Arial" panose="020B0604020202020204" pitchFamily="34" charset="0"/>
                <a:cs typeface="Arial" panose="020B0604020202020204" pitchFamily="34" charset="0"/>
              </a:rPr>
              <a:t>gráfico </a:t>
            </a:r>
            <a:r>
              <a:rPr lang="es-MX" dirty="0" smtClean="0">
                <a:solidFill>
                  <a:schemeClr val="tx1"/>
                </a:solidFill>
                <a:latin typeface="Arial" panose="020B0604020202020204" pitchFamily="34" charset="0"/>
                <a:cs typeface="Arial" panose="020B0604020202020204" pitchFamily="34" charset="0"/>
              </a:rPr>
              <a:t>de la interrelación de las materias                                  4</a:t>
            </a:r>
          </a:p>
          <a:p>
            <a:pPr marL="0" indent="0">
              <a:buNone/>
            </a:pPr>
            <a:r>
              <a:rPr lang="es-MX" dirty="0" smtClean="0">
                <a:solidFill>
                  <a:schemeClr val="tx1"/>
                </a:solidFill>
                <a:latin typeface="Arial" panose="020B0604020202020204" pitchFamily="34" charset="0"/>
                <a:cs typeface="Arial" panose="020B0604020202020204" pitchFamily="34" charset="0"/>
              </a:rPr>
              <a:t>Conexiones. Interrelación de las materias										    5</a:t>
            </a:r>
            <a:endParaRPr lang="es-MX" dirty="0">
              <a:solidFill>
                <a:schemeClr val="tx1"/>
              </a:solidFill>
              <a:latin typeface="Arial" panose="020B0604020202020204" pitchFamily="34" charset="0"/>
              <a:cs typeface="Arial" panose="020B0604020202020204" pitchFamily="34" charset="0"/>
            </a:endParaRPr>
          </a:p>
          <a:p>
            <a:pPr marL="0" indent="0">
              <a:buNone/>
            </a:pPr>
            <a:r>
              <a:rPr lang="es-MX" dirty="0" smtClean="0">
                <a:solidFill>
                  <a:schemeClr val="tx1"/>
                </a:solidFill>
                <a:latin typeface="Arial" panose="020B0604020202020204" pitchFamily="34" charset="0"/>
                <a:cs typeface="Arial" panose="020B0604020202020204" pitchFamily="34" charset="0"/>
              </a:rPr>
              <a:t>Producto </a:t>
            </a:r>
            <a:r>
              <a:rPr lang="es-MX" dirty="0">
                <a:solidFill>
                  <a:schemeClr val="tx1"/>
                </a:solidFill>
                <a:latin typeface="Arial" panose="020B0604020202020204" pitchFamily="34" charset="0"/>
                <a:cs typeface="Arial" panose="020B0604020202020204" pitchFamily="34" charset="0"/>
              </a:rPr>
              <a:t>3. </a:t>
            </a:r>
            <a:r>
              <a:rPr lang="es-MX" dirty="0" smtClean="0">
                <a:solidFill>
                  <a:schemeClr val="tx1"/>
                </a:solidFill>
                <a:latin typeface="Arial" panose="020B0604020202020204" pitchFamily="34" charset="0"/>
                <a:cs typeface="Arial" panose="020B0604020202020204" pitchFamily="34" charset="0"/>
              </a:rPr>
              <a:t> Fotografías </a:t>
            </a:r>
            <a:r>
              <a:rPr lang="es-MX" dirty="0">
                <a:solidFill>
                  <a:schemeClr val="tx1"/>
                </a:solidFill>
                <a:latin typeface="Arial" panose="020B0604020202020204" pitchFamily="34" charset="0"/>
                <a:cs typeface="Arial" panose="020B0604020202020204" pitchFamily="34" charset="0"/>
              </a:rPr>
              <a:t>de la </a:t>
            </a:r>
            <a:r>
              <a:rPr lang="es-MX" dirty="0" smtClean="0">
                <a:solidFill>
                  <a:schemeClr val="tx1"/>
                </a:solidFill>
                <a:latin typeface="Arial" panose="020B0604020202020204" pitchFamily="34" charset="0"/>
                <a:cs typeface="Arial" panose="020B0604020202020204" pitchFamily="34" charset="0"/>
              </a:rPr>
              <a:t>1ª Reunión de Trabajo                                                         6</a:t>
            </a:r>
          </a:p>
          <a:p>
            <a:pPr marL="0" indent="0" algn="ctr">
              <a:buNone/>
            </a:pPr>
            <a:r>
              <a:rPr lang="es-MX" dirty="0" smtClean="0">
                <a:solidFill>
                  <a:schemeClr val="tx1"/>
                </a:solidFill>
                <a:latin typeface="Arial" panose="020B0604020202020204" pitchFamily="34" charset="0"/>
                <a:cs typeface="Arial" panose="020B0604020202020204" pitchFamily="34" charset="0"/>
              </a:rPr>
              <a:t>Segunda </a:t>
            </a:r>
            <a:r>
              <a:rPr lang="es-MX" dirty="0">
                <a:solidFill>
                  <a:schemeClr val="tx1"/>
                </a:solidFill>
                <a:latin typeface="Arial" panose="020B0604020202020204" pitchFamily="34" charset="0"/>
                <a:cs typeface="Arial" panose="020B0604020202020204" pitchFamily="34" charset="0"/>
              </a:rPr>
              <a:t>Reunión de Trabajo</a:t>
            </a:r>
          </a:p>
          <a:p>
            <a:pPr marL="0" indent="0">
              <a:buNone/>
            </a:pPr>
            <a:r>
              <a:rPr lang="es-MX" dirty="0" smtClean="0">
                <a:solidFill>
                  <a:schemeClr val="tx1"/>
                </a:solidFill>
                <a:latin typeface="Arial" panose="020B0604020202020204" pitchFamily="34" charset="0"/>
                <a:cs typeface="Arial" panose="020B0604020202020204" pitchFamily="34" charset="0"/>
              </a:rPr>
              <a:t>Producto 4.  Organizador gráfico sobre “El arte de formular p</a:t>
            </a:r>
            <a:r>
              <a:rPr lang="es-MX" dirty="0" smtClean="0"/>
              <a:t>reguntas esenciales”         11</a:t>
            </a:r>
          </a:p>
          <a:p>
            <a:pPr marL="0" indent="0">
              <a:buNone/>
            </a:pPr>
            <a:r>
              <a:rPr lang="es-MX" dirty="0" smtClean="0">
                <a:solidFill>
                  <a:schemeClr val="tx1"/>
                </a:solidFill>
                <a:latin typeface="Arial" panose="020B0604020202020204" pitchFamily="34" charset="0"/>
                <a:cs typeface="Arial" panose="020B0604020202020204" pitchFamily="34" charset="0"/>
              </a:rPr>
              <a:t>Producto 5</a:t>
            </a:r>
            <a:r>
              <a:rPr lang="es-MX" dirty="0">
                <a:solidFill>
                  <a:schemeClr val="tx1"/>
                </a:solidFill>
                <a:latin typeface="Arial" panose="020B0604020202020204" pitchFamily="34" charset="0"/>
                <a:cs typeface="Arial" panose="020B0604020202020204" pitchFamily="34" charset="0"/>
              </a:rPr>
              <a:t>. </a:t>
            </a:r>
            <a:r>
              <a:rPr lang="es-MX" dirty="0" smtClean="0">
                <a:solidFill>
                  <a:schemeClr val="tx1"/>
                </a:solidFill>
                <a:latin typeface="Arial" panose="020B0604020202020204" pitchFamily="34" charset="0"/>
                <a:cs typeface="Arial" panose="020B0604020202020204" pitchFamily="34" charset="0"/>
              </a:rPr>
              <a:t> Organizador gráfico del proceso de indagación                                             12</a:t>
            </a:r>
          </a:p>
          <a:p>
            <a:pPr marL="0" indent="0">
              <a:buNone/>
            </a:pPr>
            <a:r>
              <a:rPr lang="es-MX" dirty="0" smtClean="0">
                <a:solidFill>
                  <a:schemeClr val="tx1"/>
                </a:solidFill>
                <a:latin typeface="Arial" panose="020B0604020202020204" pitchFamily="34" charset="0"/>
                <a:cs typeface="Arial" panose="020B0604020202020204" pitchFamily="34" charset="0"/>
              </a:rPr>
              <a:t>Producto 6</a:t>
            </a:r>
            <a:r>
              <a:rPr lang="es-MX" dirty="0">
                <a:solidFill>
                  <a:schemeClr val="tx1"/>
                </a:solidFill>
                <a:latin typeface="Arial" panose="020B0604020202020204" pitchFamily="34" charset="0"/>
                <a:cs typeface="Arial" panose="020B0604020202020204" pitchFamily="34" charset="0"/>
              </a:rPr>
              <a:t>. </a:t>
            </a:r>
            <a:r>
              <a:rPr lang="es-MX" dirty="0" smtClean="0">
                <a:solidFill>
                  <a:schemeClr val="tx1"/>
                </a:solidFill>
                <a:latin typeface="Arial" panose="020B0604020202020204" pitchFamily="34" charset="0"/>
                <a:cs typeface="Arial" panose="020B0604020202020204" pitchFamily="34" charset="0"/>
              </a:rPr>
              <a:t> Análisis de Mesa </a:t>
            </a:r>
            <a:r>
              <a:rPr lang="es-MX" dirty="0">
                <a:solidFill>
                  <a:schemeClr val="tx1"/>
                </a:solidFill>
                <a:latin typeface="Arial" panose="020B0604020202020204" pitchFamily="34" charset="0"/>
                <a:cs typeface="Arial" panose="020B0604020202020204" pitchFamily="34" charset="0"/>
              </a:rPr>
              <a:t>de </a:t>
            </a:r>
            <a:r>
              <a:rPr lang="es-MX" dirty="0" smtClean="0">
                <a:solidFill>
                  <a:schemeClr val="tx1"/>
                </a:solidFill>
                <a:latin typeface="Arial" panose="020B0604020202020204" pitchFamily="34" charset="0"/>
                <a:cs typeface="Arial" panose="020B0604020202020204" pitchFamily="34" charset="0"/>
              </a:rPr>
              <a:t>Expertos General                                                           13</a:t>
            </a:r>
          </a:p>
          <a:p>
            <a:pPr marL="0" indent="0">
              <a:buNone/>
            </a:pPr>
            <a:r>
              <a:rPr lang="es-MX" dirty="0">
                <a:solidFill>
                  <a:schemeClr val="tx1"/>
                </a:solidFill>
                <a:latin typeface="Arial" panose="020B0604020202020204" pitchFamily="34" charset="0"/>
                <a:cs typeface="Arial" panose="020B0604020202020204" pitchFamily="34" charset="0"/>
              </a:rPr>
              <a:t>Producto 7. </a:t>
            </a:r>
            <a:r>
              <a:rPr lang="es-MX" dirty="0" smtClean="0">
                <a:solidFill>
                  <a:schemeClr val="tx1"/>
                </a:solidFill>
                <a:latin typeface="Arial" panose="020B0604020202020204" pitchFamily="34" charset="0"/>
                <a:cs typeface="Arial" panose="020B0604020202020204" pitchFamily="34" charset="0"/>
              </a:rPr>
              <a:t> Estructura Inicial de Planeación, Resumen de Experiencias Exitosas           17</a:t>
            </a:r>
          </a:p>
          <a:p>
            <a:pPr marL="0" indent="0">
              <a:buNone/>
            </a:pPr>
            <a:r>
              <a:rPr lang="es-MX" dirty="0" smtClean="0">
                <a:solidFill>
                  <a:schemeClr val="tx1"/>
                </a:solidFill>
                <a:latin typeface="Arial" panose="020B0604020202020204" pitchFamily="34" charset="0"/>
                <a:cs typeface="Arial" panose="020B0604020202020204" pitchFamily="34" charset="0"/>
              </a:rPr>
              <a:t>Producto 8.  Estructura </a:t>
            </a:r>
            <a:r>
              <a:rPr lang="es-MX" dirty="0">
                <a:solidFill>
                  <a:schemeClr val="tx1"/>
                </a:solidFill>
                <a:latin typeface="Arial" panose="020B0604020202020204" pitchFamily="34" charset="0"/>
                <a:cs typeface="Arial" panose="020B0604020202020204" pitchFamily="34" charset="0"/>
              </a:rPr>
              <a:t>Inicial de </a:t>
            </a:r>
            <a:r>
              <a:rPr lang="es-MX" dirty="0" smtClean="0">
                <a:solidFill>
                  <a:schemeClr val="tx1"/>
                </a:solidFill>
                <a:latin typeface="Arial" panose="020B0604020202020204" pitchFamily="34" charset="0"/>
                <a:cs typeface="Arial" panose="020B0604020202020204" pitchFamily="34" charset="0"/>
              </a:rPr>
              <a:t>Planeación, Elaboración del Proyecto                            26</a:t>
            </a:r>
          </a:p>
          <a:p>
            <a:pPr marL="0" indent="0">
              <a:buNone/>
            </a:pPr>
            <a:r>
              <a:rPr lang="es-MX" dirty="0" smtClean="0">
                <a:solidFill>
                  <a:schemeClr val="tx1"/>
                </a:solidFill>
                <a:latin typeface="Arial" panose="020B0604020202020204" pitchFamily="34" charset="0"/>
                <a:cs typeface="Arial" panose="020B0604020202020204" pitchFamily="34" charset="0"/>
              </a:rPr>
              <a:t>Complemento </a:t>
            </a:r>
            <a:r>
              <a:rPr lang="es-MX" dirty="0">
                <a:solidFill>
                  <a:schemeClr val="tx1"/>
                </a:solidFill>
                <a:latin typeface="Arial" panose="020B0604020202020204" pitchFamily="34" charset="0"/>
                <a:cs typeface="Arial" panose="020B0604020202020204" pitchFamily="34" charset="0"/>
              </a:rPr>
              <a:t>Producto 8 </a:t>
            </a:r>
            <a:r>
              <a:rPr lang="es-MX" dirty="0" smtClean="0">
                <a:solidFill>
                  <a:schemeClr val="tx1"/>
                </a:solidFill>
                <a:latin typeface="Arial" panose="020B0604020202020204" pitchFamily="34" charset="0"/>
                <a:cs typeface="Arial" panose="020B0604020202020204" pitchFamily="34" charset="0"/>
              </a:rPr>
              <a:t>														    35</a:t>
            </a:r>
          </a:p>
          <a:p>
            <a:pPr marL="0" indent="0">
              <a:buNone/>
            </a:pPr>
            <a:r>
              <a:rPr lang="es-MX" dirty="0" smtClean="0">
                <a:solidFill>
                  <a:schemeClr val="tx1"/>
                </a:solidFill>
                <a:latin typeface="Arial" panose="020B0604020202020204" pitchFamily="34" charset="0"/>
                <a:cs typeface="Arial" panose="020B0604020202020204" pitchFamily="34" charset="0"/>
              </a:rPr>
              <a:t>Puntos relevantes del Producto 8 y cambios respecto a la primera reunión                       38</a:t>
            </a:r>
          </a:p>
          <a:p>
            <a:pPr marL="0" indent="0">
              <a:buNone/>
            </a:pPr>
            <a:r>
              <a:rPr lang="es-MX" dirty="0">
                <a:solidFill>
                  <a:schemeClr val="tx1"/>
                </a:solidFill>
                <a:latin typeface="Arial" panose="020B0604020202020204" pitchFamily="34" charset="0"/>
                <a:cs typeface="Arial" panose="020B0604020202020204" pitchFamily="34" charset="0"/>
              </a:rPr>
              <a:t>Producto 9. Fotografías de la 2ª Reunión de Trabajo                                                         </a:t>
            </a:r>
            <a:r>
              <a:rPr lang="es-MX" dirty="0" smtClean="0">
                <a:solidFill>
                  <a:schemeClr val="tx1"/>
                </a:solidFill>
                <a:latin typeface="Arial" panose="020B0604020202020204" pitchFamily="34" charset="0"/>
                <a:cs typeface="Arial" panose="020B0604020202020204" pitchFamily="34" charset="0"/>
              </a:rPr>
              <a:t> 43</a:t>
            </a:r>
            <a:endParaRPr lang="es-MX"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Tree>
    <p:extLst>
      <p:ext uri="{BB962C8B-B14F-4D97-AF65-F5344CB8AC3E}">
        <p14:creationId xmlns:p14="http://schemas.microsoft.com/office/powerpoint/2010/main" val="577933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25</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2"/>
            <a:ext cx="7091467" cy="685405"/>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Estructura </a:t>
            </a:r>
            <a:r>
              <a:rPr lang="es-MX" sz="2000" dirty="0">
                <a:solidFill>
                  <a:schemeClr val="tx1"/>
                </a:solidFill>
                <a:latin typeface="Arial" panose="020B0604020202020204" pitchFamily="34" charset="0"/>
                <a:cs typeface="Arial" panose="020B0604020202020204" pitchFamily="34" charset="0"/>
              </a:rPr>
              <a:t>Inicial de Planeación, Resumen de Experiencias Exitosas</a:t>
            </a:r>
          </a:p>
        </p:txBody>
      </p:sp>
      <p:pic>
        <p:nvPicPr>
          <p:cNvPr id="3" name="Marcador de contenido 2"/>
          <p:cNvPicPr>
            <a:picLocks noGrp="1" noChangeAspect="1"/>
          </p:cNvPicPr>
          <p:nvPr>
            <p:ph idx="1"/>
          </p:nvPr>
        </p:nvPicPr>
        <p:blipFill>
          <a:blip r:embed="rId4"/>
          <a:stretch>
            <a:fillRect/>
          </a:stretch>
        </p:blipFill>
        <p:spPr>
          <a:xfrm>
            <a:off x="1420487" y="1759692"/>
            <a:ext cx="7492777" cy="4632048"/>
          </a:xfrm>
          <a:prstGeom prst="rect">
            <a:avLst/>
          </a:prstGeom>
        </p:spPr>
      </p:pic>
    </p:spTree>
    <p:extLst>
      <p:ext uri="{BB962C8B-B14F-4D97-AF65-F5344CB8AC3E}">
        <p14:creationId xmlns:p14="http://schemas.microsoft.com/office/powerpoint/2010/main" val="4031812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26</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2"/>
            <a:ext cx="7091467" cy="89384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8</a:t>
            </a:r>
          </a:p>
          <a:p>
            <a:pPr algn="ctr"/>
            <a:r>
              <a:rPr lang="es-MX" sz="2000" dirty="0" smtClean="0">
                <a:solidFill>
                  <a:schemeClr val="tx1"/>
                </a:solidFill>
                <a:latin typeface="Arial" panose="020B0604020202020204" pitchFamily="34" charset="0"/>
                <a:cs typeface="Arial" panose="020B0604020202020204" pitchFamily="34" charset="0"/>
              </a:rPr>
              <a:t>Estructura </a:t>
            </a:r>
            <a:r>
              <a:rPr lang="es-MX" sz="2000" dirty="0">
                <a:solidFill>
                  <a:schemeClr val="tx1"/>
                </a:solidFill>
                <a:latin typeface="Arial" panose="020B0604020202020204" pitchFamily="34" charset="0"/>
                <a:cs typeface="Arial" panose="020B0604020202020204" pitchFamily="34" charset="0"/>
              </a:rPr>
              <a:t>Inicial de Planeación, Elaboración del Proyecto</a:t>
            </a:r>
          </a:p>
          <a:p>
            <a:pPr algn="ctr"/>
            <a:endParaRPr lang="es-MX" sz="2000" dirty="0">
              <a:solidFill>
                <a:schemeClr val="tx1"/>
              </a:solidFill>
              <a:latin typeface="Arial" panose="020B0604020202020204" pitchFamily="34" charset="0"/>
              <a:cs typeface="Arial" panose="020B0604020202020204" pitchFamily="34" charset="0"/>
            </a:endParaRPr>
          </a:p>
        </p:txBody>
      </p:sp>
      <p:pic>
        <p:nvPicPr>
          <p:cNvPr id="9" name="Marcador de contenido 8"/>
          <p:cNvPicPr>
            <a:picLocks noGrp="1" noChangeAspect="1"/>
          </p:cNvPicPr>
          <p:nvPr>
            <p:ph idx="1"/>
          </p:nvPr>
        </p:nvPicPr>
        <p:blipFill>
          <a:blip r:embed="rId4"/>
          <a:stretch>
            <a:fillRect/>
          </a:stretch>
        </p:blipFill>
        <p:spPr>
          <a:xfrm>
            <a:off x="878671" y="1879334"/>
            <a:ext cx="8958348" cy="4450494"/>
          </a:xfrm>
          <a:prstGeom prst="rect">
            <a:avLst/>
          </a:prstGeom>
        </p:spPr>
      </p:pic>
    </p:spTree>
    <p:extLst>
      <p:ext uri="{BB962C8B-B14F-4D97-AF65-F5344CB8AC3E}">
        <p14:creationId xmlns:p14="http://schemas.microsoft.com/office/powerpoint/2010/main" val="3067750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27</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3"/>
            <a:ext cx="7091467" cy="5954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a:solidFill>
                  <a:schemeClr val="tx1"/>
                </a:solidFill>
                <a:latin typeface="Arial" panose="020B0604020202020204" pitchFamily="34" charset="0"/>
                <a:cs typeface="Arial" panose="020B0604020202020204" pitchFamily="34" charset="0"/>
              </a:rPr>
              <a:t>Estructura Inicial de Planeación, Elaboración del Proyecto</a:t>
            </a:r>
          </a:p>
          <a:p>
            <a:pPr algn="ctr"/>
            <a:endParaRPr lang="es-MX" sz="2000" dirty="0">
              <a:solidFill>
                <a:schemeClr val="tx1"/>
              </a:solidFill>
              <a:latin typeface="Arial" panose="020B0604020202020204" pitchFamily="34" charset="0"/>
              <a:cs typeface="Arial" panose="020B0604020202020204" pitchFamily="34" charset="0"/>
            </a:endParaRPr>
          </a:p>
        </p:txBody>
      </p:sp>
      <p:pic>
        <p:nvPicPr>
          <p:cNvPr id="3" name="Marcador de contenido 2"/>
          <p:cNvPicPr>
            <a:picLocks noGrp="1" noChangeAspect="1"/>
          </p:cNvPicPr>
          <p:nvPr>
            <p:ph idx="1"/>
          </p:nvPr>
        </p:nvPicPr>
        <p:blipFill>
          <a:blip r:embed="rId4"/>
          <a:stretch>
            <a:fillRect/>
          </a:stretch>
        </p:blipFill>
        <p:spPr>
          <a:xfrm>
            <a:off x="863125" y="1973055"/>
            <a:ext cx="8784004" cy="3795356"/>
          </a:xfrm>
          <a:prstGeom prst="rect">
            <a:avLst/>
          </a:prstGeom>
        </p:spPr>
      </p:pic>
    </p:spTree>
    <p:extLst>
      <p:ext uri="{BB962C8B-B14F-4D97-AF65-F5344CB8AC3E}">
        <p14:creationId xmlns:p14="http://schemas.microsoft.com/office/powerpoint/2010/main" val="3846693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28</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3"/>
            <a:ext cx="7091467" cy="5954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a:solidFill>
                  <a:schemeClr val="tx1"/>
                </a:solidFill>
                <a:latin typeface="Arial" panose="020B0604020202020204" pitchFamily="34" charset="0"/>
                <a:cs typeface="Arial" panose="020B0604020202020204" pitchFamily="34" charset="0"/>
              </a:rPr>
              <a:t>Estructura Inicial de Planeación, Elaboración del Proyecto</a:t>
            </a:r>
          </a:p>
          <a:p>
            <a:pPr algn="ctr"/>
            <a:endParaRPr lang="es-MX" sz="2000" dirty="0">
              <a:solidFill>
                <a:schemeClr val="tx1"/>
              </a:solidFill>
              <a:latin typeface="Arial" panose="020B0604020202020204" pitchFamily="34" charset="0"/>
              <a:cs typeface="Arial" panose="020B0604020202020204" pitchFamily="34" charset="0"/>
            </a:endParaRPr>
          </a:p>
        </p:txBody>
      </p:sp>
      <p:pic>
        <p:nvPicPr>
          <p:cNvPr id="7" name="Marcador de contenido 6"/>
          <p:cNvPicPr>
            <a:picLocks noGrp="1" noChangeAspect="1"/>
          </p:cNvPicPr>
          <p:nvPr>
            <p:ph idx="1"/>
          </p:nvPr>
        </p:nvPicPr>
        <p:blipFill>
          <a:blip r:embed="rId4"/>
          <a:stretch>
            <a:fillRect/>
          </a:stretch>
        </p:blipFill>
        <p:spPr>
          <a:xfrm>
            <a:off x="828942" y="1890150"/>
            <a:ext cx="8802167" cy="4425191"/>
          </a:xfrm>
          <a:prstGeom prst="rect">
            <a:avLst/>
          </a:prstGeom>
        </p:spPr>
      </p:pic>
    </p:spTree>
    <p:extLst>
      <p:ext uri="{BB962C8B-B14F-4D97-AF65-F5344CB8AC3E}">
        <p14:creationId xmlns:p14="http://schemas.microsoft.com/office/powerpoint/2010/main" val="2208640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29</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3"/>
            <a:ext cx="7091467" cy="5954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a:solidFill>
                  <a:schemeClr val="tx1"/>
                </a:solidFill>
                <a:latin typeface="Arial" panose="020B0604020202020204" pitchFamily="34" charset="0"/>
                <a:cs typeface="Arial" panose="020B0604020202020204" pitchFamily="34" charset="0"/>
              </a:rPr>
              <a:t>Estructura Inicial de Planeación, Elaboración del Proyecto</a:t>
            </a:r>
          </a:p>
          <a:p>
            <a:pPr algn="ctr"/>
            <a:endParaRPr lang="es-MX" sz="2000" dirty="0">
              <a:solidFill>
                <a:schemeClr val="tx1"/>
              </a:solidFill>
              <a:latin typeface="Arial" panose="020B0604020202020204" pitchFamily="34" charset="0"/>
              <a:cs typeface="Arial" panose="020B0604020202020204" pitchFamily="34" charset="0"/>
            </a:endParaRPr>
          </a:p>
        </p:txBody>
      </p:sp>
      <p:pic>
        <p:nvPicPr>
          <p:cNvPr id="9" name="Marcador de contenido 8"/>
          <p:cNvPicPr>
            <a:picLocks noGrp="1" noChangeAspect="1"/>
          </p:cNvPicPr>
          <p:nvPr>
            <p:ph idx="1"/>
          </p:nvPr>
        </p:nvPicPr>
        <p:blipFill>
          <a:blip r:embed="rId4"/>
          <a:stretch>
            <a:fillRect/>
          </a:stretch>
        </p:blipFill>
        <p:spPr>
          <a:xfrm>
            <a:off x="888763" y="1844393"/>
            <a:ext cx="8058684" cy="4282942"/>
          </a:xfrm>
          <a:prstGeom prst="rect">
            <a:avLst/>
          </a:prstGeom>
        </p:spPr>
      </p:pic>
    </p:spTree>
    <p:extLst>
      <p:ext uri="{BB962C8B-B14F-4D97-AF65-F5344CB8AC3E}">
        <p14:creationId xmlns:p14="http://schemas.microsoft.com/office/powerpoint/2010/main" val="4017893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30</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3"/>
            <a:ext cx="7091467" cy="5954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a:solidFill>
                  <a:schemeClr val="tx1"/>
                </a:solidFill>
                <a:latin typeface="Arial" panose="020B0604020202020204" pitchFamily="34" charset="0"/>
                <a:cs typeface="Arial" panose="020B0604020202020204" pitchFamily="34" charset="0"/>
              </a:rPr>
              <a:t>Estructura Inicial de Planeación, Elaboración del Proyecto</a:t>
            </a:r>
          </a:p>
          <a:p>
            <a:pPr algn="ctr"/>
            <a:endParaRPr lang="es-MX" sz="2000" dirty="0">
              <a:solidFill>
                <a:schemeClr val="tx1"/>
              </a:solidFill>
              <a:latin typeface="Arial" panose="020B0604020202020204" pitchFamily="34" charset="0"/>
              <a:cs typeface="Arial" panose="020B0604020202020204" pitchFamily="34" charset="0"/>
            </a:endParaRPr>
          </a:p>
        </p:txBody>
      </p:sp>
      <p:pic>
        <p:nvPicPr>
          <p:cNvPr id="3" name="Marcador de contenido 2"/>
          <p:cNvPicPr>
            <a:picLocks noGrp="1" noChangeAspect="1"/>
          </p:cNvPicPr>
          <p:nvPr>
            <p:ph idx="1"/>
          </p:nvPr>
        </p:nvPicPr>
        <p:blipFill>
          <a:blip r:embed="rId4"/>
          <a:stretch>
            <a:fillRect/>
          </a:stretch>
        </p:blipFill>
        <p:spPr>
          <a:xfrm>
            <a:off x="828942" y="1937608"/>
            <a:ext cx="8824641" cy="3890624"/>
          </a:xfrm>
          <a:prstGeom prst="rect">
            <a:avLst/>
          </a:prstGeom>
        </p:spPr>
      </p:pic>
    </p:spTree>
    <p:extLst>
      <p:ext uri="{BB962C8B-B14F-4D97-AF65-F5344CB8AC3E}">
        <p14:creationId xmlns:p14="http://schemas.microsoft.com/office/powerpoint/2010/main" val="2771548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31</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3"/>
            <a:ext cx="7091467" cy="5954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a:solidFill>
                  <a:schemeClr val="tx1"/>
                </a:solidFill>
                <a:latin typeface="Arial" panose="020B0604020202020204" pitchFamily="34" charset="0"/>
                <a:cs typeface="Arial" panose="020B0604020202020204" pitchFamily="34" charset="0"/>
              </a:rPr>
              <a:t>Estructura Inicial de Planeación, Elaboración del Proyecto</a:t>
            </a:r>
          </a:p>
          <a:p>
            <a:pPr algn="ctr"/>
            <a:endParaRPr lang="es-MX" sz="2000" dirty="0">
              <a:solidFill>
                <a:schemeClr val="tx1"/>
              </a:solidFill>
              <a:latin typeface="Arial" panose="020B0604020202020204" pitchFamily="34" charset="0"/>
              <a:cs typeface="Arial" panose="020B0604020202020204" pitchFamily="34" charset="0"/>
            </a:endParaRPr>
          </a:p>
        </p:txBody>
      </p:sp>
      <p:pic>
        <p:nvPicPr>
          <p:cNvPr id="3" name="Marcador de contenido 2"/>
          <p:cNvPicPr>
            <a:picLocks noGrp="1" noChangeAspect="1"/>
          </p:cNvPicPr>
          <p:nvPr>
            <p:ph idx="1"/>
          </p:nvPr>
        </p:nvPicPr>
        <p:blipFill>
          <a:blip r:embed="rId4"/>
          <a:stretch>
            <a:fillRect/>
          </a:stretch>
        </p:blipFill>
        <p:spPr>
          <a:xfrm>
            <a:off x="905856" y="1903700"/>
            <a:ext cx="8520156" cy="4488040"/>
          </a:xfrm>
          <a:prstGeom prst="rect">
            <a:avLst/>
          </a:prstGeom>
        </p:spPr>
      </p:pic>
      <p:sp>
        <p:nvSpPr>
          <p:cNvPr id="2" name="Rectángulo 1"/>
          <p:cNvSpPr/>
          <p:nvPr/>
        </p:nvSpPr>
        <p:spPr>
          <a:xfrm>
            <a:off x="905856" y="1599001"/>
            <a:ext cx="5512036" cy="304699"/>
          </a:xfrm>
          <a:prstGeom prst="rect">
            <a:avLst/>
          </a:prstGeom>
        </p:spPr>
        <p:txBody>
          <a:bodyPr wrap="square">
            <a:spAutoFit/>
          </a:bodyPr>
          <a:lstStyle/>
          <a:p>
            <a:pPr>
              <a:lnSpc>
                <a:spcPct val="115000"/>
              </a:lnSpc>
              <a:spcAft>
                <a:spcPts val="0"/>
              </a:spcAft>
            </a:pPr>
            <a:r>
              <a:rPr lang="es-ES" sz="1200" b="1"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V. Esquema del proceso de construcción del proyecto por disciplinas.</a:t>
            </a:r>
            <a:endParaRPr lang="es-MX" sz="12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790622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32</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3"/>
            <a:ext cx="7091467" cy="5954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a:solidFill>
                  <a:schemeClr val="tx1"/>
                </a:solidFill>
                <a:latin typeface="Arial" panose="020B0604020202020204" pitchFamily="34" charset="0"/>
                <a:cs typeface="Arial" panose="020B0604020202020204" pitchFamily="34" charset="0"/>
              </a:rPr>
              <a:t>Estructura Inicial de Planeación, Elaboración del Proyecto</a:t>
            </a:r>
          </a:p>
          <a:p>
            <a:pPr algn="ctr"/>
            <a:endParaRPr lang="es-MX" sz="2000" dirty="0">
              <a:solidFill>
                <a:schemeClr val="tx1"/>
              </a:solidFill>
              <a:latin typeface="Arial" panose="020B0604020202020204" pitchFamily="34" charset="0"/>
              <a:cs typeface="Arial" panose="020B0604020202020204" pitchFamily="34" charset="0"/>
            </a:endParaRPr>
          </a:p>
        </p:txBody>
      </p:sp>
      <p:pic>
        <p:nvPicPr>
          <p:cNvPr id="3" name="Marcador de contenido 2"/>
          <p:cNvPicPr>
            <a:picLocks noGrp="1" noChangeAspect="1"/>
          </p:cNvPicPr>
          <p:nvPr>
            <p:ph idx="1"/>
          </p:nvPr>
        </p:nvPicPr>
        <p:blipFill>
          <a:blip r:embed="rId4"/>
          <a:stretch>
            <a:fillRect/>
          </a:stretch>
        </p:blipFill>
        <p:spPr>
          <a:xfrm>
            <a:off x="940037" y="1890151"/>
            <a:ext cx="8666559" cy="4151726"/>
          </a:xfrm>
          <a:prstGeom prst="rect">
            <a:avLst/>
          </a:prstGeom>
        </p:spPr>
      </p:pic>
    </p:spTree>
    <p:extLst>
      <p:ext uri="{BB962C8B-B14F-4D97-AF65-F5344CB8AC3E}">
        <p14:creationId xmlns:p14="http://schemas.microsoft.com/office/powerpoint/2010/main" val="2147448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33</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3"/>
            <a:ext cx="7091467" cy="5954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a:solidFill>
                  <a:schemeClr val="tx1"/>
                </a:solidFill>
                <a:latin typeface="Arial" panose="020B0604020202020204" pitchFamily="34" charset="0"/>
                <a:cs typeface="Arial" panose="020B0604020202020204" pitchFamily="34" charset="0"/>
              </a:rPr>
              <a:t>Estructura Inicial de Planeación, Elaboración del Proyecto</a:t>
            </a:r>
          </a:p>
          <a:p>
            <a:pPr algn="ctr"/>
            <a:endParaRPr lang="es-MX" sz="2000" dirty="0">
              <a:solidFill>
                <a:schemeClr val="tx1"/>
              </a:solidFill>
              <a:latin typeface="Arial" panose="020B0604020202020204" pitchFamily="34" charset="0"/>
              <a:cs typeface="Arial" panose="020B0604020202020204" pitchFamily="34" charset="0"/>
            </a:endParaRPr>
          </a:p>
        </p:txBody>
      </p:sp>
      <p:pic>
        <p:nvPicPr>
          <p:cNvPr id="3" name="Marcador de contenido 2"/>
          <p:cNvPicPr>
            <a:picLocks noGrp="1" noChangeAspect="1"/>
          </p:cNvPicPr>
          <p:nvPr>
            <p:ph idx="1"/>
          </p:nvPr>
        </p:nvPicPr>
        <p:blipFill>
          <a:blip r:embed="rId4"/>
          <a:stretch>
            <a:fillRect/>
          </a:stretch>
        </p:blipFill>
        <p:spPr>
          <a:xfrm>
            <a:off x="900510" y="1955489"/>
            <a:ext cx="8653688" cy="4223120"/>
          </a:xfrm>
          <a:prstGeom prst="rect">
            <a:avLst/>
          </a:prstGeom>
        </p:spPr>
      </p:pic>
    </p:spTree>
    <p:extLst>
      <p:ext uri="{BB962C8B-B14F-4D97-AF65-F5344CB8AC3E}">
        <p14:creationId xmlns:p14="http://schemas.microsoft.com/office/powerpoint/2010/main" val="769612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34</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3"/>
            <a:ext cx="7091467" cy="5954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a:solidFill>
                  <a:schemeClr val="tx1"/>
                </a:solidFill>
                <a:latin typeface="Arial" panose="020B0604020202020204" pitchFamily="34" charset="0"/>
                <a:cs typeface="Arial" panose="020B0604020202020204" pitchFamily="34" charset="0"/>
              </a:rPr>
              <a:t>Estructura Inicial de Planeación, Elaboración del Proyecto</a:t>
            </a:r>
          </a:p>
          <a:p>
            <a:pPr algn="ctr"/>
            <a:endParaRPr lang="es-MX" sz="2000" dirty="0">
              <a:solidFill>
                <a:schemeClr val="tx1"/>
              </a:solidFill>
              <a:latin typeface="Arial" panose="020B0604020202020204" pitchFamily="34" charset="0"/>
              <a:cs typeface="Arial" panose="020B0604020202020204" pitchFamily="34" charset="0"/>
            </a:endParaRPr>
          </a:p>
        </p:txBody>
      </p:sp>
      <p:pic>
        <p:nvPicPr>
          <p:cNvPr id="3" name="Marcador de contenido 2"/>
          <p:cNvPicPr>
            <a:picLocks noGrp="1" noChangeAspect="1"/>
          </p:cNvPicPr>
          <p:nvPr>
            <p:ph idx="1"/>
          </p:nvPr>
        </p:nvPicPr>
        <p:blipFill>
          <a:blip r:embed="rId4"/>
          <a:stretch>
            <a:fillRect/>
          </a:stretch>
        </p:blipFill>
        <p:spPr>
          <a:xfrm>
            <a:off x="1105033" y="1929852"/>
            <a:ext cx="8486351" cy="4177380"/>
          </a:xfrm>
          <a:prstGeom prst="rect">
            <a:avLst/>
          </a:prstGeom>
        </p:spPr>
      </p:pic>
    </p:spTree>
    <p:extLst>
      <p:ext uri="{BB962C8B-B14F-4D97-AF65-F5344CB8AC3E}">
        <p14:creationId xmlns:p14="http://schemas.microsoft.com/office/powerpoint/2010/main" val="1756518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5917" y="912641"/>
            <a:ext cx="7988102" cy="533917"/>
          </a:xfrm>
        </p:spPr>
        <p:txBody>
          <a:bodyPr>
            <a:normAutofit/>
          </a:bodyPr>
          <a:lstStyle/>
          <a:p>
            <a:r>
              <a:rPr lang="es-MX" sz="2000" dirty="0">
                <a:solidFill>
                  <a:schemeClr val="tx1"/>
                </a:solidFill>
                <a:latin typeface="Arial" panose="020B0604020202020204" pitchFamily="34" charset="0"/>
                <a:cs typeface="Arial" panose="020B0604020202020204" pitchFamily="34" charset="0"/>
              </a:rPr>
              <a:t>                                 </a:t>
            </a:r>
            <a:r>
              <a:rPr lang="es-MX" sz="2000" dirty="0" smtClean="0">
                <a:solidFill>
                  <a:schemeClr val="tx1"/>
                </a:solidFill>
                <a:latin typeface="Arial" panose="020B0604020202020204" pitchFamily="34" charset="0"/>
                <a:cs typeface="Arial" panose="020B0604020202020204" pitchFamily="34" charset="0"/>
              </a:rPr>
              <a:t>Índice </a:t>
            </a:r>
            <a:r>
              <a:rPr lang="es-MX" sz="2000" dirty="0">
                <a:solidFill>
                  <a:schemeClr val="tx1"/>
                </a:solidFill>
                <a:latin typeface="Arial" panose="020B0604020202020204" pitchFamily="34" charset="0"/>
                <a:cs typeface="Arial" panose="020B0604020202020204" pitchFamily="34" charset="0"/>
              </a:rPr>
              <a:t>de apartados del portafolio</a:t>
            </a:r>
            <a:endParaRPr lang="es-MX" sz="2400" dirty="0">
              <a:solidFill>
                <a:schemeClr val="tx1"/>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293344" y="1686841"/>
            <a:ext cx="10175253" cy="5107066"/>
          </a:xfrm>
        </p:spPr>
        <p:txBody>
          <a:bodyPr>
            <a:normAutofit/>
          </a:bodyPr>
          <a:lstStyle/>
          <a:p>
            <a:pPr marL="0" indent="0" algn="ctr">
              <a:buNone/>
            </a:pPr>
            <a:r>
              <a:rPr lang="es-MX" dirty="0" smtClean="0">
                <a:solidFill>
                  <a:schemeClr val="tx1"/>
                </a:solidFill>
                <a:latin typeface="Arial" panose="020B0604020202020204" pitchFamily="34" charset="0"/>
                <a:cs typeface="Arial" panose="020B0604020202020204" pitchFamily="34" charset="0"/>
              </a:rPr>
              <a:t>Tercera Reunión de Trabajo (3-B)</a:t>
            </a:r>
          </a:p>
          <a:p>
            <a:pPr marL="0" indent="0">
              <a:buNone/>
            </a:pPr>
            <a:r>
              <a:rPr lang="es-MX" dirty="0" smtClean="0">
                <a:solidFill>
                  <a:schemeClr val="tx1"/>
                </a:solidFill>
                <a:latin typeface="Arial" panose="020B0604020202020204" pitchFamily="34" charset="0"/>
                <a:cs typeface="Arial" panose="020B0604020202020204" pitchFamily="34" charset="0"/>
              </a:rPr>
              <a:t>Producto </a:t>
            </a:r>
            <a:r>
              <a:rPr lang="es-MX" dirty="0">
                <a:solidFill>
                  <a:schemeClr val="tx1"/>
                </a:solidFill>
                <a:latin typeface="Arial" panose="020B0604020202020204" pitchFamily="34" charset="0"/>
                <a:cs typeface="Arial" panose="020B0604020202020204" pitchFamily="34" charset="0"/>
              </a:rPr>
              <a:t>10 </a:t>
            </a:r>
            <a:r>
              <a:rPr lang="es-MX" dirty="0" smtClean="0">
                <a:solidFill>
                  <a:schemeClr val="tx1"/>
                </a:solidFill>
                <a:latin typeface="Arial" panose="020B0604020202020204" pitchFamily="34" charset="0"/>
                <a:cs typeface="Arial" panose="020B0604020202020204" pitchFamily="34" charset="0"/>
              </a:rPr>
              <a:t>  Organizador gráfico Tipos de Evaluación							   48</a:t>
            </a:r>
            <a:endParaRPr lang="es-MX" dirty="0">
              <a:solidFill>
                <a:schemeClr val="tx1"/>
              </a:solidFill>
              <a:latin typeface="Arial" panose="020B0604020202020204" pitchFamily="34" charset="0"/>
              <a:cs typeface="Arial" panose="020B0604020202020204" pitchFamily="34" charset="0"/>
            </a:endParaRPr>
          </a:p>
          <a:p>
            <a:pPr marL="0" indent="0">
              <a:buNone/>
            </a:pPr>
            <a:r>
              <a:rPr lang="es-MX" dirty="0">
                <a:solidFill>
                  <a:schemeClr val="tx1"/>
                </a:solidFill>
                <a:latin typeface="Arial" panose="020B0604020202020204" pitchFamily="34" charset="0"/>
                <a:cs typeface="Arial" panose="020B0604020202020204" pitchFamily="34" charset="0"/>
              </a:rPr>
              <a:t>Producto </a:t>
            </a:r>
            <a:r>
              <a:rPr lang="es-MX" dirty="0" smtClean="0">
                <a:solidFill>
                  <a:schemeClr val="tx1"/>
                </a:solidFill>
                <a:latin typeface="Arial" panose="020B0604020202020204" pitchFamily="34" charset="0"/>
                <a:cs typeface="Arial" panose="020B0604020202020204" pitchFamily="34" charset="0"/>
              </a:rPr>
              <a:t>11   Evaluación</a:t>
            </a:r>
            <a:r>
              <a:rPr lang="es-MX" dirty="0">
                <a:solidFill>
                  <a:schemeClr val="tx1"/>
                </a:solidFill>
                <a:latin typeface="Arial" panose="020B0604020202020204" pitchFamily="34" charset="0"/>
                <a:cs typeface="Arial" panose="020B0604020202020204" pitchFamily="34" charset="0"/>
              </a:rPr>
              <a:t>, Formatos, </a:t>
            </a:r>
            <a:r>
              <a:rPr lang="es-MX" dirty="0" smtClean="0">
                <a:solidFill>
                  <a:schemeClr val="tx1"/>
                </a:solidFill>
                <a:latin typeface="Arial" panose="020B0604020202020204" pitchFamily="34" charset="0"/>
                <a:cs typeface="Arial" panose="020B0604020202020204" pitchFamily="34" charset="0"/>
              </a:rPr>
              <a:t>Prerrequisitos								   51</a:t>
            </a:r>
          </a:p>
          <a:p>
            <a:pPr marL="0" indent="0">
              <a:buNone/>
            </a:pPr>
            <a:r>
              <a:rPr lang="es-MX" dirty="0" smtClean="0">
                <a:solidFill>
                  <a:schemeClr val="tx1"/>
                </a:solidFill>
                <a:latin typeface="Arial" panose="020B0604020202020204" pitchFamily="34" charset="0"/>
                <a:cs typeface="Arial" panose="020B0604020202020204" pitchFamily="34" charset="0"/>
              </a:rPr>
              <a:t>Producto 12   Evaluación</a:t>
            </a:r>
            <a:r>
              <a:rPr lang="es-MX" dirty="0">
                <a:solidFill>
                  <a:schemeClr val="tx1"/>
                </a:solidFill>
                <a:latin typeface="Arial" panose="020B0604020202020204" pitchFamily="34" charset="0"/>
                <a:cs typeface="Arial" panose="020B0604020202020204" pitchFamily="34" charset="0"/>
              </a:rPr>
              <a:t>, Formatos, </a:t>
            </a:r>
            <a:r>
              <a:rPr lang="es-MX" dirty="0" smtClean="0">
                <a:solidFill>
                  <a:schemeClr val="tx1"/>
                </a:solidFill>
                <a:latin typeface="Arial" panose="020B0604020202020204" pitchFamily="34" charset="0"/>
                <a:cs typeface="Arial" panose="020B0604020202020204" pitchFamily="34" charset="0"/>
              </a:rPr>
              <a:t>Grupo Heterogéneo							   62</a:t>
            </a:r>
          </a:p>
          <a:p>
            <a:pPr marL="0" indent="0">
              <a:buNone/>
            </a:pPr>
            <a:endParaRPr lang="es-MX" dirty="0" smtClean="0">
              <a:solidFill>
                <a:schemeClr val="tx1"/>
              </a:solidFill>
              <a:latin typeface="Arial" panose="020B0604020202020204" pitchFamily="34" charset="0"/>
              <a:cs typeface="Arial" panose="020B0604020202020204" pitchFamily="34" charset="0"/>
            </a:endParaRPr>
          </a:p>
          <a:p>
            <a:pPr marL="0" indent="0" algn="ctr">
              <a:buNone/>
            </a:pPr>
            <a:r>
              <a:rPr lang="es-MX" dirty="0" smtClean="0">
                <a:solidFill>
                  <a:schemeClr val="tx1"/>
                </a:solidFill>
                <a:latin typeface="Arial" panose="020B0604020202020204" pitchFamily="34" charset="0"/>
                <a:cs typeface="Arial" panose="020B0604020202020204" pitchFamily="34" charset="0"/>
              </a:rPr>
              <a:t>Cuarta </a:t>
            </a:r>
            <a:r>
              <a:rPr lang="es-MX" dirty="0">
                <a:solidFill>
                  <a:schemeClr val="tx1"/>
                </a:solidFill>
                <a:latin typeface="Arial" panose="020B0604020202020204" pitchFamily="34" charset="0"/>
                <a:cs typeface="Arial" panose="020B0604020202020204" pitchFamily="34" charset="0"/>
              </a:rPr>
              <a:t>Reunión de Trabajo </a:t>
            </a:r>
            <a:r>
              <a:rPr lang="es-MX" dirty="0" smtClean="0">
                <a:solidFill>
                  <a:schemeClr val="tx1"/>
                </a:solidFill>
                <a:latin typeface="Arial" panose="020B0604020202020204" pitchFamily="34" charset="0"/>
                <a:cs typeface="Arial" panose="020B0604020202020204" pitchFamily="34" charset="0"/>
              </a:rPr>
              <a:t>(4-B</a:t>
            </a:r>
            <a:r>
              <a:rPr lang="es-MX" dirty="0">
                <a:solidFill>
                  <a:schemeClr val="tx1"/>
                </a:solidFill>
                <a:latin typeface="Arial" panose="020B0604020202020204" pitchFamily="34" charset="0"/>
                <a:cs typeface="Arial" panose="020B0604020202020204" pitchFamily="34" charset="0"/>
              </a:rPr>
              <a:t>)</a:t>
            </a:r>
          </a:p>
          <a:p>
            <a:pPr marL="0" indent="0">
              <a:buNone/>
            </a:pPr>
            <a:r>
              <a:rPr lang="es-MX" dirty="0" smtClean="0">
                <a:solidFill>
                  <a:schemeClr val="tx1"/>
                </a:solidFill>
                <a:latin typeface="Arial" panose="020B0604020202020204" pitchFamily="34" charset="0"/>
                <a:cs typeface="Arial" panose="020B0604020202020204" pitchFamily="34" charset="0"/>
              </a:rPr>
              <a:t>Producto </a:t>
            </a:r>
            <a:r>
              <a:rPr lang="es-MX" dirty="0">
                <a:solidFill>
                  <a:schemeClr val="tx1"/>
                </a:solidFill>
                <a:latin typeface="Arial" panose="020B0604020202020204" pitchFamily="34" charset="0"/>
                <a:cs typeface="Arial" panose="020B0604020202020204" pitchFamily="34" charset="0"/>
              </a:rPr>
              <a:t>13   Lista. Pasos para Infografía</a:t>
            </a:r>
            <a:r>
              <a:rPr lang="es-MX" dirty="0" smtClean="0">
                <a:solidFill>
                  <a:schemeClr val="tx1"/>
                </a:solidFill>
                <a:latin typeface="Arial" panose="020B0604020202020204" pitchFamily="34" charset="0"/>
                <a:cs typeface="Arial" panose="020B0604020202020204" pitchFamily="34" charset="0"/>
              </a:rPr>
              <a:t> 										   69</a:t>
            </a:r>
          </a:p>
          <a:p>
            <a:pPr marL="0" indent="0">
              <a:buNone/>
            </a:pPr>
            <a:r>
              <a:rPr lang="es-MX" dirty="0" smtClean="0">
                <a:solidFill>
                  <a:schemeClr val="tx1"/>
                </a:solidFill>
                <a:latin typeface="Arial" panose="020B0604020202020204" pitchFamily="34" charset="0"/>
                <a:cs typeface="Arial" panose="020B0604020202020204" pitchFamily="34" charset="0"/>
              </a:rPr>
              <a:t>Producto 14   Infografía														   70</a:t>
            </a:r>
          </a:p>
          <a:p>
            <a:pPr marL="0" indent="0">
              <a:buNone/>
            </a:pPr>
            <a:r>
              <a:rPr lang="es-MX" dirty="0" smtClean="0">
                <a:solidFill>
                  <a:schemeClr val="tx1"/>
                </a:solidFill>
                <a:latin typeface="Arial" panose="020B0604020202020204" pitchFamily="34" charset="0"/>
                <a:cs typeface="Arial" panose="020B0604020202020204" pitchFamily="34" charset="0"/>
              </a:rPr>
              <a:t>Producto 15   Reflexiones personales											   72</a:t>
            </a:r>
          </a:p>
          <a:p>
            <a:pPr marL="0" indent="0">
              <a:buNone/>
            </a:pPr>
            <a:r>
              <a:rPr lang="es-MX" dirty="0" smtClean="0">
                <a:solidFill>
                  <a:schemeClr val="tx1"/>
                </a:solidFill>
                <a:latin typeface="Arial" panose="020B0604020202020204" pitchFamily="34" charset="0"/>
                <a:cs typeface="Arial" panose="020B0604020202020204" pitchFamily="34" charset="0"/>
              </a:rPr>
              <a:t>Lista de cotejo, Autoevaluación													   75</a:t>
            </a:r>
            <a:endParaRPr lang="es-MX" dirty="0">
              <a:solidFill>
                <a:schemeClr val="tx1"/>
              </a:solidFill>
              <a:latin typeface="Arial" panose="020B0604020202020204" pitchFamily="34" charset="0"/>
              <a:cs typeface="Arial" panose="020B0604020202020204" pitchFamily="34" charset="0"/>
            </a:endParaRPr>
          </a:p>
          <a:p>
            <a:pPr marL="0" indent="0">
              <a:buNone/>
            </a:pPr>
            <a:endParaRPr lang="es-MX" dirty="0">
              <a:solidFill>
                <a:schemeClr val="tx1"/>
              </a:solidFill>
              <a:latin typeface="Arial" panose="020B0604020202020204" pitchFamily="34" charset="0"/>
              <a:cs typeface="Arial" panose="020B0604020202020204" pitchFamily="34" charset="0"/>
            </a:endParaRPr>
          </a:p>
          <a:p>
            <a:pPr marL="0" indent="0">
              <a:buNone/>
            </a:pPr>
            <a:endParaRPr lang="es-MX"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Tree>
    <p:extLst>
      <p:ext uri="{BB962C8B-B14F-4D97-AF65-F5344CB8AC3E}">
        <p14:creationId xmlns:p14="http://schemas.microsoft.com/office/powerpoint/2010/main" val="4043030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35</a:t>
            </a:r>
            <a:endParaRPr lang="en-US" sz="1200" dirty="0">
              <a:solidFill>
                <a:schemeClr val="tx1"/>
              </a:solidFill>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4"/>
          <a:stretch>
            <a:fillRect/>
          </a:stretch>
        </p:blipFill>
        <p:spPr>
          <a:xfrm>
            <a:off x="500063" y="2960928"/>
            <a:ext cx="8720850" cy="1306272"/>
          </a:xfrm>
          <a:prstGeom prst="rect">
            <a:avLst/>
          </a:prstGeom>
        </p:spPr>
      </p:pic>
      <p:sp>
        <p:nvSpPr>
          <p:cNvPr id="12" name="Título 1"/>
          <p:cNvSpPr txBox="1">
            <a:spLocks/>
          </p:cNvSpPr>
          <p:nvPr/>
        </p:nvSpPr>
        <p:spPr>
          <a:xfrm>
            <a:off x="1751887" y="985493"/>
            <a:ext cx="7091467" cy="5954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Complemento de Producto 8.</a:t>
            </a:r>
            <a:endParaRPr lang="es-MX"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1263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36</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3"/>
            <a:ext cx="7091467" cy="5954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Complemento de Producto 8.</a:t>
            </a:r>
            <a:endParaRPr lang="es-MX" sz="2000" dirty="0">
              <a:solidFill>
                <a:schemeClr val="tx1"/>
              </a:solidFill>
              <a:latin typeface="Arial" panose="020B0604020202020204" pitchFamily="34" charset="0"/>
              <a:cs typeface="Arial" panose="020B0604020202020204" pitchFamily="34" charset="0"/>
            </a:endParaRPr>
          </a:p>
        </p:txBody>
      </p:sp>
      <p:pic>
        <p:nvPicPr>
          <p:cNvPr id="3" name="Marcador de contenido 2"/>
          <p:cNvPicPr>
            <a:picLocks noGrp="1" noChangeAspect="1"/>
          </p:cNvPicPr>
          <p:nvPr>
            <p:ph idx="1"/>
          </p:nvPr>
        </p:nvPicPr>
        <p:blipFill>
          <a:blip r:embed="rId4"/>
          <a:stretch>
            <a:fillRect/>
          </a:stretch>
        </p:blipFill>
        <p:spPr>
          <a:xfrm>
            <a:off x="846034" y="1699990"/>
            <a:ext cx="7952567" cy="4623898"/>
          </a:xfrm>
          <a:prstGeom prst="rect">
            <a:avLst/>
          </a:prstGeom>
        </p:spPr>
      </p:pic>
    </p:spTree>
    <p:extLst>
      <p:ext uri="{BB962C8B-B14F-4D97-AF65-F5344CB8AC3E}">
        <p14:creationId xmlns:p14="http://schemas.microsoft.com/office/powerpoint/2010/main" val="3960772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37</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3"/>
            <a:ext cx="7091467" cy="5954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Complemento de Producto 8.</a:t>
            </a:r>
            <a:endParaRPr lang="es-MX" sz="2000" dirty="0">
              <a:solidFill>
                <a:schemeClr val="tx1"/>
              </a:solidFill>
              <a:latin typeface="Arial" panose="020B0604020202020204" pitchFamily="34" charset="0"/>
              <a:cs typeface="Arial" panose="020B0604020202020204" pitchFamily="34" charset="0"/>
            </a:endParaRPr>
          </a:p>
        </p:txBody>
      </p:sp>
      <p:pic>
        <p:nvPicPr>
          <p:cNvPr id="11" name="Marcador de contenido 10"/>
          <p:cNvPicPr>
            <a:picLocks noGrp="1" noChangeAspect="1"/>
          </p:cNvPicPr>
          <p:nvPr>
            <p:ph idx="1"/>
          </p:nvPr>
        </p:nvPicPr>
        <p:blipFill>
          <a:blip r:embed="rId4"/>
          <a:stretch>
            <a:fillRect/>
          </a:stretch>
        </p:blipFill>
        <p:spPr>
          <a:xfrm>
            <a:off x="726510" y="1759693"/>
            <a:ext cx="8116844" cy="4294700"/>
          </a:xfrm>
          <a:prstGeom prst="rect">
            <a:avLst/>
          </a:prstGeom>
        </p:spPr>
      </p:pic>
    </p:spTree>
    <p:extLst>
      <p:ext uri="{BB962C8B-B14F-4D97-AF65-F5344CB8AC3E}">
        <p14:creationId xmlns:p14="http://schemas.microsoft.com/office/powerpoint/2010/main" val="989521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38</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3"/>
            <a:ext cx="7091467" cy="5954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a:solidFill>
                  <a:schemeClr val="tx1"/>
                </a:solidFill>
                <a:latin typeface="Arial" panose="020B0604020202020204" pitchFamily="34" charset="0"/>
                <a:cs typeface="Arial" panose="020B0604020202020204" pitchFamily="34" charset="0"/>
              </a:rPr>
              <a:t>Puntos relevantes </a:t>
            </a:r>
            <a:r>
              <a:rPr lang="es-MX" sz="2000" dirty="0" smtClean="0">
                <a:solidFill>
                  <a:schemeClr val="tx1"/>
                </a:solidFill>
                <a:latin typeface="Arial" panose="020B0604020202020204" pitchFamily="34" charset="0"/>
                <a:cs typeface="Arial" panose="020B0604020202020204" pitchFamily="34" charset="0"/>
              </a:rPr>
              <a:t>y cambios en la elaboración </a:t>
            </a:r>
            <a:r>
              <a:rPr lang="es-MX" sz="2000" dirty="0">
                <a:solidFill>
                  <a:schemeClr val="tx1"/>
                </a:solidFill>
                <a:latin typeface="Arial" panose="020B0604020202020204" pitchFamily="34" charset="0"/>
                <a:cs typeface="Arial" panose="020B0604020202020204" pitchFamily="34" charset="0"/>
              </a:rPr>
              <a:t>del </a:t>
            </a:r>
            <a:r>
              <a:rPr lang="es-MX" sz="2000" dirty="0" smtClean="0">
                <a:solidFill>
                  <a:schemeClr val="tx1"/>
                </a:solidFill>
                <a:latin typeface="Arial" panose="020B0604020202020204" pitchFamily="34" charset="0"/>
                <a:cs typeface="Arial" panose="020B0604020202020204" pitchFamily="34" charset="0"/>
              </a:rPr>
              <a:t>proyecto</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677334" y="2070667"/>
            <a:ext cx="9140434" cy="3970696"/>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Cambio respecto a la primera reunión:</a:t>
            </a:r>
          </a:p>
          <a:p>
            <a:pPr marL="0" indent="0">
              <a:buNone/>
            </a:pPr>
            <a:endParaRPr lang="es-MX" sz="1600" dirty="0">
              <a:latin typeface="Arial" panose="020B0604020202020204" pitchFamily="34" charset="0"/>
              <a:cs typeface="Arial" panose="020B0604020202020204" pitchFamily="34" charset="0"/>
            </a:endParaRPr>
          </a:p>
          <a:p>
            <a:pPr marL="0" indent="0">
              <a:buNone/>
            </a:pPr>
            <a:r>
              <a:rPr lang="es-MX" sz="1600" dirty="0" smtClean="0">
                <a:latin typeface="Arial" panose="020B0604020202020204" pitchFamily="34" charset="0"/>
                <a:cs typeface="Arial" panose="020B0604020202020204" pitchFamily="34" charset="0"/>
              </a:rPr>
              <a:t>Se modificó el título:</a:t>
            </a:r>
          </a:p>
          <a:p>
            <a:pPr marL="0" indent="0">
              <a:buNone/>
            </a:pPr>
            <a:r>
              <a:rPr lang="es-MX" sz="1600" dirty="0" smtClean="0">
                <a:latin typeface="Arial" panose="020B0604020202020204" pitchFamily="34" charset="0"/>
                <a:cs typeface="Arial" panose="020B0604020202020204" pitchFamily="34" charset="0"/>
              </a:rPr>
              <a:t>                Anterior:                                                                      Actual:</a:t>
            </a:r>
            <a:endParaRPr lang="es-MX" sz="1600" dirty="0">
              <a:latin typeface="Arial" panose="020B0604020202020204" pitchFamily="34" charset="0"/>
              <a:cs typeface="Arial" panose="020B0604020202020204" pitchFamily="34" charset="0"/>
            </a:endParaRPr>
          </a:p>
          <a:p>
            <a:pPr marL="0" indent="0">
              <a:buNone/>
            </a:pPr>
            <a:r>
              <a:rPr lang="es-MX" sz="1600" dirty="0" smtClean="0">
                <a:solidFill>
                  <a:schemeClr val="tx1"/>
                </a:solidFill>
                <a:latin typeface="Arial" panose="020B0604020202020204" pitchFamily="34" charset="0"/>
                <a:cs typeface="Arial" panose="020B0604020202020204" pitchFamily="34" charset="0"/>
              </a:rPr>
              <a:t>Interrelación </a:t>
            </a:r>
            <a:r>
              <a:rPr lang="es-MX" sz="1600" dirty="0">
                <a:solidFill>
                  <a:schemeClr val="tx1"/>
                </a:solidFill>
                <a:latin typeface="Arial" panose="020B0604020202020204" pitchFamily="34" charset="0"/>
                <a:cs typeface="Arial" panose="020B0604020202020204" pitchFamily="34" charset="0"/>
              </a:rPr>
              <a:t>del crecimiento </a:t>
            </a:r>
            <a:r>
              <a:rPr lang="es-MX" sz="1600" dirty="0" smtClean="0">
                <a:solidFill>
                  <a:schemeClr val="tx1"/>
                </a:solidFill>
                <a:latin typeface="Arial" panose="020B0604020202020204" pitchFamily="34" charset="0"/>
                <a:cs typeface="Arial" panose="020B0604020202020204" pitchFamily="34" charset="0"/>
              </a:rPr>
              <a:t>socioeconómico                 ¿</a:t>
            </a:r>
            <a:r>
              <a:rPr lang="es-MX" sz="1600" dirty="0">
                <a:solidFill>
                  <a:schemeClr val="tx1"/>
                </a:solidFill>
                <a:latin typeface="Arial" panose="020B0604020202020204" pitchFamily="34" charset="0"/>
                <a:cs typeface="Arial" panose="020B0604020202020204" pitchFamily="34" charset="0"/>
              </a:rPr>
              <a:t>Qué precio tiene para el mundo</a:t>
            </a:r>
            <a:endParaRPr lang="es-MX" sz="1600" dirty="0" smtClean="0">
              <a:solidFill>
                <a:schemeClr val="tx1"/>
              </a:solidFill>
              <a:latin typeface="Arial" panose="020B0604020202020204" pitchFamily="34" charset="0"/>
              <a:cs typeface="Arial" panose="020B0604020202020204" pitchFamily="34" charset="0"/>
            </a:endParaRPr>
          </a:p>
          <a:p>
            <a:pPr marL="0" indent="0">
              <a:buNone/>
            </a:pPr>
            <a:r>
              <a:rPr lang="es-MX" sz="1600" dirty="0" smtClean="0">
                <a:solidFill>
                  <a:schemeClr val="tx1"/>
                </a:solidFill>
                <a:latin typeface="Arial" panose="020B0604020202020204" pitchFamily="34" charset="0"/>
                <a:cs typeface="Arial" panose="020B0604020202020204" pitchFamily="34" charset="0"/>
              </a:rPr>
              <a:t>con </a:t>
            </a:r>
            <a:r>
              <a:rPr lang="es-MX" sz="1600" dirty="0">
                <a:solidFill>
                  <a:schemeClr val="tx1"/>
                </a:solidFill>
                <a:latin typeface="Arial" panose="020B0604020202020204" pitchFamily="34" charset="0"/>
                <a:cs typeface="Arial" panose="020B0604020202020204" pitchFamily="34" charset="0"/>
              </a:rPr>
              <a:t>los problemas </a:t>
            </a:r>
            <a:r>
              <a:rPr lang="es-MX" sz="1600" dirty="0" smtClean="0">
                <a:solidFill>
                  <a:schemeClr val="tx1"/>
                </a:solidFill>
                <a:latin typeface="Arial" panose="020B0604020202020204" pitchFamily="34" charset="0"/>
                <a:cs typeface="Arial" panose="020B0604020202020204" pitchFamily="34" charset="0"/>
              </a:rPr>
              <a:t>ambientales.						mi </a:t>
            </a:r>
            <a:r>
              <a:rPr lang="es-MX" sz="1600" dirty="0">
                <a:solidFill>
                  <a:schemeClr val="tx1"/>
                </a:solidFill>
                <a:latin typeface="Arial" panose="020B0604020202020204" pitchFamily="34" charset="0"/>
                <a:cs typeface="Arial" panose="020B0604020202020204" pitchFamily="34" charset="0"/>
              </a:rPr>
              <a:t>comodidad?       </a:t>
            </a:r>
          </a:p>
          <a:p>
            <a:pPr marL="0" indent="0">
              <a:buNone/>
            </a:pPr>
            <a:endParaRPr lang="es-MX" sz="1600" dirty="0">
              <a:latin typeface="Arial" panose="020B0604020202020204" pitchFamily="34" charset="0"/>
              <a:cs typeface="Arial" panose="020B0604020202020204" pitchFamily="34" charset="0"/>
            </a:endParaRPr>
          </a:p>
          <a:p>
            <a:pPr marL="0" indent="0">
              <a:buNone/>
            </a:pPr>
            <a:endParaRPr lang="es-MX" sz="1600" dirty="0" smtClean="0">
              <a:latin typeface="Arial" panose="020B0604020202020204" pitchFamily="34" charset="0"/>
              <a:cs typeface="Arial" panose="020B0604020202020204" pitchFamily="34" charset="0"/>
            </a:endParaRPr>
          </a:p>
          <a:p>
            <a:pPr marL="0" indent="0" algn="ctr">
              <a:buNone/>
            </a:pPr>
            <a:r>
              <a:rPr lang="es-MX" sz="1600" dirty="0" smtClean="0">
                <a:latin typeface="Arial" panose="020B0604020202020204" pitchFamily="34" charset="0"/>
                <a:cs typeface="Arial" panose="020B0604020202020204" pitchFamily="34" charset="0"/>
              </a:rPr>
              <a:t>El cambio se debió para indicar mejor el objetivo del proyecto y intentar inducir mayor interés y motivación. </a:t>
            </a:r>
            <a:r>
              <a:rPr lang="es-MX" sz="1600" dirty="0">
                <a:solidFill>
                  <a:schemeClr val="tx1"/>
                </a:solidFill>
                <a:latin typeface="Arial" panose="020B0604020202020204" pitchFamily="34" charset="0"/>
                <a:cs typeface="Arial" panose="020B0604020202020204" pitchFamily="34" charset="0"/>
              </a:rPr>
              <a:t>con </a:t>
            </a:r>
            <a:endParaRPr lang="es-MX" sz="1600" dirty="0">
              <a:latin typeface="Arial" panose="020B0604020202020204" pitchFamily="34" charset="0"/>
              <a:cs typeface="Arial" panose="020B0604020202020204" pitchFamily="34" charset="0"/>
            </a:endParaRPr>
          </a:p>
        </p:txBody>
      </p:sp>
      <p:sp>
        <p:nvSpPr>
          <p:cNvPr id="3" name="Flecha derecha 2"/>
          <p:cNvSpPr/>
          <p:nvPr/>
        </p:nvSpPr>
        <p:spPr>
          <a:xfrm>
            <a:off x="5045519" y="3816193"/>
            <a:ext cx="504202" cy="205099"/>
          </a:xfrm>
          <a:prstGeom prst="rightArrow">
            <a:avLst/>
          </a:prstGeom>
          <a:solidFill>
            <a:schemeClr val="accent4">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48667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39</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3"/>
            <a:ext cx="7091467" cy="5954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a:solidFill>
                  <a:schemeClr val="tx1"/>
                </a:solidFill>
                <a:latin typeface="Arial" panose="020B0604020202020204" pitchFamily="34" charset="0"/>
                <a:cs typeface="Arial" panose="020B0604020202020204" pitchFamily="34" charset="0"/>
              </a:rPr>
              <a:t>Puntos relevantes </a:t>
            </a:r>
            <a:r>
              <a:rPr lang="es-MX" sz="2000" dirty="0" smtClean="0">
                <a:solidFill>
                  <a:schemeClr val="tx1"/>
                </a:solidFill>
                <a:latin typeface="Arial" panose="020B0604020202020204" pitchFamily="34" charset="0"/>
                <a:cs typeface="Arial" panose="020B0604020202020204" pitchFamily="34" charset="0"/>
              </a:rPr>
              <a:t>y cambios en la elaboración </a:t>
            </a:r>
            <a:r>
              <a:rPr lang="es-MX" sz="2000" dirty="0">
                <a:solidFill>
                  <a:schemeClr val="tx1"/>
                </a:solidFill>
                <a:latin typeface="Arial" panose="020B0604020202020204" pitchFamily="34" charset="0"/>
                <a:cs typeface="Arial" panose="020B0604020202020204" pitchFamily="34" charset="0"/>
              </a:rPr>
              <a:t>del </a:t>
            </a:r>
            <a:r>
              <a:rPr lang="es-MX" sz="2000" dirty="0" smtClean="0">
                <a:solidFill>
                  <a:schemeClr val="tx1"/>
                </a:solidFill>
                <a:latin typeface="Arial" panose="020B0604020202020204" pitchFamily="34" charset="0"/>
                <a:cs typeface="Arial" panose="020B0604020202020204" pitchFamily="34" charset="0"/>
              </a:rPr>
              <a:t>proyecto</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677334" y="2070667"/>
            <a:ext cx="9140434" cy="3970696"/>
          </a:xfrm>
        </p:spPr>
        <p:txBody>
          <a:bodyPr/>
          <a:lstStyle/>
          <a:p>
            <a:pPr marL="0" indent="0">
              <a:buNone/>
            </a:pPr>
            <a:r>
              <a:rPr lang="es-MX" dirty="0" smtClean="0"/>
              <a:t>5.c  Justificación del proyecto:</a:t>
            </a:r>
          </a:p>
          <a:p>
            <a:pPr marL="0" indent="0">
              <a:buNone/>
            </a:pPr>
            <a:endParaRPr lang="es-MX" dirty="0"/>
          </a:p>
          <a:p>
            <a:pPr marL="0" indent="0" algn="just">
              <a:buNone/>
            </a:pPr>
            <a:r>
              <a:rPr lang="es-MX" sz="1600" dirty="0">
                <a:latin typeface="Arial" panose="020B0604020202020204" pitchFamily="34" charset="0"/>
                <a:cs typeface="Arial" panose="020B0604020202020204" pitchFamily="34" charset="0"/>
              </a:rPr>
              <a:t>Actualmente se presentan muchos problemas ambientales como falta de agua, cambio climático, extinción de especies entre otros debido a las prácticas económicas tradicionales y al crecimiento poblacional de los seres humanos y los estudiantes, aunque conocen sobre estos temas, no sienten que sea un tema en el que ellos se vean involucrados o que les vaya a afectar algún día.</a:t>
            </a:r>
            <a:endParaRPr lang="es-MX" sz="1600" dirty="0" smtClean="0">
              <a:latin typeface="Arial" panose="020B0604020202020204" pitchFamily="34" charset="0"/>
              <a:cs typeface="Arial" panose="020B0604020202020204" pitchFamily="34" charset="0"/>
            </a:endParaRPr>
          </a:p>
          <a:p>
            <a:pPr marL="0" indent="0">
              <a:buNone/>
            </a:pPr>
            <a:endParaRPr lang="es-MX" dirty="0"/>
          </a:p>
        </p:txBody>
      </p:sp>
    </p:spTree>
    <p:extLst>
      <p:ext uri="{BB962C8B-B14F-4D97-AF65-F5344CB8AC3E}">
        <p14:creationId xmlns:p14="http://schemas.microsoft.com/office/powerpoint/2010/main" val="2089678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40</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3"/>
            <a:ext cx="7091467" cy="5954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a:solidFill>
                  <a:schemeClr val="tx1"/>
                </a:solidFill>
                <a:latin typeface="Arial" panose="020B0604020202020204" pitchFamily="34" charset="0"/>
                <a:cs typeface="Arial" panose="020B0604020202020204" pitchFamily="34" charset="0"/>
              </a:rPr>
              <a:t>Puntos relevantes </a:t>
            </a:r>
            <a:r>
              <a:rPr lang="es-MX" sz="2000" dirty="0" smtClean="0">
                <a:solidFill>
                  <a:schemeClr val="tx1"/>
                </a:solidFill>
                <a:latin typeface="Arial" panose="020B0604020202020204" pitchFamily="34" charset="0"/>
                <a:cs typeface="Arial" panose="020B0604020202020204" pitchFamily="34" charset="0"/>
              </a:rPr>
              <a:t>y cambios en la elaboración </a:t>
            </a:r>
            <a:r>
              <a:rPr lang="es-MX" sz="2000" dirty="0">
                <a:solidFill>
                  <a:schemeClr val="tx1"/>
                </a:solidFill>
                <a:latin typeface="Arial" panose="020B0604020202020204" pitchFamily="34" charset="0"/>
                <a:cs typeface="Arial" panose="020B0604020202020204" pitchFamily="34" charset="0"/>
              </a:rPr>
              <a:t>del </a:t>
            </a:r>
            <a:r>
              <a:rPr lang="es-MX" sz="2000" dirty="0" smtClean="0">
                <a:solidFill>
                  <a:schemeClr val="tx1"/>
                </a:solidFill>
                <a:latin typeface="Arial" panose="020B0604020202020204" pitchFamily="34" charset="0"/>
                <a:cs typeface="Arial" panose="020B0604020202020204" pitchFamily="34" charset="0"/>
              </a:rPr>
              <a:t>proyecto</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727403" y="1580974"/>
            <a:ext cx="9140434" cy="4656198"/>
          </a:xfrm>
        </p:spPr>
        <p:txBody>
          <a:bodyPr>
            <a:normAutofit lnSpcReduction="10000"/>
          </a:bodyPr>
          <a:lstStyle/>
          <a:p>
            <a:pPr marL="0" indent="0">
              <a:buNone/>
            </a:pPr>
            <a:r>
              <a:rPr lang="es-MX" dirty="0"/>
              <a:t>5.d Objetivo general del </a:t>
            </a:r>
            <a:r>
              <a:rPr lang="es-MX" dirty="0" smtClean="0"/>
              <a:t>proyecto:</a:t>
            </a:r>
          </a:p>
          <a:p>
            <a:pPr marL="0" indent="0" algn="just">
              <a:buNone/>
            </a:pPr>
            <a:r>
              <a:rPr lang="es-MX" sz="1600" dirty="0" smtClean="0"/>
              <a:t>Involucrar </a:t>
            </a:r>
            <a:r>
              <a:rPr lang="es-MX" sz="1600" dirty="0"/>
              <a:t>a los estudiantes en las causas y soluciones de los problemas ambientales ocasionados por la sobreexplotación de recursos debido al crecimiento poblacional y de la economía. </a:t>
            </a:r>
            <a:endParaRPr lang="es-MX" sz="1600" dirty="0" smtClean="0"/>
          </a:p>
          <a:p>
            <a:pPr marL="0" indent="0" algn="just">
              <a:buNone/>
            </a:pPr>
            <a:r>
              <a:rPr lang="es-MX" dirty="0"/>
              <a:t> </a:t>
            </a:r>
            <a:r>
              <a:rPr lang="es-MX" dirty="0" smtClean="0"/>
              <a:t>  Objetivos </a:t>
            </a:r>
            <a:r>
              <a:rPr lang="es-MX" dirty="0"/>
              <a:t>de </a:t>
            </a:r>
            <a:r>
              <a:rPr lang="es-MX" dirty="0" smtClean="0"/>
              <a:t>Introducción </a:t>
            </a:r>
            <a:r>
              <a:rPr lang="es-MX" dirty="0"/>
              <a:t>al estudio de las Ciencias Sociales y </a:t>
            </a:r>
            <a:r>
              <a:rPr lang="es-MX" dirty="0" smtClean="0"/>
              <a:t>Económicas:</a:t>
            </a:r>
          </a:p>
          <a:p>
            <a:pPr marL="0" indent="0" algn="just">
              <a:buNone/>
            </a:pPr>
            <a:r>
              <a:rPr lang="es-MX" dirty="0"/>
              <a:t> </a:t>
            </a:r>
            <a:r>
              <a:rPr lang="es-MX" sz="1600" dirty="0">
                <a:latin typeface="Arial" panose="020B0604020202020204" pitchFamily="34" charset="0"/>
                <a:cs typeface="Arial" panose="020B0604020202020204" pitchFamily="34" charset="0"/>
              </a:rPr>
              <a:t>Involucrar a los estudiantes en los problemas socioeconómicos y su relación con los problemas ambientales</a:t>
            </a:r>
            <a:r>
              <a:rPr lang="es-MX" sz="1600" dirty="0" smtClean="0">
                <a:latin typeface="Arial" panose="020B0604020202020204" pitchFamily="34" charset="0"/>
                <a:cs typeface="Arial" panose="020B0604020202020204" pitchFamily="34" charset="0"/>
              </a:rPr>
              <a:t>. Interpretar </a:t>
            </a:r>
            <a:r>
              <a:rPr lang="es-MX" sz="1600" dirty="0">
                <a:latin typeface="Arial" panose="020B0604020202020204" pitchFamily="34" charset="0"/>
                <a:cs typeface="Arial" panose="020B0604020202020204" pitchFamily="34" charset="0"/>
              </a:rPr>
              <a:t>los cambios históricos  y tendencias de los problemas socioeconómicos y ambientales</a:t>
            </a:r>
            <a:r>
              <a:rPr lang="es-MX" sz="1600" dirty="0" smtClean="0">
                <a:latin typeface="Arial" panose="020B0604020202020204" pitchFamily="34" charset="0"/>
                <a:cs typeface="Arial" panose="020B0604020202020204" pitchFamily="34" charset="0"/>
              </a:rPr>
              <a:t>.</a:t>
            </a:r>
          </a:p>
          <a:p>
            <a:pPr marL="0" indent="0" algn="just">
              <a:buNone/>
            </a:pPr>
            <a:r>
              <a:rPr lang="es-MX" sz="1600" dirty="0" smtClean="0"/>
              <a:t>   </a:t>
            </a:r>
            <a:r>
              <a:rPr lang="es-MX" dirty="0"/>
              <a:t>Objetivos de Contabilidad y Gestión </a:t>
            </a:r>
            <a:r>
              <a:rPr lang="es-MX" dirty="0" smtClean="0"/>
              <a:t>Administrativa:</a:t>
            </a:r>
          </a:p>
          <a:p>
            <a:pPr marL="0" indent="0" algn="just">
              <a:buNone/>
            </a:pPr>
            <a:r>
              <a:rPr lang="es-MX" sz="1600" dirty="0">
                <a:latin typeface="Arial" panose="020B0604020202020204" pitchFamily="34" charset="0"/>
                <a:cs typeface="Arial" panose="020B0604020202020204" pitchFamily="34" charset="0"/>
              </a:rPr>
              <a:t>Relacionar los recursos que utilizan las diferentes empresas para llevar a cabo sus procesos </a:t>
            </a:r>
            <a:r>
              <a:rPr lang="es-MX" sz="1600" dirty="0" smtClean="0">
                <a:latin typeface="Arial" panose="020B0604020202020204" pitchFamily="34" charset="0"/>
                <a:cs typeface="Arial" panose="020B0604020202020204" pitchFamily="34" charset="0"/>
              </a:rPr>
              <a:t>productivos. Conocer </a:t>
            </a:r>
            <a:r>
              <a:rPr lang="es-MX" sz="1600" dirty="0">
                <a:latin typeface="Arial" panose="020B0604020202020204" pitchFamily="34" charset="0"/>
                <a:cs typeface="Arial" panose="020B0604020202020204" pitchFamily="34" charset="0"/>
              </a:rPr>
              <a:t>las políticas nacionales e internacionales para disminución de efectos ambientales.</a:t>
            </a:r>
          </a:p>
          <a:p>
            <a:pPr marL="0" indent="0" algn="just">
              <a:buNone/>
            </a:pPr>
            <a:r>
              <a:rPr lang="es-MX" dirty="0" smtClean="0"/>
              <a:t>   Objetivos </a:t>
            </a:r>
            <a:r>
              <a:rPr lang="es-MX" dirty="0"/>
              <a:t>de </a:t>
            </a:r>
            <a:r>
              <a:rPr lang="es-MX" dirty="0" smtClean="0"/>
              <a:t>Biología V:</a:t>
            </a:r>
          </a:p>
          <a:p>
            <a:pPr marL="0" indent="0" algn="just">
              <a:buNone/>
            </a:pPr>
            <a:r>
              <a:rPr lang="es-MX" sz="1700" dirty="0">
                <a:latin typeface="Arial" panose="020B0604020202020204" pitchFamily="34" charset="0"/>
                <a:cs typeface="Arial" panose="020B0604020202020204" pitchFamily="34" charset="0"/>
              </a:rPr>
              <a:t>Conocer los efectos de las actividades humanas en los cambios ambientales del planeta</a:t>
            </a:r>
            <a:r>
              <a:rPr lang="es-MX" sz="1700" dirty="0" smtClean="0">
                <a:latin typeface="Arial" panose="020B0604020202020204" pitchFamily="34" charset="0"/>
                <a:cs typeface="Arial" panose="020B0604020202020204" pitchFamily="34" charset="0"/>
              </a:rPr>
              <a:t>. Reconocer </a:t>
            </a:r>
            <a:r>
              <a:rPr lang="es-MX" sz="1700" dirty="0">
                <a:latin typeface="Arial" panose="020B0604020202020204" pitchFamily="34" charset="0"/>
                <a:cs typeface="Arial" panose="020B0604020202020204" pitchFamily="34" charset="0"/>
              </a:rPr>
              <a:t>la importancia de las acciones globales, locales e individuales en la conservación de recursos.</a:t>
            </a:r>
          </a:p>
          <a:p>
            <a:pPr marL="0" indent="0" algn="just">
              <a:buNone/>
            </a:pPr>
            <a:endParaRPr lang="es-MX" dirty="0"/>
          </a:p>
          <a:p>
            <a:pPr marL="0" indent="0" algn="just">
              <a:buNone/>
            </a:pPr>
            <a:endParaRPr lang="es-MX" dirty="0"/>
          </a:p>
        </p:txBody>
      </p:sp>
    </p:spTree>
    <p:extLst>
      <p:ext uri="{BB962C8B-B14F-4D97-AF65-F5344CB8AC3E}">
        <p14:creationId xmlns:p14="http://schemas.microsoft.com/office/powerpoint/2010/main" val="1919834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65583"/>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41</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3"/>
            <a:ext cx="7091467" cy="5954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a:solidFill>
                  <a:schemeClr val="tx1"/>
                </a:solidFill>
                <a:latin typeface="Arial" panose="020B0604020202020204" pitchFamily="34" charset="0"/>
                <a:cs typeface="Arial" panose="020B0604020202020204" pitchFamily="34" charset="0"/>
              </a:rPr>
              <a:t>Puntos relevantes </a:t>
            </a:r>
            <a:r>
              <a:rPr lang="es-MX" sz="2000" dirty="0" smtClean="0">
                <a:solidFill>
                  <a:schemeClr val="tx1"/>
                </a:solidFill>
                <a:latin typeface="Arial" panose="020B0604020202020204" pitchFamily="34" charset="0"/>
                <a:cs typeface="Arial" panose="020B0604020202020204" pitchFamily="34" charset="0"/>
              </a:rPr>
              <a:t>y cambios en la elaboración </a:t>
            </a:r>
            <a:r>
              <a:rPr lang="es-MX" sz="2000" dirty="0">
                <a:solidFill>
                  <a:schemeClr val="tx1"/>
                </a:solidFill>
                <a:latin typeface="Arial" panose="020B0604020202020204" pitchFamily="34" charset="0"/>
                <a:cs typeface="Arial" panose="020B0604020202020204" pitchFamily="34" charset="0"/>
              </a:rPr>
              <a:t>del </a:t>
            </a:r>
            <a:r>
              <a:rPr lang="es-MX" sz="2000" dirty="0" smtClean="0">
                <a:solidFill>
                  <a:schemeClr val="tx1"/>
                </a:solidFill>
                <a:latin typeface="Arial" panose="020B0604020202020204" pitchFamily="34" charset="0"/>
                <a:cs typeface="Arial" panose="020B0604020202020204" pitchFamily="34" charset="0"/>
              </a:rPr>
              <a:t>proyecto</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727403" y="1580974"/>
            <a:ext cx="9140434" cy="4500101"/>
          </a:xfrm>
        </p:spPr>
        <p:txBody>
          <a:bodyPr>
            <a:normAutofit/>
          </a:bodyPr>
          <a:lstStyle/>
          <a:p>
            <a:pPr marL="0" indent="0">
              <a:buNone/>
            </a:pPr>
            <a:r>
              <a:rPr lang="es-MX" dirty="0"/>
              <a:t>5.e  </a:t>
            </a:r>
            <a:r>
              <a:rPr lang="es-MX" dirty="0" smtClean="0"/>
              <a:t>Preguntas generadoras:</a:t>
            </a:r>
          </a:p>
          <a:p>
            <a:pPr marL="0" indent="0" algn="just">
              <a:buNone/>
            </a:pPr>
            <a:r>
              <a:rPr lang="es-MX" sz="1600" dirty="0" smtClean="0">
                <a:latin typeface="Arial" panose="020B0604020202020204" pitchFamily="34" charset="0"/>
                <a:cs typeface="Arial" panose="020B0604020202020204" pitchFamily="34" charset="0"/>
              </a:rPr>
              <a:t>General del proyecto:</a:t>
            </a:r>
          </a:p>
          <a:p>
            <a:pPr marL="0" indent="0" algn="just">
              <a:buNone/>
            </a:pPr>
            <a:r>
              <a:rPr lang="es-MX" sz="1600" dirty="0" smtClean="0">
                <a:latin typeface="Arial" panose="020B0604020202020204" pitchFamily="34" charset="0"/>
                <a:cs typeface="Arial" panose="020B0604020202020204" pitchFamily="34" charset="0"/>
              </a:rPr>
              <a:t>     ¿Cómo </a:t>
            </a:r>
            <a:r>
              <a:rPr lang="es-MX" sz="1600" dirty="0">
                <a:latin typeface="Arial" panose="020B0604020202020204" pitchFamily="34" charset="0"/>
                <a:cs typeface="Arial" panose="020B0604020202020204" pitchFamily="34" charset="0"/>
              </a:rPr>
              <a:t>se puede involucrar a los estudiantes en la concientización de los bienes que consume y sus actividades con los problemas ambientales globales?</a:t>
            </a:r>
          </a:p>
          <a:p>
            <a:pPr marL="0" indent="0" algn="just">
              <a:buNone/>
            </a:pPr>
            <a:endParaRPr lang="es-MX" dirty="0" smtClean="0"/>
          </a:p>
          <a:p>
            <a:pPr marL="0" indent="0" algn="just">
              <a:buNone/>
            </a:pPr>
            <a:r>
              <a:rPr lang="es-MX" sz="1600" dirty="0" smtClean="0"/>
              <a:t>Preguntas que dirigen la investigación interdisciplinaria:</a:t>
            </a:r>
          </a:p>
          <a:p>
            <a:pPr marL="0" indent="0" algn="just">
              <a:buNone/>
            </a:pPr>
            <a:r>
              <a:rPr lang="es-MX" sz="1600" dirty="0" smtClean="0"/>
              <a:t>    ¿</a:t>
            </a:r>
            <a:r>
              <a:rPr lang="es-MX" sz="1600" dirty="0"/>
              <a:t>Cómo afectan las acciones cotidianas y los productos que se consumen al deteri</a:t>
            </a:r>
            <a:r>
              <a:rPr lang="es-MX" sz="1700" dirty="0"/>
              <a:t>oro ambiental?</a:t>
            </a:r>
          </a:p>
          <a:p>
            <a:pPr marL="0" indent="0" algn="just">
              <a:buNone/>
            </a:pPr>
            <a:r>
              <a:rPr lang="es-MX" sz="1700" dirty="0" smtClean="0"/>
              <a:t>    ¿</a:t>
            </a:r>
            <a:r>
              <a:rPr lang="es-MX" sz="1700" dirty="0"/>
              <a:t>Cómo han afectado el crecimiento socioeconómico a algunas regiones del país y del planeta y qué perspectivas optimistas y pesimistas se tienen?</a:t>
            </a:r>
          </a:p>
          <a:p>
            <a:pPr marL="0" indent="0" algn="just">
              <a:buNone/>
            </a:pPr>
            <a:r>
              <a:rPr lang="es-MX" sz="1700" dirty="0" smtClean="0"/>
              <a:t>    ¿</a:t>
            </a:r>
            <a:r>
              <a:rPr lang="es-MX" sz="1700" dirty="0"/>
              <a:t>Qué acciones de la vida cotidiana son útiles para disminuir los daños ambientales?</a:t>
            </a:r>
          </a:p>
          <a:p>
            <a:pPr marL="0" indent="0" algn="just">
              <a:buNone/>
            </a:pPr>
            <a:r>
              <a:rPr lang="es-MX" sz="1700" dirty="0" smtClean="0"/>
              <a:t>    ¿</a:t>
            </a:r>
            <a:r>
              <a:rPr lang="es-MX" sz="1700" dirty="0"/>
              <a:t>Cómo se pueden relacionar las soluciones ambientales con eficiencias y recursos económicos?</a:t>
            </a:r>
          </a:p>
          <a:p>
            <a:pPr marL="0" indent="0" algn="just">
              <a:buNone/>
            </a:pPr>
            <a:endParaRPr lang="es-MX" dirty="0"/>
          </a:p>
        </p:txBody>
      </p:sp>
    </p:spTree>
    <p:extLst>
      <p:ext uri="{BB962C8B-B14F-4D97-AF65-F5344CB8AC3E}">
        <p14:creationId xmlns:p14="http://schemas.microsoft.com/office/powerpoint/2010/main" val="1613117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65583"/>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42</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7" y="985493"/>
            <a:ext cx="7091467" cy="5954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a:solidFill>
                  <a:schemeClr val="tx1"/>
                </a:solidFill>
                <a:latin typeface="Arial" panose="020B0604020202020204" pitchFamily="34" charset="0"/>
                <a:cs typeface="Arial" panose="020B0604020202020204" pitchFamily="34" charset="0"/>
              </a:rPr>
              <a:t>Puntos relevantes </a:t>
            </a:r>
            <a:r>
              <a:rPr lang="es-MX" sz="2000" dirty="0" smtClean="0">
                <a:solidFill>
                  <a:schemeClr val="tx1"/>
                </a:solidFill>
                <a:latin typeface="Arial" panose="020B0604020202020204" pitchFamily="34" charset="0"/>
                <a:cs typeface="Arial" panose="020B0604020202020204" pitchFamily="34" charset="0"/>
              </a:rPr>
              <a:t>y cambios en la elaboración </a:t>
            </a:r>
            <a:r>
              <a:rPr lang="es-MX" sz="2000" dirty="0">
                <a:solidFill>
                  <a:schemeClr val="tx1"/>
                </a:solidFill>
                <a:latin typeface="Arial" panose="020B0604020202020204" pitchFamily="34" charset="0"/>
                <a:cs typeface="Arial" panose="020B0604020202020204" pitchFamily="34" charset="0"/>
              </a:rPr>
              <a:t>del </a:t>
            </a:r>
            <a:r>
              <a:rPr lang="es-MX" sz="2000" dirty="0" smtClean="0">
                <a:solidFill>
                  <a:schemeClr val="tx1"/>
                </a:solidFill>
                <a:latin typeface="Arial" panose="020B0604020202020204" pitchFamily="34" charset="0"/>
                <a:cs typeface="Arial" panose="020B0604020202020204" pitchFamily="34" charset="0"/>
              </a:rPr>
              <a:t>proyecto</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727402" y="1475185"/>
            <a:ext cx="9446501" cy="4890397"/>
          </a:xfrm>
        </p:spPr>
        <p:txBody>
          <a:bodyPr>
            <a:normAutofit fontScale="55000" lnSpcReduction="20000"/>
          </a:bodyPr>
          <a:lstStyle/>
          <a:p>
            <a:pPr marL="0" indent="0">
              <a:buNone/>
            </a:pPr>
            <a:r>
              <a:rPr lang="es-MX" sz="3300" dirty="0"/>
              <a:t>5.f Contenido.  Temas y productos propuestos, </a:t>
            </a:r>
            <a:r>
              <a:rPr lang="es-MX" sz="3300" dirty="0" smtClean="0"/>
              <a:t>organizados </a:t>
            </a:r>
            <a:r>
              <a:rPr lang="es-MX" sz="3300" dirty="0"/>
              <a:t>por </a:t>
            </a:r>
            <a:r>
              <a:rPr lang="es-MX" sz="3300" dirty="0" smtClean="0"/>
              <a:t>etapas.  </a:t>
            </a:r>
          </a:p>
          <a:p>
            <a:pPr marL="0" indent="0">
              <a:buNone/>
            </a:pPr>
            <a:r>
              <a:rPr lang="es-MX" sz="2100" dirty="0" smtClean="0">
                <a:latin typeface="Arial" panose="020B0604020202020204" pitchFamily="34" charset="0"/>
                <a:cs typeface="Arial" panose="020B0604020202020204" pitchFamily="34" charset="0"/>
              </a:rPr>
              <a:t>El producto final:</a:t>
            </a:r>
          </a:p>
          <a:p>
            <a:pPr marL="0" indent="0">
              <a:buNone/>
            </a:pPr>
            <a:r>
              <a:rPr lang="es-MX" sz="2100" u="sng" dirty="0" smtClean="0">
                <a:latin typeface="Arial" panose="020B0604020202020204" pitchFamily="34" charset="0"/>
                <a:cs typeface="Arial" panose="020B0604020202020204" pitchFamily="34" charset="0"/>
              </a:rPr>
              <a:t>Campaña </a:t>
            </a:r>
            <a:r>
              <a:rPr lang="es-MX" sz="2100" u="sng" dirty="0">
                <a:latin typeface="Arial" panose="020B0604020202020204" pitchFamily="34" charset="0"/>
                <a:cs typeface="Arial" panose="020B0604020202020204" pitchFamily="34" charset="0"/>
              </a:rPr>
              <a:t>de concientización sobre el impacto de las actividades humanas cotidianas en el ambiente y cómo se puede reducir el daño </a:t>
            </a:r>
            <a:r>
              <a:rPr lang="es-MX" sz="2100" u="sng" dirty="0" smtClean="0">
                <a:latin typeface="Arial" panose="020B0604020202020204" pitchFamily="34" charset="0"/>
                <a:cs typeface="Arial" panose="020B0604020202020204" pitchFamily="34" charset="0"/>
              </a:rPr>
              <a:t>causado.</a:t>
            </a:r>
          </a:p>
          <a:p>
            <a:pPr marL="0" indent="0">
              <a:buNone/>
            </a:pPr>
            <a:r>
              <a:rPr lang="es-MX" sz="2100" dirty="0" smtClean="0">
                <a:latin typeface="Arial" panose="020B0604020202020204" pitchFamily="34" charset="0"/>
                <a:cs typeface="Arial" panose="020B0604020202020204" pitchFamily="34" charset="0"/>
              </a:rPr>
              <a:t>Etapas y Productos parciales:</a:t>
            </a:r>
            <a:endParaRPr lang="es-MX" sz="2100" dirty="0">
              <a:latin typeface="Arial" panose="020B0604020202020204" pitchFamily="34" charset="0"/>
              <a:cs typeface="Arial" panose="020B0604020202020204" pitchFamily="34" charset="0"/>
            </a:endParaRPr>
          </a:p>
          <a:p>
            <a:pPr marL="0" indent="0">
              <a:buNone/>
            </a:pPr>
            <a:r>
              <a:rPr lang="es-MX" sz="2100" dirty="0" smtClean="0">
                <a:latin typeface="Arial" panose="020B0604020202020204" pitchFamily="34" charset="0"/>
                <a:cs typeface="Arial" panose="020B0604020202020204" pitchFamily="34" charset="0"/>
              </a:rPr>
              <a:t>- Presentación del proyecto, videos motivadores y de casos exitosos semejantes, pláticas con expertos y visitas a lugares con afectación ambiental.</a:t>
            </a:r>
          </a:p>
          <a:p>
            <a:pPr marL="0" indent="0" algn="just">
              <a:buNone/>
            </a:pPr>
            <a:r>
              <a:rPr lang="es-MX" sz="2100" dirty="0" smtClean="0">
                <a:latin typeface="Arial" panose="020B0604020202020204" pitchFamily="34" charset="0"/>
                <a:cs typeface="Arial" panose="020B0604020202020204" pitchFamily="34" charset="0"/>
              </a:rPr>
              <a:t>- </a:t>
            </a:r>
            <a:r>
              <a:rPr lang="es-MX" sz="2100" dirty="0" err="1" smtClean="0">
                <a:latin typeface="Arial" panose="020B0604020202020204" pitchFamily="34" charset="0"/>
                <a:cs typeface="Arial" panose="020B0604020202020204" pitchFamily="34" charset="0"/>
              </a:rPr>
              <a:t>Investigaciónes</a:t>
            </a:r>
            <a:r>
              <a:rPr lang="es-MX" sz="2100" dirty="0" smtClean="0">
                <a:latin typeface="Arial" panose="020B0604020202020204" pitchFamily="34" charset="0"/>
                <a:cs typeface="Arial" panose="020B0604020202020204" pitchFamily="34" charset="0"/>
              </a:rPr>
              <a:t> documentales:  Modos </a:t>
            </a:r>
            <a:r>
              <a:rPr lang="es-MX" sz="2100" dirty="0">
                <a:latin typeface="Arial" panose="020B0604020202020204" pitchFamily="34" charset="0"/>
                <a:cs typeface="Arial" panose="020B0604020202020204" pitchFamily="34" charset="0"/>
              </a:rPr>
              <a:t>de producción y situación socioeconómica histórica y actual en libros y </a:t>
            </a:r>
            <a:r>
              <a:rPr lang="es-MX" sz="2100" dirty="0" smtClean="0">
                <a:latin typeface="Arial" panose="020B0604020202020204" pitchFamily="34" charset="0"/>
                <a:cs typeface="Arial" panose="020B0604020202020204" pitchFamily="34" charset="0"/>
              </a:rPr>
              <a:t>artículos, Relación </a:t>
            </a:r>
            <a:r>
              <a:rPr lang="es-MX" sz="2100" dirty="0">
                <a:latin typeface="Arial" panose="020B0604020202020204" pitchFamily="34" charset="0"/>
                <a:cs typeface="Arial" panose="020B0604020202020204" pitchFamily="34" charset="0"/>
              </a:rPr>
              <a:t>de los hábitos de consumo y daños ambientales en libros y </a:t>
            </a:r>
            <a:r>
              <a:rPr lang="es-MX" sz="2100" dirty="0" smtClean="0">
                <a:latin typeface="Arial" panose="020B0604020202020204" pitchFamily="34" charset="0"/>
                <a:cs typeface="Arial" panose="020B0604020202020204" pitchFamily="34" charset="0"/>
              </a:rPr>
              <a:t>artículos, indicadores </a:t>
            </a:r>
            <a:r>
              <a:rPr lang="es-MX" sz="2100" dirty="0">
                <a:latin typeface="Arial" panose="020B0604020202020204" pitchFamily="34" charset="0"/>
                <a:cs typeface="Arial" panose="020B0604020202020204" pitchFamily="34" charset="0"/>
              </a:rPr>
              <a:t>nacionales de producción (INEGI</a:t>
            </a:r>
            <a:r>
              <a:rPr lang="es-MX" sz="2100" dirty="0" smtClean="0">
                <a:latin typeface="Arial" panose="020B0604020202020204" pitchFamily="34" charset="0"/>
                <a:cs typeface="Arial" panose="020B0604020202020204" pitchFamily="34" charset="0"/>
              </a:rPr>
              <a:t>), </a:t>
            </a:r>
            <a:r>
              <a:rPr lang="es-MX" sz="2100" dirty="0">
                <a:latin typeface="Arial" panose="020B0604020202020204" pitchFamily="34" charset="0"/>
                <a:cs typeface="Arial" panose="020B0604020202020204" pitchFamily="34" charset="0"/>
              </a:rPr>
              <a:t>Leyes y reglamentos de funcionamiento ambiental de empresas, Problemas y soluciones ambientales globales en artículos y libros.</a:t>
            </a:r>
          </a:p>
          <a:p>
            <a:pPr marL="0" indent="0" algn="just">
              <a:buNone/>
            </a:pPr>
            <a:r>
              <a:rPr lang="es-MX" sz="2100" dirty="0" smtClean="0">
                <a:latin typeface="Arial" panose="020B0604020202020204" pitchFamily="34" charset="0"/>
                <a:cs typeface="Arial" panose="020B0604020202020204" pitchFamily="34" charset="0"/>
              </a:rPr>
              <a:t>- Elaboración de productos de estas investigaciones, después de su síntesis </a:t>
            </a:r>
            <a:r>
              <a:rPr lang="es-MX" sz="2100" dirty="0">
                <a:latin typeface="Arial" panose="020B0604020202020204" pitchFamily="34" charset="0"/>
                <a:cs typeface="Arial" panose="020B0604020202020204" pitchFamily="34" charset="0"/>
              </a:rPr>
              <a:t>y análisis: Línea del tiempo comparando modos de producción y problemas </a:t>
            </a:r>
            <a:r>
              <a:rPr lang="es-MX" sz="2100" dirty="0" smtClean="0">
                <a:latin typeface="Arial" panose="020B0604020202020204" pitchFamily="34" charset="0"/>
                <a:cs typeface="Arial" panose="020B0604020202020204" pitchFamily="34" charset="0"/>
              </a:rPr>
              <a:t>ambientales, Ensayo </a:t>
            </a:r>
            <a:r>
              <a:rPr lang="es-MX" sz="2100" dirty="0">
                <a:latin typeface="Arial" panose="020B0604020202020204" pitchFamily="34" charset="0"/>
                <a:cs typeface="Arial" panose="020B0604020202020204" pitchFamily="34" charset="0"/>
              </a:rPr>
              <a:t>sobre la situación social y económica del </a:t>
            </a:r>
            <a:r>
              <a:rPr lang="es-MX" sz="2100" dirty="0" smtClean="0">
                <a:latin typeface="Arial" panose="020B0604020202020204" pitchFamily="34" charset="0"/>
                <a:cs typeface="Arial" panose="020B0604020202020204" pitchFamily="34" charset="0"/>
              </a:rPr>
              <a:t>país, Representación </a:t>
            </a:r>
            <a:r>
              <a:rPr lang="es-MX" sz="2100" dirty="0">
                <a:latin typeface="Arial" panose="020B0604020202020204" pitchFamily="34" charset="0"/>
                <a:cs typeface="Arial" panose="020B0604020202020204" pitchFamily="34" charset="0"/>
              </a:rPr>
              <a:t>de los hábitos de consumo en épocas pasadas y analizar sus ventajas y desventajas, Mapa conceptual de diferentes tipos de empresas y los recursos que </a:t>
            </a:r>
            <a:r>
              <a:rPr lang="es-MX" sz="2100" dirty="0" smtClean="0">
                <a:latin typeface="Arial" panose="020B0604020202020204" pitchFamily="34" charset="0"/>
                <a:cs typeface="Arial" panose="020B0604020202020204" pitchFamily="34" charset="0"/>
              </a:rPr>
              <a:t>utilizan, Resumen </a:t>
            </a:r>
            <a:r>
              <a:rPr lang="es-MX" sz="2100" dirty="0">
                <a:latin typeface="Arial" panose="020B0604020202020204" pitchFamily="34" charset="0"/>
                <a:cs typeface="Arial" panose="020B0604020202020204" pitchFamily="34" charset="0"/>
              </a:rPr>
              <a:t>de las políticas ambientales nacionales para las </a:t>
            </a:r>
            <a:r>
              <a:rPr lang="es-MX" sz="2100" dirty="0" smtClean="0">
                <a:latin typeface="Arial" panose="020B0604020202020204" pitchFamily="34" charset="0"/>
                <a:cs typeface="Arial" panose="020B0604020202020204" pitchFamily="34" charset="0"/>
              </a:rPr>
              <a:t>empresas, Tablas </a:t>
            </a:r>
            <a:r>
              <a:rPr lang="es-MX" sz="2100" dirty="0">
                <a:latin typeface="Arial" panose="020B0604020202020204" pitchFamily="34" charset="0"/>
                <a:cs typeface="Arial" panose="020B0604020202020204" pitchFamily="34" charset="0"/>
              </a:rPr>
              <a:t>de recursos utilizados para fabricar bienes de uso </a:t>
            </a:r>
            <a:r>
              <a:rPr lang="es-MX" sz="2100" dirty="0" smtClean="0">
                <a:latin typeface="Arial" panose="020B0604020202020204" pitchFamily="34" charset="0"/>
                <a:cs typeface="Arial" panose="020B0604020202020204" pitchFamily="34" charset="0"/>
              </a:rPr>
              <a:t>común</a:t>
            </a:r>
            <a:r>
              <a:rPr lang="es-MX" sz="2100" dirty="0">
                <a:latin typeface="Arial" panose="020B0604020202020204" pitchFamily="34" charset="0"/>
                <a:cs typeface="Arial" panose="020B0604020202020204" pitchFamily="34" charset="0"/>
              </a:rPr>
              <a:t>, Presentaciones sobre problemas y soluciones ambientales locales, nacionales y </a:t>
            </a:r>
            <a:r>
              <a:rPr lang="es-MX" sz="2100" dirty="0" smtClean="0">
                <a:latin typeface="Arial" panose="020B0604020202020204" pitchFamily="34" charset="0"/>
                <a:cs typeface="Arial" panose="020B0604020202020204" pitchFamily="34" charset="0"/>
              </a:rPr>
              <a:t>globales, Ensayos </a:t>
            </a:r>
            <a:r>
              <a:rPr lang="es-MX" sz="2100" dirty="0">
                <a:latin typeface="Arial" panose="020B0604020202020204" pitchFamily="34" charset="0"/>
                <a:cs typeface="Arial" panose="020B0604020202020204" pitchFamily="34" charset="0"/>
              </a:rPr>
              <a:t>de soluciones y problemas ambientales.</a:t>
            </a:r>
          </a:p>
          <a:p>
            <a:pPr marL="0" indent="0">
              <a:buNone/>
            </a:pPr>
            <a:r>
              <a:rPr lang="es-MX" sz="2100" dirty="0" smtClean="0">
                <a:latin typeface="Arial" panose="020B0604020202020204" pitchFamily="34" charset="0"/>
                <a:cs typeface="Arial" panose="020B0604020202020204" pitchFamily="34" charset="0"/>
              </a:rPr>
              <a:t>- Seminarios por disciplina para presentar sus resultados y obtener conclusiones y retroalimentación.</a:t>
            </a:r>
          </a:p>
          <a:p>
            <a:pPr marL="0" indent="0">
              <a:buNone/>
            </a:pPr>
            <a:r>
              <a:rPr lang="es-MX" sz="2100" dirty="0" smtClean="0">
                <a:latin typeface="Arial" panose="020B0604020202020204" pitchFamily="34" charset="0"/>
                <a:cs typeface="Arial" panose="020B0604020202020204" pitchFamily="34" charset="0"/>
              </a:rPr>
              <a:t>- Investigación </a:t>
            </a:r>
            <a:r>
              <a:rPr lang="es-MX" sz="2100" dirty="0">
                <a:latin typeface="Arial" panose="020B0604020202020204" pitchFamily="34" charset="0"/>
                <a:cs typeface="Arial" panose="020B0604020202020204" pitchFamily="34" charset="0"/>
              </a:rPr>
              <a:t>en campo de problemas locales y casos de </a:t>
            </a:r>
            <a:r>
              <a:rPr lang="es-MX" sz="2100" dirty="0" smtClean="0">
                <a:latin typeface="Arial" panose="020B0604020202020204" pitchFamily="34" charset="0"/>
                <a:cs typeface="Arial" panose="020B0604020202020204" pitchFamily="34" charset="0"/>
              </a:rPr>
              <a:t>éxito y  encuestas </a:t>
            </a:r>
            <a:r>
              <a:rPr lang="es-MX" sz="2100" dirty="0">
                <a:latin typeface="Arial" panose="020B0604020202020204" pitchFamily="34" charset="0"/>
                <a:cs typeface="Arial" panose="020B0604020202020204" pitchFamily="34" charset="0"/>
              </a:rPr>
              <a:t>en campo sobre hábitos de </a:t>
            </a:r>
            <a:r>
              <a:rPr lang="es-MX" sz="2100" dirty="0" smtClean="0">
                <a:latin typeface="Arial" panose="020B0604020202020204" pitchFamily="34" charset="0"/>
                <a:cs typeface="Arial" panose="020B0604020202020204" pitchFamily="34" charset="0"/>
              </a:rPr>
              <a:t>consumo.</a:t>
            </a:r>
          </a:p>
          <a:p>
            <a:pPr marL="0" indent="0">
              <a:buNone/>
            </a:pPr>
            <a:r>
              <a:rPr lang="es-MX" sz="2100" dirty="0">
                <a:latin typeface="Arial" panose="020B0604020202020204" pitchFamily="34" charset="0"/>
                <a:cs typeface="Arial" panose="020B0604020202020204" pitchFamily="34" charset="0"/>
              </a:rPr>
              <a:t>- Seleccionar el tema del producto final (campaña de concientización) por equipos.</a:t>
            </a:r>
          </a:p>
          <a:p>
            <a:pPr marL="0" indent="0">
              <a:buNone/>
            </a:pPr>
            <a:r>
              <a:rPr lang="es-MX" sz="2100" dirty="0" smtClean="0">
                <a:latin typeface="Arial" panose="020B0604020202020204" pitchFamily="34" charset="0"/>
                <a:cs typeface="Arial" panose="020B0604020202020204" pitchFamily="34" charset="0"/>
              </a:rPr>
              <a:t>- Realización </a:t>
            </a:r>
            <a:r>
              <a:rPr lang="es-MX" sz="2100" dirty="0">
                <a:latin typeface="Arial" panose="020B0604020202020204" pitchFamily="34" charset="0"/>
                <a:cs typeface="Arial" panose="020B0604020202020204" pitchFamily="34" charset="0"/>
              </a:rPr>
              <a:t>del producto final, con revisiones de avances para retroalimentar.</a:t>
            </a:r>
          </a:p>
          <a:p>
            <a:pPr marL="0" indent="0">
              <a:buNone/>
            </a:pPr>
            <a:r>
              <a:rPr lang="es-MX" sz="2100" dirty="0" smtClean="0">
                <a:latin typeface="Arial" panose="020B0604020202020204" pitchFamily="34" charset="0"/>
                <a:cs typeface="Arial" panose="020B0604020202020204" pitchFamily="34" charset="0"/>
              </a:rPr>
              <a:t>- Presentación </a:t>
            </a:r>
            <a:r>
              <a:rPr lang="es-MX" sz="2100" dirty="0">
                <a:latin typeface="Arial" panose="020B0604020202020204" pitchFamily="34" charset="0"/>
                <a:cs typeface="Arial" panose="020B0604020202020204" pitchFamily="34" charset="0"/>
              </a:rPr>
              <a:t>final del producto, primero en el salón, luego en la escuela y finalmente ante alguna institución.</a:t>
            </a:r>
          </a:p>
          <a:p>
            <a:pPr marL="0" indent="0">
              <a:buNone/>
            </a:pPr>
            <a:endParaRPr lang="es-MX" sz="2100" dirty="0">
              <a:latin typeface="Arial" panose="020B0604020202020204" pitchFamily="34" charset="0"/>
              <a:cs typeface="Arial" panose="020B0604020202020204" pitchFamily="34" charset="0"/>
            </a:endParaRPr>
          </a:p>
          <a:p>
            <a:pPr marL="0" indent="0">
              <a:buNone/>
            </a:pPr>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7137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28725" y="877222"/>
            <a:ext cx="4042251" cy="785556"/>
          </a:xfrm>
        </p:spPr>
        <p:txBody>
          <a:bodyPr>
            <a:normAutofit/>
          </a:bodyPr>
          <a:lstStyle/>
          <a:p>
            <a:pPr algn="ctr"/>
            <a:r>
              <a:rPr lang="es-MX" sz="2000" dirty="0" smtClean="0">
                <a:solidFill>
                  <a:schemeClr val="tx1"/>
                </a:solidFill>
                <a:latin typeface="Arial" panose="020B0604020202020204" pitchFamily="34" charset="0"/>
                <a:cs typeface="Arial" panose="020B0604020202020204" pitchFamily="34" charset="0"/>
              </a:rPr>
              <a:t>Producto 9</a:t>
            </a:r>
            <a:br>
              <a:rPr lang="es-MX" sz="2000" dirty="0" smtClean="0">
                <a:solidFill>
                  <a:schemeClr val="tx1"/>
                </a:solidFill>
                <a:latin typeface="Arial" panose="020B0604020202020204" pitchFamily="34" charset="0"/>
                <a:cs typeface="Arial" panose="020B0604020202020204" pitchFamily="34" charset="0"/>
              </a:rPr>
            </a:br>
            <a:r>
              <a:rPr lang="es-MX" sz="2000" dirty="0" smtClean="0">
                <a:solidFill>
                  <a:schemeClr val="tx1"/>
                </a:solidFill>
                <a:latin typeface="Arial" panose="020B0604020202020204" pitchFamily="34" charset="0"/>
                <a:cs typeface="Arial" panose="020B0604020202020204" pitchFamily="34" charset="0"/>
              </a:rPr>
              <a:t>Fotografías de la sesión</a:t>
            </a:r>
            <a:endParaRPr lang="es-MX" sz="2000"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43</a:t>
            </a:r>
            <a:endParaRPr lang="en-US" sz="1200" dirty="0">
              <a:solidFill>
                <a:schemeClr val="tx1"/>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722" y="1921791"/>
            <a:ext cx="4493066" cy="3255482"/>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242" y="1868921"/>
            <a:ext cx="4901666" cy="3361222"/>
          </a:xfrm>
          <a:prstGeom prst="rect">
            <a:avLst/>
          </a:prstGeom>
        </p:spPr>
      </p:pic>
    </p:spTree>
    <p:extLst>
      <p:ext uri="{BB962C8B-B14F-4D97-AF65-F5344CB8AC3E}">
        <p14:creationId xmlns:p14="http://schemas.microsoft.com/office/powerpoint/2010/main" val="2576315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20090" y="985492"/>
            <a:ext cx="3402759" cy="437595"/>
          </a:xfrm>
        </p:spPr>
        <p:txBody>
          <a:bodyPr>
            <a:normAutofit/>
          </a:bodyPr>
          <a:lstStyle/>
          <a:p>
            <a:r>
              <a:rPr lang="es-MX" sz="2000" dirty="0" smtClean="0">
                <a:solidFill>
                  <a:schemeClr val="tx1"/>
                </a:solidFill>
                <a:latin typeface="Arial" panose="020B0604020202020204" pitchFamily="34" charset="0"/>
                <a:cs typeface="Arial" panose="020B0604020202020204" pitchFamily="34" charset="0"/>
              </a:rPr>
              <a:t>Fotografías de la sesión</a:t>
            </a:r>
            <a:endParaRPr lang="es-MX" sz="2000"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44</a:t>
            </a:r>
            <a:endParaRPr lang="en-US" sz="1200" dirty="0">
              <a:solidFill>
                <a:schemeClr val="tx1"/>
              </a:solidFill>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5533" y="2204185"/>
            <a:ext cx="4803006" cy="3184434"/>
          </a:xfrm>
          <a:prstGeom prst="rect">
            <a:avLst/>
          </a:prstGeom>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694" y="2204185"/>
            <a:ext cx="4872201" cy="3184434"/>
          </a:xfrm>
          <a:prstGeom prst="rect">
            <a:avLst/>
          </a:prstGeom>
        </p:spPr>
      </p:pic>
    </p:spTree>
    <p:extLst>
      <p:ext uri="{BB962C8B-B14F-4D97-AF65-F5344CB8AC3E}">
        <p14:creationId xmlns:p14="http://schemas.microsoft.com/office/powerpoint/2010/main" val="3328812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79883" y="2023856"/>
            <a:ext cx="8596668" cy="3880773"/>
          </a:xfrm>
        </p:spPr>
        <p:txBody>
          <a:bodyPr>
            <a:normAutofit/>
          </a:bodyPr>
          <a:lstStyle/>
          <a:p>
            <a:pPr marL="0" indent="0" algn="ctr">
              <a:buNone/>
            </a:pPr>
            <a:r>
              <a:rPr lang="es-MX" sz="6600" dirty="0" smtClean="0"/>
              <a:t>PRIMERA REUNIÓN DE TRABAJO</a:t>
            </a:r>
            <a:endParaRPr lang="es-MX" sz="6600" dirty="0"/>
          </a:p>
        </p:txBody>
      </p:sp>
    </p:spTree>
    <p:extLst>
      <p:ext uri="{BB962C8B-B14F-4D97-AF65-F5344CB8AC3E}">
        <p14:creationId xmlns:p14="http://schemas.microsoft.com/office/powerpoint/2010/main" val="3006784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20090" y="985492"/>
            <a:ext cx="3402759" cy="437595"/>
          </a:xfrm>
        </p:spPr>
        <p:txBody>
          <a:bodyPr>
            <a:normAutofit/>
          </a:bodyPr>
          <a:lstStyle/>
          <a:p>
            <a:r>
              <a:rPr lang="es-MX" sz="2000" dirty="0" smtClean="0">
                <a:solidFill>
                  <a:schemeClr val="tx1"/>
                </a:solidFill>
                <a:latin typeface="Arial" panose="020B0604020202020204" pitchFamily="34" charset="0"/>
                <a:cs typeface="Arial" panose="020B0604020202020204" pitchFamily="34" charset="0"/>
              </a:rPr>
              <a:t>Fotografías de la sesión</a:t>
            </a:r>
            <a:endParaRPr lang="es-MX" sz="2000"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45</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7444" y="1912779"/>
            <a:ext cx="2977091" cy="3418974"/>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616" y="1912779"/>
            <a:ext cx="5613935" cy="3418974"/>
          </a:xfrm>
          <a:prstGeom prst="rect">
            <a:avLst/>
          </a:prstGeom>
        </p:spPr>
      </p:pic>
    </p:spTree>
    <p:extLst>
      <p:ext uri="{BB962C8B-B14F-4D97-AF65-F5344CB8AC3E}">
        <p14:creationId xmlns:p14="http://schemas.microsoft.com/office/powerpoint/2010/main" val="28099249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20090" y="985492"/>
            <a:ext cx="3402759" cy="437595"/>
          </a:xfrm>
        </p:spPr>
        <p:txBody>
          <a:bodyPr>
            <a:normAutofit/>
          </a:bodyPr>
          <a:lstStyle/>
          <a:p>
            <a:r>
              <a:rPr lang="es-MX" sz="2000" dirty="0" smtClean="0">
                <a:solidFill>
                  <a:schemeClr val="tx1"/>
                </a:solidFill>
                <a:latin typeface="Arial" panose="020B0604020202020204" pitchFamily="34" charset="0"/>
                <a:cs typeface="Arial" panose="020B0604020202020204" pitchFamily="34" charset="0"/>
              </a:rPr>
              <a:t>Fotografías de la sesión</a:t>
            </a:r>
            <a:endParaRPr lang="es-MX" sz="2000"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46</a:t>
            </a:r>
            <a:endParaRPr lang="en-US" sz="1200" dirty="0">
              <a:solidFill>
                <a:schemeClr val="tx1"/>
              </a:solidFill>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732" y="1912779"/>
            <a:ext cx="7177771" cy="4030594"/>
          </a:xfrm>
          <a:prstGeom prst="rect">
            <a:avLst/>
          </a:prstGeom>
        </p:spPr>
      </p:pic>
    </p:spTree>
    <p:extLst>
      <p:ext uri="{BB962C8B-B14F-4D97-AF65-F5344CB8AC3E}">
        <p14:creationId xmlns:p14="http://schemas.microsoft.com/office/powerpoint/2010/main" val="2043738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4623" y="1981127"/>
            <a:ext cx="8596668" cy="3880773"/>
          </a:xfrm>
        </p:spPr>
        <p:txBody>
          <a:bodyPr>
            <a:normAutofit/>
          </a:bodyPr>
          <a:lstStyle/>
          <a:p>
            <a:pPr marL="0" indent="0" algn="ctr">
              <a:buNone/>
            </a:pPr>
            <a:r>
              <a:rPr lang="es-MX" sz="6600" dirty="0" smtClean="0"/>
              <a:t>TERCERA REUNIÓN DE TRABAJO</a:t>
            </a:r>
            <a:endParaRPr lang="es-MX" sz="6600" dirty="0"/>
          </a:p>
        </p:txBody>
      </p:sp>
      <p:sp>
        <p:nvSpPr>
          <p:cNvPr id="5" name="Marcador de número de diapositiva 7"/>
          <p:cNvSpPr txBox="1">
            <a:spLocks/>
          </p:cNvSpPr>
          <p:nvPr/>
        </p:nvSpPr>
        <p:spPr>
          <a:xfrm>
            <a:off x="413148"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47</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94412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0487" y="606392"/>
            <a:ext cx="8339530" cy="948116"/>
          </a:xfrm>
        </p:spPr>
        <p:txBody>
          <a:bodyPr>
            <a:normAutofit/>
          </a:bodyPr>
          <a:lstStyle/>
          <a:p>
            <a:pPr algn="ctr"/>
            <a:r>
              <a:rPr lang="es-MX" sz="2000" dirty="0" smtClean="0">
                <a:solidFill>
                  <a:schemeClr val="tx1"/>
                </a:solidFill>
                <a:latin typeface="Arial" panose="020B0604020202020204" pitchFamily="34" charset="0"/>
                <a:cs typeface="Arial" panose="020B0604020202020204" pitchFamily="34" charset="0"/>
              </a:rPr>
              <a:t>Producto 10</a:t>
            </a:r>
            <a:br>
              <a:rPr lang="es-MX" sz="2000" dirty="0" smtClean="0">
                <a:solidFill>
                  <a:schemeClr val="tx1"/>
                </a:solidFill>
                <a:latin typeface="Arial" panose="020B0604020202020204" pitchFamily="34" charset="0"/>
                <a:cs typeface="Arial" panose="020B0604020202020204" pitchFamily="34" charset="0"/>
              </a:rPr>
            </a:br>
            <a:r>
              <a:rPr lang="es-MX" sz="2000" dirty="0" smtClean="0">
                <a:solidFill>
                  <a:schemeClr val="tx1"/>
                </a:solidFill>
                <a:latin typeface="Arial" panose="020B0604020202020204" pitchFamily="34" charset="0"/>
                <a:cs typeface="Arial" panose="020B0604020202020204" pitchFamily="34" charset="0"/>
              </a:rPr>
              <a:t>Organizador gráfico</a:t>
            </a:r>
            <a:endParaRPr lang="es-MX" sz="2000"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48</a:t>
            </a:r>
            <a:endParaRPr lang="en-US" sz="1200" dirty="0">
              <a:solidFill>
                <a:schemeClr val="tx1"/>
              </a:solidFill>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4"/>
          <a:stretch>
            <a:fillRect/>
          </a:stretch>
        </p:blipFill>
        <p:spPr>
          <a:xfrm>
            <a:off x="912754" y="1428848"/>
            <a:ext cx="8692720" cy="4962892"/>
          </a:xfrm>
          <a:prstGeom prst="rect">
            <a:avLst/>
          </a:prstGeom>
        </p:spPr>
      </p:pic>
      <p:sp>
        <p:nvSpPr>
          <p:cNvPr id="10" name="CuadroTexto 9"/>
          <p:cNvSpPr txBox="1"/>
          <p:nvPr/>
        </p:nvSpPr>
        <p:spPr>
          <a:xfrm>
            <a:off x="1625917" y="6391740"/>
            <a:ext cx="6680595" cy="415498"/>
          </a:xfrm>
          <a:prstGeom prst="rect">
            <a:avLst/>
          </a:prstGeom>
          <a:noFill/>
        </p:spPr>
        <p:txBody>
          <a:bodyPr wrap="square" rtlCol="0">
            <a:spAutoFit/>
          </a:bodyPr>
          <a:lstStyle/>
          <a:p>
            <a:r>
              <a:rPr lang="es-MX" sz="700" dirty="0">
                <a:latin typeface="Arial" panose="020B0604020202020204" pitchFamily="34" charset="0"/>
                <a:cs typeface="Arial" panose="020B0604020202020204" pitchFamily="34" charset="0"/>
              </a:rPr>
              <a:t>Santillana Ediciones, </a:t>
            </a:r>
            <a:r>
              <a:rPr lang="es-MX" sz="700" dirty="0">
                <a:latin typeface="Arial" panose="020B0604020202020204" pitchFamily="34" charset="0"/>
                <a:cs typeface="Arial" panose="020B0604020202020204" pitchFamily="34" charset="0"/>
                <a:hlinkClick r:id="rId5"/>
              </a:rPr>
              <a:t>http://</a:t>
            </a:r>
            <a:r>
              <a:rPr lang="es-MX" sz="700" dirty="0" smtClean="0">
                <a:latin typeface="Arial" panose="020B0604020202020204" pitchFamily="34" charset="0"/>
                <a:cs typeface="Arial" panose="020B0604020202020204" pitchFamily="34" charset="0"/>
                <a:hlinkClick r:id="rId5"/>
              </a:rPr>
              <a:t>ww2.educarchile.cl/UserFiles/P0001/File/Evaluaci%C3%B3n%20Inicial.pdf</a:t>
            </a:r>
            <a:r>
              <a:rPr lang="es-MX" sz="700" dirty="0" smtClean="0">
                <a:latin typeface="Arial" panose="020B0604020202020204" pitchFamily="34" charset="0"/>
                <a:cs typeface="Arial" panose="020B0604020202020204" pitchFamily="34" charset="0"/>
              </a:rPr>
              <a:t>  (consultado 13 abril 2018) </a:t>
            </a:r>
          </a:p>
          <a:p>
            <a:r>
              <a:rPr lang="es-MX" sz="700" dirty="0">
                <a:latin typeface="Arial" panose="020B0604020202020204" pitchFamily="34" charset="0"/>
                <a:cs typeface="Arial" panose="020B0604020202020204" pitchFamily="34" charset="0"/>
              </a:rPr>
              <a:t>Díaz, F. y Barriga, </a:t>
            </a:r>
            <a:r>
              <a:rPr lang="es-MX" sz="700" dirty="0" smtClean="0">
                <a:latin typeface="Arial" panose="020B0604020202020204" pitchFamily="34" charset="0"/>
                <a:cs typeface="Arial" panose="020B0604020202020204" pitchFamily="34" charset="0"/>
              </a:rPr>
              <a:t>A</a:t>
            </a:r>
            <a:r>
              <a:rPr lang="es-MX" sz="700" dirty="0">
                <a:latin typeface="Arial" panose="020B0604020202020204" pitchFamily="34" charset="0"/>
                <a:cs typeface="Arial" panose="020B0604020202020204" pitchFamily="34" charset="0"/>
              </a:rPr>
              <a:t>. </a:t>
            </a:r>
            <a:r>
              <a:rPr lang="es-MX" sz="700" dirty="0" smtClean="0">
                <a:latin typeface="Arial" panose="020B0604020202020204" pitchFamily="34" charset="0"/>
                <a:cs typeface="Arial" panose="020B0604020202020204" pitchFamily="34" charset="0"/>
              </a:rPr>
              <a:t>(</a:t>
            </a:r>
            <a:r>
              <a:rPr lang="es-MX" sz="700" dirty="0">
                <a:latin typeface="Arial" panose="020B0604020202020204" pitchFamily="34" charset="0"/>
                <a:cs typeface="Arial" panose="020B0604020202020204" pitchFamily="34" charset="0"/>
              </a:rPr>
              <a:t>2002). </a:t>
            </a:r>
            <a:r>
              <a:rPr lang="es-MX" sz="700" dirty="0" smtClean="0">
                <a:latin typeface="Arial" panose="020B0604020202020204" pitchFamily="34" charset="0"/>
                <a:cs typeface="Arial" panose="020B0604020202020204" pitchFamily="34" charset="0"/>
              </a:rPr>
              <a:t>Tipos </a:t>
            </a:r>
            <a:r>
              <a:rPr lang="es-MX" sz="700" dirty="0">
                <a:latin typeface="Arial" panose="020B0604020202020204" pitchFamily="34" charset="0"/>
                <a:cs typeface="Arial" panose="020B0604020202020204" pitchFamily="34" charset="0"/>
              </a:rPr>
              <a:t>de </a:t>
            </a:r>
            <a:r>
              <a:rPr lang="es-MX" sz="700" dirty="0" smtClean="0">
                <a:latin typeface="Arial" panose="020B0604020202020204" pitchFamily="34" charset="0"/>
                <a:cs typeface="Arial" panose="020B0604020202020204" pitchFamily="34" charset="0"/>
              </a:rPr>
              <a:t>evaluación, en Estrategias </a:t>
            </a:r>
            <a:r>
              <a:rPr lang="es-MX" sz="700" dirty="0">
                <a:latin typeface="Arial" panose="020B0604020202020204" pitchFamily="34" charset="0"/>
                <a:cs typeface="Arial" panose="020B0604020202020204" pitchFamily="34" charset="0"/>
              </a:rPr>
              <a:t>Docentes para </a:t>
            </a:r>
            <a:r>
              <a:rPr lang="es-MX" sz="700" dirty="0" smtClean="0">
                <a:latin typeface="Arial" panose="020B0604020202020204" pitchFamily="34" charset="0"/>
                <a:cs typeface="Arial" panose="020B0604020202020204" pitchFamily="34" charset="0"/>
              </a:rPr>
              <a:t> un </a:t>
            </a:r>
            <a:r>
              <a:rPr lang="es-MX" sz="700" dirty="0">
                <a:latin typeface="Arial" panose="020B0604020202020204" pitchFamily="34" charset="0"/>
                <a:cs typeface="Arial" panose="020B0604020202020204" pitchFamily="34" charset="0"/>
              </a:rPr>
              <a:t>Aprendizaje Significativo: una interpretación </a:t>
            </a:r>
            <a:r>
              <a:rPr lang="es-MX" sz="700" dirty="0" smtClean="0">
                <a:latin typeface="Arial" panose="020B0604020202020204" pitchFamily="34" charset="0"/>
                <a:cs typeface="Arial" panose="020B0604020202020204" pitchFamily="34" charset="0"/>
              </a:rPr>
              <a:t>constructivista (</a:t>
            </a:r>
            <a:r>
              <a:rPr lang="es-MX" sz="700" dirty="0">
                <a:latin typeface="Arial" panose="020B0604020202020204" pitchFamily="34" charset="0"/>
                <a:cs typeface="Arial" panose="020B0604020202020204" pitchFamily="34" charset="0"/>
              </a:rPr>
              <a:t>pp. </a:t>
            </a:r>
            <a:r>
              <a:rPr lang="es-MX" sz="700" dirty="0" smtClean="0">
                <a:latin typeface="Arial" panose="020B0604020202020204" pitchFamily="34" charset="0"/>
                <a:cs typeface="Arial" panose="020B0604020202020204" pitchFamily="34" charset="0"/>
              </a:rPr>
              <a:t>396-414</a:t>
            </a:r>
            <a:r>
              <a:rPr lang="es-MX" sz="700" dirty="0">
                <a:latin typeface="Arial" panose="020B0604020202020204" pitchFamily="34" charset="0"/>
                <a:cs typeface="Arial" panose="020B0604020202020204" pitchFamily="34" charset="0"/>
              </a:rPr>
              <a:t>). </a:t>
            </a:r>
          </a:p>
          <a:p>
            <a:r>
              <a:rPr lang="es-MX" sz="700" dirty="0">
                <a:latin typeface="Arial" panose="020B0604020202020204" pitchFamily="34" charset="0"/>
                <a:cs typeface="Arial" panose="020B0604020202020204" pitchFamily="34" charset="0"/>
              </a:rPr>
              <a:t>México: McGraw Hill. Recuperado </a:t>
            </a:r>
            <a:r>
              <a:rPr lang="es-MX" sz="700" dirty="0" smtClean="0">
                <a:latin typeface="Arial" panose="020B0604020202020204" pitchFamily="34" charset="0"/>
                <a:cs typeface="Arial" panose="020B0604020202020204" pitchFamily="34" charset="0"/>
              </a:rPr>
              <a:t>de https</a:t>
            </a:r>
            <a:r>
              <a:rPr lang="es-MX" sz="700" dirty="0">
                <a:latin typeface="Arial" panose="020B0604020202020204" pitchFamily="34" charset="0"/>
                <a:cs typeface="Arial" panose="020B0604020202020204" pitchFamily="34" charset="0"/>
              </a:rPr>
              <a:t>://des.for.infd.edu.ar/sitio/upload/diazbarrigacap8_EVALUACION.pdf</a:t>
            </a:r>
          </a:p>
        </p:txBody>
      </p:sp>
    </p:spTree>
    <p:extLst>
      <p:ext uri="{BB962C8B-B14F-4D97-AF65-F5344CB8AC3E}">
        <p14:creationId xmlns:p14="http://schemas.microsoft.com/office/powerpoint/2010/main" val="19617181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0487" y="606392"/>
            <a:ext cx="8339530" cy="948116"/>
          </a:xfrm>
        </p:spPr>
        <p:txBody>
          <a:bodyPr>
            <a:normAutofit/>
          </a:bodyPr>
          <a:lstStyle/>
          <a:p>
            <a:pPr algn="ctr"/>
            <a:r>
              <a:rPr lang="es-MX" sz="2000" dirty="0" smtClean="0">
                <a:solidFill>
                  <a:schemeClr val="tx1"/>
                </a:solidFill>
                <a:latin typeface="Arial" panose="020B0604020202020204" pitchFamily="34" charset="0"/>
                <a:cs typeface="Arial" panose="020B0604020202020204" pitchFamily="34" charset="0"/>
              </a:rPr>
              <a:t>Producto 10</a:t>
            </a:r>
            <a:br>
              <a:rPr lang="es-MX" sz="2000" dirty="0" smtClean="0">
                <a:solidFill>
                  <a:schemeClr val="tx1"/>
                </a:solidFill>
                <a:latin typeface="Arial" panose="020B0604020202020204" pitchFamily="34" charset="0"/>
                <a:cs typeface="Arial" panose="020B0604020202020204" pitchFamily="34" charset="0"/>
              </a:rPr>
            </a:br>
            <a:r>
              <a:rPr lang="es-MX" sz="2000" dirty="0" smtClean="0">
                <a:solidFill>
                  <a:schemeClr val="tx1"/>
                </a:solidFill>
                <a:latin typeface="Arial" panose="020B0604020202020204" pitchFamily="34" charset="0"/>
                <a:cs typeface="Arial" panose="020B0604020202020204" pitchFamily="34" charset="0"/>
              </a:rPr>
              <a:t>Organizador gráfico</a:t>
            </a:r>
            <a:endParaRPr lang="es-MX" sz="2000"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solidFill>
                  <a:schemeClr val="tx1"/>
                </a:solidFill>
                <a:latin typeface="Arial" panose="020B0604020202020204" pitchFamily="34" charset="0"/>
                <a:cs typeface="Arial" panose="020B0604020202020204" pitchFamily="34" charset="0"/>
              </a:rPr>
              <a:t>49</a:t>
            </a:r>
            <a:endParaRPr lang="en-US" sz="1200" dirty="0">
              <a:solidFill>
                <a:schemeClr val="tx1"/>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stretch>
            <a:fillRect/>
          </a:stretch>
        </p:blipFill>
        <p:spPr>
          <a:xfrm>
            <a:off x="763363" y="1449886"/>
            <a:ext cx="8555008" cy="4877789"/>
          </a:xfrm>
          <a:prstGeom prst="rect">
            <a:avLst/>
          </a:prstGeom>
        </p:spPr>
      </p:pic>
      <p:sp>
        <p:nvSpPr>
          <p:cNvPr id="10" name="Rectángulo 9"/>
          <p:cNvSpPr/>
          <p:nvPr/>
        </p:nvSpPr>
        <p:spPr>
          <a:xfrm>
            <a:off x="1251031" y="6273225"/>
            <a:ext cx="8508986" cy="584775"/>
          </a:xfrm>
          <a:prstGeom prst="rect">
            <a:avLst/>
          </a:prstGeom>
        </p:spPr>
        <p:txBody>
          <a:bodyPr wrap="square">
            <a:spAutoFit/>
          </a:bodyPr>
          <a:lstStyle/>
          <a:p>
            <a:r>
              <a:rPr lang="es-MX" sz="800" dirty="0">
                <a:latin typeface="Arial" panose="020B0604020202020204" pitchFamily="34" charset="0"/>
                <a:cs typeface="Arial" panose="020B0604020202020204" pitchFamily="34" charset="0"/>
              </a:rPr>
              <a:t>Díaz, F. y Barriga, A. (2002). Tipos de evaluación, en Estrategias Docentes para  un Aprendizaje Significativo: una interpretación constructivista (pp. 396-414). </a:t>
            </a:r>
          </a:p>
          <a:p>
            <a:r>
              <a:rPr lang="es-MX" sz="800" dirty="0">
                <a:latin typeface="Arial" panose="020B0604020202020204" pitchFamily="34" charset="0"/>
                <a:cs typeface="Arial" panose="020B0604020202020204" pitchFamily="34" charset="0"/>
              </a:rPr>
              <a:t>México: McGraw Hill. Recuperado de </a:t>
            </a:r>
            <a:r>
              <a:rPr lang="es-MX" sz="800" dirty="0">
                <a:latin typeface="Arial" panose="020B0604020202020204" pitchFamily="34" charset="0"/>
                <a:cs typeface="Arial" panose="020B0604020202020204" pitchFamily="34" charset="0"/>
                <a:hlinkClick r:id="rId5"/>
              </a:rPr>
              <a:t>https://</a:t>
            </a:r>
            <a:r>
              <a:rPr lang="es-MX" sz="800" dirty="0" smtClean="0">
                <a:latin typeface="Arial" panose="020B0604020202020204" pitchFamily="34" charset="0"/>
                <a:cs typeface="Arial" panose="020B0604020202020204" pitchFamily="34" charset="0"/>
                <a:hlinkClick r:id="rId5"/>
              </a:rPr>
              <a:t>des.for.infd.edu.ar/sitio/upload/diazbarrigacap8_EVALUACION.pdf</a:t>
            </a:r>
            <a:endParaRPr lang="es-MX" sz="800" dirty="0" smtClean="0">
              <a:latin typeface="Arial" panose="020B0604020202020204" pitchFamily="34" charset="0"/>
              <a:cs typeface="Arial" panose="020B0604020202020204" pitchFamily="34" charset="0"/>
            </a:endParaRPr>
          </a:p>
          <a:p>
            <a:r>
              <a:rPr lang="es-MX" sz="800" dirty="0">
                <a:latin typeface="Arial" panose="020B0604020202020204" pitchFamily="34" charset="0"/>
                <a:cs typeface="Arial" panose="020B0604020202020204" pitchFamily="34" charset="0"/>
              </a:rPr>
              <a:t>Dirección General de Desarrollo Curricular. (2013). </a:t>
            </a:r>
            <a:r>
              <a:rPr lang="es-MX" sz="800" dirty="0" smtClean="0">
                <a:latin typeface="Arial" panose="020B0604020202020204" pitchFamily="34" charset="0"/>
                <a:cs typeface="Arial" panose="020B0604020202020204" pitchFamily="34" charset="0"/>
              </a:rPr>
              <a:t>Las estrategias </a:t>
            </a:r>
            <a:r>
              <a:rPr lang="es-MX" sz="800" dirty="0">
                <a:latin typeface="Arial" panose="020B0604020202020204" pitchFamily="34" charset="0"/>
                <a:cs typeface="Arial" panose="020B0604020202020204" pitchFamily="34" charset="0"/>
              </a:rPr>
              <a:t>y los </a:t>
            </a:r>
            <a:r>
              <a:rPr lang="es-MX" sz="800" dirty="0" smtClean="0">
                <a:latin typeface="Arial" panose="020B0604020202020204" pitchFamily="34" charset="0"/>
                <a:cs typeface="Arial" panose="020B0604020202020204" pitchFamily="34" charset="0"/>
              </a:rPr>
              <a:t>instrumentos </a:t>
            </a:r>
            <a:r>
              <a:rPr lang="es-MX" sz="800" dirty="0">
                <a:latin typeface="Arial" panose="020B0604020202020204" pitchFamily="34" charset="0"/>
                <a:cs typeface="Arial" panose="020B0604020202020204" pitchFamily="34" charset="0"/>
              </a:rPr>
              <a:t>de evaluación desde el enfoque </a:t>
            </a:r>
            <a:r>
              <a:rPr lang="es-MX" sz="800" dirty="0" smtClean="0">
                <a:latin typeface="Arial" panose="020B0604020202020204" pitchFamily="34" charset="0"/>
                <a:cs typeface="Arial" panose="020B0604020202020204" pitchFamily="34" charset="0"/>
              </a:rPr>
              <a:t>formativo </a:t>
            </a:r>
            <a:r>
              <a:rPr lang="es-MX" sz="800" dirty="0">
                <a:latin typeface="Arial" panose="020B0604020202020204" pitchFamily="34" charset="0"/>
                <a:cs typeface="Arial" panose="020B0604020202020204" pitchFamily="34" charset="0"/>
              </a:rPr>
              <a:t>en </a:t>
            </a:r>
            <a:r>
              <a:rPr lang="es-MX" sz="800" dirty="0" smtClean="0">
                <a:latin typeface="Arial" panose="020B0604020202020204" pitchFamily="34" charset="0"/>
                <a:cs typeface="Arial" panose="020B0604020202020204" pitchFamily="34" charset="0"/>
              </a:rPr>
              <a:t>Herramientas para </a:t>
            </a:r>
            <a:r>
              <a:rPr lang="es-MX" sz="800" dirty="0">
                <a:latin typeface="Arial" panose="020B0604020202020204" pitchFamily="34" charset="0"/>
                <a:cs typeface="Arial" panose="020B0604020202020204" pitchFamily="34" charset="0"/>
              </a:rPr>
              <a:t>la evaluación en educación básica. </a:t>
            </a:r>
            <a:r>
              <a:rPr lang="es-MX" sz="800" dirty="0" smtClean="0">
                <a:latin typeface="Arial" panose="020B0604020202020204" pitchFamily="34" charset="0"/>
                <a:cs typeface="Arial" panose="020B0604020202020204" pitchFamily="34" charset="0"/>
              </a:rPr>
              <a:t>México</a:t>
            </a:r>
            <a:r>
              <a:rPr lang="es-MX" sz="800" dirty="0">
                <a:latin typeface="Arial" panose="020B0604020202020204" pitchFamily="34" charset="0"/>
                <a:cs typeface="Arial" panose="020B0604020202020204" pitchFamily="34" charset="0"/>
              </a:rPr>
              <a:t>, SEP. Recuperado </a:t>
            </a:r>
            <a:r>
              <a:rPr lang="es-MX" sz="800" dirty="0" err="1" smtClean="0">
                <a:latin typeface="Arial" panose="020B0604020202020204" pitchFamily="34" charset="0"/>
                <a:cs typeface="Arial" panose="020B0604020202020204" pitchFamily="34" charset="0"/>
              </a:rPr>
              <a:t>de:http</a:t>
            </a:r>
            <a:r>
              <a:rPr lang="es-MX" sz="800" dirty="0">
                <a:latin typeface="Arial" panose="020B0604020202020204" pitchFamily="34" charset="0"/>
                <a:cs typeface="Arial" panose="020B0604020202020204" pitchFamily="34" charset="0"/>
              </a:rPr>
              <a:t>://</a:t>
            </a:r>
            <a:r>
              <a:rPr lang="es-MX" sz="800" dirty="0" smtClean="0">
                <a:latin typeface="Arial" panose="020B0604020202020204" pitchFamily="34" charset="0"/>
                <a:cs typeface="Arial" panose="020B0604020202020204" pitchFamily="34" charset="0"/>
              </a:rPr>
              <a:t>www.educacionespecial.sep.gob.mx/pdf/doctos/2Academicos/h_4_Estrategias_instrumentos_evaluacion.pdf</a:t>
            </a:r>
            <a:endParaRPr lang="es-MX"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93029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0487" y="606392"/>
            <a:ext cx="8339530" cy="948116"/>
          </a:xfrm>
        </p:spPr>
        <p:txBody>
          <a:bodyPr>
            <a:normAutofit/>
          </a:bodyPr>
          <a:lstStyle/>
          <a:p>
            <a:pPr algn="ctr"/>
            <a:r>
              <a:rPr lang="es-MX" sz="2000" dirty="0" smtClean="0">
                <a:solidFill>
                  <a:schemeClr val="tx1"/>
                </a:solidFill>
                <a:latin typeface="Arial" panose="020B0604020202020204" pitchFamily="34" charset="0"/>
                <a:cs typeface="Arial" panose="020B0604020202020204" pitchFamily="34" charset="0"/>
              </a:rPr>
              <a:t>Producto 10</a:t>
            </a:r>
            <a:br>
              <a:rPr lang="es-MX" sz="2000" dirty="0" smtClean="0">
                <a:solidFill>
                  <a:schemeClr val="tx1"/>
                </a:solidFill>
                <a:latin typeface="Arial" panose="020B0604020202020204" pitchFamily="34" charset="0"/>
                <a:cs typeface="Arial" panose="020B0604020202020204" pitchFamily="34" charset="0"/>
              </a:rPr>
            </a:br>
            <a:r>
              <a:rPr lang="es-MX" sz="2000" dirty="0" smtClean="0">
                <a:solidFill>
                  <a:schemeClr val="tx1"/>
                </a:solidFill>
                <a:latin typeface="Arial" panose="020B0604020202020204" pitchFamily="34" charset="0"/>
                <a:cs typeface="Arial" panose="020B0604020202020204" pitchFamily="34" charset="0"/>
              </a:rPr>
              <a:t>Organizador gráfico</a:t>
            </a:r>
            <a:endParaRPr lang="es-MX" sz="2000"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50</a:t>
            </a:r>
            <a:endParaRPr lang="en-US" sz="1200" dirty="0">
              <a:solidFill>
                <a:schemeClr val="tx1"/>
              </a:solidFill>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4"/>
          <a:stretch>
            <a:fillRect/>
          </a:stretch>
        </p:blipFill>
        <p:spPr>
          <a:xfrm>
            <a:off x="1105033" y="1446729"/>
            <a:ext cx="8705628" cy="4945011"/>
          </a:xfrm>
          <a:prstGeom prst="rect">
            <a:avLst/>
          </a:prstGeom>
        </p:spPr>
      </p:pic>
    </p:spTree>
    <p:extLst>
      <p:ext uri="{BB962C8B-B14F-4D97-AF65-F5344CB8AC3E}">
        <p14:creationId xmlns:p14="http://schemas.microsoft.com/office/powerpoint/2010/main" val="29346500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51</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11</a:t>
            </a:r>
          </a:p>
          <a:p>
            <a:pPr algn="ctr"/>
            <a:r>
              <a:rPr lang="es-MX" sz="2000" dirty="0" smtClean="0">
                <a:solidFill>
                  <a:schemeClr val="tx1"/>
                </a:solidFill>
                <a:latin typeface="Arial" panose="020B0604020202020204" pitchFamily="34" charset="0"/>
                <a:cs typeface="Arial" panose="020B0604020202020204" pitchFamily="34" charset="0"/>
              </a:rPr>
              <a:t>Evaluación, Formatos, Prerrequisitos</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8596668"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general 1 (basado en formato E.I.P. Conexiones DGIRE UNAM)</a:t>
            </a:r>
          </a:p>
          <a:p>
            <a:pPr marL="0" indent="0">
              <a:buNone/>
            </a:pPr>
            <a:endParaRPr lang="es-MX" sz="1600" dirty="0">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4"/>
          <a:stretch>
            <a:fillRect/>
          </a:stretch>
        </p:blipFill>
        <p:spPr>
          <a:xfrm>
            <a:off x="2050990" y="1848602"/>
            <a:ext cx="6254186" cy="4908263"/>
          </a:xfrm>
          <a:prstGeom prst="rect">
            <a:avLst/>
          </a:prstGeom>
        </p:spPr>
      </p:pic>
    </p:spTree>
    <p:extLst>
      <p:ext uri="{BB962C8B-B14F-4D97-AF65-F5344CB8AC3E}">
        <p14:creationId xmlns:p14="http://schemas.microsoft.com/office/powerpoint/2010/main" val="28406214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52</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11</a:t>
            </a:r>
          </a:p>
          <a:p>
            <a:pPr algn="ctr"/>
            <a:r>
              <a:rPr lang="es-MX" sz="2000" dirty="0" smtClean="0">
                <a:solidFill>
                  <a:schemeClr val="tx1"/>
                </a:solidFill>
                <a:latin typeface="Arial" panose="020B0604020202020204" pitchFamily="34" charset="0"/>
                <a:cs typeface="Arial" panose="020B0604020202020204" pitchFamily="34" charset="0"/>
              </a:rPr>
              <a:t>Evaluación, Formatos, Prerrequisitos</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8596668"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general 1 (basado en formato E.I.P. Conexiones DGIRE UNAM)</a:t>
            </a:r>
          </a:p>
          <a:p>
            <a:pPr marL="0" indent="0">
              <a:buNone/>
            </a:pPr>
            <a:endParaRPr lang="es-MX" sz="1600" dirty="0">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4"/>
          <a:stretch>
            <a:fillRect/>
          </a:stretch>
        </p:blipFill>
        <p:spPr>
          <a:xfrm>
            <a:off x="1625917" y="1788381"/>
            <a:ext cx="6407130" cy="4968484"/>
          </a:xfrm>
          <a:prstGeom prst="rect">
            <a:avLst/>
          </a:prstGeom>
        </p:spPr>
      </p:pic>
    </p:spTree>
    <p:extLst>
      <p:ext uri="{BB962C8B-B14F-4D97-AF65-F5344CB8AC3E}">
        <p14:creationId xmlns:p14="http://schemas.microsoft.com/office/powerpoint/2010/main" val="998661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53</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11</a:t>
            </a:r>
          </a:p>
          <a:p>
            <a:pPr algn="ctr"/>
            <a:r>
              <a:rPr lang="es-MX" sz="2000" dirty="0" smtClean="0">
                <a:solidFill>
                  <a:schemeClr val="tx1"/>
                </a:solidFill>
                <a:latin typeface="Arial" panose="020B0604020202020204" pitchFamily="34" charset="0"/>
                <a:cs typeface="Arial" panose="020B0604020202020204" pitchFamily="34" charset="0"/>
              </a:rPr>
              <a:t>Evaluación, Formatos, Prerrequisitos</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8596668"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general 1 (basado en formato E.I.P. Conexiones DGIRE UNAM)</a:t>
            </a:r>
          </a:p>
          <a:p>
            <a:pPr marL="0" indent="0">
              <a:buNone/>
            </a:pPr>
            <a:endParaRPr lang="es-MX" sz="16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4"/>
          <a:stretch>
            <a:fillRect/>
          </a:stretch>
        </p:blipFill>
        <p:spPr>
          <a:xfrm>
            <a:off x="1326591" y="1919896"/>
            <a:ext cx="7239765" cy="4547223"/>
          </a:xfrm>
          <a:prstGeom prst="rect">
            <a:avLst/>
          </a:prstGeom>
        </p:spPr>
      </p:pic>
    </p:spTree>
    <p:extLst>
      <p:ext uri="{BB962C8B-B14F-4D97-AF65-F5344CB8AC3E}">
        <p14:creationId xmlns:p14="http://schemas.microsoft.com/office/powerpoint/2010/main" val="3956964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54</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11</a:t>
            </a:r>
          </a:p>
          <a:p>
            <a:pPr algn="ctr"/>
            <a:r>
              <a:rPr lang="es-MX" sz="2000" dirty="0" smtClean="0">
                <a:solidFill>
                  <a:schemeClr val="tx1"/>
                </a:solidFill>
                <a:latin typeface="Arial" panose="020B0604020202020204" pitchFamily="34" charset="0"/>
                <a:cs typeface="Arial" panose="020B0604020202020204" pitchFamily="34" charset="0"/>
              </a:rPr>
              <a:t>Evaluación, Formatos, Prerrequisitos</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8596668"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general 2 (basado en formato PROINE-01 de la SEP)</a:t>
            </a:r>
          </a:p>
          <a:p>
            <a:pPr marL="0" indent="0">
              <a:buNone/>
            </a:pPr>
            <a:endParaRPr lang="es-MX" sz="16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4"/>
          <a:stretch>
            <a:fillRect/>
          </a:stretch>
        </p:blipFill>
        <p:spPr>
          <a:xfrm>
            <a:off x="2076629" y="1811173"/>
            <a:ext cx="4631820" cy="4836969"/>
          </a:xfrm>
          <a:prstGeom prst="rect">
            <a:avLst/>
          </a:prstGeom>
        </p:spPr>
      </p:pic>
    </p:spTree>
    <p:extLst>
      <p:ext uri="{BB962C8B-B14F-4D97-AF65-F5344CB8AC3E}">
        <p14:creationId xmlns:p14="http://schemas.microsoft.com/office/powerpoint/2010/main" val="2234604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5917" y="731521"/>
            <a:ext cx="7988102" cy="715038"/>
          </a:xfrm>
        </p:spPr>
        <p:txBody>
          <a:bodyPr>
            <a:normAutofit/>
          </a:bodyPr>
          <a:lstStyle/>
          <a:p>
            <a:pPr algn="ctr"/>
            <a:r>
              <a:rPr lang="es-MX" sz="2000" dirty="0">
                <a:solidFill>
                  <a:schemeClr val="tx1"/>
                </a:solidFill>
                <a:latin typeface="Arial" panose="020B0604020202020204" pitchFamily="34" charset="0"/>
                <a:cs typeface="Arial" panose="020B0604020202020204" pitchFamily="34" charset="0"/>
              </a:rPr>
              <a:t> Producto 1 </a:t>
            </a:r>
            <a:r>
              <a:rPr lang="es-MX" sz="2000" dirty="0" smtClean="0">
                <a:solidFill>
                  <a:schemeClr val="tx1"/>
                </a:solidFill>
                <a:latin typeface="Arial" panose="020B0604020202020204" pitchFamily="34" charset="0"/>
                <a:cs typeface="Arial" panose="020B0604020202020204" pitchFamily="34" charset="0"/>
              </a:rPr>
              <a:t/>
            </a:r>
            <a:br>
              <a:rPr lang="es-MX" sz="2000" dirty="0" smtClean="0">
                <a:solidFill>
                  <a:schemeClr val="tx1"/>
                </a:solidFill>
                <a:latin typeface="Arial" panose="020B0604020202020204" pitchFamily="34" charset="0"/>
                <a:cs typeface="Arial" panose="020B0604020202020204" pitchFamily="34" charset="0"/>
              </a:rPr>
            </a:br>
            <a:r>
              <a:rPr lang="es-MX" sz="2000" dirty="0" smtClean="0">
                <a:solidFill>
                  <a:schemeClr val="tx1"/>
                </a:solidFill>
                <a:latin typeface="Arial" panose="020B0604020202020204" pitchFamily="34" charset="0"/>
                <a:cs typeface="Arial" panose="020B0604020202020204" pitchFamily="34" charset="0"/>
              </a:rPr>
              <a:t>Conclusiones generales sobre Interdisciplinariedad</a:t>
            </a:r>
            <a:endParaRPr lang="es-MX" sz="2400" dirty="0">
              <a:solidFill>
                <a:schemeClr val="tx1"/>
              </a:solidFill>
              <a:latin typeface="Arial" panose="020B0604020202020204" pitchFamily="34" charset="0"/>
              <a:cs typeface="Arial" panose="020B0604020202020204" pitchFamily="34" charset="0"/>
            </a:endParaRPr>
          </a:p>
        </p:txBody>
      </p:sp>
      <p:pic>
        <p:nvPicPr>
          <p:cNvPr id="7" name="Marcador de contenido 6"/>
          <p:cNvPicPr>
            <a:picLocks noGrp="1" noChangeAspect="1"/>
          </p:cNvPicPr>
          <p:nvPr>
            <p:ph idx="1"/>
          </p:nvPr>
        </p:nvPicPr>
        <p:blipFill>
          <a:blip r:embed="rId3"/>
          <a:stretch>
            <a:fillRect/>
          </a:stretch>
        </p:blipFill>
        <p:spPr>
          <a:xfrm>
            <a:off x="1316052" y="1640640"/>
            <a:ext cx="7768127" cy="4668154"/>
          </a:xfrm>
          <a:prstGeom prst="rect">
            <a:avLst/>
          </a:prstGeo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5"/>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a:spLocks noGrp="1"/>
          </p:cNvSpPr>
          <p:nvPr>
            <p:ph type="sldNum" sz="quarter" idx="12"/>
          </p:nvPr>
        </p:nvSpPr>
        <p:spPr>
          <a:xfrm>
            <a:off x="421694" y="6391740"/>
            <a:ext cx="683339" cy="365125"/>
          </a:xfrm>
        </p:spPr>
        <p:txBody>
          <a:bodyPr/>
          <a:lstStyle/>
          <a:p>
            <a:r>
              <a:rPr lang="en-US" sz="1200" dirty="0">
                <a:solidFill>
                  <a:schemeClr val="tx1"/>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819240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55</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11</a:t>
            </a:r>
          </a:p>
          <a:p>
            <a:pPr algn="ctr"/>
            <a:r>
              <a:rPr lang="es-MX" sz="2000" dirty="0" smtClean="0">
                <a:solidFill>
                  <a:schemeClr val="tx1"/>
                </a:solidFill>
                <a:latin typeface="Arial" panose="020B0604020202020204" pitchFamily="34" charset="0"/>
                <a:cs typeface="Arial" panose="020B0604020202020204" pitchFamily="34" charset="0"/>
              </a:rPr>
              <a:t>Evaluación, Formatos, Prerrequisitos</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8596668"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general 2 (basado en formato PROINE-01 de la SEP)</a:t>
            </a:r>
          </a:p>
          <a:p>
            <a:pPr marL="0" indent="0">
              <a:buNone/>
            </a:pPr>
            <a:endParaRPr lang="es-MX" sz="16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stretch>
            <a:fillRect/>
          </a:stretch>
        </p:blipFill>
        <p:spPr>
          <a:xfrm>
            <a:off x="2315910" y="1774853"/>
            <a:ext cx="5076914" cy="4926447"/>
          </a:xfrm>
          <a:prstGeom prst="rect">
            <a:avLst/>
          </a:prstGeom>
        </p:spPr>
      </p:pic>
    </p:spTree>
    <p:extLst>
      <p:ext uri="{BB962C8B-B14F-4D97-AF65-F5344CB8AC3E}">
        <p14:creationId xmlns:p14="http://schemas.microsoft.com/office/powerpoint/2010/main" val="18602401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56</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11</a:t>
            </a:r>
          </a:p>
          <a:p>
            <a:pPr algn="ctr"/>
            <a:r>
              <a:rPr lang="es-MX" sz="2000" dirty="0" smtClean="0">
                <a:solidFill>
                  <a:schemeClr val="tx1"/>
                </a:solidFill>
                <a:latin typeface="Arial" panose="020B0604020202020204" pitchFamily="34" charset="0"/>
                <a:cs typeface="Arial" panose="020B0604020202020204" pitchFamily="34" charset="0"/>
              </a:rPr>
              <a:t>Evaluación, Formatos, Prerrequisitos</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8596668"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general 3 (basado en formato interno Universidad Lasallista </a:t>
            </a:r>
            <a:r>
              <a:rPr lang="es-MX" sz="1600" dirty="0" err="1" smtClean="0">
                <a:latin typeface="Arial" panose="020B0604020202020204" pitchFamily="34" charset="0"/>
                <a:cs typeface="Arial" panose="020B0604020202020204" pitchFamily="34" charset="0"/>
              </a:rPr>
              <a:t>Benavete</a:t>
            </a:r>
            <a:r>
              <a:rPr lang="es-MX" sz="1600" dirty="0" smtClean="0">
                <a:latin typeface="Arial" panose="020B0604020202020204" pitchFamily="34" charset="0"/>
                <a:cs typeface="Arial" panose="020B0604020202020204" pitchFamily="34" charset="0"/>
              </a:rPr>
              <a:t>)</a:t>
            </a:r>
          </a:p>
          <a:p>
            <a:pPr marL="0" indent="0">
              <a:buNone/>
            </a:pPr>
            <a:endParaRPr lang="es-MX" sz="16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4"/>
          <a:stretch>
            <a:fillRect/>
          </a:stretch>
        </p:blipFill>
        <p:spPr>
          <a:xfrm>
            <a:off x="1625917" y="1814017"/>
            <a:ext cx="7104315" cy="4760285"/>
          </a:xfrm>
          <a:prstGeom prst="rect">
            <a:avLst/>
          </a:prstGeom>
        </p:spPr>
      </p:pic>
    </p:spTree>
    <p:extLst>
      <p:ext uri="{BB962C8B-B14F-4D97-AF65-F5344CB8AC3E}">
        <p14:creationId xmlns:p14="http://schemas.microsoft.com/office/powerpoint/2010/main" val="1999442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57</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11</a:t>
            </a:r>
          </a:p>
          <a:p>
            <a:pPr algn="ctr"/>
            <a:r>
              <a:rPr lang="es-MX" sz="2000" dirty="0" smtClean="0">
                <a:solidFill>
                  <a:schemeClr val="tx1"/>
                </a:solidFill>
                <a:latin typeface="Arial" panose="020B0604020202020204" pitchFamily="34" charset="0"/>
                <a:cs typeface="Arial" panose="020B0604020202020204" pitchFamily="34" charset="0"/>
              </a:rPr>
              <a:t>Evaluación, Formatos, Prerrequisitos</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8596668"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sesión por sesión 1 (basado en formato interno Universidad Lasallista Benavente)</a:t>
            </a:r>
          </a:p>
          <a:p>
            <a:pPr marL="0" indent="0">
              <a:buNone/>
            </a:pPr>
            <a:endParaRPr lang="es-MX" sz="16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stretch>
            <a:fillRect/>
          </a:stretch>
        </p:blipFill>
        <p:spPr>
          <a:xfrm>
            <a:off x="1239140" y="1876129"/>
            <a:ext cx="6916707" cy="4415716"/>
          </a:xfrm>
          <a:prstGeom prst="rect">
            <a:avLst/>
          </a:prstGeom>
        </p:spPr>
      </p:pic>
    </p:spTree>
    <p:extLst>
      <p:ext uri="{BB962C8B-B14F-4D97-AF65-F5344CB8AC3E}">
        <p14:creationId xmlns:p14="http://schemas.microsoft.com/office/powerpoint/2010/main" val="24698863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58</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11</a:t>
            </a:r>
          </a:p>
          <a:p>
            <a:pPr algn="ctr"/>
            <a:r>
              <a:rPr lang="es-MX" sz="2000" dirty="0" smtClean="0">
                <a:solidFill>
                  <a:schemeClr val="tx1"/>
                </a:solidFill>
                <a:latin typeface="Arial" panose="020B0604020202020204" pitchFamily="34" charset="0"/>
                <a:cs typeface="Arial" panose="020B0604020202020204" pitchFamily="34" charset="0"/>
              </a:rPr>
              <a:t>Evaluación, Formatos, Prerrequisitos</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8596668"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sesión por sesión 2 (basado en formato secuencia </a:t>
            </a:r>
            <a:r>
              <a:rPr lang="es-MX" sz="1600" dirty="0" err="1" smtClean="0">
                <a:latin typeface="Arial" panose="020B0604020202020204" pitchFamily="34" charset="0"/>
                <a:cs typeface="Arial" panose="020B0604020202020204" pitchFamily="34" charset="0"/>
              </a:rPr>
              <a:t>didática</a:t>
            </a:r>
            <a:r>
              <a:rPr lang="es-MX" sz="1600" dirty="0" smtClean="0">
                <a:latin typeface="Arial" panose="020B0604020202020204" pitchFamily="34" charset="0"/>
                <a:cs typeface="Arial" panose="020B0604020202020204" pitchFamily="34" charset="0"/>
              </a:rPr>
              <a:t> SEMS-SEP)</a:t>
            </a:r>
          </a:p>
          <a:p>
            <a:pPr marL="0" indent="0">
              <a:buNone/>
            </a:pPr>
            <a:endParaRPr lang="es-MX" sz="16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4"/>
          <a:stretch>
            <a:fillRect/>
          </a:stretch>
        </p:blipFill>
        <p:spPr>
          <a:xfrm>
            <a:off x="1589385" y="1857177"/>
            <a:ext cx="7069187" cy="4787178"/>
          </a:xfrm>
          <a:prstGeom prst="rect">
            <a:avLst/>
          </a:prstGeom>
        </p:spPr>
      </p:pic>
    </p:spTree>
    <p:extLst>
      <p:ext uri="{BB962C8B-B14F-4D97-AF65-F5344CB8AC3E}">
        <p14:creationId xmlns:p14="http://schemas.microsoft.com/office/powerpoint/2010/main" val="11717338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59</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11</a:t>
            </a:r>
          </a:p>
          <a:p>
            <a:pPr algn="ctr"/>
            <a:r>
              <a:rPr lang="es-MX" sz="2000" dirty="0" smtClean="0">
                <a:solidFill>
                  <a:schemeClr val="tx1"/>
                </a:solidFill>
                <a:latin typeface="Arial" panose="020B0604020202020204" pitchFamily="34" charset="0"/>
                <a:cs typeface="Arial" panose="020B0604020202020204" pitchFamily="34" charset="0"/>
              </a:rPr>
              <a:t>Evaluación, Formatos, Prerrequisitos</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8596668"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sesión por sesión 2 (basado en formato secuencia </a:t>
            </a:r>
            <a:r>
              <a:rPr lang="es-MX" sz="1600" dirty="0" err="1" smtClean="0">
                <a:latin typeface="Arial" panose="020B0604020202020204" pitchFamily="34" charset="0"/>
                <a:cs typeface="Arial" panose="020B0604020202020204" pitchFamily="34" charset="0"/>
              </a:rPr>
              <a:t>didática</a:t>
            </a:r>
            <a:r>
              <a:rPr lang="es-MX" sz="1600" dirty="0" smtClean="0">
                <a:latin typeface="Arial" panose="020B0604020202020204" pitchFamily="34" charset="0"/>
                <a:cs typeface="Arial" panose="020B0604020202020204" pitchFamily="34" charset="0"/>
              </a:rPr>
              <a:t> SEMS-SEP)</a:t>
            </a:r>
          </a:p>
          <a:p>
            <a:pPr marL="0" indent="0">
              <a:buNone/>
            </a:pPr>
            <a:endParaRPr lang="es-MX" sz="16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stretch>
            <a:fillRect/>
          </a:stretch>
        </p:blipFill>
        <p:spPr>
          <a:xfrm>
            <a:off x="1420487" y="2011973"/>
            <a:ext cx="6871828" cy="4598649"/>
          </a:xfrm>
          <a:prstGeom prst="rect">
            <a:avLst/>
          </a:prstGeom>
        </p:spPr>
      </p:pic>
    </p:spTree>
    <p:extLst>
      <p:ext uri="{BB962C8B-B14F-4D97-AF65-F5344CB8AC3E}">
        <p14:creationId xmlns:p14="http://schemas.microsoft.com/office/powerpoint/2010/main" val="17786558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60</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11</a:t>
            </a:r>
          </a:p>
          <a:p>
            <a:pPr algn="ctr"/>
            <a:r>
              <a:rPr lang="es-MX" sz="2000" dirty="0" smtClean="0">
                <a:solidFill>
                  <a:schemeClr val="tx1"/>
                </a:solidFill>
                <a:latin typeface="Arial" panose="020B0604020202020204" pitchFamily="34" charset="0"/>
                <a:cs typeface="Arial" panose="020B0604020202020204" pitchFamily="34" charset="0"/>
              </a:rPr>
              <a:t>Evaluación, Formatos, Prerrequisitos</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9116146"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sesión por sesión 3 (basado en </a:t>
            </a:r>
            <a:r>
              <a:rPr lang="es-MX" sz="1600" dirty="0">
                <a:latin typeface="Arial" panose="020B0604020202020204" pitchFamily="34" charset="0"/>
                <a:cs typeface="Arial" panose="020B0604020202020204" pitchFamily="34" charset="0"/>
              </a:rPr>
              <a:t>Experiencia exitosa </a:t>
            </a:r>
            <a:r>
              <a:rPr lang="es-MX" sz="1600" dirty="0" smtClean="0">
                <a:latin typeface="Arial" panose="020B0604020202020204" pitchFamily="34" charset="0"/>
                <a:cs typeface="Arial" panose="020B0604020202020204" pitchFamily="34" charset="0"/>
              </a:rPr>
              <a:t>orientada </a:t>
            </a:r>
            <a:r>
              <a:rPr lang="es-MX" sz="1600" dirty="0">
                <a:latin typeface="Arial" panose="020B0604020202020204" pitchFamily="34" charset="0"/>
                <a:cs typeface="Arial" panose="020B0604020202020204" pitchFamily="34" charset="0"/>
              </a:rPr>
              <a:t>por </a:t>
            </a:r>
            <a:r>
              <a:rPr lang="es-MX" sz="1600" dirty="0" smtClean="0">
                <a:latin typeface="Arial" panose="020B0604020202020204" pitchFamily="34" charset="0"/>
                <a:cs typeface="Arial" panose="020B0604020202020204" pitchFamily="34" charset="0"/>
              </a:rPr>
              <a:t>Lic</a:t>
            </a:r>
            <a:r>
              <a:rPr lang="es-MX" sz="1600" dirty="0">
                <a:latin typeface="Arial" panose="020B0604020202020204" pitchFamily="34" charset="0"/>
                <a:cs typeface="Arial" panose="020B0604020202020204" pitchFamily="34" charset="0"/>
              </a:rPr>
              <a:t>. Manuel Rojano </a:t>
            </a:r>
            <a:r>
              <a:rPr lang="es-MX" sz="1600" dirty="0" smtClean="0">
                <a:latin typeface="Arial" panose="020B0604020202020204" pitchFamily="34" charset="0"/>
                <a:cs typeface="Arial" panose="020B0604020202020204" pitchFamily="34" charset="0"/>
              </a:rPr>
              <a:t>H)</a:t>
            </a:r>
          </a:p>
          <a:p>
            <a:pPr marL="0" indent="0">
              <a:buNone/>
            </a:pPr>
            <a:endParaRPr lang="es-MX" sz="16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4"/>
          <a:stretch>
            <a:fillRect/>
          </a:stretch>
        </p:blipFill>
        <p:spPr>
          <a:xfrm>
            <a:off x="1922804" y="1774853"/>
            <a:ext cx="4430825" cy="5068381"/>
          </a:xfrm>
          <a:prstGeom prst="rect">
            <a:avLst/>
          </a:prstGeom>
        </p:spPr>
      </p:pic>
    </p:spTree>
    <p:extLst>
      <p:ext uri="{BB962C8B-B14F-4D97-AF65-F5344CB8AC3E}">
        <p14:creationId xmlns:p14="http://schemas.microsoft.com/office/powerpoint/2010/main" val="13670442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61</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11</a:t>
            </a:r>
          </a:p>
          <a:p>
            <a:pPr algn="ctr"/>
            <a:r>
              <a:rPr lang="es-MX" sz="2000" dirty="0" smtClean="0">
                <a:solidFill>
                  <a:schemeClr val="tx1"/>
                </a:solidFill>
                <a:latin typeface="Arial" panose="020B0604020202020204" pitchFamily="34" charset="0"/>
                <a:cs typeface="Arial" panose="020B0604020202020204" pitchFamily="34" charset="0"/>
              </a:rPr>
              <a:t>Evaluación, Formatos, Prerrequisitos</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9116146"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sesión por sesión 3 (basado en </a:t>
            </a:r>
            <a:r>
              <a:rPr lang="es-MX" sz="1600" dirty="0">
                <a:latin typeface="Arial" panose="020B0604020202020204" pitchFamily="34" charset="0"/>
                <a:cs typeface="Arial" panose="020B0604020202020204" pitchFamily="34" charset="0"/>
              </a:rPr>
              <a:t>Experiencia exitosa </a:t>
            </a:r>
            <a:r>
              <a:rPr lang="es-MX" sz="1600" dirty="0" smtClean="0">
                <a:latin typeface="Arial" panose="020B0604020202020204" pitchFamily="34" charset="0"/>
                <a:cs typeface="Arial" panose="020B0604020202020204" pitchFamily="34" charset="0"/>
              </a:rPr>
              <a:t>orientada </a:t>
            </a:r>
            <a:r>
              <a:rPr lang="es-MX" sz="1600" dirty="0">
                <a:latin typeface="Arial" panose="020B0604020202020204" pitchFamily="34" charset="0"/>
                <a:cs typeface="Arial" panose="020B0604020202020204" pitchFamily="34" charset="0"/>
              </a:rPr>
              <a:t>por </a:t>
            </a:r>
            <a:r>
              <a:rPr lang="es-MX" sz="1600" dirty="0" smtClean="0">
                <a:latin typeface="Arial" panose="020B0604020202020204" pitchFamily="34" charset="0"/>
                <a:cs typeface="Arial" panose="020B0604020202020204" pitchFamily="34" charset="0"/>
              </a:rPr>
              <a:t>Lic</a:t>
            </a:r>
            <a:r>
              <a:rPr lang="es-MX" sz="1600" dirty="0">
                <a:latin typeface="Arial" panose="020B0604020202020204" pitchFamily="34" charset="0"/>
                <a:cs typeface="Arial" panose="020B0604020202020204" pitchFamily="34" charset="0"/>
              </a:rPr>
              <a:t>. Manuel Rojano </a:t>
            </a:r>
            <a:r>
              <a:rPr lang="es-MX" sz="1600" dirty="0" smtClean="0">
                <a:latin typeface="Arial" panose="020B0604020202020204" pitchFamily="34" charset="0"/>
                <a:cs typeface="Arial" panose="020B0604020202020204" pitchFamily="34" charset="0"/>
              </a:rPr>
              <a:t>H)</a:t>
            </a:r>
          </a:p>
          <a:p>
            <a:pPr marL="0" indent="0">
              <a:buNone/>
            </a:pPr>
            <a:endParaRPr lang="es-MX" sz="16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stretch>
            <a:fillRect/>
          </a:stretch>
        </p:blipFill>
        <p:spPr>
          <a:xfrm>
            <a:off x="1927230" y="1774853"/>
            <a:ext cx="4168770" cy="4831667"/>
          </a:xfrm>
          <a:prstGeom prst="rect">
            <a:avLst/>
          </a:prstGeom>
        </p:spPr>
      </p:pic>
    </p:spTree>
    <p:extLst>
      <p:ext uri="{BB962C8B-B14F-4D97-AF65-F5344CB8AC3E}">
        <p14:creationId xmlns:p14="http://schemas.microsoft.com/office/powerpoint/2010/main" val="4020733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62</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12</a:t>
            </a:r>
          </a:p>
          <a:p>
            <a:pPr algn="ctr"/>
            <a:r>
              <a:rPr lang="es-MX" sz="2000" dirty="0" smtClean="0">
                <a:solidFill>
                  <a:schemeClr val="tx1"/>
                </a:solidFill>
                <a:latin typeface="Arial" panose="020B0604020202020204" pitchFamily="34" charset="0"/>
                <a:cs typeface="Arial" panose="020B0604020202020204" pitchFamily="34" charset="0"/>
              </a:rPr>
              <a:t>Evaluación, Formatos, Grupo Heterogéneo</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9116146"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Planeación general</a:t>
            </a:r>
          </a:p>
          <a:p>
            <a:pPr marL="0" indent="0">
              <a:buNone/>
            </a:pPr>
            <a:endParaRPr lang="es-MX" sz="16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4"/>
          <a:stretch>
            <a:fillRect/>
          </a:stretch>
        </p:blipFill>
        <p:spPr>
          <a:xfrm>
            <a:off x="1531583" y="1748615"/>
            <a:ext cx="6424552" cy="5008250"/>
          </a:xfrm>
          <a:prstGeom prst="rect">
            <a:avLst/>
          </a:prstGeom>
        </p:spPr>
      </p:pic>
    </p:spTree>
    <p:extLst>
      <p:ext uri="{BB962C8B-B14F-4D97-AF65-F5344CB8AC3E}">
        <p14:creationId xmlns:p14="http://schemas.microsoft.com/office/powerpoint/2010/main" val="19719393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63</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12</a:t>
            </a:r>
          </a:p>
          <a:p>
            <a:pPr algn="ctr"/>
            <a:r>
              <a:rPr lang="es-MX" sz="2000" dirty="0" smtClean="0">
                <a:solidFill>
                  <a:schemeClr val="tx1"/>
                </a:solidFill>
                <a:latin typeface="Arial" panose="020B0604020202020204" pitchFamily="34" charset="0"/>
                <a:cs typeface="Arial" panose="020B0604020202020204" pitchFamily="34" charset="0"/>
              </a:rPr>
              <a:t>Evaluación, Formatos, Grupo Heterogéneo</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9116146"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Planeación general</a:t>
            </a:r>
          </a:p>
          <a:p>
            <a:pPr marL="0" indent="0">
              <a:buNone/>
            </a:pPr>
            <a:endParaRPr lang="es-MX" sz="16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stretch>
            <a:fillRect/>
          </a:stretch>
        </p:blipFill>
        <p:spPr>
          <a:xfrm>
            <a:off x="1893561" y="2069021"/>
            <a:ext cx="5960025" cy="4436469"/>
          </a:xfrm>
          <a:prstGeom prst="rect">
            <a:avLst/>
          </a:prstGeom>
        </p:spPr>
      </p:pic>
    </p:spTree>
    <p:extLst>
      <p:ext uri="{BB962C8B-B14F-4D97-AF65-F5344CB8AC3E}">
        <p14:creationId xmlns:p14="http://schemas.microsoft.com/office/powerpoint/2010/main" val="36440918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64</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12</a:t>
            </a:r>
          </a:p>
          <a:p>
            <a:pPr algn="ctr"/>
            <a:r>
              <a:rPr lang="es-MX" sz="2000" dirty="0" smtClean="0">
                <a:solidFill>
                  <a:schemeClr val="tx1"/>
                </a:solidFill>
                <a:latin typeface="Arial" panose="020B0604020202020204" pitchFamily="34" charset="0"/>
                <a:cs typeface="Arial" panose="020B0604020202020204" pitchFamily="34" charset="0"/>
              </a:rPr>
              <a:t>Evaluación, Formatos, Grupo Heterogéneo</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9116146"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Planeación general</a:t>
            </a:r>
          </a:p>
          <a:p>
            <a:pPr marL="0" indent="0">
              <a:buNone/>
            </a:pPr>
            <a:endParaRPr lang="es-MX" sz="16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stretch>
            <a:fillRect/>
          </a:stretch>
        </p:blipFill>
        <p:spPr>
          <a:xfrm>
            <a:off x="2065991" y="1919896"/>
            <a:ext cx="6018332" cy="4826417"/>
          </a:xfrm>
          <a:prstGeom prst="rect">
            <a:avLst/>
          </a:prstGeom>
        </p:spPr>
      </p:pic>
    </p:spTree>
    <p:extLst>
      <p:ext uri="{BB962C8B-B14F-4D97-AF65-F5344CB8AC3E}">
        <p14:creationId xmlns:p14="http://schemas.microsoft.com/office/powerpoint/2010/main" val="3137805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pic>
        <p:nvPicPr>
          <p:cNvPr id="8" name="Imagen 7"/>
          <p:cNvPicPr>
            <a:picLocks noChangeAspect="1"/>
          </p:cNvPicPr>
          <p:nvPr/>
        </p:nvPicPr>
        <p:blipFill>
          <a:blip r:embed="rId4"/>
          <a:stretch>
            <a:fillRect/>
          </a:stretch>
        </p:blipFill>
        <p:spPr>
          <a:xfrm>
            <a:off x="1420487" y="1446558"/>
            <a:ext cx="7422868" cy="5159341"/>
          </a:xfrm>
          <a:prstGeom prst="rect">
            <a:avLst/>
          </a:prstGeom>
        </p:spPr>
      </p:pic>
      <p:sp>
        <p:nvSpPr>
          <p:cNvPr id="10" name="Título 1"/>
          <p:cNvSpPr>
            <a:spLocks noGrp="1"/>
          </p:cNvSpPr>
          <p:nvPr>
            <p:ph type="title"/>
          </p:nvPr>
        </p:nvSpPr>
        <p:spPr>
          <a:xfrm>
            <a:off x="1420487" y="423512"/>
            <a:ext cx="7501322" cy="934767"/>
          </a:xfrm>
        </p:spPr>
        <p:txBody>
          <a:bodyPr>
            <a:normAutofit/>
          </a:bodyPr>
          <a:lstStyle/>
          <a:p>
            <a:pPr algn="ctr"/>
            <a:r>
              <a:rPr lang="es-MX" sz="2000" dirty="0" smtClean="0">
                <a:solidFill>
                  <a:schemeClr val="tx1"/>
                </a:solidFill>
                <a:latin typeface="Arial" panose="020B0604020202020204" pitchFamily="34" charset="0"/>
                <a:cs typeface="Arial" panose="020B0604020202020204" pitchFamily="34" charset="0"/>
              </a:rPr>
              <a:t>           </a:t>
            </a:r>
            <a:br>
              <a:rPr lang="es-MX" sz="2000" dirty="0" smtClean="0">
                <a:solidFill>
                  <a:schemeClr val="tx1"/>
                </a:solidFill>
                <a:latin typeface="Arial" panose="020B0604020202020204" pitchFamily="34" charset="0"/>
                <a:cs typeface="Arial" panose="020B0604020202020204" pitchFamily="34" charset="0"/>
              </a:rPr>
            </a:br>
            <a:r>
              <a:rPr lang="es-MX" sz="2000" dirty="0" smtClean="0">
                <a:solidFill>
                  <a:schemeClr val="tx1"/>
                </a:solidFill>
                <a:latin typeface="Arial" panose="020B0604020202020204" pitchFamily="34" charset="0"/>
                <a:cs typeface="Arial" panose="020B0604020202020204" pitchFamily="34" charset="0"/>
              </a:rPr>
              <a:t>Conclusiones generales sobre Interdisciplinariedad</a:t>
            </a:r>
            <a:endParaRPr lang="es-MX" sz="2400" dirty="0">
              <a:solidFill>
                <a:schemeClr val="tx1"/>
              </a:solidFill>
              <a:latin typeface="Arial" panose="020B0604020202020204" pitchFamily="34" charset="0"/>
              <a:cs typeface="Arial" panose="020B0604020202020204" pitchFamily="34" charset="0"/>
            </a:endParaRPr>
          </a:p>
        </p:txBody>
      </p:sp>
      <p:sp>
        <p:nvSpPr>
          <p:cNvPr id="12"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tx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1283556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65</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12</a:t>
            </a:r>
          </a:p>
          <a:p>
            <a:pPr algn="ctr"/>
            <a:r>
              <a:rPr lang="es-MX" sz="2000" dirty="0" smtClean="0">
                <a:solidFill>
                  <a:schemeClr val="tx1"/>
                </a:solidFill>
                <a:latin typeface="Arial" panose="020B0604020202020204" pitchFamily="34" charset="0"/>
                <a:cs typeface="Arial" panose="020B0604020202020204" pitchFamily="34" charset="0"/>
              </a:rPr>
              <a:t>Evaluación, Formatos, Grupo Heterogéneo</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9116146"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Planeación general</a:t>
            </a:r>
          </a:p>
          <a:p>
            <a:pPr marL="0" indent="0">
              <a:buNone/>
            </a:pPr>
            <a:endParaRPr lang="es-MX" sz="16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stretch>
            <a:fillRect/>
          </a:stretch>
        </p:blipFill>
        <p:spPr>
          <a:xfrm>
            <a:off x="1751888" y="1774853"/>
            <a:ext cx="6236545" cy="4873366"/>
          </a:xfrm>
          <a:prstGeom prst="rect">
            <a:avLst/>
          </a:prstGeom>
        </p:spPr>
      </p:pic>
    </p:spTree>
    <p:extLst>
      <p:ext uri="{BB962C8B-B14F-4D97-AF65-F5344CB8AC3E}">
        <p14:creationId xmlns:p14="http://schemas.microsoft.com/office/powerpoint/2010/main" val="16151847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66</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12</a:t>
            </a:r>
          </a:p>
          <a:p>
            <a:pPr algn="ctr"/>
            <a:r>
              <a:rPr lang="es-MX" sz="2000" dirty="0" smtClean="0">
                <a:solidFill>
                  <a:schemeClr val="tx1"/>
                </a:solidFill>
                <a:latin typeface="Arial" panose="020B0604020202020204" pitchFamily="34" charset="0"/>
                <a:cs typeface="Arial" panose="020B0604020202020204" pitchFamily="34" charset="0"/>
              </a:rPr>
              <a:t>Evaluación, Formatos, Grupo Heterogéneo</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9116146"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sesión por sesión</a:t>
            </a:r>
          </a:p>
          <a:p>
            <a:pPr marL="0" indent="0">
              <a:buNone/>
            </a:pPr>
            <a:endParaRPr lang="es-MX" sz="16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4"/>
          <a:stretch>
            <a:fillRect/>
          </a:stretch>
        </p:blipFill>
        <p:spPr>
          <a:xfrm>
            <a:off x="2012311" y="1776824"/>
            <a:ext cx="6371114" cy="4980041"/>
          </a:xfrm>
          <a:prstGeom prst="rect">
            <a:avLst/>
          </a:prstGeom>
        </p:spPr>
      </p:pic>
    </p:spTree>
    <p:extLst>
      <p:ext uri="{BB962C8B-B14F-4D97-AF65-F5344CB8AC3E}">
        <p14:creationId xmlns:p14="http://schemas.microsoft.com/office/powerpoint/2010/main" val="40153430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67</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12</a:t>
            </a:r>
          </a:p>
          <a:p>
            <a:pPr algn="ctr"/>
            <a:r>
              <a:rPr lang="es-MX" sz="2000" dirty="0" smtClean="0">
                <a:solidFill>
                  <a:schemeClr val="tx1"/>
                </a:solidFill>
                <a:latin typeface="Arial" panose="020B0604020202020204" pitchFamily="34" charset="0"/>
                <a:cs typeface="Arial" panose="020B0604020202020204" pitchFamily="34" charset="0"/>
              </a:rPr>
              <a:t>Evaluación, Formatos, Grupo Heterogéneo</a:t>
            </a:r>
            <a:endParaRPr lang="es-MX" sz="20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9116146"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Formato sesión por sesión</a:t>
            </a:r>
          </a:p>
          <a:p>
            <a:pPr marL="0" indent="0">
              <a:buNone/>
            </a:pPr>
            <a:endParaRPr lang="es-MX" sz="16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stretch>
            <a:fillRect/>
          </a:stretch>
        </p:blipFill>
        <p:spPr>
          <a:xfrm>
            <a:off x="1906959" y="1919896"/>
            <a:ext cx="6515100" cy="4705350"/>
          </a:xfrm>
          <a:prstGeom prst="rect">
            <a:avLst/>
          </a:prstGeom>
        </p:spPr>
      </p:pic>
    </p:spTree>
    <p:extLst>
      <p:ext uri="{BB962C8B-B14F-4D97-AF65-F5344CB8AC3E}">
        <p14:creationId xmlns:p14="http://schemas.microsoft.com/office/powerpoint/2010/main" val="29397425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4623" y="1981127"/>
            <a:ext cx="8596668" cy="3880773"/>
          </a:xfrm>
        </p:spPr>
        <p:txBody>
          <a:bodyPr>
            <a:normAutofit/>
          </a:bodyPr>
          <a:lstStyle/>
          <a:p>
            <a:pPr marL="0" indent="0" algn="ctr">
              <a:buNone/>
            </a:pPr>
            <a:r>
              <a:rPr lang="es-MX" sz="6600" dirty="0" smtClean="0"/>
              <a:t>CUARTA REUNIÓN DE TRABAJO</a:t>
            </a:r>
            <a:endParaRPr lang="es-MX" sz="6600" dirty="0"/>
          </a:p>
        </p:txBody>
      </p:sp>
      <p:sp>
        <p:nvSpPr>
          <p:cNvPr id="5" name="Marcador de número de diapositiva 7"/>
          <p:cNvSpPr txBox="1">
            <a:spLocks/>
          </p:cNvSpPr>
          <p:nvPr/>
        </p:nvSpPr>
        <p:spPr>
          <a:xfrm>
            <a:off x="413148"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68</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4559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69</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13</a:t>
            </a:r>
          </a:p>
          <a:p>
            <a:pPr algn="ctr"/>
            <a:r>
              <a:rPr lang="es-MX" sz="2000" smtClean="0">
                <a:solidFill>
                  <a:schemeClr val="tx1"/>
                </a:solidFill>
                <a:latin typeface="Arial" panose="020B0604020202020204" pitchFamily="34" charset="0"/>
                <a:cs typeface="Arial" panose="020B0604020202020204" pitchFamily="34" charset="0"/>
              </a:rPr>
              <a:t>Lista. Pasos para Infografía</a:t>
            </a:r>
            <a:endParaRPr lang="es-MX" sz="2000" dirty="0" smtClean="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90979" y="1453436"/>
            <a:ext cx="9116146" cy="3880773"/>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Los pasos que se deben considerar para hacer una infografía son:</a:t>
            </a:r>
          </a:p>
          <a:p>
            <a:pPr>
              <a:buAutoNum type="arabicParenR"/>
            </a:pPr>
            <a:r>
              <a:rPr lang="es-MX" sz="1600" dirty="0" smtClean="0">
                <a:latin typeface="Arial" panose="020B0604020202020204" pitchFamily="34" charset="0"/>
                <a:cs typeface="Arial" panose="020B0604020202020204" pitchFamily="34" charset="0"/>
              </a:rPr>
              <a:t>Elección del tema</a:t>
            </a:r>
          </a:p>
          <a:p>
            <a:pPr>
              <a:buAutoNum type="arabicParenR"/>
            </a:pPr>
            <a:r>
              <a:rPr lang="es-MX" sz="1600" dirty="0" smtClean="0">
                <a:latin typeface="Arial" panose="020B0604020202020204" pitchFamily="34" charset="0"/>
                <a:cs typeface="Arial" panose="020B0604020202020204" pitchFamily="34" charset="0"/>
              </a:rPr>
              <a:t>Recopilación de información</a:t>
            </a:r>
          </a:p>
          <a:p>
            <a:pPr>
              <a:buAutoNum type="arabicParenR"/>
            </a:pPr>
            <a:r>
              <a:rPr lang="es-MX" sz="1600" dirty="0" smtClean="0">
                <a:latin typeface="Arial" panose="020B0604020202020204" pitchFamily="34" charset="0"/>
                <a:cs typeface="Arial" panose="020B0604020202020204" pitchFamily="34" charset="0"/>
              </a:rPr>
              <a:t>Síntesis y jerarquización de información</a:t>
            </a:r>
          </a:p>
          <a:p>
            <a:pPr>
              <a:buAutoNum type="arabicParenR"/>
            </a:pPr>
            <a:r>
              <a:rPr lang="es-MX" sz="1600" dirty="0" smtClean="0">
                <a:latin typeface="Arial" panose="020B0604020202020204" pitchFamily="34" charset="0"/>
                <a:cs typeface="Arial" panose="020B0604020202020204" pitchFamily="34" charset="0"/>
              </a:rPr>
              <a:t>Establecer conexiones entre la información</a:t>
            </a:r>
          </a:p>
          <a:p>
            <a:pPr>
              <a:buAutoNum type="arabicParenR"/>
            </a:pPr>
            <a:r>
              <a:rPr lang="es-MX" sz="1600" dirty="0" smtClean="0">
                <a:latin typeface="Arial" panose="020B0604020202020204" pitchFamily="34" charset="0"/>
                <a:cs typeface="Arial" panose="020B0604020202020204" pitchFamily="34" charset="0"/>
              </a:rPr>
              <a:t>Planeación del diseño</a:t>
            </a:r>
          </a:p>
          <a:p>
            <a:pPr>
              <a:buAutoNum type="arabicParenR"/>
            </a:pPr>
            <a:r>
              <a:rPr lang="es-MX" sz="1600" dirty="0" smtClean="0">
                <a:latin typeface="Arial" panose="020B0604020202020204" pitchFamily="34" charset="0"/>
                <a:cs typeface="Arial" panose="020B0604020202020204" pitchFamily="34" charset="0"/>
              </a:rPr>
              <a:t>Diseño de colores y tipografía a usar</a:t>
            </a:r>
          </a:p>
          <a:p>
            <a:pPr>
              <a:buAutoNum type="arabicParenR"/>
            </a:pPr>
            <a:r>
              <a:rPr lang="es-MX" sz="1600" dirty="0" smtClean="0">
                <a:latin typeface="Arial" panose="020B0604020202020204" pitchFamily="34" charset="0"/>
                <a:cs typeface="Arial" panose="020B0604020202020204" pitchFamily="34" charset="0"/>
              </a:rPr>
              <a:t>Realización de infografía de acuerdo al plan</a:t>
            </a:r>
          </a:p>
          <a:p>
            <a:pPr>
              <a:buAutoNum type="arabicParenR"/>
            </a:pPr>
            <a:r>
              <a:rPr lang="es-MX" sz="1600" dirty="0" smtClean="0">
                <a:latin typeface="Arial" panose="020B0604020202020204" pitchFamily="34" charset="0"/>
                <a:cs typeface="Arial" panose="020B0604020202020204" pitchFamily="34" charset="0"/>
              </a:rPr>
              <a:t>Incluir las fuentes de la información</a:t>
            </a:r>
          </a:p>
          <a:p>
            <a:pPr>
              <a:buAutoNum type="arabicParenR"/>
            </a:pPr>
            <a:r>
              <a:rPr lang="es-MX" sz="1600" dirty="0" smtClean="0">
                <a:latin typeface="Arial" panose="020B0604020202020204" pitchFamily="34" charset="0"/>
                <a:cs typeface="Arial" panose="020B0604020202020204" pitchFamily="34" charset="0"/>
              </a:rPr>
              <a:t>Revisión y difusión de la infografía.</a:t>
            </a:r>
          </a:p>
          <a:p>
            <a:pPr>
              <a:buAutoNum type="arabicParenR"/>
            </a:pPr>
            <a:endParaRPr lang="es-MX" sz="1600" dirty="0" smtClean="0">
              <a:latin typeface="Arial" panose="020B0604020202020204" pitchFamily="34" charset="0"/>
              <a:cs typeface="Arial" panose="020B0604020202020204" pitchFamily="34" charset="0"/>
            </a:endParaRPr>
          </a:p>
          <a:p>
            <a:pPr>
              <a:buAutoNum type="arabicParenR"/>
            </a:pPr>
            <a:endParaRPr lang="es-MX" sz="1600" dirty="0" smtClean="0">
              <a:latin typeface="Arial" panose="020B0604020202020204" pitchFamily="34" charset="0"/>
              <a:cs typeface="Arial" panose="020B0604020202020204" pitchFamily="34" charset="0"/>
            </a:endParaRPr>
          </a:p>
          <a:p>
            <a:pPr>
              <a:buAutoNum type="arabicParenR"/>
            </a:pPr>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67959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70</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14</a:t>
            </a:r>
          </a:p>
          <a:p>
            <a:pPr algn="ctr"/>
            <a:r>
              <a:rPr lang="es-MX" sz="2000" dirty="0" smtClean="0">
                <a:solidFill>
                  <a:schemeClr val="tx1"/>
                </a:solidFill>
                <a:latin typeface="Arial" panose="020B0604020202020204" pitchFamily="34" charset="0"/>
                <a:cs typeface="Arial" panose="020B0604020202020204" pitchFamily="34" charset="0"/>
              </a:rPr>
              <a:t>Infografía</a:t>
            </a:r>
          </a:p>
        </p:txBody>
      </p:sp>
      <p:sp>
        <p:nvSpPr>
          <p:cNvPr id="2" name="Marcador de contenido 1"/>
          <p:cNvSpPr>
            <a:spLocks noGrp="1"/>
          </p:cNvSpPr>
          <p:nvPr>
            <p:ph idx="1"/>
          </p:nvPr>
        </p:nvSpPr>
        <p:spPr>
          <a:xfrm>
            <a:off x="1018126" y="1306909"/>
            <a:ext cx="9116146" cy="4101330"/>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El equipo decidió hacer dos infografías, una sobre la interdisciplinariedad y otra sobre el tema de nuestro proyecto.</a:t>
            </a:r>
          </a:p>
          <a:p>
            <a:pPr marL="0" indent="0">
              <a:buNone/>
            </a:pPr>
            <a:r>
              <a:rPr lang="es-MX" sz="1600" dirty="0" smtClean="0">
                <a:latin typeface="Arial" panose="020B0604020202020204" pitchFamily="34" charset="0"/>
                <a:cs typeface="Arial" panose="020B0604020202020204" pitchFamily="34" charset="0"/>
              </a:rPr>
              <a:t>Infografía 1</a:t>
            </a:r>
          </a:p>
          <a:p>
            <a:pPr marL="0" indent="0">
              <a:buNone/>
            </a:pPr>
            <a:endParaRPr lang="es-MX" sz="1600" dirty="0" smtClean="0">
              <a:latin typeface="Arial" panose="020B0604020202020204" pitchFamily="34" charset="0"/>
              <a:cs typeface="Arial" panose="020B0604020202020204" pitchFamily="34" charset="0"/>
            </a:endParaRPr>
          </a:p>
          <a:p>
            <a:pPr>
              <a:buAutoNum type="arabicParenR"/>
            </a:pPr>
            <a:endParaRPr lang="es-MX" sz="1600" dirty="0" smtClean="0">
              <a:latin typeface="Arial" panose="020B0604020202020204" pitchFamily="34" charset="0"/>
              <a:cs typeface="Arial" panose="020B0604020202020204" pitchFamily="34" charset="0"/>
            </a:endParaRPr>
          </a:p>
          <a:p>
            <a:pPr>
              <a:buAutoNum type="arabicParenR"/>
            </a:pPr>
            <a:endParaRPr lang="es-MX" sz="16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stretch>
            <a:fillRect/>
          </a:stretch>
        </p:blipFill>
        <p:spPr>
          <a:xfrm>
            <a:off x="4238851" y="1657798"/>
            <a:ext cx="2674695" cy="4916504"/>
          </a:xfrm>
          <a:prstGeom prst="rect">
            <a:avLst/>
          </a:prstGeom>
        </p:spPr>
      </p:pic>
    </p:spTree>
    <p:extLst>
      <p:ext uri="{BB962C8B-B14F-4D97-AF65-F5344CB8AC3E}">
        <p14:creationId xmlns:p14="http://schemas.microsoft.com/office/powerpoint/2010/main" val="28637019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71</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a:t>
            </a:r>
          </a:p>
          <a:p>
            <a:pPr algn="ctr"/>
            <a:r>
              <a:rPr lang="es-MX" sz="2000" dirty="0" smtClean="0">
                <a:solidFill>
                  <a:schemeClr val="tx1"/>
                </a:solidFill>
                <a:latin typeface="Arial" panose="020B0604020202020204" pitchFamily="34" charset="0"/>
                <a:cs typeface="Arial" panose="020B0604020202020204" pitchFamily="34" charset="0"/>
              </a:rPr>
              <a:t>Infografía</a:t>
            </a:r>
          </a:p>
        </p:txBody>
      </p:sp>
      <p:sp>
        <p:nvSpPr>
          <p:cNvPr id="2" name="Marcador de contenido 1"/>
          <p:cNvSpPr>
            <a:spLocks noGrp="1"/>
          </p:cNvSpPr>
          <p:nvPr>
            <p:ph idx="1"/>
          </p:nvPr>
        </p:nvSpPr>
        <p:spPr>
          <a:xfrm>
            <a:off x="890979" y="1453436"/>
            <a:ext cx="9116146" cy="4101330"/>
          </a:xfrm>
        </p:spPr>
        <p:txBody>
          <a:bodyPr>
            <a:normAutofit/>
          </a:bodyPr>
          <a:lstStyle/>
          <a:p>
            <a:pPr marL="0" indent="0">
              <a:buNone/>
            </a:pPr>
            <a:r>
              <a:rPr lang="es-MX" sz="1600" dirty="0" smtClean="0">
                <a:latin typeface="Arial" panose="020B0604020202020204" pitchFamily="34" charset="0"/>
                <a:cs typeface="Arial" panose="020B0604020202020204" pitchFamily="34" charset="0"/>
              </a:rPr>
              <a:t>Infografía 2</a:t>
            </a:r>
          </a:p>
          <a:p>
            <a:pPr marL="0" indent="0">
              <a:buNone/>
            </a:pPr>
            <a:endParaRPr lang="es-MX" sz="1600" dirty="0" smtClean="0">
              <a:latin typeface="Arial" panose="020B0604020202020204" pitchFamily="34" charset="0"/>
              <a:cs typeface="Arial" panose="020B0604020202020204" pitchFamily="34" charset="0"/>
            </a:endParaRPr>
          </a:p>
          <a:p>
            <a:pPr>
              <a:buAutoNum type="arabicParenR"/>
            </a:pPr>
            <a:endParaRPr lang="es-MX" sz="1600" dirty="0" smtClean="0">
              <a:latin typeface="Arial" panose="020B0604020202020204" pitchFamily="34" charset="0"/>
              <a:cs typeface="Arial" panose="020B0604020202020204" pitchFamily="34" charset="0"/>
            </a:endParaRPr>
          </a:p>
          <a:p>
            <a:pPr>
              <a:buAutoNum type="arabicParenR"/>
            </a:pPr>
            <a:endParaRPr lang="es-MX" sz="16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stretch>
            <a:fillRect/>
          </a:stretch>
        </p:blipFill>
        <p:spPr>
          <a:xfrm>
            <a:off x="3540739" y="1453436"/>
            <a:ext cx="3954160" cy="5273843"/>
          </a:xfrm>
          <a:prstGeom prst="rect">
            <a:avLst/>
          </a:prstGeom>
        </p:spPr>
      </p:pic>
    </p:spTree>
    <p:extLst>
      <p:ext uri="{BB962C8B-B14F-4D97-AF65-F5344CB8AC3E}">
        <p14:creationId xmlns:p14="http://schemas.microsoft.com/office/powerpoint/2010/main" val="34804514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72</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15</a:t>
            </a:r>
          </a:p>
          <a:p>
            <a:pPr algn="ctr"/>
            <a:r>
              <a:rPr lang="es-MX" sz="2000" dirty="0">
                <a:solidFill>
                  <a:schemeClr val="tx1"/>
                </a:solidFill>
                <a:latin typeface="Arial" panose="020B0604020202020204" pitchFamily="34" charset="0"/>
                <a:cs typeface="Arial" panose="020B0604020202020204" pitchFamily="34" charset="0"/>
              </a:rPr>
              <a:t>Reflexiones personales</a:t>
            </a:r>
            <a:endParaRPr lang="es-MX" sz="2000" dirty="0" smtClean="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001034" y="1522538"/>
            <a:ext cx="8681350" cy="4223470"/>
          </a:xfrm>
        </p:spPr>
        <p:txBody>
          <a:bodyPr>
            <a:normAutofit/>
          </a:bodyPr>
          <a:lstStyle/>
          <a:p>
            <a:pPr marL="0" indent="0" algn="ctr">
              <a:buNone/>
            </a:pPr>
            <a:r>
              <a:rPr lang="es-ES" sz="1600" dirty="0" smtClean="0"/>
              <a:t>Introducción </a:t>
            </a:r>
            <a:r>
              <a:rPr lang="es-ES" sz="1600" dirty="0"/>
              <a:t>al estudio de las Ciencias Sociales y </a:t>
            </a:r>
            <a:r>
              <a:rPr lang="es-ES" sz="1600" dirty="0" smtClean="0"/>
              <a:t>Económicas</a:t>
            </a:r>
          </a:p>
          <a:p>
            <a:pPr marL="0" indent="0">
              <a:buNone/>
            </a:pPr>
            <a:r>
              <a:rPr lang="es-ES" sz="1600" dirty="0" smtClean="0">
                <a:solidFill>
                  <a:schemeClr val="tx1"/>
                </a:solidFill>
                <a:latin typeface="Arial" panose="020B0604020202020204" pitchFamily="34" charset="0"/>
                <a:cs typeface="Arial" panose="020B0604020202020204" pitchFamily="34" charset="0"/>
              </a:rPr>
              <a:t>Docente : </a:t>
            </a:r>
            <a:r>
              <a:rPr lang="es-MX" sz="1600" dirty="0" smtClean="0">
                <a:solidFill>
                  <a:schemeClr val="tx1"/>
                </a:solidFill>
                <a:latin typeface="Arial" panose="020B0604020202020204" pitchFamily="34" charset="0"/>
                <a:cs typeface="Arial" panose="020B0604020202020204" pitchFamily="34" charset="0"/>
              </a:rPr>
              <a:t>Aimé </a:t>
            </a:r>
            <a:r>
              <a:rPr lang="es-MX" sz="1600" dirty="0">
                <a:solidFill>
                  <a:schemeClr val="tx1"/>
                </a:solidFill>
                <a:latin typeface="Arial" panose="020B0604020202020204" pitchFamily="34" charset="0"/>
                <a:cs typeface="Arial" panose="020B0604020202020204" pitchFamily="34" charset="0"/>
              </a:rPr>
              <a:t>Alejandra Flores </a:t>
            </a:r>
            <a:r>
              <a:rPr lang="es-MX" sz="1600" dirty="0" err="1">
                <a:solidFill>
                  <a:schemeClr val="tx1"/>
                </a:solidFill>
                <a:latin typeface="Arial" panose="020B0604020202020204" pitchFamily="34" charset="0"/>
                <a:cs typeface="Arial" panose="020B0604020202020204" pitchFamily="34" charset="0"/>
              </a:rPr>
              <a:t>Flores</a:t>
            </a:r>
            <a:endParaRPr lang="es-MX" sz="1600" dirty="0">
              <a:solidFill>
                <a:schemeClr val="tx1"/>
              </a:solidFill>
              <a:latin typeface="Arial" panose="020B0604020202020204" pitchFamily="34" charset="0"/>
              <a:cs typeface="Arial" panose="020B0604020202020204" pitchFamily="34" charset="0"/>
            </a:endParaRPr>
          </a:p>
          <a:p>
            <a:pPr marL="0" indent="0">
              <a:spcBef>
                <a:spcPts val="600"/>
              </a:spcBef>
              <a:buNone/>
            </a:pPr>
            <a:endParaRPr lang="es-MX" sz="1600" dirty="0" smtClean="0">
              <a:latin typeface="Arial" panose="020B0604020202020204" pitchFamily="34" charset="0"/>
              <a:cs typeface="Arial" panose="020B0604020202020204" pitchFamily="34" charset="0"/>
            </a:endParaRPr>
          </a:p>
          <a:p>
            <a:pPr marL="0" indent="0" algn="just">
              <a:spcBef>
                <a:spcPts val="600"/>
              </a:spcBef>
              <a:buNone/>
            </a:pPr>
            <a:r>
              <a:rPr lang="es-MX" sz="1400" dirty="0" smtClean="0">
                <a:latin typeface="Arial" panose="020B0604020202020204" pitchFamily="34" charset="0"/>
                <a:cs typeface="Arial" panose="020B0604020202020204" pitchFamily="34" charset="0"/>
              </a:rPr>
              <a:t>Considero </a:t>
            </a:r>
            <a:r>
              <a:rPr lang="es-MX" sz="1400" dirty="0">
                <a:latin typeface="Arial" panose="020B0604020202020204" pitchFamily="34" charset="0"/>
                <a:cs typeface="Arial" panose="020B0604020202020204" pitchFamily="34" charset="0"/>
              </a:rPr>
              <a:t>que para poder abordar a la educación y a los procesos educativos como prácticas sociales, y en tanto tal como un fenómeno complejo atravesado por el contexto socio-histórico en el que se dan, por fortuna se consideró necesario generar estrategias de intervención a partir de un enfoque </a:t>
            </a:r>
            <a:r>
              <a:rPr lang="es-MX" sz="1400" dirty="0" smtClean="0">
                <a:latin typeface="Arial" panose="020B0604020202020204" pitchFamily="34" charset="0"/>
                <a:cs typeface="Arial" panose="020B0604020202020204" pitchFamily="34" charset="0"/>
              </a:rPr>
              <a:t>INTERDISCIPLINARIO</a:t>
            </a:r>
            <a:r>
              <a:rPr lang="es-MX" sz="1400" dirty="0">
                <a:latin typeface="Arial" panose="020B0604020202020204" pitchFamily="34" charset="0"/>
                <a:cs typeface="Arial" panose="020B0604020202020204" pitchFamily="34" charset="0"/>
              </a:rPr>
              <a:t>, el cual implica la acción cooperativa de los miembros del programa, un trabajo sostenido y constante, y la aceptación de que el saber de la propia disciplina no es suficiente para abarcar una realidad múltiple y compleja.</a:t>
            </a:r>
          </a:p>
          <a:p>
            <a:pPr marL="0" indent="0" algn="just">
              <a:spcBef>
                <a:spcPts val="600"/>
              </a:spcBef>
              <a:buNone/>
            </a:pPr>
            <a:r>
              <a:rPr lang="es-MX" sz="1400" dirty="0">
                <a:latin typeface="Arial" panose="020B0604020202020204" pitchFamily="34" charset="0"/>
                <a:cs typeface="Arial" panose="020B0604020202020204" pitchFamily="34" charset="0"/>
              </a:rPr>
              <a:t>Comúnmente cuando decimos prácticas, estamos pensando en complejos esquemas, socialmente construidos, que organizan los modos de hacer, pensar, percibir, valorar, que se naturalizan. La modificación de estas prácticas supone un movimiento complejo, implica tanto la ruptura con modos de hacer y pensar que funcionan como obstáculos, como la recuperación de las experiencias significativas que inauguran nuevas prácticas en la escuela.</a:t>
            </a:r>
          </a:p>
          <a:p>
            <a:pPr marL="0" indent="0" algn="just">
              <a:spcBef>
                <a:spcPts val="600"/>
              </a:spcBef>
              <a:buNone/>
            </a:pPr>
            <a:r>
              <a:rPr lang="es-MX" sz="1400" dirty="0" smtClean="0">
                <a:latin typeface="Arial" panose="020B0604020202020204" pitchFamily="34" charset="0"/>
                <a:cs typeface="Arial" panose="020B0604020202020204" pitchFamily="34" charset="0"/>
              </a:rPr>
              <a:t>Por </a:t>
            </a:r>
            <a:r>
              <a:rPr lang="es-MX" sz="1400" dirty="0">
                <a:latin typeface="Arial" panose="020B0604020202020204" pitchFamily="34" charset="0"/>
                <a:cs typeface="Arial" panose="020B0604020202020204" pitchFamily="34" charset="0"/>
              </a:rPr>
              <a:t>lo que considero </a:t>
            </a:r>
            <a:r>
              <a:rPr lang="es-MX" sz="1400" dirty="0" smtClean="0">
                <a:latin typeface="Arial" panose="020B0604020202020204" pitchFamily="34" charset="0"/>
                <a:cs typeface="Arial" panose="020B0604020202020204" pitchFamily="34" charset="0"/>
              </a:rPr>
              <a:t>uno </a:t>
            </a:r>
            <a:r>
              <a:rPr lang="es-MX" sz="1400" dirty="0">
                <a:latin typeface="Arial" panose="020B0604020202020204" pitchFamily="34" charset="0"/>
                <a:cs typeface="Arial" panose="020B0604020202020204" pitchFamily="34" charset="0"/>
              </a:rPr>
              <a:t>de los aspectos identificados que facilitó el logro de los objetivos fue un enfoque de trabajo participativo e inclusivo, considerándose la realidad concreta de </a:t>
            </a:r>
            <a:r>
              <a:rPr lang="es-MX" sz="1400" dirty="0" smtClean="0">
                <a:latin typeface="Arial" panose="020B0604020202020204" pitchFamily="34" charset="0"/>
                <a:cs typeface="Arial" panose="020B0604020202020204" pitchFamily="34" charset="0"/>
              </a:rPr>
              <a:t>los participantes.</a:t>
            </a:r>
            <a:endParaRPr lang="es-MX" sz="1400" dirty="0">
              <a:latin typeface="Arial" panose="020B0604020202020204" pitchFamily="34" charset="0"/>
              <a:cs typeface="Arial" panose="020B0604020202020204" pitchFamily="34" charset="0"/>
            </a:endParaRPr>
          </a:p>
          <a:p>
            <a:pPr marL="0" indent="0">
              <a:spcBef>
                <a:spcPts val="600"/>
              </a:spcBef>
              <a:buNone/>
            </a:pPr>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49458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73</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15</a:t>
            </a:r>
          </a:p>
          <a:p>
            <a:pPr algn="ctr"/>
            <a:r>
              <a:rPr lang="es-MX" sz="2000" dirty="0">
                <a:solidFill>
                  <a:schemeClr val="tx1"/>
                </a:solidFill>
                <a:latin typeface="Arial" panose="020B0604020202020204" pitchFamily="34" charset="0"/>
                <a:cs typeface="Arial" panose="020B0604020202020204" pitchFamily="34" charset="0"/>
              </a:rPr>
              <a:t>Reflexiones personales</a:t>
            </a:r>
            <a:endParaRPr lang="es-MX" sz="2000" dirty="0" smtClean="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001034" y="1522538"/>
            <a:ext cx="8681350" cy="4223470"/>
          </a:xfrm>
        </p:spPr>
        <p:txBody>
          <a:bodyPr>
            <a:normAutofit/>
          </a:bodyPr>
          <a:lstStyle/>
          <a:p>
            <a:pPr marL="0" indent="0" algn="ctr">
              <a:buNone/>
            </a:pPr>
            <a:r>
              <a:rPr lang="es-MX" sz="1600" dirty="0" smtClean="0">
                <a:solidFill>
                  <a:schemeClr val="tx1"/>
                </a:solidFill>
                <a:latin typeface="Arial" panose="020B0604020202020204" pitchFamily="34" charset="0"/>
                <a:cs typeface="Arial" panose="020B0604020202020204" pitchFamily="34" charset="0"/>
              </a:rPr>
              <a:t>Contabilidad </a:t>
            </a:r>
            <a:r>
              <a:rPr lang="es-MX" sz="1600" dirty="0">
                <a:solidFill>
                  <a:schemeClr val="tx1"/>
                </a:solidFill>
                <a:latin typeface="Arial" panose="020B0604020202020204" pitchFamily="34" charset="0"/>
                <a:cs typeface="Arial" panose="020B0604020202020204" pitchFamily="34" charset="0"/>
              </a:rPr>
              <a:t>y Gestión </a:t>
            </a:r>
            <a:r>
              <a:rPr lang="es-MX" sz="1600" dirty="0" smtClean="0">
                <a:solidFill>
                  <a:schemeClr val="tx1"/>
                </a:solidFill>
                <a:latin typeface="Arial" panose="020B0604020202020204" pitchFamily="34" charset="0"/>
                <a:cs typeface="Arial" panose="020B0604020202020204" pitchFamily="34" charset="0"/>
              </a:rPr>
              <a:t>Administrativa</a:t>
            </a:r>
          </a:p>
          <a:p>
            <a:pPr marL="0" indent="0">
              <a:buNone/>
            </a:pPr>
            <a:r>
              <a:rPr lang="es-MX" sz="1600" dirty="0" smtClean="0">
                <a:solidFill>
                  <a:schemeClr val="tx1"/>
                </a:solidFill>
                <a:latin typeface="Arial" panose="020B0604020202020204" pitchFamily="34" charset="0"/>
                <a:cs typeface="Arial" panose="020B0604020202020204" pitchFamily="34" charset="0"/>
              </a:rPr>
              <a:t>Docente: Judith </a:t>
            </a:r>
            <a:r>
              <a:rPr lang="es-MX" sz="1600" dirty="0">
                <a:solidFill>
                  <a:schemeClr val="tx1"/>
                </a:solidFill>
                <a:latin typeface="Arial" panose="020B0604020202020204" pitchFamily="34" charset="0"/>
                <a:cs typeface="Arial" panose="020B0604020202020204" pitchFamily="34" charset="0"/>
              </a:rPr>
              <a:t>Guadalupe Ramírez Espino</a:t>
            </a:r>
          </a:p>
          <a:p>
            <a:pPr marL="0" indent="0" algn="ctr">
              <a:buNone/>
            </a:pPr>
            <a:endParaRPr lang="es-MX" sz="1600" dirty="0">
              <a:solidFill>
                <a:schemeClr val="tx1"/>
              </a:solidFill>
              <a:latin typeface="Arial" panose="020B0604020202020204" pitchFamily="34" charset="0"/>
              <a:cs typeface="Arial" panose="020B0604020202020204" pitchFamily="34" charset="0"/>
            </a:endParaRPr>
          </a:p>
          <a:p>
            <a:pPr marL="0" indent="0" algn="just">
              <a:spcBef>
                <a:spcPts val="600"/>
              </a:spcBef>
              <a:buNone/>
            </a:pPr>
            <a:r>
              <a:rPr lang="es-MX" sz="1400" dirty="0">
                <a:latin typeface="Arial" panose="020B0604020202020204" pitchFamily="34" charset="0"/>
                <a:cs typeface="Arial" panose="020B0604020202020204" pitchFamily="34" charset="0"/>
              </a:rPr>
              <a:t>Respecto al programa de contabilidad y Gestión Administrativa, las principales dificultades que encontramos para logar una exitosa integración del proyecto interdisciplinario fueron en primer lugar encontrar una conexión propia de las tres materias para lograr una  interdisciplinariedad de saberes exitosa y coherente; por otro lado  la falta de espacios y tiempos apropiados para desarrollar el programa y  el hecho de que los alumnos no están acostumbrados a trabajar de  manera interdisciplinaria, pues cada uno de ellos tiene muy definida su área de aprendizaje. </a:t>
            </a:r>
          </a:p>
          <a:p>
            <a:pPr marL="0" indent="0" algn="just">
              <a:spcBef>
                <a:spcPts val="600"/>
              </a:spcBef>
              <a:buNone/>
            </a:pPr>
            <a:endParaRPr lang="es-MX" sz="1400" dirty="0">
              <a:latin typeface="Arial" panose="020B0604020202020204" pitchFamily="34" charset="0"/>
              <a:cs typeface="Arial" panose="020B0604020202020204" pitchFamily="34" charset="0"/>
            </a:endParaRPr>
          </a:p>
          <a:p>
            <a:pPr marL="0" indent="0" algn="just">
              <a:spcBef>
                <a:spcPts val="600"/>
              </a:spcBef>
              <a:buNone/>
            </a:pPr>
            <a:r>
              <a:rPr lang="es-MX" sz="1400" dirty="0">
                <a:latin typeface="Arial" panose="020B0604020202020204" pitchFamily="34" charset="0"/>
                <a:cs typeface="Arial" panose="020B0604020202020204" pitchFamily="34" charset="0"/>
              </a:rPr>
              <a:t> En términos generales la comunicación efectiva,  la estructuración de tareas y definición de objetivos fueron de gran ayuda para lograr una buena integración de grupos y saberes lo cual se reflejo en un buen resultado, dejándome en lo personal una experiencia muy enriquecedora de aprendizaje la cual repercutirá positivamente en la forma de llevar a cabo mis clases, tratando de abrir un poco mis horizontes de enseñanza hacia otras áreas y esperando obtener un aprendizaje mas significativo en mis alumnos.</a:t>
            </a:r>
          </a:p>
          <a:p>
            <a:pPr marL="0" indent="0" algn="just">
              <a:spcBef>
                <a:spcPts val="600"/>
              </a:spcBef>
              <a:buNone/>
            </a:pPr>
            <a:endParaRPr lang="es-MX" sz="1400" dirty="0">
              <a:latin typeface="Arial" panose="020B0604020202020204" pitchFamily="34" charset="0"/>
              <a:cs typeface="Arial" panose="020B0604020202020204" pitchFamily="34" charset="0"/>
            </a:endParaRPr>
          </a:p>
          <a:p>
            <a:pPr marL="0" indent="0">
              <a:spcBef>
                <a:spcPts val="600"/>
              </a:spcBef>
              <a:buNone/>
            </a:pPr>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40608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74</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smtClean="0">
                <a:solidFill>
                  <a:schemeClr val="tx1"/>
                </a:solidFill>
                <a:latin typeface="Arial" panose="020B0604020202020204" pitchFamily="34" charset="0"/>
                <a:cs typeface="Arial" panose="020B0604020202020204" pitchFamily="34" charset="0"/>
              </a:rPr>
              <a:t>Producto 15</a:t>
            </a:r>
          </a:p>
          <a:p>
            <a:pPr algn="ctr"/>
            <a:r>
              <a:rPr lang="es-MX" sz="2000" dirty="0">
                <a:solidFill>
                  <a:schemeClr val="tx1"/>
                </a:solidFill>
                <a:latin typeface="Arial" panose="020B0604020202020204" pitchFamily="34" charset="0"/>
                <a:cs typeface="Arial" panose="020B0604020202020204" pitchFamily="34" charset="0"/>
              </a:rPr>
              <a:t>Reflexiones personales</a:t>
            </a:r>
            <a:endParaRPr lang="es-MX" sz="2000" dirty="0" smtClean="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001034" y="1522538"/>
            <a:ext cx="8681350" cy="4223470"/>
          </a:xfrm>
        </p:spPr>
        <p:txBody>
          <a:bodyPr>
            <a:normAutofit/>
          </a:bodyPr>
          <a:lstStyle/>
          <a:p>
            <a:pPr marL="0" indent="0" algn="ctr">
              <a:spcBef>
                <a:spcPts val="600"/>
              </a:spcBef>
              <a:buNone/>
            </a:pPr>
            <a:r>
              <a:rPr lang="es-MX" sz="1600" dirty="0" smtClean="0">
                <a:latin typeface="Arial" panose="020B0604020202020204" pitchFamily="34" charset="0"/>
                <a:cs typeface="Arial" panose="020B0604020202020204" pitchFamily="34" charset="0"/>
              </a:rPr>
              <a:t>Biología V</a:t>
            </a:r>
          </a:p>
          <a:p>
            <a:pPr marL="0" indent="0">
              <a:spcBef>
                <a:spcPts val="600"/>
              </a:spcBef>
              <a:buNone/>
            </a:pPr>
            <a:r>
              <a:rPr lang="es-MX" sz="1600" dirty="0" smtClean="0">
                <a:latin typeface="Arial" panose="020B0604020202020204" pitchFamily="34" charset="0"/>
                <a:cs typeface="Arial" panose="020B0604020202020204" pitchFamily="34" charset="0"/>
              </a:rPr>
              <a:t>Docente: Carlos </a:t>
            </a:r>
            <a:r>
              <a:rPr lang="es-MX" sz="1600" dirty="0">
                <a:latin typeface="Arial" panose="020B0604020202020204" pitchFamily="34" charset="0"/>
                <a:cs typeface="Arial" panose="020B0604020202020204" pitchFamily="34" charset="0"/>
              </a:rPr>
              <a:t>Benjamín Bonilla Suárez</a:t>
            </a:r>
          </a:p>
          <a:p>
            <a:pPr marL="0" indent="0">
              <a:spcBef>
                <a:spcPts val="600"/>
              </a:spcBef>
              <a:buNone/>
            </a:pPr>
            <a:endParaRPr lang="es-MX" sz="1600" dirty="0" smtClean="0">
              <a:latin typeface="Arial" panose="020B0604020202020204" pitchFamily="34" charset="0"/>
              <a:cs typeface="Arial" panose="020B0604020202020204" pitchFamily="34" charset="0"/>
            </a:endParaRPr>
          </a:p>
          <a:p>
            <a:pPr marL="0" indent="0" algn="just">
              <a:spcBef>
                <a:spcPts val="600"/>
              </a:spcBef>
              <a:buNone/>
            </a:pPr>
            <a:r>
              <a:rPr lang="es-MX" sz="1600" dirty="0" smtClean="0">
                <a:latin typeface="Arial" panose="020B0604020202020204" pitchFamily="34" charset="0"/>
                <a:cs typeface="Arial" panose="020B0604020202020204" pitchFamily="34" charset="0"/>
              </a:rPr>
              <a:t>El programa de Biología se presta mucho para la transversalidad, pues se tocan varios temas relacionados con otras ciencias. Por ese lado no me costó mucho esta forma de trabajo. Sin embargo, sí considero que hay varia dificultades que se deben tener en cuenta para poder lograr un buen producto final. La principal dificultad es la falta de coincidencia de tiempo y que los docentes que impartimos la mayoría de las materias estamos sólo por horas; considero que sí es importante que además de la comunicación por </a:t>
            </a:r>
            <a:r>
              <a:rPr lang="es-MX" sz="1600" dirty="0" err="1" smtClean="0">
                <a:latin typeface="Arial" panose="020B0604020202020204" pitchFamily="34" charset="0"/>
                <a:cs typeface="Arial" panose="020B0604020202020204" pitchFamily="34" charset="0"/>
              </a:rPr>
              <a:t>TIC’s</a:t>
            </a:r>
            <a:r>
              <a:rPr lang="es-MX" sz="1600" dirty="0" smtClean="0">
                <a:latin typeface="Arial" panose="020B0604020202020204" pitchFamily="34" charset="0"/>
                <a:cs typeface="Arial" panose="020B0604020202020204" pitchFamily="34" charset="0"/>
              </a:rPr>
              <a:t>, se necesita tiempo real para poder alcanzar nuestros objetivos.</a:t>
            </a:r>
          </a:p>
          <a:p>
            <a:pPr marL="0" indent="0" algn="just">
              <a:spcBef>
                <a:spcPts val="600"/>
              </a:spcBef>
              <a:buNone/>
            </a:pPr>
            <a:r>
              <a:rPr lang="es-MX" sz="1600" dirty="0" smtClean="0">
                <a:latin typeface="Arial" panose="020B0604020202020204" pitchFamily="34" charset="0"/>
                <a:cs typeface="Arial" panose="020B0604020202020204" pitchFamily="34" charset="0"/>
              </a:rPr>
              <a:t>En resumen, la transversalidad nos ayudará a mejorar nuestra práctica docente, a relacionar los contenidos de nuestros programas con el entorno de nuestros alumnos y alcanzar muchos mejores resultados en un aprendizaje significativo y formativo hacia los alumnos.</a:t>
            </a:r>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8426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98627" y="704783"/>
            <a:ext cx="7988102" cy="741776"/>
          </a:xfrm>
        </p:spPr>
        <p:txBody>
          <a:bodyPr>
            <a:normAutofit/>
          </a:bodyPr>
          <a:lstStyle/>
          <a:p>
            <a:pPr algn="ctr"/>
            <a:r>
              <a:rPr lang="es-MX" sz="2000" dirty="0" smtClean="0">
                <a:solidFill>
                  <a:schemeClr val="tx1"/>
                </a:solidFill>
                <a:latin typeface="Arial" panose="020B0604020202020204" pitchFamily="34" charset="0"/>
                <a:cs typeface="Arial" panose="020B0604020202020204" pitchFamily="34" charset="0"/>
              </a:rPr>
              <a:t>              </a:t>
            </a:r>
            <a:br>
              <a:rPr lang="es-MX" sz="2000" dirty="0" smtClean="0">
                <a:solidFill>
                  <a:schemeClr val="tx1"/>
                </a:solidFill>
                <a:latin typeface="Arial" panose="020B0604020202020204" pitchFamily="34" charset="0"/>
                <a:cs typeface="Arial" panose="020B0604020202020204" pitchFamily="34" charset="0"/>
              </a:rPr>
            </a:br>
            <a:r>
              <a:rPr lang="es-MX" sz="2000" dirty="0" smtClean="0">
                <a:solidFill>
                  <a:schemeClr val="tx1"/>
                </a:solidFill>
                <a:latin typeface="Arial" panose="020B0604020202020204" pitchFamily="34" charset="0"/>
                <a:cs typeface="Arial" panose="020B0604020202020204" pitchFamily="34" charset="0"/>
              </a:rPr>
              <a:t>Conclusiones generales sobre Aprendizaje Cooperativo</a:t>
            </a:r>
            <a:endParaRPr lang="es-MX" sz="2400"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pic>
        <p:nvPicPr>
          <p:cNvPr id="3" name="Imagen 2"/>
          <p:cNvPicPr>
            <a:picLocks noChangeAspect="1"/>
          </p:cNvPicPr>
          <p:nvPr/>
        </p:nvPicPr>
        <p:blipFill>
          <a:blip r:embed="rId4"/>
          <a:stretch>
            <a:fillRect/>
          </a:stretch>
        </p:blipFill>
        <p:spPr>
          <a:xfrm>
            <a:off x="1420487" y="1478982"/>
            <a:ext cx="7294621" cy="5153025"/>
          </a:xfrm>
          <a:prstGeom prst="rect">
            <a:avLst/>
          </a:prstGeom>
        </p:spPr>
      </p:pic>
      <p:sp>
        <p:nvSpPr>
          <p:cNvPr id="7" name="Marcador de número de diapositiva 6"/>
          <p:cNvSpPr>
            <a:spLocks noGrp="1"/>
          </p:cNvSpPr>
          <p:nvPr>
            <p:ph type="sldNum" sz="quarter" idx="12"/>
          </p:nvPr>
        </p:nvSpPr>
        <p:spPr/>
        <p:txBody>
          <a:bodyPr/>
          <a:lstStyle/>
          <a:p>
            <a:fld id="{D57F1E4F-1CFF-5643-939E-217C01CDF565}" type="slidenum">
              <a:rPr lang="en-US" smtClean="0"/>
              <a:pPr/>
              <a:t>8</a:t>
            </a:fld>
            <a:endParaRPr lang="en-US" dirty="0"/>
          </a:p>
        </p:txBody>
      </p:sp>
      <p:sp>
        <p:nvSpPr>
          <p:cNvPr id="9"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tx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250268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75</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1800" dirty="0" smtClean="0">
                <a:solidFill>
                  <a:schemeClr val="tx1"/>
                </a:solidFill>
                <a:latin typeface="Arial" panose="020B0604020202020204" pitchFamily="34" charset="0"/>
                <a:cs typeface="Arial" panose="020B0604020202020204" pitchFamily="34" charset="0"/>
              </a:rPr>
              <a:t>Lista de cotejo</a:t>
            </a:r>
          </a:p>
          <a:p>
            <a:pPr algn="ctr"/>
            <a:r>
              <a:rPr lang="es-MX" sz="1800" dirty="0" smtClean="0">
                <a:solidFill>
                  <a:schemeClr val="tx1"/>
                </a:solidFill>
                <a:latin typeface="Arial" panose="020B0604020202020204" pitchFamily="34" charset="0"/>
                <a:cs typeface="Arial" panose="020B0604020202020204" pitchFamily="34" charset="0"/>
              </a:rPr>
              <a:t>Autoevaluación del Portafolio Virtual de Evidencias</a:t>
            </a:r>
          </a:p>
        </p:txBody>
      </p:sp>
      <p:pic>
        <p:nvPicPr>
          <p:cNvPr id="3" name="Marcador de contenido 2"/>
          <p:cNvPicPr>
            <a:picLocks noGrp="1" noChangeAspect="1"/>
          </p:cNvPicPr>
          <p:nvPr>
            <p:ph idx="1"/>
          </p:nvPr>
        </p:nvPicPr>
        <p:blipFill>
          <a:blip r:embed="rId4"/>
          <a:stretch>
            <a:fillRect/>
          </a:stretch>
        </p:blipFill>
        <p:spPr>
          <a:xfrm>
            <a:off x="2789254" y="1306909"/>
            <a:ext cx="4825050" cy="3044508"/>
          </a:xfrm>
          <a:prstGeom prst="rect">
            <a:avLst/>
          </a:prstGeom>
        </p:spPr>
      </p:pic>
      <p:pic>
        <p:nvPicPr>
          <p:cNvPr id="7" name="Imagen 6"/>
          <p:cNvPicPr>
            <a:picLocks noChangeAspect="1"/>
          </p:cNvPicPr>
          <p:nvPr/>
        </p:nvPicPr>
        <p:blipFill>
          <a:blip r:embed="rId5"/>
          <a:stretch>
            <a:fillRect/>
          </a:stretch>
        </p:blipFill>
        <p:spPr>
          <a:xfrm>
            <a:off x="2814892" y="4258470"/>
            <a:ext cx="4799412" cy="2599530"/>
          </a:xfrm>
          <a:prstGeom prst="rect">
            <a:avLst/>
          </a:prstGeom>
        </p:spPr>
      </p:pic>
      <p:pic>
        <p:nvPicPr>
          <p:cNvPr id="9" name="Imagen 8"/>
          <p:cNvPicPr>
            <a:picLocks noChangeAspect="1"/>
          </p:cNvPicPr>
          <p:nvPr/>
        </p:nvPicPr>
        <p:blipFill>
          <a:blip r:embed="rId6"/>
          <a:stretch>
            <a:fillRect/>
          </a:stretch>
        </p:blipFill>
        <p:spPr>
          <a:xfrm>
            <a:off x="7199698" y="1919896"/>
            <a:ext cx="195263" cy="204788"/>
          </a:xfrm>
          <a:prstGeom prst="rect">
            <a:avLst/>
          </a:prstGeom>
        </p:spPr>
      </p:pic>
      <p:pic>
        <p:nvPicPr>
          <p:cNvPr id="11" name="Imagen 10"/>
          <p:cNvPicPr>
            <a:picLocks noChangeAspect="1"/>
          </p:cNvPicPr>
          <p:nvPr/>
        </p:nvPicPr>
        <p:blipFill>
          <a:blip r:embed="rId6"/>
          <a:stretch>
            <a:fillRect/>
          </a:stretch>
        </p:blipFill>
        <p:spPr>
          <a:xfrm>
            <a:off x="7220415" y="2884395"/>
            <a:ext cx="195263" cy="204788"/>
          </a:xfrm>
          <a:prstGeom prst="rect">
            <a:avLst/>
          </a:prstGeom>
        </p:spPr>
      </p:pic>
      <p:pic>
        <p:nvPicPr>
          <p:cNvPr id="12" name="Imagen 11"/>
          <p:cNvPicPr>
            <a:picLocks noChangeAspect="1"/>
          </p:cNvPicPr>
          <p:nvPr/>
        </p:nvPicPr>
        <p:blipFill>
          <a:blip r:embed="rId6"/>
          <a:stretch>
            <a:fillRect/>
          </a:stretch>
        </p:blipFill>
        <p:spPr>
          <a:xfrm>
            <a:off x="7199697" y="3599776"/>
            <a:ext cx="195263" cy="204788"/>
          </a:xfrm>
          <a:prstGeom prst="rect">
            <a:avLst/>
          </a:prstGeom>
        </p:spPr>
      </p:pic>
      <p:pic>
        <p:nvPicPr>
          <p:cNvPr id="14" name="Imagen 13"/>
          <p:cNvPicPr>
            <a:picLocks noChangeAspect="1"/>
          </p:cNvPicPr>
          <p:nvPr/>
        </p:nvPicPr>
        <p:blipFill>
          <a:blip r:embed="rId6"/>
          <a:stretch>
            <a:fillRect/>
          </a:stretch>
        </p:blipFill>
        <p:spPr>
          <a:xfrm>
            <a:off x="7220415" y="4024826"/>
            <a:ext cx="195263" cy="204788"/>
          </a:xfrm>
          <a:prstGeom prst="rect">
            <a:avLst/>
          </a:prstGeom>
        </p:spPr>
      </p:pic>
      <p:pic>
        <p:nvPicPr>
          <p:cNvPr id="15" name="Imagen 14"/>
          <p:cNvPicPr>
            <a:picLocks noChangeAspect="1"/>
          </p:cNvPicPr>
          <p:nvPr/>
        </p:nvPicPr>
        <p:blipFill>
          <a:blip r:embed="rId6"/>
          <a:stretch>
            <a:fillRect/>
          </a:stretch>
        </p:blipFill>
        <p:spPr>
          <a:xfrm>
            <a:off x="7220415" y="4738081"/>
            <a:ext cx="195263" cy="204788"/>
          </a:xfrm>
          <a:prstGeom prst="rect">
            <a:avLst/>
          </a:prstGeom>
        </p:spPr>
      </p:pic>
      <p:pic>
        <p:nvPicPr>
          <p:cNvPr id="16" name="Imagen 15"/>
          <p:cNvPicPr>
            <a:picLocks noChangeAspect="1"/>
          </p:cNvPicPr>
          <p:nvPr/>
        </p:nvPicPr>
        <p:blipFill>
          <a:blip r:embed="rId6"/>
          <a:stretch>
            <a:fillRect/>
          </a:stretch>
        </p:blipFill>
        <p:spPr>
          <a:xfrm>
            <a:off x="7220415" y="5493762"/>
            <a:ext cx="195263" cy="204788"/>
          </a:xfrm>
          <a:prstGeom prst="rect">
            <a:avLst/>
          </a:prstGeom>
        </p:spPr>
      </p:pic>
      <p:pic>
        <p:nvPicPr>
          <p:cNvPr id="17" name="Imagen 16"/>
          <p:cNvPicPr>
            <a:picLocks noChangeAspect="1"/>
          </p:cNvPicPr>
          <p:nvPr/>
        </p:nvPicPr>
        <p:blipFill>
          <a:blip r:embed="rId6"/>
          <a:stretch>
            <a:fillRect/>
          </a:stretch>
        </p:blipFill>
        <p:spPr>
          <a:xfrm>
            <a:off x="7220415" y="5928903"/>
            <a:ext cx="195263" cy="204788"/>
          </a:xfrm>
          <a:prstGeom prst="rect">
            <a:avLst/>
          </a:prstGeom>
        </p:spPr>
      </p:pic>
      <p:pic>
        <p:nvPicPr>
          <p:cNvPr id="18" name="Imagen 17"/>
          <p:cNvPicPr>
            <a:picLocks noChangeAspect="1"/>
          </p:cNvPicPr>
          <p:nvPr/>
        </p:nvPicPr>
        <p:blipFill>
          <a:blip r:embed="rId6"/>
          <a:stretch>
            <a:fillRect/>
          </a:stretch>
        </p:blipFill>
        <p:spPr>
          <a:xfrm>
            <a:off x="7199696" y="6541890"/>
            <a:ext cx="195263" cy="204788"/>
          </a:xfrm>
          <a:prstGeom prst="rect">
            <a:avLst/>
          </a:prstGeom>
        </p:spPr>
      </p:pic>
    </p:spTree>
    <p:extLst>
      <p:ext uri="{BB962C8B-B14F-4D97-AF65-F5344CB8AC3E}">
        <p14:creationId xmlns:p14="http://schemas.microsoft.com/office/powerpoint/2010/main" val="13650790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57556"/>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76</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1800" dirty="0" smtClean="0">
                <a:solidFill>
                  <a:schemeClr val="tx1"/>
                </a:solidFill>
                <a:latin typeface="Arial" panose="020B0604020202020204" pitchFamily="34" charset="0"/>
                <a:cs typeface="Arial" panose="020B0604020202020204" pitchFamily="34" charset="0"/>
              </a:rPr>
              <a:t>Lista de cotejo</a:t>
            </a:r>
          </a:p>
          <a:p>
            <a:pPr algn="ctr"/>
            <a:r>
              <a:rPr lang="es-MX" sz="1800" dirty="0" smtClean="0">
                <a:solidFill>
                  <a:schemeClr val="tx1"/>
                </a:solidFill>
                <a:latin typeface="Arial" panose="020B0604020202020204" pitchFamily="34" charset="0"/>
                <a:cs typeface="Arial" panose="020B0604020202020204" pitchFamily="34" charset="0"/>
              </a:rPr>
              <a:t>Autoevaluación del Portafolio Virtual de Evidencias</a:t>
            </a:r>
          </a:p>
        </p:txBody>
      </p:sp>
      <p:pic>
        <p:nvPicPr>
          <p:cNvPr id="11" name="Imagen 10"/>
          <p:cNvPicPr>
            <a:picLocks noChangeAspect="1"/>
          </p:cNvPicPr>
          <p:nvPr/>
        </p:nvPicPr>
        <p:blipFill>
          <a:blip r:embed="rId4"/>
          <a:stretch>
            <a:fillRect/>
          </a:stretch>
        </p:blipFill>
        <p:spPr>
          <a:xfrm>
            <a:off x="7220415" y="2884395"/>
            <a:ext cx="195263" cy="204788"/>
          </a:xfrm>
          <a:prstGeom prst="rect">
            <a:avLst/>
          </a:prstGeom>
        </p:spPr>
      </p:pic>
      <p:pic>
        <p:nvPicPr>
          <p:cNvPr id="12" name="Imagen 11"/>
          <p:cNvPicPr>
            <a:picLocks noChangeAspect="1"/>
          </p:cNvPicPr>
          <p:nvPr/>
        </p:nvPicPr>
        <p:blipFill>
          <a:blip r:embed="rId4"/>
          <a:stretch>
            <a:fillRect/>
          </a:stretch>
        </p:blipFill>
        <p:spPr>
          <a:xfrm>
            <a:off x="7199697" y="3599776"/>
            <a:ext cx="195263" cy="204788"/>
          </a:xfrm>
          <a:prstGeom prst="rect">
            <a:avLst/>
          </a:prstGeom>
        </p:spPr>
      </p:pic>
      <p:pic>
        <p:nvPicPr>
          <p:cNvPr id="14" name="Imagen 13"/>
          <p:cNvPicPr>
            <a:picLocks noChangeAspect="1"/>
          </p:cNvPicPr>
          <p:nvPr/>
        </p:nvPicPr>
        <p:blipFill>
          <a:blip r:embed="rId4"/>
          <a:stretch>
            <a:fillRect/>
          </a:stretch>
        </p:blipFill>
        <p:spPr>
          <a:xfrm>
            <a:off x="7220415" y="4024826"/>
            <a:ext cx="195263" cy="204788"/>
          </a:xfrm>
          <a:prstGeom prst="rect">
            <a:avLst/>
          </a:prstGeom>
        </p:spPr>
      </p:pic>
      <p:pic>
        <p:nvPicPr>
          <p:cNvPr id="15" name="Imagen 14"/>
          <p:cNvPicPr>
            <a:picLocks noChangeAspect="1"/>
          </p:cNvPicPr>
          <p:nvPr/>
        </p:nvPicPr>
        <p:blipFill>
          <a:blip r:embed="rId4"/>
          <a:stretch>
            <a:fillRect/>
          </a:stretch>
        </p:blipFill>
        <p:spPr>
          <a:xfrm>
            <a:off x="7220415" y="4738081"/>
            <a:ext cx="195263" cy="204788"/>
          </a:xfrm>
          <a:prstGeom prst="rect">
            <a:avLst/>
          </a:prstGeom>
        </p:spPr>
      </p:pic>
      <p:pic>
        <p:nvPicPr>
          <p:cNvPr id="16" name="Imagen 15"/>
          <p:cNvPicPr>
            <a:picLocks noChangeAspect="1"/>
          </p:cNvPicPr>
          <p:nvPr/>
        </p:nvPicPr>
        <p:blipFill>
          <a:blip r:embed="rId4"/>
          <a:stretch>
            <a:fillRect/>
          </a:stretch>
        </p:blipFill>
        <p:spPr>
          <a:xfrm>
            <a:off x="7220415" y="5493762"/>
            <a:ext cx="195263" cy="204788"/>
          </a:xfrm>
          <a:prstGeom prst="rect">
            <a:avLst/>
          </a:prstGeom>
        </p:spPr>
      </p:pic>
      <p:pic>
        <p:nvPicPr>
          <p:cNvPr id="17" name="Imagen 16"/>
          <p:cNvPicPr>
            <a:picLocks noChangeAspect="1"/>
          </p:cNvPicPr>
          <p:nvPr/>
        </p:nvPicPr>
        <p:blipFill>
          <a:blip r:embed="rId4"/>
          <a:stretch>
            <a:fillRect/>
          </a:stretch>
        </p:blipFill>
        <p:spPr>
          <a:xfrm>
            <a:off x="7220415" y="5928903"/>
            <a:ext cx="195263" cy="204788"/>
          </a:xfrm>
          <a:prstGeom prst="rect">
            <a:avLst/>
          </a:prstGeom>
        </p:spPr>
      </p:pic>
      <p:pic>
        <p:nvPicPr>
          <p:cNvPr id="18" name="Imagen 17"/>
          <p:cNvPicPr>
            <a:picLocks noChangeAspect="1"/>
          </p:cNvPicPr>
          <p:nvPr/>
        </p:nvPicPr>
        <p:blipFill>
          <a:blip r:embed="rId4"/>
          <a:stretch>
            <a:fillRect/>
          </a:stretch>
        </p:blipFill>
        <p:spPr>
          <a:xfrm>
            <a:off x="7318046" y="4466192"/>
            <a:ext cx="195263" cy="204788"/>
          </a:xfrm>
          <a:prstGeom prst="rect">
            <a:avLst/>
          </a:prstGeom>
        </p:spPr>
      </p:pic>
      <p:pic>
        <p:nvPicPr>
          <p:cNvPr id="13" name="Imagen 12"/>
          <p:cNvPicPr>
            <a:picLocks noChangeAspect="1"/>
          </p:cNvPicPr>
          <p:nvPr/>
        </p:nvPicPr>
        <p:blipFill>
          <a:blip r:embed="rId5"/>
          <a:stretch>
            <a:fillRect/>
          </a:stretch>
        </p:blipFill>
        <p:spPr>
          <a:xfrm>
            <a:off x="2761968" y="1419368"/>
            <a:ext cx="5006159" cy="486444"/>
          </a:xfrm>
          <a:prstGeom prst="rect">
            <a:avLst/>
          </a:prstGeom>
        </p:spPr>
      </p:pic>
      <p:pic>
        <p:nvPicPr>
          <p:cNvPr id="19" name="Imagen 18"/>
          <p:cNvPicPr>
            <a:picLocks noChangeAspect="1"/>
          </p:cNvPicPr>
          <p:nvPr/>
        </p:nvPicPr>
        <p:blipFill>
          <a:blip r:embed="rId6"/>
          <a:stretch>
            <a:fillRect/>
          </a:stretch>
        </p:blipFill>
        <p:spPr>
          <a:xfrm>
            <a:off x="2761968" y="1860734"/>
            <a:ext cx="5012598" cy="4259486"/>
          </a:xfrm>
          <a:prstGeom prst="rect">
            <a:avLst/>
          </a:prstGeom>
        </p:spPr>
      </p:pic>
      <p:pic>
        <p:nvPicPr>
          <p:cNvPr id="20" name="Imagen 19"/>
          <p:cNvPicPr>
            <a:picLocks noChangeAspect="1"/>
          </p:cNvPicPr>
          <p:nvPr/>
        </p:nvPicPr>
        <p:blipFill>
          <a:blip r:embed="rId7"/>
          <a:stretch>
            <a:fillRect/>
          </a:stretch>
        </p:blipFill>
        <p:spPr>
          <a:xfrm>
            <a:off x="7353786" y="1537262"/>
            <a:ext cx="192576" cy="258982"/>
          </a:xfrm>
          <a:prstGeom prst="rect">
            <a:avLst/>
          </a:prstGeom>
        </p:spPr>
      </p:pic>
      <p:pic>
        <p:nvPicPr>
          <p:cNvPr id="21" name="Imagen 20"/>
          <p:cNvPicPr>
            <a:picLocks noChangeAspect="1"/>
          </p:cNvPicPr>
          <p:nvPr/>
        </p:nvPicPr>
        <p:blipFill>
          <a:blip r:embed="rId7"/>
          <a:stretch>
            <a:fillRect/>
          </a:stretch>
        </p:blipFill>
        <p:spPr>
          <a:xfrm>
            <a:off x="7356282" y="1988765"/>
            <a:ext cx="192576" cy="258982"/>
          </a:xfrm>
          <a:prstGeom prst="rect">
            <a:avLst/>
          </a:prstGeom>
        </p:spPr>
      </p:pic>
      <p:pic>
        <p:nvPicPr>
          <p:cNvPr id="22" name="Imagen 21"/>
          <p:cNvPicPr>
            <a:picLocks noChangeAspect="1"/>
          </p:cNvPicPr>
          <p:nvPr/>
        </p:nvPicPr>
        <p:blipFill>
          <a:blip r:embed="rId7"/>
          <a:stretch>
            <a:fillRect/>
          </a:stretch>
        </p:blipFill>
        <p:spPr>
          <a:xfrm>
            <a:off x="7326077" y="2631286"/>
            <a:ext cx="192576" cy="258982"/>
          </a:xfrm>
          <a:prstGeom prst="rect">
            <a:avLst/>
          </a:prstGeom>
        </p:spPr>
      </p:pic>
      <p:pic>
        <p:nvPicPr>
          <p:cNvPr id="23" name="Imagen 22"/>
          <p:cNvPicPr>
            <a:picLocks noChangeAspect="1"/>
          </p:cNvPicPr>
          <p:nvPr/>
        </p:nvPicPr>
        <p:blipFill>
          <a:blip r:embed="rId7"/>
          <a:stretch>
            <a:fillRect/>
          </a:stretch>
        </p:blipFill>
        <p:spPr>
          <a:xfrm>
            <a:off x="7318046" y="3389738"/>
            <a:ext cx="192576" cy="258982"/>
          </a:xfrm>
          <a:prstGeom prst="rect">
            <a:avLst/>
          </a:prstGeom>
        </p:spPr>
      </p:pic>
      <p:pic>
        <p:nvPicPr>
          <p:cNvPr id="24" name="Imagen 23"/>
          <p:cNvPicPr>
            <a:picLocks noChangeAspect="1"/>
          </p:cNvPicPr>
          <p:nvPr/>
        </p:nvPicPr>
        <p:blipFill>
          <a:blip r:embed="rId7"/>
          <a:stretch>
            <a:fillRect/>
          </a:stretch>
        </p:blipFill>
        <p:spPr>
          <a:xfrm>
            <a:off x="7326077" y="4141831"/>
            <a:ext cx="192576" cy="258982"/>
          </a:xfrm>
          <a:prstGeom prst="rect">
            <a:avLst/>
          </a:prstGeom>
        </p:spPr>
      </p:pic>
      <p:pic>
        <p:nvPicPr>
          <p:cNvPr id="25" name="Imagen 24"/>
          <p:cNvPicPr>
            <a:picLocks noChangeAspect="1"/>
          </p:cNvPicPr>
          <p:nvPr/>
        </p:nvPicPr>
        <p:blipFill>
          <a:blip r:embed="rId7"/>
          <a:stretch>
            <a:fillRect/>
          </a:stretch>
        </p:blipFill>
        <p:spPr>
          <a:xfrm>
            <a:off x="7326077" y="5236151"/>
            <a:ext cx="192576" cy="258982"/>
          </a:xfrm>
          <a:prstGeom prst="rect">
            <a:avLst/>
          </a:prstGeom>
        </p:spPr>
      </p:pic>
    </p:spTree>
    <p:extLst>
      <p:ext uri="{BB962C8B-B14F-4D97-AF65-F5344CB8AC3E}">
        <p14:creationId xmlns:p14="http://schemas.microsoft.com/office/powerpoint/2010/main" val="25811399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77</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1800" dirty="0" smtClean="0">
                <a:solidFill>
                  <a:schemeClr val="tx1"/>
                </a:solidFill>
                <a:latin typeface="Arial" panose="020B0604020202020204" pitchFamily="34" charset="0"/>
                <a:cs typeface="Arial" panose="020B0604020202020204" pitchFamily="34" charset="0"/>
              </a:rPr>
              <a:t>Lista de cotejo</a:t>
            </a:r>
          </a:p>
          <a:p>
            <a:pPr algn="ctr"/>
            <a:r>
              <a:rPr lang="es-MX" sz="1800" dirty="0" smtClean="0">
                <a:solidFill>
                  <a:schemeClr val="tx1"/>
                </a:solidFill>
                <a:latin typeface="Arial" panose="020B0604020202020204" pitchFamily="34" charset="0"/>
                <a:cs typeface="Arial" panose="020B0604020202020204" pitchFamily="34" charset="0"/>
              </a:rPr>
              <a:t>Autoevaluación del Portafolio Virtual de Evidencias</a:t>
            </a:r>
          </a:p>
        </p:txBody>
      </p:sp>
      <p:pic>
        <p:nvPicPr>
          <p:cNvPr id="2" name="Imagen 1"/>
          <p:cNvPicPr>
            <a:picLocks noChangeAspect="1"/>
          </p:cNvPicPr>
          <p:nvPr/>
        </p:nvPicPr>
        <p:blipFill>
          <a:blip r:embed="rId4"/>
          <a:stretch>
            <a:fillRect/>
          </a:stretch>
        </p:blipFill>
        <p:spPr>
          <a:xfrm>
            <a:off x="2780278" y="1325503"/>
            <a:ext cx="4902392" cy="2251931"/>
          </a:xfrm>
          <a:prstGeom prst="rect">
            <a:avLst/>
          </a:prstGeom>
        </p:spPr>
      </p:pic>
      <p:pic>
        <p:nvPicPr>
          <p:cNvPr id="7" name="Imagen 6"/>
          <p:cNvPicPr>
            <a:picLocks noChangeAspect="1"/>
          </p:cNvPicPr>
          <p:nvPr/>
        </p:nvPicPr>
        <p:blipFill>
          <a:blip r:embed="rId5"/>
          <a:stretch>
            <a:fillRect/>
          </a:stretch>
        </p:blipFill>
        <p:spPr>
          <a:xfrm>
            <a:off x="2760664" y="3586704"/>
            <a:ext cx="4922006" cy="3093695"/>
          </a:xfrm>
          <a:prstGeom prst="rect">
            <a:avLst/>
          </a:prstGeom>
        </p:spPr>
      </p:pic>
      <p:pic>
        <p:nvPicPr>
          <p:cNvPr id="9" name="Imagen 8"/>
          <p:cNvPicPr>
            <a:picLocks noChangeAspect="1"/>
          </p:cNvPicPr>
          <p:nvPr/>
        </p:nvPicPr>
        <p:blipFill>
          <a:blip r:embed="rId6"/>
          <a:stretch>
            <a:fillRect/>
          </a:stretch>
        </p:blipFill>
        <p:spPr>
          <a:xfrm>
            <a:off x="7254890" y="2034711"/>
            <a:ext cx="197044" cy="220928"/>
          </a:xfrm>
          <a:prstGeom prst="rect">
            <a:avLst/>
          </a:prstGeom>
        </p:spPr>
      </p:pic>
      <p:pic>
        <p:nvPicPr>
          <p:cNvPr id="26" name="Imagen 25"/>
          <p:cNvPicPr>
            <a:picLocks noChangeAspect="1"/>
          </p:cNvPicPr>
          <p:nvPr/>
        </p:nvPicPr>
        <p:blipFill>
          <a:blip r:embed="rId6"/>
          <a:stretch>
            <a:fillRect/>
          </a:stretch>
        </p:blipFill>
        <p:spPr>
          <a:xfrm>
            <a:off x="7254890" y="3485564"/>
            <a:ext cx="197044" cy="220928"/>
          </a:xfrm>
          <a:prstGeom prst="rect">
            <a:avLst/>
          </a:prstGeom>
        </p:spPr>
      </p:pic>
      <p:pic>
        <p:nvPicPr>
          <p:cNvPr id="27" name="Imagen 26"/>
          <p:cNvPicPr>
            <a:picLocks noChangeAspect="1"/>
          </p:cNvPicPr>
          <p:nvPr/>
        </p:nvPicPr>
        <p:blipFill>
          <a:blip r:embed="rId6"/>
          <a:stretch>
            <a:fillRect/>
          </a:stretch>
        </p:blipFill>
        <p:spPr>
          <a:xfrm>
            <a:off x="7254890" y="4972517"/>
            <a:ext cx="197044" cy="220928"/>
          </a:xfrm>
          <a:prstGeom prst="rect">
            <a:avLst/>
          </a:prstGeom>
        </p:spPr>
      </p:pic>
      <p:pic>
        <p:nvPicPr>
          <p:cNvPr id="28" name="Imagen 27"/>
          <p:cNvPicPr>
            <a:picLocks noChangeAspect="1"/>
          </p:cNvPicPr>
          <p:nvPr/>
        </p:nvPicPr>
        <p:blipFill>
          <a:blip r:embed="rId6"/>
          <a:stretch>
            <a:fillRect/>
          </a:stretch>
        </p:blipFill>
        <p:spPr>
          <a:xfrm>
            <a:off x="7254890" y="5636301"/>
            <a:ext cx="197044" cy="220928"/>
          </a:xfrm>
          <a:prstGeom prst="rect">
            <a:avLst/>
          </a:prstGeom>
        </p:spPr>
      </p:pic>
      <p:pic>
        <p:nvPicPr>
          <p:cNvPr id="29" name="Imagen 28"/>
          <p:cNvPicPr>
            <a:picLocks noChangeAspect="1"/>
          </p:cNvPicPr>
          <p:nvPr/>
        </p:nvPicPr>
        <p:blipFill>
          <a:blip r:embed="rId6"/>
          <a:stretch>
            <a:fillRect/>
          </a:stretch>
        </p:blipFill>
        <p:spPr>
          <a:xfrm>
            <a:off x="7254890" y="6270211"/>
            <a:ext cx="197044" cy="220928"/>
          </a:xfrm>
          <a:prstGeom prst="rect">
            <a:avLst/>
          </a:prstGeom>
        </p:spPr>
      </p:pic>
    </p:spTree>
    <p:extLst>
      <p:ext uri="{BB962C8B-B14F-4D97-AF65-F5344CB8AC3E}">
        <p14:creationId xmlns:p14="http://schemas.microsoft.com/office/powerpoint/2010/main" val="28636116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78</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1800" dirty="0" smtClean="0">
                <a:solidFill>
                  <a:schemeClr val="tx1"/>
                </a:solidFill>
                <a:latin typeface="Arial" panose="020B0604020202020204" pitchFamily="34" charset="0"/>
                <a:cs typeface="Arial" panose="020B0604020202020204" pitchFamily="34" charset="0"/>
              </a:rPr>
              <a:t>Lista de cotejo</a:t>
            </a:r>
          </a:p>
          <a:p>
            <a:pPr algn="ctr"/>
            <a:r>
              <a:rPr lang="es-MX" sz="1800" dirty="0" smtClean="0">
                <a:solidFill>
                  <a:schemeClr val="tx1"/>
                </a:solidFill>
                <a:latin typeface="Arial" panose="020B0604020202020204" pitchFamily="34" charset="0"/>
                <a:cs typeface="Arial" panose="020B0604020202020204" pitchFamily="34" charset="0"/>
              </a:rPr>
              <a:t>Autoevaluación del Portafolio Virtual de Evidencias</a:t>
            </a:r>
          </a:p>
        </p:txBody>
      </p:sp>
      <p:pic>
        <p:nvPicPr>
          <p:cNvPr id="3" name="Imagen 2"/>
          <p:cNvPicPr>
            <a:picLocks noChangeAspect="1"/>
          </p:cNvPicPr>
          <p:nvPr/>
        </p:nvPicPr>
        <p:blipFill>
          <a:blip r:embed="rId4"/>
          <a:stretch>
            <a:fillRect/>
          </a:stretch>
        </p:blipFill>
        <p:spPr>
          <a:xfrm>
            <a:off x="2777386" y="1294528"/>
            <a:ext cx="4845466" cy="3323828"/>
          </a:xfrm>
          <a:prstGeom prst="rect">
            <a:avLst/>
          </a:prstGeom>
        </p:spPr>
      </p:pic>
      <p:pic>
        <p:nvPicPr>
          <p:cNvPr id="11" name="Imagen 10"/>
          <p:cNvPicPr>
            <a:picLocks noChangeAspect="1"/>
          </p:cNvPicPr>
          <p:nvPr/>
        </p:nvPicPr>
        <p:blipFill>
          <a:blip r:embed="rId5"/>
          <a:stretch>
            <a:fillRect/>
          </a:stretch>
        </p:blipFill>
        <p:spPr>
          <a:xfrm>
            <a:off x="2760294" y="4518584"/>
            <a:ext cx="4862558" cy="2243893"/>
          </a:xfrm>
          <a:prstGeom prst="rect">
            <a:avLst/>
          </a:prstGeom>
        </p:spPr>
      </p:pic>
      <p:pic>
        <p:nvPicPr>
          <p:cNvPr id="16" name="Imagen 15"/>
          <p:cNvPicPr>
            <a:picLocks noChangeAspect="1"/>
          </p:cNvPicPr>
          <p:nvPr/>
        </p:nvPicPr>
        <p:blipFill>
          <a:blip r:embed="rId6"/>
          <a:stretch>
            <a:fillRect/>
          </a:stretch>
        </p:blipFill>
        <p:spPr>
          <a:xfrm>
            <a:off x="7220707" y="1698968"/>
            <a:ext cx="197044" cy="220928"/>
          </a:xfrm>
          <a:prstGeom prst="rect">
            <a:avLst/>
          </a:prstGeom>
        </p:spPr>
      </p:pic>
      <p:pic>
        <p:nvPicPr>
          <p:cNvPr id="19" name="Imagen 18"/>
          <p:cNvPicPr>
            <a:picLocks noChangeAspect="1"/>
          </p:cNvPicPr>
          <p:nvPr/>
        </p:nvPicPr>
        <p:blipFill>
          <a:blip r:embed="rId6"/>
          <a:stretch>
            <a:fillRect/>
          </a:stretch>
        </p:blipFill>
        <p:spPr>
          <a:xfrm>
            <a:off x="7220707" y="3547316"/>
            <a:ext cx="197044" cy="220928"/>
          </a:xfrm>
          <a:prstGeom prst="rect">
            <a:avLst/>
          </a:prstGeom>
        </p:spPr>
      </p:pic>
      <p:pic>
        <p:nvPicPr>
          <p:cNvPr id="20" name="Imagen 19"/>
          <p:cNvPicPr>
            <a:picLocks noChangeAspect="1"/>
          </p:cNvPicPr>
          <p:nvPr/>
        </p:nvPicPr>
        <p:blipFill>
          <a:blip r:embed="rId6"/>
          <a:stretch>
            <a:fillRect/>
          </a:stretch>
        </p:blipFill>
        <p:spPr>
          <a:xfrm>
            <a:off x="7220707" y="3922486"/>
            <a:ext cx="197044" cy="220928"/>
          </a:xfrm>
          <a:prstGeom prst="rect">
            <a:avLst/>
          </a:prstGeom>
        </p:spPr>
      </p:pic>
      <p:pic>
        <p:nvPicPr>
          <p:cNvPr id="21" name="Imagen 20"/>
          <p:cNvPicPr>
            <a:picLocks noChangeAspect="1"/>
          </p:cNvPicPr>
          <p:nvPr/>
        </p:nvPicPr>
        <p:blipFill>
          <a:blip r:embed="rId6"/>
          <a:stretch>
            <a:fillRect/>
          </a:stretch>
        </p:blipFill>
        <p:spPr>
          <a:xfrm>
            <a:off x="7220707" y="4297656"/>
            <a:ext cx="197044" cy="220928"/>
          </a:xfrm>
          <a:prstGeom prst="rect">
            <a:avLst/>
          </a:prstGeom>
        </p:spPr>
      </p:pic>
      <p:pic>
        <p:nvPicPr>
          <p:cNvPr id="22" name="Imagen 21"/>
          <p:cNvPicPr>
            <a:picLocks noChangeAspect="1"/>
          </p:cNvPicPr>
          <p:nvPr/>
        </p:nvPicPr>
        <p:blipFill>
          <a:blip r:embed="rId6"/>
          <a:stretch>
            <a:fillRect/>
          </a:stretch>
        </p:blipFill>
        <p:spPr>
          <a:xfrm>
            <a:off x="7220707" y="4619415"/>
            <a:ext cx="197044" cy="220928"/>
          </a:xfrm>
          <a:prstGeom prst="rect">
            <a:avLst/>
          </a:prstGeom>
        </p:spPr>
      </p:pic>
      <p:pic>
        <p:nvPicPr>
          <p:cNvPr id="23" name="Imagen 22"/>
          <p:cNvPicPr>
            <a:picLocks noChangeAspect="1"/>
          </p:cNvPicPr>
          <p:nvPr/>
        </p:nvPicPr>
        <p:blipFill>
          <a:blip r:embed="rId6"/>
          <a:stretch>
            <a:fillRect/>
          </a:stretch>
        </p:blipFill>
        <p:spPr>
          <a:xfrm>
            <a:off x="7220707" y="5268924"/>
            <a:ext cx="197044" cy="220928"/>
          </a:xfrm>
          <a:prstGeom prst="rect">
            <a:avLst/>
          </a:prstGeom>
        </p:spPr>
      </p:pic>
      <p:pic>
        <p:nvPicPr>
          <p:cNvPr id="24" name="Imagen 23"/>
          <p:cNvPicPr>
            <a:picLocks noChangeAspect="1"/>
          </p:cNvPicPr>
          <p:nvPr/>
        </p:nvPicPr>
        <p:blipFill>
          <a:blip r:embed="rId6"/>
          <a:stretch>
            <a:fillRect/>
          </a:stretch>
        </p:blipFill>
        <p:spPr>
          <a:xfrm>
            <a:off x="7220707" y="6189274"/>
            <a:ext cx="197044" cy="220928"/>
          </a:xfrm>
          <a:prstGeom prst="rect">
            <a:avLst/>
          </a:prstGeom>
        </p:spPr>
      </p:pic>
    </p:spTree>
    <p:extLst>
      <p:ext uri="{BB962C8B-B14F-4D97-AF65-F5344CB8AC3E}">
        <p14:creationId xmlns:p14="http://schemas.microsoft.com/office/powerpoint/2010/main" val="25591852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8"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tx1"/>
                </a:solidFill>
                <a:latin typeface="Arial" panose="020B0604020202020204" pitchFamily="34" charset="0"/>
                <a:cs typeface="Arial" panose="020B0604020202020204" pitchFamily="34" charset="0"/>
              </a:rPr>
              <a:t>79</a:t>
            </a:r>
            <a:endParaRPr lang="en-US" sz="1200" dirty="0">
              <a:solidFill>
                <a:schemeClr val="tx1"/>
              </a:solidFill>
              <a:latin typeface="Arial" panose="020B0604020202020204" pitchFamily="34" charset="0"/>
              <a:cs typeface="Arial" panose="020B0604020202020204" pitchFamily="34" charset="0"/>
            </a:endParaRPr>
          </a:p>
        </p:txBody>
      </p:sp>
      <p:sp>
        <p:nvSpPr>
          <p:cNvPr id="10" name="Título 1"/>
          <p:cNvSpPr txBox="1">
            <a:spLocks/>
          </p:cNvSpPr>
          <p:nvPr/>
        </p:nvSpPr>
        <p:spPr>
          <a:xfrm>
            <a:off x="1751888" y="711429"/>
            <a:ext cx="7091467" cy="59548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1800" dirty="0" smtClean="0">
                <a:solidFill>
                  <a:schemeClr val="tx1"/>
                </a:solidFill>
                <a:latin typeface="Arial" panose="020B0604020202020204" pitchFamily="34" charset="0"/>
                <a:cs typeface="Arial" panose="020B0604020202020204" pitchFamily="34" charset="0"/>
              </a:rPr>
              <a:t>Lista de cotejo</a:t>
            </a:r>
          </a:p>
          <a:p>
            <a:pPr algn="ctr"/>
            <a:r>
              <a:rPr lang="es-MX" sz="1800" dirty="0" smtClean="0">
                <a:solidFill>
                  <a:schemeClr val="tx1"/>
                </a:solidFill>
                <a:latin typeface="Arial" panose="020B0604020202020204" pitchFamily="34" charset="0"/>
                <a:cs typeface="Arial" panose="020B0604020202020204" pitchFamily="34" charset="0"/>
              </a:rPr>
              <a:t>Autoevaluación del Portafolio Virtual de Evidencias</a:t>
            </a:r>
          </a:p>
        </p:txBody>
      </p:sp>
      <p:pic>
        <p:nvPicPr>
          <p:cNvPr id="2" name="Imagen 1"/>
          <p:cNvPicPr>
            <a:picLocks noChangeAspect="1"/>
          </p:cNvPicPr>
          <p:nvPr/>
        </p:nvPicPr>
        <p:blipFill>
          <a:blip r:embed="rId4"/>
          <a:stretch>
            <a:fillRect/>
          </a:stretch>
        </p:blipFill>
        <p:spPr>
          <a:xfrm>
            <a:off x="2605547" y="1418601"/>
            <a:ext cx="5384148" cy="4540403"/>
          </a:xfrm>
          <a:prstGeom prst="rect">
            <a:avLst/>
          </a:prstGeom>
        </p:spPr>
      </p:pic>
      <p:pic>
        <p:nvPicPr>
          <p:cNvPr id="17" name="Imagen 16"/>
          <p:cNvPicPr>
            <a:picLocks noChangeAspect="1"/>
          </p:cNvPicPr>
          <p:nvPr/>
        </p:nvPicPr>
        <p:blipFill>
          <a:blip r:embed="rId5"/>
          <a:stretch>
            <a:fillRect/>
          </a:stretch>
        </p:blipFill>
        <p:spPr>
          <a:xfrm>
            <a:off x="7562538" y="1698968"/>
            <a:ext cx="197044" cy="220928"/>
          </a:xfrm>
          <a:prstGeom prst="rect">
            <a:avLst/>
          </a:prstGeom>
        </p:spPr>
      </p:pic>
      <p:pic>
        <p:nvPicPr>
          <p:cNvPr id="18" name="Imagen 17"/>
          <p:cNvPicPr>
            <a:picLocks noChangeAspect="1"/>
          </p:cNvPicPr>
          <p:nvPr/>
        </p:nvPicPr>
        <p:blipFill>
          <a:blip r:embed="rId5"/>
          <a:stretch>
            <a:fillRect/>
          </a:stretch>
        </p:blipFill>
        <p:spPr>
          <a:xfrm>
            <a:off x="7562538" y="2664643"/>
            <a:ext cx="197044" cy="220928"/>
          </a:xfrm>
          <a:prstGeom prst="rect">
            <a:avLst/>
          </a:prstGeom>
        </p:spPr>
      </p:pic>
      <p:pic>
        <p:nvPicPr>
          <p:cNvPr id="25" name="Imagen 24"/>
          <p:cNvPicPr>
            <a:picLocks noChangeAspect="1"/>
          </p:cNvPicPr>
          <p:nvPr/>
        </p:nvPicPr>
        <p:blipFill>
          <a:blip r:embed="rId5"/>
          <a:stretch>
            <a:fillRect/>
          </a:stretch>
        </p:blipFill>
        <p:spPr>
          <a:xfrm>
            <a:off x="7562538" y="3835417"/>
            <a:ext cx="197044" cy="220928"/>
          </a:xfrm>
          <a:prstGeom prst="rect">
            <a:avLst/>
          </a:prstGeom>
        </p:spPr>
      </p:pic>
      <p:pic>
        <p:nvPicPr>
          <p:cNvPr id="26" name="Imagen 25"/>
          <p:cNvPicPr>
            <a:picLocks noChangeAspect="1"/>
          </p:cNvPicPr>
          <p:nvPr/>
        </p:nvPicPr>
        <p:blipFill>
          <a:blip r:embed="rId5"/>
          <a:stretch>
            <a:fillRect/>
          </a:stretch>
        </p:blipFill>
        <p:spPr>
          <a:xfrm>
            <a:off x="7562538" y="4536172"/>
            <a:ext cx="197044" cy="220928"/>
          </a:xfrm>
          <a:prstGeom prst="rect">
            <a:avLst/>
          </a:prstGeom>
        </p:spPr>
      </p:pic>
      <p:pic>
        <p:nvPicPr>
          <p:cNvPr id="27" name="Imagen 26"/>
          <p:cNvPicPr>
            <a:picLocks noChangeAspect="1"/>
          </p:cNvPicPr>
          <p:nvPr/>
        </p:nvPicPr>
        <p:blipFill>
          <a:blip r:embed="rId5"/>
          <a:stretch>
            <a:fillRect/>
          </a:stretch>
        </p:blipFill>
        <p:spPr>
          <a:xfrm>
            <a:off x="7588309" y="5126463"/>
            <a:ext cx="197044" cy="220928"/>
          </a:xfrm>
          <a:prstGeom prst="rect">
            <a:avLst/>
          </a:prstGeom>
        </p:spPr>
      </p:pic>
      <p:pic>
        <p:nvPicPr>
          <p:cNvPr id="28" name="Imagen 27"/>
          <p:cNvPicPr>
            <a:picLocks noChangeAspect="1"/>
          </p:cNvPicPr>
          <p:nvPr/>
        </p:nvPicPr>
        <p:blipFill>
          <a:blip r:embed="rId5"/>
          <a:stretch>
            <a:fillRect/>
          </a:stretch>
        </p:blipFill>
        <p:spPr>
          <a:xfrm>
            <a:off x="7588309" y="5634027"/>
            <a:ext cx="197044" cy="220928"/>
          </a:xfrm>
          <a:prstGeom prst="rect">
            <a:avLst/>
          </a:prstGeom>
        </p:spPr>
      </p:pic>
    </p:spTree>
    <p:extLst>
      <p:ext uri="{BB962C8B-B14F-4D97-AF65-F5344CB8AC3E}">
        <p14:creationId xmlns:p14="http://schemas.microsoft.com/office/powerpoint/2010/main" val="1332569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11708" y="495801"/>
            <a:ext cx="6362869" cy="774200"/>
          </a:xfrm>
        </p:spPr>
        <p:txBody>
          <a:bodyPr>
            <a:normAutofit/>
          </a:bodyPr>
          <a:lstStyle/>
          <a:p>
            <a:pPr algn="ctr"/>
            <a:r>
              <a:rPr lang="es-MX" sz="2000" dirty="0" smtClean="0">
                <a:solidFill>
                  <a:schemeClr val="tx1"/>
                </a:solidFill>
                <a:latin typeface="Arial" panose="020B0604020202020204" pitchFamily="34" charset="0"/>
                <a:cs typeface="Arial" panose="020B0604020202020204" pitchFamily="34" charset="0"/>
              </a:rPr>
              <a:t>Producto 2</a:t>
            </a:r>
            <a:br>
              <a:rPr lang="es-MX" sz="2000" dirty="0" smtClean="0">
                <a:solidFill>
                  <a:schemeClr val="tx1"/>
                </a:solidFill>
                <a:latin typeface="Arial" panose="020B0604020202020204" pitchFamily="34" charset="0"/>
                <a:cs typeface="Arial" panose="020B0604020202020204" pitchFamily="34" charset="0"/>
              </a:rPr>
            </a:br>
            <a:r>
              <a:rPr lang="es-MX" sz="2000" dirty="0" smtClean="0">
                <a:solidFill>
                  <a:schemeClr val="tx1"/>
                </a:solidFill>
                <a:latin typeface="Arial" panose="020B0604020202020204" pitchFamily="34" charset="0"/>
                <a:cs typeface="Arial" panose="020B0604020202020204" pitchFamily="34" charset="0"/>
              </a:rPr>
              <a:t>Organizador gráfico sobre interrelación de las materias</a:t>
            </a:r>
            <a:endParaRPr lang="es-MX" sz="2000" dirty="0">
              <a:solidFill>
                <a:schemeClr val="tx1"/>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42" y="112685"/>
            <a:ext cx="1314245" cy="11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r="37621" b="6024"/>
          <a:stretch/>
        </p:blipFill>
        <p:spPr>
          <a:xfrm>
            <a:off x="8843355" y="98442"/>
            <a:ext cx="3231852" cy="887050"/>
          </a:xfrm>
          <a:prstGeom prst="rect">
            <a:avLst/>
          </a:prstGeom>
        </p:spPr>
      </p:pic>
      <p:sp>
        <p:nvSpPr>
          <p:cNvPr id="6" name="3 CuadroTexto"/>
          <p:cNvSpPr txBox="1"/>
          <p:nvPr/>
        </p:nvSpPr>
        <p:spPr>
          <a:xfrm>
            <a:off x="1625917" y="218801"/>
            <a:ext cx="457141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UNIVERSIDAD LASALLISTA BENAVENTE  </a:t>
            </a:r>
          </a:p>
        </p:txBody>
      </p:sp>
      <p:sp>
        <p:nvSpPr>
          <p:cNvPr id="10" name="Marcador de número de diapositiva 7"/>
          <p:cNvSpPr txBox="1">
            <a:spLocks/>
          </p:cNvSpPr>
          <p:nvPr/>
        </p:nvSpPr>
        <p:spPr>
          <a:xfrm>
            <a:off x="421694" y="6391740"/>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tx1"/>
                </a:solidFill>
                <a:latin typeface="Arial" panose="020B0604020202020204" pitchFamily="34" charset="0"/>
                <a:cs typeface="Arial" panose="020B0604020202020204" pitchFamily="34" charset="0"/>
              </a:rPr>
              <a:t>4</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401" y="1581975"/>
            <a:ext cx="7340928" cy="4135007"/>
          </a:xfrm>
          <a:prstGeom prst="rect">
            <a:avLst/>
          </a:prstGeom>
        </p:spPr>
      </p:pic>
    </p:spTree>
    <p:extLst>
      <p:ext uri="{BB962C8B-B14F-4D97-AF65-F5344CB8AC3E}">
        <p14:creationId xmlns:p14="http://schemas.microsoft.com/office/powerpoint/2010/main" val="7469032"/>
      </p:ext>
    </p:extLst>
  </p:cSld>
  <p:clrMapOvr>
    <a:masterClrMapping/>
  </p:clrMapOvr>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9149</TotalTime>
  <Words>2654</Words>
  <Application>Microsoft Office PowerPoint</Application>
  <PresentationFormat>Panorámica</PresentationFormat>
  <Paragraphs>417</Paragraphs>
  <Slides>84</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84</vt:i4>
      </vt:variant>
    </vt:vector>
  </HeadingPairs>
  <TitlesOfParts>
    <vt:vector size="90" baseType="lpstr">
      <vt:lpstr>Arial</vt:lpstr>
      <vt:lpstr>Calibri</vt:lpstr>
      <vt:lpstr>Century Gothic</vt:lpstr>
      <vt:lpstr>Trebuchet MS</vt:lpstr>
      <vt:lpstr>Wingdings 3</vt:lpstr>
      <vt:lpstr>Faceta</vt:lpstr>
      <vt:lpstr>Equipo   6 Portafolio Virtual de Evidencias </vt:lpstr>
      <vt:lpstr>Proyecto:  ¿Qué precio tiene para el mundo mi comodidad? </vt:lpstr>
      <vt:lpstr>                                 Índice de apartados del portafolio</vt:lpstr>
      <vt:lpstr>                                 Índice de apartados del portafolio</vt:lpstr>
      <vt:lpstr>Presentación de PowerPoint</vt:lpstr>
      <vt:lpstr> Producto 1  Conclusiones generales sobre Interdisciplinariedad</vt:lpstr>
      <vt:lpstr>            Conclusiones generales sobre Interdisciplinariedad</vt:lpstr>
      <vt:lpstr>               Conclusiones generales sobre Aprendizaje Cooperativo</vt:lpstr>
      <vt:lpstr>Producto 2 Organizador gráfico sobre interrelación de las materias</vt:lpstr>
      <vt:lpstr>Conexiones: Interrelación de las materias</vt:lpstr>
      <vt:lpstr>Producto 3 Fotografías de la sesión</vt:lpstr>
      <vt:lpstr>Fotografías de la sesión</vt:lpstr>
      <vt:lpstr>Fotografías de la sesión</vt:lpstr>
      <vt:lpstr>Fotografías de la sesión</vt:lpstr>
      <vt:lpstr>Presentación de PowerPoint</vt:lpstr>
      <vt:lpstr>Producto 4 Organizador gráfico sobre “El arte de formular preguntas esenciales”</vt:lpstr>
      <vt:lpstr>Producto 5 Organizador gráfico del proceso de indagación </vt:lpstr>
      <vt:lpstr>Producto 6 Análisis de Mesa de Expertos General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9 Fotografías de la sesión</vt:lpstr>
      <vt:lpstr>Fotografías de la sesión</vt:lpstr>
      <vt:lpstr>Fotografías de la sesión</vt:lpstr>
      <vt:lpstr>Fotografías de la sesión</vt:lpstr>
      <vt:lpstr>Presentación de PowerPoint</vt:lpstr>
      <vt:lpstr>Producto 10 Organizador gráfico</vt:lpstr>
      <vt:lpstr>Producto 10 Organizador gráfico</vt:lpstr>
      <vt:lpstr>Producto 10 Organizador gráfico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Equipo   6 Portafolio Virtual de Evidencias Primera Reunión de Trabajo</dc:title>
  <dc:creator>Car Bon</dc:creator>
  <cp:lastModifiedBy>Acer</cp:lastModifiedBy>
  <cp:revision>70</cp:revision>
  <dcterms:created xsi:type="dcterms:W3CDTF">2017-10-30T16:40:55Z</dcterms:created>
  <dcterms:modified xsi:type="dcterms:W3CDTF">2019-07-02T19:29:51Z</dcterms:modified>
</cp:coreProperties>
</file>