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6" r:id="rId3"/>
    <p:sldId id="308" r:id="rId4"/>
    <p:sldId id="297" r:id="rId5"/>
    <p:sldId id="258" r:id="rId6"/>
    <p:sldId id="259" r:id="rId7"/>
    <p:sldId id="265" r:id="rId8"/>
    <p:sldId id="260" r:id="rId9"/>
    <p:sldId id="264" r:id="rId10"/>
    <p:sldId id="277" r:id="rId11"/>
    <p:sldId id="278" r:id="rId12"/>
    <p:sldId id="280" r:id="rId13"/>
    <p:sldId id="281" r:id="rId14"/>
    <p:sldId id="283" r:id="rId15"/>
    <p:sldId id="287" r:id="rId16"/>
    <p:sldId id="285" r:id="rId17"/>
    <p:sldId id="261" r:id="rId18"/>
    <p:sldId id="262" r:id="rId19"/>
    <p:sldId id="298" r:id="rId20"/>
    <p:sldId id="279" r:id="rId21"/>
    <p:sldId id="266" r:id="rId22"/>
    <p:sldId id="299" r:id="rId23"/>
    <p:sldId id="300" r:id="rId24"/>
    <p:sldId id="302" r:id="rId25"/>
    <p:sldId id="286" r:id="rId26"/>
    <p:sldId id="303" r:id="rId27"/>
    <p:sldId id="304" r:id="rId28"/>
    <p:sldId id="263" r:id="rId29"/>
    <p:sldId id="305" r:id="rId30"/>
    <p:sldId id="301" r:id="rId31"/>
    <p:sldId id="306" r:id="rId32"/>
    <p:sldId id="272" r:id="rId33"/>
    <p:sldId id="307" r:id="rId34"/>
    <p:sldId id="309" r:id="rId35"/>
    <p:sldId id="293" r:id="rId36"/>
    <p:sldId id="292" r:id="rId37"/>
    <p:sldId id="315" r:id="rId38"/>
    <p:sldId id="275" r:id="rId39"/>
    <p:sldId id="314" r:id="rId40"/>
    <p:sldId id="310" r:id="rId41"/>
    <p:sldId id="316" r:id="rId42"/>
    <p:sldId id="317" r:id="rId43"/>
    <p:sldId id="311" r:id="rId44"/>
    <p:sldId id="318" r:id="rId45"/>
    <p:sldId id="312" r:id="rId46"/>
    <p:sldId id="319" r:id="rId47"/>
    <p:sldId id="335" r:id="rId48"/>
    <p:sldId id="320" r:id="rId49"/>
    <p:sldId id="321" r:id="rId50"/>
    <p:sldId id="322" r:id="rId51"/>
    <p:sldId id="323" r:id="rId52"/>
    <p:sldId id="324" r:id="rId53"/>
    <p:sldId id="325" r:id="rId54"/>
    <p:sldId id="326" r:id="rId55"/>
    <p:sldId id="331" r:id="rId56"/>
    <p:sldId id="327" r:id="rId57"/>
    <p:sldId id="340" r:id="rId58"/>
    <p:sldId id="332" r:id="rId59"/>
    <p:sldId id="328" r:id="rId60"/>
    <p:sldId id="329" r:id="rId61"/>
    <p:sldId id="337" r:id="rId62"/>
    <p:sldId id="330" r:id="rId63"/>
    <p:sldId id="338" r:id="rId64"/>
    <p:sldId id="333" r:id="rId65"/>
    <p:sldId id="339" r:id="rId66"/>
    <p:sldId id="334" r:id="rId67"/>
    <p:sldId id="341" r:id="rId68"/>
    <p:sldId id="342" r:id="rId69"/>
    <p:sldId id="343" r:id="rId70"/>
    <p:sldId id="344" r:id="rId71"/>
    <p:sldId id="345"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varScale="1">
        <p:scale>
          <a:sx n="74" d="100"/>
          <a:sy n="74" d="100"/>
        </p:scale>
        <p:origin x="5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DB78A697-9D75-4DE8-8C28-1296A6CF43C1}" type="datetimeFigureOut">
              <a:rPr lang="en-US" dirty="0"/>
              <a:t>7/2/2019</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pPr algn="r"/>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‹Nº›</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CF3075A-B3CA-4308-8288-4AA3FDE33D80}" type="datetimeFigureOut">
              <a:rPr lang="en-US" dirty="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2C674B8D-FEEF-4ACC-AE11-BD533592BCDC}" type="datetimeFigureOut">
              <a:rPr lang="en-US" dirty="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80326006-7E0B-4944-9FC8-8FFECA54B11C}" type="datetimeFigureOut">
              <a:rPr lang="en-US" dirty="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B5A3413-B80B-4905-8668-7292F4C8B0D5}" type="datetimeFigureOut">
              <a:rPr lang="en-US" dirty="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74019662-C6A4-45F9-A235-129F0C1DEF43}" type="datetimeFigureOut">
              <a:rPr lang="en-US" dirty="0"/>
              <a:t>7/2/2019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909BB764-976A-4040-BDCA-252C91CEE939}" type="datetimeFigureOut">
              <a:rPr lang="en-US" dirty="0"/>
              <a:t>7/2/2019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4FC935-CE77-4008-BAD9-6108F00BE393}" type="datetimeFigureOut">
              <a:rPr lang="en-US" dirty="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C562D5-4244-4B26-B385-E71032EABECD}" type="datetimeFigureOut">
              <a:rPr lang="en-US" dirty="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dirty="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9D1490F-3E6A-4544-9694-22B6007FE3C6}" type="datetimeFigureOut">
              <a:rPr lang="en-US" dirty="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AAF9620-38BC-4982-922B-C904A70C41DD}" type="datetimeFigureOut">
              <a:rPr lang="en-US" dirty="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2956FC6-E80E-40CB-B83C-A6FFE3EF0BA6}" type="datetimeFigureOut">
              <a:rPr lang="en-US" dirty="0"/>
              <a:t>7/2/2019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dirty="0"/>
              <a:t>7/2/2019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dirty="0"/>
              <a:t>7/2/2019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2829323-6A73-409C-86A6-9EAF0F851121}" type="datetimeFigureOut">
              <a:rPr lang="en-US" dirty="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0E240176-F1D3-49EC-82F4-0915A3AC4184}" type="datetimeFigureOut">
              <a:rPr lang="en-US" dirty="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50172865-FBF0-458A-BAFF-4F75173770F5}" type="datetimeFigureOut">
              <a:rPr lang="en-US" dirty="0"/>
              <a:t>7/2/2019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F1EE459-0F6E-46EC-B075-F59CD9D13E60}"/>
              </a:ext>
            </a:extLst>
          </p:cNvPr>
          <p:cNvPicPr>
            <a:picLocks noChangeAspect="1"/>
          </p:cNvPicPr>
          <p:nvPr/>
        </p:nvPicPr>
        <p:blipFill>
          <a:blip r:embed="rId2"/>
          <a:stretch>
            <a:fillRect/>
          </a:stretch>
        </p:blipFill>
        <p:spPr>
          <a:xfrm>
            <a:off x="1467680" y="597899"/>
            <a:ext cx="8882269" cy="1228070"/>
          </a:xfrm>
          <a:prstGeom prst="rect">
            <a:avLst/>
          </a:prstGeom>
        </p:spPr>
      </p:pic>
      <p:pic>
        <p:nvPicPr>
          <p:cNvPr id="5" name="Marcador de contenido 4">
            <a:extLst>
              <a:ext uri="{FF2B5EF4-FFF2-40B4-BE49-F238E27FC236}">
                <a16:creationId xmlns="" xmlns:a16="http://schemas.microsoft.com/office/drawing/2014/main" id="{07A996F7-8B43-4D02-AD5D-90E0ED15B397}"/>
              </a:ext>
            </a:extLst>
          </p:cNvPr>
          <p:cNvPicPr>
            <a:picLocks noGrp="1" noChangeAspect="1"/>
          </p:cNvPicPr>
          <p:nvPr>
            <p:ph sz="quarter" idx="13"/>
          </p:nvPr>
        </p:nvPicPr>
        <p:blipFill>
          <a:blip r:embed="rId3"/>
          <a:stretch>
            <a:fillRect/>
          </a:stretch>
        </p:blipFill>
        <p:spPr>
          <a:xfrm>
            <a:off x="4485464" y="2017140"/>
            <a:ext cx="2371550" cy="2091109"/>
          </a:xfrm>
          <a:prstGeom prst="rect">
            <a:avLst/>
          </a:prstGeom>
        </p:spPr>
      </p:pic>
      <p:sp>
        <p:nvSpPr>
          <p:cNvPr id="6" name="3 CuadroTexto">
            <a:extLst>
              <a:ext uri="{FF2B5EF4-FFF2-40B4-BE49-F238E27FC236}">
                <a16:creationId xmlns="" xmlns:a16="http://schemas.microsoft.com/office/drawing/2014/main" id="{C5FDD388-88A4-4EE7-95DC-8FEE6F588A18}"/>
              </a:ext>
            </a:extLst>
          </p:cNvPr>
          <p:cNvSpPr txBox="1"/>
          <p:nvPr/>
        </p:nvSpPr>
        <p:spPr>
          <a:xfrm>
            <a:off x="3385531" y="4195224"/>
            <a:ext cx="4571417" cy="646331"/>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UNIVERSIDAD LASALLISTA BENAVENTE  </a:t>
            </a:r>
          </a:p>
          <a:p>
            <a:r>
              <a:rPr lang="es-MX" dirty="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CLAVE 6793, CICLO 2018 - 2019</a:t>
            </a:r>
          </a:p>
        </p:txBody>
      </p:sp>
      <p:sp>
        <p:nvSpPr>
          <p:cNvPr id="7" name="Título 1">
            <a:extLst>
              <a:ext uri="{FF2B5EF4-FFF2-40B4-BE49-F238E27FC236}">
                <a16:creationId xmlns="" xmlns:a16="http://schemas.microsoft.com/office/drawing/2014/main" id="{B578DBEA-93BB-4921-A48C-01AC628B0C9D}"/>
              </a:ext>
            </a:extLst>
          </p:cNvPr>
          <p:cNvSpPr txBox="1">
            <a:spLocks/>
          </p:cNvSpPr>
          <p:nvPr/>
        </p:nvSpPr>
        <p:spPr>
          <a:xfrm>
            <a:off x="1787771" y="4841555"/>
            <a:ext cx="7766936" cy="99669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spcBef>
                <a:spcPts val="600"/>
              </a:spcBef>
            </a:pPr>
            <a:r>
              <a:rPr lang="es-MX" sz="2000" dirty="0">
                <a:solidFill>
                  <a:schemeClr val="tx1"/>
                </a:solidFill>
                <a:latin typeface="Arial" panose="020B0604020202020204" pitchFamily="34" charset="0"/>
                <a:cs typeface="Arial" panose="020B0604020202020204" pitchFamily="34" charset="0"/>
              </a:rPr>
              <a:t>Equipo   6</a:t>
            </a:r>
            <a:br>
              <a:rPr lang="es-MX" sz="2000" dirty="0">
                <a:solidFill>
                  <a:schemeClr val="tx1"/>
                </a:solidFill>
                <a:latin typeface="Arial" panose="020B0604020202020204" pitchFamily="34" charset="0"/>
                <a:cs typeface="Arial" panose="020B0604020202020204" pitchFamily="34" charset="0"/>
              </a:rPr>
            </a:br>
            <a:r>
              <a:rPr lang="es-MX" sz="2000" dirty="0">
                <a:solidFill>
                  <a:schemeClr val="tx1"/>
                </a:solidFill>
                <a:latin typeface="Arial" panose="020B0604020202020204" pitchFamily="34" charset="0"/>
                <a:cs typeface="Arial" panose="020B0604020202020204" pitchFamily="34" charset="0"/>
              </a:rPr>
              <a:t>Portafolio Virtual de Evidencias</a:t>
            </a:r>
          </a:p>
          <a:p>
            <a:pPr algn="ctr">
              <a:spcBef>
                <a:spcPts val="600"/>
              </a:spcBef>
            </a:pPr>
            <a:r>
              <a:rPr lang="es-MX" sz="1500" dirty="0">
                <a:solidFill>
                  <a:schemeClr val="tx1"/>
                </a:solidFill>
                <a:latin typeface="Arial" panose="020B0604020202020204" pitchFamily="34" charset="0"/>
                <a:cs typeface="Arial" panose="020B0604020202020204" pitchFamily="34" charset="0"/>
              </a:rPr>
              <a:t>Grupo: 6to económicos</a:t>
            </a:r>
            <a:r>
              <a:rPr lang="es-MX" sz="2000" dirty="0">
                <a:solidFill>
                  <a:schemeClr val="tx1"/>
                </a:solidFill>
                <a:latin typeface="Arial" panose="020B0604020202020204" pitchFamily="34" charset="0"/>
                <a:cs typeface="Arial" panose="020B0604020202020204" pitchFamily="34" charset="0"/>
              </a:rPr>
              <a:t/>
            </a:r>
            <a:br>
              <a:rPr lang="es-MX" sz="2000" dirty="0">
                <a:solidFill>
                  <a:schemeClr val="tx1"/>
                </a:solidFill>
                <a:latin typeface="Arial" panose="020B0604020202020204" pitchFamily="34" charset="0"/>
                <a:cs typeface="Arial" panose="020B0604020202020204" pitchFamily="34" charset="0"/>
              </a:rPr>
            </a:br>
            <a:endParaRPr lang="es-MX"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37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A6BD9EF7-F052-4C59-A6CF-2182C122B9B0}"/>
              </a:ext>
            </a:extLst>
          </p:cNvPr>
          <p:cNvPicPr>
            <a:picLocks noChangeAspect="1"/>
          </p:cNvPicPr>
          <p:nvPr/>
        </p:nvPicPr>
        <p:blipFill rotWithShape="1">
          <a:blip r:embed="rId3"/>
          <a:srcRect l="23696" t="23393" r="22793" b="8361"/>
          <a:stretch/>
        </p:blipFill>
        <p:spPr>
          <a:xfrm>
            <a:off x="2054085" y="1351220"/>
            <a:ext cx="7235687" cy="5188278"/>
          </a:xfrm>
          <a:prstGeom prst="rect">
            <a:avLst/>
          </a:prstGeom>
        </p:spPr>
      </p:pic>
    </p:spTree>
    <p:extLst>
      <p:ext uri="{BB962C8B-B14F-4D97-AF65-F5344CB8AC3E}">
        <p14:creationId xmlns:p14="http://schemas.microsoft.com/office/powerpoint/2010/main" val="1851134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D962C2C8-B170-42EC-8A50-D93FE7AD144E}"/>
              </a:ext>
            </a:extLst>
          </p:cNvPr>
          <p:cNvPicPr>
            <a:picLocks noChangeAspect="1"/>
          </p:cNvPicPr>
          <p:nvPr/>
        </p:nvPicPr>
        <p:blipFill rotWithShape="1">
          <a:blip r:embed="rId3"/>
          <a:srcRect l="24022" t="24528" r="22793" b="7612"/>
          <a:stretch/>
        </p:blipFill>
        <p:spPr>
          <a:xfrm>
            <a:off x="2332381" y="1239078"/>
            <a:ext cx="6904383" cy="4952852"/>
          </a:xfrm>
          <a:prstGeom prst="rect">
            <a:avLst/>
          </a:prstGeom>
        </p:spPr>
      </p:pic>
    </p:spTree>
    <p:extLst>
      <p:ext uri="{BB962C8B-B14F-4D97-AF65-F5344CB8AC3E}">
        <p14:creationId xmlns:p14="http://schemas.microsoft.com/office/powerpoint/2010/main" val="1403335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D7E08F07-A7BF-4768-A8E3-6E878958520E}"/>
              </a:ext>
            </a:extLst>
          </p:cNvPr>
          <p:cNvPicPr>
            <a:picLocks noChangeAspect="1"/>
          </p:cNvPicPr>
          <p:nvPr/>
        </p:nvPicPr>
        <p:blipFill rotWithShape="1">
          <a:blip r:embed="rId3"/>
          <a:srcRect l="24239" t="24915" r="24022" b="10319"/>
          <a:stretch/>
        </p:blipFill>
        <p:spPr>
          <a:xfrm>
            <a:off x="2716695" y="1364974"/>
            <a:ext cx="6308035" cy="4439479"/>
          </a:xfrm>
          <a:prstGeom prst="rect">
            <a:avLst/>
          </a:prstGeom>
        </p:spPr>
      </p:pic>
    </p:spTree>
    <p:extLst>
      <p:ext uri="{BB962C8B-B14F-4D97-AF65-F5344CB8AC3E}">
        <p14:creationId xmlns:p14="http://schemas.microsoft.com/office/powerpoint/2010/main" val="2118838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6" name="Título 1">
            <a:extLst>
              <a:ext uri="{FF2B5EF4-FFF2-40B4-BE49-F238E27FC236}">
                <a16:creationId xmlns="" xmlns:a16="http://schemas.microsoft.com/office/drawing/2014/main" id="{070A3541-5AA0-40F5-A2F0-6A30703E8F78}"/>
              </a:ext>
            </a:extLst>
          </p:cNvPr>
          <p:cNvSpPr txBox="1">
            <a:spLocks/>
          </p:cNvSpPr>
          <p:nvPr/>
        </p:nvSpPr>
        <p:spPr>
          <a:xfrm>
            <a:off x="1520307" y="2202723"/>
            <a:ext cx="8723518" cy="24525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r>
              <a:rPr lang="es-MX" sz="7200" dirty="0"/>
              <a:t>PLANEACIÓN mensual</a:t>
            </a:r>
          </a:p>
          <a:p>
            <a:pPr algn="ctr"/>
            <a:r>
              <a:rPr lang="es-MX" sz="7200" dirty="0"/>
              <a:t>2018</a:t>
            </a:r>
          </a:p>
        </p:txBody>
      </p:sp>
    </p:spTree>
    <p:extLst>
      <p:ext uri="{BB962C8B-B14F-4D97-AF65-F5344CB8AC3E}">
        <p14:creationId xmlns:p14="http://schemas.microsoft.com/office/powerpoint/2010/main" val="2469962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36D79527-C325-43B7-A893-F5F17AE6C440}"/>
              </a:ext>
            </a:extLst>
          </p:cNvPr>
          <p:cNvPicPr>
            <a:picLocks noChangeAspect="1"/>
          </p:cNvPicPr>
          <p:nvPr/>
        </p:nvPicPr>
        <p:blipFill rotWithShape="1">
          <a:blip r:embed="rId3"/>
          <a:srcRect l="22169" t="33808" r="22392" b="9159"/>
          <a:stretch/>
        </p:blipFill>
        <p:spPr>
          <a:xfrm>
            <a:off x="5882066" y="1726621"/>
            <a:ext cx="5738192" cy="3318886"/>
          </a:xfrm>
          <a:prstGeom prst="rect">
            <a:avLst/>
          </a:prstGeom>
        </p:spPr>
      </p:pic>
      <p:pic>
        <p:nvPicPr>
          <p:cNvPr id="5" name="Imagen 4">
            <a:extLst>
              <a:ext uri="{FF2B5EF4-FFF2-40B4-BE49-F238E27FC236}">
                <a16:creationId xmlns="" xmlns:a16="http://schemas.microsoft.com/office/drawing/2014/main" id="{8760BD20-132B-4697-B0DC-D3C6B07CD1BE}"/>
              </a:ext>
            </a:extLst>
          </p:cNvPr>
          <p:cNvPicPr>
            <a:picLocks noChangeAspect="1"/>
          </p:cNvPicPr>
          <p:nvPr/>
        </p:nvPicPr>
        <p:blipFill rotWithShape="1">
          <a:blip r:embed="rId4"/>
          <a:srcRect l="25449" t="35482" r="26456" b="15305"/>
          <a:stretch/>
        </p:blipFill>
        <p:spPr>
          <a:xfrm>
            <a:off x="144379" y="1769555"/>
            <a:ext cx="5619821" cy="3233017"/>
          </a:xfrm>
          <a:prstGeom prst="rect">
            <a:avLst/>
          </a:prstGeom>
        </p:spPr>
      </p:pic>
    </p:spTree>
    <p:extLst>
      <p:ext uri="{BB962C8B-B14F-4D97-AF65-F5344CB8AC3E}">
        <p14:creationId xmlns:p14="http://schemas.microsoft.com/office/powerpoint/2010/main" val="2209859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90858295-D611-432E-AED6-F945D178BAFD}"/>
              </a:ext>
            </a:extLst>
          </p:cNvPr>
          <p:cNvPicPr>
            <a:picLocks noChangeAspect="1"/>
          </p:cNvPicPr>
          <p:nvPr/>
        </p:nvPicPr>
        <p:blipFill rotWithShape="1">
          <a:blip r:embed="rId3"/>
          <a:srcRect l="21739" t="25108" r="22793" b="15539"/>
          <a:stretch/>
        </p:blipFill>
        <p:spPr>
          <a:xfrm>
            <a:off x="5789300" y="1572804"/>
            <a:ext cx="5804453" cy="3491988"/>
          </a:xfrm>
          <a:prstGeom prst="rect">
            <a:avLst/>
          </a:prstGeom>
        </p:spPr>
      </p:pic>
      <p:pic>
        <p:nvPicPr>
          <p:cNvPr id="5" name="Imagen 4">
            <a:extLst>
              <a:ext uri="{FF2B5EF4-FFF2-40B4-BE49-F238E27FC236}">
                <a16:creationId xmlns="" xmlns:a16="http://schemas.microsoft.com/office/drawing/2014/main" id="{1BD28ABA-2D81-4112-869C-80E762560023}"/>
              </a:ext>
            </a:extLst>
          </p:cNvPr>
          <p:cNvPicPr>
            <a:picLocks noChangeAspect="1"/>
          </p:cNvPicPr>
          <p:nvPr/>
        </p:nvPicPr>
        <p:blipFill rotWithShape="1">
          <a:blip r:embed="rId4"/>
          <a:srcRect l="23816" t="27123" r="26316" b="16709"/>
          <a:stretch/>
        </p:blipFill>
        <p:spPr>
          <a:xfrm>
            <a:off x="130488" y="1572803"/>
            <a:ext cx="5514433" cy="3491989"/>
          </a:xfrm>
          <a:prstGeom prst="rect">
            <a:avLst/>
          </a:prstGeom>
        </p:spPr>
      </p:pic>
    </p:spTree>
    <p:extLst>
      <p:ext uri="{BB962C8B-B14F-4D97-AF65-F5344CB8AC3E}">
        <p14:creationId xmlns:p14="http://schemas.microsoft.com/office/powerpoint/2010/main" val="2418861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CF4DD13B-C66E-4B97-A85E-2C78F5ABAD9E}"/>
              </a:ext>
            </a:extLst>
          </p:cNvPr>
          <p:cNvPicPr>
            <a:picLocks noChangeAspect="1"/>
          </p:cNvPicPr>
          <p:nvPr/>
        </p:nvPicPr>
        <p:blipFill rotWithShape="1">
          <a:blip r:embed="rId3"/>
          <a:srcRect l="22174" t="23949" r="21957" b="10126"/>
          <a:stretch/>
        </p:blipFill>
        <p:spPr>
          <a:xfrm>
            <a:off x="304799" y="1844898"/>
            <a:ext cx="5415212" cy="3592582"/>
          </a:xfrm>
          <a:prstGeom prst="rect">
            <a:avLst/>
          </a:prstGeom>
        </p:spPr>
      </p:pic>
      <p:pic>
        <p:nvPicPr>
          <p:cNvPr id="3" name="Imagen 2">
            <a:extLst>
              <a:ext uri="{FF2B5EF4-FFF2-40B4-BE49-F238E27FC236}">
                <a16:creationId xmlns="" xmlns:a16="http://schemas.microsoft.com/office/drawing/2014/main" id="{DC651BDF-7210-4449-875A-DAEA50884497}"/>
              </a:ext>
            </a:extLst>
          </p:cNvPr>
          <p:cNvPicPr>
            <a:picLocks noChangeAspect="1"/>
          </p:cNvPicPr>
          <p:nvPr/>
        </p:nvPicPr>
        <p:blipFill rotWithShape="1">
          <a:blip r:embed="rId4"/>
          <a:srcRect l="22500" t="24528" r="21848" b="8385"/>
          <a:stretch/>
        </p:blipFill>
        <p:spPr>
          <a:xfrm>
            <a:off x="6096000" y="1844897"/>
            <a:ext cx="5300870" cy="3592582"/>
          </a:xfrm>
          <a:prstGeom prst="rect">
            <a:avLst/>
          </a:prstGeom>
        </p:spPr>
      </p:pic>
    </p:spTree>
    <p:extLst>
      <p:ext uri="{BB962C8B-B14F-4D97-AF65-F5344CB8AC3E}">
        <p14:creationId xmlns:p14="http://schemas.microsoft.com/office/powerpoint/2010/main" val="2618496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379A1B0-02FB-4B40-AB22-D6C8CDA30639}"/>
              </a:ext>
            </a:extLst>
          </p:cNvPr>
          <p:cNvSpPr>
            <a:spLocks noGrp="1"/>
          </p:cNvSpPr>
          <p:nvPr>
            <p:ph type="title"/>
          </p:nvPr>
        </p:nvSpPr>
        <p:spPr>
          <a:xfrm>
            <a:off x="231362" y="1483415"/>
            <a:ext cx="9972811" cy="920576"/>
          </a:xfrm>
        </p:spPr>
        <p:txBody>
          <a:bodyPr/>
          <a:lstStyle/>
          <a:p>
            <a:r>
              <a:rPr lang="es-MX" dirty="0"/>
              <a:t>APERTURA DE ACTIVIDAD</a:t>
            </a:r>
          </a:p>
        </p:txBody>
      </p:sp>
      <p:sp>
        <p:nvSpPr>
          <p:cNvPr id="3" name="Marcador de contenido 2">
            <a:extLst>
              <a:ext uri="{FF2B5EF4-FFF2-40B4-BE49-F238E27FC236}">
                <a16:creationId xmlns="" xmlns:a16="http://schemas.microsoft.com/office/drawing/2014/main" id="{43948BB4-B31C-4E0A-B552-D372938BB056}"/>
              </a:ext>
            </a:extLst>
          </p:cNvPr>
          <p:cNvSpPr>
            <a:spLocks noGrp="1"/>
          </p:cNvSpPr>
          <p:nvPr>
            <p:ph sz="quarter" idx="13"/>
          </p:nvPr>
        </p:nvSpPr>
        <p:spPr>
          <a:xfrm>
            <a:off x="685801" y="2063396"/>
            <a:ext cx="5410200" cy="3311189"/>
          </a:xfrm>
        </p:spPr>
        <p:txBody>
          <a:bodyPr/>
          <a:lstStyle/>
          <a:p>
            <a:pPr algn="just"/>
            <a:r>
              <a:rPr lang="es-MX" sz="1700" dirty="0">
                <a:latin typeface="Arial" panose="020B0604020202020204" pitchFamily="34" charset="0"/>
                <a:cs typeface="Arial" panose="020B0604020202020204" pitchFamily="34" charset="0"/>
              </a:rPr>
              <a:t>LOS DOCENTES </a:t>
            </a:r>
            <a:r>
              <a:rPr lang="es-MX" sz="1700" dirty="0" smtClean="0">
                <a:latin typeface="Arial" panose="020B0604020202020204" pitchFamily="34" charset="0"/>
                <a:cs typeface="Arial" panose="020B0604020202020204" pitchFamily="34" charset="0"/>
              </a:rPr>
              <a:t>que participan en este proyecto interdisciplinario  </a:t>
            </a:r>
            <a:r>
              <a:rPr lang="es-MX" sz="1700" dirty="0">
                <a:latin typeface="Arial" panose="020B0604020202020204" pitchFamily="34" charset="0"/>
                <a:cs typeface="Arial" panose="020B0604020202020204" pitchFamily="34" charset="0"/>
              </a:rPr>
              <a:t>EXPLICAN A LOS ALUMNOS DE SEXTO DE BACHILLERATO DEL ÁREA DE ECONÓMICOS SOBRE </a:t>
            </a:r>
            <a:r>
              <a:rPr lang="es-MX" sz="1700" dirty="0" smtClean="0">
                <a:latin typeface="Arial" panose="020B0604020202020204" pitchFamily="34" charset="0"/>
                <a:cs typeface="Arial" panose="020B0604020202020204" pitchFamily="34" charset="0"/>
              </a:rPr>
              <a:t>como llevar a cabo </a:t>
            </a:r>
            <a:r>
              <a:rPr lang="es-MX" sz="1700" dirty="0">
                <a:latin typeface="Arial" panose="020B0604020202020204" pitchFamily="34" charset="0"/>
                <a:cs typeface="Arial" panose="020B0604020202020204" pitchFamily="34" charset="0"/>
              </a:rPr>
              <a:t>las </a:t>
            </a:r>
            <a:r>
              <a:rPr lang="es-MX" sz="1700" dirty="0" smtClean="0">
                <a:latin typeface="Arial" panose="020B0604020202020204" pitchFamily="34" charset="0"/>
                <a:cs typeface="Arial" panose="020B0604020202020204" pitchFamily="34" charset="0"/>
              </a:rPr>
              <a:t>actividades </a:t>
            </a:r>
            <a:r>
              <a:rPr lang="es-MX" sz="1700" dirty="0">
                <a:latin typeface="Arial" panose="020B0604020202020204" pitchFamily="34" charset="0"/>
                <a:cs typeface="Arial" panose="020B0604020202020204" pitchFamily="34" charset="0"/>
              </a:rPr>
              <a:t>a desempeñar. </a:t>
            </a:r>
          </a:p>
          <a:p>
            <a:pPr marL="0" indent="0" algn="just">
              <a:buNone/>
            </a:pPr>
            <a:r>
              <a:rPr lang="es-MX" sz="1700" dirty="0">
                <a:latin typeface="Arial" panose="020B0604020202020204" pitchFamily="34" charset="0"/>
                <a:cs typeface="Arial" panose="020B0604020202020204" pitchFamily="34" charset="0"/>
              </a:rPr>
              <a:t> </a:t>
            </a:r>
          </a:p>
        </p:txBody>
      </p:sp>
      <p:pic>
        <p:nvPicPr>
          <p:cNvPr id="5" name="Imagen 4">
            <a:extLst>
              <a:ext uri="{FF2B5EF4-FFF2-40B4-BE49-F238E27FC236}">
                <a16:creationId xmlns="" xmlns:a16="http://schemas.microsoft.com/office/drawing/2014/main" id="{E1FBA1E1-FFBC-4412-AE24-84FBFBC4EC56}"/>
              </a:ext>
            </a:extLst>
          </p:cNvPr>
          <p:cNvPicPr>
            <a:picLocks noChangeAspect="1"/>
          </p:cNvPicPr>
          <p:nvPr/>
        </p:nvPicPr>
        <p:blipFill>
          <a:blip r:embed="rId2"/>
          <a:stretch>
            <a:fillRect/>
          </a:stretch>
        </p:blipFill>
        <p:spPr>
          <a:xfrm>
            <a:off x="6732105" y="2188363"/>
            <a:ext cx="4081670" cy="3061253"/>
          </a:xfrm>
          <a:prstGeom prst="rect">
            <a:avLst/>
          </a:prstGeom>
        </p:spPr>
      </p:pic>
      <p:pic>
        <p:nvPicPr>
          <p:cNvPr id="6" name="Imagen 5">
            <a:extLst>
              <a:ext uri="{FF2B5EF4-FFF2-40B4-BE49-F238E27FC236}">
                <a16:creationId xmlns="" xmlns:a16="http://schemas.microsoft.com/office/drawing/2014/main" id="{82914B42-EF40-4FCD-9616-10F9E9BB2A7E}"/>
              </a:ext>
            </a:extLst>
          </p:cNvPr>
          <p:cNvPicPr>
            <a:picLocks noChangeAspect="1"/>
          </p:cNvPicPr>
          <p:nvPr/>
        </p:nvPicPr>
        <p:blipFill>
          <a:blip r:embed="rId3"/>
          <a:stretch>
            <a:fillRect/>
          </a:stretch>
        </p:blipFill>
        <p:spPr>
          <a:xfrm>
            <a:off x="1175546" y="318502"/>
            <a:ext cx="9413040" cy="920576"/>
          </a:xfrm>
          <a:prstGeom prst="rect">
            <a:avLst/>
          </a:prstGeom>
        </p:spPr>
      </p:pic>
    </p:spTree>
    <p:extLst>
      <p:ext uri="{BB962C8B-B14F-4D97-AF65-F5344CB8AC3E}">
        <p14:creationId xmlns:p14="http://schemas.microsoft.com/office/powerpoint/2010/main" val="790802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DB131AE5-16E8-4691-85BE-24FF357D43D7}"/>
              </a:ext>
            </a:extLst>
          </p:cNvPr>
          <p:cNvPicPr>
            <a:picLocks noChangeAspect="1"/>
          </p:cNvPicPr>
          <p:nvPr/>
        </p:nvPicPr>
        <p:blipFill>
          <a:blip r:embed="rId2"/>
          <a:stretch>
            <a:fillRect/>
          </a:stretch>
        </p:blipFill>
        <p:spPr>
          <a:xfrm>
            <a:off x="6216294" y="1709530"/>
            <a:ext cx="4941461" cy="3706096"/>
          </a:xfrm>
          <a:prstGeom prst="rect">
            <a:avLst/>
          </a:prstGeom>
        </p:spPr>
      </p:pic>
      <p:pic>
        <p:nvPicPr>
          <p:cNvPr id="10" name="Imagen 9">
            <a:extLst>
              <a:ext uri="{FF2B5EF4-FFF2-40B4-BE49-F238E27FC236}">
                <a16:creationId xmlns="" xmlns:a16="http://schemas.microsoft.com/office/drawing/2014/main" id="{358A93C0-0D82-46F2-BA8E-42E27D30C9B8}"/>
              </a:ext>
            </a:extLst>
          </p:cNvPr>
          <p:cNvPicPr>
            <a:picLocks noChangeAspect="1"/>
          </p:cNvPicPr>
          <p:nvPr/>
        </p:nvPicPr>
        <p:blipFill>
          <a:blip r:embed="rId3"/>
          <a:stretch>
            <a:fillRect/>
          </a:stretch>
        </p:blipFill>
        <p:spPr>
          <a:xfrm>
            <a:off x="490330" y="1709530"/>
            <a:ext cx="4941461" cy="3706096"/>
          </a:xfrm>
          <a:prstGeom prst="rect">
            <a:avLst/>
          </a:prstGeom>
        </p:spPr>
      </p:pic>
      <p:pic>
        <p:nvPicPr>
          <p:cNvPr id="4" name="Imagen 3">
            <a:extLst>
              <a:ext uri="{FF2B5EF4-FFF2-40B4-BE49-F238E27FC236}">
                <a16:creationId xmlns="" xmlns:a16="http://schemas.microsoft.com/office/drawing/2014/main" id="{5219D6EA-0195-4F16-86B0-608178905C11}"/>
              </a:ext>
            </a:extLst>
          </p:cNvPr>
          <p:cNvPicPr>
            <a:picLocks noChangeAspect="1"/>
          </p:cNvPicPr>
          <p:nvPr/>
        </p:nvPicPr>
        <p:blipFill>
          <a:blip r:embed="rId4"/>
          <a:stretch>
            <a:fillRect/>
          </a:stretch>
        </p:blipFill>
        <p:spPr>
          <a:xfrm>
            <a:off x="1175546" y="318502"/>
            <a:ext cx="9413040" cy="920576"/>
          </a:xfrm>
          <a:prstGeom prst="rect">
            <a:avLst/>
          </a:prstGeom>
        </p:spPr>
      </p:pic>
    </p:spTree>
    <p:extLst>
      <p:ext uri="{BB962C8B-B14F-4D97-AF65-F5344CB8AC3E}">
        <p14:creationId xmlns:p14="http://schemas.microsoft.com/office/powerpoint/2010/main" val="3045469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5219D6EA-0195-4F16-86B0-608178905C11}"/>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C30F2DED-E2A3-4751-8737-AC568D416875}"/>
              </a:ext>
            </a:extLst>
          </p:cNvPr>
          <p:cNvPicPr>
            <a:picLocks noChangeAspect="1"/>
          </p:cNvPicPr>
          <p:nvPr/>
        </p:nvPicPr>
        <p:blipFill>
          <a:blip r:embed="rId3"/>
          <a:stretch>
            <a:fillRect/>
          </a:stretch>
        </p:blipFill>
        <p:spPr>
          <a:xfrm>
            <a:off x="450574" y="1789043"/>
            <a:ext cx="4757531" cy="3568148"/>
          </a:xfrm>
          <a:prstGeom prst="rect">
            <a:avLst/>
          </a:prstGeom>
        </p:spPr>
      </p:pic>
      <p:pic>
        <p:nvPicPr>
          <p:cNvPr id="6" name="Imagen 5">
            <a:extLst>
              <a:ext uri="{FF2B5EF4-FFF2-40B4-BE49-F238E27FC236}">
                <a16:creationId xmlns="" xmlns:a16="http://schemas.microsoft.com/office/drawing/2014/main" id="{19231BF2-9F68-40F4-ADE3-A35DDF795E89}"/>
              </a:ext>
            </a:extLst>
          </p:cNvPr>
          <p:cNvPicPr>
            <a:picLocks noChangeAspect="1"/>
          </p:cNvPicPr>
          <p:nvPr/>
        </p:nvPicPr>
        <p:blipFill>
          <a:blip r:embed="rId4"/>
          <a:stretch>
            <a:fillRect/>
          </a:stretch>
        </p:blipFill>
        <p:spPr>
          <a:xfrm>
            <a:off x="5882065" y="1789043"/>
            <a:ext cx="4757531" cy="3568148"/>
          </a:xfrm>
          <a:prstGeom prst="rect">
            <a:avLst/>
          </a:prstGeom>
        </p:spPr>
      </p:pic>
    </p:spTree>
    <p:extLst>
      <p:ext uri="{BB962C8B-B14F-4D97-AF65-F5344CB8AC3E}">
        <p14:creationId xmlns:p14="http://schemas.microsoft.com/office/powerpoint/2010/main" val="2135966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C395824-41D5-4F56-BDE6-DAE4648EB238}"/>
              </a:ext>
            </a:extLst>
          </p:cNvPr>
          <p:cNvSpPr>
            <a:spLocks noGrp="1"/>
          </p:cNvSpPr>
          <p:nvPr>
            <p:ph type="ctrTitle"/>
          </p:nvPr>
        </p:nvSpPr>
        <p:spPr/>
        <p:txBody>
          <a:bodyPr>
            <a:noAutofit/>
          </a:bodyPr>
          <a:lstStyle/>
          <a:p>
            <a:r>
              <a:rPr lang="es-MX" sz="6600" dirty="0"/>
              <a:t>¿Qué precio tiene para el mundo mi comodidad?</a:t>
            </a:r>
          </a:p>
        </p:txBody>
      </p:sp>
      <p:sp>
        <p:nvSpPr>
          <p:cNvPr id="3" name="Subtítulo 2">
            <a:extLst>
              <a:ext uri="{FF2B5EF4-FFF2-40B4-BE49-F238E27FC236}">
                <a16:creationId xmlns="" xmlns:a16="http://schemas.microsoft.com/office/drawing/2014/main" id="{F1349FE1-0B24-4D75-A32B-9959573D755A}"/>
              </a:ext>
            </a:extLst>
          </p:cNvPr>
          <p:cNvSpPr>
            <a:spLocks noGrp="1"/>
          </p:cNvSpPr>
          <p:nvPr>
            <p:ph type="subTitle" idx="1"/>
          </p:nvPr>
        </p:nvSpPr>
        <p:spPr>
          <a:xfrm rot="21420000">
            <a:off x="5085745" y="3397777"/>
            <a:ext cx="5696084" cy="2322020"/>
          </a:xfrm>
        </p:spPr>
        <p:txBody>
          <a:bodyPr/>
          <a:lstStyle/>
          <a:p>
            <a:r>
              <a:rPr lang="es-MX" sz="2000" dirty="0"/>
              <a:t>Proyecto  realizado por: </a:t>
            </a:r>
          </a:p>
          <a:p>
            <a:r>
              <a:rPr lang="es-MX" sz="2000" dirty="0"/>
              <a:t>Lic. AIME ALEJANDRA flores flores</a:t>
            </a:r>
          </a:p>
          <a:p>
            <a:r>
              <a:rPr lang="es-MX" sz="2000" dirty="0"/>
              <a:t>Lic. LUZ MARIA </a:t>
            </a:r>
            <a:r>
              <a:rPr lang="es-MX" sz="2000" dirty="0" err="1"/>
              <a:t>bolio</a:t>
            </a:r>
            <a:r>
              <a:rPr lang="es-MX" sz="2000" dirty="0"/>
              <a:t> paz</a:t>
            </a:r>
          </a:p>
          <a:p>
            <a:r>
              <a:rPr lang="es-MX" sz="2000" dirty="0"/>
              <a:t>C.P. Juan Humberto barrera ríos  </a:t>
            </a:r>
          </a:p>
        </p:txBody>
      </p:sp>
    </p:spTree>
    <p:extLst>
      <p:ext uri="{BB962C8B-B14F-4D97-AF65-F5344CB8AC3E}">
        <p14:creationId xmlns:p14="http://schemas.microsoft.com/office/powerpoint/2010/main" val="51237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43948BB4-B31C-4E0A-B552-D372938BB056}"/>
              </a:ext>
            </a:extLst>
          </p:cNvPr>
          <p:cNvSpPr>
            <a:spLocks noGrp="1"/>
          </p:cNvSpPr>
          <p:nvPr>
            <p:ph sz="quarter" idx="13"/>
          </p:nvPr>
        </p:nvSpPr>
        <p:spPr>
          <a:xfrm>
            <a:off x="530087" y="1590262"/>
            <a:ext cx="5565914" cy="3784324"/>
          </a:xfrm>
        </p:spPr>
        <p:txBody>
          <a:bodyPr>
            <a:normAutofit/>
          </a:bodyPr>
          <a:lstStyle/>
          <a:p>
            <a:pPr algn="just"/>
            <a:r>
              <a:rPr lang="es-MX" dirty="0">
                <a:latin typeface="Arial" panose="020B0604020202020204" pitchFamily="34" charset="0"/>
                <a:cs typeface="Arial" panose="020B0604020202020204" pitchFamily="34" charset="0"/>
              </a:rPr>
              <a:t>A través de la presentación a los alumnos de un documental llamado “Antes que sea tarde” de </a:t>
            </a:r>
            <a:r>
              <a:rPr lang="es-MX" dirty="0" err="1">
                <a:latin typeface="Arial" panose="020B0604020202020204" pitchFamily="34" charset="0"/>
                <a:cs typeface="Arial" panose="020B0604020202020204" pitchFamily="34" charset="0"/>
              </a:rPr>
              <a:t>Nat</a:t>
            </a:r>
            <a:r>
              <a:rPr lang="es-MX" dirty="0">
                <a:latin typeface="Arial" panose="020B0604020202020204" pitchFamily="34" charset="0"/>
                <a:cs typeface="Arial" panose="020B0604020202020204" pitchFamily="34" charset="0"/>
              </a:rPr>
              <a:t>-Geo, se pretende hacer evidente la relación del crecimiento socioeconómico y </a:t>
            </a:r>
            <a:r>
              <a:rPr lang="es-MX" dirty="0" smtClean="0">
                <a:latin typeface="Arial" panose="020B0604020202020204" pitchFamily="34" charset="0"/>
                <a:cs typeface="Arial" panose="020B0604020202020204" pitchFamily="34" charset="0"/>
              </a:rPr>
              <a:t>los </a:t>
            </a:r>
            <a:r>
              <a:rPr lang="es-MX" dirty="0">
                <a:latin typeface="Arial" panose="020B0604020202020204" pitchFamily="34" charset="0"/>
                <a:cs typeface="Arial" panose="020B0604020202020204" pitchFamily="34" charset="0"/>
              </a:rPr>
              <a:t>modos de producción </a:t>
            </a:r>
            <a:r>
              <a:rPr lang="es-MX" dirty="0" smtClean="0">
                <a:latin typeface="Arial" panose="020B0604020202020204" pitchFamily="34" charset="0"/>
                <a:cs typeface="Arial" panose="020B0604020202020204" pitchFamily="34" charset="0"/>
              </a:rPr>
              <a:t>que ocasionan </a:t>
            </a:r>
            <a:r>
              <a:rPr lang="es-MX" dirty="0">
                <a:latin typeface="Arial" panose="020B0604020202020204" pitchFamily="34" charset="0"/>
                <a:cs typeface="Arial" panose="020B0604020202020204" pitchFamily="34" charset="0"/>
              </a:rPr>
              <a:t>daños </a:t>
            </a:r>
            <a:r>
              <a:rPr lang="es-MX" dirty="0" smtClean="0">
                <a:latin typeface="Arial" panose="020B0604020202020204" pitchFamily="34" charset="0"/>
                <a:cs typeface="Arial" panose="020B0604020202020204" pitchFamily="34" charset="0"/>
              </a:rPr>
              <a:t>ambientales.</a:t>
            </a:r>
          </a:p>
          <a:p>
            <a:pPr marL="0" indent="0" algn="just">
              <a:buNone/>
            </a:pPr>
            <a:r>
              <a:rPr lang="es-MX" dirty="0" smtClean="0">
                <a:latin typeface="Arial" panose="020B0604020202020204" pitchFamily="34" charset="0"/>
                <a:cs typeface="Arial" panose="020B0604020202020204" pitchFamily="34" charset="0"/>
              </a:rPr>
              <a:t> </a:t>
            </a:r>
            <a:endParaRPr lang="es-MX"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 xmlns:a16="http://schemas.microsoft.com/office/drawing/2014/main" id="{82914B42-EF40-4FCD-9616-10F9E9BB2A7E}"/>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8" name="Imagen 7">
            <a:extLst>
              <a:ext uri="{FF2B5EF4-FFF2-40B4-BE49-F238E27FC236}">
                <a16:creationId xmlns="" xmlns:a16="http://schemas.microsoft.com/office/drawing/2014/main" id="{A53578B6-4E4F-4EE3-B89E-646A57E6A5E3}"/>
              </a:ext>
            </a:extLst>
          </p:cNvPr>
          <p:cNvPicPr>
            <a:picLocks noChangeAspect="1"/>
          </p:cNvPicPr>
          <p:nvPr/>
        </p:nvPicPr>
        <p:blipFill>
          <a:blip r:embed="rId3"/>
          <a:stretch>
            <a:fillRect/>
          </a:stretch>
        </p:blipFill>
        <p:spPr>
          <a:xfrm>
            <a:off x="6400799" y="1679713"/>
            <a:ext cx="4664765" cy="3498574"/>
          </a:xfrm>
          <a:prstGeom prst="rect">
            <a:avLst/>
          </a:prstGeom>
        </p:spPr>
      </p:pic>
    </p:spTree>
    <p:extLst>
      <p:ext uri="{BB962C8B-B14F-4D97-AF65-F5344CB8AC3E}">
        <p14:creationId xmlns:p14="http://schemas.microsoft.com/office/powerpoint/2010/main" val="2009484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1A9DE61C-E7A9-4E49-83C3-6F75459FE56D}"/>
              </a:ext>
            </a:extLst>
          </p:cNvPr>
          <p:cNvSpPr>
            <a:spLocks noGrp="1"/>
          </p:cNvSpPr>
          <p:nvPr>
            <p:ph sz="quarter" idx="13"/>
          </p:nvPr>
        </p:nvSpPr>
        <p:spPr>
          <a:xfrm>
            <a:off x="658194" y="1935743"/>
            <a:ext cx="4297016" cy="3311189"/>
          </a:xfrm>
        </p:spPr>
        <p:txBody>
          <a:bodyPr/>
          <a:lstStyle/>
          <a:p>
            <a:pPr algn="just"/>
            <a:r>
              <a:rPr lang="es-MX" dirty="0">
                <a:latin typeface="Arial" panose="020B0604020202020204" pitchFamily="34" charset="0"/>
                <a:cs typeface="Arial" panose="020B0604020202020204" pitchFamily="34" charset="0"/>
              </a:rPr>
              <a:t>Los alumnos ANALIZAN el proyecto y PROPONEN actividades para la realización del mismo. </a:t>
            </a:r>
          </a:p>
          <a:p>
            <a:pPr algn="just"/>
            <a:endParaRPr lang="es-MX" dirty="0"/>
          </a:p>
        </p:txBody>
      </p:sp>
      <p:pic>
        <p:nvPicPr>
          <p:cNvPr id="4" name="Imagen 3">
            <a:extLst>
              <a:ext uri="{FF2B5EF4-FFF2-40B4-BE49-F238E27FC236}">
                <a16:creationId xmlns="" xmlns:a16="http://schemas.microsoft.com/office/drawing/2014/main" id="{41DA2547-FC91-4360-81FC-58D46A7780F0}"/>
              </a:ext>
            </a:extLst>
          </p:cNvPr>
          <p:cNvPicPr>
            <a:picLocks noChangeAspect="1"/>
          </p:cNvPicPr>
          <p:nvPr/>
        </p:nvPicPr>
        <p:blipFill>
          <a:blip r:embed="rId2"/>
          <a:stretch>
            <a:fillRect/>
          </a:stretch>
        </p:blipFill>
        <p:spPr>
          <a:xfrm>
            <a:off x="5658776" y="1452767"/>
            <a:ext cx="4929810" cy="3697357"/>
          </a:xfrm>
          <a:prstGeom prst="rect">
            <a:avLst/>
          </a:prstGeom>
        </p:spPr>
      </p:pic>
      <p:pic>
        <p:nvPicPr>
          <p:cNvPr id="6" name="Imagen 5">
            <a:extLst>
              <a:ext uri="{FF2B5EF4-FFF2-40B4-BE49-F238E27FC236}">
                <a16:creationId xmlns="" xmlns:a16="http://schemas.microsoft.com/office/drawing/2014/main" id="{B68BD70C-F942-4CD4-A302-DD5BB498E98D}"/>
              </a:ext>
            </a:extLst>
          </p:cNvPr>
          <p:cNvPicPr>
            <a:picLocks noChangeAspect="1"/>
          </p:cNvPicPr>
          <p:nvPr/>
        </p:nvPicPr>
        <p:blipFill>
          <a:blip r:embed="rId3"/>
          <a:stretch>
            <a:fillRect/>
          </a:stretch>
        </p:blipFill>
        <p:spPr>
          <a:xfrm>
            <a:off x="1175546" y="318502"/>
            <a:ext cx="9413040" cy="920576"/>
          </a:xfrm>
          <a:prstGeom prst="rect">
            <a:avLst/>
          </a:prstGeom>
        </p:spPr>
      </p:pic>
    </p:spTree>
    <p:extLst>
      <p:ext uri="{BB962C8B-B14F-4D97-AF65-F5344CB8AC3E}">
        <p14:creationId xmlns:p14="http://schemas.microsoft.com/office/powerpoint/2010/main" val="763384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B68BD70C-F942-4CD4-A302-DD5BB498E98D}"/>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9" name="Marcador de contenido 8">
            <a:extLst>
              <a:ext uri="{FF2B5EF4-FFF2-40B4-BE49-F238E27FC236}">
                <a16:creationId xmlns="" xmlns:a16="http://schemas.microsoft.com/office/drawing/2014/main" id="{D439EC27-8090-44C5-B59E-4B1FA4000104}"/>
              </a:ext>
            </a:extLst>
          </p:cNvPr>
          <p:cNvPicPr>
            <a:picLocks noGrp="1" noChangeAspect="1"/>
          </p:cNvPicPr>
          <p:nvPr>
            <p:ph sz="quarter" idx="13"/>
          </p:nvPr>
        </p:nvPicPr>
        <p:blipFill>
          <a:blip r:embed="rId3"/>
          <a:stretch>
            <a:fillRect/>
          </a:stretch>
        </p:blipFill>
        <p:spPr>
          <a:xfrm>
            <a:off x="1175546" y="1904724"/>
            <a:ext cx="4415366" cy="3311525"/>
          </a:xfrm>
        </p:spPr>
      </p:pic>
      <p:pic>
        <p:nvPicPr>
          <p:cNvPr id="10" name="Imagen 9">
            <a:extLst>
              <a:ext uri="{FF2B5EF4-FFF2-40B4-BE49-F238E27FC236}">
                <a16:creationId xmlns="" xmlns:a16="http://schemas.microsoft.com/office/drawing/2014/main" id="{C17B96D6-2914-43AE-BDAE-D43C8EACA096}"/>
              </a:ext>
            </a:extLst>
          </p:cNvPr>
          <p:cNvPicPr>
            <a:picLocks noChangeAspect="1"/>
          </p:cNvPicPr>
          <p:nvPr/>
        </p:nvPicPr>
        <p:blipFill>
          <a:blip r:embed="rId4"/>
          <a:stretch>
            <a:fillRect/>
          </a:stretch>
        </p:blipFill>
        <p:spPr>
          <a:xfrm>
            <a:off x="6173220" y="1902317"/>
            <a:ext cx="4415366" cy="3309119"/>
          </a:xfrm>
          <a:prstGeom prst="rect">
            <a:avLst/>
          </a:prstGeom>
        </p:spPr>
      </p:pic>
    </p:spTree>
    <p:extLst>
      <p:ext uri="{BB962C8B-B14F-4D97-AF65-F5344CB8AC3E}">
        <p14:creationId xmlns:p14="http://schemas.microsoft.com/office/powerpoint/2010/main" val="1750022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3AFA3110-919C-43C8-8F9F-0C6B5B453B9D}"/>
              </a:ext>
            </a:extLst>
          </p:cNvPr>
          <p:cNvSpPr>
            <a:spLocks noGrp="1"/>
          </p:cNvSpPr>
          <p:nvPr>
            <p:ph sz="quarter" idx="13"/>
          </p:nvPr>
        </p:nvSpPr>
        <p:spPr>
          <a:xfrm>
            <a:off x="540025" y="1188753"/>
            <a:ext cx="10472531" cy="4337403"/>
          </a:xfrm>
        </p:spPr>
        <p:txBody>
          <a:bodyPr>
            <a:normAutofit/>
          </a:bodyPr>
          <a:lstStyle/>
          <a:p>
            <a:pPr algn="just"/>
            <a:r>
              <a:rPr lang="es-MX" sz="2400" dirty="0" smtClean="0">
                <a:latin typeface="Arial" panose="020B0604020202020204" pitchFamily="34" charset="0"/>
                <a:cs typeface="Arial" panose="020B0604020202020204" pitchFamily="34" charset="0"/>
              </a:rPr>
              <a:t>UNA VEZ hechas LAS </a:t>
            </a:r>
            <a:r>
              <a:rPr lang="es-MX" sz="2400" dirty="0">
                <a:latin typeface="Arial" panose="020B0604020202020204" pitchFamily="34" charset="0"/>
                <a:cs typeface="Arial" panose="020B0604020202020204" pitchFamily="34" charset="0"/>
              </a:rPr>
              <a:t>PROPUESTAS, </a:t>
            </a:r>
            <a:r>
              <a:rPr lang="es-MX" sz="2400" dirty="0" smtClean="0">
                <a:latin typeface="Arial" panose="020B0604020202020204" pitchFamily="34" charset="0"/>
                <a:cs typeface="Arial" panose="020B0604020202020204" pitchFamily="34" charset="0"/>
              </a:rPr>
              <a:t>determinan </a:t>
            </a:r>
            <a:r>
              <a:rPr lang="es-MX" sz="2400" dirty="0">
                <a:latin typeface="Arial" panose="020B0604020202020204" pitchFamily="34" charset="0"/>
                <a:cs typeface="Arial" panose="020B0604020202020204" pitchFamily="34" charset="0"/>
              </a:rPr>
              <a:t>PRESENTAR UNA PLÁTICA A ALUMNOS DEL MISMO COLEGIO PARA CONCIENTIZARLOS SOBRE TODO LO QUE CONLLEVA EL VIVIR CON COMODIDADES EXTRAORDINARIAS Y QUE ELLOS CONSIDERAN </a:t>
            </a:r>
            <a:r>
              <a:rPr lang="es-MX" sz="2400" dirty="0" smtClean="0">
                <a:latin typeface="Arial" panose="020B0604020202020204" pitchFamily="34" charset="0"/>
                <a:cs typeface="Arial" panose="020B0604020202020204" pitchFamily="34" charset="0"/>
              </a:rPr>
              <a:t>PARTE </a:t>
            </a:r>
            <a:r>
              <a:rPr lang="es-MX" sz="2400" dirty="0">
                <a:latin typeface="Arial" panose="020B0604020202020204" pitchFamily="34" charset="0"/>
                <a:cs typeface="Arial" panose="020B0604020202020204" pitchFamily="34" charset="0"/>
              </a:rPr>
              <a:t>DE SU VIDA </a:t>
            </a:r>
            <a:r>
              <a:rPr lang="es-MX" sz="2400" dirty="0" smtClean="0">
                <a:latin typeface="Arial" panose="020B0604020202020204" pitchFamily="34" charset="0"/>
                <a:cs typeface="Arial" panose="020B0604020202020204" pitchFamily="34" charset="0"/>
              </a:rPr>
              <a:t>COTIDIANA causando Problemas Ambientales.</a:t>
            </a:r>
            <a:endParaRPr lang="es-MX" sz="24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 xmlns:a16="http://schemas.microsoft.com/office/drawing/2014/main" id="{BEC58836-AF76-46D1-8FDF-BB2B1AC66FE8}"/>
              </a:ext>
            </a:extLst>
          </p:cNvPr>
          <p:cNvPicPr>
            <a:picLocks noChangeAspect="1"/>
          </p:cNvPicPr>
          <p:nvPr/>
        </p:nvPicPr>
        <p:blipFill>
          <a:blip r:embed="rId2"/>
          <a:stretch>
            <a:fillRect/>
          </a:stretch>
        </p:blipFill>
        <p:spPr>
          <a:xfrm>
            <a:off x="1175546" y="318502"/>
            <a:ext cx="9413040" cy="920576"/>
          </a:xfrm>
          <a:prstGeom prst="rect">
            <a:avLst/>
          </a:prstGeom>
        </p:spPr>
      </p:pic>
    </p:spTree>
    <p:extLst>
      <p:ext uri="{BB962C8B-B14F-4D97-AF65-F5344CB8AC3E}">
        <p14:creationId xmlns:p14="http://schemas.microsoft.com/office/powerpoint/2010/main" val="373401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6" name="Título 1">
            <a:extLst>
              <a:ext uri="{FF2B5EF4-FFF2-40B4-BE49-F238E27FC236}">
                <a16:creationId xmlns="" xmlns:a16="http://schemas.microsoft.com/office/drawing/2014/main" id="{070A3541-5AA0-40F5-A2F0-6A30703E8F78}"/>
              </a:ext>
            </a:extLst>
          </p:cNvPr>
          <p:cNvSpPr txBox="1">
            <a:spLocks/>
          </p:cNvSpPr>
          <p:nvPr/>
        </p:nvSpPr>
        <p:spPr>
          <a:xfrm>
            <a:off x="1520307" y="2202723"/>
            <a:ext cx="8723518" cy="24525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r>
              <a:rPr lang="es-MX" sz="7200" dirty="0"/>
              <a:t>PLANEACIÓN mensual</a:t>
            </a:r>
          </a:p>
          <a:p>
            <a:pPr algn="ctr"/>
            <a:r>
              <a:rPr lang="es-MX" sz="7200" dirty="0"/>
              <a:t>2019</a:t>
            </a:r>
          </a:p>
        </p:txBody>
      </p:sp>
    </p:spTree>
    <p:extLst>
      <p:ext uri="{BB962C8B-B14F-4D97-AF65-F5344CB8AC3E}">
        <p14:creationId xmlns:p14="http://schemas.microsoft.com/office/powerpoint/2010/main" val="1187878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5" name="Imagen 4">
            <a:extLst>
              <a:ext uri="{FF2B5EF4-FFF2-40B4-BE49-F238E27FC236}">
                <a16:creationId xmlns="" xmlns:a16="http://schemas.microsoft.com/office/drawing/2014/main" id="{65D69744-3F62-41D5-8226-C8B2D6125E99}"/>
              </a:ext>
            </a:extLst>
          </p:cNvPr>
          <p:cNvPicPr>
            <a:picLocks noChangeAspect="1"/>
          </p:cNvPicPr>
          <p:nvPr/>
        </p:nvPicPr>
        <p:blipFill rotWithShape="1">
          <a:blip r:embed="rId3"/>
          <a:srcRect l="24737" t="26187" r="26053" b="17411"/>
          <a:stretch/>
        </p:blipFill>
        <p:spPr>
          <a:xfrm>
            <a:off x="1973179" y="1523999"/>
            <a:ext cx="7154779" cy="4610432"/>
          </a:xfrm>
          <a:prstGeom prst="rect">
            <a:avLst/>
          </a:prstGeom>
        </p:spPr>
      </p:pic>
    </p:spTree>
    <p:extLst>
      <p:ext uri="{BB962C8B-B14F-4D97-AF65-F5344CB8AC3E}">
        <p14:creationId xmlns:p14="http://schemas.microsoft.com/office/powerpoint/2010/main" val="2619415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7" name="Imagen 6">
            <a:extLst>
              <a:ext uri="{FF2B5EF4-FFF2-40B4-BE49-F238E27FC236}">
                <a16:creationId xmlns="" xmlns:a16="http://schemas.microsoft.com/office/drawing/2014/main" id="{F4B564AA-CAA4-4EF8-9C30-5A6DB5A3FD24}"/>
              </a:ext>
            </a:extLst>
          </p:cNvPr>
          <p:cNvPicPr>
            <a:picLocks noChangeAspect="1"/>
          </p:cNvPicPr>
          <p:nvPr/>
        </p:nvPicPr>
        <p:blipFill rotWithShape="1">
          <a:blip r:embed="rId3"/>
          <a:srcRect l="24605" t="34145" r="26602" b="35665"/>
          <a:stretch/>
        </p:blipFill>
        <p:spPr>
          <a:xfrm>
            <a:off x="5734422" y="2314274"/>
            <a:ext cx="5751726" cy="2000851"/>
          </a:xfrm>
          <a:prstGeom prst="rect">
            <a:avLst/>
          </a:prstGeom>
        </p:spPr>
      </p:pic>
      <p:pic>
        <p:nvPicPr>
          <p:cNvPr id="8" name="Imagen 7">
            <a:extLst>
              <a:ext uri="{FF2B5EF4-FFF2-40B4-BE49-F238E27FC236}">
                <a16:creationId xmlns="" xmlns:a16="http://schemas.microsoft.com/office/drawing/2014/main" id="{47A82357-2762-4332-9DED-3F4DC5FC268B}"/>
              </a:ext>
            </a:extLst>
          </p:cNvPr>
          <p:cNvPicPr>
            <a:picLocks noChangeAspect="1"/>
          </p:cNvPicPr>
          <p:nvPr/>
        </p:nvPicPr>
        <p:blipFill rotWithShape="1">
          <a:blip r:embed="rId4"/>
          <a:srcRect l="24869" t="27826" r="26578" b="13666"/>
          <a:stretch/>
        </p:blipFill>
        <p:spPr>
          <a:xfrm>
            <a:off x="112295" y="1694813"/>
            <a:ext cx="5454316" cy="3695336"/>
          </a:xfrm>
          <a:prstGeom prst="rect">
            <a:avLst/>
          </a:prstGeom>
        </p:spPr>
      </p:pic>
    </p:spTree>
    <p:extLst>
      <p:ext uri="{BB962C8B-B14F-4D97-AF65-F5344CB8AC3E}">
        <p14:creationId xmlns:p14="http://schemas.microsoft.com/office/powerpoint/2010/main" val="450795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5" name="Imagen 4">
            <a:extLst>
              <a:ext uri="{FF2B5EF4-FFF2-40B4-BE49-F238E27FC236}">
                <a16:creationId xmlns="" xmlns:a16="http://schemas.microsoft.com/office/drawing/2014/main" id="{9774B161-0D0E-44CE-952D-07EA6E491753}"/>
              </a:ext>
            </a:extLst>
          </p:cNvPr>
          <p:cNvPicPr>
            <a:picLocks noChangeAspect="1"/>
          </p:cNvPicPr>
          <p:nvPr/>
        </p:nvPicPr>
        <p:blipFill rotWithShape="1">
          <a:blip r:embed="rId3"/>
          <a:srcRect l="25000" t="31804" r="26053" b="18581"/>
          <a:stretch/>
        </p:blipFill>
        <p:spPr>
          <a:xfrm>
            <a:off x="320842" y="2133600"/>
            <a:ext cx="5622303" cy="3204109"/>
          </a:xfrm>
          <a:prstGeom prst="rect">
            <a:avLst/>
          </a:prstGeom>
        </p:spPr>
      </p:pic>
      <p:pic>
        <p:nvPicPr>
          <p:cNvPr id="6" name="Imagen 5">
            <a:extLst>
              <a:ext uri="{FF2B5EF4-FFF2-40B4-BE49-F238E27FC236}">
                <a16:creationId xmlns="" xmlns:a16="http://schemas.microsoft.com/office/drawing/2014/main" id="{760BF513-63C1-4CF0-8827-C1B3506C49F4}"/>
              </a:ext>
            </a:extLst>
          </p:cNvPr>
          <p:cNvPicPr>
            <a:picLocks noChangeAspect="1"/>
          </p:cNvPicPr>
          <p:nvPr/>
        </p:nvPicPr>
        <p:blipFill rotWithShape="1">
          <a:blip r:embed="rId4"/>
          <a:srcRect l="25000" t="43740" r="26448" b="33325"/>
          <a:stretch/>
        </p:blipFill>
        <p:spPr>
          <a:xfrm>
            <a:off x="6055486" y="3015917"/>
            <a:ext cx="5662817" cy="1503946"/>
          </a:xfrm>
          <a:prstGeom prst="rect">
            <a:avLst/>
          </a:prstGeom>
        </p:spPr>
      </p:pic>
    </p:spTree>
    <p:extLst>
      <p:ext uri="{BB962C8B-B14F-4D97-AF65-F5344CB8AC3E}">
        <p14:creationId xmlns:p14="http://schemas.microsoft.com/office/powerpoint/2010/main" val="1837455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3AFA3110-919C-43C8-8F9F-0C6B5B453B9D}"/>
              </a:ext>
            </a:extLst>
          </p:cNvPr>
          <p:cNvSpPr>
            <a:spLocks noGrp="1"/>
          </p:cNvSpPr>
          <p:nvPr>
            <p:ph sz="quarter" idx="13"/>
          </p:nvPr>
        </p:nvSpPr>
        <p:spPr>
          <a:xfrm>
            <a:off x="583095" y="1188754"/>
            <a:ext cx="10217426" cy="1705741"/>
          </a:xfrm>
        </p:spPr>
        <p:txBody>
          <a:bodyPr>
            <a:normAutofit/>
          </a:bodyPr>
          <a:lstStyle/>
          <a:p>
            <a:pPr algn="just"/>
            <a:r>
              <a:rPr lang="es-MX" sz="1800" dirty="0">
                <a:latin typeface="Arial" panose="020B0604020202020204" pitchFamily="34" charset="0"/>
                <a:cs typeface="Arial" panose="020B0604020202020204" pitchFamily="34" charset="0"/>
              </a:rPr>
              <a:t>LOS ALUMNOS REALIZAN UNA ENCUESTA AL ENCARGADO DE CAFETERÍA PARA SABER EL CONSUMO DE BOTELLAS DE AGUA PROMEDIO AL DÍA, CON LA FINALIDAD DE DARSE CUENTA CÓMO “LO POCO” GENERA MUCHO DESECHO, OBTENIENDO EL RESULTADO QUE ABAJO SE DESCRIBE: </a:t>
            </a:r>
          </a:p>
        </p:txBody>
      </p:sp>
      <p:pic>
        <p:nvPicPr>
          <p:cNvPr id="4" name="Imagen 3">
            <a:extLst>
              <a:ext uri="{FF2B5EF4-FFF2-40B4-BE49-F238E27FC236}">
                <a16:creationId xmlns="" xmlns:a16="http://schemas.microsoft.com/office/drawing/2014/main" id="{BEC58836-AF76-46D1-8FDF-BB2B1AC66FE8}"/>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36B3C732-8B24-496B-85D8-15EFBBB56509}"/>
              </a:ext>
            </a:extLst>
          </p:cNvPr>
          <p:cNvPicPr>
            <a:picLocks noChangeAspect="1"/>
          </p:cNvPicPr>
          <p:nvPr/>
        </p:nvPicPr>
        <p:blipFill rotWithShape="1">
          <a:blip r:embed="rId3"/>
          <a:srcRect l="27935" t="30747" r="26087" b="11672"/>
          <a:stretch/>
        </p:blipFill>
        <p:spPr>
          <a:xfrm>
            <a:off x="3548269" y="2763430"/>
            <a:ext cx="4883426" cy="3438388"/>
          </a:xfrm>
          <a:prstGeom prst="rect">
            <a:avLst/>
          </a:prstGeom>
        </p:spPr>
      </p:pic>
    </p:spTree>
    <p:extLst>
      <p:ext uri="{BB962C8B-B14F-4D97-AF65-F5344CB8AC3E}">
        <p14:creationId xmlns:p14="http://schemas.microsoft.com/office/powerpoint/2010/main" val="2539659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752BA6C8-2445-4244-8D80-B4B5F834775F}"/>
              </a:ext>
            </a:extLst>
          </p:cNvPr>
          <p:cNvPicPr>
            <a:picLocks noChangeAspect="1"/>
          </p:cNvPicPr>
          <p:nvPr/>
        </p:nvPicPr>
        <p:blipFill>
          <a:blip r:embed="rId3"/>
          <a:stretch>
            <a:fillRect/>
          </a:stretch>
        </p:blipFill>
        <p:spPr>
          <a:xfrm>
            <a:off x="1523171" y="1422952"/>
            <a:ext cx="3009072" cy="4012096"/>
          </a:xfrm>
          <a:prstGeom prst="rect">
            <a:avLst/>
          </a:prstGeom>
        </p:spPr>
      </p:pic>
      <p:pic>
        <p:nvPicPr>
          <p:cNvPr id="6" name="Imagen 5">
            <a:extLst>
              <a:ext uri="{FF2B5EF4-FFF2-40B4-BE49-F238E27FC236}">
                <a16:creationId xmlns="" xmlns:a16="http://schemas.microsoft.com/office/drawing/2014/main" id="{BA1A2627-7281-438E-80AE-FC16415FCCE4}"/>
              </a:ext>
            </a:extLst>
          </p:cNvPr>
          <p:cNvPicPr>
            <a:picLocks noChangeAspect="1"/>
          </p:cNvPicPr>
          <p:nvPr/>
        </p:nvPicPr>
        <p:blipFill>
          <a:blip r:embed="rId4"/>
          <a:stretch>
            <a:fillRect/>
          </a:stretch>
        </p:blipFill>
        <p:spPr>
          <a:xfrm>
            <a:off x="6292296" y="1422952"/>
            <a:ext cx="3009073" cy="4012097"/>
          </a:xfrm>
          <a:prstGeom prst="rect">
            <a:avLst/>
          </a:prstGeom>
        </p:spPr>
      </p:pic>
    </p:spTree>
    <p:extLst>
      <p:ext uri="{BB962C8B-B14F-4D97-AF65-F5344CB8AC3E}">
        <p14:creationId xmlns:p14="http://schemas.microsoft.com/office/powerpoint/2010/main" val="6072311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3" name="Título 1">
            <a:extLst>
              <a:ext uri="{FF2B5EF4-FFF2-40B4-BE49-F238E27FC236}">
                <a16:creationId xmlns="" xmlns:a16="http://schemas.microsoft.com/office/drawing/2014/main" id="{49C99316-48A6-48D8-9286-6781DAABA7E0}"/>
              </a:ext>
            </a:extLst>
          </p:cNvPr>
          <p:cNvSpPr>
            <a:spLocks noGrp="1"/>
          </p:cNvSpPr>
          <p:nvPr>
            <p:ph type="title"/>
          </p:nvPr>
        </p:nvSpPr>
        <p:spPr>
          <a:xfrm>
            <a:off x="619572" y="1239078"/>
            <a:ext cx="10396882" cy="1151965"/>
          </a:xfrm>
        </p:spPr>
        <p:txBody>
          <a:bodyPr/>
          <a:lstStyle/>
          <a:p>
            <a:pPr algn="ctr"/>
            <a:r>
              <a:rPr lang="es-MX" dirty="0"/>
              <a:t>ÍNDICE</a:t>
            </a:r>
          </a:p>
        </p:txBody>
      </p:sp>
      <p:sp>
        <p:nvSpPr>
          <p:cNvPr id="5" name="Marcador de contenido 2">
            <a:extLst>
              <a:ext uri="{FF2B5EF4-FFF2-40B4-BE49-F238E27FC236}">
                <a16:creationId xmlns="" xmlns:a16="http://schemas.microsoft.com/office/drawing/2014/main" id="{E4FF69F1-DC97-4E18-B8BE-C6FD74CB7603}"/>
              </a:ext>
            </a:extLst>
          </p:cNvPr>
          <p:cNvSpPr>
            <a:spLocks noGrp="1"/>
          </p:cNvSpPr>
          <p:nvPr>
            <p:ph sz="quarter" idx="13"/>
          </p:nvPr>
        </p:nvSpPr>
        <p:spPr>
          <a:xfrm>
            <a:off x="687975" y="1881809"/>
            <a:ext cx="10394707" cy="4240695"/>
          </a:xfrm>
        </p:spPr>
        <p:txBody>
          <a:bodyPr>
            <a:normAutofit/>
          </a:bodyPr>
          <a:lstStyle/>
          <a:p>
            <a:r>
              <a:rPr lang="es-MX" sz="1200" dirty="0"/>
              <a:t>1.-  PRESENTACIÓN </a:t>
            </a:r>
          </a:p>
          <a:p>
            <a:r>
              <a:rPr lang="es-MX" sz="1200" dirty="0"/>
              <a:t>3.-  TEMA DEL PROYECTO E INTEGRANTES </a:t>
            </a:r>
          </a:p>
          <a:p>
            <a:r>
              <a:rPr lang="es-MX" sz="1200" dirty="0"/>
              <a:t>4.- INTRODUCCIÓN </a:t>
            </a:r>
          </a:p>
          <a:p>
            <a:r>
              <a:rPr lang="es-MX" sz="1200" dirty="0"/>
              <a:t>5.- OBJETIVO GENERAL</a:t>
            </a:r>
          </a:p>
          <a:p>
            <a:r>
              <a:rPr lang="es-MX" sz="1200" dirty="0"/>
              <a:t>6.-  OBJETIVO POR ASIGNATURA</a:t>
            </a:r>
          </a:p>
          <a:p>
            <a:r>
              <a:rPr lang="es-MX" sz="1200" dirty="0"/>
              <a:t>7.- PRODUCTO FINAL </a:t>
            </a:r>
          </a:p>
          <a:p>
            <a:r>
              <a:rPr lang="es-MX" sz="1200" dirty="0"/>
              <a:t>8.- PLANEACIÓN Y ELABORACIÓN DE PROYECTO</a:t>
            </a:r>
          </a:p>
          <a:p>
            <a:r>
              <a:rPr lang="es-MX" sz="1200" dirty="0"/>
              <a:t>13.- PLANEACIÓN MENSUAL 2018 </a:t>
            </a:r>
          </a:p>
          <a:p>
            <a:r>
              <a:rPr lang="es-MX" sz="1200" dirty="0"/>
              <a:t>18.- APERTURA DE ACTIVIDAD </a:t>
            </a:r>
          </a:p>
          <a:p>
            <a:r>
              <a:rPr lang="es-MX" sz="1200" dirty="0"/>
              <a:t>19.-  planeación mensual 2019</a:t>
            </a:r>
          </a:p>
          <a:p>
            <a:r>
              <a:rPr lang="es-MX" sz="1200" dirty="0"/>
              <a:t>20.- presentación de campaña </a:t>
            </a:r>
          </a:p>
          <a:p>
            <a:endParaRPr lang="es-MX" sz="1200" dirty="0"/>
          </a:p>
        </p:txBody>
      </p:sp>
    </p:spTree>
    <p:extLst>
      <p:ext uri="{BB962C8B-B14F-4D97-AF65-F5344CB8AC3E}">
        <p14:creationId xmlns:p14="http://schemas.microsoft.com/office/powerpoint/2010/main" val="31702110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3AFA3110-919C-43C8-8F9F-0C6B5B453B9D}"/>
              </a:ext>
            </a:extLst>
          </p:cNvPr>
          <p:cNvSpPr>
            <a:spLocks noGrp="1"/>
          </p:cNvSpPr>
          <p:nvPr>
            <p:ph sz="quarter" idx="13"/>
          </p:nvPr>
        </p:nvSpPr>
        <p:spPr>
          <a:xfrm>
            <a:off x="583095" y="1188754"/>
            <a:ext cx="10217426" cy="1705741"/>
          </a:xfrm>
        </p:spPr>
        <p:txBody>
          <a:bodyPr>
            <a:normAutofit fontScale="92500" lnSpcReduction="10000"/>
          </a:bodyPr>
          <a:lstStyle/>
          <a:p>
            <a:pPr algn="just"/>
            <a:r>
              <a:rPr lang="es-MX" dirty="0">
                <a:latin typeface="Arial" panose="020B0604020202020204" pitchFamily="34" charset="0"/>
                <a:cs typeface="Arial" panose="020B0604020202020204" pitchFamily="34" charset="0"/>
              </a:rPr>
              <a:t>LOS ALUMNOS REALIZAN UNA INVESTIGACIÓN SOBRE LAS VENTAJAS DE USAR LA TECNOLOGÍA PARA TRANSFORMAR MATERIA PRIMA EN UN PRODUCTO, LAS DESVENTAJAS Y CONSECUENCIAS DEL USO IRRACIONAL DE LOS RECURSOS NATURALES Y LA MANERA DE CÓMO LA SOCIEDAD DESTRUYE EL MEDIO AMBIENTE CON EL PRETEXTO DE VIVIR MEJOR.</a:t>
            </a:r>
          </a:p>
        </p:txBody>
      </p:sp>
      <p:pic>
        <p:nvPicPr>
          <p:cNvPr id="4" name="Imagen 3">
            <a:extLst>
              <a:ext uri="{FF2B5EF4-FFF2-40B4-BE49-F238E27FC236}">
                <a16:creationId xmlns="" xmlns:a16="http://schemas.microsoft.com/office/drawing/2014/main" id="{BEC58836-AF76-46D1-8FDF-BB2B1AC66FE8}"/>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6" name="Imagen 5">
            <a:extLst>
              <a:ext uri="{FF2B5EF4-FFF2-40B4-BE49-F238E27FC236}">
                <a16:creationId xmlns="" xmlns:a16="http://schemas.microsoft.com/office/drawing/2014/main" id="{F28355A1-0ADD-452A-A0AF-45419CC28144}"/>
              </a:ext>
            </a:extLst>
          </p:cNvPr>
          <p:cNvPicPr>
            <a:picLocks noChangeAspect="1"/>
          </p:cNvPicPr>
          <p:nvPr/>
        </p:nvPicPr>
        <p:blipFill>
          <a:blip r:embed="rId3"/>
          <a:stretch>
            <a:fillRect/>
          </a:stretch>
        </p:blipFill>
        <p:spPr>
          <a:xfrm>
            <a:off x="742122" y="3074504"/>
            <a:ext cx="4982817" cy="2802835"/>
          </a:xfrm>
          <a:prstGeom prst="rect">
            <a:avLst/>
          </a:prstGeom>
        </p:spPr>
      </p:pic>
      <p:pic>
        <p:nvPicPr>
          <p:cNvPr id="10" name="Imagen 9">
            <a:extLst>
              <a:ext uri="{FF2B5EF4-FFF2-40B4-BE49-F238E27FC236}">
                <a16:creationId xmlns="" xmlns:a16="http://schemas.microsoft.com/office/drawing/2014/main" id="{D7C1BD7D-3F85-407C-889F-0A4A1443F9B3}"/>
              </a:ext>
            </a:extLst>
          </p:cNvPr>
          <p:cNvPicPr>
            <a:picLocks noChangeAspect="1"/>
          </p:cNvPicPr>
          <p:nvPr/>
        </p:nvPicPr>
        <p:blipFill>
          <a:blip r:embed="rId4"/>
          <a:stretch>
            <a:fillRect/>
          </a:stretch>
        </p:blipFill>
        <p:spPr>
          <a:xfrm>
            <a:off x="6334538" y="3003862"/>
            <a:ext cx="5115339" cy="2877378"/>
          </a:xfrm>
          <a:prstGeom prst="rect">
            <a:avLst/>
          </a:prstGeom>
        </p:spPr>
      </p:pic>
    </p:spTree>
    <p:extLst>
      <p:ext uri="{BB962C8B-B14F-4D97-AF65-F5344CB8AC3E}">
        <p14:creationId xmlns:p14="http://schemas.microsoft.com/office/powerpoint/2010/main" val="2996315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21687E54-CCDE-4ABD-82D2-E6F14C771520}"/>
              </a:ext>
            </a:extLst>
          </p:cNvPr>
          <p:cNvPicPr>
            <a:picLocks noChangeAspect="1"/>
          </p:cNvPicPr>
          <p:nvPr/>
        </p:nvPicPr>
        <p:blipFill>
          <a:blip r:embed="rId3"/>
          <a:stretch>
            <a:fillRect/>
          </a:stretch>
        </p:blipFill>
        <p:spPr>
          <a:xfrm>
            <a:off x="357808" y="2107095"/>
            <a:ext cx="4923920" cy="2769705"/>
          </a:xfrm>
          <a:prstGeom prst="rect">
            <a:avLst/>
          </a:prstGeom>
        </p:spPr>
      </p:pic>
      <p:pic>
        <p:nvPicPr>
          <p:cNvPr id="6" name="Imagen 5">
            <a:extLst>
              <a:ext uri="{FF2B5EF4-FFF2-40B4-BE49-F238E27FC236}">
                <a16:creationId xmlns="" xmlns:a16="http://schemas.microsoft.com/office/drawing/2014/main" id="{8F68E4F5-22F4-4351-ABAB-FE399DB1388A}"/>
              </a:ext>
            </a:extLst>
          </p:cNvPr>
          <p:cNvPicPr>
            <a:picLocks noChangeAspect="1"/>
          </p:cNvPicPr>
          <p:nvPr/>
        </p:nvPicPr>
        <p:blipFill>
          <a:blip r:embed="rId4"/>
          <a:stretch>
            <a:fillRect/>
          </a:stretch>
        </p:blipFill>
        <p:spPr>
          <a:xfrm>
            <a:off x="5931086" y="2107095"/>
            <a:ext cx="5088834" cy="2862469"/>
          </a:xfrm>
          <a:prstGeom prst="rect">
            <a:avLst/>
          </a:prstGeom>
        </p:spPr>
      </p:pic>
    </p:spTree>
    <p:extLst>
      <p:ext uri="{BB962C8B-B14F-4D97-AF65-F5344CB8AC3E}">
        <p14:creationId xmlns:p14="http://schemas.microsoft.com/office/powerpoint/2010/main" val="972634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3" name="Marcador de contenido 2">
            <a:extLst>
              <a:ext uri="{FF2B5EF4-FFF2-40B4-BE49-F238E27FC236}">
                <a16:creationId xmlns="" xmlns:a16="http://schemas.microsoft.com/office/drawing/2014/main" id="{0135A576-E7B3-4973-9FC8-00CB8B9C500C}"/>
              </a:ext>
            </a:extLst>
          </p:cNvPr>
          <p:cNvSpPr>
            <a:spLocks noGrp="1"/>
          </p:cNvSpPr>
          <p:nvPr>
            <p:ph sz="quarter" idx="13"/>
          </p:nvPr>
        </p:nvSpPr>
        <p:spPr>
          <a:xfrm>
            <a:off x="344557" y="1188753"/>
            <a:ext cx="10667999" cy="2240247"/>
          </a:xfrm>
        </p:spPr>
        <p:txBody>
          <a:bodyPr>
            <a:normAutofit/>
          </a:bodyPr>
          <a:lstStyle/>
          <a:p>
            <a:pPr algn="just"/>
            <a:r>
              <a:rPr lang="es-MX" dirty="0" smtClean="0">
                <a:latin typeface="Arial" panose="020B0604020202020204" pitchFamily="34" charset="0"/>
                <a:cs typeface="Arial" panose="020B0604020202020204" pitchFamily="34" charset="0"/>
              </a:rPr>
              <a:t> </a:t>
            </a:r>
            <a:r>
              <a:rPr lang="es-MX" dirty="0">
                <a:latin typeface="Arial" panose="020B0604020202020204" pitchFamily="34" charset="0"/>
                <a:cs typeface="Arial" panose="020B0604020202020204" pitchFamily="34" charset="0"/>
              </a:rPr>
              <a:t>Los alumnos realizan un estudio general  económico del gasto mensual que actualmente genera su familia en las comodidades de la misma. </a:t>
            </a:r>
            <a:r>
              <a:rPr lang="es-MX" dirty="0" smtClean="0">
                <a:latin typeface="Arial" panose="020B0604020202020204" pitchFamily="34" charset="0"/>
                <a:cs typeface="Arial" panose="020B0604020202020204" pitchFamily="34" charset="0"/>
              </a:rPr>
              <a:t>dándose </a:t>
            </a:r>
            <a:r>
              <a:rPr lang="es-MX" dirty="0">
                <a:latin typeface="Arial" panose="020B0604020202020204" pitchFamily="34" charset="0"/>
                <a:cs typeface="Arial" panose="020B0604020202020204" pitchFamily="34" charset="0"/>
              </a:rPr>
              <a:t>cuenta de todas las cosas que son innecesarias para la supervivencia.</a:t>
            </a:r>
          </a:p>
          <a:p>
            <a:pPr algn="just"/>
            <a:endParaRPr lang="es-MX"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 xmlns:a16="http://schemas.microsoft.com/office/drawing/2014/main" id="{1841113D-D1AC-4C4E-9178-AF97426AF126}"/>
              </a:ext>
            </a:extLst>
          </p:cNvPr>
          <p:cNvPicPr>
            <a:picLocks noChangeAspect="1"/>
          </p:cNvPicPr>
          <p:nvPr/>
        </p:nvPicPr>
        <p:blipFill>
          <a:blip r:embed="rId3"/>
          <a:stretch>
            <a:fillRect/>
          </a:stretch>
        </p:blipFill>
        <p:spPr>
          <a:xfrm>
            <a:off x="901867" y="2996373"/>
            <a:ext cx="4133960" cy="3099163"/>
          </a:xfrm>
          <a:prstGeom prst="rect">
            <a:avLst/>
          </a:prstGeom>
        </p:spPr>
      </p:pic>
      <p:pic>
        <p:nvPicPr>
          <p:cNvPr id="6" name="Imagen 5">
            <a:extLst>
              <a:ext uri="{FF2B5EF4-FFF2-40B4-BE49-F238E27FC236}">
                <a16:creationId xmlns="" xmlns:a16="http://schemas.microsoft.com/office/drawing/2014/main" id="{B13C34BC-9F7C-4D38-8A74-B0862871C007}"/>
              </a:ext>
            </a:extLst>
          </p:cNvPr>
          <p:cNvPicPr>
            <a:picLocks noChangeAspect="1"/>
          </p:cNvPicPr>
          <p:nvPr/>
        </p:nvPicPr>
        <p:blipFill rotWithShape="1">
          <a:blip r:embed="rId4"/>
          <a:srcRect t="8880" b="16859"/>
          <a:stretch/>
        </p:blipFill>
        <p:spPr>
          <a:xfrm>
            <a:off x="6480313" y="2996373"/>
            <a:ext cx="3286539" cy="3254179"/>
          </a:xfrm>
          <a:prstGeom prst="rect">
            <a:avLst/>
          </a:prstGeom>
        </p:spPr>
      </p:pic>
    </p:spTree>
    <p:extLst>
      <p:ext uri="{BB962C8B-B14F-4D97-AF65-F5344CB8AC3E}">
        <p14:creationId xmlns:p14="http://schemas.microsoft.com/office/powerpoint/2010/main" val="3050005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36136BE8-1C1D-479E-9818-4634B5D5DEEE}"/>
              </a:ext>
            </a:extLst>
          </p:cNvPr>
          <p:cNvPicPr>
            <a:picLocks noChangeAspect="1"/>
          </p:cNvPicPr>
          <p:nvPr/>
        </p:nvPicPr>
        <p:blipFill>
          <a:blip r:embed="rId3"/>
          <a:stretch>
            <a:fillRect/>
          </a:stretch>
        </p:blipFill>
        <p:spPr>
          <a:xfrm>
            <a:off x="742122" y="1868556"/>
            <a:ext cx="4161183" cy="3120887"/>
          </a:xfrm>
          <a:prstGeom prst="rect">
            <a:avLst/>
          </a:prstGeom>
        </p:spPr>
      </p:pic>
      <p:pic>
        <p:nvPicPr>
          <p:cNvPr id="6" name="Imagen 5">
            <a:extLst>
              <a:ext uri="{FF2B5EF4-FFF2-40B4-BE49-F238E27FC236}">
                <a16:creationId xmlns="" xmlns:a16="http://schemas.microsoft.com/office/drawing/2014/main" id="{F0FE95AB-92B2-4AEF-9E36-4B507368EFE7}"/>
              </a:ext>
            </a:extLst>
          </p:cNvPr>
          <p:cNvPicPr>
            <a:picLocks noChangeAspect="1"/>
          </p:cNvPicPr>
          <p:nvPr/>
        </p:nvPicPr>
        <p:blipFill>
          <a:blip r:embed="rId4"/>
          <a:stretch>
            <a:fillRect/>
          </a:stretch>
        </p:blipFill>
        <p:spPr>
          <a:xfrm>
            <a:off x="6096000" y="1794013"/>
            <a:ext cx="4359965" cy="3269974"/>
          </a:xfrm>
          <a:prstGeom prst="rect">
            <a:avLst/>
          </a:prstGeom>
        </p:spPr>
      </p:pic>
    </p:spTree>
    <p:extLst>
      <p:ext uri="{BB962C8B-B14F-4D97-AF65-F5344CB8AC3E}">
        <p14:creationId xmlns:p14="http://schemas.microsoft.com/office/powerpoint/2010/main" val="22097241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6" name="Título 1">
            <a:extLst>
              <a:ext uri="{FF2B5EF4-FFF2-40B4-BE49-F238E27FC236}">
                <a16:creationId xmlns="" xmlns:a16="http://schemas.microsoft.com/office/drawing/2014/main" id="{070A3541-5AA0-40F5-A2F0-6A30703E8F78}"/>
              </a:ext>
            </a:extLst>
          </p:cNvPr>
          <p:cNvSpPr txBox="1">
            <a:spLocks/>
          </p:cNvSpPr>
          <p:nvPr/>
        </p:nvSpPr>
        <p:spPr>
          <a:xfrm>
            <a:off x="1520307" y="2202723"/>
            <a:ext cx="8723518" cy="24525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r>
              <a:rPr lang="es-MX" sz="7200" dirty="0"/>
              <a:t>PLANEACIÓN mensual</a:t>
            </a:r>
          </a:p>
          <a:p>
            <a:pPr algn="ctr"/>
            <a:r>
              <a:rPr lang="es-MX" sz="7200" dirty="0"/>
              <a:t>Febrero-marzo 2019</a:t>
            </a:r>
          </a:p>
        </p:txBody>
      </p:sp>
    </p:spTree>
    <p:extLst>
      <p:ext uri="{BB962C8B-B14F-4D97-AF65-F5344CB8AC3E}">
        <p14:creationId xmlns:p14="http://schemas.microsoft.com/office/powerpoint/2010/main" val="24733237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5" name="Imagen 4">
            <a:extLst>
              <a:ext uri="{FF2B5EF4-FFF2-40B4-BE49-F238E27FC236}">
                <a16:creationId xmlns="" xmlns:a16="http://schemas.microsoft.com/office/drawing/2014/main" id="{59EBAF68-A230-4F64-89B0-41A652D44FD0}"/>
              </a:ext>
            </a:extLst>
          </p:cNvPr>
          <p:cNvPicPr>
            <a:picLocks noChangeAspect="1"/>
          </p:cNvPicPr>
          <p:nvPr/>
        </p:nvPicPr>
        <p:blipFill rotWithShape="1">
          <a:blip r:embed="rId3"/>
          <a:srcRect l="21711" t="25076" r="22793" b="10156"/>
          <a:stretch/>
        </p:blipFill>
        <p:spPr>
          <a:xfrm>
            <a:off x="2490537" y="1455821"/>
            <a:ext cx="6766092" cy="4439652"/>
          </a:xfrm>
          <a:prstGeom prst="rect">
            <a:avLst/>
          </a:prstGeom>
        </p:spPr>
      </p:pic>
    </p:spTree>
    <p:extLst>
      <p:ext uri="{BB962C8B-B14F-4D97-AF65-F5344CB8AC3E}">
        <p14:creationId xmlns:p14="http://schemas.microsoft.com/office/powerpoint/2010/main" val="982635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007DE61E-75D0-4541-A361-8747AC34046B}"/>
              </a:ext>
            </a:extLst>
          </p:cNvPr>
          <p:cNvPicPr>
            <a:picLocks noChangeAspect="1"/>
          </p:cNvPicPr>
          <p:nvPr/>
        </p:nvPicPr>
        <p:blipFill rotWithShape="1">
          <a:blip r:embed="rId3"/>
          <a:srcRect l="24211" t="29697" r="26053" b="17879"/>
          <a:stretch/>
        </p:blipFill>
        <p:spPr>
          <a:xfrm>
            <a:off x="1961145" y="1239078"/>
            <a:ext cx="7491663" cy="4439504"/>
          </a:xfrm>
          <a:prstGeom prst="rect">
            <a:avLst/>
          </a:prstGeom>
        </p:spPr>
      </p:pic>
    </p:spTree>
    <p:extLst>
      <p:ext uri="{BB962C8B-B14F-4D97-AF65-F5344CB8AC3E}">
        <p14:creationId xmlns:p14="http://schemas.microsoft.com/office/powerpoint/2010/main" val="7217703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56B215E5-FF3C-4FC1-9188-0F8A30CB6990}"/>
              </a:ext>
            </a:extLst>
          </p:cNvPr>
          <p:cNvPicPr>
            <a:picLocks noChangeAspect="1"/>
          </p:cNvPicPr>
          <p:nvPr/>
        </p:nvPicPr>
        <p:blipFill rotWithShape="1">
          <a:blip r:embed="rId3"/>
          <a:srcRect l="24605" t="35314" r="26973" b="30049"/>
          <a:stretch/>
        </p:blipFill>
        <p:spPr>
          <a:xfrm>
            <a:off x="2117557" y="1929063"/>
            <a:ext cx="7459145" cy="2999873"/>
          </a:xfrm>
          <a:prstGeom prst="rect">
            <a:avLst/>
          </a:prstGeom>
        </p:spPr>
      </p:pic>
    </p:spTree>
    <p:extLst>
      <p:ext uri="{BB962C8B-B14F-4D97-AF65-F5344CB8AC3E}">
        <p14:creationId xmlns:p14="http://schemas.microsoft.com/office/powerpoint/2010/main" val="13825141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5" name="Imagen 4">
            <a:extLst>
              <a:ext uri="{FF2B5EF4-FFF2-40B4-BE49-F238E27FC236}">
                <a16:creationId xmlns="" xmlns:a16="http://schemas.microsoft.com/office/drawing/2014/main" id="{5434DE03-441B-4CD5-B876-21B7D8253732}"/>
              </a:ext>
            </a:extLst>
          </p:cNvPr>
          <p:cNvPicPr>
            <a:picLocks noChangeAspect="1"/>
          </p:cNvPicPr>
          <p:nvPr/>
        </p:nvPicPr>
        <p:blipFill rotWithShape="1">
          <a:blip r:embed="rId3"/>
          <a:srcRect l="24868" t="27884" r="26184" b="13140"/>
          <a:stretch/>
        </p:blipFill>
        <p:spPr>
          <a:xfrm>
            <a:off x="2406316" y="1407694"/>
            <a:ext cx="6569242" cy="4450132"/>
          </a:xfrm>
          <a:prstGeom prst="rect">
            <a:avLst/>
          </a:prstGeom>
        </p:spPr>
      </p:pic>
    </p:spTree>
    <p:extLst>
      <p:ext uri="{BB962C8B-B14F-4D97-AF65-F5344CB8AC3E}">
        <p14:creationId xmlns:p14="http://schemas.microsoft.com/office/powerpoint/2010/main" val="972355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5" name="Imagen 4">
            <a:extLst>
              <a:ext uri="{FF2B5EF4-FFF2-40B4-BE49-F238E27FC236}">
                <a16:creationId xmlns="" xmlns:a16="http://schemas.microsoft.com/office/drawing/2014/main" id="{0BE4C32B-22A4-4EDF-853D-2753A560C24F}"/>
              </a:ext>
            </a:extLst>
          </p:cNvPr>
          <p:cNvPicPr>
            <a:picLocks noChangeAspect="1"/>
          </p:cNvPicPr>
          <p:nvPr/>
        </p:nvPicPr>
        <p:blipFill rotWithShape="1">
          <a:blip r:embed="rId3"/>
          <a:srcRect l="25000" t="32038" r="26448" b="41516"/>
          <a:stretch/>
        </p:blipFill>
        <p:spPr>
          <a:xfrm>
            <a:off x="2149642" y="2231697"/>
            <a:ext cx="7491098" cy="2294022"/>
          </a:xfrm>
          <a:prstGeom prst="rect">
            <a:avLst/>
          </a:prstGeom>
        </p:spPr>
      </p:pic>
    </p:spTree>
    <p:extLst>
      <p:ext uri="{BB962C8B-B14F-4D97-AF65-F5344CB8AC3E}">
        <p14:creationId xmlns:p14="http://schemas.microsoft.com/office/powerpoint/2010/main" val="3345931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FD40543-D3A5-4A29-A0F4-31DD2195C4D2}"/>
              </a:ext>
            </a:extLst>
          </p:cNvPr>
          <p:cNvSpPr>
            <a:spLocks noGrp="1"/>
          </p:cNvSpPr>
          <p:nvPr>
            <p:ph type="title"/>
          </p:nvPr>
        </p:nvSpPr>
        <p:spPr/>
        <p:txBody>
          <a:bodyPr/>
          <a:lstStyle/>
          <a:p>
            <a:pPr algn="ctr"/>
            <a:r>
              <a:rPr lang="es-MX" dirty="0"/>
              <a:t>ORGANIZADOR Gráfico </a:t>
            </a:r>
          </a:p>
        </p:txBody>
      </p:sp>
      <p:pic>
        <p:nvPicPr>
          <p:cNvPr id="4" name="Marcador de contenido 3">
            <a:extLst>
              <a:ext uri="{FF2B5EF4-FFF2-40B4-BE49-F238E27FC236}">
                <a16:creationId xmlns="" xmlns:a16="http://schemas.microsoft.com/office/drawing/2014/main" id="{BADC8209-1E12-4F00-8BE1-B3E59D6825EB}"/>
              </a:ext>
            </a:extLst>
          </p:cNvPr>
          <p:cNvPicPr>
            <a:picLocks noGrp="1" noChangeAspect="1"/>
          </p:cNvPicPr>
          <p:nvPr>
            <p:ph sz="quarter" idx="13"/>
          </p:nvPr>
        </p:nvPicPr>
        <p:blipFill>
          <a:blip r:embed="rId2"/>
          <a:stretch>
            <a:fillRect/>
          </a:stretch>
        </p:blipFill>
        <p:spPr>
          <a:xfrm>
            <a:off x="394098" y="1732203"/>
            <a:ext cx="5049078" cy="3786809"/>
          </a:xfrm>
          <a:prstGeom prst="rect">
            <a:avLst/>
          </a:prstGeom>
        </p:spPr>
      </p:pic>
      <p:pic>
        <p:nvPicPr>
          <p:cNvPr id="5" name="Imagen 4">
            <a:extLst>
              <a:ext uri="{FF2B5EF4-FFF2-40B4-BE49-F238E27FC236}">
                <a16:creationId xmlns="" xmlns:a16="http://schemas.microsoft.com/office/drawing/2014/main" id="{3D1F7A76-223C-431D-9D52-E260FFC361DC}"/>
              </a:ext>
            </a:extLst>
          </p:cNvPr>
          <p:cNvPicPr>
            <a:picLocks noChangeAspect="1"/>
          </p:cNvPicPr>
          <p:nvPr/>
        </p:nvPicPr>
        <p:blipFill>
          <a:blip r:embed="rId3"/>
          <a:stretch>
            <a:fillRect/>
          </a:stretch>
        </p:blipFill>
        <p:spPr>
          <a:xfrm>
            <a:off x="5734878" y="1732204"/>
            <a:ext cx="5049077" cy="3786808"/>
          </a:xfrm>
          <a:prstGeom prst="rect">
            <a:avLst/>
          </a:prstGeom>
        </p:spPr>
      </p:pic>
      <p:cxnSp>
        <p:nvCxnSpPr>
          <p:cNvPr id="6" name="Conector recto 5"/>
          <p:cNvCxnSpPr/>
          <p:nvPr/>
        </p:nvCxnSpPr>
        <p:spPr>
          <a:xfrm>
            <a:off x="1382233" y="3817088"/>
            <a:ext cx="1222744" cy="136096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V="1">
            <a:off x="2604977" y="2806995"/>
            <a:ext cx="627321" cy="2371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H="1">
            <a:off x="1382233" y="2796363"/>
            <a:ext cx="1860697" cy="1020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1382233" y="3094074"/>
            <a:ext cx="2200939" cy="1127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flipH="1">
            <a:off x="2482702" y="3094074"/>
            <a:ext cx="1100470" cy="1860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H="1" flipV="1">
            <a:off x="1382233" y="4221126"/>
            <a:ext cx="1100469" cy="7336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616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3" name="Marcador de contenido 2">
            <a:extLst>
              <a:ext uri="{FF2B5EF4-FFF2-40B4-BE49-F238E27FC236}">
                <a16:creationId xmlns="" xmlns:a16="http://schemas.microsoft.com/office/drawing/2014/main" id="{4E0605F4-7F44-410C-BE25-2B7023F75750}"/>
              </a:ext>
            </a:extLst>
          </p:cNvPr>
          <p:cNvSpPr>
            <a:spLocks noGrp="1"/>
          </p:cNvSpPr>
          <p:nvPr>
            <p:ph sz="quarter" idx="13"/>
          </p:nvPr>
        </p:nvSpPr>
        <p:spPr>
          <a:xfrm>
            <a:off x="344557" y="1188753"/>
            <a:ext cx="10799693" cy="4440522"/>
          </a:xfrm>
        </p:spPr>
        <p:txBody>
          <a:bodyPr>
            <a:normAutofit/>
          </a:bodyPr>
          <a:lstStyle/>
          <a:p>
            <a:pPr algn="just"/>
            <a:r>
              <a:rPr lang="es-MX" dirty="0">
                <a:latin typeface="Arial" panose="020B0604020202020204" pitchFamily="34" charset="0"/>
                <a:cs typeface="Arial" panose="020B0604020202020204" pitchFamily="34" charset="0"/>
              </a:rPr>
              <a:t>Los alumnos realizan diversas investigaciones sobre el impacto que tienen los desechos inorgánicos PARTICULARES Y EMPRESARIALES  en el ambiente, con ésto reflexionan sobre el poder que ellos cuentan para poder hacer la campaña de concientización.</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ASÍ MISMO INVESTIGAN sobre la normativa vigente que es aplicable al tema AMBIENTAL, con la finalidad de dar fundamento a  los puntos a tratar en el proyecto final.</a:t>
            </a:r>
          </a:p>
        </p:txBody>
      </p:sp>
    </p:spTree>
    <p:extLst>
      <p:ext uri="{BB962C8B-B14F-4D97-AF65-F5344CB8AC3E}">
        <p14:creationId xmlns:p14="http://schemas.microsoft.com/office/powerpoint/2010/main" val="921135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7AC7BC71-9BBD-4121-B748-F2741C9266E7}"/>
              </a:ext>
            </a:extLst>
          </p:cNvPr>
          <p:cNvPicPr>
            <a:picLocks noChangeAspect="1"/>
          </p:cNvPicPr>
          <p:nvPr/>
        </p:nvPicPr>
        <p:blipFill>
          <a:blip r:embed="rId3"/>
          <a:stretch>
            <a:fillRect/>
          </a:stretch>
        </p:blipFill>
        <p:spPr>
          <a:xfrm>
            <a:off x="385762" y="1791296"/>
            <a:ext cx="5054599" cy="2843212"/>
          </a:xfrm>
          <a:prstGeom prst="rect">
            <a:avLst/>
          </a:prstGeom>
        </p:spPr>
      </p:pic>
      <p:pic>
        <p:nvPicPr>
          <p:cNvPr id="3" name="Imagen 2">
            <a:extLst>
              <a:ext uri="{FF2B5EF4-FFF2-40B4-BE49-F238E27FC236}">
                <a16:creationId xmlns="" xmlns:a16="http://schemas.microsoft.com/office/drawing/2014/main" id="{FA32B31E-2832-49EB-A345-A16BE051766F}"/>
              </a:ext>
            </a:extLst>
          </p:cNvPr>
          <p:cNvPicPr>
            <a:picLocks noChangeAspect="1"/>
          </p:cNvPicPr>
          <p:nvPr/>
        </p:nvPicPr>
        <p:blipFill>
          <a:blip r:embed="rId4"/>
          <a:stretch>
            <a:fillRect/>
          </a:stretch>
        </p:blipFill>
        <p:spPr>
          <a:xfrm>
            <a:off x="6423028" y="1791296"/>
            <a:ext cx="5054598" cy="2843212"/>
          </a:xfrm>
          <a:prstGeom prst="rect">
            <a:avLst/>
          </a:prstGeom>
        </p:spPr>
      </p:pic>
    </p:spTree>
    <p:extLst>
      <p:ext uri="{BB962C8B-B14F-4D97-AF65-F5344CB8AC3E}">
        <p14:creationId xmlns:p14="http://schemas.microsoft.com/office/powerpoint/2010/main" val="3469892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75451E89-4814-448B-9BDE-9C50045A202F}"/>
              </a:ext>
            </a:extLst>
          </p:cNvPr>
          <p:cNvPicPr>
            <a:picLocks noChangeAspect="1"/>
          </p:cNvPicPr>
          <p:nvPr/>
        </p:nvPicPr>
        <p:blipFill>
          <a:blip r:embed="rId3"/>
          <a:stretch>
            <a:fillRect/>
          </a:stretch>
        </p:blipFill>
        <p:spPr>
          <a:xfrm>
            <a:off x="282578" y="1425550"/>
            <a:ext cx="4579937" cy="2576215"/>
          </a:xfrm>
          <a:prstGeom prst="rect">
            <a:avLst/>
          </a:prstGeom>
        </p:spPr>
      </p:pic>
      <p:pic>
        <p:nvPicPr>
          <p:cNvPr id="5" name="Imagen 4">
            <a:extLst>
              <a:ext uri="{FF2B5EF4-FFF2-40B4-BE49-F238E27FC236}">
                <a16:creationId xmlns="" xmlns:a16="http://schemas.microsoft.com/office/drawing/2014/main" id="{A3DAF5A1-14B0-4E2D-9E44-BD0DF687E257}"/>
              </a:ext>
            </a:extLst>
          </p:cNvPr>
          <p:cNvPicPr>
            <a:picLocks noChangeAspect="1"/>
          </p:cNvPicPr>
          <p:nvPr/>
        </p:nvPicPr>
        <p:blipFill>
          <a:blip r:embed="rId4"/>
          <a:stretch>
            <a:fillRect/>
          </a:stretch>
        </p:blipFill>
        <p:spPr>
          <a:xfrm>
            <a:off x="5136356" y="2174346"/>
            <a:ext cx="1919287" cy="3412065"/>
          </a:xfrm>
          <a:prstGeom prst="rect">
            <a:avLst/>
          </a:prstGeom>
        </p:spPr>
      </p:pic>
      <p:pic>
        <p:nvPicPr>
          <p:cNvPr id="6" name="Imagen 5">
            <a:extLst>
              <a:ext uri="{FF2B5EF4-FFF2-40B4-BE49-F238E27FC236}">
                <a16:creationId xmlns="" xmlns:a16="http://schemas.microsoft.com/office/drawing/2014/main" id="{43787852-E107-4E5A-9DCB-39DC7A582D6D}"/>
              </a:ext>
            </a:extLst>
          </p:cNvPr>
          <p:cNvPicPr>
            <a:picLocks noChangeAspect="1"/>
          </p:cNvPicPr>
          <p:nvPr/>
        </p:nvPicPr>
        <p:blipFill>
          <a:blip r:embed="rId5"/>
          <a:stretch>
            <a:fillRect/>
          </a:stretch>
        </p:blipFill>
        <p:spPr>
          <a:xfrm>
            <a:off x="7572376" y="3349451"/>
            <a:ext cx="3759198" cy="2114549"/>
          </a:xfrm>
          <a:prstGeom prst="rect">
            <a:avLst/>
          </a:prstGeom>
        </p:spPr>
      </p:pic>
    </p:spTree>
    <p:extLst>
      <p:ext uri="{BB962C8B-B14F-4D97-AF65-F5344CB8AC3E}">
        <p14:creationId xmlns:p14="http://schemas.microsoft.com/office/powerpoint/2010/main" val="158845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6" name="Imagen 5">
            <a:extLst>
              <a:ext uri="{FF2B5EF4-FFF2-40B4-BE49-F238E27FC236}">
                <a16:creationId xmlns="" xmlns:a16="http://schemas.microsoft.com/office/drawing/2014/main" id="{52B97951-2476-4135-A796-CA21956FC4D4}"/>
              </a:ext>
            </a:extLst>
          </p:cNvPr>
          <p:cNvPicPr>
            <a:picLocks noChangeAspect="1"/>
          </p:cNvPicPr>
          <p:nvPr/>
        </p:nvPicPr>
        <p:blipFill rotWithShape="1">
          <a:blip r:embed="rId3"/>
          <a:srcRect t="7708" b="10208"/>
          <a:stretch/>
        </p:blipFill>
        <p:spPr>
          <a:xfrm>
            <a:off x="923926" y="1434429"/>
            <a:ext cx="2733676" cy="3989142"/>
          </a:xfrm>
          <a:prstGeom prst="rect">
            <a:avLst/>
          </a:prstGeom>
        </p:spPr>
      </p:pic>
      <p:pic>
        <p:nvPicPr>
          <p:cNvPr id="7" name="Imagen 6">
            <a:extLst>
              <a:ext uri="{FF2B5EF4-FFF2-40B4-BE49-F238E27FC236}">
                <a16:creationId xmlns="" xmlns:a16="http://schemas.microsoft.com/office/drawing/2014/main" id="{024DA952-4D6D-425A-BABD-B9407C59633C}"/>
              </a:ext>
            </a:extLst>
          </p:cNvPr>
          <p:cNvPicPr>
            <a:picLocks noChangeAspect="1"/>
          </p:cNvPicPr>
          <p:nvPr/>
        </p:nvPicPr>
        <p:blipFill rotWithShape="1">
          <a:blip r:embed="rId4"/>
          <a:srcRect b="20916"/>
          <a:stretch/>
        </p:blipFill>
        <p:spPr>
          <a:xfrm>
            <a:off x="4260056" y="1434429"/>
            <a:ext cx="2876551" cy="4044244"/>
          </a:xfrm>
          <a:prstGeom prst="rect">
            <a:avLst/>
          </a:prstGeom>
        </p:spPr>
      </p:pic>
      <p:pic>
        <p:nvPicPr>
          <p:cNvPr id="9" name="Imagen 8">
            <a:extLst>
              <a:ext uri="{FF2B5EF4-FFF2-40B4-BE49-F238E27FC236}">
                <a16:creationId xmlns="" xmlns:a16="http://schemas.microsoft.com/office/drawing/2014/main" id="{9D6F5505-8BEB-4503-8F85-0AB52C604203}"/>
              </a:ext>
            </a:extLst>
          </p:cNvPr>
          <p:cNvPicPr>
            <a:picLocks noChangeAspect="1"/>
          </p:cNvPicPr>
          <p:nvPr/>
        </p:nvPicPr>
        <p:blipFill rotWithShape="1">
          <a:blip r:embed="rId5"/>
          <a:srcRect t="7084"/>
          <a:stretch/>
        </p:blipFill>
        <p:spPr>
          <a:xfrm>
            <a:off x="7739062" y="1379326"/>
            <a:ext cx="3264411" cy="4044243"/>
          </a:xfrm>
          <a:prstGeom prst="rect">
            <a:avLst/>
          </a:prstGeom>
        </p:spPr>
      </p:pic>
    </p:spTree>
    <p:extLst>
      <p:ext uri="{BB962C8B-B14F-4D97-AF65-F5344CB8AC3E}">
        <p14:creationId xmlns:p14="http://schemas.microsoft.com/office/powerpoint/2010/main" val="32227320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53450E45-5291-48B4-B7B6-DB3A4EB1FF40}"/>
              </a:ext>
            </a:extLst>
          </p:cNvPr>
          <p:cNvPicPr>
            <a:picLocks noChangeAspect="1"/>
          </p:cNvPicPr>
          <p:nvPr/>
        </p:nvPicPr>
        <p:blipFill>
          <a:blip r:embed="rId3"/>
          <a:stretch>
            <a:fillRect/>
          </a:stretch>
        </p:blipFill>
        <p:spPr>
          <a:xfrm>
            <a:off x="823912" y="1606550"/>
            <a:ext cx="2733675" cy="3644900"/>
          </a:xfrm>
          <a:prstGeom prst="rect">
            <a:avLst/>
          </a:prstGeom>
        </p:spPr>
      </p:pic>
      <p:pic>
        <p:nvPicPr>
          <p:cNvPr id="3" name="Imagen 2">
            <a:extLst>
              <a:ext uri="{FF2B5EF4-FFF2-40B4-BE49-F238E27FC236}">
                <a16:creationId xmlns="" xmlns:a16="http://schemas.microsoft.com/office/drawing/2014/main" id="{E22D7773-79F9-4E49-A777-7B4813E03D0B}"/>
              </a:ext>
            </a:extLst>
          </p:cNvPr>
          <p:cNvPicPr>
            <a:picLocks noChangeAspect="1"/>
          </p:cNvPicPr>
          <p:nvPr/>
        </p:nvPicPr>
        <p:blipFill>
          <a:blip r:embed="rId4"/>
          <a:stretch>
            <a:fillRect/>
          </a:stretch>
        </p:blipFill>
        <p:spPr>
          <a:xfrm>
            <a:off x="4215191" y="1506537"/>
            <a:ext cx="2883694" cy="3844925"/>
          </a:xfrm>
          <a:prstGeom prst="rect">
            <a:avLst/>
          </a:prstGeom>
        </p:spPr>
      </p:pic>
      <p:pic>
        <p:nvPicPr>
          <p:cNvPr id="5" name="Imagen 4">
            <a:extLst>
              <a:ext uri="{FF2B5EF4-FFF2-40B4-BE49-F238E27FC236}">
                <a16:creationId xmlns="" xmlns:a16="http://schemas.microsoft.com/office/drawing/2014/main" id="{B9A32B5A-7908-42FB-8B69-D085326090A1}"/>
              </a:ext>
            </a:extLst>
          </p:cNvPr>
          <p:cNvPicPr>
            <a:picLocks noChangeAspect="1"/>
          </p:cNvPicPr>
          <p:nvPr/>
        </p:nvPicPr>
        <p:blipFill>
          <a:blip r:embed="rId5"/>
          <a:stretch>
            <a:fillRect/>
          </a:stretch>
        </p:blipFill>
        <p:spPr>
          <a:xfrm>
            <a:off x="7756490" y="1606550"/>
            <a:ext cx="2747964" cy="3663952"/>
          </a:xfrm>
          <a:prstGeom prst="rect">
            <a:avLst/>
          </a:prstGeom>
        </p:spPr>
      </p:pic>
    </p:spTree>
    <p:extLst>
      <p:ext uri="{BB962C8B-B14F-4D97-AF65-F5344CB8AC3E}">
        <p14:creationId xmlns:p14="http://schemas.microsoft.com/office/powerpoint/2010/main" val="1492505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445FBA84-3868-4034-ADB7-81F3C9C105F1}"/>
              </a:ext>
            </a:extLst>
          </p:cNvPr>
          <p:cNvPicPr>
            <a:picLocks noChangeAspect="1"/>
          </p:cNvPicPr>
          <p:nvPr/>
        </p:nvPicPr>
        <p:blipFill>
          <a:blip r:embed="rId3"/>
          <a:stretch>
            <a:fillRect/>
          </a:stretch>
        </p:blipFill>
        <p:spPr>
          <a:xfrm>
            <a:off x="1523999" y="1682750"/>
            <a:ext cx="2619375" cy="3492500"/>
          </a:xfrm>
          <a:prstGeom prst="rect">
            <a:avLst/>
          </a:prstGeom>
        </p:spPr>
      </p:pic>
      <p:pic>
        <p:nvPicPr>
          <p:cNvPr id="3" name="Imagen 2">
            <a:extLst>
              <a:ext uri="{FF2B5EF4-FFF2-40B4-BE49-F238E27FC236}">
                <a16:creationId xmlns="" xmlns:a16="http://schemas.microsoft.com/office/drawing/2014/main" id="{3C6F6DE2-E46F-4B39-AADB-E48967C60C2E}"/>
              </a:ext>
            </a:extLst>
          </p:cNvPr>
          <p:cNvPicPr>
            <a:picLocks noChangeAspect="1"/>
          </p:cNvPicPr>
          <p:nvPr/>
        </p:nvPicPr>
        <p:blipFill>
          <a:blip r:embed="rId4"/>
          <a:stretch>
            <a:fillRect/>
          </a:stretch>
        </p:blipFill>
        <p:spPr>
          <a:xfrm>
            <a:off x="5544610" y="1682749"/>
            <a:ext cx="4656665" cy="3492499"/>
          </a:xfrm>
          <a:prstGeom prst="rect">
            <a:avLst/>
          </a:prstGeom>
        </p:spPr>
      </p:pic>
    </p:spTree>
    <p:extLst>
      <p:ext uri="{BB962C8B-B14F-4D97-AF65-F5344CB8AC3E}">
        <p14:creationId xmlns:p14="http://schemas.microsoft.com/office/powerpoint/2010/main" val="35843553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6" name="Título 1">
            <a:extLst>
              <a:ext uri="{FF2B5EF4-FFF2-40B4-BE49-F238E27FC236}">
                <a16:creationId xmlns="" xmlns:a16="http://schemas.microsoft.com/office/drawing/2014/main" id="{070A3541-5AA0-40F5-A2F0-6A30703E8F78}"/>
              </a:ext>
            </a:extLst>
          </p:cNvPr>
          <p:cNvSpPr txBox="1">
            <a:spLocks/>
          </p:cNvSpPr>
          <p:nvPr/>
        </p:nvSpPr>
        <p:spPr>
          <a:xfrm>
            <a:off x="1520307" y="2202723"/>
            <a:ext cx="8723518" cy="24525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r>
              <a:rPr lang="es-MX" sz="7200" dirty="0"/>
              <a:t>PLANEACIÓN mensual</a:t>
            </a:r>
          </a:p>
          <a:p>
            <a:pPr algn="ctr"/>
            <a:r>
              <a:rPr lang="es-MX" sz="7200" dirty="0"/>
              <a:t>ABRIL – MAYO 2019</a:t>
            </a:r>
          </a:p>
        </p:txBody>
      </p:sp>
    </p:spTree>
    <p:extLst>
      <p:ext uri="{BB962C8B-B14F-4D97-AF65-F5344CB8AC3E}">
        <p14:creationId xmlns:p14="http://schemas.microsoft.com/office/powerpoint/2010/main" val="36951553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7416F7AD-966D-465D-88B7-91AA751BF494}"/>
              </a:ext>
            </a:extLst>
          </p:cNvPr>
          <p:cNvPicPr>
            <a:picLocks noChangeAspect="1"/>
          </p:cNvPicPr>
          <p:nvPr/>
        </p:nvPicPr>
        <p:blipFill rotWithShape="1">
          <a:blip r:embed="rId3"/>
          <a:srcRect l="20920" t="29698" r="23290" b="9453"/>
          <a:stretch/>
        </p:blipFill>
        <p:spPr>
          <a:xfrm>
            <a:off x="2125579" y="1239078"/>
            <a:ext cx="7940842" cy="4869386"/>
          </a:xfrm>
          <a:prstGeom prst="rect">
            <a:avLst/>
          </a:prstGeom>
        </p:spPr>
      </p:pic>
    </p:spTree>
    <p:extLst>
      <p:ext uri="{BB962C8B-B14F-4D97-AF65-F5344CB8AC3E}">
        <p14:creationId xmlns:p14="http://schemas.microsoft.com/office/powerpoint/2010/main" val="2000626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3" name="Marcador de contenido 2">
            <a:extLst>
              <a:ext uri="{FF2B5EF4-FFF2-40B4-BE49-F238E27FC236}">
                <a16:creationId xmlns="" xmlns:a16="http://schemas.microsoft.com/office/drawing/2014/main" id="{4E0605F4-7F44-410C-BE25-2B7023F75750}"/>
              </a:ext>
            </a:extLst>
          </p:cNvPr>
          <p:cNvSpPr>
            <a:spLocks noGrp="1"/>
          </p:cNvSpPr>
          <p:nvPr>
            <p:ph sz="quarter" idx="13"/>
          </p:nvPr>
        </p:nvSpPr>
        <p:spPr>
          <a:xfrm>
            <a:off x="344557" y="1188753"/>
            <a:ext cx="10799693" cy="4440522"/>
          </a:xfrm>
        </p:spPr>
        <p:txBody>
          <a:bodyPr>
            <a:normAutofit/>
          </a:bodyPr>
          <a:lstStyle/>
          <a:p>
            <a:pPr algn="just"/>
            <a:r>
              <a:rPr lang="es-MX" dirty="0">
                <a:latin typeface="Arial" panose="020B0604020202020204" pitchFamily="34" charset="0"/>
                <a:cs typeface="Arial" panose="020B0604020202020204" pitchFamily="34" charset="0"/>
              </a:rPr>
              <a:t>TRABAJANDO EN PAREJAS, Los alumnos PRESENTAN A LOS DOCENTES INVOLUCRADOS  UNA EXPOSICION  CON BASE A LAS diversas investigaciones QUE REALIZARON DURANTE LOS MESES DE FEBRERO Y MARZO sobre el impacto que tienen los desechos inorgánicos PARTICULARES Y EMPRESARIALES  en el ambiente.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ASÍ MISMO TRABAJAN EN UN LOGOTIPO Y EN UN ESLOGAN QUE TENDRAN QUE PRESENTAR JUNTO CON SU EXPOSICIÓN. </a:t>
            </a:r>
          </a:p>
        </p:txBody>
      </p:sp>
    </p:spTree>
    <p:extLst>
      <p:ext uri="{BB962C8B-B14F-4D97-AF65-F5344CB8AC3E}">
        <p14:creationId xmlns:p14="http://schemas.microsoft.com/office/powerpoint/2010/main" val="2825023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E0DB6160-DEA6-40EA-B95A-696408914485}"/>
              </a:ext>
            </a:extLst>
          </p:cNvPr>
          <p:cNvPicPr>
            <a:picLocks noChangeAspect="1"/>
          </p:cNvPicPr>
          <p:nvPr/>
        </p:nvPicPr>
        <p:blipFill>
          <a:blip r:embed="rId3"/>
          <a:stretch>
            <a:fillRect/>
          </a:stretch>
        </p:blipFill>
        <p:spPr>
          <a:xfrm>
            <a:off x="1423988" y="1387475"/>
            <a:ext cx="3062287" cy="4083049"/>
          </a:xfrm>
          <a:prstGeom prst="rect">
            <a:avLst/>
          </a:prstGeom>
        </p:spPr>
      </p:pic>
      <p:pic>
        <p:nvPicPr>
          <p:cNvPr id="8" name="Imagen 7">
            <a:extLst>
              <a:ext uri="{FF2B5EF4-FFF2-40B4-BE49-F238E27FC236}">
                <a16:creationId xmlns="" xmlns:a16="http://schemas.microsoft.com/office/drawing/2014/main" id="{2B558D90-0FFC-4EAB-A57F-1092E799DB82}"/>
              </a:ext>
            </a:extLst>
          </p:cNvPr>
          <p:cNvPicPr>
            <a:picLocks noChangeAspect="1"/>
          </p:cNvPicPr>
          <p:nvPr/>
        </p:nvPicPr>
        <p:blipFill>
          <a:blip r:embed="rId4"/>
          <a:stretch>
            <a:fillRect/>
          </a:stretch>
        </p:blipFill>
        <p:spPr>
          <a:xfrm>
            <a:off x="5294310" y="1889521"/>
            <a:ext cx="5473702" cy="3078957"/>
          </a:xfrm>
          <a:prstGeom prst="rect">
            <a:avLst/>
          </a:prstGeom>
        </p:spPr>
      </p:pic>
    </p:spTree>
    <p:extLst>
      <p:ext uri="{BB962C8B-B14F-4D97-AF65-F5344CB8AC3E}">
        <p14:creationId xmlns:p14="http://schemas.microsoft.com/office/powerpoint/2010/main" val="2826885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71F695F-5D92-4B04-94D9-223099837546}"/>
              </a:ext>
            </a:extLst>
          </p:cNvPr>
          <p:cNvSpPr>
            <a:spLocks noGrp="1"/>
          </p:cNvSpPr>
          <p:nvPr>
            <p:ph type="title"/>
          </p:nvPr>
        </p:nvSpPr>
        <p:spPr>
          <a:xfrm>
            <a:off x="1052965" y="1454057"/>
            <a:ext cx="10396882" cy="1021904"/>
          </a:xfrm>
        </p:spPr>
        <p:txBody>
          <a:bodyPr>
            <a:normAutofit/>
          </a:bodyPr>
          <a:lstStyle/>
          <a:p>
            <a:r>
              <a:rPr lang="es-MX" dirty="0"/>
              <a:t>INTRODUCCIÓN</a:t>
            </a:r>
          </a:p>
        </p:txBody>
      </p:sp>
      <p:sp>
        <p:nvSpPr>
          <p:cNvPr id="3" name="Marcador de contenido 2">
            <a:extLst>
              <a:ext uri="{FF2B5EF4-FFF2-40B4-BE49-F238E27FC236}">
                <a16:creationId xmlns="" xmlns:a16="http://schemas.microsoft.com/office/drawing/2014/main" id="{AB39CD5B-8374-464C-B4FA-CDDA033DC062}"/>
              </a:ext>
            </a:extLst>
          </p:cNvPr>
          <p:cNvSpPr>
            <a:spLocks noGrp="1"/>
          </p:cNvSpPr>
          <p:nvPr>
            <p:ph sz="quarter" idx="13"/>
          </p:nvPr>
        </p:nvSpPr>
        <p:spPr>
          <a:xfrm>
            <a:off x="687975" y="2356691"/>
            <a:ext cx="10394707" cy="3311189"/>
          </a:xfrm>
        </p:spPr>
        <p:txBody>
          <a:bodyPr/>
          <a:lstStyle/>
          <a:p>
            <a:pPr marL="0" indent="0" algn="just">
              <a:buNone/>
            </a:pPr>
            <a:r>
              <a:rPr lang="es-MX" dirty="0">
                <a:latin typeface="Arial" panose="020B0604020202020204" pitchFamily="34" charset="0"/>
                <a:cs typeface="Arial" panose="020B0604020202020204" pitchFamily="34" charset="0"/>
              </a:rPr>
              <a:t>Actualmente se presentan muchos problemas ambientales como falta de agua, cambio climático, extinción de especies entre otros, debido a las prácticas económicas tradicionales y al crecimiento poblacional de los seres humanos. los estudiantes, aunque conocen sobre esto, no sienten que sea un tema en el que ellos se vean involucrados o que les vaya a afectar algún día</a:t>
            </a:r>
            <a:r>
              <a:rPr lang="es-MX" dirty="0" smtClean="0">
                <a:latin typeface="Arial" panose="020B0604020202020204" pitchFamily="34" charset="0"/>
                <a:cs typeface="Arial" panose="020B0604020202020204" pitchFamily="34" charset="0"/>
              </a:rPr>
              <a:t>. </a:t>
            </a:r>
            <a:r>
              <a:rPr lang="es-MX" dirty="0">
                <a:latin typeface="Arial" panose="020B0604020202020204" pitchFamily="34" charset="0"/>
                <a:cs typeface="Arial" panose="020B0604020202020204" pitchFamily="34" charset="0"/>
              </a:rPr>
              <a:t> </a:t>
            </a:r>
            <a:endParaRPr lang="es-MX" dirty="0" smtClean="0">
              <a:latin typeface="Arial" panose="020B0604020202020204" pitchFamily="34" charset="0"/>
              <a:cs typeface="Arial" panose="020B0604020202020204" pitchFamily="34" charset="0"/>
            </a:endParaRPr>
          </a:p>
          <a:p>
            <a:pPr marL="0" indent="0" algn="just">
              <a:buNone/>
            </a:pPr>
            <a:r>
              <a:rPr lang="es-MX" dirty="0" smtClean="0">
                <a:latin typeface="Arial" panose="020B0604020202020204" pitchFamily="34" charset="0"/>
                <a:cs typeface="Arial" panose="020B0604020202020204" pitchFamily="34" charset="0"/>
              </a:rPr>
              <a:t>Por lo que se llevarán a cabo actividades las cuales los concientice de dicha problemática.</a:t>
            </a:r>
            <a:endParaRPr lang="es-MX" dirty="0">
              <a:latin typeface="Arial" panose="020B0604020202020204" pitchFamily="34" charset="0"/>
              <a:cs typeface="Arial" panose="020B0604020202020204" pitchFamily="34" charset="0"/>
            </a:endParaRPr>
          </a:p>
          <a:p>
            <a:endParaRPr lang="es-MX" dirty="0"/>
          </a:p>
        </p:txBody>
      </p:sp>
      <p:pic>
        <p:nvPicPr>
          <p:cNvPr id="4" name="Imagen 3">
            <a:extLst>
              <a:ext uri="{FF2B5EF4-FFF2-40B4-BE49-F238E27FC236}">
                <a16:creationId xmlns="" xmlns:a16="http://schemas.microsoft.com/office/drawing/2014/main" id="{5DF5B828-B67A-4796-8089-98A536E90D44}"/>
              </a:ext>
            </a:extLst>
          </p:cNvPr>
          <p:cNvPicPr>
            <a:picLocks noChangeAspect="1"/>
          </p:cNvPicPr>
          <p:nvPr/>
        </p:nvPicPr>
        <p:blipFill>
          <a:blip r:embed="rId2"/>
          <a:stretch>
            <a:fillRect/>
          </a:stretch>
        </p:blipFill>
        <p:spPr>
          <a:xfrm>
            <a:off x="1268896" y="368625"/>
            <a:ext cx="9412357" cy="920148"/>
          </a:xfrm>
          <a:prstGeom prst="rect">
            <a:avLst/>
          </a:prstGeom>
        </p:spPr>
      </p:pic>
    </p:spTree>
    <p:extLst>
      <p:ext uri="{BB962C8B-B14F-4D97-AF65-F5344CB8AC3E}">
        <p14:creationId xmlns:p14="http://schemas.microsoft.com/office/powerpoint/2010/main" val="2285269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A90C0169-58E9-43FA-8F20-F63869C5BD1D}"/>
              </a:ext>
            </a:extLst>
          </p:cNvPr>
          <p:cNvPicPr>
            <a:picLocks noChangeAspect="1"/>
          </p:cNvPicPr>
          <p:nvPr/>
        </p:nvPicPr>
        <p:blipFill>
          <a:blip r:embed="rId3"/>
          <a:stretch>
            <a:fillRect/>
          </a:stretch>
        </p:blipFill>
        <p:spPr>
          <a:xfrm>
            <a:off x="995363" y="1765322"/>
            <a:ext cx="4862513" cy="3646885"/>
          </a:xfrm>
          <a:prstGeom prst="rect">
            <a:avLst/>
          </a:prstGeom>
        </p:spPr>
      </p:pic>
      <p:pic>
        <p:nvPicPr>
          <p:cNvPr id="6" name="Imagen 5">
            <a:extLst>
              <a:ext uri="{FF2B5EF4-FFF2-40B4-BE49-F238E27FC236}">
                <a16:creationId xmlns="" xmlns:a16="http://schemas.microsoft.com/office/drawing/2014/main" id="{B6DF6746-36C9-40CD-93BF-E736C9762032}"/>
              </a:ext>
            </a:extLst>
          </p:cNvPr>
          <p:cNvPicPr>
            <a:picLocks noChangeAspect="1"/>
          </p:cNvPicPr>
          <p:nvPr/>
        </p:nvPicPr>
        <p:blipFill>
          <a:blip r:embed="rId4"/>
          <a:stretch>
            <a:fillRect/>
          </a:stretch>
        </p:blipFill>
        <p:spPr>
          <a:xfrm>
            <a:off x="6929438" y="1417355"/>
            <a:ext cx="3228976" cy="4305302"/>
          </a:xfrm>
          <a:prstGeom prst="rect">
            <a:avLst/>
          </a:prstGeom>
        </p:spPr>
      </p:pic>
    </p:spTree>
    <p:extLst>
      <p:ext uri="{BB962C8B-B14F-4D97-AF65-F5344CB8AC3E}">
        <p14:creationId xmlns:p14="http://schemas.microsoft.com/office/powerpoint/2010/main" val="2425170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381DEBF6-DECA-4279-80F0-4E097FEB7B41}"/>
              </a:ext>
            </a:extLst>
          </p:cNvPr>
          <p:cNvPicPr>
            <a:picLocks noChangeAspect="1"/>
          </p:cNvPicPr>
          <p:nvPr/>
        </p:nvPicPr>
        <p:blipFill>
          <a:blip r:embed="rId3"/>
          <a:stretch>
            <a:fillRect/>
          </a:stretch>
        </p:blipFill>
        <p:spPr>
          <a:xfrm>
            <a:off x="1603414" y="1317097"/>
            <a:ext cx="3167854" cy="4223806"/>
          </a:xfrm>
          <a:prstGeom prst="rect">
            <a:avLst/>
          </a:prstGeom>
        </p:spPr>
      </p:pic>
      <p:pic>
        <p:nvPicPr>
          <p:cNvPr id="8" name="Imagen 7">
            <a:extLst>
              <a:ext uri="{FF2B5EF4-FFF2-40B4-BE49-F238E27FC236}">
                <a16:creationId xmlns="" xmlns:a16="http://schemas.microsoft.com/office/drawing/2014/main" id="{9358BCF8-73FE-4ECF-BFAD-A4BE567CD6AD}"/>
              </a:ext>
            </a:extLst>
          </p:cNvPr>
          <p:cNvPicPr>
            <a:picLocks noChangeAspect="1"/>
          </p:cNvPicPr>
          <p:nvPr/>
        </p:nvPicPr>
        <p:blipFill>
          <a:blip r:embed="rId4"/>
          <a:stretch>
            <a:fillRect/>
          </a:stretch>
        </p:blipFill>
        <p:spPr>
          <a:xfrm>
            <a:off x="5667336" y="1583531"/>
            <a:ext cx="4921250" cy="3690938"/>
          </a:xfrm>
          <a:prstGeom prst="rect">
            <a:avLst/>
          </a:prstGeom>
        </p:spPr>
      </p:pic>
    </p:spTree>
    <p:extLst>
      <p:ext uri="{BB962C8B-B14F-4D97-AF65-F5344CB8AC3E}">
        <p14:creationId xmlns:p14="http://schemas.microsoft.com/office/powerpoint/2010/main" val="42883405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E7DE3B1B-0BCA-4D94-8175-30BA820EE50A}"/>
              </a:ext>
            </a:extLst>
          </p:cNvPr>
          <p:cNvPicPr>
            <a:picLocks noChangeAspect="1"/>
          </p:cNvPicPr>
          <p:nvPr/>
        </p:nvPicPr>
        <p:blipFill>
          <a:blip r:embed="rId3"/>
          <a:stretch>
            <a:fillRect/>
          </a:stretch>
        </p:blipFill>
        <p:spPr>
          <a:xfrm>
            <a:off x="366712" y="1314451"/>
            <a:ext cx="5336383" cy="4002287"/>
          </a:xfrm>
          <a:prstGeom prst="rect">
            <a:avLst/>
          </a:prstGeom>
        </p:spPr>
      </p:pic>
      <p:pic>
        <p:nvPicPr>
          <p:cNvPr id="6" name="Imagen 5">
            <a:extLst>
              <a:ext uri="{FF2B5EF4-FFF2-40B4-BE49-F238E27FC236}">
                <a16:creationId xmlns="" xmlns:a16="http://schemas.microsoft.com/office/drawing/2014/main" id="{F21B8A4F-98CD-4165-8C24-87B3883098AB}"/>
              </a:ext>
            </a:extLst>
          </p:cNvPr>
          <p:cNvPicPr>
            <a:picLocks noChangeAspect="1"/>
          </p:cNvPicPr>
          <p:nvPr/>
        </p:nvPicPr>
        <p:blipFill>
          <a:blip r:embed="rId4"/>
          <a:stretch>
            <a:fillRect/>
          </a:stretch>
        </p:blipFill>
        <p:spPr>
          <a:xfrm>
            <a:off x="5974932" y="1314451"/>
            <a:ext cx="5336383" cy="4002287"/>
          </a:xfrm>
          <a:prstGeom prst="rect">
            <a:avLst/>
          </a:prstGeom>
        </p:spPr>
      </p:pic>
    </p:spTree>
    <p:extLst>
      <p:ext uri="{BB962C8B-B14F-4D97-AF65-F5344CB8AC3E}">
        <p14:creationId xmlns:p14="http://schemas.microsoft.com/office/powerpoint/2010/main" val="15300724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48A55170-6403-4538-B056-7C2D35459CDB}"/>
              </a:ext>
            </a:extLst>
          </p:cNvPr>
          <p:cNvPicPr>
            <a:picLocks noChangeAspect="1"/>
          </p:cNvPicPr>
          <p:nvPr/>
        </p:nvPicPr>
        <p:blipFill>
          <a:blip r:embed="rId3"/>
          <a:stretch>
            <a:fillRect/>
          </a:stretch>
        </p:blipFill>
        <p:spPr>
          <a:xfrm>
            <a:off x="2869365" y="1588591"/>
            <a:ext cx="6543675" cy="3680817"/>
          </a:xfrm>
          <a:prstGeom prst="rect">
            <a:avLst/>
          </a:prstGeom>
        </p:spPr>
      </p:pic>
    </p:spTree>
    <p:extLst>
      <p:ext uri="{BB962C8B-B14F-4D97-AF65-F5344CB8AC3E}">
        <p14:creationId xmlns:p14="http://schemas.microsoft.com/office/powerpoint/2010/main" val="23301280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C940026D-1A84-4B1B-9D50-1994148F3B8A}"/>
              </a:ext>
            </a:extLst>
          </p:cNvPr>
          <p:cNvPicPr>
            <a:picLocks noChangeAspect="1"/>
          </p:cNvPicPr>
          <p:nvPr/>
        </p:nvPicPr>
        <p:blipFill>
          <a:blip r:embed="rId3"/>
          <a:stretch>
            <a:fillRect/>
          </a:stretch>
        </p:blipFill>
        <p:spPr>
          <a:xfrm>
            <a:off x="2343149" y="1472059"/>
            <a:ext cx="6958013" cy="3913882"/>
          </a:xfrm>
          <a:prstGeom prst="rect">
            <a:avLst/>
          </a:prstGeom>
        </p:spPr>
      </p:pic>
    </p:spTree>
    <p:extLst>
      <p:ext uri="{BB962C8B-B14F-4D97-AF65-F5344CB8AC3E}">
        <p14:creationId xmlns:p14="http://schemas.microsoft.com/office/powerpoint/2010/main" val="32198305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3" name="Marcador de contenido 2">
            <a:extLst>
              <a:ext uri="{FF2B5EF4-FFF2-40B4-BE49-F238E27FC236}">
                <a16:creationId xmlns="" xmlns:a16="http://schemas.microsoft.com/office/drawing/2014/main" id="{4E0605F4-7F44-410C-BE25-2B7023F75750}"/>
              </a:ext>
            </a:extLst>
          </p:cNvPr>
          <p:cNvSpPr>
            <a:spLocks noGrp="1"/>
          </p:cNvSpPr>
          <p:nvPr>
            <p:ph sz="quarter" idx="13"/>
          </p:nvPr>
        </p:nvSpPr>
        <p:spPr>
          <a:xfrm>
            <a:off x="344557" y="1188753"/>
            <a:ext cx="10799693" cy="4440522"/>
          </a:xfrm>
        </p:spPr>
        <p:txBody>
          <a:bodyPr>
            <a:normAutofit/>
          </a:bodyPr>
          <a:lstStyle/>
          <a:p>
            <a:pPr algn="just"/>
            <a:r>
              <a:rPr lang="es-MX" dirty="0">
                <a:latin typeface="Arial" panose="020B0604020202020204" pitchFamily="34" charset="0"/>
                <a:cs typeface="Arial" panose="020B0604020202020204" pitchFamily="34" charset="0"/>
              </a:rPr>
              <a:t>LOS DOCENTES INVOLUCRADOS EN EL PROYECTO DE FORMA INTERDICIPLINARIA ELIGEN A LA PARAJA CON LA MEJOR </a:t>
            </a:r>
            <a:r>
              <a:rPr lang="es-MX" dirty="0" smtClean="0">
                <a:latin typeface="Arial" panose="020B0604020202020204" pitchFamily="34" charset="0"/>
                <a:cs typeface="Arial" panose="020B0604020202020204" pitchFamily="34" charset="0"/>
              </a:rPr>
              <a:t>Presentación </a:t>
            </a:r>
            <a:r>
              <a:rPr lang="es-MX" dirty="0">
                <a:latin typeface="Arial" panose="020B0604020202020204" pitchFamily="34" charset="0"/>
                <a:cs typeface="Arial" panose="020B0604020202020204" pitchFamily="34" charset="0"/>
              </a:rPr>
              <a:t>Y </a:t>
            </a:r>
            <a:r>
              <a:rPr lang="es-MX" dirty="0" smtClean="0">
                <a:latin typeface="Arial" panose="020B0604020202020204" pitchFamily="34" charset="0"/>
                <a:cs typeface="Arial" panose="020B0604020202020204" pitchFamily="34" charset="0"/>
              </a:rPr>
              <a:t>Exposición </a:t>
            </a:r>
            <a:r>
              <a:rPr lang="es-MX" dirty="0">
                <a:latin typeface="Arial" panose="020B0604020202020204" pitchFamily="34" charset="0"/>
                <a:cs typeface="Arial" panose="020B0604020202020204" pitchFamily="34" charset="0"/>
              </a:rPr>
              <a:t>PARA QUE SEA </a:t>
            </a:r>
            <a:r>
              <a:rPr lang="es-MX" dirty="0" smtClean="0">
                <a:latin typeface="Arial" panose="020B0604020202020204" pitchFamily="34" charset="0"/>
                <a:cs typeface="Arial" panose="020B0604020202020204" pitchFamily="34" charset="0"/>
              </a:rPr>
              <a:t>mostrada </a:t>
            </a:r>
            <a:r>
              <a:rPr lang="es-MX" dirty="0">
                <a:latin typeface="Arial" panose="020B0604020202020204" pitchFamily="34" charset="0"/>
                <a:cs typeface="Arial" panose="020B0604020202020204" pitchFamily="34" charset="0"/>
              </a:rPr>
              <a:t>EN LA CAMPAÑA DE CONCIENTIZACIÓN. </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LOS ALUMNOS TRABAJAN EN EL PROYECTO FINAL, COLOCANDO LONAS EN DIVERSAS </a:t>
            </a:r>
            <a:r>
              <a:rPr lang="es-MX" dirty="0" smtClean="0">
                <a:latin typeface="Arial" panose="020B0604020202020204" pitchFamily="34" charset="0"/>
                <a:cs typeface="Arial" panose="020B0604020202020204" pitchFamily="34" charset="0"/>
              </a:rPr>
              <a:t>áreas </a:t>
            </a:r>
            <a:r>
              <a:rPr lang="es-MX" dirty="0">
                <a:latin typeface="Arial" panose="020B0604020202020204" pitchFamily="34" charset="0"/>
                <a:cs typeface="Arial" panose="020B0604020202020204" pitchFamily="34" charset="0"/>
              </a:rPr>
              <a:t>DE LA INSTITUCIÓN Y REALIZANDO ACTIVIDADES CON LOS ALUMNOS DE SECUNDARIA Y PREPARATORIA PARA LLEVAR </a:t>
            </a:r>
            <a:r>
              <a:rPr lang="es-MX" dirty="0" smtClean="0">
                <a:latin typeface="Arial" panose="020B0604020202020204" pitchFamily="34" charset="0"/>
                <a:cs typeface="Arial" panose="020B0604020202020204" pitchFamily="34" charset="0"/>
              </a:rPr>
              <a:t>A CABO </a:t>
            </a:r>
            <a:r>
              <a:rPr lang="es-MX" dirty="0">
                <a:latin typeface="Arial" panose="020B0604020202020204" pitchFamily="34" charset="0"/>
                <a:cs typeface="Arial" panose="020B0604020202020204" pitchFamily="34" charset="0"/>
              </a:rPr>
              <a:t>LA </a:t>
            </a:r>
            <a:r>
              <a:rPr lang="es-MX" dirty="0" smtClean="0">
                <a:latin typeface="Arial" panose="020B0604020202020204" pitchFamily="34" charset="0"/>
                <a:cs typeface="Arial" panose="020B0604020202020204" pitchFamily="34" charset="0"/>
              </a:rPr>
              <a:t>conclusión DEL </a:t>
            </a:r>
            <a:r>
              <a:rPr lang="es-MX" dirty="0">
                <a:latin typeface="Arial" panose="020B0604020202020204" pitchFamily="34" charset="0"/>
                <a:cs typeface="Arial" panose="020B0604020202020204" pitchFamily="34" charset="0"/>
              </a:rPr>
              <a:t>PROYECTO, EL CUAL ES </a:t>
            </a:r>
            <a:r>
              <a:rPr lang="es-MX" dirty="0" smtClean="0">
                <a:latin typeface="Arial" panose="020B0604020202020204" pitchFamily="34" charset="0"/>
                <a:cs typeface="Arial" panose="020B0604020202020204" pitchFamily="34" charset="0"/>
              </a:rPr>
              <a:t>Concientizar </a:t>
            </a:r>
            <a:r>
              <a:rPr lang="es-MX" dirty="0">
                <a:latin typeface="Arial" panose="020B0604020202020204" pitchFamily="34" charset="0"/>
                <a:cs typeface="Arial" panose="020B0604020202020204" pitchFamily="34" charset="0"/>
              </a:rPr>
              <a:t>A LOS </a:t>
            </a:r>
            <a:r>
              <a:rPr lang="es-MX" dirty="0" smtClean="0">
                <a:latin typeface="Arial" panose="020B0604020202020204" pitchFamily="34" charset="0"/>
                <a:cs typeface="Arial" panose="020B0604020202020204" pitchFamily="34" charset="0"/>
              </a:rPr>
              <a:t>Mismos  </a:t>
            </a:r>
            <a:r>
              <a:rPr lang="es-MX" dirty="0">
                <a:latin typeface="Arial" panose="020B0604020202020204" pitchFamily="34" charset="0"/>
                <a:cs typeface="Arial" panose="020B0604020202020204" pitchFamily="34" charset="0"/>
              </a:rPr>
              <a:t>DE </a:t>
            </a:r>
            <a:r>
              <a:rPr lang="es-MX" dirty="0" err="1" smtClean="0">
                <a:latin typeface="Arial" panose="020B0604020202020204" pitchFamily="34" charset="0"/>
                <a:cs typeface="Arial" panose="020B0604020202020204" pitchFamily="34" charset="0"/>
              </a:rPr>
              <a:t>CUáNTO</a:t>
            </a:r>
            <a:r>
              <a:rPr lang="es-MX" dirty="0" smtClean="0">
                <a:latin typeface="Arial" panose="020B0604020202020204" pitchFamily="34" charset="0"/>
                <a:cs typeface="Arial" panose="020B0604020202020204" pitchFamily="34" charset="0"/>
              </a:rPr>
              <a:t> </a:t>
            </a:r>
            <a:r>
              <a:rPr lang="es-MX" dirty="0">
                <a:latin typeface="Arial" panose="020B0604020202020204" pitchFamily="34" charset="0"/>
                <a:cs typeface="Arial" panose="020B0604020202020204" pitchFamily="34" charset="0"/>
              </a:rPr>
              <a:t>LE CUESTA AL MUNDO NUESTRA COMODIDAD. </a:t>
            </a:r>
          </a:p>
        </p:txBody>
      </p:sp>
    </p:spTree>
    <p:extLst>
      <p:ext uri="{BB962C8B-B14F-4D97-AF65-F5344CB8AC3E}">
        <p14:creationId xmlns:p14="http://schemas.microsoft.com/office/powerpoint/2010/main" val="1792996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D7122950-E016-4BA6-B467-A7CD474640C2}"/>
              </a:ext>
            </a:extLst>
          </p:cNvPr>
          <p:cNvPicPr>
            <a:picLocks noChangeAspect="1"/>
          </p:cNvPicPr>
          <p:nvPr/>
        </p:nvPicPr>
        <p:blipFill>
          <a:blip r:embed="rId3"/>
          <a:stretch>
            <a:fillRect/>
          </a:stretch>
        </p:blipFill>
        <p:spPr>
          <a:xfrm>
            <a:off x="673768" y="1709487"/>
            <a:ext cx="4763709" cy="3572782"/>
          </a:xfrm>
          <a:prstGeom prst="rect">
            <a:avLst/>
          </a:prstGeom>
        </p:spPr>
      </p:pic>
      <p:pic>
        <p:nvPicPr>
          <p:cNvPr id="3" name="Imagen 2">
            <a:extLst>
              <a:ext uri="{FF2B5EF4-FFF2-40B4-BE49-F238E27FC236}">
                <a16:creationId xmlns="" xmlns:a16="http://schemas.microsoft.com/office/drawing/2014/main" id="{E413F4DB-C010-4BF1-9E11-D38AB4737FB0}"/>
              </a:ext>
            </a:extLst>
          </p:cNvPr>
          <p:cNvPicPr>
            <a:picLocks noChangeAspect="1"/>
          </p:cNvPicPr>
          <p:nvPr/>
        </p:nvPicPr>
        <p:blipFill>
          <a:blip r:embed="rId4"/>
          <a:stretch>
            <a:fillRect/>
          </a:stretch>
        </p:blipFill>
        <p:spPr>
          <a:xfrm>
            <a:off x="6497849" y="1709487"/>
            <a:ext cx="4763709" cy="3572782"/>
          </a:xfrm>
          <a:prstGeom prst="rect">
            <a:avLst/>
          </a:prstGeom>
        </p:spPr>
      </p:pic>
    </p:spTree>
    <p:extLst>
      <p:ext uri="{BB962C8B-B14F-4D97-AF65-F5344CB8AC3E}">
        <p14:creationId xmlns:p14="http://schemas.microsoft.com/office/powerpoint/2010/main" val="5805033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5" name="Imagen 4">
            <a:extLst>
              <a:ext uri="{FF2B5EF4-FFF2-40B4-BE49-F238E27FC236}">
                <a16:creationId xmlns="" xmlns:a16="http://schemas.microsoft.com/office/drawing/2014/main" id="{2DA937FB-1D4C-4FDF-B05F-8F54FA1AD511}"/>
              </a:ext>
            </a:extLst>
          </p:cNvPr>
          <p:cNvPicPr>
            <a:picLocks noChangeAspect="1"/>
          </p:cNvPicPr>
          <p:nvPr/>
        </p:nvPicPr>
        <p:blipFill>
          <a:blip r:embed="rId3"/>
          <a:stretch>
            <a:fillRect/>
          </a:stretch>
        </p:blipFill>
        <p:spPr>
          <a:xfrm>
            <a:off x="529390" y="1584158"/>
            <a:ext cx="4572000" cy="3429000"/>
          </a:xfrm>
          <a:prstGeom prst="rect">
            <a:avLst/>
          </a:prstGeom>
        </p:spPr>
      </p:pic>
      <p:pic>
        <p:nvPicPr>
          <p:cNvPr id="6" name="Imagen 5">
            <a:extLst>
              <a:ext uri="{FF2B5EF4-FFF2-40B4-BE49-F238E27FC236}">
                <a16:creationId xmlns="" xmlns:a16="http://schemas.microsoft.com/office/drawing/2014/main" id="{355B6927-06C8-40B2-9EBE-616099BCA3ED}"/>
              </a:ext>
            </a:extLst>
          </p:cNvPr>
          <p:cNvPicPr>
            <a:picLocks noChangeAspect="1"/>
          </p:cNvPicPr>
          <p:nvPr/>
        </p:nvPicPr>
        <p:blipFill>
          <a:blip r:embed="rId4"/>
          <a:stretch>
            <a:fillRect/>
          </a:stretch>
        </p:blipFill>
        <p:spPr>
          <a:xfrm>
            <a:off x="6096000" y="1582153"/>
            <a:ext cx="4710992" cy="3533244"/>
          </a:xfrm>
          <a:prstGeom prst="rect">
            <a:avLst/>
          </a:prstGeom>
        </p:spPr>
      </p:pic>
    </p:spTree>
    <p:extLst>
      <p:ext uri="{BB962C8B-B14F-4D97-AF65-F5344CB8AC3E}">
        <p14:creationId xmlns:p14="http://schemas.microsoft.com/office/powerpoint/2010/main" val="4059496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3" name="Marcador de contenido 2">
            <a:extLst>
              <a:ext uri="{FF2B5EF4-FFF2-40B4-BE49-F238E27FC236}">
                <a16:creationId xmlns="" xmlns:a16="http://schemas.microsoft.com/office/drawing/2014/main" id="{4E0605F4-7F44-410C-BE25-2B7023F75750}"/>
              </a:ext>
            </a:extLst>
          </p:cNvPr>
          <p:cNvSpPr>
            <a:spLocks noGrp="1"/>
          </p:cNvSpPr>
          <p:nvPr>
            <p:ph sz="quarter" idx="13"/>
          </p:nvPr>
        </p:nvSpPr>
        <p:spPr>
          <a:xfrm>
            <a:off x="344557" y="1188753"/>
            <a:ext cx="10799693" cy="4440522"/>
          </a:xfrm>
        </p:spPr>
        <p:txBody>
          <a:bodyPr>
            <a:normAutofit/>
          </a:bodyPr>
          <a:lstStyle/>
          <a:p>
            <a:pPr algn="just"/>
            <a:r>
              <a:rPr lang="es-MX" dirty="0">
                <a:latin typeface="Arial" panose="020B0604020202020204" pitchFamily="34" charset="0"/>
                <a:cs typeface="Arial" panose="020B0604020202020204" pitchFamily="34" charset="0"/>
              </a:rPr>
              <a:t>LOS ALUMNOS REALIZAN UNA Plática FINAL PARA </a:t>
            </a:r>
            <a:r>
              <a:rPr lang="es-MX" dirty="0" smtClean="0">
                <a:latin typeface="Arial" panose="020B0604020202020204" pitchFamily="34" charset="0"/>
                <a:cs typeface="Arial" panose="020B0604020202020204" pitchFamily="34" charset="0"/>
              </a:rPr>
              <a:t>la población estudiantil DE </a:t>
            </a:r>
            <a:r>
              <a:rPr lang="es-MX" dirty="0">
                <a:latin typeface="Arial" panose="020B0604020202020204" pitchFamily="34" charset="0"/>
                <a:cs typeface="Arial" panose="020B0604020202020204" pitchFamily="34" charset="0"/>
              </a:rPr>
              <a:t>PREPARATORIA Y DE SECUNDARIA </a:t>
            </a:r>
            <a:r>
              <a:rPr lang="es-MX" dirty="0" smtClean="0">
                <a:latin typeface="Arial" panose="020B0604020202020204" pitchFamily="34" charset="0"/>
                <a:cs typeface="Arial" panose="020B0604020202020204" pitchFamily="34" charset="0"/>
              </a:rPr>
              <a:t>en la cual finalizan su proyecto y campaña de CONCIENTIZACIÓN. </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02817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8" name="Imagen 7">
            <a:extLst>
              <a:ext uri="{FF2B5EF4-FFF2-40B4-BE49-F238E27FC236}">
                <a16:creationId xmlns="" xmlns:a16="http://schemas.microsoft.com/office/drawing/2014/main" id="{0002ED76-718A-4722-81BF-19B66A45ECE9}"/>
              </a:ext>
            </a:extLst>
          </p:cNvPr>
          <p:cNvPicPr>
            <a:picLocks noChangeAspect="1"/>
          </p:cNvPicPr>
          <p:nvPr/>
        </p:nvPicPr>
        <p:blipFill>
          <a:blip r:embed="rId3"/>
          <a:stretch>
            <a:fillRect/>
          </a:stretch>
        </p:blipFill>
        <p:spPr>
          <a:xfrm>
            <a:off x="2816186" y="1239078"/>
            <a:ext cx="6063147" cy="4547360"/>
          </a:xfrm>
          <a:prstGeom prst="rect">
            <a:avLst/>
          </a:prstGeom>
        </p:spPr>
      </p:pic>
    </p:spTree>
    <p:extLst>
      <p:ext uri="{BB962C8B-B14F-4D97-AF65-F5344CB8AC3E}">
        <p14:creationId xmlns:p14="http://schemas.microsoft.com/office/powerpoint/2010/main" val="2075309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B3B66AF-EBF3-4118-ABDC-39575EAC2DE7}"/>
              </a:ext>
            </a:extLst>
          </p:cNvPr>
          <p:cNvSpPr>
            <a:spLocks noGrp="1"/>
          </p:cNvSpPr>
          <p:nvPr>
            <p:ph type="title"/>
          </p:nvPr>
        </p:nvSpPr>
        <p:spPr>
          <a:xfrm>
            <a:off x="683625" y="1444488"/>
            <a:ext cx="10396882" cy="917713"/>
          </a:xfrm>
        </p:spPr>
        <p:txBody>
          <a:bodyPr>
            <a:normAutofit/>
          </a:bodyPr>
          <a:lstStyle/>
          <a:p>
            <a:r>
              <a:rPr lang="es-MX" dirty="0"/>
              <a:t>Objetivo general</a:t>
            </a:r>
          </a:p>
        </p:txBody>
      </p:sp>
      <p:sp>
        <p:nvSpPr>
          <p:cNvPr id="3" name="Marcador de contenido 2">
            <a:extLst>
              <a:ext uri="{FF2B5EF4-FFF2-40B4-BE49-F238E27FC236}">
                <a16:creationId xmlns="" xmlns:a16="http://schemas.microsoft.com/office/drawing/2014/main" id="{62079DFA-4FF0-4233-B698-F60F0A9DA84A}"/>
              </a:ext>
            </a:extLst>
          </p:cNvPr>
          <p:cNvSpPr>
            <a:spLocks noGrp="1"/>
          </p:cNvSpPr>
          <p:nvPr>
            <p:ph sz="quarter" idx="13"/>
          </p:nvPr>
        </p:nvSpPr>
        <p:spPr>
          <a:xfrm>
            <a:off x="463826" y="2176670"/>
            <a:ext cx="10616681" cy="3442252"/>
          </a:xfrm>
        </p:spPr>
        <p:txBody>
          <a:bodyPr>
            <a:normAutofit/>
          </a:bodyPr>
          <a:lstStyle/>
          <a:p>
            <a:pPr marL="0" indent="0" algn="just">
              <a:buNone/>
            </a:pPr>
            <a:r>
              <a:rPr lang="es-MX" sz="2400" dirty="0" smtClean="0">
                <a:latin typeface="Arial" panose="020B0604020202020204" pitchFamily="34" charset="0"/>
                <a:cs typeface="Arial" panose="020B0604020202020204" pitchFamily="34" charset="0"/>
              </a:rPr>
              <a:t>Que los estudiantes entiendan las causas y propongan soluciones a los </a:t>
            </a:r>
            <a:r>
              <a:rPr lang="es-MX" sz="2400" dirty="0">
                <a:latin typeface="Arial" panose="020B0604020202020204" pitchFamily="34" charset="0"/>
                <a:cs typeface="Arial" panose="020B0604020202020204" pitchFamily="34" charset="0"/>
              </a:rPr>
              <a:t>problemas ambientales </a:t>
            </a:r>
            <a:r>
              <a:rPr lang="es-MX" sz="2400" dirty="0" smtClean="0">
                <a:latin typeface="Arial" panose="020B0604020202020204" pitchFamily="34" charset="0"/>
                <a:cs typeface="Arial" panose="020B0604020202020204" pitchFamily="34" charset="0"/>
              </a:rPr>
              <a:t>debido </a:t>
            </a:r>
            <a:r>
              <a:rPr lang="es-MX" sz="2400" dirty="0">
                <a:latin typeface="Arial" panose="020B0604020202020204" pitchFamily="34" charset="0"/>
                <a:cs typeface="Arial" panose="020B0604020202020204" pitchFamily="34" charset="0"/>
              </a:rPr>
              <a:t>al crecimiento poblacional y </a:t>
            </a:r>
            <a:r>
              <a:rPr lang="es-MX" sz="2400" dirty="0" smtClean="0">
                <a:latin typeface="Arial" panose="020B0604020202020204" pitchFamily="34" charset="0"/>
                <a:cs typeface="Arial" panose="020B0604020202020204" pitchFamily="34" charset="0"/>
              </a:rPr>
              <a:t>económico, desde </a:t>
            </a:r>
            <a:r>
              <a:rPr lang="es-MX" sz="2400" dirty="0">
                <a:latin typeface="Arial" panose="020B0604020202020204" pitchFamily="34" charset="0"/>
                <a:cs typeface="Arial" panose="020B0604020202020204" pitchFamily="34" charset="0"/>
              </a:rPr>
              <a:t>su contexto familiar y </a:t>
            </a:r>
            <a:r>
              <a:rPr lang="es-MX" sz="2400" dirty="0" smtClean="0">
                <a:latin typeface="Arial" panose="020B0604020202020204" pitchFamily="34" charset="0"/>
                <a:cs typeface="Arial" panose="020B0604020202020204" pitchFamily="34" charset="0"/>
              </a:rPr>
              <a:t>escolar. </a:t>
            </a:r>
            <a:endParaRPr lang="es-MX" sz="2400" dirty="0">
              <a:latin typeface="Arial" panose="020B0604020202020204" pitchFamily="34" charset="0"/>
              <a:cs typeface="Arial" panose="020B0604020202020204" pitchFamily="34" charset="0"/>
            </a:endParaRPr>
          </a:p>
          <a:p>
            <a:endParaRPr lang="es-MX" dirty="0"/>
          </a:p>
        </p:txBody>
      </p:sp>
      <p:pic>
        <p:nvPicPr>
          <p:cNvPr id="4" name="Imagen 3">
            <a:extLst>
              <a:ext uri="{FF2B5EF4-FFF2-40B4-BE49-F238E27FC236}">
                <a16:creationId xmlns="" xmlns:a16="http://schemas.microsoft.com/office/drawing/2014/main" id="{1779CDF2-1ED6-4EFD-A1C6-79CCA5CF9842}"/>
              </a:ext>
            </a:extLst>
          </p:cNvPr>
          <p:cNvPicPr>
            <a:picLocks noChangeAspect="1"/>
          </p:cNvPicPr>
          <p:nvPr/>
        </p:nvPicPr>
        <p:blipFill>
          <a:blip r:embed="rId2"/>
          <a:stretch>
            <a:fillRect/>
          </a:stretch>
        </p:blipFill>
        <p:spPr>
          <a:xfrm>
            <a:off x="1188425" y="331381"/>
            <a:ext cx="9413040" cy="920576"/>
          </a:xfrm>
          <a:prstGeom prst="rect">
            <a:avLst/>
          </a:prstGeom>
        </p:spPr>
      </p:pic>
    </p:spTree>
    <p:extLst>
      <p:ext uri="{BB962C8B-B14F-4D97-AF65-F5344CB8AC3E}">
        <p14:creationId xmlns:p14="http://schemas.microsoft.com/office/powerpoint/2010/main" val="8346043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4ECCD846-1298-4C39-8271-54A80F2B1530}"/>
              </a:ext>
            </a:extLst>
          </p:cNvPr>
          <p:cNvPicPr>
            <a:picLocks noChangeAspect="1"/>
          </p:cNvPicPr>
          <p:nvPr/>
        </p:nvPicPr>
        <p:blipFill>
          <a:blip r:embed="rId3"/>
          <a:stretch>
            <a:fillRect/>
          </a:stretch>
        </p:blipFill>
        <p:spPr>
          <a:xfrm>
            <a:off x="2618122" y="1239078"/>
            <a:ext cx="6397541" cy="4798156"/>
          </a:xfrm>
          <a:prstGeom prst="rect">
            <a:avLst/>
          </a:prstGeom>
        </p:spPr>
      </p:pic>
    </p:spTree>
    <p:extLst>
      <p:ext uri="{BB962C8B-B14F-4D97-AF65-F5344CB8AC3E}">
        <p14:creationId xmlns:p14="http://schemas.microsoft.com/office/powerpoint/2010/main" val="37104869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6" name="Imagen 5">
            <a:extLst>
              <a:ext uri="{FF2B5EF4-FFF2-40B4-BE49-F238E27FC236}">
                <a16:creationId xmlns="" xmlns:a16="http://schemas.microsoft.com/office/drawing/2014/main" id="{8999B1E5-4571-4F79-9C74-499835F23E64}"/>
              </a:ext>
            </a:extLst>
          </p:cNvPr>
          <p:cNvPicPr>
            <a:picLocks noChangeAspect="1"/>
          </p:cNvPicPr>
          <p:nvPr/>
        </p:nvPicPr>
        <p:blipFill>
          <a:blip r:embed="rId3"/>
          <a:stretch>
            <a:fillRect/>
          </a:stretch>
        </p:blipFill>
        <p:spPr>
          <a:xfrm>
            <a:off x="2390273" y="1239078"/>
            <a:ext cx="6673516" cy="5005137"/>
          </a:xfrm>
          <a:prstGeom prst="rect">
            <a:avLst/>
          </a:prstGeom>
        </p:spPr>
      </p:pic>
    </p:spTree>
    <p:extLst>
      <p:ext uri="{BB962C8B-B14F-4D97-AF65-F5344CB8AC3E}">
        <p14:creationId xmlns:p14="http://schemas.microsoft.com/office/powerpoint/2010/main" val="37492586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FA059ABD-DFF2-4529-B348-3B28C1B5531A}"/>
              </a:ext>
            </a:extLst>
          </p:cNvPr>
          <p:cNvPicPr>
            <a:picLocks noChangeAspect="1"/>
          </p:cNvPicPr>
          <p:nvPr/>
        </p:nvPicPr>
        <p:blipFill>
          <a:blip r:embed="rId3"/>
          <a:stretch>
            <a:fillRect/>
          </a:stretch>
        </p:blipFill>
        <p:spPr>
          <a:xfrm>
            <a:off x="2486276" y="1239078"/>
            <a:ext cx="6433134" cy="4824851"/>
          </a:xfrm>
          <a:prstGeom prst="rect">
            <a:avLst/>
          </a:prstGeom>
        </p:spPr>
      </p:pic>
    </p:spTree>
    <p:extLst>
      <p:ext uri="{BB962C8B-B14F-4D97-AF65-F5344CB8AC3E}">
        <p14:creationId xmlns:p14="http://schemas.microsoft.com/office/powerpoint/2010/main" val="20695048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6" name="Imagen 5">
            <a:extLst>
              <a:ext uri="{FF2B5EF4-FFF2-40B4-BE49-F238E27FC236}">
                <a16:creationId xmlns="" xmlns:a16="http://schemas.microsoft.com/office/drawing/2014/main" id="{3BFA7E6B-174A-4F8A-94EB-DB732CB553BE}"/>
              </a:ext>
            </a:extLst>
          </p:cNvPr>
          <p:cNvPicPr>
            <a:picLocks noChangeAspect="1"/>
          </p:cNvPicPr>
          <p:nvPr/>
        </p:nvPicPr>
        <p:blipFill>
          <a:blip r:embed="rId3"/>
          <a:stretch>
            <a:fillRect/>
          </a:stretch>
        </p:blipFill>
        <p:spPr>
          <a:xfrm>
            <a:off x="2241384" y="1239078"/>
            <a:ext cx="6531748" cy="4898811"/>
          </a:xfrm>
          <a:prstGeom prst="rect">
            <a:avLst/>
          </a:prstGeom>
        </p:spPr>
      </p:pic>
    </p:spTree>
    <p:extLst>
      <p:ext uri="{BB962C8B-B14F-4D97-AF65-F5344CB8AC3E}">
        <p14:creationId xmlns:p14="http://schemas.microsoft.com/office/powerpoint/2010/main" val="31846317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152FC238-1963-4EC0-AC2C-1C0B39D8D777}"/>
              </a:ext>
            </a:extLst>
          </p:cNvPr>
          <p:cNvPicPr>
            <a:picLocks noChangeAspect="1"/>
          </p:cNvPicPr>
          <p:nvPr/>
        </p:nvPicPr>
        <p:blipFill>
          <a:blip r:embed="rId3"/>
          <a:stretch>
            <a:fillRect/>
          </a:stretch>
        </p:blipFill>
        <p:spPr>
          <a:xfrm>
            <a:off x="2371976" y="1239078"/>
            <a:ext cx="6547434" cy="4910576"/>
          </a:xfrm>
          <a:prstGeom prst="rect">
            <a:avLst/>
          </a:prstGeom>
        </p:spPr>
      </p:pic>
    </p:spTree>
    <p:extLst>
      <p:ext uri="{BB962C8B-B14F-4D97-AF65-F5344CB8AC3E}">
        <p14:creationId xmlns:p14="http://schemas.microsoft.com/office/powerpoint/2010/main" val="9189647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8" name="Imagen 7">
            <a:extLst>
              <a:ext uri="{FF2B5EF4-FFF2-40B4-BE49-F238E27FC236}">
                <a16:creationId xmlns="" xmlns:a16="http://schemas.microsoft.com/office/drawing/2014/main" id="{5E1E0C0F-39DF-4B2A-8CA4-F93142F5120F}"/>
              </a:ext>
            </a:extLst>
          </p:cNvPr>
          <p:cNvPicPr>
            <a:picLocks noChangeAspect="1"/>
          </p:cNvPicPr>
          <p:nvPr/>
        </p:nvPicPr>
        <p:blipFill>
          <a:blip r:embed="rId3"/>
          <a:stretch>
            <a:fillRect/>
          </a:stretch>
        </p:blipFill>
        <p:spPr>
          <a:xfrm>
            <a:off x="2358189" y="1239078"/>
            <a:ext cx="6657474" cy="4993106"/>
          </a:xfrm>
          <a:prstGeom prst="rect">
            <a:avLst/>
          </a:prstGeom>
        </p:spPr>
      </p:pic>
    </p:spTree>
    <p:extLst>
      <p:ext uri="{BB962C8B-B14F-4D97-AF65-F5344CB8AC3E}">
        <p14:creationId xmlns:p14="http://schemas.microsoft.com/office/powerpoint/2010/main" val="39686839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AB65C60E-E072-4D87-8230-42F7DB77EA49}"/>
              </a:ext>
            </a:extLst>
          </p:cNvPr>
          <p:cNvPicPr>
            <a:picLocks noChangeAspect="1"/>
          </p:cNvPicPr>
          <p:nvPr/>
        </p:nvPicPr>
        <p:blipFill>
          <a:blip r:embed="rId3"/>
          <a:stretch>
            <a:fillRect/>
          </a:stretch>
        </p:blipFill>
        <p:spPr>
          <a:xfrm>
            <a:off x="2528887" y="1353378"/>
            <a:ext cx="6100763" cy="4575572"/>
          </a:xfrm>
          <a:prstGeom prst="rect">
            <a:avLst/>
          </a:prstGeom>
        </p:spPr>
      </p:pic>
    </p:spTree>
    <p:extLst>
      <p:ext uri="{BB962C8B-B14F-4D97-AF65-F5344CB8AC3E}">
        <p14:creationId xmlns:p14="http://schemas.microsoft.com/office/powerpoint/2010/main" val="23887652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sz="quarter" idx="13"/>
          </p:nvPr>
        </p:nvSpPr>
        <p:spPr/>
        <p:txBody>
          <a:bodyPr/>
          <a:lstStyle/>
          <a:p>
            <a:endParaRPr lang="es-MX"/>
          </a:p>
        </p:txBody>
      </p:sp>
    </p:spTree>
    <p:extLst>
      <p:ext uri="{BB962C8B-B14F-4D97-AF65-F5344CB8AC3E}">
        <p14:creationId xmlns:p14="http://schemas.microsoft.com/office/powerpoint/2010/main" val="2027855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sp>
        <p:nvSpPr>
          <p:cNvPr id="3" name="Título 1">
            <a:extLst>
              <a:ext uri="{FF2B5EF4-FFF2-40B4-BE49-F238E27FC236}">
                <a16:creationId xmlns="" xmlns:a16="http://schemas.microsoft.com/office/drawing/2014/main" id="{82EE087B-B6EF-407E-9977-A21D2EE34548}"/>
              </a:ext>
            </a:extLst>
          </p:cNvPr>
          <p:cNvSpPr txBox="1">
            <a:spLocks/>
          </p:cNvSpPr>
          <p:nvPr/>
        </p:nvSpPr>
        <p:spPr>
          <a:xfrm>
            <a:off x="1520307" y="2202723"/>
            <a:ext cx="8723518" cy="24525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r>
              <a:rPr lang="es-MX" sz="7200" dirty="0"/>
              <a:t>LISTA DE COTEJO </a:t>
            </a:r>
          </a:p>
          <a:p>
            <a:pPr algn="ctr"/>
            <a:r>
              <a:rPr lang="es-MX" sz="7200" dirty="0"/>
              <a:t>AUTOEVALUACIÓN</a:t>
            </a:r>
          </a:p>
        </p:txBody>
      </p:sp>
    </p:spTree>
    <p:extLst>
      <p:ext uri="{BB962C8B-B14F-4D97-AF65-F5344CB8AC3E}">
        <p14:creationId xmlns:p14="http://schemas.microsoft.com/office/powerpoint/2010/main" val="12015015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3" name="Imagen 2">
            <a:extLst>
              <a:ext uri="{FF2B5EF4-FFF2-40B4-BE49-F238E27FC236}">
                <a16:creationId xmlns="" xmlns:a16="http://schemas.microsoft.com/office/drawing/2014/main" id="{D14B60E6-EB5A-430A-8A87-3AEC7B33ADB6}"/>
              </a:ext>
            </a:extLst>
          </p:cNvPr>
          <p:cNvPicPr>
            <a:picLocks noChangeAspect="1"/>
          </p:cNvPicPr>
          <p:nvPr/>
        </p:nvPicPr>
        <p:blipFill rotWithShape="1">
          <a:blip r:embed="rId3"/>
          <a:srcRect l="33369" t="10821" r="32936" b="7999"/>
          <a:stretch/>
        </p:blipFill>
        <p:spPr>
          <a:xfrm>
            <a:off x="6600278" y="1364242"/>
            <a:ext cx="3511827" cy="4756835"/>
          </a:xfrm>
          <a:prstGeom prst="rect">
            <a:avLst/>
          </a:prstGeom>
        </p:spPr>
      </p:pic>
      <p:pic>
        <p:nvPicPr>
          <p:cNvPr id="5" name="Imagen 4">
            <a:extLst>
              <a:ext uri="{FF2B5EF4-FFF2-40B4-BE49-F238E27FC236}">
                <a16:creationId xmlns="" xmlns:a16="http://schemas.microsoft.com/office/drawing/2014/main" id="{A92DFEEB-9A21-403A-8224-B95BA128619C}"/>
              </a:ext>
            </a:extLst>
          </p:cNvPr>
          <p:cNvPicPr>
            <a:picLocks noChangeAspect="1"/>
          </p:cNvPicPr>
          <p:nvPr/>
        </p:nvPicPr>
        <p:blipFill rotWithShape="1">
          <a:blip r:embed="rId4"/>
          <a:srcRect l="33289" t="10821" r="32500" b="6645"/>
          <a:stretch/>
        </p:blipFill>
        <p:spPr>
          <a:xfrm>
            <a:off x="1700465" y="1364242"/>
            <a:ext cx="3511828" cy="4763350"/>
          </a:xfrm>
          <a:prstGeom prst="rect">
            <a:avLst/>
          </a:prstGeom>
        </p:spPr>
      </p:pic>
    </p:spTree>
    <p:extLst>
      <p:ext uri="{BB962C8B-B14F-4D97-AF65-F5344CB8AC3E}">
        <p14:creationId xmlns:p14="http://schemas.microsoft.com/office/powerpoint/2010/main" val="1129142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 xmlns:a16="http://schemas.microsoft.com/office/drawing/2014/main" id="{941015FE-A773-48C4-B417-80215F72D282}"/>
              </a:ext>
            </a:extLst>
          </p:cNvPr>
          <p:cNvSpPr>
            <a:spLocks noGrp="1"/>
          </p:cNvSpPr>
          <p:nvPr>
            <p:ph sz="quarter" idx="13"/>
          </p:nvPr>
        </p:nvSpPr>
        <p:spPr>
          <a:xfrm>
            <a:off x="699052" y="1325219"/>
            <a:ext cx="10394707" cy="4871002"/>
          </a:xfrm>
        </p:spPr>
        <p:txBody>
          <a:bodyPr>
            <a:normAutofit fontScale="92500" lnSpcReduction="20000"/>
          </a:bodyPr>
          <a:lstStyle/>
          <a:p>
            <a:pPr marL="0" indent="0" algn="just">
              <a:buNone/>
            </a:pPr>
            <a:endParaRPr lang="es-MX" dirty="0"/>
          </a:p>
          <a:p>
            <a:pPr marL="0" indent="0" algn="just">
              <a:buNone/>
            </a:pPr>
            <a:endParaRPr lang="es-MX" dirty="0"/>
          </a:p>
          <a:p>
            <a:pPr marL="0" indent="0" algn="just">
              <a:buNone/>
            </a:pPr>
            <a:r>
              <a:rPr lang="es-MX" dirty="0"/>
              <a:t>Objetivos de Introducción al estudio de las Ciencias Sociales y Económicas</a:t>
            </a:r>
            <a:r>
              <a:rPr lang="es-MX" dirty="0" smtClean="0"/>
              <a:t>:</a:t>
            </a:r>
          </a:p>
          <a:p>
            <a:pPr marL="0" indent="0" algn="just">
              <a:buNone/>
            </a:pPr>
            <a:r>
              <a:rPr lang="es-MX" dirty="0" smtClean="0"/>
              <a:t> </a:t>
            </a:r>
            <a:r>
              <a:rPr lang="es-MX" dirty="0" smtClean="0">
                <a:latin typeface="Arial" panose="020B0604020202020204" pitchFamily="34" charset="0"/>
                <a:cs typeface="Arial" panose="020B0604020202020204" pitchFamily="34" charset="0"/>
              </a:rPr>
              <a:t>que los estudiantes entiendan y comprendan </a:t>
            </a:r>
            <a:r>
              <a:rPr lang="es-MX" dirty="0">
                <a:latin typeface="Arial" panose="020B0604020202020204" pitchFamily="34" charset="0"/>
                <a:cs typeface="Arial" panose="020B0604020202020204" pitchFamily="34" charset="0"/>
              </a:rPr>
              <a:t>los problemas socioeconómicos y su relación con los problemas ambientales. </a:t>
            </a:r>
          </a:p>
          <a:p>
            <a:pPr marL="0" indent="0" algn="just">
              <a:buNone/>
            </a:pPr>
            <a:r>
              <a:rPr lang="es-MX" dirty="0"/>
              <a:t>Objetivos de Contabilidad y Gestión Administrativa:</a:t>
            </a:r>
          </a:p>
          <a:p>
            <a:pPr marL="0" indent="0" algn="just">
              <a:buNone/>
            </a:pPr>
            <a:r>
              <a:rPr lang="es-MX" dirty="0">
                <a:latin typeface="Arial" panose="020B0604020202020204" pitchFamily="34" charset="0"/>
                <a:cs typeface="Arial" panose="020B0604020202020204" pitchFamily="34" charset="0"/>
              </a:rPr>
              <a:t>Relacionar los recursos que utilizan Las PERSONAS para llevar a cabo sus FINANZAS, así como Conocer las políticas Económicas nacionales para LA disminución de efectos Problemáticos ambientales.</a:t>
            </a:r>
          </a:p>
          <a:p>
            <a:pPr marL="0" indent="0" algn="just">
              <a:buNone/>
            </a:pPr>
            <a:r>
              <a:rPr lang="es-MX" dirty="0"/>
              <a:t> Objetivos de Geografía Económica:</a:t>
            </a:r>
          </a:p>
          <a:p>
            <a:pPr marL="0" indent="0" algn="just">
              <a:buNone/>
            </a:pPr>
            <a:r>
              <a:rPr lang="es-MX" dirty="0">
                <a:latin typeface="Arial" panose="020B0604020202020204" pitchFamily="34" charset="0"/>
                <a:cs typeface="Arial" panose="020B0604020202020204" pitchFamily="34" charset="0"/>
              </a:rPr>
              <a:t>Conocer los efectos de las actividades humanas en los cambios ambientales del planeta y Reconocer la importancia de las acciones globales, locales e individuales en la conservación de recursos.</a:t>
            </a:r>
          </a:p>
          <a:p>
            <a:pPr marL="0" indent="0" algn="just">
              <a:buNone/>
            </a:pPr>
            <a:endParaRPr lang="es-MX" dirty="0">
              <a:latin typeface="Arial" panose="020B0604020202020204" pitchFamily="34" charset="0"/>
              <a:cs typeface="Arial" panose="020B0604020202020204" pitchFamily="34" charset="0"/>
            </a:endParaRPr>
          </a:p>
          <a:p>
            <a:endParaRPr lang="es-MX" dirty="0"/>
          </a:p>
        </p:txBody>
      </p:sp>
      <p:sp>
        <p:nvSpPr>
          <p:cNvPr id="6" name="Título 1">
            <a:extLst>
              <a:ext uri="{FF2B5EF4-FFF2-40B4-BE49-F238E27FC236}">
                <a16:creationId xmlns="" xmlns:a16="http://schemas.microsoft.com/office/drawing/2014/main" id="{9EA93378-68D6-4A95-8D06-4154A83F4D58}"/>
              </a:ext>
            </a:extLst>
          </p:cNvPr>
          <p:cNvSpPr>
            <a:spLocks noGrp="1"/>
          </p:cNvSpPr>
          <p:nvPr>
            <p:ph type="title"/>
          </p:nvPr>
        </p:nvSpPr>
        <p:spPr>
          <a:xfrm>
            <a:off x="897559" y="606287"/>
            <a:ext cx="10396882" cy="917713"/>
          </a:xfrm>
        </p:spPr>
        <p:txBody>
          <a:bodyPr>
            <a:normAutofit/>
          </a:bodyPr>
          <a:lstStyle/>
          <a:p>
            <a:r>
              <a:rPr lang="es-MX" dirty="0"/>
              <a:t>Objetivo POR ASIGNATURA</a:t>
            </a:r>
          </a:p>
        </p:txBody>
      </p:sp>
    </p:spTree>
    <p:extLst>
      <p:ext uri="{BB962C8B-B14F-4D97-AF65-F5344CB8AC3E}">
        <p14:creationId xmlns:p14="http://schemas.microsoft.com/office/powerpoint/2010/main" val="17159309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983D02B7-EDF2-41B5-ACCC-CC946B0922AE}"/>
              </a:ext>
            </a:extLst>
          </p:cNvPr>
          <p:cNvPicPr>
            <a:picLocks noChangeAspect="1"/>
          </p:cNvPicPr>
          <p:nvPr/>
        </p:nvPicPr>
        <p:blipFill rotWithShape="1">
          <a:blip r:embed="rId3"/>
          <a:srcRect l="33152" t="9642" r="32609" b="8579"/>
          <a:stretch/>
        </p:blipFill>
        <p:spPr>
          <a:xfrm>
            <a:off x="1802295" y="1373013"/>
            <a:ext cx="3366052" cy="4520127"/>
          </a:xfrm>
          <a:prstGeom prst="rect">
            <a:avLst/>
          </a:prstGeom>
        </p:spPr>
      </p:pic>
      <p:pic>
        <p:nvPicPr>
          <p:cNvPr id="3" name="Imagen 2">
            <a:extLst>
              <a:ext uri="{FF2B5EF4-FFF2-40B4-BE49-F238E27FC236}">
                <a16:creationId xmlns="" xmlns:a16="http://schemas.microsoft.com/office/drawing/2014/main" id="{979E62CC-7647-4790-95D1-061CB60338D8}"/>
              </a:ext>
            </a:extLst>
          </p:cNvPr>
          <p:cNvPicPr>
            <a:picLocks noChangeAspect="1"/>
          </p:cNvPicPr>
          <p:nvPr/>
        </p:nvPicPr>
        <p:blipFill rotWithShape="1">
          <a:blip r:embed="rId4"/>
          <a:srcRect l="34130" t="10028" r="34348" b="12253"/>
          <a:stretch/>
        </p:blipFill>
        <p:spPr>
          <a:xfrm>
            <a:off x="6096000" y="1373013"/>
            <a:ext cx="3273289" cy="4537456"/>
          </a:xfrm>
          <a:prstGeom prst="rect">
            <a:avLst/>
          </a:prstGeom>
        </p:spPr>
      </p:pic>
    </p:spTree>
    <p:extLst>
      <p:ext uri="{BB962C8B-B14F-4D97-AF65-F5344CB8AC3E}">
        <p14:creationId xmlns:p14="http://schemas.microsoft.com/office/powerpoint/2010/main" val="23016837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175546" y="318502"/>
            <a:ext cx="9413040" cy="920576"/>
          </a:xfrm>
          <a:prstGeom prst="rect">
            <a:avLst/>
          </a:prstGeom>
        </p:spPr>
      </p:pic>
      <p:pic>
        <p:nvPicPr>
          <p:cNvPr id="2" name="Imagen 1">
            <a:extLst>
              <a:ext uri="{FF2B5EF4-FFF2-40B4-BE49-F238E27FC236}">
                <a16:creationId xmlns="" xmlns:a16="http://schemas.microsoft.com/office/drawing/2014/main" id="{FF5C8590-6D9A-417F-8F90-EB4F2F0F2BBE}"/>
              </a:ext>
            </a:extLst>
          </p:cNvPr>
          <p:cNvPicPr>
            <a:picLocks noChangeAspect="1"/>
          </p:cNvPicPr>
          <p:nvPr/>
        </p:nvPicPr>
        <p:blipFill rotWithShape="1">
          <a:blip r:embed="rId3"/>
          <a:srcRect l="34239" t="12928" r="34348" b="10706"/>
          <a:stretch/>
        </p:blipFill>
        <p:spPr>
          <a:xfrm>
            <a:off x="3949148" y="1262269"/>
            <a:ext cx="3490522" cy="4770782"/>
          </a:xfrm>
          <a:prstGeom prst="rect">
            <a:avLst/>
          </a:prstGeom>
        </p:spPr>
      </p:pic>
    </p:spTree>
    <p:extLst>
      <p:ext uri="{BB962C8B-B14F-4D97-AF65-F5344CB8AC3E}">
        <p14:creationId xmlns:p14="http://schemas.microsoft.com/office/powerpoint/2010/main" val="3466369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AA5210E-6ED4-4E0F-A604-9D7757DBA191}"/>
              </a:ext>
            </a:extLst>
          </p:cNvPr>
          <p:cNvSpPr>
            <a:spLocks noGrp="1"/>
          </p:cNvSpPr>
          <p:nvPr>
            <p:ph type="title"/>
          </p:nvPr>
        </p:nvSpPr>
        <p:spPr>
          <a:xfrm>
            <a:off x="685800" y="1487413"/>
            <a:ext cx="10396882" cy="1151965"/>
          </a:xfrm>
        </p:spPr>
        <p:txBody>
          <a:bodyPr/>
          <a:lstStyle/>
          <a:p>
            <a:r>
              <a:rPr lang="es-MX" dirty="0"/>
              <a:t>El producto final</a:t>
            </a:r>
          </a:p>
        </p:txBody>
      </p:sp>
      <p:sp>
        <p:nvSpPr>
          <p:cNvPr id="3" name="Marcador de contenido 2">
            <a:extLst>
              <a:ext uri="{FF2B5EF4-FFF2-40B4-BE49-F238E27FC236}">
                <a16:creationId xmlns="" xmlns:a16="http://schemas.microsoft.com/office/drawing/2014/main" id="{3CAB2008-93AF-4C29-AC68-E765C499B070}"/>
              </a:ext>
            </a:extLst>
          </p:cNvPr>
          <p:cNvSpPr>
            <a:spLocks noGrp="1"/>
          </p:cNvSpPr>
          <p:nvPr>
            <p:ph sz="quarter" idx="13"/>
          </p:nvPr>
        </p:nvSpPr>
        <p:spPr>
          <a:xfrm>
            <a:off x="685800" y="2063396"/>
            <a:ext cx="10394707" cy="3311189"/>
          </a:xfrm>
        </p:spPr>
        <p:txBody>
          <a:bodyPr/>
          <a:lstStyle/>
          <a:p>
            <a:pPr marL="0" indent="0" algn="just">
              <a:buNone/>
            </a:pPr>
            <a:r>
              <a:rPr lang="es-MX" dirty="0">
                <a:latin typeface="Arial" panose="020B0604020202020204" pitchFamily="34" charset="0"/>
                <a:cs typeface="Arial" panose="020B0604020202020204" pitchFamily="34" charset="0"/>
              </a:rPr>
              <a:t>Campaña de concientización en las áreas de secundaria y preparatoria dentro de la universidad lasallista Benavente:  sobre el impacto de las actividades cotidianas en el ambiente y cómo se puede reducir el daño causado por </a:t>
            </a:r>
            <a:r>
              <a:rPr lang="es-MX" dirty="0" smtClean="0">
                <a:latin typeface="Arial" panose="020B0604020202020204" pitchFamily="34" charset="0"/>
                <a:cs typeface="Arial" panose="020B0604020202020204" pitchFamily="34" charset="0"/>
              </a:rPr>
              <a:t>éstas</a:t>
            </a:r>
            <a:r>
              <a:rPr lang="es-MX" dirty="0">
                <a:latin typeface="Arial" panose="020B0604020202020204" pitchFamily="34" charset="0"/>
                <a:cs typeface="Arial" panose="020B0604020202020204" pitchFamily="34" charset="0"/>
              </a:rPr>
              <a:t>.</a:t>
            </a:r>
          </a:p>
          <a:p>
            <a:endParaRPr lang="es-MX" dirty="0"/>
          </a:p>
        </p:txBody>
      </p:sp>
      <p:pic>
        <p:nvPicPr>
          <p:cNvPr id="4" name="Imagen 3">
            <a:extLst>
              <a:ext uri="{FF2B5EF4-FFF2-40B4-BE49-F238E27FC236}">
                <a16:creationId xmlns="" xmlns:a16="http://schemas.microsoft.com/office/drawing/2014/main" id="{28456B87-CD8E-446A-AC01-124765E3A2A7}"/>
              </a:ext>
            </a:extLst>
          </p:cNvPr>
          <p:cNvPicPr>
            <a:picLocks noChangeAspect="1"/>
          </p:cNvPicPr>
          <p:nvPr/>
        </p:nvPicPr>
        <p:blipFill>
          <a:blip r:embed="rId3"/>
          <a:stretch>
            <a:fillRect/>
          </a:stretch>
        </p:blipFill>
        <p:spPr>
          <a:xfrm>
            <a:off x="1176633" y="394541"/>
            <a:ext cx="9413040" cy="920576"/>
          </a:xfrm>
          <a:prstGeom prst="rect">
            <a:avLst/>
          </a:prstGeom>
        </p:spPr>
      </p:pic>
    </p:spTree>
    <p:extLst>
      <p:ext uri="{BB962C8B-B14F-4D97-AF65-F5344CB8AC3E}">
        <p14:creationId xmlns:p14="http://schemas.microsoft.com/office/powerpoint/2010/main" val="3254302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9086124-A0C0-4EDA-873E-04E63D1F90FB}"/>
              </a:ext>
            </a:extLst>
          </p:cNvPr>
          <p:cNvPicPr>
            <a:picLocks noChangeAspect="1"/>
          </p:cNvPicPr>
          <p:nvPr/>
        </p:nvPicPr>
        <p:blipFill>
          <a:blip r:embed="rId2"/>
          <a:stretch>
            <a:fillRect/>
          </a:stretch>
        </p:blipFill>
        <p:spPr>
          <a:xfrm>
            <a:off x="1389479" y="331754"/>
            <a:ext cx="9413040" cy="920576"/>
          </a:xfrm>
          <a:prstGeom prst="rect">
            <a:avLst/>
          </a:prstGeom>
        </p:spPr>
      </p:pic>
      <p:pic>
        <p:nvPicPr>
          <p:cNvPr id="3" name="Imagen 2">
            <a:extLst>
              <a:ext uri="{FF2B5EF4-FFF2-40B4-BE49-F238E27FC236}">
                <a16:creationId xmlns="" xmlns:a16="http://schemas.microsoft.com/office/drawing/2014/main" id="{C5387485-4B6B-4E4F-B46B-0355A6C90E5D}"/>
              </a:ext>
            </a:extLst>
          </p:cNvPr>
          <p:cNvPicPr>
            <a:picLocks noChangeAspect="1"/>
          </p:cNvPicPr>
          <p:nvPr/>
        </p:nvPicPr>
        <p:blipFill rotWithShape="1">
          <a:blip r:embed="rId3"/>
          <a:srcRect l="24674" t="24722" r="25326" b="12059"/>
          <a:stretch/>
        </p:blipFill>
        <p:spPr>
          <a:xfrm>
            <a:off x="2358886" y="1524000"/>
            <a:ext cx="6188766" cy="4399406"/>
          </a:xfrm>
          <a:prstGeom prst="rect">
            <a:avLst/>
          </a:prstGeom>
        </p:spPr>
      </p:pic>
    </p:spTree>
    <p:extLst>
      <p:ext uri="{BB962C8B-B14F-4D97-AF65-F5344CB8AC3E}">
        <p14:creationId xmlns:p14="http://schemas.microsoft.com/office/powerpoint/2010/main" val="20871046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principal">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Override1.xml><?xml version="1.0" encoding="utf-8"?>
<a:themeOverride xmlns:a="http://schemas.openxmlformats.org/drawingml/2006/main">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themeOverride>
</file>

<file path=docProps/app.xml><?xml version="1.0" encoding="utf-8"?>
<Properties xmlns="http://schemas.openxmlformats.org/officeDocument/2006/extended-properties" xmlns:vt="http://schemas.openxmlformats.org/officeDocument/2006/docPropsVTypes">
  <Template/>
  <TotalTime>1251</TotalTime>
  <Words>872</Words>
  <Application>Microsoft Office PowerPoint</Application>
  <PresentationFormat>Panorámica</PresentationFormat>
  <Paragraphs>68</Paragraphs>
  <Slides>71</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71</vt:i4>
      </vt:variant>
    </vt:vector>
  </HeadingPairs>
  <TitlesOfParts>
    <vt:vector size="74" baseType="lpstr">
      <vt:lpstr>Arial</vt:lpstr>
      <vt:lpstr>Impact</vt:lpstr>
      <vt:lpstr>Evento principal</vt:lpstr>
      <vt:lpstr>Presentación de PowerPoint</vt:lpstr>
      <vt:lpstr>¿Qué precio tiene para el mundo mi comodidad?</vt:lpstr>
      <vt:lpstr>ÍNDICE</vt:lpstr>
      <vt:lpstr>ORGANIZADOR Gráfico </vt:lpstr>
      <vt:lpstr>INTRODUCCIÓN</vt:lpstr>
      <vt:lpstr>Objetivo general</vt:lpstr>
      <vt:lpstr>Objetivo POR ASIGNATURA</vt:lpstr>
      <vt:lpstr>El producto final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APERTURA DE ACTIVIDAD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AIME ALEJANDRA FLORES FLORES</dc:creator>
  <cp:lastModifiedBy>Acer</cp:lastModifiedBy>
  <cp:revision>84</cp:revision>
  <dcterms:created xsi:type="dcterms:W3CDTF">2018-10-03T12:46:42Z</dcterms:created>
  <dcterms:modified xsi:type="dcterms:W3CDTF">2019-07-02T19:48:46Z</dcterms:modified>
</cp:coreProperties>
</file>