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7"/>
  </p:notesMasterIdLst>
  <p:sldIdLst>
    <p:sldId id="256" r:id="rId2"/>
    <p:sldId id="263" r:id="rId3"/>
    <p:sldId id="321" r:id="rId4"/>
    <p:sldId id="322" r:id="rId5"/>
    <p:sldId id="264" r:id="rId6"/>
    <p:sldId id="265" r:id="rId7"/>
    <p:sldId id="266" r:id="rId8"/>
    <p:sldId id="267" r:id="rId9"/>
    <p:sldId id="268" r:id="rId10"/>
    <p:sldId id="272" r:id="rId11"/>
    <p:sldId id="271" r:id="rId12"/>
    <p:sldId id="275" r:id="rId13"/>
    <p:sldId id="276" r:id="rId14"/>
    <p:sldId id="277" r:id="rId15"/>
    <p:sldId id="278" r:id="rId16"/>
    <p:sldId id="279" r:id="rId17"/>
    <p:sldId id="280" r:id="rId18"/>
    <p:sldId id="282" r:id="rId19"/>
    <p:sldId id="283" r:id="rId20"/>
    <p:sldId id="292" r:id="rId21"/>
    <p:sldId id="293" r:id="rId22"/>
    <p:sldId id="323" r:id="rId23"/>
    <p:sldId id="324" r:id="rId24"/>
    <p:sldId id="294" r:id="rId25"/>
    <p:sldId id="297" r:id="rId26"/>
    <p:sldId id="296" r:id="rId27"/>
    <p:sldId id="298" r:id="rId28"/>
    <p:sldId id="299" r:id="rId29"/>
    <p:sldId id="300" r:id="rId30"/>
    <p:sldId id="325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319" r:id="rId40"/>
    <p:sldId id="320" r:id="rId41"/>
    <p:sldId id="318" r:id="rId42"/>
    <p:sldId id="316" r:id="rId43"/>
    <p:sldId id="317" r:id="rId44"/>
    <p:sldId id="315" r:id="rId45"/>
    <p:sldId id="314" r:id="rId46"/>
    <p:sldId id="326" r:id="rId47"/>
    <p:sldId id="313" r:id="rId48"/>
    <p:sldId id="327" r:id="rId49"/>
    <p:sldId id="312" r:id="rId50"/>
    <p:sldId id="334" r:id="rId51"/>
    <p:sldId id="335" r:id="rId52"/>
    <p:sldId id="336" r:id="rId53"/>
    <p:sldId id="329" r:id="rId54"/>
    <p:sldId id="330" r:id="rId55"/>
    <p:sldId id="337" r:id="rId5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0E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04" y="12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image" Target="../media/image4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8BFAB-5DCF-4E3C-8A34-9B5294BF6DDC}" type="datetimeFigureOut">
              <a:rPr lang="es-MX" smtClean="0"/>
              <a:pPr/>
              <a:t>29/09/2019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A7D806-9C91-4FD2-8FCE-EFEC8F4DD36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6783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“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7D806-9C91-4FD2-8FCE-EFEC8F4DD36D}" type="slidenum">
              <a:rPr lang="es-MX" smtClean="0"/>
              <a:pPr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5114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7D806-9C91-4FD2-8FCE-EFEC8F4DD36D}" type="slidenum">
              <a:rPr lang="es-MX" smtClean="0"/>
              <a:pPr/>
              <a:t>11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5AF16C5-A4AC-400E-82AC-A78EAA9C7210}" type="datetimeFigureOut">
              <a:rPr lang="es-MX" smtClean="0"/>
              <a:pPr/>
              <a:t>29/09/2019</a:t>
            </a:fld>
            <a:endParaRPr lang="es-MX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MX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26E7B3C-9AD7-4959-9BEB-0D5A3D12431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F16C5-A4AC-400E-82AC-A78EAA9C7210}" type="datetimeFigureOut">
              <a:rPr lang="es-MX" smtClean="0"/>
              <a:pPr/>
              <a:t>29/09/2019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E7B3C-9AD7-4959-9BEB-0D5A3D12431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F16C5-A4AC-400E-82AC-A78EAA9C7210}" type="datetimeFigureOut">
              <a:rPr lang="es-MX" smtClean="0"/>
              <a:pPr/>
              <a:t>29/09/2019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E7B3C-9AD7-4959-9BEB-0D5A3D12431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5AF16C5-A4AC-400E-82AC-A78EAA9C7210}" type="datetimeFigureOut">
              <a:rPr lang="es-MX" smtClean="0"/>
              <a:pPr/>
              <a:t>29/09/2019</a:t>
            </a:fld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26E7B3C-9AD7-4959-9BEB-0D5A3D12431A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5AF16C5-A4AC-400E-82AC-A78EAA9C7210}" type="datetimeFigureOut">
              <a:rPr lang="es-MX" smtClean="0"/>
              <a:pPr/>
              <a:t>29/09/2019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MX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26E7B3C-9AD7-4959-9BEB-0D5A3D12431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F16C5-A4AC-400E-82AC-A78EAA9C7210}" type="datetimeFigureOut">
              <a:rPr lang="es-MX" smtClean="0"/>
              <a:pPr/>
              <a:t>29/09/2019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E7B3C-9AD7-4959-9BEB-0D5A3D12431A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F16C5-A4AC-400E-82AC-A78EAA9C7210}" type="datetimeFigureOut">
              <a:rPr lang="es-MX" smtClean="0"/>
              <a:pPr/>
              <a:t>29/09/2019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E7B3C-9AD7-4959-9BEB-0D5A3D12431A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5AF16C5-A4AC-400E-82AC-A78EAA9C7210}" type="datetimeFigureOut">
              <a:rPr lang="es-MX" smtClean="0"/>
              <a:pPr/>
              <a:t>29/09/2019</a:t>
            </a:fld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26E7B3C-9AD7-4959-9BEB-0D5A3D12431A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F16C5-A4AC-400E-82AC-A78EAA9C7210}" type="datetimeFigureOut">
              <a:rPr lang="es-MX" smtClean="0"/>
              <a:pPr/>
              <a:t>29/09/2019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E7B3C-9AD7-4959-9BEB-0D5A3D12431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5AF16C5-A4AC-400E-82AC-A78EAA9C7210}" type="datetimeFigureOut">
              <a:rPr lang="es-MX" smtClean="0"/>
              <a:pPr/>
              <a:t>29/09/2019</a:t>
            </a:fld>
            <a:endParaRPr lang="es-MX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26E7B3C-9AD7-4959-9BEB-0D5A3D12431A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5AF16C5-A4AC-400E-82AC-A78EAA9C7210}" type="datetimeFigureOut">
              <a:rPr lang="es-MX" smtClean="0"/>
              <a:pPr/>
              <a:t>29/09/2019</a:t>
            </a:fld>
            <a:endParaRPr lang="es-MX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26E7B3C-9AD7-4959-9BEB-0D5A3D12431A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5AF16C5-A4AC-400E-82AC-A78EAA9C7210}" type="datetimeFigureOut">
              <a:rPr lang="es-MX" smtClean="0"/>
              <a:pPr/>
              <a:t>29/09/2019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26E7B3C-9AD7-4959-9BEB-0D5A3D12431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https://es.scribd.com/document/377528257/Formato-de-Planeacion-General" TargetMode="External"/><Relationship Id="rId7" Type="http://schemas.openxmlformats.org/officeDocument/2006/relationships/hyperlink" Target="https://matematicasiq.files.wordpress.com/2018/04/formato-de-planeacic3b3n-general.pdf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3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hyperlink" Target="https://matematicasiq.files.wordpress.com/2018/04/formato-de-planeacic3b3n-sesic3b3n-por-sesic3b3n.pdf" TargetMode="External"/><Relationship Id="rId5" Type="http://schemas.openxmlformats.org/officeDocument/2006/relationships/image" Target="../media/image15.emf"/><Relationship Id="rId4" Type="http://schemas.openxmlformats.org/officeDocument/2006/relationships/package" Target="../embeddings/Documento_de_Microsoft_Word1.docx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hyperlink" Target="https://matematicasiq.files.wordpress.com/2018/04/reflexic3b3n-zona-i-enp-conexiones.pdf" TargetMode="External"/><Relationship Id="rId4" Type="http://schemas.openxmlformats.org/officeDocument/2006/relationships/image" Target="../media/image22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matematicasiq.files.wordpress.com/2018/02/e-a-m-e-general.pdf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5.png"/><Relationship Id="rId4" Type="http://schemas.openxmlformats.org/officeDocument/2006/relationships/oleObject" Target="../embeddings/oleObject4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matematicasiq.files.wordpress.com/2018/02/g-e-i-p-resumen-producto-7-equipo-1.pdf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5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hyperlink" Target="https://matematicasiq.files.wordpress.com/2018/04/h-e-i-p-elaboracic3b3n-de-proyecto-producto-8-equipo-1.pdf" TargetMode="External"/><Relationship Id="rId4" Type="http://schemas.openxmlformats.org/officeDocument/2006/relationships/image" Target="../media/image27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s://matematicasiq.files.wordpress.com/2018/04/formato-de-planeacic3b3n-general-j-carlos-alvarez.pdf" TargetMode="External"/><Relationship Id="rId3" Type="http://schemas.openxmlformats.org/officeDocument/2006/relationships/oleObject" Target="../embeddings/oleObject7.bin"/><Relationship Id="rId7" Type="http://schemas.openxmlformats.org/officeDocument/2006/relationships/hyperlink" Target="https://matematicasiq.files.wordpress.com/2018/04/formato-de-planeacic3b3n-general-jessica-garza.pdf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1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40.e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https://matematicasiq.files.wordpress.com/2018/04/formato-de-planeacic3b3n-general-raquel-bahena.pdf" TargetMode="External"/><Relationship Id="rId3" Type="http://schemas.openxmlformats.org/officeDocument/2006/relationships/oleObject" Target="../embeddings/oleObject9.bin"/><Relationship Id="rId7" Type="http://schemas.openxmlformats.org/officeDocument/2006/relationships/hyperlink" Target="https://matematicasiq.files.wordpress.com/2018/04/formato-de-planeacic3b3n-general-lorena-lozano.pdf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3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42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5" Type="http://schemas.openxmlformats.org/officeDocument/2006/relationships/hyperlink" Target="https://matematicasiq.files.wordpress.com/2018/04/formato-de-planeacic3b3n-general-mayela-rodrc3adguez.pdf" TargetMode="External"/><Relationship Id="rId4" Type="http://schemas.openxmlformats.org/officeDocument/2006/relationships/image" Target="../media/image44.e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hyperlink" Target="https://matematicasiq.files.wordpress.com/2018/04/formato-de-planeacic3b3n-sesic3b3n-por-sesic3b3n-jessica-garza.pdf" TargetMode="External"/><Relationship Id="rId3" Type="http://schemas.openxmlformats.org/officeDocument/2006/relationships/oleObject" Target="../embeddings/oleObject12.bin"/><Relationship Id="rId7" Type="http://schemas.openxmlformats.org/officeDocument/2006/relationships/hyperlink" Target="https://matematicasiq.files.wordpress.com/2018/04/formato-de-planeacic3b3n-sesic3b3n-por-sesic3b3n-j-carlos-alvarez.pdf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6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45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5" Type="http://schemas.openxmlformats.org/officeDocument/2006/relationships/hyperlink" Target="https://matematicasiq.files.wordpress.com/2018/04/formato-de-planeacic3b3n-sesic3b3n-por-sesic3b3n-lorena-lozano.pdf" TargetMode="External"/><Relationship Id="rId4" Type="http://schemas.openxmlformats.org/officeDocument/2006/relationships/image" Target="../media/image47.e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hyperlink" Target="https://matematicasiq.files.wordpress.com/2018/04/formato-de-planeacic3b3n-por-sesic3b3n-grupo-heterogc3a9neo-equipo-1.pdf" TargetMode="External"/><Relationship Id="rId3" Type="http://schemas.openxmlformats.org/officeDocument/2006/relationships/oleObject" Target="../embeddings/oleObject15.bin"/><Relationship Id="rId7" Type="http://schemas.openxmlformats.org/officeDocument/2006/relationships/hyperlink" Target="https://matematicasiq.files.wordpress.com/2018/04/formato-de-planeacic3b3n-general-grupo-heterogc3a9neo-equipo-1.pdf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9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48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conexiones.dgire.unam.mx/wp-content/uploads/2018/04/b-CONVOCATORIA-.-CONCURSO-INFOGRAFI%CC%81AS-2_1.pdf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logo de colegio patr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8766"/>
            <a:ext cx="192405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979712" y="117693"/>
            <a:ext cx="669674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Sociedad Cultural  Colegio Patria</a:t>
            </a:r>
            <a:r>
              <a:rPr lang="es-MX" sz="2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endParaRPr lang="es-MX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b="1" dirty="0" smtClean="0">
                <a:latin typeface="Arial" pitchFamily="34" charset="0"/>
                <a:cs typeface="Arial" pitchFamily="34" charset="0"/>
              </a:rPr>
              <a:t>Equipo Número  1</a:t>
            </a:r>
          </a:p>
          <a:p>
            <a:pPr algn="ctr"/>
            <a:endParaRPr lang="es-MX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b="1" dirty="0" smtClean="0">
                <a:latin typeface="Arial" pitchFamily="34" charset="0"/>
                <a:cs typeface="Arial" pitchFamily="34" charset="0"/>
              </a:rPr>
              <a:t>Participantes:</a:t>
            </a:r>
          </a:p>
          <a:p>
            <a:pPr algn="ctr"/>
            <a:r>
              <a:rPr lang="es-MX" dirty="0" smtClean="0">
                <a:latin typeface="Arial" pitchFamily="34" charset="0"/>
                <a:cs typeface="Arial" pitchFamily="34" charset="0"/>
              </a:rPr>
              <a:t>Meneses Romero, Alfonso (Matemáticas)</a:t>
            </a:r>
          </a:p>
          <a:p>
            <a:pPr lvl="0" algn="ctr"/>
            <a:r>
              <a:rPr lang="es-MX" dirty="0" err="1" smtClean="0">
                <a:latin typeface="Arial" pitchFamily="34" charset="0"/>
                <a:cs typeface="Arial" pitchFamily="34" charset="0"/>
              </a:rPr>
              <a:t>Alvarez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Ignacio José Carlos (Física) </a:t>
            </a:r>
          </a:p>
          <a:p>
            <a:pPr algn="ctr"/>
            <a:r>
              <a:rPr lang="es-MX" dirty="0" err="1" smtClean="0">
                <a:latin typeface="Arial" pitchFamily="34" charset="0"/>
                <a:cs typeface="Arial" pitchFamily="34" charset="0"/>
              </a:rPr>
              <a:t>Bahena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Román, Raquel (Informática)</a:t>
            </a:r>
          </a:p>
          <a:p>
            <a:pPr algn="ctr"/>
            <a:r>
              <a:rPr lang="es-MX" dirty="0" smtClean="0">
                <a:latin typeface="Arial" pitchFamily="34" charset="0"/>
                <a:cs typeface="Arial" pitchFamily="34" charset="0"/>
              </a:rPr>
              <a:t>Rodríguez Pérez María de los Ángeles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Mayela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(Inglés)</a:t>
            </a:r>
          </a:p>
          <a:p>
            <a:pPr algn="ctr"/>
            <a:r>
              <a:rPr lang="es-MX" dirty="0" smtClean="0">
                <a:latin typeface="Arial" pitchFamily="34" charset="0"/>
                <a:cs typeface="Arial" pitchFamily="34" charset="0"/>
              </a:rPr>
              <a:t>Lozano Pérez, María Lorena (Geografía)</a:t>
            </a:r>
          </a:p>
          <a:p>
            <a:pPr algn="ctr"/>
            <a:r>
              <a:rPr lang="es-MX" dirty="0" smtClean="0">
                <a:latin typeface="Arial" pitchFamily="34" charset="0"/>
                <a:cs typeface="Arial" pitchFamily="34" charset="0"/>
              </a:rPr>
              <a:t>Garza Eudave, Jessica Lizeth (Lengua Española)</a:t>
            </a:r>
          </a:p>
          <a:p>
            <a:pPr algn="ctr"/>
            <a:endParaRPr lang="es-MX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b="1" dirty="0" smtClean="0">
                <a:latin typeface="Arial" pitchFamily="34" charset="0"/>
                <a:cs typeface="Arial" pitchFamily="34" charset="0"/>
              </a:rPr>
              <a:t>Nombre del proyecto:</a:t>
            </a:r>
          </a:p>
          <a:p>
            <a:pPr algn="ctr"/>
            <a:r>
              <a:rPr lang="es-MX" i="1" dirty="0" smtClean="0">
                <a:latin typeface="Arial" pitchFamily="34" charset="0"/>
                <a:cs typeface="Arial" pitchFamily="34" charset="0"/>
              </a:rPr>
              <a:t>“Escasez de agua en Nezahualcóyotl” </a:t>
            </a:r>
          </a:p>
          <a:p>
            <a:pPr algn="ctr"/>
            <a:endParaRPr lang="es-MX" b="1" dirty="0" smtClean="0">
              <a:cs typeface="Arial" pitchFamily="34" charset="0"/>
            </a:endParaRPr>
          </a:p>
          <a:p>
            <a:pPr algn="ctr"/>
            <a:r>
              <a:rPr lang="es-MX" b="1" dirty="0" smtClean="0">
                <a:latin typeface="Arial" pitchFamily="34" charset="0"/>
                <a:cs typeface="Arial" pitchFamily="34" charset="0"/>
              </a:rPr>
              <a:t>Proyecto dirigido a:</a:t>
            </a:r>
          </a:p>
          <a:p>
            <a:pPr algn="ctr"/>
            <a:r>
              <a:rPr lang="es-MX" dirty="0" smtClean="0">
                <a:latin typeface="Arial" pitchFamily="34" charset="0"/>
                <a:cs typeface="Arial" pitchFamily="34" charset="0"/>
              </a:rPr>
              <a:t>Cuarto grado</a:t>
            </a:r>
          </a:p>
          <a:p>
            <a:pPr algn="ctr"/>
            <a:endParaRPr lang="es-MX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b="1" dirty="0" smtClean="0">
                <a:latin typeface="Arial" pitchFamily="34" charset="0"/>
                <a:cs typeface="Arial" pitchFamily="34" charset="0"/>
              </a:rPr>
              <a:t>Fechas de inicio y término:</a:t>
            </a:r>
          </a:p>
          <a:p>
            <a:pPr algn="ctr"/>
            <a:r>
              <a:rPr lang="es-MX" dirty="0" smtClean="0">
                <a:latin typeface="Arial" pitchFamily="34" charset="0"/>
                <a:cs typeface="Arial" pitchFamily="34" charset="0"/>
              </a:rPr>
              <a:t>Agosto 2018-Marzo 2019</a:t>
            </a:r>
          </a:p>
          <a:p>
            <a:pPr algn="ctr"/>
            <a:endParaRPr lang="es-MX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b="1" dirty="0" smtClean="0">
                <a:latin typeface="Arial" pitchFamily="34" charset="0"/>
                <a:cs typeface="Arial" pitchFamily="34" charset="0"/>
              </a:rPr>
              <a:t>Ciclo escolar: </a:t>
            </a:r>
          </a:p>
          <a:p>
            <a:pPr algn="ctr"/>
            <a:r>
              <a:rPr lang="es-MX" dirty="0" smtClean="0">
                <a:latin typeface="Arial" pitchFamily="34" charset="0"/>
                <a:cs typeface="Arial" pitchFamily="34" charset="0"/>
              </a:rPr>
              <a:t>2018-2019</a:t>
            </a:r>
          </a:p>
        </p:txBody>
      </p:sp>
    </p:spTree>
    <p:extLst>
      <p:ext uri="{BB962C8B-B14F-4D97-AF65-F5344CB8AC3E}">
        <p14:creationId xmlns:p14="http://schemas.microsoft.com/office/powerpoint/2010/main" val="185566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609600" y="427038"/>
            <a:ext cx="7467600" cy="1143000"/>
          </a:xfrm>
          <a:prstGeom prst="rect">
            <a:avLst/>
          </a:prstGeom>
        </p:spPr>
        <p:txBody>
          <a:bodyPr vert="horz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b="1" smtClean="0">
                <a:solidFill>
                  <a:schemeClr val="tx1"/>
                </a:solidFill>
              </a:rPr>
              <a:t>Producto 3.</a:t>
            </a:r>
            <a:r>
              <a:rPr lang="es-MX" smtClean="0">
                <a:solidFill>
                  <a:schemeClr val="tx1"/>
                </a:solidFill>
              </a:rPr>
              <a:t> Fotografías de la sesión</a:t>
            </a:r>
            <a:r>
              <a:rPr lang="es-MX" smtClean="0"/>
              <a:t/>
            </a:r>
            <a:br>
              <a:rPr lang="es-MX" smtClean="0"/>
            </a:br>
            <a:endParaRPr lang="es-MX" dirty="0"/>
          </a:p>
        </p:txBody>
      </p:sp>
      <p:sp>
        <p:nvSpPr>
          <p:cNvPr id="4" name="CuadroTexto 3"/>
          <p:cNvSpPr txBox="1"/>
          <p:nvPr/>
        </p:nvSpPr>
        <p:spPr>
          <a:xfrm>
            <a:off x="827584" y="5157192"/>
            <a:ext cx="2900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/>
              <a:t>Elaborando el Organizador gráfico</a:t>
            </a:r>
            <a:endParaRPr lang="es-MX" sz="1600" dirty="0"/>
          </a:p>
        </p:txBody>
      </p:sp>
      <p:sp>
        <p:nvSpPr>
          <p:cNvPr id="6" name="AutoShape 6" descr="https://attachment.outlook.office.net/owa/je_ss_yliz@hotmail.com/service.svc/s/GetAttachmentThumbnail?id=AQMkADAwATY3ZmYAZS1hMDJkLWRiM2QtMDACLTAwCgBGAAADeEW5XsmluEe3XqqTAzi97QcAm7VdJk8FB0u6kWpmjX%2B7ugAAAgEMAAAAm7VdJk8FB0u6kWpmjX%2B7ugABIbhcJAAAAAESABAAZaMYVH1EoEeTdOZOmDpc5A%3D%3D&amp;thumbnailType=2&amp;X-OWA-CANARY=Oq7Cu0gKHkam007otCU-0yB-7rnHGdUY7w7qV9toKqASySVbX0AbLkhs-LJvlehHLdAMcAS5hcQ.&amp;token=eyJ0eXAiOiJKV1QiLCJhbGciOiJSUzI1NiIsIng1dCI6ImVuaDlCSnJWUFU1aWpWMXFqWmpWLWZMMmJjbyJ9.eyJ2ZXIiOiJFeGNoYW5nZS5DYWxsYmFjay5WMSIsImFwcGN0eHNlbmRlciI6Ik93YURvd25sb2FkQDg0ZGY5ZTdmLWU5ZjYtNDBhZi1iNDM1LWFhYWFhYWFhYWFhYSIsImFwcGN0eCI6IntcIm1zZXhjaHByb3RcIjpcIm93YVwiLFwicHJpbWFyeXNpZFwiOlwiUy0xLTI4MjctNDI1OTgyLTI2ODczNTk4MDVcIixcInB1aWRcIjpcIjE4Mjk1ODE0NDYwNDQ0NzdcIixcIm9pZFwiOlwiMDAwNjdmZmUtYTAyZC1kYjNk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wODczMDUxNCwibmJmIjoxNTA4NzI5OTE0fQ.eupH7yTjIW8dgmZ9CevUmhHqYlR9Ktg2iX98XULplAgOhmfT83T3yOeMpygNJZBQZbUkJICD4rwbk-Fr6JAZGyAmt-oPzrX6yYDWcgy1kcq0e-9NdjKJUV1imKdWa8d4f7AeBB2npwIQ3McrvhRmZC0vXI-Fm74v8S7KkZJ4yZ3MhVx4BNXly9e-MVXuDcdXD0ntEZzU2PGs2Rp20Osm9d5rwBBMTlmsD0vGsPDW2nNsq-MkX0ewXPKmlaSF3y6WLJOrHIHRphlunw4R4ZdeGGeEijgxIFMKe616pOL87adqrHKjDIAa-GSQXy9tgq3LGn6KzXxwnKUnyE_F9TAWAw&amp;owa=outlook.live.com&amp;isc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00808"/>
            <a:ext cx="2436701" cy="3248934"/>
          </a:xfrm>
          <a:prstGeom prst="rect">
            <a:avLst/>
          </a:prstGeom>
        </p:spPr>
      </p:pic>
      <p:pic>
        <p:nvPicPr>
          <p:cNvPr id="9" name="Picture 4" descr="https://attachment.outlook.office.net/owa/je_ss_yliz@hotmail.com/service.svc/s/GetAttachmentThumbnail?id=AQMkADAwATY3ZmYAZS1hMDJkLWRiM2QtMDACLTAwCgBGAAADeEW5XsmluEe3XqqTAzi97QcAm7VdJk8FB0u6kWpmjX%2B7ugAAAgEMAAAAm7VdJk8FB0u6kWpmjX%2B7ugABIbhcIQAAAAESABAAHkBhIwMhW0C652xTs12lcQ%3D%3D&amp;thumbnailType=2&amp;X-OWA-CANARY=9N_U1cHyiESjpxFWfPa3q1CZIF3KGdUYyG4QYhBZLRPPOsZBbz750c6myvNblg4uqmykQbQLfhI.&amp;token=eyJ0eXAiOiJKV1QiLCJhbGciOiJSUzI1NiIsIng1dCI6ImVuaDlCSnJWUFU1aWpWMXFqWmpWLWZMMmJjbyJ9.eyJ2ZXIiOiJFeGNoYW5nZS5DYWxsYmFjay5WMSIsImFwcGN0eHNlbmRlciI6Ik93YURvd25sb2FkQDg0ZGY5ZTdmLWU5ZjYtNDBhZi1iNDM1LWFhYWFhYWFhYWFhYSIsImFwcGN0eCI6IntcIm1zZXhjaHByb3RcIjpcIm93YVwiLFwicHJpbWFyeXNpZFwiOlwiUy0xLTI4MjctNDI1OTgyLTI2ODczNTk4MDVcIixcInB1aWRcIjpcIjE4Mjk1ODE0NDYwNDQ0NzdcIixcIm9pZFwiOlwiMDAwNjdmZmUtYTAyZC1kYjNk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wODczMTcxMywibmJmIjoxNTA4NzMxMTEzfQ.i51L9MdXz0mSLVvtHqo_jewptLyeGnEFmpVb3ZH6IayMKy9XjhwJvDtjzERU5yuX-IrC-vrCeyO_lfC3Jx60d1FzbcC_gYPOV9B0O3yFaMq_G9e2wDThPrN91BjaWILSq52_2N2a6w-bf0zBzOhlPah-UqUFG6ihF90G5T45QGrVVilmHckWjQkOx-t0dV2WcsaS8PVwV-F5wPgMCKmSSBOJEyzSO_v4Poq-DVkwhPWfVddU_AEt7gWLuIVXWQw79kERnHotp-CCBh4HRGcLJMpPoZFCRvB6nofHeXPdVeItMVbVwfFDoxDHjdub30osqBEiVxqGGPYIBgJ5QymHUQ&amp;owa=outlook.live.com&amp;isc=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060848"/>
            <a:ext cx="4092230" cy="230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3"/>
          <p:cNvSpPr txBox="1"/>
          <p:nvPr/>
        </p:nvSpPr>
        <p:spPr>
          <a:xfrm>
            <a:off x="4427984" y="4653136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/>
              <a:t>Elaborando la Presentación de </a:t>
            </a:r>
            <a:r>
              <a:rPr lang="es-MX" sz="1600" dirty="0" err="1" smtClean="0"/>
              <a:t>Power</a:t>
            </a:r>
            <a:r>
              <a:rPr lang="es-MX" sz="1600" dirty="0" smtClean="0"/>
              <a:t> Point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125052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42617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Organizador gráfico</a:t>
            </a:r>
            <a:r>
              <a:rPr lang="es-MX" b="1" dirty="0" smtClean="0">
                <a:solidFill>
                  <a:schemeClr val="tx1"/>
                </a:solidFill>
              </a:rPr>
              <a:t/>
            </a:r>
            <a:br>
              <a:rPr lang="es-MX" b="1" dirty="0" smtClean="0">
                <a:solidFill>
                  <a:schemeClr val="tx1"/>
                </a:solidFill>
              </a:rPr>
            </a:br>
            <a:r>
              <a:rPr lang="es-MX" b="1" dirty="0" smtClean="0">
                <a:solidFill>
                  <a:schemeClr val="tx1"/>
                </a:solidFill>
              </a:rPr>
              <a:t>(</a:t>
            </a:r>
            <a:r>
              <a:rPr lang="es-MX" b="1" dirty="0">
                <a:solidFill>
                  <a:schemeClr val="tx1"/>
                </a:solidFill>
              </a:rPr>
              <a:t>Producto </a:t>
            </a:r>
            <a:r>
              <a:rPr lang="es-MX" b="1" dirty="0" smtClean="0">
                <a:solidFill>
                  <a:schemeClr val="tx1"/>
                </a:solidFill>
              </a:rPr>
              <a:t>2)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grpSp>
        <p:nvGrpSpPr>
          <p:cNvPr id="40" name="39 Grupo"/>
          <p:cNvGrpSpPr/>
          <p:nvPr/>
        </p:nvGrpSpPr>
        <p:grpSpPr>
          <a:xfrm>
            <a:off x="755576" y="1340768"/>
            <a:ext cx="7271515" cy="5027690"/>
            <a:chOff x="755576" y="1340768"/>
            <a:chExt cx="7271515" cy="5027690"/>
          </a:xfrm>
        </p:grpSpPr>
        <p:pic>
          <p:nvPicPr>
            <p:cNvPr id="10244" name="Picture 4" descr="https://attachment.outlook.office.net/owa/je_ss_yliz@hotmail.com/service.svc/s/GetAttachmentThumbnail?id=AQMkADAwATY3ZmYAZS1hMDJkLWRiM2QtMDACLTAwCgBGAAADeEW5XsmluEe3XqqTAzi97QcAm7VdJk8FB0u6kWpmjX%2B7ugAAAgEMAAAAm7VdJk8FB0u6kWpmjX%2B7ugABIbhcIQAAAAESABAA9OcreTfKA0ydR%2BHjZ7gRrA%3D%3D&amp;thumbnailType=2&amp;X-OWA-CANARY=9N_U1cHyiESjpxFWfPa3q1CZIF3KGdUYyG4QYhBZLRPPOsZBbz750c6myvNblg4uqmykQbQLfhI.&amp;token=eyJ0eXAiOiJKV1QiLCJhbGciOiJSUzI1NiIsIng1dCI6ImVuaDlCSnJWUFU1aWpWMXFqWmpWLWZMMmJjbyJ9.eyJ2ZXIiOiJFeGNoYW5nZS5DYWxsYmFjay5WMSIsImFwcGN0eHNlbmRlciI6Ik93YURvd25sb2FkQDg0ZGY5ZTdmLWU5ZjYtNDBhZi1iNDM1LWFhYWFhYWFhYWFhYSIsImFwcGN0eCI6IntcIm1zZXhjaHByb3RcIjpcIm93YVwiLFwicHJpbWFyeXNpZFwiOlwiUy0xLTI4MjctNDI1OTgyLTI2ODczNTk4MDVcIixcInB1aWRcIjpcIjE4Mjk1ODE0NDYwNDQ0NzdcIixcIm9pZFwiOlwiMDAwNjdmZmUtYTAyZC1kYjNk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wODczMTcxMywibmJmIjoxNTA4NzMxMTEzfQ.i51L9MdXz0mSLVvtHqo_jewptLyeGnEFmpVb3ZH6IayMKy9XjhwJvDtjzERU5yuX-IrC-vrCeyO_lfC3Jx60d1FzbcC_gYPOV9B0O3yFaMq_G9e2wDThPrN91BjaWILSq52_2N2a6w-bf0zBzOhlPah-UqUFG6ihF90G5T45QGrVVilmHckWjQkOx-t0dV2WcsaS8PVwV-F5wPgMCKmSSBOJEyzSO_v4Poq-DVkwhPWfVddU_AEt7gWLuIVXWQw79kERnHotp-CCBh4HRGcLJMpPoZFCRvB6nofHeXPdVeItMVbVwfFDoxDHjdub30osqBEiVxqGGPYIBgJ5QymHUQ&amp;owa=outlook.live.com&amp;isc=1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08" t="2438" r="16526" b="6214"/>
            <a:stretch/>
          </p:blipFill>
          <p:spPr bwMode="auto">
            <a:xfrm>
              <a:off x="1034557" y="1340768"/>
              <a:ext cx="6992534" cy="50276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4 Conector angular"/>
            <p:cNvCxnSpPr/>
            <p:nvPr/>
          </p:nvCxnSpPr>
          <p:spPr>
            <a:xfrm rot="16200000" flipH="1">
              <a:off x="503548" y="4905164"/>
              <a:ext cx="1728192" cy="360040"/>
            </a:xfrm>
            <a:prstGeom prst="bentConnector3">
              <a:avLst>
                <a:gd name="adj1" fmla="val 114593"/>
              </a:avLst>
            </a:prstGeom>
            <a:ln w="38100">
              <a:solidFill>
                <a:srgbClr val="00B0F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angular"/>
            <p:cNvCxnSpPr/>
            <p:nvPr/>
          </p:nvCxnSpPr>
          <p:spPr>
            <a:xfrm rot="16200000" flipV="1">
              <a:off x="5508104" y="3501008"/>
              <a:ext cx="2160240" cy="1296144"/>
            </a:xfrm>
            <a:prstGeom prst="bentConnector3">
              <a:avLst>
                <a:gd name="adj1" fmla="val 17016"/>
              </a:avLst>
            </a:prstGeom>
            <a:ln w="38100">
              <a:solidFill>
                <a:srgbClr val="92D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angular"/>
            <p:cNvCxnSpPr/>
            <p:nvPr/>
          </p:nvCxnSpPr>
          <p:spPr>
            <a:xfrm flipV="1">
              <a:off x="2843808" y="4221088"/>
              <a:ext cx="4896544" cy="1872208"/>
            </a:xfrm>
            <a:prstGeom prst="bentConnector3">
              <a:avLst>
                <a:gd name="adj1" fmla="val 104326"/>
              </a:avLst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38 Flecha curvada hacia la derecha"/>
            <p:cNvSpPr/>
            <p:nvPr/>
          </p:nvSpPr>
          <p:spPr>
            <a:xfrm>
              <a:off x="755576" y="2708920"/>
              <a:ext cx="720080" cy="3096344"/>
            </a:xfrm>
            <a:prstGeom prst="curvedRightArrow">
              <a:avLst>
                <a:gd name="adj1" fmla="val 14945"/>
                <a:gd name="adj2" fmla="val 46675"/>
                <a:gd name="adj3" fmla="val 25000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740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Introducción o justificación y descripción del proyecto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827584" y="1628800"/>
            <a:ext cx="74168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Nezahualcóyotl es un </a:t>
            </a:r>
            <a:r>
              <a:rPr lang="es-ES" sz="2400" dirty="0" smtClean="0"/>
              <a:t>municipio del Estado de México </a:t>
            </a:r>
            <a:r>
              <a:rPr lang="es-ES" sz="2400" dirty="0"/>
              <a:t>que presenta un gran desabasto de agua potable para cubrir las necesidades básicas de la población. Esta problemática surge por diversos factores: obsoleta infraestructura hidráulica, fugas, dependencia del que suministra el líquido, falta de cultura en el ahorro de agua, etc. </a:t>
            </a:r>
            <a:endParaRPr lang="es-MX" sz="2400" dirty="0"/>
          </a:p>
          <a:p>
            <a:pPr algn="just"/>
            <a:r>
              <a:rPr lang="es-ES" sz="2400" dirty="0"/>
              <a:t>Considerando que Sociedad Cultural Colegio Patria nivel preparatoria se encuentra ubicado en dicho municipio, los alumnos desarrollarán un proyecto que contribuya a dar una propuesta de solución al problema </a:t>
            </a:r>
            <a:r>
              <a:rPr lang="es-ES" sz="2400" dirty="0" smtClean="0"/>
              <a:t>expuesto.</a:t>
            </a:r>
            <a:endParaRPr lang="es-MX" sz="2400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551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659081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s-MX" sz="3200" b="1" dirty="0">
                <a:solidFill>
                  <a:schemeClr val="tx1"/>
                </a:solidFill>
              </a:rPr>
              <a:t>Objetivo general del </a:t>
            </a:r>
            <a:r>
              <a:rPr lang="es-MX" sz="3200" b="1" dirty="0" smtClean="0">
                <a:solidFill>
                  <a:schemeClr val="tx1"/>
                </a:solidFill>
              </a:rPr>
              <a:t>proyecto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5" name="CuadroTexto 4"/>
          <p:cNvSpPr txBox="1"/>
          <p:nvPr/>
        </p:nvSpPr>
        <p:spPr>
          <a:xfrm>
            <a:off x="899592" y="1916832"/>
            <a:ext cx="691276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/>
              <a:t>Identificar cuales son las causas y consecuencias de la escasez de agua en el Municipio de Nezahualcóyotl, a </a:t>
            </a:r>
            <a:r>
              <a:rPr lang="es-ES" sz="2400" dirty="0"/>
              <a:t>través de la investigación </a:t>
            </a:r>
            <a:r>
              <a:rPr lang="es-ES" sz="2400" dirty="0" smtClean="0"/>
              <a:t>geográfica, la aplicación de procesos físicos de filtración y de cálculos matemáticos, para </a:t>
            </a:r>
            <a:r>
              <a:rPr lang="es-ES" sz="2400" dirty="0"/>
              <a:t>diseñar una propuesta que contribuya a  solucionar el problema </a:t>
            </a:r>
            <a:r>
              <a:rPr lang="es-ES" sz="2400" dirty="0" smtClean="0"/>
              <a:t>mediante</a:t>
            </a:r>
            <a:endParaRPr lang="es-MX" sz="2400" dirty="0"/>
          </a:p>
          <a:p>
            <a:pPr algn="just"/>
            <a:endParaRPr lang="es-MX" sz="2400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426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7853" y="719995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s-MX" sz="2400" b="1" dirty="0" smtClean="0">
                <a:solidFill>
                  <a:schemeClr val="accent2">
                    <a:lumMod val="50000"/>
                  </a:schemeClr>
                </a:solidFill>
              </a:rPr>
              <a:t>Objetivo de Geografía</a:t>
            </a:r>
            <a:endParaRPr lang="es-MX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323653" y="2157863"/>
            <a:ext cx="637713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14300" algn="just">
              <a:lnSpc>
                <a:spcPct val="115000"/>
              </a:lnSpc>
              <a:spcBef>
                <a:spcPts val="370"/>
              </a:spcBef>
              <a:spcAft>
                <a:spcPts val="0"/>
              </a:spcAft>
            </a:pPr>
            <a:r>
              <a:rPr lang="es-ES" sz="2000" dirty="0" smtClean="0"/>
              <a:t>Investigar </a:t>
            </a:r>
            <a:r>
              <a:rPr lang="es-ES" sz="2000" dirty="0"/>
              <a:t>cuál es la disponibilidad de agua y su </a:t>
            </a:r>
            <a:r>
              <a:rPr lang="es-ES" sz="2000" dirty="0" smtClean="0"/>
              <a:t>distribución, mediante la ubicación geográfica y los métodos de abastecimiento,   para relacionarlo con </a:t>
            </a:r>
            <a:r>
              <a:rPr lang="es-ES" sz="2000" dirty="0"/>
              <a:t>con la densidad de población de </a:t>
            </a:r>
            <a:r>
              <a:rPr lang="es-ES" sz="2000" dirty="0" smtClean="0"/>
              <a:t>Nezahualcóyotl.</a:t>
            </a:r>
            <a:endParaRPr lang="es-MX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611560" y="3356992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400" b="1" dirty="0" smtClean="0">
                <a:solidFill>
                  <a:srgbClr val="00B0F0"/>
                </a:solidFill>
              </a:rPr>
              <a:t>Objetivo de Matemáticas</a:t>
            </a:r>
            <a:endParaRPr lang="es-MX" sz="2400" b="1" dirty="0">
              <a:solidFill>
                <a:srgbClr val="00B0F0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323653" y="4581128"/>
            <a:ext cx="637713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14300" algn="just">
              <a:lnSpc>
                <a:spcPct val="115000"/>
              </a:lnSpc>
              <a:spcBef>
                <a:spcPts val="370"/>
              </a:spcBef>
              <a:spcAft>
                <a:spcPts val="0"/>
              </a:spcAft>
            </a:pPr>
            <a:r>
              <a:rPr lang="es-ES" sz="2000" dirty="0" smtClean="0"/>
              <a:t>Calcular </a:t>
            </a:r>
            <a:r>
              <a:rPr lang="es-ES" sz="2000" dirty="0"/>
              <a:t>el volumen de agua que se requiere </a:t>
            </a:r>
            <a:r>
              <a:rPr lang="es-ES" sz="2000" dirty="0" smtClean="0"/>
              <a:t>recolectar en un recipiente, mediante la aplicación de modelos y fórmulas matemáticas, para abastecer un hogar </a:t>
            </a:r>
            <a:r>
              <a:rPr lang="es-ES" sz="2000" dirty="0"/>
              <a:t>del municipio de </a:t>
            </a:r>
            <a:r>
              <a:rPr lang="es-ES" sz="2000" dirty="0" smtClean="0"/>
              <a:t>Nezahualcóyotl.</a:t>
            </a:r>
            <a:endParaRPr lang="es-MX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-1188640" y="-201476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Objetivo por materia</a:t>
            </a:r>
            <a:endParaRPr lang="es-MX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31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826463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s-MX" sz="2400" b="1" dirty="0" smtClean="0">
                <a:solidFill>
                  <a:srgbClr val="0070C0"/>
                </a:solidFill>
              </a:rPr>
              <a:t>Objetivo de Física</a:t>
            </a:r>
            <a:endParaRPr lang="es-MX" sz="2400" b="1" dirty="0">
              <a:solidFill>
                <a:srgbClr val="0070C0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259632" y="2143691"/>
            <a:ext cx="637713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14300" algn="just">
              <a:lnSpc>
                <a:spcPct val="115000"/>
              </a:lnSpc>
              <a:spcBef>
                <a:spcPts val="370"/>
              </a:spcBef>
              <a:spcAft>
                <a:spcPts val="0"/>
              </a:spcAft>
            </a:pPr>
            <a:r>
              <a:rPr lang="es-ES" sz="2000" dirty="0" smtClean="0"/>
              <a:t>Construir </a:t>
            </a:r>
            <a:r>
              <a:rPr lang="es-ES" sz="2000" dirty="0"/>
              <a:t>un filtro de arena </a:t>
            </a:r>
            <a:r>
              <a:rPr lang="es-ES" sz="2000" dirty="0" smtClean="0"/>
              <a:t>casero, mediante materiales reciclables y fáciles de conseguir, para brindar una solución práctica al </a:t>
            </a:r>
            <a:r>
              <a:rPr lang="es-ES" sz="2000" dirty="0"/>
              <a:t>problema de la escasez de agua en </a:t>
            </a:r>
            <a:r>
              <a:rPr lang="es-ES" sz="2000" dirty="0" smtClean="0"/>
              <a:t>Nezahualcóyotl</a:t>
            </a:r>
            <a:endParaRPr lang="es-MX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714400" y="3356992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400" b="1" dirty="0" smtClean="0">
                <a:solidFill>
                  <a:schemeClr val="accent2">
                    <a:lumMod val="50000"/>
                  </a:schemeClr>
                </a:solidFill>
              </a:rPr>
              <a:t>Objetivo de Lengua Española</a:t>
            </a:r>
            <a:endParaRPr lang="es-MX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259632" y="4641748"/>
            <a:ext cx="637713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14300" algn="just">
              <a:lnSpc>
                <a:spcPct val="115000"/>
              </a:lnSpc>
              <a:spcBef>
                <a:spcPts val="370"/>
              </a:spcBef>
              <a:spcAft>
                <a:spcPts val="0"/>
              </a:spcAft>
            </a:pPr>
            <a:r>
              <a:rPr lang="es-ES" sz="2000" dirty="0" smtClean="0"/>
              <a:t>Resumir  y analizar información bibliográfica,  mediante la investigación de </a:t>
            </a:r>
            <a:r>
              <a:rPr lang="es-ES" sz="2000" dirty="0"/>
              <a:t>fuentes digitales </a:t>
            </a:r>
            <a:r>
              <a:rPr lang="es-ES" sz="2000" dirty="0" smtClean="0"/>
              <a:t>y físicas que apoyen la </a:t>
            </a:r>
            <a:r>
              <a:rPr lang="es-ES" sz="2000" dirty="0" err="1" smtClean="0"/>
              <a:t>trasversalidad</a:t>
            </a:r>
            <a:r>
              <a:rPr lang="es-ES" sz="2000" dirty="0" smtClean="0"/>
              <a:t> del proyecto.</a:t>
            </a:r>
            <a:endParaRPr lang="es-MX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-1188640" y="-201476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Objetivo por materia</a:t>
            </a:r>
            <a:endParaRPr lang="es-MX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20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842629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s-MX" sz="2400" b="1" dirty="0" smtClean="0">
                <a:solidFill>
                  <a:schemeClr val="accent2">
                    <a:lumMod val="50000"/>
                  </a:schemeClr>
                </a:solidFill>
              </a:rPr>
              <a:t>Objetivo de Inglés</a:t>
            </a:r>
            <a:endParaRPr lang="es-MX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403648" y="2132856"/>
            <a:ext cx="637713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14300" algn="just">
              <a:lnSpc>
                <a:spcPct val="115000"/>
              </a:lnSpc>
              <a:spcBef>
                <a:spcPts val="370"/>
              </a:spcBef>
              <a:spcAft>
                <a:spcPts val="0"/>
              </a:spcAft>
            </a:pPr>
            <a:r>
              <a:rPr lang="es-ES" sz="2000" dirty="0" smtClean="0"/>
              <a:t>Recabar e interpretar la </a:t>
            </a:r>
            <a:r>
              <a:rPr lang="es-ES" sz="2000" dirty="0"/>
              <a:t>información </a:t>
            </a:r>
            <a:r>
              <a:rPr lang="es-ES" sz="2000" dirty="0" smtClean="0"/>
              <a:t>en inglés, mediante fuentes </a:t>
            </a:r>
            <a:r>
              <a:rPr lang="es-ES" sz="2000" dirty="0"/>
              <a:t>digitales </a:t>
            </a:r>
            <a:r>
              <a:rPr lang="es-ES" sz="2000" dirty="0" smtClean="0"/>
              <a:t>y físicas, que apoyen la investigación de las materias implicadas en este proyecto.</a:t>
            </a:r>
            <a:endParaRPr lang="es-MX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714400" y="350100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400" b="1" dirty="0" smtClean="0">
                <a:solidFill>
                  <a:srgbClr val="00B0F0"/>
                </a:solidFill>
              </a:rPr>
              <a:t>Objetivo de Informática</a:t>
            </a:r>
            <a:endParaRPr lang="es-MX" sz="2400" b="1" dirty="0">
              <a:solidFill>
                <a:srgbClr val="00B0F0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403648" y="4762660"/>
            <a:ext cx="637713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14300" algn="just">
              <a:lnSpc>
                <a:spcPct val="115000"/>
              </a:lnSpc>
              <a:spcBef>
                <a:spcPts val="370"/>
              </a:spcBef>
              <a:spcAft>
                <a:spcPts val="0"/>
              </a:spcAft>
            </a:pPr>
            <a:r>
              <a:rPr lang="es-ES" sz="2000" dirty="0" smtClean="0"/>
              <a:t>Organizar y estructurar la información recabada, </a:t>
            </a:r>
            <a:r>
              <a:rPr lang="es-MX" sz="2000" dirty="0" smtClean="0"/>
              <a:t> mediante diapositivas, presentaciones, trípticos y uso de programas digitales que </a:t>
            </a:r>
            <a:r>
              <a:rPr lang="es-ES" sz="2000" dirty="0" smtClean="0"/>
              <a:t>apoyen </a:t>
            </a:r>
            <a:r>
              <a:rPr lang="es-ES" sz="2000" dirty="0"/>
              <a:t>la </a:t>
            </a:r>
            <a:r>
              <a:rPr lang="es-ES" sz="2000" dirty="0" smtClean="0"/>
              <a:t>elaboración y generación  </a:t>
            </a:r>
            <a:r>
              <a:rPr lang="es-ES" sz="2000" dirty="0"/>
              <a:t>de </a:t>
            </a:r>
            <a:r>
              <a:rPr lang="es-ES" sz="2000" dirty="0" smtClean="0"/>
              <a:t>productos. </a:t>
            </a:r>
            <a:endParaRPr lang="es-MX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-1188640" y="-201476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Objetivo por materia</a:t>
            </a:r>
            <a:endParaRPr lang="es-MX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68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4800" y="476672"/>
            <a:ext cx="7467600" cy="1027534"/>
          </a:xfrm>
        </p:spPr>
        <p:txBody>
          <a:bodyPr>
            <a:normAutofit/>
          </a:bodyPr>
          <a:lstStyle/>
          <a:p>
            <a:pPr algn="ctr"/>
            <a:r>
              <a:rPr lang="es-MX" b="1" dirty="0" smtClean="0">
                <a:solidFill>
                  <a:srgbClr val="00B050"/>
                </a:solidFill>
              </a:rPr>
              <a:t>Pregunta generadora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3" name="CuadroTexto 2"/>
          <p:cNvSpPr txBox="1"/>
          <p:nvPr/>
        </p:nvSpPr>
        <p:spPr>
          <a:xfrm>
            <a:off x="728909" y="2435404"/>
            <a:ext cx="7488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/>
              <a:t>¿Cuáles </a:t>
            </a:r>
            <a:r>
              <a:rPr lang="es-ES" sz="2400" dirty="0"/>
              <a:t>son las causas que provocan la escasez de agua en Nezahualcóyotl?</a:t>
            </a:r>
            <a:endParaRPr lang="es-MX" sz="2400" dirty="0"/>
          </a:p>
          <a:p>
            <a:pPr algn="just"/>
            <a:r>
              <a:rPr lang="es-ES" sz="2400" dirty="0"/>
              <a:t>¿Qué se propone como solución en el contexto familiar?</a:t>
            </a:r>
            <a:endParaRPr lang="es-MX" sz="2400" dirty="0"/>
          </a:p>
        </p:txBody>
      </p:sp>
      <p:sp>
        <p:nvSpPr>
          <p:cNvPr id="5" name="CuadroTexto 4"/>
          <p:cNvSpPr txBox="1"/>
          <p:nvPr/>
        </p:nvSpPr>
        <p:spPr>
          <a:xfrm>
            <a:off x="704800" y="1124744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 smtClean="0"/>
              <a:t>¿Cómo </a:t>
            </a:r>
            <a:r>
              <a:rPr lang="es-MX" sz="2400" dirty="0"/>
              <a:t>les afecta la escasez de agua en sus hogares</a:t>
            </a:r>
            <a:r>
              <a:rPr lang="es-MX" sz="2400" dirty="0" smtClean="0"/>
              <a:t>?</a:t>
            </a:r>
          </a:p>
          <a:p>
            <a:pPr algn="just"/>
            <a:endParaRPr lang="es-MX" sz="2400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728909" y="1844824"/>
            <a:ext cx="7467600" cy="1027534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b="1" dirty="0" smtClean="0">
                <a:solidFill>
                  <a:srgbClr val="92D050"/>
                </a:solidFill>
              </a:rPr>
              <a:t>Preguntas guía</a:t>
            </a:r>
            <a:r>
              <a:rPr lang="es-MX" dirty="0" smtClean="0">
                <a:solidFill>
                  <a:srgbClr val="FF0000"/>
                </a:solidFill>
              </a:rPr>
              <a:t/>
            </a:r>
            <a:br>
              <a:rPr lang="es-MX" dirty="0" smtClean="0">
                <a:solidFill>
                  <a:srgbClr val="FF0000"/>
                </a:solidFill>
              </a:rPr>
            </a:br>
            <a:endParaRPr lang="es-MX" dirty="0">
              <a:solidFill>
                <a:srgbClr val="FF0000"/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696911" y="4149080"/>
            <a:ext cx="7467600" cy="1027534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b="1" dirty="0" smtClean="0">
                <a:solidFill>
                  <a:srgbClr val="00B050"/>
                </a:solidFill>
              </a:rPr>
              <a:t>Problema a abordar</a:t>
            </a:r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  <p:sp>
        <p:nvSpPr>
          <p:cNvPr id="8" name="CuadroTexto 7"/>
          <p:cNvSpPr txBox="1"/>
          <p:nvPr/>
        </p:nvSpPr>
        <p:spPr>
          <a:xfrm>
            <a:off x="710082" y="4790662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/>
              <a:t>La escasez de agua en el municipio de Nezahualcóyotl en el Estado de México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429013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7760"/>
            <a:ext cx="7467600" cy="1143000"/>
          </a:xfrm>
        </p:spPr>
        <p:txBody>
          <a:bodyPr/>
          <a:lstStyle/>
          <a:p>
            <a:pPr algn="ctr"/>
            <a:r>
              <a:rPr lang="es-MX" b="1" dirty="0" smtClean="0">
                <a:solidFill>
                  <a:srgbClr val="00B050"/>
                </a:solidFill>
              </a:rPr>
              <a:t>Asunto a resolver</a:t>
            </a:r>
            <a:endParaRPr lang="es-MX" b="1" dirty="0">
              <a:solidFill>
                <a:srgbClr val="00B05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90328" y="1412776"/>
            <a:ext cx="7488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/>
              <a:t>Por medio de la investigación de las causas y consecuencias de la escasez de agua en Nezahualcóyotl, se harán propuestas de solución que contribuirán a disminuir este problema</a:t>
            </a:r>
            <a:endParaRPr lang="es-MX" sz="2400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672157" y="278092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b="1" dirty="0" smtClean="0">
                <a:solidFill>
                  <a:srgbClr val="92D050"/>
                </a:solidFill>
              </a:rPr>
              <a:t>Propuesta</a:t>
            </a:r>
            <a:endParaRPr lang="es-MX" b="1" dirty="0">
              <a:solidFill>
                <a:srgbClr val="92D05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72157" y="4005064"/>
            <a:ext cx="74888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L</a:t>
            </a:r>
            <a:r>
              <a:rPr lang="es-ES" sz="2400" dirty="0" smtClean="0"/>
              <a:t>os alumnos aprenderán a elaborar un filtro de arena con materiales de </a:t>
            </a:r>
            <a:r>
              <a:rPr lang="es-ES" sz="2400" dirty="0" err="1" smtClean="0"/>
              <a:t>reuso</a:t>
            </a:r>
            <a:r>
              <a:rPr lang="es-ES" sz="2400" dirty="0" smtClean="0"/>
              <a:t> y enseñarán a los habitantes de su comunidad el método de elaboración y utilización del filtro con la finalidad de aminorar la escasez de agua en Nezahualcóyotl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93758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7467600" cy="1368152"/>
          </a:xfrm>
        </p:spPr>
        <p:txBody>
          <a:bodyPr>
            <a:normAutofit fontScale="90000"/>
          </a:bodyPr>
          <a:lstStyle/>
          <a:p>
            <a:pPr algn="just"/>
            <a:r>
              <a:rPr lang="es-MX" sz="3100" b="1" dirty="0">
                <a:solidFill>
                  <a:schemeClr val="tx1"/>
                </a:solidFill>
              </a:rPr>
              <a:t>Contenido.</a:t>
            </a:r>
            <a:r>
              <a:rPr lang="es-MX" sz="2200" dirty="0">
                <a:solidFill>
                  <a:schemeClr val="tx1"/>
                </a:solidFill>
              </a:rPr>
              <a:t> </a:t>
            </a:r>
            <a:r>
              <a:rPr lang="es-MX" sz="2200" dirty="0" smtClean="0">
                <a:solidFill>
                  <a:schemeClr val="tx1"/>
                </a:solidFill>
              </a:rPr>
              <a:t/>
            </a:r>
            <a:br>
              <a:rPr lang="es-MX" sz="2200" dirty="0" smtClean="0">
                <a:solidFill>
                  <a:schemeClr val="tx1"/>
                </a:solidFill>
              </a:rPr>
            </a:br>
            <a:r>
              <a:rPr lang="es-MX" sz="2200" dirty="0" smtClean="0">
                <a:solidFill>
                  <a:schemeClr val="tx1"/>
                </a:solidFill>
              </a:rPr>
              <a:t>Temas </a:t>
            </a:r>
            <a:r>
              <a:rPr lang="es-MX" sz="2200" dirty="0">
                <a:solidFill>
                  <a:schemeClr val="tx1"/>
                </a:solidFill>
              </a:rPr>
              <a:t>y productos propuestos, organizados por etapas y en forma cronológica. Integrar diferentes tipos de evidencias o herramientas, por ejemplo: manuscritos, digitales, impresos, físicos </a:t>
            </a:r>
            <a:endParaRPr lang="es-MX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45897"/>
              </p:ext>
            </p:extLst>
          </p:nvPr>
        </p:nvGraphicFramePr>
        <p:xfrm>
          <a:off x="251520" y="1916832"/>
          <a:ext cx="8424933" cy="468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2448272"/>
                <a:gridCol w="2016224"/>
                <a:gridCol w="2520277"/>
              </a:tblGrid>
              <a:tr h="683036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MATERIAS</a:t>
                      </a:r>
                      <a:endParaRPr lang="es-MX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TEMAS</a:t>
                      </a:r>
                      <a:endParaRPr lang="es-MX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PRODUCTOS </a:t>
                      </a:r>
                      <a:endParaRPr lang="es-MX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EVIDENCIAS O HERRAMIENTAS </a:t>
                      </a:r>
                      <a:endParaRPr lang="es-MX" sz="1400" dirty="0"/>
                    </a:p>
                  </a:txBody>
                  <a:tcPr anchor="ctr"/>
                </a:tc>
              </a:tr>
              <a:tr h="3021717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LENGUA ESPAÑOLA</a:t>
                      </a:r>
                      <a:endParaRPr lang="es-MX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s-E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Metodología de investigación.</a:t>
                      </a:r>
                      <a:endParaRPr kumimoji="0" lang="es-MX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kumimoji="0" lang="es-E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Indagación de información.</a:t>
                      </a:r>
                      <a:endParaRPr kumimoji="0" lang="es-MX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kumimoji="0" lang="es-E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Consulta de fuentes digitales y físicas en español.</a:t>
                      </a:r>
                      <a:endParaRPr kumimoji="0" lang="es-MX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kumimoji="0" lang="es-E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Lectura, comprensión y resumen de la información.</a:t>
                      </a:r>
                      <a:endParaRPr kumimoji="0" lang="es-MX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Resúmenes y análisis escritos de la información </a:t>
                      </a:r>
                      <a:endParaRPr kumimoji="0" lang="es-MX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kumimoji="0" lang="es-MX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Elaboración de fichas (bibliográficas , de cita y de contenido) </a:t>
                      </a:r>
                      <a:endParaRPr kumimoji="0" lang="es-MX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es-E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Elaboración de resúmenes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/>
                        <a:t>Imágenes</a:t>
                      </a:r>
                      <a:r>
                        <a:rPr lang="es-MX" sz="1400" baseline="0" dirty="0" smtClean="0"/>
                        <a:t> y fotos </a:t>
                      </a:r>
                    </a:p>
                    <a:p>
                      <a:pPr algn="ctr"/>
                      <a:endParaRPr lang="es-MX" sz="1400" dirty="0"/>
                    </a:p>
                  </a:txBody>
                  <a:tcPr anchor="ctr"/>
                </a:tc>
              </a:tr>
              <a:tr h="9757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/>
                        <a:t>INGLÉS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Consulta de fuentes digitales y físicas en  inglés.</a:t>
                      </a:r>
                      <a:endParaRPr kumimoji="0" lang="es-MX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Script</a:t>
                      </a:r>
                      <a:endParaRPr kumimoji="0" lang="es-MX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Elaboración de resúmenes</a:t>
                      </a:r>
                      <a:endParaRPr kumimoji="0" lang="es-MX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es-E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Elaboración del script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/>
                        <a:t>Imágenes</a:t>
                      </a:r>
                      <a:r>
                        <a:rPr lang="es-MX" sz="1400" baseline="0" dirty="0" smtClean="0"/>
                        <a:t> y fotos 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071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7478" y="332656"/>
            <a:ext cx="7467600" cy="1143000"/>
          </a:xfrm>
        </p:spPr>
        <p:txBody>
          <a:bodyPr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ÍNDICE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58898" y="1916832"/>
            <a:ext cx="79647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lphaUcParenR"/>
            </a:pPr>
            <a:r>
              <a:rPr lang="es-MX" dirty="0" smtClean="0"/>
              <a:t>Productos </a:t>
            </a:r>
            <a:r>
              <a:rPr lang="es-MX" dirty="0"/>
              <a:t>generados en la primera sesión de </a:t>
            </a:r>
            <a:r>
              <a:rPr lang="es-MX" dirty="0" smtClean="0"/>
              <a:t>trabajo</a:t>
            </a:r>
          </a:p>
          <a:p>
            <a:pPr algn="just"/>
            <a:r>
              <a:rPr lang="es-MX" b="1" dirty="0" smtClean="0"/>
              <a:t>	Producto 1. </a:t>
            </a:r>
            <a:r>
              <a:rPr lang="es-MX" dirty="0" smtClean="0"/>
              <a:t>C.A.I.A.C</a:t>
            </a:r>
            <a:r>
              <a:rPr lang="es-MX" dirty="0"/>
              <a:t>. Conclusiones Generales.</a:t>
            </a:r>
          </a:p>
          <a:p>
            <a:pPr algn="just"/>
            <a:r>
              <a:rPr lang="es-MX" dirty="0"/>
              <a:t>	</a:t>
            </a:r>
            <a:r>
              <a:rPr lang="es-MX" b="1" dirty="0" smtClean="0"/>
              <a:t>Producto 3.</a:t>
            </a:r>
            <a:r>
              <a:rPr lang="es-MX" dirty="0"/>
              <a:t> </a:t>
            </a:r>
            <a:r>
              <a:rPr lang="es-MX" dirty="0" smtClean="0"/>
              <a:t>Fotografías </a:t>
            </a:r>
            <a:r>
              <a:rPr lang="es-MX" dirty="0"/>
              <a:t>de la sesión tomadas por los propios </a:t>
            </a:r>
            <a:r>
              <a:rPr lang="es-MX" dirty="0" smtClean="0"/>
              <a:t>			grupos </a:t>
            </a:r>
            <a:r>
              <a:rPr lang="es-MX" dirty="0"/>
              <a:t>y la persona asignada para tal fin</a:t>
            </a:r>
            <a:r>
              <a:rPr lang="es-MX" dirty="0" smtClean="0"/>
              <a:t>.</a:t>
            </a:r>
          </a:p>
          <a:p>
            <a:pPr algn="just"/>
            <a:endParaRPr lang="es-MX" dirty="0"/>
          </a:p>
          <a:p>
            <a:pPr marL="357188" indent="-357188" algn="just"/>
            <a:r>
              <a:rPr lang="es-MX" dirty="0" smtClean="0"/>
              <a:t>B)</a:t>
            </a:r>
            <a:r>
              <a:rPr lang="es-MX" dirty="0"/>
              <a:t> </a:t>
            </a:r>
            <a:r>
              <a:rPr lang="es-MX" dirty="0" smtClean="0"/>
              <a:t>Organizador </a:t>
            </a:r>
            <a:r>
              <a:rPr lang="es-MX" dirty="0"/>
              <a:t>gráfico que muestre los contenidos y conceptos de </a:t>
            </a:r>
            <a:r>
              <a:rPr lang="es-MX" dirty="0" smtClean="0"/>
              <a:t>todas </a:t>
            </a:r>
            <a:r>
              <a:rPr lang="es-MX" dirty="0"/>
              <a:t>las asignaturas involucradas  en el proyecto y su interrelación.</a:t>
            </a:r>
            <a:r>
              <a:rPr lang="es-MX" b="1" dirty="0"/>
              <a:t> (Producto </a:t>
            </a:r>
            <a:r>
              <a:rPr lang="es-MX" b="1" dirty="0" smtClean="0"/>
              <a:t>2)</a:t>
            </a:r>
          </a:p>
          <a:p>
            <a:pPr marL="357188" indent="-357188" algn="just"/>
            <a:endParaRPr lang="es-MX" dirty="0" smtClean="0"/>
          </a:p>
          <a:p>
            <a:pPr algn="just"/>
            <a:r>
              <a:rPr lang="es-MX" dirty="0" smtClean="0"/>
              <a:t>C) Introducción o justificación y descripción del proyecto.</a:t>
            </a:r>
          </a:p>
          <a:p>
            <a:pPr algn="just"/>
            <a:endParaRPr lang="es-MX" dirty="0" smtClean="0"/>
          </a:p>
          <a:p>
            <a:pPr algn="just"/>
            <a:r>
              <a:rPr lang="es-MX" dirty="0" smtClean="0"/>
              <a:t>D) Objetivo general del proyecto y de cada asignatura involucrada.</a:t>
            </a:r>
          </a:p>
          <a:p>
            <a:pPr algn="just"/>
            <a:endParaRPr lang="es-MX" dirty="0" smtClean="0"/>
          </a:p>
          <a:p>
            <a:pPr marL="357188" indent="-357188" algn="just"/>
            <a:r>
              <a:rPr lang="es-MX" dirty="0" smtClean="0"/>
              <a:t>E) </a:t>
            </a:r>
            <a:r>
              <a:rPr lang="es-MX" dirty="0"/>
              <a:t>Pregunta generadora, pregunta guía, problema a abordar, asunto a resolver o a probar, propuesta, etc. del proyecto a </a:t>
            </a:r>
            <a:r>
              <a:rPr lang="es-MX" dirty="0" smtClean="0"/>
              <a:t>realizar</a:t>
            </a:r>
          </a:p>
          <a:p>
            <a:pPr marL="357188" indent="-357188" algn="just"/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259226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749737"/>
              </p:ext>
            </p:extLst>
          </p:nvPr>
        </p:nvGraphicFramePr>
        <p:xfrm>
          <a:off x="251520" y="404664"/>
          <a:ext cx="8424933" cy="55030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2592288"/>
                <a:gridCol w="1872208"/>
                <a:gridCol w="2520277"/>
              </a:tblGrid>
              <a:tr h="683036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MATERIAS</a:t>
                      </a:r>
                      <a:endParaRPr lang="es-MX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TEMAS</a:t>
                      </a:r>
                      <a:endParaRPr lang="es-MX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PRODUCTOS </a:t>
                      </a:r>
                      <a:endParaRPr lang="es-MX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EVIDENCIAS O HERRAMIENTAS </a:t>
                      </a:r>
                      <a:endParaRPr lang="es-MX" sz="1400" dirty="0"/>
                    </a:p>
                  </a:txBody>
                  <a:tcPr anchor="ctr"/>
                </a:tc>
              </a:tr>
              <a:tr h="302171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/>
                        <a:t>GEOGRAFÍA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s-E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Ubicación geográfica.</a:t>
                      </a:r>
                      <a:endParaRPr kumimoji="0" lang="es-MX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s-E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Aspectos geográficos. </a:t>
                      </a:r>
                      <a:endParaRPr kumimoji="0" lang="es-MX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s-E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 Disponibilidad de agua del Estado de México.</a:t>
                      </a:r>
                      <a:endParaRPr kumimoji="0" lang="es-MX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s-E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 Métodos de abastecimiento de agua en zonas urbanas.</a:t>
                      </a:r>
                      <a:endParaRPr kumimoji="0" lang="es-MX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s-E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 Densidad poblacional </a:t>
                      </a:r>
                      <a:endParaRPr kumimoji="0" lang="es-MX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Mapas de ubicación y disponibilidad de agua en Nezahualcóyotl</a:t>
                      </a:r>
                      <a:endParaRPr kumimoji="0" lang="es-MX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/>
                        <a:t>Imágenes</a:t>
                      </a:r>
                      <a:r>
                        <a:rPr lang="es-MX" sz="1400" baseline="0" dirty="0" smtClean="0"/>
                        <a:t> y fotos </a:t>
                      </a:r>
                    </a:p>
                    <a:p>
                      <a:pPr algn="ctr"/>
                      <a:endParaRPr lang="es-MX" sz="1400" dirty="0"/>
                    </a:p>
                  </a:txBody>
                  <a:tcPr anchor="ctr"/>
                </a:tc>
              </a:tr>
              <a:tr h="975767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FÍSICA</a:t>
                      </a:r>
                      <a:endParaRPr lang="es-MX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s-E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 Método de filtración.</a:t>
                      </a:r>
                      <a:endParaRPr kumimoji="0" lang="es-MX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s-E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 Diseño de filtros de arena. </a:t>
                      </a:r>
                      <a:endParaRPr kumimoji="0" lang="es-MX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s-E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 Procedimiento experimental. </a:t>
                      </a:r>
                      <a:endParaRPr kumimoji="0" lang="es-MX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s-E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 Propiedades cualitativas del agua.</a:t>
                      </a:r>
                      <a:endParaRPr kumimoji="0" lang="es-MX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s-E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15.Flujo</a:t>
                      </a:r>
                      <a:r>
                        <a:rPr kumimoji="0" lang="es-ES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por gravedad</a:t>
                      </a:r>
                      <a:r>
                        <a:rPr kumimoji="0" lang="es-E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s-MX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Diseño de un filtro de arena casero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/>
                        <a:t>Imágenes</a:t>
                      </a:r>
                      <a:r>
                        <a:rPr lang="es-MX" sz="1400" baseline="0" dirty="0" smtClean="0"/>
                        <a:t> y fotos 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416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203671"/>
              </p:ext>
            </p:extLst>
          </p:nvPr>
        </p:nvGraphicFramePr>
        <p:xfrm>
          <a:off x="179512" y="1412776"/>
          <a:ext cx="8424933" cy="3712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2448272"/>
                <a:gridCol w="1872208"/>
                <a:gridCol w="2520277"/>
              </a:tblGrid>
              <a:tr h="683036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MATERIAS</a:t>
                      </a:r>
                      <a:endParaRPr lang="es-MX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TEMAS</a:t>
                      </a:r>
                      <a:endParaRPr lang="es-MX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PRODUCTOS </a:t>
                      </a:r>
                      <a:endParaRPr lang="es-MX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EVIDENCIAS O HERRAMIENTAS </a:t>
                      </a:r>
                      <a:endParaRPr lang="es-MX" sz="1400" dirty="0"/>
                    </a:p>
                  </a:txBody>
                  <a:tcPr anchor="ctr"/>
                </a:tc>
              </a:tr>
              <a:tr h="2053268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METMÁTICAS </a:t>
                      </a:r>
                      <a:endParaRPr lang="es-MX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s-E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 Resolución de ecuaciones. </a:t>
                      </a:r>
                      <a:endParaRPr kumimoji="0" lang="es-MX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s-E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</a:t>
                      </a:r>
                      <a:r>
                        <a:rPr kumimoji="0" lang="es-ES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Determinación del gasto volumétrico. </a:t>
                      </a:r>
                    </a:p>
                    <a:p>
                      <a:r>
                        <a:rPr kumimoji="0" lang="es-E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 Cálculo de volumen </a:t>
                      </a:r>
                      <a:endParaRPr kumimoji="0" lang="es-MX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Desarrollo y resolución de la ecuación.</a:t>
                      </a:r>
                      <a:endParaRPr kumimoji="0" lang="es-MX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Análisis de información</a:t>
                      </a:r>
                      <a:endParaRPr kumimoji="0" lang="es-MX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es-E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Elaboración de presentación con ecuaciones matemáticas</a:t>
                      </a:r>
                      <a:endParaRPr lang="es-MX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/>
                        <a:t>Imágenes</a:t>
                      </a:r>
                      <a:r>
                        <a:rPr lang="es-MX" sz="1400" baseline="0" dirty="0" smtClean="0"/>
                        <a:t> y fotos </a:t>
                      </a:r>
                    </a:p>
                    <a:p>
                      <a:pPr algn="ctr"/>
                      <a:endParaRPr lang="es-MX" sz="1400" dirty="0"/>
                    </a:p>
                  </a:txBody>
                  <a:tcPr anchor="ctr"/>
                </a:tc>
              </a:tr>
              <a:tr h="975767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INFORMÁTICA</a:t>
                      </a:r>
                      <a:r>
                        <a:rPr lang="es-MX" sz="1400" baseline="0" dirty="0" smtClean="0"/>
                        <a:t> </a:t>
                      </a:r>
                      <a:endParaRPr lang="es-MX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s-ES" sz="14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 Elaboración de evidencias empleando power point y word</a:t>
                      </a:r>
                      <a:endParaRPr kumimoji="0" lang="es-MX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Presentaciones electrónicas</a:t>
                      </a:r>
                      <a:endParaRPr kumimoji="0" lang="es-MX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es-E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Trípticos  </a:t>
                      </a:r>
                      <a:endParaRPr kumimoji="0" lang="es-MX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MX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Elaboración </a:t>
                      </a:r>
                      <a:r>
                        <a:rPr kumimoji="0" lang="es-MX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</a:t>
                      </a:r>
                      <a:r>
                        <a:rPr kumimoji="0" lang="es-E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presentación electrónica </a:t>
                      </a:r>
                      <a:r>
                        <a:rPr kumimoji="0" lang="es-MX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 </a:t>
                      </a:r>
                      <a:r>
                        <a:rPr kumimoji="0" lang="es-E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trípticos </a:t>
                      </a:r>
                      <a:r>
                        <a:rPr kumimoji="0" lang="es-MX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 </a:t>
                      </a:r>
                      <a:r>
                        <a:rPr kumimoji="0" lang="es-E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análisis </a:t>
                      </a:r>
                      <a:r>
                        <a:rPr kumimoji="0" lang="es-MX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la</a:t>
                      </a:r>
                      <a:r>
                        <a:rPr kumimoji="0" lang="es-E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información.</a:t>
                      </a:r>
                      <a:endParaRPr kumimoji="0" lang="es-MX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/>
                        <a:t>Imágenes</a:t>
                      </a:r>
                      <a:r>
                        <a:rPr lang="es-MX" sz="1400" baseline="0" dirty="0" smtClean="0"/>
                        <a:t> y fotos 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2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83568" y="332656"/>
            <a:ext cx="7467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FORMATOS E INSTRUMENTOS PARA LA PLANEACIÓN, SEGUIMIENTO, EVALUACIÓN, AUTOEVALUACIÓN Y COEVALUACIÓN</a:t>
            </a:r>
            <a:endParaRPr lang="es-MX" sz="20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2185120" y="1492468"/>
            <a:ext cx="446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/>
              <a:t>FORMATO PLANEACIÓN GENERAL</a:t>
            </a:r>
            <a:endParaRPr lang="es-MX" sz="1600" b="1" dirty="0"/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9058716"/>
              </p:ext>
            </p:extLst>
          </p:nvPr>
        </p:nvGraphicFramePr>
        <p:xfrm>
          <a:off x="4551363" y="3408363"/>
          <a:ext cx="42862" cy="42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8" name="HTML Document" r:id="rId3" imgW="0" imgH="0" progId="htmlfile">
                  <p:link updateAutomatic="1"/>
                </p:oleObj>
              </mc:Choice>
              <mc:Fallback>
                <p:oleObj name="HTML Document" r:id="rId3" imgW="0" imgH="0" progId="htmlfile">
                  <p:link updateAutomatic="1"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1363" y="3408363"/>
                        <a:ext cx="42862" cy="42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8165147"/>
              </p:ext>
            </p:extLst>
          </p:nvPr>
        </p:nvGraphicFramePr>
        <p:xfrm>
          <a:off x="1619672" y="1831022"/>
          <a:ext cx="5644108" cy="4361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9" name="Acrobat Document" r:id="rId5" imgW="6449400" imgH="4962600" progId="AcroExch.Document.7">
                  <p:embed/>
                </p:oleObj>
              </mc:Choice>
              <mc:Fallback>
                <p:oleObj name="Acrobat Document" r:id="rId5" imgW="6449400" imgH="4962600" progId="AcroExch.Document.7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1831022"/>
                        <a:ext cx="5644108" cy="43613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ángulo 3"/>
          <p:cNvSpPr/>
          <p:nvPr/>
        </p:nvSpPr>
        <p:spPr>
          <a:xfrm>
            <a:off x="1979712" y="5946157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1600" dirty="0">
                <a:latin typeface="Arial" panose="020B0604020202020204" pitchFamily="34" charset="0"/>
                <a:hlinkClick r:id="rId7"/>
              </a:rPr>
              <a:t>https://matematicasiq.files.wordpress.com/2018/04/formato-de-planeacic3b3n-general.pdf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23974994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83568" y="332656"/>
            <a:ext cx="7467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FORMATOS E INSTRUMENTOS PARA LA PLANEACIÓN, SEGUIMIENTO, EVALUACIÓN, AUTOEVALUACIÓN Y COEVALUACIÓN</a:t>
            </a:r>
            <a:endParaRPr lang="es-MX" sz="20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2185120" y="1492468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/>
              <a:t>FORMATO PLANEACIÓN SESIÓN POR SESIÓN</a:t>
            </a:r>
            <a:endParaRPr lang="es-MX" sz="1600" b="1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0666306"/>
              </p:ext>
            </p:extLst>
          </p:nvPr>
        </p:nvGraphicFramePr>
        <p:xfrm>
          <a:off x="1475656" y="2082377"/>
          <a:ext cx="5639668" cy="361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6" name="Documento" r:id="rId4" imgW="8256728" imgH="5298749" progId="Word.Document.12">
                  <p:embed/>
                </p:oleObj>
              </mc:Choice>
              <mc:Fallback>
                <p:oleObj name="Documento" r:id="rId4" imgW="8256728" imgH="5298749" progId="Word.Document.12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2082377"/>
                        <a:ext cx="5639668" cy="3619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ángulo 6"/>
          <p:cNvSpPr/>
          <p:nvPr/>
        </p:nvSpPr>
        <p:spPr>
          <a:xfrm>
            <a:off x="2009490" y="5701914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>
                <a:latin typeface="Arial" panose="020B0604020202020204" pitchFamily="34" charset="0"/>
                <a:hlinkClick r:id="rId6"/>
              </a:rPr>
              <a:t>htt</a:t>
            </a:r>
            <a:r>
              <a:rPr lang="es-MX" sz="1600" dirty="0">
                <a:latin typeface="Arial" panose="020B0604020202020204" pitchFamily="34" charset="0"/>
                <a:hlinkClick r:id="rId6"/>
              </a:rPr>
              <a:t>ps://matematicasiq.files.wordpress.com/2018/04/formato-de-planeacic3b3n-sesic3b3n-por-sesic3b3n.pdf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39922099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36904" cy="1728192"/>
          </a:xfrm>
        </p:spPr>
        <p:txBody>
          <a:bodyPr>
            <a:noAutofit/>
          </a:bodyPr>
          <a:lstStyle/>
          <a:p>
            <a:pPr algn="ctr"/>
            <a:r>
              <a:rPr lang="es-MX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Formatos e instrumentos para la planeación, seguimiento, evaluación, autoevaluación y </a:t>
            </a:r>
            <a:r>
              <a:rPr lang="es-MX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coevaluación</a:t>
            </a:r>
            <a:r>
              <a:rPr lang="es-MX" sz="3200" dirty="0"/>
              <a:t/>
            </a:r>
            <a:br>
              <a:rPr lang="es-MX" sz="3200" dirty="0"/>
            </a:br>
            <a:endParaRPr lang="es-MX" sz="3200" dirty="0"/>
          </a:p>
        </p:txBody>
      </p:sp>
      <p:sp>
        <p:nvSpPr>
          <p:cNvPr id="3" name="Rectángulo 2"/>
          <p:cNvSpPr/>
          <p:nvPr/>
        </p:nvSpPr>
        <p:spPr>
          <a:xfrm>
            <a:off x="935596" y="1590487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algn="ctr"/>
            <a:r>
              <a:rPr lang="es-MX" dirty="0" smtClean="0"/>
              <a:t>EXPLICACIÓN DE LAS ESTRATEGIAS E INSTRUMENTOS DE EVALUACIÓN</a:t>
            </a:r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2" b="24800"/>
          <a:stretch/>
        </p:blipFill>
        <p:spPr>
          <a:xfrm rot="16200000">
            <a:off x="2555776" y="1048438"/>
            <a:ext cx="3960440" cy="635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77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EXPLICACIÓN DE LAS ESTRATEGIAS E INSTRUMENTOS DE EVALUACIÓN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2319" r="13775"/>
          <a:stretch/>
        </p:blipFill>
        <p:spPr>
          <a:xfrm>
            <a:off x="881131" y="1268760"/>
            <a:ext cx="7342045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64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EXPLICACIÓN DE LAS ESTRATEGIAS E INSTRUMENTOS DE EVALUACIÓN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5" r="21651"/>
          <a:stretch/>
        </p:blipFill>
        <p:spPr>
          <a:xfrm>
            <a:off x="1331640" y="1268760"/>
            <a:ext cx="6635352" cy="503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87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EXPLICACIÓN DE LAS ESTRATEGIAS E INSTRUMENTOS DE EVALUACIÓN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8" t="2319" r="18500" b="2319"/>
          <a:stretch/>
        </p:blipFill>
        <p:spPr>
          <a:xfrm>
            <a:off x="1213012" y="1340768"/>
            <a:ext cx="6552728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21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EXPLICACIÓN DE LAS ESTRATEGIAS E INSTRUMENTOS DE EVALUACIÓN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/>
          <a:srcRect l="1852" t="20671" r="56088" b="12391"/>
          <a:stretch/>
        </p:blipFill>
        <p:spPr>
          <a:xfrm>
            <a:off x="1753072" y="1340768"/>
            <a:ext cx="5472608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72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EXPLICACIÓN DE LAS ESTRATEGIAS E INSTRUMENTOS DE EVALUACIÓN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/>
          <a:srcRect l="20115" t="32546" r="19561" b="8392"/>
          <a:stretch/>
        </p:blipFill>
        <p:spPr>
          <a:xfrm>
            <a:off x="539552" y="1268760"/>
            <a:ext cx="7848872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12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7478" y="332656"/>
            <a:ext cx="7467600" cy="1143000"/>
          </a:xfrm>
        </p:spPr>
        <p:txBody>
          <a:bodyPr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ÍNDICE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58898" y="2492896"/>
            <a:ext cx="79647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 algn="just"/>
            <a:r>
              <a:rPr lang="es-MX" dirty="0" smtClean="0"/>
              <a:t>F) Contenido. Temas y productos propuestos, organizados por etapas y en forma cronológica. Integrar diferentes tipos de evidencias o herramientas, por ejemplo: manuscritos, digitales, impresos, físicos </a:t>
            </a:r>
          </a:p>
          <a:p>
            <a:pPr marL="357188" indent="-357188" algn="just"/>
            <a:endParaRPr lang="es-MX" dirty="0" smtClean="0"/>
          </a:p>
          <a:p>
            <a:pPr marL="357188" indent="-357188" algn="just"/>
            <a:r>
              <a:rPr lang="es-MX" dirty="0"/>
              <a:t>G) Formatos e instrumentos para la planeación, seguimiento</a:t>
            </a:r>
            <a:r>
              <a:rPr lang="es-MX" dirty="0" smtClean="0"/>
              <a:t>, evaluación</a:t>
            </a:r>
            <a:r>
              <a:rPr lang="es-MX" dirty="0"/>
              <a:t>, autoevaluación y </a:t>
            </a:r>
            <a:r>
              <a:rPr lang="es-MX" dirty="0" err="1" smtClean="0"/>
              <a:t>coevaluación</a:t>
            </a:r>
            <a:endParaRPr lang="es-MX" dirty="0" smtClean="0"/>
          </a:p>
          <a:p>
            <a:pPr marL="714375" indent="-85725" algn="just"/>
            <a:r>
              <a:rPr lang="es-MX" dirty="0" smtClean="0"/>
              <a:t>Explicación de las estrategias e instrumentos de evaluación</a:t>
            </a:r>
          </a:p>
          <a:p>
            <a:pPr marL="2328863" indent="-1700213" algn="just"/>
            <a:endParaRPr lang="es-MX" dirty="0" smtClean="0"/>
          </a:p>
          <a:p>
            <a:pPr marL="714375" indent="-714375" algn="just"/>
            <a:r>
              <a:rPr lang="es-MX" dirty="0" smtClean="0"/>
              <a:t>H) Reflexión </a:t>
            </a:r>
            <a:r>
              <a:rPr lang="es-MX" dirty="0"/>
              <a:t>sobre el proceso de planteamiento del proyecto.  Logros alcanzados y aspectos a mejorar, expectativas para su realización.</a:t>
            </a:r>
          </a:p>
          <a:p>
            <a:pPr marL="2328863" indent="-1700213" algn="just"/>
            <a:endParaRPr lang="es-MX" dirty="0"/>
          </a:p>
          <a:p>
            <a:pPr marL="357188" indent="-357188" algn="just"/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45318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467600" cy="1570186"/>
          </a:xfrm>
        </p:spPr>
        <p:txBody>
          <a:bodyPr>
            <a:normAutofit/>
          </a:bodyPr>
          <a:lstStyle/>
          <a:p>
            <a:pPr algn="ctr"/>
            <a:r>
              <a:rPr lang="es-MX" sz="2000" b="1" dirty="0">
                <a:solidFill>
                  <a:schemeClr val="tx1"/>
                </a:solidFill>
              </a:rPr>
              <a:t>Reflexión sobre el proceso de planteamiento del proyecto.  Logros alcanzados y aspectos a mejorar, expectativas para su </a:t>
            </a:r>
            <a:r>
              <a:rPr lang="es-MX" sz="2000" b="1" dirty="0" smtClean="0">
                <a:solidFill>
                  <a:schemeClr val="tx1"/>
                </a:solidFill>
              </a:rPr>
              <a:t>realización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6279223"/>
              </p:ext>
            </p:extLst>
          </p:nvPr>
        </p:nvGraphicFramePr>
        <p:xfrm>
          <a:off x="1123256" y="1628800"/>
          <a:ext cx="6588224" cy="3705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3" name="Acrobat Document" r:id="rId3" imgW="7817400" imgH="4379040" progId="AcroExch.Document.7">
                  <p:embed/>
                </p:oleObj>
              </mc:Choice>
              <mc:Fallback>
                <p:oleObj name="Acrobat Document" r:id="rId3" imgW="7817400" imgH="4379040" progId="AcroExch.Document.7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256" y="1628800"/>
                        <a:ext cx="6588224" cy="37058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ángulo 3"/>
          <p:cNvSpPr/>
          <p:nvPr/>
        </p:nvSpPr>
        <p:spPr>
          <a:xfrm>
            <a:off x="2267744" y="533467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1600" dirty="0">
                <a:latin typeface="Arial" panose="020B0604020202020204" pitchFamily="34" charset="0"/>
                <a:hlinkClick r:id="rId5"/>
              </a:rPr>
              <a:t>https://matematicasiq.files.wordpress.com/2018/04/reflexic3b3n-zona-i-enp-conexiones.pdf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8549458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467600" cy="2016224"/>
          </a:xfrm>
        </p:spPr>
        <p:txBody>
          <a:bodyPr>
            <a:normAutofit/>
          </a:bodyPr>
          <a:lstStyle/>
          <a:p>
            <a:pPr marL="400050" indent="-400050"/>
            <a:r>
              <a:rPr lang="es-MX" dirty="0">
                <a:solidFill>
                  <a:schemeClr val="tx1"/>
                </a:solidFill>
              </a:rPr>
              <a:t>Evidencias de proceso </a:t>
            </a:r>
            <a:r>
              <a:rPr lang="es-MX" b="1" dirty="0">
                <a:solidFill>
                  <a:schemeClr val="tx1"/>
                </a:solidFill>
              </a:rPr>
              <a:t/>
            </a:r>
            <a:br>
              <a:rPr lang="es-MX" b="1" dirty="0">
                <a:solidFill>
                  <a:schemeClr val="tx1"/>
                </a:solidFill>
              </a:rPr>
            </a:br>
            <a:r>
              <a:rPr lang="es-MX" b="1" dirty="0" smtClean="0">
                <a:solidFill>
                  <a:schemeClr val="tx1"/>
                </a:solidFill>
              </a:rPr>
              <a:t>Producto </a:t>
            </a:r>
            <a:r>
              <a:rPr lang="es-MX" b="1" dirty="0">
                <a:solidFill>
                  <a:schemeClr val="tx1"/>
                </a:solidFill>
              </a:rPr>
              <a:t>4.</a:t>
            </a:r>
            <a:r>
              <a:rPr lang="es-MX" dirty="0">
                <a:solidFill>
                  <a:schemeClr val="tx1"/>
                </a:solidFill>
              </a:rPr>
              <a:t> Organizador gráfico. Preguntas esenciales. </a:t>
            </a:r>
            <a:br>
              <a:rPr lang="es-MX" dirty="0">
                <a:solidFill>
                  <a:schemeClr val="tx1"/>
                </a:solidFill>
              </a:rPr>
            </a:br>
            <a:endParaRPr lang="es-MX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0" r="1657" b="37541"/>
          <a:stretch>
            <a:fillRect/>
          </a:stretch>
        </p:blipFill>
        <p:spPr bwMode="auto">
          <a:xfrm>
            <a:off x="179512" y="1988840"/>
            <a:ext cx="8496944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864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683135" y="188640"/>
            <a:ext cx="7467600" cy="1800200"/>
          </a:xfrm>
          <a:prstGeom prst="rect">
            <a:avLst/>
          </a:prstGeom>
        </p:spPr>
        <p:txBody>
          <a:bodyPr vert="horz" anchor="b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00050" indent="-400050"/>
            <a:r>
              <a:rPr lang="es-MX" dirty="0" smtClean="0">
                <a:solidFill>
                  <a:schemeClr val="tx1"/>
                </a:solidFill>
              </a:rPr>
              <a:t>Evidencias de proceso </a:t>
            </a:r>
            <a:endParaRPr lang="es-MX" b="1" dirty="0">
              <a:solidFill>
                <a:schemeClr val="tx1"/>
              </a:solidFill>
            </a:endParaRPr>
          </a:p>
          <a:p>
            <a:pPr marL="400050" indent="-400050"/>
            <a:r>
              <a:rPr lang="es-MX" b="1" dirty="0" smtClean="0">
                <a:solidFill>
                  <a:schemeClr val="tx1"/>
                </a:solidFill>
              </a:rPr>
              <a:t>Producto 5. </a:t>
            </a:r>
            <a:r>
              <a:rPr lang="es-MX" dirty="0" smtClean="0">
                <a:solidFill>
                  <a:schemeClr val="tx1"/>
                </a:solidFill>
              </a:rPr>
              <a:t>Organizador gráfico. Proceso de indagación. </a:t>
            </a:r>
            <a:r>
              <a:rPr lang="es-MX" b="1" dirty="0" smtClean="0"/>
              <a:t/>
            </a:r>
            <a:br>
              <a:rPr lang="es-MX" b="1" dirty="0" smtClean="0"/>
            </a:br>
            <a:endParaRPr lang="es-MX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" r="8602" b="12974"/>
          <a:stretch/>
        </p:blipFill>
        <p:spPr bwMode="auto">
          <a:xfrm>
            <a:off x="251520" y="1556792"/>
            <a:ext cx="8496944" cy="5002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916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42913" indent="-442913"/>
            <a:r>
              <a:rPr lang="es-MX" dirty="0" smtClean="0">
                <a:solidFill>
                  <a:schemeClr val="tx1"/>
                </a:solidFill>
              </a:rPr>
              <a:t>Evidencias </a:t>
            </a:r>
            <a:r>
              <a:rPr lang="es-MX" dirty="0">
                <a:solidFill>
                  <a:schemeClr val="tx1"/>
                </a:solidFill>
              </a:rPr>
              <a:t>de </a:t>
            </a:r>
            <a:r>
              <a:rPr lang="es-MX" dirty="0" smtClean="0">
                <a:solidFill>
                  <a:schemeClr val="tx1"/>
                </a:solidFill>
              </a:rPr>
              <a:t>proceso</a:t>
            </a:r>
            <a:br>
              <a:rPr lang="es-MX" dirty="0" smtClean="0">
                <a:solidFill>
                  <a:schemeClr val="tx1"/>
                </a:solidFill>
              </a:rPr>
            </a:br>
            <a:r>
              <a:rPr lang="es-MX" b="1" dirty="0">
                <a:solidFill>
                  <a:schemeClr val="tx1"/>
                </a:solidFill>
              </a:rPr>
              <a:t>Producto 6</a:t>
            </a:r>
            <a:r>
              <a:rPr lang="es-MX" dirty="0">
                <a:solidFill>
                  <a:schemeClr val="tx1"/>
                </a:solidFill>
              </a:rPr>
              <a:t>. e) A.M.E. General.</a:t>
            </a:r>
            <a:endParaRPr lang="es-MX" dirty="0"/>
          </a:p>
        </p:txBody>
      </p:sp>
      <p:graphicFrame>
        <p:nvGraphicFramePr>
          <p:cNvPr id="3" name="2 Objeto">
            <a:hlinkClick r:id="rId3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3149380"/>
              </p:ext>
            </p:extLst>
          </p:nvPr>
        </p:nvGraphicFramePr>
        <p:xfrm>
          <a:off x="611560" y="1484784"/>
          <a:ext cx="7848872" cy="46863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1" name="Acrobat Document" r:id="rId4" imgW="7543800" imgH="5829480" progId="AcroExch.Document.7">
                  <p:embed/>
                </p:oleObj>
              </mc:Choice>
              <mc:Fallback>
                <p:oleObj name="Acrobat Document" r:id="rId4" imgW="7543800" imgH="5829480" progId="AcroExch.Document.7">
                  <p:embed/>
                  <p:pic>
                    <p:nvPicPr>
                      <p:cNvPr id="0" name="Picture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484784"/>
                        <a:ext cx="7848872" cy="4686366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606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714202"/>
          </a:xfrm>
        </p:spPr>
        <p:txBody>
          <a:bodyPr>
            <a:normAutofit/>
          </a:bodyPr>
          <a:lstStyle/>
          <a:p>
            <a:pPr marL="271463" indent="-271463"/>
            <a:r>
              <a:rPr lang="es-MX" dirty="0">
                <a:solidFill>
                  <a:schemeClr val="tx1"/>
                </a:solidFill>
              </a:rPr>
              <a:t>Evidencias de proceso</a:t>
            </a:r>
            <a:br>
              <a:rPr lang="es-MX" dirty="0">
                <a:solidFill>
                  <a:schemeClr val="tx1"/>
                </a:solidFill>
              </a:rPr>
            </a:br>
            <a:r>
              <a:rPr lang="es-MX" b="1" dirty="0">
                <a:solidFill>
                  <a:schemeClr val="tx1"/>
                </a:solidFill>
              </a:rPr>
              <a:t>Producto 7</a:t>
            </a:r>
            <a:r>
              <a:rPr lang="es-MX" dirty="0" smtClean="0">
                <a:solidFill>
                  <a:schemeClr val="tx1"/>
                </a:solidFill>
              </a:rPr>
              <a:t>. </a:t>
            </a:r>
            <a:r>
              <a:rPr lang="es-MX" dirty="0">
                <a:solidFill>
                  <a:schemeClr val="tx1"/>
                </a:solidFill>
              </a:rPr>
              <a:t>g) E.I.P. Resumen (de tres proyectos). </a:t>
            </a:r>
            <a:endParaRPr lang="es-MX" b="1" dirty="0"/>
          </a:p>
        </p:txBody>
      </p:sp>
      <p:graphicFrame>
        <p:nvGraphicFramePr>
          <p:cNvPr id="5" name="4 Objeto">
            <a:hlinkClick r:id="rId3"/>
          </p:cNvPr>
          <p:cNvGraphicFramePr>
            <a:graphicFrameLocks noChangeAspect="1"/>
          </p:cNvGraphicFramePr>
          <p:nvPr/>
        </p:nvGraphicFramePr>
        <p:xfrm>
          <a:off x="1979712" y="2465036"/>
          <a:ext cx="5112568" cy="3950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" name="Acrobat Document" r:id="rId4" imgW="7543768" imgH="5829216" progId="AcroExch.Document.7">
                  <p:embed/>
                </p:oleObj>
              </mc:Choice>
              <mc:Fallback>
                <p:oleObj name="Acrobat Document" r:id="rId4" imgW="7543768" imgH="5829216" progId="AcroExch.Document.7">
                  <p:embed/>
                  <p:pic>
                    <p:nvPicPr>
                      <p:cNvPr id="0" name="Picture 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2465036"/>
                        <a:ext cx="5112568" cy="39506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136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7467600" cy="1642194"/>
          </a:xfrm>
        </p:spPr>
        <p:txBody>
          <a:bodyPr>
            <a:normAutofit fontScale="90000"/>
          </a:bodyPr>
          <a:lstStyle/>
          <a:p>
            <a:pPr marL="271463" indent="-271463"/>
            <a:r>
              <a:rPr lang="es-MX" dirty="0" smtClean="0">
                <a:solidFill>
                  <a:schemeClr val="tx1"/>
                </a:solidFill>
              </a:rPr>
              <a:t>Evidencias de proceso</a:t>
            </a:r>
            <a:br>
              <a:rPr lang="es-MX" dirty="0" smtClean="0">
                <a:solidFill>
                  <a:schemeClr val="tx1"/>
                </a:solidFill>
              </a:rPr>
            </a:br>
            <a:r>
              <a:rPr lang="es-MX" b="1" dirty="0" smtClean="0">
                <a:solidFill>
                  <a:schemeClr val="tx1"/>
                </a:solidFill>
              </a:rPr>
              <a:t>Producto </a:t>
            </a:r>
            <a:r>
              <a:rPr lang="es-MX" b="1" dirty="0">
                <a:solidFill>
                  <a:schemeClr val="tx1"/>
                </a:solidFill>
              </a:rPr>
              <a:t>8</a:t>
            </a:r>
            <a:r>
              <a:rPr lang="es-MX" dirty="0">
                <a:solidFill>
                  <a:schemeClr val="tx1"/>
                </a:solidFill>
              </a:rPr>
              <a:t>. h) E.I.P. Elaboración de Proyecto</a:t>
            </a:r>
            <a:r>
              <a:rPr lang="es-MX" dirty="0" smtClean="0">
                <a:solidFill>
                  <a:schemeClr val="tx1"/>
                </a:solidFill>
              </a:rPr>
              <a:t>. </a:t>
            </a:r>
            <a:r>
              <a:rPr lang="es-MX" dirty="0">
                <a:solidFill>
                  <a:schemeClr val="tx1"/>
                </a:solidFill>
              </a:rPr>
              <a:t/>
            </a:r>
            <a:br>
              <a:rPr lang="es-MX" dirty="0">
                <a:solidFill>
                  <a:schemeClr val="tx1"/>
                </a:solidFill>
              </a:rPr>
            </a:br>
            <a:endParaRPr lang="es-MX" dirty="0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5478247"/>
              </p:ext>
            </p:extLst>
          </p:nvPr>
        </p:nvGraphicFramePr>
        <p:xfrm>
          <a:off x="1691680" y="2276872"/>
          <a:ext cx="5328592" cy="4117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8" name="Acrobat Document" r:id="rId3" imgW="6449400" imgH="4962600" progId="AcroExch.Document.7">
                  <p:embed/>
                </p:oleObj>
              </mc:Choice>
              <mc:Fallback>
                <p:oleObj name="Acrobat Document" r:id="rId3" imgW="6449400" imgH="4962600" progId="AcroExch.Document.7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2276872"/>
                        <a:ext cx="5328592" cy="41175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ángulo 3"/>
          <p:cNvSpPr/>
          <p:nvPr/>
        </p:nvSpPr>
        <p:spPr>
          <a:xfrm>
            <a:off x="1987352" y="602508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1400" dirty="0">
                <a:hlinkClick r:id="rId5"/>
              </a:rPr>
              <a:t>https://matematicasiq.files.wordpress.com/2018/04/h-e-i-p-elaboracic3b3n-de-proyecto-producto-8-equipo-1.pdf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238316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714202"/>
          </a:xfrm>
        </p:spPr>
        <p:txBody>
          <a:bodyPr>
            <a:normAutofit fontScale="90000"/>
          </a:bodyPr>
          <a:lstStyle/>
          <a:p>
            <a:pPr marL="357188" indent="-357188"/>
            <a:r>
              <a:rPr lang="es-MX" dirty="0" smtClean="0">
                <a:solidFill>
                  <a:schemeClr val="tx1"/>
                </a:solidFill>
              </a:rPr>
              <a:t>Evidencia de proceso</a:t>
            </a:r>
            <a:br>
              <a:rPr lang="es-MX" dirty="0" smtClean="0">
                <a:solidFill>
                  <a:schemeClr val="tx1"/>
                </a:solidFill>
              </a:rPr>
            </a:br>
            <a:r>
              <a:rPr lang="es-MX" b="1" dirty="0">
                <a:solidFill>
                  <a:schemeClr val="tx1"/>
                </a:solidFill>
              </a:rPr>
              <a:t>Producto 9.</a:t>
            </a:r>
            <a:r>
              <a:rPr lang="es-MX" dirty="0">
                <a:solidFill>
                  <a:schemeClr val="tx1"/>
                </a:solidFill>
              </a:rPr>
              <a:t> Fotografías de la </a:t>
            </a:r>
            <a:r>
              <a:rPr lang="es-MX" dirty="0" smtClean="0">
                <a:solidFill>
                  <a:schemeClr val="tx1"/>
                </a:solidFill>
              </a:rPr>
              <a:t>sesión</a:t>
            </a:r>
            <a:br>
              <a:rPr lang="es-MX" dirty="0" smtClean="0">
                <a:solidFill>
                  <a:schemeClr val="tx1"/>
                </a:solidFill>
              </a:rPr>
            </a:br>
            <a:r>
              <a:rPr lang="es-MX" dirty="0" smtClean="0">
                <a:solidFill>
                  <a:schemeClr val="tx1"/>
                </a:solidFill>
              </a:rPr>
              <a:t/>
            </a:r>
            <a:br>
              <a:rPr lang="es-MX" dirty="0" smtClean="0">
                <a:solidFill>
                  <a:schemeClr val="tx1"/>
                </a:solidFill>
              </a:rPr>
            </a:b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92896"/>
            <a:ext cx="4968152" cy="3726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195736" y="1412776"/>
            <a:ext cx="3960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 smtClean="0"/>
              <a:t>Equipo 1</a:t>
            </a:r>
          </a:p>
          <a:p>
            <a:pPr algn="ctr"/>
            <a:endParaRPr lang="es-MX" dirty="0" smtClean="0"/>
          </a:p>
          <a:p>
            <a:pPr algn="just"/>
            <a:r>
              <a:rPr lang="es-MX" dirty="0" smtClean="0"/>
              <a:t>Elaboración del organizador gráfico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4929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778098"/>
          </a:xfrm>
        </p:spPr>
        <p:txBody>
          <a:bodyPr/>
          <a:lstStyle/>
          <a:p>
            <a:r>
              <a:rPr lang="es-MX" b="1" dirty="0">
                <a:solidFill>
                  <a:schemeClr val="tx1"/>
                </a:solidFill>
              </a:rPr>
              <a:t>Producto 9.</a:t>
            </a:r>
            <a:r>
              <a:rPr lang="es-MX" dirty="0">
                <a:solidFill>
                  <a:schemeClr val="tx1"/>
                </a:solidFill>
              </a:rPr>
              <a:t> Fotografías de la sesión</a:t>
            </a:r>
            <a:endParaRPr lang="es-MX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346598"/>
            <a:ext cx="4159928" cy="2339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12" y="4077072"/>
            <a:ext cx="4159929" cy="2339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77072"/>
            <a:ext cx="4176464" cy="2349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uadroTexto 7"/>
          <p:cNvSpPr txBox="1"/>
          <p:nvPr/>
        </p:nvSpPr>
        <p:spPr>
          <a:xfrm>
            <a:off x="595888" y="1700808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/>
              <a:t>Equipo 1</a:t>
            </a:r>
          </a:p>
          <a:p>
            <a:pPr algn="ctr"/>
            <a:endParaRPr lang="es-MX" sz="1600" dirty="0" smtClean="0"/>
          </a:p>
          <a:p>
            <a:pPr algn="just"/>
            <a:r>
              <a:rPr lang="es-MX" sz="1600" dirty="0" smtClean="0"/>
              <a:t>Trabajando en el desarrollo del proyecto (producto 8).</a:t>
            </a:r>
            <a:endParaRPr lang="es-MX" sz="1600" dirty="0"/>
          </a:p>
          <a:p>
            <a:pPr algn="ctr"/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153523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457200" y="274638"/>
            <a:ext cx="8075240" cy="778098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b="1" smtClean="0">
                <a:solidFill>
                  <a:schemeClr val="tx1"/>
                </a:solidFill>
              </a:rPr>
              <a:t>Producto 9.</a:t>
            </a:r>
            <a:r>
              <a:rPr lang="es-MX" smtClean="0">
                <a:solidFill>
                  <a:schemeClr val="tx1"/>
                </a:solidFill>
              </a:rPr>
              <a:t> Fotografías de la sesión</a:t>
            </a:r>
            <a:endParaRPr lang="es-MX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54" y="1030593"/>
            <a:ext cx="3330689" cy="2498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62" y="3789040"/>
            <a:ext cx="3456064" cy="259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820" y="3677149"/>
            <a:ext cx="3605252" cy="2703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uadroTexto 7"/>
          <p:cNvSpPr txBox="1"/>
          <p:nvPr/>
        </p:nvSpPr>
        <p:spPr>
          <a:xfrm>
            <a:off x="5004048" y="1700808"/>
            <a:ext cx="33843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/>
              <a:t>Equipo 1</a:t>
            </a:r>
          </a:p>
          <a:p>
            <a:pPr algn="ctr"/>
            <a:endParaRPr lang="es-MX" sz="1600" dirty="0" smtClean="0"/>
          </a:p>
          <a:p>
            <a:pPr algn="just"/>
            <a:r>
              <a:rPr lang="es-MX" sz="1600" dirty="0"/>
              <a:t>Elaborando la Presentación de </a:t>
            </a:r>
            <a:r>
              <a:rPr lang="es-MX" sz="1600" dirty="0" err="1"/>
              <a:t>Power</a:t>
            </a:r>
            <a:r>
              <a:rPr lang="es-MX" sz="1600" dirty="0"/>
              <a:t> </a:t>
            </a:r>
            <a:r>
              <a:rPr lang="es-MX" sz="1600" dirty="0" smtClean="0"/>
              <a:t>Point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96617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467600" cy="1143000"/>
          </a:xfrm>
        </p:spPr>
        <p:txBody>
          <a:bodyPr>
            <a:normAutofit/>
          </a:bodyPr>
          <a:lstStyle/>
          <a:p>
            <a:r>
              <a:rPr lang="es-MX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Producto 10: </a:t>
            </a:r>
            <a:r>
              <a:rPr lang="es-MX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Evaluación. Tipos, herramientas y productos de Aprendizaje</a:t>
            </a:r>
            <a:r>
              <a:rPr lang="es-MX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s-MX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s-MX" dirty="0"/>
          </a:p>
        </p:txBody>
      </p:sp>
      <p:sp>
        <p:nvSpPr>
          <p:cNvPr id="4" name="CuadroTexto 3"/>
          <p:cNvSpPr txBox="1"/>
          <p:nvPr/>
        </p:nvSpPr>
        <p:spPr>
          <a:xfrm>
            <a:off x="2301625" y="1250340"/>
            <a:ext cx="3799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EVALUACIÓN DIAGNÓSTICA</a:t>
            </a:r>
            <a:endParaRPr lang="es-MX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0" r="8934" b="13250"/>
          <a:stretch/>
        </p:blipFill>
        <p:spPr>
          <a:xfrm rot="16200000">
            <a:off x="2270412" y="834045"/>
            <a:ext cx="4248474" cy="627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14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ÍNDICE</a:t>
            </a:r>
            <a:endParaRPr lang="es-MX" dirty="0"/>
          </a:p>
        </p:txBody>
      </p:sp>
      <p:sp>
        <p:nvSpPr>
          <p:cNvPr id="4" name="CuadroTexto 3"/>
          <p:cNvSpPr txBox="1"/>
          <p:nvPr/>
        </p:nvSpPr>
        <p:spPr>
          <a:xfrm>
            <a:off x="458898" y="1916832"/>
            <a:ext cx="79647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just">
              <a:buAutoNum type="romanUcParenR"/>
            </a:pPr>
            <a:r>
              <a:rPr lang="es-MX" dirty="0" smtClean="0"/>
              <a:t>Evidencias de proceso </a:t>
            </a:r>
            <a:endParaRPr lang="es-MX" b="1" dirty="0"/>
          </a:p>
          <a:p>
            <a:pPr marL="628650" algn="just"/>
            <a:r>
              <a:rPr lang="es-MX" b="1" dirty="0" smtClean="0"/>
              <a:t>Producto 4.</a:t>
            </a:r>
            <a:r>
              <a:rPr lang="es-MX" dirty="0" smtClean="0"/>
              <a:t> </a:t>
            </a:r>
            <a:r>
              <a:rPr lang="es-MX" dirty="0"/>
              <a:t>Organizador gráfico. Preguntas esenciales. </a:t>
            </a:r>
            <a:endParaRPr lang="es-MX" dirty="0" smtClean="0"/>
          </a:p>
          <a:p>
            <a:pPr marL="628650" algn="just"/>
            <a:r>
              <a:rPr lang="es-MX" b="1" dirty="0" smtClean="0"/>
              <a:t>Producto </a:t>
            </a:r>
            <a:r>
              <a:rPr lang="es-MX" b="1" dirty="0"/>
              <a:t>5. </a:t>
            </a:r>
            <a:r>
              <a:rPr lang="es-MX" dirty="0"/>
              <a:t>Organizador gráfico. Proceso de indagación. </a:t>
            </a:r>
            <a:endParaRPr lang="es-MX" dirty="0" smtClean="0"/>
          </a:p>
          <a:p>
            <a:pPr marL="628650" algn="just"/>
            <a:r>
              <a:rPr lang="es-MX" b="1" dirty="0" smtClean="0"/>
              <a:t>Producto </a:t>
            </a:r>
            <a:r>
              <a:rPr lang="es-MX" b="1" dirty="0"/>
              <a:t>6</a:t>
            </a:r>
            <a:r>
              <a:rPr lang="es-MX" dirty="0"/>
              <a:t>. e) A.M.E. General. </a:t>
            </a:r>
            <a:endParaRPr lang="es-MX" dirty="0" smtClean="0"/>
          </a:p>
          <a:p>
            <a:pPr marL="2157413" indent="-1528763" algn="just"/>
            <a:r>
              <a:rPr lang="es-MX" b="1" dirty="0" smtClean="0"/>
              <a:t>Producto </a:t>
            </a:r>
            <a:r>
              <a:rPr lang="es-MX" b="1" dirty="0"/>
              <a:t>7</a:t>
            </a:r>
            <a:r>
              <a:rPr lang="es-MX" dirty="0"/>
              <a:t>. g) E.I.P. Resumen (de tres proyectos). Elaborado de manera virtual. </a:t>
            </a:r>
            <a:endParaRPr lang="es-MX" dirty="0" smtClean="0"/>
          </a:p>
          <a:p>
            <a:pPr marL="2157413" indent="-1528763" algn="just"/>
            <a:r>
              <a:rPr lang="es-MX" b="1" dirty="0" smtClean="0"/>
              <a:t>Producto </a:t>
            </a:r>
            <a:r>
              <a:rPr lang="es-MX" b="1" dirty="0"/>
              <a:t>8</a:t>
            </a:r>
            <a:r>
              <a:rPr lang="es-MX" dirty="0"/>
              <a:t>. h) E.I.P. Elaboración de Proyecto. Elaborado de manera virtual</a:t>
            </a:r>
            <a:r>
              <a:rPr lang="es-MX" dirty="0" smtClean="0"/>
              <a:t>.</a:t>
            </a:r>
          </a:p>
          <a:p>
            <a:pPr marL="2157413" indent="-1528763" algn="just"/>
            <a:r>
              <a:rPr lang="es-MX" b="1" dirty="0"/>
              <a:t>Producto 9.</a:t>
            </a:r>
            <a:r>
              <a:rPr lang="es-MX" dirty="0"/>
              <a:t> Fotografías de la sesión tomadas por la persona asignada para tal </a:t>
            </a:r>
            <a:r>
              <a:rPr lang="es-MX" dirty="0" smtClean="0"/>
              <a:t>fin</a:t>
            </a:r>
            <a:endParaRPr lang="es-MX" dirty="0"/>
          </a:p>
          <a:p>
            <a:pPr marL="2328863" indent="-1700213" algn="just"/>
            <a:r>
              <a:rPr lang="es-MX" b="1" dirty="0"/>
              <a:t>Producto 10: </a:t>
            </a:r>
            <a:r>
              <a:rPr lang="es-MX" dirty="0"/>
              <a:t>Evaluación. Tipos, herramientas y productos de Aprendizaje</a:t>
            </a:r>
          </a:p>
          <a:p>
            <a:pPr marL="2328863" indent="-1700213" algn="just"/>
            <a:r>
              <a:rPr lang="es-MX" b="1" dirty="0"/>
              <a:t>Producto 11. </a:t>
            </a:r>
            <a:r>
              <a:rPr lang="es-MX" dirty="0"/>
              <a:t>Evaluación. Formatos. Prerrequisitos</a:t>
            </a:r>
          </a:p>
          <a:p>
            <a:pPr marL="2328863" indent="-1700213" algn="just"/>
            <a:r>
              <a:rPr lang="es-MX" b="1" dirty="0"/>
              <a:t>Producto 12. </a:t>
            </a:r>
            <a:r>
              <a:rPr lang="es-MX" dirty="0"/>
              <a:t>Evaluación. Formatos. Grupo heterogéneo</a:t>
            </a:r>
          </a:p>
          <a:p>
            <a:pPr marL="2157413" indent="-1528763" algn="just"/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124288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2977" y="1190009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s-MX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Producto 10: </a:t>
            </a:r>
            <a:r>
              <a:rPr lang="es-MX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Evaluación. Tipos, herramientas y productos de Aprendizaje</a:t>
            </a:r>
            <a:r>
              <a:rPr lang="es-MX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s-MX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s-MX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95536" y="264130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FORMATOS E INSTRUMENTOS PARA LA PLANEACIÓN, SEGUIMIENTO, EVALUACIÓN, AUTOEVALUACIÓN Y COEVALUACIÓN</a:t>
            </a:r>
            <a:endParaRPr lang="es-MX" dirty="0"/>
          </a:p>
        </p:txBody>
      </p:sp>
      <p:sp>
        <p:nvSpPr>
          <p:cNvPr id="4" name="CuadroTexto 3"/>
          <p:cNvSpPr txBox="1"/>
          <p:nvPr/>
        </p:nvSpPr>
        <p:spPr>
          <a:xfrm>
            <a:off x="2237058" y="1963677"/>
            <a:ext cx="3799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EVALUACIÓN DIAGNÓSTICA</a:t>
            </a:r>
            <a:endParaRPr lang="es-MX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" t="18899" r="-399" b="24402"/>
          <a:stretch/>
        </p:blipFill>
        <p:spPr>
          <a:xfrm>
            <a:off x="2051720" y="2333009"/>
            <a:ext cx="4164236" cy="419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4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467600" cy="810344"/>
          </a:xfrm>
        </p:spPr>
        <p:txBody>
          <a:bodyPr>
            <a:noAutofit/>
          </a:bodyPr>
          <a:lstStyle/>
          <a:p>
            <a:r>
              <a:rPr lang="es-MX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Producto 10: </a:t>
            </a:r>
            <a:r>
              <a:rPr lang="es-MX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Evaluación. Tipos, herramientas y productos de Aprendizaje</a:t>
            </a:r>
            <a:endParaRPr lang="es-MX" sz="1800" dirty="0"/>
          </a:p>
        </p:txBody>
      </p:sp>
      <p:sp>
        <p:nvSpPr>
          <p:cNvPr id="3" name="CuadroTexto 2"/>
          <p:cNvSpPr txBox="1"/>
          <p:nvPr/>
        </p:nvSpPr>
        <p:spPr>
          <a:xfrm>
            <a:off x="2542814" y="1242054"/>
            <a:ext cx="3541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EVALUACIÓN FORMATIVA</a:t>
            </a:r>
            <a:endParaRPr lang="es-MX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" t="1700" r="5201" b="57350"/>
          <a:stretch/>
        </p:blipFill>
        <p:spPr>
          <a:xfrm rot="5400000">
            <a:off x="-252536" y="2790562"/>
            <a:ext cx="4824536" cy="280831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" t="43701" r="5201" b="5900"/>
          <a:stretch/>
        </p:blipFill>
        <p:spPr>
          <a:xfrm>
            <a:off x="3707904" y="2060848"/>
            <a:ext cx="4752528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48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467600" cy="652934"/>
          </a:xfrm>
        </p:spPr>
        <p:txBody>
          <a:bodyPr>
            <a:noAutofit/>
          </a:bodyPr>
          <a:lstStyle/>
          <a:p>
            <a:r>
              <a:rPr lang="es-MX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Producto 10: </a:t>
            </a:r>
            <a:r>
              <a:rPr lang="es-MX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Evaluación. Tipos, herramientas y productos de Aprendizaje</a:t>
            </a:r>
            <a:endParaRPr lang="es-MX" sz="1600" dirty="0"/>
          </a:p>
        </p:txBody>
      </p:sp>
      <p:sp>
        <p:nvSpPr>
          <p:cNvPr id="3" name="CuadroTexto 2"/>
          <p:cNvSpPr txBox="1"/>
          <p:nvPr/>
        </p:nvSpPr>
        <p:spPr>
          <a:xfrm>
            <a:off x="899592" y="3164357"/>
            <a:ext cx="1975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EVALUACIÓN </a:t>
            </a:r>
          </a:p>
          <a:p>
            <a:r>
              <a:rPr lang="es-MX" b="1" dirty="0" smtClean="0"/>
              <a:t>FORMATIVA</a:t>
            </a:r>
            <a:endParaRPr lang="es-MX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" t="1700" r="6601" b="11151"/>
          <a:stretch/>
        </p:blipFill>
        <p:spPr>
          <a:xfrm>
            <a:off x="3707904" y="951285"/>
            <a:ext cx="4464496" cy="570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23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467600" cy="652934"/>
          </a:xfrm>
        </p:spPr>
        <p:txBody>
          <a:bodyPr>
            <a:noAutofit/>
          </a:bodyPr>
          <a:lstStyle/>
          <a:p>
            <a:r>
              <a:rPr lang="es-MX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Producto 10: </a:t>
            </a:r>
            <a:r>
              <a:rPr lang="es-MX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Evaluación. Tipos, herramientas y productos de Aprendizaje</a:t>
            </a:r>
            <a:endParaRPr lang="es-MX" sz="1600" dirty="0"/>
          </a:p>
        </p:txBody>
      </p:sp>
      <p:sp>
        <p:nvSpPr>
          <p:cNvPr id="4" name="CuadroTexto 3"/>
          <p:cNvSpPr txBox="1"/>
          <p:nvPr/>
        </p:nvSpPr>
        <p:spPr>
          <a:xfrm>
            <a:off x="2542814" y="971436"/>
            <a:ext cx="3340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EVALUACIÓN SUMATIVA</a:t>
            </a:r>
            <a:endParaRPr lang="es-MX" b="1" dirty="0"/>
          </a:p>
        </p:txBody>
      </p:sp>
      <p:pic>
        <p:nvPicPr>
          <p:cNvPr id="8193" name="Picture 1" descr="C:\Users\CARLOS\Desktop\mama cel\20180310_124339.jpg"/>
          <p:cNvPicPr>
            <a:picLocks noChangeAspect="1" noChangeArrowheads="1"/>
          </p:cNvPicPr>
          <p:nvPr/>
        </p:nvPicPr>
        <p:blipFill>
          <a:blip r:embed="rId2" cstate="print"/>
          <a:srcRect l="3577" t="7948" r="4621" b="3031"/>
          <a:stretch>
            <a:fillRect/>
          </a:stretch>
        </p:blipFill>
        <p:spPr bwMode="auto">
          <a:xfrm>
            <a:off x="1259632" y="1556791"/>
            <a:ext cx="6696744" cy="48703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280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426170"/>
          </a:xfrm>
        </p:spPr>
        <p:txBody>
          <a:bodyPr>
            <a:normAutofit fontScale="90000"/>
          </a:bodyPr>
          <a:lstStyle/>
          <a:p>
            <a:pPr algn="ctr"/>
            <a:r>
              <a:rPr lang="es-MX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FORMATOS E INSTRUMENTOS PARA LA PLANEACIÓN, SEGUIMIENTO, EVALUACIÓN, AUTOEVALUACIÓN Y COEVALUACIÓN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3" name="Rectángulo 2"/>
          <p:cNvSpPr/>
          <p:nvPr/>
        </p:nvSpPr>
        <p:spPr>
          <a:xfrm>
            <a:off x="457200" y="1239143"/>
            <a:ext cx="8075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28863" indent="-2328863" algn="just"/>
            <a:r>
              <a:rPr lang="es-MX" b="1" cap="small" dirty="0">
                <a:solidFill>
                  <a:prstClr val="black">
                    <a:lumMod val="95000"/>
                    <a:lumOff val="5000"/>
                  </a:prstClr>
                </a:solidFill>
                <a:ea typeface="+mj-ea"/>
                <a:cs typeface="+mj-cs"/>
              </a:rPr>
              <a:t>Producto </a:t>
            </a:r>
            <a:r>
              <a:rPr lang="es-MX" b="1" cap="small" dirty="0" smtClean="0">
                <a:solidFill>
                  <a:prstClr val="black">
                    <a:lumMod val="95000"/>
                    <a:lumOff val="5000"/>
                  </a:prstClr>
                </a:solidFill>
                <a:ea typeface="+mj-ea"/>
                <a:cs typeface="+mj-cs"/>
              </a:rPr>
              <a:t>11: </a:t>
            </a:r>
            <a:r>
              <a:rPr lang="es-MX" cap="small" dirty="0">
                <a:solidFill>
                  <a:prstClr val="black">
                    <a:lumMod val="95000"/>
                    <a:lumOff val="5000"/>
                  </a:prstClr>
                </a:solidFill>
                <a:ea typeface="+mj-ea"/>
                <a:cs typeface="+mj-cs"/>
              </a:rPr>
              <a:t>Evaluación</a:t>
            </a:r>
            <a:r>
              <a:rPr lang="es-MX" cap="small" dirty="0" smtClean="0">
                <a:solidFill>
                  <a:prstClr val="black">
                    <a:lumMod val="95000"/>
                    <a:lumOff val="5000"/>
                  </a:prstClr>
                </a:solidFill>
                <a:ea typeface="+mj-ea"/>
                <a:cs typeface="+mj-cs"/>
              </a:rPr>
              <a:t>. Formatos. Prerrequisitos</a:t>
            </a:r>
            <a:endParaRPr lang="es-MX" dirty="0"/>
          </a:p>
        </p:txBody>
      </p:sp>
      <p:sp>
        <p:nvSpPr>
          <p:cNvPr id="5" name="CuadroTexto 4"/>
          <p:cNvSpPr txBox="1"/>
          <p:nvPr/>
        </p:nvSpPr>
        <p:spPr>
          <a:xfrm>
            <a:off x="2262572" y="1700808"/>
            <a:ext cx="446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/>
              <a:t>FORMATOS PLANEACIÓN GENERAL</a:t>
            </a:r>
            <a:endParaRPr lang="es-MX" sz="1600" b="1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8172512"/>
              </p:ext>
            </p:extLst>
          </p:nvPr>
        </p:nvGraphicFramePr>
        <p:xfrm>
          <a:off x="491505" y="2420888"/>
          <a:ext cx="3864471" cy="2986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1" name="Acrobat Document" r:id="rId3" imgW="6449400" imgH="4962600" progId="AcroExch.Document.7">
                  <p:embed/>
                </p:oleObj>
              </mc:Choice>
              <mc:Fallback>
                <p:oleObj name="Acrobat Document" r:id="rId3" imgW="6449400" imgH="4962600" progId="AcroExch.Document.7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505" y="2420888"/>
                        <a:ext cx="3864471" cy="29861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3463963"/>
              </p:ext>
            </p:extLst>
          </p:nvPr>
        </p:nvGraphicFramePr>
        <p:xfrm>
          <a:off x="4396358" y="2420888"/>
          <a:ext cx="4142332" cy="2927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2" name="Acrobat Document" r:id="rId5" imgW="6856560" imgH="4824720" progId="AcroExch.Document.7">
                  <p:embed/>
                </p:oleObj>
              </mc:Choice>
              <mc:Fallback>
                <p:oleObj name="Acrobat Document" r:id="rId5" imgW="6856560" imgH="4824720" progId="AcroExch.Document.7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6358" y="2420888"/>
                        <a:ext cx="4142332" cy="29271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ángulo 6"/>
          <p:cNvSpPr/>
          <p:nvPr/>
        </p:nvSpPr>
        <p:spPr>
          <a:xfrm>
            <a:off x="137740" y="540707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328863" indent="-2328863" algn="just"/>
            <a:r>
              <a:rPr lang="es-MX" sz="1200" b="1" cap="small" dirty="0">
                <a:solidFill>
                  <a:prstClr val="black">
                    <a:lumMod val="95000"/>
                    <a:lumOff val="5000"/>
                  </a:prstClr>
                </a:solidFill>
                <a:hlinkClick r:id="rId7"/>
              </a:rPr>
              <a:t>https://matematicasiq.files.wordpress.com/2018/04/formato-de-planeacic3b3n-general-jessica-garza.pdf</a:t>
            </a:r>
            <a:endParaRPr lang="es-MX" sz="1200" b="1" cap="small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181524" y="508390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328863" indent="-2328863" algn="just"/>
            <a:r>
              <a:rPr lang="es-MX" sz="1200" b="1" cap="small" dirty="0">
                <a:solidFill>
                  <a:prstClr val="black">
                    <a:lumMod val="95000"/>
                    <a:lumOff val="5000"/>
                  </a:prstClr>
                </a:solidFill>
                <a:hlinkClick r:id="rId8"/>
              </a:rPr>
              <a:t>https://matematicasiq.files.wordpress.com/2018/04/formato-de-planeacic3b3n-general-j-carlos-alvarez.pdf</a:t>
            </a:r>
            <a:endParaRPr lang="es-MX" sz="1200" b="1" cap="small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17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426170"/>
          </a:xfrm>
        </p:spPr>
        <p:txBody>
          <a:bodyPr>
            <a:normAutofit fontScale="90000"/>
          </a:bodyPr>
          <a:lstStyle/>
          <a:p>
            <a:pPr algn="ctr"/>
            <a:r>
              <a:rPr lang="es-MX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FORMATOS E INSTRUMENTOS PARA LA PLANEACIÓN, SEGUIMIENTO, EVALUACIÓN, AUTOEVALUACIÓN Y COEVALUACIÓN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3" name="Rectángulo 2"/>
          <p:cNvSpPr/>
          <p:nvPr/>
        </p:nvSpPr>
        <p:spPr>
          <a:xfrm>
            <a:off x="457200" y="1239143"/>
            <a:ext cx="8075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28863" indent="-2328863" algn="just"/>
            <a:r>
              <a:rPr lang="es-MX" b="1" cap="small" dirty="0">
                <a:solidFill>
                  <a:prstClr val="black">
                    <a:lumMod val="95000"/>
                    <a:lumOff val="5000"/>
                  </a:prstClr>
                </a:solidFill>
                <a:ea typeface="+mj-ea"/>
                <a:cs typeface="+mj-cs"/>
              </a:rPr>
              <a:t>Producto </a:t>
            </a:r>
            <a:r>
              <a:rPr lang="es-MX" b="1" cap="small" dirty="0" smtClean="0">
                <a:solidFill>
                  <a:prstClr val="black">
                    <a:lumMod val="95000"/>
                    <a:lumOff val="5000"/>
                  </a:prstClr>
                </a:solidFill>
                <a:ea typeface="+mj-ea"/>
                <a:cs typeface="+mj-cs"/>
              </a:rPr>
              <a:t>11: </a:t>
            </a:r>
            <a:r>
              <a:rPr lang="es-MX" cap="small" dirty="0">
                <a:solidFill>
                  <a:prstClr val="black">
                    <a:lumMod val="95000"/>
                    <a:lumOff val="5000"/>
                  </a:prstClr>
                </a:solidFill>
                <a:ea typeface="+mj-ea"/>
                <a:cs typeface="+mj-cs"/>
              </a:rPr>
              <a:t>Evaluación</a:t>
            </a:r>
            <a:r>
              <a:rPr lang="es-MX" cap="small" dirty="0" smtClean="0">
                <a:solidFill>
                  <a:prstClr val="black">
                    <a:lumMod val="95000"/>
                    <a:lumOff val="5000"/>
                  </a:prstClr>
                </a:solidFill>
                <a:ea typeface="+mj-ea"/>
                <a:cs typeface="+mj-cs"/>
              </a:rPr>
              <a:t>. Formatos. Prerrequisitos</a:t>
            </a:r>
            <a:endParaRPr lang="es-MX" dirty="0"/>
          </a:p>
        </p:txBody>
      </p:sp>
      <p:sp>
        <p:nvSpPr>
          <p:cNvPr id="5" name="CuadroTexto 4"/>
          <p:cNvSpPr txBox="1"/>
          <p:nvPr/>
        </p:nvSpPr>
        <p:spPr>
          <a:xfrm>
            <a:off x="2262572" y="1700808"/>
            <a:ext cx="446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/>
              <a:t>FORMATOS PLANEACIÓN GENERAL</a:t>
            </a:r>
            <a:endParaRPr lang="es-MX" sz="1600" b="1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8431729"/>
              </p:ext>
            </p:extLst>
          </p:nvPr>
        </p:nvGraphicFramePr>
        <p:xfrm>
          <a:off x="755576" y="2665313"/>
          <a:ext cx="3681384" cy="2844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4" name="Acrobat Document" r:id="rId3" imgW="6449400" imgH="4962600" progId="AcroExch.Document.7">
                  <p:embed/>
                </p:oleObj>
              </mc:Choice>
              <mc:Fallback>
                <p:oleObj name="Acrobat Document" r:id="rId3" imgW="6449400" imgH="4962600" progId="AcroExch.Document.7">
                  <p:embed/>
                  <p:pic>
                    <p:nvPicPr>
                      <p:cNvPr id="0" name="Picture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2665313"/>
                        <a:ext cx="3681384" cy="28447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4861760"/>
              </p:ext>
            </p:extLst>
          </p:nvPr>
        </p:nvGraphicFramePr>
        <p:xfrm>
          <a:off x="4887622" y="2706856"/>
          <a:ext cx="3436355" cy="2655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5" name="Acrobat Document" r:id="rId5" imgW="6449400" imgH="4962600" progId="AcroExch.Document.7">
                  <p:embed/>
                </p:oleObj>
              </mc:Choice>
              <mc:Fallback>
                <p:oleObj name="Acrobat Document" r:id="rId5" imgW="6449400" imgH="4962600" progId="AcroExch.Document.7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7622" y="2706856"/>
                        <a:ext cx="3436355" cy="26553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ángulo 6"/>
          <p:cNvSpPr/>
          <p:nvPr/>
        </p:nvSpPr>
        <p:spPr>
          <a:xfrm>
            <a:off x="334473" y="534651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328863" indent="-2328863" algn="just"/>
            <a:r>
              <a:rPr lang="es-MX" sz="1200" b="1" cap="small" dirty="0">
                <a:solidFill>
                  <a:prstClr val="black">
                    <a:lumMod val="95000"/>
                    <a:lumOff val="5000"/>
                  </a:prstClr>
                </a:solidFill>
                <a:hlinkClick r:id="rId7"/>
              </a:rPr>
              <a:t>https://matematicasiq.files.wordpress.com/2018/04/formato-de-planeacic3b3n-general-lorena-lozano.pdf</a:t>
            </a:r>
            <a:endParaRPr lang="es-MX" sz="1200" b="1" cap="small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416942" y="506634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328863" indent="-2328863" algn="just"/>
            <a:r>
              <a:rPr lang="es-MX" sz="1200" b="1" cap="small" dirty="0">
                <a:solidFill>
                  <a:prstClr val="black">
                    <a:lumMod val="95000"/>
                    <a:lumOff val="5000"/>
                  </a:prstClr>
                </a:solidFill>
                <a:hlinkClick r:id="rId8"/>
              </a:rPr>
              <a:t>https://matematicasiq.files.wordpress.com/2018/04/formato-de-planeacic3b3n-general-raquel-bahena.pdf</a:t>
            </a:r>
            <a:endParaRPr lang="es-MX" sz="1200" b="1" cap="small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96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426170"/>
          </a:xfrm>
        </p:spPr>
        <p:txBody>
          <a:bodyPr>
            <a:normAutofit fontScale="90000"/>
          </a:bodyPr>
          <a:lstStyle/>
          <a:p>
            <a:pPr algn="ctr"/>
            <a:r>
              <a:rPr lang="es-MX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FORMATOS E INSTRUMENTOS PARA LA PLANEACIÓN, SEGUIMIENTO, EVALUACIÓN, AUTOEVALUACIÓN Y COEVALUACIÓN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3" name="Rectángulo 2"/>
          <p:cNvSpPr/>
          <p:nvPr/>
        </p:nvSpPr>
        <p:spPr>
          <a:xfrm>
            <a:off x="457200" y="1239143"/>
            <a:ext cx="8075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28863" indent="-2328863" algn="just"/>
            <a:r>
              <a:rPr lang="es-MX" b="1" cap="small" dirty="0">
                <a:solidFill>
                  <a:prstClr val="black">
                    <a:lumMod val="95000"/>
                    <a:lumOff val="5000"/>
                  </a:prstClr>
                </a:solidFill>
                <a:ea typeface="+mj-ea"/>
                <a:cs typeface="+mj-cs"/>
              </a:rPr>
              <a:t>Producto </a:t>
            </a:r>
            <a:r>
              <a:rPr lang="es-MX" b="1" cap="small" dirty="0" smtClean="0">
                <a:solidFill>
                  <a:prstClr val="black">
                    <a:lumMod val="95000"/>
                    <a:lumOff val="5000"/>
                  </a:prstClr>
                </a:solidFill>
                <a:ea typeface="+mj-ea"/>
                <a:cs typeface="+mj-cs"/>
              </a:rPr>
              <a:t>11: </a:t>
            </a:r>
            <a:r>
              <a:rPr lang="es-MX" cap="small" dirty="0">
                <a:solidFill>
                  <a:prstClr val="black">
                    <a:lumMod val="95000"/>
                    <a:lumOff val="5000"/>
                  </a:prstClr>
                </a:solidFill>
                <a:ea typeface="+mj-ea"/>
                <a:cs typeface="+mj-cs"/>
              </a:rPr>
              <a:t>Evaluación</a:t>
            </a:r>
            <a:r>
              <a:rPr lang="es-MX" cap="small" dirty="0" smtClean="0">
                <a:solidFill>
                  <a:prstClr val="black">
                    <a:lumMod val="95000"/>
                    <a:lumOff val="5000"/>
                  </a:prstClr>
                </a:solidFill>
                <a:ea typeface="+mj-ea"/>
                <a:cs typeface="+mj-cs"/>
              </a:rPr>
              <a:t>. Formatos. Prerrequisitos</a:t>
            </a:r>
            <a:endParaRPr lang="es-MX" dirty="0"/>
          </a:p>
        </p:txBody>
      </p:sp>
      <p:sp>
        <p:nvSpPr>
          <p:cNvPr id="5" name="CuadroTexto 4"/>
          <p:cNvSpPr txBox="1"/>
          <p:nvPr/>
        </p:nvSpPr>
        <p:spPr>
          <a:xfrm>
            <a:off x="2262572" y="1700808"/>
            <a:ext cx="446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/>
              <a:t>FORMATOS PLANEACIÓN GENERAL</a:t>
            </a:r>
            <a:endParaRPr lang="es-MX" sz="1600" b="1" dirty="0"/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580025"/>
              </p:ext>
            </p:extLst>
          </p:nvPr>
        </p:nvGraphicFramePr>
        <p:xfrm>
          <a:off x="2249425" y="2604407"/>
          <a:ext cx="4675348" cy="3303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3" name="Acrobat Document" r:id="rId3" imgW="6856560" imgH="4824720" progId="AcroExch.Document.7">
                  <p:embed/>
                </p:oleObj>
              </mc:Choice>
              <mc:Fallback>
                <p:oleObj name="Acrobat Document" r:id="rId3" imgW="6856560" imgH="4824720" progId="AcroExch.Document.7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9425" y="2604407"/>
                        <a:ext cx="4675348" cy="33038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ángulo 3"/>
          <p:cNvSpPr/>
          <p:nvPr/>
        </p:nvSpPr>
        <p:spPr>
          <a:xfrm>
            <a:off x="2352836" y="564229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328863" indent="-2328863" algn="just"/>
            <a:r>
              <a:rPr lang="es-MX" sz="1200" b="1" cap="small" dirty="0">
                <a:solidFill>
                  <a:prstClr val="black">
                    <a:lumMod val="95000"/>
                    <a:lumOff val="5000"/>
                  </a:prstClr>
                </a:solidFill>
                <a:hlinkClick r:id="rId5"/>
              </a:rPr>
              <a:t>https://matematicasiq.files.wordpress.com/2018/04/formato-de-planeacic3b3n-general-mayela-rodrc3adguez.pdf</a:t>
            </a:r>
            <a:endParaRPr lang="es-MX" sz="1200" b="1" cap="small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06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426170"/>
          </a:xfrm>
        </p:spPr>
        <p:txBody>
          <a:bodyPr>
            <a:normAutofit fontScale="90000"/>
          </a:bodyPr>
          <a:lstStyle/>
          <a:p>
            <a:pPr algn="ctr"/>
            <a:r>
              <a:rPr lang="es-MX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FORMATOS E INSTRUMENTOS PARA LA PLANEACIÓN, SEGUIMIENTO, EVALUACIÓN, AUTOEVALUACIÓN Y COEVALUACIÓN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3" name="Rectángulo 2"/>
          <p:cNvSpPr/>
          <p:nvPr/>
        </p:nvSpPr>
        <p:spPr>
          <a:xfrm>
            <a:off x="457200" y="1239143"/>
            <a:ext cx="8075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28863" indent="-2328863" algn="just"/>
            <a:r>
              <a:rPr lang="es-MX" b="1" cap="small" dirty="0">
                <a:solidFill>
                  <a:prstClr val="black">
                    <a:lumMod val="95000"/>
                    <a:lumOff val="5000"/>
                  </a:prstClr>
                </a:solidFill>
                <a:ea typeface="+mj-ea"/>
                <a:cs typeface="+mj-cs"/>
              </a:rPr>
              <a:t>Producto </a:t>
            </a:r>
            <a:r>
              <a:rPr lang="es-MX" b="1" cap="small" dirty="0" smtClean="0">
                <a:solidFill>
                  <a:prstClr val="black">
                    <a:lumMod val="95000"/>
                    <a:lumOff val="5000"/>
                  </a:prstClr>
                </a:solidFill>
                <a:ea typeface="+mj-ea"/>
                <a:cs typeface="+mj-cs"/>
              </a:rPr>
              <a:t>11: </a:t>
            </a:r>
            <a:r>
              <a:rPr lang="es-MX" cap="small" dirty="0">
                <a:solidFill>
                  <a:prstClr val="black">
                    <a:lumMod val="95000"/>
                    <a:lumOff val="5000"/>
                  </a:prstClr>
                </a:solidFill>
                <a:ea typeface="+mj-ea"/>
                <a:cs typeface="+mj-cs"/>
              </a:rPr>
              <a:t>Evaluación</a:t>
            </a:r>
            <a:r>
              <a:rPr lang="es-MX" cap="small" dirty="0" smtClean="0">
                <a:solidFill>
                  <a:prstClr val="black">
                    <a:lumMod val="95000"/>
                    <a:lumOff val="5000"/>
                  </a:prstClr>
                </a:solidFill>
                <a:ea typeface="+mj-ea"/>
                <a:cs typeface="+mj-cs"/>
              </a:rPr>
              <a:t>. Formatos. Prerrequisitos</a:t>
            </a:r>
            <a:endParaRPr lang="es-MX" dirty="0"/>
          </a:p>
        </p:txBody>
      </p:sp>
      <p:sp>
        <p:nvSpPr>
          <p:cNvPr id="5" name="CuadroTexto 4"/>
          <p:cNvSpPr txBox="1"/>
          <p:nvPr/>
        </p:nvSpPr>
        <p:spPr>
          <a:xfrm>
            <a:off x="2115970" y="1700808"/>
            <a:ext cx="50457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/>
              <a:t>FORMATOS PLANEACIÓN POR SESIÓN</a:t>
            </a:r>
            <a:endParaRPr lang="es-MX" sz="1600" b="1" dirty="0"/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160178"/>
              </p:ext>
            </p:extLst>
          </p:nvPr>
        </p:nvGraphicFramePr>
        <p:xfrm>
          <a:off x="545932" y="2166569"/>
          <a:ext cx="314007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4" name="Acrobat Document" r:id="rId3" imgW="4983480" imgH="6422400" progId="AcroExch.Document.7">
                  <p:embed/>
                </p:oleObj>
              </mc:Choice>
              <mc:Fallback>
                <p:oleObj name="Acrobat Document" r:id="rId3" imgW="4983480" imgH="6422400" progId="AcroExch.Document.7">
                  <p:embed/>
                  <p:pic>
                    <p:nvPicPr>
                      <p:cNvPr id="0" name="Picture 1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932" y="2166569"/>
                        <a:ext cx="3140075" cy="406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7030021"/>
              </p:ext>
            </p:extLst>
          </p:nvPr>
        </p:nvGraphicFramePr>
        <p:xfrm>
          <a:off x="4474802" y="2780928"/>
          <a:ext cx="3761046" cy="22830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5" name="Acrobat Document" r:id="rId5" imgW="8208360" imgH="4962600" progId="AcroExch.Document.7">
                  <p:embed/>
                </p:oleObj>
              </mc:Choice>
              <mc:Fallback>
                <p:oleObj name="Acrobat Document" r:id="rId5" imgW="8208360" imgH="4962600" progId="AcroExch.Document.7">
                  <p:embed/>
                  <p:pic>
                    <p:nvPicPr>
                      <p:cNvPr id="0" name="Picture 1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4802" y="2780928"/>
                        <a:ext cx="3761046" cy="228307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ángulo 3"/>
          <p:cNvSpPr/>
          <p:nvPr/>
        </p:nvSpPr>
        <p:spPr>
          <a:xfrm>
            <a:off x="4242951" y="497246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328863" indent="-2328863" algn="just"/>
            <a:r>
              <a:rPr lang="es-MX" sz="1200" b="1" cap="small" dirty="0">
                <a:solidFill>
                  <a:prstClr val="black">
                    <a:lumMod val="95000"/>
                    <a:lumOff val="5000"/>
                  </a:prstClr>
                </a:solidFill>
                <a:hlinkClick r:id="rId7"/>
              </a:rPr>
              <a:t>https://matematicasiq.files.wordpress.com/2018/04/formato-de-planeacic3b3n-sesic3b3n-por-sesic3b3n-j-carlos-alvarez.pdf</a:t>
            </a:r>
            <a:endParaRPr lang="es-MX" sz="1200" b="1" cap="small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46370" y="5926889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328863" indent="-2328863" algn="just"/>
            <a:r>
              <a:rPr lang="es-MX" sz="1100" b="1" cap="small" dirty="0">
                <a:solidFill>
                  <a:prstClr val="black">
                    <a:lumMod val="95000"/>
                    <a:lumOff val="5000"/>
                  </a:prstClr>
                </a:solidFill>
                <a:hlinkClick r:id="rId8"/>
              </a:rPr>
              <a:t>https://matematicasiq.files.wordpress.com/2018/04/formato-de-planeacic3b3n-sesic3b3n-por-sesic3b3n-jessica-garza.pdf</a:t>
            </a:r>
            <a:endParaRPr lang="es-MX" sz="1100" b="1" cap="small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50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426170"/>
          </a:xfrm>
        </p:spPr>
        <p:txBody>
          <a:bodyPr>
            <a:normAutofit fontScale="90000"/>
          </a:bodyPr>
          <a:lstStyle/>
          <a:p>
            <a:pPr algn="ctr"/>
            <a:r>
              <a:rPr lang="es-MX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FORMATOS E INSTRUMENTOS PARA LA PLANEACIÓN, SEGUIMIENTO, EVALUACIÓN, AUTOEVALUACIÓN Y COEVALUACIÓN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3" name="Rectángulo 2"/>
          <p:cNvSpPr/>
          <p:nvPr/>
        </p:nvSpPr>
        <p:spPr>
          <a:xfrm>
            <a:off x="457200" y="1239143"/>
            <a:ext cx="8075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28863" indent="-2328863" algn="just"/>
            <a:r>
              <a:rPr lang="es-MX" b="1" cap="small" dirty="0">
                <a:solidFill>
                  <a:prstClr val="black">
                    <a:lumMod val="95000"/>
                    <a:lumOff val="5000"/>
                  </a:prstClr>
                </a:solidFill>
                <a:ea typeface="+mj-ea"/>
                <a:cs typeface="+mj-cs"/>
              </a:rPr>
              <a:t>Producto </a:t>
            </a:r>
            <a:r>
              <a:rPr lang="es-MX" b="1" cap="small" dirty="0" smtClean="0">
                <a:solidFill>
                  <a:prstClr val="black">
                    <a:lumMod val="95000"/>
                    <a:lumOff val="5000"/>
                  </a:prstClr>
                </a:solidFill>
                <a:ea typeface="+mj-ea"/>
                <a:cs typeface="+mj-cs"/>
              </a:rPr>
              <a:t>11: </a:t>
            </a:r>
            <a:r>
              <a:rPr lang="es-MX" cap="small" dirty="0">
                <a:solidFill>
                  <a:prstClr val="black">
                    <a:lumMod val="95000"/>
                    <a:lumOff val="5000"/>
                  </a:prstClr>
                </a:solidFill>
                <a:ea typeface="+mj-ea"/>
                <a:cs typeface="+mj-cs"/>
              </a:rPr>
              <a:t>Evaluación</a:t>
            </a:r>
            <a:r>
              <a:rPr lang="es-MX" cap="small" dirty="0" smtClean="0">
                <a:solidFill>
                  <a:prstClr val="black">
                    <a:lumMod val="95000"/>
                    <a:lumOff val="5000"/>
                  </a:prstClr>
                </a:solidFill>
                <a:ea typeface="+mj-ea"/>
                <a:cs typeface="+mj-cs"/>
              </a:rPr>
              <a:t>. Formatos. Prerrequisitos</a:t>
            </a:r>
            <a:endParaRPr lang="es-MX" dirty="0"/>
          </a:p>
        </p:txBody>
      </p:sp>
      <p:sp>
        <p:nvSpPr>
          <p:cNvPr id="5" name="CuadroTexto 4"/>
          <p:cNvSpPr txBox="1"/>
          <p:nvPr/>
        </p:nvSpPr>
        <p:spPr>
          <a:xfrm>
            <a:off x="2115970" y="1700808"/>
            <a:ext cx="50457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/>
              <a:t>FORMATOS PLANEACIÓN POR SESIÓN</a:t>
            </a:r>
            <a:endParaRPr lang="es-MX" sz="1600" b="1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2688868"/>
              </p:ext>
            </p:extLst>
          </p:nvPr>
        </p:nvGraphicFramePr>
        <p:xfrm>
          <a:off x="2411760" y="2565538"/>
          <a:ext cx="4314441" cy="3048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6" name="Acrobat Document" r:id="rId3" imgW="6856560" imgH="4824720" progId="AcroExch.Document.7">
                  <p:embed/>
                </p:oleObj>
              </mc:Choice>
              <mc:Fallback>
                <p:oleObj name="Acrobat Document" r:id="rId3" imgW="6856560" imgH="4824720" progId="AcroExch.Document.7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2565538"/>
                        <a:ext cx="4314441" cy="30488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ángulo 5"/>
          <p:cNvSpPr/>
          <p:nvPr/>
        </p:nvSpPr>
        <p:spPr>
          <a:xfrm>
            <a:off x="2208820" y="530952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328863" indent="-2328863" algn="just"/>
            <a:r>
              <a:rPr lang="es-MX" sz="1200" b="1" cap="small" dirty="0">
                <a:solidFill>
                  <a:prstClr val="black">
                    <a:lumMod val="95000"/>
                    <a:lumOff val="5000"/>
                  </a:prstClr>
                </a:solidFill>
                <a:hlinkClick r:id="rId5"/>
              </a:rPr>
              <a:t>https://matematicasiq.files.wordpress.com/2018/04/formato-de-planeacic3b3n-sesic3b3n-por-sesic3b3n-lorena-lozano.pdf</a:t>
            </a:r>
            <a:endParaRPr lang="es-MX" sz="1200" b="1" cap="small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07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426170"/>
          </a:xfrm>
        </p:spPr>
        <p:txBody>
          <a:bodyPr>
            <a:normAutofit fontScale="90000"/>
          </a:bodyPr>
          <a:lstStyle/>
          <a:p>
            <a:pPr algn="ctr"/>
            <a:r>
              <a:rPr lang="es-MX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FORMATOS E INSTRUMENTOS PARA LA PLANEACIÓN, SEGUIMIENTO, EVALUACIÓN, AUTOEVALUACIÓN Y COEVALUACIÓN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3" name="Rectángulo 2"/>
          <p:cNvSpPr/>
          <p:nvPr/>
        </p:nvSpPr>
        <p:spPr>
          <a:xfrm>
            <a:off x="457200" y="1239143"/>
            <a:ext cx="8075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28863" indent="-2328863" algn="just"/>
            <a:r>
              <a:rPr lang="es-MX" b="1" cap="small" dirty="0">
                <a:solidFill>
                  <a:prstClr val="black">
                    <a:lumMod val="95000"/>
                    <a:lumOff val="5000"/>
                  </a:prstClr>
                </a:solidFill>
                <a:ea typeface="+mj-ea"/>
                <a:cs typeface="+mj-cs"/>
              </a:rPr>
              <a:t>Producto </a:t>
            </a:r>
            <a:r>
              <a:rPr lang="es-MX" b="1" cap="small" dirty="0" smtClean="0">
                <a:solidFill>
                  <a:prstClr val="black">
                    <a:lumMod val="95000"/>
                    <a:lumOff val="5000"/>
                  </a:prstClr>
                </a:solidFill>
                <a:ea typeface="+mj-ea"/>
                <a:cs typeface="+mj-cs"/>
              </a:rPr>
              <a:t>12: </a:t>
            </a:r>
            <a:r>
              <a:rPr lang="es-MX" cap="small" dirty="0">
                <a:solidFill>
                  <a:prstClr val="black">
                    <a:lumMod val="95000"/>
                    <a:lumOff val="5000"/>
                  </a:prstClr>
                </a:solidFill>
                <a:ea typeface="+mj-ea"/>
                <a:cs typeface="+mj-cs"/>
              </a:rPr>
              <a:t>Evaluación</a:t>
            </a:r>
            <a:r>
              <a:rPr lang="es-MX" cap="small" dirty="0" smtClean="0">
                <a:solidFill>
                  <a:prstClr val="black">
                    <a:lumMod val="95000"/>
                    <a:lumOff val="5000"/>
                  </a:prstClr>
                </a:solidFill>
                <a:ea typeface="+mj-ea"/>
                <a:cs typeface="+mj-cs"/>
              </a:rPr>
              <a:t>. Formatos. Grupo Heterogéneo</a:t>
            </a:r>
            <a:endParaRPr lang="es-MX" dirty="0"/>
          </a:p>
        </p:txBody>
      </p:sp>
      <p:sp>
        <p:nvSpPr>
          <p:cNvPr id="6" name="CuadroTexto 5"/>
          <p:cNvSpPr txBox="1"/>
          <p:nvPr/>
        </p:nvSpPr>
        <p:spPr>
          <a:xfrm>
            <a:off x="433784" y="1983005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/>
              <a:t>FORMATO PLANEACIÓN GENERAL</a:t>
            </a:r>
            <a:endParaRPr lang="es-MX" sz="1400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4371633" y="1990359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/>
              <a:t>FORMATO PLANEACIÓN POR SESIÓN</a:t>
            </a:r>
            <a:endParaRPr lang="es-MX" sz="1400" b="1" dirty="0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3495266"/>
              </p:ext>
            </p:extLst>
          </p:nvPr>
        </p:nvGraphicFramePr>
        <p:xfrm>
          <a:off x="871145" y="2643241"/>
          <a:ext cx="3623675" cy="28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8" name="Acrobat Document" r:id="rId3" imgW="6449400" imgH="4962600" progId="AcroExch.Document.7">
                  <p:embed/>
                </p:oleObj>
              </mc:Choice>
              <mc:Fallback>
                <p:oleObj name="Acrobat Document" r:id="rId3" imgW="6449400" imgH="4962600" progId="AcroExch.Document.7">
                  <p:embed/>
                  <p:pic>
                    <p:nvPicPr>
                      <p:cNvPr id="0" name="Picture 1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145" y="2643241"/>
                        <a:ext cx="3623675" cy="2800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4997508"/>
              </p:ext>
            </p:extLst>
          </p:nvPr>
        </p:nvGraphicFramePr>
        <p:xfrm>
          <a:off x="4371633" y="2855914"/>
          <a:ext cx="3912096" cy="2374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9" name="Acrobat Document" r:id="rId5" imgW="8208360" imgH="4962600" progId="AcroExch.Document.7">
                  <p:embed/>
                </p:oleObj>
              </mc:Choice>
              <mc:Fallback>
                <p:oleObj name="Acrobat Document" r:id="rId5" imgW="8208360" imgH="4962600" progId="AcroExch.Document.7">
                  <p:embed/>
                  <p:pic>
                    <p:nvPicPr>
                      <p:cNvPr id="0" name="Picture 1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1633" y="2855914"/>
                        <a:ext cx="3912096" cy="23747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ángulo 3"/>
          <p:cNvSpPr/>
          <p:nvPr/>
        </p:nvSpPr>
        <p:spPr>
          <a:xfrm>
            <a:off x="871145" y="5471836"/>
            <a:ext cx="3500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b="1" cap="small" dirty="0">
                <a:solidFill>
                  <a:prstClr val="black">
                    <a:lumMod val="95000"/>
                    <a:lumOff val="5000"/>
                  </a:prstClr>
                </a:solidFill>
                <a:hlinkClick r:id="rId7"/>
              </a:rPr>
              <a:t>https://matematicasiq.files.wordpress.com/2018/04/formato-de-planeacic3b3n-general-grupo-heterogc3a9neo-equipo-1.pdf</a:t>
            </a:r>
            <a:endParaRPr lang="es-MX" sz="1200" dirty="0"/>
          </a:p>
        </p:txBody>
      </p:sp>
      <p:sp>
        <p:nvSpPr>
          <p:cNvPr id="12" name="Rectángulo 11"/>
          <p:cNvSpPr/>
          <p:nvPr/>
        </p:nvSpPr>
        <p:spPr>
          <a:xfrm>
            <a:off x="4494820" y="5287981"/>
            <a:ext cx="43256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28863" indent="-2328863" algn="just"/>
            <a:r>
              <a:rPr lang="es-MX" sz="1200" b="1" cap="small" dirty="0">
                <a:solidFill>
                  <a:prstClr val="black">
                    <a:lumMod val="95000"/>
                    <a:lumOff val="5000"/>
                  </a:prstClr>
                </a:solidFill>
                <a:hlinkClick r:id="rId8"/>
              </a:rPr>
              <a:t>https://matematicasiq.files.wordpress.com/2018/04/formato-de-planeacic3b3n-por-sesic3b3n-grupo-heterogc3a9neo-equipo-1.pdf</a:t>
            </a:r>
            <a:endParaRPr lang="es-MX" sz="1200" b="1" cap="small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79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Producto 1. C.A.I.A.C. Conclusiones Generales.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/>
          <a:srcRect l="19561" t="20957" r="19008" b="9090"/>
          <a:stretch/>
        </p:blipFill>
        <p:spPr>
          <a:xfrm>
            <a:off x="420923" y="1412776"/>
            <a:ext cx="7992889" cy="511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00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0"/>
            <a:ext cx="8291264" cy="1143000"/>
          </a:xfrm>
        </p:spPr>
        <p:txBody>
          <a:bodyPr>
            <a:normAutofit/>
          </a:bodyPr>
          <a:lstStyle/>
          <a:p>
            <a:pPr marL="2514600" indent="-2514600" algn="just"/>
            <a:r>
              <a:rPr lang="es-MX" sz="2400" b="1" dirty="0" smtClean="0">
                <a:solidFill>
                  <a:schemeClr val="tx1"/>
                </a:solidFill>
              </a:rPr>
              <a:t>Producto 13: </a:t>
            </a:r>
            <a:r>
              <a:rPr lang="es-MX" sz="2400" dirty="0" smtClean="0">
                <a:solidFill>
                  <a:schemeClr val="tx1"/>
                </a:solidFill>
              </a:rPr>
              <a:t>Lista de pasos para realizar una infografía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4" name="Rectángulo 2"/>
          <p:cNvSpPr/>
          <p:nvPr/>
        </p:nvSpPr>
        <p:spPr>
          <a:xfrm>
            <a:off x="457200" y="1239143"/>
            <a:ext cx="807524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28863" indent="-2328863" algn="just"/>
            <a:r>
              <a:rPr lang="es-MX" b="1" dirty="0" smtClean="0">
                <a:solidFill>
                  <a:prstClr val="black">
                    <a:lumMod val="95000"/>
                    <a:lumOff val="5000"/>
                  </a:prstClr>
                </a:solidFill>
                <a:ea typeface="+mj-ea"/>
                <a:cs typeface="+mj-cs"/>
              </a:rPr>
              <a:t>PASOS </a:t>
            </a:r>
          </a:p>
          <a:p>
            <a:pPr marL="2328863" indent="-2328863" algn="just"/>
            <a:endParaRPr lang="es-MX" b="1" dirty="0" smtClean="0">
              <a:solidFill>
                <a:prstClr val="black">
                  <a:lumMod val="95000"/>
                  <a:lumOff val="5000"/>
                </a:prstClr>
              </a:solidFill>
              <a:ea typeface="+mj-ea"/>
              <a:cs typeface="+mj-cs"/>
            </a:endParaRPr>
          </a:p>
          <a:p>
            <a:r>
              <a:rPr lang="es-MX" b="1" dirty="0"/>
              <a:t>1. </a:t>
            </a:r>
            <a:r>
              <a:rPr lang="es-MX" b="1" dirty="0" smtClean="0"/>
              <a:t>Elegir </a:t>
            </a:r>
            <a:r>
              <a:rPr lang="es-MX" b="1" dirty="0"/>
              <a:t>el tema de la infografía</a:t>
            </a:r>
          </a:p>
          <a:p>
            <a:pPr algn="just"/>
            <a:r>
              <a:rPr lang="es-MX" dirty="0"/>
              <a:t>El primer paso para hacer una  infografía es elegir el tema de la infografía</a:t>
            </a:r>
            <a:r>
              <a:rPr lang="es-MX" dirty="0" smtClean="0"/>
              <a:t>.</a:t>
            </a:r>
          </a:p>
          <a:p>
            <a:pPr algn="just"/>
            <a:endParaRPr lang="es-MX" b="1" dirty="0">
              <a:solidFill>
                <a:prstClr val="black">
                  <a:lumMod val="95000"/>
                  <a:lumOff val="5000"/>
                </a:prstClr>
              </a:solidFill>
              <a:ea typeface="+mj-ea"/>
              <a:cs typeface="+mj-cs"/>
            </a:endParaRPr>
          </a:p>
          <a:p>
            <a:r>
              <a:rPr lang="es-MX" b="1" dirty="0"/>
              <a:t>2. </a:t>
            </a:r>
            <a:r>
              <a:rPr lang="es-MX" b="1" dirty="0" smtClean="0"/>
              <a:t>Identificar </a:t>
            </a:r>
            <a:r>
              <a:rPr lang="es-MX" b="1" dirty="0"/>
              <a:t>las fuentes de información para la </a:t>
            </a:r>
            <a:r>
              <a:rPr lang="es-MX" b="1" dirty="0" smtClean="0"/>
              <a:t>infografía</a:t>
            </a:r>
            <a:endParaRPr lang="es-MX" b="1" dirty="0"/>
          </a:p>
          <a:p>
            <a:pPr algn="just"/>
            <a:r>
              <a:rPr lang="es-MX" dirty="0"/>
              <a:t>Se debe realizar un proceso de recolección de datos del tema a abordar. Es muy importante ir registrando las fuentes de información ya que son un elemento importante en la infografía</a:t>
            </a:r>
            <a:r>
              <a:rPr lang="es-MX" dirty="0" smtClean="0"/>
              <a:t>.</a:t>
            </a:r>
          </a:p>
          <a:p>
            <a:pPr algn="just"/>
            <a:endParaRPr lang="es-MX" dirty="0"/>
          </a:p>
          <a:p>
            <a:r>
              <a:rPr lang="es-MX" b="1" dirty="0"/>
              <a:t>3. </a:t>
            </a:r>
            <a:r>
              <a:rPr lang="es-MX" b="1" dirty="0" smtClean="0"/>
              <a:t>Organizar </a:t>
            </a:r>
            <a:r>
              <a:rPr lang="es-MX" b="1" dirty="0"/>
              <a:t>las ideas</a:t>
            </a:r>
          </a:p>
          <a:p>
            <a:pPr algn="just"/>
            <a:r>
              <a:rPr lang="es-MX" dirty="0"/>
              <a:t>Es importante organizar la información recopilada agruparla por tema y subtemas, para esto puede ser útil un programa de mapa conceptual.</a:t>
            </a:r>
          </a:p>
          <a:p>
            <a:pPr algn="just"/>
            <a:r>
              <a:rPr lang="es-MX" dirty="0"/>
              <a:t>Se deben descartar los aspectos que sean poco relevantes o poco interesantes, esto evitará que nos ahoguemos en el mar de información recopilada en el punto anterior</a:t>
            </a:r>
          </a:p>
          <a:p>
            <a:pPr algn="just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8333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457200" y="332656"/>
            <a:ext cx="807524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4. </a:t>
            </a:r>
            <a:r>
              <a:rPr lang="es-MX" b="1" dirty="0" smtClean="0"/>
              <a:t>Crear </a:t>
            </a:r>
            <a:r>
              <a:rPr lang="es-MX" b="1" dirty="0"/>
              <a:t>la infografía en grises (bosquejo)</a:t>
            </a:r>
            <a:br>
              <a:rPr lang="es-MX" b="1" dirty="0"/>
            </a:br>
            <a:r>
              <a:rPr lang="es-MX" dirty="0" smtClean="0"/>
              <a:t>Una </a:t>
            </a:r>
            <a:r>
              <a:rPr lang="es-MX" dirty="0"/>
              <a:t>vez organizada la información recopilada, se debe empezar a realizar un bosquejo de la infografía. </a:t>
            </a:r>
            <a:r>
              <a:rPr lang="es-MX" dirty="0" smtClean="0"/>
              <a:t>Esta </a:t>
            </a:r>
            <a:r>
              <a:rPr lang="es-MX" dirty="0"/>
              <a:t>etapa es fundamental ya que será la que le de creatividad y claridad a la infografía.</a:t>
            </a:r>
          </a:p>
          <a:p>
            <a:pPr algn="just"/>
            <a:endParaRPr lang="es-MX" dirty="0" smtClean="0"/>
          </a:p>
          <a:p>
            <a:r>
              <a:rPr lang="es-MX" b="1" dirty="0"/>
              <a:t>5. </a:t>
            </a:r>
            <a:r>
              <a:rPr lang="es-MX" b="1" dirty="0" smtClean="0"/>
              <a:t>Diseñar </a:t>
            </a:r>
            <a:r>
              <a:rPr lang="es-MX" b="1" dirty="0"/>
              <a:t>la infografía</a:t>
            </a:r>
          </a:p>
          <a:p>
            <a:r>
              <a:rPr lang="es-MX" dirty="0"/>
              <a:t>En el diseño se debe tener en cuenta:</a:t>
            </a:r>
          </a:p>
          <a:p>
            <a:pPr marL="342900" indent="-342900">
              <a:buAutoNum type="alphaLcParenR"/>
            </a:pPr>
            <a:r>
              <a:rPr lang="es-MX" b="1" dirty="0" smtClean="0"/>
              <a:t>Estilo original</a:t>
            </a:r>
            <a:r>
              <a:rPr lang="es-MX" dirty="0" smtClean="0"/>
              <a:t>: Se debe evitar copiar conceptos gráficos de otras infografías.</a:t>
            </a:r>
          </a:p>
          <a:p>
            <a:pPr marL="342900" indent="-342900">
              <a:buAutoNum type="alphaLcParenR"/>
            </a:pPr>
            <a:r>
              <a:rPr lang="es-MX" b="1" dirty="0" smtClean="0"/>
              <a:t>Integración</a:t>
            </a:r>
            <a:r>
              <a:rPr lang="es-MX" dirty="0" smtClean="0"/>
              <a:t>: Una infografía debe ser rica gráficamente evitando diseñarla con mucho texto.</a:t>
            </a:r>
          </a:p>
          <a:p>
            <a:pPr marL="342900" indent="-342900">
              <a:buAutoNum type="alphaLcParenR"/>
            </a:pPr>
            <a:r>
              <a:rPr lang="es-MX" b="1" dirty="0" smtClean="0"/>
              <a:t>Color</a:t>
            </a:r>
            <a:r>
              <a:rPr lang="es-MX" dirty="0"/>
              <a:t>: Se deben usar colores con buen contraste para facilitar la lectura. </a:t>
            </a:r>
            <a:endParaRPr lang="es-MX" dirty="0" smtClean="0"/>
          </a:p>
          <a:p>
            <a:pPr marL="342900" indent="-342900">
              <a:buAutoNum type="alphaLcParenR"/>
            </a:pPr>
            <a:r>
              <a:rPr lang="es-MX" b="1" dirty="0" smtClean="0"/>
              <a:t>Fuentes</a:t>
            </a:r>
            <a:r>
              <a:rPr lang="es-MX" dirty="0"/>
              <a:t>: Una infografía debe tener un uso creativo de fuentes y tamaños de letras. </a:t>
            </a:r>
            <a:endParaRPr lang="es-MX" dirty="0" smtClean="0"/>
          </a:p>
          <a:p>
            <a:pPr marL="342900" indent="-342900">
              <a:buAutoNum type="alphaLcParenR"/>
            </a:pPr>
            <a:r>
              <a:rPr lang="es-MX" b="1" dirty="0" smtClean="0"/>
              <a:t>Íconos</a:t>
            </a:r>
            <a:r>
              <a:rPr lang="es-MX" dirty="0"/>
              <a:t>: Una infografía debe contener imágenes simples (íconos) para poder comunicar de manera adecuada</a:t>
            </a:r>
            <a:r>
              <a:rPr lang="es-MX" dirty="0" smtClean="0"/>
              <a:t>.</a:t>
            </a:r>
          </a:p>
          <a:p>
            <a:pPr marL="342900" indent="-342900">
              <a:buAutoNum type="alphaLcParenR"/>
            </a:pPr>
            <a:endParaRPr lang="es-MX" dirty="0"/>
          </a:p>
          <a:p>
            <a:pPr algn="just"/>
            <a:r>
              <a:rPr lang="es-MX" b="1" dirty="0"/>
              <a:t>6. Utilice herramientas para crear infografías</a:t>
            </a:r>
          </a:p>
          <a:p>
            <a:pPr algn="just"/>
            <a:r>
              <a:rPr lang="es-MX" dirty="0"/>
              <a:t>Las principales herramientas gratuitas para crear elementos de </a:t>
            </a:r>
            <a:r>
              <a:rPr lang="es-MX" dirty="0" smtClean="0"/>
              <a:t>infografías (</a:t>
            </a:r>
            <a:r>
              <a:rPr lang="es-MX" dirty="0" err="1" smtClean="0"/>
              <a:t>PiktoChart</a:t>
            </a:r>
            <a:r>
              <a:rPr lang="es-MX" dirty="0" smtClean="0"/>
              <a:t>, </a:t>
            </a:r>
            <a:r>
              <a:rPr lang="es-MX" dirty="0" err="1" smtClean="0"/>
              <a:t>Canva</a:t>
            </a:r>
            <a:r>
              <a:rPr lang="es-MX" dirty="0" smtClean="0"/>
              <a:t>, </a:t>
            </a:r>
            <a:r>
              <a:rPr lang="es-MX" dirty="0" err="1" smtClean="0"/>
              <a:t>Easelly</a:t>
            </a:r>
            <a:r>
              <a:rPr lang="es-MX" dirty="0" smtClean="0"/>
              <a:t>, </a:t>
            </a:r>
            <a:r>
              <a:rPr lang="es-MX" dirty="0" err="1" smtClean="0"/>
              <a:t>Visually</a:t>
            </a:r>
            <a:r>
              <a:rPr lang="es-MX" dirty="0" smtClean="0"/>
              <a:t>, </a:t>
            </a:r>
            <a:r>
              <a:rPr lang="es-MX" dirty="0" err="1" smtClean="0"/>
              <a:t>Wordle</a:t>
            </a:r>
            <a:r>
              <a:rPr lang="es-MX" dirty="0" smtClean="0"/>
              <a:t>, </a:t>
            </a:r>
            <a:r>
              <a:rPr lang="es-MX" dirty="0" err="1" smtClean="0"/>
              <a:t>Creately</a:t>
            </a:r>
            <a:r>
              <a:rPr lang="es-MX" dirty="0" smtClean="0"/>
              <a:t>, PowerPoint, etc.)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018109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" y="188640"/>
            <a:ext cx="8125987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67544" y="5805264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3"/>
              </a:rPr>
              <a:t>http://conexiones.dgire.unam.mx/wp-content/uploads/2018/04/b-CONVOCATORIA-.-CONCURSO-INFOGRAFI%CC%81AS-2_1.pdf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0841244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467600" cy="738336"/>
          </a:xfrm>
        </p:spPr>
        <p:txBody>
          <a:bodyPr>
            <a:normAutofit/>
          </a:bodyPr>
          <a:lstStyle/>
          <a:p>
            <a:r>
              <a:rPr lang="es-MX" sz="2800" b="1" dirty="0" smtClean="0">
                <a:solidFill>
                  <a:schemeClr val="tx1"/>
                </a:solidFill>
              </a:rPr>
              <a:t>Producto 14: </a:t>
            </a:r>
            <a:r>
              <a:rPr lang="es-MX" sz="2800" dirty="0" smtClean="0">
                <a:solidFill>
                  <a:schemeClr val="tx1"/>
                </a:solidFill>
              </a:rPr>
              <a:t>Infografía </a:t>
            </a:r>
            <a:endParaRPr lang="es-MX" sz="2800" b="1" dirty="0">
              <a:solidFill>
                <a:schemeClr val="tx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/>
          <a:srcRect l="29546" r="29546"/>
          <a:stretch/>
        </p:blipFill>
        <p:spPr>
          <a:xfrm>
            <a:off x="2401144" y="1124744"/>
            <a:ext cx="3888432" cy="53439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12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08912" cy="782960"/>
          </a:xfrm>
        </p:spPr>
        <p:txBody>
          <a:bodyPr>
            <a:normAutofit/>
          </a:bodyPr>
          <a:lstStyle/>
          <a:p>
            <a:r>
              <a:rPr lang="es-MX" sz="3200" b="1" dirty="0" smtClean="0">
                <a:solidFill>
                  <a:schemeClr val="tx1"/>
                </a:solidFill>
              </a:rPr>
              <a:t>Producto 15: </a:t>
            </a:r>
            <a:r>
              <a:rPr lang="es-MX" sz="3200" dirty="0" smtClean="0">
                <a:solidFill>
                  <a:schemeClr val="tx1"/>
                </a:solidFill>
              </a:rPr>
              <a:t>Reflexiones personales</a:t>
            </a:r>
            <a:r>
              <a:rPr lang="es-MX" sz="3200" b="1" dirty="0" smtClean="0">
                <a:solidFill>
                  <a:schemeClr val="tx1"/>
                </a:solidFill>
              </a:rPr>
              <a:t> </a:t>
            </a:r>
            <a:endParaRPr lang="es-MX" sz="3200" b="1" dirty="0">
              <a:solidFill>
                <a:schemeClr val="tx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/>
          <a:srcRect l="34079" t="21264" r="36188" b="43725"/>
          <a:stretch/>
        </p:blipFill>
        <p:spPr>
          <a:xfrm>
            <a:off x="1187624" y="1340767"/>
            <a:ext cx="6634716" cy="439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84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/>
          <a:srcRect l="35171" t="56073" r="37037" b="13275"/>
          <a:stretch/>
        </p:blipFill>
        <p:spPr>
          <a:xfrm>
            <a:off x="1260688" y="692695"/>
            <a:ext cx="6502995" cy="403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67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/>
          <a:srcRect l="19561" t="24406" r="19008" b="8657"/>
          <a:stretch/>
        </p:blipFill>
        <p:spPr>
          <a:xfrm>
            <a:off x="611559" y="1556792"/>
            <a:ext cx="7992889" cy="4896544"/>
          </a:xfrm>
          <a:prstGeom prst="rect">
            <a:avLst/>
          </a:prstGeom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Producto 1. C.A.I.A.C. Conclusiones Generales.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8038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683568" y="620688"/>
            <a:ext cx="7467600" cy="1143000"/>
          </a:xfrm>
          <a:prstGeom prst="rect">
            <a:avLst/>
          </a:prstGeom>
        </p:spPr>
        <p:txBody>
          <a:bodyPr vert="horz" anchor="b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b="1" smtClean="0">
                <a:solidFill>
                  <a:schemeClr val="tx1"/>
                </a:solidFill>
              </a:rPr>
              <a:t>Producto 1. C.A.I.A.C. Conclusiones Generales.</a:t>
            </a:r>
            <a:r>
              <a:rPr lang="es-MX" smtClean="0"/>
              <a:t/>
            </a:r>
            <a:br>
              <a:rPr lang="es-MX" smtClean="0"/>
            </a:b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/>
          <a:srcRect l="19562" t="21657" r="19008" b="8453"/>
          <a:stretch/>
        </p:blipFill>
        <p:spPr>
          <a:xfrm>
            <a:off x="661077" y="1484784"/>
            <a:ext cx="7992888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7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467600" cy="1080120"/>
          </a:xfrm>
        </p:spPr>
        <p:txBody>
          <a:bodyPr>
            <a:normAutofit fontScale="90000"/>
          </a:bodyPr>
          <a:lstStyle/>
          <a:p>
            <a:r>
              <a:rPr lang="es-MX" b="1" dirty="0">
                <a:solidFill>
                  <a:schemeClr val="tx1"/>
                </a:solidFill>
              </a:rPr>
              <a:t>Producto 3.</a:t>
            </a:r>
            <a:r>
              <a:rPr lang="es-MX" dirty="0">
                <a:solidFill>
                  <a:schemeClr val="tx1"/>
                </a:solidFill>
              </a:rPr>
              <a:t> Fotografías de la </a:t>
            </a:r>
            <a:r>
              <a:rPr lang="es-MX" dirty="0" smtClean="0">
                <a:solidFill>
                  <a:schemeClr val="tx1"/>
                </a:solidFill>
              </a:rPr>
              <a:t>sesión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pic>
        <p:nvPicPr>
          <p:cNvPr id="2052" name="Picture 4" descr="https://attachment.outlook.office.net/owa/je_ss_yliz@hotmail.com/service.svc/s/GetAttachmentThumbnail?id=AQMkADAwATY3ZmYAZS1hMDJkLWRiM2QtMDACLTAwCgBGAAADeEW5XsmluEe3XqqTAzi97QcAm7VdJk8FB0u6kWpmjX%2B7ugAAAgEMAAAAm7VdJk8FB0u6kWpmjX%2B7ugABIbhcIwAAAAESABAAv55aMxvKLEmPd%2BkTdGMZKg%3D%3D&amp;thumbnailType=2&amp;X-OWA-CANARY=beXmNmuaNkmIvJF3qKt0ffCP7xPIGdUYF2fcqClYkiAGHGffX66BTV4HA8KwliFSmhquurjuYnw.&amp;token=eyJ0eXAiOiJKV1QiLCJhbGciOiJSUzI1NiIsIng1dCI6ImVuaDlCSnJWUFU1aWpWMXFqWmpWLWZMMmJjbyJ9.eyJ2ZXIiOiJFeGNoYW5nZS5DYWxsYmFjay5WMSIsImFwcGN0eHNlbmRlciI6Ik93YURvd25sb2FkQDg0ZGY5ZTdmLWU5ZjYtNDBhZi1iNDM1LWFhYWFhYWFhYWFhYSIsImFwcGN0eCI6IntcIm1zZXhjaHByb3RcIjpcIm93YVwiLFwicHJpbWFyeXNpZFwiOlwiUy0xLTI4MjctNDI1OTgyLTI2ODczNTk4MDVcIixcInB1aWRcIjpcIjE4Mjk1ODE0NDYwNDQ0NzdcIixcIm9pZFwiOlwiMDAwNjdmZmUtYTAyZC1kYjNk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wODczMDUxNCwibmJmIjoxNTA4NzI5OTE0fQ.eupH7yTjIW8dgmZ9CevUmhHqYlR9Ktg2iX98XULplAgOhmfT83T3yOeMpygNJZBQZbUkJICD4rwbk-Fr6JAZGyAmt-oPzrX6yYDWcgy1kcq0e-9NdjKJUV1imKdWa8d4f7AeBB2npwIQ3McrvhRmZC0vXI-Fm74v8S7KkZJ4yZ3MhVx4BNXly9e-MVXuDcdXD0ntEZzU2PGs2Rp20Osm9d5rwBBMTlmsD0vGsPDW2nNsq-MkX0ewXPKmlaSF3y6WLJOrHIHRphlunw4R4ZdeGGeEijgxIFMKe616pOL87adqrHKjDIAa-GSQXy9tgq3LGn6KzXxwnKUnyE_F9TAWAw&amp;owa=outlook.live.com&amp;isc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4324391" cy="243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5220072" y="1933381"/>
            <a:ext cx="2900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/>
              <a:t>Trabajo individual después de la proyección de los videos</a:t>
            </a:r>
            <a:endParaRPr lang="es-MX" sz="1600" dirty="0"/>
          </a:p>
        </p:txBody>
      </p:sp>
      <p:pic>
        <p:nvPicPr>
          <p:cNvPr id="7" name="Picture 2" descr="https://attachment.outlook.office.net/owa/je_ss_yliz@hotmail.com/service.svc/s/GetAttachmentThumbnail?id=AQMkADAwATY3ZmYAZS1hMDJkLWRiM2QtMDACLTAwCgBGAAADeEW5XsmluEe3XqqTAzi97QcAm7VdJk8FB0u6kWpmjX%2B7ugAAAgEMAAAAm7VdJk8FB0u6kWpmjX%2B7ugABIbhcIAAAAAESABAAtslat2aJ6k6HuIopJnVF0A%3D%3D&amp;thumbnailType=2&amp;X-OWA-CANARY=wCmiDIggzU6LpB_Uxv8hrtBFZPfIGdUYTGXxt10v6QYTAdmrM7zy49XgyH-bHXH_jvtnYjJFRLM.&amp;token=eyJ0eXAiOiJKV1QiLCJhbGciOiJSUzI1NiIsIng1dCI6ImVuaDlCSnJWUFU1aWpWMXFqWmpWLWZMMmJjbyJ9.eyJ2ZXIiOiJFeGNoYW5nZS5DYWxsYmFjay5WMSIsImFwcGN0eHNlbmRlciI6Ik93YURvd25sb2FkQDg0ZGY5ZTdmLWU5ZjYtNDBhZi1iNDM1LWFhYWFhYWFhYWFhYSIsImFwcGN0eCI6IntcIm1zZXhjaHByb3RcIjpcIm93YVwiLFwicHJpbWFyeXNpZFwiOlwiUy0xLTI4MjctNDI1OTgyLTI2ODczNTk4MDVcIixcInB1aWRcIjpcIjE4Mjk1ODE0NDYwNDQ0NzdcIixcIm9pZFwiOlwiMDAwNjdmZmUtYTAyZC1kYjNk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wODczMTExNiwibmJmIjoxNTA4NzMwNTE2fQ.LsbB7eHe3qyRm4VvKY807oBMYMb6nV6D80PNNBb_3GhdpxlAtPuT5FKwkhun9oy1xr1UGv61n9bdfnD-_6kUE00BcEVPFELiSFdw7g09A1pVcokeFcuzTIoV6tKcyOkne06zrN0F3JhUqS9mNBlE1ZDKkxfI1-AHbjfR-VskH8rmg3WHEl9kmJPA9ur2SoUbjwnvAFQY_EVISpZavlol2ZAXHnTBFAYdl8fH21-gmFSkKHbzdgJopfQ-LF-eC3s0G_6FsbXSxjEdfUInTOCpzMwqHRvA03UNUHKqfwng-xzusaHKkS1R4VJR_acVrmBiScUaS43KQHQaGsuzD5e6VQ&amp;owa=outlook.live.com&amp;isc=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05064"/>
            <a:ext cx="4361582" cy="245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3"/>
          <p:cNvSpPr txBox="1"/>
          <p:nvPr/>
        </p:nvSpPr>
        <p:spPr>
          <a:xfrm>
            <a:off x="5220072" y="5013176"/>
            <a:ext cx="2900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/>
              <a:t>Eligiendo el tema y buscando conexiones entre materas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13225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>
                <a:solidFill>
                  <a:schemeClr val="tx1"/>
                </a:solidFill>
              </a:rPr>
              <a:t>Producto 3.</a:t>
            </a:r>
            <a:r>
              <a:rPr lang="es-MX" dirty="0">
                <a:solidFill>
                  <a:schemeClr val="tx1"/>
                </a:solidFill>
              </a:rPr>
              <a:t> Fotografías de la </a:t>
            </a:r>
            <a:r>
              <a:rPr lang="es-MX" dirty="0" smtClean="0">
                <a:solidFill>
                  <a:schemeClr val="tx1"/>
                </a:solidFill>
              </a:rPr>
              <a:t>sesión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5" name="CuadroTexto 4"/>
          <p:cNvSpPr txBox="1"/>
          <p:nvPr/>
        </p:nvSpPr>
        <p:spPr>
          <a:xfrm>
            <a:off x="1403648" y="1916832"/>
            <a:ext cx="2900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/>
              <a:t>Trabajo en equipos para la discusión sobre la Interdisciplinariedad</a:t>
            </a:r>
            <a:endParaRPr lang="es-MX" sz="1600" dirty="0"/>
          </a:p>
        </p:txBody>
      </p:sp>
      <p:pic>
        <p:nvPicPr>
          <p:cNvPr id="5124" name="Picture 4" descr="https://attachment.outlook.office.net/owa/je_ss_yliz@hotmail.com/service.svc/s/GetAttachmentThumbnail?id=AQMkADAwATY3ZmYAZS1hMDJkLWRiM2QtMDACLTAwCgBGAAADeEW5XsmluEe3XqqTAzi97QcAm7VdJk8FB0u6kWpmjX%2B7ugAAAgEMAAAAm7VdJk8FB0u6kWpmjX%2B7ugABIbhcIgAAAAESABAAttozSiw8LEa7sLQAkAKhSQ%3D%3D&amp;thumbnailType=2&amp;X-OWA-CANARY=ipKZzt5ApkSdnuQL0lUBDuAZwHbIGdUYXfI7pgrNwSlDLEPLb9F2FMeKzwPRJ-UBsDtyNuSMY7Y.&amp;token=eyJ0eXAiOiJKV1QiLCJhbGciOiJSUzI1NiIsIng1dCI6ImVuaDlCSnJWUFU1aWpWMXFqWmpWLWZMMmJjbyJ9.eyJ2ZXIiOiJFeGNoYW5nZS5DYWxsYmFjay5WMSIsImFwcGN0eHNlbmRlciI6Ik93YURvd25sb2FkQDg0ZGY5ZTdmLWU5ZjYtNDBhZi1iNDM1LWFhYWFhYWFhYWFhYSIsImFwcGN0eCI6IntcIm1zZXhjaHByb3RcIjpcIm93YVwiLFwicHJpbWFyeXNpZFwiOlwiUy0xLTI4MjctNDI1OTgyLTI2ODczNTk4MDVcIixcInB1aWRcIjpcIjE4Mjk1ODE0NDYwNDQ0NzdcIixcIm9pZFwiOlwiMDAwNjdmZmUtYTAyZC1kYjNk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wODczMDgxOSwibmJmIjoxNTA4NzMwMjE5fQ.tARA-MRUj0TRy-_b0PUFK4NF-CL9bEpUqZVWihy4dl9g1TxnlQ_JlUr4eA_XQpsdcv4QnfzJFmyb7qBdyRd4MWMl4fZRWN880yUgJfKP2TUZUTUuOiKY0XbUdE7odoa_nicpXiuQSqnwsTep8lnmqg_E0BGs0DPAYZrcj6PQsYh1RSOADvvS3Rxau2cjMvx9woKMtnK1sba8BGLGFqAZVna2futfK00cPoK2NlMLfY77EX_SnZWGBxkcLf-odY6aCg7OuGBxmcGrOpGt2HjPEbWwdtZuef_Sn3J9zXlYxi6kKpAz0MolWI6Q6GgdiKACf3Gnj_14Edc0KBTdp3kNvQ&amp;owa=outlook.live.com&amp;isc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12776"/>
            <a:ext cx="3559968" cy="266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attachment.outlook.office.net/owa/je_ss_yliz@hotmail.com/service.svc/s/GetAttachmentThumbnail?id=AQMkADAwATY3ZmYAZS1hMDJkLWRiM2QtMDACLTAwCgBGAAADeEW5XsmluEe3XqqTAzi97QcAm7VdJk8FB0u6kWpmjX%2B7ugAAAgEMAAAAm7VdJk8FB0u6kWpmjX%2B7ugABIbhcIAAAAAESABAAYfG%2BY392BEmP6UM5B2HaoA%3D%3D&amp;thumbnailType=2&amp;X-OWA-CANARY=wCmiDIggzU6LpB_Uxv8hrtBFZPfIGdUYTGXxt10v6QYTAdmrM7zy49XgyH-bHXH_jvtnYjJFRLM.&amp;token=eyJ0eXAiOiJKV1QiLCJhbGciOiJSUzI1NiIsIng1dCI6ImVuaDlCSnJWUFU1aWpWMXFqWmpWLWZMMmJjbyJ9.eyJ2ZXIiOiJFeGNoYW5nZS5DYWxsYmFjay5WMSIsImFwcGN0eHNlbmRlciI6Ik93YURvd25sb2FkQDg0ZGY5ZTdmLWU5ZjYtNDBhZi1iNDM1LWFhYWFhYWFhYWFhYSIsImFwcGN0eCI6IntcIm1zZXhjaHByb3RcIjpcIm93YVwiLFwicHJpbWFyeXNpZFwiOlwiUy0xLTI4MjctNDI1OTgyLTI2ODczNTk4MDVcIixcInB1aWRcIjpcIjE4Mjk1ODE0NDYwNDQ0NzdcIixcIm9pZFwiOlwiMDAwNjdmZmUtYTAyZC1kYjNk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wODczMTExNiwibmJmIjoxNTA4NzMwNTE2fQ.LsbB7eHe3qyRm4VvKY807oBMYMb6nV6D80PNNBb_3GhdpxlAtPuT5FKwkhun9oy1xr1UGv61n9bdfnD-_6kUE00BcEVPFELiSFdw7g09A1pVcokeFcuzTIoV6tKcyOkne06zrN0F3JhUqS9mNBlE1ZDKkxfI1-AHbjfR-VskH8rmg3WHEl9kmJPA9ur2SoUbjwnvAFQY_EVISpZavlol2ZAXHnTBFAYdl8fH21-gmFSkKHbzdgJopfQ-LF-eC3s0G_6FsbXSxjEdfUInTOCpzMwqHRvA03UNUHKqfwng-xzusaHKkS1R4VJR_acVrmBiScUaS43KQHQaGsuzD5e6VQ&amp;owa=outlook.live.com&amp;isc=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56992"/>
            <a:ext cx="4106416" cy="230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3"/>
          <p:cNvSpPr txBox="1"/>
          <p:nvPr/>
        </p:nvSpPr>
        <p:spPr>
          <a:xfrm>
            <a:off x="5004048" y="4653136"/>
            <a:ext cx="2900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/>
              <a:t>Reunión en equipos para la búsqueda del tema del Proyecto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114591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1619</Words>
  <Application>Microsoft Office PowerPoint</Application>
  <PresentationFormat>Presentación en pantalla (4:3)</PresentationFormat>
  <Paragraphs>260</Paragraphs>
  <Slides>55</Slides>
  <Notes>2</Notes>
  <HiddenSlides>0</HiddenSlides>
  <MMClips>0</MMClips>
  <ScaleCrop>false</ScaleCrop>
  <HeadingPairs>
    <vt:vector size="8" baseType="variant">
      <vt:variant>
        <vt:lpstr>Tema</vt:lpstr>
      </vt:variant>
      <vt:variant>
        <vt:i4>1</vt:i4>
      </vt:variant>
      <vt:variant>
        <vt:lpstr>Vínculos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55</vt:i4>
      </vt:variant>
    </vt:vector>
  </HeadingPairs>
  <TitlesOfParts>
    <vt:vector size="59" baseType="lpstr">
      <vt:lpstr>Mirador</vt:lpstr>
      <vt:lpstr>https://es.scribd.com/document/377528257/Formato-de-Planeacion-General</vt:lpstr>
      <vt:lpstr>Acrobat Document</vt:lpstr>
      <vt:lpstr>Documento</vt:lpstr>
      <vt:lpstr>Presentación de PowerPoint</vt:lpstr>
      <vt:lpstr>ÍNDICE</vt:lpstr>
      <vt:lpstr>ÍNDICE</vt:lpstr>
      <vt:lpstr>ÍNDICE</vt:lpstr>
      <vt:lpstr>Producto 1. C.A.I.A.C. Conclusiones Generales. </vt:lpstr>
      <vt:lpstr>Producto 1. C.A.I.A.C. Conclusiones Generales. </vt:lpstr>
      <vt:lpstr>Presentación de PowerPoint</vt:lpstr>
      <vt:lpstr>Producto 3. Fotografías de la sesión </vt:lpstr>
      <vt:lpstr>Producto 3. Fotografías de la sesión </vt:lpstr>
      <vt:lpstr>Presentación de PowerPoint</vt:lpstr>
      <vt:lpstr>Organizador gráfico (Producto 2) </vt:lpstr>
      <vt:lpstr>Introducción o justificación y descripción del proyecto</vt:lpstr>
      <vt:lpstr>Objetivo general del proyecto </vt:lpstr>
      <vt:lpstr>Objetivo de Geografía</vt:lpstr>
      <vt:lpstr>Objetivo de Física</vt:lpstr>
      <vt:lpstr>Objetivo de Inglés</vt:lpstr>
      <vt:lpstr>Pregunta generadora </vt:lpstr>
      <vt:lpstr>Asunto a resolver</vt:lpstr>
      <vt:lpstr>Contenido.  Temas y productos propuestos, organizados por etapas y en forma cronológica. Integrar diferentes tipos de evidencias o herramientas, por ejemplo: manuscritos, digitales, impresos, físicos </vt:lpstr>
      <vt:lpstr>Presentación de PowerPoint</vt:lpstr>
      <vt:lpstr>Presentación de PowerPoint</vt:lpstr>
      <vt:lpstr>FORMATOS E INSTRUMENTOS PARA LA PLANEACIÓN, SEGUIMIENTO, EVALUACIÓN, AUTOEVALUACIÓN Y COEVALUACIÓN</vt:lpstr>
      <vt:lpstr>FORMATOS E INSTRUMENTOS PARA LA PLANEACIÓN, SEGUIMIENTO, EVALUACIÓN, AUTOEVALUACIÓN Y COEVALUACIÓN</vt:lpstr>
      <vt:lpstr>Formatos e instrumentos para la planeación, seguimiento, evaluación, autoevaluación y coevaluación </vt:lpstr>
      <vt:lpstr>EXPLICACIÓN DE LAS ESTRATEGIAS E INSTRUMENTOS DE EVALUACIÓN </vt:lpstr>
      <vt:lpstr>EXPLICACIÓN DE LAS ESTRATEGIAS E INSTRUMENTOS DE EVALUACIÓN </vt:lpstr>
      <vt:lpstr>EXPLICACIÓN DE LAS ESTRATEGIAS E INSTRUMENTOS DE EVALUACIÓN </vt:lpstr>
      <vt:lpstr>EXPLICACIÓN DE LAS ESTRATEGIAS E INSTRUMENTOS DE EVALUACIÓN </vt:lpstr>
      <vt:lpstr>EXPLICACIÓN DE LAS ESTRATEGIAS E INSTRUMENTOS DE EVALUACIÓN </vt:lpstr>
      <vt:lpstr>Reflexión sobre el proceso de planteamiento del proyecto.  Logros alcanzados y aspectos a mejorar, expectativas para su realización </vt:lpstr>
      <vt:lpstr>Evidencias de proceso  Producto 4. Organizador gráfico. Preguntas esenciales.  </vt:lpstr>
      <vt:lpstr>Presentación de PowerPoint</vt:lpstr>
      <vt:lpstr>Evidencias de proceso Producto 6. e) A.M.E. General.</vt:lpstr>
      <vt:lpstr>Evidencias de proceso Producto 7. g) E.I.P. Resumen (de tres proyectos). </vt:lpstr>
      <vt:lpstr>Evidencias de proceso Producto 8. h) E.I.P. Elaboración de Proyecto.  </vt:lpstr>
      <vt:lpstr>Evidencia de proceso Producto 9. Fotografías de la sesión  </vt:lpstr>
      <vt:lpstr>Producto 9. Fotografías de la sesión</vt:lpstr>
      <vt:lpstr>Presentación de PowerPoint</vt:lpstr>
      <vt:lpstr>Producto 10: Evaluación. Tipos, herramientas y productos de Aprendizaje </vt:lpstr>
      <vt:lpstr>Producto 10: Evaluación. Tipos, herramientas y productos de Aprendizaje </vt:lpstr>
      <vt:lpstr>Producto 10: Evaluación. Tipos, herramientas y productos de Aprendizaje</vt:lpstr>
      <vt:lpstr>Producto 10: Evaluación. Tipos, herramientas y productos de Aprendizaje</vt:lpstr>
      <vt:lpstr>Producto 10: Evaluación. Tipos, herramientas y productos de Aprendizaje</vt:lpstr>
      <vt:lpstr>FORMATOS E INSTRUMENTOS PARA LA PLANEACIÓN, SEGUIMIENTO, EVALUACIÓN, AUTOEVALUACIÓN Y COEVALUACIÓN </vt:lpstr>
      <vt:lpstr>FORMATOS E INSTRUMENTOS PARA LA PLANEACIÓN, SEGUIMIENTO, EVALUACIÓN, AUTOEVALUACIÓN Y COEVALUACIÓN </vt:lpstr>
      <vt:lpstr>FORMATOS E INSTRUMENTOS PARA LA PLANEACIÓN, SEGUIMIENTO, EVALUACIÓN, AUTOEVALUACIÓN Y COEVALUACIÓN </vt:lpstr>
      <vt:lpstr>FORMATOS E INSTRUMENTOS PARA LA PLANEACIÓN, SEGUIMIENTO, EVALUACIÓN, AUTOEVALUACIÓN Y COEVALUACIÓN </vt:lpstr>
      <vt:lpstr>FORMATOS E INSTRUMENTOS PARA LA PLANEACIÓN, SEGUIMIENTO, EVALUACIÓN, AUTOEVALUACIÓN Y COEVALUACIÓN </vt:lpstr>
      <vt:lpstr>FORMATOS E INSTRUMENTOS PARA LA PLANEACIÓN, SEGUIMIENTO, EVALUACIÓN, AUTOEVALUACIÓN Y COEVALUACIÓN </vt:lpstr>
      <vt:lpstr>Producto 13: Lista de pasos para realizar una infografía</vt:lpstr>
      <vt:lpstr>Presentación de PowerPoint</vt:lpstr>
      <vt:lpstr>Presentación de PowerPoint</vt:lpstr>
      <vt:lpstr>Producto 14: Infografía </vt:lpstr>
      <vt:lpstr>Producto 15: Reflexiones personales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CARLOS</dc:creator>
  <cp:lastModifiedBy>LIZ MONDRAGON</cp:lastModifiedBy>
  <cp:revision>84</cp:revision>
  <dcterms:modified xsi:type="dcterms:W3CDTF">2019-09-30T02:04:39Z</dcterms:modified>
</cp:coreProperties>
</file>